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3"/>
  </p:notesMasterIdLst>
  <p:sldIdLst>
    <p:sldId id="425" r:id="rId2"/>
    <p:sldId id="340" r:id="rId3"/>
    <p:sldId id="429" r:id="rId4"/>
    <p:sldId id="434" r:id="rId5"/>
    <p:sldId id="435" r:id="rId6"/>
    <p:sldId id="436" r:id="rId7"/>
    <p:sldId id="439" r:id="rId8"/>
    <p:sldId id="430" r:id="rId9"/>
    <p:sldId id="431" r:id="rId10"/>
    <p:sldId id="432" r:id="rId11"/>
    <p:sldId id="433" r:id="rId12"/>
    <p:sldId id="441" r:id="rId13"/>
    <p:sldId id="440" r:id="rId14"/>
    <p:sldId id="346" r:id="rId15"/>
    <p:sldId id="342" r:id="rId16"/>
    <p:sldId id="345" r:id="rId17"/>
    <p:sldId id="428" r:id="rId18"/>
    <p:sldId id="343" r:id="rId19"/>
    <p:sldId id="344" r:id="rId20"/>
    <p:sldId id="427" r:id="rId21"/>
    <p:sldId id="263" r:id="rId22"/>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5" userDrawn="1">
          <p15:clr>
            <a:srgbClr val="A4A3A4"/>
          </p15:clr>
        </p15:guide>
        <p15:guide id="2" orient="horz" pos="2958" userDrawn="1">
          <p15:clr>
            <a:srgbClr val="A4A3A4"/>
          </p15:clr>
        </p15:guide>
        <p15:guide id="3" orient="horz" pos="395" userDrawn="1">
          <p15:clr>
            <a:srgbClr val="A4A3A4"/>
          </p15:clr>
        </p15:guide>
        <p15:guide id="4" pos="204" userDrawn="1">
          <p15:clr>
            <a:srgbClr val="A4A3A4"/>
          </p15:clr>
        </p15:guide>
        <p15:guide id="5" pos="5556" userDrawn="1">
          <p15:clr>
            <a:srgbClr val="A4A3A4"/>
          </p15:clr>
        </p15:guide>
        <p15:guide id="6" pos="2880" userDrawn="1">
          <p15:clr>
            <a:srgbClr val="A4A3A4"/>
          </p15:clr>
        </p15:guide>
        <p15:guide id="7" pos="2789" userDrawn="1">
          <p15:clr>
            <a:srgbClr val="A4A3A4"/>
          </p15:clr>
        </p15:guide>
        <p15:guide id="8" pos="29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D89B"/>
    <a:srgbClr val="858586"/>
    <a:srgbClr val="BDD70C"/>
    <a:srgbClr val="E7B9B8"/>
    <a:srgbClr val="B3A3C9"/>
    <a:srgbClr val="93CFDE"/>
    <a:srgbClr val="10253F"/>
    <a:srgbClr val="FDD5B4"/>
    <a:srgbClr val="595959"/>
    <a:srgbClr val="C3D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8" autoAdjust="0"/>
    <p:restoredTop sz="94279" autoAdjust="0"/>
  </p:normalViewPr>
  <p:slideViewPr>
    <p:cSldViewPr showGuides="1">
      <p:cViewPr varScale="1">
        <p:scale>
          <a:sx n="147" d="100"/>
          <a:sy n="147" d="100"/>
        </p:scale>
        <p:origin x="-594" y="-96"/>
      </p:cViewPr>
      <p:guideLst>
        <p:guide orient="horz" pos="645"/>
        <p:guide orient="horz" pos="2958"/>
        <p:guide orient="horz" pos="395"/>
        <p:guide pos="204"/>
        <p:guide pos="5556"/>
        <p:guide pos="2880"/>
        <p:guide pos="2789"/>
        <p:guide pos="2971"/>
      </p:guideLst>
    </p:cSldViewPr>
  </p:slideViewPr>
  <p:notesTextViewPr>
    <p:cViewPr>
      <p:scale>
        <a:sx n="100" d="100"/>
        <a:sy n="100" d="100"/>
      </p:scale>
      <p:origin x="0" y="0"/>
    </p:cViewPr>
  </p:notesTextViewPr>
  <p:sorterViewPr>
    <p:cViewPr>
      <p:scale>
        <a:sx n="150" d="100"/>
        <a:sy n="150" d="100"/>
      </p:scale>
      <p:origin x="0" y="-1908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58456-C41B-40D1-8F1E-3E01E3ED8636}" type="datetimeFigureOut">
              <a:rPr lang="en-US" smtClean="0"/>
              <a:t>9/18/2023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0C7FB-05A3-4118-86D5-E4ADFF43D7FA}" type="slidenum">
              <a:rPr lang="en-US" smtClean="0"/>
              <a:t>‹#›</a:t>
            </a:fld>
            <a:endParaRPr lang="en-US"/>
          </a:p>
        </p:txBody>
      </p:sp>
    </p:spTree>
    <p:extLst>
      <p:ext uri="{BB962C8B-B14F-4D97-AF65-F5344CB8AC3E}">
        <p14:creationId xmlns:p14="http://schemas.microsoft.com/office/powerpoint/2010/main" val="1522870398"/>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2" algn="l" defTabSz="914286" rtl="0" eaLnBrk="1" latinLnBrk="0" hangingPunct="1">
      <a:defRPr sz="1200" kern="1200">
        <a:solidFill>
          <a:schemeClr val="tx1"/>
        </a:solidFill>
        <a:latin typeface="+mn-lt"/>
        <a:ea typeface="+mn-ea"/>
        <a:cs typeface="+mn-cs"/>
      </a:defRPr>
    </a:lvl5pPr>
    <a:lvl6pPr marL="2285715" algn="l" defTabSz="914286" rtl="0" eaLnBrk="1" latinLnBrk="0" hangingPunct="1">
      <a:defRPr sz="1200" kern="1200">
        <a:solidFill>
          <a:schemeClr val="tx1"/>
        </a:solidFill>
        <a:latin typeface="+mn-lt"/>
        <a:ea typeface="+mn-ea"/>
        <a:cs typeface="+mn-cs"/>
      </a:defRPr>
    </a:lvl6pPr>
    <a:lvl7pPr marL="2742857" algn="l" defTabSz="914286" rtl="0" eaLnBrk="1" latinLnBrk="0" hangingPunct="1">
      <a:defRPr sz="1200" kern="1200">
        <a:solidFill>
          <a:schemeClr val="tx1"/>
        </a:solidFill>
        <a:latin typeface="+mn-lt"/>
        <a:ea typeface="+mn-ea"/>
        <a:cs typeface="+mn-cs"/>
      </a:defRPr>
    </a:lvl7pPr>
    <a:lvl8pPr marL="3200001"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0C7FB-05A3-4118-86D5-E4ADFF43D7FA}" type="slidenum">
              <a:rPr lang="en-US" smtClean="0"/>
              <a:pPr/>
              <a:t>1</a:t>
            </a:fld>
            <a:endParaRPr lang="en-US" dirty="0"/>
          </a:p>
        </p:txBody>
      </p:sp>
    </p:spTree>
    <p:extLst>
      <p:ext uri="{BB962C8B-B14F-4D97-AF65-F5344CB8AC3E}">
        <p14:creationId xmlns:p14="http://schemas.microsoft.com/office/powerpoint/2010/main" val="21861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5A46C-A1A7-4E9C-8330-2D54FC2AD1E7}" type="slidenum">
              <a:rPr lang="en-US" smtClean="0"/>
              <a:pPr/>
              <a:t>2</a:t>
            </a:fld>
            <a:endParaRPr lang="en-US" dirty="0"/>
          </a:p>
        </p:txBody>
      </p:sp>
    </p:spTree>
    <p:extLst>
      <p:ext uri="{BB962C8B-B14F-4D97-AF65-F5344CB8AC3E}">
        <p14:creationId xmlns:p14="http://schemas.microsoft.com/office/powerpoint/2010/main" val="3880159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4" descr="Image result for digital transformation shutterstock">
            <a:extLst>
              <a:ext uri="{FF2B5EF4-FFF2-40B4-BE49-F238E27FC236}">
                <a16:creationId xmlns:a16="http://schemas.microsoft.com/office/drawing/2014/main" id="{83E8CBA3-0592-4CC5-B192-E3E39F1705D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53" t="19260" r="1420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3028449"/>
            <a:ext cx="6829063" cy="18415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3028449"/>
            <a:ext cx="6829062"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306510"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dirty="0"/>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8"/>
            <a:ext cx="5112246" cy="341072"/>
          </a:xfrm>
        </p:spPr>
        <p:txBody>
          <a:bodyPr>
            <a:noAutofit/>
          </a:bodyPr>
          <a:lstStyle>
            <a:lvl1pPr marL="0" indent="0">
              <a:buNone/>
              <a:defRPr sz="2400" b="1">
                <a:solidFill>
                  <a:srgbClr val="10253F"/>
                </a:solidFill>
              </a:defRPr>
            </a:lvl1pPr>
          </a:lstStyle>
          <a:p>
            <a:pPr lvl="0"/>
            <a:r>
              <a:rPr lang="en-US" dirty="0"/>
              <a:t>TITLE OF THE SLIDE - LINE ONE</a:t>
            </a:r>
            <a:endParaRPr lang="en-IN" dirty="0"/>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754390"/>
            <a:ext cx="5112246" cy="341072"/>
          </a:xfrm>
        </p:spPr>
        <p:txBody>
          <a:bodyPr>
            <a:noAutofit/>
          </a:bodyPr>
          <a:lstStyle>
            <a:lvl1pPr marL="0" indent="0">
              <a:buNone/>
              <a:defRPr sz="2400" b="1">
                <a:solidFill>
                  <a:schemeClr val="bg1"/>
                </a:solidFill>
              </a:defRPr>
            </a:lvl1pPr>
          </a:lstStyle>
          <a:p>
            <a:pPr lvl="0"/>
            <a:r>
              <a:rPr lang="en-US" dirty="0"/>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600" b="1">
                <a:solidFill>
                  <a:srgbClr val="595959"/>
                </a:solidFill>
              </a:defRPr>
            </a:lvl1pPr>
          </a:lstStyle>
          <a:p>
            <a:pPr lvl="0"/>
            <a:r>
              <a:rPr lang="en-US" dirty="0"/>
              <a:t>Month ‘18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userDrawn="1"/>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userDrawn="1"/>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userDrawn="1"/>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31763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40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288605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AGENDA</a:t>
            </a:r>
          </a:p>
        </p:txBody>
      </p:sp>
      <p:grpSp>
        <p:nvGrpSpPr>
          <p:cNvPr id="30" name="Group 29">
            <a:extLst>
              <a:ext uri="{FF2B5EF4-FFF2-40B4-BE49-F238E27FC236}">
                <a16:creationId xmlns:a16="http://schemas.microsoft.com/office/drawing/2014/main" id="{62D161BB-E9A0-4C84-B81C-680E9D201940}"/>
              </a:ext>
            </a:extLst>
          </p:cNvPr>
          <p:cNvGrpSpPr/>
          <p:nvPr userDrawn="1"/>
        </p:nvGrpSpPr>
        <p:grpSpPr>
          <a:xfrm>
            <a:off x="324000" y="970388"/>
            <a:ext cx="739298" cy="584775"/>
            <a:chOff x="324000" y="970388"/>
            <a:chExt cx="739298" cy="584775"/>
          </a:xfrm>
        </p:grpSpPr>
        <p:sp>
          <p:nvSpPr>
            <p:cNvPr id="8" name="Rectangle 7">
              <a:extLst>
                <a:ext uri="{FF2B5EF4-FFF2-40B4-BE49-F238E27FC236}">
                  <a16:creationId xmlns:a16="http://schemas.microsoft.com/office/drawing/2014/main" id="{1C3166A6-F41B-45A4-92DF-F0B509EE8458}"/>
                </a:ext>
              </a:extLst>
            </p:cNvPr>
            <p:cNvSpPr/>
            <p:nvPr/>
          </p:nvSpPr>
          <p:spPr>
            <a:xfrm>
              <a:off x="324000" y="103417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584775"/>
            </a:xfrm>
            <a:prstGeom prst="rect">
              <a:avLst/>
            </a:prstGeom>
            <a:noFill/>
          </p:spPr>
          <p:txBody>
            <a:bodyPr wrap="square" rtlCol="0">
              <a:spAutoFit/>
            </a:bodyPr>
            <a:lstStyle/>
            <a:p>
              <a:r>
                <a:rPr lang="en-US" sz="3200" dirty="0">
                  <a:solidFill>
                    <a:schemeClr val="accent1"/>
                  </a:solidFill>
                  <a:latin typeface="Impact" pitchFamily="34" charset="0"/>
                </a:rPr>
                <a:t>01</a:t>
              </a:r>
            </a:p>
          </p:txBody>
        </p:sp>
      </p:grpSp>
      <p:grpSp>
        <p:nvGrpSpPr>
          <p:cNvPr id="31" name="Group 30">
            <a:extLst>
              <a:ext uri="{FF2B5EF4-FFF2-40B4-BE49-F238E27FC236}">
                <a16:creationId xmlns:a16="http://schemas.microsoft.com/office/drawing/2014/main" id="{F7DA82C5-F2E2-482A-A2A1-3CF744413BA8}"/>
              </a:ext>
            </a:extLst>
          </p:cNvPr>
          <p:cNvGrpSpPr/>
          <p:nvPr userDrawn="1"/>
        </p:nvGrpSpPr>
        <p:grpSpPr>
          <a:xfrm>
            <a:off x="324000" y="1609779"/>
            <a:ext cx="776242" cy="584775"/>
            <a:chOff x="324000" y="1609779"/>
            <a:chExt cx="776242" cy="584775"/>
          </a:xfrm>
        </p:grpSpPr>
        <p:sp>
          <p:nvSpPr>
            <p:cNvPr id="12" name="Rectangle 11">
              <a:extLst>
                <a:ext uri="{FF2B5EF4-FFF2-40B4-BE49-F238E27FC236}">
                  <a16:creationId xmlns:a16="http://schemas.microsoft.com/office/drawing/2014/main" id="{C8AA51CE-5F59-4296-B4EA-B308738960AB}"/>
                </a:ext>
              </a:extLst>
            </p:cNvPr>
            <p:cNvSpPr/>
            <p:nvPr/>
          </p:nvSpPr>
          <p:spPr>
            <a:xfrm>
              <a:off x="324000" y="1673566"/>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584775"/>
            </a:xfrm>
            <a:prstGeom prst="rect">
              <a:avLst/>
            </a:prstGeom>
            <a:noFill/>
          </p:spPr>
          <p:txBody>
            <a:bodyPr wrap="square" rtlCol="0">
              <a:spAutoFit/>
            </a:bodyPr>
            <a:lstStyle/>
            <a:p>
              <a:r>
                <a:rPr lang="en-US" sz="3200" dirty="0">
                  <a:solidFill>
                    <a:schemeClr val="accent2"/>
                  </a:solidFill>
                  <a:latin typeface="Impact" pitchFamily="34" charset="0"/>
                </a:rPr>
                <a:t>02</a:t>
              </a:r>
            </a:p>
          </p:txBody>
        </p:sp>
      </p:grpSp>
      <p:grpSp>
        <p:nvGrpSpPr>
          <p:cNvPr id="32" name="Group 31">
            <a:extLst>
              <a:ext uri="{FF2B5EF4-FFF2-40B4-BE49-F238E27FC236}">
                <a16:creationId xmlns:a16="http://schemas.microsoft.com/office/drawing/2014/main" id="{3DF5479A-D744-420E-865C-9CEE11BBC7E3}"/>
              </a:ext>
            </a:extLst>
          </p:cNvPr>
          <p:cNvGrpSpPr/>
          <p:nvPr userDrawn="1"/>
        </p:nvGrpSpPr>
        <p:grpSpPr>
          <a:xfrm>
            <a:off x="324000" y="2249170"/>
            <a:ext cx="776242" cy="584775"/>
            <a:chOff x="324000" y="2249170"/>
            <a:chExt cx="776242" cy="584775"/>
          </a:xfrm>
        </p:grpSpPr>
        <p:sp>
          <p:nvSpPr>
            <p:cNvPr id="16" name="Rectangle 15">
              <a:extLst>
                <a:ext uri="{FF2B5EF4-FFF2-40B4-BE49-F238E27FC236}">
                  <a16:creationId xmlns:a16="http://schemas.microsoft.com/office/drawing/2014/main" id="{3C680145-B3AD-4B2A-9E40-F5094E133BFE}"/>
                </a:ext>
              </a:extLst>
            </p:cNvPr>
            <p:cNvSpPr/>
            <p:nvPr/>
          </p:nvSpPr>
          <p:spPr>
            <a:xfrm>
              <a:off x="324000" y="231295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584775"/>
            </a:xfrm>
            <a:prstGeom prst="rect">
              <a:avLst/>
            </a:prstGeom>
            <a:noFill/>
          </p:spPr>
          <p:txBody>
            <a:bodyPr wrap="square" rtlCol="0">
              <a:spAutoFit/>
            </a:bodyPr>
            <a:lstStyle/>
            <a:p>
              <a:r>
                <a:rPr lang="en-US" sz="3200" dirty="0">
                  <a:solidFill>
                    <a:schemeClr val="accent3"/>
                  </a:solidFill>
                  <a:latin typeface="Impact" pitchFamily="34" charset="0"/>
                </a:rPr>
                <a:t>03</a:t>
              </a:r>
            </a:p>
          </p:txBody>
        </p:sp>
      </p:grpSp>
      <p:grpSp>
        <p:nvGrpSpPr>
          <p:cNvPr id="33" name="Group 32">
            <a:extLst>
              <a:ext uri="{FF2B5EF4-FFF2-40B4-BE49-F238E27FC236}">
                <a16:creationId xmlns:a16="http://schemas.microsoft.com/office/drawing/2014/main" id="{D3AB779D-C36B-449A-90A1-4B9C9A8AB11D}"/>
              </a:ext>
            </a:extLst>
          </p:cNvPr>
          <p:cNvGrpSpPr/>
          <p:nvPr userDrawn="1"/>
        </p:nvGrpSpPr>
        <p:grpSpPr>
          <a:xfrm>
            <a:off x="324000" y="2888561"/>
            <a:ext cx="776242" cy="584775"/>
            <a:chOff x="324000" y="2888561"/>
            <a:chExt cx="776242" cy="584775"/>
          </a:xfrm>
        </p:grpSpPr>
        <p:sp>
          <p:nvSpPr>
            <p:cNvPr id="20" name="Rectangle 19">
              <a:extLst>
                <a:ext uri="{FF2B5EF4-FFF2-40B4-BE49-F238E27FC236}">
                  <a16:creationId xmlns:a16="http://schemas.microsoft.com/office/drawing/2014/main" id="{8140F5ED-12D8-43D6-B130-3C4F403121C1}"/>
                </a:ext>
              </a:extLst>
            </p:cNvPr>
            <p:cNvSpPr/>
            <p:nvPr/>
          </p:nvSpPr>
          <p:spPr>
            <a:xfrm>
              <a:off x="324000" y="2952348"/>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584775"/>
            </a:xfrm>
            <a:prstGeom prst="rect">
              <a:avLst/>
            </a:prstGeom>
            <a:noFill/>
          </p:spPr>
          <p:txBody>
            <a:bodyPr wrap="square" rtlCol="0">
              <a:spAutoFit/>
            </a:bodyPr>
            <a:lstStyle/>
            <a:p>
              <a:r>
                <a:rPr lang="en-US" sz="3200" dirty="0">
                  <a:solidFill>
                    <a:schemeClr val="accent4"/>
                  </a:solidFill>
                  <a:latin typeface="Impact" pitchFamily="34" charset="0"/>
                </a:rPr>
                <a:t>04</a:t>
              </a:r>
            </a:p>
          </p:txBody>
        </p:sp>
      </p:grpSp>
      <p:grpSp>
        <p:nvGrpSpPr>
          <p:cNvPr id="34" name="Group 33">
            <a:extLst>
              <a:ext uri="{FF2B5EF4-FFF2-40B4-BE49-F238E27FC236}">
                <a16:creationId xmlns:a16="http://schemas.microsoft.com/office/drawing/2014/main" id="{919BE849-4E9C-4E5A-964F-03DD46AD681A}"/>
              </a:ext>
            </a:extLst>
          </p:cNvPr>
          <p:cNvGrpSpPr/>
          <p:nvPr userDrawn="1"/>
        </p:nvGrpSpPr>
        <p:grpSpPr>
          <a:xfrm>
            <a:off x="324000" y="3527952"/>
            <a:ext cx="869950" cy="584775"/>
            <a:chOff x="324000" y="3527952"/>
            <a:chExt cx="869950" cy="584775"/>
          </a:xfrm>
        </p:grpSpPr>
        <p:sp>
          <p:nvSpPr>
            <p:cNvPr id="24" name="Rectangle 23">
              <a:extLst>
                <a:ext uri="{FF2B5EF4-FFF2-40B4-BE49-F238E27FC236}">
                  <a16:creationId xmlns:a16="http://schemas.microsoft.com/office/drawing/2014/main" id="{7CA7B16F-5C06-4879-B941-44B5FD928812}"/>
                </a:ext>
              </a:extLst>
            </p:cNvPr>
            <p:cNvSpPr/>
            <p:nvPr/>
          </p:nvSpPr>
          <p:spPr>
            <a:xfrm>
              <a:off x="324000" y="3591739"/>
              <a:ext cx="122382" cy="45720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584775"/>
            </a:xfrm>
            <a:prstGeom prst="rect">
              <a:avLst/>
            </a:prstGeom>
            <a:noFill/>
          </p:spPr>
          <p:txBody>
            <a:bodyPr wrap="square" rtlCol="0">
              <a:spAutoFit/>
            </a:bodyPr>
            <a:lstStyle/>
            <a:p>
              <a:r>
                <a:rPr lang="en-US" sz="3200" dirty="0">
                  <a:solidFill>
                    <a:schemeClr val="accent5"/>
                  </a:solidFill>
                  <a:latin typeface="Impact" pitchFamily="34" charset="0"/>
                </a:rPr>
                <a:t>05</a:t>
              </a:r>
            </a:p>
          </p:txBody>
        </p:sp>
      </p:grpSp>
      <p:grpSp>
        <p:nvGrpSpPr>
          <p:cNvPr id="35" name="Group 34">
            <a:extLst>
              <a:ext uri="{FF2B5EF4-FFF2-40B4-BE49-F238E27FC236}">
                <a16:creationId xmlns:a16="http://schemas.microsoft.com/office/drawing/2014/main" id="{4AFFBDB2-5882-402C-9E75-62A32BA3279B}"/>
              </a:ext>
            </a:extLst>
          </p:cNvPr>
          <p:cNvGrpSpPr/>
          <p:nvPr userDrawn="1"/>
        </p:nvGrpSpPr>
        <p:grpSpPr>
          <a:xfrm>
            <a:off x="324000" y="4167342"/>
            <a:ext cx="869950" cy="584775"/>
            <a:chOff x="324000" y="4167342"/>
            <a:chExt cx="869950" cy="584775"/>
          </a:xfrm>
        </p:grpSpPr>
        <p:sp>
          <p:nvSpPr>
            <p:cNvPr id="28" name="Rectangle 27">
              <a:extLst>
                <a:ext uri="{FF2B5EF4-FFF2-40B4-BE49-F238E27FC236}">
                  <a16:creationId xmlns:a16="http://schemas.microsoft.com/office/drawing/2014/main" id="{1ED37896-6292-483B-89F7-8E03C1B9ED68}"/>
                </a:ext>
              </a:extLst>
            </p:cNvPr>
            <p:cNvSpPr/>
            <p:nvPr/>
          </p:nvSpPr>
          <p:spPr>
            <a:xfrm>
              <a:off x="324000" y="4231129"/>
              <a:ext cx="122382" cy="457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9" name="TextBox 28">
              <a:extLst>
                <a:ext uri="{FF2B5EF4-FFF2-40B4-BE49-F238E27FC236}">
                  <a16:creationId xmlns:a16="http://schemas.microsoft.com/office/drawing/2014/main" id="{54B6F334-07CC-4416-9A70-EE68005904F8}"/>
                </a:ext>
              </a:extLst>
            </p:cNvPr>
            <p:cNvSpPr txBox="1"/>
            <p:nvPr/>
          </p:nvSpPr>
          <p:spPr>
            <a:xfrm>
              <a:off x="462934" y="4167342"/>
              <a:ext cx="731016" cy="584775"/>
            </a:xfrm>
            <a:prstGeom prst="rect">
              <a:avLst/>
            </a:prstGeom>
            <a:noFill/>
          </p:spPr>
          <p:txBody>
            <a:bodyPr wrap="square" rtlCol="0">
              <a:spAutoFit/>
            </a:bodyPr>
            <a:lstStyle/>
            <a:p>
              <a:r>
                <a:rPr lang="en-US" sz="3200" dirty="0">
                  <a:solidFill>
                    <a:schemeClr val="accent6"/>
                  </a:solidFill>
                  <a:latin typeface="Impact" pitchFamily="34" charset="0"/>
                </a:rPr>
                <a:t>06</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p:ph type="body" sz="quarter" idx="13" hasCustomPrompt="1"/>
          </p:nvPr>
        </p:nvSpPr>
        <p:spPr>
          <a:xfrm>
            <a:off x="1229100" y="1145558"/>
            <a:ext cx="4896862" cy="234434"/>
          </a:xfrm>
        </p:spPr>
        <p:txBody>
          <a:bodyPr rIns="0" bIns="0" anchor="ctr">
            <a:normAutofit/>
          </a:bodyPr>
          <a:lstStyle>
            <a:lvl1pPr marL="0" indent="0">
              <a:buNone/>
              <a:defRPr sz="1400"/>
            </a:lvl1pPr>
          </a:lstStyle>
          <a:p>
            <a:pPr lvl="0"/>
            <a:r>
              <a:rPr lang="en-US" dirty="0"/>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p:ph type="body" sz="quarter" idx="14" hasCustomPrompt="1"/>
          </p:nvPr>
        </p:nvSpPr>
        <p:spPr>
          <a:xfrm>
            <a:off x="1229100" y="1784949"/>
            <a:ext cx="4896862" cy="234434"/>
          </a:xfrm>
        </p:spPr>
        <p:txBody>
          <a:bodyPr rIns="0" bIns="0" anchor="ctr">
            <a:normAutofit/>
          </a:bodyPr>
          <a:lstStyle>
            <a:lvl1pPr marL="0" indent="0">
              <a:buNone/>
              <a:defRPr sz="1400"/>
            </a:lvl1pPr>
          </a:lstStyle>
          <a:p>
            <a:pPr lvl="0"/>
            <a:r>
              <a:rPr lang="en-US" dirty="0"/>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p:ph type="body" sz="quarter" idx="15" hasCustomPrompt="1"/>
          </p:nvPr>
        </p:nvSpPr>
        <p:spPr>
          <a:xfrm>
            <a:off x="1229100" y="2424340"/>
            <a:ext cx="4896862" cy="234434"/>
          </a:xfrm>
        </p:spPr>
        <p:txBody>
          <a:bodyPr rIns="0" bIns="0" anchor="ctr">
            <a:normAutofit/>
          </a:bodyPr>
          <a:lstStyle>
            <a:lvl1pPr marL="0" indent="0">
              <a:buNone/>
              <a:defRPr sz="1400"/>
            </a:lvl1pPr>
          </a:lstStyle>
          <a:p>
            <a:pPr lvl="0"/>
            <a:r>
              <a:rPr lang="en-US" dirty="0"/>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p:ph type="body" sz="quarter" idx="16" hasCustomPrompt="1"/>
          </p:nvPr>
        </p:nvSpPr>
        <p:spPr>
          <a:xfrm>
            <a:off x="1229100" y="3063731"/>
            <a:ext cx="4896862" cy="234434"/>
          </a:xfrm>
        </p:spPr>
        <p:txBody>
          <a:bodyPr rIns="0" bIns="0" anchor="ctr">
            <a:normAutofit/>
          </a:bodyPr>
          <a:lstStyle>
            <a:lvl1pPr marL="0" indent="0">
              <a:buNone/>
              <a:defRPr sz="1400"/>
            </a:lvl1pPr>
          </a:lstStyle>
          <a:p>
            <a:pPr lvl="0"/>
            <a:r>
              <a:rPr lang="en-US" dirty="0"/>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p:ph type="body" sz="quarter" idx="17" hasCustomPrompt="1"/>
          </p:nvPr>
        </p:nvSpPr>
        <p:spPr>
          <a:xfrm>
            <a:off x="1229100" y="3703122"/>
            <a:ext cx="4896862" cy="234434"/>
          </a:xfrm>
        </p:spPr>
        <p:txBody>
          <a:bodyPr rIns="0" bIns="0" anchor="ctr">
            <a:normAutofit/>
          </a:bodyPr>
          <a:lstStyle>
            <a:lvl1pPr marL="0" indent="0">
              <a:buNone/>
              <a:defRPr sz="1400"/>
            </a:lvl1pPr>
          </a:lstStyle>
          <a:p>
            <a:pPr lvl="0"/>
            <a:r>
              <a:rPr lang="en-US" dirty="0"/>
              <a:t>SECTION DIVIDER 5</a:t>
            </a:r>
          </a:p>
        </p:txBody>
      </p:sp>
      <p:sp>
        <p:nvSpPr>
          <p:cNvPr id="40" name="Text Placeholder 2">
            <a:extLst>
              <a:ext uri="{FF2B5EF4-FFF2-40B4-BE49-F238E27FC236}">
                <a16:creationId xmlns:a16="http://schemas.microsoft.com/office/drawing/2014/main" id="{DEDBBCB0-9781-4DA9-92FC-BE500461DC46}"/>
              </a:ext>
            </a:extLst>
          </p:cNvPr>
          <p:cNvSpPr>
            <a:spLocks noGrp="1"/>
          </p:cNvSpPr>
          <p:nvPr>
            <p:ph type="body" sz="quarter" idx="18" hasCustomPrompt="1"/>
          </p:nvPr>
        </p:nvSpPr>
        <p:spPr>
          <a:xfrm>
            <a:off x="1229100" y="4342512"/>
            <a:ext cx="4896862" cy="234434"/>
          </a:xfrm>
        </p:spPr>
        <p:txBody>
          <a:bodyPr rIns="0" bIns="0" anchor="ctr">
            <a:normAutofit/>
          </a:bodyPr>
          <a:lstStyle>
            <a:lvl1pPr marL="0" indent="0">
              <a:buNone/>
              <a:defRPr sz="1400"/>
            </a:lvl1pPr>
          </a:lstStyle>
          <a:p>
            <a:pPr lvl="0"/>
            <a:r>
              <a:rPr lang="en-US" dirty="0"/>
              <a:t>SECTION DIVIDER 6</a:t>
            </a:r>
          </a:p>
        </p:txBody>
      </p:sp>
    </p:spTree>
    <p:extLst>
      <p:ext uri="{BB962C8B-B14F-4D97-AF65-F5344CB8AC3E}">
        <p14:creationId xmlns:p14="http://schemas.microsoft.com/office/powerpoint/2010/main" val="208266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1026161"/>
            <a:ext cx="8412163" cy="365855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1026478"/>
            <a:ext cx="4103688"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35513" y="1026478"/>
            <a:ext cx="4084637"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36720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a:p>
        </p:txBody>
      </p:sp>
      <p:sp>
        <p:nvSpPr>
          <p:cNvPr id="4" name="Rectangle 3">
            <a:extLst>
              <a:ext uri="{FF2B5EF4-FFF2-40B4-BE49-F238E27FC236}">
                <a16:creationId xmlns:a16="http://schemas.microsoft.com/office/drawing/2014/main" id="{B7E4328B-D13C-42AE-AE8E-10B47BAE4610}"/>
              </a:ext>
            </a:extLst>
          </p:cNvPr>
          <p:cNvSpPr/>
          <p:nvPr userDrawn="1"/>
        </p:nvSpPr>
        <p:spPr>
          <a:xfrm>
            <a:off x="335270" y="1434527"/>
            <a:ext cx="1112882" cy="44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D5CFE044-BA97-42C4-9069-A63FF4388E19}"/>
              </a:ext>
            </a:extLst>
          </p:cNvPr>
          <p:cNvSpPr/>
          <p:nvPr userDrawn="1"/>
        </p:nvSpPr>
        <p:spPr>
          <a:xfrm>
            <a:off x="1810030" y="1434527"/>
            <a:ext cx="1112882" cy="442655"/>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C51BB78-6515-40CB-83F1-5E6A75ACED06}"/>
              </a:ext>
            </a:extLst>
          </p:cNvPr>
          <p:cNvSpPr/>
          <p:nvPr userDrawn="1"/>
        </p:nvSpPr>
        <p:spPr>
          <a:xfrm>
            <a:off x="3284790" y="1434527"/>
            <a:ext cx="1112882" cy="442655"/>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9B1B22CD-BDE0-4F9E-8DBD-474744ADF3E8}"/>
              </a:ext>
            </a:extLst>
          </p:cNvPr>
          <p:cNvSpPr/>
          <p:nvPr userDrawn="1"/>
        </p:nvSpPr>
        <p:spPr>
          <a:xfrm>
            <a:off x="4759550" y="1434527"/>
            <a:ext cx="1112882" cy="442655"/>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998742DC-982D-4662-9434-A248A25BD175}"/>
              </a:ext>
            </a:extLst>
          </p:cNvPr>
          <p:cNvSpPr/>
          <p:nvPr userDrawn="1"/>
        </p:nvSpPr>
        <p:spPr>
          <a:xfrm>
            <a:off x="6234310" y="1434527"/>
            <a:ext cx="1112882" cy="442655"/>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D898B4F-2DAB-49EA-AF24-A869636DFC83}"/>
              </a:ext>
            </a:extLst>
          </p:cNvPr>
          <p:cNvSpPr/>
          <p:nvPr userDrawn="1"/>
        </p:nvSpPr>
        <p:spPr>
          <a:xfrm>
            <a:off x="7709070" y="1434527"/>
            <a:ext cx="1112882" cy="442655"/>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F4547637-0770-4AAA-93A5-EBEA61797A46}"/>
              </a:ext>
            </a:extLst>
          </p:cNvPr>
          <p:cNvSpPr txBox="1"/>
          <p:nvPr userDrawn="1"/>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142</a:t>
            </a:r>
          </a:p>
          <a:p>
            <a:r>
              <a:rPr lang="en-IN" sz="1200" dirty="0">
                <a:solidFill>
                  <a:srgbClr val="595959"/>
                </a:solidFill>
              </a:rPr>
              <a:t>G: 180</a:t>
            </a:r>
          </a:p>
          <a:p>
            <a:r>
              <a:rPr lang="en-IN" sz="1200" dirty="0">
                <a:solidFill>
                  <a:srgbClr val="595959"/>
                </a:solidFill>
              </a:rPr>
              <a:t>B: 227</a:t>
            </a:r>
          </a:p>
        </p:txBody>
      </p:sp>
      <p:sp>
        <p:nvSpPr>
          <p:cNvPr id="12" name="TextBox 11">
            <a:extLst>
              <a:ext uri="{FF2B5EF4-FFF2-40B4-BE49-F238E27FC236}">
                <a16:creationId xmlns:a16="http://schemas.microsoft.com/office/drawing/2014/main" id="{82C2F1AA-F8F7-4BF2-A2FC-645DA7181D85}"/>
              </a:ext>
            </a:extLst>
          </p:cNvPr>
          <p:cNvSpPr txBox="1"/>
          <p:nvPr userDrawn="1"/>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userDrawn="1"/>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230</a:t>
            </a:r>
          </a:p>
          <a:p>
            <a:r>
              <a:rPr lang="en-IN" sz="1200" dirty="0">
                <a:solidFill>
                  <a:srgbClr val="595959"/>
                </a:solidFill>
              </a:rPr>
              <a:t>G: 185</a:t>
            </a:r>
          </a:p>
          <a:p>
            <a:r>
              <a:rPr lang="en-IN" sz="1200" dirty="0">
                <a:solidFill>
                  <a:srgbClr val="595959"/>
                </a:solidFill>
              </a:rPr>
              <a:t>B: 184</a:t>
            </a:r>
          </a:p>
        </p:txBody>
      </p:sp>
      <p:sp>
        <p:nvSpPr>
          <p:cNvPr id="14" name="TextBox 13">
            <a:extLst>
              <a:ext uri="{FF2B5EF4-FFF2-40B4-BE49-F238E27FC236}">
                <a16:creationId xmlns:a16="http://schemas.microsoft.com/office/drawing/2014/main" id="{452E051D-C9B6-4A62-8278-1A977BAD6E75}"/>
              </a:ext>
            </a:extLst>
          </p:cNvPr>
          <p:cNvSpPr txBox="1"/>
          <p:nvPr userDrawn="1"/>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5" name="TextBox 14">
            <a:extLst>
              <a:ext uri="{FF2B5EF4-FFF2-40B4-BE49-F238E27FC236}">
                <a16:creationId xmlns:a16="http://schemas.microsoft.com/office/drawing/2014/main" id="{0D37B8BC-A0D4-4C30-9A1F-8AEE177F92FD}"/>
              </a:ext>
            </a:extLst>
          </p:cNvPr>
          <p:cNvSpPr txBox="1"/>
          <p:nvPr userDrawn="1"/>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252</a:t>
            </a:r>
          </a:p>
          <a:p>
            <a:r>
              <a:rPr lang="en-IN" sz="1200" dirty="0">
                <a:solidFill>
                  <a:srgbClr val="595959"/>
                </a:solidFill>
              </a:rPr>
              <a:t>G: 213</a:t>
            </a:r>
          </a:p>
          <a:p>
            <a:r>
              <a:rPr lang="en-IN" sz="1200" dirty="0">
                <a:solidFill>
                  <a:srgbClr val="595959"/>
                </a:solidFill>
              </a:rPr>
              <a:t>B: 181</a:t>
            </a:r>
          </a:p>
        </p:txBody>
      </p:sp>
      <p:sp>
        <p:nvSpPr>
          <p:cNvPr id="16" name="TextBox 15">
            <a:extLst>
              <a:ext uri="{FF2B5EF4-FFF2-40B4-BE49-F238E27FC236}">
                <a16:creationId xmlns:a16="http://schemas.microsoft.com/office/drawing/2014/main" id="{086E4FFB-75D5-4AB4-B44D-3F33F1CF891D}"/>
              </a:ext>
            </a:extLst>
          </p:cNvPr>
          <p:cNvSpPr txBox="1"/>
          <p:nvPr userDrawn="1"/>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userDrawn="1"/>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8" name="TextBox 17">
            <a:extLst>
              <a:ext uri="{FF2B5EF4-FFF2-40B4-BE49-F238E27FC236}">
                <a16:creationId xmlns:a16="http://schemas.microsoft.com/office/drawing/2014/main" id="{F40EFAAB-F6AD-44D1-A61D-2A4AE33D9654}"/>
              </a:ext>
            </a:extLst>
          </p:cNvPr>
          <p:cNvSpPr txBox="1"/>
          <p:nvPr userDrawn="1"/>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userDrawn="1"/>
        </p:nvSpPr>
        <p:spPr>
          <a:xfrm>
            <a:off x="335270" y="3301792"/>
            <a:ext cx="1112882" cy="44265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userDrawn="1"/>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89</a:t>
            </a:r>
          </a:p>
          <a:p>
            <a:r>
              <a:rPr lang="en-IN" sz="1200" dirty="0">
                <a:solidFill>
                  <a:srgbClr val="595959"/>
                </a:solidFill>
              </a:rPr>
              <a:t>G: 89</a:t>
            </a:r>
          </a:p>
          <a:p>
            <a:r>
              <a:rPr lang="en-IN" sz="1200" dirty="0">
                <a:solidFill>
                  <a:srgbClr val="595959"/>
                </a:solidFill>
              </a:rPr>
              <a:t>B: 89</a:t>
            </a:r>
          </a:p>
        </p:txBody>
      </p:sp>
      <p:grpSp>
        <p:nvGrpSpPr>
          <p:cNvPr id="21" name="Group 20">
            <a:extLst>
              <a:ext uri="{FF2B5EF4-FFF2-40B4-BE49-F238E27FC236}">
                <a16:creationId xmlns:a16="http://schemas.microsoft.com/office/drawing/2014/main" id="{263411DD-BA76-41C7-ADF0-7E43D09A1DB2}"/>
              </a:ext>
            </a:extLst>
          </p:cNvPr>
          <p:cNvGrpSpPr/>
          <p:nvPr userDrawn="1"/>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userDrawn="1"/>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8" name="Picture 2" descr="Image result for digital transformation shutterstock">
            <a:extLst>
              <a:ext uri="{FF2B5EF4-FFF2-40B4-BE49-F238E27FC236}">
                <a16:creationId xmlns:a16="http://schemas.microsoft.com/office/drawing/2014/main" id="{AA07EBF4-94A2-4E29-AA44-A3BFCABC334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657" b="6657"/>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1587" y="0"/>
            <a:ext cx="9144001" cy="514350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0" name="Group 29">
            <a:extLst>
              <a:ext uri="{FF2B5EF4-FFF2-40B4-BE49-F238E27FC236}">
                <a16:creationId xmlns:a16="http://schemas.microsoft.com/office/drawing/2014/main" id="{9492AEFE-BAE5-4A16-8046-1CC388A1137A}"/>
              </a:ext>
            </a:extLst>
          </p:cNvPr>
          <p:cNvGrpSpPr/>
          <p:nvPr userDrawn="1"/>
        </p:nvGrpSpPr>
        <p:grpSpPr>
          <a:xfrm>
            <a:off x="6608239" y="2156751"/>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529B0A5-3478-40ED-8C29-787110A9C1CE}"/>
              </a:ext>
            </a:extLst>
          </p:cNvPr>
          <p:cNvGrpSpPr/>
          <p:nvPr userDrawn="1"/>
        </p:nvGrpSpPr>
        <p:grpSpPr>
          <a:xfrm>
            <a:off x="-1" y="1629992"/>
            <a:ext cx="6350001" cy="1893780"/>
            <a:chOff x="-1" y="1629992"/>
            <a:chExt cx="6829063" cy="1893780"/>
          </a:xfrm>
        </p:grpSpPr>
        <p:sp>
          <p:nvSpPr>
            <p:cNvPr id="34" name="Rectangle 33">
              <a:extLst>
                <a:ext uri="{FF2B5EF4-FFF2-40B4-BE49-F238E27FC236}">
                  <a16:creationId xmlns:a16="http://schemas.microsoft.com/office/drawing/2014/main" id="{41A53F10-CBC5-444F-AA00-64BF461C9C71}"/>
                </a:ext>
              </a:extLst>
            </p:cNvPr>
            <p:cNvSpPr/>
            <p:nvPr/>
          </p:nvSpPr>
          <p:spPr>
            <a:xfrm>
              <a:off x="-1" y="1710769"/>
              <a:ext cx="6829063"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7" name="Group 36">
            <a:extLst>
              <a:ext uri="{FF2B5EF4-FFF2-40B4-BE49-F238E27FC236}">
                <a16:creationId xmlns:a16="http://schemas.microsoft.com/office/drawing/2014/main" id="{87697701-4197-44C5-9DF6-DCE8EB7667A7}"/>
              </a:ext>
            </a:extLst>
          </p:cNvPr>
          <p:cNvGrpSpPr/>
          <p:nvPr userDrawn="1"/>
        </p:nvGrpSpPr>
        <p:grpSpPr>
          <a:xfrm>
            <a:off x="8352302" y="1710769"/>
            <a:ext cx="791697" cy="1725140"/>
            <a:chOff x="8352302" y="0"/>
            <a:chExt cx="791697" cy="5143500"/>
          </a:xfrm>
        </p:grpSpPr>
        <p:sp>
          <p:nvSpPr>
            <p:cNvPr id="38" name="Rectangle 37">
              <a:extLst>
                <a:ext uri="{FF2B5EF4-FFF2-40B4-BE49-F238E27FC236}">
                  <a16:creationId xmlns:a16="http://schemas.microsoft.com/office/drawing/2014/main" id="{583C2F58-9D3E-4A33-9620-E2862F764A2C}"/>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E2590226-D46A-48CE-A2DA-6A9297A288BE}"/>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C61AEADA-3FE1-4B34-BF61-100EEBD93869}"/>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 name="Text Placeholder 3">
            <a:extLst>
              <a:ext uri="{FF2B5EF4-FFF2-40B4-BE49-F238E27FC236}">
                <a16:creationId xmlns:a16="http://schemas.microsoft.com/office/drawing/2014/main" id="{DE1DF722-DBE4-4E6D-BFCC-DE5D388C6978}"/>
              </a:ext>
            </a:extLst>
          </p:cNvPr>
          <p:cNvSpPr>
            <a:spLocks noGrp="1"/>
          </p:cNvSpPr>
          <p:nvPr>
            <p:ph type="body" sz="quarter" idx="11" hasCustomPrompt="1"/>
          </p:nvPr>
        </p:nvSpPr>
        <p:spPr>
          <a:xfrm>
            <a:off x="366031" y="2314827"/>
            <a:ext cx="5450400" cy="524111"/>
          </a:xfrm>
        </p:spPr>
        <p:txBody>
          <a:bodyPr anchor="ctr">
            <a:normAutofit/>
          </a:bodyPr>
          <a:lstStyle>
            <a:lvl1pPr marL="0" indent="0">
              <a:buNone/>
              <a:defRPr sz="2400" b="1">
                <a:solidFill>
                  <a:schemeClr val="tx2">
                    <a:lumMod val="50000"/>
                  </a:schemeClr>
                </a:solidFill>
              </a:defRPr>
            </a:lvl1pPr>
          </a:lstStyle>
          <a:p>
            <a:pPr lvl="0"/>
            <a:r>
              <a:rPr lang="en-US" dirty="0"/>
              <a:t>SECTION DIVIDER</a:t>
            </a:r>
          </a:p>
        </p:txBody>
      </p:sp>
    </p:spTree>
    <p:extLst>
      <p:ext uri="{BB962C8B-B14F-4D97-AF65-F5344CB8AC3E}">
        <p14:creationId xmlns:p14="http://schemas.microsoft.com/office/powerpoint/2010/main" val="115048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98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026161"/>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663" r:id="rId1"/>
    <p:sldLayoutId id="2147483702" r:id="rId2"/>
    <p:sldLayoutId id="2147483664" r:id="rId3"/>
    <p:sldLayoutId id="2147483666" r:id="rId4"/>
    <p:sldLayoutId id="2147483667" r:id="rId5"/>
    <p:sldLayoutId id="2147483668" r:id="rId6"/>
    <p:sldLayoutId id="2147483669" r:id="rId7"/>
    <p:sldLayoutId id="2147483660" r:id="rId8"/>
    <p:sldLayoutId id="2147483671" r:id="rId9"/>
    <p:sldLayoutId id="2147483700" r:id="rId10"/>
    <p:sldLayoutId id="2147483701" r:id="rId11"/>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EB378D-7532-4115-BE2E-788E557A3ABE}"/>
              </a:ext>
            </a:extLst>
          </p:cNvPr>
          <p:cNvSpPr>
            <a:spLocks noGrp="1"/>
          </p:cNvSpPr>
          <p:nvPr>
            <p:ph type="body" sz="quarter" idx="13"/>
          </p:nvPr>
        </p:nvSpPr>
        <p:spPr>
          <a:xfrm>
            <a:off x="366031" y="3363838"/>
            <a:ext cx="5112246" cy="341072"/>
          </a:xfrm>
        </p:spPr>
        <p:txBody>
          <a:bodyPr/>
          <a:lstStyle/>
          <a:p>
            <a:r>
              <a:rPr lang="en-US" dirty="0"/>
              <a:t>SIFY CAPABILITY PRESENTATION</a:t>
            </a:r>
            <a:endParaRPr lang="en-IN" dirty="0"/>
          </a:p>
        </p:txBody>
      </p:sp>
      <p:sp>
        <p:nvSpPr>
          <p:cNvPr id="7" name="Text Placeholder 6">
            <a:extLst>
              <a:ext uri="{FF2B5EF4-FFF2-40B4-BE49-F238E27FC236}">
                <a16:creationId xmlns:a16="http://schemas.microsoft.com/office/drawing/2014/main" id="{168C6BC0-21AB-481C-A79F-FB8DE0DB2379}"/>
              </a:ext>
            </a:extLst>
          </p:cNvPr>
          <p:cNvSpPr>
            <a:spLocks noGrp="1"/>
          </p:cNvSpPr>
          <p:nvPr>
            <p:ph type="body" sz="quarter" idx="15"/>
          </p:nvPr>
        </p:nvSpPr>
        <p:spPr>
          <a:xfrm>
            <a:off x="366031" y="3723878"/>
            <a:ext cx="5112246" cy="341072"/>
          </a:xfrm>
        </p:spPr>
        <p:txBody>
          <a:bodyPr/>
          <a:lstStyle/>
          <a:p>
            <a:r>
              <a:rPr lang="en-IN" dirty="0"/>
              <a:t>2nd Nov 2018</a:t>
            </a:r>
          </a:p>
        </p:txBody>
      </p:sp>
      <p:grpSp>
        <p:nvGrpSpPr>
          <p:cNvPr id="4" name="Group 3">
            <a:extLst>
              <a:ext uri="{FF2B5EF4-FFF2-40B4-BE49-F238E27FC236}">
                <a16:creationId xmlns:a16="http://schemas.microsoft.com/office/drawing/2014/main" id="{113B1202-95F6-4A13-959F-51CE09AB5521}"/>
              </a:ext>
            </a:extLst>
          </p:cNvPr>
          <p:cNvGrpSpPr/>
          <p:nvPr/>
        </p:nvGrpSpPr>
        <p:grpSpPr>
          <a:xfrm>
            <a:off x="338045" y="4103573"/>
            <a:ext cx="3960683" cy="598324"/>
            <a:chOff x="4788029" y="2919805"/>
            <a:chExt cx="3960683" cy="598324"/>
          </a:xfrm>
        </p:grpSpPr>
        <p:sp>
          <p:nvSpPr>
            <p:cNvPr id="6" name="Oval 5"/>
            <p:cNvSpPr/>
            <p:nvPr/>
          </p:nvSpPr>
          <p:spPr>
            <a:xfrm>
              <a:off x="4788029" y="2919805"/>
              <a:ext cx="613664" cy="598324"/>
            </a:xfrm>
            <a:prstGeom prst="ellipse">
              <a:avLst/>
            </a:prstGeom>
            <a:solidFill>
              <a:schemeClr val="bg1"/>
            </a:solidFill>
            <a:ln w="285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57"/>
                </a:spcBef>
              </a:pPr>
              <a:endParaRPr lang="en-US" sz="900" b="1" dirty="0"/>
            </a:p>
          </p:txBody>
        </p:sp>
        <p:sp>
          <p:nvSpPr>
            <p:cNvPr id="8" name="Freeform 18"/>
            <p:cNvSpPr>
              <a:spLocks/>
            </p:cNvSpPr>
            <p:nvPr/>
          </p:nvSpPr>
          <p:spPr bwMode="auto">
            <a:xfrm>
              <a:off x="4951524" y="3094606"/>
              <a:ext cx="273090" cy="278167"/>
            </a:xfrm>
            <a:custGeom>
              <a:avLst/>
              <a:gdLst>
                <a:gd name="T0" fmla="*/ 2747 w 2756"/>
                <a:gd name="T1" fmla="*/ 2617 h 2872"/>
                <a:gd name="T2" fmla="*/ 2208 w 2756"/>
                <a:gd name="T3" fmla="*/ 1817 h 2872"/>
                <a:gd name="T4" fmla="*/ 1722 w 2756"/>
                <a:gd name="T5" fmla="*/ 1575 h 2872"/>
                <a:gd name="T6" fmla="*/ 1970 w 2756"/>
                <a:gd name="T7" fmla="*/ 995 h 2872"/>
                <a:gd name="T8" fmla="*/ 1989 w 2756"/>
                <a:gd name="T9" fmla="*/ 520 h 2872"/>
                <a:gd name="T10" fmla="*/ 1383 w 2756"/>
                <a:gd name="T11" fmla="*/ 0 h 2872"/>
                <a:gd name="T12" fmla="*/ 1378 w 2756"/>
                <a:gd name="T13" fmla="*/ 0 h 2872"/>
                <a:gd name="T14" fmla="*/ 1374 w 2756"/>
                <a:gd name="T15" fmla="*/ 0 h 2872"/>
                <a:gd name="T16" fmla="*/ 767 w 2756"/>
                <a:gd name="T17" fmla="*/ 520 h 2872"/>
                <a:gd name="T18" fmla="*/ 786 w 2756"/>
                <a:gd name="T19" fmla="*/ 995 h 2872"/>
                <a:gd name="T20" fmla="*/ 808 w 2756"/>
                <a:gd name="T21" fmla="*/ 1099 h 2872"/>
                <a:gd name="T22" fmla="*/ 1178 w 2756"/>
                <a:gd name="T23" fmla="*/ 1320 h 2872"/>
                <a:gd name="T24" fmla="*/ 1239 w 2756"/>
                <a:gd name="T25" fmla="*/ 1296 h 2872"/>
                <a:gd name="T26" fmla="*/ 1463 w 2756"/>
                <a:gd name="T27" fmla="*/ 1296 h 2872"/>
                <a:gd name="T28" fmla="*/ 1549 w 2756"/>
                <a:gd name="T29" fmla="*/ 1382 h 2872"/>
                <a:gd name="T30" fmla="*/ 1463 w 2756"/>
                <a:gd name="T31" fmla="*/ 1468 h 2872"/>
                <a:gd name="T32" fmla="*/ 1239 w 2756"/>
                <a:gd name="T33" fmla="*/ 1468 h 2872"/>
                <a:gd name="T34" fmla="*/ 1159 w 2756"/>
                <a:gd name="T35" fmla="*/ 1416 h 2872"/>
                <a:gd name="T36" fmla="*/ 866 w 2756"/>
                <a:gd name="T37" fmla="*/ 1288 h 2872"/>
                <a:gd name="T38" fmla="*/ 1034 w 2756"/>
                <a:gd name="T39" fmla="*/ 1575 h 2872"/>
                <a:gd name="T40" fmla="*/ 548 w 2756"/>
                <a:gd name="T41" fmla="*/ 1817 h 2872"/>
                <a:gd name="T42" fmla="*/ 9 w 2756"/>
                <a:gd name="T43" fmla="*/ 2617 h 2872"/>
                <a:gd name="T44" fmla="*/ 179 w 2756"/>
                <a:gd name="T45" fmla="*/ 2747 h 2872"/>
                <a:gd name="T46" fmla="*/ 1378 w 2756"/>
                <a:gd name="T47" fmla="*/ 2872 h 2872"/>
                <a:gd name="T48" fmla="*/ 2577 w 2756"/>
                <a:gd name="T49" fmla="*/ 2747 h 2872"/>
                <a:gd name="T50" fmla="*/ 2747 w 2756"/>
                <a:gd name="T51" fmla="*/ 2617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56" h="2872">
                  <a:moveTo>
                    <a:pt x="2747" y="2617"/>
                  </a:moveTo>
                  <a:cubicBezTo>
                    <a:pt x="2717" y="2051"/>
                    <a:pt x="2208" y="1817"/>
                    <a:pt x="2208" y="1817"/>
                  </a:cubicBezTo>
                  <a:cubicBezTo>
                    <a:pt x="2086" y="1760"/>
                    <a:pt x="1866" y="1649"/>
                    <a:pt x="1722" y="1575"/>
                  </a:cubicBezTo>
                  <a:cubicBezTo>
                    <a:pt x="1907" y="1373"/>
                    <a:pt x="1961" y="1042"/>
                    <a:pt x="1970" y="995"/>
                  </a:cubicBezTo>
                  <a:cubicBezTo>
                    <a:pt x="2009" y="783"/>
                    <a:pt x="1989" y="520"/>
                    <a:pt x="1989" y="520"/>
                  </a:cubicBezTo>
                  <a:cubicBezTo>
                    <a:pt x="1954" y="8"/>
                    <a:pt x="1437" y="0"/>
                    <a:pt x="1383" y="0"/>
                  </a:cubicBezTo>
                  <a:cubicBezTo>
                    <a:pt x="1380" y="0"/>
                    <a:pt x="1378" y="0"/>
                    <a:pt x="1378" y="0"/>
                  </a:cubicBezTo>
                  <a:cubicBezTo>
                    <a:pt x="1378" y="0"/>
                    <a:pt x="1376" y="0"/>
                    <a:pt x="1374" y="0"/>
                  </a:cubicBezTo>
                  <a:cubicBezTo>
                    <a:pt x="1325" y="0"/>
                    <a:pt x="802" y="5"/>
                    <a:pt x="767" y="520"/>
                  </a:cubicBezTo>
                  <a:cubicBezTo>
                    <a:pt x="767" y="520"/>
                    <a:pt x="747" y="783"/>
                    <a:pt x="786" y="995"/>
                  </a:cubicBezTo>
                  <a:cubicBezTo>
                    <a:pt x="789" y="1009"/>
                    <a:pt x="795" y="1047"/>
                    <a:pt x="808" y="1099"/>
                  </a:cubicBezTo>
                  <a:cubicBezTo>
                    <a:pt x="905" y="1227"/>
                    <a:pt x="1055" y="1289"/>
                    <a:pt x="1178" y="1320"/>
                  </a:cubicBezTo>
                  <a:cubicBezTo>
                    <a:pt x="1194" y="1305"/>
                    <a:pt x="1215" y="1296"/>
                    <a:pt x="1239" y="1296"/>
                  </a:cubicBezTo>
                  <a:cubicBezTo>
                    <a:pt x="1463" y="1296"/>
                    <a:pt x="1463" y="1296"/>
                    <a:pt x="1463" y="1296"/>
                  </a:cubicBezTo>
                  <a:cubicBezTo>
                    <a:pt x="1511" y="1296"/>
                    <a:pt x="1549" y="1334"/>
                    <a:pt x="1549" y="1382"/>
                  </a:cubicBezTo>
                  <a:cubicBezTo>
                    <a:pt x="1549" y="1429"/>
                    <a:pt x="1511" y="1468"/>
                    <a:pt x="1463" y="1468"/>
                  </a:cubicBezTo>
                  <a:cubicBezTo>
                    <a:pt x="1239" y="1468"/>
                    <a:pt x="1239" y="1468"/>
                    <a:pt x="1239" y="1468"/>
                  </a:cubicBezTo>
                  <a:cubicBezTo>
                    <a:pt x="1203" y="1468"/>
                    <a:pt x="1173" y="1446"/>
                    <a:pt x="1159" y="1416"/>
                  </a:cubicBezTo>
                  <a:cubicBezTo>
                    <a:pt x="1067" y="1394"/>
                    <a:pt x="961" y="1355"/>
                    <a:pt x="866" y="1288"/>
                  </a:cubicBezTo>
                  <a:cubicBezTo>
                    <a:pt x="904" y="1386"/>
                    <a:pt x="958" y="1492"/>
                    <a:pt x="1034" y="1575"/>
                  </a:cubicBezTo>
                  <a:cubicBezTo>
                    <a:pt x="890" y="1649"/>
                    <a:pt x="670" y="1760"/>
                    <a:pt x="548" y="1817"/>
                  </a:cubicBezTo>
                  <a:cubicBezTo>
                    <a:pt x="548" y="1817"/>
                    <a:pt x="39" y="2051"/>
                    <a:pt x="9" y="2617"/>
                  </a:cubicBezTo>
                  <a:cubicBezTo>
                    <a:pt x="9" y="2617"/>
                    <a:pt x="0" y="2712"/>
                    <a:pt x="179" y="2747"/>
                  </a:cubicBezTo>
                  <a:cubicBezTo>
                    <a:pt x="179" y="2747"/>
                    <a:pt x="725" y="2872"/>
                    <a:pt x="1378" y="2872"/>
                  </a:cubicBezTo>
                  <a:cubicBezTo>
                    <a:pt x="2031" y="2872"/>
                    <a:pt x="2577" y="2747"/>
                    <a:pt x="2577" y="2747"/>
                  </a:cubicBezTo>
                  <a:cubicBezTo>
                    <a:pt x="2756" y="2712"/>
                    <a:pt x="2747" y="2617"/>
                    <a:pt x="2747" y="2617"/>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19"/>
            <p:cNvSpPr>
              <a:spLocks/>
            </p:cNvSpPr>
            <p:nvPr/>
          </p:nvSpPr>
          <p:spPr bwMode="auto">
            <a:xfrm>
              <a:off x="4986223" y="3065160"/>
              <a:ext cx="203692" cy="143470"/>
            </a:xfrm>
            <a:custGeom>
              <a:avLst/>
              <a:gdLst>
                <a:gd name="T0" fmla="*/ 242 w 2056"/>
                <a:gd name="T1" fmla="*/ 1481 h 1481"/>
                <a:gd name="T2" fmla="*/ 296 w 2056"/>
                <a:gd name="T3" fmla="*/ 1481 h 1481"/>
                <a:gd name="T4" fmla="*/ 296 w 2056"/>
                <a:gd name="T5" fmla="*/ 843 h 1481"/>
                <a:gd name="T6" fmla="*/ 297 w 2056"/>
                <a:gd name="T7" fmla="*/ 838 h 1481"/>
                <a:gd name="T8" fmla="*/ 297 w 2056"/>
                <a:gd name="T9" fmla="*/ 744 h 1481"/>
                <a:gd name="T10" fmla="*/ 451 w 2056"/>
                <a:gd name="T11" fmla="*/ 340 h 1481"/>
                <a:gd name="T12" fmla="*/ 1030 w 2056"/>
                <a:gd name="T13" fmla="*/ 135 h 1481"/>
                <a:gd name="T14" fmla="*/ 1604 w 2056"/>
                <a:gd name="T15" fmla="*/ 338 h 1481"/>
                <a:gd name="T16" fmla="*/ 1759 w 2056"/>
                <a:gd name="T17" fmla="*/ 744 h 1481"/>
                <a:gd name="T18" fmla="*/ 1759 w 2056"/>
                <a:gd name="T19" fmla="*/ 844 h 1481"/>
                <a:gd name="T20" fmla="*/ 1760 w 2056"/>
                <a:gd name="T21" fmla="*/ 847 h 1481"/>
                <a:gd name="T22" fmla="*/ 1760 w 2056"/>
                <a:gd name="T23" fmla="*/ 1481 h 1481"/>
                <a:gd name="T24" fmla="*/ 1814 w 2056"/>
                <a:gd name="T25" fmla="*/ 1481 h 1481"/>
                <a:gd name="T26" fmla="*/ 2056 w 2056"/>
                <a:gd name="T27" fmla="*/ 1239 h 1481"/>
                <a:gd name="T28" fmla="*/ 2056 w 2056"/>
                <a:gd name="T29" fmla="*/ 1007 h 1481"/>
                <a:gd name="T30" fmla="*/ 1889 w 2056"/>
                <a:gd name="T31" fmla="*/ 777 h 1481"/>
                <a:gd name="T32" fmla="*/ 1889 w 2056"/>
                <a:gd name="T33" fmla="*/ 744 h 1481"/>
                <a:gd name="T34" fmla="*/ 1695 w 2056"/>
                <a:gd name="T35" fmla="*/ 245 h 1481"/>
                <a:gd name="T36" fmla="*/ 1029 w 2056"/>
                <a:gd name="T37" fmla="*/ 6 h 1481"/>
                <a:gd name="T38" fmla="*/ 361 w 2056"/>
                <a:gd name="T39" fmla="*/ 247 h 1481"/>
                <a:gd name="T40" fmla="*/ 167 w 2056"/>
                <a:gd name="T41" fmla="*/ 744 h 1481"/>
                <a:gd name="T42" fmla="*/ 167 w 2056"/>
                <a:gd name="T43" fmla="*/ 776 h 1481"/>
                <a:gd name="T44" fmla="*/ 0 w 2056"/>
                <a:gd name="T45" fmla="*/ 1006 h 1481"/>
                <a:gd name="T46" fmla="*/ 0 w 2056"/>
                <a:gd name="T47" fmla="*/ 1239 h 1481"/>
                <a:gd name="T48" fmla="*/ 242 w 2056"/>
                <a:gd name="T49" fmla="*/ 1481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56" h="1481">
                  <a:moveTo>
                    <a:pt x="242" y="1481"/>
                  </a:moveTo>
                  <a:cubicBezTo>
                    <a:pt x="296" y="1481"/>
                    <a:pt x="296" y="1481"/>
                    <a:pt x="296" y="1481"/>
                  </a:cubicBezTo>
                  <a:cubicBezTo>
                    <a:pt x="296" y="843"/>
                    <a:pt x="296" y="843"/>
                    <a:pt x="296" y="843"/>
                  </a:cubicBezTo>
                  <a:cubicBezTo>
                    <a:pt x="296" y="842"/>
                    <a:pt x="297" y="840"/>
                    <a:pt x="297" y="838"/>
                  </a:cubicBezTo>
                  <a:cubicBezTo>
                    <a:pt x="297" y="744"/>
                    <a:pt x="297" y="744"/>
                    <a:pt x="297" y="744"/>
                  </a:cubicBezTo>
                  <a:cubicBezTo>
                    <a:pt x="297" y="576"/>
                    <a:pt x="349" y="440"/>
                    <a:pt x="451" y="340"/>
                  </a:cubicBezTo>
                  <a:cubicBezTo>
                    <a:pt x="662" y="132"/>
                    <a:pt x="1023" y="134"/>
                    <a:pt x="1030" y="135"/>
                  </a:cubicBezTo>
                  <a:cubicBezTo>
                    <a:pt x="1034" y="135"/>
                    <a:pt x="1392" y="130"/>
                    <a:pt x="1604" y="338"/>
                  </a:cubicBezTo>
                  <a:cubicBezTo>
                    <a:pt x="1707" y="438"/>
                    <a:pt x="1759" y="575"/>
                    <a:pt x="1759" y="744"/>
                  </a:cubicBezTo>
                  <a:cubicBezTo>
                    <a:pt x="1759" y="844"/>
                    <a:pt x="1759" y="844"/>
                    <a:pt x="1759" y="844"/>
                  </a:cubicBezTo>
                  <a:cubicBezTo>
                    <a:pt x="1759" y="845"/>
                    <a:pt x="1760" y="846"/>
                    <a:pt x="1760" y="847"/>
                  </a:cubicBezTo>
                  <a:cubicBezTo>
                    <a:pt x="1760" y="1481"/>
                    <a:pt x="1760" y="1481"/>
                    <a:pt x="1760" y="1481"/>
                  </a:cubicBezTo>
                  <a:cubicBezTo>
                    <a:pt x="1814" y="1481"/>
                    <a:pt x="1814" y="1481"/>
                    <a:pt x="1814" y="1481"/>
                  </a:cubicBezTo>
                  <a:cubicBezTo>
                    <a:pt x="1948" y="1481"/>
                    <a:pt x="2056" y="1373"/>
                    <a:pt x="2056" y="1239"/>
                  </a:cubicBezTo>
                  <a:cubicBezTo>
                    <a:pt x="2056" y="1007"/>
                    <a:pt x="2056" y="1007"/>
                    <a:pt x="2056" y="1007"/>
                  </a:cubicBezTo>
                  <a:cubicBezTo>
                    <a:pt x="2056" y="899"/>
                    <a:pt x="1986" y="808"/>
                    <a:pt x="1889" y="777"/>
                  </a:cubicBezTo>
                  <a:cubicBezTo>
                    <a:pt x="1889" y="744"/>
                    <a:pt x="1889" y="744"/>
                    <a:pt x="1889" y="744"/>
                  </a:cubicBezTo>
                  <a:cubicBezTo>
                    <a:pt x="1889" y="539"/>
                    <a:pt x="1823" y="371"/>
                    <a:pt x="1695" y="245"/>
                  </a:cubicBezTo>
                  <a:cubicBezTo>
                    <a:pt x="1444" y="0"/>
                    <a:pt x="1043" y="6"/>
                    <a:pt x="1029" y="6"/>
                  </a:cubicBezTo>
                  <a:cubicBezTo>
                    <a:pt x="1012" y="6"/>
                    <a:pt x="611" y="1"/>
                    <a:pt x="361" y="247"/>
                  </a:cubicBezTo>
                  <a:cubicBezTo>
                    <a:pt x="232" y="373"/>
                    <a:pt x="167" y="540"/>
                    <a:pt x="167" y="744"/>
                  </a:cubicBezTo>
                  <a:cubicBezTo>
                    <a:pt x="167" y="776"/>
                    <a:pt x="167" y="776"/>
                    <a:pt x="167" y="776"/>
                  </a:cubicBezTo>
                  <a:cubicBezTo>
                    <a:pt x="70" y="808"/>
                    <a:pt x="0" y="899"/>
                    <a:pt x="0" y="1006"/>
                  </a:cubicBezTo>
                  <a:cubicBezTo>
                    <a:pt x="0" y="1239"/>
                    <a:pt x="0" y="1239"/>
                    <a:pt x="0" y="1239"/>
                  </a:cubicBezTo>
                  <a:cubicBezTo>
                    <a:pt x="0" y="1373"/>
                    <a:pt x="108" y="1481"/>
                    <a:pt x="242" y="1481"/>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Oval 9"/>
            <p:cNvSpPr/>
            <p:nvPr/>
          </p:nvSpPr>
          <p:spPr>
            <a:xfrm>
              <a:off x="5624785" y="2919805"/>
              <a:ext cx="613664" cy="598324"/>
            </a:xfrm>
            <a:prstGeom prst="ellipse">
              <a:avLst/>
            </a:prstGeom>
            <a:solidFill>
              <a:schemeClr val="bg1"/>
            </a:solidFill>
            <a:ln w="285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57"/>
                </a:spcBef>
              </a:pPr>
              <a:endParaRPr lang="en-US" sz="900" b="1" dirty="0"/>
            </a:p>
          </p:txBody>
        </p:sp>
        <p:sp>
          <p:nvSpPr>
            <p:cNvPr id="11" name="Freeform 67"/>
            <p:cNvSpPr>
              <a:spLocks noEditPoints="1"/>
            </p:cNvSpPr>
            <p:nvPr/>
          </p:nvSpPr>
          <p:spPr bwMode="auto">
            <a:xfrm>
              <a:off x="5769565" y="3082163"/>
              <a:ext cx="344604" cy="340043"/>
            </a:xfrm>
            <a:custGeom>
              <a:avLst/>
              <a:gdLst>
                <a:gd name="T0" fmla="*/ 179 w 316"/>
                <a:gd name="T1" fmla="*/ 86 h 320"/>
                <a:gd name="T2" fmla="*/ 221 w 316"/>
                <a:gd name="T3" fmla="*/ 53 h 320"/>
                <a:gd name="T4" fmla="*/ 223 w 316"/>
                <a:gd name="T5" fmla="*/ 53 h 320"/>
                <a:gd name="T6" fmla="*/ 215 w 316"/>
                <a:gd name="T7" fmla="*/ 76 h 320"/>
                <a:gd name="T8" fmla="*/ 228 w 316"/>
                <a:gd name="T9" fmla="*/ 76 h 320"/>
                <a:gd name="T10" fmla="*/ 264 w 316"/>
                <a:gd name="T11" fmla="*/ 90 h 320"/>
                <a:gd name="T12" fmla="*/ 257 w 316"/>
                <a:gd name="T13" fmla="*/ 125 h 320"/>
                <a:gd name="T14" fmla="*/ 230 w 316"/>
                <a:gd name="T15" fmla="*/ 96 h 320"/>
                <a:gd name="T16" fmla="*/ 223 w 316"/>
                <a:gd name="T17" fmla="*/ 117 h 320"/>
                <a:gd name="T18" fmla="*/ 221 w 316"/>
                <a:gd name="T19" fmla="*/ 119 h 320"/>
                <a:gd name="T20" fmla="*/ 24 w 316"/>
                <a:gd name="T21" fmla="*/ 186 h 320"/>
                <a:gd name="T22" fmla="*/ 74 w 316"/>
                <a:gd name="T23" fmla="*/ 167 h 320"/>
                <a:gd name="T24" fmla="*/ 24 w 316"/>
                <a:gd name="T25" fmla="*/ 186 h 320"/>
                <a:gd name="T26" fmla="*/ 86 w 316"/>
                <a:gd name="T27" fmla="*/ 31 h 320"/>
                <a:gd name="T28" fmla="*/ 74 w 316"/>
                <a:gd name="T29" fmla="*/ 31 h 320"/>
                <a:gd name="T30" fmla="*/ 119 w 316"/>
                <a:gd name="T31" fmla="*/ 37 h 320"/>
                <a:gd name="T32" fmla="*/ 119 w 316"/>
                <a:gd name="T33" fmla="*/ 25 h 320"/>
                <a:gd name="T34" fmla="*/ 119 w 316"/>
                <a:gd name="T35" fmla="*/ 37 h 320"/>
                <a:gd name="T36" fmla="*/ 74 w 316"/>
                <a:gd name="T37" fmla="*/ 134 h 320"/>
                <a:gd name="T38" fmla="*/ 24 w 316"/>
                <a:gd name="T39" fmla="*/ 138 h 320"/>
                <a:gd name="T40" fmla="*/ 132 w 316"/>
                <a:gd name="T41" fmla="*/ 119 h 320"/>
                <a:gd name="T42" fmla="*/ 125 w 316"/>
                <a:gd name="T43" fmla="*/ 126 h 320"/>
                <a:gd name="T44" fmla="*/ 110 w 316"/>
                <a:gd name="T45" fmla="*/ 131 h 320"/>
                <a:gd name="T46" fmla="*/ 125 w 316"/>
                <a:gd name="T47" fmla="*/ 126 h 320"/>
                <a:gd name="T48" fmla="*/ 74 w 316"/>
                <a:gd name="T49" fmla="*/ 147 h 320"/>
                <a:gd name="T50" fmla="*/ 15 w 316"/>
                <a:gd name="T51" fmla="*/ 158 h 320"/>
                <a:gd name="T52" fmla="*/ 74 w 316"/>
                <a:gd name="T53" fmla="*/ 195 h 320"/>
                <a:gd name="T54" fmla="*/ 0 w 316"/>
                <a:gd name="T55" fmla="*/ 216 h 320"/>
                <a:gd name="T56" fmla="*/ 154 w 316"/>
                <a:gd name="T57" fmla="*/ 0 h 320"/>
                <a:gd name="T58" fmla="*/ 142 w 316"/>
                <a:gd name="T59" fmla="*/ 134 h 320"/>
                <a:gd name="T60" fmla="*/ 15 w 316"/>
                <a:gd name="T61" fmla="*/ 110 h 320"/>
                <a:gd name="T62" fmla="*/ 103 w 316"/>
                <a:gd name="T63" fmla="*/ 31 h 320"/>
                <a:gd name="T64" fmla="*/ 134 w 316"/>
                <a:gd name="T65" fmla="*/ 31 h 320"/>
                <a:gd name="T66" fmla="*/ 103 w 316"/>
                <a:gd name="T67" fmla="*/ 31 h 320"/>
                <a:gd name="T68" fmla="*/ 80 w 316"/>
                <a:gd name="T69" fmla="*/ 47 h 320"/>
                <a:gd name="T70" fmla="*/ 80 w 316"/>
                <a:gd name="T71" fmla="*/ 16 h 320"/>
                <a:gd name="T72" fmla="*/ 15 w 316"/>
                <a:gd name="T73" fmla="*/ 99 h 320"/>
                <a:gd name="T74" fmla="*/ 142 w 316"/>
                <a:gd name="T75" fmla="*/ 61 h 320"/>
                <a:gd name="T76" fmla="*/ 15 w 316"/>
                <a:gd name="T77" fmla="*/ 99 h 320"/>
                <a:gd name="T78" fmla="*/ 132 w 316"/>
                <a:gd name="T79" fmla="*/ 71 h 320"/>
                <a:gd name="T80" fmla="*/ 24 w 316"/>
                <a:gd name="T81" fmla="*/ 89 h 320"/>
                <a:gd name="T82" fmla="*/ 110 w 316"/>
                <a:gd name="T83" fmla="*/ 82 h 320"/>
                <a:gd name="T84" fmla="*/ 125 w 316"/>
                <a:gd name="T85" fmla="*/ 77 h 320"/>
                <a:gd name="T86" fmla="*/ 110 w 316"/>
                <a:gd name="T87" fmla="*/ 82 h 320"/>
                <a:gd name="T88" fmla="*/ 229 w 316"/>
                <a:gd name="T89" fmla="*/ 306 h 320"/>
                <a:gd name="T90" fmla="*/ 205 w 316"/>
                <a:gd name="T91" fmla="*/ 320 h 320"/>
                <a:gd name="T92" fmla="*/ 173 w 316"/>
                <a:gd name="T93" fmla="*/ 306 h 320"/>
                <a:gd name="T94" fmla="*/ 86 w 316"/>
                <a:gd name="T95" fmla="*/ 295 h 320"/>
                <a:gd name="T96" fmla="*/ 316 w 316"/>
                <a:gd name="T97" fmla="*/ 149 h 320"/>
                <a:gd name="T98" fmla="*/ 229 w 316"/>
                <a:gd name="T99" fmla="*/ 295 h 320"/>
                <a:gd name="T100" fmla="*/ 301 w 316"/>
                <a:gd name="T101" fmla="*/ 160 h 320"/>
                <a:gd name="T102" fmla="*/ 101 w 316"/>
                <a:gd name="T103" fmla="*/ 28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6" h="320">
                  <a:moveTo>
                    <a:pt x="179" y="87"/>
                  </a:moveTo>
                  <a:cubicBezTo>
                    <a:pt x="179" y="87"/>
                    <a:pt x="179" y="87"/>
                    <a:pt x="179" y="86"/>
                  </a:cubicBezTo>
                  <a:cubicBezTo>
                    <a:pt x="179" y="86"/>
                    <a:pt x="179" y="85"/>
                    <a:pt x="179" y="85"/>
                  </a:cubicBezTo>
                  <a:cubicBezTo>
                    <a:pt x="221" y="53"/>
                    <a:pt x="221" y="53"/>
                    <a:pt x="221" y="53"/>
                  </a:cubicBezTo>
                  <a:cubicBezTo>
                    <a:pt x="221" y="53"/>
                    <a:pt x="221" y="53"/>
                    <a:pt x="222" y="53"/>
                  </a:cubicBezTo>
                  <a:cubicBezTo>
                    <a:pt x="222" y="53"/>
                    <a:pt x="222" y="53"/>
                    <a:pt x="223" y="53"/>
                  </a:cubicBezTo>
                  <a:cubicBezTo>
                    <a:pt x="223" y="53"/>
                    <a:pt x="224" y="54"/>
                    <a:pt x="223" y="55"/>
                  </a:cubicBezTo>
                  <a:cubicBezTo>
                    <a:pt x="215" y="76"/>
                    <a:pt x="215" y="76"/>
                    <a:pt x="215" y="76"/>
                  </a:cubicBezTo>
                  <a:cubicBezTo>
                    <a:pt x="226" y="76"/>
                    <a:pt x="226" y="76"/>
                    <a:pt x="226" y="76"/>
                  </a:cubicBezTo>
                  <a:cubicBezTo>
                    <a:pt x="226" y="76"/>
                    <a:pt x="227" y="76"/>
                    <a:pt x="228" y="76"/>
                  </a:cubicBezTo>
                  <a:cubicBezTo>
                    <a:pt x="228" y="76"/>
                    <a:pt x="228" y="76"/>
                    <a:pt x="228" y="76"/>
                  </a:cubicBezTo>
                  <a:cubicBezTo>
                    <a:pt x="229" y="76"/>
                    <a:pt x="250" y="76"/>
                    <a:pt x="264" y="90"/>
                  </a:cubicBezTo>
                  <a:cubicBezTo>
                    <a:pt x="273" y="99"/>
                    <a:pt x="278" y="110"/>
                    <a:pt x="278" y="125"/>
                  </a:cubicBezTo>
                  <a:cubicBezTo>
                    <a:pt x="257" y="125"/>
                    <a:pt x="257" y="125"/>
                    <a:pt x="257" y="125"/>
                  </a:cubicBezTo>
                  <a:cubicBezTo>
                    <a:pt x="257" y="116"/>
                    <a:pt x="255" y="109"/>
                    <a:pt x="250" y="104"/>
                  </a:cubicBezTo>
                  <a:cubicBezTo>
                    <a:pt x="243" y="97"/>
                    <a:pt x="233" y="96"/>
                    <a:pt x="230" y="96"/>
                  </a:cubicBezTo>
                  <a:cubicBezTo>
                    <a:pt x="215" y="96"/>
                    <a:pt x="215" y="96"/>
                    <a:pt x="215" y="96"/>
                  </a:cubicBezTo>
                  <a:cubicBezTo>
                    <a:pt x="223" y="117"/>
                    <a:pt x="223" y="117"/>
                    <a:pt x="223" y="117"/>
                  </a:cubicBezTo>
                  <a:cubicBezTo>
                    <a:pt x="224" y="118"/>
                    <a:pt x="223" y="119"/>
                    <a:pt x="223" y="119"/>
                  </a:cubicBezTo>
                  <a:cubicBezTo>
                    <a:pt x="222" y="120"/>
                    <a:pt x="221" y="120"/>
                    <a:pt x="221" y="119"/>
                  </a:cubicBezTo>
                  <a:lnTo>
                    <a:pt x="179" y="87"/>
                  </a:lnTo>
                  <a:close/>
                  <a:moveTo>
                    <a:pt x="24" y="186"/>
                  </a:moveTo>
                  <a:cubicBezTo>
                    <a:pt x="74" y="186"/>
                    <a:pt x="74" y="186"/>
                    <a:pt x="74" y="186"/>
                  </a:cubicBezTo>
                  <a:cubicBezTo>
                    <a:pt x="74" y="167"/>
                    <a:pt x="74" y="167"/>
                    <a:pt x="74" y="167"/>
                  </a:cubicBezTo>
                  <a:cubicBezTo>
                    <a:pt x="24" y="167"/>
                    <a:pt x="24" y="167"/>
                    <a:pt x="24" y="167"/>
                  </a:cubicBezTo>
                  <a:lnTo>
                    <a:pt x="24" y="186"/>
                  </a:lnTo>
                  <a:close/>
                  <a:moveTo>
                    <a:pt x="80" y="37"/>
                  </a:moveTo>
                  <a:cubicBezTo>
                    <a:pt x="83" y="37"/>
                    <a:pt x="86" y="35"/>
                    <a:pt x="86" y="31"/>
                  </a:cubicBezTo>
                  <a:cubicBezTo>
                    <a:pt x="86" y="28"/>
                    <a:pt x="83" y="25"/>
                    <a:pt x="80" y="25"/>
                  </a:cubicBezTo>
                  <a:cubicBezTo>
                    <a:pt x="77" y="25"/>
                    <a:pt x="74" y="28"/>
                    <a:pt x="74" y="31"/>
                  </a:cubicBezTo>
                  <a:cubicBezTo>
                    <a:pt x="74" y="35"/>
                    <a:pt x="77" y="37"/>
                    <a:pt x="80" y="37"/>
                  </a:cubicBezTo>
                  <a:close/>
                  <a:moveTo>
                    <a:pt x="119" y="37"/>
                  </a:moveTo>
                  <a:cubicBezTo>
                    <a:pt x="122" y="37"/>
                    <a:pt x="125" y="35"/>
                    <a:pt x="125" y="31"/>
                  </a:cubicBezTo>
                  <a:cubicBezTo>
                    <a:pt x="125" y="28"/>
                    <a:pt x="122" y="25"/>
                    <a:pt x="119" y="25"/>
                  </a:cubicBezTo>
                  <a:cubicBezTo>
                    <a:pt x="115" y="25"/>
                    <a:pt x="113" y="28"/>
                    <a:pt x="113" y="31"/>
                  </a:cubicBezTo>
                  <a:cubicBezTo>
                    <a:pt x="113" y="35"/>
                    <a:pt x="115" y="37"/>
                    <a:pt x="119" y="37"/>
                  </a:cubicBezTo>
                  <a:close/>
                  <a:moveTo>
                    <a:pt x="132" y="134"/>
                  </a:moveTo>
                  <a:cubicBezTo>
                    <a:pt x="74" y="134"/>
                    <a:pt x="74" y="134"/>
                    <a:pt x="74" y="134"/>
                  </a:cubicBezTo>
                  <a:cubicBezTo>
                    <a:pt x="74" y="138"/>
                    <a:pt x="74" y="138"/>
                    <a:pt x="74" y="138"/>
                  </a:cubicBezTo>
                  <a:cubicBezTo>
                    <a:pt x="24" y="138"/>
                    <a:pt x="24" y="138"/>
                    <a:pt x="24" y="138"/>
                  </a:cubicBezTo>
                  <a:cubicBezTo>
                    <a:pt x="24" y="119"/>
                    <a:pt x="24" y="119"/>
                    <a:pt x="24" y="119"/>
                  </a:cubicBezTo>
                  <a:cubicBezTo>
                    <a:pt x="132" y="119"/>
                    <a:pt x="132" y="119"/>
                    <a:pt x="132" y="119"/>
                  </a:cubicBezTo>
                  <a:lnTo>
                    <a:pt x="132" y="134"/>
                  </a:lnTo>
                  <a:close/>
                  <a:moveTo>
                    <a:pt x="125" y="126"/>
                  </a:moveTo>
                  <a:cubicBezTo>
                    <a:pt x="110" y="126"/>
                    <a:pt x="110" y="126"/>
                    <a:pt x="110" y="126"/>
                  </a:cubicBezTo>
                  <a:cubicBezTo>
                    <a:pt x="110" y="131"/>
                    <a:pt x="110" y="131"/>
                    <a:pt x="110" y="131"/>
                  </a:cubicBezTo>
                  <a:cubicBezTo>
                    <a:pt x="125" y="131"/>
                    <a:pt x="125" y="131"/>
                    <a:pt x="125" y="131"/>
                  </a:cubicBezTo>
                  <a:lnTo>
                    <a:pt x="125" y="126"/>
                  </a:lnTo>
                  <a:close/>
                  <a:moveTo>
                    <a:pt x="15" y="147"/>
                  </a:moveTo>
                  <a:cubicBezTo>
                    <a:pt x="74" y="147"/>
                    <a:pt x="74" y="147"/>
                    <a:pt x="74" y="147"/>
                  </a:cubicBezTo>
                  <a:cubicBezTo>
                    <a:pt x="74" y="158"/>
                    <a:pt x="74" y="158"/>
                    <a:pt x="74" y="158"/>
                  </a:cubicBezTo>
                  <a:cubicBezTo>
                    <a:pt x="15" y="158"/>
                    <a:pt x="15" y="158"/>
                    <a:pt x="15" y="158"/>
                  </a:cubicBezTo>
                  <a:cubicBezTo>
                    <a:pt x="15" y="195"/>
                    <a:pt x="15" y="195"/>
                    <a:pt x="15" y="195"/>
                  </a:cubicBezTo>
                  <a:cubicBezTo>
                    <a:pt x="74" y="195"/>
                    <a:pt x="74" y="195"/>
                    <a:pt x="74" y="195"/>
                  </a:cubicBezTo>
                  <a:cubicBezTo>
                    <a:pt x="74" y="216"/>
                    <a:pt x="74" y="216"/>
                    <a:pt x="74" y="216"/>
                  </a:cubicBezTo>
                  <a:cubicBezTo>
                    <a:pt x="0" y="216"/>
                    <a:pt x="0" y="216"/>
                    <a:pt x="0" y="216"/>
                  </a:cubicBezTo>
                  <a:cubicBezTo>
                    <a:pt x="0" y="0"/>
                    <a:pt x="0" y="0"/>
                    <a:pt x="0" y="0"/>
                  </a:cubicBezTo>
                  <a:cubicBezTo>
                    <a:pt x="154" y="0"/>
                    <a:pt x="154" y="0"/>
                    <a:pt x="154" y="0"/>
                  </a:cubicBezTo>
                  <a:cubicBezTo>
                    <a:pt x="154" y="134"/>
                    <a:pt x="154" y="134"/>
                    <a:pt x="154" y="134"/>
                  </a:cubicBezTo>
                  <a:cubicBezTo>
                    <a:pt x="142" y="134"/>
                    <a:pt x="142" y="134"/>
                    <a:pt x="142" y="134"/>
                  </a:cubicBezTo>
                  <a:cubicBezTo>
                    <a:pt x="142" y="110"/>
                    <a:pt x="142" y="110"/>
                    <a:pt x="142" y="110"/>
                  </a:cubicBezTo>
                  <a:cubicBezTo>
                    <a:pt x="15" y="110"/>
                    <a:pt x="15" y="110"/>
                    <a:pt x="15" y="110"/>
                  </a:cubicBezTo>
                  <a:lnTo>
                    <a:pt x="15" y="147"/>
                  </a:lnTo>
                  <a:close/>
                  <a:moveTo>
                    <a:pt x="103" y="31"/>
                  </a:moveTo>
                  <a:cubicBezTo>
                    <a:pt x="103" y="40"/>
                    <a:pt x="110" y="47"/>
                    <a:pt x="119" y="47"/>
                  </a:cubicBezTo>
                  <a:cubicBezTo>
                    <a:pt x="127" y="47"/>
                    <a:pt x="134" y="40"/>
                    <a:pt x="134" y="31"/>
                  </a:cubicBezTo>
                  <a:cubicBezTo>
                    <a:pt x="134" y="23"/>
                    <a:pt x="127" y="16"/>
                    <a:pt x="119" y="16"/>
                  </a:cubicBezTo>
                  <a:cubicBezTo>
                    <a:pt x="110" y="16"/>
                    <a:pt x="103" y="23"/>
                    <a:pt x="103" y="31"/>
                  </a:cubicBezTo>
                  <a:close/>
                  <a:moveTo>
                    <a:pt x="65" y="31"/>
                  </a:moveTo>
                  <a:cubicBezTo>
                    <a:pt x="65" y="40"/>
                    <a:pt x="72" y="47"/>
                    <a:pt x="80" y="47"/>
                  </a:cubicBezTo>
                  <a:cubicBezTo>
                    <a:pt x="89" y="47"/>
                    <a:pt x="96" y="40"/>
                    <a:pt x="96" y="31"/>
                  </a:cubicBezTo>
                  <a:cubicBezTo>
                    <a:pt x="96" y="23"/>
                    <a:pt x="89" y="16"/>
                    <a:pt x="80" y="16"/>
                  </a:cubicBezTo>
                  <a:cubicBezTo>
                    <a:pt x="72" y="16"/>
                    <a:pt x="65" y="23"/>
                    <a:pt x="65" y="31"/>
                  </a:cubicBezTo>
                  <a:close/>
                  <a:moveTo>
                    <a:pt x="15" y="99"/>
                  </a:moveTo>
                  <a:cubicBezTo>
                    <a:pt x="142" y="99"/>
                    <a:pt x="142" y="99"/>
                    <a:pt x="142" y="99"/>
                  </a:cubicBezTo>
                  <a:cubicBezTo>
                    <a:pt x="142" y="61"/>
                    <a:pt x="142" y="61"/>
                    <a:pt x="142" y="61"/>
                  </a:cubicBezTo>
                  <a:cubicBezTo>
                    <a:pt x="15" y="61"/>
                    <a:pt x="15" y="61"/>
                    <a:pt x="15" y="61"/>
                  </a:cubicBezTo>
                  <a:lnTo>
                    <a:pt x="15" y="99"/>
                  </a:lnTo>
                  <a:close/>
                  <a:moveTo>
                    <a:pt x="24" y="71"/>
                  </a:moveTo>
                  <a:cubicBezTo>
                    <a:pt x="132" y="71"/>
                    <a:pt x="132" y="71"/>
                    <a:pt x="132" y="71"/>
                  </a:cubicBezTo>
                  <a:cubicBezTo>
                    <a:pt x="132" y="89"/>
                    <a:pt x="132" y="89"/>
                    <a:pt x="132" y="89"/>
                  </a:cubicBezTo>
                  <a:cubicBezTo>
                    <a:pt x="24" y="89"/>
                    <a:pt x="24" y="89"/>
                    <a:pt x="24" y="89"/>
                  </a:cubicBezTo>
                  <a:lnTo>
                    <a:pt x="24" y="71"/>
                  </a:lnTo>
                  <a:close/>
                  <a:moveTo>
                    <a:pt x="110" y="82"/>
                  </a:moveTo>
                  <a:cubicBezTo>
                    <a:pt x="125" y="82"/>
                    <a:pt x="125" y="82"/>
                    <a:pt x="125" y="82"/>
                  </a:cubicBezTo>
                  <a:cubicBezTo>
                    <a:pt x="125" y="77"/>
                    <a:pt x="125" y="77"/>
                    <a:pt x="125" y="77"/>
                  </a:cubicBezTo>
                  <a:cubicBezTo>
                    <a:pt x="110" y="77"/>
                    <a:pt x="110" y="77"/>
                    <a:pt x="110" y="77"/>
                  </a:cubicBezTo>
                  <a:lnTo>
                    <a:pt x="110" y="82"/>
                  </a:lnTo>
                  <a:close/>
                  <a:moveTo>
                    <a:pt x="229" y="295"/>
                  </a:moveTo>
                  <a:cubicBezTo>
                    <a:pt x="229" y="306"/>
                    <a:pt x="229" y="306"/>
                    <a:pt x="229" y="306"/>
                  </a:cubicBezTo>
                  <a:cubicBezTo>
                    <a:pt x="258" y="307"/>
                    <a:pt x="279" y="310"/>
                    <a:pt x="279" y="313"/>
                  </a:cubicBezTo>
                  <a:cubicBezTo>
                    <a:pt x="279" y="317"/>
                    <a:pt x="246" y="320"/>
                    <a:pt x="205" y="320"/>
                  </a:cubicBezTo>
                  <a:cubicBezTo>
                    <a:pt x="165" y="320"/>
                    <a:pt x="132" y="317"/>
                    <a:pt x="132" y="313"/>
                  </a:cubicBezTo>
                  <a:cubicBezTo>
                    <a:pt x="132" y="310"/>
                    <a:pt x="149" y="308"/>
                    <a:pt x="173" y="306"/>
                  </a:cubicBezTo>
                  <a:cubicBezTo>
                    <a:pt x="173" y="295"/>
                    <a:pt x="173" y="295"/>
                    <a:pt x="173" y="295"/>
                  </a:cubicBezTo>
                  <a:cubicBezTo>
                    <a:pt x="86" y="295"/>
                    <a:pt x="86" y="295"/>
                    <a:pt x="86" y="295"/>
                  </a:cubicBezTo>
                  <a:cubicBezTo>
                    <a:pt x="86" y="149"/>
                    <a:pt x="86" y="149"/>
                    <a:pt x="86" y="149"/>
                  </a:cubicBezTo>
                  <a:cubicBezTo>
                    <a:pt x="316" y="149"/>
                    <a:pt x="316" y="149"/>
                    <a:pt x="316" y="149"/>
                  </a:cubicBezTo>
                  <a:cubicBezTo>
                    <a:pt x="316" y="295"/>
                    <a:pt x="316" y="295"/>
                    <a:pt x="316" y="295"/>
                  </a:cubicBezTo>
                  <a:lnTo>
                    <a:pt x="229" y="295"/>
                  </a:lnTo>
                  <a:close/>
                  <a:moveTo>
                    <a:pt x="301" y="283"/>
                  </a:moveTo>
                  <a:cubicBezTo>
                    <a:pt x="301" y="160"/>
                    <a:pt x="301" y="160"/>
                    <a:pt x="301" y="160"/>
                  </a:cubicBezTo>
                  <a:cubicBezTo>
                    <a:pt x="101" y="160"/>
                    <a:pt x="101" y="160"/>
                    <a:pt x="101" y="160"/>
                  </a:cubicBezTo>
                  <a:cubicBezTo>
                    <a:pt x="101" y="283"/>
                    <a:pt x="101" y="283"/>
                    <a:pt x="101" y="283"/>
                  </a:cubicBezTo>
                  <a:lnTo>
                    <a:pt x="301" y="283"/>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Oval 11"/>
            <p:cNvSpPr/>
            <p:nvPr/>
          </p:nvSpPr>
          <p:spPr>
            <a:xfrm>
              <a:off x="6461538" y="2919805"/>
              <a:ext cx="613664" cy="598324"/>
            </a:xfrm>
            <a:prstGeom prst="ellipse">
              <a:avLst/>
            </a:prstGeom>
            <a:solidFill>
              <a:schemeClr val="bg1"/>
            </a:solidFill>
            <a:ln w="285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57"/>
                </a:spcBef>
              </a:pPr>
              <a:endParaRPr lang="en-US" sz="900" b="1" dirty="0"/>
            </a:p>
          </p:txBody>
        </p:sp>
        <p:sp>
          <p:nvSpPr>
            <p:cNvPr id="13" name="Freeform 8"/>
            <p:cNvSpPr>
              <a:spLocks noEditPoints="1"/>
            </p:cNvSpPr>
            <p:nvPr/>
          </p:nvSpPr>
          <p:spPr bwMode="auto">
            <a:xfrm>
              <a:off x="6634067" y="3077325"/>
              <a:ext cx="268605" cy="300485"/>
            </a:xfrm>
            <a:custGeom>
              <a:avLst/>
              <a:gdLst>
                <a:gd name="T0" fmla="*/ 119 w 137"/>
                <a:gd name="T1" fmla="*/ 114 h 158"/>
                <a:gd name="T2" fmla="*/ 86 w 137"/>
                <a:gd name="T3" fmla="*/ 114 h 158"/>
                <a:gd name="T4" fmla="*/ 86 w 137"/>
                <a:gd name="T5" fmla="*/ 79 h 158"/>
                <a:gd name="T6" fmla="*/ 94 w 137"/>
                <a:gd name="T7" fmla="*/ 79 h 158"/>
                <a:gd name="T8" fmla="*/ 94 w 137"/>
                <a:gd name="T9" fmla="*/ 97 h 158"/>
                <a:gd name="T10" fmla="*/ 109 w 137"/>
                <a:gd name="T11" fmla="*/ 97 h 158"/>
                <a:gd name="T12" fmla="*/ 109 w 137"/>
                <a:gd name="T13" fmla="*/ 104 h 158"/>
                <a:gd name="T14" fmla="*/ 121 w 137"/>
                <a:gd name="T15" fmla="*/ 94 h 158"/>
                <a:gd name="T16" fmla="*/ 109 w 137"/>
                <a:gd name="T17" fmla="*/ 85 h 158"/>
                <a:gd name="T18" fmla="*/ 109 w 137"/>
                <a:gd name="T19" fmla="*/ 93 h 158"/>
                <a:gd name="T20" fmla="*/ 99 w 137"/>
                <a:gd name="T21" fmla="*/ 93 h 158"/>
                <a:gd name="T22" fmla="*/ 99 w 137"/>
                <a:gd name="T23" fmla="*/ 79 h 158"/>
                <a:gd name="T24" fmla="*/ 117 w 137"/>
                <a:gd name="T25" fmla="*/ 79 h 158"/>
                <a:gd name="T26" fmla="*/ 117 w 137"/>
                <a:gd name="T27" fmla="*/ 79 h 158"/>
                <a:gd name="T28" fmla="*/ 137 w 137"/>
                <a:gd name="T29" fmla="*/ 54 h 158"/>
                <a:gd name="T30" fmla="*/ 112 w 137"/>
                <a:gd name="T31" fmla="*/ 29 h 158"/>
                <a:gd name="T32" fmla="*/ 111 w 137"/>
                <a:gd name="T33" fmla="*/ 29 h 158"/>
                <a:gd name="T34" fmla="*/ 112 w 137"/>
                <a:gd name="T35" fmla="*/ 24 h 158"/>
                <a:gd name="T36" fmla="*/ 89 w 137"/>
                <a:gd name="T37" fmla="*/ 1 h 158"/>
                <a:gd name="T38" fmla="*/ 70 w 137"/>
                <a:gd name="T39" fmla="*/ 10 h 158"/>
                <a:gd name="T40" fmla="*/ 52 w 137"/>
                <a:gd name="T41" fmla="*/ 1 h 158"/>
                <a:gd name="T42" fmla="*/ 29 w 137"/>
                <a:gd name="T43" fmla="*/ 24 h 158"/>
                <a:gd name="T44" fmla="*/ 29 w 137"/>
                <a:gd name="T45" fmla="*/ 29 h 158"/>
                <a:gd name="T46" fmla="*/ 26 w 137"/>
                <a:gd name="T47" fmla="*/ 29 h 158"/>
                <a:gd name="T48" fmla="*/ 1 w 137"/>
                <a:gd name="T49" fmla="*/ 54 h 158"/>
                <a:gd name="T50" fmla="*/ 24 w 137"/>
                <a:gd name="T51" fmla="*/ 79 h 158"/>
                <a:gd name="T52" fmla="*/ 24 w 137"/>
                <a:gd name="T53" fmla="*/ 79 h 158"/>
                <a:gd name="T54" fmla="*/ 44 w 137"/>
                <a:gd name="T55" fmla="*/ 79 h 158"/>
                <a:gd name="T56" fmla="*/ 44 w 137"/>
                <a:gd name="T57" fmla="*/ 92 h 158"/>
                <a:gd name="T58" fmla="*/ 34 w 137"/>
                <a:gd name="T59" fmla="*/ 92 h 158"/>
                <a:gd name="T60" fmla="*/ 34 w 137"/>
                <a:gd name="T61" fmla="*/ 85 h 158"/>
                <a:gd name="T62" fmla="*/ 22 w 137"/>
                <a:gd name="T63" fmla="*/ 95 h 158"/>
                <a:gd name="T64" fmla="*/ 34 w 137"/>
                <a:gd name="T65" fmla="*/ 104 h 158"/>
                <a:gd name="T66" fmla="*/ 34 w 137"/>
                <a:gd name="T67" fmla="*/ 97 h 158"/>
                <a:gd name="T68" fmla="*/ 48 w 137"/>
                <a:gd name="T69" fmla="*/ 97 h 158"/>
                <a:gd name="T70" fmla="*/ 48 w 137"/>
                <a:gd name="T71" fmla="*/ 79 h 158"/>
                <a:gd name="T72" fmla="*/ 57 w 137"/>
                <a:gd name="T73" fmla="*/ 79 h 158"/>
                <a:gd name="T74" fmla="*/ 57 w 137"/>
                <a:gd name="T75" fmla="*/ 114 h 158"/>
                <a:gd name="T76" fmla="*/ 15 w 137"/>
                <a:gd name="T77" fmla="*/ 114 h 158"/>
                <a:gd name="T78" fmla="*/ 15 w 137"/>
                <a:gd name="T79" fmla="*/ 107 h 158"/>
                <a:gd name="T80" fmla="*/ 4 w 137"/>
                <a:gd name="T81" fmla="*/ 117 h 158"/>
                <a:gd name="T82" fmla="*/ 15 w 137"/>
                <a:gd name="T83" fmla="*/ 126 h 158"/>
                <a:gd name="T84" fmla="*/ 15 w 137"/>
                <a:gd name="T85" fmla="*/ 119 h 158"/>
                <a:gd name="T86" fmla="*/ 61 w 137"/>
                <a:gd name="T87" fmla="*/ 119 h 158"/>
                <a:gd name="T88" fmla="*/ 61 w 137"/>
                <a:gd name="T89" fmla="*/ 79 h 158"/>
                <a:gd name="T90" fmla="*/ 68 w 137"/>
                <a:gd name="T91" fmla="*/ 79 h 158"/>
                <a:gd name="T92" fmla="*/ 68 w 137"/>
                <a:gd name="T93" fmla="*/ 146 h 158"/>
                <a:gd name="T94" fmla="*/ 61 w 137"/>
                <a:gd name="T95" fmla="*/ 146 h 158"/>
                <a:gd name="T96" fmla="*/ 71 w 137"/>
                <a:gd name="T97" fmla="*/ 158 h 158"/>
                <a:gd name="T98" fmla="*/ 80 w 137"/>
                <a:gd name="T99" fmla="*/ 146 h 158"/>
                <a:gd name="T100" fmla="*/ 73 w 137"/>
                <a:gd name="T101" fmla="*/ 146 h 158"/>
                <a:gd name="T102" fmla="*/ 73 w 137"/>
                <a:gd name="T103" fmla="*/ 79 h 158"/>
                <a:gd name="T104" fmla="*/ 81 w 137"/>
                <a:gd name="T105" fmla="*/ 79 h 158"/>
                <a:gd name="T106" fmla="*/ 81 w 137"/>
                <a:gd name="T107" fmla="*/ 119 h 158"/>
                <a:gd name="T108" fmla="*/ 119 w 137"/>
                <a:gd name="T109" fmla="*/ 119 h 158"/>
                <a:gd name="T110" fmla="*/ 119 w 137"/>
                <a:gd name="T111" fmla="*/ 126 h 158"/>
                <a:gd name="T112" fmla="*/ 131 w 137"/>
                <a:gd name="T113" fmla="*/ 116 h 158"/>
                <a:gd name="T114" fmla="*/ 119 w 137"/>
                <a:gd name="T115" fmla="*/ 107 h 158"/>
                <a:gd name="T116" fmla="*/ 119 w 137"/>
                <a:gd name="T117" fmla="*/ 114 h 158"/>
                <a:gd name="T118" fmla="*/ 119 w 137"/>
                <a:gd name="T119" fmla="*/ 114 h 158"/>
                <a:gd name="T120" fmla="*/ 119 w 137"/>
                <a:gd name="T121" fmla="*/ 1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 h="158">
                  <a:moveTo>
                    <a:pt x="119" y="114"/>
                  </a:moveTo>
                  <a:cubicBezTo>
                    <a:pt x="86" y="114"/>
                    <a:pt x="86" y="114"/>
                    <a:pt x="86" y="114"/>
                  </a:cubicBezTo>
                  <a:cubicBezTo>
                    <a:pt x="86" y="79"/>
                    <a:pt x="86" y="79"/>
                    <a:pt x="86" y="79"/>
                  </a:cubicBezTo>
                  <a:cubicBezTo>
                    <a:pt x="94" y="79"/>
                    <a:pt x="94" y="79"/>
                    <a:pt x="94" y="79"/>
                  </a:cubicBezTo>
                  <a:cubicBezTo>
                    <a:pt x="94" y="97"/>
                    <a:pt x="94" y="97"/>
                    <a:pt x="94" y="97"/>
                  </a:cubicBezTo>
                  <a:cubicBezTo>
                    <a:pt x="109" y="97"/>
                    <a:pt x="109" y="97"/>
                    <a:pt x="109" y="97"/>
                  </a:cubicBezTo>
                  <a:cubicBezTo>
                    <a:pt x="109" y="104"/>
                    <a:pt x="109" y="104"/>
                    <a:pt x="109" y="104"/>
                  </a:cubicBezTo>
                  <a:cubicBezTo>
                    <a:pt x="121" y="94"/>
                    <a:pt x="121" y="94"/>
                    <a:pt x="121" y="94"/>
                  </a:cubicBezTo>
                  <a:cubicBezTo>
                    <a:pt x="109" y="85"/>
                    <a:pt x="109" y="85"/>
                    <a:pt x="109" y="85"/>
                  </a:cubicBezTo>
                  <a:cubicBezTo>
                    <a:pt x="109" y="93"/>
                    <a:pt x="109" y="93"/>
                    <a:pt x="109" y="93"/>
                  </a:cubicBezTo>
                  <a:cubicBezTo>
                    <a:pt x="99" y="93"/>
                    <a:pt x="99" y="93"/>
                    <a:pt x="99" y="93"/>
                  </a:cubicBezTo>
                  <a:cubicBezTo>
                    <a:pt x="99" y="79"/>
                    <a:pt x="99" y="79"/>
                    <a:pt x="99" y="79"/>
                  </a:cubicBezTo>
                  <a:cubicBezTo>
                    <a:pt x="117" y="79"/>
                    <a:pt x="117" y="79"/>
                    <a:pt x="117" y="79"/>
                  </a:cubicBezTo>
                  <a:cubicBezTo>
                    <a:pt x="117" y="79"/>
                    <a:pt x="117" y="79"/>
                    <a:pt x="117" y="79"/>
                  </a:cubicBezTo>
                  <a:cubicBezTo>
                    <a:pt x="129" y="77"/>
                    <a:pt x="137" y="65"/>
                    <a:pt x="137" y="54"/>
                  </a:cubicBezTo>
                  <a:cubicBezTo>
                    <a:pt x="137" y="40"/>
                    <a:pt x="126" y="29"/>
                    <a:pt x="112" y="29"/>
                  </a:cubicBezTo>
                  <a:cubicBezTo>
                    <a:pt x="112" y="29"/>
                    <a:pt x="112" y="29"/>
                    <a:pt x="111" y="29"/>
                  </a:cubicBezTo>
                  <a:cubicBezTo>
                    <a:pt x="112" y="27"/>
                    <a:pt x="112" y="26"/>
                    <a:pt x="112" y="24"/>
                  </a:cubicBezTo>
                  <a:cubicBezTo>
                    <a:pt x="111" y="11"/>
                    <a:pt x="102" y="2"/>
                    <a:pt x="89" y="1"/>
                  </a:cubicBezTo>
                  <a:cubicBezTo>
                    <a:pt x="81" y="1"/>
                    <a:pt x="74" y="5"/>
                    <a:pt x="70" y="10"/>
                  </a:cubicBezTo>
                  <a:cubicBezTo>
                    <a:pt x="66" y="5"/>
                    <a:pt x="60" y="1"/>
                    <a:pt x="52" y="1"/>
                  </a:cubicBezTo>
                  <a:cubicBezTo>
                    <a:pt x="39" y="0"/>
                    <a:pt x="29" y="12"/>
                    <a:pt x="29" y="24"/>
                  </a:cubicBezTo>
                  <a:cubicBezTo>
                    <a:pt x="28" y="26"/>
                    <a:pt x="29" y="27"/>
                    <a:pt x="29" y="29"/>
                  </a:cubicBezTo>
                  <a:cubicBezTo>
                    <a:pt x="28" y="29"/>
                    <a:pt x="27" y="29"/>
                    <a:pt x="26" y="29"/>
                  </a:cubicBezTo>
                  <a:cubicBezTo>
                    <a:pt x="12" y="28"/>
                    <a:pt x="2" y="41"/>
                    <a:pt x="1" y="54"/>
                  </a:cubicBezTo>
                  <a:cubicBezTo>
                    <a:pt x="0" y="67"/>
                    <a:pt x="12" y="77"/>
                    <a:pt x="24" y="79"/>
                  </a:cubicBezTo>
                  <a:cubicBezTo>
                    <a:pt x="24" y="79"/>
                    <a:pt x="24" y="79"/>
                    <a:pt x="24" y="79"/>
                  </a:cubicBezTo>
                  <a:cubicBezTo>
                    <a:pt x="44" y="79"/>
                    <a:pt x="44" y="79"/>
                    <a:pt x="44" y="79"/>
                  </a:cubicBezTo>
                  <a:cubicBezTo>
                    <a:pt x="44" y="92"/>
                    <a:pt x="44" y="92"/>
                    <a:pt x="44" y="92"/>
                  </a:cubicBezTo>
                  <a:cubicBezTo>
                    <a:pt x="34" y="92"/>
                    <a:pt x="34" y="92"/>
                    <a:pt x="34" y="92"/>
                  </a:cubicBezTo>
                  <a:cubicBezTo>
                    <a:pt x="34" y="85"/>
                    <a:pt x="34" y="85"/>
                    <a:pt x="34" y="85"/>
                  </a:cubicBezTo>
                  <a:cubicBezTo>
                    <a:pt x="22" y="95"/>
                    <a:pt x="22" y="95"/>
                    <a:pt x="22" y="95"/>
                  </a:cubicBezTo>
                  <a:cubicBezTo>
                    <a:pt x="34" y="104"/>
                    <a:pt x="34" y="104"/>
                    <a:pt x="34" y="104"/>
                  </a:cubicBezTo>
                  <a:cubicBezTo>
                    <a:pt x="34" y="97"/>
                    <a:pt x="34" y="97"/>
                    <a:pt x="34" y="97"/>
                  </a:cubicBezTo>
                  <a:cubicBezTo>
                    <a:pt x="48" y="97"/>
                    <a:pt x="48" y="97"/>
                    <a:pt x="48" y="97"/>
                  </a:cubicBezTo>
                  <a:cubicBezTo>
                    <a:pt x="48" y="79"/>
                    <a:pt x="48" y="79"/>
                    <a:pt x="48" y="79"/>
                  </a:cubicBezTo>
                  <a:cubicBezTo>
                    <a:pt x="57" y="79"/>
                    <a:pt x="57" y="79"/>
                    <a:pt x="57" y="79"/>
                  </a:cubicBezTo>
                  <a:cubicBezTo>
                    <a:pt x="57" y="114"/>
                    <a:pt x="57" y="114"/>
                    <a:pt x="57" y="114"/>
                  </a:cubicBezTo>
                  <a:cubicBezTo>
                    <a:pt x="15" y="114"/>
                    <a:pt x="15" y="114"/>
                    <a:pt x="15" y="114"/>
                  </a:cubicBezTo>
                  <a:cubicBezTo>
                    <a:pt x="15" y="107"/>
                    <a:pt x="15" y="107"/>
                    <a:pt x="15" y="107"/>
                  </a:cubicBezTo>
                  <a:cubicBezTo>
                    <a:pt x="4" y="117"/>
                    <a:pt x="4" y="117"/>
                    <a:pt x="4" y="117"/>
                  </a:cubicBezTo>
                  <a:cubicBezTo>
                    <a:pt x="15" y="126"/>
                    <a:pt x="15" y="126"/>
                    <a:pt x="15" y="126"/>
                  </a:cubicBezTo>
                  <a:cubicBezTo>
                    <a:pt x="15" y="119"/>
                    <a:pt x="15" y="119"/>
                    <a:pt x="15" y="119"/>
                  </a:cubicBezTo>
                  <a:cubicBezTo>
                    <a:pt x="61" y="119"/>
                    <a:pt x="61" y="119"/>
                    <a:pt x="61" y="119"/>
                  </a:cubicBezTo>
                  <a:cubicBezTo>
                    <a:pt x="61" y="79"/>
                    <a:pt x="61" y="79"/>
                    <a:pt x="61" y="79"/>
                  </a:cubicBezTo>
                  <a:cubicBezTo>
                    <a:pt x="68" y="79"/>
                    <a:pt x="68" y="79"/>
                    <a:pt x="68" y="79"/>
                  </a:cubicBezTo>
                  <a:cubicBezTo>
                    <a:pt x="68" y="146"/>
                    <a:pt x="68" y="146"/>
                    <a:pt x="68" y="146"/>
                  </a:cubicBezTo>
                  <a:cubicBezTo>
                    <a:pt x="61" y="146"/>
                    <a:pt x="61" y="146"/>
                    <a:pt x="61" y="146"/>
                  </a:cubicBezTo>
                  <a:cubicBezTo>
                    <a:pt x="71" y="158"/>
                    <a:pt x="71" y="158"/>
                    <a:pt x="71" y="158"/>
                  </a:cubicBezTo>
                  <a:cubicBezTo>
                    <a:pt x="80" y="146"/>
                    <a:pt x="80" y="146"/>
                    <a:pt x="80" y="146"/>
                  </a:cubicBezTo>
                  <a:cubicBezTo>
                    <a:pt x="73" y="146"/>
                    <a:pt x="73" y="146"/>
                    <a:pt x="73" y="146"/>
                  </a:cubicBezTo>
                  <a:cubicBezTo>
                    <a:pt x="73" y="79"/>
                    <a:pt x="73" y="79"/>
                    <a:pt x="73" y="79"/>
                  </a:cubicBezTo>
                  <a:cubicBezTo>
                    <a:pt x="81" y="79"/>
                    <a:pt x="81" y="79"/>
                    <a:pt x="81" y="79"/>
                  </a:cubicBezTo>
                  <a:cubicBezTo>
                    <a:pt x="81" y="119"/>
                    <a:pt x="81" y="119"/>
                    <a:pt x="81" y="119"/>
                  </a:cubicBezTo>
                  <a:cubicBezTo>
                    <a:pt x="119" y="119"/>
                    <a:pt x="119" y="119"/>
                    <a:pt x="119" y="119"/>
                  </a:cubicBezTo>
                  <a:cubicBezTo>
                    <a:pt x="119" y="126"/>
                    <a:pt x="119" y="126"/>
                    <a:pt x="119" y="126"/>
                  </a:cubicBezTo>
                  <a:cubicBezTo>
                    <a:pt x="131" y="116"/>
                    <a:pt x="131" y="116"/>
                    <a:pt x="131" y="116"/>
                  </a:cubicBezTo>
                  <a:cubicBezTo>
                    <a:pt x="119" y="107"/>
                    <a:pt x="119" y="107"/>
                    <a:pt x="119" y="107"/>
                  </a:cubicBezTo>
                  <a:lnTo>
                    <a:pt x="119" y="114"/>
                  </a:lnTo>
                  <a:close/>
                  <a:moveTo>
                    <a:pt x="119" y="114"/>
                  </a:moveTo>
                  <a:cubicBezTo>
                    <a:pt x="119" y="114"/>
                    <a:pt x="119" y="114"/>
                    <a:pt x="119" y="114"/>
                  </a:cubicBezTo>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14" name="Oval 13"/>
            <p:cNvSpPr/>
            <p:nvPr/>
          </p:nvSpPr>
          <p:spPr>
            <a:xfrm>
              <a:off x="7298294" y="2919805"/>
              <a:ext cx="613664" cy="598324"/>
            </a:xfrm>
            <a:prstGeom prst="ellipse">
              <a:avLst/>
            </a:prstGeom>
            <a:solidFill>
              <a:schemeClr val="bg1"/>
            </a:solidFill>
            <a:ln w="285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57"/>
                </a:spcBef>
              </a:pPr>
              <a:endParaRPr lang="en-US" sz="900" b="1" dirty="0"/>
            </a:p>
          </p:txBody>
        </p:sp>
        <p:sp>
          <p:nvSpPr>
            <p:cNvPr id="15" name="Freeform 91"/>
            <p:cNvSpPr>
              <a:spLocks noEditPoints="1"/>
            </p:cNvSpPr>
            <p:nvPr/>
          </p:nvSpPr>
          <p:spPr bwMode="auto">
            <a:xfrm>
              <a:off x="7428902" y="3109081"/>
              <a:ext cx="352449" cy="249216"/>
            </a:xfrm>
            <a:custGeom>
              <a:avLst/>
              <a:gdLst>
                <a:gd name="T0" fmla="*/ 444 w 444"/>
                <a:gd name="T1" fmla="*/ 286 h 322"/>
                <a:gd name="T2" fmla="*/ 444 w 444"/>
                <a:gd name="T3" fmla="*/ 0 h 322"/>
                <a:gd name="T4" fmla="*/ 0 w 444"/>
                <a:gd name="T5" fmla="*/ 0 h 322"/>
                <a:gd name="T6" fmla="*/ 0 w 444"/>
                <a:gd name="T7" fmla="*/ 286 h 322"/>
                <a:gd name="T8" fmla="*/ 182 w 444"/>
                <a:gd name="T9" fmla="*/ 286 h 322"/>
                <a:gd name="T10" fmla="*/ 182 w 444"/>
                <a:gd name="T11" fmla="*/ 305 h 322"/>
                <a:gd name="T12" fmla="*/ 85 w 444"/>
                <a:gd name="T13" fmla="*/ 305 h 322"/>
                <a:gd name="T14" fmla="*/ 85 w 444"/>
                <a:gd name="T15" fmla="*/ 322 h 322"/>
                <a:gd name="T16" fmla="*/ 352 w 444"/>
                <a:gd name="T17" fmla="*/ 322 h 322"/>
                <a:gd name="T18" fmla="*/ 352 w 444"/>
                <a:gd name="T19" fmla="*/ 305 h 322"/>
                <a:gd name="T20" fmla="*/ 260 w 444"/>
                <a:gd name="T21" fmla="*/ 305 h 322"/>
                <a:gd name="T22" fmla="*/ 260 w 444"/>
                <a:gd name="T23" fmla="*/ 286 h 322"/>
                <a:gd name="T24" fmla="*/ 444 w 444"/>
                <a:gd name="T25" fmla="*/ 286 h 322"/>
                <a:gd name="T26" fmla="*/ 31 w 444"/>
                <a:gd name="T27" fmla="*/ 246 h 322"/>
                <a:gd name="T28" fmla="*/ 31 w 444"/>
                <a:gd name="T29" fmla="*/ 33 h 322"/>
                <a:gd name="T30" fmla="*/ 413 w 444"/>
                <a:gd name="T31" fmla="*/ 33 h 322"/>
                <a:gd name="T32" fmla="*/ 413 w 444"/>
                <a:gd name="T33" fmla="*/ 246 h 322"/>
                <a:gd name="T34" fmla="*/ 31 w 444"/>
                <a:gd name="T35" fmla="*/ 246 h 322"/>
                <a:gd name="T36" fmla="*/ 31 w 444"/>
                <a:gd name="T37" fmla="*/ 24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4" h="322">
                  <a:moveTo>
                    <a:pt x="444" y="286"/>
                  </a:moveTo>
                  <a:lnTo>
                    <a:pt x="444" y="0"/>
                  </a:lnTo>
                  <a:lnTo>
                    <a:pt x="0" y="0"/>
                  </a:lnTo>
                  <a:lnTo>
                    <a:pt x="0" y="286"/>
                  </a:lnTo>
                  <a:lnTo>
                    <a:pt x="182" y="286"/>
                  </a:lnTo>
                  <a:lnTo>
                    <a:pt x="182" y="305"/>
                  </a:lnTo>
                  <a:lnTo>
                    <a:pt x="85" y="305"/>
                  </a:lnTo>
                  <a:lnTo>
                    <a:pt x="85" y="322"/>
                  </a:lnTo>
                  <a:lnTo>
                    <a:pt x="352" y="322"/>
                  </a:lnTo>
                  <a:lnTo>
                    <a:pt x="352" y="305"/>
                  </a:lnTo>
                  <a:lnTo>
                    <a:pt x="260" y="305"/>
                  </a:lnTo>
                  <a:lnTo>
                    <a:pt x="260" y="286"/>
                  </a:lnTo>
                  <a:lnTo>
                    <a:pt x="444" y="286"/>
                  </a:lnTo>
                  <a:close/>
                  <a:moveTo>
                    <a:pt x="31" y="246"/>
                  </a:moveTo>
                  <a:lnTo>
                    <a:pt x="31" y="33"/>
                  </a:lnTo>
                  <a:lnTo>
                    <a:pt x="413" y="33"/>
                  </a:lnTo>
                  <a:lnTo>
                    <a:pt x="413" y="246"/>
                  </a:lnTo>
                  <a:lnTo>
                    <a:pt x="31" y="246"/>
                  </a:lnTo>
                  <a:lnTo>
                    <a:pt x="31" y="246"/>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92"/>
            <p:cNvSpPr>
              <a:spLocks noEditPoints="1"/>
            </p:cNvSpPr>
            <p:nvPr/>
          </p:nvSpPr>
          <p:spPr bwMode="auto">
            <a:xfrm>
              <a:off x="7511458" y="3157066"/>
              <a:ext cx="187337" cy="45664"/>
            </a:xfrm>
            <a:custGeom>
              <a:avLst/>
              <a:gdLst>
                <a:gd name="T0" fmla="*/ 0 w 236"/>
                <a:gd name="T1" fmla="*/ 59 h 59"/>
                <a:gd name="T2" fmla="*/ 236 w 236"/>
                <a:gd name="T3" fmla="*/ 59 h 59"/>
                <a:gd name="T4" fmla="*/ 236 w 236"/>
                <a:gd name="T5" fmla="*/ 0 h 59"/>
                <a:gd name="T6" fmla="*/ 0 w 236"/>
                <a:gd name="T7" fmla="*/ 0 h 59"/>
                <a:gd name="T8" fmla="*/ 0 w 236"/>
                <a:gd name="T9" fmla="*/ 59 h 59"/>
                <a:gd name="T10" fmla="*/ 5 w 236"/>
                <a:gd name="T11" fmla="*/ 4 h 59"/>
                <a:gd name="T12" fmla="*/ 231 w 236"/>
                <a:gd name="T13" fmla="*/ 4 h 59"/>
                <a:gd name="T14" fmla="*/ 231 w 236"/>
                <a:gd name="T15" fmla="*/ 54 h 59"/>
                <a:gd name="T16" fmla="*/ 5 w 236"/>
                <a:gd name="T17" fmla="*/ 54 h 59"/>
                <a:gd name="T18" fmla="*/ 5 w 236"/>
                <a:gd name="T1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59">
                  <a:moveTo>
                    <a:pt x="0" y="59"/>
                  </a:moveTo>
                  <a:lnTo>
                    <a:pt x="236" y="59"/>
                  </a:lnTo>
                  <a:lnTo>
                    <a:pt x="236" y="0"/>
                  </a:lnTo>
                  <a:lnTo>
                    <a:pt x="0" y="0"/>
                  </a:lnTo>
                  <a:lnTo>
                    <a:pt x="0" y="59"/>
                  </a:lnTo>
                  <a:close/>
                  <a:moveTo>
                    <a:pt x="5" y="4"/>
                  </a:moveTo>
                  <a:lnTo>
                    <a:pt x="231" y="4"/>
                  </a:lnTo>
                  <a:lnTo>
                    <a:pt x="231" y="54"/>
                  </a:lnTo>
                  <a:lnTo>
                    <a:pt x="5" y="54"/>
                  </a:lnTo>
                  <a:lnTo>
                    <a:pt x="5" y="4"/>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93"/>
            <p:cNvSpPr>
              <a:spLocks noEditPoints="1"/>
            </p:cNvSpPr>
            <p:nvPr/>
          </p:nvSpPr>
          <p:spPr bwMode="auto">
            <a:xfrm>
              <a:off x="7509870" y="3208148"/>
              <a:ext cx="57948" cy="41794"/>
            </a:xfrm>
            <a:custGeom>
              <a:avLst/>
              <a:gdLst>
                <a:gd name="T0" fmla="*/ 0 w 73"/>
                <a:gd name="T1" fmla="*/ 54 h 54"/>
                <a:gd name="T2" fmla="*/ 73 w 73"/>
                <a:gd name="T3" fmla="*/ 54 h 54"/>
                <a:gd name="T4" fmla="*/ 73 w 73"/>
                <a:gd name="T5" fmla="*/ 0 h 54"/>
                <a:gd name="T6" fmla="*/ 0 w 73"/>
                <a:gd name="T7" fmla="*/ 0 h 54"/>
                <a:gd name="T8" fmla="*/ 0 w 73"/>
                <a:gd name="T9" fmla="*/ 54 h 54"/>
                <a:gd name="T10" fmla="*/ 5 w 73"/>
                <a:gd name="T11" fmla="*/ 5 h 54"/>
                <a:gd name="T12" fmla="*/ 68 w 73"/>
                <a:gd name="T13" fmla="*/ 5 h 54"/>
                <a:gd name="T14" fmla="*/ 68 w 73"/>
                <a:gd name="T15" fmla="*/ 50 h 54"/>
                <a:gd name="T16" fmla="*/ 5 w 73"/>
                <a:gd name="T17" fmla="*/ 50 h 54"/>
                <a:gd name="T18" fmla="*/ 5 w 73"/>
                <a:gd name="T19"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54">
                  <a:moveTo>
                    <a:pt x="0" y="54"/>
                  </a:moveTo>
                  <a:lnTo>
                    <a:pt x="73" y="54"/>
                  </a:lnTo>
                  <a:lnTo>
                    <a:pt x="73" y="0"/>
                  </a:lnTo>
                  <a:lnTo>
                    <a:pt x="0" y="0"/>
                  </a:lnTo>
                  <a:lnTo>
                    <a:pt x="0" y="54"/>
                  </a:lnTo>
                  <a:close/>
                  <a:moveTo>
                    <a:pt x="5" y="5"/>
                  </a:moveTo>
                  <a:lnTo>
                    <a:pt x="68" y="5"/>
                  </a:lnTo>
                  <a:lnTo>
                    <a:pt x="68" y="50"/>
                  </a:lnTo>
                  <a:lnTo>
                    <a:pt x="5" y="50"/>
                  </a:lnTo>
                  <a:lnTo>
                    <a:pt x="5" y="5"/>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94"/>
            <p:cNvSpPr>
              <a:spLocks noEditPoints="1"/>
            </p:cNvSpPr>
            <p:nvPr/>
          </p:nvSpPr>
          <p:spPr bwMode="auto">
            <a:xfrm>
              <a:off x="7574961" y="3208148"/>
              <a:ext cx="58741" cy="41794"/>
            </a:xfrm>
            <a:custGeom>
              <a:avLst/>
              <a:gdLst>
                <a:gd name="T0" fmla="*/ 0 w 74"/>
                <a:gd name="T1" fmla="*/ 54 h 54"/>
                <a:gd name="T2" fmla="*/ 74 w 74"/>
                <a:gd name="T3" fmla="*/ 54 h 54"/>
                <a:gd name="T4" fmla="*/ 74 w 74"/>
                <a:gd name="T5" fmla="*/ 0 h 54"/>
                <a:gd name="T6" fmla="*/ 0 w 74"/>
                <a:gd name="T7" fmla="*/ 0 h 54"/>
                <a:gd name="T8" fmla="*/ 0 w 74"/>
                <a:gd name="T9" fmla="*/ 54 h 54"/>
                <a:gd name="T10" fmla="*/ 5 w 74"/>
                <a:gd name="T11" fmla="*/ 5 h 54"/>
                <a:gd name="T12" fmla="*/ 69 w 74"/>
                <a:gd name="T13" fmla="*/ 5 h 54"/>
                <a:gd name="T14" fmla="*/ 69 w 74"/>
                <a:gd name="T15" fmla="*/ 50 h 54"/>
                <a:gd name="T16" fmla="*/ 5 w 74"/>
                <a:gd name="T17" fmla="*/ 50 h 54"/>
                <a:gd name="T18" fmla="*/ 5 w 74"/>
                <a:gd name="T19"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4">
                  <a:moveTo>
                    <a:pt x="0" y="54"/>
                  </a:moveTo>
                  <a:lnTo>
                    <a:pt x="74" y="54"/>
                  </a:lnTo>
                  <a:lnTo>
                    <a:pt x="74" y="0"/>
                  </a:lnTo>
                  <a:lnTo>
                    <a:pt x="0" y="0"/>
                  </a:lnTo>
                  <a:lnTo>
                    <a:pt x="0" y="54"/>
                  </a:lnTo>
                  <a:close/>
                  <a:moveTo>
                    <a:pt x="5" y="5"/>
                  </a:moveTo>
                  <a:lnTo>
                    <a:pt x="69" y="5"/>
                  </a:lnTo>
                  <a:lnTo>
                    <a:pt x="69" y="50"/>
                  </a:lnTo>
                  <a:lnTo>
                    <a:pt x="5" y="50"/>
                  </a:lnTo>
                  <a:lnTo>
                    <a:pt x="5" y="5"/>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95"/>
            <p:cNvSpPr>
              <a:spLocks noEditPoints="1"/>
            </p:cNvSpPr>
            <p:nvPr/>
          </p:nvSpPr>
          <p:spPr bwMode="auto">
            <a:xfrm>
              <a:off x="7640848" y="3208148"/>
              <a:ext cx="57948" cy="41794"/>
            </a:xfrm>
            <a:custGeom>
              <a:avLst/>
              <a:gdLst>
                <a:gd name="T0" fmla="*/ 73 w 73"/>
                <a:gd name="T1" fmla="*/ 0 h 54"/>
                <a:gd name="T2" fmla="*/ 0 w 73"/>
                <a:gd name="T3" fmla="*/ 0 h 54"/>
                <a:gd name="T4" fmla="*/ 0 w 73"/>
                <a:gd name="T5" fmla="*/ 54 h 54"/>
                <a:gd name="T6" fmla="*/ 73 w 73"/>
                <a:gd name="T7" fmla="*/ 54 h 54"/>
                <a:gd name="T8" fmla="*/ 73 w 73"/>
                <a:gd name="T9" fmla="*/ 0 h 54"/>
                <a:gd name="T10" fmla="*/ 68 w 73"/>
                <a:gd name="T11" fmla="*/ 50 h 54"/>
                <a:gd name="T12" fmla="*/ 5 w 73"/>
                <a:gd name="T13" fmla="*/ 50 h 54"/>
                <a:gd name="T14" fmla="*/ 5 w 73"/>
                <a:gd name="T15" fmla="*/ 5 h 54"/>
                <a:gd name="T16" fmla="*/ 68 w 73"/>
                <a:gd name="T17" fmla="*/ 5 h 54"/>
                <a:gd name="T18" fmla="*/ 68 w 73"/>
                <a:gd name="T19"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54">
                  <a:moveTo>
                    <a:pt x="73" y="0"/>
                  </a:moveTo>
                  <a:lnTo>
                    <a:pt x="0" y="0"/>
                  </a:lnTo>
                  <a:lnTo>
                    <a:pt x="0" y="54"/>
                  </a:lnTo>
                  <a:lnTo>
                    <a:pt x="73" y="54"/>
                  </a:lnTo>
                  <a:lnTo>
                    <a:pt x="73" y="0"/>
                  </a:lnTo>
                  <a:close/>
                  <a:moveTo>
                    <a:pt x="68" y="50"/>
                  </a:moveTo>
                  <a:lnTo>
                    <a:pt x="5" y="50"/>
                  </a:lnTo>
                  <a:lnTo>
                    <a:pt x="5" y="5"/>
                  </a:lnTo>
                  <a:lnTo>
                    <a:pt x="68" y="5"/>
                  </a:lnTo>
                  <a:lnTo>
                    <a:pt x="68" y="5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Rectangle 96"/>
            <p:cNvSpPr>
              <a:spLocks noChangeArrowheads="1"/>
            </p:cNvSpPr>
            <p:nvPr/>
          </p:nvSpPr>
          <p:spPr bwMode="auto">
            <a:xfrm>
              <a:off x="7509870" y="3259229"/>
              <a:ext cx="52391"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97"/>
            <p:cNvSpPr>
              <a:spLocks noChangeArrowheads="1"/>
            </p:cNvSpPr>
            <p:nvPr/>
          </p:nvSpPr>
          <p:spPr bwMode="auto">
            <a:xfrm>
              <a:off x="7509870" y="3264647"/>
              <a:ext cx="57948"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Rectangle 98"/>
            <p:cNvSpPr>
              <a:spLocks noChangeArrowheads="1"/>
            </p:cNvSpPr>
            <p:nvPr/>
          </p:nvSpPr>
          <p:spPr bwMode="auto">
            <a:xfrm>
              <a:off x="7509870" y="3272387"/>
              <a:ext cx="48422" cy="3096"/>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Rectangle 99"/>
            <p:cNvSpPr>
              <a:spLocks noChangeArrowheads="1"/>
            </p:cNvSpPr>
            <p:nvPr/>
          </p:nvSpPr>
          <p:spPr bwMode="auto">
            <a:xfrm>
              <a:off x="7509870" y="3279352"/>
              <a:ext cx="53979"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Rectangle 100"/>
            <p:cNvSpPr>
              <a:spLocks noChangeArrowheads="1"/>
            </p:cNvSpPr>
            <p:nvPr/>
          </p:nvSpPr>
          <p:spPr bwMode="auto">
            <a:xfrm>
              <a:off x="7508282" y="3287091"/>
              <a:ext cx="33340" cy="3096"/>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Rectangle 101"/>
            <p:cNvSpPr>
              <a:spLocks noChangeArrowheads="1"/>
            </p:cNvSpPr>
            <p:nvPr/>
          </p:nvSpPr>
          <p:spPr bwMode="auto">
            <a:xfrm>
              <a:off x="7574961" y="3259229"/>
              <a:ext cx="53185"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Rectangle 102"/>
            <p:cNvSpPr>
              <a:spLocks noChangeArrowheads="1"/>
            </p:cNvSpPr>
            <p:nvPr/>
          </p:nvSpPr>
          <p:spPr bwMode="auto">
            <a:xfrm>
              <a:off x="7574961" y="3264647"/>
              <a:ext cx="58741"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Rectangle 103"/>
            <p:cNvSpPr>
              <a:spLocks noChangeArrowheads="1"/>
            </p:cNvSpPr>
            <p:nvPr/>
          </p:nvSpPr>
          <p:spPr bwMode="auto">
            <a:xfrm>
              <a:off x="7574961" y="3272387"/>
              <a:ext cx="46834" cy="3096"/>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Rectangle 104"/>
            <p:cNvSpPr>
              <a:spLocks noChangeArrowheads="1"/>
            </p:cNvSpPr>
            <p:nvPr/>
          </p:nvSpPr>
          <p:spPr bwMode="auto">
            <a:xfrm>
              <a:off x="7574961" y="3279352"/>
              <a:ext cx="53185"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Rectangle 105"/>
            <p:cNvSpPr>
              <a:spLocks noChangeArrowheads="1"/>
            </p:cNvSpPr>
            <p:nvPr/>
          </p:nvSpPr>
          <p:spPr bwMode="auto">
            <a:xfrm>
              <a:off x="7571786" y="3287091"/>
              <a:ext cx="35721" cy="3096"/>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Rectangle 106"/>
            <p:cNvSpPr>
              <a:spLocks noChangeArrowheads="1"/>
            </p:cNvSpPr>
            <p:nvPr/>
          </p:nvSpPr>
          <p:spPr bwMode="auto">
            <a:xfrm>
              <a:off x="7642435" y="3259229"/>
              <a:ext cx="52391"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Rectangle 107"/>
            <p:cNvSpPr>
              <a:spLocks noChangeArrowheads="1"/>
            </p:cNvSpPr>
            <p:nvPr/>
          </p:nvSpPr>
          <p:spPr bwMode="auto">
            <a:xfrm>
              <a:off x="7642435" y="3264647"/>
              <a:ext cx="58741"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Rectangle 108"/>
            <p:cNvSpPr>
              <a:spLocks noChangeArrowheads="1"/>
            </p:cNvSpPr>
            <p:nvPr/>
          </p:nvSpPr>
          <p:spPr bwMode="auto">
            <a:xfrm>
              <a:off x="7642435" y="3272387"/>
              <a:ext cx="46834" cy="3096"/>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Rectangle 109"/>
            <p:cNvSpPr>
              <a:spLocks noChangeArrowheads="1"/>
            </p:cNvSpPr>
            <p:nvPr/>
          </p:nvSpPr>
          <p:spPr bwMode="auto">
            <a:xfrm>
              <a:off x="7642435" y="3279352"/>
              <a:ext cx="52391" cy="3870"/>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Rectangle 110"/>
            <p:cNvSpPr>
              <a:spLocks noChangeArrowheads="1"/>
            </p:cNvSpPr>
            <p:nvPr/>
          </p:nvSpPr>
          <p:spPr bwMode="auto">
            <a:xfrm>
              <a:off x="7639259" y="3287091"/>
              <a:ext cx="33340" cy="3096"/>
            </a:xfrm>
            <a:prstGeom prst="rect">
              <a:avLst/>
            </a:pr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111"/>
            <p:cNvSpPr>
              <a:spLocks noEditPoints="1"/>
            </p:cNvSpPr>
            <p:nvPr/>
          </p:nvSpPr>
          <p:spPr bwMode="auto">
            <a:xfrm>
              <a:off x="7509870" y="3142361"/>
              <a:ext cx="88112" cy="9288"/>
            </a:xfrm>
            <a:custGeom>
              <a:avLst/>
              <a:gdLst>
                <a:gd name="T0" fmla="*/ 111 w 111"/>
                <a:gd name="T1" fmla="*/ 0 h 12"/>
                <a:gd name="T2" fmla="*/ 0 w 111"/>
                <a:gd name="T3" fmla="*/ 0 h 12"/>
                <a:gd name="T4" fmla="*/ 0 w 111"/>
                <a:gd name="T5" fmla="*/ 12 h 12"/>
                <a:gd name="T6" fmla="*/ 111 w 111"/>
                <a:gd name="T7" fmla="*/ 12 h 12"/>
                <a:gd name="T8" fmla="*/ 111 w 111"/>
                <a:gd name="T9" fmla="*/ 0 h 12"/>
                <a:gd name="T10" fmla="*/ 106 w 111"/>
                <a:gd name="T11" fmla="*/ 7 h 12"/>
                <a:gd name="T12" fmla="*/ 5 w 111"/>
                <a:gd name="T13" fmla="*/ 7 h 12"/>
                <a:gd name="T14" fmla="*/ 5 w 111"/>
                <a:gd name="T15" fmla="*/ 5 h 12"/>
                <a:gd name="T16" fmla="*/ 106 w 111"/>
                <a:gd name="T17" fmla="*/ 5 h 12"/>
                <a:gd name="T18" fmla="*/ 106 w 111"/>
                <a:gd name="T1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2">
                  <a:moveTo>
                    <a:pt x="111" y="0"/>
                  </a:moveTo>
                  <a:lnTo>
                    <a:pt x="0" y="0"/>
                  </a:lnTo>
                  <a:lnTo>
                    <a:pt x="0" y="12"/>
                  </a:lnTo>
                  <a:lnTo>
                    <a:pt x="111" y="12"/>
                  </a:lnTo>
                  <a:lnTo>
                    <a:pt x="111" y="0"/>
                  </a:lnTo>
                  <a:close/>
                  <a:moveTo>
                    <a:pt x="106" y="7"/>
                  </a:moveTo>
                  <a:lnTo>
                    <a:pt x="5" y="7"/>
                  </a:lnTo>
                  <a:lnTo>
                    <a:pt x="5" y="5"/>
                  </a:lnTo>
                  <a:lnTo>
                    <a:pt x="106" y="5"/>
                  </a:lnTo>
                  <a:lnTo>
                    <a:pt x="106" y="7"/>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Oval 35"/>
            <p:cNvSpPr/>
            <p:nvPr/>
          </p:nvSpPr>
          <p:spPr>
            <a:xfrm>
              <a:off x="8135048" y="2919805"/>
              <a:ext cx="613664" cy="598324"/>
            </a:xfrm>
            <a:prstGeom prst="ellipse">
              <a:avLst/>
            </a:prstGeom>
            <a:solidFill>
              <a:schemeClr val="bg1"/>
            </a:solidFill>
            <a:ln w="285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457"/>
                </a:spcBef>
              </a:pPr>
              <a:endParaRPr lang="en-US" sz="900" b="1" dirty="0"/>
            </a:p>
          </p:txBody>
        </p:sp>
        <p:sp>
          <p:nvSpPr>
            <p:cNvPr id="37" name="Freeform 55"/>
            <p:cNvSpPr>
              <a:spLocks noEditPoints="1"/>
            </p:cNvSpPr>
            <p:nvPr/>
          </p:nvSpPr>
          <p:spPr bwMode="auto">
            <a:xfrm>
              <a:off x="8259416" y="3031526"/>
              <a:ext cx="364929" cy="328503"/>
            </a:xfrm>
            <a:custGeom>
              <a:avLst/>
              <a:gdLst>
                <a:gd name="T0" fmla="*/ 1056 w 2056"/>
                <a:gd name="T1" fmla="*/ 0 h 1898"/>
                <a:gd name="T2" fmla="*/ 1144 w 2056"/>
                <a:gd name="T3" fmla="*/ 95 h 1898"/>
                <a:gd name="T4" fmla="*/ 1072 w 2056"/>
                <a:gd name="T5" fmla="*/ 231 h 1898"/>
                <a:gd name="T6" fmla="*/ 1072 w 2056"/>
                <a:gd name="T7" fmla="*/ 803 h 1898"/>
                <a:gd name="T8" fmla="*/ 1269 w 2056"/>
                <a:gd name="T9" fmla="*/ 488 h 1898"/>
                <a:gd name="T10" fmla="*/ 1552 w 2056"/>
                <a:gd name="T11" fmla="*/ 471 h 1898"/>
                <a:gd name="T12" fmla="*/ 1755 w 2056"/>
                <a:gd name="T13" fmla="*/ 515 h 1898"/>
                <a:gd name="T14" fmla="*/ 1564 w 2056"/>
                <a:gd name="T15" fmla="*/ 592 h 1898"/>
                <a:gd name="T16" fmla="*/ 1362 w 2056"/>
                <a:gd name="T17" fmla="*/ 560 h 1898"/>
                <a:gd name="T18" fmla="*/ 1341 w 2056"/>
                <a:gd name="T19" fmla="*/ 805 h 1898"/>
                <a:gd name="T20" fmla="*/ 1756 w 2056"/>
                <a:gd name="T21" fmla="*/ 1460 h 1898"/>
                <a:gd name="T22" fmla="*/ 1902 w 2056"/>
                <a:gd name="T23" fmla="*/ 1436 h 1898"/>
                <a:gd name="T24" fmla="*/ 1888 w 2056"/>
                <a:gd name="T25" fmla="*/ 387 h 1898"/>
                <a:gd name="T26" fmla="*/ 1939 w 2056"/>
                <a:gd name="T27" fmla="*/ 184 h 1898"/>
                <a:gd name="T28" fmla="*/ 1991 w 2056"/>
                <a:gd name="T29" fmla="*/ 386 h 1898"/>
                <a:gd name="T30" fmla="*/ 1975 w 2056"/>
                <a:gd name="T31" fmla="*/ 1511 h 1898"/>
                <a:gd name="T32" fmla="*/ 1778 w 2056"/>
                <a:gd name="T33" fmla="*/ 1534 h 1898"/>
                <a:gd name="T34" fmla="*/ 1757 w 2056"/>
                <a:gd name="T35" fmla="*/ 1705 h 1898"/>
                <a:gd name="T36" fmla="*/ 1926 w 2056"/>
                <a:gd name="T37" fmla="*/ 1724 h 1898"/>
                <a:gd name="T38" fmla="*/ 1925 w 2056"/>
                <a:gd name="T39" fmla="*/ 1898 h 1898"/>
                <a:gd name="T40" fmla="*/ 124 w 2056"/>
                <a:gd name="T41" fmla="*/ 1704 h 1898"/>
                <a:gd name="T42" fmla="*/ 291 w 2056"/>
                <a:gd name="T43" fmla="*/ 1533 h 1898"/>
                <a:gd name="T44" fmla="*/ 73 w 2056"/>
                <a:gd name="T45" fmla="*/ 1439 h 1898"/>
                <a:gd name="T46" fmla="*/ 67 w 2056"/>
                <a:gd name="T47" fmla="*/ 940 h 1898"/>
                <a:gd name="T48" fmla="*/ 0 w 2056"/>
                <a:gd name="T49" fmla="*/ 820 h 1898"/>
                <a:gd name="T50" fmla="*/ 117 w 2056"/>
                <a:gd name="T51" fmla="*/ 732 h 1898"/>
                <a:gd name="T52" fmla="*/ 160 w 2056"/>
                <a:gd name="T53" fmla="*/ 935 h 1898"/>
                <a:gd name="T54" fmla="*/ 146 w 2056"/>
                <a:gd name="T55" fmla="*/ 1431 h 1898"/>
                <a:gd name="T56" fmla="*/ 294 w 2056"/>
                <a:gd name="T57" fmla="*/ 1460 h 1898"/>
                <a:gd name="T58" fmla="*/ 755 w 2056"/>
                <a:gd name="T59" fmla="*/ 803 h 1898"/>
                <a:gd name="T60" fmla="*/ 746 w 2056"/>
                <a:gd name="T61" fmla="*/ 463 h 1898"/>
                <a:gd name="T62" fmla="*/ 280 w 2056"/>
                <a:gd name="T63" fmla="*/ 476 h 1898"/>
                <a:gd name="T64" fmla="*/ 76 w 2056"/>
                <a:gd name="T65" fmla="*/ 445 h 1898"/>
                <a:gd name="T66" fmla="*/ 279 w 2056"/>
                <a:gd name="T67" fmla="*/ 373 h 1898"/>
                <a:gd name="T68" fmla="*/ 802 w 2056"/>
                <a:gd name="T69" fmla="*/ 390 h 1898"/>
                <a:gd name="T70" fmla="*/ 829 w 2056"/>
                <a:gd name="T71" fmla="*/ 803 h 1898"/>
                <a:gd name="T72" fmla="*/ 1000 w 2056"/>
                <a:gd name="T73" fmla="*/ 783 h 1898"/>
                <a:gd name="T74" fmla="*/ 984 w 2056"/>
                <a:gd name="T75" fmla="*/ 203 h 1898"/>
                <a:gd name="T76" fmla="*/ 1002 w 2056"/>
                <a:gd name="T77" fmla="*/ 6 h 1898"/>
                <a:gd name="T78" fmla="*/ 804 w 2056"/>
                <a:gd name="T79" fmla="*/ 1802 h 1898"/>
                <a:gd name="T80" fmla="*/ 1226 w 2056"/>
                <a:gd name="T81" fmla="*/ 1804 h 1898"/>
                <a:gd name="T82" fmla="*/ 1244 w 2056"/>
                <a:gd name="T83" fmla="*/ 1704 h 1898"/>
                <a:gd name="T84" fmla="*/ 1608 w 2056"/>
                <a:gd name="T85" fmla="*/ 951 h 1898"/>
                <a:gd name="T86" fmla="*/ 440 w 2056"/>
                <a:gd name="T87" fmla="*/ 1706 h 1898"/>
                <a:gd name="T88" fmla="*/ 804 w 2056"/>
                <a:gd name="T89" fmla="*/ 1802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1898">
                  <a:moveTo>
                    <a:pt x="1016" y="0"/>
                  </a:moveTo>
                  <a:cubicBezTo>
                    <a:pt x="1029" y="0"/>
                    <a:pt x="1043" y="0"/>
                    <a:pt x="1056" y="0"/>
                  </a:cubicBezTo>
                  <a:cubicBezTo>
                    <a:pt x="1060" y="2"/>
                    <a:pt x="1063" y="3"/>
                    <a:pt x="1067" y="5"/>
                  </a:cubicBezTo>
                  <a:cubicBezTo>
                    <a:pt x="1110" y="19"/>
                    <a:pt x="1138" y="49"/>
                    <a:pt x="1144" y="95"/>
                  </a:cubicBezTo>
                  <a:cubicBezTo>
                    <a:pt x="1150" y="144"/>
                    <a:pt x="1129" y="181"/>
                    <a:pt x="1087" y="204"/>
                  </a:cubicBezTo>
                  <a:cubicBezTo>
                    <a:pt x="1075" y="211"/>
                    <a:pt x="1072" y="218"/>
                    <a:pt x="1072" y="231"/>
                  </a:cubicBezTo>
                  <a:cubicBezTo>
                    <a:pt x="1072" y="407"/>
                    <a:pt x="1072" y="583"/>
                    <a:pt x="1072" y="759"/>
                  </a:cubicBezTo>
                  <a:cubicBezTo>
                    <a:pt x="1072" y="773"/>
                    <a:pt x="1072" y="788"/>
                    <a:pt x="1072" y="803"/>
                  </a:cubicBezTo>
                  <a:cubicBezTo>
                    <a:pt x="1138" y="803"/>
                    <a:pt x="1203" y="803"/>
                    <a:pt x="1269" y="803"/>
                  </a:cubicBezTo>
                  <a:cubicBezTo>
                    <a:pt x="1269" y="697"/>
                    <a:pt x="1269" y="593"/>
                    <a:pt x="1269" y="488"/>
                  </a:cubicBezTo>
                  <a:cubicBezTo>
                    <a:pt x="1355" y="488"/>
                    <a:pt x="1438" y="488"/>
                    <a:pt x="1521" y="488"/>
                  </a:cubicBezTo>
                  <a:cubicBezTo>
                    <a:pt x="1536" y="488"/>
                    <a:pt x="1545" y="485"/>
                    <a:pt x="1552" y="471"/>
                  </a:cubicBezTo>
                  <a:cubicBezTo>
                    <a:pt x="1575" y="427"/>
                    <a:pt x="1623" y="406"/>
                    <a:pt x="1671" y="417"/>
                  </a:cubicBezTo>
                  <a:cubicBezTo>
                    <a:pt x="1716" y="428"/>
                    <a:pt x="1750" y="467"/>
                    <a:pt x="1755" y="515"/>
                  </a:cubicBezTo>
                  <a:cubicBezTo>
                    <a:pt x="1759" y="562"/>
                    <a:pt x="1731" y="607"/>
                    <a:pt x="1687" y="625"/>
                  </a:cubicBezTo>
                  <a:cubicBezTo>
                    <a:pt x="1643" y="642"/>
                    <a:pt x="1588" y="632"/>
                    <a:pt x="1564" y="592"/>
                  </a:cubicBezTo>
                  <a:cubicBezTo>
                    <a:pt x="1545" y="559"/>
                    <a:pt x="1522" y="559"/>
                    <a:pt x="1492" y="559"/>
                  </a:cubicBezTo>
                  <a:cubicBezTo>
                    <a:pt x="1449" y="560"/>
                    <a:pt x="1405" y="560"/>
                    <a:pt x="1362" y="560"/>
                  </a:cubicBezTo>
                  <a:cubicBezTo>
                    <a:pt x="1356" y="560"/>
                    <a:pt x="1349" y="560"/>
                    <a:pt x="1341" y="561"/>
                  </a:cubicBezTo>
                  <a:cubicBezTo>
                    <a:pt x="1341" y="642"/>
                    <a:pt x="1341" y="722"/>
                    <a:pt x="1341" y="805"/>
                  </a:cubicBezTo>
                  <a:cubicBezTo>
                    <a:pt x="1480" y="805"/>
                    <a:pt x="1617" y="805"/>
                    <a:pt x="1756" y="805"/>
                  </a:cubicBezTo>
                  <a:cubicBezTo>
                    <a:pt x="1756" y="1025"/>
                    <a:pt x="1756" y="1242"/>
                    <a:pt x="1756" y="1460"/>
                  </a:cubicBezTo>
                  <a:cubicBezTo>
                    <a:pt x="1805" y="1460"/>
                    <a:pt x="1853" y="1460"/>
                    <a:pt x="1902" y="1460"/>
                  </a:cubicBezTo>
                  <a:cubicBezTo>
                    <a:pt x="1902" y="1451"/>
                    <a:pt x="1902" y="1443"/>
                    <a:pt x="1902" y="1436"/>
                  </a:cubicBezTo>
                  <a:cubicBezTo>
                    <a:pt x="1902" y="1095"/>
                    <a:pt x="1902" y="754"/>
                    <a:pt x="1902" y="412"/>
                  </a:cubicBezTo>
                  <a:cubicBezTo>
                    <a:pt x="1902" y="400"/>
                    <a:pt x="1899" y="393"/>
                    <a:pt x="1888" y="387"/>
                  </a:cubicBezTo>
                  <a:cubicBezTo>
                    <a:pt x="1841" y="363"/>
                    <a:pt x="1820" y="315"/>
                    <a:pt x="1833" y="265"/>
                  </a:cubicBezTo>
                  <a:cubicBezTo>
                    <a:pt x="1845" y="218"/>
                    <a:pt x="1889" y="184"/>
                    <a:pt x="1939" y="184"/>
                  </a:cubicBezTo>
                  <a:cubicBezTo>
                    <a:pt x="1989" y="183"/>
                    <a:pt x="2031" y="216"/>
                    <a:pt x="2044" y="264"/>
                  </a:cubicBezTo>
                  <a:cubicBezTo>
                    <a:pt x="2056" y="312"/>
                    <a:pt x="2036" y="362"/>
                    <a:pt x="1991" y="386"/>
                  </a:cubicBezTo>
                  <a:cubicBezTo>
                    <a:pt x="1977" y="393"/>
                    <a:pt x="1975" y="402"/>
                    <a:pt x="1975" y="416"/>
                  </a:cubicBezTo>
                  <a:cubicBezTo>
                    <a:pt x="1975" y="781"/>
                    <a:pt x="1975" y="1146"/>
                    <a:pt x="1975" y="1511"/>
                  </a:cubicBezTo>
                  <a:cubicBezTo>
                    <a:pt x="1975" y="1530"/>
                    <a:pt x="1970" y="1535"/>
                    <a:pt x="1952" y="1535"/>
                  </a:cubicBezTo>
                  <a:cubicBezTo>
                    <a:pt x="1894" y="1534"/>
                    <a:pt x="1836" y="1534"/>
                    <a:pt x="1778" y="1534"/>
                  </a:cubicBezTo>
                  <a:cubicBezTo>
                    <a:pt x="1771" y="1534"/>
                    <a:pt x="1764" y="1535"/>
                    <a:pt x="1757" y="1535"/>
                  </a:cubicBezTo>
                  <a:cubicBezTo>
                    <a:pt x="1757" y="1593"/>
                    <a:pt x="1757" y="1649"/>
                    <a:pt x="1757" y="1705"/>
                  </a:cubicBezTo>
                  <a:cubicBezTo>
                    <a:pt x="1808" y="1705"/>
                    <a:pt x="1857" y="1706"/>
                    <a:pt x="1906" y="1705"/>
                  </a:cubicBezTo>
                  <a:cubicBezTo>
                    <a:pt x="1921" y="1705"/>
                    <a:pt x="1926" y="1709"/>
                    <a:pt x="1926" y="1724"/>
                  </a:cubicBezTo>
                  <a:cubicBezTo>
                    <a:pt x="1925" y="1772"/>
                    <a:pt x="1925" y="1820"/>
                    <a:pt x="1925" y="1868"/>
                  </a:cubicBezTo>
                  <a:cubicBezTo>
                    <a:pt x="1925" y="1878"/>
                    <a:pt x="1925" y="1888"/>
                    <a:pt x="1925" y="1898"/>
                  </a:cubicBezTo>
                  <a:cubicBezTo>
                    <a:pt x="1323" y="1898"/>
                    <a:pt x="724" y="1898"/>
                    <a:pt x="124" y="1898"/>
                  </a:cubicBezTo>
                  <a:cubicBezTo>
                    <a:pt x="124" y="1833"/>
                    <a:pt x="124" y="1769"/>
                    <a:pt x="124" y="1704"/>
                  </a:cubicBezTo>
                  <a:cubicBezTo>
                    <a:pt x="181" y="1704"/>
                    <a:pt x="236" y="1704"/>
                    <a:pt x="291" y="1704"/>
                  </a:cubicBezTo>
                  <a:cubicBezTo>
                    <a:pt x="291" y="1647"/>
                    <a:pt x="291" y="1591"/>
                    <a:pt x="291" y="1533"/>
                  </a:cubicBezTo>
                  <a:cubicBezTo>
                    <a:pt x="218" y="1533"/>
                    <a:pt x="146" y="1533"/>
                    <a:pt x="73" y="1533"/>
                  </a:cubicBezTo>
                  <a:cubicBezTo>
                    <a:pt x="73" y="1500"/>
                    <a:pt x="73" y="1470"/>
                    <a:pt x="73" y="1439"/>
                  </a:cubicBezTo>
                  <a:cubicBezTo>
                    <a:pt x="73" y="1279"/>
                    <a:pt x="73" y="1119"/>
                    <a:pt x="73" y="959"/>
                  </a:cubicBezTo>
                  <a:cubicBezTo>
                    <a:pt x="73" y="953"/>
                    <a:pt x="71" y="942"/>
                    <a:pt x="67" y="940"/>
                  </a:cubicBezTo>
                  <a:cubicBezTo>
                    <a:pt x="31" y="924"/>
                    <a:pt x="12" y="895"/>
                    <a:pt x="0" y="860"/>
                  </a:cubicBezTo>
                  <a:cubicBezTo>
                    <a:pt x="0" y="847"/>
                    <a:pt x="0" y="833"/>
                    <a:pt x="0" y="820"/>
                  </a:cubicBezTo>
                  <a:cubicBezTo>
                    <a:pt x="2" y="817"/>
                    <a:pt x="4" y="813"/>
                    <a:pt x="5" y="810"/>
                  </a:cubicBezTo>
                  <a:cubicBezTo>
                    <a:pt x="22" y="758"/>
                    <a:pt x="63" y="730"/>
                    <a:pt x="117" y="732"/>
                  </a:cubicBezTo>
                  <a:cubicBezTo>
                    <a:pt x="164" y="734"/>
                    <a:pt x="205" y="768"/>
                    <a:pt x="216" y="815"/>
                  </a:cubicBezTo>
                  <a:cubicBezTo>
                    <a:pt x="227" y="863"/>
                    <a:pt x="206" y="911"/>
                    <a:pt x="160" y="935"/>
                  </a:cubicBezTo>
                  <a:cubicBezTo>
                    <a:pt x="148" y="942"/>
                    <a:pt x="146" y="949"/>
                    <a:pt x="146" y="961"/>
                  </a:cubicBezTo>
                  <a:cubicBezTo>
                    <a:pt x="146" y="1117"/>
                    <a:pt x="146" y="1274"/>
                    <a:pt x="146" y="1431"/>
                  </a:cubicBezTo>
                  <a:cubicBezTo>
                    <a:pt x="146" y="1440"/>
                    <a:pt x="146" y="1450"/>
                    <a:pt x="146" y="1460"/>
                  </a:cubicBezTo>
                  <a:cubicBezTo>
                    <a:pt x="197" y="1460"/>
                    <a:pt x="244" y="1460"/>
                    <a:pt x="294" y="1460"/>
                  </a:cubicBezTo>
                  <a:cubicBezTo>
                    <a:pt x="294" y="1240"/>
                    <a:pt x="294" y="1023"/>
                    <a:pt x="294" y="803"/>
                  </a:cubicBezTo>
                  <a:cubicBezTo>
                    <a:pt x="449" y="803"/>
                    <a:pt x="602" y="803"/>
                    <a:pt x="755" y="803"/>
                  </a:cubicBezTo>
                  <a:cubicBezTo>
                    <a:pt x="755" y="689"/>
                    <a:pt x="755" y="577"/>
                    <a:pt x="755" y="464"/>
                  </a:cubicBezTo>
                  <a:cubicBezTo>
                    <a:pt x="751" y="464"/>
                    <a:pt x="749" y="463"/>
                    <a:pt x="746" y="463"/>
                  </a:cubicBezTo>
                  <a:cubicBezTo>
                    <a:pt x="597" y="463"/>
                    <a:pt x="448" y="463"/>
                    <a:pt x="298" y="463"/>
                  </a:cubicBezTo>
                  <a:cubicBezTo>
                    <a:pt x="292" y="463"/>
                    <a:pt x="283" y="470"/>
                    <a:pt x="280" y="476"/>
                  </a:cubicBezTo>
                  <a:cubicBezTo>
                    <a:pt x="258" y="513"/>
                    <a:pt x="227" y="534"/>
                    <a:pt x="184" y="535"/>
                  </a:cubicBezTo>
                  <a:cubicBezTo>
                    <a:pt x="130" y="537"/>
                    <a:pt x="85" y="499"/>
                    <a:pt x="76" y="445"/>
                  </a:cubicBezTo>
                  <a:cubicBezTo>
                    <a:pt x="66" y="392"/>
                    <a:pt x="95" y="342"/>
                    <a:pt x="147" y="324"/>
                  </a:cubicBezTo>
                  <a:cubicBezTo>
                    <a:pt x="198" y="306"/>
                    <a:pt x="253" y="326"/>
                    <a:pt x="279" y="373"/>
                  </a:cubicBezTo>
                  <a:cubicBezTo>
                    <a:pt x="286" y="386"/>
                    <a:pt x="293" y="390"/>
                    <a:pt x="307" y="390"/>
                  </a:cubicBezTo>
                  <a:cubicBezTo>
                    <a:pt x="472" y="390"/>
                    <a:pt x="637" y="390"/>
                    <a:pt x="802" y="390"/>
                  </a:cubicBezTo>
                  <a:cubicBezTo>
                    <a:pt x="810" y="390"/>
                    <a:pt x="818" y="390"/>
                    <a:pt x="829" y="390"/>
                  </a:cubicBezTo>
                  <a:cubicBezTo>
                    <a:pt x="829" y="529"/>
                    <a:pt x="829" y="666"/>
                    <a:pt x="829" y="803"/>
                  </a:cubicBezTo>
                  <a:cubicBezTo>
                    <a:pt x="887" y="803"/>
                    <a:pt x="943" y="803"/>
                    <a:pt x="999" y="803"/>
                  </a:cubicBezTo>
                  <a:cubicBezTo>
                    <a:pt x="1000" y="796"/>
                    <a:pt x="1000" y="789"/>
                    <a:pt x="1000" y="783"/>
                  </a:cubicBezTo>
                  <a:cubicBezTo>
                    <a:pt x="1000" y="599"/>
                    <a:pt x="1000" y="416"/>
                    <a:pt x="1001" y="233"/>
                  </a:cubicBezTo>
                  <a:cubicBezTo>
                    <a:pt x="1001" y="218"/>
                    <a:pt x="997" y="211"/>
                    <a:pt x="984" y="203"/>
                  </a:cubicBezTo>
                  <a:cubicBezTo>
                    <a:pt x="942" y="181"/>
                    <a:pt x="923" y="144"/>
                    <a:pt x="928" y="97"/>
                  </a:cubicBezTo>
                  <a:cubicBezTo>
                    <a:pt x="933" y="52"/>
                    <a:pt x="959" y="22"/>
                    <a:pt x="1002" y="6"/>
                  </a:cubicBezTo>
                  <a:cubicBezTo>
                    <a:pt x="1006" y="4"/>
                    <a:pt x="1011" y="2"/>
                    <a:pt x="1016" y="0"/>
                  </a:cubicBezTo>
                  <a:close/>
                  <a:moveTo>
                    <a:pt x="804" y="1802"/>
                  </a:moveTo>
                  <a:cubicBezTo>
                    <a:pt x="810" y="1803"/>
                    <a:pt x="814" y="1803"/>
                    <a:pt x="818" y="1803"/>
                  </a:cubicBezTo>
                  <a:cubicBezTo>
                    <a:pt x="954" y="1803"/>
                    <a:pt x="1090" y="1803"/>
                    <a:pt x="1226" y="1804"/>
                  </a:cubicBezTo>
                  <a:cubicBezTo>
                    <a:pt x="1242" y="1804"/>
                    <a:pt x="1245" y="1798"/>
                    <a:pt x="1244" y="1784"/>
                  </a:cubicBezTo>
                  <a:cubicBezTo>
                    <a:pt x="1244" y="1758"/>
                    <a:pt x="1244" y="1732"/>
                    <a:pt x="1244" y="1704"/>
                  </a:cubicBezTo>
                  <a:cubicBezTo>
                    <a:pt x="1367" y="1704"/>
                    <a:pt x="1488" y="1704"/>
                    <a:pt x="1608" y="1704"/>
                  </a:cubicBezTo>
                  <a:cubicBezTo>
                    <a:pt x="1608" y="1452"/>
                    <a:pt x="1608" y="1202"/>
                    <a:pt x="1608" y="951"/>
                  </a:cubicBezTo>
                  <a:cubicBezTo>
                    <a:pt x="1217" y="951"/>
                    <a:pt x="829" y="951"/>
                    <a:pt x="440" y="951"/>
                  </a:cubicBezTo>
                  <a:cubicBezTo>
                    <a:pt x="440" y="1203"/>
                    <a:pt x="440" y="1453"/>
                    <a:pt x="440" y="1706"/>
                  </a:cubicBezTo>
                  <a:cubicBezTo>
                    <a:pt x="562" y="1706"/>
                    <a:pt x="682" y="1706"/>
                    <a:pt x="804" y="1706"/>
                  </a:cubicBezTo>
                  <a:cubicBezTo>
                    <a:pt x="804" y="1739"/>
                    <a:pt x="804" y="1769"/>
                    <a:pt x="804" y="1802"/>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8" name="Group 99"/>
            <p:cNvGrpSpPr/>
            <p:nvPr/>
          </p:nvGrpSpPr>
          <p:grpSpPr>
            <a:xfrm>
              <a:off x="8388623" y="3216696"/>
              <a:ext cx="96700" cy="84209"/>
              <a:chOff x="592450" y="1344089"/>
              <a:chExt cx="237453" cy="212084"/>
            </a:xfrm>
            <a:solidFill>
              <a:srgbClr val="92D050"/>
            </a:solidFill>
          </p:grpSpPr>
          <p:sp>
            <p:nvSpPr>
              <p:cNvPr id="39" name="Freeform 15"/>
              <p:cNvSpPr>
                <a:spLocks/>
              </p:cNvSpPr>
              <p:nvPr/>
            </p:nvSpPr>
            <p:spPr bwMode="auto">
              <a:xfrm>
                <a:off x="640143" y="1420196"/>
                <a:ext cx="135977" cy="58856"/>
              </a:xfrm>
              <a:custGeom>
                <a:avLst/>
                <a:gdLst>
                  <a:gd name="T0" fmla="*/ 3 w 46"/>
                  <a:gd name="T1" fmla="*/ 8 h 20"/>
                  <a:gd name="T2" fmla="*/ 1 w 46"/>
                  <a:gd name="T3" fmla="*/ 12 h 20"/>
                  <a:gd name="T4" fmla="*/ 2 w 46"/>
                  <a:gd name="T5" fmla="*/ 16 h 20"/>
                  <a:gd name="T6" fmla="*/ 3 w 46"/>
                  <a:gd name="T7" fmla="*/ 17 h 20"/>
                  <a:gd name="T8" fmla="*/ 10 w 46"/>
                  <a:gd name="T9" fmla="*/ 18 h 20"/>
                  <a:gd name="T10" fmla="*/ 36 w 46"/>
                  <a:gd name="T11" fmla="*/ 18 h 20"/>
                  <a:gd name="T12" fmla="*/ 44 w 46"/>
                  <a:gd name="T13" fmla="*/ 18 h 20"/>
                  <a:gd name="T14" fmla="*/ 44 w 46"/>
                  <a:gd name="T15" fmla="*/ 17 h 20"/>
                  <a:gd name="T16" fmla="*/ 46 w 46"/>
                  <a:gd name="T17" fmla="*/ 13 h 20"/>
                  <a:gd name="T18" fmla="*/ 43 w 46"/>
                  <a:gd name="T19" fmla="*/ 8 h 20"/>
                  <a:gd name="T20" fmla="*/ 3 w 46"/>
                  <a:gd name="T2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0">
                    <a:moveTo>
                      <a:pt x="3" y="8"/>
                    </a:moveTo>
                    <a:cubicBezTo>
                      <a:pt x="2" y="9"/>
                      <a:pt x="1" y="10"/>
                      <a:pt x="1" y="12"/>
                    </a:cubicBezTo>
                    <a:cubicBezTo>
                      <a:pt x="0" y="13"/>
                      <a:pt x="1" y="15"/>
                      <a:pt x="2" y="16"/>
                    </a:cubicBezTo>
                    <a:cubicBezTo>
                      <a:pt x="3" y="17"/>
                      <a:pt x="3" y="17"/>
                      <a:pt x="3" y="17"/>
                    </a:cubicBezTo>
                    <a:cubicBezTo>
                      <a:pt x="5" y="19"/>
                      <a:pt x="7" y="19"/>
                      <a:pt x="10" y="18"/>
                    </a:cubicBezTo>
                    <a:cubicBezTo>
                      <a:pt x="18" y="13"/>
                      <a:pt x="28" y="13"/>
                      <a:pt x="36" y="18"/>
                    </a:cubicBezTo>
                    <a:cubicBezTo>
                      <a:pt x="39" y="20"/>
                      <a:pt x="42" y="20"/>
                      <a:pt x="44" y="18"/>
                    </a:cubicBezTo>
                    <a:cubicBezTo>
                      <a:pt x="44" y="17"/>
                      <a:pt x="44" y="17"/>
                      <a:pt x="44" y="17"/>
                    </a:cubicBezTo>
                    <a:cubicBezTo>
                      <a:pt x="45" y="16"/>
                      <a:pt x="46" y="14"/>
                      <a:pt x="46" y="13"/>
                    </a:cubicBezTo>
                    <a:cubicBezTo>
                      <a:pt x="46" y="11"/>
                      <a:pt x="45" y="9"/>
                      <a:pt x="43" y="8"/>
                    </a:cubicBezTo>
                    <a:cubicBezTo>
                      <a:pt x="31" y="0"/>
                      <a:pt x="15" y="0"/>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6"/>
              <p:cNvSpPr>
                <a:spLocks/>
              </p:cNvSpPr>
              <p:nvPr/>
            </p:nvSpPr>
            <p:spPr bwMode="auto">
              <a:xfrm>
                <a:off x="592450" y="1344089"/>
                <a:ext cx="237453" cy="85239"/>
              </a:xfrm>
              <a:custGeom>
                <a:avLst/>
                <a:gdLst>
                  <a:gd name="T0" fmla="*/ 2 w 80"/>
                  <a:gd name="T1" fmla="*/ 17 h 29"/>
                  <a:gd name="T2" fmla="*/ 0 w 80"/>
                  <a:gd name="T3" fmla="*/ 21 h 29"/>
                  <a:gd name="T4" fmla="*/ 1 w 80"/>
                  <a:gd name="T5" fmla="*/ 26 h 29"/>
                  <a:gd name="T6" fmla="*/ 2 w 80"/>
                  <a:gd name="T7" fmla="*/ 26 h 29"/>
                  <a:gd name="T8" fmla="*/ 9 w 80"/>
                  <a:gd name="T9" fmla="*/ 27 h 29"/>
                  <a:gd name="T10" fmla="*/ 69 w 80"/>
                  <a:gd name="T11" fmla="*/ 27 h 29"/>
                  <a:gd name="T12" fmla="*/ 76 w 80"/>
                  <a:gd name="T13" fmla="*/ 27 h 29"/>
                  <a:gd name="T14" fmla="*/ 79 w 80"/>
                  <a:gd name="T15" fmla="*/ 24 h 29"/>
                  <a:gd name="T16" fmla="*/ 80 w 80"/>
                  <a:gd name="T17" fmla="*/ 22 h 29"/>
                  <a:gd name="T18" fmla="*/ 79 w 80"/>
                  <a:gd name="T19" fmla="*/ 20 h 29"/>
                  <a:gd name="T20" fmla="*/ 2 w 80"/>
                  <a:gd name="T21"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9">
                    <a:moveTo>
                      <a:pt x="2" y="17"/>
                    </a:moveTo>
                    <a:cubicBezTo>
                      <a:pt x="1" y="18"/>
                      <a:pt x="0" y="20"/>
                      <a:pt x="0" y="21"/>
                    </a:cubicBezTo>
                    <a:cubicBezTo>
                      <a:pt x="0" y="23"/>
                      <a:pt x="0" y="24"/>
                      <a:pt x="1" y="26"/>
                    </a:cubicBezTo>
                    <a:cubicBezTo>
                      <a:pt x="2" y="26"/>
                      <a:pt x="2" y="26"/>
                      <a:pt x="2" y="26"/>
                    </a:cubicBezTo>
                    <a:cubicBezTo>
                      <a:pt x="4" y="28"/>
                      <a:pt x="7" y="28"/>
                      <a:pt x="9" y="27"/>
                    </a:cubicBezTo>
                    <a:cubicBezTo>
                      <a:pt x="27" y="13"/>
                      <a:pt x="52" y="13"/>
                      <a:pt x="69" y="27"/>
                    </a:cubicBezTo>
                    <a:cubicBezTo>
                      <a:pt x="71" y="29"/>
                      <a:pt x="74" y="29"/>
                      <a:pt x="76" y="27"/>
                    </a:cubicBezTo>
                    <a:cubicBezTo>
                      <a:pt x="79" y="24"/>
                      <a:pt x="79" y="24"/>
                      <a:pt x="79" y="24"/>
                    </a:cubicBezTo>
                    <a:cubicBezTo>
                      <a:pt x="79" y="24"/>
                      <a:pt x="80" y="23"/>
                      <a:pt x="80" y="22"/>
                    </a:cubicBezTo>
                    <a:cubicBezTo>
                      <a:pt x="80" y="21"/>
                      <a:pt x="79" y="20"/>
                      <a:pt x="79" y="20"/>
                    </a:cubicBezTo>
                    <a:cubicBezTo>
                      <a:pt x="57" y="1"/>
                      <a:pt x="25" y="0"/>
                      <a:pt x="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Oval 17"/>
              <p:cNvSpPr>
                <a:spLocks noChangeArrowheads="1"/>
              </p:cNvSpPr>
              <p:nvPr/>
            </p:nvSpPr>
            <p:spPr bwMode="auto">
              <a:xfrm>
                <a:off x="675660" y="1494273"/>
                <a:ext cx="64944" cy="619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4501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p:txBody>
          <a:bodyPr/>
          <a:lstStyle/>
          <a:p>
            <a:r>
              <a:rPr lang="en-US" dirty="0" err="1"/>
              <a:t>Sify</a:t>
            </a:r>
            <a:r>
              <a:rPr lang="en-US" dirty="0"/>
              <a:t> overall relevance for retail Contd. </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946176454"/>
              </p:ext>
            </p:extLst>
          </p:nvPr>
        </p:nvGraphicFramePr>
        <p:xfrm>
          <a:off x="324000" y="915566"/>
          <a:ext cx="8496150" cy="3723146"/>
        </p:xfrm>
        <a:graphic>
          <a:graphicData uri="http://schemas.openxmlformats.org/drawingml/2006/table">
            <a:tbl>
              <a:tblPr firstRow="1" bandRow="1">
                <a:tableStyleId>{5C22544A-7EE6-4342-B048-85BDC9FD1C3A}</a:tableStyleId>
              </a:tblPr>
              <a:tblGrid>
                <a:gridCol w="1708926">
                  <a:extLst>
                    <a:ext uri="{9D8B030D-6E8A-4147-A177-3AD203B41FA5}">
                      <a16:colId xmlns:a16="http://schemas.microsoft.com/office/drawing/2014/main" val="20000"/>
                    </a:ext>
                  </a:extLst>
                </a:gridCol>
                <a:gridCol w="3955174">
                  <a:extLst>
                    <a:ext uri="{9D8B030D-6E8A-4147-A177-3AD203B41FA5}">
                      <a16:colId xmlns:a16="http://schemas.microsoft.com/office/drawing/2014/main" val="20001"/>
                    </a:ext>
                  </a:extLst>
                </a:gridCol>
                <a:gridCol w="2832050">
                  <a:extLst>
                    <a:ext uri="{9D8B030D-6E8A-4147-A177-3AD203B41FA5}">
                      <a16:colId xmlns:a16="http://schemas.microsoft.com/office/drawing/2014/main" val="20002"/>
                    </a:ext>
                  </a:extLst>
                </a:gridCol>
              </a:tblGrid>
              <a:tr h="357595">
                <a:tc>
                  <a:txBody>
                    <a:bodyPr/>
                    <a:lstStyle/>
                    <a:p>
                      <a:r>
                        <a:rPr lang="en-US" sz="1200" dirty="0"/>
                        <a:t>SOLUTION</a:t>
                      </a:r>
                    </a:p>
                  </a:txBody>
                  <a:tcPr marL="45720" marR="45720" anchor="ct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3CFDE"/>
                    </a:solidFill>
                  </a:tcPr>
                </a:tc>
                <a:tc>
                  <a:txBody>
                    <a:bodyPr/>
                    <a:lstStyle/>
                    <a:p>
                      <a:r>
                        <a:rPr lang="en-US" sz="1200" dirty="0"/>
                        <a:t>RETAIL &amp; E – COMMERCE FUNCTIONS</a:t>
                      </a:r>
                    </a:p>
                  </a:txBody>
                  <a:tcPr marL="45720" marR="45720" anchor="ct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3CFDE"/>
                    </a:solidFill>
                  </a:tcPr>
                </a:tc>
                <a:tc>
                  <a:txBody>
                    <a:bodyPr/>
                    <a:lstStyle/>
                    <a:p>
                      <a:r>
                        <a:rPr lang="en-US" sz="1200" dirty="0"/>
                        <a:t>SIFY</a:t>
                      </a:r>
                      <a:r>
                        <a:rPr lang="en-US" sz="1200" baseline="0" dirty="0"/>
                        <a:t> SERVICES</a:t>
                      </a:r>
                      <a:endParaRPr lang="en-US" sz="1200" dirty="0"/>
                    </a:p>
                  </a:txBody>
                  <a:tcPr marL="45720" marR="45720" anchor="ct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3CFDE"/>
                    </a:solidFill>
                  </a:tcPr>
                </a:tc>
                <a:extLst>
                  <a:ext uri="{0D108BD9-81ED-4DB2-BD59-A6C34878D82A}">
                    <a16:rowId xmlns:a16="http://schemas.microsoft.com/office/drawing/2014/main" val="10000"/>
                  </a:ext>
                </a:extLst>
              </a:tr>
              <a:tr h="860331">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rPr>
                        <a:t>Application services(Industry Standard Applications)</a:t>
                      </a:r>
                      <a:endParaRPr kumimoji="0" lang="en-US" sz="900" b="0" i="0" u="none" strike="noStrike" cap="none" normalizeH="0" baseline="0" dirty="0">
                        <a:ln>
                          <a:noFill/>
                        </a:ln>
                        <a:solidFill>
                          <a:schemeClr val="tx1">
                            <a:lumMod val="75000"/>
                            <a:lumOff val="25000"/>
                          </a:schemeClr>
                        </a:solidFill>
                        <a:effectLst/>
                        <a:latin typeface="+mn-lt"/>
                        <a:ea typeface="Microsoft YaHei" charset="-122"/>
                        <a:cs typeface="Arial" charset="0"/>
                      </a:endParaRPr>
                    </a:p>
                  </a:txBody>
                  <a:tcPr marL="45720" marR="45720" horzOverflow="overflow">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rPr>
                        <a:t>CRM &amp; Analytics for better customer engagement</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rPr>
                        <a:t>Analytics &amp; Machine Learning for better merchandizing and supply chain management</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rPr>
                        <a:t>Cloud ERP solutions</a:t>
                      </a:r>
                      <a:endParaRPr kumimoji="0" lang="en-US" sz="900" b="0" i="0" u="none" strike="noStrike" cap="none" normalizeH="0" baseline="0" dirty="0">
                        <a:ln>
                          <a:noFill/>
                        </a:ln>
                        <a:solidFill>
                          <a:schemeClr val="tx1">
                            <a:lumMod val="75000"/>
                            <a:lumOff val="25000"/>
                          </a:schemeClr>
                        </a:solidFill>
                        <a:effectLst/>
                        <a:latin typeface="+mn-lt"/>
                        <a:ea typeface="Microsoft YaHei" charset="-122"/>
                        <a:cs typeface="Arial" charset="0"/>
                      </a:endParaRPr>
                    </a:p>
                  </a:txBody>
                  <a:tcPr marL="45720" marR="45720" horzOverflow="overflow">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rPr>
                        <a:t>Oracle advanced security, Oracle DB vault &amp; firewall, Azure stack, Office 365 Suite &amp; EMS, Azure Media Services, Power BI, DB Management System</a:t>
                      </a:r>
                      <a:endParaRPr kumimoji="0" lang="en-US" sz="900" b="0" i="0" u="none" strike="noStrike" cap="none" normalizeH="0" baseline="0" dirty="0">
                        <a:ln>
                          <a:noFill/>
                        </a:ln>
                        <a:solidFill>
                          <a:schemeClr val="tx1">
                            <a:lumMod val="75000"/>
                            <a:lumOff val="25000"/>
                          </a:schemeClr>
                        </a:solidFill>
                        <a:effectLst/>
                        <a:latin typeface="+mn-lt"/>
                        <a:ea typeface="Microsoft YaHei" charset="-122"/>
                        <a:cs typeface="Arial" charset="0"/>
                      </a:endParaRPr>
                    </a:p>
                  </a:txBody>
                  <a:tcPr marL="45720" marR="45720" horzOverflow="overflow">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37289">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rPr>
                        <a:t>Application services(</a:t>
                      </a:r>
                      <a:r>
                        <a:rPr kumimoji="0" lang="en-US" sz="900" u="none" strike="noStrike" cap="none" normalizeH="0" baseline="0" dirty="0" err="1">
                          <a:ln>
                            <a:noFill/>
                          </a:ln>
                          <a:solidFill>
                            <a:schemeClr val="tx1">
                              <a:lumMod val="75000"/>
                              <a:lumOff val="25000"/>
                            </a:schemeClr>
                          </a:solidFill>
                          <a:effectLst/>
                        </a:rPr>
                        <a:t>Sify</a:t>
                      </a:r>
                      <a:r>
                        <a:rPr kumimoji="0" lang="en-US" sz="900" u="none" strike="noStrike" cap="none" normalizeH="0" baseline="0" dirty="0">
                          <a:ln>
                            <a:noFill/>
                          </a:ln>
                          <a:solidFill>
                            <a:schemeClr val="tx1">
                              <a:lumMod val="75000"/>
                              <a:lumOff val="25000"/>
                            </a:schemeClr>
                          </a:solidFill>
                          <a:effectLst/>
                        </a:rPr>
                        <a:t> Applications)</a:t>
                      </a:r>
                      <a:endParaRPr kumimoji="0" lang="en-US" sz="900" b="0" i="0" u="none" strike="noStrike" cap="none" normalizeH="0" baseline="0" dirty="0">
                        <a:ln>
                          <a:noFill/>
                        </a:ln>
                        <a:solidFill>
                          <a:schemeClr val="tx1">
                            <a:lumMod val="75000"/>
                            <a:lumOff val="25000"/>
                          </a:schemeClr>
                        </a:solidFill>
                        <a:effectLst/>
                        <a:latin typeface="+mn-lt"/>
                        <a:ea typeface="Microsoft YaHei" charset="-122"/>
                      </a:endParaRPr>
                    </a:p>
                  </a:txBody>
                  <a:tcPr marL="45720" marR="45720" horzOverflow="overflow">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1698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rPr>
                        <a:t>Supply chain management &amp; optimization</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1698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rPr>
                        <a:t>Mobile App Development</a:t>
                      </a:r>
                      <a:endParaRPr kumimoji="0" lang="en-US" sz="900" u="none" strike="noStrike" cap="none" normalizeH="0" baseline="0" dirty="0">
                        <a:ln>
                          <a:noFill/>
                        </a:ln>
                        <a:solidFill>
                          <a:schemeClr val="tx1">
                            <a:lumMod val="75000"/>
                            <a:lumOff val="25000"/>
                          </a:schemeClr>
                        </a:solidFill>
                        <a:effectLst/>
                        <a:latin typeface="+mn-lt"/>
                      </a:endParaRPr>
                    </a:p>
                  </a:txBody>
                  <a:tcPr marL="45720" marR="45720" horzOverflow="overflow">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err="1">
                          <a:ln>
                            <a:noFill/>
                          </a:ln>
                          <a:solidFill>
                            <a:schemeClr val="tx1">
                              <a:lumMod val="75000"/>
                              <a:lumOff val="25000"/>
                            </a:schemeClr>
                          </a:solidFill>
                          <a:effectLst/>
                        </a:rPr>
                        <a:t>ForumNxt</a:t>
                      </a:r>
                      <a:endParaRPr kumimoji="0" lang="en-US" sz="900" b="0" i="0" u="none" strike="noStrike" cap="none" normalizeH="0" baseline="0" dirty="0">
                        <a:ln>
                          <a:noFill/>
                        </a:ln>
                        <a:solidFill>
                          <a:schemeClr val="tx1">
                            <a:lumMod val="75000"/>
                            <a:lumOff val="25000"/>
                          </a:schemeClr>
                        </a:solidFill>
                        <a:effectLst/>
                        <a:latin typeface="+mn-lt"/>
                        <a:ea typeface="Microsoft YaHei" charset="-122"/>
                        <a:cs typeface="Arial" charset="0"/>
                      </a:endParaRPr>
                    </a:p>
                  </a:txBody>
                  <a:tcPr marL="45720" marR="45720" horzOverflow="overflow">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69121">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rPr>
                        <a:t>Connectivity </a:t>
                      </a:r>
                      <a:endParaRPr kumimoji="0" lang="en-US" sz="900" b="0" i="0" u="none" strike="noStrike" cap="none" normalizeH="0" baseline="0" dirty="0">
                        <a:ln>
                          <a:noFill/>
                        </a:ln>
                        <a:solidFill>
                          <a:schemeClr val="tx1">
                            <a:lumMod val="75000"/>
                            <a:lumOff val="25000"/>
                          </a:schemeClr>
                        </a:solidFill>
                        <a:effectLst/>
                        <a:latin typeface="+mn-lt"/>
                        <a:ea typeface="Microsoft YaHei" charset="-122"/>
                      </a:endParaRPr>
                    </a:p>
                  </a:txBody>
                  <a:tcPr marL="45720" marR="45720" horzOverflow="overflow">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1698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IN" sz="900" u="none" strike="noStrike" cap="none" normalizeH="0" baseline="0" dirty="0">
                          <a:ln>
                            <a:noFill/>
                          </a:ln>
                          <a:solidFill>
                            <a:schemeClr val="tx1">
                              <a:lumMod val="75000"/>
                              <a:lumOff val="25000"/>
                            </a:schemeClr>
                          </a:solidFill>
                          <a:effectLst/>
                        </a:rPr>
                        <a:t>Predictive equipment maintenance is used for managing energy, predicting equipment failure or detecting other issues</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1698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IN" sz="900" dirty="0">
                          <a:solidFill>
                            <a:schemeClr val="tx1">
                              <a:lumMod val="75000"/>
                              <a:lumOff val="25000"/>
                            </a:schemeClr>
                          </a:solidFill>
                        </a:rPr>
                        <a:t>Smart Transportation - </a:t>
                      </a:r>
                      <a:r>
                        <a:rPr lang="en-US" sz="900" dirty="0">
                          <a:solidFill>
                            <a:schemeClr val="tx1">
                              <a:lumMod val="75000"/>
                              <a:lumOff val="25000"/>
                            </a:schemeClr>
                          </a:solidFill>
                        </a:rPr>
                        <a:t>Maintenance of transport, tracking and route optimization</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1698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IN" sz="900" dirty="0">
                          <a:solidFill>
                            <a:schemeClr val="tx1">
                              <a:lumMod val="75000"/>
                              <a:lumOff val="25000"/>
                            </a:schemeClr>
                          </a:solidFill>
                        </a:rPr>
                        <a:t>Smart shelves can automatically monitor inventory in stores and notifies the manager when an SKU is about to go out of stock</a:t>
                      </a:r>
                      <a:endParaRPr kumimoji="0" lang="en-US" sz="900" b="0" i="0" u="none" strike="noStrike" cap="none" normalizeH="0" baseline="0" dirty="0">
                        <a:ln>
                          <a:noFill/>
                        </a:ln>
                        <a:solidFill>
                          <a:schemeClr val="tx1">
                            <a:lumMod val="75000"/>
                            <a:lumOff val="25000"/>
                          </a:schemeClr>
                        </a:solidFill>
                        <a:effectLst/>
                        <a:latin typeface="+mn-lt"/>
                        <a:ea typeface="Microsoft YaHei" charset="-122"/>
                      </a:endParaRPr>
                    </a:p>
                  </a:txBody>
                  <a:tcPr marL="45720" marR="45720" horzOverflow="overflow">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rPr>
                        <a:t>Data Center Interconnect,</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rPr>
                        <a:t>Global Cloud Connect,</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rPr>
                        <a:t>Azure </a:t>
                      </a:r>
                      <a:r>
                        <a:rPr kumimoji="0" lang="en-US" sz="900" u="none" strike="noStrike" cap="none" normalizeH="0" baseline="0" dirty="0" err="1">
                          <a:ln>
                            <a:noFill/>
                          </a:ln>
                          <a:solidFill>
                            <a:schemeClr val="tx1">
                              <a:lumMod val="75000"/>
                              <a:lumOff val="25000"/>
                            </a:schemeClr>
                          </a:solidFill>
                          <a:effectLst/>
                        </a:rPr>
                        <a:t>ExpressRoute</a:t>
                      </a:r>
                      <a:r>
                        <a:rPr kumimoji="0" lang="en-US" sz="900" u="none" strike="noStrike" cap="none" normalizeH="0" baseline="0" dirty="0">
                          <a:ln>
                            <a:noFill/>
                          </a:ln>
                          <a:solidFill>
                            <a:schemeClr val="tx1">
                              <a:lumMod val="75000"/>
                              <a:lumOff val="25000"/>
                            </a:schemeClr>
                          </a:solidFill>
                          <a:effectLst/>
                        </a:rPr>
                        <a:t>,</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rPr>
                        <a:t>AWS Direct Connect, Managed </a:t>
                      </a:r>
                      <a:r>
                        <a:rPr kumimoji="0" lang="en-US" sz="900" u="none" strike="noStrike" cap="none" normalizeH="0" baseline="0" dirty="0" err="1">
                          <a:ln>
                            <a:noFill/>
                          </a:ln>
                          <a:solidFill>
                            <a:schemeClr val="tx1">
                              <a:lumMod val="75000"/>
                              <a:lumOff val="25000"/>
                            </a:schemeClr>
                          </a:solidFill>
                          <a:effectLst/>
                        </a:rPr>
                        <a:t>WiFi</a:t>
                      </a:r>
                      <a:r>
                        <a:rPr kumimoji="0" lang="en-US" sz="900" u="none" strike="noStrike" cap="none" normalizeH="0" baseline="0" dirty="0">
                          <a:ln>
                            <a:noFill/>
                          </a:ln>
                          <a:solidFill>
                            <a:schemeClr val="tx1">
                              <a:lumMod val="75000"/>
                              <a:lumOff val="25000"/>
                            </a:schemeClr>
                          </a:solidFill>
                          <a:effectLst/>
                        </a:rPr>
                        <a:t>, Managed Network</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err="1">
                          <a:ln>
                            <a:noFill/>
                          </a:ln>
                          <a:solidFill>
                            <a:schemeClr val="tx1">
                              <a:lumMod val="75000"/>
                              <a:lumOff val="25000"/>
                            </a:schemeClr>
                          </a:solidFill>
                          <a:effectLst/>
                        </a:rPr>
                        <a:t>Sify</a:t>
                      </a:r>
                      <a:r>
                        <a:rPr kumimoji="0" lang="en-US" sz="900" u="none" strike="noStrike" cap="none" normalizeH="0" baseline="0" dirty="0">
                          <a:ln>
                            <a:noFill/>
                          </a:ln>
                          <a:solidFill>
                            <a:schemeClr val="tx1">
                              <a:lumMod val="75000"/>
                              <a:lumOff val="25000"/>
                            </a:schemeClr>
                          </a:solidFill>
                          <a:effectLst/>
                        </a:rPr>
                        <a:t> MPLS, Ethernet</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900" u="none" strike="noStrike" cap="none" normalizeH="0" baseline="0" dirty="0" err="1">
                          <a:ln>
                            <a:noFill/>
                          </a:ln>
                          <a:solidFill>
                            <a:schemeClr val="tx1">
                              <a:lumMod val="75000"/>
                              <a:lumOff val="25000"/>
                            </a:schemeClr>
                          </a:solidFill>
                          <a:effectLst/>
                        </a:rPr>
                        <a:t>Sify</a:t>
                      </a:r>
                      <a:r>
                        <a:rPr kumimoji="0" lang="en-US" sz="900" u="none" strike="noStrike" cap="none" normalizeH="0" baseline="0" dirty="0">
                          <a:ln>
                            <a:noFill/>
                          </a:ln>
                          <a:solidFill>
                            <a:schemeClr val="tx1">
                              <a:lumMod val="75000"/>
                              <a:lumOff val="25000"/>
                            </a:schemeClr>
                          </a:solidFill>
                          <a:effectLst/>
                        </a:rPr>
                        <a:t> IOT services, Analytics services</a:t>
                      </a:r>
                    </a:p>
                  </a:txBody>
                  <a:tcPr marL="45720" marR="45720" horzOverflow="overflow">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98810">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900" u="none" strike="noStrike" cap="none" normalizeH="0" baseline="0" dirty="0">
                          <a:ln>
                            <a:noFill/>
                          </a:ln>
                          <a:solidFill>
                            <a:schemeClr val="tx1">
                              <a:lumMod val="75000"/>
                              <a:lumOff val="25000"/>
                            </a:schemeClr>
                          </a:solidFill>
                          <a:effectLst/>
                        </a:rPr>
                        <a:t>Security Consulting &amp; Managed Services; Data Protection</a:t>
                      </a:r>
                      <a:endParaRPr kumimoji="0" lang="en-US" sz="900" b="0" i="0" u="none" strike="noStrike" cap="none" normalizeH="0" baseline="0" dirty="0">
                        <a:ln>
                          <a:noFill/>
                        </a:ln>
                        <a:solidFill>
                          <a:schemeClr val="tx1">
                            <a:lumMod val="75000"/>
                            <a:lumOff val="25000"/>
                          </a:schemeClr>
                        </a:solidFill>
                        <a:effectLst/>
                        <a:latin typeface="+mn-lt"/>
                        <a:ea typeface="Microsoft YaHei" charset="-122"/>
                      </a:endParaRPr>
                    </a:p>
                  </a:txBody>
                  <a:tcPr marL="45720" marR="45720" horzOverflow="overflow">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rPr>
                        <a:t>Protection against data breaches, hacks and leakages, phishing</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rPr>
                        <a:t>Proactive incident management and response</a:t>
                      </a:r>
                      <a:endParaRPr kumimoji="0" lang="en-US" sz="900" b="0" i="0" u="none" strike="noStrike" cap="none" normalizeH="0" baseline="0" dirty="0">
                        <a:ln>
                          <a:noFill/>
                        </a:ln>
                        <a:solidFill>
                          <a:schemeClr val="tx1">
                            <a:lumMod val="75000"/>
                            <a:lumOff val="25000"/>
                          </a:schemeClr>
                        </a:solidFill>
                        <a:effectLst/>
                        <a:latin typeface="+mn-lt"/>
                        <a:ea typeface="Microsoft YaHei" charset="-122"/>
                      </a:endParaRPr>
                    </a:p>
                  </a:txBody>
                  <a:tcPr marL="45720" marR="45720" horzOverflow="overflow">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rPr>
                        <a:t>Security Consulting services, managed security services</a:t>
                      </a:r>
                    </a:p>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900" u="none" strike="noStrike" cap="none" normalizeH="0" baseline="0" dirty="0" err="1">
                          <a:ln>
                            <a:noFill/>
                          </a:ln>
                          <a:solidFill>
                            <a:schemeClr val="tx1">
                              <a:lumMod val="75000"/>
                              <a:lumOff val="25000"/>
                            </a:schemeClr>
                          </a:solidFill>
                          <a:effectLst/>
                        </a:rPr>
                        <a:t>Goinfinit</a:t>
                      </a:r>
                      <a:r>
                        <a:rPr kumimoji="0" lang="en-US" sz="900" u="none" strike="noStrike" cap="none" normalizeH="0" baseline="0" dirty="0">
                          <a:ln>
                            <a:noFill/>
                          </a:ln>
                          <a:solidFill>
                            <a:schemeClr val="tx1">
                              <a:lumMod val="75000"/>
                              <a:lumOff val="25000"/>
                            </a:schemeClr>
                          </a:solidFill>
                          <a:effectLst/>
                        </a:rPr>
                        <a:t> Backup, </a:t>
                      </a:r>
                      <a:r>
                        <a:rPr kumimoji="0" lang="en-US" sz="900" u="none" strike="noStrike" cap="none" normalizeH="0" baseline="0" dirty="0" err="1">
                          <a:ln>
                            <a:noFill/>
                          </a:ln>
                          <a:solidFill>
                            <a:schemeClr val="tx1">
                              <a:lumMod val="75000"/>
                              <a:lumOff val="25000"/>
                            </a:schemeClr>
                          </a:solidFill>
                          <a:effectLst/>
                        </a:rPr>
                        <a:t>Goinfinit</a:t>
                      </a:r>
                      <a:r>
                        <a:rPr kumimoji="0" lang="en-US" sz="900" u="none" strike="noStrike" cap="none" normalizeH="0" baseline="0" dirty="0">
                          <a:ln>
                            <a:noFill/>
                          </a:ln>
                          <a:solidFill>
                            <a:schemeClr val="tx1">
                              <a:lumMod val="75000"/>
                              <a:lumOff val="25000"/>
                            </a:schemeClr>
                          </a:solidFill>
                          <a:effectLst/>
                        </a:rPr>
                        <a:t> Recover</a:t>
                      </a:r>
                      <a:endParaRPr kumimoji="0" lang="en-US" sz="900" b="0" i="0" u="none" strike="noStrike" cap="none" normalizeH="0" baseline="0" dirty="0">
                        <a:ln>
                          <a:noFill/>
                        </a:ln>
                        <a:solidFill>
                          <a:schemeClr val="tx1">
                            <a:lumMod val="75000"/>
                            <a:lumOff val="25000"/>
                          </a:schemeClr>
                        </a:solidFill>
                        <a:effectLst/>
                        <a:latin typeface="+mn-lt"/>
                        <a:ea typeface="Microsoft YaHei" charset="-122"/>
                      </a:endParaRPr>
                    </a:p>
                  </a:txBody>
                  <a:tcPr marL="45720" marR="45720" horzOverflow="overflow">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9227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p:txBody>
          <a:bodyPr/>
          <a:lstStyle/>
          <a:p>
            <a:r>
              <a:rPr lang="en-US" dirty="0"/>
              <a:t>SIFY for your Digital Transformation Journey</a:t>
            </a:r>
            <a:endParaRPr lang="en-IN" dirty="0"/>
          </a:p>
        </p:txBody>
      </p:sp>
      <p:sp>
        <p:nvSpPr>
          <p:cNvPr id="5" name="Oval 4"/>
          <p:cNvSpPr/>
          <p:nvPr/>
        </p:nvSpPr>
        <p:spPr>
          <a:xfrm>
            <a:off x="1123307" y="756837"/>
            <a:ext cx="6617045" cy="4173829"/>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49" tIns="34273" rIns="68549" bIns="34273" rtlCol="0" anchor="ctr"/>
          <a:lstStyle/>
          <a:p>
            <a:pPr algn="ctr" defTabSz="649107"/>
            <a:endParaRPr lang="en-US" dirty="0">
              <a:solidFill>
                <a:prstClr val="white"/>
              </a:solidFill>
            </a:endParaRPr>
          </a:p>
        </p:txBody>
      </p:sp>
      <p:sp>
        <p:nvSpPr>
          <p:cNvPr id="6" name="Oval 5"/>
          <p:cNvSpPr/>
          <p:nvPr/>
        </p:nvSpPr>
        <p:spPr>
          <a:xfrm>
            <a:off x="2341180" y="1182414"/>
            <a:ext cx="4233042" cy="328711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68549" tIns="34273" rIns="68549" bIns="34273" rtlCol="0" anchor="ctr"/>
          <a:lstStyle/>
          <a:p>
            <a:pPr algn="ctr" defTabSz="649107"/>
            <a:endParaRPr lang="en-US" dirty="0">
              <a:solidFill>
                <a:prstClr val="white"/>
              </a:solidFill>
            </a:endParaRPr>
          </a:p>
        </p:txBody>
      </p:sp>
      <p:grpSp>
        <p:nvGrpSpPr>
          <p:cNvPr id="11" name="Group 42"/>
          <p:cNvGrpSpPr/>
          <p:nvPr/>
        </p:nvGrpSpPr>
        <p:grpSpPr>
          <a:xfrm>
            <a:off x="3692968" y="1463341"/>
            <a:ext cx="1529466" cy="572353"/>
            <a:chOff x="-21352" y="567500"/>
            <a:chExt cx="2999915" cy="647157"/>
          </a:xfrm>
          <a:solidFill>
            <a:srgbClr val="93CFDE"/>
          </a:solidFill>
        </p:grpSpPr>
        <p:sp>
          <p:nvSpPr>
            <p:cNvPr id="12" name="Rounded Rectangle 11"/>
            <p:cNvSpPr/>
            <p:nvPr/>
          </p:nvSpPr>
          <p:spPr>
            <a:xfrm>
              <a:off x="-21352" y="567500"/>
              <a:ext cx="2999915" cy="647157"/>
            </a:xfrm>
            <a:prstGeom prst="roundRect">
              <a:avLst/>
            </a:prstGeom>
            <a:grpFill/>
          </p:spPr>
          <p:style>
            <a:lnRef idx="2">
              <a:schemeClr val="lt1">
                <a:hueOff val="0"/>
                <a:satOff val="0"/>
                <a:lumOff val="0"/>
                <a:alphaOff val="0"/>
              </a:schemeClr>
            </a:lnRef>
            <a:fillRef idx="1">
              <a:schemeClr val="accent4">
                <a:hueOff val="1155077"/>
                <a:satOff val="-5330"/>
                <a:lumOff val="196"/>
                <a:alphaOff val="0"/>
              </a:schemeClr>
            </a:fillRef>
            <a:effectRef idx="0">
              <a:schemeClr val="accent4">
                <a:hueOff val="1155077"/>
                <a:satOff val="-5330"/>
                <a:lumOff val="196"/>
                <a:alphaOff val="0"/>
              </a:schemeClr>
            </a:effectRef>
            <a:fontRef idx="minor">
              <a:schemeClr val="lt1"/>
            </a:fontRef>
          </p:style>
        </p:sp>
        <p:sp>
          <p:nvSpPr>
            <p:cNvPr id="13" name="Rounded Rectangle 4"/>
            <p:cNvSpPr/>
            <p:nvPr/>
          </p:nvSpPr>
          <p:spPr>
            <a:xfrm>
              <a:off x="90884" y="617310"/>
              <a:ext cx="2812905" cy="5443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499815">
                <a:lnSpc>
                  <a:spcPct val="90000"/>
                </a:lnSpc>
                <a:spcBef>
                  <a:spcPct val="0"/>
                </a:spcBef>
                <a:spcAft>
                  <a:spcPct val="35000"/>
                </a:spcAft>
              </a:pPr>
              <a:r>
                <a:rPr lang="en-US" sz="1200" b="1" dirty="0">
                  <a:solidFill>
                    <a:schemeClr val="bg1"/>
                  </a:solidFill>
                </a:rPr>
                <a:t>AR &amp; VR</a:t>
              </a:r>
            </a:p>
          </p:txBody>
        </p:sp>
      </p:grpSp>
      <p:grpSp>
        <p:nvGrpSpPr>
          <p:cNvPr id="14" name="Group 45"/>
          <p:cNvGrpSpPr/>
          <p:nvPr/>
        </p:nvGrpSpPr>
        <p:grpSpPr>
          <a:xfrm>
            <a:off x="3624944" y="3581402"/>
            <a:ext cx="1665514" cy="598503"/>
            <a:chOff x="0" y="1345607"/>
            <a:chExt cx="2999915" cy="603281"/>
          </a:xfrm>
          <a:solidFill>
            <a:srgbClr val="E7B9B8"/>
          </a:solidFill>
        </p:grpSpPr>
        <p:sp>
          <p:nvSpPr>
            <p:cNvPr id="15" name="Rounded Rectangle 14"/>
            <p:cNvSpPr/>
            <p:nvPr/>
          </p:nvSpPr>
          <p:spPr>
            <a:xfrm>
              <a:off x="0" y="1345607"/>
              <a:ext cx="2999915" cy="603281"/>
            </a:xfrm>
            <a:prstGeom prst="roundRect">
              <a:avLst/>
            </a:prstGeom>
            <a:grpFill/>
          </p:spPr>
          <p:style>
            <a:lnRef idx="2">
              <a:schemeClr val="lt1">
                <a:hueOff val="0"/>
                <a:satOff val="0"/>
                <a:lumOff val="0"/>
                <a:alphaOff val="0"/>
              </a:schemeClr>
            </a:lnRef>
            <a:fillRef idx="1">
              <a:schemeClr val="accent4">
                <a:hueOff val="2310154"/>
                <a:satOff val="-10660"/>
                <a:lumOff val="392"/>
                <a:alphaOff val="0"/>
              </a:schemeClr>
            </a:fillRef>
            <a:effectRef idx="0">
              <a:schemeClr val="accent4">
                <a:hueOff val="2310154"/>
                <a:satOff val="-10660"/>
                <a:lumOff val="392"/>
                <a:alphaOff val="0"/>
              </a:schemeClr>
            </a:effectRef>
            <a:fontRef idx="minor">
              <a:schemeClr val="lt1"/>
            </a:fontRef>
          </p:style>
        </p:sp>
        <p:sp>
          <p:nvSpPr>
            <p:cNvPr id="16" name="Rounded Rectangle 4"/>
            <p:cNvSpPr/>
            <p:nvPr/>
          </p:nvSpPr>
          <p:spPr>
            <a:xfrm>
              <a:off x="137250" y="1408013"/>
              <a:ext cx="2754784" cy="4574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499815">
                <a:lnSpc>
                  <a:spcPct val="90000"/>
                </a:lnSpc>
                <a:spcBef>
                  <a:spcPct val="0"/>
                </a:spcBef>
                <a:spcAft>
                  <a:spcPct val="35000"/>
                </a:spcAft>
              </a:pPr>
              <a:r>
                <a:rPr lang="en-US" sz="1200" b="1" dirty="0">
                  <a:solidFill>
                    <a:schemeClr val="bg1"/>
                  </a:solidFill>
                </a:rPr>
                <a:t>Analytics &amp; AI</a:t>
              </a:r>
            </a:p>
          </p:txBody>
        </p:sp>
      </p:grpSp>
      <p:grpSp>
        <p:nvGrpSpPr>
          <p:cNvPr id="17" name="Group 57"/>
          <p:cNvGrpSpPr/>
          <p:nvPr/>
        </p:nvGrpSpPr>
        <p:grpSpPr>
          <a:xfrm>
            <a:off x="2188043" y="2363326"/>
            <a:ext cx="1245248" cy="925286"/>
            <a:chOff x="0" y="3931532"/>
            <a:chExt cx="2999915" cy="603281"/>
          </a:xfrm>
          <a:solidFill>
            <a:srgbClr val="858586"/>
          </a:solidFill>
        </p:grpSpPr>
        <p:sp>
          <p:nvSpPr>
            <p:cNvPr id="18" name="Rounded Rectangle 17"/>
            <p:cNvSpPr/>
            <p:nvPr/>
          </p:nvSpPr>
          <p:spPr>
            <a:xfrm>
              <a:off x="0" y="3931532"/>
              <a:ext cx="2999915" cy="603281"/>
            </a:xfrm>
            <a:prstGeom prst="roundRect">
              <a:avLst/>
            </a:prstGeom>
            <a:grpFill/>
          </p:spPr>
          <p:style>
            <a:lnRef idx="2">
              <a:schemeClr val="lt1">
                <a:hueOff val="0"/>
                <a:satOff val="0"/>
                <a:lumOff val="0"/>
                <a:alphaOff val="0"/>
              </a:schemeClr>
            </a:lnRef>
            <a:fillRef idx="1">
              <a:schemeClr val="accent4">
                <a:hueOff val="6930462"/>
                <a:satOff val="-31979"/>
                <a:lumOff val="1177"/>
                <a:alphaOff val="0"/>
              </a:schemeClr>
            </a:fillRef>
            <a:effectRef idx="0">
              <a:schemeClr val="accent4">
                <a:hueOff val="6930462"/>
                <a:satOff val="-31979"/>
                <a:lumOff val="1177"/>
                <a:alphaOff val="0"/>
              </a:schemeClr>
            </a:effectRef>
            <a:fontRef idx="minor">
              <a:schemeClr val="lt1"/>
            </a:fontRef>
          </p:style>
        </p:sp>
        <p:sp>
          <p:nvSpPr>
            <p:cNvPr id="19" name="Rounded Rectangle 4"/>
            <p:cNvSpPr/>
            <p:nvPr/>
          </p:nvSpPr>
          <p:spPr>
            <a:xfrm>
              <a:off x="259259" y="3985553"/>
              <a:ext cx="2592644" cy="5094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defTabSz="499815">
                <a:lnSpc>
                  <a:spcPct val="90000"/>
                </a:lnSpc>
                <a:spcBef>
                  <a:spcPct val="0"/>
                </a:spcBef>
                <a:spcAft>
                  <a:spcPct val="35000"/>
                </a:spcAft>
              </a:pPr>
              <a:r>
                <a:rPr lang="en-US" sz="1200" b="1" dirty="0">
                  <a:solidFill>
                    <a:schemeClr val="bg1"/>
                  </a:solidFill>
                </a:rPr>
                <a:t>Connected stores, IOT, Wi-Fi &amp; Beacons</a:t>
              </a:r>
            </a:p>
          </p:txBody>
        </p:sp>
      </p:grpSp>
      <p:grpSp>
        <p:nvGrpSpPr>
          <p:cNvPr id="20" name="Group 63"/>
          <p:cNvGrpSpPr/>
          <p:nvPr/>
        </p:nvGrpSpPr>
        <p:grpSpPr>
          <a:xfrm>
            <a:off x="5441003" y="2511797"/>
            <a:ext cx="1231941" cy="628345"/>
            <a:chOff x="0" y="5224495"/>
            <a:chExt cx="2999915" cy="603281"/>
          </a:xfrm>
        </p:grpSpPr>
        <p:sp>
          <p:nvSpPr>
            <p:cNvPr id="21" name="Rounded Rectangle 20"/>
            <p:cNvSpPr/>
            <p:nvPr/>
          </p:nvSpPr>
          <p:spPr>
            <a:xfrm>
              <a:off x="0" y="5224495"/>
              <a:ext cx="2999915" cy="603281"/>
            </a:xfrm>
            <a:prstGeom prst="roundRect">
              <a:avLst/>
            </a:prstGeom>
            <a:solidFill>
              <a:srgbClr val="B3A3C9"/>
            </a:solidFill>
          </p:spPr>
          <p:style>
            <a:lnRef idx="2">
              <a:schemeClr val="lt1">
                <a:hueOff val="0"/>
                <a:satOff val="0"/>
                <a:lumOff val="0"/>
                <a:alphaOff val="0"/>
              </a:schemeClr>
            </a:lnRef>
            <a:fillRef idx="1">
              <a:schemeClr val="accent4">
                <a:hueOff val="9240616"/>
                <a:satOff val="-42638"/>
                <a:lumOff val="1569"/>
                <a:alphaOff val="0"/>
              </a:schemeClr>
            </a:fillRef>
            <a:effectRef idx="0">
              <a:schemeClr val="accent4">
                <a:hueOff val="9240616"/>
                <a:satOff val="-42638"/>
                <a:lumOff val="1569"/>
                <a:alphaOff val="0"/>
              </a:schemeClr>
            </a:effectRef>
            <a:fontRef idx="minor">
              <a:schemeClr val="lt1"/>
            </a:fontRef>
          </p:style>
        </p:sp>
        <p:sp>
          <p:nvSpPr>
            <p:cNvPr id="22" name="Rounded Rectangle 4"/>
            <p:cNvSpPr/>
            <p:nvPr/>
          </p:nvSpPr>
          <p:spPr>
            <a:xfrm>
              <a:off x="29450" y="5253945"/>
              <a:ext cx="2941015" cy="544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499815">
                <a:lnSpc>
                  <a:spcPct val="90000"/>
                </a:lnSpc>
                <a:spcBef>
                  <a:spcPct val="0"/>
                </a:spcBef>
                <a:spcAft>
                  <a:spcPct val="35000"/>
                </a:spcAft>
              </a:pPr>
              <a:r>
                <a:rPr lang="en-US" sz="1200" b="1" dirty="0">
                  <a:solidFill>
                    <a:schemeClr val="bg1"/>
                  </a:solidFill>
                </a:rPr>
                <a:t>Cloud Computing </a:t>
              </a:r>
            </a:p>
          </p:txBody>
        </p:sp>
      </p:grpSp>
      <p:sp>
        <p:nvSpPr>
          <p:cNvPr id="23" name="TextBox 22"/>
          <p:cNvSpPr txBox="1"/>
          <p:nvPr/>
        </p:nvSpPr>
        <p:spPr>
          <a:xfrm rot="2774011">
            <a:off x="5687060" y="2019221"/>
            <a:ext cx="1027310" cy="253916"/>
          </a:xfrm>
          <a:prstGeom prst="rect">
            <a:avLst/>
          </a:prstGeom>
          <a:noFill/>
        </p:spPr>
        <p:txBody>
          <a:bodyPr wrap="square" lIns="68549" tIns="34273" rIns="68549" bIns="34273" rtlCol="0">
            <a:spAutoFit/>
          </a:bodyPr>
          <a:lstStyle/>
          <a:p>
            <a:pPr defTabSz="649107"/>
            <a:r>
              <a:rPr lang="en-US" sz="1200" dirty="0">
                <a:solidFill>
                  <a:prstClr val="black"/>
                </a:solidFill>
              </a:rPr>
              <a:t>Trends</a:t>
            </a:r>
          </a:p>
        </p:txBody>
      </p:sp>
      <p:sp>
        <p:nvSpPr>
          <p:cNvPr id="24" name="Left Arrow 23"/>
          <p:cNvSpPr/>
          <p:nvPr/>
        </p:nvSpPr>
        <p:spPr>
          <a:xfrm rot="1384889">
            <a:off x="3177611" y="1230227"/>
            <a:ext cx="519559" cy="390197"/>
          </a:xfrm>
          <a:prstGeom prst="leftArrow">
            <a:avLst/>
          </a:prstGeom>
          <a:solidFill>
            <a:srgbClr val="85858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49" tIns="34273" rIns="68549" bIns="34273" rtlCol="0" anchor="ctr"/>
          <a:lstStyle/>
          <a:p>
            <a:pPr algn="ctr" defTabSz="649107"/>
            <a:endParaRPr lang="en-US" dirty="0">
              <a:solidFill>
                <a:prstClr val="white"/>
              </a:solidFill>
            </a:endParaRPr>
          </a:p>
        </p:txBody>
      </p:sp>
      <p:sp>
        <p:nvSpPr>
          <p:cNvPr id="25" name="Left Arrow 24"/>
          <p:cNvSpPr/>
          <p:nvPr/>
        </p:nvSpPr>
        <p:spPr>
          <a:xfrm rot="8898957">
            <a:off x="5204868" y="1196433"/>
            <a:ext cx="525286" cy="360599"/>
          </a:xfrm>
          <a:prstGeom prst="leftArrow">
            <a:avLst/>
          </a:prstGeom>
          <a:solidFill>
            <a:srgbClr val="85858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49" tIns="34273" rIns="68549" bIns="34273" rtlCol="0" anchor="ctr"/>
          <a:lstStyle/>
          <a:p>
            <a:pPr algn="ctr" defTabSz="649107"/>
            <a:endParaRPr lang="en-US" dirty="0">
              <a:solidFill>
                <a:prstClr val="white"/>
              </a:solidFill>
            </a:endParaRPr>
          </a:p>
        </p:txBody>
      </p:sp>
      <p:sp>
        <p:nvSpPr>
          <p:cNvPr id="28" name="Left Arrow 27"/>
          <p:cNvSpPr/>
          <p:nvPr/>
        </p:nvSpPr>
        <p:spPr>
          <a:xfrm rot="13485938">
            <a:off x="5240860" y="4078859"/>
            <a:ext cx="346411" cy="338312"/>
          </a:xfrm>
          <a:prstGeom prst="leftArrow">
            <a:avLst/>
          </a:prstGeom>
          <a:solidFill>
            <a:srgbClr val="85858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49" tIns="34273" rIns="68549" bIns="34273" rtlCol="0" anchor="ctr"/>
          <a:lstStyle/>
          <a:p>
            <a:pPr algn="ctr" defTabSz="649107"/>
            <a:endParaRPr lang="en-US" dirty="0">
              <a:solidFill>
                <a:prstClr val="white"/>
              </a:solidFill>
            </a:endParaRPr>
          </a:p>
        </p:txBody>
      </p:sp>
      <p:sp>
        <p:nvSpPr>
          <p:cNvPr id="31" name="Left Arrow 30"/>
          <p:cNvSpPr/>
          <p:nvPr/>
        </p:nvSpPr>
        <p:spPr>
          <a:xfrm rot="18934935">
            <a:off x="3234251" y="3944242"/>
            <a:ext cx="398080" cy="353548"/>
          </a:xfrm>
          <a:prstGeom prst="leftArrow">
            <a:avLst/>
          </a:prstGeom>
          <a:solidFill>
            <a:srgbClr val="85858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49" tIns="34273" rIns="68549" bIns="34273" rtlCol="0" anchor="ctr"/>
          <a:lstStyle/>
          <a:p>
            <a:pPr algn="ctr" defTabSz="649107"/>
            <a:endParaRPr lang="en-US" dirty="0">
              <a:solidFill>
                <a:prstClr val="white"/>
              </a:solidFill>
            </a:endParaRPr>
          </a:p>
        </p:txBody>
      </p:sp>
      <p:grpSp>
        <p:nvGrpSpPr>
          <p:cNvPr id="35" name="Group 86"/>
          <p:cNvGrpSpPr/>
          <p:nvPr/>
        </p:nvGrpSpPr>
        <p:grpSpPr>
          <a:xfrm>
            <a:off x="4789021" y="4425920"/>
            <a:ext cx="1570133" cy="642938"/>
            <a:chOff x="0" y="1285324"/>
            <a:chExt cx="2999915" cy="628774"/>
          </a:xfrm>
          <a:solidFill>
            <a:srgbClr val="C4D89B"/>
          </a:solidFill>
        </p:grpSpPr>
        <p:sp>
          <p:nvSpPr>
            <p:cNvPr id="36" name="Rounded Rectangle 35"/>
            <p:cNvSpPr/>
            <p:nvPr/>
          </p:nvSpPr>
          <p:spPr>
            <a:xfrm>
              <a:off x="0" y="1285324"/>
              <a:ext cx="2999915" cy="628774"/>
            </a:xfrm>
            <a:prstGeom prst="roundRect">
              <a:avLst/>
            </a:prstGeom>
            <a:grpFill/>
            <a:ln>
              <a:noFill/>
            </a:ln>
          </p:spPr>
          <p:style>
            <a:lnRef idx="2">
              <a:schemeClr val="lt1">
                <a:hueOff val="0"/>
                <a:satOff val="0"/>
                <a:lumOff val="0"/>
                <a:alphaOff val="0"/>
              </a:schemeClr>
            </a:lnRef>
            <a:fillRef idx="1">
              <a:schemeClr val="accent4">
                <a:hueOff val="2310154"/>
                <a:satOff val="-10660"/>
                <a:lumOff val="392"/>
                <a:alphaOff val="0"/>
              </a:schemeClr>
            </a:fillRef>
            <a:effectRef idx="0">
              <a:schemeClr val="accent4">
                <a:hueOff val="2310154"/>
                <a:satOff val="-10660"/>
                <a:lumOff val="392"/>
                <a:alphaOff val="0"/>
              </a:schemeClr>
            </a:effectRef>
            <a:fontRef idx="minor">
              <a:schemeClr val="lt1"/>
            </a:fontRef>
          </p:style>
          <p:txBody>
            <a:bodyPr/>
            <a:lstStyle/>
            <a:p>
              <a:pPr defTabSz="649107"/>
              <a:endParaRPr lang="en-US" sz="800" dirty="0">
                <a:solidFill>
                  <a:prstClr val="white"/>
                </a:solidFill>
              </a:endParaRPr>
            </a:p>
          </p:txBody>
        </p:sp>
        <p:sp>
          <p:nvSpPr>
            <p:cNvPr id="37" name="Rounded Rectangle 4"/>
            <p:cNvSpPr/>
            <p:nvPr/>
          </p:nvSpPr>
          <p:spPr>
            <a:xfrm>
              <a:off x="30694" y="1316018"/>
              <a:ext cx="2938527" cy="56738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399852">
                <a:lnSpc>
                  <a:spcPct val="90000"/>
                </a:lnSpc>
                <a:spcBef>
                  <a:spcPct val="0"/>
                </a:spcBef>
                <a:spcAft>
                  <a:spcPct val="35000"/>
                </a:spcAft>
              </a:pPr>
              <a:endParaRPr lang="en-US" sz="800" dirty="0">
                <a:solidFill>
                  <a:prstClr val="black"/>
                </a:solidFill>
              </a:endParaRPr>
            </a:p>
          </p:txBody>
        </p:sp>
      </p:grpSp>
      <p:grpSp>
        <p:nvGrpSpPr>
          <p:cNvPr id="38" name="Group 89"/>
          <p:cNvGrpSpPr/>
          <p:nvPr/>
        </p:nvGrpSpPr>
        <p:grpSpPr>
          <a:xfrm>
            <a:off x="5706620" y="949973"/>
            <a:ext cx="1688187" cy="661698"/>
            <a:chOff x="0" y="1927697"/>
            <a:chExt cx="2999915" cy="628774"/>
          </a:xfrm>
          <a:solidFill>
            <a:srgbClr val="C4D89B"/>
          </a:solidFill>
        </p:grpSpPr>
        <p:sp>
          <p:nvSpPr>
            <p:cNvPr id="39" name="Rounded Rectangle 38"/>
            <p:cNvSpPr/>
            <p:nvPr/>
          </p:nvSpPr>
          <p:spPr>
            <a:xfrm>
              <a:off x="0" y="1927697"/>
              <a:ext cx="2999915" cy="628774"/>
            </a:xfrm>
            <a:prstGeom prst="roundRect">
              <a:avLst/>
            </a:prstGeom>
            <a:grpFill/>
            <a:ln>
              <a:noFill/>
            </a:ln>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sp>
        <p:sp>
          <p:nvSpPr>
            <p:cNvPr id="40" name="Rounded Rectangle 4"/>
            <p:cNvSpPr/>
            <p:nvPr/>
          </p:nvSpPr>
          <p:spPr>
            <a:xfrm>
              <a:off x="30694" y="1958391"/>
              <a:ext cx="2938527" cy="56738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399852">
                <a:lnSpc>
                  <a:spcPct val="90000"/>
                </a:lnSpc>
                <a:spcBef>
                  <a:spcPct val="0"/>
                </a:spcBef>
                <a:spcAft>
                  <a:spcPct val="35000"/>
                </a:spcAft>
              </a:pPr>
              <a:endParaRPr lang="en-US" sz="900" b="1" dirty="0">
                <a:solidFill>
                  <a:prstClr val="black"/>
                </a:solidFill>
              </a:endParaRPr>
            </a:p>
          </p:txBody>
        </p:sp>
      </p:grpSp>
      <p:grpSp>
        <p:nvGrpSpPr>
          <p:cNvPr id="44" name="Group 95"/>
          <p:cNvGrpSpPr/>
          <p:nvPr/>
        </p:nvGrpSpPr>
        <p:grpSpPr>
          <a:xfrm>
            <a:off x="2102356" y="4415505"/>
            <a:ext cx="1764976" cy="662678"/>
            <a:chOff x="0" y="3212442"/>
            <a:chExt cx="2999915" cy="628774"/>
          </a:xfrm>
          <a:solidFill>
            <a:schemeClr val="bg2"/>
          </a:solidFill>
        </p:grpSpPr>
        <p:sp>
          <p:nvSpPr>
            <p:cNvPr id="45" name="Rounded Rectangle 44"/>
            <p:cNvSpPr/>
            <p:nvPr/>
          </p:nvSpPr>
          <p:spPr>
            <a:xfrm>
              <a:off x="0" y="3212442"/>
              <a:ext cx="2999915" cy="628774"/>
            </a:xfrm>
            <a:prstGeom prst="roundRect">
              <a:avLst/>
            </a:prstGeom>
            <a:grpFill/>
            <a:ln>
              <a:noFill/>
            </a:ln>
          </p:spPr>
          <p:style>
            <a:lnRef idx="2">
              <a:schemeClr val="lt1">
                <a:hueOff val="0"/>
                <a:satOff val="0"/>
                <a:lumOff val="0"/>
                <a:alphaOff val="0"/>
              </a:schemeClr>
            </a:lnRef>
            <a:fillRef idx="1">
              <a:schemeClr val="accent4">
                <a:hueOff val="5775385"/>
                <a:satOff val="-26649"/>
                <a:lumOff val="981"/>
                <a:alphaOff val="0"/>
              </a:schemeClr>
            </a:fillRef>
            <a:effectRef idx="0">
              <a:schemeClr val="accent4">
                <a:hueOff val="5775385"/>
                <a:satOff val="-26649"/>
                <a:lumOff val="981"/>
                <a:alphaOff val="0"/>
              </a:schemeClr>
            </a:effectRef>
            <a:fontRef idx="minor">
              <a:schemeClr val="lt1"/>
            </a:fontRef>
          </p:style>
        </p:sp>
        <p:sp>
          <p:nvSpPr>
            <p:cNvPr id="46" name="Rounded Rectangle 4"/>
            <p:cNvSpPr/>
            <p:nvPr/>
          </p:nvSpPr>
          <p:spPr>
            <a:xfrm>
              <a:off x="30694" y="3243136"/>
              <a:ext cx="2938527" cy="56738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399852">
                <a:lnSpc>
                  <a:spcPct val="90000"/>
                </a:lnSpc>
                <a:spcBef>
                  <a:spcPct val="0"/>
                </a:spcBef>
                <a:spcAft>
                  <a:spcPct val="35000"/>
                </a:spcAft>
              </a:pPr>
              <a:endParaRPr lang="en-US" sz="900" b="1" dirty="0">
                <a:solidFill>
                  <a:prstClr val="black"/>
                </a:solidFill>
              </a:endParaRPr>
            </a:p>
          </p:txBody>
        </p:sp>
      </p:grpSp>
      <p:sp>
        <p:nvSpPr>
          <p:cNvPr id="47" name="Rounded Rectangle 46"/>
          <p:cNvSpPr/>
          <p:nvPr/>
        </p:nvSpPr>
        <p:spPr>
          <a:xfrm>
            <a:off x="336960" y="3305134"/>
            <a:ext cx="1415367" cy="1353125"/>
          </a:xfrm>
          <a:prstGeom prst="roundRect">
            <a:avLst/>
          </a:prstGeom>
          <a:solidFill>
            <a:srgbClr val="C4D89B"/>
          </a:solidFill>
        </p:spPr>
        <p:style>
          <a:lnRef idx="2">
            <a:schemeClr val="lt1">
              <a:hueOff val="0"/>
              <a:satOff val="0"/>
              <a:lumOff val="0"/>
              <a:alphaOff val="0"/>
            </a:schemeClr>
          </a:lnRef>
          <a:fillRef idx="1">
            <a:schemeClr val="accent4">
              <a:hueOff val="6930462"/>
              <a:satOff val="-31979"/>
              <a:lumOff val="1177"/>
              <a:alphaOff val="0"/>
            </a:schemeClr>
          </a:fillRef>
          <a:effectRef idx="0">
            <a:schemeClr val="accent4">
              <a:hueOff val="6930462"/>
              <a:satOff val="-31979"/>
              <a:lumOff val="1177"/>
              <a:alphaOff val="0"/>
            </a:schemeClr>
          </a:effectRef>
          <a:fontRef idx="minor">
            <a:schemeClr val="lt1"/>
          </a:fontRef>
        </p:style>
        <p:txBody>
          <a:bodyPr lIns="64934" tIns="32467" rIns="64934" bIns="32467"/>
          <a:lstStyle/>
          <a:p>
            <a:pPr defTabSz="649107"/>
            <a:endParaRPr lang="en-US" dirty="0">
              <a:solidFill>
                <a:prstClr val="white"/>
              </a:solidFill>
            </a:endParaRPr>
          </a:p>
        </p:txBody>
      </p:sp>
      <p:sp>
        <p:nvSpPr>
          <p:cNvPr id="52" name="Rounded Rectangle 51"/>
          <p:cNvSpPr/>
          <p:nvPr/>
        </p:nvSpPr>
        <p:spPr>
          <a:xfrm>
            <a:off x="336960" y="1795194"/>
            <a:ext cx="1422492" cy="1339453"/>
          </a:xfrm>
          <a:prstGeom prst="roundRect">
            <a:avLst/>
          </a:prstGeom>
          <a:solidFill>
            <a:schemeClr val="accent6">
              <a:lumMod val="20000"/>
              <a:lumOff val="80000"/>
            </a:schemeClr>
          </a:solidFill>
        </p:spPr>
        <p:style>
          <a:lnRef idx="2">
            <a:schemeClr val="lt1">
              <a:hueOff val="0"/>
              <a:satOff val="0"/>
              <a:lumOff val="0"/>
              <a:alphaOff val="0"/>
            </a:schemeClr>
          </a:lnRef>
          <a:fillRef idx="1">
            <a:schemeClr val="accent4">
              <a:hueOff val="9240616"/>
              <a:satOff val="-42638"/>
              <a:lumOff val="1569"/>
              <a:alphaOff val="0"/>
            </a:schemeClr>
          </a:fillRef>
          <a:effectRef idx="0">
            <a:schemeClr val="accent4">
              <a:hueOff val="9240616"/>
              <a:satOff val="-42638"/>
              <a:lumOff val="1569"/>
              <a:alphaOff val="0"/>
            </a:schemeClr>
          </a:effectRef>
          <a:fontRef idx="minor">
            <a:schemeClr val="lt1"/>
          </a:fontRef>
        </p:style>
      </p:sp>
      <p:sp>
        <p:nvSpPr>
          <p:cNvPr id="54" name="TextBox 53"/>
          <p:cNvSpPr txBox="1"/>
          <p:nvPr/>
        </p:nvSpPr>
        <p:spPr>
          <a:xfrm>
            <a:off x="3934336" y="843595"/>
            <a:ext cx="1436927" cy="253881"/>
          </a:xfrm>
          <a:prstGeom prst="rect">
            <a:avLst/>
          </a:prstGeom>
          <a:noFill/>
        </p:spPr>
        <p:txBody>
          <a:bodyPr wrap="square" lIns="68549" tIns="34273" rIns="68549" bIns="34273" rtlCol="0">
            <a:spAutoFit/>
          </a:bodyPr>
          <a:lstStyle/>
          <a:p>
            <a:pPr algn="ctr" defTabSz="649107"/>
            <a:r>
              <a:rPr lang="en-US" sz="1200" dirty="0" err="1">
                <a:solidFill>
                  <a:prstClr val="black"/>
                </a:solidFill>
              </a:rPr>
              <a:t>Sify</a:t>
            </a:r>
            <a:r>
              <a:rPr lang="en-US" sz="1200" dirty="0">
                <a:solidFill>
                  <a:prstClr val="black"/>
                </a:solidFill>
              </a:rPr>
              <a:t> Services</a:t>
            </a:r>
          </a:p>
        </p:txBody>
      </p:sp>
      <p:sp>
        <p:nvSpPr>
          <p:cNvPr id="55" name="TextBox 54"/>
          <p:cNvSpPr txBox="1"/>
          <p:nvPr/>
        </p:nvSpPr>
        <p:spPr>
          <a:xfrm>
            <a:off x="3743645" y="2595975"/>
            <a:ext cx="1415143" cy="461614"/>
          </a:xfrm>
          <a:prstGeom prst="rect">
            <a:avLst/>
          </a:prstGeom>
          <a:noFill/>
        </p:spPr>
        <p:txBody>
          <a:bodyPr wrap="square" lIns="91396" tIns="45695" rIns="91396" bIns="45695" rtlCol="0">
            <a:spAutoFit/>
          </a:bodyPr>
          <a:lstStyle/>
          <a:p>
            <a:pPr algn="ctr" defTabSz="649107"/>
            <a:r>
              <a:rPr lang="en-US" sz="2400" b="1" dirty="0">
                <a:solidFill>
                  <a:prstClr val="black"/>
                </a:solidFill>
              </a:rPr>
              <a:t>RETAIL</a:t>
            </a:r>
          </a:p>
        </p:txBody>
      </p:sp>
      <p:sp>
        <p:nvSpPr>
          <p:cNvPr id="56" name="Rounded Rectangle 4"/>
          <p:cNvSpPr/>
          <p:nvPr/>
        </p:nvSpPr>
        <p:spPr>
          <a:xfrm>
            <a:off x="391376" y="3459043"/>
            <a:ext cx="1300304" cy="10260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695" tIns="45695" rIns="45695" bIns="45695" numCol="1" spcCol="1270" anchor="ctr" anchorCtr="0">
            <a:noAutofit/>
          </a:bodyPr>
          <a:lstStyle/>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 </a:t>
            </a:r>
            <a:r>
              <a:rPr lang="en-US" sz="700" dirty="0" err="1">
                <a:solidFill>
                  <a:prstClr val="black"/>
                </a:solidFill>
              </a:rPr>
              <a:t>Sify</a:t>
            </a:r>
            <a:r>
              <a:rPr lang="en-US" sz="700" dirty="0">
                <a:solidFill>
                  <a:prstClr val="black"/>
                </a:solidFill>
              </a:rPr>
              <a:t> MPLS, Ethernet</a:t>
            </a:r>
          </a:p>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 </a:t>
            </a:r>
            <a:r>
              <a:rPr lang="en-US" sz="700" dirty="0" err="1">
                <a:solidFill>
                  <a:prstClr val="black"/>
                </a:solidFill>
              </a:rPr>
              <a:t>Sify</a:t>
            </a:r>
            <a:r>
              <a:rPr lang="en-US" sz="700" dirty="0">
                <a:solidFill>
                  <a:prstClr val="black"/>
                </a:solidFill>
              </a:rPr>
              <a:t> Network Services</a:t>
            </a:r>
          </a:p>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 </a:t>
            </a:r>
            <a:r>
              <a:rPr lang="en-US" sz="700" dirty="0" err="1">
                <a:solidFill>
                  <a:prstClr val="black"/>
                </a:solidFill>
              </a:rPr>
              <a:t>Sify</a:t>
            </a:r>
            <a:r>
              <a:rPr lang="en-US" sz="700" dirty="0">
                <a:solidFill>
                  <a:prstClr val="black"/>
                </a:solidFill>
              </a:rPr>
              <a:t> Managed </a:t>
            </a:r>
            <a:r>
              <a:rPr lang="en-US" sz="700" dirty="0" err="1">
                <a:solidFill>
                  <a:prstClr val="black"/>
                </a:solidFill>
              </a:rPr>
              <a:t>Wifi</a:t>
            </a:r>
            <a:endParaRPr lang="en-US" sz="700" dirty="0">
              <a:solidFill>
                <a:prstClr val="black"/>
              </a:solidFill>
            </a:endParaRPr>
          </a:p>
          <a:p>
            <a:pPr marL="171450" indent="-171450" defTabSz="283975">
              <a:lnSpc>
                <a:spcPct val="90000"/>
              </a:lnSpc>
              <a:spcBef>
                <a:spcPct val="0"/>
              </a:spcBef>
              <a:spcAft>
                <a:spcPct val="35000"/>
              </a:spcAft>
              <a:buFont typeface="Arial" panose="020B0604020202020204" pitchFamily="34" charset="0"/>
              <a:buChar char="•"/>
            </a:pPr>
            <a:r>
              <a:rPr lang="en-US" sz="700" dirty="0" err="1">
                <a:solidFill>
                  <a:prstClr val="black"/>
                </a:solidFill>
              </a:rPr>
              <a:t>Sify</a:t>
            </a:r>
            <a:r>
              <a:rPr lang="en-US" sz="700" dirty="0">
                <a:solidFill>
                  <a:prstClr val="black"/>
                </a:solidFill>
              </a:rPr>
              <a:t> </a:t>
            </a:r>
            <a:r>
              <a:rPr lang="en-US" sz="700" dirty="0" err="1">
                <a:solidFill>
                  <a:prstClr val="black"/>
                </a:solidFill>
              </a:rPr>
              <a:t>IoT</a:t>
            </a:r>
            <a:r>
              <a:rPr lang="en-US" sz="700" dirty="0">
                <a:solidFill>
                  <a:prstClr val="black"/>
                </a:solidFill>
              </a:rPr>
              <a:t> services with Aeries</a:t>
            </a:r>
          </a:p>
          <a:p>
            <a:pPr marL="171450" indent="-171450" defTabSz="283975">
              <a:lnSpc>
                <a:spcPct val="90000"/>
              </a:lnSpc>
              <a:spcBef>
                <a:spcPct val="0"/>
              </a:spcBef>
              <a:spcAft>
                <a:spcPct val="35000"/>
              </a:spcAft>
              <a:buFont typeface="Arial" panose="020B0604020202020204" pitchFamily="34" charset="0"/>
              <a:buChar char="•"/>
            </a:pPr>
            <a:r>
              <a:rPr lang="en-US" sz="700" dirty="0">
                <a:solidFill>
                  <a:prstClr val="black"/>
                </a:solidFill>
              </a:rPr>
              <a:t> Oracle MCS (Mobile Cloud Service)</a:t>
            </a:r>
          </a:p>
        </p:txBody>
      </p:sp>
      <p:sp>
        <p:nvSpPr>
          <p:cNvPr id="57" name="Rounded Rectangle 4"/>
          <p:cNvSpPr/>
          <p:nvPr/>
        </p:nvSpPr>
        <p:spPr>
          <a:xfrm>
            <a:off x="5753839" y="896395"/>
            <a:ext cx="1640968" cy="750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695" tIns="45695" rIns="45695" bIns="45695" numCol="1" spcCol="1270" anchor="ctr" anchorCtr="0">
            <a:noAutofit/>
          </a:bodyPr>
          <a:lstStyle/>
          <a:p>
            <a:pPr marL="171450" indent="-171450" defTabSz="399852">
              <a:lnSpc>
                <a:spcPct val="90000"/>
              </a:lnSpc>
              <a:spcBef>
                <a:spcPct val="0"/>
              </a:spcBef>
              <a:spcAft>
                <a:spcPct val="35000"/>
              </a:spcAft>
              <a:buFont typeface="Arial" panose="020B0604020202020204" pitchFamily="34" charset="0"/>
              <a:buChar char="•"/>
            </a:pPr>
            <a:r>
              <a:rPr lang="en-US" sz="700" dirty="0" err="1">
                <a:solidFill>
                  <a:prstClr val="black"/>
                </a:solidFill>
              </a:rPr>
              <a:t>Sify</a:t>
            </a:r>
            <a:r>
              <a:rPr lang="en-US" sz="700" dirty="0">
                <a:solidFill>
                  <a:prstClr val="black"/>
                </a:solidFill>
              </a:rPr>
              <a:t> AR/VR solutions</a:t>
            </a:r>
          </a:p>
          <a:p>
            <a:pPr marL="171450" indent="-171450" defTabSz="399852">
              <a:lnSpc>
                <a:spcPct val="90000"/>
              </a:lnSpc>
              <a:spcBef>
                <a:spcPct val="0"/>
              </a:spcBef>
              <a:spcAft>
                <a:spcPct val="35000"/>
              </a:spcAft>
              <a:buFont typeface="Arial" panose="020B0604020202020204" pitchFamily="34" charset="0"/>
              <a:buChar char="•"/>
            </a:pPr>
            <a:r>
              <a:rPr lang="en-US" sz="700" dirty="0" err="1">
                <a:solidFill>
                  <a:prstClr val="black"/>
                </a:solidFill>
              </a:rPr>
              <a:t>Sify</a:t>
            </a:r>
            <a:r>
              <a:rPr lang="en-US" sz="700" dirty="0">
                <a:solidFill>
                  <a:prstClr val="black"/>
                </a:solidFill>
              </a:rPr>
              <a:t> Application Development</a:t>
            </a:r>
          </a:p>
          <a:p>
            <a:pPr marL="171450" indent="-171450" defTabSz="399852">
              <a:lnSpc>
                <a:spcPct val="90000"/>
              </a:lnSpc>
              <a:spcBef>
                <a:spcPct val="0"/>
              </a:spcBef>
              <a:spcAft>
                <a:spcPct val="35000"/>
              </a:spcAft>
              <a:buFont typeface="Arial" panose="020B0604020202020204" pitchFamily="34" charset="0"/>
              <a:buChar char="•"/>
            </a:pPr>
            <a:r>
              <a:rPr lang="en-US" sz="700" dirty="0" err="1">
                <a:solidFill>
                  <a:prstClr val="black"/>
                </a:solidFill>
              </a:rPr>
              <a:t>Sify</a:t>
            </a:r>
            <a:r>
              <a:rPr lang="en-US" sz="700" dirty="0">
                <a:solidFill>
                  <a:prstClr val="black"/>
                </a:solidFill>
              </a:rPr>
              <a:t> Cloud Storage </a:t>
            </a:r>
          </a:p>
        </p:txBody>
      </p:sp>
      <p:sp>
        <p:nvSpPr>
          <p:cNvPr id="58" name="Rounded Rectangle 4"/>
          <p:cNvSpPr/>
          <p:nvPr/>
        </p:nvSpPr>
        <p:spPr>
          <a:xfrm>
            <a:off x="4837511" y="4391033"/>
            <a:ext cx="1462681" cy="75246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695" tIns="45695" rIns="45695" bIns="45695" numCol="1" spcCol="1270" anchor="ctr" anchorCtr="0">
            <a:noAutofit/>
          </a:bodyPr>
          <a:lstStyle/>
          <a:p>
            <a:pPr marL="171450" indent="-171450" defTabSz="399852">
              <a:lnSpc>
                <a:spcPct val="90000"/>
              </a:lnSpc>
              <a:spcBef>
                <a:spcPct val="0"/>
              </a:spcBef>
              <a:spcAft>
                <a:spcPct val="35000"/>
              </a:spcAft>
              <a:buFont typeface="Arial" panose="020B0604020202020204" pitchFamily="34" charset="0"/>
              <a:buChar char="•"/>
            </a:pPr>
            <a:r>
              <a:rPr lang="en-US" sz="700" dirty="0" err="1">
                <a:solidFill>
                  <a:prstClr val="black"/>
                </a:solidFill>
              </a:rPr>
              <a:t>Sify</a:t>
            </a:r>
            <a:r>
              <a:rPr lang="en-US" sz="700" dirty="0">
                <a:solidFill>
                  <a:prstClr val="black"/>
                </a:solidFill>
              </a:rPr>
              <a:t> Analytics &amp; BI</a:t>
            </a:r>
          </a:p>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 Dynamics CRM &amp; Azure AI</a:t>
            </a:r>
          </a:p>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 Microsoft Azure, Power BI &amp; Analytics</a:t>
            </a:r>
          </a:p>
        </p:txBody>
      </p:sp>
      <p:sp>
        <p:nvSpPr>
          <p:cNvPr id="59" name="Rounded Rectangle 4"/>
          <p:cNvSpPr/>
          <p:nvPr/>
        </p:nvSpPr>
        <p:spPr>
          <a:xfrm>
            <a:off x="2188044" y="4415505"/>
            <a:ext cx="1660500" cy="6966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695" tIns="45695" rIns="45695" bIns="45695" numCol="1" spcCol="1270" anchor="ctr" anchorCtr="0">
            <a:noAutofit/>
          </a:bodyPr>
          <a:lstStyle/>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Stock right product at right time</a:t>
            </a:r>
          </a:p>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Deeper customer insight and targeted interaction</a:t>
            </a:r>
          </a:p>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Maximize demand fulfillment avoid stock outs</a:t>
            </a:r>
          </a:p>
        </p:txBody>
      </p:sp>
      <p:sp>
        <p:nvSpPr>
          <p:cNvPr id="7" name="Left Arrow 6"/>
          <p:cNvSpPr/>
          <p:nvPr/>
        </p:nvSpPr>
        <p:spPr>
          <a:xfrm rot="5400000">
            <a:off x="4265558" y="2040492"/>
            <a:ext cx="384287" cy="390197"/>
          </a:xfrm>
          <a:prstGeom prst="leftArrow">
            <a:avLst/>
          </a:prstGeom>
          <a:solidFill>
            <a:srgbClr val="BDD70C"/>
          </a:solidFill>
          <a:ln>
            <a:solidFill>
              <a:srgbClr val="858586"/>
            </a:solidFill>
          </a:ln>
        </p:spPr>
        <p:style>
          <a:lnRef idx="2">
            <a:schemeClr val="accent1">
              <a:shade val="50000"/>
            </a:schemeClr>
          </a:lnRef>
          <a:fillRef idx="1">
            <a:schemeClr val="accent1"/>
          </a:fillRef>
          <a:effectRef idx="0">
            <a:schemeClr val="accent1"/>
          </a:effectRef>
          <a:fontRef idx="minor">
            <a:schemeClr val="lt1"/>
          </a:fontRef>
        </p:style>
        <p:txBody>
          <a:bodyPr lIns="68549" tIns="34273" rIns="68549" bIns="34273" rtlCol="0" anchor="ctr"/>
          <a:lstStyle/>
          <a:p>
            <a:pPr algn="ctr" defTabSz="649107"/>
            <a:endParaRPr lang="en-US" dirty="0">
              <a:solidFill>
                <a:prstClr val="white"/>
              </a:solidFill>
            </a:endParaRPr>
          </a:p>
        </p:txBody>
      </p:sp>
      <p:sp>
        <p:nvSpPr>
          <p:cNvPr id="8" name="Left Arrow 7"/>
          <p:cNvSpPr/>
          <p:nvPr/>
        </p:nvSpPr>
        <p:spPr>
          <a:xfrm>
            <a:off x="3425897" y="2630871"/>
            <a:ext cx="441434" cy="390197"/>
          </a:xfrm>
          <a:prstGeom prst="leftArrow">
            <a:avLst/>
          </a:prstGeom>
          <a:solidFill>
            <a:srgbClr val="BDD70C"/>
          </a:solidFill>
          <a:ln>
            <a:solidFill>
              <a:srgbClr val="858586"/>
            </a:solidFill>
          </a:ln>
        </p:spPr>
        <p:style>
          <a:lnRef idx="2">
            <a:schemeClr val="accent1">
              <a:shade val="50000"/>
            </a:schemeClr>
          </a:lnRef>
          <a:fillRef idx="1">
            <a:schemeClr val="accent1"/>
          </a:fillRef>
          <a:effectRef idx="0">
            <a:schemeClr val="accent1"/>
          </a:effectRef>
          <a:fontRef idx="minor">
            <a:schemeClr val="lt1"/>
          </a:fontRef>
        </p:style>
        <p:txBody>
          <a:bodyPr lIns="68549" tIns="34273" rIns="68549" bIns="34273" rtlCol="0" anchor="ctr"/>
          <a:lstStyle/>
          <a:p>
            <a:pPr algn="ctr" defTabSz="649107"/>
            <a:endParaRPr lang="en-US" dirty="0">
              <a:solidFill>
                <a:prstClr val="white"/>
              </a:solidFill>
            </a:endParaRPr>
          </a:p>
        </p:txBody>
      </p:sp>
      <p:sp>
        <p:nvSpPr>
          <p:cNvPr id="9" name="Left Arrow 8"/>
          <p:cNvSpPr/>
          <p:nvPr/>
        </p:nvSpPr>
        <p:spPr>
          <a:xfrm rot="16200000">
            <a:off x="4240785" y="3177720"/>
            <a:ext cx="433832" cy="390197"/>
          </a:xfrm>
          <a:prstGeom prst="leftArrow">
            <a:avLst/>
          </a:prstGeom>
          <a:solidFill>
            <a:srgbClr val="BDD70C"/>
          </a:solidFill>
          <a:ln>
            <a:solidFill>
              <a:srgbClr val="858586"/>
            </a:solidFill>
          </a:ln>
        </p:spPr>
        <p:style>
          <a:lnRef idx="2">
            <a:schemeClr val="accent1">
              <a:shade val="50000"/>
            </a:schemeClr>
          </a:lnRef>
          <a:fillRef idx="1">
            <a:schemeClr val="accent1"/>
          </a:fillRef>
          <a:effectRef idx="0">
            <a:schemeClr val="accent1"/>
          </a:effectRef>
          <a:fontRef idx="minor">
            <a:schemeClr val="lt1"/>
          </a:fontRef>
        </p:style>
        <p:txBody>
          <a:bodyPr lIns="68549" tIns="34273" rIns="68549" bIns="34273" rtlCol="0" anchor="ctr"/>
          <a:lstStyle/>
          <a:p>
            <a:pPr algn="ctr" defTabSz="649107"/>
            <a:endParaRPr lang="en-US" dirty="0">
              <a:solidFill>
                <a:prstClr val="white"/>
              </a:solidFill>
            </a:endParaRPr>
          </a:p>
        </p:txBody>
      </p:sp>
      <p:sp>
        <p:nvSpPr>
          <p:cNvPr id="10" name="Left Arrow 9"/>
          <p:cNvSpPr/>
          <p:nvPr/>
        </p:nvSpPr>
        <p:spPr>
          <a:xfrm rot="10800000">
            <a:off x="5007429" y="2630870"/>
            <a:ext cx="449317" cy="390197"/>
          </a:xfrm>
          <a:prstGeom prst="leftArrow">
            <a:avLst/>
          </a:prstGeom>
          <a:solidFill>
            <a:srgbClr val="BDD70C"/>
          </a:solidFill>
          <a:ln>
            <a:solidFill>
              <a:srgbClr val="858586"/>
            </a:solidFill>
          </a:ln>
        </p:spPr>
        <p:style>
          <a:lnRef idx="2">
            <a:schemeClr val="accent1">
              <a:shade val="50000"/>
            </a:schemeClr>
          </a:lnRef>
          <a:fillRef idx="1">
            <a:schemeClr val="accent1"/>
          </a:fillRef>
          <a:effectRef idx="0">
            <a:schemeClr val="accent1"/>
          </a:effectRef>
          <a:fontRef idx="minor">
            <a:schemeClr val="lt1"/>
          </a:fontRef>
        </p:style>
        <p:txBody>
          <a:bodyPr lIns="68549" tIns="34273" rIns="68549" bIns="34273" rtlCol="0" anchor="ctr"/>
          <a:lstStyle/>
          <a:p>
            <a:pPr algn="ctr" defTabSz="649107"/>
            <a:endParaRPr lang="en-US" dirty="0">
              <a:solidFill>
                <a:prstClr val="white"/>
              </a:solidFill>
            </a:endParaRPr>
          </a:p>
        </p:txBody>
      </p:sp>
      <p:sp>
        <p:nvSpPr>
          <p:cNvPr id="67" name="Rounded Rectangle 66"/>
          <p:cNvSpPr/>
          <p:nvPr/>
        </p:nvSpPr>
        <p:spPr>
          <a:xfrm>
            <a:off x="7155058" y="1946789"/>
            <a:ext cx="1415367" cy="1280762"/>
          </a:xfrm>
          <a:prstGeom prst="roundRect">
            <a:avLst/>
          </a:prstGeom>
          <a:solidFill>
            <a:schemeClr val="accent6">
              <a:lumMod val="20000"/>
              <a:lumOff val="80000"/>
            </a:schemeClr>
          </a:solidFill>
        </p:spPr>
        <p:style>
          <a:lnRef idx="2">
            <a:schemeClr val="lt1">
              <a:hueOff val="0"/>
              <a:satOff val="0"/>
              <a:lumOff val="0"/>
              <a:alphaOff val="0"/>
            </a:schemeClr>
          </a:lnRef>
          <a:fillRef idx="1">
            <a:schemeClr val="accent4">
              <a:hueOff val="4620308"/>
              <a:satOff val="-21319"/>
              <a:lumOff val="784"/>
              <a:alphaOff val="0"/>
            </a:schemeClr>
          </a:fillRef>
          <a:effectRef idx="0">
            <a:schemeClr val="accent4">
              <a:hueOff val="4620308"/>
              <a:satOff val="-21319"/>
              <a:lumOff val="784"/>
              <a:alphaOff val="0"/>
            </a:schemeClr>
          </a:effectRef>
          <a:fontRef idx="minor">
            <a:schemeClr val="lt1"/>
          </a:fontRef>
        </p:style>
      </p:sp>
      <p:sp>
        <p:nvSpPr>
          <p:cNvPr id="43" name="Rounded Rectangle 4"/>
          <p:cNvSpPr/>
          <p:nvPr/>
        </p:nvSpPr>
        <p:spPr>
          <a:xfrm>
            <a:off x="423843" y="1798800"/>
            <a:ext cx="1284783" cy="126611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Predictive equipment maintenance and smart shelves</a:t>
            </a:r>
          </a:p>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High availability internet link for store to store connectivity</a:t>
            </a:r>
          </a:p>
          <a:p>
            <a:pPr marL="171450" indent="-171450" defTabSz="399852">
              <a:lnSpc>
                <a:spcPct val="90000"/>
              </a:lnSpc>
              <a:spcBef>
                <a:spcPct val="0"/>
              </a:spcBef>
              <a:spcAft>
                <a:spcPct val="35000"/>
              </a:spcAft>
              <a:buFont typeface="Arial" panose="020B0604020202020204" pitchFamily="34" charset="0"/>
              <a:buChar char="•"/>
            </a:pPr>
            <a:r>
              <a:rPr lang="en-IN" sz="700" dirty="0">
                <a:solidFill>
                  <a:prstClr val="black"/>
                </a:solidFill>
              </a:rPr>
              <a:t>Automatically send notifications and discounts directly to shoppers</a:t>
            </a:r>
          </a:p>
          <a:p>
            <a:pPr marL="171450" indent="-171450" defTabSz="399852">
              <a:lnSpc>
                <a:spcPct val="90000"/>
              </a:lnSpc>
              <a:spcBef>
                <a:spcPct val="0"/>
              </a:spcBef>
              <a:spcAft>
                <a:spcPct val="35000"/>
              </a:spcAft>
              <a:buFont typeface="Arial" panose="020B0604020202020204" pitchFamily="34" charset="0"/>
              <a:buChar char="•"/>
            </a:pPr>
            <a:r>
              <a:rPr lang="en-IN" sz="700" dirty="0">
                <a:solidFill>
                  <a:prstClr val="black"/>
                </a:solidFill>
              </a:rPr>
              <a:t>Smart Transportation</a:t>
            </a:r>
            <a:endParaRPr lang="en-US" sz="700" dirty="0">
              <a:solidFill>
                <a:prstClr val="black"/>
              </a:solidFill>
            </a:endParaRPr>
          </a:p>
        </p:txBody>
      </p:sp>
      <p:sp>
        <p:nvSpPr>
          <p:cNvPr id="68" name="Rounded Rectangle 67"/>
          <p:cNvSpPr/>
          <p:nvPr/>
        </p:nvSpPr>
        <p:spPr>
          <a:xfrm>
            <a:off x="7179474" y="3335314"/>
            <a:ext cx="1406455" cy="1322945"/>
          </a:xfrm>
          <a:prstGeom prst="roundRect">
            <a:avLst/>
          </a:prstGeom>
          <a:solidFill>
            <a:srgbClr val="C4D89B"/>
          </a:solidFill>
        </p:spPr>
        <p:style>
          <a:lnRef idx="2">
            <a:schemeClr val="lt1">
              <a:hueOff val="0"/>
              <a:satOff val="0"/>
              <a:lumOff val="0"/>
              <a:alphaOff val="0"/>
            </a:schemeClr>
          </a:lnRef>
          <a:fillRef idx="1">
            <a:schemeClr val="accent4">
              <a:hueOff val="8085539"/>
              <a:satOff val="-37308"/>
              <a:lumOff val="1373"/>
              <a:alphaOff val="0"/>
            </a:schemeClr>
          </a:fillRef>
          <a:effectRef idx="0">
            <a:schemeClr val="accent4">
              <a:hueOff val="8085539"/>
              <a:satOff val="-37308"/>
              <a:lumOff val="1373"/>
              <a:alphaOff val="0"/>
            </a:schemeClr>
          </a:effectRef>
          <a:fontRef idx="minor">
            <a:schemeClr val="lt1"/>
          </a:fontRef>
        </p:style>
      </p:sp>
      <p:sp>
        <p:nvSpPr>
          <p:cNvPr id="50" name="Rounded Rectangle 4"/>
          <p:cNvSpPr/>
          <p:nvPr/>
        </p:nvSpPr>
        <p:spPr>
          <a:xfrm>
            <a:off x="7277600" y="3419309"/>
            <a:ext cx="1210201" cy="115554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171450" indent="-171450" defTabSz="399852">
              <a:lnSpc>
                <a:spcPct val="90000"/>
              </a:lnSpc>
              <a:spcBef>
                <a:spcPct val="0"/>
              </a:spcBef>
              <a:spcAft>
                <a:spcPct val="35000"/>
              </a:spcAft>
              <a:buFont typeface="Arial" panose="020B0604020202020204" pitchFamily="34" charset="0"/>
              <a:buChar char="•"/>
            </a:pPr>
            <a:r>
              <a:rPr lang="en-US" sz="700" dirty="0" err="1">
                <a:solidFill>
                  <a:prstClr val="black"/>
                </a:solidFill>
              </a:rPr>
              <a:t>Sify</a:t>
            </a:r>
            <a:r>
              <a:rPr lang="en-US" sz="700" dirty="0">
                <a:solidFill>
                  <a:prstClr val="black"/>
                </a:solidFill>
              </a:rPr>
              <a:t> Goinfinit Azure+</a:t>
            </a:r>
          </a:p>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 </a:t>
            </a:r>
            <a:r>
              <a:rPr lang="en-US" sz="700" dirty="0" err="1">
                <a:solidFill>
                  <a:prstClr val="black"/>
                </a:solidFill>
              </a:rPr>
              <a:t>Sify</a:t>
            </a:r>
            <a:r>
              <a:rPr lang="en-US" sz="700" dirty="0">
                <a:solidFill>
                  <a:prstClr val="black"/>
                </a:solidFill>
              </a:rPr>
              <a:t> Goinfinit Container, VPE</a:t>
            </a:r>
          </a:p>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 Goinfinit AWS+</a:t>
            </a:r>
          </a:p>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 </a:t>
            </a:r>
            <a:r>
              <a:rPr lang="en-US" sz="700" dirty="0" err="1">
                <a:solidFill>
                  <a:prstClr val="black"/>
                </a:solidFill>
              </a:rPr>
              <a:t>Sify</a:t>
            </a:r>
            <a:r>
              <a:rPr lang="en-US" sz="700" dirty="0">
                <a:solidFill>
                  <a:prstClr val="black"/>
                </a:solidFill>
              </a:rPr>
              <a:t> Global Cloud Connect</a:t>
            </a:r>
          </a:p>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 </a:t>
            </a:r>
            <a:r>
              <a:rPr lang="en-US" sz="700" dirty="0" err="1">
                <a:solidFill>
                  <a:prstClr val="black"/>
                </a:solidFill>
              </a:rPr>
              <a:t>IoT</a:t>
            </a:r>
            <a:r>
              <a:rPr lang="en-US" sz="700" dirty="0">
                <a:solidFill>
                  <a:prstClr val="black"/>
                </a:solidFill>
              </a:rPr>
              <a:t> &amp; </a:t>
            </a:r>
            <a:r>
              <a:rPr lang="en-US" sz="700" dirty="0" err="1">
                <a:solidFill>
                  <a:prstClr val="black"/>
                </a:solidFill>
              </a:rPr>
              <a:t>Sify</a:t>
            </a:r>
            <a:r>
              <a:rPr lang="en-US" sz="700" dirty="0">
                <a:solidFill>
                  <a:prstClr val="black"/>
                </a:solidFill>
              </a:rPr>
              <a:t> </a:t>
            </a:r>
            <a:r>
              <a:rPr lang="en-US" sz="700" dirty="0" err="1">
                <a:solidFill>
                  <a:prstClr val="black"/>
                </a:solidFill>
              </a:rPr>
              <a:t>SMACnet</a:t>
            </a:r>
            <a:r>
              <a:rPr lang="en-US" sz="700" dirty="0">
                <a:solidFill>
                  <a:prstClr val="black"/>
                </a:solidFill>
              </a:rPr>
              <a:t> fabric</a:t>
            </a:r>
          </a:p>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 Hybrid Cloud solution</a:t>
            </a:r>
          </a:p>
        </p:txBody>
      </p:sp>
      <p:sp>
        <p:nvSpPr>
          <p:cNvPr id="69" name="Rounded Rectangle 4"/>
          <p:cNvSpPr/>
          <p:nvPr/>
        </p:nvSpPr>
        <p:spPr>
          <a:xfrm>
            <a:off x="7241637" y="1965158"/>
            <a:ext cx="1298206" cy="12795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Leverage Cloud for on-demand infrastructure</a:t>
            </a:r>
          </a:p>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Cost savings through pay-as-you-go</a:t>
            </a:r>
          </a:p>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Increased speed and agility by a scalable test and development environment</a:t>
            </a:r>
          </a:p>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Seamless </a:t>
            </a:r>
            <a:r>
              <a:rPr lang="en-US" sz="700" dirty="0" err="1">
                <a:solidFill>
                  <a:prstClr val="black"/>
                </a:solidFill>
              </a:rPr>
              <a:t>intergration</a:t>
            </a:r>
            <a:r>
              <a:rPr lang="en-US" sz="700" dirty="0">
                <a:solidFill>
                  <a:prstClr val="black"/>
                </a:solidFill>
              </a:rPr>
              <a:t> with existing systems</a:t>
            </a:r>
          </a:p>
        </p:txBody>
      </p:sp>
      <p:sp>
        <p:nvSpPr>
          <p:cNvPr id="70" name="Rounded Rectangle 69"/>
          <p:cNvSpPr/>
          <p:nvPr/>
        </p:nvSpPr>
        <p:spPr>
          <a:xfrm>
            <a:off x="1601182" y="946342"/>
            <a:ext cx="1583499" cy="700209"/>
          </a:xfrm>
          <a:prstGeom prst="roundRect">
            <a:avLst/>
          </a:prstGeom>
          <a:solidFill>
            <a:schemeClr val="accent6">
              <a:lumMod val="20000"/>
              <a:lumOff val="80000"/>
            </a:schemeClr>
          </a:solidFill>
          <a:ln>
            <a:noFill/>
          </a:ln>
        </p:spPr>
        <p:style>
          <a:lnRef idx="2">
            <a:schemeClr val="lt1">
              <a:hueOff val="0"/>
              <a:satOff val="0"/>
              <a:lumOff val="0"/>
              <a:alphaOff val="0"/>
            </a:schemeClr>
          </a:lnRef>
          <a:fillRef idx="1">
            <a:schemeClr val="accent4">
              <a:hueOff val="1155077"/>
              <a:satOff val="-5330"/>
              <a:lumOff val="196"/>
              <a:alphaOff val="0"/>
            </a:schemeClr>
          </a:fillRef>
          <a:effectRef idx="0">
            <a:schemeClr val="accent4">
              <a:hueOff val="1155077"/>
              <a:satOff val="-5330"/>
              <a:lumOff val="196"/>
              <a:alphaOff val="0"/>
            </a:schemeClr>
          </a:effectRef>
          <a:fontRef idx="minor">
            <a:schemeClr val="lt1"/>
          </a:fontRef>
        </p:style>
      </p:sp>
      <p:sp>
        <p:nvSpPr>
          <p:cNvPr id="34" name="Rounded Rectangle 4"/>
          <p:cNvSpPr/>
          <p:nvPr/>
        </p:nvSpPr>
        <p:spPr>
          <a:xfrm>
            <a:off x="1646031" y="970536"/>
            <a:ext cx="1610658" cy="62519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Provide a non physical look &amp; book service</a:t>
            </a:r>
          </a:p>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Product trials and walkthroughs</a:t>
            </a:r>
          </a:p>
          <a:p>
            <a:pPr marL="171450" indent="-171450" defTabSz="399852">
              <a:lnSpc>
                <a:spcPct val="90000"/>
              </a:lnSpc>
              <a:spcBef>
                <a:spcPct val="0"/>
              </a:spcBef>
              <a:spcAft>
                <a:spcPct val="35000"/>
              </a:spcAft>
              <a:buFont typeface="Arial" panose="020B0604020202020204" pitchFamily="34" charset="0"/>
              <a:buChar char="•"/>
            </a:pPr>
            <a:r>
              <a:rPr lang="en-US" sz="700" dirty="0">
                <a:solidFill>
                  <a:prstClr val="black"/>
                </a:solidFill>
              </a:rPr>
              <a:t>Advertisements &amp; Promotions</a:t>
            </a:r>
          </a:p>
        </p:txBody>
      </p:sp>
      <p:sp>
        <p:nvSpPr>
          <p:cNvPr id="71" name="Rectangle 70"/>
          <p:cNvSpPr/>
          <p:nvPr/>
        </p:nvSpPr>
        <p:spPr>
          <a:xfrm>
            <a:off x="7547320" y="940345"/>
            <a:ext cx="1465634" cy="726332"/>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91396" tIns="45695" rIns="91396" bIns="45695" rtlCol="0" anchor="ctr"/>
          <a:lstStyle/>
          <a:p>
            <a:pPr algn="ctr" defTabSz="649107"/>
            <a:endParaRPr lang="en-US" dirty="0">
              <a:solidFill>
                <a:prstClr val="white"/>
              </a:solidFill>
            </a:endParaRPr>
          </a:p>
        </p:txBody>
      </p:sp>
      <p:grpSp>
        <p:nvGrpSpPr>
          <p:cNvPr id="72" name="Group 89"/>
          <p:cNvGrpSpPr/>
          <p:nvPr/>
        </p:nvGrpSpPr>
        <p:grpSpPr>
          <a:xfrm>
            <a:off x="7596336" y="1003911"/>
            <a:ext cx="1357016" cy="280179"/>
            <a:chOff x="0" y="1927697"/>
            <a:chExt cx="2999915" cy="628774"/>
          </a:xfrm>
          <a:solidFill>
            <a:schemeClr val="accent6">
              <a:lumMod val="20000"/>
              <a:lumOff val="80000"/>
            </a:schemeClr>
          </a:solidFill>
        </p:grpSpPr>
        <p:sp>
          <p:nvSpPr>
            <p:cNvPr id="73" name="Rounded Rectangle 72"/>
            <p:cNvSpPr/>
            <p:nvPr/>
          </p:nvSpPr>
          <p:spPr>
            <a:xfrm>
              <a:off x="0" y="1927697"/>
              <a:ext cx="2999915" cy="628774"/>
            </a:xfrm>
            <a:prstGeom prst="roundRect">
              <a:avLst/>
            </a:prstGeom>
            <a:grpFill/>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sp>
        <p:sp>
          <p:nvSpPr>
            <p:cNvPr id="74" name="Rounded Rectangle 4"/>
            <p:cNvSpPr/>
            <p:nvPr/>
          </p:nvSpPr>
          <p:spPr>
            <a:xfrm>
              <a:off x="30694" y="1958391"/>
              <a:ext cx="2938527" cy="5673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399852">
                <a:lnSpc>
                  <a:spcPct val="90000"/>
                </a:lnSpc>
                <a:spcBef>
                  <a:spcPct val="0"/>
                </a:spcBef>
                <a:spcAft>
                  <a:spcPct val="35000"/>
                </a:spcAft>
              </a:pPr>
              <a:r>
                <a:rPr lang="en-US" sz="800" b="1" dirty="0">
                  <a:solidFill>
                    <a:prstClr val="black"/>
                  </a:solidFill>
                </a:rPr>
                <a:t>Customer Requirement</a:t>
              </a:r>
            </a:p>
          </p:txBody>
        </p:sp>
      </p:grpSp>
      <p:grpSp>
        <p:nvGrpSpPr>
          <p:cNvPr id="75" name="Group 89"/>
          <p:cNvGrpSpPr/>
          <p:nvPr/>
        </p:nvGrpSpPr>
        <p:grpSpPr>
          <a:xfrm>
            <a:off x="7605920" y="1330482"/>
            <a:ext cx="1347454" cy="280179"/>
            <a:chOff x="0" y="1927697"/>
            <a:chExt cx="2999915" cy="628774"/>
          </a:xfrm>
          <a:solidFill>
            <a:srgbClr val="C4D89B"/>
          </a:solidFill>
        </p:grpSpPr>
        <p:sp>
          <p:nvSpPr>
            <p:cNvPr id="76" name="Rounded Rectangle 75"/>
            <p:cNvSpPr/>
            <p:nvPr/>
          </p:nvSpPr>
          <p:spPr>
            <a:xfrm>
              <a:off x="0" y="1927697"/>
              <a:ext cx="2999915" cy="628774"/>
            </a:xfrm>
            <a:prstGeom prst="roundRect">
              <a:avLst/>
            </a:prstGeom>
            <a:grpFill/>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sp>
        <p:sp>
          <p:nvSpPr>
            <p:cNvPr id="77" name="Rounded Rectangle 4"/>
            <p:cNvSpPr/>
            <p:nvPr/>
          </p:nvSpPr>
          <p:spPr>
            <a:xfrm>
              <a:off x="30694" y="1958391"/>
              <a:ext cx="2938527" cy="5673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399852">
                <a:lnSpc>
                  <a:spcPct val="90000"/>
                </a:lnSpc>
                <a:spcBef>
                  <a:spcPct val="0"/>
                </a:spcBef>
                <a:spcAft>
                  <a:spcPct val="35000"/>
                </a:spcAft>
              </a:pPr>
              <a:r>
                <a:rPr lang="en-US" sz="800" b="1" dirty="0" err="1">
                  <a:solidFill>
                    <a:prstClr val="black"/>
                  </a:solidFill>
                </a:rPr>
                <a:t>Sify</a:t>
              </a:r>
              <a:r>
                <a:rPr lang="en-US" sz="800" b="1" dirty="0">
                  <a:solidFill>
                    <a:prstClr val="black"/>
                  </a:solidFill>
                </a:rPr>
                <a:t> Services</a:t>
              </a:r>
            </a:p>
          </p:txBody>
        </p:sp>
      </p:grpSp>
      <p:sp>
        <p:nvSpPr>
          <p:cNvPr id="26" name="Left Arrow 25"/>
          <p:cNvSpPr/>
          <p:nvPr/>
        </p:nvSpPr>
        <p:spPr>
          <a:xfrm rot="8834786">
            <a:off x="6609086" y="2178972"/>
            <a:ext cx="595235" cy="390197"/>
          </a:xfrm>
          <a:prstGeom prst="leftArrow">
            <a:avLst/>
          </a:prstGeom>
          <a:solidFill>
            <a:srgbClr val="85858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49" tIns="34273" rIns="68549" bIns="34273" rtlCol="0" anchor="ctr"/>
          <a:lstStyle/>
          <a:p>
            <a:pPr algn="ctr" defTabSz="649107"/>
            <a:endParaRPr lang="en-US" dirty="0">
              <a:solidFill>
                <a:prstClr val="white"/>
              </a:solidFill>
            </a:endParaRPr>
          </a:p>
        </p:txBody>
      </p:sp>
      <p:sp>
        <p:nvSpPr>
          <p:cNvPr id="27" name="Left Arrow 26"/>
          <p:cNvSpPr/>
          <p:nvPr/>
        </p:nvSpPr>
        <p:spPr>
          <a:xfrm rot="12834309">
            <a:off x="6630487" y="3077851"/>
            <a:ext cx="618274" cy="390197"/>
          </a:xfrm>
          <a:prstGeom prst="leftArrow">
            <a:avLst/>
          </a:prstGeom>
          <a:solidFill>
            <a:srgbClr val="85858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49" tIns="34273" rIns="68549" bIns="34273" rtlCol="0" anchor="ctr"/>
          <a:lstStyle/>
          <a:p>
            <a:pPr algn="ctr" defTabSz="649107"/>
            <a:endParaRPr lang="en-US" dirty="0">
              <a:solidFill>
                <a:prstClr val="white"/>
              </a:solidFill>
            </a:endParaRPr>
          </a:p>
        </p:txBody>
      </p:sp>
      <p:sp>
        <p:nvSpPr>
          <p:cNvPr id="29" name="Left Arrow 28"/>
          <p:cNvSpPr/>
          <p:nvPr/>
        </p:nvSpPr>
        <p:spPr>
          <a:xfrm rot="1091214">
            <a:off x="1684775" y="2236937"/>
            <a:ext cx="471138" cy="369130"/>
          </a:xfrm>
          <a:prstGeom prst="leftArrow">
            <a:avLst/>
          </a:prstGeom>
          <a:solidFill>
            <a:srgbClr val="85858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49" tIns="34273" rIns="68549" bIns="34273" rtlCol="0" anchor="ctr"/>
          <a:lstStyle/>
          <a:p>
            <a:pPr algn="ctr" defTabSz="649107"/>
            <a:endParaRPr lang="en-US" dirty="0">
              <a:solidFill>
                <a:prstClr val="white"/>
              </a:solidFill>
            </a:endParaRPr>
          </a:p>
        </p:txBody>
      </p:sp>
      <p:sp>
        <p:nvSpPr>
          <p:cNvPr id="30" name="Left Arrow 29"/>
          <p:cNvSpPr/>
          <p:nvPr/>
        </p:nvSpPr>
        <p:spPr>
          <a:xfrm rot="19704582">
            <a:off x="1667879" y="3168694"/>
            <a:ext cx="567638" cy="390197"/>
          </a:xfrm>
          <a:prstGeom prst="leftArrow">
            <a:avLst/>
          </a:prstGeom>
          <a:solidFill>
            <a:srgbClr val="85858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49" tIns="34273" rIns="68549" bIns="34273" rtlCol="0" anchor="ctr"/>
          <a:lstStyle/>
          <a:p>
            <a:pPr algn="ctr" defTabSz="649107"/>
            <a:endParaRPr lang="en-US" dirty="0">
              <a:solidFill>
                <a:prstClr val="white"/>
              </a:solidFill>
            </a:endParaRPr>
          </a:p>
        </p:txBody>
      </p:sp>
    </p:spTree>
    <p:extLst>
      <p:ext uri="{BB962C8B-B14F-4D97-AF65-F5344CB8AC3E}">
        <p14:creationId xmlns:p14="http://schemas.microsoft.com/office/powerpoint/2010/main" val="399227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Rectangle 2"/>
          <p:cNvSpPr/>
          <p:nvPr/>
        </p:nvSpPr>
        <p:spPr>
          <a:xfrm>
            <a:off x="2987750" y="843178"/>
            <a:ext cx="5550198" cy="814172"/>
          </a:xfrm>
          <a:prstGeom prst="rect">
            <a:avLst/>
          </a:prstGeom>
          <a:noFill/>
          <a:ln>
            <a:solidFill>
              <a:srgbClr val="8EB4E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783"/>
            <a:endParaRPr lang="en-US" sz="1200" dirty="0">
              <a:solidFill>
                <a:prstClr val="white"/>
              </a:solidFill>
              <a:latin typeface="+mj-lt"/>
            </a:endParaRPr>
          </a:p>
        </p:txBody>
      </p:sp>
      <p:sp>
        <p:nvSpPr>
          <p:cNvPr id="4" name="TextBox 3"/>
          <p:cNvSpPr txBox="1"/>
          <p:nvPr/>
        </p:nvSpPr>
        <p:spPr>
          <a:xfrm>
            <a:off x="1790700" y="843176"/>
            <a:ext cx="1131282" cy="814173"/>
          </a:xfrm>
          <a:prstGeom prst="homePlate">
            <a:avLst>
              <a:gd name="adj" fmla="val 17320"/>
            </a:avLst>
          </a:prstGeom>
          <a:solidFill>
            <a:srgbClr val="8FB4E0"/>
          </a:solidFill>
          <a:ln>
            <a:solidFill>
              <a:srgbClr val="8EB4E3"/>
            </a:solidFill>
          </a:ln>
        </p:spPr>
        <p:txBody>
          <a:bodyPr wrap="square" lIns="91438" tIns="45719" rIns="91438" bIns="45719" rtlCol="0" anchor="ctr">
            <a:noAutofit/>
          </a:bodyPr>
          <a:lstStyle/>
          <a:p>
            <a:pPr defTabSz="685783"/>
            <a:r>
              <a:rPr lang="en-US" sz="1200" b="1" dirty="0">
                <a:latin typeface="+mj-lt"/>
                <a:cs typeface="Arial" panose="020B0604020202020204" pitchFamily="34" charset="0"/>
              </a:rPr>
              <a:t>The Company</a:t>
            </a:r>
          </a:p>
        </p:txBody>
      </p:sp>
      <p:sp>
        <p:nvSpPr>
          <p:cNvPr id="6" name="TextBox 5"/>
          <p:cNvSpPr txBox="1"/>
          <p:nvPr/>
        </p:nvSpPr>
        <p:spPr>
          <a:xfrm>
            <a:off x="1790701" y="1838327"/>
            <a:ext cx="1131281" cy="803407"/>
          </a:xfrm>
          <a:prstGeom prst="homePlate">
            <a:avLst>
              <a:gd name="adj" fmla="val 19190"/>
            </a:avLst>
          </a:prstGeom>
          <a:solidFill>
            <a:srgbClr val="E6B9B8"/>
          </a:solidFill>
          <a:ln>
            <a:noFill/>
          </a:ln>
        </p:spPr>
        <p:txBody>
          <a:bodyPr wrap="square" lIns="91438" tIns="45719" rIns="91438" bIns="45719" rtlCol="0" anchor="ctr">
            <a:noAutofit/>
          </a:bodyPr>
          <a:lstStyle/>
          <a:p>
            <a:pPr defTabSz="685783"/>
            <a:r>
              <a:rPr lang="en-US" sz="1200" b="1" dirty="0">
                <a:latin typeface="+mj-lt"/>
                <a:cs typeface="Arial" panose="020B0604020202020204" pitchFamily="34" charset="0"/>
              </a:rPr>
              <a:t>The Need</a:t>
            </a:r>
          </a:p>
        </p:txBody>
      </p:sp>
      <p:sp>
        <p:nvSpPr>
          <p:cNvPr id="8" name="TextBox 7"/>
          <p:cNvSpPr txBox="1"/>
          <p:nvPr/>
        </p:nvSpPr>
        <p:spPr>
          <a:xfrm>
            <a:off x="1790700" y="2886076"/>
            <a:ext cx="1131282" cy="907821"/>
          </a:xfrm>
          <a:prstGeom prst="homePlate">
            <a:avLst>
              <a:gd name="adj" fmla="val 16143"/>
            </a:avLst>
          </a:prstGeom>
          <a:solidFill>
            <a:srgbClr val="B3A2C7"/>
          </a:solidFill>
          <a:ln>
            <a:noFill/>
          </a:ln>
        </p:spPr>
        <p:txBody>
          <a:bodyPr wrap="square" lIns="91438" tIns="45719" rIns="91438" bIns="45719" rtlCol="0" anchor="ctr">
            <a:noAutofit/>
          </a:bodyPr>
          <a:lstStyle/>
          <a:p>
            <a:pPr defTabSz="685783"/>
            <a:endParaRPr lang="en-US" sz="1200" b="1" dirty="0">
              <a:latin typeface="+mj-lt"/>
              <a:cs typeface="Arial" panose="020B0604020202020204" pitchFamily="34" charset="0"/>
            </a:endParaRPr>
          </a:p>
          <a:p>
            <a:pPr defTabSz="685783"/>
            <a:r>
              <a:rPr lang="en-US" sz="1200" b="1" dirty="0">
                <a:latin typeface="+mj-lt"/>
                <a:cs typeface="Arial" panose="020B0604020202020204" pitchFamily="34" charset="0"/>
              </a:rPr>
              <a:t>The Solution</a:t>
            </a:r>
          </a:p>
          <a:p>
            <a:pPr defTabSz="685783"/>
            <a:endParaRPr lang="en-US" sz="1200" b="1" dirty="0">
              <a:latin typeface="+mj-lt"/>
              <a:cs typeface="Arial" panose="020B0604020202020204" pitchFamily="34" charset="0"/>
            </a:endParaRPr>
          </a:p>
        </p:txBody>
      </p:sp>
      <p:sp>
        <p:nvSpPr>
          <p:cNvPr id="10" name="TextBox 9"/>
          <p:cNvSpPr txBox="1"/>
          <p:nvPr/>
        </p:nvSpPr>
        <p:spPr>
          <a:xfrm>
            <a:off x="1790700" y="4000500"/>
            <a:ext cx="1131282" cy="855120"/>
          </a:xfrm>
          <a:prstGeom prst="homePlate">
            <a:avLst>
              <a:gd name="adj" fmla="val 19923"/>
            </a:avLst>
          </a:prstGeom>
          <a:solidFill>
            <a:srgbClr val="FCD5B5"/>
          </a:solidFill>
          <a:ln>
            <a:noFill/>
          </a:ln>
        </p:spPr>
        <p:txBody>
          <a:bodyPr wrap="square" lIns="91438" tIns="45719" rIns="91438" bIns="45719" rtlCol="0" anchor="ctr">
            <a:noAutofit/>
          </a:bodyPr>
          <a:lstStyle/>
          <a:p>
            <a:pPr defTabSz="685783"/>
            <a:r>
              <a:rPr lang="en-US" sz="1200" b="1" dirty="0">
                <a:latin typeface="+mj-lt"/>
                <a:cs typeface="Arial" panose="020B0604020202020204" pitchFamily="34" charset="0"/>
              </a:rPr>
              <a:t>The Benefits</a:t>
            </a:r>
          </a:p>
        </p:txBody>
      </p:sp>
      <p:sp>
        <p:nvSpPr>
          <p:cNvPr id="17" name="Rectangle 16"/>
          <p:cNvSpPr/>
          <p:nvPr/>
        </p:nvSpPr>
        <p:spPr>
          <a:xfrm>
            <a:off x="2987750" y="1139116"/>
            <a:ext cx="5550195" cy="338552"/>
          </a:xfrm>
          <a:prstGeom prst="rect">
            <a:avLst/>
          </a:prstGeom>
        </p:spPr>
        <p:txBody>
          <a:bodyPr wrap="square" lIns="91438" tIns="45719" rIns="91438" bIns="45719">
            <a:spAutoFit/>
          </a:bodyPr>
          <a:lstStyle/>
          <a:p>
            <a:pPr marL="4" indent="-171450" algn="just">
              <a:spcBef>
                <a:spcPts val="300"/>
              </a:spcBef>
              <a:buFont typeface="Wingdings" panose="05000000000000000000" pitchFamily="2" charset="2"/>
              <a:buChar char="§"/>
            </a:pPr>
            <a:r>
              <a:rPr lang="en-US" sz="800" dirty="0">
                <a:solidFill>
                  <a:schemeClr val="tx1">
                    <a:lumMod val="75000"/>
                    <a:lumOff val="25000"/>
                  </a:schemeClr>
                </a:solidFill>
              </a:rPr>
              <a:t>It is the </a:t>
            </a:r>
            <a:r>
              <a:rPr lang="en-US" sz="800" b="1" dirty="0">
                <a:solidFill>
                  <a:schemeClr val="tx1">
                    <a:lumMod val="75000"/>
                    <a:lumOff val="25000"/>
                  </a:schemeClr>
                </a:solidFill>
              </a:rPr>
              <a:t>world's largest silk saree showroom network</a:t>
            </a:r>
            <a:r>
              <a:rPr lang="en-US" sz="800" dirty="0">
                <a:solidFill>
                  <a:schemeClr val="tx1">
                    <a:lumMod val="75000"/>
                    <a:lumOff val="25000"/>
                  </a:schemeClr>
                </a:solidFill>
              </a:rPr>
              <a:t>, with a turnover of INR 1100 crores, 25 large showrooms across Kerala, Karnataka, Tamil Nadu, UAE, and Oman. </a:t>
            </a:r>
          </a:p>
        </p:txBody>
      </p:sp>
      <p:sp>
        <p:nvSpPr>
          <p:cNvPr id="18" name="Rectangle 17"/>
          <p:cNvSpPr/>
          <p:nvPr/>
        </p:nvSpPr>
        <p:spPr>
          <a:xfrm>
            <a:off x="2978444" y="1838326"/>
            <a:ext cx="5550198" cy="803408"/>
          </a:xfrm>
          <a:prstGeom prst="rect">
            <a:avLst/>
          </a:prstGeom>
          <a:noFill/>
          <a:ln>
            <a:solidFill>
              <a:srgbClr val="E6B9B8"/>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783"/>
            <a:endParaRPr lang="en-US" sz="1200" dirty="0">
              <a:solidFill>
                <a:prstClr val="white"/>
              </a:solidFill>
              <a:latin typeface="+mj-lt"/>
            </a:endParaRPr>
          </a:p>
        </p:txBody>
      </p:sp>
      <p:sp>
        <p:nvSpPr>
          <p:cNvPr id="20" name="Rectangle 19"/>
          <p:cNvSpPr/>
          <p:nvPr/>
        </p:nvSpPr>
        <p:spPr>
          <a:xfrm>
            <a:off x="2987755" y="2886076"/>
            <a:ext cx="5550194" cy="907821"/>
          </a:xfrm>
          <a:prstGeom prst="rect">
            <a:avLst/>
          </a:prstGeom>
          <a:noFill/>
          <a:ln>
            <a:solidFill>
              <a:srgbClr val="B3A2C7"/>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783"/>
            <a:endParaRPr lang="en-US" sz="1200" dirty="0">
              <a:solidFill>
                <a:prstClr val="white"/>
              </a:solidFill>
              <a:latin typeface="+mj-lt"/>
            </a:endParaRPr>
          </a:p>
        </p:txBody>
      </p:sp>
      <p:sp>
        <p:nvSpPr>
          <p:cNvPr id="22" name="Rectangle 21"/>
          <p:cNvSpPr/>
          <p:nvPr/>
        </p:nvSpPr>
        <p:spPr>
          <a:xfrm>
            <a:off x="2987744" y="4000500"/>
            <a:ext cx="5550203" cy="855121"/>
          </a:xfrm>
          <a:prstGeom prst="rect">
            <a:avLst/>
          </a:prstGeom>
          <a:noFill/>
          <a:ln>
            <a:solidFill>
              <a:srgbClr val="FCD5B5"/>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783"/>
            <a:endParaRPr lang="en-US" sz="1200" dirty="0">
              <a:solidFill>
                <a:prstClr val="white"/>
              </a:solidFill>
              <a:latin typeface="+mj-lt"/>
            </a:endParaRPr>
          </a:p>
        </p:txBody>
      </p:sp>
      <p:sp>
        <p:nvSpPr>
          <p:cNvPr id="28" name="Rectangle 27"/>
          <p:cNvSpPr/>
          <p:nvPr/>
        </p:nvSpPr>
        <p:spPr>
          <a:xfrm>
            <a:off x="2987755" y="2047877"/>
            <a:ext cx="5550195" cy="377024"/>
          </a:xfrm>
          <a:prstGeom prst="rect">
            <a:avLst/>
          </a:prstGeom>
        </p:spPr>
        <p:txBody>
          <a:bodyPr wrap="square" lIns="91438" tIns="45719" rIns="91438" bIns="45719">
            <a:spAutoFit/>
          </a:bodyPr>
          <a:lstStyle/>
          <a:p>
            <a:pPr marL="171450" indent="-171450" algn="just">
              <a:spcBef>
                <a:spcPts val="300"/>
              </a:spcBef>
              <a:buFont typeface="Wingdings" panose="05000000000000000000" pitchFamily="2" charset="2"/>
              <a:buChar char="§"/>
            </a:pPr>
            <a:r>
              <a:rPr lang="en-US" sz="800" dirty="0">
                <a:solidFill>
                  <a:schemeClr val="tx1">
                    <a:lumMod val="75000"/>
                    <a:lumOff val="25000"/>
                  </a:schemeClr>
                </a:solidFill>
              </a:rPr>
              <a:t>Service issues due to </a:t>
            </a:r>
            <a:r>
              <a:rPr lang="en-US" sz="800" b="1" dirty="0">
                <a:solidFill>
                  <a:schemeClr val="tx1">
                    <a:lumMod val="75000"/>
                    <a:lumOff val="25000"/>
                  </a:schemeClr>
                </a:solidFill>
              </a:rPr>
              <a:t>old legacy MPLS network</a:t>
            </a:r>
          </a:p>
          <a:p>
            <a:pPr marL="171450" indent="-171450" algn="just">
              <a:spcBef>
                <a:spcPts val="300"/>
              </a:spcBef>
              <a:buFont typeface="Wingdings" panose="05000000000000000000" pitchFamily="2" charset="2"/>
              <a:buChar char="§"/>
            </a:pPr>
            <a:r>
              <a:rPr lang="en-US" sz="800" dirty="0">
                <a:solidFill>
                  <a:schemeClr val="tx1">
                    <a:lumMod val="75000"/>
                    <a:lumOff val="25000"/>
                  </a:schemeClr>
                </a:solidFill>
              </a:rPr>
              <a:t>Facing challenges in getting the new showroom </a:t>
            </a:r>
            <a:r>
              <a:rPr lang="en-US" sz="800" b="1" dirty="0">
                <a:solidFill>
                  <a:schemeClr val="tx1">
                    <a:lumMod val="75000"/>
                    <a:lumOff val="25000"/>
                  </a:schemeClr>
                </a:solidFill>
              </a:rPr>
              <a:t>connected on time</a:t>
            </a:r>
          </a:p>
        </p:txBody>
      </p:sp>
      <p:sp>
        <p:nvSpPr>
          <p:cNvPr id="29" name="Rectangle 28"/>
          <p:cNvSpPr/>
          <p:nvPr/>
        </p:nvSpPr>
        <p:spPr>
          <a:xfrm>
            <a:off x="2978444" y="2933701"/>
            <a:ext cx="5550195" cy="500135"/>
          </a:xfrm>
          <a:prstGeom prst="rect">
            <a:avLst/>
          </a:prstGeom>
        </p:spPr>
        <p:txBody>
          <a:bodyPr wrap="square" lIns="91438" tIns="45719" rIns="91438" bIns="45719">
            <a:spAutoFit/>
          </a:bodyPr>
          <a:lstStyle/>
          <a:p>
            <a:pPr marL="171450" indent="-171450" algn="just">
              <a:spcBef>
                <a:spcPts val="300"/>
              </a:spcBef>
              <a:buFont typeface="Wingdings" panose="05000000000000000000" pitchFamily="2" charset="2"/>
              <a:buChar char="§"/>
            </a:pPr>
            <a:r>
              <a:rPr lang="en-US" sz="800" dirty="0">
                <a:solidFill>
                  <a:schemeClr val="tx1">
                    <a:lumMod val="75000"/>
                    <a:lumOff val="25000"/>
                  </a:schemeClr>
                </a:solidFill>
              </a:rPr>
              <a:t>Migrated customer’s workload on </a:t>
            </a:r>
            <a:r>
              <a:rPr lang="en-US" sz="800" b="1" dirty="0" err="1">
                <a:solidFill>
                  <a:schemeClr val="tx1">
                    <a:lumMod val="75000"/>
                    <a:lumOff val="25000"/>
                  </a:schemeClr>
                </a:solidFill>
              </a:rPr>
              <a:t>Sify's</a:t>
            </a:r>
            <a:r>
              <a:rPr lang="en-US" sz="800" b="1" dirty="0">
                <a:solidFill>
                  <a:schemeClr val="tx1">
                    <a:lumMod val="75000"/>
                    <a:lumOff val="25000"/>
                  </a:schemeClr>
                </a:solidFill>
              </a:rPr>
              <a:t> cloud infrastructure </a:t>
            </a:r>
          </a:p>
          <a:p>
            <a:pPr marL="171450" indent="-171450" algn="just">
              <a:spcBef>
                <a:spcPts val="300"/>
              </a:spcBef>
              <a:buFont typeface="Wingdings" panose="05000000000000000000" pitchFamily="2" charset="2"/>
              <a:buChar char="§"/>
            </a:pPr>
            <a:r>
              <a:rPr lang="en-US" sz="800" dirty="0" err="1">
                <a:solidFill>
                  <a:schemeClr val="tx1">
                    <a:lumMod val="75000"/>
                    <a:lumOff val="25000"/>
                  </a:schemeClr>
                </a:solidFill>
              </a:rPr>
              <a:t>Sify</a:t>
            </a:r>
            <a:r>
              <a:rPr lang="en-US" sz="800" dirty="0">
                <a:solidFill>
                  <a:schemeClr val="tx1">
                    <a:lumMod val="75000"/>
                    <a:lumOff val="25000"/>
                  </a:schemeClr>
                </a:solidFill>
              </a:rPr>
              <a:t> connected all their branches with </a:t>
            </a:r>
            <a:r>
              <a:rPr lang="en-US" sz="800" b="1" dirty="0">
                <a:solidFill>
                  <a:schemeClr val="tx1">
                    <a:lumMod val="75000"/>
                    <a:lumOff val="25000"/>
                  </a:schemeClr>
                </a:solidFill>
              </a:rPr>
              <a:t>MPLS VPN service </a:t>
            </a:r>
            <a:r>
              <a:rPr lang="en-US" sz="800" dirty="0">
                <a:solidFill>
                  <a:schemeClr val="tx1">
                    <a:lumMod val="75000"/>
                    <a:lumOff val="25000"/>
                  </a:schemeClr>
                </a:solidFill>
              </a:rPr>
              <a:t>and provided the requisite cloud infra for the production environment within 2 weeks. </a:t>
            </a:r>
          </a:p>
        </p:txBody>
      </p:sp>
      <p:sp>
        <p:nvSpPr>
          <p:cNvPr id="30" name="Rectangle 29"/>
          <p:cNvSpPr/>
          <p:nvPr/>
        </p:nvSpPr>
        <p:spPr>
          <a:xfrm>
            <a:off x="2987755" y="4038601"/>
            <a:ext cx="5550195" cy="700190"/>
          </a:xfrm>
          <a:prstGeom prst="rect">
            <a:avLst/>
          </a:prstGeom>
        </p:spPr>
        <p:txBody>
          <a:bodyPr wrap="square" lIns="91438" tIns="45719" rIns="91438" bIns="45719">
            <a:spAutoFit/>
          </a:bodyPr>
          <a:lstStyle/>
          <a:p>
            <a:pPr marL="171450" indent="-171450" algn="just">
              <a:spcBef>
                <a:spcPts val="300"/>
              </a:spcBef>
              <a:buSzPct val="112000"/>
              <a:buFont typeface="Wingdings" panose="05000000000000000000" pitchFamily="2" charset="2"/>
              <a:buChar char="§"/>
            </a:pPr>
            <a:r>
              <a:rPr lang="en-US" sz="800" b="1" dirty="0">
                <a:solidFill>
                  <a:schemeClr val="tx1">
                    <a:lumMod val="75000"/>
                    <a:lumOff val="25000"/>
                  </a:schemeClr>
                </a:solidFill>
              </a:rPr>
              <a:t>Highly stable link </a:t>
            </a:r>
            <a:r>
              <a:rPr lang="en-US" sz="800" dirty="0">
                <a:solidFill>
                  <a:schemeClr val="tx1">
                    <a:lumMod val="75000"/>
                    <a:lumOff val="25000"/>
                  </a:schemeClr>
                </a:solidFill>
              </a:rPr>
              <a:t>which helped the customer to run the business without any connectivity issues</a:t>
            </a:r>
          </a:p>
          <a:p>
            <a:pPr marL="171450" indent="-171450" algn="just">
              <a:spcBef>
                <a:spcPts val="300"/>
              </a:spcBef>
              <a:buSzPct val="112000"/>
              <a:buFont typeface="Wingdings" panose="05000000000000000000" pitchFamily="2" charset="2"/>
              <a:buChar char="§"/>
            </a:pPr>
            <a:r>
              <a:rPr lang="en-US" sz="800" dirty="0">
                <a:solidFill>
                  <a:schemeClr val="tx1">
                    <a:lumMod val="75000"/>
                    <a:lumOff val="25000"/>
                  </a:schemeClr>
                </a:solidFill>
              </a:rPr>
              <a:t>Single point of contact from </a:t>
            </a:r>
            <a:r>
              <a:rPr lang="en-US" sz="800" dirty="0" err="1">
                <a:solidFill>
                  <a:schemeClr val="tx1">
                    <a:lumMod val="75000"/>
                    <a:lumOff val="25000"/>
                  </a:schemeClr>
                </a:solidFill>
              </a:rPr>
              <a:t>Sify</a:t>
            </a:r>
            <a:r>
              <a:rPr lang="en-US" sz="800" dirty="0">
                <a:solidFill>
                  <a:schemeClr val="tx1">
                    <a:lumMod val="75000"/>
                    <a:lumOff val="25000"/>
                  </a:schemeClr>
                </a:solidFill>
              </a:rPr>
              <a:t> (as </a:t>
            </a:r>
            <a:r>
              <a:rPr lang="en-US" sz="800" b="1" dirty="0">
                <a:solidFill>
                  <a:schemeClr val="tx1">
                    <a:lumMod val="75000"/>
                    <a:lumOff val="25000"/>
                  </a:schemeClr>
                </a:solidFill>
              </a:rPr>
              <a:t>network and cloud </a:t>
            </a:r>
            <a:r>
              <a:rPr lang="en-US" sz="800" dirty="0">
                <a:solidFill>
                  <a:schemeClr val="tx1">
                    <a:lumMod val="75000"/>
                    <a:lumOff val="25000"/>
                  </a:schemeClr>
                </a:solidFill>
              </a:rPr>
              <a:t>got implemented from same company)</a:t>
            </a:r>
          </a:p>
          <a:p>
            <a:pPr marL="171450" indent="-171450" algn="just">
              <a:spcBef>
                <a:spcPts val="300"/>
              </a:spcBef>
              <a:buSzPct val="112000"/>
              <a:buFont typeface="Wingdings" panose="05000000000000000000" pitchFamily="2" charset="2"/>
              <a:buChar char="§"/>
            </a:pPr>
            <a:r>
              <a:rPr lang="en-US" sz="800" dirty="0">
                <a:solidFill>
                  <a:schemeClr val="tx1">
                    <a:lumMod val="75000"/>
                    <a:lumOff val="25000"/>
                  </a:schemeClr>
                </a:solidFill>
              </a:rPr>
              <a:t>Faster implementation for </a:t>
            </a:r>
            <a:r>
              <a:rPr lang="en-US" sz="800" b="1" dirty="0">
                <a:solidFill>
                  <a:schemeClr val="tx1">
                    <a:lumMod val="75000"/>
                    <a:lumOff val="25000"/>
                  </a:schemeClr>
                </a:solidFill>
              </a:rPr>
              <a:t>faster go-live</a:t>
            </a:r>
          </a:p>
          <a:p>
            <a:pPr marL="171450" indent="-171450" algn="just">
              <a:spcBef>
                <a:spcPts val="300"/>
              </a:spcBef>
              <a:buSzPct val="112000"/>
              <a:buFont typeface="Wingdings" panose="05000000000000000000" pitchFamily="2" charset="2"/>
              <a:buChar char="§"/>
            </a:pPr>
            <a:r>
              <a:rPr lang="en-US" sz="800" dirty="0">
                <a:solidFill>
                  <a:schemeClr val="tx1">
                    <a:lumMod val="75000"/>
                    <a:lumOff val="25000"/>
                  </a:schemeClr>
                </a:solidFill>
              </a:rPr>
              <a:t>Customer was able to successfully test their </a:t>
            </a:r>
            <a:r>
              <a:rPr lang="en-US" sz="800" b="1" dirty="0">
                <a:solidFill>
                  <a:schemeClr val="tx1">
                    <a:lumMod val="75000"/>
                    <a:lumOff val="25000"/>
                  </a:schemeClr>
                </a:solidFill>
              </a:rPr>
              <a:t>ERP application</a:t>
            </a:r>
          </a:p>
        </p:txBody>
      </p:sp>
      <p:pic>
        <p:nvPicPr>
          <p:cNvPr id="16" name="Picture 8" descr="Image result for challenge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792" y="1982476"/>
            <a:ext cx="540869" cy="5408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Image result for solution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991" y="3149422"/>
            <a:ext cx="361084" cy="4846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Image result for benefits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192" y="4202346"/>
            <a:ext cx="494278" cy="4942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kalyan silk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706" y="794836"/>
            <a:ext cx="955039" cy="91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08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10" grpId="0" animBg="1"/>
      <p:bldP spid="17" grpId="0"/>
      <p:bldP spid="18" grpId="0" animBg="1"/>
      <p:bldP spid="20" grpId="0" animBg="1"/>
      <p:bldP spid="22" grpId="0" animBg="1"/>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1EC648D-B16F-46CE-A362-9244064C6928}"/>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1108456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p:txBody>
          <a:bodyPr/>
          <a:lstStyle/>
          <a:p>
            <a:r>
              <a:rPr lang="en-IN" dirty="0"/>
              <a:t>SIFY FOR RETAIL</a:t>
            </a:r>
          </a:p>
        </p:txBody>
      </p:sp>
    </p:spTree>
    <p:extLst>
      <p:ext uri="{BB962C8B-B14F-4D97-AF65-F5344CB8AC3E}">
        <p14:creationId xmlns:p14="http://schemas.microsoft.com/office/powerpoint/2010/main" val="2273251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2CDC2D-C76A-4D65-A1D4-096E0BB5D3D4}"/>
              </a:ext>
            </a:extLst>
          </p:cNvPr>
          <p:cNvSpPr>
            <a:spLocks noGrp="1"/>
          </p:cNvSpPr>
          <p:nvPr>
            <p:ph type="title"/>
          </p:nvPr>
        </p:nvSpPr>
        <p:spPr/>
        <p:txBody>
          <a:bodyPr/>
          <a:lstStyle/>
          <a:p>
            <a:endParaRPr lang="en-IN"/>
          </a:p>
        </p:txBody>
      </p:sp>
      <p:sp>
        <p:nvSpPr>
          <p:cNvPr id="5" name="Content Placeholder 4">
            <a:extLst>
              <a:ext uri="{FF2B5EF4-FFF2-40B4-BE49-F238E27FC236}">
                <a16:creationId xmlns:a16="http://schemas.microsoft.com/office/drawing/2014/main" id="{D0D20826-4F1A-4922-B32B-3BA00A3BB3DC}"/>
              </a:ext>
            </a:extLst>
          </p:cNvPr>
          <p:cNvSpPr>
            <a:spLocks noGrp="1"/>
          </p:cNvSpPr>
          <p:nvPr>
            <p:ph idx="1"/>
          </p:nvPr>
        </p:nvSpPr>
        <p:spPr/>
        <p:txBody>
          <a:bodyPr/>
          <a:lstStyle/>
          <a:p>
            <a:endParaRPr lang="en-IN"/>
          </a:p>
        </p:txBody>
      </p:sp>
      <p:sp>
        <p:nvSpPr>
          <p:cNvPr id="3" name="Rectangle 2">
            <a:extLst>
              <a:ext uri="{FF2B5EF4-FFF2-40B4-BE49-F238E27FC236}">
                <a16:creationId xmlns:a16="http://schemas.microsoft.com/office/drawing/2014/main" id="{0D2B1D77-5D71-4ECF-94EB-5F03C20920CF}"/>
              </a:ext>
            </a:extLst>
          </p:cNvPr>
          <p:cNvSpPr/>
          <p:nvPr/>
        </p:nvSpPr>
        <p:spPr>
          <a:xfrm>
            <a:off x="324001" y="1023938"/>
            <a:ext cx="8496150" cy="36718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BLANK TEMPLATE</a:t>
            </a:r>
          </a:p>
          <a:p>
            <a:pPr algn="ctr"/>
            <a:r>
              <a:rPr lang="en-IN" dirty="0"/>
              <a:t>SLIDE</a:t>
            </a:r>
          </a:p>
        </p:txBody>
      </p:sp>
    </p:spTree>
    <p:extLst>
      <p:ext uri="{BB962C8B-B14F-4D97-AF65-F5344CB8AC3E}">
        <p14:creationId xmlns:p14="http://schemas.microsoft.com/office/powerpoint/2010/main" val="415600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1EC648D-B16F-46CE-A362-9244064C6928}"/>
              </a:ext>
            </a:extLst>
          </p:cNvPr>
          <p:cNvSpPr>
            <a:spLocks noGrp="1"/>
          </p:cNvSpPr>
          <p:nvPr>
            <p:ph idx="1"/>
          </p:nvPr>
        </p:nvSpPr>
        <p:spPr/>
        <p:txBody>
          <a:bodyPr/>
          <a:lstStyle/>
          <a:p>
            <a:pPr marL="0" indent="0">
              <a:buNone/>
            </a:pPr>
            <a:r>
              <a:rPr lang="en-US" dirty="0"/>
              <a:t>Heading font: </a:t>
            </a:r>
            <a:r>
              <a:rPr lang="en-US" b="1" dirty="0"/>
              <a:t>Trebuchet MS</a:t>
            </a:r>
          </a:p>
          <a:p>
            <a:pPr marL="0" indent="0">
              <a:buNone/>
            </a:pPr>
            <a:r>
              <a:rPr lang="en-US" dirty="0"/>
              <a:t>Body Font: </a:t>
            </a:r>
            <a:r>
              <a:rPr lang="en-US" b="1" dirty="0"/>
              <a:t>Trebuchet MS </a:t>
            </a:r>
            <a:r>
              <a:rPr lang="en-US" dirty="0"/>
              <a:t>​</a:t>
            </a:r>
          </a:p>
          <a:p>
            <a:pPr marL="0" indent="0">
              <a:buNone/>
            </a:pPr>
            <a:r>
              <a:rPr lang="en-US" dirty="0"/>
              <a:t>Font size minimum – </a:t>
            </a:r>
            <a:r>
              <a:rPr lang="en-US" b="1" dirty="0"/>
              <a:t>12​</a:t>
            </a:r>
            <a:r>
              <a:rPr lang="en-US" b="1" dirty="0" err="1"/>
              <a:t>pt</a:t>
            </a:r>
            <a:endParaRPr lang="en-US" b="1" dirty="0"/>
          </a:p>
          <a:p>
            <a:pPr marL="0" indent="0">
              <a:buNone/>
            </a:pPr>
            <a:r>
              <a:rPr lang="en-US" dirty="0"/>
              <a:t>​</a:t>
            </a:r>
          </a:p>
          <a:p>
            <a:r>
              <a:rPr lang="en-US" dirty="0"/>
              <a:t>First bullet​</a:t>
            </a:r>
          </a:p>
          <a:p>
            <a:pPr lvl="1"/>
            <a:r>
              <a:rPr lang="en-US" dirty="0"/>
              <a:t>Second bullet​</a:t>
            </a:r>
          </a:p>
          <a:p>
            <a:pPr lvl="2"/>
            <a:r>
              <a:rPr lang="en-US" dirty="0"/>
              <a:t>Third bullet​</a:t>
            </a:r>
          </a:p>
        </p:txBody>
      </p:sp>
    </p:spTree>
    <p:extLst>
      <p:ext uri="{BB962C8B-B14F-4D97-AF65-F5344CB8AC3E}">
        <p14:creationId xmlns:p14="http://schemas.microsoft.com/office/powerpoint/2010/main" val="288087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1EC648D-B16F-46CE-A362-9244064C6928}"/>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3538289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ADEB44B6-2A92-45AF-BA89-C2BD717872E8}"/>
              </a:ext>
            </a:extLst>
          </p:cNvPr>
          <p:cNvSpPr>
            <a:spLocks noGrp="1"/>
          </p:cNvSpPr>
          <p:nvPr>
            <p:ph sz="half" idx="1"/>
          </p:nvPr>
        </p:nvSpPr>
        <p:spPr/>
        <p:txBody>
          <a:bodyPr/>
          <a:lstStyle/>
          <a:p>
            <a:endParaRPr lang="en-IN" dirty="0"/>
          </a:p>
        </p:txBody>
      </p:sp>
      <p:sp>
        <p:nvSpPr>
          <p:cNvPr id="15" name="Content Placeholder 14">
            <a:extLst>
              <a:ext uri="{FF2B5EF4-FFF2-40B4-BE49-F238E27FC236}">
                <a16:creationId xmlns:a16="http://schemas.microsoft.com/office/drawing/2014/main" id="{1E02F306-91C7-485F-9C17-0CC0AFE28904}"/>
              </a:ext>
            </a:extLst>
          </p:cNvPr>
          <p:cNvSpPr>
            <a:spLocks noGrp="1"/>
          </p:cNvSpPr>
          <p:nvPr>
            <p:ph sz="half" idx="2"/>
          </p:nvPr>
        </p:nvSpPr>
        <p:spPr>
          <a:xfrm>
            <a:off x="4716463" y="1026478"/>
            <a:ext cx="4103688" cy="3669347"/>
          </a:xfrm>
        </p:spPr>
        <p:txBody>
          <a:bodyPr/>
          <a:lstStyle/>
          <a:p>
            <a:endParaRPr lang="en-IN" dirty="0"/>
          </a:p>
        </p:txBody>
      </p:sp>
      <p:sp>
        <p:nvSpPr>
          <p:cNvPr id="4" name="Title 3">
            <a:extLst>
              <a:ext uri="{FF2B5EF4-FFF2-40B4-BE49-F238E27FC236}">
                <a16:creationId xmlns:a16="http://schemas.microsoft.com/office/drawing/2014/main" id="{828BD756-184E-4041-AD2D-965883213A99}"/>
              </a:ext>
            </a:extLst>
          </p:cNvPr>
          <p:cNvSpPr>
            <a:spLocks noGrp="1"/>
          </p:cNvSpPr>
          <p:nvPr>
            <p:ph type="title"/>
          </p:nvPr>
        </p:nvSpPr>
        <p:spPr/>
        <p:txBody>
          <a:bodyPr/>
          <a:lstStyle/>
          <a:p>
            <a:endParaRPr lang="en-IN" dirty="0"/>
          </a:p>
        </p:txBody>
      </p:sp>
    </p:spTree>
    <p:extLst>
      <p:ext uri="{BB962C8B-B14F-4D97-AF65-F5344CB8AC3E}">
        <p14:creationId xmlns:p14="http://schemas.microsoft.com/office/powerpoint/2010/main" val="221713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735175BD-9B91-4724-A385-73E667D4FF44}"/>
              </a:ext>
            </a:extLst>
          </p:cNvPr>
          <p:cNvSpPr>
            <a:spLocks noGrp="1"/>
          </p:cNvSpPr>
          <p:nvPr>
            <p:ph type="title"/>
          </p:nvPr>
        </p:nvSpPr>
        <p:spPr/>
        <p:txBody>
          <a:bodyPr/>
          <a:lstStyle/>
          <a:p>
            <a:endParaRPr lang="en-IN"/>
          </a:p>
        </p:txBody>
      </p:sp>
      <p:sp>
        <p:nvSpPr>
          <p:cNvPr id="26" name="Text Placeholder 25">
            <a:extLst>
              <a:ext uri="{FF2B5EF4-FFF2-40B4-BE49-F238E27FC236}">
                <a16:creationId xmlns:a16="http://schemas.microsoft.com/office/drawing/2014/main" id="{FC8F0D7B-0A92-4DF5-A77A-03ED94A37D1A}"/>
              </a:ext>
            </a:extLst>
          </p:cNvPr>
          <p:cNvSpPr>
            <a:spLocks noGrp="1"/>
          </p:cNvSpPr>
          <p:nvPr>
            <p:ph type="body" idx="1"/>
          </p:nvPr>
        </p:nvSpPr>
        <p:spPr/>
        <p:txBody>
          <a:bodyPr/>
          <a:lstStyle/>
          <a:p>
            <a:endParaRPr lang="en-IN"/>
          </a:p>
        </p:txBody>
      </p:sp>
      <p:sp>
        <p:nvSpPr>
          <p:cNvPr id="27" name="Content Placeholder 26">
            <a:extLst>
              <a:ext uri="{FF2B5EF4-FFF2-40B4-BE49-F238E27FC236}">
                <a16:creationId xmlns:a16="http://schemas.microsoft.com/office/drawing/2014/main" id="{4218D093-C753-468E-9BB2-FA640A4EC890}"/>
              </a:ext>
            </a:extLst>
          </p:cNvPr>
          <p:cNvSpPr>
            <a:spLocks noGrp="1"/>
          </p:cNvSpPr>
          <p:nvPr>
            <p:ph sz="half" idx="2"/>
          </p:nvPr>
        </p:nvSpPr>
        <p:spPr/>
        <p:txBody>
          <a:bodyPr/>
          <a:lstStyle/>
          <a:p>
            <a:endParaRPr lang="en-IN"/>
          </a:p>
        </p:txBody>
      </p:sp>
      <p:sp>
        <p:nvSpPr>
          <p:cNvPr id="28" name="Text Placeholder 27">
            <a:extLst>
              <a:ext uri="{FF2B5EF4-FFF2-40B4-BE49-F238E27FC236}">
                <a16:creationId xmlns:a16="http://schemas.microsoft.com/office/drawing/2014/main" id="{C741BB4C-3380-46A8-9EB1-5959BE145168}"/>
              </a:ext>
            </a:extLst>
          </p:cNvPr>
          <p:cNvSpPr>
            <a:spLocks noGrp="1"/>
          </p:cNvSpPr>
          <p:nvPr>
            <p:ph type="body" sz="quarter" idx="3"/>
          </p:nvPr>
        </p:nvSpPr>
        <p:spPr/>
        <p:txBody>
          <a:bodyPr/>
          <a:lstStyle/>
          <a:p>
            <a:endParaRPr lang="en-IN" dirty="0"/>
          </a:p>
        </p:txBody>
      </p:sp>
      <p:sp>
        <p:nvSpPr>
          <p:cNvPr id="29" name="Content Placeholder 28">
            <a:extLst>
              <a:ext uri="{FF2B5EF4-FFF2-40B4-BE49-F238E27FC236}">
                <a16:creationId xmlns:a16="http://schemas.microsoft.com/office/drawing/2014/main" id="{36E31D78-4212-4D1A-A419-286BA0138314}"/>
              </a:ext>
            </a:extLst>
          </p:cNvPr>
          <p:cNvSpPr>
            <a:spLocks noGrp="1"/>
          </p:cNvSpPr>
          <p:nvPr>
            <p:ph sz="quarter" idx="4"/>
          </p:nvPr>
        </p:nvSpPr>
        <p:spPr/>
        <p:txBody>
          <a:bodyPr/>
          <a:lstStyle/>
          <a:p>
            <a:endParaRPr lang="en-IN" dirty="0"/>
          </a:p>
        </p:txBody>
      </p:sp>
    </p:spTree>
    <p:extLst>
      <p:ext uri="{BB962C8B-B14F-4D97-AF65-F5344CB8AC3E}">
        <p14:creationId xmlns:p14="http://schemas.microsoft.com/office/powerpoint/2010/main" val="304494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p:txBody>
          <a:bodyPr/>
          <a:lstStyle/>
          <a:p>
            <a:fld id="{00A528DF-D215-450C-9DB5-2AB96B301B6B}" type="slidenum">
              <a:rPr lang="en-US" smtClean="0"/>
              <a:pPr/>
              <a:t>2</a:t>
            </a:fld>
            <a:endParaRPr lang="en-US" dirty="0"/>
          </a:p>
        </p:txBody>
      </p:sp>
      <p:sp>
        <p:nvSpPr>
          <p:cNvPr id="3" name="Title 2"/>
          <p:cNvSpPr>
            <a:spLocks noGrp="1"/>
          </p:cNvSpPr>
          <p:nvPr>
            <p:ph type="title"/>
          </p:nvPr>
        </p:nvSpPr>
        <p:spPr/>
        <p:txBody>
          <a:bodyPr/>
          <a:lstStyle/>
          <a:p>
            <a:r>
              <a:rPr lang="en-IN" dirty="0"/>
              <a:t>AGENDA</a:t>
            </a:r>
          </a:p>
        </p:txBody>
      </p:sp>
      <p:sp>
        <p:nvSpPr>
          <p:cNvPr id="25" name="Text Placeholder 24">
            <a:extLst>
              <a:ext uri="{FF2B5EF4-FFF2-40B4-BE49-F238E27FC236}">
                <a16:creationId xmlns:a16="http://schemas.microsoft.com/office/drawing/2014/main" id="{3D9BE1E4-39AB-4EB1-93BD-BCBF5AD25D31}"/>
              </a:ext>
            </a:extLst>
          </p:cNvPr>
          <p:cNvSpPr>
            <a:spLocks noGrp="1"/>
          </p:cNvSpPr>
          <p:nvPr>
            <p:ph type="body" sz="quarter" idx="13"/>
          </p:nvPr>
        </p:nvSpPr>
        <p:spPr/>
        <p:txBody>
          <a:bodyPr/>
          <a:lstStyle/>
          <a:p>
            <a:endParaRPr lang="en-IN"/>
          </a:p>
        </p:txBody>
      </p:sp>
      <p:sp>
        <p:nvSpPr>
          <p:cNvPr id="26" name="Text Placeholder 25">
            <a:extLst>
              <a:ext uri="{FF2B5EF4-FFF2-40B4-BE49-F238E27FC236}">
                <a16:creationId xmlns:a16="http://schemas.microsoft.com/office/drawing/2014/main" id="{FF7343D1-1E9B-4CDA-9FC0-0BD0123B4F78}"/>
              </a:ext>
            </a:extLst>
          </p:cNvPr>
          <p:cNvSpPr>
            <a:spLocks noGrp="1"/>
          </p:cNvSpPr>
          <p:nvPr>
            <p:ph type="body" sz="quarter" idx="14"/>
          </p:nvPr>
        </p:nvSpPr>
        <p:spPr/>
        <p:txBody>
          <a:bodyPr/>
          <a:lstStyle/>
          <a:p>
            <a:endParaRPr lang="en-IN"/>
          </a:p>
        </p:txBody>
      </p:sp>
      <p:sp>
        <p:nvSpPr>
          <p:cNvPr id="37" name="Text Placeholder 36">
            <a:extLst>
              <a:ext uri="{FF2B5EF4-FFF2-40B4-BE49-F238E27FC236}">
                <a16:creationId xmlns:a16="http://schemas.microsoft.com/office/drawing/2014/main" id="{AF1B39CC-6A47-4D2D-AA16-7AC32B4982F9}"/>
              </a:ext>
            </a:extLst>
          </p:cNvPr>
          <p:cNvSpPr>
            <a:spLocks noGrp="1"/>
          </p:cNvSpPr>
          <p:nvPr>
            <p:ph type="body" sz="quarter" idx="15"/>
          </p:nvPr>
        </p:nvSpPr>
        <p:spPr/>
        <p:txBody>
          <a:bodyPr/>
          <a:lstStyle/>
          <a:p>
            <a:endParaRPr lang="en-IN"/>
          </a:p>
        </p:txBody>
      </p:sp>
      <p:sp>
        <p:nvSpPr>
          <p:cNvPr id="38" name="Text Placeholder 37">
            <a:extLst>
              <a:ext uri="{FF2B5EF4-FFF2-40B4-BE49-F238E27FC236}">
                <a16:creationId xmlns:a16="http://schemas.microsoft.com/office/drawing/2014/main" id="{65BDB6F1-8EB7-4771-8CFF-7C03741DC132}"/>
              </a:ext>
            </a:extLst>
          </p:cNvPr>
          <p:cNvSpPr>
            <a:spLocks noGrp="1"/>
          </p:cNvSpPr>
          <p:nvPr>
            <p:ph type="body" sz="quarter" idx="16"/>
          </p:nvPr>
        </p:nvSpPr>
        <p:spPr/>
        <p:txBody>
          <a:bodyPr/>
          <a:lstStyle/>
          <a:p>
            <a:endParaRPr lang="en-IN"/>
          </a:p>
        </p:txBody>
      </p:sp>
      <p:sp>
        <p:nvSpPr>
          <p:cNvPr id="39" name="Text Placeholder 38">
            <a:extLst>
              <a:ext uri="{FF2B5EF4-FFF2-40B4-BE49-F238E27FC236}">
                <a16:creationId xmlns:a16="http://schemas.microsoft.com/office/drawing/2014/main" id="{93DD146F-856D-4009-8D00-D8F82EF99BE7}"/>
              </a:ext>
            </a:extLst>
          </p:cNvPr>
          <p:cNvSpPr>
            <a:spLocks noGrp="1"/>
          </p:cNvSpPr>
          <p:nvPr>
            <p:ph type="body" sz="quarter" idx="17"/>
          </p:nvPr>
        </p:nvSpPr>
        <p:spPr/>
        <p:txBody>
          <a:bodyPr/>
          <a:lstStyle/>
          <a:p>
            <a:endParaRPr lang="en-IN"/>
          </a:p>
        </p:txBody>
      </p:sp>
      <p:sp>
        <p:nvSpPr>
          <p:cNvPr id="40" name="Text Placeholder 39">
            <a:extLst>
              <a:ext uri="{FF2B5EF4-FFF2-40B4-BE49-F238E27FC236}">
                <a16:creationId xmlns:a16="http://schemas.microsoft.com/office/drawing/2014/main" id="{89B74221-B0BA-44FD-BB4A-A001F9EA259E}"/>
              </a:ext>
            </a:extLst>
          </p:cNvPr>
          <p:cNvSpPr>
            <a:spLocks noGrp="1"/>
          </p:cNvSpPr>
          <p:nvPr>
            <p:ph type="body" sz="quarter" idx="18"/>
          </p:nvPr>
        </p:nvSpPr>
        <p:spPr/>
        <p:txBody>
          <a:bodyPr/>
          <a:lstStyle/>
          <a:p>
            <a:endParaRPr lang="en-IN"/>
          </a:p>
        </p:txBody>
      </p:sp>
    </p:spTree>
    <p:extLst>
      <p:ext uri="{BB962C8B-B14F-4D97-AF65-F5344CB8AC3E}">
        <p14:creationId xmlns:p14="http://schemas.microsoft.com/office/powerpoint/2010/main" val="2979379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DDB28-B2A8-4694-9A2D-89931D3A6426}"/>
              </a:ext>
            </a:extLst>
          </p:cNvPr>
          <p:cNvSpPr>
            <a:spLocks noGrp="1"/>
          </p:cNvSpPr>
          <p:nvPr>
            <p:ph type="ctrTitle"/>
          </p:nvPr>
        </p:nvSpPr>
        <p:spPr/>
        <p:txBody>
          <a:bodyPr/>
          <a:lstStyle/>
          <a:p>
            <a:r>
              <a:rPr lang="en-IN" dirty="0" err="1"/>
              <a:t>Color</a:t>
            </a:r>
            <a:r>
              <a:rPr lang="en-IN" dirty="0"/>
              <a:t> Palette</a:t>
            </a:r>
          </a:p>
        </p:txBody>
      </p:sp>
      <p:sp>
        <p:nvSpPr>
          <p:cNvPr id="5" name="Rectangle 4">
            <a:extLst>
              <a:ext uri="{FF2B5EF4-FFF2-40B4-BE49-F238E27FC236}">
                <a16:creationId xmlns:a16="http://schemas.microsoft.com/office/drawing/2014/main" id="{71604F6C-D247-4EC9-AA66-EFE8FA4D2FF6}"/>
              </a:ext>
            </a:extLst>
          </p:cNvPr>
          <p:cNvSpPr/>
          <p:nvPr/>
        </p:nvSpPr>
        <p:spPr>
          <a:xfrm>
            <a:off x="335270" y="1434527"/>
            <a:ext cx="1112882" cy="44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B5F4BD5F-0A6A-423B-8B6E-C2EF73E3B147}"/>
              </a:ext>
            </a:extLst>
          </p:cNvPr>
          <p:cNvSpPr/>
          <p:nvPr/>
        </p:nvSpPr>
        <p:spPr>
          <a:xfrm>
            <a:off x="1810030" y="1434527"/>
            <a:ext cx="1112882" cy="442655"/>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92BDD91C-1B54-45F5-A277-E1032209DBFA}"/>
              </a:ext>
            </a:extLst>
          </p:cNvPr>
          <p:cNvSpPr/>
          <p:nvPr/>
        </p:nvSpPr>
        <p:spPr>
          <a:xfrm>
            <a:off x="3284790" y="1434527"/>
            <a:ext cx="1112882" cy="442655"/>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2A2801FC-5D60-4242-9D12-B9E2D4AEDA24}"/>
              </a:ext>
            </a:extLst>
          </p:cNvPr>
          <p:cNvSpPr/>
          <p:nvPr/>
        </p:nvSpPr>
        <p:spPr>
          <a:xfrm>
            <a:off x="4759550" y="1434527"/>
            <a:ext cx="1112882" cy="442655"/>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087B9E66-F3FB-4897-93F0-21D1856A6F8E}"/>
              </a:ext>
            </a:extLst>
          </p:cNvPr>
          <p:cNvSpPr/>
          <p:nvPr/>
        </p:nvSpPr>
        <p:spPr>
          <a:xfrm>
            <a:off x="6234310" y="1434527"/>
            <a:ext cx="1112882" cy="442655"/>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ABFFC071-71C2-4A36-A812-46CFC41122F6}"/>
              </a:ext>
            </a:extLst>
          </p:cNvPr>
          <p:cNvSpPr/>
          <p:nvPr/>
        </p:nvSpPr>
        <p:spPr>
          <a:xfrm>
            <a:off x="7709070" y="1434527"/>
            <a:ext cx="1112882" cy="442655"/>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65F48F5E-D87B-48C5-A4E5-4013E37E85D2}"/>
              </a:ext>
            </a:extLst>
          </p:cNvPr>
          <p:cNvSpPr txBox="1"/>
          <p:nvPr/>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142</a:t>
            </a:r>
          </a:p>
          <a:p>
            <a:r>
              <a:rPr lang="en-IN" sz="1200" dirty="0">
                <a:solidFill>
                  <a:srgbClr val="595959"/>
                </a:solidFill>
              </a:rPr>
              <a:t>G: 180</a:t>
            </a:r>
          </a:p>
          <a:p>
            <a:r>
              <a:rPr lang="en-IN" sz="1200" dirty="0">
                <a:solidFill>
                  <a:srgbClr val="595959"/>
                </a:solidFill>
              </a:rPr>
              <a:t>B: 227</a:t>
            </a:r>
          </a:p>
        </p:txBody>
      </p:sp>
      <p:sp>
        <p:nvSpPr>
          <p:cNvPr id="12" name="TextBox 11">
            <a:extLst>
              <a:ext uri="{FF2B5EF4-FFF2-40B4-BE49-F238E27FC236}">
                <a16:creationId xmlns:a16="http://schemas.microsoft.com/office/drawing/2014/main" id="{D833C310-F9AA-44FD-AE6E-8202E64DA2A0}"/>
              </a:ext>
            </a:extLst>
          </p:cNvPr>
          <p:cNvSpPr txBox="1"/>
          <p:nvPr/>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4" name="TextBox 13">
            <a:extLst>
              <a:ext uri="{FF2B5EF4-FFF2-40B4-BE49-F238E27FC236}">
                <a16:creationId xmlns:a16="http://schemas.microsoft.com/office/drawing/2014/main" id="{0C9860C7-DA9C-4EFB-A6E0-16348F945D2C}"/>
              </a:ext>
            </a:extLst>
          </p:cNvPr>
          <p:cNvSpPr txBox="1"/>
          <p:nvPr/>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230</a:t>
            </a:r>
          </a:p>
          <a:p>
            <a:r>
              <a:rPr lang="en-IN" sz="1200" dirty="0">
                <a:solidFill>
                  <a:srgbClr val="595959"/>
                </a:solidFill>
              </a:rPr>
              <a:t>G: 185</a:t>
            </a:r>
          </a:p>
          <a:p>
            <a:r>
              <a:rPr lang="en-IN" sz="1200" dirty="0">
                <a:solidFill>
                  <a:srgbClr val="595959"/>
                </a:solidFill>
              </a:rPr>
              <a:t>B: 184</a:t>
            </a:r>
          </a:p>
        </p:txBody>
      </p:sp>
      <p:sp>
        <p:nvSpPr>
          <p:cNvPr id="15" name="TextBox 14">
            <a:extLst>
              <a:ext uri="{FF2B5EF4-FFF2-40B4-BE49-F238E27FC236}">
                <a16:creationId xmlns:a16="http://schemas.microsoft.com/office/drawing/2014/main" id="{3C694327-497A-4FAE-B35D-172B7D79E789}"/>
              </a:ext>
            </a:extLst>
          </p:cNvPr>
          <p:cNvSpPr txBox="1"/>
          <p:nvPr/>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6" name="TextBox 15">
            <a:extLst>
              <a:ext uri="{FF2B5EF4-FFF2-40B4-BE49-F238E27FC236}">
                <a16:creationId xmlns:a16="http://schemas.microsoft.com/office/drawing/2014/main" id="{C4800116-16BA-466B-BE95-C10846E3A4A1}"/>
              </a:ext>
            </a:extLst>
          </p:cNvPr>
          <p:cNvSpPr txBox="1"/>
          <p:nvPr/>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252</a:t>
            </a:r>
          </a:p>
          <a:p>
            <a:r>
              <a:rPr lang="en-IN" sz="1200" dirty="0">
                <a:solidFill>
                  <a:srgbClr val="595959"/>
                </a:solidFill>
              </a:rPr>
              <a:t>G: 213</a:t>
            </a:r>
          </a:p>
          <a:p>
            <a:r>
              <a:rPr lang="en-IN" sz="1200" dirty="0">
                <a:solidFill>
                  <a:srgbClr val="595959"/>
                </a:solidFill>
              </a:rPr>
              <a:t>B: 181</a:t>
            </a:r>
          </a:p>
        </p:txBody>
      </p:sp>
      <p:sp>
        <p:nvSpPr>
          <p:cNvPr id="17" name="TextBox 16">
            <a:extLst>
              <a:ext uri="{FF2B5EF4-FFF2-40B4-BE49-F238E27FC236}">
                <a16:creationId xmlns:a16="http://schemas.microsoft.com/office/drawing/2014/main" id="{F4CBEFEA-F051-40D5-BD10-C5DDAEB43054}"/>
              </a:ext>
            </a:extLst>
          </p:cNvPr>
          <p:cNvSpPr txBox="1"/>
          <p:nvPr/>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8" name="TextBox 17">
            <a:extLst>
              <a:ext uri="{FF2B5EF4-FFF2-40B4-BE49-F238E27FC236}">
                <a16:creationId xmlns:a16="http://schemas.microsoft.com/office/drawing/2014/main" id="{6547AB6F-394C-42F1-AB21-17D19C17CDE9}"/>
              </a:ext>
            </a:extLst>
          </p:cNvPr>
          <p:cNvSpPr txBox="1"/>
          <p:nvPr/>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9" name="TextBox 18">
            <a:extLst>
              <a:ext uri="{FF2B5EF4-FFF2-40B4-BE49-F238E27FC236}">
                <a16:creationId xmlns:a16="http://schemas.microsoft.com/office/drawing/2014/main" id="{DC8600D6-C6C5-47E6-823B-3A4BD3973C1B}"/>
              </a:ext>
            </a:extLst>
          </p:cNvPr>
          <p:cNvSpPr txBox="1"/>
          <p:nvPr/>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22" name="Rectangle 21">
            <a:extLst>
              <a:ext uri="{FF2B5EF4-FFF2-40B4-BE49-F238E27FC236}">
                <a16:creationId xmlns:a16="http://schemas.microsoft.com/office/drawing/2014/main" id="{CD35515C-16BE-4097-A707-8307AAEC12A1}"/>
              </a:ext>
            </a:extLst>
          </p:cNvPr>
          <p:cNvSpPr/>
          <p:nvPr/>
        </p:nvSpPr>
        <p:spPr>
          <a:xfrm>
            <a:off x="335270" y="3301792"/>
            <a:ext cx="1112882" cy="44265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595959"/>
              </a:solidFill>
            </a:endParaRPr>
          </a:p>
        </p:txBody>
      </p:sp>
      <p:sp>
        <p:nvSpPr>
          <p:cNvPr id="23" name="TextBox 22">
            <a:extLst>
              <a:ext uri="{FF2B5EF4-FFF2-40B4-BE49-F238E27FC236}">
                <a16:creationId xmlns:a16="http://schemas.microsoft.com/office/drawing/2014/main" id="{CA5D8ACC-66CC-4B39-B551-FB2FEFE07388}"/>
              </a:ext>
            </a:extLst>
          </p:cNvPr>
          <p:cNvSpPr txBox="1"/>
          <p:nvPr/>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89</a:t>
            </a:r>
          </a:p>
          <a:p>
            <a:r>
              <a:rPr lang="en-IN" sz="1200" dirty="0">
                <a:solidFill>
                  <a:srgbClr val="595959"/>
                </a:solidFill>
              </a:rPr>
              <a:t>G: 89</a:t>
            </a:r>
          </a:p>
          <a:p>
            <a:r>
              <a:rPr lang="en-IN" sz="1200" dirty="0">
                <a:solidFill>
                  <a:srgbClr val="595959"/>
                </a:solidFill>
              </a:rPr>
              <a:t>B: 89</a:t>
            </a:r>
          </a:p>
        </p:txBody>
      </p:sp>
      <p:grpSp>
        <p:nvGrpSpPr>
          <p:cNvPr id="3" name="Group 2">
            <a:extLst>
              <a:ext uri="{FF2B5EF4-FFF2-40B4-BE49-F238E27FC236}">
                <a16:creationId xmlns:a16="http://schemas.microsoft.com/office/drawing/2014/main" id="{0E6D1FA1-7A31-4757-9894-C2D0792CE3AE}"/>
              </a:ext>
            </a:extLst>
          </p:cNvPr>
          <p:cNvGrpSpPr/>
          <p:nvPr/>
        </p:nvGrpSpPr>
        <p:grpSpPr>
          <a:xfrm>
            <a:off x="3276454" y="3320374"/>
            <a:ext cx="2316374" cy="565171"/>
            <a:chOff x="3276454" y="3320374"/>
            <a:chExt cx="2316374" cy="565171"/>
          </a:xfrm>
        </p:grpSpPr>
        <p:sp>
          <p:nvSpPr>
            <p:cNvPr id="26" name="Rectangle 25">
              <a:extLst>
                <a:ext uri="{FF2B5EF4-FFF2-40B4-BE49-F238E27FC236}">
                  <a16:creationId xmlns:a16="http://schemas.microsoft.com/office/drawing/2014/main" id="{90A10538-BCA7-4F47-914B-A6BCC3987F60}"/>
                </a:ext>
              </a:extLst>
            </p:cNvPr>
            <p:cNvSpPr/>
            <p:nvPr/>
          </p:nvSpPr>
          <p:spPr>
            <a:xfrm>
              <a:off x="3276454" y="3320374"/>
              <a:ext cx="2316374" cy="56517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TextBox 23">
              <a:extLst>
                <a:ext uri="{FF2B5EF4-FFF2-40B4-BE49-F238E27FC236}">
                  <a16:creationId xmlns:a16="http://schemas.microsoft.com/office/drawing/2014/main" id="{DE4EAF07-8C39-403A-8969-03817C0C3E07}"/>
                </a:ext>
              </a:extLst>
            </p:cNvPr>
            <p:cNvSpPr txBox="1"/>
            <p:nvPr/>
          </p:nvSpPr>
          <p:spPr>
            <a:xfrm>
              <a:off x="3461350" y="3418293"/>
              <a:ext cx="1946583" cy="369332"/>
            </a:xfrm>
            <a:prstGeom prst="rect">
              <a:avLst/>
            </a:prstGeom>
            <a:noFill/>
          </p:spPr>
          <p:txBody>
            <a:bodyPr wrap="square" lIns="0" tIns="0" rIns="0" bIns="0" rtlCol="0">
              <a:spAutoFit/>
            </a:bodyPr>
            <a:lstStyle/>
            <a:p>
              <a:r>
                <a:rPr lang="en-IN" sz="2400" b="1" dirty="0">
                  <a:solidFill>
                    <a:schemeClr val="bg1"/>
                  </a:solidFill>
                </a:rPr>
                <a:t>Trebuchet MS</a:t>
              </a:r>
            </a:p>
          </p:txBody>
        </p:sp>
      </p:grpSp>
      <p:sp>
        <p:nvSpPr>
          <p:cNvPr id="25" name="TextBox 24">
            <a:extLst>
              <a:ext uri="{FF2B5EF4-FFF2-40B4-BE49-F238E27FC236}">
                <a16:creationId xmlns:a16="http://schemas.microsoft.com/office/drawing/2014/main" id="{C6FB2747-4AEC-4A36-A5BD-EE19927945EC}"/>
              </a:ext>
            </a:extLst>
          </p:cNvPr>
          <p:cNvSpPr txBox="1"/>
          <p:nvPr/>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extLst>
      <p:ext uri="{BB962C8B-B14F-4D97-AF65-F5344CB8AC3E}">
        <p14:creationId xmlns:p14="http://schemas.microsoft.com/office/powerpoint/2010/main" val="178941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p:txBody>
          <a:bodyPr/>
          <a:lstStyle/>
          <a:p>
            <a:r>
              <a:rPr lang="en-US" dirty="0"/>
              <a:t>Cloud for RETAIL </a:t>
            </a:r>
            <a:endParaRPr lang="en-IN" dirty="0"/>
          </a:p>
        </p:txBody>
      </p:sp>
      <p:sp>
        <p:nvSpPr>
          <p:cNvPr id="4" name="Freeform 14">
            <a:extLst>
              <a:ext uri="{FF2B5EF4-FFF2-40B4-BE49-F238E27FC236}">
                <a16:creationId xmlns:a16="http://schemas.microsoft.com/office/drawing/2014/main" id="{98F27F51-5F00-4D42-A9B2-5585EFA83BA7}"/>
              </a:ext>
            </a:extLst>
          </p:cNvPr>
          <p:cNvSpPr>
            <a:spLocks/>
          </p:cNvSpPr>
          <p:nvPr/>
        </p:nvSpPr>
        <p:spPr bwMode="auto">
          <a:xfrm>
            <a:off x="4529878" y="1967158"/>
            <a:ext cx="3606854" cy="2444064"/>
          </a:xfrm>
          <a:custGeom>
            <a:avLst/>
            <a:gdLst>
              <a:gd name="T0" fmla="*/ 0 w 89"/>
              <a:gd name="T1" fmla="*/ 0 h 1205"/>
              <a:gd name="T2" fmla="*/ 89 w 89"/>
              <a:gd name="T3" fmla="*/ 0 h 1205"/>
              <a:gd name="T4" fmla="*/ 89 w 89"/>
              <a:gd name="T5" fmla="*/ 1205 h 1205"/>
              <a:gd name="T6" fmla="*/ 0 w 89"/>
              <a:gd name="T7" fmla="*/ 1205 h 1205"/>
              <a:gd name="T8" fmla="*/ 0 w 89"/>
              <a:gd name="T9" fmla="*/ 0 h 1205"/>
              <a:gd name="T10" fmla="*/ 0 w 89"/>
              <a:gd name="T11" fmla="*/ 0 h 1205"/>
            </a:gdLst>
            <a:ahLst/>
            <a:cxnLst>
              <a:cxn ang="0">
                <a:pos x="T0" y="T1"/>
              </a:cxn>
              <a:cxn ang="0">
                <a:pos x="T2" y="T3"/>
              </a:cxn>
              <a:cxn ang="0">
                <a:pos x="T4" y="T5"/>
              </a:cxn>
              <a:cxn ang="0">
                <a:pos x="T6" y="T7"/>
              </a:cxn>
              <a:cxn ang="0">
                <a:pos x="T8" y="T9"/>
              </a:cxn>
              <a:cxn ang="0">
                <a:pos x="T10" y="T11"/>
              </a:cxn>
            </a:cxnLst>
            <a:rect l="0" t="0" r="r" b="b"/>
            <a:pathLst>
              <a:path w="89" h="1205">
                <a:moveTo>
                  <a:pt x="0" y="0"/>
                </a:moveTo>
                <a:lnTo>
                  <a:pt x="89" y="0"/>
                </a:lnTo>
                <a:lnTo>
                  <a:pt x="89" y="1205"/>
                </a:lnTo>
                <a:lnTo>
                  <a:pt x="0" y="1205"/>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5" name="Isosceles Triangle 4">
            <a:extLst>
              <a:ext uri="{FF2B5EF4-FFF2-40B4-BE49-F238E27FC236}">
                <a16:creationId xmlns:a16="http://schemas.microsoft.com/office/drawing/2014/main" id="{E8E61B36-D2BE-4962-8D18-8900816125EB}"/>
              </a:ext>
            </a:extLst>
          </p:cNvPr>
          <p:cNvSpPr/>
          <p:nvPr/>
        </p:nvSpPr>
        <p:spPr>
          <a:xfrm rot="5400000">
            <a:off x="2725657" y="2642400"/>
            <a:ext cx="2321900" cy="362672"/>
          </a:xfrm>
          <a:prstGeom prst="triangle">
            <a:avLst/>
          </a:prstGeom>
          <a:solidFill>
            <a:schemeClr val="bg1">
              <a:lumMod val="75000"/>
            </a:schemeClr>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grpSp>
        <p:nvGrpSpPr>
          <p:cNvPr id="6" name="Group 5">
            <a:extLst>
              <a:ext uri="{FF2B5EF4-FFF2-40B4-BE49-F238E27FC236}">
                <a16:creationId xmlns:a16="http://schemas.microsoft.com/office/drawing/2014/main" id="{2A1C4733-1C50-43E0-944A-6CB5D7C6D20B}"/>
              </a:ext>
            </a:extLst>
          </p:cNvPr>
          <p:cNvGrpSpPr/>
          <p:nvPr/>
        </p:nvGrpSpPr>
        <p:grpSpPr>
          <a:xfrm>
            <a:off x="902756" y="1745868"/>
            <a:ext cx="2622550" cy="2155736"/>
            <a:chOff x="363220" y="1023937"/>
            <a:chExt cx="2622550" cy="2155736"/>
          </a:xfrm>
        </p:grpSpPr>
        <p:sp>
          <p:nvSpPr>
            <p:cNvPr id="7" name="Rectangle 6">
              <a:extLst>
                <a:ext uri="{FF2B5EF4-FFF2-40B4-BE49-F238E27FC236}">
                  <a16:creationId xmlns:a16="http://schemas.microsoft.com/office/drawing/2014/main" id="{25A41CD9-0E6A-44DC-A454-61D911B8BF14}"/>
                </a:ext>
              </a:extLst>
            </p:cNvPr>
            <p:cNvSpPr/>
            <p:nvPr/>
          </p:nvSpPr>
          <p:spPr>
            <a:xfrm>
              <a:off x="363220" y="1023937"/>
              <a:ext cx="2622550" cy="2155736"/>
            </a:xfrm>
            <a:prstGeom prst="rect">
              <a:avLst/>
            </a:prstGeom>
            <a:solidFill>
              <a:schemeClr val="bg1">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0" rIns="91440" bIns="45720" numCol="1" spcCol="0" rtlCol="0" fromWordArt="0" anchor="t" anchorCtr="0" forceAA="0" compatLnSpc="1">
              <a:prstTxWarp prst="textNoShape">
                <a:avLst/>
              </a:prstTxWarp>
              <a:noAutofit/>
            </a:bodyPr>
            <a:lstStyle/>
            <a:p>
              <a:pPr lvl="0" algn="ctr">
                <a:spcBef>
                  <a:spcPts val="600"/>
                </a:spcBef>
              </a:pPr>
              <a:r>
                <a:rPr lang="en-US" sz="1600" b="1" dirty="0">
                  <a:solidFill>
                    <a:schemeClr val="tx1">
                      <a:lumMod val="75000"/>
                      <a:lumOff val="25000"/>
                    </a:schemeClr>
                  </a:solidFill>
                </a:rPr>
                <a:t>CHALLENGES</a:t>
              </a:r>
            </a:p>
          </p:txBody>
        </p:sp>
        <p:sp>
          <p:nvSpPr>
            <p:cNvPr id="8" name="Rounded Rectangle 7">
              <a:extLst>
                <a:ext uri="{FF2B5EF4-FFF2-40B4-BE49-F238E27FC236}">
                  <a16:creationId xmlns:a16="http://schemas.microsoft.com/office/drawing/2014/main" id="{70C7660C-35E6-4BA6-990D-7F9F68E317A2}"/>
                </a:ext>
              </a:extLst>
            </p:cNvPr>
            <p:cNvSpPr/>
            <p:nvPr/>
          </p:nvSpPr>
          <p:spPr>
            <a:xfrm>
              <a:off x="464820" y="1455150"/>
              <a:ext cx="2393950" cy="1532333"/>
            </a:xfrm>
            <a:prstGeom prst="roundRect">
              <a:avLst/>
            </a:prstGeom>
            <a:blipFill>
              <a:blip r:embed="rId2"/>
              <a:srcRect/>
              <a:stretch>
                <a:fillRect l="268" t="-35417" r="-19019" b="-75694"/>
              </a:stretch>
            </a:blip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p>
          </p:txBody>
        </p:sp>
        <p:sp>
          <p:nvSpPr>
            <p:cNvPr id="9" name="Rounded Rectangle 40">
              <a:extLst>
                <a:ext uri="{FF2B5EF4-FFF2-40B4-BE49-F238E27FC236}">
                  <a16:creationId xmlns:a16="http://schemas.microsoft.com/office/drawing/2014/main" id="{F2412A21-9A31-460A-8A13-F5F681BA8DA0}"/>
                </a:ext>
              </a:extLst>
            </p:cNvPr>
            <p:cNvSpPr/>
            <p:nvPr/>
          </p:nvSpPr>
          <p:spPr>
            <a:xfrm>
              <a:off x="464820" y="1455150"/>
              <a:ext cx="2395728" cy="1526864"/>
            </a:xfrm>
            <a:prstGeom prst="roundRect">
              <a:avLst/>
            </a:prstGeom>
            <a:solidFill>
              <a:schemeClr val="bg1">
                <a:alpha val="7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dirty="0">
                  <a:solidFill>
                    <a:srgbClr val="595959"/>
                  </a:solidFill>
                </a:rPr>
                <a:t>Biggest Challenges in </a:t>
              </a:r>
              <a:br>
                <a:rPr lang="en-US" sz="1200" dirty="0">
                  <a:solidFill>
                    <a:srgbClr val="595959"/>
                  </a:solidFill>
                </a:rPr>
              </a:br>
              <a:r>
                <a:rPr lang="en-US" sz="1200" dirty="0">
                  <a:solidFill>
                    <a:srgbClr val="595959"/>
                  </a:solidFill>
                </a:rPr>
                <a:t>e-commerce sector:</a:t>
              </a:r>
            </a:p>
            <a:p>
              <a:pPr marL="171450" indent="-171450">
                <a:spcBef>
                  <a:spcPts val="400"/>
                </a:spcBef>
                <a:buFont typeface="Arial" panose="020B0604020202020204" pitchFamily="34" charset="0"/>
                <a:buChar char="•"/>
              </a:pPr>
              <a:r>
                <a:rPr lang="en-US" sz="1200" dirty="0">
                  <a:solidFill>
                    <a:srgbClr val="595959"/>
                  </a:solidFill>
                </a:rPr>
                <a:t>Changing demands and market scenarios</a:t>
              </a:r>
            </a:p>
            <a:p>
              <a:pPr marL="171450" indent="-171450">
                <a:spcBef>
                  <a:spcPts val="400"/>
                </a:spcBef>
                <a:buFont typeface="Arial" panose="020B0604020202020204" pitchFamily="34" charset="0"/>
                <a:buChar char="•"/>
              </a:pPr>
              <a:r>
                <a:rPr lang="en-US" sz="1200" dirty="0">
                  <a:solidFill>
                    <a:srgbClr val="595959"/>
                  </a:solidFill>
                </a:rPr>
                <a:t>Customer loyalty </a:t>
              </a:r>
            </a:p>
            <a:p>
              <a:pPr marL="171450" indent="-171450">
                <a:spcBef>
                  <a:spcPts val="400"/>
                </a:spcBef>
                <a:buFont typeface="Arial" panose="020B0604020202020204" pitchFamily="34" charset="0"/>
                <a:buChar char="•"/>
              </a:pPr>
              <a:r>
                <a:rPr lang="en-US" sz="1200" dirty="0">
                  <a:solidFill>
                    <a:srgbClr val="595959"/>
                  </a:solidFill>
                </a:rPr>
                <a:t>Capex/</a:t>
              </a:r>
              <a:r>
                <a:rPr lang="en-US" sz="1200" dirty="0" err="1">
                  <a:solidFill>
                    <a:srgbClr val="595959"/>
                  </a:solidFill>
                </a:rPr>
                <a:t>opex</a:t>
              </a:r>
              <a:endParaRPr lang="en-US" sz="1200" dirty="0">
                <a:solidFill>
                  <a:srgbClr val="595959"/>
                </a:solidFill>
              </a:endParaRPr>
            </a:p>
          </p:txBody>
        </p:sp>
      </p:grpSp>
      <p:sp>
        <p:nvSpPr>
          <p:cNvPr id="10" name="Freeform 9">
            <a:extLst>
              <a:ext uri="{FF2B5EF4-FFF2-40B4-BE49-F238E27FC236}">
                <a16:creationId xmlns:a16="http://schemas.microsoft.com/office/drawing/2014/main" id="{3BE865D5-DF3C-4D3F-94CE-5DAF000021CB}"/>
              </a:ext>
            </a:extLst>
          </p:cNvPr>
          <p:cNvSpPr>
            <a:spLocks/>
          </p:cNvSpPr>
          <p:nvPr/>
        </p:nvSpPr>
        <p:spPr bwMode="auto">
          <a:xfrm>
            <a:off x="4598710" y="1009437"/>
            <a:ext cx="3502233" cy="1224700"/>
          </a:xfrm>
          <a:custGeom>
            <a:avLst/>
            <a:gdLst>
              <a:gd name="T0" fmla="*/ 0 w 1041"/>
              <a:gd name="T1" fmla="*/ 298 h 431"/>
              <a:gd name="T2" fmla="*/ 521 w 1041"/>
              <a:gd name="T3" fmla="*/ 0 h 431"/>
              <a:gd name="T4" fmla="*/ 1041 w 1041"/>
              <a:gd name="T5" fmla="*/ 298 h 431"/>
              <a:gd name="T6" fmla="*/ 1041 w 1041"/>
              <a:gd name="T7" fmla="*/ 431 h 431"/>
              <a:gd name="T8" fmla="*/ 0 w 1041"/>
              <a:gd name="T9" fmla="*/ 431 h 431"/>
              <a:gd name="T10" fmla="*/ 0 w 1041"/>
              <a:gd name="T11" fmla="*/ 298 h 431"/>
              <a:gd name="T12" fmla="*/ 0 w 1041"/>
              <a:gd name="T13" fmla="*/ 298 h 431"/>
              <a:gd name="connsiteX0" fmla="*/ 0 w 10055"/>
              <a:gd name="connsiteY0" fmla="*/ 5981 h 10000"/>
              <a:gd name="connsiteX1" fmla="*/ 5060 w 10055"/>
              <a:gd name="connsiteY1" fmla="*/ 0 h 10000"/>
              <a:gd name="connsiteX2" fmla="*/ 10055 w 10055"/>
              <a:gd name="connsiteY2" fmla="*/ 6914 h 10000"/>
              <a:gd name="connsiteX3" fmla="*/ 10055 w 10055"/>
              <a:gd name="connsiteY3" fmla="*/ 10000 h 10000"/>
              <a:gd name="connsiteX4" fmla="*/ 55 w 10055"/>
              <a:gd name="connsiteY4" fmla="*/ 10000 h 10000"/>
              <a:gd name="connsiteX5" fmla="*/ 55 w 10055"/>
              <a:gd name="connsiteY5" fmla="*/ 6914 h 10000"/>
              <a:gd name="connsiteX6" fmla="*/ 0 w 10055"/>
              <a:gd name="connsiteY6" fmla="*/ 5981 h 10000"/>
              <a:gd name="connsiteX0" fmla="*/ 0 w 10077"/>
              <a:gd name="connsiteY0" fmla="*/ 5981 h 10000"/>
              <a:gd name="connsiteX1" fmla="*/ 5060 w 10077"/>
              <a:gd name="connsiteY1" fmla="*/ 0 h 10000"/>
              <a:gd name="connsiteX2" fmla="*/ 10077 w 10077"/>
              <a:gd name="connsiteY2" fmla="*/ 5794 h 10000"/>
              <a:gd name="connsiteX3" fmla="*/ 10055 w 10077"/>
              <a:gd name="connsiteY3" fmla="*/ 10000 h 10000"/>
              <a:gd name="connsiteX4" fmla="*/ 55 w 10077"/>
              <a:gd name="connsiteY4" fmla="*/ 10000 h 10000"/>
              <a:gd name="connsiteX5" fmla="*/ 55 w 10077"/>
              <a:gd name="connsiteY5" fmla="*/ 6914 h 10000"/>
              <a:gd name="connsiteX6" fmla="*/ 0 w 10077"/>
              <a:gd name="connsiteY6" fmla="*/ 59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7" h="10000">
                <a:moveTo>
                  <a:pt x="0" y="5981"/>
                </a:moveTo>
                <a:lnTo>
                  <a:pt x="5060" y="0"/>
                </a:lnTo>
                <a:lnTo>
                  <a:pt x="10077" y="5794"/>
                </a:lnTo>
                <a:cubicBezTo>
                  <a:pt x="10070" y="7196"/>
                  <a:pt x="10062" y="8598"/>
                  <a:pt x="10055" y="10000"/>
                </a:cubicBezTo>
                <a:lnTo>
                  <a:pt x="55" y="10000"/>
                </a:lnTo>
                <a:lnTo>
                  <a:pt x="55" y="6914"/>
                </a:lnTo>
                <a:cubicBezTo>
                  <a:pt x="37" y="6603"/>
                  <a:pt x="18" y="6292"/>
                  <a:pt x="0" y="598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N"/>
          </a:p>
        </p:txBody>
      </p:sp>
      <p:sp>
        <p:nvSpPr>
          <p:cNvPr id="11" name="Freeform 14">
            <a:extLst>
              <a:ext uri="{FF2B5EF4-FFF2-40B4-BE49-F238E27FC236}">
                <a16:creationId xmlns:a16="http://schemas.microsoft.com/office/drawing/2014/main" id="{2938E3C0-9E51-4782-9ED2-E44B72F29A46}"/>
              </a:ext>
            </a:extLst>
          </p:cNvPr>
          <p:cNvSpPr>
            <a:spLocks/>
          </p:cNvSpPr>
          <p:nvPr/>
        </p:nvSpPr>
        <p:spPr bwMode="auto">
          <a:xfrm>
            <a:off x="4457629" y="1685087"/>
            <a:ext cx="180000" cy="2791321"/>
          </a:xfrm>
          <a:custGeom>
            <a:avLst/>
            <a:gdLst>
              <a:gd name="T0" fmla="*/ 0 w 89"/>
              <a:gd name="T1" fmla="*/ 0 h 1205"/>
              <a:gd name="T2" fmla="*/ 89 w 89"/>
              <a:gd name="T3" fmla="*/ 0 h 1205"/>
              <a:gd name="T4" fmla="*/ 89 w 89"/>
              <a:gd name="T5" fmla="*/ 1205 h 1205"/>
              <a:gd name="T6" fmla="*/ 0 w 89"/>
              <a:gd name="T7" fmla="*/ 1205 h 1205"/>
              <a:gd name="T8" fmla="*/ 0 w 89"/>
              <a:gd name="T9" fmla="*/ 0 h 1205"/>
              <a:gd name="T10" fmla="*/ 0 w 89"/>
              <a:gd name="T11" fmla="*/ 0 h 1205"/>
            </a:gdLst>
            <a:ahLst/>
            <a:cxnLst>
              <a:cxn ang="0">
                <a:pos x="T0" y="T1"/>
              </a:cxn>
              <a:cxn ang="0">
                <a:pos x="T2" y="T3"/>
              </a:cxn>
              <a:cxn ang="0">
                <a:pos x="T4" y="T5"/>
              </a:cxn>
              <a:cxn ang="0">
                <a:pos x="T6" y="T7"/>
              </a:cxn>
              <a:cxn ang="0">
                <a:pos x="T8" y="T9"/>
              </a:cxn>
              <a:cxn ang="0">
                <a:pos x="T10" y="T11"/>
              </a:cxn>
            </a:cxnLst>
            <a:rect l="0" t="0" r="r" b="b"/>
            <a:pathLst>
              <a:path w="89" h="1205">
                <a:moveTo>
                  <a:pt x="0" y="0"/>
                </a:moveTo>
                <a:lnTo>
                  <a:pt x="89" y="0"/>
                </a:lnTo>
                <a:lnTo>
                  <a:pt x="89" y="1205"/>
                </a:lnTo>
                <a:lnTo>
                  <a:pt x="0" y="1205"/>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2" name="Freeform 15">
            <a:extLst>
              <a:ext uri="{FF2B5EF4-FFF2-40B4-BE49-F238E27FC236}">
                <a16:creationId xmlns:a16="http://schemas.microsoft.com/office/drawing/2014/main" id="{4CD52327-4CC1-4D55-A6D4-8ACE4810D7FA}"/>
              </a:ext>
            </a:extLst>
          </p:cNvPr>
          <p:cNvSpPr>
            <a:spLocks/>
          </p:cNvSpPr>
          <p:nvPr/>
        </p:nvSpPr>
        <p:spPr bwMode="auto">
          <a:xfrm>
            <a:off x="4296420" y="4477495"/>
            <a:ext cx="481416" cy="180000"/>
          </a:xfrm>
          <a:custGeom>
            <a:avLst/>
            <a:gdLst>
              <a:gd name="T0" fmla="*/ 0 w 281"/>
              <a:gd name="T1" fmla="*/ 0 h 130"/>
              <a:gd name="T2" fmla="*/ 281 w 281"/>
              <a:gd name="T3" fmla="*/ 0 h 130"/>
              <a:gd name="T4" fmla="*/ 281 w 281"/>
              <a:gd name="T5" fmla="*/ 130 h 130"/>
              <a:gd name="T6" fmla="*/ 0 w 281"/>
              <a:gd name="T7" fmla="*/ 130 h 130"/>
              <a:gd name="T8" fmla="*/ 0 w 281"/>
              <a:gd name="T9" fmla="*/ 0 h 130"/>
              <a:gd name="T10" fmla="*/ 0 w 281"/>
              <a:gd name="T11" fmla="*/ 0 h 130"/>
            </a:gdLst>
            <a:ahLst/>
            <a:cxnLst>
              <a:cxn ang="0">
                <a:pos x="T0" y="T1"/>
              </a:cxn>
              <a:cxn ang="0">
                <a:pos x="T2" y="T3"/>
              </a:cxn>
              <a:cxn ang="0">
                <a:pos x="T4" y="T5"/>
              </a:cxn>
              <a:cxn ang="0">
                <a:pos x="T6" y="T7"/>
              </a:cxn>
              <a:cxn ang="0">
                <a:pos x="T8" y="T9"/>
              </a:cxn>
              <a:cxn ang="0">
                <a:pos x="T10" y="T11"/>
              </a:cxn>
            </a:cxnLst>
            <a:rect l="0" t="0" r="r" b="b"/>
            <a:pathLst>
              <a:path w="281" h="130">
                <a:moveTo>
                  <a:pt x="0" y="0"/>
                </a:moveTo>
                <a:lnTo>
                  <a:pt x="281" y="0"/>
                </a:lnTo>
                <a:lnTo>
                  <a:pt x="281" y="130"/>
                </a:lnTo>
                <a:lnTo>
                  <a:pt x="0" y="130"/>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3" name="Freeform 16">
            <a:extLst>
              <a:ext uri="{FF2B5EF4-FFF2-40B4-BE49-F238E27FC236}">
                <a16:creationId xmlns:a16="http://schemas.microsoft.com/office/drawing/2014/main" id="{BF0B5CE7-CC2A-4FA6-9DB6-305179CDB3C4}"/>
              </a:ext>
            </a:extLst>
          </p:cNvPr>
          <p:cNvSpPr>
            <a:spLocks/>
          </p:cNvSpPr>
          <p:nvPr/>
        </p:nvSpPr>
        <p:spPr bwMode="auto">
          <a:xfrm>
            <a:off x="8079252" y="1698198"/>
            <a:ext cx="180000" cy="2782630"/>
          </a:xfrm>
          <a:custGeom>
            <a:avLst/>
            <a:gdLst>
              <a:gd name="T0" fmla="*/ 0 w 90"/>
              <a:gd name="T1" fmla="*/ 0 h 1205"/>
              <a:gd name="T2" fmla="*/ 90 w 90"/>
              <a:gd name="T3" fmla="*/ 0 h 1205"/>
              <a:gd name="T4" fmla="*/ 90 w 90"/>
              <a:gd name="T5" fmla="*/ 1205 h 1205"/>
              <a:gd name="T6" fmla="*/ 0 w 90"/>
              <a:gd name="T7" fmla="*/ 1205 h 1205"/>
              <a:gd name="T8" fmla="*/ 0 w 90"/>
              <a:gd name="T9" fmla="*/ 0 h 1205"/>
              <a:gd name="T10" fmla="*/ 0 w 90"/>
              <a:gd name="T11" fmla="*/ 0 h 1205"/>
            </a:gdLst>
            <a:ahLst/>
            <a:cxnLst>
              <a:cxn ang="0">
                <a:pos x="T0" y="T1"/>
              </a:cxn>
              <a:cxn ang="0">
                <a:pos x="T2" y="T3"/>
              </a:cxn>
              <a:cxn ang="0">
                <a:pos x="T4" y="T5"/>
              </a:cxn>
              <a:cxn ang="0">
                <a:pos x="T6" y="T7"/>
              </a:cxn>
              <a:cxn ang="0">
                <a:pos x="T8" y="T9"/>
              </a:cxn>
              <a:cxn ang="0">
                <a:pos x="T10" y="T11"/>
              </a:cxn>
            </a:cxnLst>
            <a:rect l="0" t="0" r="r" b="b"/>
            <a:pathLst>
              <a:path w="90" h="1205">
                <a:moveTo>
                  <a:pt x="0" y="0"/>
                </a:moveTo>
                <a:lnTo>
                  <a:pt x="90" y="0"/>
                </a:lnTo>
                <a:lnTo>
                  <a:pt x="90" y="1205"/>
                </a:lnTo>
                <a:lnTo>
                  <a:pt x="0" y="1205"/>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4" name="Freeform 17">
            <a:extLst>
              <a:ext uri="{FF2B5EF4-FFF2-40B4-BE49-F238E27FC236}">
                <a16:creationId xmlns:a16="http://schemas.microsoft.com/office/drawing/2014/main" id="{B9E25EC3-00E5-4E7E-A011-9B14BAF24A7B}"/>
              </a:ext>
            </a:extLst>
          </p:cNvPr>
          <p:cNvSpPr>
            <a:spLocks/>
          </p:cNvSpPr>
          <p:nvPr/>
        </p:nvSpPr>
        <p:spPr bwMode="auto">
          <a:xfrm>
            <a:off x="7933168" y="4477495"/>
            <a:ext cx="481935" cy="180000"/>
          </a:xfrm>
          <a:custGeom>
            <a:avLst/>
            <a:gdLst>
              <a:gd name="T0" fmla="*/ 0 w 281"/>
              <a:gd name="T1" fmla="*/ 0 h 130"/>
              <a:gd name="T2" fmla="*/ 281 w 281"/>
              <a:gd name="T3" fmla="*/ 0 h 130"/>
              <a:gd name="T4" fmla="*/ 281 w 281"/>
              <a:gd name="T5" fmla="*/ 130 h 130"/>
              <a:gd name="T6" fmla="*/ 0 w 281"/>
              <a:gd name="T7" fmla="*/ 130 h 130"/>
              <a:gd name="T8" fmla="*/ 0 w 281"/>
              <a:gd name="T9" fmla="*/ 0 h 130"/>
              <a:gd name="T10" fmla="*/ 0 w 281"/>
              <a:gd name="T11" fmla="*/ 0 h 130"/>
            </a:gdLst>
            <a:ahLst/>
            <a:cxnLst>
              <a:cxn ang="0">
                <a:pos x="T0" y="T1"/>
              </a:cxn>
              <a:cxn ang="0">
                <a:pos x="T2" y="T3"/>
              </a:cxn>
              <a:cxn ang="0">
                <a:pos x="T4" y="T5"/>
              </a:cxn>
              <a:cxn ang="0">
                <a:pos x="T6" y="T7"/>
              </a:cxn>
              <a:cxn ang="0">
                <a:pos x="T8" y="T9"/>
              </a:cxn>
              <a:cxn ang="0">
                <a:pos x="T10" y="T11"/>
              </a:cxn>
            </a:cxnLst>
            <a:rect l="0" t="0" r="r" b="b"/>
            <a:pathLst>
              <a:path w="281" h="130">
                <a:moveTo>
                  <a:pt x="0" y="0"/>
                </a:moveTo>
                <a:lnTo>
                  <a:pt x="281" y="0"/>
                </a:lnTo>
                <a:lnTo>
                  <a:pt x="281" y="130"/>
                </a:lnTo>
                <a:lnTo>
                  <a:pt x="0" y="130"/>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5" name="Freeform 21">
            <a:extLst>
              <a:ext uri="{FF2B5EF4-FFF2-40B4-BE49-F238E27FC236}">
                <a16:creationId xmlns:a16="http://schemas.microsoft.com/office/drawing/2014/main" id="{BB63101C-7041-434E-9396-1B0F1CD9B84B}"/>
              </a:ext>
            </a:extLst>
          </p:cNvPr>
          <p:cNvSpPr>
            <a:spLocks/>
          </p:cNvSpPr>
          <p:nvPr/>
        </p:nvSpPr>
        <p:spPr bwMode="auto">
          <a:xfrm>
            <a:off x="4617826" y="2196564"/>
            <a:ext cx="3475472" cy="72937"/>
          </a:xfrm>
          <a:custGeom>
            <a:avLst/>
            <a:gdLst>
              <a:gd name="T0" fmla="*/ 0 w 1041"/>
              <a:gd name="T1" fmla="*/ 0 h 33"/>
              <a:gd name="T2" fmla="*/ 1041 w 1041"/>
              <a:gd name="T3" fmla="*/ 0 h 33"/>
              <a:gd name="T4" fmla="*/ 1041 w 1041"/>
              <a:gd name="T5" fmla="*/ 33 h 33"/>
              <a:gd name="T6" fmla="*/ 0 w 1041"/>
              <a:gd name="T7" fmla="*/ 33 h 33"/>
              <a:gd name="T8" fmla="*/ 0 w 1041"/>
              <a:gd name="T9" fmla="*/ 0 h 33"/>
              <a:gd name="T10" fmla="*/ 0 w 1041"/>
              <a:gd name="T11" fmla="*/ 0 h 33"/>
            </a:gdLst>
            <a:ahLst/>
            <a:cxnLst>
              <a:cxn ang="0">
                <a:pos x="T0" y="T1"/>
              </a:cxn>
              <a:cxn ang="0">
                <a:pos x="T2" y="T3"/>
              </a:cxn>
              <a:cxn ang="0">
                <a:pos x="T4" y="T5"/>
              </a:cxn>
              <a:cxn ang="0">
                <a:pos x="T6" y="T7"/>
              </a:cxn>
              <a:cxn ang="0">
                <a:pos x="T8" y="T9"/>
              </a:cxn>
              <a:cxn ang="0">
                <a:pos x="T10" y="T11"/>
              </a:cxn>
            </a:cxnLst>
            <a:rect l="0" t="0" r="r" b="b"/>
            <a:pathLst>
              <a:path w="1041" h="33">
                <a:moveTo>
                  <a:pt x="0" y="0"/>
                </a:moveTo>
                <a:lnTo>
                  <a:pt x="1041" y="0"/>
                </a:lnTo>
                <a:lnTo>
                  <a:pt x="1041" y="33"/>
                </a:lnTo>
                <a:lnTo>
                  <a:pt x="0" y="33"/>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6" name="Freeform 22">
            <a:extLst>
              <a:ext uri="{FF2B5EF4-FFF2-40B4-BE49-F238E27FC236}">
                <a16:creationId xmlns:a16="http://schemas.microsoft.com/office/drawing/2014/main" id="{4739D199-2EE2-49A4-ABD9-02F462ADA3B1}"/>
              </a:ext>
            </a:extLst>
          </p:cNvPr>
          <p:cNvSpPr>
            <a:spLocks/>
          </p:cNvSpPr>
          <p:nvPr/>
        </p:nvSpPr>
        <p:spPr bwMode="auto">
          <a:xfrm>
            <a:off x="4283968" y="893250"/>
            <a:ext cx="2073264" cy="999027"/>
          </a:xfrm>
          <a:custGeom>
            <a:avLst/>
            <a:gdLst>
              <a:gd name="T0" fmla="*/ 621 w 621"/>
              <a:gd name="T1" fmla="*/ 102 h 452"/>
              <a:gd name="T2" fmla="*/ 0 w 621"/>
              <a:gd name="T3" fmla="*/ 452 h 452"/>
              <a:gd name="T4" fmla="*/ 0 w 621"/>
              <a:gd name="T5" fmla="*/ 349 h 452"/>
              <a:gd name="T6" fmla="*/ 621 w 621"/>
              <a:gd name="T7" fmla="*/ 0 h 452"/>
              <a:gd name="T8" fmla="*/ 621 w 621"/>
              <a:gd name="T9" fmla="*/ 102 h 452"/>
              <a:gd name="T10" fmla="*/ 621 w 621"/>
              <a:gd name="T11" fmla="*/ 102 h 452"/>
            </a:gdLst>
            <a:ahLst/>
            <a:cxnLst>
              <a:cxn ang="0">
                <a:pos x="T0" y="T1"/>
              </a:cxn>
              <a:cxn ang="0">
                <a:pos x="T2" y="T3"/>
              </a:cxn>
              <a:cxn ang="0">
                <a:pos x="T4" y="T5"/>
              </a:cxn>
              <a:cxn ang="0">
                <a:pos x="T6" y="T7"/>
              </a:cxn>
              <a:cxn ang="0">
                <a:pos x="T8" y="T9"/>
              </a:cxn>
              <a:cxn ang="0">
                <a:pos x="T10" y="T11"/>
              </a:cxn>
            </a:cxnLst>
            <a:rect l="0" t="0" r="r" b="b"/>
            <a:pathLst>
              <a:path w="621" h="452">
                <a:moveTo>
                  <a:pt x="621" y="102"/>
                </a:moveTo>
                <a:lnTo>
                  <a:pt x="0" y="452"/>
                </a:lnTo>
                <a:lnTo>
                  <a:pt x="0" y="349"/>
                </a:lnTo>
                <a:lnTo>
                  <a:pt x="621" y="0"/>
                </a:lnTo>
                <a:lnTo>
                  <a:pt x="621" y="102"/>
                </a:lnTo>
                <a:lnTo>
                  <a:pt x="621" y="10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7" name="Freeform 23">
            <a:extLst>
              <a:ext uri="{FF2B5EF4-FFF2-40B4-BE49-F238E27FC236}">
                <a16:creationId xmlns:a16="http://schemas.microsoft.com/office/drawing/2014/main" id="{8A384A59-4184-484C-AB51-C3E93866C681}"/>
              </a:ext>
            </a:extLst>
          </p:cNvPr>
          <p:cNvSpPr>
            <a:spLocks/>
          </p:cNvSpPr>
          <p:nvPr/>
        </p:nvSpPr>
        <p:spPr bwMode="auto">
          <a:xfrm>
            <a:off x="6357230" y="893250"/>
            <a:ext cx="2069925" cy="999027"/>
          </a:xfrm>
          <a:custGeom>
            <a:avLst/>
            <a:gdLst>
              <a:gd name="T0" fmla="*/ 0 w 620"/>
              <a:gd name="T1" fmla="*/ 102 h 452"/>
              <a:gd name="T2" fmla="*/ 620 w 620"/>
              <a:gd name="T3" fmla="*/ 452 h 452"/>
              <a:gd name="T4" fmla="*/ 620 w 620"/>
              <a:gd name="T5" fmla="*/ 349 h 452"/>
              <a:gd name="T6" fmla="*/ 0 w 620"/>
              <a:gd name="T7" fmla="*/ 0 h 452"/>
              <a:gd name="T8" fmla="*/ 0 w 620"/>
              <a:gd name="T9" fmla="*/ 102 h 452"/>
              <a:gd name="T10" fmla="*/ 0 w 620"/>
              <a:gd name="T11" fmla="*/ 102 h 452"/>
            </a:gdLst>
            <a:ahLst/>
            <a:cxnLst>
              <a:cxn ang="0">
                <a:pos x="T0" y="T1"/>
              </a:cxn>
              <a:cxn ang="0">
                <a:pos x="T2" y="T3"/>
              </a:cxn>
              <a:cxn ang="0">
                <a:pos x="T4" y="T5"/>
              </a:cxn>
              <a:cxn ang="0">
                <a:pos x="T6" y="T7"/>
              </a:cxn>
              <a:cxn ang="0">
                <a:pos x="T8" y="T9"/>
              </a:cxn>
              <a:cxn ang="0">
                <a:pos x="T10" y="T11"/>
              </a:cxn>
            </a:cxnLst>
            <a:rect l="0" t="0" r="r" b="b"/>
            <a:pathLst>
              <a:path w="620" h="452">
                <a:moveTo>
                  <a:pt x="0" y="102"/>
                </a:moveTo>
                <a:lnTo>
                  <a:pt x="620" y="452"/>
                </a:lnTo>
                <a:lnTo>
                  <a:pt x="620" y="349"/>
                </a:lnTo>
                <a:lnTo>
                  <a:pt x="0" y="0"/>
                </a:lnTo>
                <a:lnTo>
                  <a:pt x="0" y="102"/>
                </a:lnTo>
                <a:lnTo>
                  <a:pt x="0" y="10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8" name="Freeform 24">
            <a:extLst>
              <a:ext uri="{FF2B5EF4-FFF2-40B4-BE49-F238E27FC236}">
                <a16:creationId xmlns:a16="http://schemas.microsoft.com/office/drawing/2014/main" id="{C9DE1D9E-C216-44DD-B7FA-A25704DB5C79}"/>
              </a:ext>
            </a:extLst>
          </p:cNvPr>
          <p:cNvSpPr>
            <a:spLocks/>
          </p:cNvSpPr>
          <p:nvPr/>
        </p:nvSpPr>
        <p:spPr bwMode="auto">
          <a:xfrm>
            <a:off x="4617826" y="4344915"/>
            <a:ext cx="3475472" cy="72937"/>
          </a:xfrm>
          <a:custGeom>
            <a:avLst/>
            <a:gdLst>
              <a:gd name="T0" fmla="*/ 0 w 1055"/>
              <a:gd name="T1" fmla="*/ 0 h 34"/>
              <a:gd name="T2" fmla="*/ 1055 w 1055"/>
              <a:gd name="T3" fmla="*/ 0 h 34"/>
              <a:gd name="T4" fmla="*/ 1055 w 1055"/>
              <a:gd name="T5" fmla="*/ 34 h 34"/>
              <a:gd name="T6" fmla="*/ 0 w 1055"/>
              <a:gd name="T7" fmla="*/ 34 h 34"/>
              <a:gd name="T8" fmla="*/ 0 w 1055"/>
              <a:gd name="T9" fmla="*/ 0 h 34"/>
            </a:gdLst>
            <a:ahLst/>
            <a:cxnLst>
              <a:cxn ang="0">
                <a:pos x="T0" y="T1"/>
              </a:cxn>
              <a:cxn ang="0">
                <a:pos x="T2" y="T3"/>
              </a:cxn>
              <a:cxn ang="0">
                <a:pos x="T4" y="T5"/>
              </a:cxn>
              <a:cxn ang="0">
                <a:pos x="T6" y="T7"/>
              </a:cxn>
              <a:cxn ang="0">
                <a:pos x="T8" y="T9"/>
              </a:cxn>
            </a:cxnLst>
            <a:rect l="0" t="0" r="r" b="b"/>
            <a:pathLst>
              <a:path w="1055" h="34">
                <a:moveTo>
                  <a:pt x="0" y="0"/>
                </a:moveTo>
                <a:cubicBezTo>
                  <a:pt x="352" y="0"/>
                  <a:pt x="704" y="0"/>
                  <a:pt x="1055" y="0"/>
                </a:cubicBezTo>
                <a:cubicBezTo>
                  <a:pt x="1055" y="11"/>
                  <a:pt x="1055" y="23"/>
                  <a:pt x="1055" y="34"/>
                </a:cubicBezTo>
                <a:cubicBezTo>
                  <a:pt x="704" y="34"/>
                  <a:pt x="352" y="34"/>
                  <a:pt x="0" y="34"/>
                </a:cubicBezTo>
                <a:cubicBezTo>
                  <a:pt x="0" y="23"/>
                  <a:pt x="0" y="11"/>
                  <a:pt x="0"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19" name="Freeform 25">
            <a:extLst>
              <a:ext uri="{FF2B5EF4-FFF2-40B4-BE49-F238E27FC236}">
                <a16:creationId xmlns:a16="http://schemas.microsoft.com/office/drawing/2014/main" id="{A5422A8D-69EE-447D-9620-AF31F35858B6}"/>
              </a:ext>
            </a:extLst>
          </p:cNvPr>
          <p:cNvSpPr>
            <a:spLocks/>
          </p:cNvSpPr>
          <p:nvPr/>
        </p:nvSpPr>
        <p:spPr bwMode="auto">
          <a:xfrm>
            <a:off x="7332098" y="1085541"/>
            <a:ext cx="297135" cy="371320"/>
          </a:xfrm>
          <a:custGeom>
            <a:avLst/>
            <a:gdLst>
              <a:gd name="T0" fmla="*/ 0 w 89"/>
              <a:gd name="T1" fmla="*/ 0 h 168"/>
              <a:gd name="T2" fmla="*/ 89 w 89"/>
              <a:gd name="T3" fmla="*/ 0 h 168"/>
              <a:gd name="T4" fmla="*/ 89 w 89"/>
              <a:gd name="T5" fmla="*/ 168 h 168"/>
              <a:gd name="T6" fmla="*/ 0 w 89"/>
              <a:gd name="T7" fmla="*/ 168 h 168"/>
              <a:gd name="T8" fmla="*/ 0 w 89"/>
              <a:gd name="T9" fmla="*/ 0 h 168"/>
              <a:gd name="T10" fmla="*/ 0 w 89"/>
              <a:gd name="T11" fmla="*/ 0 h 168"/>
            </a:gdLst>
            <a:ahLst/>
            <a:cxnLst>
              <a:cxn ang="0">
                <a:pos x="T0" y="T1"/>
              </a:cxn>
              <a:cxn ang="0">
                <a:pos x="T2" y="T3"/>
              </a:cxn>
              <a:cxn ang="0">
                <a:pos x="T4" y="T5"/>
              </a:cxn>
              <a:cxn ang="0">
                <a:pos x="T6" y="T7"/>
              </a:cxn>
              <a:cxn ang="0">
                <a:pos x="T8" y="T9"/>
              </a:cxn>
              <a:cxn ang="0">
                <a:pos x="T10" y="T11"/>
              </a:cxn>
            </a:cxnLst>
            <a:rect l="0" t="0" r="r" b="b"/>
            <a:pathLst>
              <a:path w="89" h="168">
                <a:moveTo>
                  <a:pt x="0" y="0"/>
                </a:moveTo>
                <a:lnTo>
                  <a:pt x="89" y="0"/>
                </a:lnTo>
                <a:lnTo>
                  <a:pt x="89" y="168"/>
                </a:lnTo>
                <a:lnTo>
                  <a:pt x="0" y="168"/>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20" name="Freeform 26">
            <a:extLst>
              <a:ext uri="{FF2B5EF4-FFF2-40B4-BE49-F238E27FC236}">
                <a16:creationId xmlns:a16="http://schemas.microsoft.com/office/drawing/2014/main" id="{BEF1AF0E-5776-482F-A1EB-DB5E9E4BD7F6}"/>
              </a:ext>
            </a:extLst>
          </p:cNvPr>
          <p:cNvSpPr>
            <a:spLocks/>
          </p:cNvSpPr>
          <p:nvPr/>
        </p:nvSpPr>
        <p:spPr bwMode="auto">
          <a:xfrm>
            <a:off x="5081889" y="1085541"/>
            <a:ext cx="300473" cy="371320"/>
          </a:xfrm>
          <a:custGeom>
            <a:avLst/>
            <a:gdLst>
              <a:gd name="T0" fmla="*/ 0 w 90"/>
              <a:gd name="T1" fmla="*/ 0 h 168"/>
              <a:gd name="T2" fmla="*/ 90 w 90"/>
              <a:gd name="T3" fmla="*/ 0 h 168"/>
              <a:gd name="T4" fmla="*/ 90 w 90"/>
              <a:gd name="T5" fmla="*/ 168 h 168"/>
              <a:gd name="T6" fmla="*/ 0 w 90"/>
              <a:gd name="T7" fmla="*/ 168 h 168"/>
              <a:gd name="T8" fmla="*/ 0 w 90"/>
              <a:gd name="T9" fmla="*/ 0 h 168"/>
              <a:gd name="T10" fmla="*/ 0 w 90"/>
              <a:gd name="T11" fmla="*/ 0 h 168"/>
            </a:gdLst>
            <a:ahLst/>
            <a:cxnLst>
              <a:cxn ang="0">
                <a:pos x="T0" y="T1"/>
              </a:cxn>
              <a:cxn ang="0">
                <a:pos x="T2" y="T3"/>
              </a:cxn>
              <a:cxn ang="0">
                <a:pos x="T4" y="T5"/>
              </a:cxn>
              <a:cxn ang="0">
                <a:pos x="T6" y="T7"/>
              </a:cxn>
              <a:cxn ang="0">
                <a:pos x="T8" y="T9"/>
              </a:cxn>
              <a:cxn ang="0">
                <a:pos x="T10" y="T11"/>
              </a:cxn>
            </a:cxnLst>
            <a:rect l="0" t="0" r="r" b="b"/>
            <a:pathLst>
              <a:path w="90" h="168">
                <a:moveTo>
                  <a:pt x="0" y="0"/>
                </a:moveTo>
                <a:lnTo>
                  <a:pt x="90" y="0"/>
                </a:lnTo>
                <a:lnTo>
                  <a:pt x="90" y="168"/>
                </a:lnTo>
                <a:lnTo>
                  <a:pt x="0" y="168"/>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21" name="Freeform 27">
            <a:extLst>
              <a:ext uri="{FF2B5EF4-FFF2-40B4-BE49-F238E27FC236}">
                <a16:creationId xmlns:a16="http://schemas.microsoft.com/office/drawing/2014/main" id="{1412E6C0-8257-46DE-93CF-A2C0FFB68AB5}"/>
              </a:ext>
            </a:extLst>
          </p:cNvPr>
          <p:cNvSpPr>
            <a:spLocks/>
          </p:cNvSpPr>
          <p:nvPr/>
        </p:nvSpPr>
        <p:spPr bwMode="auto">
          <a:xfrm>
            <a:off x="6110174" y="2660714"/>
            <a:ext cx="6677" cy="6630"/>
          </a:xfrm>
          <a:custGeom>
            <a:avLst/>
            <a:gdLst>
              <a:gd name="T0" fmla="*/ 2 w 2"/>
              <a:gd name="T1" fmla="*/ 3 h 3"/>
              <a:gd name="T2" fmla="*/ 0 w 2"/>
              <a:gd name="T3" fmla="*/ 3 h 3"/>
              <a:gd name="T4" fmla="*/ 0 w 2"/>
              <a:gd name="T5" fmla="*/ 0 h 3"/>
              <a:gd name="T6" fmla="*/ 2 w 2"/>
              <a:gd name="T7" fmla="*/ 0 h 3"/>
              <a:gd name="T8" fmla="*/ 2 w 2"/>
              <a:gd name="T9" fmla="*/ 3 h 3"/>
              <a:gd name="T10" fmla="*/ 2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2" y="3"/>
                </a:moveTo>
                <a:lnTo>
                  <a:pt x="0" y="3"/>
                </a:lnTo>
                <a:lnTo>
                  <a:pt x="0" y="0"/>
                </a:lnTo>
                <a:lnTo>
                  <a:pt x="2" y="0"/>
                </a:lnTo>
                <a:lnTo>
                  <a:pt x="2" y="3"/>
                </a:ln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28">
            <a:extLst>
              <a:ext uri="{FF2B5EF4-FFF2-40B4-BE49-F238E27FC236}">
                <a16:creationId xmlns:a16="http://schemas.microsoft.com/office/drawing/2014/main" id="{73395F2F-6F67-409A-A912-05B3643E7E8E}"/>
              </a:ext>
            </a:extLst>
          </p:cNvPr>
          <p:cNvSpPr>
            <a:spLocks/>
          </p:cNvSpPr>
          <p:nvPr/>
        </p:nvSpPr>
        <p:spPr bwMode="auto">
          <a:xfrm>
            <a:off x="7645925" y="2660714"/>
            <a:ext cx="6677" cy="6630"/>
          </a:xfrm>
          <a:custGeom>
            <a:avLst/>
            <a:gdLst>
              <a:gd name="T0" fmla="*/ 2 w 2"/>
              <a:gd name="T1" fmla="*/ 3 h 3"/>
              <a:gd name="T2" fmla="*/ 0 w 2"/>
              <a:gd name="T3" fmla="*/ 3 h 3"/>
              <a:gd name="T4" fmla="*/ 0 w 2"/>
              <a:gd name="T5" fmla="*/ 0 h 3"/>
              <a:gd name="T6" fmla="*/ 2 w 2"/>
              <a:gd name="T7" fmla="*/ 0 h 3"/>
              <a:gd name="T8" fmla="*/ 2 w 2"/>
              <a:gd name="T9" fmla="*/ 3 h 3"/>
              <a:gd name="T10" fmla="*/ 2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2" y="3"/>
                </a:moveTo>
                <a:lnTo>
                  <a:pt x="0" y="3"/>
                </a:lnTo>
                <a:lnTo>
                  <a:pt x="0" y="0"/>
                </a:lnTo>
                <a:lnTo>
                  <a:pt x="2" y="0"/>
                </a:lnTo>
                <a:lnTo>
                  <a:pt x="2" y="3"/>
                </a:ln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29">
            <a:extLst>
              <a:ext uri="{FF2B5EF4-FFF2-40B4-BE49-F238E27FC236}">
                <a16:creationId xmlns:a16="http://schemas.microsoft.com/office/drawing/2014/main" id="{929088C7-9ABC-4E8F-AD62-363272A117EF}"/>
              </a:ext>
            </a:extLst>
          </p:cNvPr>
          <p:cNvSpPr>
            <a:spLocks/>
          </p:cNvSpPr>
          <p:nvPr/>
        </p:nvSpPr>
        <p:spPr bwMode="auto">
          <a:xfrm>
            <a:off x="6110174" y="3737100"/>
            <a:ext cx="6677" cy="4420"/>
          </a:xfrm>
          <a:custGeom>
            <a:avLst/>
            <a:gdLst>
              <a:gd name="T0" fmla="*/ 2 w 2"/>
              <a:gd name="T1" fmla="*/ 2 h 2"/>
              <a:gd name="T2" fmla="*/ 0 w 2"/>
              <a:gd name="T3" fmla="*/ 2 h 2"/>
              <a:gd name="T4" fmla="*/ 0 w 2"/>
              <a:gd name="T5" fmla="*/ 0 h 2"/>
              <a:gd name="T6" fmla="*/ 2 w 2"/>
              <a:gd name="T7" fmla="*/ 0 h 2"/>
              <a:gd name="T8" fmla="*/ 2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0" y="2"/>
                </a:lnTo>
                <a:lnTo>
                  <a:pt x="0" y="0"/>
                </a:lnTo>
                <a:lnTo>
                  <a:pt x="2" y="0"/>
                </a:lnTo>
                <a:lnTo>
                  <a:pt x="2"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30">
            <a:extLst>
              <a:ext uri="{FF2B5EF4-FFF2-40B4-BE49-F238E27FC236}">
                <a16:creationId xmlns:a16="http://schemas.microsoft.com/office/drawing/2014/main" id="{A0384B8C-3673-424B-80DC-6B4ED1EB59C6}"/>
              </a:ext>
            </a:extLst>
          </p:cNvPr>
          <p:cNvSpPr>
            <a:spLocks/>
          </p:cNvSpPr>
          <p:nvPr/>
        </p:nvSpPr>
        <p:spPr bwMode="auto">
          <a:xfrm>
            <a:off x="7645925" y="3737100"/>
            <a:ext cx="6677" cy="4420"/>
          </a:xfrm>
          <a:custGeom>
            <a:avLst/>
            <a:gdLst>
              <a:gd name="T0" fmla="*/ 2 w 2"/>
              <a:gd name="T1" fmla="*/ 2 h 2"/>
              <a:gd name="T2" fmla="*/ 0 w 2"/>
              <a:gd name="T3" fmla="*/ 2 h 2"/>
              <a:gd name="T4" fmla="*/ 0 w 2"/>
              <a:gd name="T5" fmla="*/ 0 h 2"/>
              <a:gd name="T6" fmla="*/ 2 w 2"/>
              <a:gd name="T7" fmla="*/ 0 h 2"/>
              <a:gd name="T8" fmla="*/ 2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0" y="2"/>
                </a:lnTo>
                <a:lnTo>
                  <a:pt x="0" y="0"/>
                </a:lnTo>
                <a:lnTo>
                  <a:pt x="2" y="0"/>
                </a:lnTo>
                <a:lnTo>
                  <a:pt x="2"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31">
            <a:extLst>
              <a:ext uri="{FF2B5EF4-FFF2-40B4-BE49-F238E27FC236}">
                <a16:creationId xmlns:a16="http://schemas.microsoft.com/office/drawing/2014/main" id="{CC9587D1-EFD3-41F1-B8B2-85DD32CD33AC}"/>
              </a:ext>
            </a:extLst>
          </p:cNvPr>
          <p:cNvSpPr>
            <a:spLocks/>
          </p:cNvSpPr>
          <p:nvPr/>
        </p:nvSpPr>
        <p:spPr bwMode="auto">
          <a:xfrm>
            <a:off x="5415748" y="4283028"/>
            <a:ext cx="10017" cy="4420"/>
          </a:xfrm>
          <a:custGeom>
            <a:avLst/>
            <a:gdLst>
              <a:gd name="T0" fmla="*/ 3 w 3"/>
              <a:gd name="T1" fmla="*/ 2 h 2"/>
              <a:gd name="T2" fmla="*/ 0 w 3"/>
              <a:gd name="T3" fmla="*/ 2 h 2"/>
              <a:gd name="T4" fmla="*/ 0 w 3"/>
              <a:gd name="T5" fmla="*/ 0 h 2"/>
              <a:gd name="T6" fmla="*/ 3 w 3"/>
              <a:gd name="T7" fmla="*/ 0 h 2"/>
              <a:gd name="T8" fmla="*/ 3 w 3"/>
              <a:gd name="T9" fmla="*/ 2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lnTo>
                  <a:pt x="0" y="2"/>
                </a:lnTo>
                <a:lnTo>
                  <a:pt x="0" y="0"/>
                </a:lnTo>
                <a:lnTo>
                  <a:pt x="3" y="0"/>
                </a:lnTo>
                <a:lnTo>
                  <a:pt x="3" y="2"/>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32">
            <a:extLst>
              <a:ext uri="{FF2B5EF4-FFF2-40B4-BE49-F238E27FC236}">
                <a16:creationId xmlns:a16="http://schemas.microsoft.com/office/drawing/2014/main" id="{81888860-482D-4C22-970C-8EAD4C81DD5B}"/>
              </a:ext>
            </a:extLst>
          </p:cNvPr>
          <p:cNvSpPr>
            <a:spLocks/>
          </p:cNvSpPr>
          <p:nvPr/>
        </p:nvSpPr>
        <p:spPr bwMode="auto">
          <a:xfrm>
            <a:off x="6951499" y="4283028"/>
            <a:ext cx="6677" cy="4420"/>
          </a:xfrm>
          <a:custGeom>
            <a:avLst/>
            <a:gdLst>
              <a:gd name="T0" fmla="*/ 2 w 2"/>
              <a:gd name="T1" fmla="*/ 2 h 2"/>
              <a:gd name="T2" fmla="*/ 0 w 2"/>
              <a:gd name="T3" fmla="*/ 2 h 2"/>
              <a:gd name="T4" fmla="*/ 0 w 2"/>
              <a:gd name="T5" fmla="*/ 0 h 2"/>
              <a:gd name="T6" fmla="*/ 2 w 2"/>
              <a:gd name="T7" fmla="*/ 0 h 2"/>
              <a:gd name="T8" fmla="*/ 2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0" y="2"/>
                </a:lnTo>
                <a:lnTo>
                  <a:pt x="0" y="0"/>
                </a:lnTo>
                <a:lnTo>
                  <a:pt x="2" y="0"/>
                </a:lnTo>
                <a:lnTo>
                  <a:pt x="2"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19">
            <a:extLst>
              <a:ext uri="{FF2B5EF4-FFF2-40B4-BE49-F238E27FC236}">
                <a16:creationId xmlns:a16="http://schemas.microsoft.com/office/drawing/2014/main" id="{D281D83D-C1F5-49EA-91AD-E97E31D96F7C}"/>
              </a:ext>
            </a:extLst>
          </p:cNvPr>
          <p:cNvSpPr>
            <a:spLocks/>
          </p:cNvSpPr>
          <p:nvPr/>
        </p:nvSpPr>
        <p:spPr bwMode="auto">
          <a:xfrm>
            <a:off x="4617826" y="3626587"/>
            <a:ext cx="3475472" cy="77358"/>
          </a:xfrm>
          <a:custGeom>
            <a:avLst/>
            <a:gdLst>
              <a:gd name="T0" fmla="*/ 0 w 1055"/>
              <a:gd name="T1" fmla="*/ 0 h 35"/>
              <a:gd name="T2" fmla="*/ 1055 w 1055"/>
              <a:gd name="T3" fmla="*/ 0 h 35"/>
              <a:gd name="T4" fmla="*/ 1055 w 1055"/>
              <a:gd name="T5" fmla="*/ 35 h 35"/>
              <a:gd name="T6" fmla="*/ 0 w 1055"/>
              <a:gd name="T7" fmla="*/ 35 h 35"/>
              <a:gd name="T8" fmla="*/ 0 w 1055"/>
              <a:gd name="T9" fmla="*/ 0 h 35"/>
            </a:gdLst>
            <a:ahLst/>
            <a:cxnLst>
              <a:cxn ang="0">
                <a:pos x="T0" y="T1"/>
              </a:cxn>
              <a:cxn ang="0">
                <a:pos x="T2" y="T3"/>
              </a:cxn>
              <a:cxn ang="0">
                <a:pos x="T4" y="T5"/>
              </a:cxn>
              <a:cxn ang="0">
                <a:pos x="T6" y="T7"/>
              </a:cxn>
              <a:cxn ang="0">
                <a:pos x="T8" y="T9"/>
              </a:cxn>
            </a:cxnLst>
            <a:rect l="0" t="0" r="r" b="b"/>
            <a:pathLst>
              <a:path w="1055" h="35">
                <a:moveTo>
                  <a:pt x="0" y="0"/>
                </a:moveTo>
                <a:cubicBezTo>
                  <a:pt x="352" y="0"/>
                  <a:pt x="704" y="0"/>
                  <a:pt x="1055" y="0"/>
                </a:cubicBezTo>
                <a:cubicBezTo>
                  <a:pt x="1055" y="12"/>
                  <a:pt x="1055" y="23"/>
                  <a:pt x="1055" y="35"/>
                </a:cubicBezTo>
                <a:cubicBezTo>
                  <a:pt x="704" y="35"/>
                  <a:pt x="352" y="35"/>
                  <a:pt x="0" y="35"/>
                </a:cubicBezTo>
                <a:cubicBezTo>
                  <a:pt x="0" y="23"/>
                  <a:pt x="0" y="12"/>
                  <a:pt x="0"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28" name="Freeform 20">
            <a:extLst>
              <a:ext uri="{FF2B5EF4-FFF2-40B4-BE49-F238E27FC236}">
                <a16:creationId xmlns:a16="http://schemas.microsoft.com/office/drawing/2014/main" id="{69E29361-8028-4F5E-83B3-F533393374FB}"/>
              </a:ext>
            </a:extLst>
          </p:cNvPr>
          <p:cNvSpPr>
            <a:spLocks/>
          </p:cNvSpPr>
          <p:nvPr/>
        </p:nvSpPr>
        <p:spPr bwMode="auto">
          <a:xfrm>
            <a:off x="4617826" y="2910470"/>
            <a:ext cx="3475472" cy="75148"/>
          </a:xfrm>
          <a:custGeom>
            <a:avLst/>
            <a:gdLst>
              <a:gd name="T0" fmla="*/ 0 w 1055"/>
              <a:gd name="T1" fmla="*/ 0 h 35"/>
              <a:gd name="T2" fmla="*/ 1055 w 1055"/>
              <a:gd name="T3" fmla="*/ 0 h 35"/>
              <a:gd name="T4" fmla="*/ 1055 w 1055"/>
              <a:gd name="T5" fmla="*/ 35 h 35"/>
              <a:gd name="T6" fmla="*/ 0 w 1055"/>
              <a:gd name="T7" fmla="*/ 35 h 35"/>
              <a:gd name="T8" fmla="*/ 0 w 1055"/>
              <a:gd name="T9" fmla="*/ 0 h 35"/>
            </a:gdLst>
            <a:ahLst/>
            <a:cxnLst>
              <a:cxn ang="0">
                <a:pos x="T0" y="T1"/>
              </a:cxn>
              <a:cxn ang="0">
                <a:pos x="T2" y="T3"/>
              </a:cxn>
              <a:cxn ang="0">
                <a:pos x="T4" y="T5"/>
              </a:cxn>
              <a:cxn ang="0">
                <a:pos x="T6" y="T7"/>
              </a:cxn>
              <a:cxn ang="0">
                <a:pos x="T8" y="T9"/>
              </a:cxn>
            </a:cxnLst>
            <a:rect l="0" t="0" r="r" b="b"/>
            <a:pathLst>
              <a:path w="1055" h="35">
                <a:moveTo>
                  <a:pt x="0" y="0"/>
                </a:moveTo>
                <a:cubicBezTo>
                  <a:pt x="352" y="0"/>
                  <a:pt x="704" y="0"/>
                  <a:pt x="1055" y="0"/>
                </a:cubicBezTo>
                <a:cubicBezTo>
                  <a:pt x="1055" y="12"/>
                  <a:pt x="1055" y="23"/>
                  <a:pt x="1055" y="35"/>
                </a:cubicBezTo>
                <a:cubicBezTo>
                  <a:pt x="704" y="35"/>
                  <a:pt x="352" y="35"/>
                  <a:pt x="0" y="35"/>
                </a:cubicBezTo>
                <a:cubicBezTo>
                  <a:pt x="0" y="23"/>
                  <a:pt x="0" y="12"/>
                  <a:pt x="0"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IN"/>
          </a:p>
        </p:txBody>
      </p:sp>
      <p:sp>
        <p:nvSpPr>
          <p:cNvPr id="29" name="Rectangle 28">
            <a:extLst>
              <a:ext uri="{FF2B5EF4-FFF2-40B4-BE49-F238E27FC236}">
                <a16:creationId xmlns:a16="http://schemas.microsoft.com/office/drawing/2014/main" id="{A3AD9DF4-DB46-4803-84A8-2957E578F14B}"/>
              </a:ext>
            </a:extLst>
          </p:cNvPr>
          <p:cNvSpPr/>
          <p:nvPr/>
        </p:nvSpPr>
        <p:spPr>
          <a:xfrm>
            <a:off x="4956863" y="1869275"/>
            <a:ext cx="2785927" cy="246221"/>
          </a:xfrm>
          <a:prstGeom prst="rect">
            <a:avLst/>
          </a:prstGeom>
        </p:spPr>
        <p:txBody>
          <a:bodyPr wrap="square">
            <a:spAutoFit/>
          </a:bodyPr>
          <a:lstStyle/>
          <a:p>
            <a:pPr algn="ctr"/>
            <a:r>
              <a:rPr lang="en-US" sz="1000" b="1" dirty="0">
                <a:solidFill>
                  <a:srgbClr val="595959"/>
                </a:solidFill>
                <a:latin typeface="+mj-lt"/>
                <a:cs typeface="Calibri" panose="020F0502020204030204" pitchFamily="34" charset="0"/>
              </a:rPr>
              <a:t>Virtual Infra on Pay-per-use Model</a:t>
            </a:r>
          </a:p>
        </p:txBody>
      </p:sp>
      <p:sp>
        <p:nvSpPr>
          <p:cNvPr id="30" name="Freeform 8">
            <a:extLst>
              <a:ext uri="{FF2B5EF4-FFF2-40B4-BE49-F238E27FC236}">
                <a16:creationId xmlns:a16="http://schemas.microsoft.com/office/drawing/2014/main" id="{4EC2B684-A888-4BB2-BE89-386AA240E930}"/>
              </a:ext>
            </a:extLst>
          </p:cNvPr>
          <p:cNvSpPr>
            <a:spLocks/>
          </p:cNvSpPr>
          <p:nvPr/>
        </p:nvSpPr>
        <p:spPr bwMode="auto">
          <a:xfrm>
            <a:off x="4637628" y="2269500"/>
            <a:ext cx="1675549" cy="1000800"/>
          </a:xfrm>
          <a:custGeom>
            <a:avLst/>
            <a:gdLst>
              <a:gd name="T0" fmla="*/ 0 w 1041"/>
              <a:gd name="T1" fmla="*/ 226 h 226"/>
              <a:gd name="T2" fmla="*/ 1041 w 1041"/>
              <a:gd name="T3" fmla="*/ 226 h 226"/>
              <a:gd name="T4" fmla="*/ 1041 w 1041"/>
              <a:gd name="T5" fmla="*/ 0 h 226"/>
              <a:gd name="T6" fmla="*/ 0 w 1041"/>
              <a:gd name="T7" fmla="*/ 0 h 226"/>
              <a:gd name="T8" fmla="*/ 0 w 1041"/>
              <a:gd name="T9" fmla="*/ 226 h 226"/>
              <a:gd name="T10" fmla="*/ 0 w 1041"/>
              <a:gd name="T11" fmla="*/ 226 h 226"/>
            </a:gdLst>
            <a:ahLst/>
            <a:cxnLst>
              <a:cxn ang="0">
                <a:pos x="T0" y="T1"/>
              </a:cxn>
              <a:cxn ang="0">
                <a:pos x="T2" y="T3"/>
              </a:cxn>
              <a:cxn ang="0">
                <a:pos x="T4" y="T5"/>
              </a:cxn>
              <a:cxn ang="0">
                <a:pos x="T6" y="T7"/>
              </a:cxn>
              <a:cxn ang="0">
                <a:pos x="T8" y="T9"/>
              </a:cxn>
              <a:cxn ang="0">
                <a:pos x="T10" y="T11"/>
              </a:cxn>
            </a:cxnLst>
            <a:rect l="0" t="0" r="r" b="b"/>
            <a:pathLst>
              <a:path w="1041" h="226">
                <a:moveTo>
                  <a:pt x="0" y="226"/>
                </a:moveTo>
                <a:lnTo>
                  <a:pt x="1041" y="226"/>
                </a:lnTo>
                <a:lnTo>
                  <a:pt x="1041" y="0"/>
                </a:lnTo>
                <a:lnTo>
                  <a:pt x="0" y="0"/>
                </a:lnTo>
                <a:lnTo>
                  <a:pt x="0" y="226"/>
                </a:lnTo>
                <a:lnTo>
                  <a:pt x="0" y="226"/>
                </a:lnTo>
                <a:close/>
              </a:path>
            </a:pathLst>
          </a:custGeom>
          <a:solidFill>
            <a:srgbClr val="93CFDE"/>
          </a:solidFill>
          <a:ln w="12700">
            <a:solidFill>
              <a:schemeClr val="bg1"/>
            </a:solidFill>
          </a:ln>
        </p:spPr>
        <p:txBody>
          <a:bodyPr vert="horz" wrap="square" lIns="91440" tIns="45720" rIns="91440" bIns="45720" numCol="1" anchor="ctr" anchorCtr="0" compatLnSpc="1">
            <a:prstTxWarp prst="textNoShape">
              <a:avLst/>
            </a:prstTxWarp>
          </a:bodyPr>
          <a:lstStyle/>
          <a:p>
            <a:pPr algn="ctr"/>
            <a:r>
              <a:rPr lang="en-US" sz="800" dirty="0">
                <a:latin typeface="+mj-lt"/>
              </a:rPr>
              <a:t>The cloud architecture and memory utilization helps customers to handle increased workloads and meet the fluctuating demands in the peak season</a:t>
            </a:r>
          </a:p>
        </p:txBody>
      </p:sp>
      <p:sp>
        <p:nvSpPr>
          <p:cNvPr id="31" name="Freeform 10">
            <a:extLst>
              <a:ext uri="{FF2B5EF4-FFF2-40B4-BE49-F238E27FC236}">
                <a16:creationId xmlns:a16="http://schemas.microsoft.com/office/drawing/2014/main" id="{851E4108-5943-45AF-90D0-759ECF487DC0}"/>
              </a:ext>
            </a:extLst>
          </p:cNvPr>
          <p:cNvSpPr>
            <a:spLocks/>
          </p:cNvSpPr>
          <p:nvPr/>
        </p:nvSpPr>
        <p:spPr bwMode="auto">
          <a:xfrm>
            <a:off x="4637628" y="3342994"/>
            <a:ext cx="1675549" cy="1001919"/>
          </a:xfrm>
          <a:custGeom>
            <a:avLst/>
            <a:gdLst>
              <a:gd name="T0" fmla="*/ 0 w 1041"/>
              <a:gd name="T1" fmla="*/ 246 h 246"/>
              <a:gd name="T2" fmla="*/ 1041 w 1041"/>
              <a:gd name="T3" fmla="*/ 246 h 246"/>
              <a:gd name="T4" fmla="*/ 1041 w 1041"/>
              <a:gd name="T5" fmla="*/ 0 h 246"/>
              <a:gd name="T6" fmla="*/ 0 w 1041"/>
              <a:gd name="T7" fmla="*/ 0 h 246"/>
              <a:gd name="T8" fmla="*/ 0 w 1041"/>
              <a:gd name="T9" fmla="*/ 246 h 246"/>
              <a:gd name="T10" fmla="*/ 0 w 1041"/>
              <a:gd name="T11" fmla="*/ 246 h 246"/>
            </a:gdLst>
            <a:ahLst/>
            <a:cxnLst>
              <a:cxn ang="0">
                <a:pos x="T0" y="T1"/>
              </a:cxn>
              <a:cxn ang="0">
                <a:pos x="T2" y="T3"/>
              </a:cxn>
              <a:cxn ang="0">
                <a:pos x="T4" y="T5"/>
              </a:cxn>
              <a:cxn ang="0">
                <a:pos x="T6" y="T7"/>
              </a:cxn>
              <a:cxn ang="0">
                <a:pos x="T8" y="T9"/>
              </a:cxn>
              <a:cxn ang="0">
                <a:pos x="T10" y="T11"/>
              </a:cxn>
            </a:cxnLst>
            <a:rect l="0" t="0" r="r" b="b"/>
            <a:pathLst>
              <a:path w="1041" h="246">
                <a:moveTo>
                  <a:pt x="0" y="246"/>
                </a:moveTo>
                <a:lnTo>
                  <a:pt x="1041" y="246"/>
                </a:lnTo>
                <a:lnTo>
                  <a:pt x="1041" y="0"/>
                </a:lnTo>
                <a:lnTo>
                  <a:pt x="0" y="0"/>
                </a:lnTo>
                <a:lnTo>
                  <a:pt x="0" y="246"/>
                </a:lnTo>
                <a:lnTo>
                  <a:pt x="0" y="246"/>
                </a:lnTo>
                <a:close/>
              </a:path>
            </a:pathLst>
          </a:custGeom>
          <a:solidFill>
            <a:srgbClr val="B3A3C9"/>
          </a:solidFill>
          <a:ln w="12700">
            <a:solidFill>
              <a:schemeClr val="bg1"/>
            </a:solidFill>
          </a:ln>
        </p:spPr>
        <p:txBody>
          <a:bodyPr vert="horz" wrap="square" lIns="91440" tIns="45720" rIns="91440" bIns="45720" numCol="1" anchor="ctr" anchorCtr="0" compatLnSpc="1">
            <a:prstTxWarp prst="textNoShape">
              <a:avLst/>
            </a:prstTxWarp>
          </a:bodyPr>
          <a:lstStyle/>
          <a:p>
            <a:pPr algn="ctr"/>
            <a:r>
              <a:rPr lang="en-US" sz="800" dirty="0">
                <a:latin typeface="+mj-lt"/>
              </a:rPr>
              <a:t> With cloud computing, the costs of developing and maintaining IT infrastructure cuts down since there is no need to  invest in hardware or software infrastructure</a:t>
            </a:r>
          </a:p>
        </p:txBody>
      </p:sp>
      <p:sp>
        <p:nvSpPr>
          <p:cNvPr id="32" name="Freeform 8">
            <a:extLst>
              <a:ext uri="{FF2B5EF4-FFF2-40B4-BE49-F238E27FC236}">
                <a16:creationId xmlns:a16="http://schemas.microsoft.com/office/drawing/2014/main" id="{16777AB0-4044-4A07-ABAE-86E3C56A8D8A}"/>
              </a:ext>
            </a:extLst>
          </p:cNvPr>
          <p:cNvSpPr>
            <a:spLocks/>
          </p:cNvSpPr>
          <p:nvPr/>
        </p:nvSpPr>
        <p:spPr bwMode="auto">
          <a:xfrm>
            <a:off x="6380495" y="2269500"/>
            <a:ext cx="1695352" cy="1000800"/>
          </a:xfrm>
          <a:custGeom>
            <a:avLst/>
            <a:gdLst>
              <a:gd name="T0" fmla="*/ 0 w 1041"/>
              <a:gd name="T1" fmla="*/ 226 h 226"/>
              <a:gd name="T2" fmla="*/ 1041 w 1041"/>
              <a:gd name="T3" fmla="*/ 226 h 226"/>
              <a:gd name="T4" fmla="*/ 1041 w 1041"/>
              <a:gd name="T5" fmla="*/ 0 h 226"/>
              <a:gd name="T6" fmla="*/ 0 w 1041"/>
              <a:gd name="T7" fmla="*/ 0 h 226"/>
              <a:gd name="T8" fmla="*/ 0 w 1041"/>
              <a:gd name="T9" fmla="*/ 226 h 226"/>
              <a:gd name="T10" fmla="*/ 0 w 1041"/>
              <a:gd name="T11" fmla="*/ 226 h 226"/>
            </a:gdLst>
            <a:ahLst/>
            <a:cxnLst>
              <a:cxn ang="0">
                <a:pos x="T0" y="T1"/>
              </a:cxn>
              <a:cxn ang="0">
                <a:pos x="T2" y="T3"/>
              </a:cxn>
              <a:cxn ang="0">
                <a:pos x="T4" y="T5"/>
              </a:cxn>
              <a:cxn ang="0">
                <a:pos x="T6" y="T7"/>
              </a:cxn>
              <a:cxn ang="0">
                <a:pos x="T8" y="T9"/>
              </a:cxn>
              <a:cxn ang="0">
                <a:pos x="T10" y="T11"/>
              </a:cxn>
            </a:cxnLst>
            <a:rect l="0" t="0" r="r" b="b"/>
            <a:pathLst>
              <a:path w="1041" h="226">
                <a:moveTo>
                  <a:pt x="0" y="226"/>
                </a:moveTo>
                <a:lnTo>
                  <a:pt x="1041" y="226"/>
                </a:lnTo>
                <a:lnTo>
                  <a:pt x="1041" y="0"/>
                </a:lnTo>
                <a:lnTo>
                  <a:pt x="0" y="0"/>
                </a:lnTo>
                <a:lnTo>
                  <a:pt x="0" y="226"/>
                </a:lnTo>
                <a:lnTo>
                  <a:pt x="0" y="226"/>
                </a:lnTo>
                <a:close/>
              </a:path>
            </a:pathLst>
          </a:custGeom>
          <a:solidFill>
            <a:srgbClr val="E7B9B8"/>
          </a:solidFill>
          <a:ln w="12700">
            <a:solidFill>
              <a:schemeClr val="bg1"/>
            </a:solidFill>
          </a:ln>
        </p:spPr>
        <p:txBody>
          <a:bodyPr vert="horz" wrap="square" lIns="91440" tIns="45720" rIns="91440" bIns="45720" numCol="1" anchor="ctr" anchorCtr="0" compatLnSpc="1">
            <a:prstTxWarp prst="textNoShape">
              <a:avLst/>
            </a:prstTxWarp>
          </a:bodyPr>
          <a:lstStyle/>
          <a:p>
            <a:pPr algn="ctr"/>
            <a:r>
              <a:rPr lang="en-US" sz="800" dirty="0">
                <a:latin typeface="+mj-lt"/>
              </a:rPr>
              <a:t>While a sudden spike in traffic can slow down a website and make it unresponsive, cloud computing provides  greater bandwidth, computational power, and storage</a:t>
            </a:r>
          </a:p>
        </p:txBody>
      </p:sp>
      <p:sp>
        <p:nvSpPr>
          <p:cNvPr id="33" name="Freeform 10">
            <a:extLst>
              <a:ext uri="{FF2B5EF4-FFF2-40B4-BE49-F238E27FC236}">
                <a16:creationId xmlns:a16="http://schemas.microsoft.com/office/drawing/2014/main" id="{20327C1F-E97C-46EF-8E27-0B33F426A9BF}"/>
              </a:ext>
            </a:extLst>
          </p:cNvPr>
          <p:cNvSpPr>
            <a:spLocks/>
          </p:cNvSpPr>
          <p:nvPr/>
        </p:nvSpPr>
        <p:spPr bwMode="auto">
          <a:xfrm>
            <a:off x="6380495" y="3342994"/>
            <a:ext cx="1695352" cy="1001919"/>
          </a:xfrm>
          <a:custGeom>
            <a:avLst/>
            <a:gdLst>
              <a:gd name="T0" fmla="*/ 0 w 1041"/>
              <a:gd name="T1" fmla="*/ 246 h 246"/>
              <a:gd name="T2" fmla="*/ 1041 w 1041"/>
              <a:gd name="T3" fmla="*/ 246 h 246"/>
              <a:gd name="T4" fmla="*/ 1041 w 1041"/>
              <a:gd name="T5" fmla="*/ 0 h 246"/>
              <a:gd name="T6" fmla="*/ 0 w 1041"/>
              <a:gd name="T7" fmla="*/ 0 h 246"/>
              <a:gd name="T8" fmla="*/ 0 w 1041"/>
              <a:gd name="T9" fmla="*/ 246 h 246"/>
              <a:gd name="T10" fmla="*/ 0 w 1041"/>
              <a:gd name="T11" fmla="*/ 246 h 246"/>
            </a:gdLst>
            <a:ahLst/>
            <a:cxnLst>
              <a:cxn ang="0">
                <a:pos x="T0" y="T1"/>
              </a:cxn>
              <a:cxn ang="0">
                <a:pos x="T2" y="T3"/>
              </a:cxn>
              <a:cxn ang="0">
                <a:pos x="T4" y="T5"/>
              </a:cxn>
              <a:cxn ang="0">
                <a:pos x="T6" y="T7"/>
              </a:cxn>
              <a:cxn ang="0">
                <a:pos x="T8" y="T9"/>
              </a:cxn>
              <a:cxn ang="0">
                <a:pos x="T10" y="T11"/>
              </a:cxn>
            </a:cxnLst>
            <a:rect l="0" t="0" r="r" b="b"/>
            <a:pathLst>
              <a:path w="1041" h="246">
                <a:moveTo>
                  <a:pt x="0" y="246"/>
                </a:moveTo>
                <a:lnTo>
                  <a:pt x="1041" y="246"/>
                </a:lnTo>
                <a:lnTo>
                  <a:pt x="1041" y="0"/>
                </a:lnTo>
                <a:lnTo>
                  <a:pt x="0" y="0"/>
                </a:lnTo>
                <a:lnTo>
                  <a:pt x="0" y="246"/>
                </a:lnTo>
                <a:lnTo>
                  <a:pt x="0" y="246"/>
                </a:lnTo>
                <a:close/>
              </a:path>
            </a:pathLst>
          </a:custGeom>
          <a:solidFill>
            <a:srgbClr val="FDD5B4"/>
          </a:solidFill>
          <a:ln w="12700">
            <a:solidFill>
              <a:schemeClr val="bg1"/>
            </a:solidFill>
          </a:ln>
        </p:spPr>
        <p:txBody>
          <a:bodyPr vert="horz" wrap="square" lIns="72000" tIns="45720" rIns="72000" bIns="45720" numCol="1" anchor="ctr" anchorCtr="0" compatLnSpc="1">
            <a:prstTxWarp prst="textNoShape">
              <a:avLst/>
            </a:prstTxWarp>
          </a:bodyPr>
          <a:lstStyle/>
          <a:p>
            <a:pPr algn="ctr"/>
            <a:r>
              <a:rPr lang="en-US" sz="800" dirty="0">
                <a:latin typeface="+mj-lt"/>
              </a:rPr>
              <a:t>Cloud-based architectures are disaster tolerant. A cloud-based platform with built-in redundancy can save the business from data loss. It keeps the data secure, backed-up and easily accessible</a:t>
            </a:r>
          </a:p>
        </p:txBody>
      </p:sp>
      <p:sp>
        <p:nvSpPr>
          <p:cNvPr id="34" name="Rectangle 33">
            <a:extLst>
              <a:ext uri="{FF2B5EF4-FFF2-40B4-BE49-F238E27FC236}">
                <a16:creationId xmlns:a16="http://schemas.microsoft.com/office/drawing/2014/main" id="{FC12D729-7C55-44E0-B684-BD8DFED16B81}"/>
              </a:ext>
            </a:extLst>
          </p:cNvPr>
          <p:cNvSpPr/>
          <p:nvPr/>
        </p:nvSpPr>
        <p:spPr>
          <a:xfrm>
            <a:off x="5092700" y="1430397"/>
            <a:ext cx="2514253" cy="3154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gn="ctr"/>
            <a:r>
              <a:rPr lang="en-US" sz="1050" b="1" dirty="0">
                <a:solidFill>
                  <a:schemeClr val="tx1"/>
                </a:solidFill>
                <a:latin typeface="+mj-lt"/>
              </a:rPr>
              <a:t>SOLUTION</a:t>
            </a:r>
          </a:p>
          <a:p>
            <a:pPr lvl="0" algn="ctr"/>
            <a:r>
              <a:rPr lang="en-US" sz="1000" b="1" dirty="0">
                <a:solidFill>
                  <a:schemeClr val="tx1"/>
                </a:solidFill>
                <a:latin typeface="+mj-lt"/>
              </a:rPr>
              <a:t>Cloud enabled infrastructure</a:t>
            </a:r>
          </a:p>
        </p:txBody>
      </p:sp>
      <p:sp>
        <p:nvSpPr>
          <p:cNvPr id="35" name="Rectangle 34">
            <a:extLst>
              <a:ext uri="{FF2B5EF4-FFF2-40B4-BE49-F238E27FC236}">
                <a16:creationId xmlns:a16="http://schemas.microsoft.com/office/drawing/2014/main" id="{A8FA6309-2234-4979-90C6-61086BAEB81D}"/>
              </a:ext>
            </a:extLst>
          </p:cNvPr>
          <p:cNvSpPr/>
          <p:nvPr/>
        </p:nvSpPr>
        <p:spPr>
          <a:xfrm>
            <a:off x="5084668" y="1822330"/>
            <a:ext cx="2530316" cy="33975"/>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922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p:txBody>
          <a:bodyPr/>
          <a:lstStyle/>
          <a:p>
            <a:r>
              <a:rPr lang="en-IN" dirty="0"/>
              <a:t>ICT RELEVANCE IN RETAIL &amp; E-COMMERCE</a:t>
            </a:r>
          </a:p>
        </p:txBody>
      </p:sp>
      <p:graphicFrame>
        <p:nvGraphicFramePr>
          <p:cNvPr id="4" name="Table 3"/>
          <p:cNvGraphicFramePr>
            <a:graphicFrameLocks noGrp="1"/>
          </p:cNvGraphicFramePr>
          <p:nvPr>
            <p:extLst>
              <p:ext uri="{D42A27DB-BD31-4B8C-83A1-F6EECF244321}">
                <p14:modId xmlns:p14="http://schemas.microsoft.com/office/powerpoint/2010/main" val="1104038776"/>
              </p:ext>
            </p:extLst>
          </p:nvPr>
        </p:nvGraphicFramePr>
        <p:xfrm>
          <a:off x="324001" y="843558"/>
          <a:ext cx="8496149" cy="3960440"/>
        </p:xfrm>
        <a:graphic>
          <a:graphicData uri="http://schemas.openxmlformats.org/drawingml/2006/table">
            <a:tbl>
              <a:tblPr firstRow="1" bandRow="1">
                <a:tableStyleId>{5C22544A-7EE6-4342-B048-85BDC9FD1C3A}</a:tableStyleId>
              </a:tblPr>
              <a:tblGrid>
                <a:gridCol w="1888033">
                  <a:extLst>
                    <a:ext uri="{9D8B030D-6E8A-4147-A177-3AD203B41FA5}">
                      <a16:colId xmlns:a16="http://schemas.microsoft.com/office/drawing/2014/main" val="20000"/>
                    </a:ext>
                  </a:extLst>
                </a:gridCol>
                <a:gridCol w="3618730">
                  <a:extLst>
                    <a:ext uri="{9D8B030D-6E8A-4147-A177-3AD203B41FA5}">
                      <a16:colId xmlns:a16="http://schemas.microsoft.com/office/drawing/2014/main" val="20001"/>
                    </a:ext>
                  </a:extLst>
                </a:gridCol>
                <a:gridCol w="2989386">
                  <a:extLst>
                    <a:ext uri="{9D8B030D-6E8A-4147-A177-3AD203B41FA5}">
                      <a16:colId xmlns:a16="http://schemas.microsoft.com/office/drawing/2014/main" val="20002"/>
                    </a:ext>
                  </a:extLst>
                </a:gridCol>
              </a:tblGrid>
              <a:tr h="327005">
                <a:tc>
                  <a:txBody>
                    <a:bodyPr/>
                    <a:lstStyle/>
                    <a:p>
                      <a:r>
                        <a:rPr lang="en-US" sz="1200" dirty="0">
                          <a:latin typeface="+mj-lt"/>
                        </a:rPr>
                        <a:t>RETAIL</a:t>
                      </a:r>
                      <a:r>
                        <a:rPr lang="en-US" sz="1200" baseline="0" dirty="0">
                          <a:latin typeface="+mj-lt"/>
                        </a:rPr>
                        <a:t> &amp; ECOMM</a:t>
                      </a:r>
                      <a:r>
                        <a:rPr lang="en-US" sz="1200" dirty="0">
                          <a:latin typeface="+mj-lt"/>
                        </a:rPr>
                        <a:t> ENTITY</a:t>
                      </a:r>
                    </a:p>
                  </a:txBody>
                  <a:tcPr marL="45720" marR="45720" anchor="ct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3CFDE"/>
                    </a:solidFill>
                  </a:tcPr>
                </a:tc>
                <a:tc>
                  <a:txBody>
                    <a:bodyPr/>
                    <a:lstStyle/>
                    <a:p>
                      <a:r>
                        <a:rPr lang="en-US" sz="1200" dirty="0">
                          <a:latin typeface="+mj-lt"/>
                        </a:rPr>
                        <a:t>SUCCESS FACTORS</a:t>
                      </a:r>
                    </a:p>
                  </a:txBody>
                  <a:tcPr marL="45720" marR="45720" anchor="ct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3CFDE"/>
                    </a:solidFill>
                  </a:tcPr>
                </a:tc>
                <a:tc>
                  <a:txBody>
                    <a:bodyPr/>
                    <a:lstStyle/>
                    <a:p>
                      <a:r>
                        <a:rPr lang="en-US" sz="1200" dirty="0">
                          <a:latin typeface="+mj-lt"/>
                        </a:rPr>
                        <a:t>IT</a:t>
                      </a:r>
                      <a:r>
                        <a:rPr lang="en-US" sz="1200" baseline="0" dirty="0">
                          <a:latin typeface="+mj-lt"/>
                        </a:rPr>
                        <a:t> ENABLEMENT</a:t>
                      </a:r>
                      <a:endParaRPr lang="en-US" sz="1200" dirty="0">
                        <a:latin typeface="+mj-lt"/>
                      </a:endParaRPr>
                    </a:p>
                  </a:txBody>
                  <a:tcPr marL="45720" marR="45720" anchor="ct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3CFDE"/>
                    </a:solidFill>
                  </a:tcPr>
                </a:tc>
                <a:extLst>
                  <a:ext uri="{0D108BD9-81ED-4DB2-BD59-A6C34878D82A}">
                    <a16:rowId xmlns:a16="http://schemas.microsoft.com/office/drawing/2014/main" val="10000"/>
                  </a:ext>
                </a:extLst>
              </a:tr>
              <a:tr h="570968">
                <a:tc>
                  <a:txBody>
                    <a:bodyPr/>
                    <a:lstStyle/>
                    <a:p>
                      <a:pPr marR="0" algn="l" rtl="0">
                        <a:lnSpc>
                          <a:spcPct val="100000"/>
                        </a:lnSpc>
                        <a:spcBef>
                          <a:spcPts val="0"/>
                        </a:spcBef>
                        <a:spcAft>
                          <a:spcPts val="0"/>
                        </a:spcAft>
                        <a:buFont typeface="Arial" pitchFamily="34" charset="0"/>
                        <a:buNone/>
                      </a:pPr>
                      <a:r>
                        <a:rPr lang="en-US" sz="900" b="0" i="0" u="none" strike="noStrike" cap="none" dirty="0">
                          <a:solidFill>
                            <a:schemeClr val="tx1">
                              <a:lumMod val="75000"/>
                              <a:lumOff val="25000"/>
                            </a:schemeClr>
                          </a:solidFill>
                          <a:latin typeface="+mj-lt"/>
                          <a:ea typeface="+mn-ea"/>
                          <a:cs typeface="+mn-cs"/>
                          <a:sym typeface="Arial"/>
                        </a:rPr>
                        <a:t>User</a:t>
                      </a:r>
                      <a:r>
                        <a:rPr lang="en-US" sz="900" b="0" i="0" u="none" strike="noStrike" cap="none" baseline="0" dirty="0">
                          <a:solidFill>
                            <a:schemeClr val="tx1">
                              <a:lumMod val="75000"/>
                              <a:lumOff val="25000"/>
                            </a:schemeClr>
                          </a:solidFill>
                          <a:latin typeface="+mj-lt"/>
                          <a:ea typeface="+mn-ea"/>
                          <a:cs typeface="+mn-cs"/>
                          <a:sym typeface="Arial"/>
                        </a:rPr>
                        <a:t>  Experience &amp; Personalization</a:t>
                      </a:r>
                      <a:endParaRPr lang="en-US" sz="900" b="0" i="0" u="none" strike="noStrike" cap="none" dirty="0">
                        <a:solidFill>
                          <a:schemeClr val="tx1">
                            <a:lumMod val="75000"/>
                            <a:lumOff val="25000"/>
                          </a:schemeClr>
                        </a:solidFill>
                        <a:latin typeface="+mj-lt"/>
                        <a:ea typeface="+mn-ea"/>
                        <a:cs typeface="+mn-cs"/>
                        <a:sym typeface="Arial"/>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Wingdings" panose="05000000000000000000" pitchFamily="2" charset="2"/>
                        <a:buChar char="§"/>
                      </a:pPr>
                      <a:r>
                        <a:rPr lang="en-US"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 Customer satisfaction with online and offline purchases</a:t>
                      </a:r>
                      <a:endParaRPr lang="en-US" sz="900" b="0" i="0" u="none" strike="noStrike" kern="1200" cap="none" dirty="0">
                        <a:solidFill>
                          <a:schemeClr val="tx1">
                            <a:lumMod val="75000"/>
                            <a:lumOff val="25000"/>
                          </a:schemeClr>
                        </a:solidFill>
                        <a:latin typeface="+mj-lt"/>
                        <a:ea typeface="+mn-ea"/>
                        <a:cs typeface="Arial" panose="020B0604020202020204" pitchFamily="34" charset="0"/>
                        <a:sym typeface="Arial"/>
                      </a:endParaRPr>
                    </a:p>
                    <a:p>
                      <a:pPr marL="171450" indent="-171450">
                        <a:buFont typeface="Wingdings" panose="05000000000000000000" pitchFamily="2" charset="2"/>
                        <a:buChar char="§"/>
                      </a:pPr>
                      <a:r>
                        <a:rPr lang="en-US" sz="900" b="0" i="0" u="none" strike="noStrike" kern="1200" cap="none" dirty="0">
                          <a:solidFill>
                            <a:schemeClr val="tx1">
                              <a:lumMod val="75000"/>
                              <a:lumOff val="25000"/>
                            </a:schemeClr>
                          </a:solidFill>
                          <a:latin typeface="+mj-lt"/>
                          <a:ea typeface="+mn-ea"/>
                          <a:cs typeface="Arial" panose="020B0604020202020204" pitchFamily="34" charset="0"/>
                          <a:sym typeface="Arial"/>
                        </a:rPr>
                        <a:t>Technological development</a:t>
                      </a:r>
                    </a:p>
                    <a:p>
                      <a:pPr marL="171450" indent="-171450">
                        <a:buFont typeface="Wingdings" panose="05000000000000000000" pitchFamily="2" charset="2"/>
                        <a:buChar char="§"/>
                      </a:pPr>
                      <a:r>
                        <a:rPr lang="en-US"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 Better user experience and relentless personalization</a:t>
                      </a:r>
                      <a:endParaRPr lang="en-US" sz="900" dirty="0">
                        <a:solidFill>
                          <a:schemeClr val="tx1">
                            <a:lumMod val="75000"/>
                            <a:lumOff val="25000"/>
                          </a:schemeClr>
                        </a:solidFill>
                        <a:latin typeface="+mj-lt"/>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kern="1200" dirty="0">
                          <a:solidFill>
                            <a:schemeClr val="tx1">
                              <a:lumMod val="75000"/>
                              <a:lumOff val="25000"/>
                            </a:schemeClr>
                          </a:solidFill>
                          <a:latin typeface="+mj-lt"/>
                          <a:cs typeface="Arial" panose="020B0604020202020204" pitchFamily="34" charset="0"/>
                        </a:rPr>
                        <a:t>Analytics,</a:t>
                      </a:r>
                      <a:r>
                        <a:rPr lang="en-IN" sz="900" kern="1200" baseline="0" dirty="0">
                          <a:solidFill>
                            <a:schemeClr val="tx1">
                              <a:lumMod val="75000"/>
                              <a:lumOff val="25000"/>
                            </a:schemeClr>
                          </a:solidFill>
                          <a:latin typeface="+mj-lt"/>
                          <a:cs typeface="Arial" panose="020B0604020202020204" pitchFamily="34" charset="0"/>
                        </a:rPr>
                        <a:t> Cloud based applications, Cloud Infrastructure, CRM tools</a:t>
                      </a:r>
                      <a:endParaRPr lang="en-IN" sz="900" kern="1200" dirty="0">
                        <a:solidFill>
                          <a:schemeClr val="tx1">
                            <a:lumMod val="75000"/>
                            <a:lumOff val="25000"/>
                          </a:schemeClr>
                        </a:solidFill>
                        <a:latin typeface="+mj-lt"/>
                        <a:cs typeface="Arial" panose="020B0604020202020204" pitchFamily="34" charset="0"/>
                      </a:endParaRPr>
                    </a:p>
                    <a:p>
                      <a:endParaRPr lang="en-US" sz="900" dirty="0">
                        <a:solidFill>
                          <a:schemeClr val="tx1">
                            <a:lumMod val="75000"/>
                            <a:lumOff val="25000"/>
                          </a:schemeClr>
                        </a:solidFill>
                        <a:latin typeface="+mj-lt"/>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26687">
                <a:tc>
                  <a:txBody>
                    <a:bodyPr/>
                    <a:lstStyle/>
                    <a:p>
                      <a:r>
                        <a:rPr lang="en-US" sz="900" dirty="0">
                          <a:solidFill>
                            <a:schemeClr val="tx1">
                              <a:lumMod val="75000"/>
                              <a:lumOff val="25000"/>
                            </a:schemeClr>
                          </a:solidFill>
                          <a:latin typeface="+mj-lt"/>
                        </a:rPr>
                        <a:t>Supply</a:t>
                      </a:r>
                      <a:r>
                        <a:rPr lang="en-US" sz="900" baseline="0" dirty="0">
                          <a:solidFill>
                            <a:schemeClr val="tx1">
                              <a:lumMod val="75000"/>
                              <a:lumOff val="25000"/>
                            </a:schemeClr>
                          </a:solidFill>
                          <a:latin typeface="+mj-lt"/>
                        </a:rPr>
                        <a:t> chain &amp; Merchandizing</a:t>
                      </a:r>
                      <a:endParaRPr lang="en-US" sz="900" dirty="0">
                        <a:solidFill>
                          <a:schemeClr val="tx1">
                            <a:lumMod val="75000"/>
                            <a:lumOff val="25000"/>
                          </a:schemeClr>
                        </a:solidFill>
                        <a:latin typeface="+mj-lt"/>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Wingdings" panose="05000000000000000000" pitchFamily="2" charset="2"/>
                        <a:buChar char="§"/>
                      </a:pPr>
                      <a:r>
                        <a:rPr lang="en-US" sz="900" b="0" i="0" u="none" strike="noStrike" kern="1200" cap="none" dirty="0">
                          <a:solidFill>
                            <a:schemeClr val="tx1">
                              <a:lumMod val="75000"/>
                              <a:lumOff val="25000"/>
                            </a:schemeClr>
                          </a:solidFill>
                          <a:latin typeface="+mj-lt"/>
                          <a:ea typeface="+mn-ea"/>
                          <a:cs typeface="Arial" panose="020B0604020202020204" pitchFamily="34" charset="0"/>
                          <a:sym typeface="Arial"/>
                        </a:rPr>
                        <a:t>Better supply</a:t>
                      </a:r>
                      <a:r>
                        <a:rPr lang="en-US"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 chain</a:t>
                      </a:r>
                      <a:r>
                        <a:rPr lang="en-US" sz="900" b="0" i="0" u="none" strike="noStrike" kern="1200" cap="none" dirty="0">
                          <a:solidFill>
                            <a:schemeClr val="tx1">
                              <a:lumMod val="75000"/>
                              <a:lumOff val="25000"/>
                            </a:schemeClr>
                          </a:solidFill>
                          <a:latin typeface="+mj-lt"/>
                          <a:ea typeface="+mn-ea"/>
                          <a:cs typeface="Arial" panose="020B0604020202020204" pitchFamily="34" charset="0"/>
                          <a:sym typeface="Arial"/>
                        </a:rPr>
                        <a:t> efficiency</a:t>
                      </a:r>
                    </a:p>
                    <a:p>
                      <a:pPr marL="171450" indent="-171450">
                        <a:buFont typeface="Wingdings" panose="05000000000000000000" pitchFamily="2" charset="2"/>
                        <a:buChar char="§"/>
                      </a:pPr>
                      <a:r>
                        <a:rPr lang="en-US" sz="900" b="0" i="0" u="none" strike="noStrike" kern="1200" cap="none" dirty="0">
                          <a:solidFill>
                            <a:schemeClr val="tx1">
                              <a:lumMod val="75000"/>
                              <a:lumOff val="25000"/>
                            </a:schemeClr>
                          </a:solidFill>
                          <a:latin typeface="+mj-lt"/>
                          <a:ea typeface="+mn-ea"/>
                          <a:cs typeface="Arial" panose="020B0604020202020204" pitchFamily="34" charset="0"/>
                          <a:sym typeface="Arial"/>
                        </a:rPr>
                        <a:t>Technological Development</a:t>
                      </a:r>
                    </a:p>
                    <a:p>
                      <a:pPr marL="171450" indent="-171450">
                        <a:buFont typeface="Wingdings" panose="05000000000000000000" pitchFamily="2" charset="2"/>
                        <a:buChar char="§"/>
                      </a:pPr>
                      <a:r>
                        <a:rPr lang="en-US" sz="900" b="0" i="0" u="none" strike="noStrike" kern="1200" cap="none" dirty="0" err="1">
                          <a:solidFill>
                            <a:schemeClr val="tx1">
                              <a:lumMod val="75000"/>
                              <a:lumOff val="25000"/>
                            </a:schemeClr>
                          </a:solidFill>
                          <a:latin typeface="+mj-lt"/>
                          <a:ea typeface="+mn-ea"/>
                          <a:cs typeface="Arial" panose="020B0604020202020204" pitchFamily="34" charset="0"/>
                          <a:sym typeface="Arial"/>
                        </a:rPr>
                        <a:t>CapEx</a:t>
                      </a:r>
                      <a:r>
                        <a:rPr lang="en-US" sz="900" b="0" i="0" u="none" strike="noStrike" kern="1200" cap="none" dirty="0">
                          <a:solidFill>
                            <a:schemeClr val="tx1">
                              <a:lumMod val="75000"/>
                              <a:lumOff val="25000"/>
                            </a:schemeClr>
                          </a:solidFill>
                          <a:latin typeface="+mj-lt"/>
                          <a:ea typeface="+mn-ea"/>
                          <a:cs typeface="Arial" panose="020B0604020202020204" pitchFamily="34" charset="0"/>
                          <a:sym typeface="Arial"/>
                        </a:rPr>
                        <a:t>/</a:t>
                      </a:r>
                      <a:r>
                        <a:rPr lang="en-US" sz="900" b="0" i="0" u="none" strike="noStrike" kern="1200" cap="none" dirty="0" err="1">
                          <a:solidFill>
                            <a:schemeClr val="tx1">
                              <a:lumMod val="75000"/>
                              <a:lumOff val="25000"/>
                            </a:schemeClr>
                          </a:solidFill>
                          <a:latin typeface="+mj-lt"/>
                          <a:ea typeface="+mn-ea"/>
                          <a:cs typeface="Arial" panose="020B0604020202020204" pitchFamily="34" charset="0"/>
                          <a:sym typeface="Arial"/>
                        </a:rPr>
                        <a:t>OpEx</a:t>
                      </a:r>
                      <a:r>
                        <a:rPr lang="en-US"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 reduction</a:t>
                      </a:r>
                    </a:p>
                    <a:p>
                      <a:pPr marL="171450" indent="-171450">
                        <a:buFont typeface="Wingdings" panose="05000000000000000000" pitchFamily="2" charset="2"/>
                        <a:buChar char="§"/>
                      </a:pPr>
                      <a:r>
                        <a:rPr lang="en-US"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Customer satisfaction with online and offline purchases</a:t>
                      </a:r>
                      <a:endParaRPr lang="en-US" sz="900" b="0" i="0" u="none" strike="noStrike" kern="1200" cap="none" dirty="0">
                        <a:solidFill>
                          <a:schemeClr val="tx1">
                            <a:lumMod val="75000"/>
                            <a:lumOff val="25000"/>
                          </a:schemeClr>
                        </a:solidFill>
                        <a:latin typeface="+mj-lt"/>
                        <a:ea typeface="+mn-ea"/>
                        <a:cs typeface="Arial" panose="020B0604020202020204" pitchFamily="34" charset="0"/>
                        <a:sym typeface="Arial"/>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cap="none" dirty="0">
                          <a:solidFill>
                            <a:schemeClr val="tx1">
                              <a:lumMod val="75000"/>
                              <a:lumOff val="25000"/>
                            </a:schemeClr>
                          </a:solidFill>
                          <a:latin typeface="+mj-lt"/>
                          <a:ea typeface="+mn-ea"/>
                          <a:cs typeface="Arial" panose="020B0604020202020204" pitchFamily="34" charset="0"/>
                          <a:sym typeface="Arial"/>
                        </a:rPr>
                        <a:t>IOT, Cloud</a:t>
                      </a:r>
                      <a:r>
                        <a:rPr lang="en-IN"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 Infrastructure, Application Management System, Managed Wi-Fi, MPLS, Cloud based ERP</a:t>
                      </a:r>
                      <a:endParaRPr lang="en-IN" sz="900" b="0" i="0" u="none" strike="noStrike" kern="1200" cap="none" dirty="0">
                        <a:solidFill>
                          <a:schemeClr val="tx1">
                            <a:lumMod val="75000"/>
                            <a:lumOff val="25000"/>
                          </a:schemeClr>
                        </a:solidFill>
                        <a:latin typeface="+mj-lt"/>
                        <a:ea typeface="+mn-ea"/>
                        <a:cs typeface="Arial" panose="020B0604020202020204" pitchFamily="34" charset="0"/>
                        <a:sym typeface="Arial"/>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26687">
                <a:tc>
                  <a:txBody>
                    <a:bodyPr/>
                    <a:lstStyle/>
                    <a:p>
                      <a:r>
                        <a:rPr lang="en-US" sz="900" dirty="0">
                          <a:solidFill>
                            <a:schemeClr val="tx1">
                              <a:lumMod val="75000"/>
                              <a:lumOff val="25000"/>
                            </a:schemeClr>
                          </a:solidFill>
                          <a:latin typeface="+mj-lt"/>
                        </a:rPr>
                        <a:t>Machine</a:t>
                      </a:r>
                      <a:r>
                        <a:rPr lang="en-US" sz="900" baseline="0" dirty="0">
                          <a:solidFill>
                            <a:schemeClr val="tx1">
                              <a:lumMod val="75000"/>
                              <a:lumOff val="25000"/>
                            </a:schemeClr>
                          </a:solidFill>
                          <a:latin typeface="+mj-lt"/>
                        </a:rPr>
                        <a:t> learning , AI, </a:t>
                      </a:r>
                      <a:r>
                        <a:rPr lang="en-US" sz="900" baseline="0" dirty="0" err="1">
                          <a:solidFill>
                            <a:schemeClr val="tx1">
                              <a:lumMod val="75000"/>
                              <a:lumOff val="25000"/>
                            </a:schemeClr>
                          </a:solidFill>
                          <a:latin typeface="+mj-lt"/>
                        </a:rPr>
                        <a:t>Cybersecurity</a:t>
                      </a:r>
                      <a:endParaRPr lang="en-US" sz="900" dirty="0">
                        <a:solidFill>
                          <a:schemeClr val="tx1">
                            <a:lumMod val="75000"/>
                            <a:lumOff val="25000"/>
                          </a:schemeClr>
                        </a:solidFill>
                        <a:latin typeface="+mj-lt"/>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Wingdings" panose="05000000000000000000" pitchFamily="2" charset="2"/>
                        <a:buChar char="§"/>
                      </a:pPr>
                      <a:r>
                        <a:rPr lang="en-US" sz="900" baseline="0" dirty="0">
                          <a:solidFill>
                            <a:schemeClr val="tx1">
                              <a:lumMod val="75000"/>
                              <a:lumOff val="25000"/>
                            </a:schemeClr>
                          </a:solidFill>
                          <a:latin typeface="+mj-lt"/>
                          <a:cs typeface="Calibri" pitchFamily="34" charset="0"/>
                        </a:rPr>
                        <a:t> Fast computing and networks</a:t>
                      </a:r>
                    </a:p>
                    <a:p>
                      <a:pPr marL="171450" indent="-171450">
                        <a:buFont typeface="Wingdings" panose="05000000000000000000" pitchFamily="2" charset="2"/>
                        <a:buChar char="§"/>
                      </a:pPr>
                      <a:r>
                        <a:rPr lang="en-US" sz="900" baseline="0" dirty="0">
                          <a:solidFill>
                            <a:schemeClr val="tx1">
                              <a:lumMod val="75000"/>
                              <a:lumOff val="25000"/>
                            </a:schemeClr>
                          </a:solidFill>
                          <a:latin typeface="+mj-lt"/>
                          <a:cs typeface="Calibri" pitchFamily="34" charset="0"/>
                        </a:rPr>
                        <a:t> Better data management and storage</a:t>
                      </a:r>
                    </a:p>
                    <a:p>
                      <a:pPr marL="171450" indent="-171450">
                        <a:buFont typeface="Wingdings" panose="05000000000000000000" pitchFamily="2" charset="2"/>
                        <a:buChar char="§"/>
                      </a:pPr>
                      <a:r>
                        <a:rPr lang="en-US" sz="900" baseline="0" dirty="0">
                          <a:solidFill>
                            <a:schemeClr val="tx1">
                              <a:lumMod val="75000"/>
                              <a:lumOff val="25000"/>
                            </a:schemeClr>
                          </a:solidFill>
                          <a:latin typeface="+mj-lt"/>
                          <a:cs typeface="Calibri" pitchFamily="34" charset="0"/>
                        </a:rPr>
                        <a:t>Technological Development</a:t>
                      </a:r>
                    </a:p>
                    <a:p>
                      <a:pPr marL="171450" indent="-171450">
                        <a:buFont typeface="Wingdings" panose="05000000000000000000" pitchFamily="2" charset="2"/>
                        <a:buChar char="§"/>
                      </a:pPr>
                      <a:r>
                        <a:rPr lang="en-US" sz="900" baseline="0" dirty="0">
                          <a:solidFill>
                            <a:schemeClr val="tx1">
                              <a:lumMod val="75000"/>
                              <a:lumOff val="25000"/>
                            </a:schemeClr>
                          </a:solidFill>
                          <a:latin typeface="+mj-lt"/>
                          <a:cs typeface="Calibri" pitchFamily="34" charset="0"/>
                        </a:rPr>
                        <a:t> Robust security infrastructure</a:t>
                      </a:r>
                      <a:endParaRPr lang="en-US" sz="900" dirty="0">
                        <a:solidFill>
                          <a:schemeClr val="tx1">
                            <a:lumMod val="75000"/>
                            <a:lumOff val="25000"/>
                          </a:schemeClr>
                        </a:solidFill>
                        <a:latin typeface="+mj-lt"/>
                        <a:cs typeface="Calibri" pitchFamily="34" charset="0"/>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Cloud Infrastructure, Cloud based Applications, Network &amp; Managed Security services, Cloud storage , MPLS</a:t>
                      </a:r>
                      <a:endParaRPr lang="en-US" sz="900" b="0" i="0" u="none" strike="noStrike" kern="1200" cap="none" dirty="0">
                        <a:solidFill>
                          <a:schemeClr val="tx1">
                            <a:lumMod val="75000"/>
                            <a:lumOff val="25000"/>
                          </a:schemeClr>
                        </a:solidFill>
                        <a:latin typeface="+mj-lt"/>
                        <a:ea typeface="+mn-ea"/>
                        <a:cs typeface="Arial" panose="020B0604020202020204" pitchFamily="34" charset="0"/>
                        <a:sym typeface="Arial"/>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82406">
                <a:tc>
                  <a:txBody>
                    <a:bodyPr/>
                    <a:lstStyle/>
                    <a:p>
                      <a:r>
                        <a:rPr lang="en-US" sz="900" dirty="0">
                          <a:solidFill>
                            <a:schemeClr val="tx1">
                              <a:lumMod val="75000"/>
                              <a:lumOff val="25000"/>
                            </a:schemeClr>
                          </a:solidFill>
                          <a:latin typeface="+mj-lt"/>
                        </a:rPr>
                        <a:t>Connected</a:t>
                      </a:r>
                      <a:r>
                        <a:rPr lang="en-US" sz="900" baseline="0" dirty="0">
                          <a:solidFill>
                            <a:schemeClr val="tx1">
                              <a:lumMod val="75000"/>
                              <a:lumOff val="25000"/>
                            </a:schemeClr>
                          </a:solidFill>
                          <a:latin typeface="+mj-lt"/>
                        </a:rPr>
                        <a:t> Stores &amp; Mobile Apps</a:t>
                      </a:r>
                      <a:endParaRPr lang="en-US" sz="900" dirty="0">
                        <a:solidFill>
                          <a:schemeClr val="tx1">
                            <a:lumMod val="75000"/>
                            <a:lumOff val="25000"/>
                          </a:schemeClr>
                        </a:solidFill>
                        <a:latin typeface="+mj-lt"/>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Wingdings" panose="05000000000000000000" pitchFamily="2" charset="2"/>
                        <a:buChar char="§"/>
                      </a:pPr>
                      <a:r>
                        <a:rPr lang="en-US" sz="900" baseline="0" dirty="0">
                          <a:solidFill>
                            <a:schemeClr val="tx1">
                              <a:lumMod val="75000"/>
                              <a:lumOff val="25000"/>
                            </a:schemeClr>
                          </a:solidFill>
                          <a:latin typeface="+mj-lt"/>
                          <a:cs typeface="Calibri" pitchFamily="34" charset="0"/>
                        </a:rPr>
                        <a:t> Fast networks &amp; Wi-Fi</a:t>
                      </a:r>
                    </a:p>
                    <a:p>
                      <a:pPr marL="171450" indent="-171450">
                        <a:buFont typeface="Wingdings" panose="05000000000000000000" pitchFamily="2" charset="2"/>
                        <a:buChar char="§"/>
                      </a:pPr>
                      <a:r>
                        <a:rPr lang="en-US" sz="900" baseline="0" dirty="0">
                          <a:solidFill>
                            <a:schemeClr val="tx1">
                              <a:lumMod val="75000"/>
                              <a:lumOff val="25000"/>
                            </a:schemeClr>
                          </a:solidFill>
                          <a:latin typeface="+mj-lt"/>
                          <a:cs typeface="Calibri" pitchFamily="34" charset="0"/>
                        </a:rPr>
                        <a:t> Preemptive Action</a:t>
                      </a:r>
                    </a:p>
                    <a:p>
                      <a:pPr marL="171450" indent="-171450">
                        <a:buFont typeface="Wingdings" panose="05000000000000000000" pitchFamily="2" charset="2"/>
                        <a:buChar char="§"/>
                      </a:pPr>
                      <a:r>
                        <a:rPr lang="en-US" sz="900" baseline="0" dirty="0">
                          <a:solidFill>
                            <a:schemeClr val="tx1">
                              <a:lumMod val="75000"/>
                              <a:lumOff val="25000"/>
                            </a:schemeClr>
                          </a:solidFill>
                          <a:latin typeface="+mj-lt"/>
                          <a:cs typeface="Calibri" pitchFamily="34" charset="0"/>
                        </a:rPr>
                        <a:t>Technological Development</a:t>
                      </a:r>
                    </a:p>
                    <a:p>
                      <a:pPr marL="171450" indent="-171450">
                        <a:buFont typeface="Wingdings" panose="05000000000000000000" pitchFamily="2" charset="2"/>
                        <a:buChar char="§"/>
                      </a:pPr>
                      <a:r>
                        <a:rPr lang="en-US" sz="900" baseline="0" dirty="0">
                          <a:solidFill>
                            <a:schemeClr val="tx1">
                              <a:lumMod val="75000"/>
                              <a:lumOff val="25000"/>
                            </a:schemeClr>
                          </a:solidFill>
                          <a:latin typeface="+mj-lt"/>
                          <a:cs typeface="Calibri" pitchFamily="34" charset="0"/>
                        </a:rPr>
                        <a:t> Agile development methodology</a:t>
                      </a:r>
                    </a:p>
                    <a:p>
                      <a:pPr marL="171450" indent="-171450">
                        <a:buFont typeface="Wingdings" panose="05000000000000000000" pitchFamily="2" charset="2"/>
                        <a:buChar char="§"/>
                      </a:pPr>
                      <a:r>
                        <a:rPr lang="en-US" sz="900" baseline="0" dirty="0">
                          <a:solidFill>
                            <a:schemeClr val="tx1">
                              <a:lumMod val="75000"/>
                              <a:lumOff val="25000"/>
                            </a:schemeClr>
                          </a:solidFill>
                          <a:latin typeface="+mj-lt"/>
                          <a:cs typeface="Calibri" pitchFamily="34" charset="0"/>
                        </a:rPr>
                        <a:t> Better user experience and relentless personalization</a:t>
                      </a:r>
                      <a:endParaRPr lang="en-US" sz="900" dirty="0">
                        <a:solidFill>
                          <a:schemeClr val="tx1">
                            <a:lumMod val="75000"/>
                            <a:lumOff val="25000"/>
                          </a:schemeClr>
                        </a:solidFill>
                        <a:latin typeface="+mj-lt"/>
                        <a:cs typeface="Calibri" pitchFamily="34" charset="0"/>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Analytics, </a:t>
                      </a:r>
                      <a:r>
                        <a:rPr lang="en-IN" sz="900" b="0" i="0" u="none" strike="noStrike" kern="1200" cap="none" baseline="0" dirty="0" err="1">
                          <a:solidFill>
                            <a:schemeClr val="tx1">
                              <a:lumMod val="75000"/>
                              <a:lumOff val="25000"/>
                            </a:schemeClr>
                          </a:solidFill>
                          <a:latin typeface="+mj-lt"/>
                          <a:ea typeface="+mn-ea"/>
                          <a:cs typeface="Arial" panose="020B0604020202020204" pitchFamily="34" charset="0"/>
                          <a:sym typeface="Arial"/>
                        </a:rPr>
                        <a:t>IoT</a:t>
                      </a:r>
                      <a:r>
                        <a:rPr lang="en-IN"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 MPLS, Managed Wi-Fi, Web Acceleration, Mobile app development, Cloud based applications, CRM tools</a:t>
                      </a:r>
                      <a:endParaRPr lang="en-IN" sz="900" b="0" i="0" u="none" strike="noStrike" kern="1200" cap="none" dirty="0">
                        <a:solidFill>
                          <a:schemeClr val="tx1">
                            <a:lumMod val="75000"/>
                            <a:lumOff val="25000"/>
                          </a:schemeClr>
                        </a:solidFill>
                        <a:latin typeface="+mj-lt"/>
                        <a:ea typeface="+mn-ea"/>
                        <a:cs typeface="Arial" panose="020B0604020202020204" pitchFamily="34" charset="0"/>
                        <a:sym typeface="Arial"/>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26687">
                <a:tc>
                  <a:txBody>
                    <a:bodyPr/>
                    <a:lstStyle/>
                    <a:p>
                      <a:r>
                        <a:rPr lang="en-US" sz="900" dirty="0">
                          <a:solidFill>
                            <a:schemeClr val="tx1">
                              <a:lumMod val="75000"/>
                              <a:lumOff val="25000"/>
                            </a:schemeClr>
                          </a:solidFill>
                          <a:latin typeface="+mj-lt"/>
                        </a:rPr>
                        <a:t>Augmented</a:t>
                      </a:r>
                      <a:r>
                        <a:rPr lang="en-US" sz="900" baseline="0" dirty="0">
                          <a:solidFill>
                            <a:schemeClr val="tx1">
                              <a:lumMod val="75000"/>
                              <a:lumOff val="25000"/>
                            </a:schemeClr>
                          </a:solidFill>
                          <a:latin typeface="+mj-lt"/>
                        </a:rPr>
                        <a:t> &amp; Virtual Commerce</a:t>
                      </a:r>
                      <a:endParaRPr lang="en-US" sz="900" dirty="0">
                        <a:solidFill>
                          <a:schemeClr val="tx1">
                            <a:lumMod val="75000"/>
                            <a:lumOff val="25000"/>
                          </a:schemeClr>
                        </a:solidFill>
                        <a:latin typeface="+mj-lt"/>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Wingdings" panose="05000000000000000000" pitchFamily="2" charset="2"/>
                        <a:buChar char="§"/>
                      </a:pPr>
                      <a:r>
                        <a:rPr lang="en-US" sz="900" baseline="0" dirty="0">
                          <a:solidFill>
                            <a:schemeClr val="tx1">
                              <a:lumMod val="75000"/>
                              <a:lumOff val="25000"/>
                            </a:schemeClr>
                          </a:solidFill>
                          <a:latin typeface="+mj-lt"/>
                          <a:cs typeface="Calibri" pitchFamily="34" charset="0"/>
                        </a:rPr>
                        <a:t> Sophisticated AR/VR models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baseline="0" dirty="0">
                          <a:solidFill>
                            <a:schemeClr val="tx1">
                              <a:lumMod val="75000"/>
                              <a:lumOff val="25000"/>
                            </a:schemeClr>
                          </a:solidFill>
                          <a:latin typeface="+mj-lt"/>
                          <a:cs typeface="Calibri" pitchFamily="34" charset="0"/>
                        </a:rPr>
                        <a:t> Agile development methodology</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baseline="0" dirty="0">
                          <a:solidFill>
                            <a:schemeClr val="tx1">
                              <a:lumMod val="75000"/>
                              <a:lumOff val="25000"/>
                            </a:schemeClr>
                          </a:solidFill>
                          <a:latin typeface="+mj-lt"/>
                          <a:cs typeface="Calibri" pitchFamily="34" charset="0"/>
                        </a:rPr>
                        <a:t>Technological Development</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baseline="0" dirty="0">
                          <a:solidFill>
                            <a:schemeClr val="tx1">
                              <a:lumMod val="75000"/>
                              <a:lumOff val="25000"/>
                            </a:schemeClr>
                          </a:solidFill>
                          <a:latin typeface="+mj-lt"/>
                          <a:cs typeface="Calibri" pitchFamily="34" charset="0"/>
                        </a:rPr>
                        <a:t> Fast computing &amp; Networks</a:t>
                      </a:r>
                      <a:endParaRPr lang="en-US" sz="900" dirty="0">
                        <a:solidFill>
                          <a:schemeClr val="tx1">
                            <a:lumMod val="75000"/>
                            <a:lumOff val="25000"/>
                          </a:schemeClr>
                        </a:solidFill>
                        <a:latin typeface="+mj-lt"/>
                        <a:cs typeface="Calibri" pitchFamily="34" charset="0"/>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cap="none" dirty="0">
                          <a:solidFill>
                            <a:schemeClr val="tx1">
                              <a:lumMod val="75000"/>
                              <a:lumOff val="25000"/>
                            </a:schemeClr>
                          </a:solidFill>
                          <a:latin typeface="+mj-lt"/>
                          <a:ea typeface="+mn-ea"/>
                          <a:cs typeface="Arial" panose="020B0604020202020204" pitchFamily="34" charset="0"/>
                          <a:sym typeface="Arial"/>
                        </a:rPr>
                        <a:t>AR/VR</a:t>
                      </a:r>
                      <a:r>
                        <a:rPr lang="en-IN"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 development, Cloud Infrastructure &amp; Storage, Application development, MPLS, Managed Wi-Fi</a:t>
                      </a:r>
                      <a:endParaRPr lang="en-IN" sz="900" b="0" i="0" u="none" strike="noStrike" kern="1200" cap="none" dirty="0">
                        <a:solidFill>
                          <a:schemeClr val="tx1">
                            <a:lumMod val="75000"/>
                            <a:lumOff val="25000"/>
                          </a:schemeClr>
                        </a:solidFill>
                        <a:latin typeface="+mj-lt"/>
                        <a:ea typeface="+mn-ea"/>
                        <a:cs typeface="Arial" panose="020B0604020202020204" pitchFamily="34" charset="0"/>
                        <a:sym typeface="Arial"/>
                      </a:endParaRPr>
                    </a:p>
                    <a:p>
                      <a:endParaRPr lang="en-US" sz="900" b="0" i="0" u="none" strike="noStrike" kern="1200" cap="none" dirty="0">
                        <a:solidFill>
                          <a:schemeClr val="tx1">
                            <a:lumMod val="75000"/>
                            <a:lumOff val="25000"/>
                          </a:schemeClr>
                        </a:solidFill>
                        <a:latin typeface="+mj-lt"/>
                        <a:ea typeface="+mn-ea"/>
                        <a:cs typeface="Arial" panose="020B0604020202020204" pitchFamily="34" charset="0"/>
                        <a:sym typeface="Arial"/>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8032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p:txBody>
          <a:bodyPr/>
          <a:lstStyle/>
          <a:p>
            <a:r>
              <a:rPr lang="en-US" spc="-40" dirty="0"/>
              <a:t>RETAIL &amp; E-COMMERCE INDUSTRY – USE CASES – CONTEXTUAL MESSAGING</a:t>
            </a:r>
            <a:endParaRPr lang="en-IN" dirty="0"/>
          </a:p>
        </p:txBody>
      </p:sp>
      <p:graphicFrame>
        <p:nvGraphicFramePr>
          <p:cNvPr id="4" name="Table 3">
            <a:extLst>
              <a:ext uri="{FF2B5EF4-FFF2-40B4-BE49-F238E27FC236}">
                <a16:creationId xmlns:a16="http://schemas.microsoft.com/office/drawing/2014/main" id="{C2E4968F-2E23-4CBB-9277-4EFD8C23C8C9}"/>
              </a:ext>
            </a:extLst>
          </p:cNvPr>
          <p:cNvGraphicFramePr>
            <a:graphicFrameLocks noGrp="1"/>
          </p:cNvGraphicFramePr>
          <p:nvPr>
            <p:extLst>
              <p:ext uri="{D42A27DB-BD31-4B8C-83A1-F6EECF244321}">
                <p14:modId xmlns:p14="http://schemas.microsoft.com/office/powerpoint/2010/main" val="3447555724"/>
              </p:ext>
            </p:extLst>
          </p:nvPr>
        </p:nvGraphicFramePr>
        <p:xfrm>
          <a:off x="323850" y="1023939"/>
          <a:ext cx="8496300" cy="2075292"/>
        </p:xfrm>
        <a:graphic>
          <a:graphicData uri="http://schemas.openxmlformats.org/drawingml/2006/table">
            <a:tbl>
              <a:tblPr firstRow="1" bandRow="1">
                <a:tableStyleId>{5C22544A-7EE6-4342-B048-85BDC9FD1C3A}</a:tableStyleId>
              </a:tblPr>
              <a:tblGrid>
                <a:gridCol w="1299585">
                  <a:extLst>
                    <a:ext uri="{9D8B030D-6E8A-4147-A177-3AD203B41FA5}">
                      <a16:colId xmlns:a16="http://schemas.microsoft.com/office/drawing/2014/main" val="2179307631"/>
                    </a:ext>
                  </a:extLst>
                </a:gridCol>
                <a:gridCol w="2224207">
                  <a:extLst>
                    <a:ext uri="{9D8B030D-6E8A-4147-A177-3AD203B41FA5}">
                      <a16:colId xmlns:a16="http://schemas.microsoft.com/office/drawing/2014/main" val="2900686720"/>
                    </a:ext>
                  </a:extLst>
                </a:gridCol>
                <a:gridCol w="2486254">
                  <a:extLst>
                    <a:ext uri="{9D8B030D-6E8A-4147-A177-3AD203B41FA5}">
                      <a16:colId xmlns:a16="http://schemas.microsoft.com/office/drawing/2014/main" val="934110777"/>
                    </a:ext>
                  </a:extLst>
                </a:gridCol>
                <a:gridCol w="2486254">
                  <a:extLst>
                    <a:ext uri="{9D8B030D-6E8A-4147-A177-3AD203B41FA5}">
                      <a16:colId xmlns:a16="http://schemas.microsoft.com/office/drawing/2014/main" val="719547179"/>
                    </a:ext>
                  </a:extLst>
                </a:gridCol>
              </a:tblGrid>
              <a:tr h="323675">
                <a:tc>
                  <a:txBody>
                    <a:bodyPr/>
                    <a:lstStyle/>
                    <a:p>
                      <a:r>
                        <a:rPr lang="en-US" sz="1200" dirty="0">
                          <a:latin typeface="+mj-lt"/>
                        </a:rPr>
                        <a:t>SOLUTION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3CFDE"/>
                    </a:solidFill>
                  </a:tcPr>
                </a:tc>
                <a:tc>
                  <a:txBody>
                    <a:bodyPr/>
                    <a:lstStyle/>
                    <a:p>
                      <a:r>
                        <a:rPr lang="en-US" sz="1200" dirty="0">
                          <a:latin typeface="+mj-lt"/>
                        </a:rPr>
                        <a:t>FOR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3CFDE"/>
                    </a:solidFill>
                  </a:tcPr>
                </a:tc>
                <a:tc>
                  <a:txBody>
                    <a:bodyPr/>
                    <a:lstStyle/>
                    <a:p>
                      <a:r>
                        <a:rPr lang="en-US" sz="1200" dirty="0">
                          <a:latin typeface="+mj-lt"/>
                        </a:rPr>
                        <a:t>BENEFITS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3CFDE"/>
                    </a:solidFill>
                  </a:tcPr>
                </a:tc>
                <a:tc>
                  <a:txBody>
                    <a:bodyPr/>
                    <a:lstStyle/>
                    <a:p>
                      <a:r>
                        <a:rPr lang="en-US" sz="1200" dirty="0">
                          <a:latin typeface="+mj-lt"/>
                        </a:rPr>
                        <a:t>SUCCESS FACTORS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3CFDE"/>
                    </a:solidFill>
                  </a:tcPr>
                </a:tc>
                <a:extLst>
                  <a:ext uri="{0D108BD9-81ED-4DB2-BD59-A6C34878D82A}">
                    <a16:rowId xmlns:a16="http://schemas.microsoft.com/office/drawing/2014/main" val="2097231216"/>
                  </a:ext>
                </a:extLst>
              </a:tr>
              <a:tr h="1751617">
                <a:tc>
                  <a:txBody>
                    <a:bodyPr/>
                    <a:lstStyle/>
                    <a:p>
                      <a:pPr>
                        <a:buNone/>
                      </a:pPr>
                      <a:r>
                        <a:rPr lang="en-US" sz="900" dirty="0">
                          <a:solidFill>
                            <a:schemeClr val="tx1">
                              <a:lumMod val="75000"/>
                              <a:lumOff val="25000"/>
                            </a:schemeClr>
                          </a:solidFill>
                          <a:latin typeface="+mj-lt"/>
                        </a:rPr>
                        <a:t>Managed Network &amp; </a:t>
                      </a:r>
                      <a:r>
                        <a:rPr lang="en-US" sz="900" dirty="0" err="1">
                          <a:solidFill>
                            <a:schemeClr val="tx1">
                              <a:lumMod val="75000"/>
                              <a:lumOff val="25000"/>
                            </a:schemeClr>
                          </a:solidFill>
                          <a:latin typeface="+mj-lt"/>
                        </a:rPr>
                        <a:t>WiFi</a:t>
                      </a:r>
                      <a:endParaRPr lang="en-US" sz="900" dirty="0">
                        <a:solidFill>
                          <a:schemeClr val="tx1">
                            <a:lumMod val="75000"/>
                            <a:lumOff val="25000"/>
                          </a:schemeClr>
                        </a:solidFill>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85749"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latin typeface="+mj-lt"/>
                        </a:rPr>
                        <a:t>Providing</a:t>
                      </a:r>
                      <a:r>
                        <a:rPr lang="en-US" sz="900" baseline="0" dirty="0">
                          <a:solidFill>
                            <a:schemeClr val="tx1">
                              <a:lumMod val="75000"/>
                              <a:lumOff val="25000"/>
                            </a:schemeClr>
                          </a:solidFill>
                          <a:latin typeface="+mj-lt"/>
                        </a:rPr>
                        <a:t> seamless connectivity with Beacons for push notifications, app actions, messages and prompts</a:t>
                      </a:r>
                    </a:p>
                    <a:p>
                      <a:pPr marL="0" marR="0" lvl="0" indent="0" algn="l" defTabSz="685749" rtl="0" eaLnBrk="1" fontAlgn="auto" latinLnBrk="0" hangingPunct="1">
                        <a:lnSpc>
                          <a:spcPct val="100000"/>
                        </a:lnSpc>
                        <a:spcBef>
                          <a:spcPts val="0"/>
                        </a:spcBef>
                        <a:spcAft>
                          <a:spcPts val="0"/>
                        </a:spcAft>
                        <a:buClrTx/>
                        <a:buSzTx/>
                        <a:buFontTx/>
                        <a:buNone/>
                        <a:tabLst/>
                        <a:defRPr/>
                      </a:pPr>
                      <a:endParaRPr lang="en-US" sz="900" baseline="0" dirty="0">
                        <a:solidFill>
                          <a:schemeClr val="tx1">
                            <a:lumMod val="75000"/>
                            <a:lumOff val="25000"/>
                          </a:schemeClr>
                        </a:solidFill>
                        <a:latin typeface="+mj-lt"/>
                      </a:endParaRPr>
                    </a:p>
                    <a:p>
                      <a:pPr marL="0" marR="0" lvl="0" indent="0" algn="l" defTabSz="685749" rtl="0" eaLnBrk="1" fontAlgn="auto" latinLnBrk="0" hangingPunct="1">
                        <a:lnSpc>
                          <a:spcPct val="100000"/>
                        </a:lnSpc>
                        <a:spcBef>
                          <a:spcPts val="0"/>
                        </a:spcBef>
                        <a:spcAft>
                          <a:spcPts val="0"/>
                        </a:spcAft>
                        <a:buClrTx/>
                        <a:buSzTx/>
                        <a:buFontTx/>
                        <a:buNone/>
                        <a:tabLst/>
                        <a:defRPr/>
                      </a:pPr>
                      <a:r>
                        <a:rPr lang="en-US" sz="900" baseline="0" dirty="0">
                          <a:solidFill>
                            <a:schemeClr val="tx1">
                              <a:lumMod val="75000"/>
                              <a:lumOff val="25000"/>
                            </a:schemeClr>
                          </a:solidFill>
                          <a:latin typeface="+mj-lt"/>
                        </a:rPr>
                        <a:t>Enabling personalization by smooth recording of Customer data that is context driven (based on preferences and habits)</a:t>
                      </a:r>
                      <a:endParaRPr lang="en-US" sz="900" dirty="0">
                        <a:solidFill>
                          <a:schemeClr val="tx1">
                            <a:lumMod val="75000"/>
                            <a:lumOff val="25000"/>
                          </a:schemeClr>
                        </a:solidFill>
                        <a:latin typeface="+mj-lt"/>
                      </a:endParaRPr>
                    </a:p>
                    <a:p>
                      <a:pPr marL="0" marR="0" lvl="0" indent="0" algn="l" defTabSz="685749" eaLnBrk="1" fontAlgn="auto" latinLnBrk="0" hangingPunct="1">
                        <a:lnSpc>
                          <a:spcPct val="100000"/>
                        </a:lnSpc>
                        <a:spcBef>
                          <a:spcPts val="0"/>
                        </a:spcBef>
                        <a:spcAft>
                          <a:spcPts val="0"/>
                        </a:spcAft>
                        <a:buClrTx/>
                        <a:buSzTx/>
                        <a:buFontTx/>
                        <a:buNone/>
                        <a:tabLst/>
                        <a:defRPr/>
                      </a:pPr>
                      <a:endParaRPr lang="en-US" sz="900" dirty="0">
                        <a:solidFill>
                          <a:schemeClr val="tx1">
                            <a:lumMod val="75000"/>
                            <a:lumOff val="25000"/>
                          </a:schemeClr>
                        </a:solidFill>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buNone/>
                      </a:pPr>
                      <a:r>
                        <a:rPr lang="en-US" sz="900" dirty="0">
                          <a:solidFill>
                            <a:schemeClr val="tx1">
                              <a:lumMod val="75000"/>
                              <a:lumOff val="25000"/>
                            </a:schemeClr>
                          </a:solidFill>
                          <a:latin typeface="+mj-lt"/>
                        </a:rPr>
                        <a:t>Robust and resilient high speed connectivity</a:t>
                      </a:r>
                    </a:p>
                    <a:p>
                      <a:pPr lvl="0">
                        <a:buNone/>
                      </a:pPr>
                      <a:endParaRPr lang="en-US" sz="900" dirty="0">
                        <a:solidFill>
                          <a:schemeClr val="tx1">
                            <a:lumMod val="75000"/>
                            <a:lumOff val="25000"/>
                          </a:schemeClr>
                        </a:solidFill>
                        <a:latin typeface="+mj-lt"/>
                      </a:endParaRPr>
                    </a:p>
                    <a:p>
                      <a:pPr lvl="0">
                        <a:buNone/>
                      </a:pPr>
                      <a:r>
                        <a:rPr lang="en-US" sz="900" dirty="0">
                          <a:solidFill>
                            <a:schemeClr val="tx1">
                              <a:lumMod val="75000"/>
                              <a:lumOff val="25000"/>
                            </a:schemeClr>
                          </a:solidFill>
                          <a:latin typeface="+mj-lt"/>
                        </a:rPr>
                        <a:t>Brand</a:t>
                      </a:r>
                      <a:r>
                        <a:rPr lang="en-US" sz="900" baseline="0" dirty="0">
                          <a:solidFill>
                            <a:schemeClr val="tx1">
                              <a:lumMod val="75000"/>
                              <a:lumOff val="25000"/>
                            </a:schemeClr>
                          </a:solidFill>
                          <a:latin typeface="+mj-lt"/>
                        </a:rPr>
                        <a:t> recall in the Customer through the personalized updates, thereby resulting in Brand Loyalty </a:t>
                      </a:r>
                      <a:endParaRPr lang="en-US" sz="900" dirty="0">
                        <a:solidFill>
                          <a:schemeClr val="tx1">
                            <a:lumMod val="75000"/>
                            <a:lumOff val="25000"/>
                          </a:schemeClr>
                        </a:solidFill>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buFont typeface="Wingdings" panose="05000000000000000000" pitchFamily="2" charset="2"/>
                        <a:buChar char="§"/>
                      </a:pPr>
                      <a:r>
                        <a:rPr lang="en-US" sz="900" dirty="0">
                          <a:solidFill>
                            <a:schemeClr val="tx1">
                              <a:lumMod val="75000"/>
                              <a:lumOff val="25000"/>
                            </a:schemeClr>
                          </a:solidFill>
                          <a:latin typeface="+mj-lt"/>
                        </a:rPr>
                        <a:t> </a:t>
                      </a:r>
                      <a:r>
                        <a:rPr lang="en-US" sz="900" u="none" strike="noStrike" kern="1200" cap="none" baseline="0" dirty="0">
                          <a:solidFill>
                            <a:schemeClr val="tx1">
                              <a:lumMod val="75000"/>
                              <a:lumOff val="25000"/>
                            </a:schemeClr>
                          </a:solidFill>
                          <a:latin typeface="+mj-lt"/>
                          <a:sym typeface="Arial"/>
                        </a:rPr>
                        <a:t>Customer satisfaction with online and offline purchases</a:t>
                      </a:r>
                      <a:endParaRPr lang="en-US" sz="900" baseline="0" dirty="0">
                        <a:solidFill>
                          <a:schemeClr val="tx1">
                            <a:lumMod val="75000"/>
                            <a:lumOff val="25000"/>
                          </a:schemeClr>
                        </a:solidFill>
                        <a:latin typeface="+mj-lt"/>
                      </a:endParaRPr>
                    </a:p>
                    <a:p>
                      <a:pPr marL="171450" marR="0" indent="-171450" algn="l" defTabSz="96519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baseline="0" dirty="0">
                          <a:solidFill>
                            <a:schemeClr val="tx1">
                              <a:lumMod val="75000"/>
                              <a:lumOff val="25000"/>
                            </a:schemeClr>
                          </a:solidFill>
                          <a:latin typeface="+mj-lt"/>
                        </a:rPr>
                        <a:t> Technological Development</a:t>
                      </a:r>
                    </a:p>
                    <a:p>
                      <a:pPr marL="171450" marR="0" indent="-171450" algn="l" defTabSz="96519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baseline="0" dirty="0">
                          <a:solidFill>
                            <a:schemeClr val="tx1">
                              <a:lumMod val="75000"/>
                              <a:lumOff val="25000"/>
                            </a:schemeClr>
                          </a:solidFill>
                          <a:latin typeface="+mj-lt"/>
                        </a:rPr>
                        <a:t> Better user experience and relentless personalization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0256686"/>
                  </a:ext>
                </a:extLst>
              </a:tr>
            </a:tbl>
          </a:graphicData>
        </a:graphic>
      </p:graphicFrame>
    </p:spTree>
    <p:extLst>
      <p:ext uri="{BB962C8B-B14F-4D97-AF65-F5344CB8AC3E}">
        <p14:creationId xmlns:p14="http://schemas.microsoft.com/office/powerpoint/2010/main" val="258032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p:txBody>
          <a:bodyPr/>
          <a:lstStyle/>
          <a:p>
            <a:r>
              <a:rPr lang="en-US" dirty="0"/>
              <a:t>RETAIL &amp; E-COMMERCE INDUSTRY – USE CASES – CLOUD </a:t>
            </a:r>
            <a:endParaRPr lang="en-IN" dirty="0"/>
          </a:p>
        </p:txBody>
      </p:sp>
      <p:graphicFrame>
        <p:nvGraphicFramePr>
          <p:cNvPr id="5" name="Table 4">
            <a:extLst>
              <a:ext uri="{FF2B5EF4-FFF2-40B4-BE49-F238E27FC236}">
                <a16:creationId xmlns:a16="http://schemas.microsoft.com/office/drawing/2014/main" id="{C2E4968F-2E23-4CBB-9277-4EFD8C23C8C9}"/>
              </a:ext>
            </a:extLst>
          </p:cNvPr>
          <p:cNvGraphicFramePr>
            <a:graphicFrameLocks noGrp="1"/>
          </p:cNvGraphicFramePr>
          <p:nvPr>
            <p:extLst>
              <p:ext uri="{D42A27DB-BD31-4B8C-83A1-F6EECF244321}">
                <p14:modId xmlns:p14="http://schemas.microsoft.com/office/powerpoint/2010/main" val="3265371776"/>
              </p:ext>
            </p:extLst>
          </p:nvPr>
        </p:nvGraphicFramePr>
        <p:xfrm>
          <a:off x="324000" y="915566"/>
          <a:ext cx="8496150" cy="3671887"/>
        </p:xfrm>
        <a:graphic>
          <a:graphicData uri="http://schemas.openxmlformats.org/drawingml/2006/table">
            <a:tbl>
              <a:tblPr firstRow="1" bandRow="1">
                <a:tableStyleId>{5C22544A-7EE6-4342-B048-85BDC9FD1C3A}</a:tableStyleId>
              </a:tblPr>
              <a:tblGrid>
                <a:gridCol w="1299562">
                  <a:extLst>
                    <a:ext uri="{9D8B030D-6E8A-4147-A177-3AD203B41FA5}">
                      <a16:colId xmlns:a16="http://schemas.microsoft.com/office/drawing/2014/main" val="2179307631"/>
                    </a:ext>
                  </a:extLst>
                </a:gridCol>
                <a:gridCol w="2224168">
                  <a:extLst>
                    <a:ext uri="{9D8B030D-6E8A-4147-A177-3AD203B41FA5}">
                      <a16:colId xmlns:a16="http://schemas.microsoft.com/office/drawing/2014/main" val="2900686720"/>
                    </a:ext>
                  </a:extLst>
                </a:gridCol>
                <a:gridCol w="2486210">
                  <a:extLst>
                    <a:ext uri="{9D8B030D-6E8A-4147-A177-3AD203B41FA5}">
                      <a16:colId xmlns:a16="http://schemas.microsoft.com/office/drawing/2014/main" val="934110777"/>
                    </a:ext>
                  </a:extLst>
                </a:gridCol>
                <a:gridCol w="2486210">
                  <a:extLst>
                    <a:ext uri="{9D8B030D-6E8A-4147-A177-3AD203B41FA5}">
                      <a16:colId xmlns:a16="http://schemas.microsoft.com/office/drawing/2014/main" val="719547179"/>
                    </a:ext>
                  </a:extLst>
                </a:gridCol>
              </a:tblGrid>
              <a:tr h="331604">
                <a:tc>
                  <a:txBody>
                    <a:bodyPr/>
                    <a:lstStyle/>
                    <a:p>
                      <a:pPr>
                        <a:buNone/>
                      </a:pPr>
                      <a:r>
                        <a:rPr lang="en-US" sz="1200" dirty="0">
                          <a:solidFill>
                            <a:schemeClr val="bg1"/>
                          </a:solidFill>
                        </a:rPr>
                        <a:t>SOLUTION</a:t>
                      </a:r>
                    </a:p>
                  </a:txBody>
                  <a:tcPr anchor="ctr">
                    <a:lnB w="6350" cap="flat" cmpd="sng" algn="ctr">
                      <a:solidFill>
                        <a:schemeClr val="bg1">
                          <a:lumMod val="65000"/>
                        </a:schemeClr>
                      </a:solidFill>
                      <a:prstDash val="solid"/>
                      <a:round/>
                      <a:headEnd type="none" w="med" len="med"/>
                      <a:tailEnd type="none" w="med" len="med"/>
                    </a:lnB>
                    <a:solidFill>
                      <a:srgbClr val="93CFDE"/>
                    </a:solidFill>
                  </a:tcPr>
                </a:tc>
                <a:tc>
                  <a:txBody>
                    <a:bodyPr/>
                    <a:lstStyle/>
                    <a:p>
                      <a:r>
                        <a:rPr lang="en-US" sz="1200" dirty="0">
                          <a:solidFill>
                            <a:schemeClr val="bg1"/>
                          </a:solidFill>
                        </a:rPr>
                        <a:t>FOR</a:t>
                      </a:r>
                    </a:p>
                  </a:txBody>
                  <a:tcPr anchor="ctr">
                    <a:lnB w="6350" cap="flat" cmpd="sng" algn="ctr">
                      <a:solidFill>
                        <a:schemeClr val="bg1">
                          <a:lumMod val="65000"/>
                        </a:schemeClr>
                      </a:solidFill>
                      <a:prstDash val="solid"/>
                      <a:round/>
                      <a:headEnd type="none" w="med" len="med"/>
                      <a:tailEnd type="none" w="med" len="med"/>
                    </a:lnB>
                    <a:solidFill>
                      <a:srgbClr val="93CFDE"/>
                    </a:solidFill>
                  </a:tcPr>
                </a:tc>
                <a:tc>
                  <a:txBody>
                    <a:bodyPr/>
                    <a:lstStyle/>
                    <a:p>
                      <a:r>
                        <a:rPr lang="en-US" sz="1200" dirty="0">
                          <a:solidFill>
                            <a:schemeClr val="bg1"/>
                          </a:solidFill>
                        </a:rPr>
                        <a:t>BENEFITS</a:t>
                      </a:r>
                    </a:p>
                  </a:txBody>
                  <a:tcPr anchor="ctr">
                    <a:lnB w="6350" cap="flat" cmpd="sng" algn="ctr">
                      <a:solidFill>
                        <a:schemeClr val="bg1">
                          <a:lumMod val="65000"/>
                        </a:schemeClr>
                      </a:solidFill>
                      <a:prstDash val="solid"/>
                      <a:round/>
                      <a:headEnd type="none" w="med" len="med"/>
                      <a:tailEnd type="none" w="med" len="med"/>
                    </a:lnB>
                    <a:solidFill>
                      <a:srgbClr val="93CFDE"/>
                    </a:solidFill>
                  </a:tcPr>
                </a:tc>
                <a:tc>
                  <a:txBody>
                    <a:bodyPr/>
                    <a:lstStyle/>
                    <a:p>
                      <a:r>
                        <a:rPr lang="en-US" sz="1200" dirty="0">
                          <a:solidFill>
                            <a:schemeClr val="bg1"/>
                          </a:solidFill>
                        </a:rPr>
                        <a:t>SUCCESS FACTORS</a:t>
                      </a:r>
                    </a:p>
                  </a:txBody>
                  <a:tcPr anchor="ctr">
                    <a:lnB w="6350" cap="flat" cmpd="sng" algn="ctr">
                      <a:solidFill>
                        <a:schemeClr val="bg1">
                          <a:lumMod val="65000"/>
                        </a:schemeClr>
                      </a:solidFill>
                      <a:prstDash val="solid"/>
                      <a:round/>
                      <a:headEnd type="none" w="med" len="med"/>
                      <a:tailEnd type="none" w="med" len="med"/>
                    </a:lnB>
                    <a:solidFill>
                      <a:srgbClr val="93CFDE"/>
                    </a:solidFill>
                  </a:tcPr>
                </a:tc>
                <a:extLst>
                  <a:ext uri="{0D108BD9-81ED-4DB2-BD59-A6C34878D82A}">
                    <a16:rowId xmlns:a16="http://schemas.microsoft.com/office/drawing/2014/main" val="2097231216"/>
                  </a:ext>
                </a:extLst>
              </a:tr>
              <a:tr h="3340283">
                <a:tc>
                  <a:txBody>
                    <a:bodyPr/>
                    <a:lstStyle/>
                    <a:p>
                      <a:pPr>
                        <a:buNone/>
                      </a:pPr>
                      <a:r>
                        <a:rPr lang="en-US" sz="900" dirty="0">
                          <a:solidFill>
                            <a:schemeClr val="tx1">
                              <a:lumMod val="75000"/>
                              <a:lumOff val="25000"/>
                            </a:schemeClr>
                          </a:solidFill>
                        </a:rPr>
                        <a:t>Cloud Services</a:t>
                      </a: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marR="0" lvl="0" indent="-171450" algn="l" defTabSz="685749"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a:solidFill>
                            <a:schemeClr val="tx1">
                              <a:lumMod val="75000"/>
                              <a:lumOff val="25000"/>
                            </a:schemeClr>
                          </a:solidFill>
                        </a:rPr>
                        <a:t>Retail-as-a-Service that integrates different verticals like inventory</a:t>
                      </a:r>
                      <a:r>
                        <a:rPr lang="en-US" sz="900" baseline="0" dirty="0">
                          <a:solidFill>
                            <a:schemeClr val="tx1">
                              <a:lumMod val="75000"/>
                              <a:lumOff val="25000"/>
                            </a:schemeClr>
                          </a:solidFill>
                        </a:rPr>
                        <a:t> and order processing</a:t>
                      </a:r>
                    </a:p>
                    <a:p>
                      <a:pPr marL="171450" marR="0" lvl="0" indent="-171450" algn="l" defTabSz="685749"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900" baseline="0" dirty="0">
                        <a:solidFill>
                          <a:schemeClr val="tx1">
                            <a:lumMod val="75000"/>
                            <a:lumOff val="25000"/>
                          </a:schemeClr>
                        </a:solidFill>
                      </a:endParaRPr>
                    </a:p>
                    <a:p>
                      <a:pPr marL="171450" marR="0" lvl="0" indent="-171450" algn="l" defTabSz="685749"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baseline="0" dirty="0">
                          <a:solidFill>
                            <a:schemeClr val="tx1">
                              <a:lumMod val="75000"/>
                              <a:lumOff val="25000"/>
                            </a:schemeClr>
                          </a:solidFill>
                        </a:rPr>
                        <a:t>Capturing real-time status of consignments, carriers etc. with a Pay-as-you-use model</a:t>
                      </a:r>
                    </a:p>
                    <a:p>
                      <a:pPr marL="171450" marR="0" lvl="0" indent="-171450" algn="l" defTabSz="685749"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900" baseline="0" dirty="0">
                        <a:solidFill>
                          <a:schemeClr val="tx1">
                            <a:lumMod val="75000"/>
                            <a:lumOff val="25000"/>
                          </a:schemeClr>
                        </a:solidFill>
                      </a:endParaRPr>
                    </a:p>
                    <a:p>
                      <a:pPr marL="171450" marR="0" lvl="0" indent="-171450" algn="l" defTabSz="685749"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baseline="0" dirty="0">
                          <a:solidFill>
                            <a:schemeClr val="tx1">
                              <a:lumMod val="75000"/>
                              <a:lumOff val="25000"/>
                            </a:schemeClr>
                          </a:solidFill>
                        </a:rPr>
                        <a:t>Merging in-store data with digital data  (buying patterns etc.)</a:t>
                      </a:r>
                    </a:p>
                    <a:p>
                      <a:pPr marL="171450" marR="0" lvl="0" indent="-171450" algn="l" defTabSz="685749"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900" baseline="0" dirty="0">
                        <a:solidFill>
                          <a:schemeClr val="tx1">
                            <a:lumMod val="75000"/>
                            <a:lumOff val="25000"/>
                          </a:schemeClr>
                        </a:solidFill>
                        <a:latin typeface="+mn-lt"/>
                      </a:endParaRPr>
                    </a:p>
                    <a:p>
                      <a:pPr marL="171450" marR="0" lvl="0" indent="-171450" algn="l" defTabSz="685749"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900" baseline="0" dirty="0">
                        <a:solidFill>
                          <a:schemeClr val="tx1">
                            <a:lumMod val="75000"/>
                            <a:lumOff val="25000"/>
                          </a:schemeClr>
                        </a:solidFill>
                        <a:latin typeface="+mn-lt"/>
                      </a:endParaRP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
                      </a:pPr>
                      <a:r>
                        <a:rPr lang="en-US" sz="900" dirty="0">
                          <a:solidFill>
                            <a:schemeClr val="tx1">
                              <a:lumMod val="75000"/>
                              <a:lumOff val="25000"/>
                            </a:schemeClr>
                          </a:solidFill>
                        </a:rPr>
                        <a:t>Lower costs and higher</a:t>
                      </a:r>
                      <a:r>
                        <a:rPr lang="en-US" sz="900" baseline="0" dirty="0">
                          <a:solidFill>
                            <a:schemeClr val="tx1">
                              <a:lumMod val="75000"/>
                              <a:lumOff val="25000"/>
                            </a:schemeClr>
                          </a:solidFill>
                        </a:rPr>
                        <a:t> efficiency of distribution and procurement</a:t>
                      </a:r>
                    </a:p>
                    <a:p>
                      <a:pPr marL="0" indent="0">
                        <a:buFont typeface="Wingdings" panose="05000000000000000000" pitchFamily="2" charset="2"/>
                        <a:buNone/>
                      </a:pPr>
                      <a:endParaRPr lang="en-US" sz="900" dirty="0">
                        <a:solidFill>
                          <a:schemeClr val="tx1">
                            <a:lumMod val="75000"/>
                            <a:lumOff val="25000"/>
                          </a:schemeClr>
                        </a:solidFill>
                      </a:endParaRPr>
                    </a:p>
                    <a:p>
                      <a:pPr marL="171450" indent="-171450">
                        <a:buFont typeface="Wingdings" panose="05000000000000000000" pitchFamily="2" charset="2"/>
                        <a:buChar char="§"/>
                      </a:pPr>
                      <a:r>
                        <a:rPr lang="en-US" sz="900" dirty="0">
                          <a:solidFill>
                            <a:schemeClr val="tx1">
                              <a:lumMod val="75000"/>
                              <a:lumOff val="25000"/>
                            </a:schemeClr>
                          </a:solidFill>
                        </a:rPr>
                        <a:t>Higher Supply</a:t>
                      </a:r>
                      <a:r>
                        <a:rPr lang="en-US" sz="900" baseline="0" dirty="0">
                          <a:solidFill>
                            <a:schemeClr val="tx1">
                              <a:lumMod val="75000"/>
                              <a:lumOff val="25000"/>
                            </a:schemeClr>
                          </a:solidFill>
                        </a:rPr>
                        <a:t> Chain visibility</a:t>
                      </a:r>
                    </a:p>
                    <a:p>
                      <a:pPr marL="171450" indent="-171450">
                        <a:buFont typeface="Wingdings" panose="05000000000000000000" pitchFamily="2" charset="2"/>
                        <a:buChar char="§"/>
                      </a:pPr>
                      <a:endParaRPr lang="en-US" sz="900" baseline="0" dirty="0">
                        <a:solidFill>
                          <a:schemeClr val="tx1">
                            <a:lumMod val="75000"/>
                            <a:lumOff val="25000"/>
                          </a:schemeClr>
                        </a:solidFill>
                      </a:endParaRPr>
                    </a:p>
                    <a:p>
                      <a:pPr marL="171450" indent="-171450">
                        <a:buFont typeface="Wingdings" panose="05000000000000000000" pitchFamily="2" charset="2"/>
                        <a:buChar char="§"/>
                      </a:pPr>
                      <a:r>
                        <a:rPr lang="en-US" sz="900" baseline="0" dirty="0">
                          <a:solidFill>
                            <a:schemeClr val="tx1">
                              <a:lumMod val="75000"/>
                              <a:lumOff val="25000"/>
                            </a:schemeClr>
                          </a:solidFill>
                        </a:rPr>
                        <a:t>Customers will pay for only what they use thereby aligning to the Value based model</a:t>
                      </a:r>
                    </a:p>
                    <a:p>
                      <a:pPr marL="171450" indent="-171450">
                        <a:buFont typeface="Wingdings" panose="05000000000000000000" pitchFamily="2" charset="2"/>
                        <a:buChar char="§"/>
                      </a:pPr>
                      <a:endParaRPr lang="en-US" sz="900" baseline="0" dirty="0">
                        <a:solidFill>
                          <a:schemeClr val="tx1">
                            <a:lumMod val="75000"/>
                            <a:lumOff val="25000"/>
                          </a:schemeClr>
                        </a:solidFill>
                      </a:endParaRPr>
                    </a:p>
                    <a:p>
                      <a:pPr marL="171450" indent="-171450">
                        <a:buFont typeface="Wingdings" panose="05000000000000000000" pitchFamily="2" charset="2"/>
                        <a:buChar char="§"/>
                      </a:pPr>
                      <a:r>
                        <a:rPr lang="en-US" sz="900" baseline="0" dirty="0">
                          <a:solidFill>
                            <a:schemeClr val="tx1">
                              <a:lumMod val="75000"/>
                              <a:lumOff val="25000"/>
                            </a:schemeClr>
                          </a:solidFill>
                        </a:rPr>
                        <a:t>Creating personalized services for the Customer based on trend analysis</a:t>
                      </a:r>
                      <a:endParaRPr lang="en-US" sz="900" dirty="0">
                        <a:solidFill>
                          <a:schemeClr val="tx1">
                            <a:lumMod val="75000"/>
                            <a:lumOff val="25000"/>
                          </a:schemeClr>
                        </a:solidFill>
                      </a:endParaRP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indent="-171450">
                        <a:spcBef>
                          <a:spcPts val="600"/>
                        </a:spcBef>
                        <a:buFont typeface="Wingdings" panose="05000000000000000000" pitchFamily="2" charset="2"/>
                        <a:buChar char="§"/>
                      </a:pPr>
                      <a:r>
                        <a:rPr lang="en-US" sz="900" u="none" strike="noStrike" kern="1200" cap="none" baseline="0" dirty="0">
                          <a:solidFill>
                            <a:schemeClr val="tx1">
                              <a:lumMod val="75000"/>
                              <a:lumOff val="25000"/>
                            </a:schemeClr>
                          </a:solidFill>
                          <a:sym typeface="Arial"/>
                        </a:rPr>
                        <a:t>Customer satisfaction with online and offline purchases</a:t>
                      </a:r>
                    </a:p>
                    <a:p>
                      <a:pPr marL="171450" indent="-171450">
                        <a:spcBef>
                          <a:spcPts val="600"/>
                        </a:spcBef>
                        <a:buFont typeface="Wingdings" panose="05000000000000000000" pitchFamily="2" charset="2"/>
                        <a:buChar char="§"/>
                      </a:pPr>
                      <a:r>
                        <a:rPr lang="en-US" sz="900" u="none" strike="noStrike" kern="1200" cap="none" dirty="0">
                          <a:solidFill>
                            <a:schemeClr val="tx1">
                              <a:lumMod val="75000"/>
                              <a:lumOff val="25000"/>
                            </a:schemeClr>
                          </a:solidFill>
                          <a:sym typeface="Arial"/>
                        </a:rPr>
                        <a:t>Better supply</a:t>
                      </a:r>
                      <a:r>
                        <a:rPr lang="en-US" sz="900" u="none" strike="noStrike" kern="1200" cap="none" baseline="0" dirty="0">
                          <a:solidFill>
                            <a:schemeClr val="tx1">
                              <a:lumMod val="75000"/>
                              <a:lumOff val="25000"/>
                            </a:schemeClr>
                          </a:solidFill>
                          <a:sym typeface="Arial"/>
                        </a:rPr>
                        <a:t> chain</a:t>
                      </a:r>
                      <a:r>
                        <a:rPr lang="en-US" sz="900" u="none" strike="noStrike" kern="1200" cap="none" dirty="0">
                          <a:solidFill>
                            <a:schemeClr val="tx1">
                              <a:lumMod val="75000"/>
                              <a:lumOff val="25000"/>
                            </a:schemeClr>
                          </a:solidFill>
                          <a:sym typeface="Arial"/>
                        </a:rPr>
                        <a:t> efficiency</a:t>
                      </a:r>
                    </a:p>
                    <a:p>
                      <a:pPr marL="171450" indent="-171450">
                        <a:spcBef>
                          <a:spcPts val="600"/>
                        </a:spcBef>
                        <a:buFont typeface="Wingdings" panose="05000000000000000000" pitchFamily="2" charset="2"/>
                        <a:buChar char="§"/>
                      </a:pPr>
                      <a:r>
                        <a:rPr lang="en-US" sz="900" baseline="0" dirty="0">
                          <a:solidFill>
                            <a:schemeClr val="tx1">
                              <a:lumMod val="75000"/>
                              <a:lumOff val="25000"/>
                            </a:schemeClr>
                          </a:solidFill>
                        </a:rPr>
                        <a:t>Technological Development</a:t>
                      </a:r>
                    </a:p>
                    <a:p>
                      <a:pPr marL="171450" indent="-171450">
                        <a:spcBef>
                          <a:spcPts val="600"/>
                        </a:spcBef>
                        <a:buFont typeface="Wingdings" panose="05000000000000000000" pitchFamily="2" charset="2"/>
                        <a:buChar char="§"/>
                      </a:pPr>
                      <a:r>
                        <a:rPr lang="en-US" sz="900" baseline="0" dirty="0" err="1">
                          <a:solidFill>
                            <a:schemeClr val="tx1">
                              <a:lumMod val="75000"/>
                              <a:lumOff val="25000"/>
                            </a:schemeClr>
                          </a:solidFill>
                        </a:rPr>
                        <a:t>CapEx</a:t>
                      </a:r>
                      <a:r>
                        <a:rPr lang="en-US" sz="900" baseline="0" dirty="0">
                          <a:solidFill>
                            <a:schemeClr val="tx1">
                              <a:lumMod val="75000"/>
                              <a:lumOff val="25000"/>
                            </a:schemeClr>
                          </a:solidFill>
                        </a:rPr>
                        <a:t>/</a:t>
                      </a:r>
                      <a:r>
                        <a:rPr lang="en-US" sz="900" baseline="0" dirty="0" err="1">
                          <a:solidFill>
                            <a:schemeClr val="tx1">
                              <a:lumMod val="75000"/>
                              <a:lumOff val="25000"/>
                            </a:schemeClr>
                          </a:solidFill>
                        </a:rPr>
                        <a:t>OpEx</a:t>
                      </a:r>
                      <a:r>
                        <a:rPr lang="en-US" sz="900" baseline="0" dirty="0">
                          <a:solidFill>
                            <a:schemeClr val="tx1">
                              <a:lumMod val="75000"/>
                              <a:lumOff val="25000"/>
                            </a:schemeClr>
                          </a:solidFill>
                        </a:rPr>
                        <a:t> Reduction</a:t>
                      </a:r>
                    </a:p>
                    <a:p>
                      <a:pPr marL="171450" indent="-171450">
                        <a:spcBef>
                          <a:spcPts val="600"/>
                        </a:spcBef>
                        <a:buFont typeface="Wingdings" panose="05000000000000000000" pitchFamily="2" charset="2"/>
                        <a:buChar char="§"/>
                      </a:pPr>
                      <a:r>
                        <a:rPr lang="en-US" sz="900" baseline="0" dirty="0">
                          <a:solidFill>
                            <a:schemeClr val="tx1">
                              <a:lumMod val="75000"/>
                              <a:lumOff val="25000"/>
                            </a:schemeClr>
                          </a:solidFill>
                        </a:rPr>
                        <a:t>Operational Efficiency</a:t>
                      </a:r>
                      <a:endParaRPr lang="en-US" sz="900" dirty="0">
                        <a:solidFill>
                          <a:schemeClr val="tx1">
                            <a:lumMod val="75000"/>
                            <a:lumOff val="25000"/>
                          </a:schemeClr>
                        </a:solidFill>
                      </a:endParaRPr>
                    </a:p>
                    <a:p>
                      <a:pPr marL="342900" lvl="0" indent="-342900">
                        <a:buFont typeface="Arial"/>
                        <a:buChar char="•"/>
                      </a:pPr>
                      <a:endParaRPr lang="en-US" sz="900" dirty="0">
                        <a:solidFill>
                          <a:schemeClr val="tx1">
                            <a:lumMod val="75000"/>
                            <a:lumOff val="25000"/>
                          </a:schemeClr>
                        </a:solidFill>
                      </a:endParaRP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256686"/>
                  </a:ext>
                </a:extLst>
              </a:tr>
            </a:tbl>
          </a:graphicData>
        </a:graphic>
      </p:graphicFrame>
    </p:spTree>
    <p:extLst>
      <p:ext uri="{BB962C8B-B14F-4D97-AF65-F5344CB8AC3E}">
        <p14:creationId xmlns:p14="http://schemas.microsoft.com/office/powerpoint/2010/main" val="258032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p:txBody>
          <a:bodyPr/>
          <a:lstStyle/>
          <a:p>
            <a:r>
              <a:rPr lang="en-IN" dirty="0"/>
              <a:t>SIFY FOR RETAIL</a:t>
            </a:r>
          </a:p>
        </p:txBody>
      </p:sp>
    </p:spTree>
    <p:extLst>
      <p:ext uri="{BB962C8B-B14F-4D97-AF65-F5344CB8AC3E}">
        <p14:creationId xmlns:p14="http://schemas.microsoft.com/office/powerpoint/2010/main" val="3394291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p:txBody>
          <a:bodyPr/>
          <a:lstStyle/>
          <a:p>
            <a:r>
              <a:rPr lang="en-IN" dirty="0" err="1"/>
              <a:t>sIFY</a:t>
            </a:r>
            <a:r>
              <a:rPr lang="en-IN" dirty="0"/>
              <a:t> PLAY FOR RETAIL</a:t>
            </a:r>
          </a:p>
        </p:txBody>
      </p:sp>
      <p:graphicFrame>
        <p:nvGraphicFramePr>
          <p:cNvPr id="4" name="Table 3"/>
          <p:cNvGraphicFramePr>
            <a:graphicFrameLocks noGrp="1"/>
          </p:cNvGraphicFramePr>
          <p:nvPr>
            <p:extLst>
              <p:ext uri="{D42A27DB-BD31-4B8C-83A1-F6EECF244321}">
                <p14:modId xmlns:p14="http://schemas.microsoft.com/office/powerpoint/2010/main" val="4267887562"/>
              </p:ext>
            </p:extLst>
          </p:nvPr>
        </p:nvGraphicFramePr>
        <p:xfrm>
          <a:off x="324000" y="915566"/>
          <a:ext cx="8496150" cy="3685783"/>
        </p:xfrm>
        <a:graphic>
          <a:graphicData uri="http://schemas.openxmlformats.org/drawingml/2006/table">
            <a:tbl>
              <a:tblPr firstRow="1" bandRow="1">
                <a:tableStyleId>{5C22544A-7EE6-4342-B048-85BDC9FD1C3A}</a:tableStyleId>
              </a:tblPr>
              <a:tblGrid>
                <a:gridCol w="1396628">
                  <a:extLst>
                    <a:ext uri="{9D8B030D-6E8A-4147-A177-3AD203B41FA5}">
                      <a16:colId xmlns:a16="http://schemas.microsoft.com/office/drawing/2014/main" val="20000"/>
                    </a:ext>
                  </a:extLst>
                </a:gridCol>
                <a:gridCol w="1915268">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2591966">
                  <a:extLst>
                    <a:ext uri="{9D8B030D-6E8A-4147-A177-3AD203B41FA5}">
                      <a16:colId xmlns:a16="http://schemas.microsoft.com/office/drawing/2014/main" val="20003"/>
                    </a:ext>
                  </a:extLst>
                </a:gridCol>
              </a:tblGrid>
              <a:tr h="369976">
                <a:tc>
                  <a:txBody>
                    <a:bodyPr/>
                    <a:lstStyle/>
                    <a:p>
                      <a:r>
                        <a:rPr lang="en-US" sz="1200" baseline="0" dirty="0">
                          <a:solidFill>
                            <a:schemeClr val="bg1"/>
                          </a:solidFill>
                          <a:latin typeface="+mj-lt"/>
                        </a:rPr>
                        <a:t>TREND</a:t>
                      </a:r>
                      <a:endParaRPr lang="en-US" sz="1200" dirty="0">
                        <a:solidFill>
                          <a:schemeClr val="bg1"/>
                        </a:solidFill>
                        <a:latin typeface="+mj-lt"/>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3CFDE"/>
                    </a:solidFill>
                  </a:tcPr>
                </a:tc>
                <a:tc>
                  <a:txBody>
                    <a:bodyPr/>
                    <a:lstStyle/>
                    <a:p>
                      <a:r>
                        <a:rPr lang="en-US" sz="1200" dirty="0">
                          <a:solidFill>
                            <a:schemeClr val="bg1"/>
                          </a:solidFill>
                          <a:latin typeface="+mj-lt"/>
                        </a:rPr>
                        <a:t>FUTURE</a:t>
                      </a:r>
                      <a:r>
                        <a:rPr lang="en-US" sz="1200" baseline="0" dirty="0">
                          <a:solidFill>
                            <a:schemeClr val="bg1"/>
                          </a:solidFill>
                          <a:latin typeface="+mj-lt"/>
                        </a:rPr>
                        <a:t> TECHNOLOGY</a:t>
                      </a:r>
                      <a:endParaRPr lang="en-US" sz="1200" dirty="0">
                        <a:solidFill>
                          <a:schemeClr val="bg1"/>
                        </a:solidFill>
                        <a:latin typeface="+mj-lt"/>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3CFDE"/>
                    </a:solidFill>
                  </a:tcPr>
                </a:tc>
                <a:tc>
                  <a:txBody>
                    <a:bodyPr/>
                    <a:lstStyle/>
                    <a:p>
                      <a:r>
                        <a:rPr lang="en-US" sz="1200" dirty="0">
                          <a:solidFill>
                            <a:schemeClr val="bg1"/>
                          </a:solidFill>
                          <a:latin typeface="+mj-lt"/>
                        </a:rPr>
                        <a:t>ICT</a:t>
                      </a:r>
                      <a:r>
                        <a:rPr lang="en-US" sz="1200" baseline="0" dirty="0">
                          <a:solidFill>
                            <a:schemeClr val="bg1"/>
                          </a:solidFill>
                          <a:latin typeface="+mj-lt"/>
                        </a:rPr>
                        <a:t> ENABLEMENT</a:t>
                      </a:r>
                      <a:endParaRPr lang="en-US" sz="1200" dirty="0">
                        <a:solidFill>
                          <a:schemeClr val="bg1"/>
                        </a:solidFill>
                        <a:latin typeface="+mj-lt"/>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3CFDE"/>
                    </a:solidFill>
                  </a:tcPr>
                </a:tc>
                <a:tc>
                  <a:txBody>
                    <a:bodyPr/>
                    <a:lstStyle/>
                    <a:p>
                      <a:r>
                        <a:rPr lang="en-US" sz="1200" dirty="0">
                          <a:solidFill>
                            <a:schemeClr val="bg1"/>
                          </a:solidFill>
                          <a:latin typeface="+mj-lt"/>
                        </a:rPr>
                        <a:t>SIFY RELEVANCE</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3CFDE"/>
                    </a:solidFill>
                  </a:tcPr>
                </a:tc>
                <a:extLst>
                  <a:ext uri="{0D108BD9-81ED-4DB2-BD59-A6C34878D82A}">
                    <a16:rowId xmlns:a16="http://schemas.microsoft.com/office/drawing/2014/main" val="10000"/>
                  </a:ext>
                </a:extLst>
              </a:tr>
              <a:tr h="769230">
                <a:tc>
                  <a:txBody>
                    <a:bodyPr/>
                    <a:lstStyle/>
                    <a:p>
                      <a:r>
                        <a:rPr lang="en-US" sz="900" b="0" dirty="0">
                          <a:solidFill>
                            <a:schemeClr val="tx1">
                              <a:lumMod val="75000"/>
                              <a:lumOff val="25000"/>
                            </a:schemeClr>
                          </a:solidFill>
                          <a:latin typeface="+mj-lt"/>
                        </a:rPr>
                        <a:t>Inventory/Supply chain</a:t>
                      </a:r>
                      <a:r>
                        <a:rPr lang="en-US" sz="900" b="0" baseline="0" dirty="0">
                          <a:solidFill>
                            <a:schemeClr val="tx1">
                              <a:lumMod val="75000"/>
                              <a:lumOff val="25000"/>
                            </a:schemeClr>
                          </a:solidFill>
                          <a:latin typeface="+mj-lt"/>
                        </a:rPr>
                        <a:t> </a:t>
                      </a:r>
                      <a:r>
                        <a:rPr lang="en-US" sz="900" b="0" dirty="0">
                          <a:solidFill>
                            <a:schemeClr val="tx1">
                              <a:lumMod val="75000"/>
                              <a:lumOff val="25000"/>
                            </a:schemeClr>
                          </a:solidFill>
                          <a:latin typeface="+mj-lt"/>
                        </a:rPr>
                        <a:t> Management</a:t>
                      </a:r>
                    </a:p>
                  </a:txBody>
                  <a:tcPr marL="45720" marR="45720">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dirty="0" err="1">
                          <a:solidFill>
                            <a:schemeClr val="tx1">
                              <a:lumMod val="75000"/>
                              <a:lumOff val="25000"/>
                            </a:schemeClr>
                          </a:solidFill>
                          <a:latin typeface="+mj-lt"/>
                        </a:rPr>
                        <a:t>IoT</a:t>
                      </a:r>
                      <a:endParaRPr lang="en-US" sz="900" b="0" dirty="0">
                        <a:solidFill>
                          <a:schemeClr val="tx1">
                            <a:lumMod val="75000"/>
                            <a:lumOff val="25000"/>
                          </a:schemeClr>
                        </a:solidFill>
                        <a:latin typeface="+mj-lt"/>
                      </a:endParaRPr>
                    </a:p>
                    <a:p>
                      <a:r>
                        <a:rPr lang="en-US" sz="900" b="0" dirty="0" err="1">
                          <a:solidFill>
                            <a:schemeClr val="tx1">
                              <a:lumMod val="75000"/>
                              <a:lumOff val="25000"/>
                            </a:schemeClr>
                          </a:solidFill>
                          <a:latin typeface="+mj-lt"/>
                        </a:rPr>
                        <a:t>Blockchain</a:t>
                      </a:r>
                      <a:endParaRPr lang="en-US" sz="900" b="0" dirty="0">
                        <a:solidFill>
                          <a:schemeClr val="tx1">
                            <a:lumMod val="75000"/>
                            <a:lumOff val="25000"/>
                          </a:schemeClr>
                        </a:solidFill>
                        <a:latin typeface="+mj-lt"/>
                      </a:endParaRPr>
                    </a:p>
                  </a:txBody>
                  <a:tcPr marL="45720" marR="45720">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Connectivity, Cloud based applications &amp; cloud infrastructure, Security</a:t>
                      </a:r>
                      <a:endParaRPr lang="en-IN" sz="900" b="0" i="0" u="none" strike="noStrike" kern="1200" cap="none" dirty="0">
                        <a:solidFill>
                          <a:schemeClr val="tx1">
                            <a:lumMod val="75000"/>
                            <a:lumOff val="25000"/>
                          </a:schemeClr>
                        </a:solidFill>
                        <a:latin typeface="+mj-lt"/>
                        <a:ea typeface="+mn-ea"/>
                        <a:cs typeface="Arial" panose="020B0604020202020204" pitchFamily="34" charset="0"/>
                        <a:sym typeface="Arial"/>
                      </a:endParaRPr>
                    </a:p>
                  </a:txBody>
                  <a:tcPr marL="45720" marR="45720">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cap="none" dirty="0" err="1">
                          <a:solidFill>
                            <a:schemeClr val="tx1">
                              <a:lumMod val="75000"/>
                              <a:lumOff val="25000"/>
                            </a:schemeClr>
                          </a:solidFill>
                          <a:latin typeface="+mj-lt"/>
                          <a:ea typeface="+mn-ea"/>
                          <a:cs typeface="Arial" panose="020B0604020202020204" pitchFamily="34" charset="0"/>
                          <a:sym typeface="Arial"/>
                        </a:rPr>
                        <a:t>Sify</a:t>
                      </a:r>
                      <a:r>
                        <a:rPr lang="en-IN" sz="900" b="0" i="0" u="none" strike="noStrike" kern="1200" cap="none" dirty="0">
                          <a:solidFill>
                            <a:schemeClr val="tx1">
                              <a:lumMod val="75000"/>
                              <a:lumOff val="25000"/>
                            </a:schemeClr>
                          </a:solidFill>
                          <a:latin typeface="+mj-lt"/>
                          <a:ea typeface="+mn-ea"/>
                          <a:cs typeface="Arial" panose="020B0604020202020204" pitchFamily="34" charset="0"/>
                          <a:sym typeface="Arial"/>
                        </a:rPr>
                        <a:t> Network services,  Application</a:t>
                      </a:r>
                      <a:r>
                        <a:rPr lang="en-IN"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 and platform services, DC transformation and cloud services, </a:t>
                      </a:r>
                      <a:r>
                        <a:rPr lang="en-IN" sz="900" b="0" i="0" u="none" strike="noStrike" kern="1200" cap="none" baseline="0" dirty="0" err="1">
                          <a:solidFill>
                            <a:schemeClr val="tx1">
                              <a:lumMod val="75000"/>
                              <a:lumOff val="25000"/>
                            </a:schemeClr>
                          </a:solidFill>
                          <a:latin typeface="+mj-lt"/>
                          <a:ea typeface="+mn-ea"/>
                          <a:cs typeface="Arial" panose="020B0604020202020204" pitchFamily="34" charset="0"/>
                          <a:sym typeface="Arial"/>
                        </a:rPr>
                        <a:t>Sify</a:t>
                      </a:r>
                      <a:r>
                        <a:rPr lang="en-IN"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 security services</a:t>
                      </a:r>
                      <a:endParaRPr lang="en-IN" sz="900" b="0" i="0" u="none" strike="noStrike" kern="1200" cap="none" dirty="0">
                        <a:solidFill>
                          <a:schemeClr val="tx1">
                            <a:lumMod val="75000"/>
                            <a:lumOff val="25000"/>
                          </a:schemeClr>
                        </a:solidFill>
                        <a:latin typeface="+mj-lt"/>
                        <a:ea typeface="+mn-ea"/>
                        <a:cs typeface="Arial" panose="020B0604020202020204" pitchFamily="34" charset="0"/>
                        <a:sym typeface="Arial"/>
                      </a:endParaRPr>
                    </a:p>
                  </a:txBody>
                  <a:tcPr marL="45720" marR="45720">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48859">
                <a:tc>
                  <a:txBody>
                    <a:bodyPr/>
                    <a:lstStyle/>
                    <a:p>
                      <a:r>
                        <a:rPr lang="en-US" sz="900" b="0" dirty="0">
                          <a:solidFill>
                            <a:schemeClr val="tx1">
                              <a:lumMod val="75000"/>
                              <a:lumOff val="25000"/>
                            </a:schemeClr>
                          </a:solidFill>
                          <a:latin typeface="+mj-lt"/>
                        </a:rPr>
                        <a:t>Customer</a:t>
                      </a:r>
                      <a:r>
                        <a:rPr lang="en-US" sz="900" b="0" baseline="0" dirty="0">
                          <a:solidFill>
                            <a:schemeClr val="tx1">
                              <a:lumMod val="75000"/>
                              <a:lumOff val="25000"/>
                            </a:schemeClr>
                          </a:solidFill>
                          <a:latin typeface="+mj-lt"/>
                        </a:rPr>
                        <a:t> experience</a:t>
                      </a:r>
                      <a:endParaRPr lang="en-US" sz="900" b="0" dirty="0">
                        <a:solidFill>
                          <a:schemeClr val="tx1">
                            <a:lumMod val="75000"/>
                            <a:lumOff val="25000"/>
                          </a:schemeClr>
                        </a:solidFill>
                        <a:latin typeface="+mj-lt"/>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dirty="0">
                          <a:solidFill>
                            <a:schemeClr val="tx1">
                              <a:lumMod val="75000"/>
                              <a:lumOff val="25000"/>
                            </a:schemeClr>
                          </a:solidFill>
                          <a:latin typeface="+mj-lt"/>
                        </a:rPr>
                        <a:t>Augmented Reality</a:t>
                      </a: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cap="none" dirty="0">
                          <a:solidFill>
                            <a:schemeClr val="tx1">
                              <a:lumMod val="75000"/>
                              <a:lumOff val="25000"/>
                            </a:schemeClr>
                          </a:solidFill>
                          <a:latin typeface="+mj-lt"/>
                          <a:ea typeface="+mn-ea"/>
                          <a:cs typeface="Arial" panose="020B0604020202020204" pitchFamily="34" charset="0"/>
                          <a:sym typeface="Arial"/>
                        </a:rPr>
                        <a:t>Connectivity, </a:t>
                      </a:r>
                      <a:r>
                        <a:rPr lang="en-IN"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Cloud based applications &amp; cloud infrastructure</a:t>
                      </a:r>
                      <a:endParaRPr lang="en-IN" sz="900" b="0" i="0" u="none" strike="noStrike" kern="1200" cap="none" dirty="0">
                        <a:solidFill>
                          <a:schemeClr val="tx1">
                            <a:lumMod val="75000"/>
                            <a:lumOff val="25000"/>
                          </a:schemeClr>
                        </a:solidFill>
                        <a:latin typeface="+mj-lt"/>
                        <a:ea typeface="+mn-ea"/>
                        <a:cs typeface="Arial" panose="020B0604020202020204" pitchFamily="34" charset="0"/>
                        <a:sym typeface="Arial"/>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cap="none" dirty="0" err="1">
                          <a:solidFill>
                            <a:schemeClr val="tx1">
                              <a:lumMod val="75000"/>
                              <a:lumOff val="25000"/>
                            </a:schemeClr>
                          </a:solidFill>
                          <a:latin typeface="+mj-lt"/>
                          <a:ea typeface="+mn-ea"/>
                          <a:cs typeface="Arial" panose="020B0604020202020204" pitchFamily="34" charset="0"/>
                          <a:sym typeface="Arial"/>
                        </a:rPr>
                        <a:t>Sify</a:t>
                      </a:r>
                      <a:r>
                        <a:rPr lang="en-IN" sz="900" b="0" i="0" u="none" strike="noStrike" kern="1200" cap="none" dirty="0">
                          <a:solidFill>
                            <a:schemeClr val="tx1">
                              <a:lumMod val="75000"/>
                              <a:lumOff val="25000"/>
                            </a:schemeClr>
                          </a:solidFill>
                          <a:latin typeface="+mj-lt"/>
                          <a:ea typeface="+mn-ea"/>
                          <a:cs typeface="Arial" panose="020B0604020202020204" pitchFamily="34" charset="0"/>
                          <a:sym typeface="Arial"/>
                        </a:rPr>
                        <a:t> Network services,  D</a:t>
                      </a:r>
                      <a:r>
                        <a:rPr lang="en-IN"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C transformation and cloud services</a:t>
                      </a:r>
                      <a:endParaRPr lang="en-IN" sz="900" b="0" i="0" u="none" strike="noStrike" kern="1200" cap="none" dirty="0">
                        <a:solidFill>
                          <a:schemeClr val="tx1">
                            <a:lumMod val="75000"/>
                            <a:lumOff val="25000"/>
                          </a:schemeClr>
                        </a:solidFill>
                        <a:latin typeface="+mj-lt"/>
                        <a:ea typeface="+mn-ea"/>
                        <a:cs typeface="Arial" panose="020B0604020202020204" pitchFamily="34" charset="0"/>
                        <a:sym typeface="Arial"/>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48859">
                <a:tc>
                  <a:txBody>
                    <a:bodyPr/>
                    <a:lstStyle/>
                    <a:p>
                      <a:r>
                        <a:rPr lang="en-US" sz="900" b="0" dirty="0">
                          <a:solidFill>
                            <a:schemeClr val="tx1">
                              <a:lumMod val="75000"/>
                              <a:lumOff val="25000"/>
                            </a:schemeClr>
                          </a:solidFill>
                          <a:latin typeface="+mj-lt"/>
                        </a:rPr>
                        <a:t>Customer Support</a:t>
                      </a: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dirty="0">
                          <a:solidFill>
                            <a:schemeClr val="tx1">
                              <a:lumMod val="75000"/>
                              <a:lumOff val="25000"/>
                            </a:schemeClr>
                          </a:solidFill>
                          <a:latin typeface="+mj-lt"/>
                        </a:rPr>
                        <a:t>Artificial Intelligence</a:t>
                      </a: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Cloud based Applications &amp; Cloud Infrastructure, Connectivity, Security</a:t>
                      </a:r>
                      <a:endParaRPr lang="en-US" sz="900" b="0" i="0" u="none" strike="noStrike" kern="1200" cap="none" dirty="0">
                        <a:solidFill>
                          <a:schemeClr val="tx1">
                            <a:lumMod val="75000"/>
                            <a:lumOff val="25000"/>
                          </a:schemeClr>
                        </a:solidFill>
                        <a:latin typeface="+mj-lt"/>
                        <a:ea typeface="+mn-ea"/>
                        <a:cs typeface="Arial" panose="020B0604020202020204" pitchFamily="34" charset="0"/>
                        <a:sym typeface="Arial"/>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IN" sz="900" b="0" i="0" u="none" strike="noStrike" kern="1200" cap="none" dirty="0" err="1">
                          <a:solidFill>
                            <a:schemeClr val="tx1">
                              <a:lumMod val="75000"/>
                              <a:lumOff val="25000"/>
                            </a:schemeClr>
                          </a:solidFill>
                          <a:latin typeface="+mj-lt"/>
                          <a:ea typeface="+mn-ea"/>
                          <a:cs typeface="Arial" panose="020B0604020202020204" pitchFamily="34" charset="0"/>
                          <a:sym typeface="Arial"/>
                        </a:rPr>
                        <a:t>Sify</a:t>
                      </a:r>
                      <a:r>
                        <a:rPr lang="en-IN" sz="900" b="0" i="0" u="none" strike="noStrike" kern="1200" cap="none" dirty="0">
                          <a:solidFill>
                            <a:schemeClr val="tx1">
                              <a:lumMod val="75000"/>
                              <a:lumOff val="25000"/>
                            </a:schemeClr>
                          </a:solidFill>
                          <a:latin typeface="+mj-lt"/>
                          <a:ea typeface="+mn-ea"/>
                          <a:cs typeface="Arial" panose="020B0604020202020204" pitchFamily="34" charset="0"/>
                          <a:sym typeface="Arial"/>
                        </a:rPr>
                        <a:t> Network services,  Application</a:t>
                      </a:r>
                      <a:r>
                        <a:rPr lang="en-IN"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 and platform services, DC transformation and cloud services, </a:t>
                      </a:r>
                      <a:r>
                        <a:rPr lang="en-IN" sz="900" b="0" i="0" u="none" strike="noStrike" kern="1200" cap="none" baseline="0" dirty="0" err="1">
                          <a:solidFill>
                            <a:schemeClr val="tx1">
                              <a:lumMod val="75000"/>
                              <a:lumOff val="25000"/>
                            </a:schemeClr>
                          </a:solidFill>
                          <a:latin typeface="+mj-lt"/>
                          <a:ea typeface="+mn-ea"/>
                          <a:cs typeface="Arial" panose="020B0604020202020204" pitchFamily="34" charset="0"/>
                          <a:sym typeface="Arial"/>
                        </a:rPr>
                        <a:t>Sify</a:t>
                      </a:r>
                      <a:r>
                        <a:rPr lang="en-IN"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 security services</a:t>
                      </a:r>
                      <a:endParaRPr lang="en-IN" sz="900" b="0" i="0" u="none" strike="noStrike" kern="1200" cap="none" dirty="0">
                        <a:solidFill>
                          <a:schemeClr val="tx1">
                            <a:lumMod val="75000"/>
                            <a:lumOff val="25000"/>
                          </a:schemeClr>
                        </a:solidFill>
                        <a:latin typeface="+mj-lt"/>
                        <a:ea typeface="+mn-ea"/>
                        <a:cs typeface="Arial" panose="020B0604020202020204" pitchFamily="34" charset="0"/>
                        <a:sym typeface="Arial"/>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48859">
                <a:tc>
                  <a:txBody>
                    <a:bodyPr/>
                    <a:lstStyle/>
                    <a:p>
                      <a:r>
                        <a:rPr lang="en-US" sz="900" b="0" dirty="0">
                          <a:solidFill>
                            <a:schemeClr val="tx1">
                              <a:lumMod val="75000"/>
                              <a:lumOff val="25000"/>
                            </a:schemeClr>
                          </a:solidFill>
                          <a:latin typeface="+mj-lt"/>
                        </a:rPr>
                        <a:t>Data</a:t>
                      </a:r>
                      <a:r>
                        <a:rPr lang="en-US" sz="900" b="0" baseline="0" dirty="0">
                          <a:solidFill>
                            <a:schemeClr val="tx1">
                              <a:lumMod val="75000"/>
                              <a:lumOff val="25000"/>
                            </a:schemeClr>
                          </a:solidFill>
                          <a:latin typeface="+mj-lt"/>
                        </a:rPr>
                        <a:t> Storage</a:t>
                      </a:r>
                      <a:endParaRPr lang="en-US" sz="900" b="0" dirty="0">
                        <a:solidFill>
                          <a:schemeClr val="tx1">
                            <a:lumMod val="75000"/>
                            <a:lumOff val="25000"/>
                          </a:schemeClr>
                        </a:solidFill>
                        <a:latin typeface="+mj-lt"/>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0" dirty="0">
                          <a:solidFill>
                            <a:schemeClr val="tx1">
                              <a:lumMod val="75000"/>
                              <a:lumOff val="25000"/>
                            </a:schemeClr>
                          </a:solidFill>
                          <a:latin typeface="+mj-lt"/>
                        </a:rPr>
                        <a:t>Cloud Computing</a:t>
                      </a: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kern="1200" dirty="0">
                          <a:solidFill>
                            <a:schemeClr val="tx1">
                              <a:lumMod val="75000"/>
                              <a:lumOff val="25000"/>
                            </a:schemeClr>
                          </a:solidFill>
                          <a:latin typeface="+mj-lt"/>
                          <a:cs typeface="Arial" panose="020B0604020202020204" pitchFamily="34" charset="0"/>
                        </a:rPr>
                        <a:t>Analytics,</a:t>
                      </a:r>
                      <a:r>
                        <a:rPr lang="en-IN" sz="900" b="0" kern="1200" baseline="0" dirty="0">
                          <a:solidFill>
                            <a:schemeClr val="tx1">
                              <a:lumMod val="75000"/>
                              <a:lumOff val="25000"/>
                            </a:schemeClr>
                          </a:solidFill>
                          <a:latin typeface="+mj-lt"/>
                          <a:cs typeface="Arial" panose="020B0604020202020204" pitchFamily="34" charset="0"/>
                        </a:rPr>
                        <a:t> Cloud based applications &amp; Cloud Infrastructure, Security</a:t>
                      </a:r>
                      <a:endParaRPr lang="en-US" sz="900" b="0" dirty="0">
                        <a:solidFill>
                          <a:schemeClr val="tx1">
                            <a:lumMod val="75000"/>
                            <a:lumOff val="25000"/>
                          </a:schemeClr>
                        </a:solidFill>
                        <a:latin typeface="+mj-lt"/>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cap="none" dirty="0">
                          <a:solidFill>
                            <a:schemeClr val="tx1">
                              <a:lumMod val="75000"/>
                              <a:lumOff val="25000"/>
                            </a:schemeClr>
                          </a:solidFill>
                          <a:latin typeface="+mj-lt"/>
                          <a:ea typeface="+mn-ea"/>
                          <a:cs typeface="Arial" panose="020B0604020202020204" pitchFamily="34" charset="0"/>
                          <a:sym typeface="Arial"/>
                        </a:rPr>
                        <a:t>Application</a:t>
                      </a:r>
                      <a:r>
                        <a:rPr lang="en-IN"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 and platform services, DC transformation and cloud services, </a:t>
                      </a:r>
                      <a:r>
                        <a:rPr lang="en-IN" sz="900" b="0" i="0" u="none" strike="noStrike" kern="1200" cap="none" baseline="0" dirty="0" err="1">
                          <a:solidFill>
                            <a:schemeClr val="tx1">
                              <a:lumMod val="75000"/>
                              <a:lumOff val="25000"/>
                            </a:schemeClr>
                          </a:solidFill>
                          <a:latin typeface="+mj-lt"/>
                          <a:ea typeface="+mn-ea"/>
                          <a:cs typeface="Arial" panose="020B0604020202020204" pitchFamily="34" charset="0"/>
                          <a:sym typeface="Arial"/>
                        </a:rPr>
                        <a:t>Sify</a:t>
                      </a:r>
                      <a:r>
                        <a:rPr lang="en-IN" sz="900" b="0" i="0" u="none" strike="noStrike" kern="1200" cap="none" baseline="0" dirty="0">
                          <a:solidFill>
                            <a:schemeClr val="tx1">
                              <a:lumMod val="75000"/>
                              <a:lumOff val="25000"/>
                            </a:schemeClr>
                          </a:solidFill>
                          <a:latin typeface="+mj-lt"/>
                          <a:ea typeface="+mn-ea"/>
                          <a:cs typeface="Arial" panose="020B0604020202020204" pitchFamily="34" charset="0"/>
                          <a:sym typeface="Arial"/>
                        </a:rPr>
                        <a:t> security services</a:t>
                      </a:r>
                      <a:endParaRPr lang="en-IN" sz="900" b="0" i="0" u="none" strike="noStrike" kern="1200" cap="none" dirty="0">
                        <a:solidFill>
                          <a:schemeClr val="tx1">
                            <a:lumMod val="75000"/>
                            <a:lumOff val="25000"/>
                          </a:schemeClr>
                        </a:solidFill>
                        <a:latin typeface="+mj-lt"/>
                        <a:ea typeface="+mn-ea"/>
                        <a:cs typeface="Arial" panose="020B0604020202020204" pitchFamily="34" charset="0"/>
                        <a:sym typeface="Arial"/>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922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p:txBody>
          <a:bodyPr/>
          <a:lstStyle/>
          <a:p>
            <a:r>
              <a:rPr lang="en-US" dirty="0" err="1"/>
              <a:t>Sify</a:t>
            </a:r>
            <a:r>
              <a:rPr lang="en-US" dirty="0"/>
              <a:t> overall relevance for RETAIL </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2832772992"/>
              </p:ext>
            </p:extLst>
          </p:nvPr>
        </p:nvGraphicFramePr>
        <p:xfrm>
          <a:off x="324000" y="915566"/>
          <a:ext cx="8496150" cy="3888432"/>
        </p:xfrm>
        <a:graphic>
          <a:graphicData uri="http://schemas.openxmlformats.org/drawingml/2006/table">
            <a:tbl>
              <a:tblPr firstRow="1" bandRow="1">
                <a:tableStyleId>{5C22544A-7EE6-4342-B048-85BDC9FD1C3A}</a:tableStyleId>
              </a:tblPr>
              <a:tblGrid>
                <a:gridCol w="1494314">
                  <a:extLst>
                    <a:ext uri="{9D8B030D-6E8A-4147-A177-3AD203B41FA5}">
                      <a16:colId xmlns:a16="http://schemas.microsoft.com/office/drawing/2014/main" val="20000"/>
                    </a:ext>
                  </a:extLst>
                </a:gridCol>
                <a:gridCol w="4409870">
                  <a:extLst>
                    <a:ext uri="{9D8B030D-6E8A-4147-A177-3AD203B41FA5}">
                      <a16:colId xmlns:a16="http://schemas.microsoft.com/office/drawing/2014/main" val="20001"/>
                    </a:ext>
                  </a:extLst>
                </a:gridCol>
                <a:gridCol w="2591966">
                  <a:extLst>
                    <a:ext uri="{9D8B030D-6E8A-4147-A177-3AD203B41FA5}">
                      <a16:colId xmlns:a16="http://schemas.microsoft.com/office/drawing/2014/main" val="20002"/>
                    </a:ext>
                  </a:extLst>
                </a:gridCol>
              </a:tblGrid>
              <a:tr h="337148">
                <a:tc>
                  <a:txBody>
                    <a:bodyPr/>
                    <a:lstStyle/>
                    <a:p>
                      <a:r>
                        <a:rPr lang="en-US" sz="1200" dirty="0"/>
                        <a:t>SOLUTION</a:t>
                      </a:r>
                    </a:p>
                  </a:txBody>
                  <a:tcPr marL="45720" marR="45720" anchor="ct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3CFDE"/>
                    </a:solidFill>
                  </a:tcPr>
                </a:tc>
                <a:tc>
                  <a:txBody>
                    <a:bodyPr/>
                    <a:lstStyle/>
                    <a:p>
                      <a:r>
                        <a:rPr lang="en-US" sz="1200" dirty="0"/>
                        <a:t>RETAIL &amp; E – COMMERCE FUNCTIONS</a:t>
                      </a:r>
                    </a:p>
                  </a:txBody>
                  <a:tcPr marL="45720" marR="45720" anchor="ct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3CFDE"/>
                    </a:solidFill>
                  </a:tcPr>
                </a:tc>
                <a:tc>
                  <a:txBody>
                    <a:bodyPr/>
                    <a:lstStyle/>
                    <a:p>
                      <a:r>
                        <a:rPr lang="en-US" sz="1200" dirty="0"/>
                        <a:t>SIFY</a:t>
                      </a:r>
                      <a:r>
                        <a:rPr lang="en-US" sz="1200" baseline="0" dirty="0"/>
                        <a:t> SERVICES</a:t>
                      </a:r>
                      <a:endParaRPr lang="en-US" sz="1200" dirty="0"/>
                    </a:p>
                  </a:txBody>
                  <a:tcPr marL="45720" marR="45720" anchor="ct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3CFDE"/>
                    </a:solidFill>
                  </a:tcPr>
                </a:tc>
                <a:extLst>
                  <a:ext uri="{0D108BD9-81ED-4DB2-BD59-A6C34878D82A}">
                    <a16:rowId xmlns:a16="http://schemas.microsoft.com/office/drawing/2014/main" val="10000"/>
                  </a:ext>
                </a:extLst>
              </a:tr>
              <a:tr h="1819469">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latin typeface="+mj-lt"/>
                        </a:rPr>
                        <a:t>Cloud services</a:t>
                      </a:r>
                      <a:endParaRPr kumimoji="0" lang="en-US" sz="900" b="0" i="0" u="none" strike="noStrike" cap="none" normalizeH="0" baseline="0" dirty="0">
                        <a:ln>
                          <a:noFill/>
                        </a:ln>
                        <a:solidFill>
                          <a:schemeClr val="tx1">
                            <a:lumMod val="75000"/>
                            <a:lumOff val="25000"/>
                          </a:schemeClr>
                        </a:solidFill>
                        <a:effectLst/>
                        <a:latin typeface="+mj-lt"/>
                        <a:ea typeface="Microsoft YaHei" charset="-122"/>
                        <a:cs typeface="Arial" charset="0"/>
                      </a:endParaRPr>
                    </a:p>
                  </a:txBody>
                  <a:tcPr marL="45720" marR="45720" horzOverflow="overflow">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defTabSz="563270">
                        <a:lnSpc>
                          <a:spcPct val="90000"/>
                        </a:lnSpc>
                        <a:spcBef>
                          <a:spcPct val="0"/>
                        </a:spcBef>
                        <a:spcAft>
                          <a:spcPct val="35000"/>
                        </a:spcAft>
                        <a:buFont typeface="Wingdings" panose="05000000000000000000" pitchFamily="2" charset="2"/>
                        <a:buChar char="§"/>
                      </a:pPr>
                      <a:r>
                        <a:rPr lang="en-US" sz="900" b="0" dirty="0">
                          <a:solidFill>
                            <a:schemeClr val="tx1">
                              <a:lumMod val="75000"/>
                              <a:lumOff val="25000"/>
                            </a:schemeClr>
                          </a:solidFill>
                          <a:latin typeface="+mj-lt"/>
                        </a:rPr>
                        <a:t>On</a:t>
                      </a:r>
                      <a:r>
                        <a:rPr lang="en-US" sz="900" b="0" baseline="0" dirty="0">
                          <a:solidFill>
                            <a:schemeClr val="tx1">
                              <a:lumMod val="75000"/>
                              <a:lumOff val="25000"/>
                            </a:schemeClr>
                          </a:solidFill>
                          <a:latin typeface="+mj-lt"/>
                        </a:rPr>
                        <a:t> demand infrastructure with pay-as-you-go model</a:t>
                      </a:r>
                    </a:p>
                    <a:p>
                      <a:pPr marL="171450" indent="-171450" defTabSz="563270">
                        <a:lnSpc>
                          <a:spcPct val="90000"/>
                        </a:lnSpc>
                        <a:spcBef>
                          <a:spcPct val="0"/>
                        </a:spcBef>
                        <a:spcAft>
                          <a:spcPct val="35000"/>
                        </a:spcAft>
                        <a:buFont typeface="Wingdings" panose="05000000000000000000" pitchFamily="2" charset="2"/>
                        <a:buChar char="§"/>
                      </a:pPr>
                      <a:r>
                        <a:rPr kumimoji="0" lang="en-US" sz="900" u="none" strike="noStrike" cap="none" normalizeH="0" baseline="0" dirty="0">
                          <a:ln>
                            <a:noFill/>
                          </a:ln>
                          <a:solidFill>
                            <a:schemeClr val="tx1">
                              <a:lumMod val="75000"/>
                              <a:lumOff val="25000"/>
                            </a:schemeClr>
                          </a:solidFill>
                          <a:effectLst/>
                          <a:latin typeface="+mj-lt"/>
                        </a:rPr>
                        <a:t>Fully managed enterprise grade, virtual infrastructure for enabling retail platforms</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latin typeface="+mj-lt"/>
                        </a:rPr>
                        <a:t>Management of complete retail data</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latin typeface="+mj-lt"/>
                        </a:rPr>
                        <a:t>Scalable test and development test environment </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900" dirty="0">
                          <a:solidFill>
                            <a:schemeClr val="tx1">
                              <a:lumMod val="75000"/>
                              <a:lumOff val="25000"/>
                            </a:schemeClr>
                          </a:solidFill>
                          <a:latin typeface="+mj-lt"/>
                          <a:cs typeface="Arial" panose="020B0604020202020204" pitchFamily="34" charset="0"/>
                        </a:rPr>
                        <a:t>Cloud-based SCM systems can seamlessly integrate with existing and interdependent systems on the back end, including inventory management, product information management, CRM, ERP and store fulfillment and returns management, to streamline the entire business process</a:t>
                      </a:r>
                      <a:r>
                        <a:rPr lang="en-US" sz="900" dirty="0">
                          <a:solidFill>
                            <a:schemeClr val="tx1">
                              <a:lumMod val="75000"/>
                              <a:lumOff val="25000"/>
                            </a:schemeClr>
                          </a:solidFill>
                          <a:latin typeface="+mj-lt"/>
                        </a:rPr>
                        <a:t>. </a:t>
                      </a:r>
                      <a:endParaRPr lang="en-US" sz="900" baseline="0" dirty="0">
                        <a:solidFill>
                          <a:schemeClr val="tx1">
                            <a:lumMod val="75000"/>
                            <a:lumOff val="25000"/>
                          </a:schemeClr>
                        </a:solidFill>
                        <a:latin typeface="+mj-lt"/>
                      </a:endParaRP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900" dirty="0">
                          <a:solidFill>
                            <a:schemeClr val="tx1">
                              <a:lumMod val="75000"/>
                              <a:lumOff val="25000"/>
                            </a:schemeClr>
                          </a:solidFill>
                          <a:latin typeface="+mj-lt"/>
                        </a:rPr>
                        <a:t>Hosting Chat bots and intelligent</a:t>
                      </a:r>
                      <a:r>
                        <a:rPr lang="en-US" sz="900" baseline="0" dirty="0">
                          <a:solidFill>
                            <a:schemeClr val="tx1">
                              <a:lumMod val="75000"/>
                              <a:lumOff val="25000"/>
                            </a:schemeClr>
                          </a:solidFill>
                          <a:latin typeface="+mj-lt"/>
                        </a:rPr>
                        <a:t> assistants</a:t>
                      </a:r>
                      <a:endParaRPr lang="en-US" sz="900" dirty="0">
                        <a:solidFill>
                          <a:schemeClr val="tx1">
                            <a:lumMod val="75000"/>
                            <a:lumOff val="25000"/>
                          </a:schemeClr>
                        </a:solidFill>
                        <a:latin typeface="+mj-lt"/>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latin typeface="+mj-lt"/>
                        </a:rPr>
                        <a:t> </a:t>
                      </a:r>
                      <a:r>
                        <a:rPr kumimoji="0" lang="en-US" sz="900" u="none" strike="noStrike" cap="none" normalizeH="0" baseline="0" dirty="0" err="1">
                          <a:ln>
                            <a:noFill/>
                          </a:ln>
                          <a:solidFill>
                            <a:schemeClr val="tx1">
                              <a:lumMod val="75000"/>
                              <a:lumOff val="25000"/>
                            </a:schemeClr>
                          </a:solidFill>
                          <a:effectLst/>
                          <a:latin typeface="+mj-lt"/>
                        </a:rPr>
                        <a:t>Sify</a:t>
                      </a:r>
                      <a:r>
                        <a:rPr kumimoji="0" lang="en-US" sz="900" u="none" strike="noStrike" cap="none" normalizeH="0" baseline="0" dirty="0">
                          <a:ln>
                            <a:noFill/>
                          </a:ln>
                          <a:solidFill>
                            <a:schemeClr val="tx1">
                              <a:lumMod val="75000"/>
                              <a:lumOff val="25000"/>
                            </a:schemeClr>
                          </a:solidFill>
                          <a:effectLst/>
                          <a:latin typeface="+mj-lt"/>
                        </a:rPr>
                        <a:t> </a:t>
                      </a:r>
                      <a:r>
                        <a:rPr kumimoji="0" lang="en-US" sz="900" u="none" strike="noStrike" cap="none" normalizeH="0" baseline="0" dirty="0" err="1">
                          <a:ln>
                            <a:noFill/>
                          </a:ln>
                          <a:solidFill>
                            <a:schemeClr val="tx1">
                              <a:lumMod val="75000"/>
                              <a:lumOff val="25000"/>
                            </a:schemeClr>
                          </a:solidFill>
                          <a:effectLst/>
                          <a:latin typeface="+mj-lt"/>
                        </a:rPr>
                        <a:t>GoInfinit</a:t>
                      </a:r>
                      <a:r>
                        <a:rPr kumimoji="0" lang="en-US" sz="900" u="none" strike="noStrike" cap="none" normalizeH="0" baseline="0" dirty="0">
                          <a:ln>
                            <a:noFill/>
                          </a:ln>
                          <a:solidFill>
                            <a:schemeClr val="tx1">
                              <a:lumMod val="75000"/>
                              <a:lumOff val="25000"/>
                            </a:schemeClr>
                          </a:solidFill>
                          <a:effectLst/>
                          <a:latin typeface="+mj-lt"/>
                        </a:rPr>
                        <a:t> Cloud+</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latin typeface="+mj-lt"/>
                        </a:rPr>
                        <a:t> AWS- </a:t>
                      </a:r>
                      <a:r>
                        <a:rPr kumimoji="0" lang="en-US" sz="900" u="none" strike="noStrike" cap="none" normalizeH="0" baseline="0" dirty="0" err="1">
                          <a:ln>
                            <a:noFill/>
                          </a:ln>
                          <a:solidFill>
                            <a:schemeClr val="tx1">
                              <a:lumMod val="75000"/>
                              <a:lumOff val="25000"/>
                            </a:schemeClr>
                          </a:solidFill>
                          <a:effectLst/>
                          <a:latin typeface="+mj-lt"/>
                        </a:rPr>
                        <a:t>GoInfinit</a:t>
                      </a:r>
                      <a:r>
                        <a:rPr kumimoji="0" lang="en-US" sz="900" u="none" strike="noStrike" cap="none" normalizeH="0" baseline="0" dirty="0">
                          <a:ln>
                            <a:noFill/>
                          </a:ln>
                          <a:solidFill>
                            <a:schemeClr val="tx1">
                              <a:lumMod val="75000"/>
                              <a:lumOff val="25000"/>
                            </a:schemeClr>
                          </a:solidFill>
                          <a:effectLst/>
                          <a:latin typeface="+mj-lt"/>
                        </a:rPr>
                        <a:t> AWS+</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latin typeface="+mj-lt"/>
                        </a:rPr>
                        <a:t> Azure – </a:t>
                      </a:r>
                      <a:r>
                        <a:rPr kumimoji="0" lang="en-US" sz="900" u="none" strike="noStrike" cap="none" normalizeH="0" baseline="0" dirty="0" err="1">
                          <a:ln>
                            <a:noFill/>
                          </a:ln>
                          <a:solidFill>
                            <a:schemeClr val="tx1">
                              <a:lumMod val="75000"/>
                              <a:lumOff val="25000"/>
                            </a:schemeClr>
                          </a:solidFill>
                          <a:effectLst/>
                          <a:latin typeface="+mj-lt"/>
                        </a:rPr>
                        <a:t>GoInfinit</a:t>
                      </a:r>
                      <a:r>
                        <a:rPr kumimoji="0" lang="en-US" sz="900" u="none" strike="noStrike" cap="none" normalizeH="0" baseline="0" dirty="0">
                          <a:ln>
                            <a:noFill/>
                          </a:ln>
                          <a:solidFill>
                            <a:schemeClr val="tx1">
                              <a:lumMod val="75000"/>
                              <a:lumOff val="25000"/>
                            </a:schemeClr>
                          </a:solidFill>
                          <a:effectLst/>
                          <a:latin typeface="+mj-lt"/>
                        </a:rPr>
                        <a:t> Azure+</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latin typeface="+mj-lt"/>
                        </a:rPr>
                        <a:t> CDN – </a:t>
                      </a:r>
                      <a:r>
                        <a:rPr kumimoji="0" lang="en-US" sz="900" u="none" strike="noStrike" cap="none" normalizeH="0" baseline="0" dirty="0" err="1">
                          <a:ln>
                            <a:noFill/>
                          </a:ln>
                          <a:solidFill>
                            <a:schemeClr val="tx1">
                              <a:lumMod val="75000"/>
                              <a:lumOff val="25000"/>
                            </a:schemeClr>
                          </a:solidFill>
                          <a:effectLst/>
                          <a:latin typeface="+mj-lt"/>
                        </a:rPr>
                        <a:t>GoInfinit</a:t>
                      </a:r>
                      <a:r>
                        <a:rPr kumimoji="0" lang="en-US" sz="900" u="none" strike="noStrike" cap="none" normalizeH="0" baseline="0" dirty="0">
                          <a:ln>
                            <a:noFill/>
                          </a:ln>
                          <a:solidFill>
                            <a:schemeClr val="tx1">
                              <a:lumMod val="75000"/>
                              <a:lumOff val="25000"/>
                            </a:schemeClr>
                          </a:solidFill>
                          <a:effectLst/>
                          <a:latin typeface="+mj-lt"/>
                        </a:rPr>
                        <a:t> Accelerate</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latin typeface="+mj-lt"/>
                        </a:rPr>
                        <a:t> Security – </a:t>
                      </a:r>
                      <a:r>
                        <a:rPr kumimoji="0" lang="en-US" sz="900" u="none" strike="noStrike" cap="none" normalizeH="0" baseline="0" dirty="0" err="1">
                          <a:ln>
                            <a:noFill/>
                          </a:ln>
                          <a:solidFill>
                            <a:schemeClr val="tx1">
                              <a:lumMod val="75000"/>
                              <a:lumOff val="25000"/>
                            </a:schemeClr>
                          </a:solidFill>
                          <a:effectLst/>
                          <a:latin typeface="+mj-lt"/>
                        </a:rPr>
                        <a:t>GoInfinit</a:t>
                      </a:r>
                      <a:r>
                        <a:rPr kumimoji="0" lang="en-US" sz="900" u="none" strike="noStrike" cap="none" normalizeH="0" baseline="0" dirty="0">
                          <a:ln>
                            <a:noFill/>
                          </a:ln>
                          <a:solidFill>
                            <a:schemeClr val="tx1">
                              <a:lumMod val="75000"/>
                              <a:lumOff val="25000"/>
                            </a:schemeClr>
                          </a:solidFill>
                          <a:effectLst/>
                          <a:latin typeface="+mj-lt"/>
                        </a:rPr>
                        <a:t> Secure</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latin typeface="+mj-lt"/>
                        </a:rPr>
                        <a:t> </a:t>
                      </a:r>
                      <a:r>
                        <a:rPr kumimoji="0" lang="en-US" sz="900" u="none" strike="noStrike" cap="none" normalizeH="0" baseline="0" dirty="0" err="1">
                          <a:ln>
                            <a:noFill/>
                          </a:ln>
                          <a:solidFill>
                            <a:schemeClr val="tx1">
                              <a:lumMod val="75000"/>
                              <a:lumOff val="25000"/>
                            </a:schemeClr>
                          </a:solidFill>
                          <a:effectLst/>
                          <a:latin typeface="+mj-lt"/>
                        </a:rPr>
                        <a:t>Sify</a:t>
                      </a:r>
                      <a:r>
                        <a:rPr kumimoji="0" lang="en-US" sz="900" u="none" strike="noStrike" cap="none" normalizeH="0" baseline="0" dirty="0">
                          <a:ln>
                            <a:noFill/>
                          </a:ln>
                          <a:solidFill>
                            <a:schemeClr val="tx1">
                              <a:lumMod val="75000"/>
                              <a:lumOff val="25000"/>
                            </a:schemeClr>
                          </a:solidFill>
                          <a:effectLst/>
                          <a:latin typeface="+mj-lt"/>
                        </a:rPr>
                        <a:t> Global Cloud Connect</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b="0" i="0" u="none" strike="noStrike" cap="none" normalizeH="0" baseline="0" dirty="0">
                          <a:ln>
                            <a:noFill/>
                          </a:ln>
                          <a:solidFill>
                            <a:schemeClr val="tx1">
                              <a:lumMod val="75000"/>
                              <a:lumOff val="25000"/>
                            </a:schemeClr>
                          </a:solidFill>
                          <a:effectLst/>
                          <a:latin typeface="+mj-lt"/>
                          <a:ea typeface="Microsoft YaHei" charset="-122"/>
                          <a:cs typeface="Arial" charset="0"/>
                        </a:rPr>
                        <a:t> </a:t>
                      </a:r>
                      <a:r>
                        <a:rPr kumimoji="0" lang="en-US" sz="900" b="0" i="0" u="none" strike="noStrike" cap="none" normalizeH="0" baseline="0" dirty="0" err="1">
                          <a:ln>
                            <a:noFill/>
                          </a:ln>
                          <a:solidFill>
                            <a:schemeClr val="tx1">
                              <a:lumMod val="75000"/>
                              <a:lumOff val="25000"/>
                            </a:schemeClr>
                          </a:solidFill>
                          <a:effectLst/>
                          <a:latin typeface="+mj-lt"/>
                          <a:ea typeface="Microsoft YaHei" charset="-122"/>
                          <a:cs typeface="Arial" charset="0"/>
                        </a:rPr>
                        <a:t>Goinfinit</a:t>
                      </a:r>
                      <a:r>
                        <a:rPr kumimoji="0" lang="en-US" sz="900" b="0" i="0" u="none" strike="noStrike" cap="none" normalizeH="0" baseline="0" dirty="0">
                          <a:ln>
                            <a:noFill/>
                          </a:ln>
                          <a:solidFill>
                            <a:schemeClr val="tx1">
                              <a:lumMod val="75000"/>
                              <a:lumOff val="25000"/>
                            </a:schemeClr>
                          </a:solidFill>
                          <a:effectLst/>
                          <a:latin typeface="+mj-lt"/>
                          <a:ea typeface="Microsoft YaHei" charset="-122"/>
                          <a:cs typeface="Arial" charset="0"/>
                        </a:rPr>
                        <a:t> Container, VPE</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b="0" i="0" u="none" strike="noStrike" cap="none" normalizeH="0" baseline="0" dirty="0">
                          <a:ln>
                            <a:noFill/>
                          </a:ln>
                          <a:solidFill>
                            <a:schemeClr val="tx1">
                              <a:lumMod val="75000"/>
                              <a:lumOff val="25000"/>
                            </a:schemeClr>
                          </a:solidFill>
                          <a:effectLst/>
                          <a:latin typeface="+mj-lt"/>
                          <a:ea typeface="Microsoft YaHei" charset="-122"/>
                          <a:cs typeface="Arial" charset="0"/>
                        </a:rPr>
                        <a:t> </a:t>
                      </a:r>
                      <a:r>
                        <a:rPr kumimoji="0" lang="en-US" sz="900" b="0" i="0" u="none" strike="noStrike" cap="none" normalizeH="0" baseline="0" dirty="0" err="1">
                          <a:ln>
                            <a:noFill/>
                          </a:ln>
                          <a:solidFill>
                            <a:schemeClr val="tx1">
                              <a:lumMod val="75000"/>
                              <a:lumOff val="25000"/>
                            </a:schemeClr>
                          </a:solidFill>
                          <a:effectLst/>
                          <a:latin typeface="+mj-lt"/>
                          <a:ea typeface="Microsoft YaHei" charset="-122"/>
                          <a:cs typeface="Arial" charset="0"/>
                        </a:rPr>
                        <a:t>Goinfinit</a:t>
                      </a:r>
                      <a:r>
                        <a:rPr kumimoji="0" lang="en-US" sz="900" b="0" i="0" u="none" strike="noStrike" cap="none" normalizeH="0" baseline="0" dirty="0">
                          <a:ln>
                            <a:noFill/>
                          </a:ln>
                          <a:solidFill>
                            <a:schemeClr val="tx1">
                              <a:lumMod val="75000"/>
                              <a:lumOff val="25000"/>
                            </a:schemeClr>
                          </a:solidFill>
                          <a:effectLst/>
                          <a:latin typeface="+mj-lt"/>
                          <a:ea typeface="Microsoft YaHei" charset="-122"/>
                          <a:cs typeface="Arial" charset="0"/>
                        </a:rPr>
                        <a:t> Auxiliary Services</a:t>
                      </a:r>
                    </a:p>
                    <a:p>
                      <a:pPr marL="171450" indent="-171450">
                        <a:buFont typeface="Wingdings" panose="05000000000000000000" pitchFamily="2" charset="2"/>
                        <a:buChar char="§"/>
                      </a:pPr>
                      <a:endParaRPr lang="en-US" sz="900" dirty="0">
                        <a:solidFill>
                          <a:schemeClr val="tx1">
                            <a:lumMod val="75000"/>
                            <a:lumOff val="25000"/>
                          </a:schemeClr>
                        </a:solidFill>
                        <a:latin typeface="+mj-lt"/>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110606">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latin typeface="+mj-lt"/>
                        </a:rPr>
                        <a:t>Data Center Transformation:  hybrid cloud, policy-based governance</a:t>
                      </a:r>
                      <a:endParaRPr kumimoji="0" lang="en-US" sz="900" b="0" i="0" u="none" strike="noStrike" cap="none" normalizeH="0" baseline="0" dirty="0">
                        <a:ln>
                          <a:noFill/>
                        </a:ln>
                        <a:solidFill>
                          <a:schemeClr val="tx1">
                            <a:lumMod val="75000"/>
                            <a:lumOff val="25000"/>
                          </a:schemeClr>
                        </a:solidFill>
                        <a:effectLst/>
                        <a:latin typeface="+mj-lt"/>
                        <a:ea typeface="Microsoft YaHei" charset="-122"/>
                        <a:cs typeface="Arial" charset="0"/>
                      </a:endParaRPr>
                    </a:p>
                  </a:txBody>
                  <a:tcPr marL="45720" marR="45720" horzOverflow="overflow">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b="0" i="0" u="none" strike="noStrike" cap="none" normalizeH="0" baseline="0" dirty="0">
                          <a:ln>
                            <a:noFill/>
                          </a:ln>
                          <a:solidFill>
                            <a:schemeClr val="tx1">
                              <a:lumMod val="75000"/>
                              <a:lumOff val="25000"/>
                            </a:schemeClr>
                          </a:solidFill>
                          <a:effectLst/>
                          <a:latin typeface="+mj-lt"/>
                          <a:ea typeface="Microsoft YaHei" charset="-122"/>
                          <a:cs typeface="Arial" charset="0"/>
                        </a:rPr>
                        <a:t>Speeds up ROI with investments in digital solutions with Cloud &amp; Managed Infra with </a:t>
                      </a:r>
                      <a:r>
                        <a:rPr kumimoji="0" lang="en-US" sz="900" b="0" i="0" u="none" strike="noStrike" cap="none" normalizeH="0" baseline="0" dirty="0" err="1">
                          <a:ln>
                            <a:noFill/>
                          </a:ln>
                          <a:solidFill>
                            <a:schemeClr val="tx1">
                              <a:lumMod val="75000"/>
                              <a:lumOff val="25000"/>
                            </a:schemeClr>
                          </a:solidFill>
                          <a:effectLst/>
                          <a:latin typeface="+mj-lt"/>
                          <a:ea typeface="Microsoft YaHei" charset="-122"/>
                          <a:cs typeface="Arial" charset="0"/>
                        </a:rPr>
                        <a:t>Opex</a:t>
                      </a:r>
                      <a:r>
                        <a:rPr kumimoji="0" lang="en-US" sz="900" b="0" i="0" u="none" strike="noStrike" cap="none" normalizeH="0" baseline="0" dirty="0">
                          <a:ln>
                            <a:noFill/>
                          </a:ln>
                          <a:solidFill>
                            <a:schemeClr val="tx1">
                              <a:lumMod val="75000"/>
                              <a:lumOff val="25000"/>
                            </a:schemeClr>
                          </a:solidFill>
                          <a:effectLst/>
                          <a:latin typeface="+mj-lt"/>
                          <a:ea typeface="Microsoft YaHei" charset="-122"/>
                          <a:cs typeface="Arial" charset="0"/>
                        </a:rPr>
                        <a:t> model minimize </a:t>
                      </a:r>
                      <a:r>
                        <a:rPr kumimoji="0" lang="en-US" sz="900" b="0" i="0" u="none" strike="noStrike" cap="none" normalizeH="0" baseline="0" dirty="0" err="1">
                          <a:ln>
                            <a:noFill/>
                          </a:ln>
                          <a:solidFill>
                            <a:schemeClr val="tx1">
                              <a:lumMod val="75000"/>
                              <a:lumOff val="25000"/>
                            </a:schemeClr>
                          </a:solidFill>
                          <a:effectLst/>
                          <a:latin typeface="+mj-lt"/>
                          <a:ea typeface="Microsoft YaHei" charset="-122"/>
                          <a:cs typeface="Arial" charset="0"/>
                        </a:rPr>
                        <a:t>Capex</a:t>
                      </a:r>
                      <a:endParaRPr kumimoji="0" lang="en-US" sz="900" b="0" i="0" u="none" strike="noStrike" cap="none" normalizeH="0" baseline="0" dirty="0">
                        <a:ln>
                          <a:noFill/>
                        </a:ln>
                        <a:solidFill>
                          <a:schemeClr val="tx1">
                            <a:lumMod val="75000"/>
                            <a:lumOff val="25000"/>
                          </a:schemeClr>
                        </a:solidFill>
                        <a:effectLst/>
                        <a:latin typeface="+mj-lt"/>
                        <a:ea typeface="Microsoft YaHei" charset="-122"/>
                        <a:cs typeface="Arial" charset="0"/>
                      </a:endParaRP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b="0" i="0" u="none" strike="noStrike" cap="none" normalizeH="0" baseline="0" dirty="0">
                          <a:ln>
                            <a:noFill/>
                          </a:ln>
                          <a:solidFill>
                            <a:schemeClr val="tx1">
                              <a:lumMod val="75000"/>
                              <a:lumOff val="25000"/>
                            </a:schemeClr>
                          </a:solidFill>
                          <a:effectLst/>
                          <a:latin typeface="+mj-lt"/>
                          <a:ea typeface="Microsoft YaHei" charset="-122"/>
                          <a:cs typeface="Arial" charset="0"/>
                        </a:rPr>
                        <a:t>Consolidation, optimization, virtualization and workload migration for agile and scalable retail management systems</a:t>
                      </a: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err="1">
                          <a:ln>
                            <a:noFill/>
                          </a:ln>
                          <a:solidFill>
                            <a:schemeClr val="tx1">
                              <a:lumMod val="75000"/>
                              <a:lumOff val="25000"/>
                            </a:schemeClr>
                          </a:solidFill>
                          <a:effectLst/>
                          <a:latin typeface="+mj-lt"/>
                        </a:rPr>
                        <a:t>Sify</a:t>
                      </a:r>
                      <a:r>
                        <a:rPr kumimoji="0" lang="en-US" sz="900" u="none" strike="noStrike" cap="none" normalizeH="0" baseline="0" dirty="0">
                          <a:ln>
                            <a:noFill/>
                          </a:ln>
                          <a:solidFill>
                            <a:schemeClr val="tx1">
                              <a:lumMod val="75000"/>
                              <a:lumOff val="25000"/>
                            </a:schemeClr>
                          </a:solidFill>
                          <a:effectLst/>
                          <a:latin typeface="+mj-lt"/>
                        </a:rPr>
                        <a:t> Private Cloud – </a:t>
                      </a:r>
                      <a:r>
                        <a:rPr kumimoji="0" lang="en-US" sz="900" u="none" strike="noStrike" cap="none" normalizeH="0" baseline="0" dirty="0" err="1">
                          <a:ln>
                            <a:noFill/>
                          </a:ln>
                          <a:solidFill>
                            <a:schemeClr val="tx1">
                              <a:lumMod val="75000"/>
                              <a:lumOff val="25000"/>
                            </a:schemeClr>
                          </a:solidFill>
                          <a:effectLst/>
                          <a:latin typeface="+mj-lt"/>
                        </a:rPr>
                        <a:t>GoInfint</a:t>
                      </a:r>
                      <a:r>
                        <a:rPr kumimoji="0" lang="en-US" sz="900" u="none" strike="noStrike" cap="none" normalizeH="0" baseline="0" dirty="0">
                          <a:ln>
                            <a:noFill/>
                          </a:ln>
                          <a:solidFill>
                            <a:schemeClr val="tx1">
                              <a:lumMod val="75000"/>
                              <a:lumOff val="25000"/>
                            </a:schemeClr>
                          </a:solidFill>
                          <a:effectLst/>
                          <a:latin typeface="+mj-lt"/>
                        </a:rPr>
                        <a:t> Container</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err="1">
                          <a:ln>
                            <a:noFill/>
                          </a:ln>
                          <a:solidFill>
                            <a:schemeClr val="tx1">
                              <a:lumMod val="75000"/>
                              <a:lumOff val="25000"/>
                            </a:schemeClr>
                          </a:solidFill>
                          <a:effectLst/>
                          <a:latin typeface="+mj-lt"/>
                        </a:rPr>
                        <a:t>GoInfinit</a:t>
                      </a:r>
                      <a:r>
                        <a:rPr kumimoji="0" lang="en-US" sz="900" u="none" strike="noStrike" cap="none" normalizeH="0" baseline="0" dirty="0">
                          <a:ln>
                            <a:noFill/>
                          </a:ln>
                          <a:solidFill>
                            <a:schemeClr val="tx1">
                              <a:lumMod val="75000"/>
                              <a:lumOff val="25000"/>
                            </a:schemeClr>
                          </a:solidFill>
                          <a:effectLst/>
                          <a:latin typeface="+mj-lt"/>
                        </a:rPr>
                        <a:t> Cloud</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a:ln>
                            <a:noFill/>
                          </a:ln>
                          <a:solidFill>
                            <a:schemeClr val="tx1">
                              <a:lumMod val="75000"/>
                              <a:lumOff val="25000"/>
                            </a:schemeClr>
                          </a:solidFill>
                          <a:effectLst/>
                          <a:latin typeface="+mj-lt"/>
                        </a:rPr>
                        <a:t>AWS/Azure</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err="1">
                          <a:ln>
                            <a:noFill/>
                          </a:ln>
                          <a:solidFill>
                            <a:schemeClr val="tx1">
                              <a:lumMod val="75000"/>
                              <a:lumOff val="25000"/>
                            </a:schemeClr>
                          </a:solidFill>
                          <a:effectLst/>
                          <a:latin typeface="+mj-lt"/>
                        </a:rPr>
                        <a:t>Sify</a:t>
                      </a:r>
                      <a:r>
                        <a:rPr kumimoji="0" lang="en-US" sz="900" u="none" strike="noStrike" cap="none" normalizeH="0" baseline="0" dirty="0">
                          <a:ln>
                            <a:noFill/>
                          </a:ln>
                          <a:solidFill>
                            <a:schemeClr val="tx1">
                              <a:lumMod val="75000"/>
                              <a:lumOff val="25000"/>
                            </a:schemeClr>
                          </a:solidFill>
                          <a:effectLst/>
                          <a:latin typeface="+mj-lt"/>
                        </a:rPr>
                        <a:t> Tier 3 Data Centers</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err="1">
                          <a:ln>
                            <a:noFill/>
                          </a:ln>
                          <a:solidFill>
                            <a:schemeClr val="tx1">
                              <a:lumMod val="75000"/>
                              <a:lumOff val="25000"/>
                            </a:schemeClr>
                          </a:solidFill>
                          <a:effectLst/>
                          <a:latin typeface="+mj-lt"/>
                        </a:rPr>
                        <a:t>Sify</a:t>
                      </a:r>
                      <a:r>
                        <a:rPr kumimoji="0" lang="en-US" sz="900" u="none" strike="noStrike" cap="none" normalizeH="0" baseline="0" dirty="0">
                          <a:ln>
                            <a:noFill/>
                          </a:ln>
                          <a:solidFill>
                            <a:schemeClr val="tx1">
                              <a:lumMod val="75000"/>
                              <a:lumOff val="25000"/>
                            </a:schemeClr>
                          </a:solidFill>
                          <a:effectLst/>
                          <a:latin typeface="+mj-lt"/>
                        </a:rPr>
                        <a:t> Global Cloud Connect</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u="none" strike="noStrike" cap="none" normalizeH="0" baseline="0" dirty="0" err="1">
                          <a:ln>
                            <a:noFill/>
                          </a:ln>
                          <a:solidFill>
                            <a:schemeClr val="tx1">
                              <a:lumMod val="75000"/>
                              <a:lumOff val="25000"/>
                            </a:schemeClr>
                          </a:solidFill>
                          <a:effectLst/>
                          <a:latin typeface="+mj-lt"/>
                        </a:rPr>
                        <a:t>Sify</a:t>
                      </a:r>
                      <a:r>
                        <a:rPr kumimoji="0" lang="en-US" sz="900" u="none" strike="noStrike" cap="none" normalizeH="0" baseline="0" dirty="0">
                          <a:ln>
                            <a:noFill/>
                          </a:ln>
                          <a:solidFill>
                            <a:schemeClr val="tx1">
                              <a:lumMod val="75000"/>
                              <a:lumOff val="25000"/>
                            </a:schemeClr>
                          </a:solidFill>
                          <a:effectLst/>
                          <a:latin typeface="+mj-lt"/>
                        </a:rPr>
                        <a:t> Managed Services</a:t>
                      </a:r>
                      <a:endParaRPr kumimoji="0" lang="en-US" sz="900" b="0" i="0" u="none" strike="noStrike" cap="none" normalizeH="0" baseline="0" dirty="0">
                        <a:ln>
                          <a:noFill/>
                        </a:ln>
                        <a:solidFill>
                          <a:schemeClr val="tx1">
                            <a:lumMod val="75000"/>
                            <a:lumOff val="25000"/>
                          </a:schemeClr>
                        </a:solidFill>
                        <a:effectLst/>
                        <a:latin typeface="+mj-lt"/>
                        <a:ea typeface="Microsoft YaHei" charset="-122"/>
                        <a:cs typeface="Arial" charset="0"/>
                      </a:endParaRPr>
                    </a:p>
                  </a:txBody>
                  <a:tcPr marL="45720" marR="45720">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21209">
                <a:tc>
                  <a:txBody>
                    <a:bodyPr/>
                    <a:lstStyle/>
                    <a:p>
                      <a:pPr marL="0" marR="0" lvl="0" indent="0" algn="l" defTabSz="457200" rtl="0" eaLnBrk="1" fontAlgn="base" latinLnBrk="0" hangingPunct="0">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b="0" i="0" u="none" strike="noStrike" cap="none" normalizeH="0" baseline="0" dirty="0">
                          <a:ln>
                            <a:noFill/>
                          </a:ln>
                          <a:solidFill>
                            <a:schemeClr val="tx1">
                              <a:lumMod val="75000"/>
                              <a:lumOff val="25000"/>
                            </a:schemeClr>
                          </a:solidFill>
                          <a:effectLst/>
                          <a:latin typeface="+mj-lt"/>
                          <a:ea typeface="+mn-ea"/>
                        </a:rPr>
                        <a:t>New Age Digital Solutions</a:t>
                      </a:r>
                      <a:endParaRPr kumimoji="0" lang="en-US" sz="900" b="0" i="0" u="none" strike="noStrike" cap="none" normalizeH="0" baseline="0" dirty="0">
                        <a:ln>
                          <a:noFill/>
                        </a:ln>
                        <a:solidFill>
                          <a:schemeClr val="tx1">
                            <a:lumMod val="75000"/>
                            <a:lumOff val="25000"/>
                          </a:schemeClr>
                        </a:solidFill>
                        <a:effectLst/>
                        <a:latin typeface="+mj-lt"/>
                        <a:ea typeface="Microsoft YaHei" charset="-122"/>
                      </a:endParaRPr>
                    </a:p>
                  </a:txBody>
                  <a:tcPr marL="45720" marR="45720" horzOverflow="overflow">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11747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b="0" i="0" u="none" strike="noStrike" cap="none" normalizeH="0" baseline="0" dirty="0">
                          <a:ln>
                            <a:noFill/>
                          </a:ln>
                          <a:solidFill>
                            <a:schemeClr val="tx1">
                              <a:lumMod val="75000"/>
                              <a:lumOff val="25000"/>
                            </a:schemeClr>
                          </a:solidFill>
                          <a:effectLst/>
                          <a:latin typeface="+mj-lt"/>
                          <a:ea typeface="+mn-ea"/>
                        </a:rPr>
                        <a:t>AR/VR product demos and walkthroughs</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11747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b="0" i="0" u="none" strike="noStrike" cap="none" normalizeH="0" baseline="0" dirty="0">
                          <a:ln>
                            <a:noFill/>
                          </a:ln>
                          <a:solidFill>
                            <a:schemeClr val="tx1">
                              <a:lumMod val="75000"/>
                              <a:lumOff val="25000"/>
                            </a:schemeClr>
                          </a:solidFill>
                          <a:effectLst/>
                          <a:latin typeface="+mj-lt"/>
                          <a:ea typeface="+mn-ea"/>
                        </a:rPr>
                        <a:t>AR/VR advertising and communication</a:t>
                      </a:r>
                    </a:p>
                  </a:txBody>
                  <a:tcPr marL="45720" marR="45720" horzOverflow="overflow">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b="0" i="0" u="none" strike="noStrike" cap="none" normalizeH="0" baseline="0" dirty="0" err="1">
                          <a:ln>
                            <a:noFill/>
                          </a:ln>
                          <a:solidFill>
                            <a:schemeClr val="tx1">
                              <a:lumMod val="75000"/>
                              <a:lumOff val="25000"/>
                            </a:schemeClr>
                          </a:solidFill>
                          <a:effectLst/>
                          <a:latin typeface="+mj-lt"/>
                          <a:ea typeface="+mn-ea"/>
                        </a:rPr>
                        <a:t>Sify</a:t>
                      </a:r>
                      <a:r>
                        <a:rPr kumimoji="0" lang="en-US" sz="900" b="0" i="0" u="none" strike="noStrike" cap="none" normalizeH="0" baseline="0" dirty="0">
                          <a:ln>
                            <a:noFill/>
                          </a:ln>
                          <a:solidFill>
                            <a:schemeClr val="tx1">
                              <a:lumMod val="75000"/>
                              <a:lumOff val="25000"/>
                            </a:schemeClr>
                          </a:solidFill>
                          <a:effectLst/>
                          <a:latin typeface="+mj-lt"/>
                          <a:ea typeface="+mn-ea"/>
                        </a:rPr>
                        <a:t> AR/VR development solutions</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b="0" i="0" u="none" strike="noStrike" cap="none" normalizeH="0" baseline="0" dirty="0" err="1">
                          <a:ln>
                            <a:noFill/>
                          </a:ln>
                          <a:solidFill>
                            <a:schemeClr val="tx1">
                              <a:lumMod val="75000"/>
                              <a:lumOff val="25000"/>
                            </a:schemeClr>
                          </a:solidFill>
                          <a:effectLst/>
                          <a:latin typeface="+mj-lt"/>
                          <a:ea typeface="+mn-ea"/>
                        </a:rPr>
                        <a:t>Sify</a:t>
                      </a:r>
                      <a:r>
                        <a:rPr kumimoji="0" lang="en-US" sz="900" b="0" i="0" u="none" strike="noStrike" cap="none" normalizeH="0" baseline="0" dirty="0">
                          <a:ln>
                            <a:noFill/>
                          </a:ln>
                          <a:solidFill>
                            <a:schemeClr val="tx1">
                              <a:lumMod val="75000"/>
                              <a:lumOff val="25000"/>
                            </a:schemeClr>
                          </a:solidFill>
                          <a:effectLst/>
                          <a:latin typeface="+mj-lt"/>
                          <a:ea typeface="+mn-ea"/>
                        </a:rPr>
                        <a:t> Application development</a:t>
                      </a:r>
                    </a:p>
                    <a:p>
                      <a:pPr marL="171450" marR="0" lvl="0" indent="-171450" algn="l" defTabSz="457200" rtl="0" eaLnBrk="1" fontAlgn="base" latinLnBrk="0" hangingPunct="0">
                        <a:lnSpc>
                          <a:spcPct val="87000"/>
                        </a:lnSpc>
                        <a:spcBef>
                          <a:spcPct val="0"/>
                        </a:spcBef>
                        <a:spcAft>
                          <a:spcPct val="0"/>
                        </a:spcAft>
                        <a:buClrTx/>
                        <a:buSzPct val="10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900" b="0" i="0" u="none" strike="noStrike" cap="none" normalizeH="0" baseline="0" dirty="0" err="1">
                          <a:ln>
                            <a:noFill/>
                          </a:ln>
                          <a:solidFill>
                            <a:schemeClr val="tx1">
                              <a:lumMod val="75000"/>
                              <a:lumOff val="25000"/>
                            </a:schemeClr>
                          </a:solidFill>
                          <a:effectLst/>
                          <a:latin typeface="+mj-lt"/>
                          <a:ea typeface="+mn-ea"/>
                        </a:rPr>
                        <a:t>Sify</a:t>
                      </a:r>
                      <a:r>
                        <a:rPr kumimoji="0" lang="en-US" sz="900" b="0" i="0" u="none" strike="noStrike" cap="none" normalizeH="0" baseline="0" dirty="0">
                          <a:ln>
                            <a:noFill/>
                          </a:ln>
                          <a:solidFill>
                            <a:schemeClr val="tx1">
                              <a:lumMod val="75000"/>
                              <a:lumOff val="25000"/>
                            </a:schemeClr>
                          </a:solidFill>
                          <a:effectLst/>
                          <a:latin typeface="+mj-lt"/>
                          <a:ea typeface="+mn-ea"/>
                        </a:rPr>
                        <a:t> Cloud Storage</a:t>
                      </a:r>
                      <a:endParaRPr kumimoji="0" lang="en-US" sz="900" b="0" i="0" u="none" strike="noStrike" cap="none" normalizeH="0" baseline="0" dirty="0">
                        <a:ln>
                          <a:noFill/>
                        </a:ln>
                        <a:solidFill>
                          <a:schemeClr val="tx1">
                            <a:lumMod val="75000"/>
                            <a:lumOff val="25000"/>
                          </a:schemeClr>
                        </a:solidFill>
                        <a:effectLst/>
                        <a:latin typeface="+mj-lt"/>
                        <a:ea typeface="Microsoft YaHei" charset="-122"/>
                      </a:endParaRPr>
                    </a:p>
                  </a:txBody>
                  <a:tcPr marL="45720" marR="45720" horzOverflow="overflow">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9227446"/>
      </p:ext>
    </p:extLst>
  </p:cSld>
  <p:clrMapOvr>
    <a:masterClrMapping/>
  </p:clrMapOvr>
</p:sld>
</file>

<file path=ppt/theme/theme1.xml><?xml version="1.0" encoding="utf-8"?>
<a:theme xmlns:a="http://schemas.openxmlformats.org/drawingml/2006/main" name="Sify new templat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 id="{3ABE66E9-EAC3-49D9-B687-2E58DC9B0D92}" vid="{73A6C79C-FD6C-4D61-93FC-3B0256B9C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Sify new template</Template>
  <TotalTime>61</TotalTime>
  <Words>1484</Words>
  <Application>Microsoft Office PowerPoint</Application>
  <PresentationFormat>On-screen Show (16:9)</PresentationFormat>
  <Paragraphs>275</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Sify new template</vt:lpstr>
      <vt:lpstr>PowerPoint Presentation</vt:lpstr>
      <vt:lpstr>AGENDA</vt:lpstr>
      <vt:lpstr>Cloud for RETAIL </vt:lpstr>
      <vt:lpstr>ICT RELEVANCE IN RETAIL &amp; E-COMMERCE</vt:lpstr>
      <vt:lpstr>RETAIL &amp; E-COMMERCE INDUSTRY – USE CASES – CONTEXTUAL MESSAGING</vt:lpstr>
      <vt:lpstr>RETAIL &amp; E-COMMERCE INDUSTRY – USE CASES – CLOUD </vt:lpstr>
      <vt:lpstr>PowerPoint Presentation</vt:lpstr>
      <vt:lpstr>sIFY PLAY FOR RETAIL</vt:lpstr>
      <vt:lpstr>Sify overall relevance for RETAIL </vt:lpstr>
      <vt:lpstr>Sify overall relevance for retail Contd. </vt:lpstr>
      <vt:lpstr>SIFY for your Digital Transformation Journey</vt:lpstr>
      <vt:lpstr>CASE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Palette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011240</dc:creator>
  <cp:keywords>Neha Bhasin Chawla</cp:keywords>
  <cp:lastModifiedBy>011240</cp:lastModifiedBy>
  <cp:revision>10</cp:revision>
  <dcterms:created xsi:type="dcterms:W3CDTF">2018-11-01T09:39:12Z</dcterms:created>
  <dcterms:modified xsi:type="dcterms:W3CDTF">2023-09-19T06:42:18Z</dcterms:modified>
</cp:coreProperties>
</file>