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image47.jpg" ContentType="image/x-wmf"/>
  <Override PartName="/ppt/media/image55.jpg" ContentType="image/jpeg"/>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48" r:id="rId2"/>
  </p:sldMasterIdLst>
  <p:notesMasterIdLst>
    <p:notesMasterId r:id="rId23"/>
  </p:notesMasterIdLst>
  <p:sldIdLst>
    <p:sldId id="2076136863" r:id="rId3"/>
    <p:sldId id="2076136864" r:id="rId4"/>
    <p:sldId id="2076136866" r:id="rId5"/>
    <p:sldId id="2076136867" r:id="rId6"/>
    <p:sldId id="2933" r:id="rId7"/>
    <p:sldId id="528" r:id="rId8"/>
    <p:sldId id="533" r:id="rId9"/>
    <p:sldId id="625" r:id="rId10"/>
    <p:sldId id="432" r:id="rId11"/>
    <p:sldId id="444" r:id="rId12"/>
    <p:sldId id="445" r:id="rId13"/>
    <p:sldId id="2076136870" r:id="rId14"/>
    <p:sldId id="669" r:id="rId15"/>
    <p:sldId id="1530" r:id="rId16"/>
    <p:sldId id="1735" r:id="rId17"/>
    <p:sldId id="453" r:id="rId18"/>
    <p:sldId id="452" r:id="rId19"/>
    <p:sldId id="454" r:id="rId20"/>
    <p:sldId id="961" r:id="rId21"/>
    <p:sldId id="2076136871" r:id="rId22"/>
  </p:sldIdLst>
  <p:sldSz cx="9144000" cy="5143500" type="screen16x9"/>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013883" initials="0"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D4E77"/>
    <a:srgbClr val="98B5D8"/>
    <a:srgbClr val="FFFFFF"/>
    <a:srgbClr val="FCFDFE"/>
    <a:srgbClr val="BFD1E7"/>
    <a:srgbClr val="EAF0F7"/>
    <a:srgbClr val="0067B8"/>
    <a:srgbClr val="93CFDE"/>
    <a:srgbClr val="FDD5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5EFAC-69E1-4293-80AC-219128A0613B}" v="9" dt="2021-05-26T11:02:47.148"/>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2" autoAdjust="0"/>
    <p:restoredTop sz="94249" autoAdjust="0"/>
  </p:normalViewPr>
  <p:slideViewPr>
    <p:cSldViewPr snapToGrid="0" showGuides="1">
      <p:cViewPr varScale="1">
        <p:scale>
          <a:sx n="133" d="100"/>
          <a:sy n="133" d="100"/>
        </p:scale>
        <p:origin x="132" y="414"/>
      </p:cViewPr>
      <p:guideLst/>
    </p:cSldViewPr>
  </p:slideViewPr>
  <p:notesTextViewPr>
    <p:cViewPr>
      <p:scale>
        <a:sx n="66" d="100"/>
        <a:sy n="66" d="100"/>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58456-C41B-40D1-8F1E-3E01E3ED8636}" type="datetimeFigureOut">
              <a:rPr lang="en-US" smtClean="0"/>
              <a:pPr/>
              <a:t>9/18/2023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C0C7FB-05A3-4118-86D5-E4ADFF43D7FA}" type="slidenum">
              <a:rPr lang="en-US" smtClean="0"/>
              <a:pPr/>
              <a:t>‹#›</a:t>
            </a:fld>
            <a:endParaRPr lang="en-US" dirty="0"/>
          </a:p>
        </p:txBody>
      </p:sp>
    </p:spTree>
    <p:extLst>
      <p:ext uri="{BB962C8B-B14F-4D97-AF65-F5344CB8AC3E}">
        <p14:creationId xmlns:p14="http://schemas.microsoft.com/office/powerpoint/2010/main" val="3248820944"/>
      </p:ext>
    </p:extLst>
  </p:cSld>
  <p:clrMap bg1="lt1" tx1="dk1" bg2="lt2" tx2="dk2" accent1="accent1" accent2="accent2" accent3="accent3" accent4="accent4" accent5="accent5" accent6="accent6" hlink="hlink" folHlink="folHlink"/>
  <p:notesStyle>
    <a:lvl1pPr marL="0" algn="l" defTabSz="914286" rtl="0" eaLnBrk="1" latinLnBrk="0" hangingPunct="1">
      <a:defRPr sz="1200" kern="1200">
        <a:solidFill>
          <a:schemeClr val="tx1"/>
        </a:solidFill>
        <a:latin typeface="+mn-lt"/>
        <a:ea typeface="+mn-ea"/>
        <a:cs typeface="+mn-cs"/>
      </a:defRPr>
    </a:lvl1pPr>
    <a:lvl2pPr marL="457143" algn="l" defTabSz="914286" rtl="0" eaLnBrk="1" latinLnBrk="0" hangingPunct="1">
      <a:defRPr sz="1200" kern="1200">
        <a:solidFill>
          <a:schemeClr val="tx1"/>
        </a:solidFill>
        <a:latin typeface="+mn-lt"/>
        <a:ea typeface="+mn-ea"/>
        <a:cs typeface="+mn-cs"/>
      </a:defRPr>
    </a:lvl2pPr>
    <a:lvl3pPr marL="914286" algn="l" defTabSz="914286" rtl="0" eaLnBrk="1" latinLnBrk="0" hangingPunct="1">
      <a:defRPr sz="1200" kern="1200">
        <a:solidFill>
          <a:schemeClr val="tx1"/>
        </a:solidFill>
        <a:latin typeface="+mn-lt"/>
        <a:ea typeface="+mn-ea"/>
        <a:cs typeface="+mn-cs"/>
      </a:defRPr>
    </a:lvl3pPr>
    <a:lvl4pPr marL="1371429" algn="l" defTabSz="914286" rtl="0" eaLnBrk="1" latinLnBrk="0" hangingPunct="1">
      <a:defRPr sz="1200" kern="1200">
        <a:solidFill>
          <a:schemeClr val="tx1"/>
        </a:solidFill>
        <a:latin typeface="+mn-lt"/>
        <a:ea typeface="+mn-ea"/>
        <a:cs typeface="+mn-cs"/>
      </a:defRPr>
    </a:lvl4pPr>
    <a:lvl5pPr marL="1828572" algn="l" defTabSz="914286" rtl="0" eaLnBrk="1" latinLnBrk="0" hangingPunct="1">
      <a:defRPr sz="1200" kern="1200">
        <a:solidFill>
          <a:schemeClr val="tx1"/>
        </a:solidFill>
        <a:latin typeface="+mn-lt"/>
        <a:ea typeface="+mn-ea"/>
        <a:cs typeface="+mn-cs"/>
      </a:defRPr>
    </a:lvl5pPr>
    <a:lvl6pPr marL="2285715" algn="l" defTabSz="914286" rtl="0" eaLnBrk="1" latinLnBrk="0" hangingPunct="1">
      <a:defRPr sz="1200" kern="1200">
        <a:solidFill>
          <a:schemeClr val="tx1"/>
        </a:solidFill>
        <a:latin typeface="+mn-lt"/>
        <a:ea typeface="+mn-ea"/>
        <a:cs typeface="+mn-cs"/>
      </a:defRPr>
    </a:lvl6pPr>
    <a:lvl7pPr marL="2742857" algn="l" defTabSz="914286" rtl="0" eaLnBrk="1" latinLnBrk="0" hangingPunct="1">
      <a:defRPr sz="1200" kern="1200">
        <a:solidFill>
          <a:schemeClr val="tx1"/>
        </a:solidFill>
        <a:latin typeface="+mn-lt"/>
        <a:ea typeface="+mn-ea"/>
        <a:cs typeface="+mn-cs"/>
      </a:defRPr>
    </a:lvl7pPr>
    <a:lvl8pPr marL="3200001" algn="l" defTabSz="914286" rtl="0" eaLnBrk="1" latinLnBrk="0" hangingPunct="1">
      <a:defRPr sz="1200" kern="1200">
        <a:solidFill>
          <a:schemeClr val="tx1"/>
        </a:solidFill>
        <a:latin typeface="+mn-lt"/>
        <a:ea typeface="+mn-ea"/>
        <a:cs typeface="+mn-cs"/>
      </a:defRPr>
    </a:lvl8pPr>
    <a:lvl9pPr marL="3657143" algn="l" defTabSz="91428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8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694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FCC0C7FB-05A3-4118-86D5-E4ADFF43D7FA}" type="slidenum">
              <a:rPr lang="en-US" smtClean="0"/>
              <a:t>3</a:t>
            </a:fld>
            <a:endParaRPr lang="en-US" dirty="0"/>
          </a:p>
        </p:txBody>
      </p:sp>
    </p:spTree>
    <p:extLst>
      <p:ext uri="{BB962C8B-B14F-4D97-AF65-F5344CB8AC3E}">
        <p14:creationId xmlns:p14="http://schemas.microsoft.com/office/powerpoint/2010/main" val="47131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9657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4299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IN" dirty="0"/>
              <a:t>Our </a:t>
            </a:r>
            <a:r>
              <a:rPr lang="en-IN" dirty="0" err="1"/>
              <a:t>GoInfinit</a:t>
            </a:r>
            <a:r>
              <a:rPr lang="en-IN" dirty="0"/>
              <a:t> AWS service portfolio caters to the requirement if you are already using AWS and also if you are new to AWS. </a:t>
            </a:r>
          </a:p>
          <a:p>
            <a:endParaRPr lang="en-IN" dirty="0"/>
          </a:p>
          <a:p>
            <a:r>
              <a:rPr lang="en-IN" dirty="0"/>
              <a:t>Consider a scenario if you are new to AWS and have a setup in a captive DC or in other colo providers DC or on other public / private cloud setup. We will help you in discovering and analysing the existing infra and design a solution on AWS. Offering is named as AWS-READY. </a:t>
            </a:r>
          </a:p>
          <a:p>
            <a:endParaRPr lang="en-IN" dirty="0"/>
          </a:p>
          <a:p>
            <a:r>
              <a:rPr lang="en-IN" dirty="0"/>
              <a:t>Now based on solution we designed, if customer is willing to move his workload to AWS then he can do so by subscribing for AWS-MIGRATE service. </a:t>
            </a:r>
          </a:p>
          <a:p>
            <a:endParaRPr lang="en-IN" dirty="0"/>
          </a:p>
          <a:p>
            <a:r>
              <a:rPr lang="en-IN" dirty="0"/>
              <a:t>Before migrating workload to AWS or to start new setup on AWS, you have to subscribe for infrastructure and services on AWS, for e.g. EC2, EBS, RDS, S3, etc. If you already have an AWS account for single billing we can consolidate your AWS account under Sify and on month end we will charge you along with other professional services. If you do not have then we will create new account for you and will subscribe AWS services for you. Services on AWS is covered under AWS-IT offering.</a:t>
            </a:r>
          </a:p>
          <a:p>
            <a:endParaRPr lang="en-IN" dirty="0"/>
          </a:p>
          <a:p>
            <a:r>
              <a:rPr lang="en-IN" dirty="0"/>
              <a:t>Comparing to traditional IT when you have your infrastructure ready, you outsource to managed service provider to manage and ensure uptime. Here as a part of 4</a:t>
            </a:r>
            <a:r>
              <a:rPr lang="en-IN" baseline="30000" dirty="0"/>
              <a:t>th</a:t>
            </a:r>
            <a:r>
              <a:rPr lang="en-IN" dirty="0"/>
              <a:t> offering i.e. AWS-MANAGE we will manage and monitor your IT setup on AWS on 24 X 7 basis. As a part of MANAGE service looking at your utilisation trends we will help you optimise your infra spend on AWS.   </a:t>
            </a:r>
          </a:p>
          <a:p>
            <a:endParaRPr lang="en-IN" dirty="0"/>
          </a:p>
          <a:p>
            <a:r>
              <a:rPr lang="en-IN" dirty="0"/>
              <a:t>When you decide to host on public cloud, security is a key concern. Roofed under AWS-SECURE we offer security services from 24 X 7 world class Security Operation Centre. </a:t>
            </a:r>
          </a:p>
          <a:p>
            <a:endParaRPr lang="en-IN" dirty="0"/>
          </a:p>
          <a:p>
            <a:r>
              <a:rPr lang="en-IN" dirty="0"/>
              <a:t>CloudFront is our sixth offering under </a:t>
            </a:r>
            <a:r>
              <a:rPr lang="en-IN" dirty="0" err="1"/>
              <a:t>GoInfinit</a:t>
            </a:r>
            <a:r>
              <a:rPr lang="en-IN" dirty="0"/>
              <a:t> AWS that offers acceleration and better user experience. We are also a partner of Akamai but CloudFront is an obvious choice for content serving if infrastructure is hosted on AWS. </a:t>
            </a:r>
          </a:p>
          <a:p>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100" dirty="0"/>
              <a:t>We are also a Direct Connect partner of AWS, that helps us in offering and unique proposition of Integrated AWS and Private Cloud. On demand and pay as per usage option of AWS has allowed customers to store their Backup and setup their DR site on AWS. But what if primary site is of AWS?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100" dirty="0"/>
              <a:t>We have solutions, our Backup2AWS offering helps you in backing up your AWS site data either in Sify IDC or your own DC. Similarly our Recover2AWS offering helps you in setting up your DR site either in Sify IDC or in your own DC. </a:t>
            </a:r>
            <a:endParaRPr lang="en-IN" dirty="0"/>
          </a:p>
          <a:p>
            <a:endParaRPr lang="en-IN" dirty="0"/>
          </a:p>
        </p:txBody>
      </p:sp>
    </p:spTree>
    <p:extLst>
      <p:ext uri="{BB962C8B-B14F-4D97-AF65-F5344CB8AC3E}">
        <p14:creationId xmlns:p14="http://schemas.microsoft.com/office/powerpoint/2010/main" val="1948945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Sity provides end to end coverage of AWS IT portfolio </a:t>
            </a:r>
            <a:r>
              <a:rPr lang="en-US" sz="1100" kern="1200" dirty="0" err="1">
                <a:solidFill>
                  <a:schemeClr val="tx1"/>
                </a:solidFill>
                <a:effectLst/>
                <a:latin typeface="+mn-lt"/>
                <a:ea typeface="+mn-ea"/>
                <a:cs typeface="+mn-cs"/>
              </a:rPr>
              <a:t>Sifyving</a:t>
            </a:r>
            <a:r>
              <a:rPr lang="en-US" sz="1100" kern="1200" dirty="0">
                <a:solidFill>
                  <a:schemeClr val="tx1"/>
                </a:solidFill>
                <a:effectLst/>
                <a:latin typeface="+mn-lt"/>
                <a:ea typeface="+mn-ea"/>
                <a:cs typeface="+mn-cs"/>
              </a:rPr>
              <a:t> choice to customers to have single window partner for not just management and support of AWS IT, but also providing the AWS IT components as part of integrated solution. </a:t>
            </a:r>
            <a:endParaRPr lang="en-IN"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The offering is completely transparent whereby customer gets visibility of what is subscribed with AWS and various usage reports.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We are authorized channel reseller as well as Public Sector partner for AWS. As part of its AWS-IT portfolio, Sify brings together the design of right fit architecture </a:t>
            </a:r>
            <a:r>
              <a:rPr lang="en-US" sz="1100" kern="1200" dirty="0" err="1">
                <a:solidFill>
                  <a:schemeClr val="tx1"/>
                </a:solidFill>
                <a:effectLst/>
                <a:latin typeface="+mn-lt"/>
                <a:ea typeface="+mn-ea"/>
                <a:cs typeface="+mn-cs"/>
              </a:rPr>
              <a:t>leveraSifyng</a:t>
            </a:r>
            <a:r>
              <a:rPr lang="en-US" sz="1100" kern="1200" dirty="0">
                <a:solidFill>
                  <a:schemeClr val="tx1"/>
                </a:solidFill>
                <a:effectLst/>
                <a:latin typeface="+mn-lt"/>
                <a:ea typeface="+mn-ea"/>
                <a:cs typeface="+mn-cs"/>
              </a:rPr>
              <a:t> AWS IaaS components as well as suggesting right commercial model to leverage basis customer business and usage patterns. This provides effecting, cost optimized solution approach on AWS Cloud. </a:t>
            </a:r>
            <a:endParaRPr lang="en-IN"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100" kern="1200" dirty="0">
              <a:solidFill>
                <a:schemeClr val="tx1"/>
              </a:solidFill>
              <a:effectLst/>
              <a:latin typeface="+mn-lt"/>
              <a:ea typeface="+mn-ea"/>
              <a:cs typeface="+mn-cs"/>
            </a:endParaRPr>
          </a:p>
          <a:p>
            <a:endParaRPr lang="en-IN" dirty="0"/>
          </a:p>
        </p:txBody>
      </p:sp>
    </p:spTree>
    <p:extLst>
      <p:ext uri="{BB962C8B-B14F-4D97-AF65-F5344CB8AC3E}">
        <p14:creationId xmlns:p14="http://schemas.microsoft.com/office/powerpoint/2010/main" val="1492983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IN" dirty="0"/>
              <a:t>Single Window Solution provider for Network, Security, AWS IT and Management is Sify’s USP against competitors. For customer Sify is a single point of contact for AWS service coverage – Access – Architect – Migrate – Manage and Secure.</a:t>
            </a:r>
          </a:p>
          <a:p>
            <a:endParaRPr lang="en-IN" dirty="0"/>
          </a:p>
          <a:p>
            <a:r>
              <a:rPr lang="en-IN" dirty="0"/>
              <a:t>Sify has DirectConnect, Network and 24 X 7 SOC capabilities with this we are offering single engagement for integrated network, IT management and security to customer. So at any point of time sify is the single neck to catch hold of for Sify. We have industry leading service management platform and monitoring tools that offer single view to customer’s entire lasd scape Private or Public.</a:t>
            </a:r>
          </a:p>
        </p:txBody>
      </p:sp>
    </p:spTree>
    <p:extLst>
      <p:ext uri="{BB962C8B-B14F-4D97-AF65-F5344CB8AC3E}">
        <p14:creationId xmlns:p14="http://schemas.microsoft.com/office/powerpoint/2010/main" val="567037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61951" y="1026161"/>
            <a:ext cx="8412163" cy="3658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sz="half" idx="1"/>
          </p:nvPr>
        </p:nvSpPr>
        <p:spPr>
          <a:xfrm>
            <a:off x="361950" y="1026478"/>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5513" y="1026478"/>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6AB342A-830E-438F-A6A8-BEDF509AB0A8}"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7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8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9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0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6921023C-A013-47C8-9119-8A9AE84FBC40}"/>
              </a:ext>
            </a:extLst>
          </p:cNvPr>
          <p:cNvSpPr>
            <a:spLocks noGrp="1"/>
          </p:cNvSpPr>
          <p:nvPr>
            <p:ph type="sldNum" sz="quarter" idx="4"/>
          </p:nvPr>
        </p:nvSpPr>
        <p:spPr>
          <a:xfrm>
            <a:off x="6938010" y="4767267"/>
            <a:ext cx="2057400" cy="273844"/>
          </a:xfrm>
          <a:prstGeom prst="rect">
            <a:avLst/>
          </a:prstGeom>
        </p:spPr>
        <p:txBody>
          <a:bodyPr vert="horz" lIns="69659" tIns="34831" rIns="69659" bIns="34831" rtlCol="0" anchor="ctr"/>
          <a:lstStyle>
            <a:lvl1pPr algn="r">
              <a:defRPr sz="900">
                <a:solidFill>
                  <a:schemeClr val="tx1">
                    <a:tint val="75000"/>
                  </a:schemeClr>
                </a:solidFill>
              </a:defRPr>
            </a:lvl1pPr>
          </a:lstStyle>
          <a:p>
            <a:fld id="{00A528DF-D215-450C-9DB5-2AB96B301B6B}" type="slidenum">
              <a:rPr lang="en-US" smtClean="0">
                <a:solidFill>
                  <a:prstClr val="black">
                    <a:tint val="75000"/>
                  </a:prstClr>
                </a:solidFill>
              </a:rPr>
              <a:pPr/>
              <a:t>‹#›</a:t>
            </a:fld>
            <a:endParaRPr lang="en-US" dirty="0">
              <a:solidFill>
                <a:prstClr val="black">
                  <a:tint val="75000"/>
                </a:prstClr>
              </a:solidFill>
            </a:endParaRPr>
          </a:p>
        </p:txBody>
      </p:sp>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5580" y="-97290"/>
            <a:ext cx="1194705" cy="119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4858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1 Column layout">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97623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2" y="527428"/>
            <a:ext cx="8464549" cy="313922"/>
          </a:xfrm>
        </p:spPr>
        <p:txBody>
          <a:bodyPr/>
          <a:lstStyle>
            <a:lvl1pPr>
              <a:lnSpc>
                <a:spcPct val="80000"/>
              </a:lnSpc>
              <a:defRPr/>
            </a:lvl1pPr>
          </a:lstStyle>
          <a:p>
            <a:r>
              <a:rPr lang="en-US"/>
              <a:t>Click to edit Master title style</a:t>
            </a:r>
            <a:endParaRPr lang="en-GB"/>
          </a:p>
        </p:txBody>
      </p:sp>
      <p:sp>
        <p:nvSpPr>
          <p:cNvPr id="7" name="Text Placeholder 6"/>
          <p:cNvSpPr>
            <a:spLocks noGrp="1"/>
          </p:cNvSpPr>
          <p:nvPr>
            <p:ph type="body" sz="quarter" idx="13"/>
          </p:nvPr>
        </p:nvSpPr>
        <p:spPr bwMode="gray">
          <a:xfrm>
            <a:off x="323852" y="1248348"/>
            <a:ext cx="8464549" cy="3129300"/>
          </a:xfrm>
          <a:prstGeom prst="rect">
            <a:avLst/>
          </a:prstGeom>
        </p:spPr>
        <p:txBody>
          <a:bodyPr lIns="0" tIns="0" rIns="0" bIns="0"/>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vl6pPr>
              <a:spcBef>
                <a:spcPts val="0"/>
              </a:spcBef>
              <a:spcAft>
                <a:spcPts val="450"/>
              </a:spcAft>
              <a:defRPr/>
            </a:lvl6pPr>
            <a:lvl7pPr>
              <a:spcBef>
                <a:spcPts val="0"/>
              </a:spcBef>
              <a:spcAft>
                <a:spcPts val="450"/>
              </a:spcAft>
              <a:defRPr/>
            </a:lvl7pPr>
            <a:lvl8pPr>
              <a:spcBef>
                <a:spcPts val="0"/>
              </a:spcBef>
              <a:spcAft>
                <a:spcPts val="450"/>
              </a:spcAft>
              <a:defRPr/>
            </a:lvl8pPr>
            <a:lvl9pPr>
              <a:spcBef>
                <a:spcPts val="0"/>
              </a:spcBef>
              <a:spcAft>
                <a:spcPts val="45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hasCustomPrompt="1"/>
          </p:nvPr>
        </p:nvSpPr>
        <p:spPr bwMode="gray">
          <a:xfrm>
            <a:off x="323852" y="828259"/>
            <a:ext cx="8464549" cy="166199"/>
          </a:xfrm>
          <a:prstGeom prst="rect">
            <a:avLst/>
          </a:prstGeom>
        </p:spPr>
        <p:txBody>
          <a:bodyPr lIns="0" tIns="0" rIns="0" bIns="0">
            <a:spAutoFit/>
          </a:bodyPr>
          <a:lstStyle>
            <a:lvl1pPr algn="l">
              <a:lnSpc>
                <a:spcPct val="80000"/>
              </a:lnSpc>
              <a:spcBef>
                <a:spcPts val="0"/>
              </a:spcBef>
              <a:spcAft>
                <a:spcPts val="0"/>
              </a:spcAft>
              <a:defRPr sz="1350" b="0">
                <a:solidFill>
                  <a:schemeClr val="tx1"/>
                </a:solidFill>
              </a:defRPr>
            </a:lvl1pPr>
          </a:lstStyle>
          <a:p>
            <a:pPr lvl="0"/>
            <a:r>
              <a:rPr lang="en-US"/>
              <a:t>[SUBTITLE]</a:t>
            </a:r>
          </a:p>
        </p:txBody>
      </p:sp>
    </p:spTree>
    <p:extLst>
      <p:ext uri="{BB962C8B-B14F-4D97-AF65-F5344CB8AC3E}">
        <p14:creationId xmlns:p14="http://schemas.microsoft.com/office/powerpoint/2010/main" val="2655143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86433" y="4767265"/>
            <a:ext cx="487680" cy="274637"/>
          </a:xfrm>
          <a:prstGeom prst="rect">
            <a:avLst/>
          </a:prstGeom>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400369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71475" y="1025124"/>
            <a:ext cx="4040188"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p:nvPr>
        </p:nvSpPr>
        <p:spPr>
          <a:xfrm>
            <a:off x="371477" y="1333501"/>
            <a:ext cx="4040187" cy="3351213"/>
          </a:xfrm>
        </p:spPr>
        <p:txBody>
          <a:bodyPr>
            <a:normAutofit/>
          </a:bodyPr>
          <a:lstStyle>
            <a:lvl1pPr>
              <a:lnSpc>
                <a:spcPct val="100000"/>
              </a:lnSpc>
              <a:spcBef>
                <a:spcPts val="400"/>
              </a:spcBef>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marL="226772" lvl="0" indent="-226772" algn="l" defTabSz="914286" rtl="0" eaLnBrk="1" latinLnBrk="0" hangingPunct="1">
              <a:lnSpc>
                <a:spcPct val="90000"/>
              </a:lnSpc>
              <a:spcBef>
                <a:spcPts val="600"/>
              </a:spcBef>
              <a:buFont typeface="Arial" pitchFamily="34" charset="0"/>
              <a:buChar char="•"/>
            </a:pPr>
            <a:r>
              <a:rPr lang="en-US" dirty="0"/>
              <a:t>Click to edit Master text styles</a:t>
            </a:r>
          </a:p>
          <a:p>
            <a:pPr lvl="1"/>
            <a:r>
              <a:rPr lang="en-US" dirty="0"/>
              <a:t>Second level</a:t>
            </a:r>
          </a:p>
        </p:txBody>
      </p:sp>
      <p:sp>
        <p:nvSpPr>
          <p:cNvPr id="5" name="Text Placeholder 4"/>
          <p:cNvSpPr>
            <a:spLocks noGrp="1"/>
          </p:cNvSpPr>
          <p:nvPr>
            <p:ph type="body" sz="quarter" idx="3" hasCustomPrompt="1"/>
          </p:nvPr>
        </p:nvSpPr>
        <p:spPr>
          <a:xfrm>
            <a:off x="4735514" y="1025124"/>
            <a:ext cx="40386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p:nvPr>
        </p:nvSpPr>
        <p:spPr>
          <a:xfrm>
            <a:off x="4735513" y="1333501"/>
            <a:ext cx="4038600" cy="3351213"/>
          </a:xfrm>
        </p:spPr>
        <p:txBody>
          <a:bodyPr/>
          <a:lstStyle>
            <a:lvl1pPr>
              <a:defRPr lang="en-US" sz="1400" kern="1200" dirty="0" smtClean="0">
                <a:solidFill>
                  <a:srgbClr val="595959"/>
                </a:solidFill>
                <a:latin typeface="Trebuchet MS" pitchFamily="34" charset="0"/>
                <a:ea typeface="+mn-ea"/>
                <a:cs typeface="+mn-cs"/>
              </a:defRPr>
            </a:lvl1pPr>
            <a:lvl2pPr>
              <a:defRPr lang="en-US" sz="1200" kern="1200" dirty="0" smtClean="0">
                <a:solidFill>
                  <a:srgbClr val="595959"/>
                </a:solidFill>
                <a:latin typeface="Trebuchet MS"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marL="226772" lvl="0" indent="-226772" algn="l" defTabSz="914286" rtl="0" eaLnBrk="1" latinLnBrk="0" hangingPunct="1">
              <a:lnSpc>
                <a:spcPct val="90000"/>
              </a:lnSpc>
              <a:spcBef>
                <a:spcPts val="600"/>
              </a:spcBef>
              <a:buFont typeface="Arial" pitchFamily="34" charset="0"/>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p:txBody>
      </p:sp>
      <p:sp>
        <p:nvSpPr>
          <p:cNvPr id="9" name="Slide Number Placeholder 8"/>
          <p:cNvSpPr>
            <a:spLocks noGrp="1"/>
          </p:cNvSpPr>
          <p:nvPr>
            <p:ph type="sldNum" sz="quarter" idx="12"/>
          </p:nvPr>
        </p:nvSpPr>
        <p:spPr/>
        <p:txBody>
          <a:bodyPr/>
          <a:lstStyle/>
          <a:p>
            <a:fld id="{D6AB342A-830E-438F-A6A8-BEDF509AB0A8}"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3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31955FAA-B548-4C42-A7F7-1EE7353C52E3}" type="datetimeFigureOut">
              <a:rPr lang="en-IN" smtClean="0"/>
              <a:t>18-09-2023</a:t>
            </a:fld>
            <a:endParaRPr lang="en-IN"/>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IN"/>
          </a:p>
        </p:txBody>
      </p:sp>
      <p:sp>
        <p:nvSpPr>
          <p:cNvPr id="4" name="Slide Number Placeholder 3"/>
          <p:cNvSpPr>
            <a:spLocks noGrp="1"/>
          </p:cNvSpPr>
          <p:nvPr>
            <p:ph type="sldNum" sz="quarter" idx="12"/>
          </p:nvPr>
        </p:nvSpPr>
        <p:spPr/>
        <p:txBody>
          <a:bodyPr/>
          <a:lstStyle/>
          <a:p>
            <a:fld id="{408A3319-5104-4E46-B7BB-4F68F196E486}" type="slidenum">
              <a:rPr lang="en-IN" smtClean="0"/>
              <a:t>‹#›</a:t>
            </a:fld>
            <a:endParaRPr lang="en-IN"/>
          </a:p>
        </p:txBody>
      </p:sp>
    </p:spTree>
    <p:extLst>
      <p:ext uri="{BB962C8B-B14F-4D97-AF65-F5344CB8AC3E}">
        <p14:creationId xmlns:p14="http://schemas.microsoft.com/office/powerpoint/2010/main" val="3194066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5" name="Title 4"/>
          <p:cNvSpPr>
            <a:spLocks noGrp="1"/>
          </p:cNvSpPr>
          <p:nvPr>
            <p:ph type="title"/>
          </p:nvPr>
        </p:nvSpPr>
        <p:spPr>
          <a:xfrm>
            <a:off x="324000" y="351882"/>
            <a:ext cx="7537450" cy="400105"/>
          </a:xfrm>
          <a:prstGeom prst="rect">
            <a:avLst/>
          </a:prstGeom>
        </p:spPr>
        <p:txBody>
          <a:bodyPr lIns="121917" tIns="60958" rIns="121917" bIns="60958"/>
          <a:lstStyle>
            <a:lvl1pPr>
              <a:defRPr baseline="0"/>
            </a:lvl1pPr>
          </a:lstStyle>
          <a:p>
            <a:r>
              <a:rPr lang="en-US" dirty="0"/>
              <a:t>Click to edit Master title style</a:t>
            </a:r>
          </a:p>
        </p:txBody>
      </p:sp>
      <p:sp>
        <p:nvSpPr>
          <p:cNvPr id="3" name="Slide Number Placeholder 3"/>
          <p:cNvSpPr>
            <a:spLocks noGrp="1"/>
          </p:cNvSpPr>
          <p:nvPr>
            <p:ph type="sldNum" sz="quarter" idx="10"/>
          </p:nvPr>
        </p:nvSpPr>
        <p:spPr/>
        <p:txBody>
          <a:bodyPr lIns="121917" tIns="60958" rIns="121917" bIns="60958"/>
          <a:lstStyle>
            <a:lvl1pPr>
              <a:defRPr/>
            </a:lvl1pPr>
          </a:lstStyle>
          <a:p>
            <a:pPr>
              <a:defRPr/>
            </a:pPr>
            <a:fld id="{89ECA5E8-DC84-470C-888F-0DEC34C5AE42}" type="slidenum">
              <a:rPr lang="en-US"/>
              <a:pPr>
                <a:defRPr/>
              </a:pPr>
              <a:t>‹#›</a:t>
            </a:fld>
            <a:endParaRPr lang="en-US" dirty="0"/>
          </a:p>
        </p:txBody>
      </p:sp>
    </p:spTree>
    <p:extLst>
      <p:ext uri="{BB962C8B-B14F-4D97-AF65-F5344CB8AC3E}">
        <p14:creationId xmlns:p14="http://schemas.microsoft.com/office/powerpoint/2010/main" val="4041566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Full 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BEEF37-4D23-41C9-9028-986A450A5745}"/>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itle 1">
            <a:extLst>
              <a:ext uri="{FF2B5EF4-FFF2-40B4-BE49-F238E27FC236}">
                <a16:creationId xmlns:a16="http://schemas.microsoft.com/office/drawing/2014/main" id="{0117C1C2-C06F-42E5-87E4-923613C972A3}"/>
              </a:ext>
            </a:extLst>
          </p:cNvPr>
          <p:cNvSpPr>
            <a:spLocks noGrp="1"/>
          </p:cNvSpPr>
          <p:nvPr>
            <p:ph type="ctrTitle" hasCustomPrompt="1"/>
          </p:nvPr>
        </p:nvSpPr>
        <p:spPr>
          <a:xfrm>
            <a:off x="324000" y="311785"/>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a:t>TITLE OF THE SLIDE GOES HERE</a:t>
            </a:r>
          </a:p>
        </p:txBody>
      </p:sp>
      <p:grpSp>
        <p:nvGrpSpPr>
          <p:cNvPr id="4" name="Group 3">
            <a:extLst>
              <a:ext uri="{FF2B5EF4-FFF2-40B4-BE49-F238E27FC236}">
                <a16:creationId xmlns:a16="http://schemas.microsoft.com/office/drawing/2014/main" id="{CAEC7A9F-5A4E-490A-BC42-58A63AE4A370}"/>
              </a:ext>
            </a:extLst>
          </p:cNvPr>
          <p:cNvGrpSpPr/>
          <p:nvPr userDrawn="1"/>
        </p:nvGrpSpPr>
        <p:grpSpPr>
          <a:xfrm>
            <a:off x="107380" y="4896183"/>
            <a:ext cx="1222228" cy="246221"/>
            <a:chOff x="324000" y="4788545"/>
            <a:chExt cx="1222228" cy="246221"/>
          </a:xfrm>
        </p:grpSpPr>
        <p:pic>
          <p:nvPicPr>
            <p:cNvPr id="5" name="Picture 4">
              <a:extLst>
                <a:ext uri="{FF2B5EF4-FFF2-40B4-BE49-F238E27FC236}">
                  <a16:creationId xmlns:a16="http://schemas.microsoft.com/office/drawing/2014/main" id="{A0832B65-B07D-4FF1-AC8B-9A4384C5209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24000" y="4821050"/>
              <a:ext cx="342368" cy="181210"/>
            </a:xfrm>
            <a:prstGeom prst="rect">
              <a:avLst/>
            </a:prstGeom>
          </p:spPr>
        </p:pic>
        <p:sp>
          <p:nvSpPr>
            <p:cNvPr id="6" name="Rectangle 5">
              <a:extLst>
                <a:ext uri="{FF2B5EF4-FFF2-40B4-BE49-F238E27FC236}">
                  <a16:creationId xmlns:a16="http://schemas.microsoft.com/office/drawing/2014/main" id="{74F00769-D41F-46DB-8DCE-672840A3FEB0}"/>
                </a:ext>
              </a:extLst>
            </p:cNvPr>
            <p:cNvSpPr/>
            <p:nvPr userDrawn="1"/>
          </p:nvSpPr>
          <p:spPr>
            <a:xfrm>
              <a:off x="584105" y="4788545"/>
              <a:ext cx="962123" cy="246221"/>
            </a:xfrm>
            <a:prstGeom prst="rect">
              <a:avLst/>
            </a:prstGeom>
          </p:spPr>
          <p:txBody>
            <a:bodyPr wrap="none">
              <a:spAutoFit/>
            </a:bodyPr>
            <a:lstStyle/>
            <a:p>
              <a:r>
                <a:rPr lang="en-US" sz="1000"/>
                <a:t>cloud@core</a:t>
              </a:r>
              <a:r>
                <a:rPr lang="en-US" sz="1000" baseline="30000"/>
                <a:t>TM</a:t>
              </a:r>
            </a:p>
          </p:txBody>
        </p:sp>
      </p:grpSp>
    </p:spTree>
    <p:extLst>
      <p:ext uri="{BB962C8B-B14F-4D97-AF65-F5344CB8AC3E}">
        <p14:creationId xmlns:p14="http://schemas.microsoft.com/office/powerpoint/2010/main" val="3728333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18" name="Picture 4" descr="Image result for digital transformation shutterstock">
            <a:extLst>
              <a:ext uri="{FF2B5EF4-FFF2-40B4-BE49-F238E27FC236}">
                <a16:creationId xmlns:a16="http://schemas.microsoft.com/office/drawing/2014/main" id="{618B847B-833D-4769-9460-74F031A636D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53" t="19260" r="1420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16D69DAA-50B0-490B-B879-A9AFA26B8029}"/>
              </a:ext>
            </a:extLst>
          </p:cNvPr>
          <p:cNvSpPr/>
          <p:nvPr userDrawn="1"/>
        </p:nvSpPr>
        <p:spPr>
          <a:xfrm>
            <a:off x="-2" y="0"/>
            <a:ext cx="9144001" cy="5143500"/>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D44349FB-3EFD-45E8-9741-7BB218BE08AE}"/>
              </a:ext>
            </a:extLst>
          </p:cNvPr>
          <p:cNvSpPr/>
          <p:nvPr userDrawn="1"/>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 name="Rectangle 8">
            <a:extLst>
              <a:ext uri="{FF2B5EF4-FFF2-40B4-BE49-F238E27FC236}">
                <a16:creationId xmlns:a16="http://schemas.microsoft.com/office/drawing/2014/main" id="{B2E0560B-C8EC-45DE-AE89-65A343A6FE8A}"/>
              </a:ext>
            </a:extLst>
          </p:cNvPr>
          <p:cNvSpPr/>
          <p:nvPr userDrawn="1"/>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Rectangle 9">
            <a:extLst>
              <a:ext uri="{FF2B5EF4-FFF2-40B4-BE49-F238E27FC236}">
                <a16:creationId xmlns:a16="http://schemas.microsoft.com/office/drawing/2014/main" id="{C673730A-509F-4C18-8764-173CF6818E38}"/>
              </a:ext>
            </a:extLst>
          </p:cNvPr>
          <p:cNvSpPr/>
          <p:nvPr userDrawn="1"/>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13" name="Group 12">
            <a:extLst>
              <a:ext uri="{FF2B5EF4-FFF2-40B4-BE49-F238E27FC236}">
                <a16:creationId xmlns:a16="http://schemas.microsoft.com/office/drawing/2014/main" id="{AF74E99E-CF72-4D8E-A24E-0DAC4860C504}"/>
              </a:ext>
            </a:extLst>
          </p:cNvPr>
          <p:cNvGrpSpPr/>
          <p:nvPr userDrawn="1"/>
        </p:nvGrpSpPr>
        <p:grpSpPr>
          <a:xfrm>
            <a:off x="7411635" y="0"/>
            <a:ext cx="1465634" cy="829997"/>
            <a:chOff x="9753599" y="1"/>
            <a:chExt cx="1739885" cy="985307"/>
          </a:xfrm>
        </p:grpSpPr>
        <p:sp>
          <p:nvSpPr>
            <p:cNvPr id="14" name="Round Same Side Corner Rectangle 72">
              <a:extLst>
                <a:ext uri="{FF2B5EF4-FFF2-40B4-BE49-F238E27FC236}">
                  <a16:creationId xmlns:a16="http://schemas.microsoft.com/office/drawing/2014/main" id="{16C0E275-4B85-4EE2-BC46-F29E0C9C6A03}"/>
                </a:ext>
              </a:extLst>
            </p:cNvPr>
            <p:cNvSpPr/>
            <p:nvPr/>
          </p:nvSpPr>
          <p:spPr>
            <a:xfrm rot="10800000">
              <a:off x="9753599" y="1"/>
              <a:ext cx="1739885" cy="985307"/>
            </a:xfrm>
            <a:prstGeom prst="round2Same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2" descr="Image result for sify logo">
              <a:extLst>
                <a:ext uri="{FF2B5EF4-FFF2-40B4-BE49-F238E27FC236}">
                  <a16:creationId xmlns:a16="http://schemas.microsoft.com/office/drawing/2014/main" id="{77506E3D-8016-4414-AE74-79A26E121E0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Rectangle 24">
            <a:extLst>
              <a:ext uri="{FF2B5EF4-FFF2-40B4-BE49-F238E27FC236}">
                <a16:creationId xmlns:a16="http://schemas.microsoft.com/office/drawing/2014/main" id="{9BD42ECC-394E-4910-8868-A2B6105FE687}"/>
              </a:ext>
            </a:extLst>
          </p:cNvPr>
          <p:cNvSpPr/>
          <p:nvPr userDrawn="1"/>
        </p:nvSpPr>
        <p:spPr>
          <a:xfrm>
            <a:off x="-2" y="3459678"/>
            <a:ext cx="8352000" cy="1683822"/>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880"/>
              </a:lnSpc>
            </a:pPr>
            <a:endParaRPr lang="en-IN" dirty="0"/>
          </a:p>
        </p:txBody>
      </p:sp>
      <p:sp>
        <p:nvSpPr>
          <p:cNvPr id="26" name="Rectangle 25">
            <a:extLst>
              <a:ext uri="{FF2B5EF4-FFF2-40B4-BE49-F238E27FC236}">
                <a16:creationId xmlns:a16="http://schemas.microsoft.com/office/drawing/2014/main" id="{7A1BC318-1D9A-4FE8-8146-270CB042918E}"/>
              </a:ext>
            </a:extLst>
          </p:cNvPr>
          <p:cNvSpPr/>
          <p:nvPr userDrawn="1"/>
        </p:nvSpPr>
        <p:spPr>
          <a:xfrm>
            <a:off x="-2" y="3370778"/>
            <a:ext cx="8352000" cy="889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334099" y="3629646"/>
            <a:ext cx="7348246" cy="750922"/>
          </a:xfrm>
        </p:spPr>
        <p:txBody>
          <a:bodyPr>
            <a:noAutofit/>
          </a:bodyPr>
          <a:lstStyle>
            <a:lvl1pPr marL="0" indent="0">
              <a:lnSpc>
                <a:spcPts val="3000"/>
              </a:lnSpc>
              <a:spcBef>
                <a:spcPts val="0"/>
              </a:spcBef>
              <a:buNone/>
              <a:defRPr sz="2400" b="1" cap="all" baseline="0">
                <a:solidFill>
                  <a:schemeClr val="bg1"/>
                </a:solidFill>
              </a:defRPr>
            </a:lvl1pPr>
          </a:lstStyle>
          <a:p>
            <a:pPr lvl="0"/>
            <a:r>
              <a:rPr lang="en-US" dirty="0"/>
              <a:t>TITLE OF THE SLIDE - LINE ONE</a:t>
            </a:r>
            <a:endParaRPr lang="en-IN" dirty="0"/>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366031" y="4315213"/>
            <a:ext cx="7316314" cy="341072"/>
          </a:xfrm>
        </p:spPr>
        <p:txBody>
          <a:bodyPr>
            <a:noAutofit/>
          </a:bodyPr>
          <a:lstStyle>
            <a:lvl1pPr marL="0" indent="0">
              <a:lnSpc>
                <a:spcPts val="2160"/>
              </a:lnSpc>
              <a:spcBef>
                <a:spcPts val="0"/>
              </a:spcBef>
              <a:buNone/>
              <a:defRPr sz="1800" b="1">
                <a:solidFill>
                  <a:schemeClr val="bg1">
                    <a:lumMod val="95000"/>
                  </a:schemeClr>
                </a:solidFill>
              </a:defRPr>
            </a:lvl1pPr>
          </a:lstStyle>
          <a:p>
            <a:pPr lvl="0"/>
            <a:r>
              <a:rPr lang="en-US" dirty="0"/>
              <a:t>LINE TWO</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366031" y="4696679"/>
            <a:ext cx="5112246" cy="341072"/>
          </a:xfrm>
        </p:spPr>
        <p:txBody>
          <a:bodyPr anchor="ctr">
            <a:noAutofit/>
          </a:bodyPr>
          <a:lstStyle>
            <a:lvl1pPr marL="0" indent="0">
              <a:buNone/>
              <a:defRPr sz="1400" b="0">
                <a:solidFill>
                  <a:schemeClr val="bg1">
                    <a:lumMod val="75000"/>
                  </a:schemeClr>
                </a:solidFill>
              </a:defRPr>
            </a:lvl1pPr>
          </a:lstStyle>
          <a:p>
            <a:pPr lvl="0"/>
            <a:r>
              <a:rPr lang="en-US" dirty="0"/>
              <a:t>Month ‘20</a:t>
            </a:r>
          </a:p>
        </p:txBody>
      </p:sp>
    </p:spTree>
    <p:extLst>
      <p:ext uri="{BB962C8B-B14F-4D97-AF65-F5344CB8AC3E}">
        <p14:creationId xmlns:p14="http://schemas.microsoft.com/office/powerpoint/2010/main" val="38929889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3600" y="367201"/>
            <a:ext cx="7538400" cy="369332"/>
          </a:xfrm>
          <a:prstGeom prst="rect">
            <a:avLst/>
          </a:prstGeom>
        </p:spPr>
        <p:txBody>
          <a:bodyP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6" name="Slide Number Placeholder 5"/>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idx="1"/>
          </p:nvPr>
        </p:nvSpPr>
        <p:spPr>
          <a:xfrm>
            <a:off x="361951" y="1026161"/>
            <a:ext cx="8412163" cy="3658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3" name="Content Placeholder 2"/>
          <p:cNvSpPr>
            <a:spLocks noGrp="1"/>
          </p:cNvSpPr>
          <p:nvPr>
            <p:ph sz="half" idx="1"/>
          </p:nvPr>
        </p:nvSpPr>
        <p:spPr>
          <a:xfrm>
            <a:off x="361950" y="1026478"/>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35513" y="1026478"/>
            <a:ext cx="4038600" cy="3648075"/>
          </a:xfrm>
        </p:spPr>
        <p:txBody>
          <a:bodyPr>
            <a:normAutofit/>
          </a:bodyPr>
          <a:lstStyle>
            <a:lvl1pPr>
              <a:defRPr sz="160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nchor="b"/>
          <a:lstStyle>
            <a:lvl1pPr marL="0" marR="0" indent="0" algn="l" defTabSz="914286"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dirty="0" smtClean="0">
                <a:ln>
                  <a:noFill/>
                </a:ln>
                <a:solidFill>
                  <a:srgbClr val="595959"/>
                </a:solidFill>
                <a:effectLst/>
                <a:uLnTx/>
                <a:uFillTx/>
                <a:latin typeface="Trebuchet MS" pitchFamily="34" charset="0"/>
                <a:ea typeface="+mj-ea"/>
                <a:cs typeface="+mj-cs"/>
              </a:defRPr>
            </a:lvl1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
        <p:nvSpPr>
          <p:cNvPr id="3" name="Text Placeholder 2"/>
          <p:cNvSpPr>
            <a:spLocks noGrp="1"/>
          </p:cNvSpPr>
          <p:nvPr>
            <p:ph type="body" idx="1" hasCustomPrompt="1"/>
          </p:nvPr>
        </p:nvSpPr>
        <p:spPr>
          <a:xfrm>
            <a:off x="371475" y="1025124"/>
            <a:ext cx="4040188" cy="215444"/>
          </a:xfrm>
        </p:spPr>
        <p:txBody>
          <a:bodyPr wrap="square" rIns="0" bIns="0" anchor="ctr">
            <a:spAutoFit/>
          </a:bodyPr>
          <a:lstStyle>
            <a:lvl1pPr marL="0" indent="0">
              <a:buNone/>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4" name="Content Placeholder 3"/>
          <p:cNvSpPr>
            <a:spLocks noGrp="1"/>
          </p:cNvSpPr>
          <p:nvPr>
            <p:ph sz="half" idx="2"/>
          </p:nvPr>
        </p:nvSpPr>
        <p:spPr>
          <a:xfrm>
            <a:off x="371477" y="1333501"/>
            <a:ext cx="4040187" cy="3351213"/>
          </a:xfrm>
        </p:spPr>
        <p:txBody>
          <a:bodyPr>
            <a:normAutofit/>
          </a:bodyPr>
          <a:lstStyle>
            <a:lvl1pPr>
              <a:lnSpc>
                <a:spcPct val="100000"/>
              </a:lnSpc>
              <a:spcBef>
                <a:spcPts val="400"/>
              </a:spcBef>
              <a:defRPr lang="en-US" sz="1400" kern="1200" dirty="0" smtClean="0">
                <a:solidFill>
                  <a:srgbClr val="595959"/>
                </a:solidFill>
                <a:latin typeface="Trebuchet MS" pitchFamily="34" charset="0"/>
                <a:ea typeface="+mn-ea"/>
                <a:cs typeface="+mn-cs"/>
              </a:defRPr>
            </a:lvl1pPr>
            <a:lvl2pPr marL="568729">
              <a:lnSpc>
                <a:spcPct val="100000"/>
              </a:lnSpc>
              <a:spcBef>
                <a:spcPts val="400"/>
              </a:spcBef>
              <a:defRPr sz="1200"/>
            </a:lvl2pPr>
            <a:lvl3pPr>
              <a:defRPr sz="1400"/>
            </a:lvl3pPr>
            <a:lvl4pPr>
              <a:defRPr sz="1200"/>
            </a:lvl4pPr>
            <a:lvl5pPr>
              <a:defRPr sz="1200"/>
            </a:lvl5pPr>
            <a:lvl6pPr>
              <a:defRPr sz="1600"/>
            </a:lvl6pPr>
            <a:lvl7pPr>
              <a:defRPr sz="1600"/>
            </a:lvl7pPr>
            <a:lvl8pPr>
              <a:defRPr sz="1600"/>
            </a:lvl8pPr>
            <a:lvl9pPr>
              <a:defRPr sz="1600"/>
            </a:lvl9pPr>
          </a:lstStyle>
          <a:p>
            <a:pPr marL="226772" lvl="0" indent="-226772" algn="l" defTabSz="914286" rtl="0" eaLnBrk="1" latinLnBrk="0" hangingPunct="1">
              <a:lnSpc>
                <a:spcPct val="90000"/>
              </a:lnSpc>
              <a:spcBef>
                <a:spcPts val="600"/>
              </a:spcBef>
              <a:buFont typeface="Arial" pitchFamily="34" charset="0"/>
              <a:buChar char="•"/>
            </a:pPr>
            <a:r>
              <a:rPr lang="en-US" dirty="0"/>
              <a:t>Click to edit Master text styles</a:t>
            </a:r>
          </a:p>
          <a:p>
            <a:pPr lvl="1"/>
            <a:r>
              <a:rPr lang="en-US" dirty="0"/>
              <a:t>Second level</a:t>
            </a:r>
          </a:p>
        </p:txBody>
      </p:sp>
      <p:sp>
        <p:nvSpPr>
          <p:cNvPr id="5" name="Text Placeholder 4"/>
          <p:cNvSpPr>
            <a:spLocks noGrp="1"/>
          </p:cNvSpPr>
          <p:nvPr>
            <p:ph type="body" sz="quarter" idx="3" hasCustomPrompt="1"/>
          </p:nvPr>
        </p:nvSpPr>
        <p:spPr>
          <a:xfrm>
            <a:off x="4735514" y="1025124"/>
            <a:ext cx="4038600" cy="215444"/>
          </a:xfrm>
        </p:spPr>
        <p:txBody>
          <a:bodyPr wrap="square" rIns="0" bIns="0" anchor="ctr">
            <a:spAutoFit/>
          </a:bodyPr>
          <a:lstStyle>
            <a:lvl1pPr marL="0" marR="0" indent="0" algn="l" defTabSz="914286" rtl="0" eaLnBrk="1" fontAlgn="auto" latinLnBrk="0" hangingPunct="1">
              <a:lnSpc>
                <a:spcPct val="100000"/>
              </a:lnSpc>
              <a:spcBef>
                <a:spcPct val="0"/>
              </a:spcBef>
              <a:spcAft>
                <a:spcPts val="0"/>
              </a:spcAft>
              <a:buClrTx/>
              <a:buSzTx/>
              <a:buFontTx/>
              <a:buNone/>
              <a:tabLst/>
              <a:defRPr kumimoji="0" lang="en-US" sz="14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a:lvl2pPr marL="457143" indent="0">
              <a:buNone/>
              <a:defRPr sz="2000" b="1"/>
            </a:lvl2pPr>
            <a:lvl3pPr marL="914286" indent="0">
              <a:buNone/>
              <a:defRPr sz="1800" b="1"/>
            </a:lvl3pPr>
            <a:lvl4pPr marL="1371429" indent="0">
              <a:buNone/>
              <a:defRPr sz="1600" b="1"/>
            </a:lvl4pPr>
            <a:lvl5pPr marL="1828572" indent="0">
              <a:buNone/>
              <a:defRPr sz="1600" b="1"/>
            </a:lvl5pPr>
            <a:lvl6pPr marL="2285715" indent="0">
              <a:buNone/>
              <a:defRPr sz="1600" b="1"/>
            </a:lvl6pPr>
            <a:lvl7pPr marL="2742857" indent="0">
              <a:buNone/>
              <a:defRPr sz="1600" b="1"/>
            </a:lvl7pPr>
            <a:lvl8pPr marL="3200001" indent="0">
              <a:buNone/>
              <a:defRPr sz="1600" b="1"/>
            </a:lvl8pPr>
            <a:lvl9pPr marL="3657143" indent="0">
              <a:buNone/>
              <a:defRPr sz="1600" b="1"/>
            </a:lvl9p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2 Column heading goes here</a:t>
            </a:r>
          </a:p>
        </p:txBody>
      </p:sp>
      <p:sp>
        <p:nvSpPr>
          <p:cNvPr id="6" name="Content Placeholder 5"/>
          <p:cNvSpPr>
            <a:spLocks noGrp="1"/>
          </p:cNvSpPr>
          <p:nvPr>
            <p:ph sz="quarter" idx="4"/>
          </p:nvPr>
        </p:nvSpPr>
        <p:spPr>
          <a:xfrm>
            <a:off x="4735513" y="1333501"/>
            <a:ext cx="4038600" cy="3351213"/>
          </a:xfrm>
        </p:spPr>
        <p:txBody>
          <a:bodyPr/>
          <a:lstStyle>
            <a:lvl1pPr>
              <a:defRPr lang="en-US" sz="1400" kern="1200" dirty="0" smtClean="0">
                <a:solidFill>
                  <a:srgbClr val="595959"/>
                </a:solidFill>
                <a:latin typeface="Trebuchet MS" pitchFamily="34" charset="0"/>
                <a:ea typeface="+mn-ea"/>
                <a:cs typeface="+mn-cs"/>
              </a:defRPr>
            </a:lvl1pPr>
            <a:lvl2pPr>
              <a:defRPr lang="en-US" sz="1200" kern="1200" dirty="0" smtClean="0">
                <a:solidFill>
                  <a:srgbClr val="595959"/>
                </a:solidFill>
                <a:latin typeface="Trebuchet MS" pitchFamily="34" charset="0"/>
                <a:ea typeface="+mn-ea"/>
                <a:cs typeface="+mn-cs"/>
              </a:defRPr>
            </a:lvl2pPr>
            <a:lvl3pPr>
              <a:defRPr sz="1800"/>
            </a:lvl3pPr>
            <a:lvl4pPr>
              <a:defRPr sz="1600"/>
            </a:lvl4pPr>
            <a:lvl5pPr>
              <a:defRPr sz="1600"/>
            </a:lvl5pPr>
            <a:lvl6pPr>
              <a:defRPr sz="1600"/>
            </a:lvl6pPr>
            <a:lvl7pPr>
              <a:defRPr sz="1600"/>
            </a:lvl7pPr>
            <a:lvl8pPr>
              <a:defRPr sz="1600"/>
            </a:lvl8pPr>
            <a:lvl9pPr>
              <a:defRPr sz="1600"/>
            </a:lvl9pPr>
          </a:lstStyle>
          <a:p>
            <a:pPr marL="226772" lvl="0" indent="-226772" algn="l" defTabSz="914286" rtl="0" eaLnBrk="1" latinLnBrk="0" hangingPunct="1">
              <a:lnSpc>
                <a:spcPct val="90000"/>
              </a:lnSpc>
              <a:spcBef>
                <a:spcPts val="600"/>
              </a:spcBef>
              <a:buFont typeface="Arial" pitchFamily="34" charset="0"/>
              <a:buChar char="•"/>
            </a:pPr>
            <a:r>
              <a:rPr lang="en-US" dirty="0"/>
              <a:t>Click to edit Master text styles</a:t>
            </a:r>
          </a:p>
          <a:p>
            <a:pPr marL="568729" lvl="1" indent="-285714" algn="l" defTabSz="914286" rtl="0" eaLnBrk="1" latinLnBrk="0" hangingPunct="1">
              <a:lnSpc>
                <a:spcPct val="100000"/>
              </a:lnSpc>
              <a:spcBef>
                <a:spcPts val="400"/>
              </a:spcBef>
              <a:buFont typeface="Arial" pitchFamily="34" charset="0"/>
              <a:buChar char="–"/>
            </a:pPr>
            <a:r>
              <a:rPr lang="en-US" dirty="0"/>
              <a:t>Second level</a:t>
            </a:r>
          </a:p>
        </p:txBody>
      </p:sp>
      <p:sp>
        <p:nvSpPr>
          <p:cNvPr id="9" name="Slide Number Placeholder 8"/>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5" name="Slide Number Placeholder 4"/>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3600" y="367201"/>
            <a:ext cx="7538400" cy="369332"/>
          </a:xfrm>
          <a:prstGeom prst="rect">
            <a:avLst/>
          </a:prstGeom>
        </p:spPr>
        <p:txBody>
          <a:bodyPr/>
          <a:lstStyle>
            <a:lvl1pPr>
              <a:defRPr baseline="0"/>
            </a:lvl1pPr>
          </a:lstStyle>
          <a:p>
            <a:r>
              <a:rPr lang="en-US" dirty="0"/>
              <a:t>TITLE OF THE SLIDE GOES HERE</a:t>
            </a:r>
          </a:p>
        </p:txBody>
      </p:sp>
      <p:sp>
        <p:nvSpPr>
          <p:cNvPr id="5" name="Slide Number Placeholder 4"/>
          <p:cNvSpPr>
            <a:spLocks noGrp="1"/>
          </p:cNvSpPr>
          <p:nvPr>
            <p:ph type="sldNum" sz="quarter" idx="12"/>
          </p:nvPr>
        </p:nvSpPr>
        <p:spPr/>
        <p:txBody>
          <a:bodyPr/>
          <a:lstStyle/>
          <a:p>
            <a:fld id="{D6AB342A-830E-438F-A6A8-BEDF509AB0A8}"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3" name="Picture 4" descr="Image result for digital transformation shutterstock">
            <a:extLst>
              <a:ext uri="{FF2B5EF4-FFF2-40B4-BE49-F238E27FC236}">
                <a16:creationId xmlns:a16="http://schemas.microsoft.com/office/drawing/2014/main" id="{23C423DA-DBC2-4791-A340-471ACAEE4EF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53" t="19260" r="14206"/>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4" y="0"/>
            <a:ext cx="9144001" cy="5143500"/>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25" name="Group 24">
            <a:extLst>
              <a:ext uri="{FF2B5EF4-FFF2-40B4-BE49-F238E27FC236}">
                <a16:creationId xmlns:a16="http://schemas.microsoft.com/office/drawing/2014/main" id="{4768FEC3-A0BA-4764-96D5-B3C92E8D1928}"/>
              </a:ext>
            </a:extLst>
          </p:cNvPr>
          <p:cNvGrpSpPr/>
          <p:nvPr userDrawn="1"/>
        </p:nvGrpSpPr>
        <p:grpSpPr>
          <a:xfrm>
            <a:off x="-1" y="3827086"/>
            <a:ext cx="9143998" cy="1321578"/>
            <a:chOff x="-1" y="1665612"/>
            <a:chExt cx="6829063" cy="1822540"/>
          </a:xfrm>
        </p:grpSpPr>
        <p:sp>
          <p:nvSpPr>
            <p:cNvPr id="26" name="Rectangle 25">
              <a:extLst>
                <a:ext uri="{FF2B5EF4-FFF2-40B4-BE49-F238E27FC236}">
                  <a16:creationId xmlns:a16="http://schemas.microsoft.com/office/drawing/2014/main" id="{8AD19607-E94E-48EE-A274-950F2411742E}"/>
                </a:ext>
              </a:extLst>
            </p:cNvPr>
            <p:cNvSpPr/>
            <p:nvPr/>
          </p:nvSpPr>
          <p:spPr>
            <a:xfrm>
              <a:off x="-1" y="1710769"/>
              <a:ext cx="6829063" cy="1725139"/>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Rectangle 26">
              <a:extLst>
                <a:ext uri="{FF2B5EF4-FFF2-40B4-BE49-F238E27FC236}">
                  <a16:creationId xmlns:a16="http://schemas.microsoft.com/office/drawing/2014/main" id="{77DEEFF8-DA08-4F45-9434-BB7AA3A1EA70}"/>
                </a:ext>
              </a:extLst>
            </p:cNvPr>
            <p:cNvSpPr/>
            <p:nvPr/>
          </p:nvSpPr>
          <p:spPr>
            <a:xfrm>
              <a:off x="0" y="166561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40">
              <a:extLst>
                <a:ext uri="{FF2B5EF4-FFF2-40B4-BE49-F238E27FC236}">
                  <a16:creationId xmlns:a16="http://schemas.microsoft.com/office/drawing/2014/main" id="{8AE5952E-D6B0-4781-B308-23BA2AAD329D}"/>
                </a:ext>
              </a:extLst>
            </p:cNvPr>
            <p:cNvSpPr/>
            <p:nvPr/>
          </p:nvSpPr>
          <p:spPr>
            <a:xfrm>
              <a:off x="0" y="344023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2" name="Group 41">
            <a:extLst>
              <a:ext uri="{FF2B5EF4-FFF2-40B4-BE49-F238E27FC236}">
                <a16:creationId xmlns:a16="http://schemas.microsoft.com/office/drawing/2014/main" id="{2E7CA434-7B39-4D80-90CF-2FB3F35527A2}"/>
              </a:ext>
            </a:extLst>
          </p:cNvPr>
          <p:cNvGrpSpPr/>
          <p:nvPr userDrawn="1"/>
        </p:nvGrpSpPr>
        <p:grpSpPr>
          <a:xfrm>
            <a:off x="8352302" y="3862399"/>
            <a:ext cx="791697" cy="1250952"/>
            <a:chOff x="8352302" y="0"/>
            <a:chExt cx="791697" cy="5143500"/>
          </a:xfrm>
        </p:grpSpPr>
        <p:sp>
          <p:nvSpPr>
            <p:cNvPr id="43" name="Rectangle 42">
              <a:extLst>
                <a:ext uri="{FF2B5EF4-FFF2-40B4-BE49-F238E27FC236}">
                  <a16:creationId xmlns:a16="http://schemas.microsoft.com/office/drawing/2014/main" id="{6F3D57A6-21F7-4E18-9AEA-11414B75D447}"/>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4" name="Rectangle 43">
              <a:extLst>
                <a:ext uri="{FF2B5EF4-FFF2-40B4-BE49-F238E27FC236}">
                  <a16:creationId xmlns:a16="http://schemas.microsoft.com/office/drawing/2014/main" id="{E1EF13F8-8375-4AF3-9F14-63315808DD39}"/>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5" name="Rectangle 44">
              <a:extLst>
                <a:ext uri="{FF2B5EF4-FFF2-40B4-BE49-F238E27FC236}">
                  <a16:creationId xmlns:a16="http://schemas.microsoft.com/office/drawing/2014/main" id="{E67ACCDE-0BE1-422C-B27A-CDA381085B80}"/>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6" name="Text Placeholder 3">
            <a:extLst>
              <a:ext uri="{FF2B5EF4-FFF2-40B4-BE49-F238E27FC236}">
                <a16:creationId xmlns:a16="http://schemas.microsoft.com/office/drawing/2014/main" id="{FC89170F-4740-47C6-A37C-089B562BC848}"/>
              </a:ext>
            </a:extLst>
          </p:cNvPr>
          <p:cNvSpPr>
            <a:spLocks noGrp="1"/>
          </p:cNvSpPr>
          <p:nvPr>
            <p:ph type="body" sz="quarter" idx="11" hasCustomPrompt="1"/>
          </p:nvPr>
        </p:nvSpPr>
        <p:spPr>
          <a:xfrm>
            <a:off x="323850" y="3894576"/>
            <a:ext cx="7662353" cy="1008111"/>
          </a:xfrm>
        </p:spPr>
        <p:txBody>
          <a:bodyPr anchor="ctr">
            <a:normAutofit/>
          </a:bodyPr>
          <a:lstStyle>
            <a:lvl1pPr marL="0" indent="0">
              <a:lnSpc>
                <a:spcPts val="3000"/>
              </a:lnSpc>
              <a:spcBef>
                <a:spcPts val="0"/>
              </a:spcBef>
              <a:buNone/>
              <a:defRPr sz="2400" b="1" cap="all" baseline="0">
                <a:solidFill>
                  <a:schemeClr val="bg1"/>
                </a:solidFill>
              </a:defRPr>
            </a:lvl1pPr>
          </a:lstStyle>
          <a:p>
            <a:pPr lvl="0"/>
            <a:r>
              <a:rPr lang="en-US" dirty="0"/>
              <a:t>SECTION DIVIDER</a:t>
            </a:r>
          </a:p>
        </p:txBody>
      </p:sp>
    </p:spTree>
    <p:extLst>
      <p:ext uri="{BB962C8B-B14F-4D97-AF65-F5344CB8AC3E}">
        <p14:creationId xmlns:p14="http://schemas.microsoft.com/office/powerpoint/2010/main" val="4149924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25578"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hasCustomPrompt="1"/>
          </p:nvPr>
        </p:nvSpPr>
        <p:spPr/>
        <p:txBody>
          <a:bodyPr/>
          <a:lstStyle>
            <a:lvl1pPr>
              <a:defRPr baseline="0"/>
            </a:lvl1pPr>
          </a:lstStyle>
          <a:p>
            <a:r>
              <a:rPr lang="en-US" dirty="0"/>
              <a:t>TITLE OF THE SLIDE GOES HERE</a:t>
            </a:r>
          </a:p>
        </p:txBody>
      </p:sp>
      <p:sp>
        <p:nvSpPr>
          <p:cNvPr id="9" name="Slide Number Placeholder 8"/>
          <p:cNvSpPr>
            <a:spLocks noGrp="1"/>
          </p:cNvSpPr>
          <p:nvPr>
            <p:ph type="sldNum" sz="quarter" idx="10"/>
          </p:nvPr>
        </p:nvSpPr>
        <p:spPr/>
        <p:txBody>
          <a:body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04858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lIns="91428" tIns="45715" rIns="91428" bIns="45715"/>
          <a:lstStyle/>
          <a:p>
            <a:endParaRPr lang="en-IN" sz="1400" dirty="0">
              <a:solidFill>
                <a:prstClr val="black"/>
              </a:solidFill>
              <a:latin typeface="Calibri" panose="020F0502020204030204"/>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lIns="91428" tIns="45715" rIns="91428" bIns="45715"/>
          <a:lstStyle/>
          <a:p>
            <a:endParaRPr lang="en-IN" sz="1400" dirty="0">
              <a:solidFill>
                <a:prstClr val="black"/>
              </a:solidFill>
              <a:latin typeface="Calibri" panose="020F0502020204030204"/>
            </a:endParaRPr>
          </a:p>
        </p:txBody>
      </p:sp>
      <p:sp>
        <p:nvSpPr>
          <p:cNvPr id="4" name="Slide Number Placeholder 3"/>
          <p:cNvSpPr>
            <a:spLocks noGrp="1"/>
          </p:cNvSpPr>
          <p:nvPr>
            <p:ph type="sldNum" sz="quarter" idx="12"/>
          </p:nvPr>
        </p:nvSpPr>
        <p:spPr>
          <a:xfrm>
            <a:off x="3215861" y="4767264"/>
            <a:ext cx="2057400" cy="273844"/>
          </a:xfrm>
          <a:prstGeom prst="rect">
            <a:avLst/>
          </a:prstGeom>
        </p:spPr>
        <p:txBody>
          <a:bodyPr/>
          <a:lstStyle/>
          <a:p>
            <a:fld id="{408A3319-5104-4E46-B7BB-4F68F196E486}"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8509896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8" name="Picture 2" descr="Image result for digital transformation shutterstock">
            <a:extLst>
              <a:ext uri="{FF2B5EF4-FFF2-40B4-BE49-F238E27FC236}">
                <a16:creationId xmlns:a16="http://schemas.microsoft.com/office/drawing/2014/main" id="{AA07EBF4-94A2-4E29-AA44-A3BFCABC334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6657" b="6657"/>
          <a:stretch/>
        </p:blipFill>
        <p:spPr bwMode="auto">
          <a:xfrm>
            <a:off x="2"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1588" y="0"/>
            <a:ext cx="9144001" cy="5143500"/>
          </a:xfrm>
          <a:prstGeom prst="rect">
            <a:avLst/>
          </a:prstGeom>
          <a:solidFill>
            <a:schemeClr val="tx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grpSp>
        <p:nvGrpSpPr>
          <p:cNvPr id="30" name="Group 29">
            <a:extLst>
              <a:ext uri="{FF2B5EF4-FFF2-40B4-BE49-F238E27FC236}">
                <a16:creationId xmlns:a16="http://schemas.microsoft.com/office/drawing/2014/main" id="{9492AEFE-BAE5-4A16-8046-1CC388A1137A}"/>
              </a:ext>
            </a:extLst>
          </p:cNvPr>
          <p:cNvGrpSpPr/>
          <p:nvPr userDrawn="1"/>
        </p:nvGrpSpPr>
        <p:grpSpPr>
          <a:xfrm>
            <a:off x="6608239" y="2156752"/>
            <a:ext cx="1465634" cy="829997"/>
            <a:chOff x="9753598" y="1"/>
            <a:chExt cx="1739885" cy="985307"/>
          </a:xfrm>
        </p:grpSpPr>
        <p:sp>
          <p:nvSpPr>
            <p:cNvPr id="31" name="Round Same Side Corner Rectangle 72">
              <a:extLst>
                <a:ext uri="{FF2B5EF4-FFF2-40B4-BE49-F238E27FC236}">
                  <a16:creationId xmlns:a16="http://schemas.microsoft.com/office/drawing/2014/main" id="{04D70802-0F35-4919-BE7E-3D566C9A8826}"/>
                </a:ext>
              </a:extLst>
            </p:cNvPr>
            <p:cNvSpPr/>
            <p:nvPr/>
          </p:nvSpPr>
          <p:spPr>
            <a:xfrm rot="10800000">
              <a:off x="9753598" y="1"/>
              <a:ext cx="1739885" cy="985307"/>
            </a:xfrm>
            <a:prstGeom prst="roundRect">
              <a:avLst/>
            </a:prstGeom>
            <a:solidFill>
              <a:schemeClr val="bg1"/>
            </a:solidFill>
            <a:ln>
              <a:noFill/>
            </a:ln>
            <a:effectLst>
              <a:outerShdw blurRad="50800" dist="381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pic>
          <p:nvPicPr>
            <p:cNvPr id="32" name="Picture 2" descr="Image result for sify logo">
              <a:extLst>
                <a:ext uri="{FF2B5EF4-FFF2-40B4-BE49-F238E27FC236}">
                  <a16:creationId xmlns:a16="http://schemas.microsoft.com/office/drawing/2014/main" id="{F03FB8CE-A55B-45E9-9801-70D3FA9DB09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9913463" y="95622"/>
              <a:ext cx="1420156" cy="8046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3529B0A5-3478-40ED-8C29-787110A9C1CE}"/>
              </a:ext>
            </a:extLst>
          </p:cNvPr>
          <p:cNvGrpSpPr/>
          <p:nvPr userDrawn="1"/>
        </p:nvGrpSpPr>
        <p:grpSpPr>
          <a:xfrm>
            <a:off x="-1" y="1629992"/>
            <a:ext cx="6350001" cy="1893780"/>
            <a:chOff x="-1" y="1629992"/>
            <a:chExt cx="6829063" cy="1893780"/>
          </a:xfrm>
        </p:grpSpPr>
        <p:sp>
          <p:nvSpPr>
            <p:cNvPr id="34" name="Rectangle 33">
              <a:extLst>
                <a:ext uri="{FF2B5EF4-FFF2-40B4-BE49-F238E27FC236}">
                  <a16:creationId xmlns:a16="http://schemas.microsoft.com/office/drawing/2014/main" id="{41A53F10-CBC5-444F-AA00-64BF461C9C71}"/>
                </a:ext>
              </a:extLst>
            </p:cNvPr>
            <p:cNvSpPr/>
            <p:nvPr/>
          </p:nvSpPr>
          <p:spPr>
            <a:xfrm>
              <a:off x="-1" y="1710769"/>
              <a:ext cx="6829063" cy="1725139"/>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35" name="Rectangle 34">
              <a:extLst>
                <a:ext uri="{FF2B5EF4-FFF2-40B4-BE49-F238E27FC236}">
                  <a16:creationId xmlns:a16="http://schemas.microsoft.com/office/drawing/2014/main" id="{24102996-43D2-4531-8F28-25FFF42A8FE6}"/>
                </a:ext>
              </a:extLst>
            </p:cNvPr>
            <p:cNvSpPr/>
            <p:nvPr/>
          </p:nvSpPr>
          <p:spPr>
            <a:xfrm>
              <a:off x="0" y="1629992"/>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36" name="Rectangle 35">
              <a:extLst>
                <a:ext uri="{FF2B5EF4-FFF2-40B4-BE49-F238E27FC236}">
                  <a16:creationId xmlns:a16="http://schemas.microsoft.com/office/drawing/2014/main" id="{D688A12A-52FF-434F-8992-444C36B493C3}"/>
                </a:ext>
              </a:extLst>
            </p:cNvPr>
            <p:cNvSpPr/>
            <p:nvPr/>
          </p:nvSpPr>
          <p:spPr>
            <a:xfrm>
              <a:off x="0" y="3475856"/>
              <a:ext cx="6829062" cy="47916"/>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grpSp>
      <p:grpSp>
        <p:nvGrpSpPr>
          <p:cNvPr id="37" name="Group 36">
            <a:extLst>
              <a:ext uri="{FF2B5EF4-FFF2-40B4-BE49-F238E27FC236}">
                <a16:creationId xmlns:a16="http://schemas.microsoft.com/office/drawing/2014/main" id="{87697701-4197-44C5-9DF6-DCE8EB7667A7}"/>
              </a:ext>
            </a:extLst>
          </p:cNvPr>
          <p:cNvGrpSpPr/>
          <p:nvPr userDrawn="1"/>
        </p:nvGrpSpPr>
        <p:grpSpPr>
          <a:xfrm>
            <a:off x="8352302" y="1710769"/>
            <a:ext cx="791697" cy="1725140"/>
            <a:chOff x="8352302" y="0"/>
            <a:chExt cx="791697" cy="5143500"/>
          </a:xfrm>
        </p:grpSpPr>
        <p:sp>
          <p:nvSpPr>
            <p:cNvPr id="38" name="Rectangle 37">
              <a:extLst>
                <a:ext uri="{FF2B5EF4-FFF2-40B4-BE49-F238E27FC236}">
                  <a16:creationId xmlns:a16="http://schemas.microsoft.com/office/drawing/2014/main" id="{583C2F58-9D3E-4A33-9620-E2862F764A2C}"/>
                </a:ext>
              </a:extLst>
            </p:cNvPr>
            <p:cNvSpPr/>
            <p:nvPr/>
          </p:nvSpPr>
          <p:spPr>
            <a:xfrm>
              <a:off x="8877270" y="0"/>
              <a:ext cx="266729" cy="5143500"/>
            </a:xfrm>
            <a:prstGeom prst="rect">
              <a:avLst/>
            </a:prstGeom>
            <a:solidFill>
              <a:srgbClr val="BDD7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39" name="Rectangle 38">
              <a:extLst>
                <a:ext uri="{FF2B5EF4-FFF2-40B4-BE49-F238E27FC236}">
                  <a16:creationId xmlns:a16="http://schemas.microsoft.com/office/drawing/2014/main" id="{E2590226-D46A-48CE-A2DA-6A9297A288BE}"/>
                </a:ext>
              </a:extLst>
            </p:cNvPr>
            <p:cNvSpPr/>
            <p:nvPr/>
          </p:nvSpPr>
          <p:spPr>
            <a:xfrm>
              <a:off x="8613456" y="0"/>
              <a:ext cx="266729" cy="5143500"/>
            </a:xfrm>
            <a:prstGeom prst="rect">
              <a:avLst/>
            </a:prstGeom>
            <a:solidFill>
              <a:srgbClr val="BDD70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40" name="Rectangle 39">
              <a:extLst>
                <a:ext uri="{FF2B5EF4-FFF2-40B4-BE49-F238E27FC236}">
                  <a16:creationId xmlns:a16="http://schemas.microsoft.com/office/drawing/2014/main" id="{C61AEADA-3FE1-4B34-BF61-100EEBD93869}"/>
                </a:ext>
              </a:extLst>
            </p:cNvPr>
            <p:cNvSpPr/>
            <p:nvPr/>
          </p:nvSpPr>
          <p:spPr>
            <a:xfrm>
              <a:off x="8352302" y="0"/>
              <a:ext cx="266729" cy="5143500"/>
            </a:xfrm>
            <a:prstGeom prst="rect">
              <a:avLst/>
            </a:prstGeom>
            <a:solidFill>
              <a:srgbClr val="BDD7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grpSp>
      <p:sp>
        <p:nvSpPr>
          <p:cNvPr id="4" name="Text Placeholder 3">
            <a:extLst>
              <a:ext uri="{FF2B5EF4-FFF2-40B4-BE49-F238E27FC236}">
                <a16:creationId xmlns:a16="http://schemas.microsoft.com/office/drawing/2014/main" id="{DE1DF722-DBE4-4E6D-BFCC-DE5D388C6978}"/>
              </a:ext>
            </a:extLst>
          </p:cNvPr>
          <p:cNvSpPr>
            <a:spLocks noGrp="1"/>
          </p:cNvSpPr>
          <p:nvPr>
            <p:ph type="body" sz="quarter" idx="11" hasCustomPrompt="1"/>
          </p:nvPr>
        </p:nvSpPr>
        <p:spPr>
          <a:xfrm>
            <a:off x="366031" y="2314828"/>
            <a:ext cx="5450400" cy="524111"/>
          </a:xfrm>
        </p:spPr>
        <p:txBody>
          <a:bodyPr anchor="ctr">
            <a:normAutofit/>
          </a:bodyPr>
          <a:lstStyle>
            <a:lvl1pPr marL="0" indent="0">
              <a:buNone/>
              <a:defRPr sz="2400" b="1">
                <a:solidFill>
                  <a:schemeClr val="tx2">
                    <a:lumMod val="50000"/>
                  </a:schemeClr>
                </a:solidFill>
              </a:defRPr>
            </a:lvl1pPr>
          </a:lstStyle>
          <a:p>
            <a:pPr lvl="0"/>
            <a:r>
              <a:rPr lang="en-US"/>
              <a:t>SECTION DIVIDER</a:t>
            </a:r>
          </a:p>
        </p:txBody>
      </p:sp>
    </p:spTree>
    <p:extLst>
      <p:ext uri="{BB962C8B-B14F-4D97-AF65-F5344CB8AC3E}">
        <p14:creationId xmlns:p14="http://schemas.microsoft.com/office/powerpoint/2010/main" val="12275518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CBFFE66-0EBA-46FF-AA31-6E868A667A5F}"/>
              </a:ext>
            </a:extLst>
          </p:cNvPr>
          <p:cNvGrpSpPr/>
          <p:nvPr/>
        </p:nvGrpSpPr>
        <p:grpSpPr>
          <a:xfrm rot="16200000">
            <a:off x="3869478" y="1710689"/>
            <a:ext cx="1405044" cy="1808430"/>
            <a:chOff x="9651545" y="1652096"/>
            <a:chExt cx="1873392" cy="2411240"/>
          </a:xfrm>
        </p:grpSpPr>
        <p:sp>
          <p:nvSpPr>
            <p:cNvPr id="5" name="Rectangle 80">
              <a:extLst>
                <a:ext uri="{FF2B5EF4-FFF2-40B4-BE49-F238E27FC236}">
                  <a16:creationId xmlns:a16="http://schemas.microsoft.com/office/drawing/2014/main" id="{B147A8D9-A5C8-4EFF-B7D9-B384FA84D77C}"/>
                </a:ext>
              </a:extLst>
            </p:cNvPr>
            <p:cNvSpPr/>
            <p:nvPr/>
          </p:nvSpPr>
          <p:spPr>
            <a:xfrm rot="5400000" flipV="1">
              <a:off x="9154760" y="2148881"/>
              <a:ext cx="2408732" cy="1415161"/>
            </a:xfrm>
            <a:custGeom>
              <a:avLst/>
              <a:gdLst>
                <a:gd name="connsiteX0" fmla="*/ 0 w 5414181"/>
                <a:gd name="connsiteY0" fmla="*/ 0 h 1252700"/>
                <a:gd name="connsiteX1" fmla="*/ 5414181 w 5414181"/>
                <a:gd name="connsiteY1" fmla="*/ 0 h 1252700"/>
                <a:gd name="connsiteX2" fmla="*/ 5414181 w 5414181"/>
                <a:gd name="connsiteY2" fmla="*/ 1252700 h 1252700"/>
                <a:gd name="connsiteX3" fmla="*/ 0 w 5414181"/>
                <a:gd name="connsiteY3" fmla="*/ 1252700 h 1252700"/>
                <a:gd name="connsiteX4" fmla="*/ 0 w 5414181"/>
                <a:gd name="connsiteY4" fmla="*/ 0 h 1252700"/>
                <a:gd name="connsiteX0" fmla="*/ 0 w 5414181"/>
                <a:gd name="connsiteY0" fmla="*/ 242626 h 1495326"/>
                <a:gd name="connsiteX1" fmla="*/ 5414181 w 5414181"/>
                <a:gd name="connsiteY1" fmla="*/ 242626 h 1495326"/>
                <a:gd name="connsiteX2" fmla="*/ 5414181 w 5414181"/>
                <a:gd name="connsiteY2" fmla="*/ 1495326 h 1495326"/>
                <a:gd name="connsiteX3" fmla="*/ 0 w 5414181"/>
                <a:gd name="connsiteY3" fmla="*/ 1495326 h 1495326"/>
                <a:gd name="connsiteX4" fmla="*/ 0 w 5414181"/>
                <a:gd name="connsiteY4" fmla="*/ 242626 h 1495326"/>
                <a:gd name="connsiteX0" fmla="*/ 0 w 5414181"/>
                <a:gd name="connsiteY0" fmla="*/ 389229 h 1641929"/>
                <a:gd name="connsiteX1" fmla="*/ 5414181 w 5414181"/>
                <a:gd name="connsiteY1" fmla="*/ 389229 h 1641929"/>
                <a:gd name="connsiteX2" fmla="*/ 5414181 w 5414181"/>
                <a:gd name="connsiteY2" fmla="*/ 1641929 h 1641929"/>
                <a:gd name="connsiteX3" fmla="*/ 0 w 5414181"/>
                <a:gd name="connsiteY3" fmla="*/ 1641929 h 1641929"/>
                <a:gd name="connsiteX4" fmla="*/ 0 w 5414181"/>
                <a:gd name="connsiteY4" fmla="*/ 389229 h 1641929"/>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438422 h 1691122"/>
                <a:gd name="connsiteX1" fmla="*/ 5414181 w 5414181"/>
                <a:gd name="connsiteY1" fmla="*/ 438422 h 1691122"/>
                <a:gd name="connsiteX2" fmla="*/ 5414181 w 5414181"/>
                <a:gd name="connsiteY2" fmla="*/ 1691122 h 1691122"/>
                <a:gd name="connsiteX3" fmla="*/ 0 w 5414181"/>
                <a:gd name="connsiteY3" fmla="*/ 1691122 h 1691122"/>
                <a:gd name="connsiteX4" fmla="*/ 0 w 5414181"/>
                <a:gd name="connsiteY4" fmla="*/ 438422 h 1691122"/>
                <a:gd name="connsiteX0" fmla="*/ 0 w 5414181"/>
                <a:gd name="connsiteY0" fmla="*/ 532632 h 1785332"/>
                <a:gd name="connsiteX1" fmla="*/ 5414181 w 5414181"/>
                <a:gd name="connsiteY1" fmla="*/ 532632 h 1785332"/>
                <a:gd name="connsiteX2" fmla="*/ 5414181 w 5414181"/>
                <a:gd name="connsiteY2" fmla="*/ 1785332 h 1785332"/>
                <a:gd name="connsiteX3" fmla="*/ 0 w 5414181"/>
                <a:gd name="connsiteY3" fmla="*/ 1785332 h 1785332"/>
                <a:gd name="connsiteX4" fmla="*/ 0 w 5414181"/>
                <a:gd name="connsiteY4" fmla="*/ 532632 h 1785332"/>
                <a:gd name="connsiteX0" fmla="*/ 0 w 5414181"/>
                <a:gd name="connsiteY0" fmla="*/ 654829 h 1907529"/>
                <a:gd name="connsiteX1" fmla="*/ 5414181 w 5414181"/>
                <a:gd name="connsiteY1" fmla="*/ 654829 h 1907529"/>
                <a:gd name="connsiteX2" fmla="*/ 5414181 w 5414181"/>
                <a:gd name="connsiteY2" fmla="*/ 1907529 h 1907529"/>
                <a:gd name="connsiteX3" fmla="*/ 0 w 5414181"/>
                <a:gd name="connsiteY3" fmla="*/ 1907529 h 1907529"/>
                <a:gd name="connsiteX4" fmla="*/ 0 w 5414181"/>
                <a:gd name="connsiteY4" fmla="*/ 654829 h 1907529"/>
                <a:gd name="connsiteX0" fmla="*/ 0 w 5414181"/>
                <a:gd name="connsiteY0" fmla="*/ 612884 h 1865584"/>
                <a:gd name="connsiteX1" fmla="*/ 2763656 w 5414181"/>
                <a:gd name="connsiteY1" fmla="*/ 0 h 1865584"/>
                <a:gd name="connsiteX2" fmla="*/ 5414181 w 5414181"/>
                <a:gd name="connsiteY2" fmla="*/ 612884 h 1865584"/>
                <a:gd name="connsiteX3" fmla="*/ 5414181 w 5414181"/>
                <a:gd name="connsiteY3" fmla="*/ 1865584 h 1865584"/>
                <a:gd name="connsiteX4" fmla="*/ 0 w 5414181"/>
                <a:gd name="connsiteY4" fmla="*/ 1865584 h 1865584"/>
                <a:gd name="connsiteX5" fmla="*/ 0 w 5414181"/>
                <a:gd name="connsiteY5" fmla="*/ 612884 h 1865584"/>
                <a:gd name="connsiteX0" fmla="*/ 0 w 5414181"/>
                <a:gd name="connsiteY0" fmla="*/ 428902 h 1681602"/>
                <a:gd name="connsiteX1" fmla="*/ 2741749 w 5414181"/>
                <a:gd name="connsiteY1" fmla="*/ 0 h 1681602"/>
                <a:gd name="connsiteX2" fmla="*/ 5414181 w 5414181"/>
                <a:gd name="connsiteY2" fmla="*/ 428902 h 1681602"/>
                <a:gd name="connsiteX3" fmla="*/ 5414181 w 5414181"/>
                <a:gd name="connsiteY3" fmla="*/ 1681602 h 1681602"/>
                <a:gd name="connsiteX4" fmla="*/ 0 w 5414181"/>
                <a:gd name="connsiteY4" fmla="*/ 1681602 h 1681602"/>
                <a:gd name="connsiteX5" fmla="*/ 0 w 5414181"/>
                <a:gd name="connsiteY5" fmla="*/ 428902 h 1681602"/>
                <a:gd name="connsiteX0" fmla="*/ 0 w 5414181"/>
                <a:gd name="connsiteY0" fmla="*/ 635881 h 1888581"/>
                <a:gd name="connsiteX1" fmla="*/ 2734447 w 5414181"/>
                <a:gd name="connsiteY1" fmla="*/ 0 h 1888581"/>
                <a:gd name="connsiteX2" fmla="*/ 5414181 w 5414181"/>
                <a:gd name="connsiteY2" fmla="*/ 635881 h 1888581"/>
                <a:gd name="connsiteX3" fmla="*/ 5414181 w 5414181"/>
                <a:gd name="connsiteY3" fmla="*/ 1888581 h 1888581"/>
                <a:gd name="connsiteX4" fmla="*/ 0 w 5414181"/>
                <a:gd name="connsiteY4" fmla="*/ 1888581 h 1888581"/>
                <a:gd name="connsiteX5" fmla="*/ 0 w 5414181"/>
                <a:gd name="connsiteY5" fmla="*/ 635881 h 1888581"/>
                <a:gd name="connsiteX0" fmla="*/ 0 w 5457994"/>
                <a:gd name="connsiteY0" fmla="*/ 635881 h 1888581"/>
                <a:gd name="connsiteX1" fmla="*/ 2734447 w 5457994"/>
                <a:gd name="connsiteY1" fmla="*/ 0 h 1888581"/>
                <a:gd name="connsiteX2" fmla="*/ 5457994 w 5457994"/>
                <a:gd name="connsiteY2" fmla="*/ 428902 h 1888581"/>
                <a:gd name="connsiteX3" fmla="*/ 5414181 w 5457994"/>
                <a:gd name="connsiteY3" fmla="*/ 1888581 h 1888581"/>
                <a:gd name="connsiteX4" fmla="*/ 0 w 5457994"/>
                <a:gd name="connsiteY4" fmla="*/ 1888581 h 1888581"/>
                <a:gd name="connsiteX5" fmla="*/ 0 w 5457994"/>
                <a:gd name="connsiteY5" fmla="*/ 635881 h 1888581"/>
                <a:gd name="connsiteX0" fmla="*/ 0 w 5457994"/>
                <a:gd name="connsiteY0" fmla="*/ 612883 h 1865583"/>
                <a:gd name="connsiteX1" fmla="*/ 2529984 w 5457994"/>
                <a:gd name="connsiteY1" fmla="*/ 0 h 1865583"/>
                <a:gd name="connsiteX2" fmla="*/ 5457994 w 5457994"/>
                <a:gd name="connsiteY2" fmla="*/ 405904 h 1865583"/>
                <a:gd name="connsiteX3" fmla="*/ 5414181 w 5457994"/>
                <a:gd name="connsiteY3" fmla="*/ 1865583 h 1865583"/>
                <a:gd name="connsiteX4" fmla="*/ 0 w 5457994"/>
                <a:gd name="connsiteY4" fmla="*/ 1865583 h 1865583"/>
                <a:gd name="connsiteX5" fmla="*/ 0 w 5457994"/>
                <a:gd name="connsiteY5" fmla="*/ 612883 h 1865583"/>
                <a:gd name="connsiteX0" fmla="*/ 0 w 5457994"/>
                <a:gd name="connsiteY0" fmla="*/ 520892 h 1773592"/>
                <a:gd name="connsiteX1" fmla="*/ 2449659 w 5457994"/>
                <a:gd name="connsiteY1" fmla="*/ 0 h 1773592"/>
                <a:gd name="connsiteX2" fmla="*/ 5457994 w 5457994"/>
                <a:gd name="connsiteY2" fmla="*/ 313913 h 1773592"/>
                <a:gd name="connsiteX3" fmla="*/ 5414181 w 5457994"/>
                <a:gd name="connsiteY3" fmla="*/ 1773592 h 1773592"/>
                <a:gd name="connsiteX4" fmla="*/ 0 w 5457994"/>
                <a:gd name="connsiteY4" fmla="*/ 1773592 h 1773592"/>
                <a:gd name="connsiteX5" fmla="*/ 0 w 5457994"/>
                <a:gd name="connsiteY5" fmla="*/ 520892 h 1773592"/>
                <a:gd name="connsiteX0" fmla="*/ 0 w 5457994"/>
                <a:gd name="connsiteY0" fmla="*/ 589885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589885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382906 h 1842585"/>
                <a:gd name="connsiteX1" fmla="*/ 2508077 w 5457994"/>
                <a:gd name="connsiteY1" fmla="*/ 0 h 1842585"/>
                <a:gd name="connsiteX2" fmla="*/ 5457994 w 5457994"/>
                <a:gd name="connsiteY2" fmla="*/ 382906 h 1842585"/>
                <a:gd name="connsiteX3" fmla="*/ 5414181 w 5457994"/>
                <a:gd name="connsiteY3" fmla="*/ 1842585 h 1842585"/>
                <a:gd name="connsiteX4" fmla="*/ 0 w 5457994"/>
                <a:gd name="connsiteY4" fmla="*/ 1842585 h 1842585"/>
                <a:gd name="connsiteX5" fmla="*/ 0 w 5457994"/>
                <a:gd name="connsiteY5" fmla="*/ 382906 h 1842585"/>
                <a:gd name="connsiteX0" fmla="*/ 0 w 5457994"/>
                <a:gd name="connsiteY0" fmla="*/ 269938 h 1729617"/>
                <a:gd name="connsiteX1" fmla="*/ 2603007 w 5457994"/>
                <a:gd name="connsiteY1" fmla="*/ 2021 h 1729617"/>
                <a:gd name="connsiteX2" fmla="*/ 5457994 w 5457994"/>
                <a:gd name="connsiteY2" fmla="*/ 269938 h 1729617"/>
                <a:gd name="connsiteX3" fmla="*/ 5414181 w 5457994"/>
                <a:gd name="connsiteY3" fmla="*/ 1729617 h 1729617"/>
                <a:gd name="connsiteX4" fmla="*/ 0 w 5457994"/>
                <a:gd name="connsiteY4" fmla="*/ 1729617 h 1729617"/>
                <a:gd name="connsiteX5" fmla="*/ 0 w 5457994"/>
                <a:gd name="connsiteY5" fmla="*/ 269938 h 1729617"/>
                <a:gd name="connsiteX0" fmla="*/ 0 w 5457994"/>
                <a:gd name="connsiteY0" fmla="*/ 313912 h 1773591"/>
                <a:gd name="connsiteX1" fmla="*/ 2639518 w 5457994"/>
                <a:gd name="connsiteY1" fmla="*/ 0 h 1773591"/>
                <a:gd name="connsiteX2" fmla="*/ 5457994 w 5457994"/>
                <a:gd name="connsiteY2" fmla="*/ 313912 h 1773591"/>
                <a:gd name="connsiteX3" fmla="*/ 5414181 w 5457994"/>
                <a:gd name="connsiteY3" fmla="*/ 1773591 h 1773591"/>
                <a:gd name="connsiteX4" fmla="*/ 0 w 5457994"/>
                <a:gd name="connsiteY4" fmla="*/ 1773591 h 1773591"/>
                <a:gd name="connsiteX5" fmla="*/ 0 w 5457994"/>
                <a:gd name="connsiteY5" fmla="*/ 313912 h 177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994" h="1773591">
                  <a:moveTo>
                    <a:pt x="0" y="313912"/>
                  </a:moveTo>
                  <a:cubicBezTo>
                    <a:pt x="613956" y="2982"/>
                    <a:pt x="1737155" y="0"/>
                    <a:pt x="2639518" y="0"/>
                  </a:cubicBezTo>
                  <a:cubicBezTo>
                    <a:pt x="3541881" y="0"/>
                    <a:pt x="5016240" y="2981"/>
                    <a:pt x="5457994" y="313912"/>
                  </a:cubicBezTo>
                  <a:lnTo>
                    <a:pt x="5414181" y="1773591"/>
                  </a:lnTo>
                  <a:lnTo>
                    <a:pt x="0" y="1773591"/>
                  </a:lnTo>
                  <a:lnTo>
                    <a:pt x="0" y="313912"/>
                  </a:lnTo>
                  <a:close/>
                </a:path>
              </a:pathLst>
            </a:custGeom>
            <a:solidFill>
              <a:srgbClr val="000000">
                <a:alpha val="30196"/>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lumMod val="65000"/>
                  </a:prstClr>
                </a:solidFill>
              </a:endParaRPr>
            </a:p>
          </p:txBody>
        </p:sp>
        <p:sp>
          <p:nvSpPr>
            <p:cNvPr id="6" name="Rectangle 5">
              <a:extLst>
                <a:ext uri="{FF2B5EF4-FFF2-40B4-BE49-F238E27FC236}">
                  <a16:creationId xmlns:a16="http://schemas.microsoft.com/office/drawing/2014/main" id="{C0D0441C-52CF-4BC1-81C1-F63B306F6497}"/>
                </a:ext>
              </a:extLst>
            </p:cNvPr>
            <p:cNvSpPr/>
            <p:nvPr/>
          </p:nvSpPr>
          <p:spPr>
            <a:xfrm rot="5400000" flipH="1">
              <a:off x="9491664" y="2030063"/>
              <a:ext cx="2408733" cy="1657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96864"/>
              <a:endParaRPr lang="en-IN" sz="1400" dirty="0">
                <a:solidFill>
                  <a:prstClr val="white"/>
                </a:solidFill>
              </a:endParaRPr>
            </a:p>
          </p:txBody>
        </p:sp>
      </p:grpSp>
      <p:sp>
        <p:nvSpPr>
          <p:cNvPr id="7" name="AutoShape 60">
            <a:extLst>
              <a:ext uri="{FF2B5EF4-FFF2-40B4-BE49-F238E27FC236}">
                <a16:creationId xmlns:a16="http://schemas.microsoft.com/office/drawing/2014/main" id="{B0B5F83F-8527-4AA2-8E57-E26E20B9ABEC}"/>
              </a:ext>
            </a:extLst>
          </p:cNvPr>
          <p:cNvSpPr>
            <a:spLocks noChangeAspect="1" noChangeArrowheads="1" noTextEdit="1"/>
          </p:cNvSpPr>
          <p:nvPr/>
        </p:nvSpPr>
        <p:spPr bwMode="auto">
          <a:xfrm>
            <a:off x="2650666" y="2022223"/>
            <a:ext cx="3842669" cy="1187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686" tIns="34843" rIns="69686" bIns="34843" numCol="1" anchor="t" anchorCtr="0" compatLnSpc="1">
            <a:prstTxWarp prst="textNoShape">
              <a:avLst/>
            </a:prstTxWarp>
          </a:bodyPr>
          <a:lstStyle/>
          <a:p>
            <a:pPr algn="ctr" defTabSz="696864"/>
            <a:r>
              <a:rPr lang="en-IN" sz="6100" dirty="0">
                <a:solidFill>
                  <a:srgbClr val="595959"/>
                </a:solidFill>
              </a:rPr>
              <a:t>Thank you</a:t>
            </a:r>
          </a:p>
        </p:txBody>
      </p:sp>
      <p:grpSp>
        <p:nvGrpSpPr>
          <p:cNvPr id="8" name="Group 7">
            <a:extLst>
              <a:ext uri="{FF2B5EF4-FFF2-40B4-BE49-F238E27FC236}">
                <a16:creationId xmlns:a16="http://schemas.microsoft.com/office/drawing/2014/main" id="{7F8B8839-2DE8-4E32-AACE-5718126A1761}"/>
              </a:ext>
            </a:extLst>
          </p:cNvPr>
          <p:cNvGrpSpPr/>
          <p:nvPr/>
        </p:nvGrpSpPr>
        <p:grpSpPr>
          <a:xfrm>
            <a:off x="291314" y="3741821"/>
            <a:ext cx="8515330" cy="758096"/>
            <a:chOff x="388418" y="4989095"/>
            <a:chExt cx="11353773" cy="1010794"/>
          </a:xfrm>
        </p:grpSpPr>
        <p:cxnSp>
          <p:nvCxnSpPr>
            <p:cNvPr id="9" name="Straight Connector 8">
              <a:extLst>
                <a:ext uri="{FF2B5EF4-FFF2-40B4-BE49-F238E27FC236}">
                  <a16:creationId xmlns:a16="http://schemas.microsoft.com/office/drawing/2014/main" id="{493061BB-6E88-49D5-96AC-0D4B954CFE65}"/>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3EF8E9F-DDCB-4541-A42F-60DCBE2D01F7}"/>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5E21C7-F0FC-40D8-9ED6-3186344B50E3}"/>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9EBE0-1E6B-4658-8793-8756CA68361A}"/>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CAEF2-56FF-434C-A027-5AC490A216F8}"/>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5EF6AD-A134-4584-BD4C-16BF16437488}"/>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67E9512F-07E0-4A16-9DA9-947B2A8C3B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8418" y="4994607"/>
              <a:ext cx="11353773" cy="1005282"/>
            </a:xfrm>
            <a:prstGeom prst="rect">
              <a:avLst/>
            </a:prstGeom>
          </p:spPr>
        </p:pic>
      </p:grpSp>
      <p:pic>
        <p:nvPicPr>
          <p:cNvPr id="18" name="Picture 17">
            <a:extLst>
              <a:ext uri="{FF2B5EF4-FFF2-40B4-BE49-F238E27FC236}">
                <a16:creationId xmlns:a16="http://schemas.microsoft.com/office/drawing/2014/main" id="{D00E8AED-823F-4FE2-A1E5-33EBECA3A3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9219" y="354614"/>
            <a:ext cx="1707598" cy="1433321"/>
          </a:xfrm>
          <a:prstGeom prst="rect">
            <a:avLst/>
          </a:prstGeom>
        </p:spPr>
      </p:pic>
      <p:pic>
        <p:nvPicPr>
          <p:cNvPr id="19" name="Picture 18">
            <a:extLst>
              <a:ext uri="{FF2B5EF4-FFF2-40B4-BE49-F238E27FC236}">
                <a16:creationId xmlns:a16="http://schemas.microsoft.com/office/drawing/2014/main" id="{BC4C3551-2C7A-40BB-8A32-75878B1B01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5831" y="354614"/>
            <a:ext cx="1707598" cy="1433321"/>
          </a:xfrm>
          <a:prstGeom prst="rect">
            <a:avLst/>
          </a:prstGeom>
        </p:spPr>
      </p:pic>
    </p:spTree>
    <p:extLst>
      <p:ext uri="{BB962C8B-B14F-4D97-AF65-F5344CB8AC3E}">
        <p14:creationId xmlns:p14="http://schemas.microsoft.com/office/powerpoint/2010/main" val="15229267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extLst>
      <p:ext uri="{BB962C8B-B14F-4D97-AF65-F5344CB8AC3E}">
        <p14:creationId xmlns:p14="http://schemas.microsoft.com/office/powerpoint/2010/main" val="2538274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 Column layou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23852" y="527428"/>
            <a:ext cx="8464549" cy="313922"/>
          </a:xfrm>
        </p:spPr>
        <p:txBody>
          <a:bodyPr/>
          <a:lstStyle>
            <a:lvl1pPr>
              <a:lnSpc>
                <a:spcPct val="80000"/>
              </a:lnSpc>
              <a:defRPr/>
            </a:lvl1pPr>
          </a:lstStyle>
          <a:p>
            <a:r>
              <a:rPr lang="en-US"/>
              <a:t>Click to edit Master title style</a:t>
            </a:r>
            <a:endParaRPr lang="en-GB"/>
          </a:p>
        </p:txBody>
      </p:sp>
      <p:sp>
        <p:nvSpPr>
          <p:cNvPr id="7" name="Text Placeholder 6"/>
          <p:cNvSpPr>
            <a:spLocks noGrp="1"/>
          </p:cNvSpPr>
          <p:nvPr>
            <p:ph type="body" sz="quarter" idx="13"/>
          </p:nvPr>
        </p:nvSpPr>
        <p:spPr bwMode="gray">
          <a:xfrm>
            <a:off x="323852" y="1248348"/>
            <a:ext cx="8464549" cy="3129300"/>
          </a:xfrm>
          <a:prstGeom prst="rect">
            <a:avLst/>
          </a:prstGeom>
        </p:spPr>
        <p:txBody>
          <a:bodyPr lIns="0" tIns="0" rIns="0" bIns="0"/>
          <a:lstStyle>
            <a:lvl1pPr>
              <a:lnSpc>
                <a:spcPct val="100000"/>
              </a:lnSpc>
              <a:spcBef>
                <a:spcPts val="0"/>
              </a:spcBef>
              <a:spcAft>
                <a:spcPts val="450"/>
              </a:spcAft>
              <a:defRPr/>
            </a:lvl1pPr>
            <a:lvl2pPr>
              <a:lnSpc>
                <a:spcPct val="100000"/>
              </a:lnSpc>
              <a:spcBef>
                <a:spcPts val="0"/>
              </a:spcBef>
              <a:spcAft>
                <a:spcPts val="450"/>
              </a:spcAft>
              <a:defRPr/>
            </a:lvl2pPr>
            <a:lvl3pPr>
              <a:lnSpc>
                <a:spcPct val="100000"/>
              </a:lnSpc>
              <a:spcBef>
                <a:spcPts val="0"/>
              </a:spcBef>
              <a:spcAft>
                <a:spcPts val="450"/>
              </a:spcAft>
              <a:defRPr/>
            </a:lvl3pPr>
            <a:lvl4pPr>
              <a:lnSpc>
                <a:spcPct val="100000"/>
              </a:lnSpc>
              <a:spcBef>
                <a:spcPts val="0"/>
              </a:spcBef>
              <a:spcAft>
                <a:spcPts val="450"/>
              </a:spcAft>
              <a:defRPr/>
            </a:lvl4pPr>
            <a:lvl5pPr>
              <a:lnSpc>
                <a:spcPct val="100000"/>
              </a:lnSpc>
              <a:spcBef>
                <a:spcPts val="0"/>
              </a:spcBef>
              <a:spcAft>
                <a:spcPts val="450"/>
              </a:spcAft>
              <a:defRPr/>
            </a:lvl5pPr>
            <a:lvl6pPr>
              <a:spcBef>
                <a:spcPts val="0"/>
              </a:spcBef>
              <a:spcAft>
                <a:spcPts val="450"/>
              </a:spcAft>
              <a:defRPr/>
            </a:lvl6pPr>
            <a:lvl7pPr>
              <a:spcBef>
                <a:spcPts val="0"/>
              </a:spcBef>
              <a:spcAft>
                <a:spcPts val="450"/>
              </a:spcAft>
              <a:defRPr/>
            </a:lvl7pPr>
            <a:lvl8pPr>
              <a:spcBef>
                <a:spcPts val="0"/>
              </a:spcBef>
              <a:spcAft>
                <a:spcPts val="450"/>
              </a:spcAft>
              <a:defRPr/>
            </a:lvl8pPr>
            <a:lvl9pPr>
              <a:spcBef>
                <a:spcPts val="0"/>
              </a:spcBef>
              <a:spcAft>
                <a:spcPts val="450"/>
              </a:spcAf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4" hasCustomPrompt="1"/>
          </p:nvPr>
        </p:nvSpPr>
        <p:spPr bwMode="gray">
          <a:xfrm>
            <a:off x="323852" y="828259"/>
            <a:ext cx="8464549" cy="166199"/>
          </a:xfrm>
          <a:prstGeom prst="rect">
            <a:avLst/>
          </a:prstGeom>
        </p:spPr>
        <p:txBody>
          <a:bodyPr lIns="0" tIns="0" rIns="0" bIns="0">
            <a:spAutoFit/>
          </a:bodyPr>
          <a:lstStyle>
            <a:lvl1pPr algn="l">
              <a:lnSpc>
                <a:spcPct val="80000"/>
              </a:lnSpc>
              <a:spcBef>
                <a:spcPts val="0"/>
              </a:spcBef>
              <a:spcAft>
                <a:spcPts val="0"/>
              </a:spcAft>
              <a:defRPr sz="1350" b="0">
                <a:solidFill>
                  <a:schemeClr val="tx1"/>
                </a:solidFill>
              </a:defRPr>
            </a:lvl1pPr>
          </a:lstStyle>
          <a:p>
            <a:pPr lvl="0"/>
            <a:r>
              <a:rPr lang="en-US"/>
              <a:t>[SUBTITLE]</a:t>
            </a:r>
          </a:p>
        </p:txBody>
      </p:sp>
    </p:spTree>
    <p:extLst>
      <p:ext uri="{BB962C8B-B14F-4D97-AF65-F5344CB8AC3E}">
        <p14:creationId xmlns:p14="http://schemas.microsoft.com/office/powerpoint/2010/main" val="2944971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1 Column layout">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95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AB342A-830E-438F-A6A8-BEDF509AB0A8}" type="slidenum">
              <a:rPr lang="en-US" smtClean="0"/>
              <a:pPr/>
              <a:t>‹#›</a:t>
            </a:fld>
            <a:endParaRPr lang="en-US" dirty="0"/>
          </a:p>
        </p:txBody>
      </p:sp>
      <p:sp>
        <p:nvSpPr>
          <p:cNvPr id="5" name="Title 4"/>
          <p:cNvSpPr>
            <a:spLocks noGrp="1"/>
          </p:cNvSpPr>
          <p:nvPr>
            <p:ph type="title" hasCustomPrompt="1"/>
          </p:nvPr>
        </p:nvSpPr>
        <p:spPr/>
        <p:txBody>
          <a:bodyPr/>
          <a:lstStyle>
            <a:lvl1pPr>
              <a:defRPr baseline="0"/>
            </a:lvl1pPr>
          </a:lstStyle>
          <a:p>
            <a:r>
              <a:rPr lang="en-US" dirty="0"/>
              <a:t>TITLE OF THE SLIDE GOES HERE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725578"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hasCustomPrompt="1"/>
          </p:nvPr>
        </p:nvSpPr>
        <p:spPr/>
        <p:txBody>
          <a:bodyPr/>
          <a:lstStyle>
            <a:lvl1pPr>
              <a:defRPr baseline="0"/>
            </a:lvl1pPr>
          </a:lstStyle>
          <a:p>
            <a:r>
              <a:rPr lang="en-US" dirty="0"/>
              <a:t>TITLE OF THE SLIDE GOES HERE</a:t>
            </a:r>
          </a:p>
        </p:txBody>
      </p:sp>
      <p:sp>
        <p:nvSpPr>
          <p:cNvPr id="9" name="Slide Number Placeholder 8"/>
          <p:cNvSpPr>
            <a:spLocks noGrp="1"/>
          </p:cNvSpPr>
          <p:nvPr>
            <p:ph type="sldNum" sz="quarter" idx="10"/>
          </p:nvPr>
        </p:nvSpPr>
        <p:spPr/>
        <p:txBody>
          <a:bodyPr/>
          <a:lstStyle/>
          <a:p>
            <a:fld id="{D6AB342A-830E-438F-A6A8-BEDF509AB0A8}" type="slidenum">
              <a:rPr lang="en-US" smtClean="0"/>
              <a:pPr/>
              <a:t>‹#›</a:t>
            </a:fld>
            <a:endParaRPr lang="en-US" dirty="0"/>
          </a:p>
        </p:txBody>
      </p:sp>
    </p:spTree>
    <p:extLst>
      <p:ext uri="{BB962C8B-B14F-4D97-AF65-F5344CB8AC3E}">
        <p14:creationId xmlns:p14="http://schemas.microsoft.com/office/powerpoint/2010/main" val="1150485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Blank">
    <p:spTree>
      <p:nvGrpSpPr>
        <p:cNvPr id="1" name="Shape 48"/>
        <p:cNvGrpSpPr/>
        <p:nvPr/>
      </p:nvGrpSpPr>
      <p:grpSpPr>
        <a:xfrm>
          <a:off x="0" y="0"/>
          <a:ext cx="0" cy="0"/>
          <a:chOff x="0" y="0"/>
          <a:chExt cx="0" cy="0"/>
        </a:xfrm>
      </p:grpSpPr>
      <p:grpSp>
        <p:nvGrpSpPr>
          <p:cNvPr id="2" name="Group 29"/>
          <p:cNvGrpSpPr/>
          <p:nvPr userDrawn="1"/>
        </p:nvGrpSpPr>
        <p:grpSpPr>
          <a:xfrm>
            <a:off x="0" y="4883691"/>
            <a:ext cx="9144000" cy="262480"/>
            <a:chOff x="0" y="6362700"/>
            <a:chExt cx="12192000" cy="495300"/>
          </a:xfrm>
        </p:grpSpPr>
        <p:sp>
          <p:nvSpPr>
            <p:cNvPr id="31" name="Flowchart: Process 30"/>
            <p:cNvSpPr/>
            <p:nvPr/>
          </p:nvSpPr>
          <p:spPr>
            <a:xfrm>
              <a:off x="0" y="6362700"/>
              <a:ext cx="12192000" cy="495300"/>
            </a:xfrm>
            <a:prstGeom prst="flowChartProcess">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Picture 6"/>
            <p:cNvPicPr>
              <a:picLocks noChangeAspect="1" noChangeArrowheads="1"/>
            </p:cNvPicPr>
            <p:nvPr/>
          </p:nvPicPr>
          <p:blipFill rotWithShape="1">
            <a:blip r:embed="rId2" cstate="email">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t="94389"/>
            <a:stretch/>
          </p:blipFill>
          <p:spPr bwMode="auto">
            <a:xfrm>
              <a:off x="0" y="6362700"/>
              <a:ext cx="12191999" cy="495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33"/>
          <p:cNvGrpSpPr/>
          <p:nvPr userDrawn="1"/>
        </p:nvGrpSpPr>
        <p:grpSpPr>
          <a:xfrm>
            <a:off x="7298200" y="4883687"/>
            <a:ext cx="2398459" cy="264716"/>
            <a:chOff x="7298200" y="4883687"/>
            <a:chExt cx="2398459" cy="264716"/>
          </a:xfrm>
        </p:grpSpPr>
        <p:sp>
          <p:nvSpPr>
            <p:cNvPr id="35" name="Trapezoid 34"/>
            <p:cNvSpPr/>
            <p:nvPr userDrawn="1"/>
          </p:nvSpPr>
          <p:spPr>
            <a:xfrm>
              <a:off x="7298200" y="4883687"/>
              <a:ext cx="2398459" cy="264716"/>
            </a:xfrm>
            <a:prstGeom prst="trapezoid">
              <a:avLst>
                <a:gd name="adj" fmla="val 112517"/>
              </a:avLst>
            </a:prstGeom>
            <a:solidFill>
              <a:srgbClr val="ABC12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36" name="Rectangle 35"/>
            <p:cNvSpPr/>
            <p:nvPr userDrawn="1"/>
          </p:nvSpPr>
          <p:spPr>
            <a:xfrm>
              <a:off x="7503198" y="4923413"/>
              <a:ext cx="1568378" cy="176972"/>
            </a:xfrm>
            <a:prstGeom prst="rect">
              <a:avLst/>
            </a:prstGeom>
            <a:noFill/>
          </p:spPr>
          <p:txBody>
            <a:bodyPr wrap="none" lIns="68580" tIns="34290" rIns="68580" bIns="34290">
              <a:spAutoFit/>
            </a:bodyPr>
            <a:lstStyle/>
            <a:p>
              <a:r>
                <a:rPr lang="en-US" sz="700" strike="noStrike" spc="300" dirty="0">
                  <a:latin typeface="Century Gothic" panose="020B0502020202020204" pitchFamily="34" charset="0"/>
                </a:rPr>
                <a:t>www.sifycorp.com</a:t>
              </a:r>
              <a:endParaRPr lang="en-US" sz="600" strike="noStrike" spc="300" dirty="0">
                <a:latin typeface="Century Gothic" panose="020B0502020202020204" pitchFamily="34" charset="0"/>
              </a:endParaRPr>
            </a:p>
          </p:txBody>
        </p:sp>
      </p:grpSp>
      <p:cxnSp>
        <p:nvCxnSpPr>
          <p:cNvPr id="37" name="Straight Connector 36"/>
          <p:cNvCxnSpPr/>
          <p:nvPr userDrawn="1"/>
        </p:nvCxnSpPr>
        <p:spPr>
          <a:xfrm>
            <a:off x="431515" y="460708"/>
            <a:ext cx="6995705" cy="0"/>
          </a:xfrm>
          <a:prstGeom prst="line">
            <a:avLst/>
          </a:prstGeom>
          <a:ln w="127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4" name="Group 37"/>
          <p:cNvGrpSpPr/>
          <p:nvPr userDrawn="1"/>
        </p:nvGrpSpPr>
        <p:grpSpPr>
          <a:xfrm>
            <a:off x="7427220" y="241065"/>
            <a:ext cx="1542949" cy="399511"/>
            <a:chOff x="7427220" y="241065"/>
            <a:chExt cx="1542949" cy="399511"/>
          </a:xfrm>
        </p:grpSpPr>
        <p:grpSp>
          <p:nvGrpSpPr>
            <p:cNvPr id="5" name="Group 38"/>
            <p:cNvGrpSpPr>
              <a:grpSpLocks noChangeAspect="1"/>
            </p:cNvGrpSpPr>
            <p:nvPr userDrawn="1"/>
          </p:nvGrpSpPr>
          <p:grpSpPr bwMode="auto">
            <a:xfrm>
              <a:off x="8539379" y="241065"/>
              <a:ext cx="430790" cy="399511"/>
              <a:chOff x="4169" y="1528"/>
              <a:chExt cx="1391" cy="1290"/>
            </a:xfrm>
          </p:grpSpPr>
          <p:sp>
            <p:nvSpPr>
              <p:cNvPr id="41" name="Freeform 5"/>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solidFill>
                <a:srgbClr val="C5D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p:cNvSpPr>
                <a:spLocks/>
              </p:cNvSpPr>
              <p:nvPr/>
            </p:nvSpPr>
            <p:spPr bwMode="auto">
              <a:xfrm>
                <a:off x="4169" y="1547"/>
                <a:ext cx="1110" cy="1271"/>
              </a:xfrm>
              <a:custGeom>
                <a:avLst/>
                <a:gdLst>
                  <a:gd name="T0" fmla="*/ 1 w 469"/>
                  <a:gd name="T1" fmla="*/ 262 h 535"/>
                  <a:gd name="T2" fmla="*/ 1 w 469"/>
                  <a:gd name="T3" fmla="*/ 70 h 535"/>
                  <a:gd name="T4" fmla="*/ 6 w 469"/>
                  <a:gd name="T5" fmla="*/ 35 h 535"/>
                  <a:gd name="T6" fmla="*/ 59 w 469"/>
                  <a:gd name="T7" fmla="*/ 6 h 535"/>
                  <a:gd name="T8" fmla="*/ 88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1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1" y="262"/>
                    </a:moveTo>
                    <a:cubicBezTo>
                      <a:pt x="1" y="198"/>
                      <a:pt x="0" y="134"/>
                      <a:pt x="1" y="70"/>
                    </a:cubicBezTo>
                    <a:cubicBezTo>
                      <a:pt x="1" y="59"/>
                      <a:pt x="3" y="46"/>
                      <a:pt x="6" y="35"/>
                    </a:cubicBezTo>
                    <a:cubicBezTo>
                      <a:pt x="14" y="11"/>
                      <a:pt x="35" y="0"/>
                      <a:pt x="59" y="6"/>
                    </a:cubicBezTo>
                    <a:cubicBezTo>
                      <a:pt x="69" y="9"/>
                      <a:pt x="79" y="13"/>
                      <a:pt x="88" y="18"/>
                    </a:cubicBezTo>
                    <a:cubicBezTo>
                      <a:pt x="200" y="82"/>
                      <a:pt x="312" y="147"/>
                      <a:pt x="424" y="211"/>
                    </a:cubicBezTo>
                    <a:cubicBezTo>
                      <a:pt x="434" y="217"/>
                      <a:pt x="444" y="224"/>
                      <a:pt x="452" y="232"/>
                    </a:cubicBezTo>
                    <a:cubicBezTo>
                      <a:pt x="469" y="250"/>
                      <a:pt x="469" y="273"/>
                      <a:pt x="452" y="292"/>
                    </a:cubicBezTo>
                    <a:cubicBezTo>
                      <a:pt x="445" y="300"/>
                      <a:pt x="435" y="307"/>
                      <a:pt x="426" y="312"/>
                    </a:cubicBezTo>
                    <a:cubicBezTo>
                      <a:pt x="313" y="377"/>
                      <a:pt x="200" y="442"/>
                      <a:pt x="88" y="506"/>
                    </a:cubicBezTo>
                    <a:cubicBezTo>
                      <a:pt x="37" y="535"/>
                      <a:pt x="1" y="514"/>
                      <a:pt x="1" y="456"/>
                    </a:cubicBezTo>
                    <a:cubicBezTo>
                      <a:pt x="0" y="392"/>
                      <a:pt x="1" y="327"/>
                      <a:pt x="1"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solidFill>
                <a:srgbClr val="C5D83A"/>
              </a:solidFill>
              <a:ln>
                <a:noFill/>
              </a:ln>
              <a:effectLst>
                <a:outerShdw blurRad="50800" dist="38100" dir="10800000" sx="92000" sy="92000" algn="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8"/>
              <p:cNvSpPr>
                <a:spLocks/>
              </p:cNvSpPr>
              <p:nvPr/>
            </p:nvSpPr>
            <p:spPr bwMode="auto">
              <a:xfrm>
                <a:off x="4451" y="1528"/>
                <a:ext cx="1109" cy="1271"/>
              </a:xfrm>
              <a:custGeom>
                <a:avLst/>
                <a:gdLst>
                  <a:gd name="T0" fmla="*/ 0 w 469"/>
                  <a:gd name="T1" fmla="*/ 262 h 535"/>
                  <a:gd name="T2" fmla="*/ 1 w 469"/>
                  <a:gd name="T3" fmla="*/ 70 h 535"/>
                  <a:gd name="T4" fmla="*/ 6 w 469"/>
                  <a:gd name="T5" fmla="*/ 35 h 535"/>
                  <a:gd name="T6" fmla="*/ 59 w 469"/>
                  <a:gd name="T7" fmla="*/ 6 h 535"/>
                  <a:gd name="T8" fmla="*/ 87 w 469"/>
                  <a:gd name="T9" fmla="*/ 18 h 535"/>
                  <a:gd name="T10" fmla="*/ 424 w 469"/>
                  <a:gd name="T11" fmla="*/ 211 h 535"/>
                  <a:gd name="T12" fmla="*/ 452 w 469"/>
                  <a:gd name="T13" fmla="*/ 232 h 535"/>
                  <a:gd name="T14" fmla="*/ 452 w 469"/>
                  <a:gd name="T15" fmla="*/ 292 h 535"/>
                  <a:gd name="T16" fmla="*/ 426 w 469"/>
                  <a:gd name="T17" fmla="*/ 312 h 535"/>
                  <a:gd name="T18" fmla="*/ 88 w 469"/>
                  <a:gd name="T19" fmla="*/ 506 h 535"/>
                  <a:gd name="T20" fmla="*/ 1 w 469"/>
                  <a:gd name="T21" fmla="*/ 456 h 535"/>
                  <a:gd name="T22" fmla="*/ 0 w 469"/>
                  <a:gd name="T23" fmla="*/ 262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535">
                    <a:moveTo>
                      <a:pt x="0" y="262"/>
                    </a:moveTo>
                    <a:cubicBezTo>
                      <a:pt x="0" y="198"/>
                      <a:pt x="0" y="134"/>
                      <a:pt x="1" y="70"/>
                    </a:cubicBezTo>
                    <a:cubicBezTo>
                      <a:pt x="1" y="58"/>
                      <a:pt x="2" y="46"/>
                      <a:pt x="6" y="35"/>
                    </a:cubicBezTo>
                    <a:cubicBezTo>
                      <a:pt x="14" y="11"/>
                      <a:pt x="35" y="0"/>
                      <a:pt x="59" y="6"/>
                    </a:cubicBezTo>
                    <a:cubicBezTo>
                      <a:pt x="69" y="9"/>
                      <a:pt x="79" y="13"/>
                      <a:pt x="87" y="18"/>
                    </a:cubicBezTo>
                    <a:cubicBezTo>
                      <a:pt x="200" y="82"/>
                      <a:pt x="312" y="147"/>
                      <a:pt x="424" y="211"/>
                    </a:cubicBezTo>
                    <a:cubicBezTo>
                      <a:pt x="434" y="217"/>
                      <a:pt x="444" y="224"/>
                      <a:pt x="452" y="232"/>
                    </a:cubicBezTo>
                    <a:cubicBezTo>
                      <a:pt x="469" y="250"/>
                      <a:pt x="468" y="273"/>
                      <a:pt x="452" y="292"/>
                    </a:cubicBezTo>
                    <a:cubicBezTo>
                      <a:pt x="444" y="300"/>
                      <a:pt x="435" y="307"/>
                      <a:pt x="426" y="312"/>
                    </a:cubicBezTo>
                    <a:cubicBezTo>
                      <a:pt x="313" y="377"/>
                      <a:pt x="200" y="442"/>
                      <a:pt x="88" y="506"/>
                    </a:cubicBezTo>
                    <a:cubicBezTo>
                      <a:pt x="37" y="535"/>
                      <a:pt x="1" y="514"/>
                      <a:pt x="1" y="456"/>
                    </a:cubicBezTo>
                    <a:cubicBezTo>
                      <a:pt x="0" y="392"/>
                      <a:pt x="0" y="327"/>
                      <a:pt x="0" y="262"/>
                    </a:cubicBezTo>
                    <a:close/>
                  </a:path>
                </a:pathLst>
              </a:custGeom>
              <a:noFill/>
              <a:ln w="6350" cap="flat">
                <a:solidFill>
                  <a:srgbClr val="9CA949"/>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
              <p:cNvSpPr>
                <a:spLocks/>
              </p:cNvSpPr>
              <p:nvPr/>
            </p:nvSpPr>
            <p:spPr bwMode="auto">
              <a:xfrm>
                <a:off x="4884" y="2029"/>
                <a:ext cx="355" cy="397"/>
              </a:xfrm>
              <a:custGeom>
                <a:avLst/>
                <a:gdLst>
                  <a:gd name="T0" fmla="*/ 106 w 150"/>
                  <a:gd name="T1" fmla="*/ 103 h 167"/>
                  <a:gd name="T2" fmla="*/ 112 w 150"/>
                  <a:gd name="T3" fmla="*/ 85 h 167"/>
                  <a:gd name="T4" fmla="*/ 121 w 150"/>
                  <a:gd name="T5" fmla="*/ 60 h 167"/>
                  <a:gd name="T6" fmla="*/ 119 w 150"/>
                  <a:gd name="T7" fmla="*/ 58 h 167"/>
                  <a:gd name="T8" fmla="*/ 109 w 150"/>
                  <a:gd name="T9" fmla="*/ 58 h 167"/>
                  <a:gd name="T10" fmla="*/ 107 w 150"/>
                  <a:gd name="T11" fmla="*/ 56 h 167"/>
                  <a:gd name="T12" fmla="*/ 107 w 150"/>
                  <a:gd name="T13" fmla="*/ 42 h 167"/>
                  <a:gd name="T14" fmla="*/ 109 w 150"/>
                  <a:gd name="T15" fmla="*/ 40 h 167"/>
                  <a:gd name="T16" fmla="*/ 148 w 150"/>
                  <a:gd name="T17" fmla="*/ 40 h 167"/>
                  <a:gd name="T18" fmla="*/ 149 w 150"/>
                  <a:gd name="T19" fmla="*/ 43 h 167"/>
                  <a:gd name="T20" fmla="*/ 124 w 150"/>
                  <a:gd name="T21" fmla="*/ 109 h 167"/>
                  <a:gd name="T22" fmla="*/ 110 w 150"/>
                  <a:gd name="T23" fmla="*/ 145 h 167"/>
                  <a:gd name="T24" fmla="*/ 107 w 150"/>
                  <a:gd name="T25" fmla="*/ 152 h 167"/>
                  <a:gd name="T26" fmla="*/ 83 w 150"/>
                  <a:gd name="T27" fmla="*/ 167 h 167"/>
                  <a:gd name="T28" fmla="*/ 72 w 150"/>
                  <a:gd name="T29" fmla="*/ 167 h 167"/>
                  <a:gd name="T30" fmla="*/ 70 w 150"/>
                  <a:gd name="T31" fmla="*/ 165 h 167"/>
                  <a:gd name="T32" fmla="*/ 70 w 150"/>
                  <a:gd name="T33" fmla="*/ 150 h 167"/>
                  <a:gd name="T34" fmla="*/ 72 w 150"/>
                  <a:gd name="T35" fmla="*/ 148 h 167"/>
                  <a:gd name="T36" fmla="*/ 84 w 150"/>
                  <a:gd name="T37" fmla="*/ 147 h 167"/>
                  <a:gd name="T38" fmla="*/ 94 w 150"/>
                  <a:gd name="T39" fmla="*/ 131 h 167"/>
                  <a:gd name="T40" fmla="*/ 87 w 150"/>
                  <a:gd name="T41" fmla="*/ 111 h 167"/>
                  <a:gd name="T42" fmla="*/ 68 w 150"/>
                  <a:gd name="T43" fmla="*/ 63 h 167"/>
                  <a:gd name="T44" fmla="*/ 61 w 150"/>
                  <a:gd name="T45" fmla="*/ 58 h 167"/>
                  <a:gd name="T46" fmla="*/ 42 w 150"/>
                  <a:gd name="T47" fmla="*/ 58 h 167"/>
                  <a:gd name="T48" fmla="*/ 39 w 150"/>
                  <a:gd name="T49" fmla="*/ 61 h 167"/>
                  <a:gd name="T50" fmla="*/ 39 w 150"/>
                  <a:gd name="T51" fmla="*/ 128 h 167"/>
                  <a:gd name="T52" fmla="*/ 36 w 150"/>
                  <a:gd name="T53" fmla="*/ 131 h 167"/>
                  <a:gd name="T54" fmla="*/ 21 w 150"/>
                  <a:gd name="T55" fmla="*/ 131 h 167"/>
                  <a:gd name="T56" fmla="*/ 18 w 150"/>
                  <a:gd name="T57" fmla="*/ 128 h 167"/>
                  <a:gd name="T58" fmla="*/ 18 w 150"/>
                  <a:gd name="T59" fmla="*/ 61 h 167"/>
                  <a:gd name="T60" fmla="*/ 15 w 150"/>
                  <a:gd name="T61" fmla="*/ 58 h 167"/>
                  <a:gd name="T62" fmla="*/ 2 w 150"/>
                  <a:gd name="T63" fmla="*/ 58 h 167"/>
                  <a:gd name="T64" fmla="*/ 0 w 150"/>
                  <a:gd name="T65" fmla="*/ 56 h 167"/>
                  <a:gd name="T66" fmla="*/ 0 w 150"/>
                  <a:gd name="T67" fmla="*/ 42 h 167"/>
                  <a:gd name="T68" fmla="*/ 2 w 150"/>
                  <a:gd name="T69" fmla="*/ 40 h 167"/>
                  <a:gd name="T70" fmla="*/ 15 w 150"/>
                  <a:gd name="T71" fmla="*/ 41 h 167"/>
                  <a:gd name="T72" fmla="*/ 18 w 150"/>
                  <a:gd name="T73" fmla="*/ 37 h 167"/>
                  <a:gd name="T74" fmla="*/ 20 w 150"/>
                  <a:gd name="T75" fmla="*/ 27 h 167"/>
                  <a:gd name="T76" fmla="*/ 61 w 150"/>
                  <a:gd name="T77" fmla="*/ 4 h 167"/>
                  <a:gd name="T78" fmla="*/ 68 w 150"/>
                  <a:gd name="T79" fmla="*/ 6 h 167"/>
                  <a:gd name="T80" fmla="*/ 70 w 150"/>
                  <a:gd name="T81" fmla="*/ 8 h 167"/>
                  <a:gd name="T82" fmla="*/ 65 w 150"/>
                  <a:gd name="T83" fmla="*/ 21 h 167"/>
                  <a:gd name="T84" fmla="*/ 62 w 150"/>
                  <a:gd name="T85" fmla="*/ 22 h 167"/>
                  <a:gd name="T86" fmla="*/ 59 w 150"/>
                  <a:gd name="T87" fmla="*/ 21 h 167"/>
                  <a:gd name="T88" fmla="*/ 39 w 150"/>
                  <a:gd name="T89" fmla="*/ 35 h 167"/>
                  <a:gd name="T90" fmla="*/ 44 w 150"/>
                  <a:gd name="T91" fmla="*/ 40 h 167"/>
                  <a:gd name="T92" fmla="*/ 73 w 150"/>
                  <a:gd name="T93" fmla="*/ 40 h 167"/>
                  <a:gd name="T94" fmla="*/ 84 w 150"/>
                  <a:gd name="T95" fmla="*/ 48 h 167"/>
                  <a:gd name="T96" fmla="*/ 104 w 150"/>
                  <a:gd name="T97" fmla="*/ 100 h 167"/>
                  <a:gd name="T98" fmla="*/ 106 w 150"/>
                  <a:gd name="T99" fmla="*/ 10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167">
                    <a:moveTo>
                      <a:pt x="106" y="103"/>
                    </a:moveTo>
                    <a:cubicBezTo>
                      <a:pt x="108" y="97"/>
                      <a:pt x="110" y="91"/>
                      <a:pt x="112" y="85"/>
                    </a:cubicBezTo>
                    <a:cubicBezTo>
                      <a:pt x="115" y="77"/>
                      <a:pt x="118" y="69"/>
                      <a:pt x="121" y="60"/>
                    </a:cubicBezTo>
                    <a:cubicBezTo>
                      <a:pt x="122" y="58"/>
                      <a:pt x="121" y="58"/>
                      <a:pt x="119" y="58"/>
                    </a:cubicBezTo>
                    <a:cubicBezTo>
                      <a:pt x="116" y="58"/>
                      <a:pt x="113" y="58"/>
                      <a:pt x="109" y="58"/>
                    </a:cubicBezTo>
                    <a:cubicBezTo>
                      <a:pt x="108" y="58"/>
                      <a:pt x="107" y="58"/>
                      <a:pt x="107" y="56"/>
                    </a:cubicBezTo>
                    <a:cubicBezTo>
                      <a:pt x="107" y="51"/>
                      <a:pt x="107" y="47"/>
                      <a:pt x="107" y="42"/>
                    </a:cubicBezTo>
                    <a:cubicBezTo>
                      <a:pt x="107" y="41"/>
                      <a:pt x="108" y="40"/>
                      <a:pt x="109" y="40"/>
                    </a:cubicBezTo>
                    <a:cubicBezTo>
                      <a:pt x="122" y="41"/>
                      <a:pt x="135" y="41"/>
                      <a:pt x="148" y="40"/>
                    </a:cubicBezTo>
                    <a:cubicBezTo>
                      <a:pt x="150" y="40"/>
                      <a:pt x="149" y="42"/>
                      <a:pt x="149" y="43"/>
                    </a:cubicBezTo>
                    <a:cubicBezTo>
                      <a:pt x="141" y="65"/>
                      <a:pt x="132" y="87"/>
                      <a:pt x="124" y="109"/>
                    </a:cubicBezTo>
                    <a:cubicBezTo>
                      <a:pt x="120" y="121"/>
                      <a:pt x="115" y="133"/>
                      <a:pt x="110" y="145"/>
                    </a:cubicBezTo>
                    <a:cubicBezTo>
                      <a:pt x="109" y="148"/>
                      <a:pt x="108" y="150"/>
                      <a:pt x="107" y="152"/>
                    </a:cubicBezTo>
                    <a:cubicBezTo>
                      <a:pt x="102" y="162"/>
                      <a:pt x="94" y="166"/>
                      <a:pt x="83" y="167"/>
                    </a:cubicBezTo>
                    <a:cubicBezTo>
                      <a:pt x="79" y="167"/>
                      <a:pt x="75" y="167"/>
                      <a:pt x="72" y="167"/>
                    </a:cubicBezTo>
                    <a:cubicBezTo>
                      <a:pt x="70" y="167"/>
                      <a:pt x="70" y="166"/>
                      <a:pt x="70" y="165"/>
                    </a:cubicBezTo>
                    <a:cubicBezTo>
                      <a:pt x="70" y="160"/>
                      <a:pt x="70" y="155"/>
                      <a:pt x="70" y="150"/>
                    </a:cubicBezTo>
                    <a:cubicBezTo>
                      <a:pt x="70" y="148"/>
                      <a:pt x="70" y="148"/>
                      <a:pt x="72" y="148"/>
                    </a:cubicBezTo>
                    <a:cubicBezTo>
                      <a:pt x="76" y="148"/>
                      <a:pt x="80" y="148"/>
                      <a:pt x="84" y="147"/>
                    </a:cubicBezTo>
                    <a:cubicBezTo>
                      <a:pt x="92" y="144"/>
                      <a:pt x="95" y="139"/>
                      <a:pt x="94" y="131"/>
                    </a:cubicBezTo>
                    <a:cubicBezTo>
                      <a:pt x="93" y="124"/>
                      <a:pt x="90" y="117"/>
                      <a:pt x="87" y="111"/>
                    </a:cubicBezTo>
                    <a:cubicBezTo>
                      <a:pt x="81" y="95"/>
                      <a:pt x="75" y="79"/>
                      <a:pt x="68" y="63"/>
                    </a:cubicBezTo>
                    <a:cubicBezTo>
                      <a:pt x="66" y="59"/>
                      <a:pt x="66" y="58"/>
                      <a:pt x="61" y="58"/>
                    </a:cubicBezTo>
                    <a:cubicBezTo>
                      <a:pt x="54" y="58"/>
                      <a:pt x="48" y="58"/>
                      <a:pt x="42" y="58"/>
                    </a:cubicBezTo>
                    <a:cubicBezTo>
                      <a:pt x="40" y="58"/>
                      <a:pt x="39" y="59"/>
                      <a:pt x="39" y="61"/>
                    </a:cubicBezTo>
                    <a:cubicBezTo>
                      <a:pt x="39" y="83"/>
                      <a:pt x="39" y="106"/>
                      <a:pt x="39" y="128"/>
                    </a:cubicBezTo>
                    <a:cubicBezTo>
                      <a:pt x="39" y="131"/>
                      <a:pt x="39" y="131"/>
                      <a:pt x="36" y="131"/>
                    </a:cubicBezTo>
                    <a:cubicBezTo>
                      <a:pt x="31" y="131"/>
                      <a:pt x="26" y="131"/>
                      <a:pt x="21" y="131"/>
                    </a:cubicBezTo>
                    <a:cubicBezTo>
                      <a:pt x="18" y="131"/>
                      <a:pt x="18" y="131"/>
                      <a:pt x="18" y="128"/>
                    </a:cubicBezTo>
                    <a:cubicBezTo>
                      <a:pt x="18" y="106"/>
                      <a:pt x="18" y="84"/>
                      <a:pt x="18" y="61"/>
                    </a:cubicBezTo>
                    <a:cubicBezTo>
                      <a:pt x="18" y="58"/>
                      <a:pt x="17" y="58"/>
                      <a:pt x="15" y="58"/>
                    </a:cubicBezTo>
                    <a:cubicBezTo>
                      <a:pt x="10" y="58"/>
                      <a:pt x="6" y="58"/>
                      <a:pt x="2" y="58"/>
                    </a:cubicBezTo>
                    <a:cubicBezTo>
                      <a:pt x="0" y="58"/>
                      <a:pt x="0" y="58"/>
                      <a:pt x="0" y="56"/>
                    </a:cubicBezTo>
                    <a:cubicBezTo>
                      <a:pt x="0" y="51"/>
                      <a:pt x="0" y="47"/>
                      <a:pt x="0" y="42"/>
                    </a:cubicBezTo>
                    <a:cubicBezTo>
                      <a:pt x="0" y="41"/>
                      <a:pt x="1" y="40"/>
                      <a:pt x="2" y="40"/>
                    </a:cubicBezTo>
                    <a:cubicBezTo>
                      <a:pt x="6" y="41"/>
                      <a:pt x="11" y="40"/>
                      <a:pt x="15" y="41"/>
                    </a:cubicBezTo>
                    <a:cubicBezTo>
                      <a:pt x="18" y="41"/>
                      <a:pt x="18" y="40"/>
                      <a:pt x="18" y="37"/>
                    </a:cubicBezTo>
                    <a:cubicBezTo>
                      <a:pt x="19" y="34"/>
                      <a:pt x="19" y="31"/>
                      <a:pt x="20" y="27"/>
                    </a:cubicBezTo>
                    <a:cubicBezTo>
                      <a:pt x="26" y="9"/>
                      <a:pt x="41" y="0"/>
                      <a:pt x="61" y="4"/>
                    </a:cubicBezTo>
                    <a:cubicBezTo>
                      <a:pt x="63" y="4"/>
                      <a:pt x="66" y="5"/>
                      <a:pt x="68" y="6"/>
                    </a:cubicBezTo>
                    <a:cubicBezTo>
                      <a:pt x="70" y="6"/>
                      <a:pt x="70" y="6"/>
                      <a:pt x="70" y="8"/>
                    </a:cubicBezTo>
                    <a:cubicBezTo>
                      <a:pt x="68" y="12"/>
                      <a:pt x="66" y="17"/>
                      <a:pt x="65" y="21"/>
                    </a:cubicBezTo>
                    <a:cubicBezTo>
                      <a:pt x="64" y="22"/>
                      <a:pt x="63" y="22"/>
                      <a:pt x="62" y="22"/>
                    </a:cubicBezTo>
                    <a:cubicBezTo>
                      <a:pt x="61" y="21"/>
                      <a:pt x="60" y="21"/>
                      <a:pt x="59" y="21"/>
                    </a:cubicBezTo>
                    <a:cubicBezTo>
                      <a:pt x="48" y="18"/>
                      <a:pt x="40" y="24"/>
                      <a:pt x="39" y="35"/>
                    </a:cubicBezTo>
                    <a:cubicBezTo>
                      <a:pt x="38" y="40"/>
                      <a:pt x="38" y="40"/>
                      <a:pt x="44" y="40"/>
                    </a:cubicBezTo>
                    <a:cubicBezTo>
                      <a:pt x="54" y="40"/>
                      <a:pt x="63" y="40"/>
                      <a:pt x="73" y="40"/>
                    </a:cubicBezTo>
                    <a:cubicBezTo>
                      <a:pt x="79" y="41"/>
                      <a:pt x="82" y="42"/>
                      <a:pt x="84" y="48"/>
                    </a:cubicBezTo>
                    <a:cubicBezTo>
                      <a:pt x="91" y="65"/>
                      <a:pt x="98" y="83"/>
                      <a:pt x="104" y="100"/>
                    </a:cubicBezTo>
                    <a:cubicBezTo>
                      <a:pt x="105" y="101"/>
                      <a:pt x="105" y="101"/>
                      <a:pt x="106" y="10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0"/>
              <p:cNvSpPr>
                <a:spLocks/>
              </p:cNvSpPr>
              <p:nvPr/>
            </p:nvSpPr>
            <p:spPr bwMode="auto">
              <a:xfrm>
                <a:off x="4585" y="2122"/>
                <a:ext cx="164" cy="228"/>
              </a:xfrm>
              <a:custGeom>
                <a:avLst/>
                <a:gdLst>
                  <a:gd name="T0" fmla="*/ 36 w 69"/>
                  <a:gd name="T1" fmla="*/ 0 h 96"/>
                  <a:gd name="T2" fmla="*/ 60 w 69"/>
                  <a:gd name="T3" fmla="*/ 5 h 96"/>
                  <a:gd name="T4" fmla="*/ 62 w 69"/>
                  <a:gd name="T5" fmla="*/ 8 h 96"/>
                  <a:gd name="T6" fmla="*/ 57 w 69"/>
                  <a:gd name="T7" fmla="*/ 21 h 96"/>
                  <a:gd name="T8" fmla="*/ 55 w 69"/>
                  <a:gd name="T9" fmla="*/ 21 h 96"/>
                  <a:gd name="T10" fmla="*/ 34 w 69"/>
                  <a:gd name="T11" fmla="*/ 17 h 96"/>
                  <a:gd name="T12" fmla="*/ 26 w 69"/>
                  <a:gd name="T13" fmla="*/ 23 h 96"/>
                  <a:gd name="T14" fmla="*/ 30 w 69"/>
                  <a:gd name="T15" fmla="*/ 32 h 96"/>
                  <a:gd name="T16" fmla="*/ 44 w 69"/>
                  <a:gd name="T17" fmla="*/ 39 h 96"/>
                  <a:gd name="T18" fmla="*/ 55 w 69"/>
                  <a:gd name="T19" fmla="*/ 44 h 96"/>
                  <a:gd name="T20" fmla="*/ 67 w 69"/>
                  <a:gd name="T21" fmla="*/ 71 h 96"/>
                  <a:gd name="T22" fmla="*/ 48 w 69"/>
                  <a:gd name="T23" fmla="*/ 92 h 96"/>
                  <a:gd name="T24" fmla="*/ 6 w 69"/>
                  <a:gd name="T25" fmla="*/ 87 h 96"/>
                  <a:gd name="T26" fmla="*/ 5 w 69"/>
                  <a:gd name="T27" fmla="*/ 85 h 96"/>
                  <a:gd name="T28" fmla="*/ 11 w 69"/>
                  <a:gd name="T29" fmla="*/ 71 h 96"/>
                  <a:gd name="T30" fmla="*/ 13 w 69"/>
                  <a:gd name="T31" fmla="*/ 71 h 96"/>
                  <a:gd name="T32" fmla="*/ 37 w 69"/>
                  <a:gd name="T33" fmla="*/ 77 h 96"/>
                  <a:gd name="T34" fmla="*/ 45 w 69"/>
                  <a:gd name="T35" fmla="*/ 71 h 96"/>
                  <a:gd name="T36" fmla="*/ 43 w 69"/>
                  <a:gd name="T37" fmla="*/ 61 h 96"/>
                  <a:gd name="T38" fmla="*/ 36 w 69"/>
                  <a:gd name="T39" fmla="*/ 56 h 96"/>
                  <a:gd name="T40" fmla="*/ 23 w 69"/>
                  <a:gd name="T41" fmla="*/ 50 h 96"/>
                  <a:gd name="T42" fmla="*/ 12 w 69"/>
                  <a:gd name="T43" fmla="*/ 43 h 96"/>
                  <a:gd name="T44" fmla="*/ 18 w 69"/>
                  <a:gd name="T45" fmla="*/ 3 h 96"/>
                  <a:gd name="T46" fmla="*/ 36 w 69"/>
                  <a:gd name="T4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96">
                    <a:moveTo>
                      <a:pt x="36" y="0"/>
                    </a:moveTo>
                    <a:cubicBezTo>
                      <a:pt x="45" y="0"/>
                      <a:pt x="53" y="2"/>
                      <a:pt x="60" y="5"/>
                    </a:cubicBezTo>
                    <a:cubicBezTo>
                      <a:pt x="62" y="6"/>
                      <a:pt x="62" y="6"/>
                      <a:pt x="62" y="8"/>
                    </a:cubicBezTo>
                    <a:cubicBezTo>
                      <a:pt x="60" y="12"/>
                      <a:pt x="58" y="17"/>
                      <a:pt x="57" y="21"/>
                    </a:cubicBezTo>
                    <a:cubicBezTo>
                      <a:pt x="56" y="22"/>
                      <a:pt x="56" y="22"/>
                      <a:pt x="55" y="21"/>
                    </a:cubicBezTo>
                    <a:cubicBezTo>
                      <a:pt x="48" y="17"/>
                      <a:pt x="41" y="16"/>
                      <a:pt x="34" y="17"/>
                    </a:cubicBezTo>
                    <a:cubicBezTo>
                      <a:pt x="30" y="17"/>
                      <a:pt x="27" y="19"/>
                      <a:pt x="26" y="23"/>
                    </a:cubicBezTo>
                    <a:cubicBezTo>
                      <a:pt x="25" y="27"/>
                      <a:pt x="26" y="30"/>
                      <a:pt x="30" y="32"/>
                    </a:cubicBezTo>
                    <a:cubicBezTo>
                      <a:pt x="34" y="35"/>
                      <a:pt x="39" y="37"/>
                      <a:pt x="44" y="39"/>
                    </a:cubicBezTo>
                    <a:cubicBezTo>
                      <a:pt x="47" y="40"/>
                      <a:pt x="51" y="42"/>
                      <a:pt x="55" y="44"/>
                    </a:cubicBezTo>
                    <a:cubicBezTo>
                      <a:pt x="65" y="50"/>
                      <a:pt x="69" y="59"/>
                      <a:pt x="67" y="71"/>
                    </a:cubicBezTo>
                    <a:cubicBezTo>
                      <a:pt x="66" y="82"/>
                      <a:pt x="59" y="89"/>
                      <a:pt x="48" y="92"/>
                    </a:cubicBezTo>
                    <a:cubicBezTo>
                      <a:pt x="33" y="96"/>
                      <a:pt x="19" y="95"/>
                      <a:pt x="6" y="87"/>
                    </a:cubicBezTo>
                    <a:cubicBezTo>
                      <a:pt x="4" y="86"/>
                      <a:pt x="4" y="86"/>
                      <a:pt x="5" y="85"/>
                    </a:cubicBezTo>
                    <a:cubicBezTo>
                      <a:pt x="7" y="80"/>
                      <a:pt x="9" y="76"/>
                      <a:pt x="11" y="71"/>
                    </a:cubicBezTo>
                    <a:cubicBezTo>
                      <a:pt x="12" y="70"/>
                      <a:pt x="12" y="70"/>
                      <a:pt x="13" y="71"/>
                    </a:cubicBezTo>
                    <a:cubicBezTo>
                      <a:pt x="21" y="76"/>
                      <a:pt x="29" y="78"/>
                      <a:pt x="37" y="77"/>
                    </a:cubicBezTo>
                    <a:cubicBezTo>
                      <a:pt x="41" y="76"/>
                      <a:pt x="44" y="75"/>
                      <a:pt x="45" y="71"/>
                    </a:cubicBezTo>
                    <a:cubicBezTo>
                      <a:pt x="46" y="68"/>
                      <a:pt x="46" y="64"/>
                      <a:pt x="43" y="61"/>
                    </a:cubicBezTo>
                    <a:cubicBezTo>
                      <a:pt x="41" y="59"/>
                      <a:pt x="39" y="57"/>
                      <a:pt x="36" y="56"/>
                    </a:cubicBezTo>
                    <a:cubicBezTo>
                      <a:pt x="32" y="54"/>
                      <a:pt x="28" y="52"/>
                      <a:pt x="23" y="50"/>
                    </a:cubicBezTo>
                    <a:cubicBezTo>
                      <a:pt x="19" y="48"/>
                      <a:pt x="15" y="46"/>
                      <a:pt x="12" y="43"/>
                    </a:cubicBezTo>
                    <a:cubicBezTo>
                      <a:pt x="0" y="32"/>
                      <a:pt x="1" y="11"/>
                      <a:pt x="18" y="3"/>
                    </a:cubicBezTo>
                    <a:cubicBezTo>
                      <a:pt x="24" y="1"/>
                      <a:pt x="30" y="0"/>
                      <a:pt x="36" y="0"/>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1"/>
              <p:cNvSpPr>
                <a:spLocks/>
              </p:cNvSpPr>
              <p:nvPr/>
            </p:nvSpPr>
            <p:spPr bwMode="auto">
              <a:xfrm>
                <a:off x="4765" y="2124"/>
                <a:ext cx="85" cy="216"/>
              </a:xfrm>
              <a:custGeom>
                <a:avLst/>
                <a:gdLst>
                  <a:gd name="T0" fmla="*/ 36 w 36"/>
                  <a:gd name="T1" fmla="*/ 46 h 91"/>
                  <a:gd name="T2" fmla="*/ 36 w 36"/>
                  <a:gd name="T3" fmla="*/ 88 h 91"/>
                  <a:gd name="T4" fmla="*/ 33 w 36"/>
                  <a:gd name="T5" fmla="*/ 91 h 91"/>
                  <a:gd name="T6" fmla="*/ 18 w 36"/>
                  <a:gd name="T7" fmla="*/ 91 h 91"/>
                  <a:gd name="T8" fmla="*/ 15 w 36"/>
                  <a:gd name="T9" fmla="*/ 88 h 91"/>
                  <a:gd name="T10" fmla="*/ 15 w 36"/>
                  <a:gd name="T11" fmla="*/ 21 h 91"/>
                  <a:gd name="T12" fmla="*/ 12 w 36"/>
                  <a:gd name="T13" fmla="*/ 18 h 91"/>
                  <a:gd name="T14" fmla="*/ 2 w 36"/>
                  <a:gd name="T15" fmla="*/ 18 h 91"/>
                  <a:gd name="T16" fmla="*/ 0 w 36"/>
                  <a:gd name="T17" fmla="*/ 16 h 91"/>
                  <a:gd name="T18" fmla="*/ 0 w 36"/>
                  <a:gd name="T19" fmla="*/ 3 h 91"/>
                  <a:gd name="T20" fmla="*/ 2 w 36"/>
                  <a:gd name="T21" fmla="*/ 0 h 91"/>
                  <a:gd name="T22" fmla="*/ 34 w 36"/>
                  <a:gd name="T23" fmla="*/ 0 h 91"/>
                  <a:gd name="T24" fmla="*/ 36 w 36"/>
                  <a:gd name="T25" fmla="*/ 3 h 91"/>
                  <a:gd name="T26" fmla="*/ 36 w 36"/>
                  <a:gd name="T27"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91">
                    <a:moveTo>
                      <a:pt x="36" y="46"/>
                    </a:moveTo>
                    <a:cubicBezTo>
                      <a:pt x="36" y="60"/>
                      <a:pt x="36" y="74"/>
                      <a:pt x="36" y="88"/>
                    </a:cubicBezTo>
                    <a:cubicBezTo>
                      <a:pt x="36" y="91"/>
                      <a:pt x="36" y="91"/>
                      <a:pt x="33" y="91"/>
                    </a:cubicBezTo>
                    <a:cubicBezTo>
                      <a:pt x="28" y="91"/>
                      <a:pt x="23" y="91"/>
                      <a:pt x="18" y="91"/>
                    </a:cubicBezTo>
                    <a:cubicBezTo>
                      <a:pt x="15" y="91"/>
                      <a:pt x="15" y="91"/>
                      <a:pt x="15" y="88"/>
                    </a:cubicBezTo>
                    <a:cubicBezTo>
                      <a:pt x="15" y="66"/>
                      <a:pt x="15" y="44"/>
                      <a:pt x="15" y="21"/>
                    </a:cubicBezTo>
                    <a:cubicBezTo>
                      <a:pt x="15" y="19"/>
                      <a:pt x="14" y="18"/>
                      <a:pt x="12" y="18"/>
                    </a:cubicBezTo>
                    <a:cubicBezTo>
                      <a:pt x="9" y="18"/>
                      <a:pt x="5" y="18"/>
                      <a:pt x="2" y="18"/>
                    </a:cubicBezTo>
                    <a:cubicBezTo>
                      <a:pt x="1" y="18"/>
                      <a:pt x="0" y="18"/>
                      <a:pt x="0" y="16"/>
                    </a:cubicBezTo>
                    <a:cubicBezTo>
                      <a:pt x="0" y="11"/>
                      <a:pt x="0" y="7"/>
                      <a:pt x="0" y="3"/>
                    </a:cubicBezTo>
                    <a:cubicBezTo>
                      <a:pt x="0" y="1"/>
                      <a:pt x="1" y="0"/>
                      <a:pt x="2" y="0"/>
                    </a:cubicBezTo>
                    <a:cubicBezTo>
                      <a:pt x="13" y="1"/>
                      <a:pt x="23" y="1"/>
                      <a:pt x="34" y="0"/>
                    </a:cubicBezTo>
                    <a:cubicBezTo>
                      <a:pt x="36" y="0"/>
                      <a:pt x="36" y="1"/>
                      <a:pt x="36" y="3"/>
                    </a:cubicBezTo>
                    <a:cubicBezTo>
                      <a:pt x="36" y="17"/>
                      <a:pt x="36" y="32"/>
                      <a:pt x="36" y="46"/>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2"/>
              <p:cNvSpPr>
                <a:spLocks/>
              </p:cNvSpPr>
              <p:nvPr/>
            </p:nvSpPr>
            <p:spPr bwMode="auto">
              <a:xfrm>
                <a:off x="5267" y="2036"/>
                <a:ext cx="59" cy="60"/>
              </a:xfrm>
              <a:custGeom>
                <a:avLst/>
                <a:gdLst>
                  <a:gd name="T0" fmla="*/ 0 w 25"/>
                  <a:gd name="T1" fmla="*/ 13 h 25"/>
                  <a:gd name="T2" fmla="*/ 0 w 25"/>
                  <a:gd name="T3" fmla="*/ 2 h 25"/>
                  <a:gd name="T4" fmla="*/ 3 w 25"/>
                  <a:gd name="T5" fmla="*/ 0 h 25"/>
                  <a:gd name="T6" fmla="*/ 23 w 25"/>
                  <a:gd name="T7" fmla="*/ 0 h 25"/>
                  <a:gd name="T8" fmla="*/ 25 w 25"/>
                  <a:gd name="T9" fmla="*/ 2 h 25"/>
                  <a:gd name="T10" fmla="*/ 25 w 25"/>
                  <a:gd name="T11" fmla="*/ 23 h 25"/>
                  <a:gd name="T12" fmla="*/ 23 w 25"/>
                  <a:gd name="T13" fmla="*/ 25 h 25"/>
                  <a:gd name="T14" fmla="*/ 3 w 25"/>
                  <a:gd name="T15" fmla="*/ 25 h 25"/>
                  <a:gd name="T16" fmla="*/ 0 w 25"/>
                  <a:gd name="T17" fmla="*/ 23 h 25"/>
                  <a:gd name="T18" fmla="*/ 0 w 25"/>
                  <a:gd name="T19"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3"/>
                    </a:moveTo>
                    <a:cubicBezTo>
                      <a:pt x="0" y="9"/>
                      <a:pt x="1" y="6"/>
                      <a:pt x="0" y="2"/>
                    </a:cubicBezTo>
                    <a:cubicBezTo>
                      <a:pt x="0" y="1"/>
                      <a:pt x="1" y="0"/>
                      <a:pt x="3" y="0"/>
                    </a:cubicBezTo>
                    <a:cubicBezTo>
                      <a:pt x="9" y="0"/>
                      <a:pt x="16" y="0"/>
                      <a:pt x="23" y="0"/>
                    </a:cubicBezTo>
                    <a:cubicBezTo>
                      <a:pt x="25" y="0"/>
                      <a:pt x="25" y="1"/>
                      <a:pt x="25" y="2"/>
                    </a:cubicBezTo>
                    <a:cubicBezTo>
                      <a:pt x="25" y="9"/>
                      <a:pt x="25" y="16"/>
                      <a:pt x="25" y="23"/>
                    </a:cubicBezTo>
                    <a:cubicBezTo>
                      <a:pt x="25" y="24"/>
                      <a:pt x="25" y="25"/>
                      <a:pt x="23" y="25"/>
                    </a:cubicBezTo>
                    <a:cubicBezTo>
                      <a:pt x="16" y="25"/>
                      <a:pt x="9" y="25"/>
                      <a:pt x="3" y="25"/>
                    </a:cubicBezTo>
                    <a:cubicBezTo>
                      <a:pt x="1" y="25"/>
                      <a:pt x="0" y="24"/>
                      <a:pt x="0" y="23"/>
                    </a:cubicBezTo>
                    <a:cubicBezTo>
                      <a:pt x="1" y="19"/>
                      <a:pt x="0" y="16"/>
                      <a:pt x="0" y="13"/>
                    </a:cubicBezTo>
                    <a:close/>
                  </a:path>
                </a:pathLst>
              </a:custGeom>
              <a:solidFill>
                <a:srgbClr val="485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 name="Rectangle 39"/>
            <p:cNvSpPr/>
            <p:nvPr userDrawn="1"/>
          </p:nvSpPr>
          <p:spPr>
            <a:xfrm>
              <a:off x="7427220" y="371842"/>
              <a:ext cx="1140377" cy="192360"/>
            </a:xfrm>
            <a:prstGeom prst="rect">
              <a:avLst/>
            </a:prstGeom>
            <a:noFill/>
          </p:spPr>
          <p:txBody>
            <a:bodyPr wrap="none" lIns="68580" tIns="34290" rIns="68580" bIns="34290">
              <a:spAutoFit/>
            </a:bodyPr>
            <a:lstStyle/>
            <a:p>
              <a:r>
                <a:rPr lang="en-US" sz="800" strike="noStrike" spc="0" dirty="0">
                  <a:latin typeface="Century Gothic" panose="020B0502020202020204" pitchFamily="34" charset="0"/>
                </a:rPr>
                <a:t>Keeping you ahead</a:t>
              </a:r>
              <a:endParaRPr lang="en-US" sz="700" strike="noStrike" spc="0" dirty="0">
                <a:latin typeface="Century Gothic" panose="020B0502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1.png"/><Relationship Id="rId2" Type="http://schemas.openxmlformats.org/officeDocument/2006/relationships/slideLayout" Target="../slideLayouts/slideLayout44.xml"/><Relationship Id="rId16" Type="http://schemas.openxmlformats.org/officeDocument/2006/relationships/theme" Target="../theme/theme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951" y="1026161"/>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pPr/>
              <a:t>‹#›</a:t>
            </a:fld>
            <a:endParaRPr lang="en-US" dirty="0"/>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44" cstate="screen">
            <a:extLst>
              <a:ext uri="{28A0092B-C50C-407E-A947-70E740481C1C}">
                <a14:useLocalDpi xmlns:a14="http://schemas.microsoft.com/office/drawing/2010/main"/>
              </a:ext>
            </a:extLst>
          </a:blip>
          <a:srcRect/>
          <a:stretch>
            <a:fillRect/>
          </a:stretch>
        </p:blipFill>
        <p:spPr bwMode="auto">
          <a:xfrm>
            <a:off x="7725578"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6195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68" r:id="rId5"/>
    <p:sldLayoutId id="2147483669" r:id="rId6"/>
    <p:sldLayoutId id="214748366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 id="2147483772" r:id="rId36"/>
    <p:sldLayoutId id="2147483773" r:id="rId37"/>
    <p:sldLayoutId id="2147483775" r:id="rId38"/>
    <p:sldLayoutId id="2147483779" r:id="rId39"/>
    <p:sldLayoutId id="2147483780" r:id="rId40"/>
    <p:sldLayoutId id="2147483781" r:id="rId41"/>
    <p:sldLayoutId id="2147483782" r:id="rId42"/>
  </p:sldLayoutIdLst>
  <p:hf sldNum="0" hdr="0" ftr="0" dt="0"/>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rgbClr val="595959"/>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951" y="1026161"/>
            <a:ext cx="8412163" cy="3658553"/>
          </a:xfrm>
          <a:prstGeom prst="rect">
            <a:avLst/>
          </a:prstGeom>
        </p:spPr>
        <p:txBody>
          <a:bodyPr vert="horz" lIns="0" tIns="0" rIns="91428" bIns="45715"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286433" y="4767264"/>
            <a:ext cx="487680" cy="274637"/>
          </a:xfrm>
          <a:prstGeom prst="rect">
            <a:avLst/>
          </a:prstGeom>
        </p:spPr>
        <p:txBody>
          <a:bodyPr vert="horz" lIns="91428" tIns="45715" rIns="0" bIns="45715" rtlCol="0" anchor="ctr"/>
          <a:lstStyle>
            <a:lvl1pPr algn="r">
              <a:defRPr sz="1000">
                <a:solidFill>
                  <a:schemeClr val="tx1">
                    <a:tint val="75000"/>
                  </a:schemeClr>
                </a:solidFill>
                <a:latin typeface="Trebuchet MS" pitchFamily="34" charset="0"/>
              </a:defRPr>
            </a:lvl1pPr>
          </a:lstStyle>
          <a:p>
            <a:fld id="{D6AB342A-830E-438F-A6A8-BEDF509AB0A8}"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http://skillwise.in/consulting/images_new/logo/sify.png">
            <a:extLst>
              <a:ext uri="{FF2B5EF4-FFF2-40B4-BE49-F238E27FC236}">
                <a16:creationId xmlns:a16="http://schemas.microsoft.com/office/drawing/2014/main" id="{E95DE93F-67CB-4FB4-9215-63C8D341FAE1}"/>
              </a:ext>
            </a:extLst>
          </p:cNvPr>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7725578" y="-97289"/>
            <a:ext cx="1194705" cy="119470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Placeholder 11"/>
          <p:cNvSpPr>
            <a:spLocks noGrp="1"/>
          </p:cNvSpPr>
          <p:nvPr>
            <p:ph type="title"/>
          </p:nvPr>
        </p:nvSpPr>
        <p:spPr>
          <a:xfrm>
            <a:off x="361950" y="367268"/>
            <a:ext cx="7537450" cy="369332"/>
          </a:xfrm>
          <a:prstGeom prst="rect">
            <a:avLst/>
          </a:prstGeom>
        </p:spPr>
        <p:txBody>
          <a:bodyPr vert="horz" wrap="square" lIns="0" tIns="45715" rIns="91428" bIns="45715" rtlCol="0" anchor="ctr">
            <a:spAutoFit/>
          </a:bodyPr>
          <a:lstStyle/>
          <a:p>
            <a:pPr marL="0" marR="0" lvl="0" indent="0" algn="l" defTabSz="914286" rtl="0" eaLnBrk="1" fontAlgn="auto" latinLnBrk="0" hangingPunct="1">
              <a:lnSpc>
                <a:spcPct val="100000"/>
              </a:lnSpc>
              <a:spcBef>
                <a:spcPct val="0"/>
              </a:spcBef>
              <a:spcAft>
                <a:spcPts val="0"/>
              </a:spcAft>
              <a:buClrTx/>
              <a:buSzTx/>
              <a:buFontTx/>
              <a:buNone/>
              <a:tabLst/>
              <a:defRPr/>
            </a:pPr>
            <a:r>
              <a:rPr lang="en-US" dirty="0"/>
              <a:t>TITLE OF THE SLIDE GOES HERE</a:t>
            </a:r>
          </a:p>
        </p:txBody>
      </p:sp>
    </p:spTree>
  </p:cSld>
  <p:clrMap bg1="lt1" tx1="dk1" bg2="lt2" tx2="dk2" accent1="accent1" accent2="accent2" accent3="accent3" accent4="accent4" accent5="accent5" accent6="accent6" hlink="hlink" folHlink="folHlink"/>
  <p:sldLayoutIdLst>
    <p:sldLayoutId id="2147483784" r:id="rId1"/>
    <p:sldLayoutId id="2147483749" r:id="rId2"/>
    <p:sldLayoutId id="2147483750" r:id="rId3"/>
    <p:sldLayoutId id="2147483751" r:id="rId4"/>
    <p:sldLayoutId id="2147483752" r:id="rId5"/>
    <p:sldLayoutId id="2147483753" r:id="rId6"/>
    <p:sldLayoutId id="2147483754" r:id="rId7"/>
    <p:sldLayoutId id="2147483785" r:id="rId8"/>
    <p:sldLayoutId id="2147483755" r:id="rId9"/>
    <p:sldLayoutId id="2147483756" r:id="rId10"/>
    <p:sldLayoutId id="2147483787" r:id="rId11"/>
    <p:sldLayoutId id="2147483786" r:id="rId12"/>
    <p:sldLayoutId id="2147483788" r:id="rId13"/>
    <p:sldLayoutId id="2147483790" r:id="rId14"/>
    <p:sldLayoutId id="2147483791" r:id="rId15"/>
  </p:sldLayoutIdLst>
  <p:hf sldNum="0" hdr="0" ftr="0" dt="0"/>
  <p:txStyles>
    <p:titleStyle>
      <a:lvl1pPr algn="l" defTabSz="914286" rtl="0" eaLnBrk="1" latinLnBrk="0" hangingPunct="1">
        <a:spcBef>
          <a:spcPct val="0"/>
        </a:spcBef>
        <a:buNone/>
        <a:defRPr kumimoji="0" lang="en-US" sz="1800" b="1" i="0" u="none" strike="noStrike" kern="1200" cap="all" spc="0" normalizeH="0" baseline="0" noProof="0" dirty="0" smtClean="0">
          <a:ln>
            <a:noFill/>
          </a:ln>
          <a:solidFill>
            <a:schemeClr val="tx2">
              <a:lumMod val="75000"/>
            </a:schemeClr>
          </a:solidFill>
          <a:effectLst/>
          <a:uLnTx/>
          <a:uFillTx/>
          <a:latin typeface="Trebuchet MS" pitchFamily="34" charset="0"/>
          <a:ea typeface="+mj-ea"/>
          <a:cs typeface="+mj-cs"/>
        </a:defRPr>
      </a:lvl1pPr>
    </p:titleStyle>
    <p:body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6" rtl="0" eaLnBrk="1" latinLnBrk="0" hangingPunct="1">
        <a:defRPr sz="1800" kern="1200">
          <a:solidFill>
            <a:schemeClr val="tx1"/>
          </a:solidFill>
          <a:latin typeface="+mn-lt"/>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620" userDrawn="1">
          <p15:clr>
            <a:srgbClr val="F26B43"/>
          </p15:clr>
        </p15:guide>
        <p15:guide id="3" pos="2767" userDrawn="1">
          <p15:clr>
            <a:srgbClr val="F26B43"/>
          </p15:clr>
        </p15:guide>
        <p15:guide id="4" pos="2993" userDrawn="1">
          <p15:clr>
            <a:srgbClr val="F26B43"/>
          </p15:clr>
        </p15:guide>
        <p15:guide id="5" pos="5556" userDrawn="1">
          <p15:clr>
            <a:srgbClr val="F26B43"/>
          </p15:clr>
        </p15:guide>
        <p15:guide id="6" pos="204" userDrawn="1">
          <p15:clr>
            <a:srgbClr val="F26B43"/>
          </p15:clr>
        </p15:guide>
        <p15:guide id="7" orient="horz" pos="622" userDrawn="1">
          <p15:clr>
            <a:srgbClr val="F26B43"/>
          </p15:clr>
        </p15:guide>
        <p15:guide id="8" orient="horz" pos="395" userDrawn="1">
          <p15:clr>
            <a:srgbClr val="F26B43"/>
          </p15:clr>
        </p15:guide>
        <p15:guide id="9" orient="horz" pos="29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8.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pn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0.jp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48.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jpeg"/></Relationships>
</file>

<file path=ppt/slides/_rels/slide6.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jpg"/><Relationship Id="rId18" Type="http://schemas.openxmlformats.org/officeDocument/2006/relationships/image" Target="../media/image60.jpeg"/><Relationship Id="rId3" Type="http://schemas.openxmlformats.org/officeDocument/2006/relationships/image" Target="../media/image45.jpeg"/><Relationship Id="rId21" Type="http://schemas.openxmlformats.org/officeDocument/2006/relationships/image" Target="../media/image63.jpeg"/><Relationship Id="rId7" Type="http://schemas.openxmlformats.org/officeDocument/2006/relationships/image" Target="../media/image49.wmf"/><Relationship Id="rId12" Type="http://schemas.openxmlformats.org/officeDocument/2006/relationships/image" Target="../media/image54.png"/><Relationship Id="rId17" Type="http://schemas.openxmlformats.org/officeDocument/2006/relationships/image" Target="../media/image59.jpeg"/><Relationship Id="rId2" Type="http://schemas.openxmlformats.org/officeDocument/2006/relationships/notesSlide" Target="../notesSlides/notesSlide5.xml"/><Relationship Id="rId16" Type="http://schemas.openxmlformats.org/officeDocument/2006/relationships/image" Target="../media/image58.jpeg"/><Relationship Id="rId20" Type="http://schemas.openxmlformats.org/officeDocument/2006/relationships/image" Target="../media/image62.jpeg"/><Relationship Id="rId1" Type="http://schemas.openxmlformats.org/officeDocument/2006/relationships/slideLayout" Target="../slideLayouts/slideLayout48.xml"/><Relationship Id="rId6" Type="http://schemas.openxmlformats.org/officeDocument/2006/relationships/image" Target="../media/image48.wmf"/><Relationship Id="rId11" Type="http://schemas.openxmlformats.org/officeDocument/2006/relationships/image" Target="../media/image53.wmf"/><Relationship Id="rId5" Type="http://schemas.openxmlformats.org/officeDocument/2006/relationships/image" Target="../media/image47.jpg"/><Relationship Id="rId15" Type="http://schemas.openxmlformats.org/officeDocument/2006/relationships/image" Target="../media/image57.jpeg"/><Relationship Id="rId10" Type="http://schemas.openxmlformats.org/officeDocument/2006/relationships/image" Target="../media/image52.jpeg"/><Relationship Id="rId19" Type="http://schemas.openxmlformats.org/officeDocument/2006/relationships/image" Target="../media/image61.jpeg"/><Relationship Id="rId4" Type="http://schemas.openxmlformats.org/officeDocument/2006/relationships/image" Target="../media/image46.wmf"/><Relationship Id="rId9" Type="http://schemas.openxmlformats.org/officeDocument/2006/relationships/image" Target="../media/image51.jpeg"/><Relationship Id="rId14" Type="http://schemas.openxmlformats.org/officeDocument/2006/relationships/image" Target="../media/image56.wmf"/></Relationships>
</file>

<file path=ppt/slides/_rels/slide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48.xml"/><Relationship Id="rId5" Type="http://schemas.openxmlformats.org/officeDocument/2006/relationships/image" Target="../media/image66.png"/><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48.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4.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9071B7E3-AB90-4A0C-B087-A700D50A83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021" b="4563"/>
          <a:stretch/>
        </p:blipFill>
        <p:spPr>
          <a:xfrm>
            <a:off x="-2534" y="0"/>
            <a:ext cx="9146534" cy="5143500"/>
          </a:xfrm>
          <a:prstGeom prst="rect">
            <a:avLst/>
          </a:prstGeom>
        </p:spPr>
      </p:pic>
      <p:sp>
        <p:nvSpPr>
          <p:cNvPr id="12" name="Rectangle 11">
            <a:extLst>
              <a:ext uri="{FF2B5EF4-FFF2-40B4-BE49-F238E27FC236}">
                <a16:creationId xmlns:a16="http://schemas.microsoft.com/office/drawing/2014/main" id="{8F177B32-14FB-4AEC-8E4F-9D90060DAFB8}"/>
              </a:ext>
            </a:extLst>
          </p:cNvPr>
          <p:cNvSpPr/>
          <p:nvPr/>
        </p:nvSpPr>
        <p:spPr>
          <a:xfrm>
            <a:off x="1" y="3798487"/>
            <a:ext cx="9144002" cy="1125205"/>
          </a:xfrm>
          <a:prstGeom prst="rect">
            <a:avLst/>
          </a:prstGeom>
          <a:solidFill>
            <a:srgbClr val="0070C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dirty="0">
              <a:solidFill>
                <a:prstClr val="white"/>
              </a:solidFill>
              <a:latin typeface="Trebuchet MS"/>
            </a:endParaRPr>
          </a:p>
        </p:txBody>
      </p:sp>
      <p:sp>
        <p:nvSpPr>
          <p:cNvPr id="3" name="object 19"/>
          <p:cNvSpPr txBox="1"/>
          <p:nvPr/>
        </p:nvSpPr>
        <p:spPr>
          <a:xfrm>
            <a:off x="226924" y="4095981"/>
            <a:ext cx="8436728" cy="630942"/>
          </a:xfrm>
          <a:prstGeom prst="rect">
            <a:avLst/>
          </a:prstGeom>
        </p:spPr>
        <p:txBody>
          <a:bodyPr vert="horz" wrap="square" lIns="0" tIns="0" rIns="0" bIns="0" rtlCol="0" anchor="t">
            <a:spAutoFit/>
          </a:bodyPr>
          <a:lstStyle/>
          <a:p>
            <a:pPr algn="ctr" defTabSz="914264"/>
            <a:r>
              <a:rPr lang="en-US" sz="2000" spc="-57" dirty="0">
                <a:solidFill>
                  <a:schemeClr val="bg1"/>
                </a:solidFill>
                <a:latin typeface="Trebuchet MS"/>
                <a:cs typeface="Arial" panose="020B0604020202020204" pitchFamily="34" charset="0"/>
              </a:rPr>
              <a:t>We help customers to achieve </a:t>
            </a:r>
            <a:r>
              <a:rPr lang="en-US" sz="2100" spc="-57" dirty="0">
                <a:solidFill>
                  <a:schemeClr val="bg1"/>
                </a:solidFill>
                <a:latin typeface="Trebuchet MS"/>
                <a:cs typeface="Arial" panose="020B0604020202020204" pitchFamily="34" charset="0"/>
              </a:rPr>
              <a:t>their</a:t>
            </a:r>
            <a:r>
              <a:rPr lang="en-US" sz="2000" spc="-57" dirty="0">
                <a:solidFill>
                  <a:schemeClr val="bg1"/>
                </a:solidFill>
                <a:latin typeface="Trebuchet MS"/>
                <a:cs typeface="Arial" panose="020B0604020202020204" pitchFamily="34" charset="0"/>
              </a:rPr>
              <a:t> </a:t>
            </a:r>
            <a:r>
              <a:rPr lang="en-US" sz="2000" b="1" spc="-57" dirty="0">
                <a:solidFill>
                  <a:srgbClr val="00FFFF"/>
                </a:solidFill>
                <a:latin typeface="Trebuchet MS"/>
                <a:cs typeface="Arial" panose="020B0604020202020204" pitchFamily="34" charset="0"/>
              </a:rPr>
              <a:t>digital ambition</a:t>
            </a:r>
            <a:r>
              <a:rPr lang="en-US" sz="2000" b="1" spc="-57" dirty="0">
                <a:solidFill>
                  <a:schemeClr val="bg1"/>
                </a:solidFill>
                <a:latin typeface="Trebuchet MS"/>
                <a:cs typeface="Arial" panose="020B0604020202020204" pitchFamily="34" charset="0"/>
              </a:rPr>
              <a:t> </a:t>
            </a:r>
            <a:r>
              <a:rPr lang="en-US" sz="2000" spc="-57" dirty="0">
                <a:solidFill>
                  <a:schemeClr val="bg1">
                    <a:lumMod val="85000"/>
                  </a:schemeClr>
                </a:solidFill>
                <a:latin typeface="Trebuchet MS"/>
                <a:cs typeface="Arial" panose="020B0604020202020204" pitchFamily="34" charset="0"/>
              </a:rPr>
              <a:t>through our </a:t>
            </a:r>
            <a:br>
              <a:rPr lang="en-US" sz="2000" spc="-57" dirty="0">
                <a:solidFill>
                  <a:prstClr val="white"/>
                </a:solidFill>
                <a:latin typeface="Trebuchet MS"/>
                <a:cs typeface="Arial" panose="020B0604020202020204" pitchFamily="34" charset="0"/>
              </a:rPr>
            </a:br>
            <a:r>
              <a:rPr lang="en-US" sz="2000" b="1" spc="-57" dirty="0">
                <a:solidFill>
                  <a:srgbClr val="00FFFF"/>
                </a:solidFill>
                <a:latin typeface="Trebuchet MS"/>
                <a:cs typeface="Arial" panose="020B0604020202020204" pitchFamily="34" charset="0"/>
              </a:rPr>
              <a:t>“cloud@core” </a:t>
            </a:r>
            <a:r>
              <a:rPr lang="en-US" sz="2000" spc="-57" dirty="0">
                <a:solidFill>
                  <a:schemeClr val="bg1"/>
                </a:solidFill>
                <a:latin typeface="Trebuchet MS"/>
                <a:cs typeface="Arial" panose="020B0604020202020204" pitchFamily="34" charset="0"/>
              </a:rPr>
              <a:t>products and services</a:t>
            </a:r>
          </a:p>
        </p:txBody>
      </p:sp>
      <p:pic>
        <p:nvPicPr>
          <p:cNvPr id="8" name="Picture 7" descr="http://skillwise.in/consulting/images_new/logo/sify.png">
            <a:extLst>
              <a:ext uri="{FF2B5EF4-FFF2-40B4-BE49-F238E27FC236}">
                <a16:creationId xmlns:a16="http://schemas.microsoft.com/office/drawing/2014/main" id="{18F22247-35F1-4BAA-933E-0B55760D5E39}"/>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t="28233" b="28473"/>
          <a:stretch/>
        </p:blipFill>
        <p:spPr bwMode="auto">
          <a:xfrm>
            <a:off x="7729686" y="246486"/>
            <a:ext cx="1194705" cy="51722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75A5E5F-B444-42FB-9C79-D1547360B2EE}"/>
              </a:ext>
            </a:extLst>
          </p:cNvPr>
          <p:cNvSpPr txBox="1">
            <a:spLocks/>
          </p:cNvSpPr>
          <p:nvPr/>
        </p:nvSpPr>
        <p:spPr>
          <a:xfrm>
            <a:off x="358775" y="2428380"/>
            <a:ext cx="2975268" cy="954085"/>
          </a:xfrm>
          <a:prstGeom prst="rect">
            <a:avLst/>
          </a:prstGeom>
        </p:spPr>
        <p:txBody>
          <a:bodyPr wrap="square" lIns="0" tIns="45709" rIns="91417" bIns="45709" anchor="t" anchorCtr="0">
            <a:spAutoFit/>
          </a:bodyPr>
          <a:lstStyle>
            <a:lvl1pPr algn="l" defTabSz="1003960" rtl="0" eaLnBrk="1" latinLnBrk="0" hangingPunct="1">
              <a:spcBef>
                <a:spcPct val="0"/>
              </a:spcBef>
              <a:buNone/>
              <a:defRPr lang="en-GB" sz="2400" kern="1200">
                <a:solidFill>
                  <a:schemeClr val="tx2"/>
                </a:solidFill>
                <a:latin typeface="+mj-lt"/>
                <a:ea typeface="+mj-ea"/>
                <a:cs typeface="+mj-cs"/>
              </a:defRPr>
            </a:lvl1pPr>
          </a:lstStyle>
          <a:p>
            <a:r>
              <a:rPr lang="en-IN" sz="2800" dirty="0">
                <a:solidFill>
                  <a:schemeClr val="bg1"/>
                </a:solidFill>
                <a:latin typeface="Trebuchet MS" panose="020B0603020202020204" pitchFamily="34" charset="0"/>
              </a:rPr>
              <a:t>AWS Hybrid cloud Capability </a:t>
            </a:r>
            <a:endParaRPr lang="en-IN" sz="2800" b="1" dirty="0">
              <a:solidFill>
                <a:schemeClr val="bg1"/>
              </a:solidFill>
              <a:latin typeface="Trebuchet MS" panose="020B0603020202020204" pitchFamily="34" charset="0"/>
            </a:endParaRPr>
          </a:p>
        </p:txBody>
      </p:sp>
      <p:pic>
        <p:nvPicPr>
          <p:cNvPr id="4" name="Picture 3" descr="Icon&#10;&#10;Description automatically generated">
            <a:extLst>
              <a:ext uri="{FF2B5EF4-FFF2-40B4-BE49-F238E27FC236}">
                <a16:creationId xmlns:a16="http://schemas.microsoft.com/office/drawing/2014/main" id="{EB9AE229-808F-4E19-937A-EF0B300E31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077" y="329133"/>
            <a:ext cx="927601" cy="694805"/>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BD8B968A-3CC2-4F4B-847B-9CA2338657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775" y="330731"/>
            <a:ext cx="696302" cy="693207"/>
          </a:xfrm>
          <a:prstGeom prst="rect">
            <a:avLst/>
          </a:prstGeom>
        </p:spPr>
      </p:pic>
    </p:spTree>
    <p:extLst>
      <p:ext uri="{BB962C8B-B14F-4D97-AF65-F5344CB8AC3E}">
        <p14:creationId xmlns:p14="http://schemas.microsoft.com/office/powerpoint/2010/main" val="1756911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5477CD0-9A68-4FF0-839D-7ACAB819CD3A}"/>
              </a:ext>
            </a:extLst>
          </p:cNvPr>
          <p:cNvSpPr/>
          <p:nvPr/>
        </p:nvSpPr>
        <p:spPr>
          <a:xfrm>
            <a:off x="555674" y="1786026"/>
            <a:ext cx="3042395" cy="2945123"/>
          </a:xfrm>
          <a:prstGeom prst="roundRect">
            <a:avLst>
              <a:gd name="adj" fmla="val 9980"/>
            </a:avLst>
          </a:prstGeom>
          <a:solidFill>
            <a:schemeClr val="bg1"/>
          </a:solidFill>
          <a:ln w="1270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507" name="AutoShape 2">
            <a:extLst>
              <a:ext uri="{FF2B5EF4-FFF2-40B4-BE49-F238E27FC236}">
                <a16:creationId xmlns:a16="http://schemas.microsoft.com/office/drawing/2014/main" id="{A0536A6F-2A53-48C7-AFFC-6494E1FF832E}"/>
              </a:ext>
            </a:extLst>
          </p:cNvPr>
          <p:cNvSpPr>
            <a:spLocks/>
          </p:cNvSpPr>
          <p:nvPr/>
        </p:nvSpPr>
        <p:spPr bwMode="auto">
          <a:xfrm>
            <a:off x="323851" y="987426"/>
            <a:ext cx="8496300" cy="456410"/>
          </a:xfrm>
          <a:custGeom>
            <a:avLst/>
            <a:gdLst>
              <a:gd name="T0" fmla="*/ 5626100 w 21600"/>
              <a:gd name="T1" fmla="*/ 196057 h 21600"/>
              <a:gd name="T2" fmla="*/ 5626100 w 21600"/>
              <a:gd name="T3" fmla="*/ 196057 h 21600"/>
              <a:gd name="T4" fmla="*/ 5626100 w 21600"/>
              <a:gd name="T5" fmla="*/ 196057 h 21600"/>
              <a:gd name="T6" fmla="*/ 5626100 w 21600"/>
              <a:gd name="T7" fmla="*/ 19605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eaLnBrk="1">
              <a:spcBef>
                <a:spcPts val="975"/>
              </a:spcBef>
            </a:pPr>
            <a:r>
              <a:rPr lang="en-US" altLang="en-US" sz="1200" dirty="0">
                <a:latin typeface="+mj-lt"/>
                <a:ea typeface="Helvetica" panose="020B0604020202030204" pitchFamily="34" charset="0"/>
                <a:cs typeface="Helvetica" panose="020B0604020202030204" pitchFamily="34" charset="0"/>
                <a:sym typeface="Helvetica" panose="020B0604020202030204" pitchFamily="34" charset="0"/>
              </a:rPr>
              <a:t>Sify Value Chain – AI Ops engine uses AI/ML to continuously predict and resolve tool chain as well as application performance and availability </a:t>
            </a:r>
            <a:endParaRPr lang="en-US" altLang="en-US" sz="1200" dirty="0">
              <a:latin typeface="+mj-lt"/>
            </a:endParaRPr>
          </a:p>
        </p:txBody>
      </p:sp>
      <p:sp>
        <p:nvSpPr>
          <p:cNvPr id="21508" name="AutoShape 3">
            <a:extLst>
              <a:ext uri="{FF2B5EF4-FFF2-40B4-BE49-F238E27FC236}">
                <a16:creationId xmlns:a16="http://schemas.microsoft.com/office/drawing/2014/main" id="{451EC465-A1AF-47FD-A8FF-7ECE0323B936}"/>
              </a:ext>
            </a:extLst>
          </p:cNvPr>
          <p:cNvSpPr>
            <a:spLocks/>
          </p:cNvSpPr>
          <p:nvPr/>
        </p:nvSpPr>
        <p:spPr bwMode="auto">
          <a:xfrm>
            <a:off x="439937" y="-96440"/>
            <a:ext cx="8439150" cy="339329"/>
          </a:xfrm>
          <a:custGeom>
            <a:avLst/>
            <a:gdLst>
              <a:gd name="T0" fmla="*/ 5626100 w 21600"/>
              <a:gd name="T1" fmla="*/ 226219 h 21600"/>
              <a:gd name="T2" fmla="*/ 5626100 w 21600"/>
              <a:gd name="T3" fmla="*/ 226219 h 21600"/>
              <a:gd name="T4" fmla="*/ 5626100 w 21600"/>
              <a:gd name="T5" fmla="*/ 226219 h 21600"/>
              <a:gd name="T6" fmla="*/ 5626100 w 21600"/>
              <a:gd name="T7" fmla="*/ 22621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eaLnBrk="1">
              <a:lnSpc>
                <a:spcPct val="90000"/>
              </a:lnSpc>
            </a:pPr>
            <a:endParaRPr lang="en-US" altLang="en-US" sz="1800" dirty="0">
              <a:latin typeface="+mj-lt"/>
            </a:endParaRPr>
          </a:p>
        </p:txBody>
      </p:sp>
      <p:sp>
        <p:nvSpPr>
          <p:cNvPr id="21509" name="Line 4">
            <a:extLst>
              <a:ext uri="{FF2B5EF4-FFF2-40B4-BE49-F238E27FC236}">
                <a16:creationId xmlns:a16="http://schemas.microsoft.com/office/drawing/2014/main" id="{F2A44D78-46F2-4A94-8DED-CB797E33521A}"/>
              </a:ext>
            </a:extLst>
          </p:cNvPr>
          <p:cNvSpPr>
            <a:spLocks noChangeShapeType="1"/>
          </p:cNvSpPr>
          <p:nvPr/>
        </p:nvSpPr>
        <p:spPr bwMode="auto">
          <a:xfrm flipH="1">
            <a:off x="4364832" y="3962876"/>
            <a:ext cx="589360" cy="0"/>
          </a:xfrm>
          <a:prstGeom prst="line">
            <a:avLst/>
          </a:prstGeom>
          <a:noFill/>
          <a:ln w="12700">
            <a:solidFill>
              <a:srgbClr val="BBF8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IN" sz="1350">
              <a:latin typeface="+mj-lt"/>
            </a:endParaRPr>
          </a:p>
        </p:txBody>
      </p:sp>
      <p:sp>
        <p:nvSpPr>
          <p:cNvPr id="21510" name="AutoShape 5">
            <a:extLst>
              <a:ext uri="{FF2B5EF4-FFF2-40B4-BE49-F238E27FC236}">
                <a16:creationId xmlns:a16="http://schemas.microsoft.com/office/drawing/2014/main" id="{0407502C-F01C-4A56-800B-EBD40DBC5927}"/>
              </a:ext>
            </a:extLst>
          </p:cNvPr>
          <p:cNvSpPr>
            <a:spLocks/>
          </p:cNvSpPr>
          <p:nvPr/>
        </p:nvSpPr>
        <p:spPr bwMode="auto">
          <a:xfrm>
            <a:off x="3757613" y="1903095"/>
            <a:ext cx="1194197" cy="1494234"/>
          </a:xfrm>
          <a:custGeom>
            <a:avLst/>
            <a:gdLst>
              <a:gd name="T0" fmla="*/ 796132 w 21600"/>
              <a:gd name="T1" fmla="*/ 996156 h 21600"/>
              <a:gd name="T2" fmla="*/ 796132 w 21600"/>
              <a:gd name="T3" fmla="*/ 996156 h 21600"/>
              <a:gd name="T4" fmla="*/ 796132 w 21600"/>
              <a:gd name="T5" fmla="*/ 996156 h 21600"/>
              <a:gd name="T6" fmla="*/ 796132 w 21600"/>
              <a:gd name="T7" fmla="*/ 99615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lnTo>
                  <a:pt x="15765" y="0"/>
                </a:lnTo>
                <a:lnTo>
                  <a:pt x="21600" y="0"/>
                </a:lnTo>
              </a:path>
            </a:pathLst>
          </a:custGeom>
          <a:noFill/>
          <a:ln w="12700" cap="flat" cmpd="sng">
            <a:solidFill>
              <a:srgbClr val="62B5E5"/>
            </a:solidFill>
            <a:prstDash val="sysDot"/>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IN" sz="1350">
              <a:latin typeface="+mj-lt"/>
            </a:endParaRPr>
          </a:p>
        </p:txBody>
      </p:sp>
      <p:sp>
        <p:nvSpPr>
          <p:cNvPr id="21511" name="AutoShape 6">
            <a:extLst>
              <a:ext uri="{FF2B5EF4-FFF2-40B4-BE49-F238E27FC236}">
                <a16:creationId xmlns:a16="http://schemas.microsoft.com/office/drawing/2014/main" id="{A5B51AC9-10B3-4052-9E5E-3DA404E80E5F}"/>
              </a:ext>
            </a:extLst>
          </p:cNvPr>
          <p:cNvSpPr>
            <a:spLocks/>
          </p:cNvSpPr>
          <p:nvPr/>
        </p:nvSpPr>
        <p:spPr bwMode="auto">
          <a:xfrm>
            <a:off x="3770710" y="2304335"/>
            <a:ext cx="1188244" cy="1076325"/>
          </a:xfrm>
          <a:custGeom>
            <a:avLst/>
            <a:gdLst>
              <a:gd name="T0" fmla="*/ 792163 w 21600"/>
              <a:gd name="T1" fmla="*/ 717550 h 21600"/>
              <a:gd name="T2" fmla="*/ 792163 w 21600"/>
              <a:gd name="T3" fmla="*/ 717550 h 21600"/>
              <a:gd name="T4" fmla="*/ 792163 w 21600"/>
              <a:gd name="T5" fmla="*/ 717550 h 21600"/>
              <a:gd name="T6" fmla="*/ 792163 w 21600"/>
              <a:gd name="T7" fmla="*/ 7175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600"/>
                </a:moveTo>
                <a:lnTo>
                  <a:pt x="15738" y="0"/>
                </a:lnTo>
                <a:lnTo>
                  <a:pt x="21600" y="0"/>
                </a:lnTo>
              </a:path>
            </a:pathLst>
          </a:custGeom>
          <a:noFill/>
          <a:ln w="12700" cap="flat" cmpd="sng">
            <a:solidFill>
              <a:srgbClr val="046A38"/>
            </a:solidFill>
            <a:prstDash val="sysDot"/>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IN" sz="1350">
              <a:latin typeface="+mj-lt"/>
            </a:endParaRPr>
          </a:p>
        </p:txBody>
      </p:sp>
      <p:sp>
        <p:nvSpPr>
          <p:cNvPr id="21512" name="AutoShape 7">
            <a:extLst>
              <a:ext uri="{FF2B5EF4-FFF2-40B4-BE49-F238E27FC236}">
                <a16:creationId xmlns:a16="http://schemas.microsoft.com/office/drawing/2014/main" id="{77E37A41-BCA3-4ED4-A7C5-46051CF7EC68}"/>
              </a:ext>
            </a:extLst>
          </p:cNvPr>
          <p:cNvSpPr>
            <a:spLocks/>
          </p:cNvSpPr>
          <p:nvPr/>
        </p:nvSpPr>
        <p:spPr bwMode="auto">
          <a:xfrm>
            <a:off x="3762375" y="3392566"/>
            <a:ext cx="1189435" cy="800100"/>
          </a:xfrm>
          <a:custGeom>
            <a:avLst/>
            <a:gdLst>
              <a:gd name="T0" fmla="*/ 792957 w 21600"/>
              <a:gd name="T1" fmla="*/ 533400 h 21600"/>
              <a:gd name="T2" fmla="*/ 792957 w 21600"/>
              <a:gd name="T3" fmla="*/ 533400 h 21600"/>
              <a:gd name="T4" fmla="*/ 792957 w 21600"/>
              <a:gd name="T5" fmla="*/ 533400 h 21600"/>
              <a:gd name="T6" fmla="*/ 792957 w 21600"/>
              <a:gd name="T7" fmla="*/ 5334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5775" y="21600"/>
                </a:lnTo>
                <a:lnTo>
                  <a:pt x="21599" y="21600"/>
                </a:lnTo>
              </a:path>
            </a:pathLst>
          </a:custGeom>
          <a:noFill/>
          <a:ln w="12700" cap="flat" cmpd="sng">
            <a:solidFill>
              <a:srgbClr val="012169"/>
            </a:solidFill>
            <a:prstDash val="sysDot"/>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IN" sz="1350">
              <a:latin typeface="+mj-lt"/>
            </a:endParaRPr>
          </a:p>
        </p:txBody>
      </p:sp>
      <p:sp>
        <p:nvSpPr>
          <p:cNvPr id="21513" name="AutoShape 8">
            <a:extLst>
              <a:ext uri="{FF2B5EF4-FFF2-40B4-BE49-F238E27FC236}">
                <a16:creationId xmlns:a16="http://schemas.microsoft.com/office/drawing/2014/main" id="{8491B99C-B0F7-41EB-B6AA-4FC7CB1A380A}"/>
              </a:ext>
            </a:extLst>
          </p:cNvPr>
          <p:cNvSpPr>
            <a:spLocks/>
          </p:cNvSpPr>
          <p:nvPr/>
        </p:nvSpPr>
        <p:spPr bwMode="auto">
          <a:xfrm>
            <a:off x="3762375" y="3392567"/>
            <a:ext cx="1189435" cy="1173956"/>
          </a:xfrm>
          <a:custGeom>
            <a:avLst/>
            <a:gdLst>
              <a:gd name="T0" fmla="*/ 792957 w 21600"/>
              <a:gd name="T1" fmla="*/ 782638 h 21600"/>
              <a:gd name="T2" fmla="*/ 792957 w 21600"/>
              <a:gd name="T3" fmla="*/ 782638 h 21600"/>
              <a:gd name="T4" fmla="*/ 792957 w 21600"/>
              <a:gd name="T5" fmla="*/ 782638 h 21600"/>
              <a:gd name="T6" fmla="*/ 792957 w 21600"/>
              <a:gd name="T7" fmla="*/ 7826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5877" y="21600"/>
                </a:lnTo>
                <a:lnTo>
                  <a:pt x="21599" y="21600"/>
                </a:lnTo>
              </a:path>
            </a:pathLst>
          </a:custGeom>
          <a:noFill/>
          <a:ln w="12700" cap="flat" cmpd="sng">
            <a:solidFill>
              <a:srgbClr val="C8C9CA"/>
            </a:solidFill>
            <a:prstDash val="sysDot"/>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IN" sz="1350">
              <a:latin typeface="+mj-lt"/>
            </a:endParaRPr>
          </a:p>
        </p:txBody>
      </p:sp>
      <p:sp>
        <p:nvSpPr>
          <p:cNvPr id="21514" name="Line 9">
            <a:extLst>
              <a:ext uri="{FF2B5EF4-FFF2-40B4-BE49-F238E27FC236}">
                <a16:creationId xmlns:a16="http://schemas.microsoft.com/office/drawing/2014/main" id="{A6B83C26-FD43-48BA-BF4E-86BB82BFBD03}"/>
              </a:ext>
            </a:extLst>
          </p:cNvPr>
          <p:cNvSpPr>
            <a:spLocks noChangeShapeType="1"/>
          </p:cNvSpPr>
          <p:nvPr/>
        </p:nvSpPr>
        <p:spPr bwMode="auto">
          <a:xfrm flipV="1">
            <a:off x="3605213" y="3390185"/>
            <a:ext cx="165497" cy="1191"/>
          </a:xfrm>
          <a:prstGeom prst="line">
            <a:avLst/>
          </a:prstGeom>
          <a:noFill/>
          <a:ln w="12700">
            <a:solidFill>
              <a:srgbClr val="012169"/>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IN" sz="1350">
              <a:latin typeface="+mj-lt"/>
            </a:endParaRPr>
          </a:p>
        </p:txBody>
      </p:sp>
      <p:sp>
        <p:nvSpPr>
          <p:cNvPr id="21515" name="AutoShape 10">
            <a:extLst>
              <a:ext uri="{FF2B5EF4-FFF2-40B4-BE49-F238E27FC236}">
                <a16:creationId xmlns:a16="http://schemas.microsoft.com/office/drawing/2014/main" id="{91244335-50FF-4369-AEB9-2DF925105D0B}"/>
              </a:ext>
            </a:extLst>
          </p:cNvPr>
          <p:cNvSpPr>
            <a:spLocks/>
          </p:cNvSpPr>
          <p:nvPr/>
        </p:nvSpPr>
        <p:spPr bwMode="auto">
          <a:xfrm>
            <a:off x="3762376" y="3397329"/>
            <a:ext cx="1193006" cy="34529"/>
          </a:xfrm>
          <a:custGeom>
            <a:avLst/>
            <a:gdLst>
              <a:gd name="T0" fmla="*/ 795338 w 21600"/>
              <a:gd name="T1" fmla="*/ 23019 h 21600"/>
              <a:gd name="T2" fmla="*/ 795338 w 21600"/>
              <a:gd name="T3" fmla="*/ 23019 h 21600"/>
              <a:gd name="T4" fmla="*/ 795338 w 21600"/>
              <a:gd name="T5" fmla="*/ 23019 h 21600"/>
              <a:gd name="T6" fmla="*/ 795338 w 21600"/>
              <a:gd name="T7" fmla="*/ 230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5775" y="21599"/>
                </a:lnTo>
                <a:lnTo>
                  <a:pt x="21599" y="21599"/>
                </a:lnTo>
              </a:path>
            </a:pathLst>
          </a:custGeom>
          <a:noFill/>
          <a:ln w="12700" cap="flat" cmpd="sng">
            <a:solidFill>
              <a:srgbClr val="86BC25"/>
            </a:solidFill>
            <a:prstDash val="sysDot"/>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IN" sz="1350">
              <a:latin typeface="+mj-lt"/>
            </a:endParaRPr>
          </a:p>
        </p:txBody>
      </p:sp>
      <p:sp>
        <p:nvSpPr>
          <p:cNvPr id="21516" name="AutoShape 11">
            <a:extLst>
              <a:ext uri="{FF2B5EF4-FFF2-40B4-BE49-F238E27FC236}">
                <a16:creationId xmlns:a16="http://schemas.microsoft.com/office/drawing/2014/main" id="{E6F0CC30-DEC8-421D-A5D4-082BAA8E7006}"/>
              </a:ext>
            </a:extLst>
          </p:cNvPr>
          <p:cNvSpPr>
            <a:spLocks/>
          </p:cNvSpPr>
          <p:nvPr/>
        </p:nvSpPr>
        <p:spPr bwMode="auto">
          <a:xfrm>
            <a:off x="865163" y="2640888"/>
            <a:ext cx="2391508" cy="1916903"/>
          </a:xfrm>
          <a:custGeom>
            <a:avLst/>
            <a:gdLst>
              <a:gd name="T0" fmla="*/ 1911350 w 21600"/>
              <a:gd name="T1" fmla="*/ 1049338 h 21600"/>
              <a:gd name="T2" fmla="*/ 1911350 w 21600"/>
              <a:gd name="T3" fmla="*/ 1049338 h 21600"/>
              <a:gd name="T4" fmla="*/ 1911350 w 21600"/>
              <a:gd name="T5" fmla="*/ 1049338 h 21600"/>
              <a:gd name="T6" fmla="*/ 1911350 w 21600"/>
              <a:gd name="T7" fmla="*/ 104933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lvl1pPr marL="342900" indent="-3429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2286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171450" lvl="1" indent="-171450" defTabSz="685800" eaLnBrk="1">
              <a:spcBef>
                <a:spcPts val="450"/>
              </a:spcBef>
              <a:buClr>
                <a:srgbClr val="000000"/>
              </a:buClr>
              <a:buSzPct val="100000"/>
              <a:buFont typeface="Arial" panose="020B0604020202020204" pitchFamily="34" charset="0"/>
              <a:buChar char="•"/>
            </a:pPr>
            <a:r>
              <a:rPr lang="en-US" altLang="en-US" sz="12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Detect abnormal behavior, predict issues, and identify root causes</a:t>
            </a:r>
          </a:p>
          <a:p>
            <a:pPr marL="171450" lvl="1" indent="-171450" defTabSz="685800" eaLnBrk="1">
              <a:spcBef>
                <a:spcPts val="450"/>
              </a:spcBef>
              <a:buClr>
                <a:srgbClr val="000000"/>
              </a:buClr>
              <a:buSzPct val="100000"/>
              <a:buFont typeface="Arial" panose="020B0604020202020204" pitchFamily="34" charset="0"/>
              <a:buChar char="•"/>
            </a:pPr>
            <a:endParaRPr lang="en-US" altLang="en-US" sz="6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endParaRPr>
          </a:p>
          <a:p>
            <a:pPr marL="171450" lvl="1" indent="-171450" defTabSz="685800" eaLnBrk="1">
              <a:spcBef>
                <a:spcPts val="450"/>
              </a:spcBef>
              <a:buClr>
                <a:srgbClr val="000000"/>
              </a:buClr>
              <a:buSzPct val="100000"/>
              <a:buFont typeface="Arial" panose="020B0604020202020204" pitchFamily="34" charset="0"/>
              <a:buChar char="•"/>
            </a:pPr>
            <a:r>
              <a:rPr lang="en-US" altLang="en-US" sz="12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Alert business and technology owners proactively</a:t>
            </a:r>
          </a:p>
          <a:p>
            <a:pPr marL="171450" lvl="1" indent="-171450" defTabSz="685800" eaLnBrk="1">
              <a:spcBef>
                <a:spcPts val="450"/>
              </a:spcBef>
              <a:buClr>
                <a:srgbClr val="000000"/>
              </a:buClr>
              <a:buSzPct val="100000"/>
              <a:buFont typeface="Arial" panose="020B0604020202020204" pitchFamily="34" charset="0"/>
              <a:buChar char="•"/>
            </a:pPr>
            <a:endParaRPr lang="en-US" altLang="en-US" sz="6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endParaRPr>
          </a:p>
          <a:p>
            <a:pPr marL="171450" lvl="1" indent="-171450" defTabSz="685800" eaLnBrk="1">
              <a:spcBef>
                <a:spcPts val="450"/>
              </a:spcBef>
              <a:buClr>
                <a:srgbClr val="000000"/>
              </a:buClr>
              <a:buSzPct val="100000"/>
              <a:buFont typeface="Arial" panose="020B0604020202020204" pitchFamily="34" charset="0"/>
              <a:buChar char="•"/>
            </a:pPr>
            <a:r>
              <a:rPr lang="en-US" altLang="en-US" sz="12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Avoid security, compliance, and performance issues </a:t>
            </a:r>
            <a:endParaRPr lang="en-US" altLang="en-US" sz="1800" dirty="0">
              <a:solidFill>
                <a:schemeClr val="tx1">
                  <a:lumMod val="75000"/>
                  <a:lumOff val="25000"/>
                </a:schemeClr>
              </a:solidFill>
              <a:latin typeface="+mj-lt"/>
            </a:endParaRPr>
          </a:p>
        </p:txBody>
      </p:sp>
      <p:sp>
        <p:nvSpPr>
          <p:cNvPr id="21517" name="AutoShape 12">
            <a:extLst>
              <a:ext uri="{FF2B5EF4-FFF2-40B4-BE49-F238E27FC236}">
                <a16:creationId xmlns:a16="http://schemas.microsoft.com/office/drawing/2014/main" id="{9470FCA8-F700-48C9-B80A-FC7EF9377F2A}"/>
              </a:ext>
            </a:extLst>
          </p:cNvPr>
          <p:cNvSpPr>
            <a:spLocks/>
          </p:cNvSpPr>
          <p:nvPr/>
        </p:nvSpPr>
        <p:spPr bwMode="auto">
          <a:xfrm>
            <a:off x="5050632" y="1786026"/>
            <a:ext cx="3165872" cy="296458"/>
          </a:xfrm>
          <a:custGeom>
            <a:avLst/>
            <a:gdLst>
              <a:gd name="T0" fmla="*/ 2110582 w 21600"/>
              <a:gd name="T1" fmla="*/ 120650 h 21600"/>
              <a:gd name="T2" fmla="*/ 2110582 w 21600"/>
              <a:gd name="T3" fmla="*/ 120650 h 21600"/>
              <a:gd name="T4" fmla="*/ 2110582 w 21600"/>
              <a:gd name="T5" fmla="*/ 120650 h 21600"/>
              <a:gd name="T6" fmla="*/ 2110582 w 21600"/>
              <a:gd name="T7" fmla="*/ 120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6350">
            <a:solidFill>
              <a:schemeClr val="bg1">
                <a:lumMod val="85000"/>
              </a:schemeClr>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42900" indent="-3429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72000" lvl="1" indent="0" defTabSz="685800" eaLnBrk="1">
              <a:lnSpc>
                <a:spcPts val="1800"/>
              </a:lnSpc>
            </a:pPr>
            <a:r>
              <a:rPr lang="en-US" altLang="en-US" sz="12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Workload Optimization</a:t>
            </a:r>
            <a:endParaRPr lang="en-US" altLang="en-US" sz="1800" dirty="0">
              <a:solidFill>
                <a:schemeClr val="tx1">
                  <a:lumMod val="75000"/>
                  <a:lumOff val="25000"/>
                </a:schemeClr>
              </a:solidFill>
              <a:latin typeface="+mj-lt"/>
            </a:endParaRPr>
          </a:p>
        </p:txBody>
      </p:sp>
      <p:sp>
        <p:nvSpPr>
          <p:cNvPr id="21518" name="AutoShape 13">
            <a:extLst>
              <a:ext uri="{FF2B5EF4-FFF2-40B4-BE49-F238E27FC236}">
                <a16:creationId xmlns:a16="http://schemas.microsoft.com/office/drawing/2014/main" id="{ADCA1A55-13E6-43D1-BE80-10F8C747E11B}"/>
              </a:ext>
            </a:extLst>
          </p:cNvPr>
          <p:cNvSpPr>
            <a:spLocks/>
          </p:cNvSpPr>
          <p:nvPr/>
        </p:nvSpPr>
        <p:spPr bwMode="auto">
          <a:xfrm>
            <a:off x="5050631" y="2165835"/>
            <a:ext cx="3165872" cy="296458"/>
          </a:xfrm>
          <a:custGeom>
            <a:avLst/>
            <a:gdLst>
              <a:gd name="T0" fmla="*/ 2374900 w 21600"/>
              <a:gd name="T1" fmla="*/ 120650 h 21600"/>
              <a:gd name="T2" fmla="*/ 2374900 w 21600"/>
              <a:gd name="T3" fmla="*/ 120650 h 21600"/>
              <a:gd name="T4" fmla="*/ 2374900 w 21600"/>
              <a:gd name="T5" fmla="*/ 120650 h 21600"/>
              <a:gd name="T6" fmla="*/ 2374900 w 21600"/>
              <a:gd name="T7" fmla="*/ 120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6350">
            <a:solidFill>
              <a:schemeClr val="bg1">
                <a:lumMod val="85000"/>
              </a:schemeClr>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42900" indent="-3429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72000" lvl="1" indent="0" defTabSz="685800" eaLnBrk="1">
              <a:lnSpc>
                <a:spcPts val="1800"/>
              </a:lnSpc>
            </a:pPr>
            <a:r>
              <a:rPr lang="en-US" altLang="en-US" sz="120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Cost Optimization</a:t>
            </a:r>
            <a:endParaRPr lang="en-US" altLang="en-US" sz="1800">
              <a:solidFill>
                <a:schemeClr val="tx1">
                  <a:lumMod val="75000"/>
                  <a:lumOff val="25000"/>
                </a:schemeClr>
              </a:solidFill>
              <a:latin typeface="+mj-lt"/>
            </a:endParaRPr>
          </a:p>
        </p:txBody>
      </p:sp>
      <p:sp>
        <p:nvSpPr>
          <p:cNvPr id="21519" name="AutoShape 14">
            <a:extLst>
              <a:ext uri="{FF2B5EF4-FFF2-40B4-BE49-F238E27FC236}">
                <a16:creationId xmlns:a16="http://schemas.microsoft.com/office/drawing/2014/main" id="{27E57B28-DBC2-45F0-A70E-4B3A7F42B985}"/>
              </a:ext>
            </a:extLst>
          </p:cNvPr>
          <p:cNvSpPr>
            <a:spLocks/>
          </p:cNvSpPr>
          <p:nvPr/>
        </p:nvSpPr>
        <p:spPr bwMode="auto">
          <a:xfrm>
            <a:off x="5050631" y="2544454"/>
            <a:ext cx="3165871" cy="296458"/>
          </a:xfrm>
          <a:custGeom>
            <a:avLst/>
            <a:gdLst>
              <a:gd name="T0" fmla="*/ 1976438 w 21600"/>
              <a:gd name="T1" fmla="*/ 120650 h 21600"/>
              <a:gd name="T2" fmla="*/ 1976438 w 21600"/>
              <a:gd name="T3" fmla="*/ 120650 h 21600"/>
              <a:gd name="T4" fmla="*/ 1976438 w 21600"/>
              <a:gd name="T5" fmla="*/ 120650 h 21600"/>
              <a:gd name="T6" fmla="*/ 1976438 w 21600"/>
              <a:gd name="T7" fmla="*/ 120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6350">
            <a:solidFill>
              <a:schemeClr val="bg1">
                <a:lumMod val="85000"/>
              </a:schemeClr>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42900" indent="-3429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72000" lvl="1" indent="0" defTabSz="685800" eaLnBrk="1">
              <a:lnSpc>
                <a:spcPts val="1800"/>
              </a:lnSpc>
            </a:pPr>
            <a:r>
              <a:rPr lang="en-US" altLang="en-US" sz="120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Deployment Error Suggestions</a:t>
            </a:r>
            <a:endParaRPr lang="en-US" altLang="en-US" sz="1800">
              <a:solidFill>
                <a:schemeClr val="tx1">
                  <a:lumMod val="75000"/>
                  <a:lumOff val="25000"/>
                </a:schemeClr>
              </a:solidFill>
              <a:latin typeface="+mj-lt"/>
            </a:endParaRPr>
          </a:p>
        </p:txBody>
      </p:sp>
      <p:sp>
        <p:nvSpPr>
          <p:cNvPr id="21520" name="AutoShape 15">
            <a:extLst>
              <a:ext uri="{FF2B5EF4-FFF2-40B4-BE49-F238E27FC236}">
                <a16:creationId xmlns:a16="http://schemas.microsoft.com/office/drawing/2014/main" id="{A9B11F9E-EDE3-47A2-937B-7124AE78A8C6}"/>
              </a:ext>
            </a:extLst>
          </p:cNvPr>
          <p:cNvSpPr>
            <a:spLocks/>
          </p:cNvSpPr>
          <p:nvPr/>
        </p:nvSpPr>
        <p:spPr bwMode="auto">
          <a:xfrm>
            <a:off x="5050633" y="2923073"/>
            <a:ext cx="3165870" cy="296458"/>
          </a:xfrm>
          <a:custGeom>
            <a:avLst/>
            <a:gdLst>
              <a:gd name="T0" fmla="*/ 2170113 w 21600"/>
              <a:gd name="T1" fmla="*/ 120650 h 21600"/>
              <a:gd name="T2" fmla="*/ 2170113 w 21600"/>
              <a:gd name="T3" fmla="*/ 120650 h 21600"/>
              <a:gd name="T4" fmla="*/ 2170113 w 21600"/>
              <a:gd name="T5" fmla="*/ 120650 h 21600"/>
              <a:gd name="T6" fmla="*/ 2170113 w 21600"/>
              <a:gd name="T7" fmla="*/ 120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6350">
            <a:solidFill>
              <a:schemeClr val="bg1">
                <a:lumMod val="85000"/>
              </a:schemeClr>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42900" indent="-3429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72000" lvl="1" indent="0" defTabSz="685800" eaLnBrk="1">
              <a:lnSpc>
                <a:spcPts val="1800"/>
              </a:lnSpc>
            </a:pPr>
            <a:r>
              <a:rPr lang="en-US" altLang="en-US" sz="120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Application Performance Improvement</a:t>
            </a:r>
            <a:endParaRPr lang="en-US" altLang="en-US" sz="1800">
              <a:solidFill>
                <a:schemeClr val="tx1">
                  <a:lumMod val="75000"/>
                  <a:lumOff val="25000"/>
                </a:schemeClr>
              </a:solidFill>
              <a:latin typeface="+mj-lt"/>
            </a:endParaRPr>
          </a:p>
        </p:txBody>
      </p:sp>
      <p:sp>
        <p:nvSpPr>
          <p:cNvPr id="21521" name="AutoShape 16">
            <a:extLst>
              <a:ext uri="{FF2B5EF4-FFF2-40B4-BE49-F238E27FC236}">
                <a16:creationId xmlns:a16="http://schemas.microsoft.com/office/drawing/2014/main" id="{0230DA89-F088-4D28-839C-B8E8F1B1C686}"/>
              </a:ext>
            </a:extLst>
          </p:cNvPr>
          <p:cNvSpPr>
            <a:spLocks/>
          </p:cNvSpPr>
          <p:nvPr/>
        </p:nvSpPr>
        <p:spPr bwMode="auto">
          <a:xfrm>
            <a:off x="5050631" y="3302882"/>
            <a:ext cx="3165870" cy="296458"/>
          </a:xfrm>
          <a:custGeom>
            <a:avLst/>
            <a:gdLst>
              <a:gd name="T0" fmla="*/ 1921669 w 21600"/>
              <a:gd name="T1" fmla="*/ 120650 h 21600"/>
              <a:gd name="T2" fmla="*/ 1921669 w 21600"/>
              <a:gd name="T3" fmla="*/ 120650 h 21600"/>
              <a:gd name="T4" fmla="*/ 1921669 w 21600"/>
              <a:gd name="T5" fmla="*/ 120650 h 21600"/>
              <a:gd name="T6" fmla="*/ 1921669 w 21600"/>
              <a:gd name="T7" fmla="*/ 120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6350">
            <a:solidFill>
              <a:schemeClr val="bg1">
                <a:lumMod val="85000"/>
              </a:schemeClr>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42900" indent="-3429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72000" lvl="1" indent="0" defTabSz="685800" eaLnBrk="1">
              <a:lnSpc>
                <a:spcPts val="1800"/>
              </a:lnSpc>
            </a:pPr>
            <a:r>
              <a:rPr lang="en-US" altLang="en-US" sz="120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DevOps Best Practices</a:t>
            </a:r>
            <a:endParaRPr lang="en-US" altLang="en-US" sz="1800">
              <a:solidFill>
                <a:schemeClr val="tx1">
                  <a:lumMod val="75000"/>
                  <a:lumOff val="25000"/>
                </a:schemeClr>
              </a:solidFill>
              <a:latin typeface="+mj-lt"/>
            </a:endParaRPr>
          </a:p>
        </p:txBody>
      </p:sp>
      <p:sp>
        <p:nvSpPr>
          <p:cNvPr id="21522" name="AutoShape 17">
            <a:extLst>
              <a:ext uri="{FF2B5EF4-FFF2-40B4-BE49-F238E27FC236}">
                <a16:creationId xmlns:a16="http://schemas.microsoft.com/office/drawing/2014/main" id="{0A3A82F9-C5EF-4C97-AF87-878A8CAE0909}"/>
              </a:ext>
            </a:extLst>
          </p:cNvPr>
          <p:cNvSpPr>
            <a:spLocks/>
          </p:cNvSpPr>
          <p:nvPr/>
        </p:nvSpPr>
        <p:spPr bwMode="auto">
          <a:xfrm>
            <a:off x="1272881" y="2093711"/>
            <a:ext cx="2047773" cy="296465"/>
          </a:xfrm>
          <a:custGeom>
            <a:avLst/>
            <a:gdLst>
              <a:gd name="T0" fmla="*/ 919957 w 21600"/>
              <a:gd name="T1" fmla="*/ 197644 h 21600"/>
              <a:gd name="T2" fmla="*/ 919957 w 21600"/>
              <a:gd name="T3" fmla="*/ 197644 h 21600"/>
              <a:gd name="T4" fmla="*/ 919957 w 21600"/>
              <a:gd name="T5" fmla="*/ 197644 h 21600"/>
              <a:gd name="T6" fmla="*/ 919957 w 21600"/>
              <a:gd name="T7" fmla="*/ 19764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lvl1pPr marL="342900" indent="-3429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lvl="1" indent="0" defTabSz="685800" eaLnBrk="1">
              <a:spcBef>
                <a:spcPts val="450"/>
              </a:spcBef>
            </a:pPr>
            <a:r>
              <a:rPr lang="en-US" altLang="en-US" sz="1500" b="1" dirty="0">
                <a:solidFill>
                  <a:schemeClr val="accent2">
                    <a:lumMod val="75000"/>
                  </a:schemeClr>
                </a:solidFill>
                <a:latin typeface="+mj-lt"/>
                <a:ea typeface="Helvetica" panose="020B0604020202030204" pitchFamily="34" charset="0"/>
                <a:cs typeface="Helvetica" panose="020B0604020202030204" pitchFamily="34" charset="0"/>
                <a:sym typeface="Helvetica" panose="020B0604020202030204" pitchFamily="34" charset="0"/>
              </a:rPr>
              <a:t>AI Ops Engine</a:t>
            </a:r>
            <a:endParaRPr lang="en-US" altLang="en-US" sz="1800" dirty="0">
              <a:solidFill>
                <a:schemeClr val="accent2">
                  <a:lumMod val="75000"/>
                </a:schemeClr>
              </a:solidFill>
              <a:latin typeface="+mj-lt"/>
            </a:endParaRPr>
          </a:p>
        </p:txBody>
      </p:sp>
      <p:sp>
        <p:nvSpPr>
          <p:cNvPr id="21523" name="AutoShape 18">
            <a:extLst>
              <a:ext uri="{FF2B5EF4-FFF2-40B4-BE49-F238E27FC236}">
                <a16:creationId xmlns:a16="http://schemas.microsoft.com/office/drawing/2014/main" id="{47689572-E08A-4D15-B995-45B13D30020F}"/>
              </a:ext>
            </a:extLst>
          </p:cNvPr>
          <p:cNvSpPr>
            <a:spLocks/>
          </p:cNvSpPr>
          <p:nvPr/>
        </p:nvSpPr>
        <p:spPr bwMode="auto">
          <a:xfrm>
            <a:off x="5050631" y="1333977"/>
            <a:ext cx="2244329" cy="296465"/>
          </a:xfrm>
          <a:custGeom>
            <a:avLst/>
            <a:gdLst>
              <a:gd name="T0" fmla="*/ 1496219 w 21600"/>
              <a:gd name="T1" fmla="*/ 197644 h 21600"/>
              <a:gd name="T2" fmla="*/ 1496219 w 21600"/>
              <a:gd name="T3" fmla="*/ 197644 h 21600"/>
              <a:gd name="T4" fmla="*/ 1496219 w 21600"/>
              <a:gd name="T5" fmla="*/ 197644 h 21600"/>
              <a:gd name="T6" fmla="*/ 1496219 w 21600"/>
              <a:gd name="T7" fmla="*/ 19764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lvl1pPr marL="342900" indent="-3429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0" lvl="1" indent="0" defTabSz="685800" eaLnBrk="1">
              <a:spcBef>
                <a:spcPts val="450"/>
              </a:spcBef>
            </a:pPr>
            <a:r>
              <a:rPr lang="en-US" altLang="en-US" sz="1500" b="1" dirty="0">
                <a:solidFill>
                  <a:schemeClr val="accent1">
                    <a:lumMod val="75000"/>
                  </a:schemeClr>
                </a:solidFill>
                <a:latin typeface="+mj-lt"/>
                <a:ea typeface="Helvetica" panose="020B0604020202030204" pitchFamily="34" charset="0"/>
                <a:cs typeface="Helvetica" panose="020B0604020202030204" pitchFamily="34" charset="0"/>
                <a:sym typeface="Helvetica" panose="020B0604020202030204" pitchFamily="34" charset="0"/>
              </a:rPr>
              <a:t>AI/ML Recommendation</a:t>
            </a:r>
            <a:endParaRPr lang="en-US" altLang="en-US" sz="1800" dirty="0">
              <a:solidFill>
                <a:schemeClr val="accent1">
                  <a:lumMod val="75000"/>
                </a:schemeClr>
              </a:solidFill>
              <a:latin typeface="+mj-lt"/>
            </a:endParaRPr>
          </a:p>
        </p:txBody>
      </p:sp>
      <p:sp>
        <p:nvSpPr>
          <p:cNvPr id="21524" name="Line 19">
            <a:extLst>
              <a:ext uri="{FF2B5EF4-FFF2-40B4-BE49-F238E27FC236}">
                <a16:creationId xmlns:a16="http://schemas.microsoft.com/office/drawing/2014/main" id="{BDFE1330-961A-44BB-A5D9-72621EBD4A5C}"/>
              </a:ext>
            </a:extLst>
          </p:cNvPr>
          <p:cNvSpPr>
            <a:spLocks noChangeShapeType="1"/>
          </p:cNvSpPr>
          <p:nvPr/>
        </p:nvSpPr>
        <p:spPr bwMode="auto">
          <a:xfrm>
            <a:off x="791766" y="2569457"/>
            <a:ext cx="2528888" cy="0"/>
          </a:xfrm>
          <a:prstGeom prst="line">
            <a:avLst/>
          </a:prstGeom>
          <a:noFill/>
          <a:ln w="12700">
            <a:solidFill>
              <a:srgbClr val="A6A6A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IN" sz="1350">
              <a:latin typeface="+mj-lt"/>
            </a:endParaRPr>
          </a:p>
        </p:txBody>
      </p:sp>
      <p:sp>
        <p:nvSpPr>
          <p:cNvPr id="21525" name="Line 20">
            <a:extLst>
              <a:ext uri="{FF2B5EF4-FFF2-40B4-BE49-F238E27FC236}">
                <a16:creationId xmlns:a16="http://schemas.microsoft.com/office/drawing/2014/main" id="{825E042A-2588-4AF7-95DF-ACE86BB37B0C}"/>
              </a:ext>
            </a:extLst>
          </p:cNvPr>
          <p:cNvSpPr>
            <a:spLocks noChangeShapeType="1"/>
          </p:cNvSpPr>
          <p:nvPr/>
        </p:nvSpPr>
        <p:spPr bwMode="auto">
          <a:xfrm>
            <a:off x="5050631" y="1655445"/>
            <a:ext cx="2187197" cy="0"/>
          </a:xfrm>
          <a:prstGeom prst="line">
            <a:avLst/>
          </a:prstGeom>
          <a:noFill/>
          <a:ln w="12700">
            <a:solidFill>
              <a:srgbClr val="A6A6A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IN" sz="1350">
              <a:latin typeface="+mj-lt"/>
            </a:endParaRPr>
          </a:p>
        </p:txBody>
      </p:sp>
      <p:sp>
        <p:nvSpPr>
          <p:cNvPr id="21526" name="AutoShape 21">
            <a:extLst>
              <a:ext uri="{FF2B5EF4-FFF2-40B4-BE49-F238E27FC236}">
                <a16:creationId xmlns:a16="http://schemas.microsoft.com/office/drawing/2014/main" id="{FB6700F4-90DA-4CFD-96C7-36F4FD9BE76F}"/>
              </a:ext>
            </a:extLst>
          </p:cNvPr>
          <p:cNvSpPr>
            <a:spLocks/>
          </p:cNvSpPr>
          <p:nvPr/>
        </p:nvSpPr>
        <p:spPr bwMode="auto">
          <a:xfrm>
            <a:off x="3779044" y="2672238"/>
            <a:ext cx="1172766" cy="698897"/>
          </a:xfrm>
          <a:custGeom>
            <a:avLst/>
            <a:gdLst>
              <a:gd name="T0" fmla="*/ 781844 w 21600"/>
              <a:gd name="T1" fmla="*/ 465931 h 21600"/>
              <a:gd name="T2" fmla="*/ 781844 w 21600"/>
              <a:gd name="T3" fmla="*/ 465931 h 21600"/>
              <a:gd name="T4" fmla="*/ 781844 w 21600"/>
              <a:gd name="T5" fmla="*/ 465931 h 21600"/>
              <a:gd name="T6" fmla="*/ 781844 w 21600"/>
              <a:gd name="T7" fmla="*/ 4659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21599"/>
                </a:moveTo>
                <a:lnTo>
                  <a:pt x="15738" y="0"/>
                </a:lnTo>
                <a:lnTo>
                  <a:pt x="21600" y="0"/>
                </a:lnTo>
              </a:path>
            </a:pathLst>
          </a:custGeom>
          <a:noFill/>
          <a:ln w="12700" cap="flat" cmpd="sng">
            <a:solidFill>
              <a:srgbClr val="046A38"/>
            </a:solidFill>
            <a:prstDash val="sysDot"/>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IN" sz="1350">
              <a:latin typeface="+mj-lt"/>
            </a:endParaRPr>
          </a:p>
        </p:txBody>
      </p:sp>
      <p:sp>
        <p:nvSpPr>
          <p:cNvPr id="21527" name="AutoShape 22">
            <a:extLst>
              <a:ext uri="{FF2B5EF4-FFF2-40B4-BE49-F238E27FC236}">
                <a16:creationId xmlns:a16="http://schemas.microsoft.com/office/drawing/2014/main" id="{1B791428-1A8F-4D49-B3A8-A56135F1C39B}"/>
              </a:ext>
            </a:extLst>
          </p:cNvPr>
          <p:cNvSpPr>
            <a:spLocks/>
          </p:cNvSpPr>
          <p:nvPr/>
        </p:nvSpPr>
        <p:spPr bwMode="auto">
          <a:xfrm>
            <a:off x="5050631" y="3681501"/>
            <a:ext cx="3165870" cy="296458"/>
          </a:xfrm>
          <a:custGeom>
            <a:avLst/>
            <a:gdLst>
              <a:gd name="T0" fmla="*/ 1921669 w 21600"/>
              <a:gd name="T1" fmla="*/ 120650 h 21600"/>
              <a:gd name="T2" fmla="*/ 1921669 w 21600"/>
              <a:gd name="T3" fmla="*/ 120650 h 21600"/>
              <a:gd name="T4" fmla="*/ 1921669 w 21600"/>
              <a:gd name="T5" fmla="*/ 120650 h 21600"/>
              <a:gd name="T6" fmla="*/ 1921669 w 21600"/>
              <a:gd name="T7" fmla="*/ 120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6350">
            <a:solidFill>
              <a:schemeClr val="bg1">
                <a:lumMod val="85000"/>
              </a:schemeClr>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42900" indent="-3429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72000" lvl="1" indent="0" defTabSz="685800" eaLnBrk="1">
              <a:lnSpc>
                <a:spcPts val="1800"/>
              </a:lnSpc>
            </a:pPr>
            <a:r>
              <a:rPr lang="en-US" altLang="en-US" sz="120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Security Issues</a:t>
            </a:r>
            <a:endParaRPr lang="en-US" altLang="en-US" sz="1800">
              <a:solidFill>
                <a:schemeClr val="tx1">
                  <a:lumMod val="75000"/>
                  <a:lumOff val="25000"/>
                </a:schemeClr>
              </a:solidFill>
              <a:latin typeface="+mj-lt"/>
            </a:endParaRPr>
          </a:p>
        </p:txBody>
      </p:sp>
      <p:sp>
        <p:nvSpPr>
          <p:cNvPr id="21528" name="AutoShape 23">
            <a:extLst>
              <a:ext uri="{FF2B5EF4-FFF2-40B4-BE49-F238E27FC236}">
                <a16:creationId xmlns:a16="http://schemas.microsoft.com/office/drawing/2014/main" id="{ED6E07A7-0EF5-41B0-8451-D8BF4D669FEF}"/>
              </a:ext>
            </a:extLst>
          </p:cNvPr>
          <p:cNvSpPr>
            <a:spLocks/>
          </p:cNvSpPr>
          <p:nvPr/>
        </p:nvSpPr>
        <p:spPr bwMode="auto">
          <a:xfrm>
            <a:off x="5050630" y="4060119"/>
            <a:ext cx="3165869" cy="296458"/>
          </a:xfrm>
          <a:custGeom>
            <a:avLst/>
            <a:gdLst>
              <a:gd name="T0" fmla="*/ 1921669 w 21600"/>
              <a:gd name="T1" fmla="*/ 120650 h 21600"/>
              <a:gd name="T2" fmla="*/ 1921669 w 21600"/>
              <a:gd name="T3" fmla="*/ 120650 h 21600"/>
              <a:gd name="T4" fmla="*/ 1921669 w 21600"/>
              <a:gd name="T5" fmla="*/ 120650 h 21600"/>
              <a:gd name="T6" fmla="*/ 1921669 w 21600"/>
              <a:gd name="T7" fmla="*/ 120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6350">
            <a:solidFill>
              <a:schemeClr val="bg1">
                <a:lumMod val="85000"/>
              </a:schemeClr>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42900" indent="-3429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72000" lvl="1" indent="0" defTabSz="685800" eaLnBrk="1">
              <a:lnSpc>
                <a:spcPts val="1800"/>
              </a:lnSpc>
            </a:pPr>
            <a:r>
              <a:rPr lang="en-US" altLang="en-US" sz="120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Application Incidents Prediction</a:t>
            </a:r>
            <a:endParaRPr lang="en-US" altLang="en-US" sz="1800">
              <a:solidFill>
                <a:schemeClr val="tx1">
                  <a:lumMod val="75000"/>
                  <a:lumOff val="25000"/>
                </a:schemeClr>
              </a:solidFill>
              <a:latin typeface="+mj-lt"/>
            </a:endParaRPr>
          </a:p>
        </p:txBody>
      </p:sp>
      <p:sp>
        <p:nvSpPr>
          <p:cNvPr id="21529" name="AutoShape 24">
            <a:extLst>
              <a:ext uri="{FF2B5EF4-FFF2-40B4-BE49-F238E27FC236}">
                <a16:creationId xmlns:a16="http://schemas.microsoft.com/office/drawing/2014/main" id="{F0EA45B9-D4BB-4986-8582-FA6B0350769E}"/>
              </a:ext>
            </a:extLst>
          </p:cNvPr>
          <p:cNvSpPr>
            <a:spLocks/>
          </p:cNvSpPr>
          <p:nvPr/>
        </p:nvSpPr>
        <p:spPr bwMode="auto">
          <a:xfrm>
            <a:off x="5050631" y="4439929"/>
            <a:ext cx="3165868" cy="296458"/>
          </a:xfrm>
          <a:custGeom>
            <a:avLst/>
            <a:gdLst>
              <a:gd name="T0" fmla="*/ 1921669 w 21600"/>
              <a:gd name="T1" fmla="*/ 120650 h 21600"/>
              <a:gd name="T2" fmla="*/ 1921669 w 21600"/>
              <a:gd name="T3" fmla="*/ 120650 h 21600"/>
              <a:gd name="T4" fmla="*/ 1921669 w 21600"/>
              <a:gd name="T5" fmla="*/ 120650 h 21600"/>
              <a:gd name="T6" fmla="*/ 1921669 w 21600"/>
              <a:gd name="T7" fmla="*/ 120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6350">
            <a:solidFill>
              <a:schemeClr val="bg1">
                <a:lumMod val="85000"/>
              </a:schemeClr>
            </a:solidFill>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marL="342900" indent="-3429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marL="72000" lvl="1" indent="0" defTabSz="685800" eaLnBrk="1">
              <a:lnSpc>
                <a:spcPts val="1800"/>
              </a:lnSpc>
            </a:pPr>
            <a:r>
              <a:rPr lang="en-US" altLang="en-US" sz="120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Cloud Maturity</a:t>
            </a:r>
            <a:endParaRPr lang="en-US" altLang="en-US" sz="1800">
              <a:solidFill>
                <a:schemeClr val="tx1">
                  <a:lumMod val="75000"/>
                  <a:lumOff val="25000"/>
                </a:schemeClr>
              </a:solidFill>
              <a:latin typeface="+mj-lt"/>
            </a:endParaRPr>
          </a:p>
        </p:txBody>
      </p:sp>
      <p:sp>
        <p:nvSpPr>
          <p:cNvPr id="21530" name="AutoShape 25">
            <a:extLst>
              <a:ext uri="{FF2B5EF4-FFF2-40B4-BE49-F238E27FC236}">
                <a16:creationId xmlns:a16="http://schemas.microsoft.com/office/drawing/2014/main" id="{15516D13-05FC-4050-9A71-90DD93FA54A4}"/>
              </a:ext>
            </a:extLst>
          </p:cNvPr>
          <p:cNvSpPr>
            <a:spLocks/>
          </p:cNvSpPr>
          <p:nvPr/>
        </p:nvSpPr>
        <p:spPr bwMode="auto">
          <a:xfrm flipV="1">
            <a:off x="3757613" y="3059191"/>
            <a:ext cx="1194197" cy="333375"/>
          </a:xfrm>
          <a:custGeom>
            <a:avLst/>
            <a:gdLst>
              <a:gd name="T0" fmla="*/ 796132 w 21600"/>
              <a:gd name="T1" fmla="*/ 222250 h 21600"/>
              <a:gd name="T2" fmla="*/ 796132 w 21600"/>
              <a:gd name="T3" fmla="*/ 222250 h 21600"/>
              <a:gd name="T4" fmla="*/ 796132 w 21600"/>
              <a:gd name="T5" fmla="*/ 222250 h 21600"/>
              <a:gd name="T6" fmla="*/ 796132 w 21600"/>
              <a:gd name="T7" fmla="*/ 2222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5775" y="21599"/>
                </a:lnTo>
                <a:lnTo>
                  <a:pt x="21599" y="21599"/>
                </a:lnTo>
              </a:path>
            </a:pathLst>
          </a:custGeom>
          <a:noFill/>
          <a:ln w="12700" cap="flat" cmpd="sng">
            <a:solidFill>
              <a:srgbClr val="86BC25"/>
            </a:solidFill>
            <a:prstDash val="sysDot"/>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IN" sz="1350">
              <a:latin typeface="+mj-lt"/>
            </a:endParaRPr>
          </a:p>
        </p:txBody>
      </p:sp>
      <p:sp>
        <p:nvSpPr>
          <p:cNvPr id="21531" name="AutoShape 26">
            <a:extLst>
              <a:ext uri="{FF2B5EF4-FFF2-40B4-BE49-F238E27FC236}">
                <a16:creationId xmlns:a16="http://schemas.microsoft.com/office/drawing/2014/main" id="{415E00C3-2C98-4796-A1CB-EBECCBBFFB45}"/>
              </a:ext>
            </a:extLst>
          </p:cNvPr>
          <p:cNvSpPr>
            <a:spLocks/>
          </p:cNvSpPr>
          <p:nvPr/>
        </p:nvSpPr>
        <p:spPr bwMode="auto">
          <a:xfrm>
            <a:off x="3779044" y="3403283"/>
            <a:ext cx="1172766" cy="431006"/>
          </a:xfrm>
          <a:custGeom>
            <a:avLst/>
            <a:gdLst>
              <a:gd name="T0" fmla="*/ 781844 w 21600"/>
              <a:gd name="T1" fmla="*/ 287338 h 21600"/>
              <a:gd name="T2" fmla="*/ 781844 w 21600"/>
              <a:gd name="T3" fmla="*/ 287338 h 21600"/>
              <a:gd name="T4" fmla="*/ 781844 w 21600"/>
              <a:gd name="T5" fmla="*/ 287338 h 21600"/>
              <a:gd name="T6" fmla="*/ 781844 w 21600"/>
              <a:gd name="T7" fmla="*/ 2873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15775" y="21600"/>
                </a:lnTo>
                <a:lnTo>
                  <a:pt x="21599" y="21600"/>
                </a:lnTo>
              </a:path>
            </a:pathLst>
          </a:custGeom>
          <a:noFill/>
          <a:ln w="12700" cap="flat" cmpd="sng">
            <a:solidFill>
              <a:srgbClr val="86BC25"/>
            </a:solidFill>
            <a:prstDash val="sysDot"/>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IN" sz="1350">
              <a:latin typeface="+mj-lt"/>
            </a:endParaRPr>
          </a:p>
        </p:txBody>
      </p:sp>
      <p:sp>
        <p:nvSpPr>
          <p:cNvPr id="18" name="Title 17">
            <a:extLst>
              <a:ext uri="{FF2B5EF4-FFF2-40B4-BE49-F238E27FC236}">
                <a16:creationId xmlns:a16="http://schemas.microsoft.com/office/drawing/2014/main" id="{ACD64C43-8699-4E00-ABA4-0DA9F8B8DCB5}"/>
              </a:ext>
            </a:extLst>
          </p:cNvPr>
          <p:cNvSpPr>
            <a:spLocks noGrp="1"/>
          </p:cNvSpPr>
          <p:nvPr>
            <p:ph type="title"/>
          </p:nvPr>
        </p:nvSpPr>
        <p:spPr/>
        <p:txBody>
          <a:bodyPr/>
          <a:lstStyle/>
          <a:p>
            <a:r>
              <a:rPr lang="en-US" altLang="en-US" dirty="0">
                <a:latin typeface="+mj-lt"/>
                <a:sym typeface="Helvetica" panose="020B0604020202030204" pitchFamily="34" charset="0"/>
              </a:rPr>
              <a:t>AI/ML Recommendations (AI Ops)</a:t>
            </a:r>
            <a:endParaRPr lang="en-IN" dirty="0">
              <a:latin typeface="+mj-lt"/>
            </a:endParaRPr>
          </a:p>
        </p:txBody>
      </p:sp>
      <p:pic>
        <p:nvPicPr>
          <p:cNvPr id="4" name="Picture 3">
            <a:extLst>
              <a:ext uri="{FF2B5EF4-FFF2-40B4-BE49-F238E27FC236}">
                <a16:creationId xmlns:a16="http://schemas.microsoft.com/office/drawing/2014/main" id="{8A0B5F6C-E437-4822-B966-EAE5E2C2713E}"/>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21205" y="2071513"/>
            <a:ext cx="360000" cy="360000"/>
          </a:xfrm>
          <a:prstGeom prst="rect">
            <a:avLst/>
          </a:prstGeom>
        </p:spPr>
      </p:pic>
    </p:spTree>
    <p:extLst>
      <p:ext uri="{BB962C8B-B14F-4D97-AF65-F5344CB8AC3E}">
        <p14:creationId xmlns:p14="http://schemas.microsoft.com/office/powerpoint/2010/main" val="389427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2">
            <a:extLst>
              <a:ext uri="{FF2B5EF4-FFF2-40B4-BE49-F238E27FC236}">
                <a16:creationId xmlns:a16="http://schemas.microsoft.com/office/drawing/2014/main" id="{247EDC72-8992-4770-9880-B1AD2C43CB61}"/>
              </a:ext>
            </a:extLst>
          </p:cNvPr>
          <p:cNvSpPr>
            <a:spLocks/>
          </p:cNvSpPr>
          <p:nvPr/>
        </p:nvSpPr>
        <p:spPr bwMode="auto">
          <a:xfrm>
            <a:off x="352426" y="1073945"/>
            <a:ext cx="2537222" cy="298847"/>
          </a:xfrm>
          <a:custGeom>
            <a:avLst/>
            <a:gdLst>
              <a:gd name="T0" fmla="*/ 1691482 w 21600"/>
              <a:gd name="T1" fmla="*/ 199231 h 21600"/>
              <a:gd name="T2" fmla="*/ 1691482 w 21600"/>
              <a:gd name="T3" fmla="*/ 199231 h 21600"/>
              <a:gd name="T4" fmla="*/ 1691482 w 21600"/>
              <a:gd name="T5" fmla="*/ 199231 h 21600"/>
              <a:gd name="T6" fmla="*/ 1691482 w 21600"/>
              <a:gd name="T7" fmla="*/ 19923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79" tIns="68579" rIns="68579" bIns="68579"/>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eaLnBrk="1">
              <a:lnSpc>
                <a:spcPct val="115000"/>
              </a:lnSpc>
            </a:pPr>
            <a:r>
              <a:rPr lang="en-US" altLang="en-US" sz="1000" b="1" dirty="0">
                <a:solidFill>
                  <a:schemeClr val="accent1">
                    <a:lumMod val="50000"/>
                  </a:schemeClr>
                </a:solidFill>
                <a:latin typeface="+mj-lt"/>
                <a:ea typeface="Helvetica" panose="020B0604020202030204" pitchFamily="34" charset="0"/>
                <a:cs typeface="Helvetica" panose="020B0604020202030204" pitchFamily="34" charset="0"/>
                <a:sym typeface="Helvetica" panose="020B0604020202030204" pitchFamily="34" charset="0"/>
              </a:rPr>
              <a:t>Sophisticated CI-CD pipelines</a:t>
            </a:r>
            <a:endParaRPr lang="en-US" altLang="en-US" sz="1000" dirty="0">
              <a:solidFill>
                <a:schemeClr val="accent1">
                  <a:lumMod val="50000"/>
                </a:schemeClr>
              </a:solidFill>
              <a:latin typeface="+mj-lt"/>
            </a:endParaRPr>
          </a:p>
        </p:txBody>
      </p:sp>
      <p:pic>
        <p:nvPicPr>
          <p:cNvPr id="22532" name="Picture 3">
            <a:extLst>
              <a:ext uri="{FF2B5EF4-FFF2-40B4-BE49-F238E27FC236}">
                <a16:creationId xmlns:a16="http://schemas.microsoft.com/office/drawing/2014/main" id="{C2AA5BA9-4760-4F24-A713-C1CCB60FBA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429" y="1389460"/>
            <a:ext cx="2674144" cy="1378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3" name="Picture 4">
            <a:extLst>
              <a:ext uri="{FF2B5EF4-FFF2-40B4-BE49-F238E27FC236}">
                <a16:creationId xmlns:a16="http://schemas.microsoft.com/office/drawing/2014/main" id="{23400EB7-8189-4C65-9302-EA9E8978F8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6360" y="1389461"/>
            <a:ext cx="2393156" cy="1378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4" name="AutoShape 5">
            <a:extLst>
              <a:ext uri="{FF2B5EF4-FFF2-40B4-BE49-F238E27FC236}">
                <a16:creationId xmlns:a16="http://schemas.microsoft.com/office/drawing/2014/main" id="{5C517BEA-71EB-415C-8480-09C04E35CCD0}"/>
              </a:ext>
            </a:extLst>
          </p:cNvPr>
          <p:cNvSpPr>
            <a:spLocks/>
          </p:cNvSpPr>
          <p:nvPr/>
        </p:nvSpPr>
        <p:spPr bwMode="auto">
          <a:xfrm>
            <a:off x="3215878" y="1073945"/>
            <a:ext cx="2537222" cy="265510"/>
          </a:xfrm>
          <a:custGeom>
            <a:avLst/>
            <a:gdLst>
              <a:gd name="T0" fmla="*/ 1691481 w 21600"/>
              <a:gd name="T1" fmla="*/ 323850 h 21600"/>
              <a:gd name="T2" fmla="*/ 1691481 w 21600"/>
              <a:gd name="T3" fmla="*/ 323850 h 21600"/>
              <a:gd name="T4" fmla="*/ 1691481 w 21600"/>
              <a:gd name="T5" fmla="*/ 323850 h 21600"/>
              <a:gd name="T6" fmla="*/ 1691481 w 21600"/>
              <a:gd name="T7" fmla="*/ 3238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79" tIns="68579" rIns="68579" bIns="68579"/>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eaLnBrk="1">
              <a:lnSpc>
                <a:spcPct val="115000"/>
              </a:lnSpc>
            </a:pPr>
            <a:r>
              <a:rPr lang="en-US" altLang="en-US" sz="1000" b="1" dirty="0" err="1">
                <a:solidFill>
                  <a:schemeClr val="accent3">
                    <a:lumMod val="50000"/>
                  </a:schemeClr>
                </a:solidFill>
                <a:latin typeface="+mj-lt"/>
                <a:ea typeface="Helvetica" panose="020B0604020202030204" pitchFamily="34" charset="0"/>
                <a:cs typeface="Helvetica" panose="020B0604020202030204" pitchFamily="34" charset="0"/>
                <a:sym typeface="Helvetica" panose="020B0604020202030204" pitchFamily="34" charset="0"/>
              </a:rPr>
              <a:t>Scriptless</a:t>
            </a:r>
            <a:r>
              <a:rPr lang="en-US" altLang="en-US" sz="1000" b="1" dirty="0">
                <a:solidFill>
                  <a:schemeClr val="accent3">
                    <a:lumMod val="50000"/>
                  </a:schemeClr>
                </a:solidFill>
                <a:latin typeface="+mj-lt"/>
                <a:ea typeface="Helvetica" panose="020B0604020202030204" pitchFamily="34" charset="0"/>
                <a:cs typeface="Helvetica" panose="020B0604020202030204" pitchFamily="34" charset="0"/>
                <a:sym typeface="Helvetica" panose="020B0604020202030204" pitchFamily="34" charset="0"/>
              </a:rPr>
              <a:t> Cloud Automation</a:t>
            </a:r>
          </a:p>
        </p:txBody>
      </p:sp>
      <p:sp>
        <p:nvSpPr>
          <p:cNvPr id="22535" name="AutoShape 6">
            <a:extLst>
              <a:ext uri="{FF2B5EF4-FFF2-40B4-BE49-F238E27FC236}">
                <a16:creationId xmlns:a16="http://schemas.microsoft.com/office/drawing/2014/main" id="{AC5094BF-5105-4695-81E7-5F839BF05C6A}"/>
              </a:ext>
            </a:extLst>
          </p:cNvPr>
          <p:cNvSpPr>
            <a:spLocks/>
          </p:cNvSpPr>
          <p:nvPr/>
        </p:nvSpPr>
        <p:spPr bwMode="auto">
          <a:xfrm>
            <a:off x="6079332" y="1073945"/>
            <a:ext cx="2708672" cy="270272"/>
          </a:xfrm>
          <a:custGeom>
            <a:avLst/>
            <a:gdLst>
              <a:gd name="T0" fmla="*/ 1805782 w 21600"/>
              <a:gd name="T1" fmla="*/ 323850 h 21600"/>
              <a:gd name="T2" fmla="*/ 1805782 w 21600"/>
              <a:gd name="T3" fmla="*/ 323850 h 21600"/>
              <a:gd name="T4" fmla="*/ 1805782 w 21600"/>
              <a:gd name="T5" fmla="*/ 323850 h 21600"/>
              <a:gd name="T6" fmla="*/ 1805782 w 21600"/>
              <a:gd name="T7" fmla="*/ 3238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79" tIns="68579" rIns="68579" bIns="68579"/>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eaLnBrk="1">
              <a:lnSpc>
                <a:spcPct val="115000"/>
              </a:lnSpc>
            </a:pPr>
            <a:r>
              <a:rPr lang="en-US" altLang="en-US" sz="900" b="1" dirty="0">
                <a:solidFill>
                  <a:schemeClr val="accent6">
                    <a:lumMod val="50000"/>
                  </a:schemeClr>
                </a:solidFill>
                <a:latin typeface="+mj-lt"/>
                <a:ea typeface="Helvetica" panose="020B0604020202030204" pitchFamily="34" charset="0"/>
                <a:cs typeface="Helvetica" panose="020B0604020202030204" pitchFamily="34" charset="0"/>
                <a:sym typeface="Helvetica" panose="020B0604020202030204" pitchFamily="34" charset="0"/>
              </a:rPr>
              <a:t>Step by Step View of Feature Delivery and KPIs</a:t>
            </a:r>
            <a:endParaRPr lang="en-US" altLang="en-US" sz="900" dirty="0">
              <a:solidFill>
                <a:schemeClr val="accent6">
                  <a:lumMod val="50000"/>
                </a:schemeClr>
              </a:solidFill>
              <a:latin typeface="+mj-lt"/>
            </a:endParaRPr>
          </a:p>
        </p:txBody>
      </p:sp>
      <p:pic>
        <p:nvPicPr>
          <p:cNvPr id="22536" name="Picture 7">
            <a:extLst>
              <a:ext uri="{FF2B5EF4-FFF2-40B4-BE49-F238E27FC236}">
                <a16:creationId xmlns:a16="http://schemas.microsoft.com/office/drawing/2014/main" id="{ECC06529-BA4D-4705-AE24-0CD7ECE55D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1144" y="1379295"/>
            <a:ext cx="1169006" cy="1388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7" name="AutoShape 8">
            <a:extLst>
              <a:ext uri="{FF2B5EF4-FFF2-40B4-BE49-F238E27FC236}">
                <a16:creationId xmlns:a16="http://schemas.microsoft.com/office/drawing/2014/main" id="{BBE97C56-7C59-49DD-9781-87CC9E0D09F0}"/>
              </a:ext>
            </a:extLst>
          </p:cNvPr>
          <p:cNvSpPr>
            <a:spLocks/>
          </p:cNvSpPr>
          <p:nvPr/>
        </p:nvSpPr>
        <p:spPr bwMode="auto">
          <a:xfrm>
            <a:off x="328613" y="3084910"/>
            <a:ext cx="2674144" cy="298847"/>
          </a:xfrm>
          <a:custGeom>
            <a:avLst/>
            <a:gdLst>
              <a:gd name="T0" fmla="*/ 1782763 w 21600"/>
              <a:gd name="T1" fmla="*/ 199231 h 21600"/>
              <a:gd name="T2" fmla="*/ 1782763 w 21600"/>
              <a:gd name="T3" fmla="*/ 199231 h 21600"/>
              <a:gd name="T4" fmla="*/ 1782763 w 21600"/>
              <a:gd name="T5" fmla="*/ 199231 h 21600"/>
              <a:gd name="T6" fmla="*/ 1782763 w 21600"/>
              <a:gd name="T7" fmla="*/ 19923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79" tIns="68579" rIns="68579" bIns="68579"/>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eaLnBrk="1">
              <a:lnSpc>
                <a:spcPct val="115000"/>
              </a:lnSpc>
            </a:pPr>
            <a:r>
              <a:rPr lang="en-US" altLang="en-US" sz="1000" b="1" dirty="0">
                <a:solidFill>
                  <a:schemeClr val="accent2">
                    <a:lumMod val="50000"/>
                  </a:schemeClr>
                </a:solidFill>
                <a:latin typeface="+mj-lt"/>
                <a:ea typeface="Helvetica" panose="020B0604020202030204" pitchFamily="34" charset="0"/>
                <a:cs typeface="Helvetica" panose="020B0604020202030204" pitchFamily="34" charset="0"/>
                <a:sym typeface="Helvetica" panose="020B0604020202030204" pitchFamily="34" charset="0"/>
              </a:rPr>
              <a:t>Setup Security &amp; Compliance Policies</a:t>
            </a:r>
            <a:endParaRPr lang="en-US" altLang="en-US" sz="1000" dirty="0">
              <a:solidFill>
                <a:schemeClr val="accent2">
                  <a:lumMod val="50000"/>
                </a:schemeClr>
              </a:solidFill>
              <a:latin typeface="+mj-lt"/>
            </a:endParaRPr>
          </a:p>
        </p:txBody>
      </p:sp>
      <p:grpSp>
        <p:nvGrpSpPr>
          <p:cNvPr id="22538" name="Group 9">
            <a:extLst>
              <a:ext uri="{FF2B5EF4-FFF2-40B4-BE49-F238E27FC236}">
                <a16:creationId xmlns:a16="http://schemas.microsoft.com/office/drawing/2014/main" id="{C181FA6A-6A72-43AF-BB5B-80406C3F4887}"/>
              </a:ext>
            </a:extLst>
          </p:cNvPr>
          <p:cNvGrpSpPr>
            <a:grpSpLocks/>
          </p:cNvGrpSpPr>
          <p:nvPr/>
        </p:nvGrpSpPr>
        <p:grpSpPr bwMode="auto">
          <a:xfrm>
            <a:off x="404812" y="3400425"/>
            <a:ext cx="1510904" cy="1302544"/>
            <a:chOff x="-1" y="-1"/>
            <a:chExt cx="2013562" cy="1737362"/>
          </a:xfrm>
        </p:grpSpPr>
        <p:sp>
          <p:nvSpPr>
            <p:cNvPr id="22556" name="AutoShape 10">
              <a:extLst>
                <a:ext uri="{FF2B5EF4-FFF2-40B4-BE49-F238E27FC236}">
                  <a16:creationId xmlns:a16="http://schemas.microsoft.com/office/drawing/2014/main" id="{03BB1730-4A4A-45EE-9D3A-478B11D92347}"/>
                </a:ext>
              </a:extLst>
            </p:cNvPr>
            <p:cNvSpPr>
              <a:spLocks/>
            </p:cNvSpPr>
            <p:nvPr/>
          </p:nvSpPr>
          <p:spPr bwMode="auto">
            <a:xfrm>
              <a:off x="-1" y="-1"/>
              <a:ext cx="2013562" cy="1737362"/>
            </a:xfrm>
            <a:custGeom>
              <a:avLst/>
              <a:gdLst>
                <a:gd name="T0" fmla="*/ 1006781 w 21600"/>
                <a:gd name="T1" fmla="*/ 868681 h 21600"/>
                <a:gd name="T2" fmla="*/ 1006781 w 21600"/>
                <a:gd name="T3" fmla="*/ 868681 h 21600"/>
                <a:gd name="T4" fmla="*/ 1006781 w 21600"/>
                <a:gd name="T5" fmla="*/ 868681 h 21600"/>
                <a:gd name="T6" fmla="*/ 1006781 w 21600"/>
                <a:gd name="T7" fmla="*/ 8686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noFill/>
            <a:ln w="9525" cap="flat" cmpd="sng">
              <a:solidFill>
                <a:srgbClr val="75787B"/>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IN" sz="1350">
                <a:latin typeface="+mj-lt"/>
              </a:endParaRPr>
            </a:p>
          </p:txBody>
        </p:sp>
        <p:sp>
          <p:nvSpPr>
            <p:cNvPr id="22557" name="AutoShape 11">
              <a:extLst>
                <a:ext uri="{FF2B5EF4-FFF2-40B4-BE49-F238E27FC236}">
                  <a16:creationId xmlns:a16="http://schemas.microsoft.com/office/drawing/2014/main" id="{D4D3D15B-0D91-4474-97BA-DC068B9295EC}"/>
                </a:ext>
              </a:extLst>
            </p:cNvPr>
            <p:cNvSpPr>
              <a:spLocks/>
            </p:cNvSpPr>
            <p:nvPr/>
          </p:nvSpPr>
          <p:spPr bwMode="auto">
            <a:xfrm>
              <a:off x="-1" y="-1"/>
              <a:ext cx="2013562" cy="1615441"/>
            </a:xfrm>
            <a:custGeom>
              <a:avLst/>
              <a:gdLst>
                <a:gd name="T0" fmla="*/ 1006781 w 21600"/>
                <a:gd name="T1" fmla="*/ 807721 h 21600"/>
                <a:gd name="T2" fmla="*/ 1006781 w 21600"/>
                <a:gd name="T3" fmla="*/ 807721 h 21600"/>
                <a:gd name="T4" fmla="*/ 1006781 w 21600"/>
                <a:gd name="T5" fmla="*/ 807721 h 21600"/>
                <a:gd name="T6" fmla="*/ 1006781 w 21600"/>
                <a:gd name="T7" fmla="*/ 80772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lvl1pPr marL="71438" indent="-71438">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eaLnBrk="1">
                <a:spcBef>
                  <a:spcPts val="450"/>
                </a:spcBef>
                <a:buClr>
                  <a:srgbClr val="000000"/>
                </a:buClr>
                <a:buSzPct val="100000"/>
                <a:buFont typeface="Arial" panose="020B0604020202020204" pitchFamily="34" charset="0"/>
                <a:buChar char="•"/>
              </a:pPr>
              <a:r>
                <a:rPr lang="en-US" altLang="en-US" sz="750" dirty="0">
                  <a:latin typeface="+mj-lt"/>
                  <a:ea typeface="Helvetica" panose="020B0604020202030204" pitchFamily="34" charset="0"/>
                  <a:cs typeface="Helvetica" panose="020B0604020202030204" pitchFamily="34" charset="0"/>
                  <a:sym typeface="Helvetica" panose="020B0604020202030204" pitchFamily="34" charset="0"/>
                </a:rPr>
                <a:t>Management Plane Scan</a:t>
              </a:r>
            </a:p>
            <a:p>
              <a:pPr eaLnBrk="1">
                <a:spcBef>
                  <a:spcPts val="450"/>
                </a:spcBef>
                <a:buClr>
                  <a:srgbClr val="000000"/>
                </a:buClr>
                <a:buSzPct val="100000"/>
                <a:buFont typeface="Arial" panose="020B0604020202020204" pitchFamily="34" charset="0"/>
                <a:buChar char="•"/>
              </a:pPr>
              <a:r>
                <a:rPr lang="en-US" altLang="en-US" sz="750" dirty="0">
                  <a:latin typeface="+mj-lt"/>
                  <a:ea typeface="Helvetica" panose="020B0604020202030204" pitchFamily="34" charset="0"/>
                  <a:cs typeface="Helvetica" panose="020B0604020202030204" pitchFamily="34" charset="0"/>
                  <a:sym typeface="Helvetica" panose="020B0604020202030204" pitchFamily="34" charset="0"/>
                </a:rPr>
                <a:t>OS Scan</a:t>
              </a:r>
            </a:p>
            <a:p>
              <a:pPr eaLnBrk="1">
                <a:spcBef>
                  <a:spcPts val="450"/>
                </a:spcBef>
                <a:buClr>
                  <a:srgbClr val="000000"/>
                </a:buClr>
                <a:buSzPct val="100000"/>
                <a:buFont typeface="Arial" panose="020B0604020202020204" pitchFamily="34" charset="0"/>
                <a:buChar char="•"/>
              </a:pPr>
              <a:r>
                <a:rPr lang="en-US" altLang="en-US" sz="750" dirty="0">
                  <a:latin typeface="+mj-lt"/>
                  <a:ea typeface="Helvetica" panose="020B0604020202030204" pitchFamily="34" charset="0"/>
                  <a:cs typeface="Helvetica" panose="020B0604020202030204" pitchFamily="34" charset="0"/>
                  <a:sym typeface="Helvetica" panose="020B0604020202030204" pitchFamily="34" charset="0"/>
                </a:rPr>
                <a:t>Vulnerability Scan</a:t>
              </a:r>
            </a:p>
            <a:p>
              <a:pPr eaLnBrk="1">
                <a:spcBef>
                  <a:spcPts val="450"/>
                </a:spcBef>
                <a:buClr>
                  <a:srgbClr val="000000"/>
                </a:buClr>
                <a:buSzPct val="100000"/>
                <a:buFont typeface="Arial" panose="020B0604020202020204" pitchFamily="34" charset="0"/>
                <a:buChar char="•"/>
              </a:pPr>
              <a:r>
                <a:rPr lang="en-US" altLang="en-US" sz="750" dirty="0">
                  <a:latin typeface="+mj-lt"/>
                  <a:ea typeface="Helvetica" panose="020B0604020202030204" pitchFamily="34" charset="0"/>
                  <a:cs typeface="Helvetica" panose="020B0604020202030204" pitchFamily="34" charset="0"/>
                  <a:sym typeface="Helvetica" panose="020B0604020202030204" pitchFamily="34" charset="0"/>
                </a:rPr>
                <a:t>Dependency Check</a:t>
              </a:r>
            </a:p>
            <a:p>
              <a:pPr eaLnBrk="1">
                <a:spcBef>
                  <a:spcPts val="450"/>
                </a:spcBef>
                <a:buClr>
                  <a:srgbClr val="000000"/>
                </a:buClr>
                <a:buSzPct val="100000"/>
                <a:buFont typeface="Arial" panose="020B0604020202020204" pitchFamily="34" charset="0"/>
                <a:buChar char="•"/>
              </a:pPr>
              <a:r>
                <a:rPr lang="en-US" altLang="en-US" sz="750" dirty="0">
                  <a:latin typeface="+mj-lt"/>
                  <a:ea typeface="Helvetica" panose="020B0604020202030204" pitchFamily="34" charset="0"/>
                  <a:cs typeface="Helvetica" panose="020B0604020202030204" pitchFamily="34" charset="0"/>
                  <a:sym typeface="Helvetica" panose="020B0604020202030204" pitchFamily="34" charset="0"/>
                </a:rPr>
                <a:t>Web Server Testing</a:t>
              </a:r>
            </a:p>
            <a:p>
              <a:pPr eaLnBrk="1">
                <a:spcBef>
                  <a:spcPts val="450"/>
                </a:spcBef>
                <a:buClr>
                  <a:srgbClr val="000000"/>
                </a:buClr>
                <a:buSzPct val="100000"/>
                <a:buFont typeface="Arial" panose="020B0604020202020204" pitchFamily="34" charset="0"/>
                <a:buChar char="•"/>
              </a:pPr>
              <a:r>
                <a:rPr lang="en-US" altLang="en-US" sz="750" dirty="0">
                  <a:latin typeface="+mj-lt"/>
                  <a:ea typeface="Helvetica" panose="020B0604020202030204" pitchFamily="34" charset="0"/>
                  <a:cs typeface="Helvetica" panose="020B0604020202030204" pitchFamily="34" charset="0"/>
                  <a:sym typeface="Helvetica" panose="020B0604020202030204" pitchFamily="34" charset="0"/>
                </a:rPr>
                <a:t>Static Analysis</a:t>
              </a:r>
            </a:p>
            <a:p>
              <a:pPr eaLnBrk="1">
                <a:spcBef>
                  <a:spcPts val="450"/>
                </a:spcBef>
                <a:buClr>
                  <a:srgbClr val="000000"/>
                </a:buClr>
                <a:buSzPct val="100000"/>
                <a:buFont typeface="Arial" panose="020B0604020202020204" pitchFamily="34" charset="0"/>
                <a:buChar char="•"/>
              </a:pPr>
              <a:r>
                <a:rPr lang="en-US" altLang="en-US" sz="750" dirty="0">
                  <a:latin typeface="+mj-lt"/>
                  <a:ea typeface="Helvetica" panose="020B0604020202030204" pitchFamily="34" charset="0"/>
                  <a:cs typeface="Helvetica" panose="020B0604020202030204" pitchFamily="34" charset="0"/>
                  <a:sym typeface="Helvetica" panose="020B0604020202030204" pitchFamily="34" charset="0"/>
                </a:rPr>
                <a:t>Dynamic Analysis</a:t>
              </a:r>
              <a:endParaRPr lang="en-US" altLang="en-US" sz="1800" dirty="0">
                <a:latin typeface="+mj-lt"/>
              </a:endParaRPr>
            </a:p>
          </p:txBody>
        </p:sp>
      </p:grpSp>
      <p:grpSp>
        <p:nvGrpSpPr>
          <p:cNvPr id="22539" name="Group 12">
            <a:extLst>
              <a:ext uri="{FF2B5EF4-FFF2-40B4-BE49-F238E27FC236}">
                <a16:creationId xmlns:a16="http://schemas.microsoft.com/office/drawing/2014/main" id="{7FAE91EC-A57C-4160-91E8-93537A303071}"/>
              </a:ext>
            </a:extLst>
          </p:cNvPr>
          <p:cNvGrpSpPr>
            <a:grpSpLocks/>
          </p:cNvGrpSpPr>
          <p:nvPr/>
        </p:nvGrpSpPr>
        <p:grpSpPr bwMode="auto">
          <a:xfrm>
            <a:off x="2082403" y="3400425"/>
            <a:ext cx="651272" cy="1302544"/>
            <a:chOff x="-1" y="-1"/>
            <a:chExt cx="869436" cy="1737362"/>
          </a:xfrm>
        </p:grpSpPr>
        <p:sp>
          <p:nvSpPr>
            <p:cNvPr id="22554" name="AutoShape 13">
              <a:extLst>
                <a:ext uri="{FF2B5EF4-FFF2-40B4-BE49-F238E27FC236}">
                  <a16:creationId xmlns:a16="http://schemas.microsoft.com/office/drawing/2014/main" id="{BC9F88BF-B00C-404A-8186-C1DEFED0FCA7}"/>
                </a:ext>
              </a:extLst>
            </p:cNvPr>
            <p:cNvSpPr>
              <a:spLocks/>
            </p:cNvSpPr>
            <p:nvPr/>
          </p:nvSpPr>
          <p:spPr bwMode="auto">
            <a:xfrm>
              <a:off x="-1" y="-1"/>
              <a:ext cx="869436" cy="1737362"/>
            </a:xfrm>
            <a:custGeom>
              <a:avLst/>
              <a:gdLst>
                <a:gd name="T0" fmla="*/ 434718 w 21600"/>
                <a:gd name="T1" fmla="*/ 868681 h 21600"/>
                <a:gd name="T2" fmla="*/ 434718 w 21600"/>
                <a:gd name="T3" fmla="*/ 868681 h 21600"/>
                <a:gd name="T4" fmla="*/ 434718 w 21600"/>
                <a:gd name="T5" fmla="*/ 868681 h 21600"/>
                <a:gd name="T6" fmla="*/ 434718 w 21600"/>
                <a:gd name="T7" fmla="*/ 86868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noFill/>
            <a:ln w="9525" cap="flat" cmpd="sng">
              <a:solidFill>
                <a:srgbClr val="75787B"/>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IN" sz="1350" dirty="0">
                <a:latin typeface="+mj-lt"/>
              </a:endParaRPr>
            </a:p>
          </p:txBody>
        </p:sp>
        <p:sp>
          <p:nvSpPr>
            <p:cNvPr id="22555" name="AutoShape 14">
              <a:extLst>
                <a:ext uri="{FF2B5EF4-FFF2-40B4-BE49-F238E27FC236}">
                  <a16:creationId xmlns:a16="http://schemas.microsoft.com/office/drawing/2014/main" id="{DEE5A2A8-2AA6-487A-B378-5E4C04EDAEE7}"/>
                </a:ext>
              </a:extLst>
            </p:cNvPr>
            <p:cNvSpPr>
              <a:spLocks/>
            </p:cNvSpPr>
            <p:nvPr/>
          </p:nvSpPr>
          <p:spPr bwMode="auto">
            <a:xfrm>
              <a:off x="-1" y="-1"/>
              <a:ext cx="869436" cy="1386841"/>
            </a:xfrm>
            <a:custGeom>
              <a:avLst/>
              <a:gdLst>
                <a:gd name="T0" fmla="*/ 434718 w 21600"/>
                <a:gd name="T1" fmla="*/ 693421 h 21600"/>
                <a:gd name="T2" fmla="*/ 434718 w 21600"/>
                <a:gd name="T3" fmla="*/ 693421 h 21600"/>
                <a:gd name="T4" fmla="*/ 434718 w 21600"/>
                <a:gd name="T5" fmla="*/ 693421 h 21600"/>
                <a:gd name="T6" fmla="*/ 434718 w 21600"/>
                <a:gd name="T7" fmla="*/ 69342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lvl1pPr marL="71438" indent="-71438">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eaLnBrk="1">
                <a:spcBef>
                  <a:spcPts val="450"/>
                </a:spcBef>
                <a:buClr>
                  <a:srgbClr val="000000"/>
                </a:buClr>
                <a:buSzPct val="100000"/>
                <a:buFont typeface="Arial" panose="020B0604020202020204" pitchFamily="34" charset="0"/>
                <a:buChar char="•"/>
              </a:pPr>
              <a:r>
                <a:rPr lang="en-US" altLang="en-US" sz="750" dirty="0">
                  <a:latin typeface="+mj-lt"/>
                  <a:ea typeface="Helvetica" panose="020B0604020202030204" pitchFamily="34" charset="0"/>
                  <a:cs typeface="Helvetica" panose="020B0604020202030204" pitchFamily="34" charset="0"/>
                  <a:sym typeface="Helvetica" panose="020B0604020202030204" pitchFamily="34" charset="0"/>
                </a:rPr>
                <a:t>SOX</a:t>
              </a:r>
            </a:p>
            <a:p>
              <a:pPr eaLnBrk="1">
                <a:spcBef>
                  <a:spcPts val="450"/>
                </a:spcBef>
                <a:buClr>
                  <a:srgbClr val="000000"/>
                </a:buClr>
                <a:buSzPct val="100000"/>
                <a:buFont typeface="Arial" panose="020B0604020202020204" pitchFamily="34" charset="0"/>
                <a:buChar char="•"/>
              </a:pPr>
              <a:r>
                <a:rPr lang="en-US" altLang="en-US" sz="750" dirty="0">
                  <a:latin typeface="+mj-lt"/>
                  <a:ea typeface="Helvetica" panose="020B0604020202030204" pitchFamily="34" charset="0"/>
                  <a:cs typeface="Helvetica" panose="020B0604020202030204" pitchFamily="34" charset="0"/>
                  <a:sym typeface="Helvetica" panose="020B0604020202030204" pitchFamily="34" charset="0"/>
                </a:rPr>
                <a:t>SDLC</a:t>
              </a:r>
            </a:p>
            <a:p>
              <a:pPr eaLnBrk="1">
                <a:spcBef>
                  <a:spcPts val="450"/>
                </a:spcBef>
                <a:buClr>
                  <a:srgbClr val="000000"/>
                </a:buClr>
                <a:buSzPct val="100000"/>
                <a:buFont typeface="Arial" panose="020B0604020202020204" pitchFamily="34" charset="0"/>
                <a:buChar char="•"/>
              </a:pPr>
              <a:r>
                <a:rPr lang="en-US" altLang="en-US" sz="750" dirty="0">
                  <a:latin typeface="+mj-lt"/>
                  <a:ea typeface="Helvetica" panose="020B0604020202030204" pitchFamily="34" charset="0"/>
                  <a:cs typeface="Helvetica" panose="020B0604020202030204" pitchFamily="34" charset="0"/>
                  <a:sym typeface="Helvetica" panose="020B0604020202030204" pitchFamily="34" charset="0"/>
                </a:rPr>
                <a:t>ISO</a:t>
              </a:r>
            </a:p>
            <a:p>
              <a:pPr eaLnBrk="1">
                <a:spcBef>
                  <a:spcPts val="450"/>
                </a:spcBef>
                <a:buClr>
                  <a:srgbClr val="000000"/>
                </a:buClr>
                <a:buSzPct val="100000"/>
                <a:buFont typeface="Arial" panose="020B0604020202020204" pitchFamily="34" charset="0"/>
                <a:buChar char="•"/>
              </a:pPr>
              <a:r>
                <a:rPr lang="en-US" altLang="en-US" sz="750" dirty="0">
                  <a:latin typeface="+mj-lt"/>
                  <a:ea typeface="Helvetica" panose="020B0604020202030204" pitchFamily="34" charset="0"/>
                  <a:cs typeface="Helvetica" panose="020B0604020202030204" pitchFamily="34" charset="0"/>
                  <a:sym typeface="Helvetica" panose="020B0604020202030204" pitchFamily="34" charset="0"/>
                </a:rPr>
                <a:t>PCI</a:t>
              </a:r>
            </a:p>
            <a:p>
              <a:pPr eaLnBrk="1">
                <a:spcBef>
                  <a:spcPts val="450"/>
                </a:spcBef>
                <a:buClr>
                  <a:srgbClr val="000000"/>
                </a:buClr>
                <a:buSzPct val="100000"/>
                <a:buFont typeface="Arial" panose="020B0604020202020204" pitchFamily="34" charset="0"/>
                <a:buChar char="•"/>
              </a:pPr>
              <a:r>
                <a:rPr lang="en-US" altLang="en-US" sz="750" dirty="0">
                  <a:latin typeface="+mj-lt"/>
                  <a:ea typeface="Helvetica" panose="020B0604020202030204" pitchFamily="34" charset="0"/>
                  <a:cs typeface="Helvetica" panose="020B0604020202030204" pitchFamily="34" charset="0"/>
                  <a:sym typeface="Helvetica" panose="020B0604020202030204" pitchFamily="34" charset="0"/>
                </a:rPr>
                <a:t>GLBA</a:t>
              </a:r>
            </a:p>
            <a:p>
              <a:pPr eaLnBrk="1">
                <a:spcBef>
                  <a:spcPts val="450"/>
                </a:spcBef>
                <a:buClr>
                  <a:srgbClr val="000000"/>
                </a:buClr>
                <a:buSzPct val="100000"/>
                <a:buFont typeface="Arial" panose="020B0604020202020204" pitchFamily="34" charset="0"/>
                <a:buChar char="•"/>
              </a:pPr>
              <a:r>
                <a:rPr lang="en-US" altLang="en-US" sz="750" dirty="0">
                  <a:latin typeface="+mj-lt"/>
                  <a:ea typeface="Helvetica" panose="020B0604020202030204" pitchFamily="34" charset="0"/>
                  <a:cs typeface="Helvetica" panose="020B0604020202030204" pitchFamily="34" charset="0"/>
                  <a:sym typeface="Helvetica" panose="020B0604020202030204" pitchFamily="34" charset="0"/>
                </a:rPr>
                <a:t>GDPR</a:t>
              </a:r>
              <a:endParaRPr lang="en-US" altLang="en-US" sz="1800" dirty="0">
                <a:latin typeface="+mj-lt"/>
              </a:endParaRPr>
            </a:p>
          </p:txBody>
        </p:sp>
      </p:grpSp>
      <p:sp>
        <p:nvSpPr>
          <p:cNvPr id="22540" name="AutoShape 15">
            <a:extLst>
              <a:ext uri="{FF2B5EF4-FFF2-40B4-BE49-F238E27FC236}">
                <a16:creationId xmlns:a16="http://schemas.microsoft.com/office/drawing/2014/main" id="{CF8260FD-98AD-425E-A3F9-A992CBE6248F}"/>
              </a:ext>
            </a:extLst>
          </p:cNvPr>
          <p:cNvSpPr>
            <a:spLocks/>
          </p:cNvSpPr>
          <p:nvPr/>
        </p:nvSpPr>
        <p:spPr bwMode="auto">
          <a:xfrm>
            <a:off x="6069807" y="3084910"/>
            <a:ext cx="2674144" cy="298847"/>
          </a:xfrm>
          <a:custGeom>
            <a:avLst/>
            <a:gdLst>
              <a:gd name="T0" fmla="*/ 1782763 w 21600"/>
              <a:gd name="T1" fmla="*/ 199231 h 21600"/>
              <a:gd name="T2" fmla="*/ 1782763 w 21600"/>
              <a:gd name="T3" fmla="*/ 199231 h 21600"/>
              <a:gd name="T4" fmla="*/ 1782763 w 21600"/>
              <a:gd name="T5" fmla="*/ 199231 h 21600"/>
              <a:gd name="T6" fmla="*/ 1782763 w 21600"/>
              <a:gd name="T7" fmla="*/ 19923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79" tIns="68579" rIns="68579" bIns="68579"/>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eaLnBrk="1">
              <a:lnSpc>
                <a:spcPct val="115000"/>
              </a:lnSpc>
            </a:pPr>
            <a:r>
              <a:rPr lang="en-US" altLang="en-US" sz="1000" b="1" dirty="0">
                <a:solidFill>
                  <a:schemeClr val="accent5">
                    <a:lumMod val="50000"/>
                  </a:schemeClr>
                </a:solidFill>
                <a:latin typeface="+mj-lt"/>
                <a:ea typeface="Helvetica" panose="020B0604020202030204" pitchFamily="34" charset="0"/>
                <a:cs typeface="Helvetica" panose="020B0604020202030204" pitchFamily="34" charset="0"/>
                <a:sym typeface="Helvetica" panose="020B0604020202030204" pitchFamily="34" charset="0"/>
              </a:rPr>
              <a:t>Monitor &amp; Optimize App Performance</a:t>
            </a:r>
            <a:endParaRPr lang="en-US" altLang="en-US" sz="1000" dirty="0">
              <a:solidFill>
                <a:schemeClr val="accent5">
                  <a:lumMod val="50000"/>
                </a:schemeClr>
              </a:solidFill>
              <a:latin typeface="+mj-lt"/>
            </a:endParaRPr>
          </a:p>
        </p:txBody>
      </p:sp>
      <p:pic>
        <p:nvPicPr>
          <p:cNvPr id="22541" name="Picture 16">
            <a:extLst>
              <a:ext uri="{FF2B5EF4-FFF2-40B4-BE49-F238E27FC236}">
                <a16:creationId xmlns:a16="http://schemas.microsoft.com/office/drawing/2014/main" id="{1DD6B750-AACE-4995-BDA9-D2DC42D402D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0782" y="3400426"/>
            <a:ext cx="2365772" cy="1346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42" name="AutoShape 17">
            <a:extLst>
              <a:ext uri="{FF2B5EF4-FFF2-40B4-BE49-F238E27FC236}">
                <a16:creationId xmlns:a16="http://schemas.microsoft.com/office/drawing/2014/main" id="{54A2E921-3619-44AF-9C48-428CBB9F9F43}"/>
              </a:ext>
            </a:extLst>
          </p:cNvPr>
          <p:cNvSpPr>
            <a:spLocks/>
          </p:cNvSpPr>
          <p:nvPr/>
        </p:nvSpPr>
        <p:spPr bwMode="auto">
          <a:xfrm>
            <a:off x="3199210" y="3084910"/>
            <a:ext cx="2674144" cy="298847"/>
          </a:xfrm>
          <a:custGeom>
            <a:avLst/>
            <a:gdLst>
              <a:gd name="T0" fmla="*/ 1782763 w 21600"/>
              <a:gd name="T1" fmla="*/ 199231 h 21600"/>
              <a:gd name="T2" fmla="*/ 1782763 w 21600"/>
              <a:gd name="T3" fmla="*/ 199231 h 21600"/>
              <a:gd name="T4" fmla="*/ 1782763 w 21600"/>
              <a:gd name="T5" fmla="*/ 199231 h 21600"/>
              <a:gd name="T6" fmla="*/ 1782763 w 21600"/>
              <a:gd name="T7" fmla="*/ 19923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8579" tIns="68579" rIns="68579" bIns="68579"/>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eaLnBrk="1">
              <a:lnSpc>
                <a:spcPct val="115000"/>
              </a:lnSpc>
            </a:pPr>
            <a:r>
              <a:rPr lang="en-US" altLang="en-US" sz="1000" b="1" dirty="0">
                <a:solidFill>
                  <a:schemeClr val="accent4">
                    <a:lumMod val="50000"/>
                  </a:schemeClr>
                </a:solidFill>
                <a:latin typeface="+mj-lt"/>
                <a:ea typeface="Helvetica" panose="020B0604020202030204" pitchFamily="34" charset="0"/>
                <a:cs typeface="Helvetica" panose="020B0604020202030204" pitchFamily="34" charset="0"/>
                <a:sym typeface="Helvetica" panose="020B0604020202030204" pitchFamily="34" charset="0"/>
              </a:rPr>
              <a:t>Continuous Application Assessments</a:t>
            </a:r>
            <a:endParaRPr lang="en-US" altLang="en-US" sz="1000" dirty="0">
              <a:solidFill>
                <a:schemeClr val="accent4">
                  <a:lumMod val="50000"/>
                </a:schemeClr>
              </a:solidFill>
              <a:latin typeface="+mj-lt"/>
            </a:endParaRPr>
          </a:p>
        </p:txBody>
      </p:sp>
      <p:pic>
        <p:nvPicPr>
          <p:cNvPr id="22543" name="Picture 18">
            <a:extLst>
              <a:ext uri="{FF2B5EF4-FFF2-40B4-BE49-F238E27FC236}">
                <a16:creationId xmlns:a16="http://schemas.microsoft.com/office/drawing/2014/main" id="{2603F3AE-81B7-42A9-832D-04F4DF974EC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36132" y="3376613"/>
            <a:ext cx="2313385" cy="1370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52" name="AutoShape 20">
            <a:extLst>
              <a:ext uri="{FF2B5EF4-FFF2-40B4-BE49-F238E27FC236}">
                <a16:creationId xmlns:a16="http://schemas.microsoft.com/office/drawing/2014/main" id="{EDFE0F47-F5E1-4696-A721-3F6DC8D5524F}"/>
              </a:ext>
            </a:extLst>
          </p:cNvPr>
          <p:cNvSpPr>
            <a:spLocks/>
          </p:cNvSpPr>
          <p:nvPr/>
        </p:nvSpPr>
        <p:spPr bwMode="auto">
          <a:xfrm>
            <a:off x="6160294" y="1383508"/>
            <a:ext cx="1466850" cy="1398616"/>
          </a:xfrm>
          <a:custGeom>
            <a:avLst/>
            <a:gdLst>
              <a:gd name="T0" fmla="*/ 903416 w 21600"/>
              <a:gd name="T1" fmla="*/ 708159 h 21600"/>
              <a:gd name="T2" fmla="*/ 903416 w 21600"/>
              <a:gd name="T3" fmla="*/ 708159 h 21600"/>
              <a:gd name="T4" fmla="*/ 903416 w 21600"/>
              <a:gd name="T5" fmla="*/ 708159 h 21600"/>
              <a:gd name="T6" fmla="*/ 903416 w 21600"/>
              <a:gd name="T7" fmla="*/ 70815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noFill/>
          <a:ln w="9525" cap="flat" cmpd="sng">
            <a:solidFill>
              <a:srgbClr val="75787B"/>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IN" sz="1350">
              <a:latin typeface="+mj-lt"/>
            </a:endParaRPr>
          </a:p>
        </p:txBody>
      </p:sp>
      <p:sp>
        <p:nvSpPr>
          <p:cNvPr id="22553" name="AutoShape 21">
            <a:extLst>
              <a:ext uri="{FF2B5EF4-FFF2-40B4-BE49-F238E27FC236}">
                <a16:creationId xmlns:a16="http://schemas.microsoft.com/office/drawing/2014/main" id="{B7ABAB92-9A9A-4300-AFFF-E512073FFB13}"/>
              </a:ext>
            </a:extLst>
          </p:cNvPr>
          <p:cNvSpPr>
            <a:spLocks/>
          </p:cNvSpPr>
          <p:nvPr/>
        </p:nvSpPr>
        <p:spPr bwMode="auto">
          <a:xfrm>
            <a:off x="6238417" y="1438273"/>
            <a:ext cx="1310603" cy="1316547"/>
          </a:xfrm>
          <a:custGeom>
            <a:avLst/>
            <a:gdLst>
              <a:gd name="T0" fmla="*/ 903416 w 21600"/>
              <a:gd name="T1" fmla="*/ 655321 h 21600"/>
              <a:gd name="T2" fmla="*/ 903416 w 21600"/>
              <a:gd name="T3" fmla="*/ 655321 h 21600"/>
              <a:gd name="T4" fmla="*/ 903416 w 21600"/>
              <a:gd name="T5" fmla="*/ 655321 h 21600"/>
              <a:gd name="T6" fmla="*/ 903416 w 21600"/>
              <a:gd name="T7" fmla="*/ 65532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lvl1pPr marL="71438" indent="-71438">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eaLnBrk="1">
              <a:spcBef>
                <a:spcPts val="450"/>
              </a:spcBef>
              <a:buClr>
                <a:srgbClr val="000000"/>
              </a:buClr>
              <a:buSzPct val="100000"/>
              <a:buFont typeface="Arial" panose="020B0604020202020204" pitchFamily="34" charset="0"/>
              <a:buChar char="•"/>
            </a:pPr>
            <a:r>
              <a:rPr lang="en-US" altLang="en-US" sz="1000" dirty="0">
                <a:latin typeface="+mj-lt"/>
                <a:ea typeface="Helvetica" panose="020B0604020202030204" pitchFamily="34" charset="0"/>
                <a:cs typeface="Helvetica" panose="020B0604020202030204" pitchFamily="34" charset="0"/>
                <a:sym typeface="Helvetica" panose="020B0604020202030204" pitchFamily="34" charset="0"/>
              </a:rPr>
              <a:t>Efficiency</a:t>
            </a:r>
          </a:p>
          <a:p>
            <a:pPr eaLnBrk="1">
              <a:spcBef>
                <a:spcPts val="450"/>
              </a:spcBef>
              <a:buClr>
                <a:srgbClr val="000000"/>
              </a:buClr>
              <a:buSzPct val="100000"/>
              <a:buFont typeface="Arial" panose="020B0604020202020204" pitchFamily="34" charset="0"/>
              <a:buChar char="•"/>
            </a:pPr>
            <a:r>
              <a:rPr lang="en-US" altLang="en-US" sz="1000" dirty="0">
                <a:latin typeface="+mj-lt"/>
                <a:ea typeface="Helvetica" panose="020B0604020202030204" pitchFamily="34" charset="0"/>
                <a:cs typeface="Helvetica" panose="020B0604020202030204" pitchFamily="34" charset="0"/>
                <a:sym typeface="Helvetica" panose="020B0604020202030204" pitchFamily="34" charset="0"/>
              </a:rPr>
              <a:t>Quality</a:t>
            </a:r>
          </a:p>
          <a:p>
            <a:pPr eaLnBrk="1">
              <a:spcBef>
                <a:spcPts val="450"/>
              </a:spcBef>
              <a:buClr>
                <a:srgbClr val="000000"/>
              </a:buClr>
              <a:buSzPct val="100000"/>
              <a:buFont typeface="Arial" panose="020B0604020202020204" pitchFamily="34" charset="0"/>
              <a:buChar char="•"/>
            </a:pPr>
            <a:r>
              <a:rPr lang="en-US" altLang="en-US" sz="1000" dirty="0">
                <a:latin typeface="+mj-lt"/>
                <a:ea typeface="Helvetica" panose="020B0604020202030204" pitchFamily="34" charset="0"/>
                <a:cs typeface="Helvetica" panose="020B0604020202030204" pitchFamily="34" charset="0"/>
                <a:sym typeface="Helvetica" panose="020B0604020202030204" pitchFamily="34" charset="0"/>
              </a:rPr>
              <a:t>Automated vs Manual Tasks</a:t>
            </a:r>
          </a:p>
          <a:p>
            <a:pPr eaLnBrk="1">
              <a:spcBef>
                <a:spcPts val="450"/>
              </a:spcBef>
              <a:buClr>
                <a:srgbClr val="000000"/>
              </a:buClr>
              <a:buSzPct val="100000"/>
              <a:buFont typeface="Arial" panose="020B0604020202020204" pitchFamily="34" charset="0"/>
              <a:buChar char="•"/>
            </a:pPr>
            <a:r>
              <a:rPr lang="en-US" altLang="en-US" sz="1000" dirty="0">
                <a:latin typeface="+mj-lt"/>
                <a:ea typeface="Helvetica" panose="020B0604020202030204" pitchFamily="34" charset="0"/>
                <a:cs typeface="Helvetica" panose="020B0604020202030204" pitchFamily="34" charset="0"/>
                <a:sym typeface="Helvetica" panose="020B0604020202030204" pitchFamily="34" charset="0"/>
              </a:rPr>
              <a:t>Code Coverage</a:t>
            </a:r>
          </a:p>
          <a:p>
            <a:pPr eaLnBrk="1">
              <a:spcBef>
                <a:spcPts val="450"/>
              </a:spcBef>
              <a:buClr>
                <a:srgbClr val="000000"/>
              </a:buClr>
              <a:buSzPct val="100000"/>
              <a:buFont typeface="Arial" panose="020B0604020202020204" pitchFamily="34" charset="0"/>
              <a:buChar char="•"/>
            </a:pPr>
            <a:r>
              <a:rPr lang="en-US" altLang="en-US" sz="1000" dirty="0">
                <a:latin typeface="+mj-lt"/>
                <a:ea typeface="Helvetica" panose="020B0604020202030204" pitchFamily="34" charset="0"/>
                <a:cs typeface="Helvetica" panose="020B0604020202030204" pitchFamily="34" charset="0"/>
                <a:sym typeface="Helvetica" panose="020B0604020202030204" pitchFamily="34" charset="0"/>
              </a:rPr>
              <a:t>Defect Rate</a:t>
            </a:r>
            <a:endParaRPr lang="en-US" altLang="en-US" sz="1000" dirty="0">
              <a:latin typeface="+mj-lt"/>
            </a:endParaRPr>
          </a:p>
        </p:txBody>
      </p:sp>
      <p:sp>
        <p:nvSpPr>
          <p:cNvPr id="22545" name="Rectangle 22">
            <a:extLst>
              <a:ext uri="{FF2B5EF4-FFF2-40B4-BE49-F238E27FC236}">
                <a16:creationId xmlns:a16="http://schemas.microsoft.com/office/drawing/2014/main" id="{4E2A8F17-251C-4E19-AC30-07CD7D90F881}"/>
              </a:ext>
            </a:extLst>
          </p:cNvPr>
          <p:cNvSpPr>
            <a:spLocks noGrp="1"/>
          </p:cNvSpPr>
          <p:nvPr>
            <p:ph type="title"/>
          </p:nvPr>
        </p:nvSpPr>
        <p:spPr/>
        <p:txBody>
          <a:bodyPr/>
          <a:lstStyle/>
          <a:p>
            <a:r>
              <a:rPr lang="en-US" altLang="en-US" dirty="0"/>
              <a:t>Sify Value Chain facilitates these key out of the box features</a:t>
            </a:r>
          </a:p>
        </p:txBody>
      </p:sp>
      <p:sp>
        <p:nvSpPr>
          <p:cNvPr id="22546" name="Line 23">
            <a:extLst>
              <a:ext uri="{FF2B5EF4-FFF2-40B4-BE49-F238E27FC236}">
                <a16:creationId xmlns:a16="http://schemas.microsoft.com/office/drawing/2014/main" id="{53D84A1E-6D7E-4588-A12B-3CAB63F7A1A6}"/>
              </a:ext>
            </a:extLst>
          </p:cNvPr>
          <p:cNvSpPr>
            <a:spLocks noChangeShapeType="1"/>
          </p:cNvSpPr>
          <p:nvPr/>
        </p:nvSpPr>
        <p:spPr bwMode="auto">
          <a:xfrm>
            <a:off x="333375" y="1010560"/>
            <a:ext cx="2719388" cy="0"/>
          </a:xfrm>
          <a:prstGeom prst="line">
            <a:avLst/>
          </a:prstGeom>
          <a:noFill/>
          <a:ln w="76200">
            <a:solidFill>
              <a:schemeClr val="accent1">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IN" sz="1350">
              <a:latin typeface="+mj-lt"/>
            </a:endParaRPr>
          </a:p>
        </p:txBody>
      </p:sp>
      <p:sp>
        <p:nvSpPr>
          <p:cNvPr id="22547" name="Line 24">
            <a:extLst>
              <a:ext uri="{FF2B5EF4-FFF2-40B4-BE49-F238E27FC236}">
                <a16:creationId xmlns:a16="http://schemas.microsoft.com/office/drawing/2014/main" id="{47AD9A6C-7D60-49D1-A640-2B0BE3FA59F7}"/>
              </a:ext>
            </a:extLst>
          </p:cNvPr>
          <p:cNvSpPr>
            <a:spLocks noChangeShapeType="1"/>
          </p:cNvSpPr>
          <p:nvPr/>
        </p:nvSpPr>
        <p:spPr bwMode="auto">
          <a:xfrm>
            <a:off x="3228380" y="1010560"/>
            <a:ext cx="2718197" cy="0"/>
          </a:xfrm>
          <a:prstGeom prst="line">
            <a:avLst/>
          </a:prstGeom>
          <a:noFill/>
          <a:ln w="76200">
            <a:solidFill>
              <a:schemeClr val="accent3">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IN" sz="1350">
              <a:latin typeface="+mj-lt"/>
            </a:endParaRPr>
          </a:p>
        </p:txBody>
      </p:sp>
      <p:sp>
        <p:nvSpPr>
          <p:cNvPr id="22548" name="Line 25">
            <a:extLst>
              <a:ext uri="{FF2B5EF4-FFF2-40B4-BE49-F238E27FC236}">
                <a16:creationId xmlns:a16="http://schemas.microsoft.com/office/drawing/2014/main" id="{C6C78B4C-6716-487E-9A3E-4A2B8FCEB293}"/>
              </a:ext>
            </a:extLst>
          </p:cNvPr>
          <p:cNvSpPr>
            <a:spLocks noChangeShapeType="1"/>
          </p:cNvSpPr>
          <p:nvPr/>
        </p:nvSpPr>
        <p:spPr bwMode="auto">
          <a:xfrm>
            <a:off x="6122193" y="1010560"/>
            <a:ext cx="2718197" cy="0"/>
          </a:xfrm>
          <a:prstGeom prst="line">
            <a:avLst/>
          </a:prstGeom>
          <a:noFill/>
          <a:ln w="76200">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IN" sz="1350">
              <a:latin typeface="+mj-lt"/>
            </a:endParaRPr>
          </a:p>
        </p:txBody>
      </p:sp>
      <p:sp>
        <p:nvSpPr>
          <p:cNvPr id="22549" name="Line 26">
            <a:extLst>
              <a:ext uri="{FF2B5EF4-FFF2-40B4-BE49-F238E27FC236}">
                <a16:creationId xmlns:a16="http://schemas.microsoft.com/office/drawing/2014/main" id="{331A804F-DCC5-4B57-B704-44496F887C43}"/>
              </a:ext>
            </a:extLst>
          </p:cNvPr>
          <p:cNvSpPr>
            <a:spLocks noChangeShapeType="1"/>
          </p:cNvSpPr>
          <p:nvPr/>
        </p:nvSpPr>
        <p:spPr bwMode="auto">
          <a:xfrm>
            <a:off x="323850" y="3045619"/>
            <a:ext cx="2718197" cy="0"/>
          </a:xfrm>
          <a:prstGeom prst="line">
            <a:avLst/>
          </a:prstGeom>
          <a:noFill/>
          <a:ln w="76200">
            <a:solidFill>
              <a:schemeClr val="accent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IN" sz="1350">
              <a:latin typeface="+mj-lt"/>
            </a:endParaRPr>
          </a:p>
        </p:txBody>
      </p:sp>
      <p:sp>
        <p:nvSpPr>
          <p:cNvPr id="22550" name="Line 27">
            <a:extLst>
              <a:ext uri="{FF2B5EF4-FFF2-40B4-BE49-F238E27FC236}">
                <a16:creationId xmlns:a16="http://schemas.microsoft.com/office/drawing/2014/main" id="{D64229FD-C962-4213-BCF7-5EAC653201C7}"/>
              </a:ext>
            </a:extLst>
          </p:cNvPr>
          <p:cNvSpPr>
            <a:spLocks noChangeShapeType="1"/>
          </p:cNvSpPr>
          <p:nvPr/>
        </p:nvSpPr>
        <p:spPr bwMode="auto">
          <a:xfrm>
            <a:off x="3212901" y="3045619"/>
            <a:ext cx="2718197" cy="0"/>
          </a:xfrm>
          <a:prstGeom prst="line">
            <a:avLst/>
          </a:prstGeom>
          <a:noFill/>
          <a:ln w="76200">
            <a:solidFill>
              <a:schemeClr val="accent4">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IN" sz="1350">
              <a:latin typeface="+mj-lt"/>
            </a:endParaRPr>
          </a:p>
        </p:txBody>
      </p:sp>
      <p:sp>
        <p:nvSpPr>
          <p:cNvPr id="22551" name="Line 28">
            <a:extLst>
              <a:ext uri="{FF2B5EF4-FFF2-40B4-BE49-F238E27FC236}">
                <a16:creationId xmlns:a16="http://schemas.microsoft.com/office/drawing/2014/main" id="{9BB0B21E-1AC6-4847-BAEE-2D86DF0AD048}"/>
              </a:ext>
            </a:extLst>
          </p:cNvPr>
          <p:cNvSpPr>
            <a:spLocks noChangeShapeType="1"/>
          </p:cNvSpPr>
          <p:nvPr/>
        </p:nvSpPr>
        <p:spPr bwMode="auto">
          <a:xfrm>
            <a:off x="6101953" y="3045619"/>
            <a:ext cx="2718197" cy="0"/>
          </a:xfrm>
          <a:prstGeom prst="line">
            <a:avLst/>
          </a:prstGeom>
          <a:noFill/>
          <a:ln w="76200">
            <a:solidFill>
              <a:srgbClr val="0097A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IN" sz="1350">
              <a:latin typeface="+mj-lt"/>
            </a:endParaRPr>
          </a:p>
        </p:txBody>
      </p:sp>
      <p:sp>
        <p:nvSpPr>
          <p:cNvPr id="29" name="AutoShape 1">
            <a:extLst>
              <a:ext uri="{FF2B5EF4-FFF2-40B4-BE49-F238E27FC236}">
                <a16:creationId xmlns:a16="http://schemas.microsoft.com/office/drawing/2014/main" id="{EFB17523-17AA-4044-9169-59E7969B44F0}"/>
              </a:ext>
            </a:extLst>
          </p:cNvPr>
          <p:cNvSpPr>
            <a:spLocks/>
          </p:cNvSpPr>
          <p:nvPr/>
        </p:nvSpPr>
        <p:spPr bwMode="auto">
          <a:xfrm>
            <a:off x="8558213" y="4857750"/>
            <a:ext cx="230981" cy="95250"/>
          </a:xfrm>
          <a:custGeom>
            <a:avLst/>
            <a:gdLst>
              <a:gd name="T0" fmla="*/ 153988 w 21600"/>
              <a:gd name="T1" fmla="*/ 63500 h 21600"/>
              <a:gd name="T2" fmla="*/ 153988 w 21600"/>
              <a:gd name="T3" fmla="*/ 63500 h 21600"/>
              <a:gd name="T4" fmla="*/ 153988 w 21600"/>
              <a:gd name="T5" fmla="*/ 63500 h 21600"/>
              <a:gd name="T6" fmla="*/ 153988 w 21600"/>
              <a:gd name="T7" fmla="*/ 635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defTabSz="1217613"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r" eaLnBrk="1">
              <a:spcBef>
                <a:spcPts val="600"/>
              </a:spcBef>
            </a:pPr>
            <a:fld id="{CC5B0105-2BBB-40DA-A265-F9789E58891A}" type="slidenum">
              <a:rPr lang="en-US" altLang="en-US" sz="800">
                <a:latin typeface="+mj-lt"/>
                <a:ea typeface="Helvetica" panose="020B0604020202030204" pitchFamily="34" charset="0"/>
                <a:cs typeface="Helvetica" panose="020B0604020202030204" pitchFamily="34" charset="0"/>
                <a:sym typeface="Helvetica" panose="020B0604020202030204" pitchFamily="34" charset="0"/>
              </a:rPr>
              <a:pPr algn="r" eaLnBrk="1">
                <a:spcBef>
                  <a:spcPts val="600"/>
                </a:spcBef>
              </a:pPr>
              <a:t>11</a:t>
            </a:fld>
            <a:endParaRPr lang="en-US" altLang="en-US" sz="800" dirty="0">
              <a:latin typeface="+mj-lt"/>
            </a:endParaRPr>
          </a:p>
        </p:txBody>
      </p:sp>
    </p:spTree>
    <p:extLst>
      <p:ext uri="{BB962C8B-B14F-4D97-AF65-F5344CB8AC3E}">
        <p14:creationId xmlns:p14="http://schemas.microsoft.com/office/powerpoint/2010/main" val="1314327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923C-E3D7-407F-8DA8-7129F1ED18F7}"/>
              </a:ext>
            </a:extLst>
          </p:cNvPr>
          <p:cNvSpPr>
            <a:spLocks noGrp="1"/>
          </p:cNvSpPr>
          <p:nvPr>
            <p:ph type="title"/>
          </p:nvPr>
        </p:nvSpPr>
        <p:spPr/>
        <p:txBody>
          <a:bodyPr/>
          <a:lstStyle/>
          <a:p>
            <a:r>
              <a:rPr lang="en-IN" dirty="0"/>
              <a:t>SIFY’s EXPERIENCE &amp; RELEVANCE  </a:t>
            </a:r>
          </a:p>
        </p:txBody>
      </p:sp>
      <p:graphicFrame>
        <p:nvGraphicFramePr>
          <p:cNvPr id="7" name="Table 6">
            <a:extLst>
              <a:ext uri="{FF2B5EF4-FFF2-40B4-BE49-F238E27FC236}">
                <a16:creationId xmlns:a16="http://schemas.microsoft.com/office/drawing/2014/main" id="{137F0C8F-DBD5-439B-B15B-D8FFC8E26C17}"/>
              </a:ext>
            </a:extLst>
          </p:cNvPr>
          <p:cNvGraphicFramePr>
            <a:graphicFrameLocks noGrp="1"/>
          </p:cNvGraphicFramePr>
          <p:nvPr>
            <p:extLst>
              <p:ext uri="{D42A27DB-BD31-4B8C-83A1-F6EECF244321}">
                <p14:modId xmlns:p14="http://schemas.microsoft.com/office/powerpoint/2010/main" val="1021920489"/>
              </p:ext>
            </p:extLst>
          </p:nvPr>
        </p:nvGraphicFramePr>
        <p:xfrm>
          <a:off x="323850" y="985404"/>
          <a:ext cx="8496300" cy="3746934"/>
        </p:xfrm>
        <a:graphic>
          <a:graphicData uri="http://schemas.openxmlformats.org/drawingml/2006/table">
            <a:tbl>
              <a:tblPr firstRow="1" bandRow="1">
                <a:tableStyleId>{5C22544A-7EE6-4342-B048-85BDC9FD1C3A}</a:tableStyleId>
              </a:tblPr>
              <a:tblGrid>
                <a:gridCol w="2167833">
                  <a:extLst>
                    <a:ext uri="{9D8B030D-6E8A-4147-A177-3AD203B41FA5}">
                      <a16:colId xmlns:a16="http://schemas.microsoft.com/office/drawing/2014/main" val="177734104"/>
                    </a:ext>
                  </a:extLst>
                </a:gridCol>
                <a:gridCol w="3379134">
                  <a:extLst>
                    <a:ext uri="{9D8B030D-6E8A-4147-A177-3AD203B41FA5}">
                      <a16:colId xmlns:a16="http://schemas.microsoft.com/office/drawing/2014/main" val="3229973529"/>
                    </a:ext>
                  </a:extLst>
                </a:gridCol>
                <a:gridCol w="2949333">
                  <a:extLst>
                    <a:ext uri="{9D8B030D-6E8A-4147-A177-3AD203B41FA5}">
                      <a16:colId xmlns:a16="http://schemas.microsoft.com/office/drawing/2014/main" val="1969797413"/>
                    </a:ext>
                  </a:extLst>
                </a:gridCol>
              </a:tblGrid>
              <a:tr h="348785">
                <a:tc>
                  <a:txBody>
                    <a:bodyPr/>
                    <a:lstStyle/>
                    <a:p>
                      <a:pPr algn="l" rtl="0" fontAlgn="ctr"/>
                      <a:r>
                        <a:rPr lang="en-IN" sz="1000" u="none" strike="noStrike" dirty="0">
                          <a:effectLst/>
                        </a:rPr>
                        <a:t> Critical Success Factor</a:t>
                      </a:r>
                      <a:endParaRPr lang="en-IN" sz="1000" b="1" i="0" u="none" strike="noStrike" dirty="0">
                        <a:solidFill>
                          <a:schemeClr val="tx1"/>
                        </a:solidFill>
                        <a:effectLst/>
                        <a:latin typeface="+mj-lt"/>
                      </a:endParaRPr>
                    </a:p>
                  </a:txBody>
                  <a:tcPr marL="72000" marR="72000" marT="0" marB="0" anchor="ctr">
                    <a:solidFill>
                      <a:schemeClr val="accent1">
                        <a:lumMod val="75000"/>
                      </a:schemeClr>
                    </a:solidFill>
                  </a:tcPr>
                </a:tc>
                <a:tc>
                  <a:txBody>
                    <a:bodyPr/>
                    <a:lstStyle/>
                    <a:p>
                      <a:pPr algn="l" rtl="0" fontAlgn="ctr"/>
                      <a:r>
                        <a:rPr lang="en-IN" sz="1000" u="none" strike="noStrike" dirty="0">
                          <a:effectLst/>
                        </a:rPr>
                        <a:t>Partner’s Desired Capabilities</a:t>
                      </a:r>
                      <a:endParaRPr lang="en-IN" sz="1000" b="1" i="0" u="none" strike="noStrike" dirty="0">
                        <a:solidFill>
                          <a:schemeClr val="tx1"/>
                        </a:solidFill>
                        <a:effectLst/>
                        <a:latin typeface="+mj-lt"/>
                      </a:endParaRPr>
                    </a:p>
                  </a:txBody>
                  <a:tcPr marL="72000" marR="72000" marT="0" marB="0" anchor="ctr">
                    <a:solidFill>
                      <a:schemeClr val="accent1">
                        <a:lumMod val="75000"/>
                      </a:schemeClr>
                    </a:solidFill>
                  </a:tcPr>
                </a:tc>
                <a:tc>
                  <a:txBody>
                    <a:bodyPr/>
                    <a:lstStyle/>
                    <a:p>
                      <a:pPr algn="l" rtl="0" fontAlgn="ctr"/>
                      <a:r>
                        <a:rPr lang="en-IN" sz="1000" u="none" strike="noStrike" dirty="0">
                          <a:effectLst/>
                        </a:rPr>
                        <a:t>Sify Experience &amp; Relevance</a:t>
                      </a:r>
                      <a:endParaRPr lang="en-IN" sz="1000" b="1" i="0" u="none" strike="noStrike" dirty="0">
                        <a:solidFill>
                          <a:schemeClr val="tx1"/>
                        </a:solidFill>
                        <a:effectLst/>
                        <a:latin typeface="+mj-lt"/>
                      </a:endParaRPr>
                    </a:p>
                  </a:txBody>
                  <a:tcPr marL="72000" marR="72000" marT="0" marB="0" anchor="ctr">
                    <a:solidFill>
                      <a:schemeClr val="accent1">
                        <a:lumMod val="75000"/>
                      </a:schemeClr>
                    </a:solidFill>
                  </a:tcPr>
                </a:tc>
                <a:extLst>
                  <a:ext uri="{0D108BD9-81ED-4DB2-BD59-A6C34878D82A}">
                    <a16:rowId xmlns:a16="http://schemas.microsoft.com/office/drawing/2014/main" val="3598905769"/>
                  </a:ext>
                </a:extLst>
              </a:tr>
              <a:tr h="1175479">
                <a:tc>
                  <a:txBody>
                    <a:bodyPr/>
                    <a:lstStyle/>
                    <a:p>
                      <a:pPr marL="0" marR="0" lvl="0" indent="0" algn="l" defTabSz="1219018" rtl="0" eaLnBrk="1" fontAlgn="ctr" latinLnBrk="0" hangingPunct="1">
                        <a:lnSpc>
                          <a:spcPct val="100000"/>
                        </a:lnSpc>
                        <a:spcBef>
                          <a:spcPts val="0"/>
                        </a:spcBef>
                        <a:spcAft>
                          <a:spcPts val="0"/>
                        </a:spcAft>
                        <a:buClrTx/>
                        <a:buSzTx/>
                        <a:buFontTx/>
                        <a:buNone/>
                        <a:tabLst/>
                        <a:defRPr/>
                      </a:pPr>
                      <a:r>
                        <a:rPr lang="en-IN" sz="1000" u="none" strike="noStrike" dirty="0">
                          <a:effectLst/>
                        </a:rPr>
                        <a:t>ZERO DEFECT &amp; MINIMUM DOWN TIME DURING MIGRATION</a:t>
                      </a:r>
                      <a:endParaRPr lang="en-IN" sz="1000" b="0" i="0" u="none" strike="noStrike" dirty="0">
                        <a:solidFill>
                          <a:srgbClr val="000000"/>
                        </a:solidFill>
                        <a:effectLst/>
                        <a:latin typeface="+mn-lt"/>
                      </a:endParaRPr>
                    </a:p>
                  </a:txBody>
                  <a:tcPr marL="72000" marR="72000" marT="0" marB="0" anchor="ctr"/>
                </a:tc>
                <a:tc>
                  <a:txBody>
                    <a:bodyPr/>
                    <a:lstStyle/>
                    <a:p>
                      <a:pPr marL="171450" indent="-171450" algn="l" rtl="0" fontAlgn="ctr">
                        <a:buFont typeface="Arial" panose="020B0604020202020204" pitchFamily="34" charset="0"/>
                        <a:buChar char="•"/>
                      </a:pPr>
                      <a:r>
                        <a:rPr lang="en-IN" sz="1000" u="none" strike="noStrike" dirty="0">
                          <a:effectLst/>
                        </a:rPr>
                        <a:t>Experience of Complex Data Center Migration</a:t>
                      </a:r>
                    </a:p>
                    <a:p>
                      <a:pPr marL="171450" marR="0" lvl="0" indent="-171450" algn="l" defTabSz="1219018"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IN" sz="1000" u="none" strike="noStrike" dirty="0">
                          <a:effectLst/>
                        </a:rPr>
                        <a:t>Best fit Migration strategy and approach</a:t>
                      </a:r>
                    </a:p>
                    <a:p>
                      <a:pPr marL="171450" marR="0" lvl="0" indent="-171450" algn="l" defTabSz="1219018"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IN" sz="1000" u="none" strike="noStrike" dirty="0">
                          <a:effectLst/>
                        </a:rPr>
                        <a:t>Experienced team of DC Professionals with migration capabilities across multiple Hypervisor</a:t>
                      </a:r>
                    </a:p>
                    <a:p>
                      <a:pPr marL="171450" marR="0" lvl="0" indent="-171450" algn="l" defTabSz="1219018"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IN" sz="1000" u="none" strike="noStrike" dirty="0">
                          <a:effectLst/>
                        </a:rPr>
                        <a:t>Experience of similar Migrations</a:t>
                      </a:r>
                    </a:p>
                    <a:p>
                      <a:pPr marL="527050" indent="-171450" algn="l" rtl="0" fontAlgn="ctr">
                        <a:buFont typeface="Arial" panose="020B0604020202020204" pitchFamily="34" charset="0"/>
                        <a:buChar char="•"/>
                      </a:pPr>
                      <a:endParaRPr lang="en-IN" sz="1000" b="0" i="0" u="none" strike="noStrike" dirty="0">
                        <a:solidFill>
                          <a:srgbClr val="000000"/>
                        </a:solidFill>
                        <a:effectLst/>
                        <a:latin typeface="+mn-lt"/>
                      </a:endParaRPr>
                    </a:p>
                  </a:txBody>
                  <a:tcPr marL="72000" marR="72000" marT="0" marB="0" anchor="ctr"/>
                </a:tc>
                <a:tc>
                  <a:txBody>
                    <a:bodyPr/>
                    <a:lstStyle/>
                    <a:p>
                      <a:pPr marL="171450" indent="-171450" algn="l" rtl="0" fontAlgn="ctr">
                        <a:buFont typeface="Arial" panose="020B0604020202020204" pitchFamily="34" charset="0"/>
                        <a:buChar char="•"/>
                      </a:pPr>
                      <a:r>
                        <a:rPr lang="en-IN" sz="1000" u="none" strike="noStrike" dirty="0">
                          <a:effectLst/>
                        </a:rPr>
                        <a:t>Executed Multiple large-scale </a:t>
                      </a:r>
                      <a:br>
                        <a:rPr lang="en-IN" sz="1000" u="none" strike="noStrike" dirty="0">
                          <a:effectLst/>
                        </a:rPr>
                      </a:br>
                      <a:r>
                        <a:rPr lang="en-IN" sz="1000" u="none" strike="noStrike" dirty="0">
                          <a:effectLst/>
                        </a:rPr>
                        <a:t>Hybrid DC Migration </a:t>
                      </a:r>
                    </a:p>
                    <a:p>
                      <a:pPr marL="171450" indent="-171450" algn="l" rtl="0" fontAlgn="ctr">
                        <a:buFont typeface="Arial" panose="020B0604020202020204" pitchFamily="34" charset="0"/>
                        <a:buChar char="•"/>
                      </a:pPr>
                      <a:r>
                        <a:rPr lang="en-IN" sz="1000" u="none" strike="noStrike" dirty="0">
                          <a:effectLst/>
                        </a:rPr>
                        <a:t>V2V, P2V Conversion using VMware Converter. Replication using SRM</a:t>
                      </a:r>
                    </a:p>
                    <a:p>
                      <a:pPr marL="171450" marR="0" lvl="0" indent="-171450" algn="l" defTabSz="1219018"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IN" sz="1000" u="none" strike="noStrike" kern="1200" dirty="0">
                          <a:effectLst/>
                        </a:rPr>
                        <a:t>100+ Cloud Certified Professional</a:t>
                      </a:r>
                    </a:p>
                    <a:p>
                      <a:pPr marL="171450" marR="0" lvl="0" indent="-171450" algn="l" defTabSz="1219018"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IN" sz="1000" u="none" strike="noStrike" dirty="0">
                          <a:effectLst/>
                        </a:rPr>
                        <a:t>70+ Private cloud customers</a:t>
                      </a:r>
                    </a:p>
                    <a:p>
                      <a:pPr marL="527050" indent="-171450" algn="l" rtl="0" fontAlgn="ctr">
                        <a:buFont typeface="Arial" panose="020B0604020202020204" pitchFamily="34" charset="0"/>
                        <a:buChar char="•"/>
                      </a:pPr>
                      <a:endParaRPr lang="en-IN" sz="1000" b="0" i="0" u="none" strike="noStrike" dirty="0">
                        <a:solidFill>
                          <a:srgbClr val="000000"/>
                        </a:solidFill>
                        <a:effectLst/>
                        <a:latin typeface="+mn-lt"/>
                      </a:endParaRPr>
                    </a:p>
                  </a:txBody>
                  <a:tcPr marL="72000" marR="72000" marT="0" marB="0" anchor="ctr"/>
                </a:tc>
                <a:extLst>
                  <a:ext uri="{0D108BD9-81ED-4DB2-BD59-A6C34878D82A}">
                    <a16:rowId xmlns:a16="http://schemas.microsoft.com/office/drawing/2014/main" val="4248001970"/>
                  </a:ext>
                </a:extLst>
              </a:tr>
              <a:tr h="743998">
                <a:tc>
                  <a:txBody>
                    <a:bodyPr/>
                    <a:lstStyle/>
                    <a:p>
                      <a:pPr marL="0" marR="0" lvl="1" indent="0" algn="l" defTabSz="1219018" rtl="0" eaLnBrk="1" fontAlgn="ctr" latinLnBrk="0" hangingPunct="1">
                        <a:lnSpc>
                          <a:spcPct val="100000"/>
                        </a:lnSpc>
                        <a:spcBef>
                          <a:spcPts val="0"/>
                        </a:spcBef>
                        <a:spcAft>
                          <a:spcPts val="0"/>
                        </a:spcAft>
                        <a:buClrTx/>
                        <a:buSzTx/>
                        <a:buFontTx/>
                        <a:buNone/>
                        <a:tabLst/>
                        <a:defRPr/>
                      </a:pPr>
                      <a:r>
                        <a:rPr lang="en-IN" sz="1000" u="none" strike="noStrike" kern="1200" dirty="0">
                          <a:effectLst/>
                        </a:rPr>
                        <a:t>RIGHT CHOICE OF CLOUD INFRASTRUCTURE PLATFORM</a:t>
                      </a:r>
                    </a:p>
                    <a:p>
                      <a:pPr algn="l" rtl="0" fontAlgn="ctr"/>
                      <a:endParaRPr lang="en-IN" sz="1000" b="0" i="0" u="none" strike="noStrike" dirty="0">
                        <a:solidFill>
                          <a:srgbClr val="000000"/>
                        </a:solidFill>
                        <a:effectLst/>
                        <a:latin typeface="+mn-lt"/>
                      </a:endParaRPr>
                    </a:p>
                  </a:txBody>
                  <a:tcPr marL="72000" marR="72000" marT="0" marB="0" anchor="ctr"/>
                </a:tc>
                <a:tc>
                  <a:txBody>
                    <a:bodyPr/>
                    <a:lstStyle/>
                    <a:p>
                      <a:pPr marL="171450" marR="0" lvl="0" indent="-171450" algn="l" defTabSz="1219018"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IN" sz="1000" u="none" strike="noStrike" dirty="0">
                          <a:effectLst/>
                        </a:rPr>
                        <a:t>Colocation, Private Cloud </a:t>
                      </a:r>
                      <a:br>
                        <a:rPr lang="en-IN" sz="1000" u="none" strike="noStrike" dirty="0">
                          <a:effectLst/>
                        </a:rPr>
                      </a:br>
                      <a:r>
                        <a:rPr lang="en-IN" sz="1000" u="none" strike="noStrike" dirty="0">
                          <a:effectLst/>
                        </a:rPr>
                        <a:t>Experience</a:t>
                      </a:r>
                    </a:p>
                    <a:p>
                      <a:pPr marL="171450" marR="0" lvl="0" indent="-171450" algn="l" defTabSz="1219018"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IN" sz="1000" u="none" strike="noStrike" dirty="0">
                          <a:effectLst/>
                        </a:rPr>
                        <a:t>ISO Certified DC Service Provider</a:t>
                      </a:r>
                      <a:endParaRPr lang="en-IN" sz="1000" b="0" i="0" u="none" strike="noStrike" dirty="0">
                        <a:solidFill>
                          <a:srgbClr val="000000"/>
                        </a:solidFill>
                        <a:effectLst/>
                        <a:latin typeface="+mn-lt"/>
                      </a:endParaRPr>
                    </a:p>
                  </a:txBody>
                  <a:tcPr marL="72000" marR="72000" marT="0" marB="0" anchor="ctr"/>
                </a:tc>
                <a:tc>
                  <a:txBody>
                    <a:bodyPr/>
                    <a:lstStyle/>
                    <a:p>
                      <a:pPr marL="171450" marR="0" lvl="0" indent="-171450" algn="l" defTabSz="1219018"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IN" sz="1000" u="none" strike="noStrike" dirty="0">
                          <a:effectLst/>
                        </a:rPr>
                        <a:t>Deliver Multiple Hybrid Migration </a:t>
                      </a:r>
                      <a:br>
                        <a:rPr lang="en-IN" sz="1000" u="none" strike="noStrike" dirty="0">
                          <a:effectLst/>
                        </a:rPr>
                      </a:br>
                      <a:r>
                        <a:rPr lang="en-IN" sz="1000" u="none" strike="noStrike" dirty="0">
                          <a:effectLst/>
                        </a:rPr>
                        <a:t>on Sify CloudInfinit with Colocation</a:t>
                      </a:r>
                    </a:p>
                    <a:p>
                      <a:pPr marL="171450" marR="0" lvl="0" indent="-171450" algn="l" defTabSz="1219018"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IN" sz="1000" u="none" strike="noStrike" dirty="0">
                          <a:effectLst/>
                        </a:rPr>
                        <a:t>ISO 9001, ISO27001, ISO20000</a:t>
                      </a:r>
                    </a:p>
                  </a:txBody>
                  <a:tcPr marL="72000" marR="72000" marT="0" marB="0" anchor="ctr"/>
                </a:tc>
                <a:extLst>
                  <a:ext uri="{0D108BD9-81ED-4DB2-BD59-A6C34878D82A}">
                    <a16:rowId xmlns:a16="http://schemas.microsoft.com/office/drawing/2014/main" val="1630288238"/>
                  </a:ext>
                </a:extLst>
              </a:tr>
              <a:tr h="734674">
                <a:tc>
                  <a:txBody>
                    <a:bodyPr/>
                    <a:lstStyle/>
                    <a:p>
                      <a:pPr marL="0" marR="0" lvl="0" indent="0" algn="l" defTabSz="1219018" rtl="0" eaLnBrk="1" fontAlgn="ctr" latinLnBrk="0" hangingPunct="1">
                        <a:lnSpc>
                          <a:spcPct val="100000"/>
                        </a:lnSpc>
                        <a:spcBef>
                          <a:spcPts val="0"/>
                        </a:spcBef>
                        <a:spcAft>
                          <a:spcPts val="0"/>
                        </a:spcAft>
                        <a:buClrTx/>
                        <a:buSzTx/>
                        <a:buFontTx/>
                        <a:buNone/>
                        <a:tabLst/>
                        <a:defRPr/>
                      </a:pPr>
                      <a:r>
                        <a:rPr lang="en-IN" sz="1000" u="none" strike="noStrike" dirty="0">
                          <a:effectLst/>
                        </a:rPr>
                        <a:t>SINGLE POINT OF OWNERSHIP ACROSS ALL MIGRATION SERVICES </a:t>
                      </a:r>
                      <a:endParaRPr lang="en-IN" sz="1000" b="0" i="0" u="none" strike="noStrike" dirty="0">
                        <a:solidFill>
                          <a:srgbClr val="000000"/>
                        </a:solidFill>
                        <a:effectLst/>
                        <a:latin typeface="+mn-lt"/>
                      </a:endParaRPr>
                    </a:p>
                  </a:txBody>
                  <a:tcPr marL="72000" marR="72000" marT="0" marB="0" anchor="ctr"/>
                </a:tc>
                <a:tc>
                  <a:txBody>
                    <a:bodyPr/>
                    <a:lstStyle/>
                    <a:p>
                      <a:pPr marL="171450" indent="-171450" algn="l" rtl="0" fontAlgn="ctr">
                        <a:buFont typeface="Arial" panose="020B0604020202020204" pitchFamily="34" charset="0"/>
                        <a:buChar char="•"/>
                      </a:pPr>
                      <a:r>
                        <a:rPr lang="en-IN" sz="1000" u="none" strike="noStrike" dirty="0">
                          <a:effectLst/>
                        </a:rPr>
                        <a:t>Capable of Providing end-to-end </a:t>
                      </a:r>
                      <a:br>
                        <a:rPr lang="en-IN" sz="1000" u="none" strike="noStrike" dirty="0">
                          <a:effectLst/>
                        </a:rPr>
                      </a:br>
                      <a:r>
                        <a:rPr lang="en-IN" sz="1000" u="none" strike="noStrike" dirty="0">
                          <a:effectLst/>
                        </a:rPr>
                        <a:t>SLA</a:t>
                      </a:r>
                      <a:endParaRPr lang="en-IN" sz="1000" b="0" i="0" u="none" strike="noStrike" dirty="0">
                        <a:solidFill>
                          <a:srgbClr val="000000"/>
                        </a:solidFill>
                        <a:effectLst/>
                        <a:latin typeface="+mn-lt"/>
                      </a:endParaRPr>
                    </a:p>
                  </a:txBody>
                  <a:tcPr marL="72000" marR="72000" marT="0" marB="0" anchor="ctr"/>
                </a:tc>
                <a:tc>
                  <a:txBody>
                    <a:bodyPr/>
                    <a:lstStyle/>
                    <a:p>
                      <a:pPr marL="171450" indent="-171450" algn="l" rtl="0" fontAlgn="ctr">
                        <a:buFont typeface="Arial" panose="020B0604020202020204" pitchFamily="34" charset="0"/>
                        <a:buChar char="•"/>
                      </a:pPr>
                      <a:r>
                        <a:rPr lang="en-IN" sz="1000" u="none" strike="noStrike" dirty="0">
                          <a:effectLst/>
                        </a:rPr>
                        <a:t>Experience of managing mission critical DC Transformation projects from design to execution and sustenance</a:t>
                      </a:r>
                    </a:p>
                    <a:p>
                      <a:pPr marL="171450" indent="-171450" algn="l" rtl="0" fontAlgn="ctr">
                        <a:buFont typeface="Arial" panose="020B0604020202020204" pitchFamily="34" charset="0"/>
                        <a:buChar char="•"/>
                      </a:pPr>
                      <a:r>
                        <a:rPr lang="en-IN" sz="1000" u="none" strike="noStrike" dirty="0">
                          <a:effectLst/>
                        </a:rPr>
                        <a:t>24x7 Network Operation Center</a:t>
                      </a:r>
                      <a:endParaRPr lang="en-IN" sz="1000" b="0" i="0" u="none" strike="noStrike" dirty="0">
                        <a:solidFill>
                          <a:srgbClr val="000000"/>
                        </a:solidFill>
                        <a:effectLst/>
                        <a:latin typeface="+mn-lt"/>
                      </a:endParaRPr>
                    </a:p>
                  </a:txBody>
                  <a:tcPr marL="72000" marR="72000" marT="0" marB="0" anchor="ctr"/>
                </a:tc>
                <a:extLst>
                  <a:ext uri="{0D108BD9-81ED-4DB2-BD59-A6C34878D82A}">
                    <a16:rowId xmlns:a16="http://schemas.microsoft.com/office/drawing/2014/main" val="4025158145"/>
                  </a:ext>
                </a:extLst>
              </a:tr>
              <a:tr h="743998">
                <a:tc>
                  <a:txBody>
                    <a:bodyPr/>
                    <a:lstStyle/>
                    <a:p>
                      <a:pPr marL="0" marR="0" lvl="0" indent="0" algn="l" defTabSz="1219018" rtl="0" eaLnBrk="1" fontAlgn="ctr" latinLnBrk="0" hangingPunct="1">
                        <a:lnSpc>
                          <a:spcPct val="100000"/>
                        </a:lnSpc>
                        <a:spcBef>
                          <a:spcPts val="0"/>
                        </a:spcBef>
                        <a:spcAft>
                          <a:spcPts val="0"/>
                        </a:spcAft>
                        <a:buClrTx/>
                        <a:buSzTx/>
                        <a:buFontTx/>
                        <a:buNone/>
                        <a:tabLst/>
                        <a:defRPr/>
                      </a:pPr>
                      <a:r>
                        <a:rPr lang="en-IN" sz="1000" u="none" strike="noStrike" dirty="0">
                          <a:effectLst/>
                        </a:rPr>
                        <a:t>TCO OPTIMIZATION</a:t>
                      </a:r>
                      <a:endParaRPr lang="en-IN" sz="1000" b="0" i="0" u="none" strike="noStrike" dirty="0">
                        <a:solidFill>
                          <a:srgbClr val="000000"/>
                        </a:solidFill>
                        <a:effectLst/>
                        <a:latin typeface="+mn-lt"/>
                      </a:endParaRPr>
                    </a:p>
                  </a:txBody>
                  <a:tcPr marL="72000" marR="72000" marT="0" marB="0" anchor="ctr"/>
                </a:tc>
                <a:tc>
                  <a:txBody>
                    <a:bodyPr/>
                    <a:lstStyle/>
                    <a:p>
                      <a:pPr marL="171450" indent="-171450" algn="l" fontAlgn="t">
                        <a:buFont typeface="Arial" panose="020B0604020202020204" pitchFamily="34" charset="0"/>
                        <a:buChar char="•"/>
                      </a:pPr>
                      <a:r>
                        <a:rPr lang="en-IN" sz="1000" u="none" strike="noStrike" dirty="0">
                          <a:effectLst/>
                        </a:rPr>
                        <a:t>Low cloud economic</a:t>
                      </a:r>
                      <a:endParaRPr lang="en-IN" sz="1000" b="0" i="0" u="none" strike="noStrike" dirty="0">
                        <a:solidFill>
                          <a:srgbClr val="000000"/>
                        </a:solidFill>
                        <a:effectLst/>
                        <a:latin typeface="+mn-lt"/>
                      </a:endParaRPr>
                    </a:p>
                  </a:txBody>
                  <a:tcPr marL="72000" marR="72000" marT="0" marB="0" anchor="ctr"/>
                </a:tc>
                <a:tc>
                  <a:txBody>
                    <a:bodyPr/>
                    <a:lstStyle/>
                    <a:p>
                      <a:pPr marL="171450" indent="-171450" algn="l" fontAlgn="t">
                        <a:buFont typeface="Arial" panose="020B0604020202020204" pitchFamily="34" charset="0"/>
                        <a:buChar char="•"/>
                      </a:pPr>
                      <a:r>
                        <a:rPr lang="en-IN" sz="1000" u="none" strike="noStrike" dirty="0">
                          <a:effectLst/>
                        </a:rPr>
                        <a:t>Sify own’s most of Assets to drive best value and lower cost</a:t>
                      </a:r>
                      <a:endParaRPr lang="en-IN" sz="1000" b="0" i="0" u="none" strike="noStrike" dirty="0">
                        <a:solidFill>
                          <a:srgbClr val="000000"/>
                        </a:solidFill>
                        <a:effectLst/>
                        <a:latin typeface="+mn-lt"/>
                      </a:endParaRPr>
                    </a:p>
                  </a:txBody>
                  <a:tcPr marL="72000" marR="72000" marT="0" marB="0" anchor="ctr"/>
                </a:tc>
                <a:extLst>
                  <a:ext uri="{0D108BD9-81ED-4DB2-BD59-A6C34878D82A}">
                    <a16:rowId xmlns:a16="http://schemas.microsoft.com/office/drawing/2014/main" val="444688359"/>
                  </a:ext>
                </a:extLst>
              </a:tr>
            </a:tbl>
          </a:graphicData>
        </a:graphic>
      </p:graphicFrame>
    </p:spTree>
    <p:extLst>
      <p:ext uri="{BB962C8B-B14F-4D97-AF65-F5344CB8AC3E}">
        <p14:creationId xmlns:p14="http://schemas.microsoft.com/office/powerpoint/2010/main" val="417707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23851" y="987425"/>
            <a:ext cx="5535343" cy="2059219"/>
          </a:xfrm>
          <a:prstGeom prst="roundRect">
            <a:avLst>
              <a:gd name="adj" fmla="val 5196"/>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89977" tIns="44989" rIns="89977" bIns="44989" rtlCol="0" anchor="ctr"/>
          <a:lstStyle/>
          <a:p>
            <a:pPr algn="ctr" defTabSz="674828"/>
            <a:endParaRPr lang="en-US" sz="1350" dirty="0">
              <a:solidFill>
                <a:prstClr val="white"/>
              </a:solidFill>
              <a:latin typeface="Calibri"/>
            </a:endParaRPr>
          </a:p>
        </p:txBody>
      </p:sp>
      <p:sp>
        <p:nvSpPr>
          <p:cNvPr id="9" name="Rounded Rectangle 8"/>
          <p:cNvSpPr/>
          <p:nvPr/>
        </p:nvSpPr>
        <p:spPr>
          <a:xfrm>
            <a:off x="2900363" y="2457450"/>
            <a:ext cx="4759495" cy="2274888"/>
          </a:xfrm>
          <a:prstGeom prst="roundRect">
            <a:avLst>
              <a:gd name="adj" fmla="val 5196"/>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89977" tIns="44989" rIns="89977" bIns="44989" rtlCol="0" anchor="ctr"/>
          <a:lstStyle/>
          <a:p>
            <a:pPr algn="ctr" defTabSz="674828"/>
            <a:endParaRPr lang="en-US" sz="1350" dirty="0">
              <a:solidFill>
                <a:prstClr val="white"/>
              </a:solidFill>
              <a:latin typeface="Calibri"/>
            </a:endParaRPr>
          </a:p>
        </p:txBody>
      </p:sp>
      <p:sp>
        <p:nvSpPr>
          <p:cNvPr id="2" name="Title 1"/>
          <p:cNvSpPr>
            <a:spLocks noGrp="1"/>
          </p:cNvSpPr>
          <p:nvPr>
            <p:ph type="title"/>
          </p:nvPr>
        </p:nvSpPr>
        <p:spPr/>
        <p:txBody>
          <a:bodyPr/>
          <a:lstStyle/>
          <a:p>
            <a:r>
              <a:rPr lang="en-IN" dirty="0"/>
              <a:t>SIFY – BFSI CUSTOMERS</a:t>
            </a:r>
          </a:p>
        </p:txBody>
      </p:sp>
      <p:pic>
        <p:nvPicPr>
          <p:cNvPr id="5" name="Picture 4">
            <a:extLst>
              <a:ext uri="{FF2B5EF4-FFF2-40B4-BE49-F238E27FC236}">
                <a16:creationId xmlns:a16="http://schemas.microsoft.com/office/drawing/2014/main" id="{F7BC8834-92F8-4CCD-9367-89E26A95CDDA}"/>
              </a:ext>
            </a:extLst>
          </p:cNvPr>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2028" y="3074587"/>
            <a:ext cx="4281955" cy="1576013"/>
          </a:xfrm>
          <a:prstGeom prst="rect">
            <a:avLst/>
          </a:prstGeom>
          <a:noFill/>
        </p:spPr>
      </p:pic>
      <p:pic>
        <p:nvPicPr>
          <p:cNvPr id="6" name="Picture 5">
            <a:extLst>
              <a:ext uri="{FF2B5EF4-FFF2-40B4-BE49-F238E27FC236}">
                <a16:creationId xmlns:a16="http://schemas.microsoft.com/office/drawing/2014/main" id="{C7AEF98F-284D-470C-B232-D59B149A2598}"/>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323850" y="1060436"/>
            <a:ext cx="5493140" cy="19685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4635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5C5E-B533-4B63-B2C2-1744350509B0}"/>
              </a:ext>
            </a:extLst>
          </p:cNvPr>
          <p:cNvSpPr>
            <a:spLocks noGrp="1"/>
          </p:cNvSpPr>
          <p:nvPr>
            <p:ph type="title"/>
          </p:nvPr>
        </p:nvSpPr>
        <p:spPr/>
        <p:txBody>
          <a:bodyPr/>
          <a:lstStyle/>
          <a:p>
            <a:r>
              <a:rPr lang="en-IN" dirty="0">
                <a:latin typeface="+mj-lt"/>
              </a:rPr>
              <a:t>STEP BY STEP APPROACH FOR COST OPTIMIZATION</a:t>
            </a:r>
          </a:p>
        </p:txBody>
      </p:sp>
      <p:sp>
        <p:nvSpPr>
          <p:cNvPr id="5" name="TextBox 4">
            <a:extLst>
              <a:ext uri="{FF2B5EF4-FFF2-40B4-BE49-F238E27FC236}">
                <a16:creationId xmlns:a16="http://schemas.microsoft.com/office/drawing/2014/main" id="{D3FA3C9E-D7A2-4278-9215-0492FE4A7BC4}"/>
              </a:ext>
            </a:extLst>
          </p:cNvPr>
          <p:cNvSpPr txBox="1"/>
          <p:nvPr/>
        </p:nvSpPr>
        <p:spPr>
          <a:xfrm>
            <a:off x="323850" y="987425"/>
            <a:ext cx="8496300" cy="461665"/>
          </a:xfrm>
          <a:prstGeom prst="rect">
            <a:avLst/>
          </a:prstGeom>
          <a:noFill/>
        </p:spPr>
        <p:txBody>
          <a:bodyPr wrap="square" rtlCol="0">
            <a:spAutoFit/>
          </a:bodyPr>
          <a:lstStyle/>
          <a:p>
            <a:r>
              <a:rPr lang="en-IN" sz="1200" dirty="0">
                <a:solidFill>
                  <a:srgbClr val="404040"/>
                </a:solidFill>
                <a:latin typeface="+mj-lt"/>
              </a:rPr>
              <a:t>Following is an indicative 10 step guide. This however varies across industries and may need to be addressed while doing the digital strategy and roadmap </a:t>
            </a:r>
          </a:p>
        </p:txBody>
      </p:sp>
      <p:pic>
        <p:nvPicPr>
          <p:cNvPr id="34" name="Picture 33" descr="Diagram&#10;&#10;Description automatically generated">
            <a:extLst>
              <a:ext uri="{FF2B5EF4-FFF2-40B4-BE49-F238E27FC236}">
                <a16:creationId xmlns:a16="http://schemas.microsoft.com/office/drawing/2014/main" id="{DD164679-D9BC-441F-9D2A-C1093894F9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596" y="922415"/>
            <a:ext cx="8312808" cy="4436269"/>
          </a:xfrm>
          <a:prstGeom prst="rect">
            <a:avLst/>
          </a:prstGeom>
        </p:spPr>
      </p:pic>
    </p:spTree>
    <p:extLst>
      <p:ext uri="{BB962C8B-B14F-4D97-AF65-F5344CB8AC3E}">
        <p14:creationId xmlns:p14="http://schemas.microsoft.com/office/powerpoint/2010/main" val="4104231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462866F-1FA9-4868-9636-7E6AC7331792}"/>
              </a:ext>
            </a:extLst>
          </p:cNvPr>
          <p:cNvGrpSpPr/>
          <p:nvPr/>
        </p:nvGrpSpPr>
        <p:grpSpPr>
          <a:xfrm>
            <a:off x="1641143" y="987425"/>
            <a:ext cx="5861714" cy="3910158"/>
            <a:chOff x="554570" y="715703"/>
            <a:chExt cx="5861714" cy="3910158"/>
          </a:xfrm>
        </p:grpSpPr>
        <p:pic>
          <p:nvPicPr>
            <p:cNvPr id="5" name="Picture 4">
              <a:extLst>
                <a:ext uri="{FF2B5EF4-FFF2-40B4-BE49-F238E27FC236}">
                  <a16:creationId xmlns:a16="http://schemas.microsoft.com/office/drawing/2014/main" id="{54F9A10A-4F75-41D5-8DA3-BD05ED2A618F}"/>
                </a:ext>
              </a:extLst>
            </p:cNvPr>
            <p:cNvPicPr>
              <a:picLocks noChangeAspect="1"/>
            </p:cNvPicPr>
            <p:nvPr/>
          </p:nvPicPr>
          <p:blipFill>
            <a:blip r:embed="rId2"/>
            <a:stretch>
              <a:fillRect/>
            </a:stretch>
          </p:blipFill>
          <p:spPr>
            <a:xfrm>
              <a:off x="554570" y="715703"/>
              <a:ext cx="5861714" cy="3910158"/>
            </a:xfrm>
            <a:prstGeom prst="rect">
              <a:avLst/>
            </a:prstGeom>
          </p:spPr>
        </p:pic>
        <p:sp>
          <p:nvSpPr>
            <p:cNvPr id="6" name="Rectangle: Rounded Corners 5">
              <a:extLst>
                <a:ext uri="{FF2B5EF4-FFF2-40B4-BE49-F238E27FC236}">
                  <a16:creationId xmlns:a16="http://schemas.microsoft.com/office/drawing/2014/main" id="{E7CCDE70-3BA6-4FF4-B978-FC25FCCEA4C8}"/>
                </a:ext>
              </a:extLst>
            </p:cNvPr>
            <p:cNvSpPr/>
            <p:nvPr/>
          </p:nvSpPr>
          <p:spPr>
            <a:xfrm>
              <a:off x="2455022" y="735404"/>
              <a:ext cx="644857" cy="143302"/>
            </a:xfrm>
            <a:prstGeom prst="round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IN" sz="800" b="1" dirty="0">
                  <a:solidFill>
                    <a:schemeClr val="tx1"/>
                  </a:solidFill>
                </a:rPr>
                <a:t>IT Costs</a:t>
              </a:r>
            </a:p>
          </p:txBody>
        </p:sp>
        <p:sp>
          <p:nvSpPr>
            <p:cNvPr id="8" name="Rectangle: Rounded Corners 7">
              <a:extLst>
                <a:ext uri="{FF2B5EF4-FFF2-40B4-BE49-F238E27FC236}">
                  <a16:creationId xmlns:a16="http://schemas.microsoft.com/office/drawing/2014/main" id="{E557BC29-3446-4B07-9A2E-E4AF730B8DE2}"/>
                </a:ext>
              </a:extLst>
            </p:cNvPr>
            <p:cNvSpPr/>
            <p:nvPr/>
          </p:nvSpPr>
          <p:spPr>
            <a:xfrm>
              <a:off x="3202236" y="715703"/>
              <a:ext cx="644857" cy="143302"/>
            </a:xfrm>
            <a:prstGeom prst="round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IN" sz="800" b="1" dirty="0">
                  <a:solidFill>
                    <a:schemeClr val="tx1"/>
                  </a:solidFill>
                </a:rPr>
                <a:t>Infra Costs</a:t>
              </a:r>
            </a:p>
          </p:txBody>
        </p:sp>
        <p:sp>
          <p:nvSpPr>
            <p:cNvPr id="10" name="Rectangle: Rounded Corners 9">
              <a:extLst>
                <a:ext uri="{FF2B5EF4-FFF2-40B4-BE49-F238E27FC236}">
                  <a16:creationId xmlns:a16="http://schemas.microsoft.com/office/drawing/2014/main" id="{37F58A6C-2A4D-4F8B-8A5A-1CD49004CA5B}"/>
                </a:ext>
              </a:extLst>
            </p:cNvPr>
            <p:cNvSpPr/>
            <p:nvPr/>
          </p:nvSpPr>
          <p:spPr>
            <a:xfrm>
              <a:off x="3970551" y="715704"/>
              <a:ext cx="644857" cy="143302"/>
            </a:xfrm>
            <a:prstGeom prst="round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IN" sz="800" b="1" dirty="0">
                  <a:solidFill>
                    <a:schemeClr val="tx1"/>
                  </a:solidFill>
                </a:rPr>
                <a:t>N/W Costs</a:t>
              </a:r>
            </a:p>
          </p:txBody>
        </p:sp>
        <p:sp>
          <p:nvSpPr>
            <p:cNvPr id="12" name="Rectangle: Rounded Corners 11">
              <a:extLst>
                <a:ext uri="{FF2B5EF4-FFF2-40B4-BE49-F238E27FC236}">
                  <a16:creationId xmlns:a16="http://schemas.microsoft.com/office/drawing/2014/main" id="{5FF5AAA3-C11D-42CF-8F7F-A050BC3A0830}"/>
                </a:ext>
              </a:extLst>
            </p:cNvPr>
            <p:cNvSpPr/>
            <p:nvPr/>
          </p:nvSpPr>
          <p:spPr>
            <a:xfrm>
              <a:off x="4706267" y="726254"/>
              <a:ext cx="818870" cy="143302"/>
            </a:xfrm>
            <a:prstGeom prst="round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IN" sz="800" b="1" dirty="0">
                  <a:solidFill>
                    <a:schemeClr val="tx1"/>
                  </a:solidFill>
                </a:rPr>
                <a:t>License Costs</a:t>
              </a:r>
            </a:p>
          </p:txBody>
        </p:sp>
        <p:sp>
          <p:nvSpPr>
            <p:cNvPr id="14" name="Rectangle: Rounded Corners 13">
              <a:extLst>
                <a:ext uri="{FF2B5EF4-FFF2-40B4-BE49-F238E27FC236}">
                  <a16:creationId xmlns:a16="http://schemas.microsoft.com/office/drawing/2014/main" id="{B029AA60-5207-45F6-AA3F-4B73A158FDC7}"/>
                </a:ext>
              </a:extLst>
            </p:cNvPr>
            <p:cNvSpPr/>
            <p:nvPr/>
          </p:nvSpPr>
          <p:spPr>
            <a:xfrm>
              <a:off x="5571826" y="727645"/>
              <a:ext cx="818870" cy="143302"/>
            </a:xfrm>
            <a:prstGeom prst="roundRect">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r>
                <a:rPr lang="en-IN" sz="800" b="1" dirty="0">
                  <a:solidFill>
                    <a:schemeClr val="tx1"/>
                  </a:solidFill>
                </a:rPr>
                <a:t>Vendor Costs</a:t>
              </a:r>
            </a:p>
          </p:txBody>
        </p:sp>
      </p:grpSp>
      <p:sp>
        <p:nvSpPr>
          <p:cNvPr id="2" name="Title 1">
            <a:extLst>
              <a:ext uri="{FF2B5EF4-FFF2-40B4-BE49-F238E27FC236}">
                <a16:creationId xmlns:a16="http://schemas.microsoft.com/office/drawing/2014/main" id="{EE0E60CE-55A1-4DC7-9568-9A41AC6827F4}"/>
              </a:ext>
            </a:extLst>
          </p:cNvPr>
          <p:cNvSpPr>
            <a:spLocks noGrp="1"/>
          </p:cNvSpPr>
          <p:nvPr>
            <p:ph type="title"/>
          </p:nvPr>
        </p:nvSpPr>
        <p:spPr/>
        <p:txBody>
          <a:bodyPr/>
          <a:lstStyle/>
          <a:p>
            <a:r>
              <a:rPr lang="en-IN" dirty="0"/>
              <a:t>CLOUD COST ASSESSMENT : ILLUSTRATIVE DASHBOARDS</a:t>
            </a:r>
          </a:p>
        </p:txBody>
      </p:sp>
    </p:spTree>
    <p:extLst>
      <p:ext uri="{BB962C8B-B14F-4D97-AF65-F5344CB8AC3E}">
        <p14:creationId xmlns:p14="http://schemas.microsoft.com/office/powerpoint/2010/main" val="607938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87258E-F610-413E-A4AB-8BB217037F58}"/>
              </a:ext>
            </a:extLst>
          </p:cNvPr>
          <p:cNvSpPr/>
          <p:nvPr/>
        </p:nvSpPr>
        <p:spPr>
          <a:xfrm>
            <a:off x="323850" y="987425"/>
            <a:ext cx="8496300" cy="3788874"/>
          </a:xfrm>
          <a:prstGeom prst="rect">
            <a:avLst/>
          </a:prstGeom>
          <a:solidFill>
            <a:schemeClr val="bg1"/>
          </a:solidFill>
          <a:ln w="127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43" name="Rectangle 2">
            <a:extLst>
              <a:ext uri="{FF2B5EF4-FFF2-40B4-BE49-F238E27FC236}">
                <a16:creationId xmlns:a16="http://schemas.microsoft.com/office/drawing/2014/main" id="{51CD83CC-C39A-4726-BC55-53215E766979}"/>
              </a:ext>
            </a:extLst>
          </p:cNvPr>
          <p:cNvSpPr>
            <a:spLocks noGrp="1"/>
          </p:cNvSpPr>
          <p:nvPr>
            <p:ph type="title"/>
          </p:nvPr>
        </p:nvSpPr>
        <p:spPr/>
        <p:txBody>
          <a:bodyPr/>
          <a:lstStyle/>
          <a:p>
            <a:r>
              <a:rPr lang="en-US" altLang="en-US" dirty="0"/>
              <a:t>Improve and maintain Speed to Market - Dashboards provide KPIs to improve speed of software delivery</a:t>
            </a:r>
          </a:p>
        </p:txBody>
      </p:sp>
      <p:pic>
        <p:nvPicPr>
          <p:cNvPr id="2" name="Picture 1">
            <a:extLst>
              <a:ext uri="{FF2B5EF4-FFF2-40B4-BE49-F238E27FC236}">
                <a16:creationId xmlns:a16="http://schemas.microsoft.com/office/drawing/2014/main" id="{909699C3-6C92-4C41-AA1A-662F36993445}"/>
              </a:ext>
            </a:extLst>
          </p:cNvPr>
          <p:cNvPicPr>
            <a:picLocks noChangeAspect="1"/>
          </p:cNvPicPr>
          <p:nvPr/>
        </p:nvPicPr>
        <p:blipFill>
          <a:blip r:embed="rId2"/>
          <a:stretch>
            <a:fillRect/>
          </a:stretch>
        </p:blipFill>
        <p:spPr>
          <a:xfrm>
            <a:off x="525525" y="1444709"/>
            <a:ext cx="8092950" cy="3078006"/>
          </a:xfrm>
          <a:prstGeom prst="rect">
            <a:avLst/>
          </a:prstGeom>
        </p:spPr>
      </p:pic>
    </p:spTree>
    <p:extLst>
      <p:ext uri="{BB962C8B-B14F-4D97-AF65-F5344CB8AC3E}">
        <p14:creationId xmlns:p14="http://schemas.microsoft.com/office/powerpoint/2010/main" val="83929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94A45E-5F1A-45E2-AF29-2B713FE03E55}"/>
              </a:ext>
            </a:extLst>
          </p:cNvPr>
          <p:cNvSpPr/>
          <p:nvPr/>
        </p:nvSpPr>
        <p:spPr>
          <a:xfrm>
            <a:off x="323850" y="987425"/>
            <a:ext cx="8496300" cy="3788874"/>
          </a:xfrm>
          <a:prstGeom prst="rect">
            <a:avLst/>
          </a:prstGeom>
          <a:solidFill>
            <a:schemeClr val="bg1"/>
          </a:solidFill>
          <a:ln w="127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43" name="Rectangle 2">
            <a:extLst>
              <a:ext uri="{FF2B5EF4-FFF2-40B4-BE49-F238E27FC236}">
                <a16:creationId xmlns:a16="http://schemas.microsoft.com/office/drawing/2014/main" id="{51CD83CC-C39A-4726-BC55-53215E766979}"/>
              </a:ext>
            </a:extLst>
          </p:cNvPr>
          <p:cNvSpPr>
            <a:spLocks noGrp="1"/>
          </p:cNvSpPr>
          <p:nvPr>
            <p:ph type="title"/>
          </p:nvPr>
        </p:nvSpPr>
        <p:spPr/>
        <p:txBody>
          <a:bodyPr/>
          <a:lstStyle/>
          <a:p>
            <a:r>
              <a:rPr lang="en-US" altLang="en-US" dirty="0"/>
              <a:t>Enhanced Efficiency - Near Real Time Dashboards provide insights to improve efficiency</a:t>
            </a:r>
          </a:p>
        </p:txBody>
      </p:sp>
      <p:pic>
        <p:nvPicPr>
          <p:cNvPr id="3" name="Picture 2">
            <a:extLst>
              <a:ext uri="{FF2B5EF4-FFF2-40B4-BE49-F238E27FC236}">
                <a16:creationId xmlns:a16="http://schemas.microsoft.com/office/drawing/2014/main" id="{90330D0A-1C2D-4348-86A4-E95AB2BB0B1D}"/>
              </a:ext>
            </a:extLst>
          </p:cNvPr>
          <p:cNvPicPr>
            <a:picLocks noChangeAspect="1"/>
          </p:cNvPicPr>
          <p:nvPr/>
        </p:nvPicPr>
        <p:blipFill rotWithShape="1">
          <a:blip r:embed="rId2"/>
          <a:srcRect r="6583"/>
          <a:stretch/>
        </p:blipFill>
        <p:spPr>
          <a:xfrm>
            <a:off x="468220" y="1157157"/>
            <a:ext cx="8246407" cy="3365605"/>
          </a:xfrm>
          <a:prstGeom prst="rect">
            <a:avLst/>
          </a:prstGeom>
        </p:spPr>
      </p:pic>
    </p:spTree>
    <p:extLst>
      <p:ext uri="{BB962C8B-B14F-4D97-AF65-F5344CB8AC3E}">
        <p14:creationId xmlns:p14="http://schemas.microsoft.com/office/powerpoint/2010/main" val="2802607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16E4F1-AD9B-4930-B30A-2F61824B4C60}"/>
              </a:ext>
            </a:extLst>
          </p:cNvPr>
          <p:cNvSpPr/>
          <p:nvPr/>
        </p:nvSpPr>
        <p:spPr>
          <a:xfrm>
            <a:off x="323850" y="987425"/>
            <a:ext cx="8496300" cy="3788874"/>
          </a:xfrm>
          <a:prstGeom prst="rect">
            <a:avLst/>
          </a:prstGeom>
          <a:solidFill>
            <a:schemeClr val="bg1"/>
          </a:solidFill>
          <a:ln w="12700">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43" name="Rectangle 2">
            <a:extLst>
              <a:ext uri="{FF2B5EF4-FFF2-40B4-BE49-F238E27FC236}">
                <a16:creationId xmlns:a16="http://schemas.microsoft.com/office/drawing/2014/main" id="{51CD83CC-C39A-4726-BC55-53215E766979}"/>
              </a:ext>
            </a:extLst>
          </p:cNvPr>
          <p:cNvSpPr>
            <a:spLocks noGrp="1"/>
          </p:cNvSpPr>
          <p:nvPr>
            <p:ph type="title"/>
          </p:nvPr>
        </p:nvSpPr>
        <p:spPr/>
        <p:txBody>
          <a:bodyPr/>
          <a:lstStyle/>
          <a:p>
            <a:r>
              <a:rPr lang="en-US" altLang="en-US" dirty="0"/>
              <a:t>Reduced Change Failure Rate while maintaining High Quality - Dashboards help identify bottlenecks and gaps</a:t>
            </a:r>
          </a:p>
        </p:txBody>
      </p:sp>
      <p:pic>
        <p:nvPicPr>
          <p:cNvPr id="3" name="Picture 2">
            <a:extLst>
              <a:ext uri="{FF2B5EF4-FFF2-40B4-BE49-F238E27FC236}">
                <a16:creationId xmlns:a16="http://schemas.microsoft.com/office/drawing/2014/main" id="{E46D87F8-0F1A-4918-B7A8-66AAB1A99F44}"/>
              </a:ext>
            </a:extLst>
          </p:cNvPr>
          <p:cNvPicPr>
            <a:picLocks noChangeAspect="1"/>
          </p:cNvPicPr>
          <p:nvPr/>
        </p:nvPicPr>
        <p:blipFill>
          <a:blip r:embed="rId2"/>
          <a:stretch>
            <a:fillRect/>
          </a:stretch>
        </p:blipFill>
        <p:spPr>
          <a:xfrm>
            <a:off x="548100" y="1126279"/>
            <a:ext cx="8047799" cy="3511165"/>
          </a:xfrm>
          <a:prstGeom prst="rect">
            <a:avLst/>
          </a:prstGeom>
        </p:spPr>
      </p:pic>
    </p:spTree>
    <p:extLst>
      <p:ext uri="{BB962C8B-B14F-4D97-AF65-F5344CB8AC3E}">
        <p14:creationId xmlns:p14="http://schemas.microsoft.com/office/powerpoint/2010/main" val="4199291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40C61A-9FAB-4FF5-87E5-D8543DF18A3C}"/>
              </a:ext>
            </a:extLst>
          </p:cNvPr>
          <p:cNvSpPr txBox="1"/>
          <p:nvPr/>
        </p:nvSpPr>
        <p:spPr>
          <a:xfrm>
            <a:off x="3120013" y="1971585"/>
            <a:ext cx="2903973" cy="1200329"/>
          </a:xfrm>
          <a:prstGeom prst="rect">
            <a:avLst/>
          </a:prstGeom>
          <a:noFill/>
        </p:spPr>
        <p:txBody>
          <a:bodyPr wrap="square" rtlCol="0">
            <a:spAutoFit/>
          </a:bodyPr>
          <a:lstStyle/>
          <a:p>
            <a:pPr algn="ctr"/>
            <a:r>
              <a:rPr lang="en-IN" sz="7200" b="1" dirty="0"/>
              <a:t>Q &amp; A </a:t>
            </a:r>
          </a:p>
        </p:txBody>
      </p:sp>
    </p:spTree>
    <p:extLst>
      <p:ext uri="{BB962C8B-B14F-4D97-AF65-F5344CB8AC3E}">
        <p14:creationId xmlns:p14="http://schemas.microsoft.com/office/powerpoint/2010/main" val="70077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A932120-5A6C-9846-8444-E9414FFFF766}"/>
              </a:ext>
            </a:extLst>
          </p:cNvPr>
          <p:cNvSpPr>
            <a:spLocks noGrp="1"/>
          </p:cNvSpPr>
          <p:nvPr>
            <p:ph type="title"/>
          </p:nvPr>
        </p:nvSpPr>
        <p:spPr/>
        <p:txBody>
          <a:bodyPr/>
          <a:lstStyle/>
          <a:p>
            <a:r>
              <a:rPr lang="en-US" dirty="0"/>
              <a:t>Session objective</a:t>
            </a:r>
          </a:p>
        </p:txBody>
      </p:sp>
      <p:sp>
        <p:nvSpPr>
          <p:cNvPr id="11" name="TextBox 10">
            <a:extLst>
              <a:ext uri="{FF2B5EF4-FFF2-40B4-BE49-F238E27FC236}">
                <a16:creationId xmlns:a16="http://schemas.microsoft.com/office/drawing/2014/main" id="{CF298FA1-45B3-4A4C-B6F2-70C9A1204121}"/>
              </a:ext>
            </a:extLst>
          </p:cNvPr>
          <p:cNvSpPr txBox="1"/>
          <p:nvPr/>
        </p:nvSpPr>
        <p:spPr>
          <a:xfrm>
            <a:off x="838201" y="2127781"/>
            <a:ext cx="2803867" cy="300082"/>
          </a:xfrm>
          <a:prstGeom prst="rect">
            <a:avLst/>
          </a:prstGeom>
          <a:noFill/>
        </p:spPr>
        <p:txBody>
          <a:bodyPr wrap="square" rtlCol="0">
            <a:spAutoFit/>
          </a:bodyPr>
          <a:lstStyle/>
          <a:p>
            <a:pPr algn="ctr"/>
            <a:r>
              <a:rPr lang="en-US" sz="1350" b="1" cap="all" dirty="0"/>
              <a:t>To share</a:t>
            </a:r>
          </a:p>
        </p:txBody>
      </p:sp>
      <p:sp>
        <p:nvSpPr>
          <p:cNvPr id="5" name="TextBox 4">
            <a:extLst>
              <a:ext uri="{FF2B5EF4-FFF2-40B4-BE49-F238E27FC236}">
                <a16:creationId xmlns:a16="http://schemas.microsoft.com/office/drawing/2014/main" id="{47B39414-DAFD-440A-81DA-199D1E4B0175}"/>
              </a:ext>
            </a:extLst>
          </p:cNvPr>
          <p:cNvSpPr txBox="1"/>
          <p:nvPr/>
        </p:nvSpPr>
        <p:spPr>
          <a:xfrm>
            <a:off x="5349536" y="2127781"/>
            <a:ext cx="2803867" cy="300082"/>
          </a:xfrm>
          <a:prstGeom prst="rect">
            <a:avLst/>
          </a:prstGeom>
          <a:noFill/>
        </p:spPr>
        <p:txBody>
          <a:bodyPr wrap="square" rtlCol="0">
            <a:spAutoFit/>
          </a:bodyPr>
          <a:lstStyle/>
          <a:p>
            <a:pPr algn="ctr"/>
            <a:r>
              <a:rPr lang="en-US" sz="1350" b="1" cap="all" dirty="0"/>
              <a:t>To Showcase Roadmap</a:t>
            </a:r>
          </a:p>
        </p:txBody>
      </p:sp>
      <p:sp>
        <p:nvSpPr>
          <p:cNvPr id="6" name="TextBox 5">
            <a:extLst>
              <a:ext uri="{FF2B5EF4-FFF2-40B4-BE49-F238E27FC236}">
                <a16:creationId xmlns:a16="http://schemas.microsoft.com/office/drawing/2014/main" id="{9E8DD46A-77A0-43AF-B912-C2B23BE6CF87}"/>
              </a:ext>
            </a:extLst>
          </p:cNvPr>
          <p:cNvSpPr txBox="1"/>
          <p:nvPr/>
        </p:nvSpPr>
        <p:spPr>
          <a:xfrm>
            <a:off x="5349534" y="2515223"/>
            <a:ext cx="2803867" cy="762453"/>
          </a:xfrm>
          <a:prstGeom prst="rect">
            <a:avLst/>
          </a:prstGeom>
          <a:noFill/>
        </p:spPr>
        <p:txBody>
          <a:bodyPr wrap="square" rtlCol="0">
            <a:spAutoFit/>
          </a:bodyPr>
          <a:lstStyle/>
          <a:p>
            <a:pPr algn="ctr">
              <a:lnSpc>
                <a:spcPts val="1800"/>
              </a:lnSpc>
            </a:pPr>
            <a:r>
              <a:rPr lang="en-US" sz="1200" dirty="0">
                <a:solidFill>
                  <a:schemeClr val="tx1">
                    <a:lumMod val="75000"/>
                    <a:lumOff val="25000"/>
                  </a:schemeClr>
                </a:solidFill>
              </a:rPr>
              <a:t>HDFC ERGO  priorities and expectations from  MSP for AWS Advance platform deployment  </a:t>
            </a:r>
          </a:p>
        </p:txBody>
      </p:sp>
      <p:sp>
        <p:nvSpPr>
          <p:cNvPr id="7" name="TextBox 6">
            <a:extLst>
              <a:ext uri="{FF2B5EF4-FFF2-40B4-BE49-F238E27FC236}">
                <a16:creationId xmlns:a16="http://schemas.microsoft.com/office/drawing/2014/main" id="{8D91FFA5-A4D3-4852-BB9D-C0188668D90C}"/>
              </a:ext>
            </a:extLst>
          </p:cNvPr>
          <p:cNvSpPr txBox="1"/>
          <p:nvPr/>
        </p:nvSpPr>
        <p:spPr>
          <a:xfrm>
            <a:off x="685801" y="2515223"/>
            <a:ext cx="3108667" cy="1224118"/>
          </a:xfrm>
          <a:prstGeom prst="rect">
            <a:avLst/>
          </a:prstGeom>
          <a:noFill/>
        </p:spPr>
        <p:txBody>
          <a:bodyPr wrap="square" rtlCol="0">
            <a:spAutoFit/>
          </a:bodyPr>
          <a:lstStyle/>
          <a:p>
            <a:pPr algn="ctr">
              <a:lnSpc>
                <a:spcPts val="1800"/>
              </a:lnSpc>
            </a:pPr>
            <a:r>
              <a:rPr lang="en-US" sz="1200" dirty="0">
                <a:solidFill>
                  <a:schemeClr val="tx1">
                    <a:lumMod val="75000"/>
                    <a:lumOff val="25000"/>
                  </a:schemeClr>
                </a:solidFill>
              </a:rPr>
              <a:t>Sify’s relevance, thought leadership, customer engagements through skills, investments and partnerships across the </a:t>
            </a:r>
            <a:r>
              <a:rPr lang="en-US" sz="1200" b="1" dirty="0">
                <a:solidFill>
                  <a:schemeClr val="tx1">
                    <a:lumMod val="75000"/>
                    <a:lumOff val="25000"/>
                  </a:schemeClr>
                </a:solidFill>
              </a:rPr>
              <a:t>entire spectrum of Hyperscale  Cloud solution.</a:t>
            </a:r>
          </a:p>
        </p:txBody>
      </p:sp>
      <p:sp>
        <p:nvSpPr>
          <p:cNvPr id="3" name="Oval 2">
            <a:extLst>
              <a:ext uri="{FF2B5EF4-FFF2-40B4-BE49-F238E27FC236}">
                <a16:creationId xmlns:a16="http://schemas.microsoft.com/office/drawing/2014/main" id="{CC54948C-26A9-47A2-A8C6-07B2C2F5ACC8}"/>
              </a:ext>
            </a:extLst>
          </p:cNvPr>
          <p:cNvSpPr/>
          <p:nvPr/>
        </p:nvSpPr>
        <p:spPr>
          <a:xfrm>
            <a:off x="1790133" y="1085848"/>
            <a:ext cx="900000" cy="900000"/>
          </a:xfrm>
          <a:prstGeom prst="ellipse">
            <a:avLst/>
          </a:prstGeom>
          <a:solidFill>
            <a:schemeClr val="accent5">
              <a:lumMod val="60000"/>
              <a:lumOff val="4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Oval 9">
            <a:extLst>
              <a:ext uri="{FF2B5EF4-FFF2-40B4-BE49-F238E27FC236}">
                <a16:creationId xmlns:a16="http://schemas.microsoft.com/office/drawing/2014/main" id="{61605E04-FC8B-43FD-A77A-D1ACA195DB38}"/>
              </a:ext>
            </a:extLst>
          </p:cNvPr>
          <p:cNvSpPr/>
          <p:nvPr/>
        </p:nvSpPr>
        <p:spPr>
          <a:xfrm>
            <a:off x="6301468" y="1085848"/>
            <a:ext cx="900000" cy="900000"/>
          </a:xfrm>
          <a:prstGeom prst="ellipse">
            <a:avLst/>
          </a:prstGeom>
          <a:solidFill>
            <a:schemeClr val="accent5">
              <a:lumMod val="60000"/>
              <a:lumOff val="4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 name="Picture 7" descr="A close up of a logo&#10;&#10;Description automatically generated">
            <a:extLst>
              <a:ext uri="{FF2B5EF4-FFF2-40B4-BE49-F238E27FC236}">
                <a16:creationId xmlns:a16="http://schemas.microsoft.com/office/drawing/2014/main" id="{9DC11A19-CB6B-438F-A300-7C87840B6E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5313" y="1246814"/>
            <a:ext cx="540000" cy="540000"/>
          </a:xfrm>
          <a:prstGeom prst="rect">
            <a:avLst/>
          </a:prstGeom>
        </p:spPr>
      </p:pic>
      <p:pic>
        <p:nvPicPr>
          <p:cNvPr id="13" name="Picture 12" descr="A close up of a logo&#10;&#10;Description automatically generated">
            <a:extLst>
              <a:ext uri="{FF2B5EF4-FFF2-40B4-BE49-F238E27FC236}">
                <a16:creationId xmlns:a16="http://schemas.microsoft.com/office/drawing/2014/main" id="{3D98E284-7ECC-42E5-A521-E30AAF809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468" y="1244905"/>
            <a:ext cx="540000" cy="540000"/>
          </a:xfrm>
          <a:prstGeom prst="rect">
            <a:avLst/>
          </a:prstGeom>
        </p:spPr>
      </p:pic>
    </p:spTree>
    <p:extLst>
      <p:ext uri="{BB962C8B-B14F-4D97-AF65-F5344CB8AC3E}">
        <p14:creationId xmlns:p14="http://schemas.microsoft.com/office/powerpoint/2010/main" val="374691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59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19A279A6-69E0-4393-AA9D-450DD37F6639}"/>
              </a:ext>
            </a:extLst>
          </p:cNvPr>
          <p:cNvGrpSpPr/>
          <p:nvPr/>
        </p:nvGrpSpPr>
        <p:grpSpPr>
          <a:xfrm>
            <a:off x="3492000" y="469296"/>
            <a:ext cx="2160000" cy="1688117"/>
            <a:chOff x="4656000" y="-2922"/>
            <a:chExt cx="2880000" cy="2250822"/>
          </a:xfrm>
        </p:grpSpPr>
        <p:sp>
          <p:nvSpPr>
            <p:cNvPr id="46" name="Rectangle: Rounded Corners 45">
              <a:extLst>
                <a:ext uri="{FF2B5EF4-FFF2-40B4-BE49-F238E27FC236}">
                  <a16:creationId xmlns:a16="http://schemas.microsoft.com/office/drawing/2014/main" id="{24124420-7C95-42B2-93FC-E76EB322F33C}"/>
                </a:ext>
              </a:extLst>
            </p:cNvPr>
            <p:cNvSpPr/>
            <p:nvPr/>
          </p:nvSpPr>
          <p:spPr>
            <a:xfrm>
              <a:off x="4656000" y="899529"/>
              <a:ext cx="2880000" cy="134837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defRPr/>
              </a:pPr>
              <a:endParaRPr lang="en-IN" sz="1200" dirty="0">
                <a:solidFill>
                  <a:schemeClr val="tx1"/>
                </a:solidFill>
                <a:latin typeface="Trebuchet MS"/>
              </a:endParaRPr>
            </a:p>
          </p:txBody>
        </p:sp>
        <p:sp>
          <p:nvSpPr>
            <p:cNvPr id="4" name="Rectangle 3">
              <a:extLst>
                <a:ext uri="{FF2B5EF4-FFF2-40B4-BE49-F238E27FC236}">
                  <a16:creationId xmlns:a16="http://schemas.microsoft.com/office/drawing/2014/main" id="{F1C982DF-74F0-1844-924F-2ACF56DE9388}"/>
                </a:ext>
              </a:extLst>
            </p:cNvPr>
            <p:cNvSpPr/>
            <p:nvPr/>
          </p:nvSpPr>
          <p:spPr>
            <a:xfrm>
              <a:off x="4656000" y="992380"/>
              <a:ext cx="2880000" cy="1107996"/>
            </a:xfrm>
            <a:prstGeom prst="rect">
              <a:avLst/>
            </a:prstGeom>
          </p:spPr>
          <p:txBody>
            <a:bodyPr wrap="square">
              <a:spAutoFit/>
            </a:bodyPr>
            <a:lstStyle/>
            <a:p>
              <a:pPr algn="ctr"/>
              <a:r>
                <a:rPr lang="en-US" sz="1200" dirty="0">
                  <a:solidFill>
                    <a:srgbClr val="000000"/>
                  </a:solidFill>
                  <a:cs typeface="Arial" panose="020B0604020202020204" pitchFamily="34" charset="0"/>
                </a:rPr>
                <a:t>We believe </a:t>
              </a:r>
              <a:br>
                <a:rPr lang="en-US" sz="1200" dirty="0">
                  <a:solidFill>
                    <a:srgbClr val="000000"/>
                  </a:solidFill>
                  <a:cs typeface="Arial" panose="020B0604020202020204" pitchFamily="34" charset="0"/>
                </a:rPr>
              </a:br>
              <a:r>
                <a:rPr lang="en-US" sz="1200" b="1" dirty="0">
                  <a:cs typeface="Arial" panose="020B0604020202020204" pitchFamily="34" charset="0"/>
                </a:rPr>
                <a:t>everything that can be migrated to cloud </a:t>
              </a:r>
              <a:br>
                <a:rPr lang="en-US" sz="1200" dirty="0">
                  <a:solidFill>
                    <a:srgbClr val="0070C0"/>
                  </a:solidFill>
                  <a:cs typeface="Arial" panose="020B0604020202020204" pitchFamily="34" charset="0"/>
                </a:rPr>
              </a:br>
              <a:r>
                <a:rPr lang="en-US" sz="1200" dirty="0">
                  <a:solidFill>
                    <a:srgbClr val="000000"/>
                  </a:solidFill>
                  <a:cs typeface="Arial" panose="020B0604020202020204" pitchFamily="34" charset="0"/>
                </a:rPr>
                <a:t>must be migrated</a:t>
              </a:r>
            </a:p>
          </p:txBody>
        </p:sp>
        <p:grpSp>
          <p:nvGrpSpPr>
            <p:cNvPr id="49" name="Group 48">
              <a:extLst>
                <a:ext uri="{FF2B5EF4-FFF2-40B4-BE49-F238E27FC236}">
                  <a16:creationId xmlns:a16="http://schemas.microsoft.com/office/drawing/2014/main" id="{DC551791-DCF8-400F-98A0-9E8D9D45D7D4}"/>
                </a:ext>
              </a:extLst>
            </p:cNvPr>
            <p:cNvGrpSpPr/>
            <p:nvPr/>
          </p:nvGrpSpPr>
          <p:grpSpPr>
            <a:xfrm>
              <a:off x="5616000" y="-2922"/>
              <a:ext cx="960000" cy="960000"/>
              <a:chOff x="1458810" y="461107"/>
              <a:chExt cx="960000" cy="960000"/>
            </a:xfrm>
          </p:grpSpPr>
          <p:sp>
            <p:nvSpPr>
              <p:cNvPr id="36" name="Oval 35">
                <a:extLst>
                  <a:ext uri="{FF2B5EF4-FFF2-40B4-BE49-F238E27FC236}">
                    <a16:creationId xmlns:a16="http://schemas.microsoft.com/office/drawing/2014/main" id="{89601A06-8D0A-4A67-9E71-A6BB194ECDB7}"/>
                  </a:ext>
                </a:extLst>
              </p:cNvPr>
              <p:cNvSpPr/>
              <p:nvPr/>
            </p:nvSpPr>
            <p:spPr>
              <a:xfrm>
                <a:off x="1458810" y="461107"/>
                <a:ext cx="960000" cy="960000"/>
              </a:xfrm>
              <a:prstGeom prst="ellipse">
                <a:avLst/>
              </a:prstGeom>
              <a:solidFill>
                <a:schemeClr val="bg1"/>
              </a:solidFill>
              <a:ln w="12700">
                <a:solidFill>
                  <a:srgbClr val="0070C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dirty="0">
                  <a:solidFill>
                    <a:prstClr val="white"/>
                  </a:solidFill>
                  <a:latin typeface="Trebuchet MS"/>
                </a:endParaRPr>
              </a:p>
            </p:txBody>
          </p:sp>
          <p:pic>
            <p:nvPicPr>
              <p:cNvPr id="47" name="Picture 46" descr="A close up of a logo&#10;&#10;Description automatically generated">
                <a:extLst>
                  <a:ext uri="{FF2B5EF4-FFF2-40B4-BE49-F238E27FC236}">
                    <a16:creationId xmlns:a16="http://schemas.microsoft.com/office/drawing/2014/main" id="{B4475566-044C-4873-B981-3C16EE23BBDB}"/>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78810" y="594755"/>
                <a:ext cx="720000" cy="720000"/>
              </a:xfrm>
              <a:prstGeom prst="rect">
                <a:avLst/>
              </a:prstGeom>
            </p:spPr>
          </p:pic>
        </p:grpSp>
      </p:grpSp>
      <p:grpSp>
        <p:nvGrpSpPr>
          <p:cNvPr id="80" name="Group 79">
            <a:extLst>
              <a:ext uri="{FF2B5EF4-FFF2-40B4-BE49-F238E27FC236}">
                <a16:creationId xmlns:a16="http://schemas.microsoft.com/office/drawing/2014/main" id="{C5E63DC0-F322-41ED-B947-098FA0ADA164}"/>
              </a:ext>
            </a:extLst>
          </p:cNvPr>
          <p:cNvGrpSpPr/>
          <p:nvPr/>
        </p:nvGrpSpPr>
        <p:grpSpPr>
          <a:xfrm>
            <a:off x="6808771" y="2414588"/>
            <a:ext cx="2160000" cy="2284310"/>
            <a:chOff x="6649238" y="3304788"/>
            <a:chExt cx="2880000" cy="3045747"/>
          </a:xfrm>
        </p:grpSpPr>
        <p:sp>
          <p:nvSpPr>
            <p:cNvPr id="66" name="Rectangle: Rounded Corners 65">
              <a:extLst>
                <a:ext uri="{FF2B5EF4-FFF2-40B4-BE49-F238E27FC236}">
                  <a16:creationId xmlns:a16="http://schemas.microsoft.com/office/drawing/2014/main" id="{92ADD784-F89B-48E3-AB04-9B4BB53D0D6D}"/>
                </a:ext>
              </a:extLst>
            </p:cNvPr>
            <p:cNvSpPr/>
            <p:nvPr/>
          </p:nvSpPr>
          <p:spPr>
            <a:xfrm>
              <a:off x="6649238" y="4190535"/>
              <a:ext cx="2880000" cy="2160000"/>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defRPr/>
              </a:pPr>
              <a:endParaRPr lang="en-IN" sz="1200" dirty="0">
                <a:solidFill>
                  <a:schemeClr val="tx1"/>
                </a:solidFill>
                <a:latin typeface="Trebuchet MS"/>
              </a:endParaRPr>
            </a:p>
          </p:txBody>
        </p:sp>
        <p:sp>
          <p:nvSpPr>
            <p:cNvPr id="26" name="Rectangle 25">
              <a:extLst>
                <a:ext uri="{FF2B5EF4-FFF2-40B4-BE49-F238E27FC236}">
                  <a16:creationId xmlns:a16="http://schemas.microsoft.com/office/drawing/2014/main" id="{E7BBC507-96B4-41F2-A613-95DE27F90783}"/>
                </a:ext>
              </a:extLst>
            </p:cNvPr>
            <p:cNvSpPr/>
            <p:nvPr/>
          </p:nvSpPr>
          <p:spPr>
            <a:xfrm>
              <a:off x="6649238" y="4271557"/>
              <a:ext cx="2880000" cy="1846660"/>
            </a:xfrm>
            <a:prstGeom prst="rect">
              <a:avLst/>
            </a:prstGeom>
          </p:spPr>
          <p:txBody>
            <a:bodyPr wrap="square">
              <a:spAutoFit/>
            </a:bodyPr>
            <a:lstStyle/>
            <a:p>
              <a:pPr indent="-115183" algn="ctr"/>
              <a:r>
                <a:rPr lang="en-US" sz="1200" dirty="0">
                  <a:cs typeface="Arial" panose="020B0604020202020204" pitchFamily="34" charset="0"/>
                </a:rPr>
                <a:t>Sify owns the entire </a:t>
              </a:r>
              <a:r>
                <a:rPr lang="en-US" sz="1200" b="1" dirty="0">
                  <a:cs typeface="Arial" panose="020B0604020202020204" pitchFamily="34" charset="0"/>
                </a:rPr>
                <a:t>assessment, migration, security </a:t>
              </a:r>
              <a:r>
                <a:rPr lang="en-US" sz="1200" dirty="0">
                  <a:cs typeface="Arial" panose="020B0604020202020204" pitchFamily="34" charset="0"/>
                </a:rPr>
                <a:t>and </a:t>
              </a:r>
              <a:r>
                <a:rPr lang="en-US" sz="1200" b="1" dirty="0">
                  <a:cs typeface="Arial" panose="020B0604020202020204" pitchFamily="34" charset="0"/>
                </a:rPr>
                <a:t>managed services </a:t>
              </a:r>
              <a:r>
                <a:rPr lang="en-US" sz="1200" dirty="0">
                  <a:cs typeface="Arial" panose="020B0604020202020204" pitchFamily="34" charset="0"/>
                </a:rPr>
                <a:t>from </a:t>
              </a:r>
              <a:r>
                <a:rPr lang="en-US" sz="1200" b="1" dirty="0">
                  <a:cs typeface="Arial" panose="020B0604020202020204" pitchFamily="34" charset="0"/>
                </a:rPr>
                <a:t>any current state</a:t>
              </a:r>
              <a:r>
                <a:rPr lang="en-US" sz="1200" dirty="0">
                  <a:cs typeface="Arial" panose="020B0604020202020204" pitchFamily="34" charset="0"/>
                </a:rPr>
                <a:t> to </a:t>
              </a:r>
              <a:r>
                <a:rPr lang="en-US" sz="1200" b="1" dirty="0">
                  <a:cs typeface="Arial" panose="020B0604020202020204" pitchFamily="34" charset="0"/>
                </a:rPr>
                <a:t>any desired cloud configuration</a:t>
              </a:r>
            </a:p>
            <a:p>
              <a:pPr indent="-115183" algn="ctr"/>
              <a:endParaRPr lang="en-US" sz="1200" b="1" dirty="0">
                <a:solidFill>
                  <a:srgbClr val="0070C0"/>
                </a:solidFill>
                <a:cs typeface="Arial" panose="020B0604020202020204" pitchFamily="34" charset="0"/>
              </a:endParaRPr>
            </a:p>
          </p:txBody>
        </p:sp>
        <p:grpSp>
          <p:nvGrpSpPr>
            <p:cNvPr id="75" name="Group 74">
              <a:extLst>
                <a:ext uri="{FF2B5EF4-FFF2-40B4-BE49-F238E27FC236}">
                  <a16:creationId xmlns:a16="http://schemas.microsoft.com/office/drawing/2014/main" id="{846D1C35-3D4F-41B0-BCB6-F3AB6441DADB}"/>
                </a:ext>
              </a:extLst>
            </p:cNvPr>
            <p:cNvGrpSpPr/>
            <p:nvPr/>
          </p:nvGrpSpPr>
          <p:grpSpPr>
            <a:xfrm>
              <a:off x="7609238" y="3304788"/>
              <a:ext cx="960000" cy="960000"/>
              <a:chOff x="7607927" y="3041214"/>
              <a:chExt cx="960000" cy="960000"/>
            </a:xfrm>
          </p:grpSpPr>
          <p:sp>
            <p:nvSpPr>
              <p:cNvPr id="69" name="Oval 68">
                <a:extLst>
                  <a:ext uri="{FF2B5EF4-FFF2-40B4-BE49-F238E27FC236}">
                    <a16:creationId xmlns:a16="http://schemas.microsoft.com/office/drawing/2014/main" id="{37A96BE5-A1BD-4D7F-A7D7-DF3A538F0394}"/>
                  </a:ext>
                </a:extLst>
              </p:cNvPr>
              <p:cNvSpPr/>
              <p:nvPr/>
            </p:nvSpPr>
            <p:spPr>
              <a:xfrm>
                <a:off x="7607927" y="3041214"/>
                <a:ext cx="960000" cy="960000"/>
              </a:xfrm>
              <a:prstGeom prst="ellipse">
                <a:avLst/>
              </a:prstGeom>
              <a:solidFill>
                <a:schemeClr val="bg1"/>
              </a:solidFill>
              <a:ln w="127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dirty="0">
                  <a:solidFill>
                    <a:prstClr val="white"/>
                  </a:solidFill>
                  <a:latin typeface="Trebuchet MS"/>
                </a:endParaRPr>
              </a:p>
            </p:txBody>
          </p:sp>
          <p:pic>
            <p:nvPicPr>
              <p:cNvPr id="34" name="Picture 33" descr="A close up of a logo&#10;&#10;Description automatically generated">
                <a:extLst>
                  <a:ext uri="{FF2B5EF4-FFF2-40B4-BE49-F238E27FC236}">
                    <a16:creationId xmlns:a16="http://schemas.microsoft.com/office/drawing/2014/main" id="{1A399653-27A1-4200-90E2-0475D389E2D3}"/>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727927" y="3161214"/>
                <a:ext cx="720000" cy="720000"/>
              </a:xfrm>
              <a:prstGeom prst="rect">
                <a:avLst/>
              </a:prstGeom>
            </p:spPr>
          </p:pic>
        </p:grpSp>
      </p:grpSp>
      <p:sp>
        <p:nvSpPr>
          <p:cNvPr id="52" name="Rectangle: Rounded Corners 51">
            <a:extLst>
              <a:ext uri="{FF2B5EF4-FFF2-40B4-BE49-F238E27FC236}">
                <a16:creationId xmlns:a16="http://schemas.microsoft.com/office/drawing/2014/main" id="{8D30CCE7-EEE4-40E8-B68C-6168F0B12F0E}"/>
              </a:ext>
            </a:extLst>
          </p:cNvPr>
          <p:cNvSpPr/>
          <p:nvPr/>
        </p:nvSpPr>
        <p:spPr>
          <a:xfrm>
            <a:off x="175229" y="3120855"/>
            <a:ext cx="2160000" cy="1620001"/>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defRPr/>
            </a:pPr>
            <a:endParaRPr lang="en-IN" sz="1200" dirty="0">
              <a:solidFill>
                <a:schemeClr val="tx1"/>
              </a:solidFill>
              <a:latin typeface="Trebuchet MS"/>
            </a:endParaRPr>
          </a:p>
        </p:txBody>
      </p:sp>
      <p:sp>
        <p:nvSpPr>
          <p:cNvPr id="24" name="Rectangle 23">
            <a:extLst>
              <a:ext uri="{FF2B5EF4-FFF2-40B4-BE49-F238E27FC236}">
                <a16:creationId xmlns:a16="http://schemas.microsoft.com/office/drawing/2014/main" id="{1C290B32-D788-4FDF-9865-1F6542E8F631}"/>
              </a:ext>
            </a:extLst>
          </p:cNvPr>
          <p:cNvSpPr/>
          <p:nvPr/>
        </p:nvSpPr>
        <p:spPr>
          <a:xfrm>
            <a:off x="175229" y="3171663"/>
            <a:ext cx="2160000" cy="1015663"/>
          </a:xfrm>
          <a:prstGeom prst="rect">
            <a:avLst/>
          </a:prstGeom>
        </p:spPr>
        <p:txBody>
          <a:bodyPr wrap="square">
            <a:spAutoFit/>
          </a:bodyPr>
          <a:lstStyle/>
          <a:p>
            <a:pPr lvl="0" algn="ctr"/>
            <a:r>
              <a:rPr lang="en-US" sz="1200" dirty="0">
                <a:cs typeface="Arial" panose="020B0604020202020204" pitchFamily="34" charset="0"/>
              </a:rPr>
              <a:t>For the rest, we have </a:t>
            </a:r>
            <a:br>
              <a:rPr lang="en-US" sz="1200" dirty="0">
                <a:cs typeface="Arial" panose="020B0604020202020204" pitchFamily="34" charset="0"/>
              </a:rPr>
            </a:br>
            <a:r>
              <a:rPr lang="en-US" sz="1200" b="1" dirty="0">
                <a:cs typeface="Arial" panose="020B0604020202020204" pitchFamily="34" charset="0"/>
              </a:rPr>
              <a:t>cloud adjacent </a:t>
            </a:r>
            <a:br>
              <a:rPr lang="en-US" sz="1200" dirty="0">
                <a:cs typeface="Arial" panose="020B0604020202020204" pitchFamily="34" charset="0"/>
              </a:rPr>
            </a:br>
            <a:r>
              <a:rPr lang="en-US" sz="1200" dirty="0">
                <a:cs typeface="Arial" panose="020B0604020202020204" pitchFamily="34" charset="0"/>
              </a:rPr>
              <a:t>datacenters to configure </a:t>
            </a:r>
            <a:br>
              <a:rPr lang="en-US" sz="1200" dirty="0">
                <a:cs typeface="Arial" panose="020B0604020202020204" pitchFamily="34" charset="0"/>
              </a:rPr>
            </a:br>
            <a:r>
              <a:rPr lang="en-US" sz="1200" dirty="0">
                <a:cs typeface="Arial" panose="020B0604020202020204" pitchFamily="34" charset="0"/>
              </a:rPr>
              <a:t>the most efficient </a:t>
            </a:r>
            <a:br>
              <a:rPr lang="en-US" sz="1200" dirty="0">
                <a:cs typeface="Arial" panose="020B0604020202020204" pitchFamily="34" charset="0"/>
              </a:rPr>
            </a:br>
            <a:r>
              <a:rPr lang="en-US" sz="1200" b="1" dirty="0">
                <a:cs typeface="Arial" panose="020B0604020202020204" pitchFamily="34" charset="0"/>
              </a:rPr>
              <a:t>hybrid multi cloud</a:t>
            </a:r>
            <a:endParaRPr lang="en-US" sz="1200" dirty="0">
              <a:cs typeface="Arial" panose="020B0604020202020204" pitchFamily="34" charset="0"/>
            </a:endParaRPr>
          </a:p>
        </p:txBody>
      </p:sp>
      <p:sp>
        <p:nvSpPr>
          <p:cNvPr id="54" name="Oval 53">
            <a:extLst>
              <a:ext uri="{FF2B5EF4-FFF2-40B4-BE49-F238E27FC236}">
                <a16:creationId xmlns:a16="http://schemas.microsoft.com/office/drawing/2014/main" id="{9D05B526-59F9-4116-A47F-82FB02709588}"/>
              </a:ext>
            </a:extLst>
          </p:cNvPr>
          <p:cNvSpPr/>
          <p:nvPr/>
        </p:nvSpPr>
        <p:spPr>
          <a:xfrm>
            <a:off x="895229" y="2414588"/>
            <a:ext cx="720000" cy="744047"/>
          </a:xfrm>
          <a:prstGeom prst="ellipse">
            <a:avLst/>
          </a:prstGeom>
          <a:solidFill>
            <a:schemeClr val="bg1"/>
          </a:solidFill>
          <a:ln w="12700">
            <a:solidFill>
              <a:schemeClr val="accent2">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dirty="0">
              <a:solidFill>
                <a:prstClr val="white"/>
              </a:solidFill>
              <a:latin typeface="Trebuchet MS"/>
            </a:endParaRPr>
          </a:p>
        </p:txBody>
      </p:sp>
      <p:grpSp>
        <p:nvGrpSpPr>
          <p:cNvPr id="83" name="Group 82">
            <a:extLst>
              <a:ext uri="{FF2B5EF4-FFF2-40B4-BE49-F238E27FC236}">
                <a16:creationId xmlns:a16="http://schemas.microsoft.com/office/drawing/2014/main" id="{1A4849DF-3E32-4825-A127-7DF44AD17C9C}"/>
              </a:ext>
            </a:extLst>
          </p:cNvPr>
          <p:cNvGrpSpPr>
            <a:grpSpLocks noChangeAspect="1"/>
          </p:cNvGrpSpPr>
          <p:nvPr/>
        </p:nvGrpSpPr>
        <p:grpSpPr>
          <a:xfrm>
            <a:off x="1026616" y="2550361"/>
            <a:ext cx="457229" cy="472500"/>
            <a:chOff x="1313639" y="3343458"/>
            <a:chExt cx="720000" cy="744047"/>
          </a:xfrm>
        </p:grpSpPr>
        <p:pic>
          <p:nvPicPr>
            <p:cNvPr id="56" name="Picture 55" descr="A close up of a logo&#10;&#10;Description automatically generated">
              <a:extLst>
                <a:ext uri="{FF2B5EF4-FFF2-40B4-BE49-F238E27FC236}">
                  <a16:creationId xmlns:a16="http://schemas.microsoft.com/office/drawing/2014/main" id="{AFC5B71C-E4AD-4290-99BF-1A42B321CB3E}"/>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13639" y="3343458"/>
              <a:ext cx="720000" cy="744047"/>
            </a:xfrm>
            <a:prstGeom prst="rect">
              <a:avLst/>
            </a:prstGeom>
          </p:spPr>
        </p:pic>
        <p:pic>
          <p:nvPicPr>
            <p:cNvPr id="57" name="Picture 56" descr="A close up of a logo&#10;&#10;Description automatically generated">
              <a:extLst>
                <a:ext uri="{FF2B5EF4-FFF2-40B4-BE49-F238E27FC236}">
                  <a16:creationId xmlns:a16="http://schemas.microsoft.com/office/drawing/2014/main" id="{F60DC42B-FFC3-4F68-AC82-5149DD3C27AA}"/>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478809" y="3542406"/>
              <a:ext cx="389659" cy="402673"/>
            </a:xfrm>
            <a:prstGeom prst="rect">
              <a:avLst/>
            </a:prstGeom>
          </p:spPr>
        </p:pic>
      </p:grpSp>
      <p:grpSp>
        <p:nvGrpSpPr>
          <p:cNvPr id="73" name="Group 72">
            <a:extLst>
              <a:ext uri="{FF2B5EF4-FFF2-40B4-BE49-F238E27FC236}">
                <a16:creationId xmlns:a16="http://schemas.microsoft.com/office/drawing/2014/main" id="{37A7CFF0-B62E-4BB2-94E0-1329D0BC26F5}"/>
              </a:ext>
            </a:extLst>
          </p:cNvPr>
          <p:cNvGrpSpPr/>
          <p:nvPr/>
        </p:nvGrpSpPr>
        <p:grpSpPr>
          <a:xfrm>
            <a:off x="4603849" y="2414588"/>
            <a:ext cx="2160000" cy="2295503"/>
            <a:chOff x="6884672" y="452305"/>
            <a:chExt cx="2880000" cy="3060671"/>
          </a:xfrm>
        </p:grpSpPr>
        <p:sp>
          <p:nvSpPr>
            <p:cNvPr id="59" name="Rectangle: Rounded Corners 58">
              <a:extLst>
                <a:ext uri="{FF2B5EF4-FFF2-40B4-BE49-F238E27FC236}">
                  <a16:creationId xmlns:a16="http://schemas.microsoft.com/office/drawing/2014/main" id="{83B876A3-846D-4EB6-81C7-58DA405214EB}"/>
                </a:ext>
              </a:extLst>
            </p:cNvPr>
            <p:cNvSpPr/>
            <p:nvPr/>
          </p:nvSpPr>
          <p:spPr>
            <a:xfrm>
              <a:off x="6884672" y="1346459"/>
              <a:ext cx="2880000" cy="2166517"/>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defRPr/>
              </a:pPr>
              <a:endParaRPr lang="en-IN" sz="1200" dirty="0">
                <a:solidFill>
                  <a:schemeClr val="tx1"/>
                </a:solidFill>
                <a:latin typeface="Trebuchet MS"/>
              </a:endParaRPr>
            </a:p>
          </p:txBody>
        </p:sp>
        <p:sp>
          <p:nvSpPr>
            <p:cNvPr id="20" name="Rectangle 19">
              <a:extLst>
                <a:ext uri="{FF2B5EF4-FFF2-40B4-BE49-F238E27FC236}">
                  <a16:creationId xmlns:a16="http://schemas.microsoft.com/office/drawing/2014/main" id="{11730F6D-7BEA-4111-BD9F-EA2E5947284C}"/>
                </a:ext>
              </a:extLst>
            </p:cNvPr>
            <p:cNvSpPr/>
            <p:nvPr/>
          </p:nvSpPr>
          <p:spPr>
            <a:xfrm>
              <a:off x="6884672" y="1360873"/>
              <a:ext cx="2880000" cy="2092880"/>
            </a:xfrm>
            <a:prstGeom prst="rect">
              <a:avLst/>
            </a:prstGeom>
          </p:spPr>
          <p:txBody>
            <a:bodyPr wrap="square">
              <a:spAutoFit/>
            </a:bodyPr>
            <a:lstStyle/>
            <a:p>
              <a:pPr marL="0" lvl="1" algn="ctr"/>
              <a:r>
                <a:rPr lang="en-US" sz="1200" dirty="0">
                  <a:cs typeface="Arial" panose="020B0604020202020204" pitchFamily="34" charset="0"/>
                </a:rPr>
                <a:t>With a </a:t>
              </a:r>
              <a:br>
                <a:rPr lang="en-US" sz="1200" dirty="0">
                  <a:cs typeface="Arial" panose="020B0604020202020204" pitchFamily="34" charset="0"/>
                </a:rPr>
              </a:br>
              <a:r>
                <a:rPr lang="en-US" sz="1200" b="1" dirty="0">
                  <a:cs typeface="Arial" panose="020B0604020202020204" pitchFamily="34" charset="0"/>
                </a:rPr>
                <a:t>10G+ speed </a:t>
              </a:r>
              <a:br>
                <a:rPr lang="en-US" sz="1200" dirty="0">
                  <a:cs typeface="Arial" panose="020B0604020202020204" pitchFamily="34" charset="0"/>
                </a:rPr>
              </a:br>
              <a:r>
                <a:rPr lang="en-US" sz="1200" dirty="0">
                  <a:cs typeface="Arial" panose="020B0604020202020204" pitchFamily="34" charset="0"/>
                </a:rPr>
                <a:t>connection to the </a:t>
              </a:r>
              <a:br>
                <a:rPr lang="en-US" sz="1200" dirty="0">
                  <a:cs typeface="Arial" panose="020B0604020202020204" pitchFamily="34" charset="0"/>
                </a:rPr>
              </a:br>
              <a:r>
                <a:rPr lang="en-US" sz="1200" b="1" dirty="0">
                  <a:cs typeface="Arial" panose="020B0604020202020204" pitchFamily="34" charset="0"/>
                </a:rPr>
                <a:t>hyperscale cloud </a:t>
              </a:r>
              <a:br>
                <a:rPr lang="en-US" sz="1200" dirty="0">
                  <a:cs typeface="Arial" panose="020B0604020202020204" pitchFamily="34" charset="0"/>
                </a:rPr>
              </a:br>
              <a:r>
                <a:rPr lang="en-US" sz="1200" dirty="0">
                  <a:cs typeface="Arial" panose="020B0604020202020204" pitchFamily="34" charset="0"/>
                </a:rPr>
                <a:t>at less than </a:t>
              </a:r>
              <a:br>
                <a:rPr lang="en-US" sz="1200" dirty="0">
                  <a:cs typeface="Arial" panose="020B0604020202020204" pitchFamily="34" charset="0"/>
                </a:rPr>
              </a:br>
              <a:r>
                <a:rPr lang="en-US" sz="1200" b="1" dirty="0">
                  <a:cs typeface="Arial" panose="020B0604020202020204" pitchFamily="34" charset="0"/>
                </a:rPr>
                <a:t>100 microseconds latency </a:t>
              </a:r>
              <a:r>
                <a:rPr lang="en-US" sz="1200" dirty="0">
                  <a:cs typeface="Arial" panose="020B0604020202020204" pitchFamily="34" charset="0"/>
                </a:rPr>
                <a:t>and </a:t>
              </a:r>
              <a:br>
                <a:rPr lang="en-US" sz="1200" dirty="0">
                  <a:cs typeface="Arial" panose="020B0604020202020204" pitchFamily="34" charset="0"/>
                </a:rPr>
              </a:br>
              <a:r>
                <a:rPr lang="en-US" sz="1200" b="1" dirty="0">
                  <a:cs typeface="Arial" panose="020B0604020202020204" pitchFamily="34" charset="0"/>
                </a:rPr>
                <a:t>&lt; Rs.1 Lakh/annum</a:t>
              </a:r>
            </a:p>
          </p:txBody>
        </p:sp>
        <p:grpSp>
          <p:nvGrpSpPr>
            <p:cNvPr id="60" name="Group 59">
              <a:extLst>
                <a:ext uri="{FF2B5EF4-FFF2-40B4-BE49-F238E27FC236}">
                  <a16:creationId xmlns:a16="http://schemas.microsoft.com/office/drawing/2014/main" id="{275814AA-9E49-4A6F-8D68-F40974BB73F4}"/>
                </a:ext>
              </a:extLst>
            </p:cNvPr>
            <p:cNvGrpSpPr/>
            <p:nvPr/>
          </p:nvGrpSpPr>
          <p:grpSpPr>
            <a:xfrm>
              <a:off x="7844672" y="452305"/>
              <a:ext cx="960000" cy="960000"/>
              <a:chOff x="7476410" y="101154"/>
              <a:chExt cx="960000" cy="960000"/>
            </a:xfrm>
          </p:grpSpPr>
          <p:sp>
            <p:nvSpPr>
              <p:cNvPr id="42" name="Oval 41">
                <a:extLst>
                  <a:ext uri="{FF2B5EF4-FFF2-40B4-BE49-F238E27FC236}">
                    <a16:creationId xmlns:a16="http://schemas.microsoft.com/office/drawing/2014/main" id="{80FB1724-7259-4522-B4E0-0C1E1A09FFF1}"/>
                  </a:ext>
                </a:extLst>
              </p:cNvPr>
              <p:cNvSpPr/>
              <p:nvPr/>
            </p:nvSpPr>
            <p:spPr>
              <a:xfrm>
                <a:off x="7476410" y="101154"/>
                <a:ext cx="960000" cy="960000"/>
              </a:xfrm>
              <a:prstGeom prst="ellipse">
                <a:avLst/>
              </a:prstGeom>
              <a:solidFill>
                <a:schemeClr val="bg1"/>
              </a:solidFill>
              <a:ln w="12700">
                <a:solidFill>
                  <a:schemeClr val="accent4">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dirty="0">
                  <a:solidFill>
                    <a:prstClr val="white"/>
                  </a:solidFill>
                  <a:latin typeface="Trebuchet MS"/>
                </a:endParaRPr>
              </a:p>
            </p:txBody>
          </p:sp>
          <p:pic>
            <p:nvPicPr>
              <p:cNvPr id="28" name="Picture 27" descr="A close up of a logo&#10;&#10;Description automatically generated">
                <a:extLst>
                  <a:ext uri="{FF2B5EF4-FFF2-40B4-BE49-F238E27FC236}">
                    <a16:creationId xmlns:a16="http://schemas.microsoft.com/office/drawing/2014/main" id="{A0D6E756-F335-4DB2-9F6B-E3BAEEDF4342}"/>
                  </a:ext>
                </a:extLst>
              </p:cNvPr>
              <p:cNvPicPr>
                <a:picLocks noChangeAspect="1"/>
              </p:cNvPicPr>
              <p:nvPr/>
            </p:nvPicPr>
            <p:blipFill>
              <a:blip r:embed="rId7"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596410" y="221154"/>
                <a:ext cx="720000" cy="720000"/>
              </a:xfrm>
              <a:prstGeom prst="rect">
                <a:avLst/>
              </a:prstGeom>
            </p:spPr>
          </p:pic>
        </p:grpSp>
      </p:grpSp>
      <p:grpSp>
        <p:nvGrpSpPr>
          <p:cNvPr id="64" name="Group 63">
            <a:extLst>
              <a:ext uri="{FF2B5EF4-FFF2-40B4-BE49-F238E27FC236}">
                <a16:creationId xmlns:a16="http://schemas.microsoft.com/office/drawing/2014/main" id="{8669BE1A-5A6D-45F6-8C68-8F16BB5251DF}"/>
              </a:ext>
            </a:extLst>
          </p:cNvPr>
          <p:cNvGrpSpPr/>
          <p:nvPr/>
        </p:nvGrpSpPr>
        <p:grpSpPr>
          <a:xfrm>
            <a:off x="2390669" y="2414588"/>
            <a:ext cx="2160000" cy="2296944"/>
            <a:chOff x="572388" y="2888814"/>
            <a:chExt cx="2880000" cy="3062592"/>
          </a:xfrm>
        </p:grpSpPr>
        <p:sp>
          <p:nvSpPr>
            <p:cNvPr id="63" name="Rectangle: Rounded Corners 62">
              <a:extLst>
                <a:ext uri="{FF2B5EF4-FFF2-40B4-BE49-F238E27FC236}">
                  <a16:creationId xmlns:a16="http://schemas.microsoft.com/office/drawing/2014/main" id="{93577BBE-6A1C-4484-90BF-37FC43A04127}"/>
                </a:ext>
              </a:extLst>
            </p:cNvPr>
            <p:cNvSpPr/>
            <p:nvPr/>
          </p:nvSpPr>
          <p:spPr>
            <a:xfrm>
              <a:off x="572388" y="3791406"/>
              <a:ext cx="2880000" cy="21600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lnSpc>
                  <a:spcPct val="150000"/>
                </a:lnSpc>
                <a:defRPr/>
              </a:pPr>
              <a:endParaRPr lang="en-IN" sz="1200" dirty="0">
                <a:solidFill>
                  <a:schemeClr val="tx1"/>
                </a:solidFill>
                <a:latin typeface="Trebuchet MS"/>
              </a:endParaRPr>
            </a:p>
          </p:txBody>
        </p:sp>
        <p:sp>
          <p:nvSpPr>
            <p:cNvPr id="25" name="Rectangle 24">
              <a:extLst>
                <a:ext uri="{FF2B5EF4-FFF2-40B4-BE49-F238E27FC236}">
                  <a16:creationId xmlns:a16="http://schemas.microsoft.com/office/drawing/2014/main" id="{02B714DB-3B8A-4F26-B7B6-C53698B45E58}"/>
                </a:ext>
              </a:extLst>
            </p:cNvPr>
            <p:cNvSpPr/>
            <p:nvPr/>
          </p:nvSpPr>
          <p:spPr>
            <a:xfrm>
              <a:off x="572388" y="3860697"/>
              <a:ext cx="2880000" cy="1600439"/>
            </a:xfrm>
            <a:prstGeom prst="rect">
              <a:avLst/>
            </a:prstGeom>
          </p:spPr>
          <p:txBody>
            <a:bodyPr wrap="square">
              <a:spAutoFit/>
            </a:bodyPr>
            <a:lstStyle/>
            <a:p>
              <a:pPr indent="-115183" algn="ctr"/>
              <a:r>
                <a:rPr lang="en-US" sz="1200" dirty="0">
                  <a:cs typeface="Arial" panose="020B0604020202020204" pitchFamily="34" charset="0"/>
                </a:rPr>
                <a:t>Enabling your </a:t>
              </a:r>
              <a:br>
                <a:rPr lang="en-US" sz="1200" dirty="0">
                  <a:cs typeface="Arial" panose="020B0604020202020204" pitchFamily="34" charset="0"/>
                </a:rPr>
              </a:br>
              <a:r>
                <a:rPr lang="en-US" sz="1200" b="1" dirty="0">
                  <a:cs typeface="Arial" panose="020B0604020202020204" pitchFamily="34" charset="0"/>
                </a:rPr>
                <a:t>hosted applications work </a:t>
              </a:r>
              <a:br>
                <a:rPr lang="en-US" sz="1200" b="1" dirty="0">
                  <a:cs typeface="Arial" panose="020B0604020202020204" pitchFamily="34" charset="0"/>
                </a:rPr>
              </a:br>
              <a:r>
                <a:rPr lang="en-US" sz="1200" b="1" dirty="0">
                  <a:cs typeface="Arial" panose="020B0604020202020204" pitchFamily="34" charset="0"/>
                </a:rPr>
                <a:t>seamlessly </a:t>
              </a:r>
              <a:br>
                <a:rPr lang="en-US" sz="1200" dirty="0">
                  <a:cs typeface="Arial" panose="020B0604020202020204" pitchFamily="34" charset="0"/>
                </a:rPr>
              </a:br>
              <a:r>
                <a:rPr lang="en-US" sz="1200" dirty="0">
                  <a:cs typeface="Arial" panose="020B0604020202020204" pitchFamily="34" charset="0"/>
                </a:rPr>
                <a:t>with cloud applications as if they are in the same datacenter</a:t>
              </a:r>
            </a:p>
          </p:txBody>
        </p:sp>
        <p:grpSp>
          <p:nvGrpSpPr>
            <p:cNvPr id="62" name="Group 61">
              <a:extLst>
                <a:ext uri="{FF2B5EF4-FFF2-40B4-BE49-F238E27FC236}">
                  <a16:creationId xmlns:a16="http://schemas.microsoft.com/office/drawing/2014/main" id="{D3BBF646-F391-4CF9-B783-EA3CEF28697F}"/>
                </a:ext>
              </a:extLst>
            </p:cNvPr>
            <p:cNvGrpSpPr/>
            <p:nvPr/>
          </p:nvGrpSpPr>
          <p:grpSpPr>
            <a:xfrm>
              <a:off x="1532388" y="2888814"/>
              <a:ext cx="960000" cy="960000"/>
              <a:chOff x="6650865" y="4742244"/>
              <a:chExt cx="960000" cy="960000"/>
            </a:xfrm>
          </p:grpSpPr>
          <p:sp>
            <p:nvSpPr>
              <p:cNvPr id="38" name="Oval 37">
                <a:extLst>
                  <a:ext uri="{FF2B5EF4-FFF2-40B4-BE49-F238E27FC236}">
                    <a16:creationId xmlns:a16="http://schemas.microsoft.com/office/drawing/2014/main" id="{07A90AE6-BA45-4A06-AD99-BAFF10389DBE}"/>
                  </a:ext>
                </a:extLst>
              </p:cNvPr>
              <p:cNvSpPr/>
              <p:nvPr/>
            </p:nvSpPr>
            <p:spPr>
              <a:xfrm>
                <a:off x="6650865" y="4742244"/>
                <a:ext cx="960000" cy="960000"/>
              </a:xfrm>
              <a:prstGeom prst="ellipse">
                <a:avLst/>
              </a:prstGeom>
              <a:solidFill>
                <a:schemeClr val="bg1"/>
              </a:solidFill>
              <a:ln w="12700">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dirty="0">
                  <a:solidFill>
                    <a:prstClr val="white"/>
                  </a:solidFill>
                  <a:latin typeface="Trebuchet MS"/>
                </a:endParaRPr>
              </a:p>
            </p:txBody>
          </p:sp>
          <p:pic>
            <p:nvPicPr>
              <p:cNvPr id="61" name="Picture 60" descr="A close up of a logo&#10;&#10;Description automatically generated">
                <a:extLst>
                  <a:ext uri="{FF2B5EF4-FFF2-40B4-BE49-F238E27FC236}">
                    <a16:creationId xmlns:a16="http://schemas.microsoft.com/office/drawing/2014/main" id="{EEB0C4C8-2F26-4A65-B743-1FB0894E39C0}"/>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25865" y="4817244"/>
                <a:ext cx="810000" cy="810000"/>
              </a:xfrm>
              <a:prstGeom prst="rect">
                <a:avLst/>
              </a:prstGeom>
            </p:spPr>
          </p:pic>
        </p:grpSp>
      </p:grpSp>
    </p:spTree>
    <p:extLst>
      <p:ext uri="{BB962C8B-B14F-4D97-AF65-F5344CB8AC3E}">
        <p14:creationId xmlns:p14="http://schemas.microsoft.com/office/powerpoint/2010/main" val="351526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Pentagon 5">
            <a:extLst>
              <a:ext uri="{FF2B5EF4-FFF2-40B4-BE49-F238E27FC236}">
                <a16:creationId xmlns:a16="http://schemas.microsoft.com/office/drawing/2014/main" id="{304D07AC-3439-4E3F-839E-D3CBE13BA02C}"/>
              </a:ext>
            </a:extLst>
          </p:cNvPr>
          <p:cNvSpPr/>
          <p:nvPr/>
        </p:nvSpPr>
        <p:spPr>
          <a:xfrm rot="5400000">
            <a:off x="-180440" y="2211920"/>
            <a:ext cx="3096430" cy="2087850"/>
          </a:xfrm>
          <a:prstGeom prst="homePlate">
            <a:avLst>
              <a:gd name="adj" fmla="val 8632"/>
            </a:avLst>
          </a:prstGeom>
          <a:solidFill>
            <a:schemeClr val="accent5">
              <a:lumMod val="40000"/>
              <a:lumOff val="6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dirty="0">
              <a:solidFill>
                <a:prstClr val="white"/>
              </a:solidFill>
              <a:latin typeface="Trebuchet MS"/>
            </a:endParaRPr>
          </a:p>
        </p:txBody>
      </p:sp>
      <p:sp>
        <p:nvSpPr>
          <p:cNvPr id="24" name="Arrow: Pentagon 23">
            <a:extLst>
              <a:ext uri="{FF2B5EF4-FFF2-40B4-BE49-F238E27FC236}">
                <a16:creationId xmlns:a16="http://schemas.microsoft.com/office/drawing/2014/main" id="{734FE5DA-C8E6-4D9A-8769-22F94960633F}"/>
              </a:ext>
            </a:extLst>
          </p:cNvPr>
          <p:cNvSpPr/>
          <p:nvPr/>
        </p:nvSpPr>
        <p:spPr>
          <a:xfrm rot="5400000">
            <a:off x="1956750" y="2211920"/>
            <a:ext cx="3096430" cy="2087850"/>
          </a:xfrm>
          <a:prstGeom prst="homePlate">
            <a:avLst>
              <a:gd name="adj" fmla="val 8632"/>
            </a:avLst>
          </a:prstGeom>
          <a:solidFill>
            <a:schemeClr val="accent2">
              <a:lumMod val="40000"/>
              <a:lumOff val="6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dirty="0">
              <a:solidFill>
                <a:prstClr val="white"/>
              </a:solidFill>
              <a:latin typeface="Trebuchet MS"/>
            </a:endParaRPr>
          </a:p>
        </p:txBody>
      </p:sp>
      <p:sp>
        <p:nvSpPr>
          <p:cNvPr id="25" name="Arrow: Pentagon 24">
            <a:extLst>
              <a:ext uri="{FF2B5EF4-FFF2-40B4-BE49-F238E27FC236}">
                <a16:creationId xmlns:a16="http://schemas.microsoft.com/office/drawing/2014/main" id="{2F01F99F-314A-49C6-AA62-9FC66A91204A}"/>
              </a:ext>
            </a:extLst>
          </p:cNvPr>
          <p:cNvSpPr/>
          <p:nvPr/>
        </p:nvSpPr>
        <p:spPr>
          <a:xfrm rot="5400000">
            <a:off x="4093938" y="2211920"/>
            <a:ext cx="3096430" cy="2087850"/>
          </a:xfrm>
          <a:prstGeom prst="homePlate">
            <a:avLst>
              <a:gd name="adj" fmla="val 8632"/>
            </a:avLst>
          </a:prstGeom>
          <a:solidFill>
            <a:schemeClr val="accent4">
              <a:lumMod val="40000"/>
              <a:lumOff val="6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dirty="0">
              <a:solidFill>
                <a:prstClr val="white"/>
              </a:solidFill>
              <a:latin typeface="Trebuchet MS"/>
            </a:endParaRPr>
          </a:p>
        </p:txBody>
      </p:sp>
      <p:sp>
        <p:nvSpPr>
          <p:cNvPr id="26" name="Arrow: Pentagon 25">
            <a:extLst>
              <a:ext uri="{FF2B5EF4-FFF2-40B4-BE49-F238E27FC236}">
                <a16:creationId xmlns:a16="http://schemas.microsoft.com/office/drawing/2014/main" id="{3F3558A4-04F0-484C-9195-5143B226F1F6}"/>
              </a:ext>
            </a:extLst>
          </p:cNvPr>
          <p:cNvSpPr/>
          <p:nvPr/>
        </p:nvSpPr>
        <p:spPr>
          <a:xfrm rot="5400000">
            <a:off x="6231129" y="2211920"/>
            <a:ext cx="3096430" cy="2087850"/>
          </a:xfrm>
          <a:prstGeom prst="homePlate">
            <a:avLst>
              <a:gd name="adj" fmla="val 8632"/>
            </a:avLst>
          </a:prstGeom>
          <a:solidFill>
            <a:schemeClr val="accent3">
              <a:lumMod val="40000"/>
              <a:lumOff val="60000"/>
            </a:schemeClr>
          </a:solid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dirty="0">
              <a:solidFill>
                <a:prstClr val="white"/>
              </a:solidFill>
              <a:latin typeface="Trebuchet MS"/>
            </a:endParaRPr>
          </a:p>
        </p:txBody>
      </p:sp>
      <p:sp>
        <p:nvSpPr>
          <p:cNvPr id="5" name="TextBox 4">
            <a:extLst>
              <a:ext uri="{FF2B5EF4-FFF2-40B4-BE49-F238E27FC236}">
                <a16:creationId xmlns:a16="http://schemas.microsoft.com/office/drawing/2014/main" id="{DD5B26AC-D780-49B1-A97E-EDA81D066580}"/>
              </a:ext>
            </a:extLst>
          </p:cNvPr>
          <p:cNvSpPr txBox="1"/>
          <p:nvPr/>
        </p:nvSpPr>
        <p:spPr>
          <a:xfrm>
            <a:off x="323850" y="843511"/>
            <a:ext cx="8496300" cy="369332"/>
          </a:xfrm>
          <a:prstGeom prst="rect">
            <a:avLst/>
          </a:prstGeom>
          <a:noFill/>
        </p:spPr>
        <p:txBody>
          <a:bodyPr wrap="square" rtlCol="0">
            <a:spAutoFit/>
          </a:bodyPr>
          <a:lstStyle/>
          <a:p>
            <a:pPr defTabSz="914264"/>
            <a:r>
              <a:rPr lang="en-US" dirty="0">
                <a:solidFill>
                  <a:prstClr val="black">
                    <a:lumMod val="85000"/>
                    <a:lumOff val="15000"/>
                  </a:prstClr>
                </a:solidFill>
                <a:latin typeface="Trebuchet MS"/>
                <a:ea typeface="Open Sans" panose="020B0606030504020204" pitchFamily="34" charset="0"/>
                <a:cs typeface="Open Sans" panose="020B0606030504020204" pitchFamily="34" charset="0"/>
              </a:rPr>
              <a:t>ALIGNED TO OUR CUSTOMERS’ CLOUD TRANSFORMATION PURSUIT</a:t>
            </a:r>
          </a:p>
        </p:txBody>
      </p:sp>
      <p:grpSp>
        <p:nvGrpSpPr>
          <p:cNvPr id="4" name="Group 3">
            <a:extLst>
              <a:ext uri="{FF2B5EF4-FFF2-40B4-BE49-F238E27FC236}">
                <a16:creationId xmlns:a16="http://schemas.microsoft.com/office/drawing/2014/main" id="{5CAF0CC7-FE68-4BCA-A94C-209BC25F87F8}"/>
              </a:ext>
            </a:extLst>
          </p:cNvPr>
          <p:cNvGrpSpPr/>
          <p:nvPr/>
        </p:nvGrpSpPr>
        <p:grpSpPr>
          <a:xfrm>
            <a:off x="1007775" y="1348224"/>
            <a:ext cx="7131568" cy="730447"/>
            <a:chOff x="1343700" y="1797632"/>
            <a:chExt cx="9508757" cy="973929"/>
          </a:xfrm>
        </p:grpSpPr>
        <p:sp>
          <p:nvSpPr>
            <p:cNvPr id="65" name="Oval 64">
              <a:extLst>
                <a:ext uri="{FF2B5EF4-FFF2-40B4-BE49-F238E27FC236}">
                  <a16:creationId xmlns:a16="http://schemas.microsoft.com/office/drawing/2014/main" id="{2158E8B0-353D-4EE2-AABC-A8360F3DD0C3}"/>
                </a:ext>
              </a:extLst>
            </p:cNvPr>
            <p:cNvSpPr/>
            <p:nvPr/>
          </p:nvSpPr>
          <p:spPr>
            <a:xfrm>
              <a:off x="1343700" y="1797632"/>
              <a:ext cx="960000" cy="960000"/>
            </a:xfrm>
            <a:prstGeom prst="ellipse">
              <a:avLst/>
            </a:prstGeom>
            <a:solidFill>
              <a:schemeClr val="bg1"/>
            </a:solidFill>
            <a:ln w="12700">
              <a:solidFill>
                <a:schemeClr val="accent5">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dirty="0">
                <a:solidFill>
                  <a:prstClr val="white"/>
                </a:solidFill>
                <a:latin typeface="Trebuchet MS"/>
              </a:endParaRPr>
            </a:p>
          </p:txBody>
        </p:sp>
        <p:pic>
          <p:nvPicPr>
            <p:cNvPr id="9" name="Picture 8" descr="A close up of a logo&#10;&#10;Description automatically generated">
              <a:extLst>
                <a:ext uri="{FF2B5EF4-FFF2-40B4-BE49-F238E27FC236}">
                  <a16:creationId xmlns:a16="http://schemas.microsoft.com/office/drawing/2014/main" id="{544019E2-0EC1-41A5-8705-E9408966191F}"/>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700" y="1917632"/>
              <a:ext cx="720000" cy="720000"/>
            </a:xfrm>
            <a:prstGeom prst="rect">
              <a:avLst/>
            </a:prstGeom>
          </p:spPr>
        </p:pic>
        <p:sp>
          <p:nvSpPr>
            <p:cNvPr id="68" name="Oval 67">
              <a:extLst>
                <a:ext uri="{FF2B5EF4-FFF2-40B4-BE49-F238E27FC236}">
                  <a16:creationId xmlns:a16="http://schemas.microsoft.com/office/drawing/2014/main" id="{AF2AFD35-AECB-4AA2-B5D8-8799317E3527}"/>
                </a:ext>
              </a:extLst>
            </p:cNvPr>
            <p:cNvSpPr/>
            <p:nvPr/>
          </p:nvSpPr>
          <p:spPr>
            <a:xfrm>
              <a:off x="9892457" y="1811561"/>
              <a:ext cx="960000" cy="960000"/>
            </a:xfrm>
            <a:prstGeom prst="ellipse">
              <a:avLst/>
            </a:prstGeom>
            <a:solidFill>
              <a:schemeClr val="bg1"/>
            </a:solidFill>
            <a:ln w="12700">
              <a:solidFill>
                <a:schemeClr val="accent3">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dirty="0">
                <a:solidFill>
                  <a:prstClr val="white"/>
                </a:solidFill>
                <a:latin typeface="Trebuchet MS"/>
              </a:endParaRPr>
            </a:p>
          </p:txBody>
        </p:sp>
        <p:pic>
          <p:nvPicPr>
            <p:cNvPr id="59" name="Picture 58" descr="A close up of a logo&#10;&#10;Description automatically generated">
              <a:extLst>
                <a:ext uri="{FF2B5EF4-FFF2-40B4-BE49-F238E27FC236}">
                  <a16:creationId xmlns:a16="http://schemas.microsoft.com/office/drawing/2014/main" id="{36358FE6-DAFE-4D4A-BEC9-5112676D1203}"/>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012457" y="1931561"/>
              <a:ext cx="720000" cy="720000"/>
            </a:xfrm>
            <a:prstGeom prst="rect">
              <a:avLst/>
            </a:prstGeom>
          </p:spPr>
        </p:pic>
        <p:grpSp>
          <p:nvGrpSpPr>
            <p:cNvPr id="2" name="Group 1">
              <a:extLst>
                <a:ext uri="{FF2B5EF4-FFF2-40B4-BE49-F238E27FC236}">
                  <a16:creationId xmlns:a16="http://schemas.microsoft.com/office/drawing/2014/main" id="{7BB8EA8D-57E8-47BF-8C24-A70A665E730B}"/>
                </a:ext>
              </a:extLst>
            </p:cNvPr>
            <p:cNvGrpSpPr/>
            <p:nvPr/>
          </p:nvGrpSpPr>
          <p:grpSpPr>
            <a:xfrm>
              <a:off x="4193285" y="1797632"/>
              <a:ext cx="960000" cy="960000"/>
              <a:chOff x="4193285" y="1797632"/>
              <a:chExt cx="960000" cy="960000"/>
            </a:xfrm>
          </p:grpSpPr>
          <p:sp>
            <p:nvSpPr>
              <p:cNvPr id="66" name="Oval 65">
                <a:extLst>
                  <a:ext uri="{FF2B5EF4-FFF2-40B4-BE49-F238E27FC236}">
                    <a16:creationId xmlns:a16="http://schemas.microsoft.com/office/drawing/2014/main" id="{153CF844-0D36-45AD-842C-4FC0DE2F1FA6}"/>
                  </a:ext>
                </a:extLst>
              </p:cNvPr>
              <p:cNvSpPr/>
              <p:nvPr/>
            </p:nvSpPr>
            <p:spPr>
              <a:xfrm>
                <a:off x="4193285" y="1797632"/>
                <a:ext cx="960000" cy="960000"/>
              </a:xfrm>
              <a:prstGeom prst="ellipse">
                <a:avLst/>
              </a:prstGeom>
              <a:solidFill>
                <a:schemeClr val="bg1"/>
              </a:solidFill>
              <a:ln w="12700">
                <a:solidFill>
                  <a:schemeClr val="accent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dirty="0">
                  <a:solidFill>
                    <a:prstClr val="white"/>
                  </a:solidFill>
                  <a:latin typeface="Trebuchet MS"/>
                </a:endParaRPr>
              </a:p>
            </p:txBody>
          </p:sp>
          <p:pic>
            <p:nvPicPr>
              <p:cNvPr id="62" name="Picture 61" descr="A close up of a logo&#10;&#10;Description automatically generated">
                <a:extLst>
                  <a:ext uri="{FF2B5EF4-FFF2-40B4-BE49-F238E27FC236}">
                    <a16:creationId xmlns:a16="http://schemas.microsoft.com/office/drawing/2014/main" id="{D6341AB0-0136-4512-AC0A-73A0DBB867AC}"/>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313285" y="1917632"/>
                <a:ext cx="720000" cy="720000"/>
              </a:xfrm>
              <a:prstGeom prst="rect">
                <a:avLst/>
              </a:prstGeom>
            </p:spPr>
          </p:pic>
        </p:grpSp>
        <p:grpSp>
          <p:nvGrpSpPr>
            <p:cNvPr id="3" name="Group 2">
              <a:extLst>
                <a:ext uri="{FF2B5EF4-FFF2-40B4-BE49-F238E27FC236}">
                  <a16:creationId xmlns:a16="http://schemas.microsoft.com/office/drawing/2014/main" id="{D008F18E-0468-482C-95EA-5775CF53B6E4}"/>
                </a:ext>
              </a:extLst>
            </p:cNvPr>
            <p:cNvGrpSpPr/>
            <p:nvPr/>
          </p:nvGrpSpPr>
          <p:grpSpPr>
            <a:xfrm>
              <a:off x="7042871" y="1811561"/>
              <a:ext cx="960000" cy="960000"/>
              <a:chOff x="7042871" y="1811561"/>
              <a:chExt cx="960000" cy="960000"/>
            </a:xfrm>
          </p:grpSpPr>
          <p:sp>
            <p:nvSpPr>
              <p:cNvPr id="67" name="Oval 66">
                <a:extLst>
                  <a:ext uri="{FF2B5EF4-FFF2-40B4-BE49-F238E27FC236}">
                    <a16:creationId xmlns:a16="http://schemas.microsoft.com/office/drawing/2014/main" id="{C82BEF06-9949-46F4-B0BF-94635A5B11EE}"/>
                  </a:ext>
                </a:extLst>
              </p:cNvPr>
              <p:cNvSpPr/>
              <p:nvPr/>
            </p:nvSpPr>
            <p:spPr>
              <a:xfrm>
                <a:off x="7042871" y="1811561"/>
                <a:ext cx="960000" cy="960000"/>
              </a:xfrm>
              <a:prstGeom prst="ellipse">
                <a:avLst/>
              </a:prstGeom>
              <a:solidFill>
                <a:schemeClr val="bg1"/>
              </a:solidFill>
              <a:ln w="12700">
                <a:solidFill>
                  <a:schemeClr val="accent4">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64"/>
                <a:endParaRPr lang="en-IN" dirty="0">
                  <a:solidFill>
                    <a:prstClr val="white"/>
                  </a:solidFill>
                  <a:latin typeface="Trebuchet MS"/>
                </a:endParaRPr>
              </a:p>
            </p:txBody>
          </p:sp>
          <p:pic>
            <p:nvPicPr>
              <p:cNvPr id="64" name="Picture 63" descr="A close up of a logo&#10;&#10;Description automatically generated">
                <a:extLst>
                  <a:ext uri="{FF2B5EF4-FFF2-40B4-BE49-F238E27FC236}">
                    <a16:creationId xmlns:a16="http://schemas.microsoft.com/office/drawing/2014/main" id="{13F86628-8B79-4245-BECF-B5DA4680198D}"/>
                  </a:ext>
                </a:extLst>
              </p:cNvPr>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162871" y="1931561"/>
                <a:ext cx="720000" cy="720000"/>
              </a:xfrm>
              <a:prstGeom prst="rect">
                <a:avLst/>
              </a:prstGeom>
            </p:spPr>
          </p:pic>
        </p:grpSp>
      </p:grpSp>
      <p:sp>
        <p:nvSpPr>
          <p:cNvPr id="69" name="TextBox 68">
            <a:extLst>
              <a:ext uri="{FF2B5EF4-FFF2-40B4-BE49-F238E27FC236}">
                <a16:creationId xmlns:a16="http://schemas.microsoft.com/office/drawing/2014/main" id="{51DB9539-220C-482E-AF2D-EECB28139AF2}"/>
              </a:ext>
            </a:extLst>
          </p:cNvPr>
          <p:cNvSpPr txBox="1"/>
          <p:nvPr/>
        </p:nvSpPr>
        <p:spPr>
          <a:xfrm>
            <a:off x="544474" y="2187795"/>
            <a:ext cx="1646606" cy="307777"/>
          </a:xfrm>
          <a:prstGeom prst="rect">
            <a:avLst/>
          </a:prstGeom>
          <a:noFill/>
        </p:spPr>
        <p:txBody>
          <a:bodyPr wrap="none" rtlCol="0">
            <a:spAutoFit/>
          </a:bodyPr>
          <a:lstStyle/>
          <a:p>
            <a:pPr algn="ctr" defTabSz="914264"/>
            <a:r>
              <a:rPr lang="en-US" sz="1400" b="1" dirty="0">
                <a:solidFill>
                  <a:prstClr val="black"/>
                </a:solidFill>
                <a:latin typeface="Trebuchet MS"/>
              </a:rPr>
              <a:t>CLOUD ENABLING</a:t>
            </a:r>
          </a:p>
        </p:txBody>
      </p:sp>
      <p:sp>
        <p:nvSpPr>
          <p:cNvPr id="70" name="TextBox 69">
            <a:extLst>
              <a:ext uri="{FF2B5EF4-FFF2-40B4-BE49-F238E27FC236}">
                <a16:creationId xmlns:a16="http://schemas.microsoft.com/office/drawing/2014/main" id="{C4F57AA3-579B-4765-9816-9D4B73312946}"/>
              </a:ext>
            </a:extLst>
          </p:cNvPr>
          <p:cNvSpPr txBox="1"/>
          <p:nvPr/>
        </p:nvSpPr>
        <p:spPr>
          <a:xfrm>
            <a:off x="2726548" y="2187795"/>
            <a:ext cx="1556836" cy="307777"/>
          </a:xfrm>
          <a:prstGeom prst="rect">
            <a:avLst/>
          </a:prstGeom>
          <a:noFill/>
        </p:spPr>
        <p:txBody>
          <a:bodyPr wrap="none" rtlCol="0">
            <a:spAutoFit/>
          </a:bodyPr>
          <a:lstStyle/>
          <a:p>
            <a:pPr algn="ctr" defTabSz="914241">
              <a:defRPr/>
            </a:pPr>
            <a:r>
              <a:rPr lang="en-US" sz="1400" b="1" dirty="0">
                <a:solidFill>
                  <a:prstClr val="black"/>
                </a:solidFill>
                <a:latin typeface="Trebuchet MS"/>
              </a:rPr>
              <a:t>CLOUD INSPIRED</a:t>
            </a:r>
          </a:p>
        </p:txBody>
      </p:sp>
      <p:sp>
        <p:nvSpPr>
          <p:cNvPr id="71" name="TextBox 70">
            <a:extLst>
              <a:ext uri="{FF2B5EF4-FFF2-40B4-BE49-F238E27FC236}">
                <a16:creationId xmlns:a16="http://schemas.microsoft.com/office/drawing/2014/main" id="{8F7F0849-E8C4-43AC-BD20-958A0E1FFADC}"/>
              </a:ext>
            </a:extLst>
          </p:cNvPr>
          <p:cNvSpPr txBox="1"/>
          <p:nvPr/>
        </p:nvSpPr>
        <p:spPr>
          <a:xfrm>
            <a:off x="5016021" y="2187795"/>
            <a:ext cx="1252267" cy="307777"/>
          </a:xfrm>
          <a:prstGeom prst="rect">
            <a:avLst/>
          </a:prstGeom>
          <a:noFill/>
        </p:spPr>
        <p:txBody>
          <a:bodyPr wrap="none" rtlCol="0">
            <a:spAutoFit/>
          </a:bodyPr>
          <a:lstStyle/>
          <a:p>
            <a:pPr algn="ctr" defTabSz="914241">
              <a:defRPr/>
            </a:pPr>
            <a:r>
              <a:rPr lang="en-US" sz="1400" b="1" dirty="0">
                <a:solidFill>
                  <a:prstClr val="black"/>
                </a:solidFill>
                <a:latin typeface="Trebuchet MS"/>
              </a:rPr>
              <a:t>CLOUD PURE</a:t>
            </a:r>
          </a:p>
        </p:txBody>
      </p:sp>
      <p:sp>
        <p:nvSpPr>
          <p:cNvPr id="72" name="TextBox 71">
            <a:extLst>
              <a:ext uri="{FF2B5EF4-FFF2-40B4-BE49-F238E27FC236}">
                <a16:creationId xmlns:a16="http://schemas.microsoft.com/office/drawing/2014/main" id="{95A3BDE4-EDCF-4FA6-9ABC-CD6963F37ABB}"/>
              </a:ext>
            </a:extLst>
          </p:cNvPr>
          <p:cNvSpPr txBox="1"/>
          <p:nvPr/>
        </p:nvSpPr>
        <p:spPr>
          <a:xfrm>
            <a:off x="6918371" y="2187795"/>
            <a:ext cx="1721946" cy="307777"/>
          </a:xfrm>
          <a:prstGeom prst="rect">
            <a:avLst/>
          </a:prstGeom>
          <a:noFill/>
        </p:spPr>
        <p:txBody>
          <a:bodyPr wrap="none" rtlCol="0">
            <a:spAutoFit/>
          </a:bodyPr>
          <a:lstStyle/>
          <a:p>
            <a:pPr algn="ctr" defTabSz="914241">
              <a:defRPr/>
            </a:pPr>
            <a:r>
              <a:rPr lang="en-US" sz="1400" b="1" dirty="0">
                <a:solidFill>
                  <a:prstClr val="black"/>
                </a:solidFill>
                <a:latin typeface="Trebuchet MS"/>
              </a:rPr>
              <a:t>CLOUD ENHANCED</a:t>
            </a:r>
          </a:p>
        </p:txBody>
      </p:sp>
      <p:sp>
        <p:nvSpPr>
          <p:cNvPr id="73" name="TextBox 72">
            <a:extLst>
              <a:ext uri="{FF2B5EF4-FFF2-40B4-BE49-F238E27FC236}">
                <a16:creationId xmlns:a16="http://schemas.microsoft.com/office/drawing/2014/main" id="{19C46830-25BB-4049-AE24-764662BB5A74}"/>
              </a:ext>
            </a:extLst>
          </p:cNvPr>
          <p:cNvSpPr txBox="1"/>
          <p:nvPr/>
        </p:nvSpPr>
        <p:spPr>
          <a:xfrm>
            <a:off x="377775" y="2555469"/>
            <a:ext cx="1980000" cy="2181366"/>
          </a:xfrm>
          <a:prstGeom prst="rect">
            <a:avLst/>
          </a:prstGeom>
          <a:noFill/>
        </p:spPr>
        <p:txBody>
          <a:bodyPr wrap="square" rtlCol="0">
            <a:spAutoFit/>
          </a:bodyPr>
          <a:lstStyle/>
          <a:p>
            <a:pPr marL="143990" indent="-143990" defTabSz="914241">
              <a:spcAft>
                <a:spcPts val="300"/>
              </a:spcAft>
              <a:buFont typeface="Wingdings" panose="05000000000000000000" pitchFamily="2" charset="2"/>
              <a:buChar char="§"/>
              <a:defRPr/>
            </a:pPr>
            <a:r>
              <a:rPr lang="en-IN" sz="975" spc="-30" dirty="0">
                <a:solidFill>
                  <a:prstClr val="black">
                    <a:lumMod val="75000"/>
                    <a:lumOff val="25000"/>
                  </a:prstClr>
                </a:solidFill>
                <a:latin typeface="Trebuchet MS"/>
                <a:cs typeface="Calibri" panose="020F0502020204030204" pitchFamily="34" charset="0"/>
              </a:rPr>
              <a:t>Cloud DC</a:t>
            </a:r>
          </a:p>
          <a:p>
            <a:pPr marL="143990" indent="-143990" defTabSz="914241">
              <a:spcAft>
                <a:spcPts val="300"/>
              </a:spcAft>
              <a:buFont typeface="Wingdings" panose="05000000000000000000" pitchFamily="2" charset="2"/>
              <a:buChar char="§"/>
              <a:defRPr/>
            </a:pPr>
            <a:r>
              <a:rPr lang="en-IN" sz="975" spc="-30" dirty="0">
                <a:solidFill>
                  <a:prstClr val="black">
                    <a:lumMod val="75000"/>
                    <a:lumOff val="25000"/>
                  </a:prstClr>
                </a:solidFill>
                <a:latin typeface="Trebuchet MS"/>
                <a:cs typeface="Calibri" panose="020F0502020204030204" pitchFamily="34" charset="0"/>
              </a:rPr>
              <a:t>Hyper reach/Hyper scale transport</a:t>
            </a:r>
            <a:br>
              <a:rPr lang="en-IN" sz="1000" spc="-30" dirty="0">
                <a:solidFill>
                  <a:prstClr val="black">
                    <a:lumMod val="75000"/>
                    <a:lumOff val="25000"/>
                  </a:prstClr>
                </a:solidFill>
                <a:latin typeface="Trebuchet MS"/>
                <a:cs typeface="Calibri" panose="020F0502020204030204" pitchFamily="34" charset="0"/>
              </a:rPr>
            </a:br>
            <a:r>
              <a:rPr lang="en-IN" sz="800" spc="-30" dirty="0">
                <a:solidFill>
                  <a:prstClr val="black">
                    <a:lumMod val="75000"/>
                    <a:lumOff val="25000"/>
                  </a:prstClr>
                </a:solidFill>
                <a:latin typeface="Trebuchet MS"/>
                <a:cs typeface="Calibri" panose="020F0502020204030204" pitchFamily="34" charset="0"/>
              </a:rPr>
              <a:t>Oracle FastConnect | ExpressRoute | DirectConnect | Partner Interconnect</a:t>
            </a:r>
          </a:p>
          <a:p>
            <a:pPr marL="143990" indent="-143990" defTabSz="914241">
              <a:spcAft>
                <a:spcPts val="300"/>
              </a:spcAft>
              <a:buFont typeface="Wingdings" panose="05000000000000000000" pitchFamily="2" charset="2"/>
              <a:buChar char="§"/>
              <a:defRPr/>
            </a:pPr>
            <a:r>
              <a:rPr lang="en-IN" sz="975" spc="-30" dirty="0">
                <a:solidFill>
                  <a:prstClr val="black">
                    <a:lumMod val="75000"/>
                    <a:lumOff val="25000"/>
                  </a:prstClr>
                </a:solidFill>
                <a:latin typeface="Trebuchet MS"/>
                <a:cs typeface="Calibri" panose="020F0502020204030204" pitchFamily="34" charset="0"/>
              </a:rPr>
              <a:t>Software Defined Network services </a:t>
            </a:r>
          </a:p>
          <a:p>
            <a:pPr marL="143990" indent="-143990" defTabSz="914241">
              <a:spcAft>
                <a:spcPts val="300"/>
              </a:spcAft>
              <a:buFont typeface="Wingdings" panose="05000000000000000000" pitchFamily="2" charset="2"/>
              <a:buChar char="§"/>
              <a:defRPr/>
            </a:pPr>
            <a:r>
              <a:rPr lang="en-IN" sz="975" spc="-30" dirty="0">
                <a:solidFill>
                  <a:prstClr val="black">
                    <a:lumMod val="75000"/>
                    <a:lumOff val="25000"/>
                  </a:prstClr>
                </a:solidFill>
                <a:latin typeface="Trebuchet MS"/>
                <a:cs typeface="Calibri" panose="020F0502020204030204" pitchFamily="34" charset="0"/>
              </a:rPr>
              <a:t>Cloud build</a:t>
            </a:r>
            <a:br>
              <a:rPr lang="en-IN" sz="975" spc="-30" dirty="0">
                <a:solidFill>
                  <a:prstClr val="black">
                    <a:lumMod val="75000"/>
                    <a:lumOff val="25000"/>
                  </a:prstClr>
                </a:solidFill>
                <a:latin typeface="Trebuchet MS"/>
                <a:cs typeface="Calibri" panose="020F0502020204030204" pitchFamily="34" charset="0"/>
              </a:rPr>
            </a:br>
            <a:r>
              <a:rPr lang="en-IN" sz="975" spc="-30" dirty="0">
                <a:solidFill>
                  <a:prstClr val="black">
                    <a:lumMod val="75000"/>
                    <a:lumOff val="25000"/>
                  </a:prstClr>
                </a:solidFill>
                <a:latin typeface="Trebuchet MS"/>
                <a:cs typeface="Calibri" panose="020F0502020204030204" pitchFamily="34" charset="0"/>
              </a:rPr>
              <a:t>Private | Hyperconverged | Enterprise</a:t>
            </a:r>
          </a:p>
          <a:p>
            <a:pPr marL="143990" indent="-143990" defTabSz="914241">
              <a:spcAft>
                <a:spcPts val="300"/>
              </a:spcAft>
              <a:buFont typeface="Wingdings" panose="05000000000000000000" pitchFamily="2" charset="2"/>
              <a:buChar char="§"/>
              <a:defRPr/>
            </a:pPr>
            <a:r>
              <a:rPr lang="en-IN" sz="975" spc="-30" dirty="0">
                <a:solidFill>
                  <a:prstClr val="black">
                    <a:lumMod val="75000"/>
                    <a:lumOff val="25000"/>
                  </a:prstClr>
                </a:solidFill>
                <a:latin typeface="Trebuchet MS"/>
                <a:cs typeface="Calibri" panose="020F0502020204030204" pitchFamily="34" charset="0"/>
              </a:rPr>
              <a:t>Security services for cloud</a:t>
            </a:r>
          </a:p>
          <a:p>
            <a:pPr marL="143990" indent="-143990" defTabSz="914241">
              <a:spcAft>
                <a:spcPts val="300"/>
              </a:spcAft>
              <a:buFont typeface="Wingdings" panose="05000000000000000000" pitchFamily="2" charset="2"/>
              <a:buChar char="§"/>
              <a:defRPr/>
            </a:pPr>
            <a:r>
              <a:rPr lang="en-IN" sz="975" spc="-30" dirty="0">
                <a:solidFill>
                  <a:prstClr val="black">
                    <a:lumMod val="75000"/>
                    <a:lumOff val="25000"/>
                  </a:prstClr>
                </a:solidFill>
                <a:latin typeface="Trebuchet MS"/>
                <a:cs typeface="Calibri" panose="020F0502020204030204" pitchFamily="34" charset="0"/>
              </a:rPr>
              <a:t>Migration and Implementation services</a:t>
            </a:r>
          </a:p>
        </p:txBody>
      </p:sp>
      <p:sp>
        <p:nvSpPr>
          <p:cNvPr id="74" name="TextBox 73">
            <a:extLst>
              <a:ext uri="{FF2B5EF4-FFF2-40B4-BE49-F238E27FC236}">
                <a16:creationId xmlns:a16="http://schemas.microsoft.com/office/drawing/2014/main" id="{28E2F5B4-A516-4B05-A938-20DFE719CDD6}"/>
              </a:ext>
            </a:extLst>
          </p:cNvPr>
          <p:cNvSpPr txBox="1"/>
          <p:nvPr/>
        </p:nvSpPr>
        <p:spPr>
          <a:xfrm>
            <a:off x="2514964" y="2555470"/>
            <a:ext cx="1980000" cy="1561966"/>
          </a:xfrm>
          <a:prstGeom prst="rect">
            <a:avLst/>
          </a:prstGeom>
          <a:noFill/>
        </p:spPr>
        <p:txBody>
          <a:bodyPr wrap="square" rtlCol="0">
            <a:spAutoFit/>
          </a:bodyPr>
          <a:lstStyle/>
          <a:p>
            <a:pPr marL="143990" indent="-143990" defTabSz="914241">
              <a:spcAft>
                <a:spcPts val="300"/>
              </a:spcAft>
              <a:buFont typeface="Wingdings" panose="05000000000000000000" pitchFamily="2" charset="2"/>
              <a:buChar char="§"/>
              <a:defRPr/>
            </a:pPr>
            <a:r>
              <a:rPr lang="en-US" sz="975" spc="-30" dirty="0">
                <a:solidFill>
                  <a:prstClr val="black">
                    <a:lumMod val="75000"/>
                    <a:lumOff val="25000"/>
                  </a:prstClr>
                </a:solidFill>
                <a:latin typeface="Trebuchet MS"/>
                <a:cs typeface="Calibri" panose="020F0502020204030204" pitchFamily="34" charset="0"/>
              </a:rPr>
              <a:t>Sify CloudInfinit</a:t>
            </a:r>
          </a:p>
          <a:p>
            <a:pPr marL="266693" lvl="1" indent="-84136" defTabSz="914241">
              <a:spcAft>
                <a:spcPts val="300"/>
              </a:spcAft>
              <a:buFont typeface="Wingdings" panose="05000000000000000000" pitchFamily="2" charset="2"/>
              <a:buChar char="§"/>
              <a:defRPr/>
            </a:pPr>
            <a:r>
              <a:rPr lang="en-US" sz="975" spc="-30" dirty="0">
                <a:solidFill>
                  <a:prstClr val="black">
                    <a:lumMod val="75000"/>
                    <a:lumOff val="25000"/>
                  </a:prstClr>
                </a:solidFill>
                <a:latin typeface="Trebuchet MS"/>
                <a:cs typeface="Calibri" panose="020F0502020204030204" pitchFamily="34" charset="0"/>
              </a:rPr>
              <a:t>Enterprise Multi-Tenant</a:t>
            </a:r>
          </a:p>
          <a:p>
            <a:pPr marL="266693" lvl="1" indent="-84136" defTabSz="914241">
              <a:spcAft>
                <a:spcPts val="300"/>
              </a:spcAft>
              <a:buFont typeface="Wingdings" panose="05000000000000000000" pitchFamily="2" charset="2"/>
              <a:buChar char="§"/>
              <a:defRPr/>
            </a:pPr>
            <a:r>
              <a:rPr lang="en-US" sz="975" spc="-30" dirty="0">
                <a:solidFill>
                  <a:prstClr val="black">
                    <a:lumMod val="75000"/>
                    <a:lumOff val="25000"/>
                  </a:prstClr>
                </a:solidFill>
                <a:latin typeface="Trebuchet MS"/>
                <a:cs typeface="Calibri" panose="020F0502020204030204" pitchFamily="34" charset="0"/>
              </a:rPr>
              <a:t>Dedicated</a:t>
            </a:r>
          </a:p>
          <a:p>
            <a:pPr marL="266693" lvl="1" indent="-84136" defTabSz="914241">
              <a:spcAft>
                <a:spcPts val="300"/>
              </a:spcAft>
              <a:buFont typeface="Wingdings" panose="05000000000000000000" pitchFamily="2" charset="2"/>
              <a:buChar char="§"/>
              <a:defRPr/>
            </a:pPr>
            <a:r>
              <a:rPr lang="en-US" sz="975" spc="-30" dirty="0">
                <a:solidFill>
                  <a:prstClr val="black">
                    <a:lumMod val="75000"/>
                    <a:lumOff val="25000"/>
                  </a:prstClr>
                </a:solidFill>
                <a:latin typeface="Trebuchet MS"/>
                <a:cs typeface="Calibri" panose="020F0502020204030204" pitchFamily="34" charset="0"/>
              </a:rPr>
              <a:t>Hosted SAP/S4 HANA</a:t>
            </a:r>
          </a:p>
          <a:p>
            <a:pPr marL="266693" lvl="1" indent="-84136" defTabSz="914241">
              <a:spcAft>
                <a:spcPts val="300"/>
              </a:spcAft>
              <a:buFont typeface="Wingdings" panose="05000000000000000000" pitchFamily="2" charset="2"/>
              <a:buChar char="§"/>
              <a:defRPr/>
            </a:pPr>
            <a:r>
              <a:rPr lang="en-US" sz="975" spc="-30" dirty="0">
                <a:solidFill>
                  <a:prstClr val="black">
                    <a:lumMod val="75000"/>
                    <a:lumOff val="25000"/>
                  </a:prstClr>
                </a:solidFill>
                <a:latin typeface="Trebuchet MS"/>
                <a:cs typeface="Calibri" panose="020F0502020204030204" pitchFamily="34" charset="0"/>
              </a:rPr>
              <a:t>Azure Stack as a Service</a:t>
            </a:r>
          </a:p>
          <a:p>
            <a:pPr marL="143990" indent="-143990" defTabSz="914241">
              <a:spcAft>
                <a:spcPts val="300"/>
              </a:spcAft>
              <a:buFont typeface="Wingdings" panose="05000000000000000000" pitchFamily="2" charset="2"/>
              <a:buChar char="§"/>
              <a:defRPr/>
            </a:pPr>
            <a:r>
              <a:rPr lang="en-US" sz="975" spc="-30" dirty="0">
                <a:solidFill>
                  <a:prstClr val="black">
                    <a:lumMod val="75000"/>
                    <a:lumOff val="25000"/>
                  </a:prstClr>
                </a:solidFill>
                <a:latin typeface="Trebuchet MS"/>
                <a:cs typeface="Calibri" panose="020F0502020204030204" pitchFamily="34" charset="0"/>
              </a:rPr>
              <a:t>Edge Connect Services</a:t>
            </a:r>
          </a:p>
          <a:p>
            <a:pPr marL="143990" indent="-143990" defTabSz="914241">
              <a:spcAft>
                <a:spcPts val="300"/>
              </a:spcAft>
              <a:buFont typeface="Wingdings" panose="05000000000000000000" pitchFamily="2" charset="2"/>
              <a:buChar char="§"/>
              <a:defRPr/>
            </a:pPr>
            <a:r>
              <a:rPr lang="en-US" sz="975" spc="-30" dirty="0">
                <a:solidFill>
                  <a:prstClr val="black">
                    <a:lumMod val="75000"/>
                    <a:lumOff val="25000"/>
                  </a:prstClr>
                </a:solidFill>
                <a:latin typeface="Trebuchet MS"/>
                <a:cs typeface="Calibri" panose="020F0502020204030204" pitchFamily="34" charset="0"/>
              </a:rPr>
              <a:t>SD-WAN</a:t>
            </a:r>
          </a:p>
          <a:p>
            <a:pPr marL="143990" indent="-143990" defTabSz="914241">
              <a:spcAft>
                <a:spcPts val="300"/>
              </a:spcAft>
              <a:buFont typeface="Wingdings" panose="05000000000000000000" pitchFamily="2" charset="2"/>
              <a:buChar char="§"/>
              <a:defRPr/>
            </a:pPr>
            <a:r>
              <a:rPr lang="en-US" sz="975" spc="-30" dirty="0">
                <a:solidFill>
                  <a:prstClr val="black">
                    <a:lumMod val="75000"/>
                    <a:lumOff val="25000"/>
                  </a:prstClr>
                </a:solidFill>
                <a:latin typeface="Trebuchet MS"/>
                <a:cs typeface="Calibri" panose="020F0502020204030204" pitchFamily="34" charset="0"/>
              </a:rPr>
              <a:t>Collaboration services on Cloud</a:t>
            </a:r>
            <a:endParaRPr lang="en-IN" sz="975" spc="-30" dirty="0">
              <a:solidFill>
                <a:prstClr val="black">
                  <a:lumMod val="75000"/>
                  <a:lumOff val="25000"/>
                </a:prstClr>
              </a:solidFill>
              <a:latin typeface="Trebuchet MS"/>
              <a:cs typeface="Calibri" panose="020F0502020204030204" pitchFamily="34" charset="0"/>
            </a:endParaRPr>
          </a:p>
        </p:txBody>
      </p:sp>
      <p:sp>
        <p:nvSpPr>
          <p:cNvPr id="75" name="TextBox 74">
            <a:extLst>
              <a:ext uri="{FF2B5EF4-FFF2-40B4-BE49-F238E27FC236}">
                <a16:creationId xmlns:a16="http://schemas.microsoft.com/office/drawing/2014/main" id="{0E038E24-5A31-4851-A514-C9FBA1415A51}"/>
              </a:ext>
            </a:extLst>
          </p:cNvPr>
          <p:cNvSpPr txBox="1"/>
          <p:nvPr/>
        </p:nvSpPr>
        <p:spPr>
          <a:xfrm>
            <a:off x="4652153" y="2555469"/>
            <a:ext cx="1980000" cy="1146468"/>
          </a:xfrm>
          <a:prstGeom prst="rect">
            <a:avLst/>
          </a:prstGeom>
          <a:noFill/>
        </p:spPr>
        <p:txBody>
          <a:bodyPr wrap="square" rtlCol="0">
            <a:spAutoFit/>
          </a:bodyPr>
          <a:lstStyle/>
          <a:p>
            <a:pPr marL="143990" indent="-143990" defTabSz="914241">
              <a:spcAft>
                <a:spcPts val="300"/>
              </a:spcAft>
              <a:buFont typeface="Wingdings" panose="05000000000000000000" pitchFamily="2" charset="2"/>
              <a:buChar char="§"/>
              <a:defRPr/>
            </a:pPr>
            <a:r>
              <a:rPr lang="en-IN" sz="975" spc="-30" dirty="0">
                <a:solidFill>
                  <a:prstClr val="black">
                    <a:lumMod val="75000"/>
                    <a:lumOff val="25000"/>
                  </a:prstClr>
                </a:solidFill>
                <a:latin typeface="Trebuchet MS"/>
                <a:cs typeface="Calibri" panose="020F0502020204030204" pitchFamily="34" charset="0"/>
              </a:rPr>
              <a:t>AWS </a:t>
            </a:r>
          </a:p>
          <a:p>
            <a:pPr marL="143990" indent="-143990" defTabSz="914241">
              <a:spcAft>
                <a:spcPts val="300"/>
              </a:spcAft>
              <a:buFont typeface="Wingdings" panose="05000000000000000000" pitchFamily="2" charset="2"/>
              <a:buChar char="§"/>
              <a:defRPr/>
            </a:pPr>
            <a:r>
              <a:rPr lang="en-IN" sz="975" spc="-30" dirty="0">
                <a:solidFill>
                  <a:prstClr val="black">
                    <a:lumMod val="75000"/>
                    <a:lumOff val="25000"/>
                  </a:prstClr>
                </a:solidFill>
                <a:latin typeface="Trebuchet MS"/>
                <a:cs typeface="Calibri" panose="020F0502020204030204" pitchFamily="34" charset="0"/>
              </a:rPr>
              <a:t>Azure</a:t>
            </a:r>
          </a:p>
          <a:p>
            <a:pPr marL="143990" indent="-143990" defTabSz="914241">
              <a:spcAft>
                <a:spcPts val="300"/>
              </a:spcAft>
              <a:buFont typeface="Wingdings" panose="05000000000000000000" pitchFamily="2" charset="2"/>
              <a:buChar char="§"/>
              <a:defRPr/>
            </a:pPr>
            <a:r>
              <a:rPr lang="en-IN" sz="975" spc="-30" dirty="0">
                <a:solidFill>
                  <a:prstClr val="black">
                    <a:lumMod val="75000"/>
                    <a:lumOff val="25000"/>
                  </a:prstClr>
                </a:solidFill>
                <a:latin typeface="Trebuchet MS"/>
                <a:cs typeface="Calibri" panose="020F0502020204030204" pitchFamily="34" charset="0"/>
              </a:rPr>
              <a:t>OCI</a:t>
            </a:r>
          </a:p>
          <a:p>
            <a:pPr marL="143990" indent="-143990" defTabSz="914241">
              <a:spcAft>
                <a:spcPts val="300"/>
              </a:spcAft>
              <a:buFont typeface="Wingdings" panose="05000000000000000000" pitchFamily="2" charset="2"/>
              <a:buChar char="§"/>
              <a:defRPr/>
            </a:pPr>
            <a:r>
              <a:rPr lang="en-IN" sz="975" spc="-30" dirty="0">
                <a:solidFill>
                  <a:prstClr val="black">
                    <a:lumMod val="75000"/>
                    <a:lumOff val="25000"/>
                  </a:prstClr>
                </a:solidFill>
                <a:latin typeface="Trebuchet MS"/>
                <a:cs typeface="Calibri" panose="020F0502020204030204" pitchFamily="34" charset="0"/>
              </a:rPr>
              <a:t>GCP</a:t>
            </a:r>
          </a:p>
          <a:p>
            <a:pPr marL="143990" indent="-143990" defTabSz="914241">
              <a:spcAft>
                <a:spcPts val="300"/>
              </a:spcAft>
              <a:buFont typeface="Wingdings" panose="05000000000000000000" pitchFamily="2" charset="2"/>
              <a:buChar char="§"/>
              <a:defRPr/>
            </a:pPr>
            <a:r>
              <a:rPr lang="en-IN" sz="975" spc="-30" dirty="0">
                <a:solidFill>
                  <a:prstClr val="black">
                    <a:lumMod val="75000"/>
                    <a:lumOff val="25000"/>
                  </a:prstClr>
                </a:solidFill>
                <a:latin typeface="Trebuchet MS"/>
                <a:cs typeface="Calibri" panose="020F0502020204030204" pitchFamily="34" charset="0"/>
              </a:rPr>
              <a:t>Multi Cloud Management platform &amp; services</a:t>
            </a:r>
          </a:p>
        </p:txBody>
      </p:sp>
      <p:sp>
        <p:nvSpPr>
          <p:cNvPr id="76" name="TextBox 75">
            <a:extLst>
              <a:ext uri="{FF2B5EF4-FFF2-40B4-BE49-F238E27FC236}">
                <a16:creationId xmlns:a16="http://schemas.microsoft.com/office/drawing/2014/main" id="{83E8626E-4DED-463D-8506-4D0E7FEDE9FF}"/>
              </a:ext>
            </a:extLst>
          </p:cNvPr>
          <p:cNvSpPr txBox="1"/>
          <p:nvPr/>
        </p:nvSpPr>
        <p:spPr>
          <a:xfrm>
            <a:off x="6789343" y="2555470"/>
            <a:ext cx="1980000" cy="1561966"/>
          </a:xfrm>
          <a:prstGeom prst="rect">
            <a:avLst/>
          </a:prstGeom>
          <a:noFill/>
        </p:spPr>
        <p:txBody>
          <a:bodyPr wrap="square" rtlCol="0">
            <a:spAutoFit/>
          </a:bodyPr>
          <a:lstStyle/>
          <a:p>
            <a:pPr marL="143990" indent="-143990" defTabSz="914241">
              <a:spcAft>
                <a:spcPts val="300"/>
              </a:spcAft>
              <a:buFont typeface="Wingdings" panose="05000000000000000000" pitchFamily="2" charset="2"/>
              <a:buChar char="§"/>
              <a:defRPr/>
            </a:pPr>
            <a:r>
              <a:rPr lang="en-US" sz="975" spc="-30" dirty="0">
                <a:solidFill>
                  <a:prstClr val="black">
                    <a:lumMod val="75000"/>
                    <a:lumOff val="25000"/>
                  </a:prstClr>
                </a:solidFill>
                <a:latin typeface="Trebuchet MS"/>
                <a:cs typeface="Calibri" panose="020F0502020204030204" pitchFamily="34" charset="0"/>
              </a:rPr>
              <a:t>Modern Applications</a:t>
            </a:r>
          </a:p>
          <a:p>
            <a:pPr marL="143990" indent="-143990" defTabSz="914241">
              <a:spcAft>
                <a:spcPts val="300"/>
              </a:spcAft>
              <a:buFont typeface="Wingdings" panose="05000000000000000000" pitchFamily="2" charset="2"/>
              <a:buChar char="§"/>
              <a:defRPr/>
            </a:pPr>
            <a:r>
              <a:rPr lang="en-US" sz="975" spc="-30" dirty="0">
                <a:solidFill>
                  <a:prstClr val="black">
                    <a:lumMod val="75000"/>
                    <a:lumOff val="25000"/>
                  </a:prstClr>
                </a:solidFill>
                <a:latin typeface="Trebuchet MS"/>
                <a:cs typeface="Calibri" panose="020F0502020204030204" pitchFamily="34" charset="0"/>
              </a:rPr>
              <a:t>Kubernetes-as-a-Service</a:t>
            </a:r>
          </a:p>
          <a:p>
            <a:pPr marL="143990" indent="-143990" defTabSz="914241">
              <a:spcAft>
                <a:spcPts val="300"/>
              </a:spcAft>
              <a:buFont typeface="Wingdings" panose="05000000000000000000" pitchFamily="2" charset="2"/>
              <a:buChar char="§"/>
              <a:defRPr/>
            </a:pPr>
            <a:r>
              <a:rPr lang="en-US" sz="975" spc="-30" dirty="0">
                <a:solidFill>
                  <a:prstClr val="black">
                    <a:lumMod val="75000"/>
                    <a:lumOff val="25000"/>
                  </a:prstClr>
                </a:solidFill>
                <a:latin typeface="Trebuchet MS"/>
                <a:cs typeface="Calibri" panose="020F0502020204030204" pitchFamily="34" charset="0"/>
              </a:rPr>
              <a:t>AI/ML</a:t>
            </a:r>
          </a:p>
          <a:p>
            <a:pPr marL="143990" indent="-143990" defTabSz="914241">
              <a:spcAft>
                <a:spcPts val="300"/>
              </a:spcAft>
              <a:buFont typeface="Wingdings" panose="05000000000000000000" pitchFamily="2" charset="2"/>
              <a:buChar char="§"/>
              <a:defRPr/>
            </a:pPr>
            <a:r>
              <a:rPr lang="en-US" sz="975" spc="-30" dirty="0">
                <a:solidFill>
                  <a:prstClr val="black"/>
                </a:solidFill>
                <a:latin typeface="Trebuchet MS"/>
                <a:cs typeface="Calibri" panose="020F0502020204030204" pitchFamily="34" charset="0"/>
              </a:rPr>
              <a:t>Forum</a:t>
            </a:r>
            <a:r>
              <a:rPr lang="en-US" sz="975" spc="-30" dirty="0">
                <a:solidFill>
                  <a:prstClr val="black">
                    <a:lumMod val="75000"/>
                    <a:lumOff val="25000"/>
                  </a:prstClr>
                </a:solidFill>
                <a:latin typeface="Trebuchet MS"/>
                <a:cs typeface="Calibri" panose="020F0502020204030204" pitchFamily="34" charset="0"/>
              </a:rPr>
              <a:t> DIGITAL</a:t>
            </a:r>
          </a:p>
          <a:p>
            <a:pPr marL="143990" indent="-143990" defTabSz="914241">
              <a:spcAft>
                <a:spcPts val="300"/>
              </a:spcAft>
              <a:buFont typeface="Wingdings" panose="05000000000000000000" pitchFamily="2" charset="2"/>
              <a:buChar char="§"/>
              <a:defRPr/>
            </a:pPr>
            <a:r>
              <a:rPr lang="en-US" sz="975" spc="-30" dirty="0">
                <a:solidFill>
                  <a:prstClr val="black">
                    <a:lumMod val="75000"/>
                    <a:lumOff val="25000"/>
                  </a:prstClr>
                </a:solidFill>
                <a:latin typeface="Trebuchet MS"/>
                <a:cs typeface="Calibri" panose="020F0502020204030204" pitchFamily="34" charset="0"/>
              </a:rPr>
              <a:t>HCM Digital (iTest)</a:t>
            </a:r>
          </a:p>
          <a:p>
            <a:pPr marL="143990" indent="-143990" defTabSz="914241">
              <a:spcAft>
                <a:spcPts val="300"/>
              </a:spcAft>
              <a:buFont typeface="Wingdings" panose="05000000000000000000" pitchFamily="2" charset="2"/>
              <a:buChar char="§"/>
              <a:defRPr/>
            </a:pPr>
            <a:r>
              <a:rPr lang="en-US" sz="975" spc="-30" dirty="0">
                <a:solidFill>
                  <a:prstClr val="black">
                    <a:lumMod val="75000"/>
                    <a:lumOff val="25000"/>
                  </a:prstClr>
                </a:solidFill>
                <a:latin typeface="Trebuchet MS"/>
                <a:cs typeface="Calibri" panose="020F0502020204030204" pitchFamily="34" charset="0"/>
              </a:rPr>
              <a:t>Learning Management </a:t>
            </a:r>
          </a:p>
          <a:p>
            <a:pPr marL="143990" indent="-143990" defTabSz="914241">
              <a:spcAft>
                <a:spcPts val="300"/>
              </a:spcAft>
              <a:buFont typeface="Wingdings" panose="05000000000000000000" pitchFamily="2" charset="2"/>
              <a:buChar char="§"/>
              <a:defRPr/>
            </a:pPr>
            <a:r>
              <a:rPr lang="en-US" sz="975" spc="-30" dirty="0">
                <a:solidFill>
                  <a:prstClr val="black">
                    <a:lumMod val="75000"/>
                    <a:lumOff val="25000"/>
                  </a:prstClr>
                </a:solidFill>
                <a:latin typeface="Trebuchet MS"/>
                <a:cs typeface="Calibri" panose="020F0502020204030204" pitchFamily="34" charset="0"/>
              </a:rPr>
              <a:t>Internet-of-Things (IOT)</a:t>
            </a:r>
          </a:p>
          <a:p>
            <a:pPr marL="143990" indent="-143990" defTabSz="914241">
              <a:spcAft>
                <a:spcPts val="300"/>
              </a:spcAft>
              <a:buFont typeface="Wingdings" panose="05000000000000000000" pitchFamily="2" charset="2"/>
              <a:buChar char="§"/>
              <a:defRPr/>
            </a:pPr>
            <a:r>
              <a:rPr lang="en-US" sz="975" spc="-30" dirty="0">
                <a:solidFill>
                  <a:prstClr val="black">
                    <a:lumMod val="75000"/>
                    <a:lumOff val="25000"/>
                  </a:prstClr>
                </a:solidFill>
                <a:latin typeface="Trebuchet MS"/>
                <a:cs typeface="Calibri" panose="020F0502020204030204" pitchFamily="34" charset="0"/>
              </a:rPr>
              <a:t>Industry Solution-as-a-Service</a:t>
            </a:r>
          </a:p>
        </p:txBody>
      </p:sp>
      <p:sp>
        <p:nvSpPr>
          <p:cNvPr id="28" name="TextBox 27">
            <a:extLst>
              <a:ext uri="{FF2B5EF4-FFF2-40B4-BE49-F238E27FC236}">
                <a16:creationId xmlns:a16="http://schemas.microsoft.com/office/drawing/2014/main" id="{4337A343-02CC-4356-8C97-4289B931BCD8}"/>
              </a:ext>
            </a:extLst>
          </p:cNvPr>
          <p:cNvSpPr txBox="1"/>
          <p:nvPr/>
        </p:nvSpPr>
        <p:spPr>
          <a:xfrm>
            <a:off x="386789" y="372053"/>
            <a:ext cx="2515161" cy="553998"/>
          </a:xfrm>
          <a:prstGeom prst="rect">
            <a:avLst/>
          </a:prstGeom>
          <a:noFill/>
        </p:spPr>
        <p:txBody>
          <a:bodyPr wrap="square" lIns="0" tIns="0" rIns="0" bIns="0" rtlCol="0">
            <a:spAutoFit/>
          </a:bodyPr>
          <a:lstStyle/>
          <a:p>
            <a:pPr defTabSz="914264"/>
            <a:r>
              <a:rPr lang="en-IN" sz="3600" b="1" spc="-150" dirty="0">
                <a:solidFill>
                  <a:prstClr val="black">
                    <a:lumMod val="85000"/>
                    <a:lumOff val="15000"/>
                  </a:prstClr>
                </a:solidFill>
                <a:latin typeface="Trebuchet MS"/>
              </a:rPr>
              <a:t>cloud@core</a:t>
            </a:r>
            <a:endParaRPr lang="en-US" sz="3600" b="1" spc="-150" dirty="0">
              <a:solidFill>
                <a:prstClr val="black">
                  <a:lumMod val="85000"/>
                  <a:lumOff val="15000"/>
                </a:prstClr>
              </a:solidFill>
              <a:latin typeface="Trebuchet MS"/>
            </a:endParaRPr>
          </a:p>
        </p:txBody>
      </p:sp>
      <p:sp>
        <p:nvSpPr>
          <p:cNvPr id="29" name="TextBox 28">
            <a:extLst>
              <a:ext uri="{FF2B5EF4-FFF2-40B4-BE49-F238E27FC236}">
                <a16:creationId xmlns:a16="http://schemas.microsoft.com/office/drawing/2014/main" id="{E79CD82E-0016-4C0E-9A5B-7FC3B11F7824}"/>
              </a:ext>
            </a:extLst>
          </p:cNvPr>
          <p:cNvSpPr txBox="1"/>
          <p:nvPr/>
        </p:nvSpPr>
        <p:spPr>
          <a:xfrm>
            <a:off x="2817376" y="435923"/>
            <a:ext cx="394660" cy="276999"/>
          </a:xfrm>
          <a:prstGeom prst="rect">
            <a:avLst/>
          </a:prstGeom>
          <a:noFill/>
        </p:spPr>
        <p:txBody>
          <a:bodyPr wrap="none" rtlCol="0">
            <a:spAutoFit/>
          </a:bodyPr>
          <a:lstStyle/>
          <a:p>
            <a:pPr defTabSz="914264"/>
            <a:r>
              <a:rPr lang="en-IN" sz="1200" b="1" dirty="0">
                <a:solidFill>
                  <a:prstClr val="black">
                    <a:lumMod val="85000"/>
                    <a:lumOff val="15000"/>
                  </a:prstClr>
                </a:solidFill>
                <a:latin typeface="Trebuchet MS"/>
              </a:rPr>
              <a:t>TM</a:t>
            </a:r>
          </a:p>
        </p:txBody>
      </p:sp>
    </p:spTree>
    <p:extLst>
      <p:ext uri="{BB962C8B-B14F-4D97-AF65-F5344CB8AC3E}">
        <p14:creationId xmlns:p14="http://schemas.microsoft.com/office/powerpoint/2010/main" val="3470830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525C6-F608-4D45-AAB9-FD5847E1C8AA}"/>
              </a:ext>
            </a:extLst>
          </p:cNvPr>
          <p:cNvSpPr>
            <a:spLocks noGrp="1"/>
          </p:cNvSpPr>
          <p:nvPr>
            <p:ph type="title"/>
          </p:nvPr>
        </p:nvSpPr>
        <p:spPr/>
        <p:txBody>
          <a:bodyPr/>
          <a:lstStyle/>
          <a:p>
            <a:r>
              <a:rPr lang="en-US" dirty="0"/>
              <a:t>cloud adjacency: SIFY COMPLEMENTING HYPERSCALERS  </a:t>
            </a:r>
          </a:p>
        </p:txBody>
      </p:sp>
      <p:sp>
        <p:nvSpPr>
          <p:cNvPr id="5" name="object 8">
            <a:extLst>
              <a:ext uri="{FF2B5EF4-FFF2-40B4-BE49-F238E27FC236}">
                <a16:creationId xmlns:a16="http://schemas.microsoft.com/office/drawing/2014/main" id="{20423D29-6D5C-4762-AEE2-E0A30433EF03}"/>
              </a:ext>
            </a:extLst>
          </p:cNvPr>
          <p:cNvSpPr/>
          <p:nvPr/>
        </p:nvSpPr>
        <p:spPr>
          <a:xfrm>
            <a:off x="335928" y="1823946"/>
            <a:ext cx="4863192" cy="1097606"/>
          </a:xfrm>
          <a:custGeom>
            <a:avLst/>
            <a:gdLst/>
            <a:ahLst/>
            <a:cxnLst/>
            <a:rect l="l" t="t" r="r" b="b"/>
            <a:pathLst>
              <a:path w="2884805" h="849630">
                <a:moveTo>
                  <a:pt x="2884754" y="849414"/>
                </a:moveTo>
                <a:lnTo>
                  <a:pt x="0" y="849414"/>
                </a:lnTo>
                <a:lnTo>
                  <a:pt x="0" y="0"/>
                </a:lnTo>
                <a:lnTo>
                  <a:pt x="2884754" y="0"/>
                </a:lnTo>
                <a:lnTo>
                  <a:pt x="2884754" y="849414"/>
                </a:lnTo>
                <a:close/>
              </a:path>
            </a:pathLst>
          </a:custGeom>
          <a:ln w="12699">
            <a:solidFill>
              <a:srgbClr val="5C9BD3"/>
            </a:solidFill>
          </a:ln>
        </p:spPr>
        <p:txBody>
          <a:bodyPr wrap="square" lIns="0" tIns="0" rIns="0" bIns="0" rtlCol="0"/>
          <a:lstStyle/>
          <a:p>
            <a:endParaRPr sz="1350" dirty="0"/>
          </a:p>
        </p:txBody>
      </p:sp>
      <p:sp>
        <p:nvSpPr>
          <p:cNvPr id="6" name="object 9">
            <a:extLst>
              <a:ext uri="{FF2B5EF4-FFF2-40B4-BE49-F238E27FC236}">
                <a16:creationId xmlns:a16="http://schemas.microsoft.com/office/drawing/2014/main" id="{83ED1D82-61E6-484D-B539-6B0597BCB42E}"/>
              </a:ext>
            </a:extLst>
          </p:cNvPr>
          <p:cNvSpPr/>
          <p:nvPr/>
        </p:nvSpPr>
        <p:spPr>
          <a:xfrm>
            <a:off x="335928" y="1823946"/>
            <a:ext cx="4850347" cy="292859"/>
          </a:xfrm>
          <a:custGeom>
            <a:avLst/>
            <a:gdLst/>
            <a:ahLst/>
            <a:cxnLst/>
            <a:rect l="l" t="t" r="r" b="b"/>
            <a:pathLst>
              <a:path w="2877185" h="226694">
                <a:moveTo>
                  <a:pt x="2876816" y="226491"/>
                </a:moveTo>
                <a:lnTo>
                  <a:pt x="0" y="226491"/>
                </a:lnTo>
                <a:lnTo>
                  <a:pt x="0" y="0"/>
                </a:lnTo>
                <a:lnTo>
                  <a:pt x="2876816" y="0"/>
                </a:lnTo>
                <a:lnTo>
                  <a:pt x="2876816" y="226491"/>
                </a:lnTo>
                <a:close/>
              </a:path>
            </a:pathLst>
          </a:custGeom>
          <a:solidFill>
            <a:srgbClr val="5C9BD3"/>
          </a:solidFill>
        </p:spPr>
        <p:txBody>
          <a:bodyPr wrap="square" lIns="0" tIns="0" rIns="0" bIns="0" rtlCol="0"/>
          <a:lstStyle/>
          <a:p>
            <a:endParaRPr sz="2700" dirty="0"/>
          </a:p>
        </p:txBody>
      </p:sp>
      <p:sp>
        <p:nvSpPr>
          <p:cNvPr id="7" name="object 10">
            <a:extLst>
              <a:ext uri="{FF2B5EF4-FFF2-40B4-BE49-F238E27FC236}">
                <a16:creationId xmlns:a16="http://schemas.microsoft.com/office/drawing/2014/main" id="{C56C5B91-E7CE-47A5-B4A0-9C6B8D99596D}"/>
              </a:ext>
            </a:extLst>
          </p:cNvPr>
          <p:cNvSpPr/>
          <p:nvPr/>
        </p:nvSpPr>
        <p:spPr>
          <a:xfrm>
            <a:off x="374465" y="2684491"/>
            <a:ext cx="1779139" cy="204263"/>
          </a:xfrm>
          <a:custGeom>
            <a:avLst/>
            <a:gdLst/>
            <a:ahLst/>
            <a:cxnLst/>
            <a:rect l="l" t="t" r="r" b="b"/>
            <a:pathLst>
              <a:path w="1055370" h="158114">
                <a:moveTo>
                  <a:pt x="1055344" y="157873"/>
                </a:moveTo>
                <a:lnTo>
                  <a:pt x="0" y="157873"/>
                </a:lnTo>
                <a:lnTo>
                  <a:pt x="0" y="0"/>
                </a:lnTo>
                <a:lnTo>
                  <a:pt x="1055344" y="0"/>
                </a:lnTo>
                <a:lnTo>
                  <a:pt x="1055344" y="157873"/>
                </a:lnTo>
                <a:close/>
              </a:path>
            </a:pathLst>
          </a:custGeom>
          <a:solidFill>
            <a:srgbClr val="556778"/>
          </a:solidFill>
        </p:spPr>
        <p:txBody>
          <a:bodyPr wrap="square" lIns="0" tIns="0" rIns="0" bIns="0" rtlCol="0"/>
          <a:lstStyle/>
          <a:p>
            <a:endParaRPr sz="1350" dirty="0"/>
          </a:p>
        </p:txBody>
      </p:sp>
      <p:sp>
        <p:nvSpPr>
          <p:cNvPr id="8" name="object 11">
            <a:extLst>
              <a:ext uri="{FF2B5EF4-FFF2-40B4-BE49-F238E27FC236}">
                <a16:creationId xmlns:a16="http://schemas.microsoft.com/office/drawing/2014/main" id="{45FA7737-AF78-4DD0-AA15-519E32A320DA}"/>
              </a:ext>
            </a:extLst>
          </p:cNvPr>
          <p:cNvSpPr/>
          <p:nvPr/>
        </p:nvSpPr>
        <p:spPr>
          <a:xfrm>
            <a:off x="347339" y="2195490"/>
            <a:ext cx="4838571" cy="369971"/>
          </a:xfrm>
          <a:custGeom>
            <a:avLst/>
            <a:gdLst/>
            <a:ahLst/>
            <a:cxnLst/>
            <a:rect l="l" t="t" r="r" b="b"/>
            <a:pathLst>
              <a:path w="2870200" h="286385">
                <a:moveTo>
                  <a:pt x="2870047" y="286105"/>
                </a:moveTo>
                <a:lnTo>
                  <a:pt x="0" y="286105"/>
                </a:lnTo>
                <a:lnTo>
                  <a:pt x="0" y="0"/>
                </a:lnTo>
                <a:lnTo>
                  <a:pt x="2870047" y="0"/>
                </a:lnTo>
                <a:lnTo>
                  <a:pt x="2870047" y="286105"/>
                </a:lnTo>
                <a:close/>
              </a:path>
            </a:pathLst>
          </a:custGeom>
          <a:solidFill>
            <a:srgbClr val="80D1E1"/>
          </a:solidFill>
        </p:spPr>
        <p:txBody>
          <a:bodyPr wrap="square" lIns="0" tIns="0" rIns="0" bIns="0" rtlCol="0"/>
          <a:lstStyle/>
          <a:p>
            <a:endParaRPr sz="3300" dirty="0"/>
          </a:p>
        </p:txBody>
      </p:sp>
      <p:sp>
        <p:nvSpPr>
          <p:cNvPr id="9" name="object 12">
            <a:extLst>
              <a:ext uri="{FF2B5EF4-FFF2-40B4-BE49-F238E27FC236}">
                <a16:creationId xmlns:a16="http://schemas.microsoft.com/office/drawing/2014/main" id="{2810585B-F2E2-4D4B-AF06-0CCB41C488B6}"/>
              </a:ext>
            </a:extLst>
          </p:cNvPr>
          <p:cNvSpPr/>
          <p:nvPr/>
        </p:nvSpPr>
        <p:spPr>
          <a:xfrm>
            <a:off x="5208582" y="1814068"/>
            <a:ext cx="435686" cy="1107450"/>
          </a:xfrm>
          <a:custGeom>
            <a:avLst/>
            <a:gdLst/>
            <a:ahLst/>
            <a:cxnLst/>
            <a:rect l="l" t="t" r="r" b="b"/>
            <a:pathLst>
              <a:path w="258445" h="857250">
                <a:moveTo>
                  <a:pt x="258089" y="857059"/>
                </a:moveTo>
                <a:lnTo>
                  <a:pt x="0" y="857059"/>
                </a:lnTo>
                <a:lnTo>
                  <a:pt x="0" y="0"/>
                </a:lnTo>
                <a:lnTo>
                  <a:pt x="258089" y="0"/>
                </a:lnTo>
                <a:lnTo>
                  <a:pt x="258089" y="857059"/>
                </a:lnTo>
                <a:close/>
              </a:path>
            </a:pathLst>
          </a:custGeom>
          <a:solidFill>
            <a:srgbClr val="4971B8"/>
          </a:solidFill>
        </p:spPr>
        <p:txBody>
          <a:bodyPr wrap="square" lIns="0" tIns="0" rIns="0" bIns="0" rtlCol="0"/>
          <a:lstStyle/>
          <a:p>
            <a:endParaRPr sz="1350" dirty="0"/>
          </a:p>
        </p:txBody>
      </p:sp>
      <p:sp>
        <p:nvSpPr>
          <p:cNvPr id="10" name="object 13">
            <a:extLst>
              <a:ext uri="{FF2B5EF4-FFF2-40B4-BE49-F238E27FC236}">
                <a16:creationId xmlns:a16="http://schemas.microsoft.com/office/drawing/2014/main" id="{B6A289CC-65D4-4FD8-9880-7B60B6D037D7}"/>
              </a:ext>
            </a:extLst>
          </p:cNvPr>
          <p:cNvSpPr/>
          <p:nvPr/>
        </p:nvSpPr>
        <p:spPr>
          <a:xfrm>
            <a:off x="343696" y="2156590"/>
            <a:ext cx="42819" cy="0"/>
          </a:xfrm>
          <a:custGeom>
            <a:avLst/>
            <a:gdLst/>
            <a:ahLst/>
            <a:cxnLst/>
            <a:rect l="l" t="t" r="r" b="b"/>
            <a:pathLst>
              <a:path w="25400">
                <a:moveTo>
                  <a:pt x="0" y="0"/>
                </a:moveTo>
                <a:lnTo>
                  <a:pt x="25400" y="0"/>
                </a:lnTo>
              </a:path>
            </a:pathLst>
          </a:custGeom>
          <a:ln w="12700">
            <a:solidFill>
              <a:srgbClr val="5C9BD3"/>
            </a:solidFill>
          </a:ln>
        </p:spPr>
        <p:txBody>
          <a:bodyPr wrap="square" lIns="0" tIns="0" rIns="0" bIns="0" rtlCol="0"/>
          <a:lstStyle/>
          <a:p>
            <a:endParaRPr sz="1350" dirty="0"/>
          </a:p>
        </p:txBody>
      </p:sp>
      <p:sp>
        <p:nvSpPr>
          <p:cNvPr id="11" name="object 14">
            <a:extLst>
              <a:ext uri="{FF2B5EF4-FFF2-40B4-BE49-F238E27FC236}">
                <a16:creationId xmlns:a16="http://schemas.microsoft.com/office/drawing/2014/main" id="{6D740C07-6570-4E1C-886F-093FC482AF66}"/>
              </a:ext>
            </a:extLst>
          </p:cNvPr>
          <p:cNvSpPr/>
          <p:nvPr/>
        </p:nvSpPr>
        <p:spPr>
          <a:xfrm>
            <a:off x="472762" y="2156590"/>
            <a:ext cx="4614841" cy="0"/>
          </a:xfrm>
          <a:custGeom>
            <a:avLst/>
            <a:gdLst/>
            <a:ahLst/>
            <a:cxnLst/>
            <a:rect l="l" t="t" r="r" b="b"/>
            <a:pathLst>
              <a:path w="2737485">
                <a:moveTo>
                  <a:pt x="0" y="0"/>
                </a:moveTo>
                <a:lnTo>
                  <a:pt x="2737002" y="0"/>
                </a:lnTo>
              </a:path>
            </a:pathLst>
          </a:custGeom>
          <a:ln w="12700">
            <a:solidFill>
              <a:srgbClr val="5C9BD3"/>
            </a:solidFill>
            <a:prstDash val="dash"/>
          </a:ln>
        </p:spPr>
        <p:txBody>
          <a:bodyPr wrap="square" lIns="0" tIns="0" rIns="0" bIns="0" rtlCol="0"/>
          <a:lstStyle/>
          <a:p>
            <a:endParaRPr sz="1350" dirty="0"/>
          </a:p>
        </p:txBody>
      </p:sp>
      <p:sp>
        <p:nvSpPr>
          <p:cNvPr id="12" name="object 15">
            <a:extLst>
              <a:ext uri="{FF2B5EF4-FFF2-40B4-BE49-F238E27FC236}">
                <a16:creationId xmlns:a16="http://schemas.microsoft.com/office/drawing/2014/main" id="{E2088720-4457-4E3F-AE87-2AAF4C4CB1E2}"/>
              </a:ext>
            </a:extLst>
          </p:cNvPr>
          <p:cNvSpPr/>
          <p:nvPr/>
        </p:nvSpPr>
        <p:spPr>
          <a:xfrm>
            <a:off x="5129901" y="2156590"/>
            <a:ext cx="42819" cy="0"/>
          </a:xfrm>
          <a:custGeom>
            <a:avLst/>
            <a:gdLst/>
            <a:ahLst/>
            <a:cxnLst/>
            <a:rect l="l" t="t" r="r" b="b"/>
            <a:pathLst>
              <a:path w="25400">
                <a:moveTo>
                  <a:pt x="0" y="0"/>
                </a:moveTo>
                <a:lnTo>
                  <a:pt x="25400" y="0"/>
                </a:lnTo>
              </a:path>
            </a:pathLst>
          </a:custGeom>
          <a:ln w="12700">
            <a:solidFill>
              <a:srgbClr val="5C9BD3"/>
            </a:solidFill>
          </a:ln>
        </p:spPr>
        <p:txBody>
          <a:bodyPr wrap="square" lIns="0" tIns="0" rIns="0" bIns="0" rtlCol="0"/>
          <a:lstStyle/>
          <a:p>
            <a:endParaRPr sz="1350" dirty="0"/>
          </a:p>
        </p:txBody>
      </p:sp>
      <p:sp>
        <p:nvSpPr>
          <p:cNvPr id="16" name="object 19">
            <a:extLst>
              <a:ext uri="{FF2B5EF4-FFF2-40B4-BE49-F238E27FC236}">
                <a16:creationId xmlns:a16="http://schemas.microsoft.com/office/drawing/2014/main" id="{30D952A3-5085-48F2-8349-4790FD9190FB}"/>
              </a:ext>
            </a:extLst>
          </p:cNvPr>
          <p:cNvSpPr/>
          <p:nvPr/>
        </p:nvSpPr>
        <p:spPr>
          <a:xfrm>
            <a:off x="3736714" y="2287795"/>
            <a:ext cx="864812" cy="184983"/>
          </a:xfrm>
          <a:prstGeom prst="rect">
            <a:avLst/>
          </a:prstGeom>
          <a:blipFill>
            <a:blip r:embed="rId3" cstate="print"/>
            <a:stretch>
              <a:fillRect/>
            </a:stretch>
          </a:blipFill>
        </p:spPr>
        <p:txBody>
          <a:bodyPr wrap="square" lIns="0" tIns="0" rIns="0" bIns="0" rtlCol="0"/>
          <a:lstStyle/>
          <a:p>
            <a:endParaRPr sz="1350" dirty="0"/>
          </a:p>
        </p:txBody>
      </p:sp>
      <p:sp>
        <p:nvSpPr>
          <p:cNvPr id="17" name="object 20">
            <a:extLst>
              <a:ext uri="{FF2B5EF4-FFF2-40B4-BE49-F238E27FC236}">
                <a16:creationId xmlns:a16="http://schemas.microsoft.com/office/drawing/2014/main" id="{58EC93AF-BC39-498D-AAFF-DDB1FAEEF49F}"/>
              </a:ext>
            </a:extLst>
          </p:cNvPr>
          <p:cNvSpPr/>
          <p:nvPr/>
        </p:nvSpPr>
        <p:spPr>
          <a:xfrm>
            <a:off x="1377710" y="2300606"/>
            <a:ext cx="167720" cy="159375"/>
          </a:xfrm>
          <a:prstGeom prst="rect">
            <a:avLst/>
          </a:prstGeom>
          <a:blipFill>
            <a:blip r:embed="rId4" cstate="print"/>
            <a:stretch>
              <a:fillRect/>
            </a:stretch>
          </a:blipFill>
        </p:spPr>
        <p:txBody>
          <a:bodyPr wrap="square" lIns="0" tIns="0" rIns="0" bIns="0" rtlCol="0"/>
          <a:lstStyle/>
          <a:p>
            <a:endParaRPr sz="1350" dirty="0"/>
          </a:p>
        </p:txBody>
      </p:sp>
      <p:sp>
        <p:nvSpPr>
          <p:cNvPr id="18" name="object 21">
            <a:extLst>
              <a:ext uri="{FF2B5EF4-FFF2-40B4-BE49-F238E27FC236}">
                <a16:creationId xmlns:a16="http://schemas.microsoft.com/office/drawing/2014/main" id="{C96FE853-6EAB-4343-A27A-D32C6AC68E2F}"/>
              </a:ext>
            </a:extLst>
          </p:cNvPr>
          <p:cNvSpPr txBox="1"/>
          <p:nvPr/>
        </p:nvSpPr>
        <p:spPr>
          <a:xfrm>
            <a:off x="422227" y="1831951"/>
            <a:ext cx="3268177" cy="194284"/>
          </a:xfrm>
          <a:prstGeom prst="rect">
            <a:avLst/>
          </a:prstGeom>
        </p:spPr>
        <p:txBody>
          <a:bodyPr vert="horz" wrap="square" lIns="0" tIns="9525" rIns="0" bIns="0" rtlCol="0">
            <a:spAutoFit/>
          </a:bodyPr>
          <a:lstStyle/>
          <a:p>
            <a:pPr marL="9525">
              <a:spcBef>
                <a:spcPts val="75"/>
              </a:spcBef>
            </a:pPr>
            <a:r>
              <a:rPr sz="1200" b="1" spc="-113" dirty="0">
                <a:solidFill>
                  <a:srgbClr val="FFFFFF"/>
                </a:solidFill>
                <a:latin typeface="Arial"/>
                <a:cs typeface="Arial"/>
              </a:rPr>
              <a:t>RABALE </a:t>
            </a:r>
            <a:r>
              <a:rPr sz="1200" b="1" spc="-105" dirty="0">
                <a:solidFill>
                  <a:srgbClr val="FFFFFF"/>
                </a:solidFill>
                <a:latin typeface="Arial"/>
                <a:cs typeface="Arial"/>
              </a:rPr>
              <a:t>DATA </a:t>
            </a:r>
            <a:r>
              <a:rPr sz="1200" b="1" spc="-109" dirty="0">
                <a:solidFill>
                  <a:srgbClr val="FFFFFF"/>
                </a:solidFill>
                <a:latin typeface="Arial"/>
                <a:cs typeface="Arial"/>
              </a:rPr>
              <a:t>CENTER </a:t>
            </a:r>
            <a:r>
              <a:rPr sz="788" spc="-15" dirty="0">
                <a:solidFill>
                  <a:srgbClr val="FFFFFF"/>
                </a:solidFill>
                <a:latin typeface="Arial"/>
                <a:cs typeface="Arial"/>
              </a:rPr>
              <a:t>(Cloud</a:t>
            </a:r>
            <a:r>
              <a:rPr sz="788" spc="49" dirty="0">
                <a:solidFill>
                  <a:srgbClr val="FFFFFF"/>
                </a:solidFill>
                <a:latin typeface="Arial"/>
                <a:cs typeface="Arial"/>
              </a:rPr>
              <a:t> </a:t>
            </a:r>
            <a:r>
              <a:rPr sz="788" spc="-8" dirty="0">
                <a:solidFill>
                  <a:srgbClr val="FFFFFF"/>
                </a:solidFill>
                <a:latin typeface="Arial"/>
                <a:cs typeface="Arial"/>
              </a:rPr>
              <a:t>Adjacent)</a:t>
            </a:r>
            <a:endParaRPr sz="788" dirty="0">
              <a:latin typeface="Arial"/>
              <a:cs typeface="Arial"/>
            </a:endParaRPr>
          </a:p>
        </p:txBody>
      </p:sp>
      <p:sp>
        <p:nvSpPr>
          <p:cNvPr id="19" name="object 22">
            <a:extLst>
              <a:ext uri="{FF2B5EF4-FFF2-40B4-BE49-F238E27FC236}">
                <a16:creationId xmlns:a16="http://schemas.microsoft.com/office/drawing/2014/main" id="{BC13A946-F77F-4E90-AE1D-06B41711646C}"/>
              </a:ext>
            </a:extLst>
          </p:cNvPr>
          <p:cNvSpPr txBox="1"/>
          <p:nvPr/>
        </p:nvSpPr>
        <p:spPr>
          <a:xfrm>
            <a:off x="422227" y="2296243"/>
            <a:ext cx="845680" cy="127920"/>
          </a:xfrm>
          <a:prstGeom prst="rect">
            <a:avLst/>
          </a:prstGeom>
        </p:spPr>
        <p:txBody>
          <a:bodyPr vert="horz" wrap="square" lIns="0" tIns="12383" rIns="0" bIns="0" rtlCol="0">
            <a:spAutoFit/>
          </a:bodyPr>
          <a:lstStyle/>
          <a:p>
            <a:pPr marL="9525">
              <a:spcBef>
                <a:spcPts val="98"/>
              </a:spcBef>
            </a:pPr>
            <a:r>
              <a:rPr sz="750" b="1" spc="-8" dirty="0">
                <a:latin typeface="Arial"/>
                <a:cs typeface="Arial"/>
              </a:rPr>
              <a:t>Direct</a:t>
            </a:r>
            <a:r>
              <a:rPr sz="750" b="1" spc="-38" dirty="0">
                <a:latin typeface="Arial"/>
                <a:cs typeface="Arial"/>
              </a:rPr>
              <a:t> </a:t>
            </a:r>
            <a:r>
              <a:rPr sz="750" b="1" spc="-15" dirty="0">
                <a:latin typeface="Arial"/>
                <a:cs typeface="Arial"/>
              </a:rPr>
              <a:t>Connect</a:t>
            </a:r>
            <a:endParaRPr sz="750" dirty="0">
              <a:latin typeface="Arial"/>
              <a:cs typeface="Arial"/>
            </a:endParaRPr>
          </a:p>
        </p:txBody>
      </p:sp>
      <p:sp>
        <p:nvSpPr>
          <p:cNvPr id="20" name="object 23">
            <a:extLst>
              <a:ext uri="{FF2B5EF4-FFF2-40B4-BE49-F238E27FC236}">
                <a16:creationId xmlns:a16="http://schemas.microsoft.com/office/drawing/2014/main" id="{9324A223-8A61-43A6-9B23-92C1CE1B24E6}"/>
              </a:ext>
            </a:extLst>
          </p:cNvPr>
          <p:cNvSpPr txBox="1"/>
          <p:nvPr/>
        </p:nvSpPr>
        <p:spPr>
          <a:xfrm>
            <a:off x="2240201" y="2296243"/>
            <a:ext cx="1062987" cy="127920"/>
          </a:xfrm>
          <a:prstGeom prst="rect">
            <a:avLst/>
          </a:prstGeom>
        </p:spPr>
        <p:txBody>
          <a:bodyPr vert="horz" wrap="square" lIns="0" tIns="12383" rIns="0" bIns="0" rtlCol="0">
            <a:spAutoFit/>
          </a:bodyPr>
          <a:lstStyle/>
          <a:p>
            <a:pPr marL="9525">
              <a:spcBef>
                <a:spcPts val="98"/>
              </a:spcBef>
            </a:pPr>
            <a:r>
              <a:rPr sz="750" b="1" spc="-11" dirty="0">
                <a:latin typeface="Arial"/>
                <a:cs typeface="Arial"/>
              </a:rPr>
              <a:t>Sify </a:t>
            </a:r>
            <a:r>
              <a:rPr sz="750" b="1" spc="-15" dirty="0">
                <a:latin typeface="Arial"/>
                <a:cs typeface="Arial"/>
              </a:rPr>
              <a:t>Cloud</a:t>
            </a:r>
            <a:r>
              <a:rPr sz="750" b="1" spc="-68" dirty="0">
                <a:latin typeface="Arial"/>
                <a:cs typeface="Arial"/>
              </a:rPr>
              <a:t> </a:t>
            </a:r>
            <a:r>
              <a:rPr sz="750" b="1" spc="-15" dirty="0">
                <a:latin typeface="Arial"/>
                <a:cs typeface="Arial"/>
              </a:rPr>
              <a:t>Connect</a:t>
            </a:r>
            <a:endParaRPr sz="750" dirty="0">
              <a:latin typeface="Arial"/>
              <a:cs typeface="Arial"/>
            </a:endParaRPr>
          </a:p>
        </p:txBody>
      </p:sp>
      <p:sp>
        <p:nvSpPr>
          <p:cNvPr id="21" name="object 24">
            <a:extLst>
              <a:ext uri="{FF2B5EF4-FFF2-40B4-BE49-F238E27FC236}">
                <a16:creationId xmlns:a16="http://schemas.microsoft.com/office/drawing/2014/main" id="{7CB227BC-373E-4F8A-8C8E-A671BFAFFB6D}"/>
              </a:ext>
            </a:extLst>
          </p:cNvPr>
          <p:cNvSpPr txBox="1"/>
          <p:nvPr/>
        </p:nvSpPr>
        <p:spPr>
          <a:xfrm>
            <a:off x="2324817" y="2575633"/>
            <a:ext cx="969855" cy="127438"/>
          </a:xfrm>
          <a:prstGeom prst="rect">
            <a:avLst/>
          </a:prstGeom>
        </p:spPr>
        <p:txBody>
          <a:bodyPr vert="horz" wrap="square" lIns="0" tIns="11906" rIns="0" bIns="0" rtlCol="0">
            <a:spAutoFit/>
          </a:bodyPr>
          <a:lstStyle/>
          <a:p>
            <a:pPr marL="9525">
              <a:spcBef>
                <a:spcPts val="94"/>
              </a:spcBef>
            </a:pPr>
            <a:r>
              <a:rPr sz="750" spc="8" dirty="0">
                <a:latin typeface="Arial"/>
                <a:cs typeface="Arial"/>
              </a:rPr>
              <a:t>Hybrid </a:t>
            </a:r>
            <a:r>
              <a:rPr sz="750" spc="26" dirty="0">
                <a:latin typeface="Arial"/>
                <a:cs typeface="Arial"/>
              </a:rPr>
              <a:t>Multi</a:t>
            </a:r>
            <a:r>
              <a:rPr sz="750" spc="-71" dirty="0">
                <a:latin typeface="Arial"/>
                <a:cs typeface="Arial"/>
              </a:rPr>
              <a:t> </a:t>
            </a:r>
            <a:r>
              <a:rPr sz="750" dirty="0">
                <a:latin typeface="Arial"/>
                <a:cs typeface="Arial"/>
              </a:rPr>
              <a:t>Cloud</a:t>
            </a:r>
          </a:p>
        </p:txBody>
      </p:sp>
      <p:sp>
        <p:nvSpPr>
          <p:cNvPr id="22" name="object 25">
            <a:extLst>
              <a:ext uri="{FF2B5EF4-FFF2-40B4-BE49-F238E27FC236}">
                <a16:creationId xmlns:a16="http://schemas.microsoft.com/office/drawing/2014/main" id="{ECD1216D-00CF-472E-8ADC-5F79593CDE94}"/>
              </a:ext>
            </a:extLst>
          </p:cNvPr>
          <p:cNvSpPr txBox="1"/>
          <p:nvPr/>
        </p:nvSpPr>
        <p:spPr>
          <a:xfrm>
            <a:off x="422217" y="2695632"/>
            <a:ext cx="1526505" cy="135615"/>
          </a:xfrm>
          <a:prstGeom prst="rect">
            <a:avLst/>
          </a:prstGeom>
        </p:spPr>
        <p:txBody>
          <a:bodyPr vert="horz" wrap="square" lIns="0" tIns="8573" rIns="0" bIns="0" rtlCol="0">
            <a:spAutoFit/>
          </a:bodyPr>
          <a:lstStyle/>
          <a:p>
            <a:pPr marL="9525">
              <a:spcBef>
                <a:spcPts val="68"/>
              </a:spcBef>
            </a:pPr>
            <a:r>
              <a:rPr sz="825" b="1" spc="-41" dirty="0">
                <a:solidFill>
                  <a:srgbClr val="FFFFFF"/>
                </a:solidFill>
                <a:latin typeface="Arial"/>
                <a:cs typeface="Arial"/>
              </a:rPr>
              <a:t>Colo</a:t>
            </a:r>
            <a:r>
              <a:rPr sz="788" b="1" spc="-41" dirty="0">
                <a:solidFill>
                  <a:srgbClr val="FFFFFF"/>
                </a:solidFill>
                <a:latin typeface="Arial"/>
                <a:cs typeface="Arial"/>
              </a:rPr>
              <a:t> </a:t>
            </a:r>
            <a:r>
              <a:rPr sz="788" b="1" spc="-23" dirty="0">
                <a:solidFill>
                  <a:srgbClr val="FFFFFF"/>
                </a:solidFill>
                <a:latin typeface="Arial"/>
                <a:cs typeface="Arial"/>
              </a:rPr>
              <a:t>+ </a:t>
            </a:r>
            <a:r>
              <a:rPr sz="788" b="1" spc="-19" dirty="0">
                <a:solidFill>
                  <a:srgbClr val="FFFFFF"/>
                </a:solidFill>
                <a:latin typeface="Arial"/>
                <a:cs typeface="Arial"/>
              </a:rPr>
              <a:t>Managed</a:t>
            </a:r>
            <a:r>
              <a:rPr sz="788" b="1" spc="-64" dirty="0">
                <a:solidFill>
                  <a:srgbClr val="FFFFFF"/>
                </a:solidFill>
                <a:latin typeface="Arial"/>
                <a:cs typeface="Arial"/>
              </a:rPr>
              <a:t> </a:t>
            </a:r>
            <a:r>
              <a:rPr sz="788" b="1" spc="-41" dirty="0">
                <a:solidFill>
                  <a:srgbClr val="FFFFFF"/>
                </a:solidFill>
                <a:latin typeface="Arial"/>
                <a:cs typeface="Arial"/>
              </a:rPr>
              <a:t>Services</a:t>
            </a:r>
            <a:endParaRPr sz="788" dirty="0">
              <a:latin typeface="Arial"/>
              <a:cs typeface="Arial"/>
            </a:endParaRPr>
          </a:p>
        </p:txBody>
      </p:sp>
      <p:sp>
        <p:nvSpPr>
          <p:cNvPr id="23" name="object 26">
            <a:extLst>
              <a:ext uri="{FF2B5EF4-FFF2-40B4-BE49-F238E27FC236}">
                <a16:creationId xmlns:a16="http://schemas.microsoft.com/office/drawing/2014/main" id="{F46C3A3F-563F-4414-9998-661AB7709A76}"/>
              </a:ext>
            </a:extLst>
          </p:cNvPr>
          <p:cNvSpPr/>
          <p:nvPr/>
        </p:nvSpPr>
        <p:spPr>
          <a:xfrm>
            <a:off x="335928" y="3182974"/>
            <a:ext cx="5308512" cy="1506132"/>
          </a:xfrm>
          <a:custGeom>
            <a:avLst/>
            <a:gdLst/>
            <a:ahLst/>
            <a:cxnLst/>
            <a:rect l="l" t="t" r="r" b="b"/>
            <a:pathLst>
              <a:path w="3148965" h="1165860">
                <a:moveTo>
                  <a:pt x="3148507" y="1165783"/>
                </a:moveTo>
                <a:lnTo>
                  <a:pt x="0" y="1165783"/>
                </a:lnTo>
                <a:lnTo>
                  <a:pt x="0" y="0"/>
                </a:lnTo>
                <a:lnTo>
                  <a:pt x="3148507" y="0"/>
                </a:lnTo>
                <a:lnTo>
                  <a:pt x="3148507" y="1165783"/>
                </a:lnTo>
                <a:close/>
              </a:path>
            </a:pathLst>
          </a:custGeom>
          <a:ln w="12700">
            <a:solidFill>
              <a:srgbClr val="C5E9F5"/>
            </a:solidFill>
          </a:ln>
        </p:spPr>
        <p:txBody>
          <a:bodyPr wrap="square" lIns="0" tIns="0" rIns="0" bIns="0" rtlCol="0"/>
          <a:lstStyle/>
          <a:p>
            <a:endParaRPr sz="1350" dirty="0"/>
          </a:p>
        </p:txBody>
      </p:sp>
      <p:sp>
        <p:nvSpPr>
          <p:cNvPr id="24" name="object 27">
            <a:extLst>
              <a:ext uri="{FF2B5EF4-FFF2-40B4-BE49-F238E27FC236}">
                <a16:creationId xmlns:a16="http://schemas.microsoft.com/office/drawing/2014/main" id="{62B28A41-B736-4C14-B887-5EEEF61600A7}"/>
              </a:ext>
            </a:extLst>
          </p:cNvPr>
          <p:cNvSpPr/>
          <p:nvPr/>
        </p:nvSpPr>
        <p:spPr>
          <a:xfrm>
            <a:off x="335928" y="3182974"/>
            <a:ext cx="5308512" cy="292859"/>
          </a:xfrm>
          <a:custGeom>
            <a:avLst/>
            <a:gdLst/>
            <a:ahLst/>
            <a:cxnLst/>
            <a:rect l="l" t="t" r="r" b="b"/>
            <a:pathLst>
              <a:path w="3148965" h="226694">
                <a:moveTo>
                  <a:pt x="3148507" y="226491"/>
                </a:moveTo>
                <a:lnTo>
                  <a:pt x="0" y="226491"/>
                </a:lnTo>
                <a:lnTo>
                  <a:pt x="0" y="0"/>
                </a:lnTo>
                <a:lnTo>
                  <a:pt x="3148507" y="0"/>
                </a:lnTo>
                <a:lnTo>
                  <a:pt x="3148507" y="226491"/>
                </a:lnTo>
                <a:close/>
              </a:path>
            </a:pathLst>
          </a:custGeom>
          <a:solidFill>
            <a:srgbClr val="C5E9F5"/>
          </a:solidFill>
        </p:spPr>
        <p:txBody>
          <a:bodyPr wrap="square" lIns="0" tIns="0" rIns="0" bIns="0" rtlCol="0"/>
          <a:lstStyle/>
          <a:p>
            <a:endParaRPr sz="1350" dirty="0"/>
          </a:p>
        </p:txBody>
      </p:sp>
      <p:sp>
        <p:nvSpPr>
          <p:cNvPr id="25" name="object 28">
            <a:extLst>
              <a:ext uri="{FF2B5EF4-FFF2-40B4-BE49-F238E27FC236}">
                <a16:creationId xmlns:a16="http://schemas.microsoft.com/office/drawing/2014/main" id="{3D20AB44-D77C-4C27-9AF9-3659A34FD874}"/>
              </a:ext>
            </a:extLst>
          </p:cNvPr>
          <p:cNvSpPr/>
          <p:nvPr/>
        </p:nvSpPr>
        <p:spPr>
          <a:xfrm>
            <a:off x="1657692" y="3496654"/>
            <a:ext cx="3938297" cy="190317"/>
          </a:xfrm>
          <a:custGeom>
            <a:avLst/>
            <a:gdLst/>
            <a:ahLst/>
            <a:cxnLst/>
            <a:rect l="l" t="t" r="r" b="b"/>
            <a:pathLst>
              <a:path w="2336165" h="147320">
                <a:moveTo>
                  <a:pt x="2335987" y="146837"/>
                </a:moveTo>
                <a:lnTo>
                  <a:pt x="0" y="146837"/>
                </a:lnTo>
                <a:lnTo>
                  <a:pt x="0" y="0"/>
                </a:lnTo>
                <a:lnTo>
                  <a:pt x="2335987" y="0"/>
                </a:lnTo>
                <a:lnTo>
                  <a:pt x="2335987" y="146837"/>
                </a:lnTo>
                <a:close/>
              </a:path>
            </a:pathLst>
          </a:custGeom>
          <a:solidFill>
            <a:srgbClr val="4971B8"/>
          </a:solidFill>
        </p:spPr>
        <p:txBody>
          <a:bodyPr wrap="square" lIns="0" tIns="0" rIns="0" bIns="0" rtlCol="0"/>
          <a:lstStyle/>
          <a:p>
            <a:endParaRPr sz="2400" dirty="0"/>
          </a:p>
        </p:txBody>
      </p:sp>
      <p:sp>
        <p:nvSpPr>
          <p:cNvPr id="26" name="object 29">
            <a:extLst>
              <a:ext uri="{FF2B5EF4-FFF2-40B4-BE49-F238E27FC236}">
                <a16:creationId xmlns:a16="http://schemas.microsoft.com/office/drawing/2014/main" id="{FB522CC4-234D-468B-949B-6BAB01E79CBF}"/>
              </a:ext>
            </a:extLst>
          </p:cNvPr>
          <p:cNvSpPr/>
          <p:nvPr/>
        </p:nvSpPr>
        <p:spPr>
          <a:xfrm>
            <a:off x="1657692" y="3698522"/>
            <a:ext cx="3938297" cy="146839"/>
          </a:xfrm>
          <a:custGeom>
            <a:avLst/>
            <a:gdLst/>
            <a:ahLst/>
            <a:cxnLst/>
            <a:rect l="l" t="t" r="r" b="b"/>
            <a:pathLst>
              <a:path w="2336165" h="113664">
                <a:moveTo>
                  <a:pt x="2335987" y="113436"/>
                </a:moveTo>
                <a:lnTo>
                  <a:pt x="0" y="113436"/>
                </a:lnTo>
                <a:lnTo>
                  <a:pt x="0" y="0"/>
                </a:lnTo>
                <a:lnTo>
                  <a:pt x="2335987" y="0"/>
                </a:lnTo>
                <a:lnTo>
                  <a:pt x="2335987" y="113436"/>
                </a:lnTo>
                <a:close/>
              </a:path>
            </a:pathLst>
          </a:custGeom>
          <a:solidFill>
            <a:srgbClr val="80D1E1"/>
          </a:solidFill>
        </p:spPr>
        <p:txBody>
          <a:bodyPr wrap="square" lIns="0" tIns="0" rIns="0" bIns="0" rtlCol="0"/>
          <a:lstStyle/>
          <a:p>
            <a:r>
              <a:rPr lang="en-US" sz="825" dirty="0"/>
              <a:t>HOSTED PRIVATE CLOUD + APPS AS A SERVICE</a:t>
            </a:r>
            <a:endParaRPr sz="825" dirty="0"/>
          </a:p>
        </p:txBody>
      </p:sp>
      <p:sp>
        <p:nvSpPr>
          <p:cNvPr id="27" name="object 30">
            <a:extLst>
              <a:ext uri="{FF2B5EF4-FFF2-40B4-BE49-F238E27FC236}">
                <a16:creationId xmlns:a16="http://schemas.microsoft.com/office/drawing/2014/main" id="{8A66085C-C16D-47DF-B9E8-B8358E32CD84}"/>
              </a:ext>
            </a:extLst>
          </p:cNvPr>
          <p:cNvSpPr/>
          <p:nvPr/>
        </p:nvSpPr>
        <p:spPr>
          <a:xfrm>
            <a:off x="371146" y="3496669"/>
            <a:ext cx="1263167" cy="346181"/>
          </a:xfrm>
          <a:custGeom>
            <a:avLst/>
            <a:gdLst/>
            <a:ahLst/>
            <a:cxnLst/>
            <a:rect l="l" t="t" r="r" b="b"/>
            <a:pathLst>
              <a:path w="749300" h="267970">
                <a:moveTo>
                  <a:pt x="748766" y="267957"/>
                </a:moveTo>
                <a:lnTo>
                  <a:pt x="0" y="267957"/>
                </a:lnTo>
                <a:lnTo>
                  <a:pt x="0" y="0"/>
                </a:lnTo>
                <a:lnTo>
                  <a:pt x="748766" y="0"/>
                </a:lnTo>
                <a:lnTo>
                  <a:pt x="748766" y="267957"/>
                </a:lnTo>
                <a:close/>
              </a:path>
            </a:pathLst>
          </a:custGeom>
          <a:solidFill>
            <a:srgbClr val="556778"/>
          </a:solidFill>
        </p:spPr>
        <p:txBody>
          <a:bodyPr wrap="square" lIns="0" tIns="0" rIns="0" bIns="0" rtlCol="0"/>
          <a:lstStyle/>
          <a:p>
            <a:r>
              <a:rPr lang="en-US" sz="1050" b="1" spc="-41" dirty="0">
                <a:solidFill>
                  <a:srgbClr val="FFFFFF"/>
                </a:solidFill>
                <a:latin typeface="Arial"/>
                <a:cs typeface="Arial"/>
              </a:rPr>
              <a:t>Colo</a:t>
            </a:r>
            <a:r>
              <a:rPr lang="en-US" sz="1050" b="1" spc="-30" dirty="0">
                <a:solidFill>
                  <a:srgbClr val="FFFFFF"/>
                </a:solidFill>
                <a:latin typeface="Arial"/>
                <a:cs typeface="Arial"/>
              </a:rPr>
              <a:t> </a:t>
            </a:r>
            <a:r>
              <a:rPr lang="en-US" sz="1050" b="1" spc="-23" dirty="0">
                <a:solidFill>
                  <a:srgbClr val="FFFFFF"/>
                </a:solidFill>
                <a:latin typeface="Arial"/>
                <a:cs typeface="Arial"/>
              </a:rPr>
              <a:t>+ Managed Services</a:t>
            </a:r>
            <a:endParaRPr sz="1050" dirty="0"/>
          </a:p>
        </p:txBody>
      </p:sp>
      <p:sp>
        <p:nvSpPr>
          <p:cNvPr id="28" name="object 31">
            <a:extLst>
              <a:ext uri="{FF2B5EF4-FFF2-40B4-BE49-F238E27FC236}">
                <a16:creationId xmlns:a16="http://schemas.microsoft.com/office/drawing/2014/main" id="{6B62D254-1494-44AD-A7EC-3FE03B656FED}"/>
              </a:ext>
            </a:extLst>
          </p:cNvPr>
          <p:cNvSpPr txBox="1"/>
          <p:nvPr/>
        </p:nvSpPr>
        <p:spPr>
          <a:xfrm>
            <a:off x="422227" y="2967903"/>
            <a:ext cx="4957395" cy="474169"/>
          </a:xfrm>
          <a:prstGeom prst="rect">
            <a:avLst/>
          </a:prstGeom>
        </p:spPr>
        <p:txBody>
          <a:bodyPr vert="horz" wrap="square" lIns="0" tIns="12383" rIns="0" bIns="0" rtlCol="0">
            <a:spAutoFit/>
          </a:bodyPr>
          <a:lstStyle/>
          <a:p>
            <a:pPr marL="26670">
              <a:spcBef>
                <a:spcPts val="98"/>
              </a:spcBef>
            </a:pPr>
            <a:r>
              <a:rPr sz="900" b="1" spc="-8" dirty="0">
                <a:latin typeface="Arial"/>
                <a:cs typeface="Arial"/>
              </a:rPr>
              <a:t>Direct</a:t>
            </a:r>
            <a:r>
              <a:rPr sz="900" b="1" spc="-15" dirty="0">
                <a:latin typeface="Arial"/>
                <a:cs typeface="Arial"/>
              </a:rPr>
              <a:t> Connect</a:t>
            </a:r>
            <a:endParaRPr sz="900" dirty="0">
              <a:latin typeface="Arial"/>
              <a:cs typeface="Arial"/>
            </a:endParaRPr>
          </a:p>
          <a:p>
            <a:pPr>
              <a:spcBef>
                <a:spcPts val="8"/>
              </a:spcBef>
            </a:pPr>
            <a:endParaRPr sz="1050" dirty="0">
              <a:latin typeface="Times New Roman"/>
              <a:cs typeface="Times New Roman"/>
            </a:endParaRPr>
          </a:p>
          <a:p>
            <a:pPr marL="9525">
              <a:spcBef>
                <a:spcPts val="4"/>
              </a:spcBef>
            </a:pPr>
            <a:r>
              <a:rPr lang="en-US" sz="1050" b="1" spc="-45" dirty="0">
                <a:latin typeface="Arial"/>
                <a:cs typeface="Arial"/>
              </a:rPr>
              <a:t>          </a:t>
            </a:r>
            <a:r>
              <a:rPr sz="1050" b="1" spc="-45" dirty="0">
                <a:latin typeface="Arial"/>
                <a:cs typeface="Arial"/>
              </a:rPr>
              <a:t>AIROLI</a:t>
            </a:r>
            <a:r>
              <a:rPr sz="1050" b="1" spc="-30" dirty="0">
                <a:latin typeface="Arial"/>
                <a:cs typeface="Arial"/>
              </a:rPr>
              <a:t> </a:t>
            </a:r>
            <a:r>
              <a:rPr sz="1050" b="1" spc="-60" dirty="0">
                <a:latin typeface="Arial"/>
                <a:cs typeface="Arial"/>
              </a:rPr>
              <a:t>DC</a:t>
            </a:r>
            <a:r>
              <a:rPr sz="1050" b="1" spc="-30" dirty="0">
                <a:latin typeface="Arial"/>
                <a:cs typeface="Arial"/>
              </a:rPr>
              <a:t> </a:t>
            </a:r>
            <a:r>
              <a:rPr sz="900" spc="-5" baseline="12345" dirty="0">
                <a:latin typeface="Arial"/>
                <a:cs typeface="Arial"/>
              </a:rPr>
              <a:t>(Near</a:t>
            </a:r>
            <a:r>
              <a:rPr sz="900" spc="-28" baseline="12345" dirty="0">
                <a:latin typeface="Arial"/>
                <a:cs typeface="Arial"/>
              </a:rPr>
              <a:t> </a:t>
            </a:r>
            <a:r>
              <a:rPr sz="900" baseline="12345" dirty="0">
                <a:latin typeface="Arial"/>
                <a:cs typeface="Arial"/>
              </a:rPr>
              <a:t>Cloud</a:t>
            </a:r>
            <a:r>
              <a:rPr sz="900" spc="-28" baseline="12345" dirty="0">
                <a:latin typeface="Arial"/>
                <a:cs typeface="Arial"/>
              </a:rPr>
              <a:t> </a:t>
            </a:r>
            <a:r>
              <a:rPr sz="900" spc="73" baseline="12345" dirty="0">
                <a:latin typeface="Arial"/>
                <a:cs typeface="Arial"/>
              </a:rPr>
              <a:t>/</a:t>
            </a:r>
            <a:r>
              <a:rPr sz="900" spc="-23" baseline="12345" dirty="0">
                <a:latin typeface="Arial"/>
                <a:cs typeface="Arial"/>
              </a:rPr>
              <a:t> </a:t>
            </a:r>
            <a:r>
              <a:rPr sz="900" spc="-33" baseline="12345" dirty="0">
                <a:latin typeface="Arial"/>
                <a:cs typeface="Arial"/>
              </a:rPr>
              <a:t>DR)</a:t>
            </a:r>
            <a:r>
              <a:rPr sz="900" spc="-28" baseline="12345" dirty="0">
                <a:latin typeface="Arial"/>
                <a:cs typeface="Arial"/>
              </a:rPr>
              <a:t> </a:t>
            </a:r>
            <a:r>
              <a:rPr sz="1050" b="1" spc="4" dirty="0">
                <a:latin typeface="Arial"/>
                <a:cs typeface="Arial"/>
              </a:rPr>
              <a:t>-</a:t>
            </a:r>
            <a:r>
              <a:rPr sz="1050" b="1" spc="-30" dirty="0">
                <a:latin typeface="Arial"/>
                <a:cs typeface="Arial"/>
              </a:rPr>
              <a:t> </a:t>
            </a:r>
            <a:r>
              <a:rPr sz="1050" b="1" spc="-26" dirty="0">
                <a:latin typeface="Arial"/>
                <a:cs typeface="Arial"/>
              </a:rPr>
              <a:t>Enterprise</a:t>
            </a:r>
            <a:r>
              <a:rPr sz="1050" b="1" spc="-30" dirty="0">
                <a:latin typeface="Arial"/>
                <a:cs typeface="Arial"/>
              </a:rPr>
              <a:t> </a:t>
            </a:r>
            <a:r>
              <a:rPr sz="1050" b="1" spc="8" dirty="0">
                <a:latin typeface="Arial"/>
                <a:cs typeface="Arial"/>
              </a:rPr>
              <a:t>Multi</a:t>
            </a:r>
            <a:r>
              <a:rPr sz="1050" b="1" spc="-49" dirty="0">
                <a:latin typeface="Arial"/>
                <a:cs typeface="Arial"/>
              </a:rPr>
              <a:t> </a:t>
            </a:r>
            <a:r>
              <a:rPr sz="1050" b="1" spc="-26" dirty="0">
                <a:latin typeface="Arial"/>
                <a:cs typeface="Arial"/>
              </a:rPr>
              <a:t>Tenant</a:t>
            </a:r>
            <a:r>
              <a:rPr sz="1050" b="1" spc="-19" dirty="0">
                <a:latin typeface="Arial"/>
                <a:cs typeface="Arial"/>
              </a:rPr>
              <a:t> </a:t>
            </a:r>
            <a:r>
              <a:rPr sz="1050" b="1" spc="-34" dirty="0">
                <a:latin typeface="Arial"/>
                <a:cs typeface="Arial"/>
              </a:rPr>
              <a:t>Cloud</a:t>
            </a:r>
            <a:r>
              <a:rPr sz="1050" b="1" spc="-71" dirty="0">
                <a:latin typeface="Arial"/>
                <a:cs typeface="Arial"/>
              </a:rPr>
              <a:t> </a:t>
            </a:r>
            <a:r>
              <a:rPr sz="900" spc="-50" baseline="12345" dirty="0">
                <a:latin typeface="Arial"/>
                <a:cs typeface="Arial"/>
              </a:rPr>
              <a:t>AT</a:t>
            </a:r>
            <a:r>
              <a:rPr sz="900" spc="-28" baseline="12345" dirty="0">
                <a:latin typeface="Arial"/>
                <a:cs typeface="Arial"/>
              </a:rPr>
              <a:t> </a:t>
            </a:r>
            <a:r>
              <a:rPr sz="900" baseline="12345" dirty="0">
                <a:latin typeface="Arial"/>
                <a:cs typeface="Arial"/>
              </a:rPr>
              <a:t>MINIMAL</a:t>
            </a:r>
            <a:r>
              <a:rPr sz="900" spc="-28" baseline="12345" dirty="0">
                <a:latin typeface="Arial"/>
                <a:cs typeface="Arial"/>
              </a:rPr>
              <a:t> </a:t>
            </a:r>
            <a:r>
              <a:rPr sz="900" spc="-50" baseline="12345" dirty="0">
                <a:latin typeface="Arial"/>
                <a:cs typeface="Arial"/>
              </a:rPr>
              <a:t>LATENCY</a:t>
            </a:r>
            <a:endParaRPr sz="900" baseline="12345" dirty="0">
              <a:latin typeface="Arial"/>
              <a:cs typeface="Arial"/>
            </a:endParaRPr>
          </a:p>
        </p:txBody>
      </p:sp>
      <p:sp>
        <p:nvSpPr>
          <p:cNvPr id="29" name="object 32">
            <a:extLst>
              <a:ext uri="{FF2B5EF4-FFF2-40B4-BE49-F238E27FC236}">
                <a16:creationId xmlns:a16="http://schemas.microsoft.com/office/drawing/2014/main" id="{E28B1ABF-2924-428B-9743-BAA3596E3F40}"/>
              </a:ext>
            </a:extLst>
          </p:cNvPr>
          <p:cNvSpPr/>
          <p:nvPr/>
        </p:nvSpPr>
        <p:spPr>
          <a:xfrm>
            <a:off x="3736714" y="2959484"/>
            <a:ext cx="864812" cy="184983"/>
          </a:xfrm>
          <a:prstGeom prst="rect">
            <a:avLst/>
          </a:prstGeom>
          <a:blipFill>
            <a:blip r:embed="rId3" cstate="print"/>
            <a:stretch>
              <a:fillRect/>
            </a:stretch>
          </a:blipFill>
        </p:spPr>
        <p:txBody>
          <a:bodyPr wrap="square" lIns="0" tIns="0" rIns="0" bIns="0" rtlCol="0"/>
          <a:lstStyle/>
          <a:p>
            <a:endParaRPr sz="1350" dirty="0"/>
          </a:p>
        </p:txBody>
      </p:sp>
      <p:sp>
        <p:nvSpPr>
          <p:cNvPr id="30" name="object 33">
            <a:extLst>
              <a:ext uri="{FF2B5EF4-FFF2-40B4-BE49-F238E27FC236}">
                <a16:creationId xmlns:a16="http://schemas.microsoft.com/office/drawing/2014/main" id="{F5C251DF-F994-4338-9945-49D75F3FD523}"/>
              </a:ext>
            </a:extLst>
          </p:cNvPr>
          <p:cNvSpPr/>
          <p:nvPr/>
        </p:nvSpPr>
        <p:spPr>
          <a:xfrm>
            <a:off x="1377710" y="2972296"/>
            <a:ext cx="167720" cy="159375"/>
          </a:xfrm>
          <a:prstGeom prst="rect">
            <a:avLst/>
          </a:prstGeom>
          <a:blipFill>
            <a:blip r:embed="rId4" cstate="print"/>
            <a:stretch>
              <a:fillRect/>
            </a:stretch>
          </a:blipFill>
        </p:spPr>
        <p:txBody>
          <a:bodyPr wrap="square" lIns="0" tIns="0" rIns="0" bIns="0" rtlCol="0"/>
          <a:lstStyle/>
          <a:p>
            <a:endParaRPr sz="1350" dirty="0"/>
          </a:p>
        </p:txBody>
      </p:sp>
      <p:sp>
        <p:nvSpPr>
          <p:cNvPr id="31" name="object 34">
            <a:extLst>
              <a:ext uri="{FF2B5EF4-FFF2-40B4-BE49-F238E27FC236}">
                <a16:creationId xmlns:a16="http://schemas.microsoft.com/office/drawing/2014/main" id="{A5EDE29D-ED00-4B5F-9769-2FEA4FD033C8}"/>
              </a:ext>
            </a:extLst>
          </p:cNvPr>
          <p:cNvSpPr/>
          <p:nvPr/>
        </p:nvSpPr>
        <p:spPr>
          <a:xfrm>
            <a:off x="336849" y="1541389"/>
            <a:ext cx="4863192" cy="223131"/>
          </a:xfrm>
          <a:custGeom>
            <a:avLst/>
            <a:gdLst/>
            <a:ahLst/>
            <a:cxnLst/>
            <a:rect l="l" t="t" r="r" b="b"/>
            <a:pathLst>
              <a:path w="2884805" h="172719">
                <a:moveTo>
                  <a:pt x="2884208" y="172313"/>
                </a:moveTo>
                <a:lnTo>
                  <a:pt x="0" y="172313"/>
                </a:lnTo>
                <a:lnTo>
                  <a:pt x="0" y="0"/>
                </a:lnTo>
                <a:lnTo>
                  <a:pt x="2884208" y="0"/>
                </a:lnTo>
                <a:lnTo>
                  <a:pt x="2884208" y="172313"/>
                </a:lnTo>
                <a:close/>
              </a:path>
            </a:pathLst>
          </a:custGeom>
          <a:solidFill>
            <a:srgbClr val="DCDBDB"/>
          </a:solidFill>
        </p:spPr>
        <p:txBody>
          <a:bodyPr wrap="square" lIns="0" tIns="0" rIns="0" bIns="0" rtlCol="0"/>
          <a:lstStyle/>
          <a:p>
            <a:endParaRPr sz="1350" dirty="0"/>
          </a:p>
        </p:txBody>
      </p:sp>
      <p:sp>
        <p:nvSpPr>
          <p:cNvPr id="32" name="object 35">
            <a:extLst>
              <a:ext uri="{FF2B5EF4-FFF2-40B4-BE49-F238E27FC236}">
                <a16:creationId xmlns:a16="http://schemas.microsoft.com/office/drawing/2014/main" id="{8C195A8D-E2CD-43E9-8AF4-C13C5886CB11}"/>
              </a:ext>
            </a:extLst>
          </p:cNvPr>
          <p:cNvSpPr txBox="1"/>
          <p:nvPr/>
        </p:nvSpPr>
        <p:spPr>
          <a:xfrm>
            <a:off x="1480173" y="1535434"/>
            <a:ext cx="2579858" cy="171201"/>
          </a:xfrm>
          <a:prstGeom prst="rect">
            <a:avLst/>
          </a:prstGeom>
        </p:spPr>
        <p:txBody>
          <a:bodyPr vert="horz" wrap="square" lIns="0" tIns="9525" rIns="0" bIns="0" rtlCol="0">
            <a:spAutoFit/>
          </a:bodyPr>
          <a:lstStyle/>
          <a:p>
            <a:pPr marL="9525">
              <a:spcBef>
                <a:spcPts val="75"/>
              </a:spcBef>
            </a:pPr>
            <a:r>
              <a:rPr sz="1050" spc="-30" dirty="0">
                <a:latin typeface="Arial"/>
                <a:cs typeface="Arial"/>
              </a:rPr>
              <a:t>Hyperscale Clouds </a:t>
            </a:r>
            <a:r>
              <a:rPr sz="825" spc="-56" dirty="0">
                <a:latin typeface="Arial"/>
                <a:cs typeface="Arial"/>
              </a:rPr>
              <a:t>AT </a:t>
            </a:r>
            <a:r>
              <a:rPr sz="825" spc="-71" dirty="0">
                <a:latin typeface="Arial"/>
                <a:cs typeface="Arial"/>
              </a:rPr>
              <a:t>VERY </a:t>
            </a:r>
            <a:r>
              <a:rPr sz="825" spc="-45" dirty="0">
                <a:latin typeface="Arial"/>
                <a:cs typeface="Arial"/>
              </a:rPr>
              <a:t>LOW</a:t>
            </a:r>
            <a:r>
              <a:rPr sz="825" spc="-90" dirty="0">
                <a:latin typeface="Arial"/>
                <a:cs typeface="Arial"/>
              </a:rPr>
              <a:t> </a:t>
            </a:r>
            <a:r>
              <a:rPr sz="825" spc="-64" dirty="0">
                <a:latin typeface="Arial"/>
                <a:cs typeface="Arial"/>
              </a:rPr>
              <a:t>LATENCY</a:t>
            </a:r>
            <a:endParaRPr sz="825" dirty="0">
              <a:latin typeface="Arial"/>
              <a:cs typeface="Arial"/>
            </a:endParaRPr>
          </a:p>
        </p:txBody>
      </p:sp>
      <p:sp>
        <p:nvSpPr>
          <p:cNvPr id="33" name="object 36">
            <a:extLst>
              <a:ext uri="{FF2B5EF4-FFF2-40B4-BE49-F238E27FC236}">
                <a16:creationId xmlns:a16="http://schemas.microsoft.com/office/drawing/2014/main" id="{186AFFBA-465D-4CF6-91C7-B36899E5CF90}"/>
              </a:ext>
            </a:extLst>
          </p:cNvPr>
          <p:cNvSpPr/>
          <p:nvPr/>
        </p:nvSpPr>
        <p:spPr>
          <a:xfrm>
            <a:off x="657029" y="4059829"/>
            <a:ext cx="601310" cy="430544"/>
          </a:xfrm>
          <a:prstGeom prst="rect">
            <a:avLst/>
          </a:prstGeom>
          <a:blipFill>
            <a:blip r:embed="rId5" cstate="print"/>
            <a:stretch>
              <a:fillRect/>
            </a:stretch>
          </a:blipFill>
        </p:spPr>
        <p:txBody>
          <a:bodyPr wrap="square" lIns="0" tIns="0" rIns="0" bIns="0" rtlCol="0"/>
          <a:lstStyle/>
          <a:p>
            <a:endParaRPr sz="1350" dirty="0"/>
          </a:p>
        </p:txBody>
      </p:sp>
      <p:sp>
        <p:nvSpPr>
          <p:cNvPr id="34" name="object 37">
            <a:extLst>
              <a:ext uri="{FF2B5EF4-FFF2-40B4-BE49-F238E27FC236}">
                <a16:creationId xmlns:a16="http://schemas.microsoft.com/office/drawing/2014/main" id="{96A29DF7-B583-45B6-8DD4-57FE8A2AFA98}"/>
              </a:ext>
            </a:extLst>
          </p:cNvPr>
          <p:cNvSpPr txBox="1"/>
          <p:nvPr/>
        </p:nvSpPr>
        <p:spPr>
          <a:xfrm>
            <a:off x="1114880" y="3452931"/>
            <a:ext cx="4672647" cy="240450"/>
          </a:xfrm>
          <a:prstGeom prst="rect">
            <a:avLst/>
          </a:prstGeom>
        </p:spPr>
        <p:txBody>
          <a:bodyPr vert="horz" wrap="square" lIns="0" tIns="32385" rIns="0" bIns="0" rtlCol="0">
            <a:spAutoFit/>
          </a:bodyPr>
          <a:lstStyle/>
          <a:p>
            <a:pPr marL="167640">
              <a:spcBef>
                <a:spcPts val="255"/>
              </a:spcBef>
              <a:tabLst>
                <a:tab pos="577691" algn="l"/>
              </a:tabLst>
            </a:pPr>
            <a:r>
              <a:rPr sz="825" b="1" spc="-23" dirty="0">
                <a:solidFill>
                  <a:srgbClr val="FFFFFF"/>
                </a:solidFill>
                <a:latin typeface="Arial"/>
                <a:cs typeface="Arial"/>
              </a:rPr>
              <a:t>	</a:t>
            </a:r>
            <a:r>
              <a:rPr sz="1350" b="1" spc="-50" baseline="4629" dirty="0">
                <a:solidFill>
                  <a:srgbClr val="FFFFFF"/>
                </a:solidFill>
                <a:latin typeface="Arial"/>
                <a:cs typeface="Arial"/>
              </a:rPr>
              <a:t>Sify </a:t>
            </a:r>
            <a:r>
              <a:rPr sz="1350" b="1" spc="-62" baseline="4629" dirty="0">
                <a:solidFill>
                  <a:srgbClr val="FFFFFF"/>
                </a:solidFill>
                <a:latin typeface="Arial"/>
                <a:cs typeface="Arial"/>
              </a:rPr>
              <a:t>CLOUDINFINIT </a:t>
            </a:r>
            <a:r>
              <a:rPr sz="1350" b="1" spc="-67" baseline="4629" dirty="0">
                <a:solidFill>
                  <a:srgbClr val="FFFFFF"/>
                </a:solidFill>
                <a:latin typeface="Arial"/>
                <a:cs typeface="Arial"/>
              </a:rPr>
              <a:t>CMP </a:t>
            </a:r>
            <a:r>
              <a:rPr sz="1350" b="1" spc="-5" baseline="4629" dirty="0">
                <a:solidFill>
                  <a:srgbClr val="FFFFFF"/>
                </a:solidFill>
                <a:latin typeface="Arial"/>
                <a:cs typeface="Arial"/>
              </a:rPr>
              <a:t>|</a:t>
            </a:r>
            <a:r>
              <a:rPr sz="1350" b="1" spc="-134" baseline="4629" dirty="0">
                <a:solidFill>
                  <a:srgbClr val="FFFFFF"/>
                </a:solidFill>
                <a:latin typeface="Arial"/>
                <a:cs typeface="Arial"/>
              </a:rPr>
              <a:t> </a:t>
            </a:r>
            <a:r>
              <a:rPr sz="1350" b="1" spc="-67" baseline="4629" dirty="0">
                <a:solidFill>
                  <a:srgbClr val="FFFFFF"/>
                </a:solidFill>
                <a:latin typeface="Arial"/>
                <a:cs typeface="Arial"/>
              </a:rPr>
              <a:t>AIOps </a:t>
            </a:r>
            <a:r>
              <a:rPr sz="1350" b="1" spc="-39" baseline="4629" dirty="0">
                <a:solidFill>
                  <a:srgbClr val="FFFFFF"/>
                </a:solidFill>
                <a:latin typeface="Arial"/>
                <a:cs typeface="Arial"/>
              </a:rPr>
              <a:t>Platform </a:t>
            </a:r>
            <a:r>
              <a:rPr sz="1350" b="1" spc="-33" baseline="4629" dirty="0">
                <a:solidFill>
                  <a:srgbClr val="FFFFFF"/>
                </a:solidFill>
                <a:latin typeface="Arial"/>
                <a:cs typeface="Arial"/>
              </a:rPr>
              <a:t>for </a:t>
            </a:r>
            <a:r>
              <a:rPr sz="1350" b="1" spc="-39" baseline="4629" dirty="0">
                <a:solidFill>
                  <a:srgbClr val="FFFFFF"/>
                </a:solidFill>
                <a:latin typeface="Arial"/>
                <a:cs typeface="Arial"/>
              </a:rPr>
              <a:t>Managed </a:t>
            </a:r>
            <a:r>
              <a:rPr sz="1350" b="1" spc="-67" baseline="4629" dirty="0">
                <a:solidFill>
                  <a:srgbClr val="FFFFFF"/>
                </a:solidFill>
                <a:latin typeface="Arial"/>
                <a:cs typeface="Arial"/>
              </a:rPr>
              <a:t>Services</a:t>
            </a:r>
            <a:r>
              <a:rPr sz="1350" b="1" spc="-62" baseline="8547" dirty="0">
                <a:solidFill>
                  <a:srgbClr val="FFFFFF"/>
                </a:solidFill>
                <a:latin typeface="Arial"/>
                <a:cs typeface="Arial"/>
              </a:rPr>
              <a:t> </a:t>
            </a:r>
            <a:endParaRPr sz="750" dirty="0">
              <a:latin typeface="Arial"/>
              <a:cs typeface="Arial"/>
            </a:endParaRPr>
          </a:p>
        </p:txBody>
      </p:sp>
      <p:sp>
        <p:nvSpPr>
          <p:cNvPr id="35" name="object 38">
            <a:extLst>
              <a:ext uri="{FF2B5EF4-FFF2-40B4-BE49-F238E27FC236}">
                <a16:creationId xmlns:a16="http://schemas.microsoft.com/office/drawing/2014/main" id="{1DD319D6-4113-445D-A711-CF6999FF976E}"/>
              </a:ext>
            </a:extLst>
          </p:cNvPr>
          <p:cNvSpPr/>
          <p:nvPr/>
        </p:nvSpPr>
        <p:spPr>
          <a:xfrm>
            <a:off x="1657692" y="3879635"/>
            <a:ext cx="693671" cy="767832"/>
          </a:xfrm>
          <a:custGeom>
            <a:avLst/>
            <a:gdLst/>
            <a:ahLst/>
            <a:cxnLst/>
            <a:rect l="l" t="t" r="r" b="b"/>
            <a:pathLst>
              <a:path w="411480" h="594360">
                <a:moveTo>
                  <a:pt x="411479" y="594360"/>
                </a:moveTo>
                <a:lnTo>
                  <a:pt x="0" y="594360"/>
                </a:lnTo>
                <a:lnTo>
                  <a:pt x="0" y="0"/>
                </a:lnTo>
                <a:lnTo>
                  <a:pt x="411479" y="0"/>
                </a:lnTo>
                <a:lnTo>
                  <a:pt x="411479" y="594360"/>
                </a:lnTo>
                <a:close/>
              </a:path>
            </a:pathLst>
          </a:custGeom>
          <a:ln w="9525">
            <a:solidFill>
              <a:srgbClr val="D1D3D4"/>
            </a:solidFill>
          </a:ln>
        </p:spPr>
        <p:txBody>
          <a:bodyPr wrap="square" lIns="0" tIns="0" rIns="0" bIns="0" rtlCol="0"/>
          <a:lstStyle/>
          <a:p>
            <a:endParaRPr sz="1350" dirty="0"/>
          </a:p>
        </p:txBody>
      </p:sp>
      <p:sp>
        <p:nvSpPr>
          <p:cNvPr id="36" name="object 39">
            <a:extLst>
              <a:ext uri="{FF2B5EF4-FFF2-40B4-BE49-F238E27FC236}">
                <a16:creationId xmlns:a16="http://schemas.microsoft.com/office/drawing/2014/main" id="{CA3618E7-3371-4BE1-8A6E-50BDE4793A3C}"/>
              </a:ext>
            </a:extLst>
          </p:cNvPr>
          <p:cNvSpPr/>
          <p:nvPr/>
        </p:nvSpPr>
        <p:spPr>
          <a:xfrm>
            <a:off x="4902040" y="3879635"/>
            <a:ext cx="693671" cy="767832"/>
          </a:xfrm>
          <a:custGeom>
            <a:avLst/>
            <a:gdLst/>
            <a:ahLst/>
            <a:cxnLst/>
            <a:rect l="l" t="t" r="r" b="b"/>
            <a:pathLst>
              <a:path w="411479" h="594360">
                <a:moveTo>
                  <a:pt x="411467" y="594360"/>
                </a:moveTo>
                <a:lnTo>
                  <a:pt x="0" y="594360"/>
                </a:lnTo>
                <a:lnTo>
                  <a:pt x="0" y="0"/>
                </a:lnTo>
                <a:lnTo>
                  <a:pt x="411467" y="0"/>
                </a:lnTo>
                <a:lnTo>
                  <a:pt x="411467" y="594360"/>
                </a:lnTo>
                <a:close/>
              </a:path>
            </a:pathLst>
          </a:custGeom>
          <a:ln w="9525">
            <a:solidFill>
              <a:srgbClr val="D1D3D4"/>
            </a:solidFill>
          </a:ln>
        </p:spPr>
        <p:txBody>
          <a:bodyPr wrap="square" lIns="0" tIns="0" rIns="0" bIns="0" rtlCol="0"/>
          <a:lstStyle/>
          <a:p>
            <a:endParaRPr sz="1350" dirty="0"/>
          </a:p>
        </p:txBody>
      </p:sp>
      <p:sp>
        <p:nvSpPr>
          <p:cNvPr id="37" name="object 40">
            <a:extLst>
              <a:ext uri="{FF2B5EF4-FFF2-40B4-BE49-F238E27FC236}">
                <a16:creationId xmlns:a16="http://schemas.microsoft.com/office/drawing/2014/main" id="{7A88505E-6D3F-4524-8047-F3150E0904DB}"/>
              </a:ext>
            </a:extLst>
          </p:cNvPr>
          <p:cNvSpPr/>
          <p:nvPr/>
        </p:nvSpPr>
        <p:spPr>
          <a:xfrm>
            <a:off x="4090937" y="3879635"/>
            <a:ext cx="693671" cy="767832"/>
          </a:xfrm>
          <a:custGeom>
            <a:avLst/>
            <a:gdLst/>
            <a:ahLst/>
            <a:cxnLst/>
            <a:rect l="l" t="t" r="r" b="b"/>
            <a:pathLst>
              <a:path w="411480" h="594360">
                <a:moveTo>
                  <a:pt x="411480" y="594360"/>
                </a:moveTo>
                <a:lnTo>
                  <a:pt x="0" y="594360"/>
                </a:lnTo>
                <a:lnTo>
                  <a:pt x="0" y="0"/>
                </a:lnTo>
                <a:lnTo>
                  <a:pt x="411480" y="0"/>
                </a:lnTo>
                <a:lnTo>
                  <a:pt x="411480" y="594360"/>
                </a:lnTo>
                <a:close/>
              </a:path>
            </a:pathLst>
          </a:custGeom>
          <a:ln w="9524">
            <a:solidFill>
              <a:srgbClr val="D1D3D4"/>
            </a:solidFill>
          </a:ln>
        </p:spPr>
        <p:txBody>
          <a:bodyPr wrap="square" lIns="0" tIns="0" rIns="0" bIns="0" rtlCol="0"/>
          <a:lstStyle/>
          <a:p>
            <a:endParaRPr sz="1350" dirty="0"/>
          </a:p>
        </p:txBody>
      </p:sp>
      <p:sp>
        <p:nvSpPr>
          <p:cNvPr id="38" name="object 41">
            <a:extLst>
              <a:ext uri="{FF2B5EF4-FFF2-40B4-BE49-F238E27FC236}">
                <a16:creationId xmlns:a16="http://schemas.microsoft.com/office/drawing/2014/main" id="{9FDD3161-6B96-40D0-8928-4B89FDFB0BB0}"/>
              </a:ext>
            </a:extLst>
          </p:cNvPr>
          <p:cNvSpPr/>
          <p:nvPr/>
        </p:nvSpPr>
        <p:spPr>
          <a:xfrm>
            <a:off x="3279856" y="3879635"/>
            <a:ext cx="693671" cy="767832"/>
          </a:xfrm>
          <a:custGeom>
            <a:avLst/>
            <a:gdLst/>
            <a:ahLst/>
            <a:cxnLst/>
            <a:rect l="l" t="t" r="r" b="b"/>
            <a:pathLst>
              <a:path w="411480" h="594360">
                <a:moveTo>
                  <a:pt x="411480" y="594360"/>
                </a:moveTo>
                <a:lnTo>
                  <a:pt x="0" y="594360"/>
                </a:lnTo>
                <a:lnTo>
                  <a:pt x="0" y="0"/>
                </a:lnTo>
                <a:lnTo>
                  <a:pt x="411480" y="0"/>
                </a:lnTo>
                <a:lnTo>
                  <a:pt x="411480" y="594360"/>
                </a:lnTo>
                <a:close/>
              </a:path>
            </a:pathLst>
          </a:custGeom>
          <a:ln w="9524">
            <a:solidFill>
              <a:srgbClr val="D1D3D4"/>
            </a:solidFill>
          </a:ln>
        </p:spPr>
        <p:txBody>
          <a:bodyPr wrap="square" lIns="0" tIns="0" rIns="0" bIns="0" rtlCol="0"/>
          <a:lstStyle/>
          <a:p>
            <a:endParaRPr sz="1350" dirty="0"/>
          </a:p>
        </p:txBody>
      </p:sp>
      <p:sp>
        <p:nvSpPr>
          <p:cNvPr id="39" name="object 42">
            <a:extLst>
              <a:ext uri="{FF2B5EF4-FFF2-40B4-BE49-F238E27FC236}">
                <a16:creationId xmlns:a16="http://schemas.microsoft.com/office/drawing/2014/main" id="{91C4687A-899B-4C7C-BEB6-64214242B0C8}"/>
              </a:ext>
            </a:extLst>
          </p:cNvPr>
          <p:cNvSpPr/>
          <p:nvPr/>
        </p:nvSpPr>
        <p:spPr>
          <a:xfrm>
            <a:off x="2468774" y="3879635"/>
            <a:ext cx="693671" cy="767832"/>
          </a:xfrm>
          <a:custGeom>
            <a:avLst/>
            <a:gdLst/>
            <a:ahLst/>
            <a:cxnLst/>
            <a:rect l="l" t="t" r="r" b="b"/>
            <a:pathLst>
              <a:path w="411480" h="594360">
                <a:moveTo>
                  <a:pt x="411480" y="594360"/>
                </a:moveTo>
                <a:lnTo>
                  <a:pt x="0" y="594360"/>
                </a:lnTo>
                <a:lnTo>
                  <a:pt x="0" y="0"/>
                </a:lnTo>
                <a:lnTo>
                  <a:pt x="411480" y="0"/>
                </a:lnTo>
                <a:lnTo>
                  <a:pt x="411480" y="594360"/>
                </a:lnTo>
                <a:close/>
              </a:path>
            </a:pathLst>
          </a:custGeom>
          <a:ln w="9524">
            <a:solidFill>
              <a:srgbClr val="D1D3D4"/>
            </a:solidFill>
          </a:ln>
        </p:spPr>
        <p:txBody>
          <a:bodyPr wrap="square" lIns="0" tIns="0" rIns="0" bIns="0" rtlCol="0"/>
          <a:lstStyle/>
          <a:p>
            <a:endParaRPr sz="1350" dirty="0"/>
          </a:p>
        </p:txBody>
      </p:sp>
      <p:sp>
        <p:nvSpPr>
          <p:cNvPr id="40" name="object 43">
            <a:extLst>
              <a:ext uri="{FF2B5EF4-FFF2-40B4-BE49-F238E27FC236}">
                <a16:creationId xmlns:a16="http://schemas.microsoft.com/office/drawing/2014/main" id="{ABC7B6EA-3419-4907-9ADF-A7C29D27E471}"/>
              </a:ext>
            </a:extLst>
          </p:cNvPr>
          <p:cNvSpPr txBox="1"/>
          <p:nvPr/>
        </p:nvSpPr>
        <p:spPr>
          <a:xfrm>
            <a:off x="1841045" y="3917862"/>
            <a:ext cx="327567" cy="193803"/>
          </a:xfrm>
          <a:prstGeom prst="rect">
            <a:avLst/>
          </a:prstGeom>
        </p:spPr>
        <p:txBody>
          <a:bodyPr vert="horz" wrap="square" lIns="0" tIns="8096" rIns="0" bIns="0" rtlCol="0">
            <a:spAutoFit/>
          </a:bodyPr>
          <a:lstStyle/>
          <a:p>
            <a:pPr marL="9525" marR="3810" indent="3810">
              <a:lnSpc>
                <a:spcPct val="104200"/>
              </a:lnSpc>
              <a:spcBef>
                <a:spcPts val="64"/>
              </a:spcBef>
            </a:pPr>
            <a:r>
              <a:rPr sz="600" b="1" spc="-45" dirty="0">
                <a:solidFill>
                  <a:srgbClr val="556778"/>
                </a:solidFill>
                <a:latin typeface="Arial"/>
                <a:cs typeface="Arial"/>
              </a:rPr>
              <a:t>C</a:t>
            </a:r>
            <a:r>
              <a:rPr sz="600" b="1" spc="-41" dirty="0">
                <a:solidFill>
                  <a:srgbClr val="556778"/>
                </a:solidFill>
                <a:latin typeface="Arial"/>
                <a:cs typeface="Arial"/>
              </a:rPr>
              <a:t>LO</a:t>
            </a:r>
            <a:r>
              <a:rPr sz="600" b="1" spc="-8" dirty="0">
                <a:solidFill>
                  <a:srgbClr val="556778"/>
                </a:solidFill>
                <a:latin typeface="Arial"/>
                <a:cs typeface="Arial"/>
              </a:rPr>
              <a:t>U</a:t>
            </a:r>
            <a:r>
              <a:rPr sz="600" b="1" spc="-11" dirty="0">
                <a:solidFill>
                  <a:srgbClr val="556778"/>
                </a:solidFill>
                <a:latin typeface="Arial"/>
                <a:cs typeface="Arial"/>
              </a:rPr>
              <a:t>D</a:t>
            </a:r>
            <a:r>
              <a:rPr lang="en-IN" sz="600" b="1" spc="-11" dirty="0">
                <a:solidFill>
                  <a:srgbClr val="556778"/>
                </a:solidFill>
                <a:latin typeface="Arial"/>
                <a:cs typeface="Arial"/>
              </a:rPr>
              <a:t> </a:t>
            </a:r>
            <a:r>
              <a:rPr sz="600" b="1" spc="-11" dirty="0">
                <a:solidFill>
                  <a:srgbClr val="556778"/>
                </a:solidFill>
                <a:latin typeface="Arial"/>
                <a:cs typeface="Arial"/>
              </a:rPr>
              <a:t>IN</a:t>
            </a:r>
            <a:r>
              <a:rPr sz="600" b="1" spc="-19" dirty="0">
                <a:solidFill>
                  <a:srgbClr val="556778"/>
                </a:solidFill>
                <a:latin typeface="Arial"/>
                <a:cs typeface="Arial"/>
              </a:rPr>
              <a:t>F</a:t>
            </a:r>
            <a:r>
              <a:rPr sz="600" b="1" dirty="0">
                <a:solidFill>
                  <a:srgbClr val="556778"/>
                </a:solidFill>
                <a:latin typeface="Arial"/>
                <a:cs typeface="Arial"/>
              </a:rPr>
              <a:t>IN</a:t>
            </a:r>
            <a:r>
              <a:rPr sz="600" b="1" spc="-8" dirty="0">
                <a:solidFill>
                  <a:srgbClr val="556778"/>
                </a:solidFill>
                <a:latin typeface="Arial"/>
                <a:cs typeface="Arial"/>
              </a:rPr>
              <a:t>I</a:t>
            </a:r>
            <a:r>
              <a:rPr sz="600" b="1" spc="-30" dirty="0">
                <a:solidFill>
                  <a:srgbClr val="556778"/>
                </a:solidFill>
                <a:latin typeface="Arial"/>
                <a:cs typeface="Arial"/>
              </a:rPr>
              <a:t>T</a:t>
            </a:r>
            <a:endParaRPr sz="600" dirty="0">
              <a:latin typeface="Arial"/>
              <a:cs typeface="Arial"/>
            </a:endParaRPr>
          </a:p>
        </p:txBody>
      </p:sp>
      <p:sp>
        <p:nvSpPr>
          <p:cNvPr id="41" name="object 44">
            <a:extLst>
              <a:ext uri="{FF2B5EF4-FFF2-40B4-BE49-F238E27FC236}">
                <a16:creationId xmlns:a16="http://schemas.microsoft.com/office/drawing/2014/main" id="{CB21FD8F-5F79-4A07-845E-039F74F8FB89}"/>
              </a:ext>
            </a:extLst>
          </p:cNvPr>
          <p:cNvSpPr txBox="1"/>
          <p:nvPr/>
        </p:nvSpPr>
        <p:spPr>
          <a:xfrm>
            <a:off x="2697996" y="3917862"/>
            <a:ext cx="235506" cy="193803"/>
          </a:xfrm>
          <a:prstGeom prst="rect">
            <a:avLst/>
          </a:prstGeom>
        </p:spPr>
        <p:txBody>
          <a:bodyPr vert="horz" wrap="square" lIns="0" tIns="8096" rIns="0" bIns="0" rtlCol="0">
            <a:spAutoFit/>
          </a:bodyPr>
          <a:lstStyle/>
          <a:p>
            <a:pPr marL="9525" marR="3810" indent="10478">
              <a:lnSpc>
                <a:spcPct val="104200"/>
              </a:lnSpc>
              <a:spcBef>
                <a:spcPts val="64"/>
              </a:spcBef>
            </a:pPr>
            <a:r>
              <a:rPr sz="600" b="1" spc="-38" dirty="0">
                <a:solidFill>
                  <a:srgbClr val="556778"/>
                </a:solidFill>
                <a:latin typeface="Arial"/>
                <a:cs typeface="Arial"/>
              </a:rPr>
              <a:t>SA</a:t>
            </a:r>
            <a:r>
              <a:rPr sz="600" b="1" spc="-26" dirty="0">
                <a:solidFill>
                  <a:srgbClr val="556778"/>
                </a:solidFill>
                <a:latin typeface="Arial"/>
                <a:cs typeface="Arial"/>
              </a:rPr>
              <a:t>P</a:t>
            </a:r>
            <a:r>
              <a:rPr lang="en-IN" sz="600" b="1" spc="-26" dirty="0">
                <a:solidFill>
                  <a:srgbClr val="556778"/>
                </a:solidFill>
                <a:latin typeface="Arial"/>
                <a:cs typeface="Arial"/>
              </a:rPr>
              <a:t> </a:t>
            </a:r>
            <a:r>
              <a:rPr sz="600" b="1" spc="-38" dirty="0">
                <a:solidFill>
                  <a:srgbClr val="556778"/>
                </a:solidFill>
                <a:latin typeface="Arial"/>
                <a:cs typeface="Arial"/>
              </a:rPr>
              <a:t>GR</a:t>
            </a:r>
            <a:r>
              <a:rPr sz="600" b="1" dirty="0">
                <a:solidFill>
                  <a:srgbClr val="556778"/>
                </a:solidFill>
                <a:latin typeface="Arial"/>
                <a:cs typeface="Arial"/>
              </a:rPr>
              <a:t>I</a:t>
            </a:r>
            <a:r>
              <a:rPr sz="600" b="1" spc="-15" dirty="0">
                <a:solidFill>
                  <a:srgbClr val="556778"/>
                </a:solidFill>
                <a:latin typeface="Arial"/>
                <a:cs typeface="Arial"/>
              </a:rPr>
              <a:t>D</a:t>
            </a:r>
            <a:endParaRPr sz="600" dirty="0">
              <a:latin typeface="Arial"/>
              <a:cs typeface="Arial"/>
            </a:endParaRPr>
          </a:p>
        </p:txBody>
      </p:sp>
      <p:sp>
        <p:nvSpPr>
          <p:cNvPr id="42" name="object 45">
            <a:extLst>
              <a:ext uri="{FF2B5EF4-FFF2-40B4-BE49-F238E27FC236}">
                <a16:creationId xmlns:a16="http://schemas.microsoft.com/office/drawing/2014/main" id="{6FDC124B-A392-4E10-86A0-FABDD24E403B}"/>
              </a:ext>
            </a:extLst>
          </p:cNvPr>
          <p:cNvSpPr txBox="1"/>
          <p:nvPr/>
        </p:nvSpPr>
        <p:spPr>
          <a:xfrm>
            <a:off x="3430004" y="3917862"/>
            <a:ext cx="393935" cy="193803"/>
          </a:xfrm>
          <a:prstGeom prst="rect">
            <a:avLst/>
          </a:prstGeom>
        </p:spPr>
        <p:txBody>
          <a:bodyPr vert="horz" wrap="square" lIns="0" tIns="8096" rIns="0" bIns="0" rtlCol="0">
            <a:spAutoFit/>
          </a:bodyPr>
          <a:lstStyle/>
          <a:p>
            <a:pPr marL="9525" marR="3810" indent="11906">
              <a:lnSpc>
                <a:spcPct val="104200"/>
              </a:lnSpc>
              <a:spcBef>
                <a:spcPts val="64"/>
              </a:spcBef>
            </a:pPr>
            <a:r>
              <a:rPr sz="600" b="1" spc="-41" dirty="0">
                <a:solidFill>
                  <a:srgbClr val="556778"/>
                </a:solidFill>
                <a:latin typeface="Arial"/>
                <a:cs typeface="Arial"/>
              </a:rPr>
              <a:t>ORACLE</a:t>
            </a:r>
            <a:r>
              <a:rPr lang="en-IN" sz="600" b="1" spc="-41" dirty="0">
                <a:solidFill>
                  <a:srgbClr val="556778"/>
                </a:solidFill>
                <a:latin typeface="Arial"/>
                <a:cs typeface="Arial"/>
              </a:rPr>
              <a:t> </a:t>
            </a:r>
            <a:r>
              <a:rPr sz="600" b="1" spc="-56" dirty="0">
                <a:solidFill>
                  <a:srgbClr val="556778"/>
                </a:solidFill>
                <a:latin typeface="Arial"/>
                <a:cs typeface="Arial"/>
              </a:rPr>
              <a:t>E</a:t>
            </a:r>
            <a:r>
              <a:rPr sz="600" b="1" spc="-15" dirty="0">
                <a:solidFill>
                  <a:srgbClr val="556778"/>
                </a:solidFill>
                <a:latin typeface="Arial"/>
                <a:cs typeface="Arial"/>
              </a:rPr>
              <a:t>XA</a:t>
            </a:r>
            <a:r>
              <a:rPr sz="600" b="1" spc="-26" dirty="0">
                <a:solidFill>
                  <a:srgbClr val="556778"/>
                </a:solidFill>
                <a:latin typeface="Arial"/>
                <a:cs typeface="Arial"/>
              </a:rPr>
              <a:t>D</a:t>
            </a:r>
            <a:r>
              <a:rPr sz="600" b="1" spc="-49" dirty="0">
                <a:solidFill>
                  <a:srgbClr val="556778"/>
                </a:solidFill>
                <a:latin typeface="Arial"/>
                <a:cs typeface="Arial"/>
              </a:rPr>
              <a:t>A</a:t>
            </a:r>
            <a:r>
              <a:rPr sz="600" b="1" spc="-53" dirty="0">
                <a:solidFill>
                  <a:srgbClr val="556778"/>
                </a:solidFill>
                <a:latin typeface="Arial"/>
                <a:cs typeface="Arial"/>
              </a:rPr>
              <a:t>T</a:t>
            </a:r>
            <a:r>
              <a:rPr sz="600" b="1" spc="-26" dirty="0">
                <a:solidFill>
                  <a:srgbClr val="556778"/>
                </a:solidFill>
                <a:latin typeface="Arial"/>
                <a:cs typeface="Arial"/>
              </a:rPr>
              <a:t>A</a:t>
            </a:r>
            <a:endParaRPr sz="600" dirty="0">
              <a:latin typeface="Arial"/>
              <a:cs typeface="Arial"/>
            </a:endParaRPr>
          </a:p>
        </p:txBody>
      </p:sp>
      <p:sp>
        <p:nvSpPr>
          <p:cNvPr id="43" name="object 46">
            <a:extLst>
              <a:ext uri="{FF2B5EF4-FFF2-40B4-BE49-F238E27FC236}">
                <a16:creationId xmlns:a16="http://schemas.microsoft.com/office/drawing/2014/main" id="{D8162454-3962-47FE-95E9-67DE72804DF8}"/>
              </a:ext>
            </a:extLst>
          </p:cNvPr>
          <p:cNvSpPr txBox="1"/>
          <p:nvPr/>
        </p:nvSpPr>
        <p:spPr>
          <a:xfrm>
            <a:off x="4288614" y="3917862"/>
            <a:ext cx="298664" cy="193803"/>
          </a:xfrm>
          <a:prstGeom prst="rect">
            <a:avLst/>
          </a:prstGeom>
        </p:spPr>
        <p:txBody>
          <a:bodyPr vert="horz" wrap="square" lIns="0" tIns="8096" rIns="0" bIns="0" rtlCol="0">
            <a:spAutoFit/>
          </a:bodyPr>
          <a:lstStyle/>
          <a:p>
            <a:pPr marL="13811" marR="3810" indent="-4763">
              <a:lnSpc>
                <a:spcPct val="104200"/>
              </a:lnSpc>
              <a:spcBef>
                <a:spcPts val="64"/>
              </a:spcBef>
            </a:pPr>
            <a:r>
              <a:rPr sz="600" b="1" spc="-19" dirty="0">
                <a:solidFill>
                  <a:srgbClr val="556778"/>
                </a:solidFill>
                <a:latin typeface="Arial"/>
                <a:cs typeface="Arial"/>
              </a:rPr>
              <a:t>AZ</a:t>
            </a:r>
            <a:r>
              <a:rPr sz="600" b="1" spc="-15" dirty="0">
                <a:solidFill>
                  <a:srgbClr val="556778"/>
                </a:solidFill>
                <a:latin typeface="Arial"/>
                <a:cs typeface="Arial"/>
              </a:rPr>
              <a:t>U</a:t>
            </a:r>
            <a:r>
              <a:rPr sz="600" b="1" spc="-45" dirty="0">
                <a:solidFill>
                  <a:srgbClr val="556778"/>
                </a:solidFill>
                <a:latin typeface="Arial"/>
                <a:cs typeface="Arial"/>
              </a:rPr>
              <a:t>R</a:t>
            </a:r>
            <a:r>
              <a:rPr sz="600" b="1" spc="-34" dirty="0">
                <a:solidFill>
                  <a:srgbClr val="556778"/>
                </a:solidFill>
                <a:latin typeface="Arial"/>
                <a:cs typeface="Arial"/>
              </a:rPr>
              <a:t>E</a:t>
            </a:r>
            <a:r>
              <a:rPr lang="en-IN" sz="600" b="1" spc="-34" dirty="0">
                <a:solidFill>
                  <a:srgbClr val="556778"/>
                </a:solidFill>
                <a:latin typeface="Arial"/>
                <a:cs typeface="Arial"/>
              </a:rPr>
              <a:t> </a:t>
            </a:r>
            <a:r>
              <a:rPr sz="600" b="1" spc="-60" dirty="0">
                <a:solidFill>
                  <a:srgbClr val="556778"/>
                </a:solidFill>
                <a:latin typeface="Arial"/>
                <a:cs typeface="Arial"/>
              </a:rPr>
              <a:t>S</a:t>
            </a:r>
            <a:r>
              <a:rPr sz="600" b="1" spc="-49" dirty="0">
                <a:solidFill>
                  <a:srgbClr val="556778"/>
                </a:solidFill>
                <a:latin typeface="Arial"/>
                <a:cs typeface="Arial"/>
              </a:rPr>
              <a:t>T</a:t>
            </a:r>
            <a:r>
              <a:rPr sz="600" b="1" spc="-38" dirty="0">
                <a:solidFill>
                  <a:srgbClr val="556778"/>
                </a:solidFill>
                <a:latin typeface="Arial"/>
                <a:cs typeface="Arial"/>
              </a:rPr>
              <a:t>A</a:t>
            </a:r>
            <a:r>
              <a:rPr sz="600" b="1" spc="-45" dirty="0">
                <a:solidFill>
                  <a:srgbClr val="556778"/>
                </a:solidFill>
                <a:latin typeface="Arial"/>
                <a:cs typeface="Arial"/>
              </a:rPr>
              <a:t>C</a:t>
            </a:r>
            <a:r>
              <a:rPr sz="600" b="1" spc="-34" dirty="0">
                <a:solidFill>
                  <a:srgbClr val="556778"/>
                </a:solidFill>
                <a:latin typeface="Arial"/>
                <a:cs typeface="Arial"/>
              </a:rPr>
              <a:t>K</a:t>
            </a:r>
            <a:endParaRPr sz="600" dirty="0">
              <a:latin typeface="Arial"/>
              <a:cs typeface="Arial"/>
            </a:endParaRPr>
          </a:p>
        </p:txBody>
      </p:sp>
      <p:sp>
        <p:nvSpPr>
          <p:cNvPr id="44" name="object 47">
            <a:extLst>
              <a:ext uri="{FF2B5EF4-FFF2-40B4-BE49-F238E27FC236}">
                <a16:creationId xmlns:a16="http://schemas.microsoft.com/office/drawing/2014/main" id="{939C21DD-090E-4B3C-821E-F48A2D6F2E6B}"/>
              </a:ext>
            </a:extLst>
          </p:cNvPr>
          <p:cNvSpPr txBox="1"/>
          <p:nvPr/>
        </p:nvSpPr>
        <p:spPr>
          <a:xfrm>
            <a:off x="5058803" y="3917862"/>
            <a:ext cx="381091" cy="102432"/>
          </a:xfrm>
          <a:prstGeom prst="rect">
            <a:avLst/>
          </a:prstGeom>
        </p:spPr>
        <p:txBody>
          <a:bodyPr vert="horz" wrap="square" lIns="0" tIns="10001" rIns="0" bIns="0" rtlCol="0">
            <a:spAutoFit/>
          </a:bodyPr>
          <a:lstStyle/>
          <a:p>
            <a:pPr marL="9525">
              <a:spcBef>
                <a:spcPts val="79"/>
              </a:spcBef>
            </a:pPr>
            <a:r>
              <a:rPr sz="600" b="1" spc="-30" dirty="0">
                <a:solidFill>
                  <a:srgbClr val="556778"/>
                </a:solidFill>
                <a:latin typeface="Arial"/>
                <a:cs typeface="Arial"/>
              </a:rPr>
              <a:t>NEAR</a:t>
            </a:r>
            <a:r>
              <a:rPr sz="600" b="1" spc="-49" dirty="0">
                <a:solidFill>
                  <a:srgbClr val="556778"/>
                </a:solidFill>
                <a:latin typeface="Arial"/>
                <a:cs typeface="Arial"/>
              </a:rPr>
              <a:t> </a:t>
            </a:r>
            <a:r>
              <a:rPr sz="600" b="1" spc="-30" dirty="0">
                <a:solidFill>
                  <a:srgbClr val="556778"/>
                </a:solidFill>
                <a:latin typeface="Arial"/>
                <a:cs typeface="Arial"/>
              </a:rPr>
              <a:t>DR</a:t>
            </a:r>
            <a:endParaRPr sz="600" dirty="0">
              <a:latin typeface="Arial"/>
              <a:cs typeface="Arial"/>
            </a:endParaRPr>
          </a:p>
        </p:txBody>
      </p:sp>
      <p:sp>
        <p:nvSpPr>
          <p:cNvPr id="45" name="object 48">
            <a:extLst>
              <a:ext uri="{FF2B5EF4-FFF2-40B4-BE49-F238E27FC236}">
                <a16:creationId xmlns:a16="http://schemas.microsoft.com/office/drawing/2014/main" id="{EB892967-F673-4D6E-99A9-473556A2F38C}"/>
              </a:ext>
            </a:extLst>
          </p:cNvPr>
          <p:cNvSpPr/>
          <p:nvPr/>
        </p:nvSpPr>
        <p:spPr>
          <a:xfrm>
            <a:off x="5101642" y="4061010"/>
            <a:ext cx="294409" cy="521157"/>
          </a:xfrm>
          <a:prstGeom prst="rect">
            <a:avLst/>
          </a:prstGeom>
          <a:blipFill>
            <a:blip r:embed="rId6" cstate="print"/>
            <a:stretch>
              <a:fillRect/>
            </a:stretch>
          </a:blipFill>
        </p:spPr>
        <p:txBody>
          <a:bodyPr wrap="square" lIns="0" tIns="0" rIns="0" bIns="0" rtlCol="0"/>
          <a:lstStyle/>
          <a:p>
            <a:endParaRPr sz="1350" dirty="0"/>
          </a:p>
        </p:txBody>
      </p:sp>
      <p:sp>
        <p:nvSpPr>
          <p:cNvPr id="46" name="object 49">
            <a:extLst>
              <a:ext uri="{FF2B5EF4-FFF2-40B4-BE49-F238E27FC236}">
                <a16:creationId xmlns:a16="http://schemas.microsoft.com/office/drawing/2014/main" id="{0550FE39-6141-4D1B-98B9-94506095EEB8}"/>
              </a:ext>
            </a:extLst>
          </p:cNvPr>
          <p:cNvSpPr/>
          <p:nvPr/>
        </p:nvSpPr>
        <p:spPr>
          <a:xfrm>
            <a:off x="1891765" y="4178879"/>
            <a:ext cx="225527" cy="403289"/>
          </a:xfrm>
          <a:prstGeom prst="rect">
            <a:avLst/>
          </a:prstGeom>
          <a:blipFill>
            <a:blip r:embed="rId7" cstate="print"/>
            <a:stretch>
              <a:fillRect/>
            </a:stretch>
          </a:blipFill>
        </p:spPr>
        <p:txBody>
          <a:bodyPr wrap="square" lIns="0" tIns="0" rIns="0" bIns="0" rtlCol="0"/>
          <a:lstStyle/>
          <a:p>
            <a:endParaRPr sz="1350" dirty="0"/>
          </a:p>
        </p:txBody>
      </p:sp>
      <p:sp>
        <p:nvSpPr>
          <p:cNvPr id="47" name="object 50">
            <a:extLst>
              <a:ext uri="{FF2B5EF4-FFF2-40B4-BE49-F238E27FC236}">
                <a16:creationId xmlns:a16="http://schemas.microsoft.com/office/drawing/2014/main" id="{318F0A45-72E7-4CB6-8910-056178A55CE7}"/>
              </a:ext>
            </a:extLst>
          </p:cNvPr>
          <p:cNvSpPr/>
          <p:nvPr/>
        </p:nvSpPr>
        <p:spPr>
          <a:xfrm>
            <a:off x="3519109" y="4184601"/>
            <a:ext cx="215155" cy="397566"/>
          </a:xfrm>
          <a:prstGeom prst="rect">
            <a:avLst/>
          </a:prstGeom>
          <a:blipFill>
            <a:blip r:embed="rId8" cstate="print"/>
            <a:stretch>
              <a:fillRect/>
            </a:stretch>
          </a:blipFill>
        </p:spPr>
        <p:txBody>
          <a:bodyPr wrap="square" lIns="0" tIns="0" rIns="0" bIns="0" rtlCol="0"/>
          <a:lstStyle/>
          <a:p>
            <a:endParaRPr sz="1350" dirty="0"/>
          </a:p>
        </p:txBody>
      </p:sp>
      <p:sp>
        <p:nvSpPr>
          <p:cNvPr id="49" name="object 52">
            <a:extLst>
              <a:ext uri="{FF2B5EF4-FFF2-40B4-BE49-F238E27FC236}">
                <a16:creationId xmlns:a16="http://schemas.microsoft.com/office/drawing/2014/main" id="{DFB0BE01-5BB6-44E6-8386-74DDEFEAF318}"/>
              </a:ext>
            </a:extLst>
          </p:cNvPr>
          <p:cNvSpPr/>
          <p:nvPr/>
        </p:nvSpPr>
        <p:spPr>
          <a:xfrm>
            <a:off x="4200168" y="4208851"/>
            <a:ext cx="475208" cy="373316"/>
          </a:xfrm>
          <a:prstGeom prst="rect">
            <a:avLst/>
          </a:prstGeom>
          <a:blipFill>
            <a:blip r:embed="rId9" cstate="print"/>
            <a:stretch>
              <a:fillRect/>
            </a:stretch>
          </a:blipFill>
        </p:spPr>
        <p:txBody>
          <a:bodyPr wrap="square" lIns="0" tIns="0" rIns="0" bIns="0" rtlCol="0"/>
          <a:lstStyle/>
          <a:p>
            <a:endParaRPr sz="1350" dirty="0"/>
          </a:p>
        </p:txBody>
      </p:sp>
      <p:sp>
        <p:nvSpPr>
          <p:cNvPr id="50" name="object 53">
            <a:extLst>
              <a:ext uri="{FF2B5EF4-FFF2-40B4-BE49-F238E27FC236}">
                <a16:creationId xmlns:a16="http://schemas.microsoft.com/office/drawing/2014/main" id="{C1448606-60E6-4192-A0F3-94FA5EF16C54}"/>
              </a:ext>
            </a:extLst>
          </p:cNvPr>
          <p:cNvSpPr/>
          <p:nvPr/>
        </p:nvSpPr>
        <p:spPr>
          <a:xfrm>
            <a:off x="2283839" y="2743046"/>
            <a:ext cx="702491" cy="145396"/>
          </a:xfrm>
          <a:prstGeom prst="rect">
            <a:avLst/>
          </a:prstGeom>
          <a:blipFill>
            <a:blip r:embed="rId10" cstate="print"/>
            <a:stretch>
              <a:fillRect/>
            </a:stretch>
          </a:blipFill>
        </p:spPr>
        <p:txBody>
          <a:bodyPr wrap="square" lIns="0" tIns="0" rIns="0" bIns="0" rtlCol="0"/>
          <a:lstStyle/>
          <a:p>
            <a:endParaRPr sz="1350" dirty="0"/>
          </a:p>
        </p:txBody>
      </p:sp>
      <p:sp>
        <p:nvSpPr>
          <p:cNvPr id="51" name="object 54">
            <a:extLst>
              <a:ext uri="{FF2B5EF4-FFF2-40B4-BE49-F238E27FC236}">
                <a16:creationId xmlns:a16="http://schemas.microsoft.com/office/drawing/2014/main" id="{1B954E28-82F4-4CBB-917A-6B1DDDE6001B}"/>
              </a:ext>
            </a:extLst>
          </p:cNvPr>
          <p:cNvSpPr/>
          <p:nvPr/>
        </p:nvSpPr>
        <p:spPr>
          <a:xfrm>
            <a:off x="3041009" y="2738944"/>
            <a:ext cx="272159" cy="149480"/>
          </a:xfrm>
          <a:prstGeom prst="rect">
            <a:avLst/>
          </a:prstGeom>
          <a:blipFill>
            <a:blip r:embed="rId11" cstate="print"/>
            <a:stretch>
              <a:fillRect/>
            </a:stretch>
          </a:blipFill>
        </p:spPr>
        <p:txBody>
          <a:bodyPr wrap="square" lIns="0" tIns="0" rIns="0" bIns="0" rtlCol="0"/>
          <a:lstStyle/>
          <a:p>
            <a:endParaRPr sz="1350" dirty="0"/>
          </a:p>
        </p:txBody>
      </p:sp>
      <p:sp>
        <p:nvSpPr>
          <p:cNvPr id="52" name="object 55">
            <a:extLst>
              <a:ext uri="{FF2B5EF4-FFF2-40B4-BE49-F238E27FC236}">
                <a16:creationId xmlns:a16="http://schemas.microsoft.com/office/drawing/2014/main" id="{EE1413DC-C272-4F04-A383-25418FC0E1BF}"/>
              </a:ext>
            </a:extLst>
          </p:cNvPr>
          <p:cNvSpPr txBox="1"/>
          <p:nvPr/>
        </p:nvSpPr>
        <p:spPr>
          <a:xfrm>
            <a:off x="5322375" y="1870432"/>
            <a:ext cx="115416" cy="976197"/>
          </a:xfrm>
          <a:prstGeom prst="rect">
            <a:avLst/>
          </a:prstGeom>
        </p:spPr>
        <p:txBody>
          <a:bodyPr vert="vert270" wrap="square" lIns="0" tIns="0" rIns="0" bIns="0" rtlCol="0">
            <a:spAutoFit/>
          </a:bodyPr>
          <a:lstStyle/>
          <a:p>
            <a:pPr marL="9525"/>
            <a:r>
              <a:rPr sz="750" b="1" spc="-60" dirty="0">
                <a:solidFill>
                  <a:srgbClr val="FFFFFF"/>
                </a:solidFill>
                <a:latin typeface="Arial"/>
                <a:cs typeface="Arial"/>
              </a:rPr>
              <a:t>DC</a:t>
            </a:r>
            <a:r>
              <a:rPr sz="750" b="1" spc="-49" dirty="0">
                <a:solidFill>
                  <a:srgbClr val="FFFFFF"/>
                </a:solidFill>
                <a:latin typeface="Arial"/>
                <a:cs typeface="Arial"/>
              </a:rPr>
              <a:t> </a:t>
            </a:r>
            <a:r>
              <a:rPr sz="750" b="1" spc="-56" dirty="0">
                <a:solidFill>
                  <a:srgbClr val="FFFFFF"/>
                </a:solidFill>
                <a:latin typeface="Arial"/>
                <a:cs typeface="Arial"/>
              </a:rPr>
              <a:t>INTERCONNECT</a:t>
            </a:r>
            <a:endParaRPr sz="750" dirty="0">
              <a:latin typeface="Arial"/>
              <a:cs typeface="Arial"/>
            </a:endParaRPr>
          </a:p>
        </p:txBody>
      </p:sp>
      <p:sp>
        <p:nvSpPr>
          <p:cNvPr id="53" name="object 56">
            <a:extLst>
              <a:ext uri="{FF2B5EF4-FFF2-40B4-BE49-F238E27FC236}">
                <a16:creationId xmlns:a16="http://schemas.microsoft.com/office/drawing/2014/main" id="{03F27A7D-C718-4786-B262-27F640358123}"/>
              </a:ext>
            </a:extLst>
          </p:cNvPr>
          <p:cNvSpPr/>
          <p:nvPr/>
        </p:nvSpPr>
        <p:spPr>
          <a:xfrm>
            <a:off x="6792898" y="2782040"/>
            <a:ext cx="320760" cy="305525"/>
          </a:xfrm>
          <a:prstGeom prst="rect">
            <a:avLst/>
          </a:prstGeom>
          <a:blipFill>
            <a:blip r:embed="rId12" cstate="print"/>
            <a:stretch>
              <a:fillRect/>
            </a:stretch>
          </a:blipFill>
        </p:spPr>
        <p:txBody>
          <a:bodyPr wrap="square" lIns="0" tIns="0" rIns="0" bIns="0" rtlCol="0"/>
          <a:lstStyle/>
          <a:p>
            <a:endParaRPr sz="1350" dirty="0"/>
          </a:p>
        </p:txBody>
      </p:sp>
      <p:sp>
        <p:nvSpPr>
          <p:cNvPr id="54" name="object 57">
            <a:extLst>
              <a:ext uri="{FF2B5EF4-FFF2-40B4-BE49-F238E27FC236}">
                <a16:creationId xmlns:a16="http://schemas.microsoft.com/office/drawing/2014/main" id="{13526DE1-1F90-40CF-A3E1-21817CDFF5A7}"/>
              </a:ext>
            </a:extLst>
          </p:cNvPr>
          <p:cNvSpPr/>
          <p:nvPr/>
        </p:nvSpPr>
        <p:spPr>
          <a:xfrm>
            <a:off x="6781813" y="2323142"/>
            <a:ext cx="272167" cy="332353"/>
          </a:xfrm>
          <a:prstGeom prst="rect">
            <a:avLst/>
          </a:prstGeom>
          <a:blipFill>
            <a:blip r:embed="rId13" cstate="print"/>
            <a:stretch>
              <a:fillRect/>
            </a:stretch>
          </a:blipFill>
        </p:spPr>
        <p:txBody>
          <a:bodyPr wrap="square" lIns="0" tIns="0" rIns="0" bIns="0" rtlCol="0"/>
          <a:lstStyle/>
          <a:p>
            <a:endParaRPr sz="1350" dirty="0"/>
          </a:p>
        </p:txBody>
      </p:sp>
      <p:sp>
        <p:nvSpPr>
          <p:cNvPr id="55" name="object 58">
            <a:extLst>
              <a:ext uri="{FF2B5EF4-FFF2-40B4-BE49-F238E27FC236}">
                <a16:creationId xmlns:a16="http://schemas.microsoft.com/office/drawing/2014/main" id="{DA553F35-3F97-4EAE-BC37-09F507B9CC01}"/>
              </a:ext>
            </a:extLst>
          </p:cNvPr>
          <p:cNvSpPr/>
          <p:nvPr/>
        </p:nvSpPr>
        <p:spPr>
          <a:xfrm>
            <a:off x="6758059" y="2066660"/>
            <a:ext cx="337403" cy="216305"/>
          </a:xfrm>
          <a:prstGeom prst="rect">
            <a:avLst/>
          </a:prstGeom>
          <a:blipFill>
            <a:blip r:embed="rId14" cstate="print"/>
            <a:stretch>
              <a:fillRect/>
            </a:stretch>
          </a:blipFill>
        </p:spPr>
        <p:txBody>
          <a:bodyPr wrap="square" lIns="0" tIns="0" rIns="0" bIns="0" rtlCol="0"/>
          <a:lstStyle/>
          <a:p>
            <a:endParaRPr sz="1350" dirty="0"/>
          </a:p>
        </p:txBody>
      </p:sp>
      <p:sp>
        <p:nvSpPr>
          <p:cNvPr id="57" name="object 60">
            <a:extLst>
              <a:ext uri="{FF2B5EF4-FFF2-40B4-BE49-F238E27FC236}">
                <a16:creationId xmlns:a16="http://schemas.microsoft.com/office/drawing/2014/main" id="{7325384E-EF13-4590-97E2-6E66E88951FD}"/>
              </a:ext>
            </a:extLst>
          </p:cNvPr>
          <p:cNvSpPr txBox="1"/>
          <p:nvPr/>
        </p:nvSpPr>
        <p:spPr>
          <a:xfrm>
            <a:off x="6689215" y="1884809"/>
            <a:ext cx="502491" cy="127920"/>
          </a:xfrm>
          <a:prstGeom prst="rect">
            <a:avLst/>
          </a:prstGeom>
        </p:spPr>
        <p:txBody>
          <a:bodyPr vert="horz" wrap="square" lIns="0" tIns="12383" rIns="0" bIns="0" rtlCol="0">
            <a:spAutoFit/>
          </a:bodyPr>
          <a:lstStyle/>
          <a:p>
            <a:pPr marL="9525">
              <a:spcBef>
                <a:spcPts val="98"/>
              </a:spcBef>
            </a:pPr>
            <a:r>
              <a:rPr sz="750" b="1" spc="-26" dirty="0">
                <a:solidFill>
                  <a:srgbClr val="556778"/>
                </a:solidFill>
                <a:latin typeface="Arial"/>
                <a:cs typeface="Arial"/>
              </a:rPr>
              <a:t>Express</a:t>
            </a:r>
            <a:r>
              <a:rPr sz="750" b="1" spc="-53" dirty="0">
                <a:solidFill>
                  <a:srgbClr val="556778"/>
                </a:solidFill>
                <a:latin typeface="Arial"/>
                <a:cs typeface="Arial"/>
              </a:rPr>
              <a:t> </a:t>
            </a:r>
            <a:r>
              <a:rPr sz="750" b="1" spc="-11" dirty="0">
                <a:solidFill>
                  <a:srgbClr val="556778"/>
                </a:solidFill>
                <a:latin typeface="Arial"/>
                <a:cs typeface="Arial"/>
              </a:rPr>
              <a:t>Route</a:t>
            </a:r>
            <a:endParaRPr sz="750" dirty="0">
              <a:latin typeface="Arial"/>
              <a:cs typeface="Arial"/>
            </a:endParaRPr>
          </a:p>
        </p:txBody>
      </p:sp>
      <p:sp>
        <p:nvSpPr>
          <p:cNvPr id="58" name="object 61">
            <a:extLst>
              <a:ext uri="{FF2B5EF4-FFF2-40B4-BE49-F238E27FC236}">
                <a16:creationId xmlns:a16="http://schemas.microsoft.com/office/drawing/2014/main" id="{E408FA23-0E82-4CE1-84EF-73B15ABE2A4F}"/>
              </a:ext>
            </a:extLst>
          </p:cNvPr>
          <p:cNvSpPr txBox="1"/>
          <p:nvPr/>
        </p:nvSpPr>
        <p:spPr>
          <a:xfrm>
            <a:off x="6573757" y="2621608"/>
            <a:ext cx="732239" cy="127920"/>
          </a:xfrm>
          <a:prstGeom prst="rect">
            <a:avLst/>
          </a:prstGeom>
        </p:spPr>
        <p:txBody>
          <a:bodyPr vert="horz" wrap="square" lIns="0" tIns="12383" rIns="0" bIns="0" rtlCol="0">
            <a:spAutoFit/>
          </a:bodyPr>
          <a:lstStyle/>
          <a:p>
            <a:pPr marL="9525">
              <a:spcBef>
                <a:spcPts val="98"/>
              </a:spcBef>
            </a:pPr>
            <a:r>
              <a:rPr sz="675" b="1" spc="-8" dirty="0">
                <a:solidFill>
                  <a:srgbClr val="556778"/>
                </a:solidFill>
                <a:latin typeface="Arial"/>
                <a:cs typeface="Arial"/>
              </a:rPr>
              <a:t>Partner</a:t>
            </a:r>
            <a:r>
              <a:rPr sz="675" b="1" spc="-34" dirty="0">
                <a:solidFill>
                  <a:srgbClr val="556778"/>
                </a:solidFill>
                <a:latin typeface="Arial"/>
                <a:cs typeface="Arial"/>
              </a:rPr>
              <a:t> </a:t>
            </a:r>
            <a:r>
              <a:rPr sz="750" b="1" spc="-8" dirty="0">
                <a:solidFill>
                  <a:srgbClr val="556778"/>
                </a:solidFill>
                <a:latin typeface="Arial"/>
                <a:cs typeface="Arial"/>
              </a:rPr>
              <a:t>Interconnect</a:t>
            </a:r>
            <a:endParaRPr sz="675" dirty="0">
              <a:latin typeface="Arial"/>
              <a:cs typeface="Arial"/>
            </a:endParaRPr>
          </a:p>
        </p:txBody>
      </p:sp>
      <p:sp>
        <p:nvSpPr>
          <p:cNvPr id="59" name="object 62">
            <a:extLst>
              <a:ext uri="{FF2B5EF4-FFF2-40B4-BE49-F238E27FC236}">
                <a16:creationId xmlns:a16="http://schemas.microsoft.com/office/drawing/2014/main" id="{B6E13134-C40A-46F1-A53C-42756929988D}"/>
              </a:ext>
            </a:extLst>
          </p:cNvPr>
          <p:cNvSpPr/>
          <p:nvPr/>
        </p:nvSpPr>
        <p:spPr>
          <a:xfrm>
            <a:off x="6108167" y="3754840"/>
            <a:ext cx="1162177" cy="908930"/>
          </a:xfrm>
          <a:custGeom>
            <a:avLst/>
            <a:gdLst/>
            <a:ahLst/>
            <a:cxnLst/>
            <a:rect l="l" t="t" r="r" b="b"/>
            <a:pathLst>
              <a:path w="1098550" h="703579">
                <a:moveTo>
                  <a:pt x="0" y="703275"/>
                </a:moveTo>
                <a:lnTo>
                  <a:pt x="1098143" y="703275"/>
                </a:lnTo>
                <a:lnTo>
                  <a:pt x="1098143" y="0"/>
                </a:lnTo>
                <a:lnTo>
                  <a:pt x="0" y="0"/>
                </a:lnTo>
                <a:lnTo>
                  <a:pt x="0" y="703275"/>
                </a:lnTo>
                <a:close/>
              </a:path>
            </a:pathLst>
          </a:custGeom>
          <a:solidFill>
            <a:srgbClr val="556778"/>
          </a:solidFill>
        </p:spPr>
        <p:txBody>
          <a:bodyPr wrap="square" lIns="0" tIns="0" rIns="0" bIns="0" rtlCol="0"/>
          <a:lstStyle/>
          <a:p>
            <a:endParaRPr sz="1350" dirty="0"/>
          </a:p>
        </p:txBody>
      </p:sp>
      <p:sp>
        <p:nvSpPr>
          <p:cNvPr id="60" name="object 63">
            <a:extLst>
              <a:ext uri="{FF2B5EF4-FFF2-40B4-BE49-F238E27FC236}">
                <a16:creationId xmlns:a16="http://schemas.microsoft.com/office/drawing/2014/main" id="{99FA43DA-4E3D-4255-9023-42401F893028}"/>
              </a:ext>
            </a:extLst>
          </p:cNvPr>
          <p:cNvSpPr txBox="1"/>
          <p:nvPr/>
        </p:nvSpPr>
        <p:spPr>
          <a:xfrm>
            <a:off x="6108167" y="3462243"/>
            <a:ext cx="1162177" cy="134236"/>
          </a:xfrm>
          <a:prstGeom prst="rect">
            <a:avLst/>
          </a:prstGeom>
          <a:solidFill>
            <a:srgbClr val="BDD631"/>
          </a:solidFill>
        </p:spPr>
        <p:txBody>
          <a:bodyPr vert="horz" wrap="square" lIns="0" tIns="12859" rIns="0" bIns="0" rtlCol="0">
            <a:spAutoFit/>
          </a:bodyPr>
          <a:lstStyle/>
          <a:p>
            <a:pPr marL="71438">
              <a:spcBef>
                <a:spcPts val="101"/>
              </a:spcBef>
            </a:pPr>
            <a:r>
              <a:rPr sz="788" b="1" spc="-120" dirty="0">
                <a:latin typeface="Arial"/>
                <a:cs typeface="Arial"/>
              </a:rPr>
              <a:t>FAR </a:t>
            </a:r>
            <a:r>
              <a:rPr sz="788" b="1" spc="-86" dirty="0">
                <a:latin typeface="Arial"/>
                <a:cs typeface="Arial"/>
              </a:rPr>
              <a:t>DR</a:t>
            </a:r>
            <a:r>
              <a:rPr sz="788" b="1" spc="-83" dirty="0">
                <a:latin typeface="Arial"/>
                <a:cs typeface="Arial"/>
              </a:rPr>
              <a:t> </a:t>
            </a:r>
            <a:r>
              <a:rPr sz="788" b="1" spc="-101" dirty="0">
                <a:latin typeface="Arial"/>
                <a:cs typeface="Arial"/>
              </a:rPr>
              <a:t>READY</a:t>
            </a:r>
            <a:endParaRPr sz="788" dirty="0">
              <a:latin typeface="Arial"/>
              <a:cs typeface="Arial"/>
            </a:endParaRPr>
          </a:p>
        </p:txBody>
      </p:sp>
      <p:sp>
        <p:nvSpPr>
          <p:cNvPr id="61" name="object 64">
            <a:extLst>
              <a:ext uri="{FF2B5EF4-FFF2-40B4-BE49-F238E27FC236}">
                <a16:creationId xmlns:a16="http://schemas.microsoft.com/office/drawing/2014/main" id="{79A77E57-0EC4-4C13-9748-47B7F863D94D}"/>
              </a:ext>
            </a:extLst>
          </p:cNvPr>
          <p:cNvSpPr txBox="1"/>
          <p:nvPr/>
        </p:nvSpPr>
        <p:spPr>
          <a:xfrm>
            <a:off x="6108167" y="4113785"/>
            <a:ext cx="1162177" cy="345286"/>
          </a:xfrm>
          <a:prstGeom prst="rect">
            <a:avLst/>
          </a:prstGeom>
        </p:spPr>
        <p:txBody>
          <a:bodyPr vert="horz" wrap="square" lIns="0" tIns="21907" rIns="0" bIns="0" rtlCol="0">
            <a:spAutoFit/>
          </a:bodyPr>
          <a:lstStyle/>
          <a:p>
            <a:pPr marL="154781" marR="201454" indent="18574">
              <a:spcBef>
                <a:spcPts val="172"/>
              </a:spcBef>
            </a:pPr>
            <a:r>
              <a:rPr sz="1050" b="1" spc="-19" dirty="0">
                <a:solidFill>
                  <a:srgbClr val="FFFFFF"/>
                </a:solidFill>
                <a:latin typeface="Arial"/>
                <a:cs typeface="Arial"/>
              </a:rPr>
              <a:t>Hyderabad</a:t>
            </a:r>
            <a:r>
              <a:rPr lang="en-IN" sz="1050" b="1" spc="-19" dirty="0">
                <a:solidFill>
                  <a:srgbClr val="FFFFFF"/>
                </a:solidFill>
                <a:latin typeface="Arial"/>
                <a:cs typeface="Arial"/>
              </a:rPr>
              <a:t> </a:t>
            </a:r>
            <a:r>
              <a:rPr sz="1050" b="1" spc="-4" dirty="0">
                <a:solidFill>
                  <a:srgbClr val="FFFFFF"/>
                </a:solidFill>
                <a:latin typeface="Arial"/>
                <a:cs typeface="Arial"/>
              </a:rPr>
              <a:t>Data</a:t>
            </a:r>
            <a:r>
              <a:rPr sz="1050" b="1" spc="-86" dirty="0">
                <a:solidFill>
                  <a:srgbClr val="FFFFFF"/>
                </a:solidFill>
                <a:latin typeface="Arial"/>
                <a:cs typeface="Arial"/>
              </a:rPr>
              <a:t> </a:t>
            </a:r>
            <a:r>
              <a:rPr sz="1050" b="1" spc="-23" dirty="0">
                <a:solidFill>
                  <a:srgbClr val="FFFFFF"/>
                </a:solidFill>
                <a:latin typeface="Arial"/>
                <a:cs typeface="Arial"/>
              </a:rPr>
              <a:t>Center</a:t>
            </a:r>
            <a:endParaRPr sz="1050" dirty="0">
              <a:latin typeface="Arial"/>
              <a:cs typeface="Arial"/>
            </a:endParaRPr>
          </a:p>
        </p:txBody>
      </p:sp>
      <p:sp>
        <p:nvSpPr>
          <p:cNvPr id="63" name="object 66">
            <a:extLst>
              <a:ext uri="{FF2B5EF4-FFF2-40B4-BE49-F238E27FC236}">
                <a16:creationId xmlns:a16="http://schemas.microsoft.com/office/drawing/2014/main" id="{A6E7EE57-31BD-46B1-8625-4690943A9989}"/>
              </a:ext>
            </a:extLst>
          </p:cNvPr>
          <p:cNvSpPr/>
          <p:nvPr/>
        </p:nvSpPr>
        <p:spPr>
          <a:xfrm>
            <a:off x="6728904" y="3262329"/>
            <a:ext cx="542698" cy="184968"/>
          </a:xfrm>
          <a:prstGeom prst="rect">
            <a:avLst/>
          </a:prstGeom>
          <a:blipFill>
            <a:blip r:embed="rId3" cstate="print"/>
            <a:stretch>
              <a:fillRect/>
            </a:stretch>
          </a:blipFill>
        </p:spPr>
        <p:txBody>
          <a:bodyPr wrap="square" lIns="0" tIns="0" rIns="0" bIns="0" rtlCol="0"/>
          <a:lstStyle/>
          <a:p>
            <a:endParaRPr sz="1350" dirty="0"/>
          </a:p>
        </p:txBody>
      </p:sp>
      <p:sp>
        <p:nvSpPr>
          <p:cNvPr id="64" name="object 67">
            <a:extLst>
              <a:ext uri="{FF2B5EF4-FFF2-40B4-BE49-F238E27FC236}">
                <a16:creationId xmlns:a16="http://schemas.microsoft.com/office/drawing/2014/main" id="{9CA015DB-7C13-470F-B6C3-AE5B1BACA787}"/>
              </a:ext>
            </a:extLst>
          </p:cNvPr>
          <p:cNvSpPr/>
          <p:nvPr/>
        </p:nvSpPr>
        <p:spPr>
          <a:xfrm>
            <a:off x="5746548" y="2743369"/>
            <a:ext cx="26871" cy="821"/>
          </a:xfrm>
          <a:custGeom>
            <a:avLst/>
            <a:gdLst/>
            <a:ahLst/>
            <a:cxnLst/>
            <a:rect l="l" t="t" r="r" b="b"/>
            <a:pathLst>
              <a:path w="25400" h="635">
                <a:moveTo>
                  <a:pt x="0" y="101"/>
                </a:moveTo>
                <a:lnTo>
                  <a:pt x="8445" y="25"/>
                </a:lnTo>
                <a:lnTo>
                  <a:pt x="16903" y="0"/>
                </a:lnTo>
                <a:lnTo>
                  <a:pt x="25361" y="38"/>
                </a:lnTo>
              </a:path>
            </a:pathLst>
          </a:custGeom>
          <a:ln w="12700">
            <a:solidFill>
              <a:srgbClr val="556778"/>
            </a:solidFill>
          </a:ln>
        </p:spPr>
        <p:txBody>
          <a:bodyPr wrap="square" lIns="0" tIns="0" rIns="0" bIns="0" rtlCol="0"/>
          <a:lstStyle/>
          <a:p>
            <a:endParaRPr sz="1350" dirty="0"/>
          </a:p>
        </p:txBody>
      </p:sp>
      <p:sp>
        <p:nvSpPr>
          <p:cNvPr id="65" name="object 68">
            <a:extLst>
              <a:ext uri="{FF2B5EF4-FFF2-40B4-BE49-F238E27FC236}">
                <a16:creationId xmlns:a16="http://schemas.microsoft.com/office/drawing/2014/main" id="{9D74F503-8DC1-4D94-B45D-02A46EE201F6}"/>
              </a:ext>
            </a:extLst>
          </p:cNvPr>
          <p:cNvSpPr/>
          <p:nvPr/>
        </p:nvSpPr>
        <p:spPr>
          <a:xfrm>
            <a:off x="5830065" y="2744682"/>
            <a:ext cx="705368" cy="522553"/>
          </a:xfrm>
          <a:custGeom>
            <a:avLst/>
            <a:gdLst/>
            <a:ahLst/>
            <a:cxnLst/>
            <a:rect l="l" t="t" r="r" b="b"/>
            <a:pathLst>
              <a:path w="666750" h="404494">
                <a:moveTo>
                  <a:pt x="0" y="0"/>
                </a:moveTo>
                <a:lnTo>
                  <a:pt x="47497" y="2353"/>
                </a:lnTo>
                <a:lnTo>
                  <a:pt x="94713" y="6323"/>
                </a:lnTo>
                <a:lnTo>
                  <a:pt x="141497" y="12121"/>
                </a:lnTo>
                <a:lnTo>
                  <a:pt x="187697" y="19960"/>
                </a:lnTo>
                <a:lnTo>
                  <a:pt x="233161" y="30051"/>
                </a:lnTo>
                <a:lnTo>
                  <a:pt x="277739" y="42606"/>
                </a:lnTo>
                <a:lnTo>
                  <a:pt x="321277" y="57837"/>
                </a:lnTo>
                <a:lnTo>
                  <a:pt x="363626" y="75956"/>
                </a:lnTo>
                <a:lnTo>
                  <a:pt x="404632" y="97174"/>
                </a:lnTo>
                <a:lnTo>
                  <a:pt x="444146" y="121705"/>
                </a:lnTo>
                <a:lnTo>
                  <a:pt x="482014" y="149759"/>
                </a:lnTo>
                <a:lnTo>
                  <a:pt x="518086" y="181549"/>
                </a:lnTo>
                <a:lnTo>
                  <a:pt x="552209" y="217286"/>
                </a:lnTo>
                <a:lnTo>
                  <a:pt x="584233" y="257183"/>
                </a:lnTo>
                <a:lnTo>
                  <a:pt x="614006" y="301451"/>
                </a:lnTo>
                <a:lnTo>
                  <a:pt x="641375" y="350302"/>
                </a:lnTo>
                <a:lnTo>
                  <a:pt x="666191" y="403948"/>
                </a:lnTo>
              </a:path>
            </a:pathLst>
          </a:custGeom>
          <a:ln w="12700">
            <a:solidFill>
              <a:srgbClr val="556778"/>
            </a:solidFill>
            <a:prstDash val="dash"/>
          </a:ln>
        </p:spPr>
        <p:txBody>
          <a:bodyPr wrap="square" lIns="0" tIns="0" rIns="0" bIns="0" rtlCol="0"/>
          <a:lstStyle/>
          <a:p>
            <a:endParaRPr sz="1350" dirty="0"/>
          </a:p>
        </p:txBody>
      </p:sp>
      <p:sp>
        <p:nvSpPr>
          <p:cNvPr id="66" name="object 69">
            <a:extLst>
              <a:ext uri="{FF2B5EF4-FFF2-40B4-BE49-F238E27FC236}">
                <a16:creationId xmlns:a16="http://schemas.microsoft.com/office/drawing/2014/main" id="{C7BB9407-C63D-47B1-9AAE-4FBC97BD49FE}"/>
              </a:ext>
            </a:extLst>
          </p:cNvPr>
          <p:cNvSpPr/>
          <p:nvPr/>
        </p:nvSpPr>
        <p:spPr>
          <a:xfrm>
            <a:off x="6545414" y="3298752"/>
            <a:ext cx="9405" cy="31173"/>
          </a:xfrm>
          <a:custGeom>
            <a:avLst/>
            <a:gdLst/>
            <a:ahLst/>
            <a:cxnLst/>
            <a:rect l="l" t="t" r="r" b="b"/>
            <a:pathLst>
              <a:path w="8889" h="24130">
                <a:moveTo>
                  <a:pt x="0" y="0"/>
                </a:moveTo>
                <a:lnTo>
                  <a:pt x="2984" y="7810"/>
                </a:lnTo>
                <a:lnTo>
                  <a:pt x="5892" y="15760"/>
                </a:lnTo>
                <a:lnTo>
                  <a:pt x="8724" y="23850"/>
                </a:lnTo>
              </a:path>
            </a:pathLst>
          </a:custGeom>
          <a:ln w="12700">
            <a:solidFill>
              <a:srgbClr val="556778"/>
            </a:solidFill>
          </a:ln>
        </p:spPr>
        <p:txBody>
          <a:bodyPr wrap="square" lIns="0" tIns="0" rIns="0" bIns="0" rtlCol="0"/>
          <a:lstStyle/>
          <a:p>
            <a:endParaRPr sz="1350" dirty="0"/>
          </a:p>
        </p:txBody>
      </p:sp>
      <p:sp>
        <p:nvSpPr>
          <p:cNvPr id="67" name="object 70">
            <a:extLst>
              <a:ext uri="{FF2B5EF4-FFF2-40B4-BE49-F238E27FC236}">
                <a16:creationId xmlns:a16="http://schemas.microsoft.com/office/drawing/2014/main" id="{5CD5F528-31E5-44D7-ACBF-ED9533F7F5A2}"/>
              </a:ext>
            </a:extLst>
          </p:cNvPr>
          <p:cNvSpPr/>
          <p:nvPr/>
        </p:nvSpPr>
        <p:spPr>
          <a:xfrm>
            <a:off x="5672774" y="2673428"/>
            <a:ext cx="105053" cy="141983"/>
          </a:xfrm>
          <a:prstGeom prst="rect">
            <a:avLst/>
          </a:prstGeom>
          <a:blipFill>
            <a:blip r:embed="rId15" cstate="print"/>
            <a:stretch>
              <a:fillRect/>
            </a:stretch>
          </a:blipFill>
        </p:spPr>
        <p:txBody>
          <a:bodyPr wrap="square" lIns="0" tIns="0" rIns="0" bIns="0" rtlCol="0"/>
          <a:lstStyle/>
          <a:p>
            <a:endParaRPr sz="1350" dirty="0"/>
          </a:p>
        </p:txBody>
      </p:sp>
      <p:sp>
        <p:nvSpPr>
          <p:cNvPr id="68" name="object 71">
            <a:extLst>
              <a:ext uri="{FF2B5EF4-FFF2-40B4-BE49-F238E27FC236}">
                <a16:creationId xmlns:a16="http://schemas.microsoft.com/office/drawing/2014/main" id="{3CA53830-5AF6-4204-985D-4E15F9454037}"/>
              </a:ext>
            </a:extLst>
          </p:cNvPr>
          <p:cNvSpPr/>
          <p:nvPr/>
        </p:nvSpPr>
        <p:spPr>
          <a:xfrm>
            <a:off x="6487749" y="3271140"/>
            <a:ext cx="113530" cy="146839"/>
          </a:xfrm>
          <a:custGeom>
            <a:avLst/>
            <a:gdLst/>
            <a:ahLst/>
            <a:cxnLst/>
            <a:rect l="l" t="t" r="r" b="b"/>
            <a:pathLst>
              <a:path w="107314" h="113664">
                <a:moveTo>
                  <a:pt x="0" y="34340"/>
                </a:moveTo>
                <a:lnTo>
                  <a:pt x="22431" y="50177"/>
                </a:lnTo>
                <a:lnTo>
                  <a:pt x="44872" y="69892"/>
                </a:lnTo>
                <a:lnTo>
                  <a:pt x="65965" y="91567"/>
                </a:lnTo>
                <a:lnTo>
                  <a:pt x="84353" y="113284"/>
                </a:lnTo>
                <a:lnTo>
                  <a:pt x="86647" y="84926"/>
                </a:lnTo>
                <a:lnTo>
                  <a:pt x="91174" y="55027"/>
                </a:lnTo>
                <a:lnTo>
                  <a:pt x="95482" y="36512"/>
                </a:lnTo>
                <a:lnTo>
                  <a:pt x="59702" y="36512"/>
                </a:lnTo>
                <a:lnTo>
                  <a:pt x="0" y="34340"/>
                </a:lnTo>
                <a:close/>
              </a:path>
              <a:path w="107314" h="113664">
                <a:moveTo>
                  <a:pt x="106959" y="0"/>
                </a:moveTo>
                <a:lnTo>
                  <a:pt x="59702" y="36512"/>
                </a:lnTo>
                <a:lnTo>
                  <a:pt x="95482" y="36512"/>
                </a:lnTo>
                <a:lnTo>
                  <a:pt x="97942" y="25935"/>
                </a:lnTo>
                <a:lnTo>
                  <a:pt x="106959" y="0"/>
                </a:lnTo>
                <a:close/>
              </a:path>
            </a:pathLst>
          </a:custGeom>
          <a:solidFill>
            <a:srgbClr val="556778"/>
          </a:solidFill>
        </p:spPr>
        <p:txBody>
          <a:bodyPr wrap="square" lIns="0" tIns="0" rIns="0" bIns="0" rtlCol="0"/>
          <a:lstStyle/>
          <a:p>
            <a:endParaRPr sz="1350" dirty="0"/>
          </a:p>
        </p:txBody>
      </p:sp>
      <p:sp>
        <p:nvSpPr>
          <p:cNvPr id="69" name="object 72">
            <a:extLst>
              <a:ext uri="{FF2B5EF4-FFF2-40B4-BE49-F238E27FC236}">
                <a16:creationId xmlns:a16="http://schemas.microsoft.com/office/drawing/2014/main" id="{9FCAA428-3FCA-4AE7-A181-6CE7DA8E8E85}"/>
              </a:ext>
            </a:extLst>
          </p:cNvPr>
          <p:cNvSpPr/>
          <p:nvPr/>
        </p:nvSpPr>
        <p:spPr>
          <a:xfrm>
            <a:off x="5746508" y="2384999"/>
            <a:ext cx="26871" cy="4102"/>
          </a:xfrm>
          <a:custGeom>
            <a:avLst/>
            <a:gdLst/>
            <a:ahLst/>
            <a:cxnLst/>
            <a:rect l="l" t="t" r="r" b="b"/>
            <a:pathLst>
              <a:path w="25400" h="3175">
                <a:moveTo>
                  <a:pt x="0" y="3035"/>
                </a:moveTo>
                <a:lnTo>
                  <a:pt x="8356" y="2197"/>
                </a:lnTo>
                <a:lnTo>
                  <a:pt x="16751" y="1168"/>
                </a:lnTo>
                <a:lnTo>
                  <a:pt x="25171" y="0"/>
                </a:lnTo>
              </a:path>
            </a:pathLst>
          </a:custGeom>
          <a:ln w="12700">
            <a:solidFill>
              <a:srgbClr val="AEBF37"/>
            </a:solidFill>
          </a:ln>
        </p:spPr>
        <p:txBody>
          <a:bodyPr wrap="square" lIns="0" tIns="0" rIns="0" bIns="0" rtlCol="0"/>
          <a:lstStyle/>
          <a:p>
            <a:endParaRPr sz="1350" dirty="0"/>
          </a:p>
        </p:txBody>
      </p:sp>
      <p:sp>
        <p:nvSpPr>
          <p:cNvPr id="70" name="object 73">
            <a:extLst>
              <a:ext uri="{FF2B5EF4-FFF2-40B4-BE49-F238E27FC236}">
                <a16:creationId xmlns:a16="http://schemas.microsoft.com/office/drawing/2014/main" id="{A8DD0D6B-E906-4785-8925-0F714831FB36}"/>
              </a:ext>
            </a:extLst>
          </p:cNvPr>
          <p:cNvSpPr/>
          <p:nvPr/>
        </p:nvSpPr>
        <p:spPr>
          <a:xfrm>
            <a:off x="5824166" y="2309925"/>
            <a:ext cx="781278" cy="130433"/>
          </a:xfrm>
          <a:custGeom>
            <a:avLst/>
            <a:gdLst/>
            <a:ahLst/>
            <a:cxnLst/>
            <a:rect l="l" t="t" r="r" b="b"/>
            <a:pathLst>
              <a:path w="738504" h="100964">
                <a:moveTo>
                  <a:pt x="0" y="50099"/>
                </a:moveTo>
                <a:lnTo>
                  <a:pt x="35320" y="43036"/>
                </a:lnTo>
                <a:lnTo>
                  <a:pt x="71392" y="35359"/>
                </a:lnTo>
                <a:lnTo>
                  <a:pt x="108363" y="27493"/>
                </a:lnTo>
                <a:lnTo>
                  <a:pt x="146382" y="19859"/>
                </a:lnTo>
                <a:lnTo>
                  <a:pt x="185596" y="12882"/>
                </a:lnTo>
                <a:lnTo>
                  <a:pt x="226155" y="6984"/>
                </a:lnTo>
                <a:lnTo>
                  <a:pt x="268205" y="2589"/>
                </a:lnTo>
                <a:lnTo>
                  <a:pt x="311896" y="119"/>
                </a:lnTo>
                <a:lnTo>
                  <a:pt x="357375" y="0"/>
                </a:lnTo>
                <a:lnTo>
                  <a:pt x="404791" y="2652"/>
                </a:lnTo>
                <a:lnTo>
                  <a:pt x="454292" y="8500"/>
                </a:lnTo>
                <a:lnTo>
                  <a:pt x="506027" y="17968"/>
                </a:lnTo>
                <a:lnTo>
                  <a:pt x="560143" y="31477"/>
                </a:lnTo>
                <a:lnTo>
                  <a:pt x="616789" y="49453"/>
                </a:lnTo>
                <a:lnTo>
                  <a:pt x="676113" y="72316"/>
                </a:lnTo>
                <a:lnTo>
                  <a:pt x="738263" y="100492"/>
                </a:lnTo>
              </a:path>
            </a:pathLst>
          </a:custGeom>
          <a:ln w="12700">
            <a:solidFill>
              <a:srgbClr val="AEBF37"/>
            </a:solidFill>
            <a:prstDash val="dash"/>
          </a:ln>
        </p:spPr>
        <p:txBody>
          <a:bodyPr wrap="square" lIns="0" tIns="0" rIns="0" bIns="0" rtlCol="0"/>
          <a:lstStyle/>
          <a:p>
            <a:endParaRPr sz="1350" dirty="0"/>
          </a:p>
        </p:txBody>
      </p:sp>
      <p:sp>
        <p:nvSpPr>
          <p:cNvPr id="71" name="object 74">
            <a:extLst>
              <a:ext uri="{FF2B5EF4-FFF2-40B4-BE49-F238E27FC236}">
                <a16:creationId xmlns:a16="http://schemas.microsoft.com/office/drawing/2014/main" id="{51EE76FD-3E03-4E01-905C-CB7810A17800}"/>
              </a:ext>
            </a:extLst>
          </p:cNvPr>
          <p:cNvSpPr/>
          <p:nvPr/>
        </p:nvSpPr>
        <p:spPr>
          <a:xfrm>
            <a:off x="6628501" y="2453939"/>
            <a:ext cx="24184" cy="15587"/>
          </a:xfrm>
          <a:custGeom>
            <a:avLst/>
            <a:gdLst/>
            <a:ahLst/>
            <a:cxnLst/>
            <a:rect l="l" t="t" r="r" b="b"/>
            <a:pathLst>
              <a:path w="22860" h="12064">
                <a:moveTo>
                  <a:pt x="0" y="0"/>
                </a:moveTo>
                <a:lnTo>
                  <a:pt x="7442" y="3797"/>
                </a:lnTo>
                <a:lnTo>
                  <a:pt x="14947" y="7708"/>
                </a:lnTo>
                <a:lnTo>
                  <a:pt x="22517" y="11747"/>
                </a:lnTo>
              </a:path>
            </a:pathLst>
          </a:custGeom>
          <a:ln w="12699">
            <a:solidFill>
              <a:srgbClr val="AEBF37"/>
            </a:solidFill>
          </a:ln>
        </p:spPr>
        <p:txBody>
          <a:bodyPr wrap="square" lIns="0" tIns="0" rIns="0" bIns="0" rtlCol="0"/>
          <a:lstStyle/>
          <a:p>
            <a:endParaRPr sz="1350" dirty="0"/>
          </a:p>
        </p:txBody>
      </p:sp>
      <p:sp>
        <p:nvSpPr>
          <p:cNvPr id="72" name="object 75">
            <a:extLst>
              <a:ext uri="{FF2B5EF4-FFF2-40B4-BE49-F238E27FC236}">
                <a16:creationId xmlns:a16="http://schemas.microsoft.com/office/drawing/2014/main" id="{03A6BD26-B082-4792-8642-6FCA58B4D8D7}"/>
              </a:ext>
            </a:extLst>
          </p:cNvPr>
          <p:cNvSpPr/>
          <p:nvPr/>
        </p:nvSpPr>
        <p:spPr>
          <a:xfrm>
            <a:off x="5672774" y="2315303"/>
            <a:ext cx="107028" cy="141852"/>
          </a:xfrm>
          <a:prstGeom prst="rect">
            <a:avLst/>
          </a:prstGeom>
          <a:blipFill>
            <a:blip r:embed="rId16" cstate="print"/>
            <a:stretch>
              <a:fillRect/>
            </a:stretch>
          </a:blipFill>
        </p:spPr>
        <p:txBody>
          <a:bodyPr wrap="square" lIns="0" tIns="0" rIns="0" bIns="0" rtlCol="0"/>
          <a:lstStyle/>
          <a:p>
            <a:endParaRPr sz="1350" dirty="0"/>
          </a:p>
        </p:txBody>
      </p:sp>
      <p:sp>
        <p:nvSpPr>
          <p:cNvPr id="73" name="object 76">
            <a:extLst>
              <a:ext uri="{FF2B5EF4-FFF2-40B4-BE49-F238E27FC236}">
                <a16:creationId xmlns:a16="http://schemas.microsoft.com/office/drawing/2014/main" id="{2FBB788F-FEF0-4440-8FC4-451AB2314540}"/>
              </a:ext>
            </a:extLst>
          </p:cNvPr>
          <p:cNvSpPr/>
          <p:nvPr/>
        </p:nvSpPr>
        <p:spPr>
          <a:xfrm>
            <a:off x="6595905" y="2388033"/>
            <a:ext cx="122264" cy="127152"/>
          </a:xfrm>
          <a:custGeom>
            <a:avLst/>
            <a:gdLst/>
            <a:ahLst/>
            <a:cxnLst/>
            <a:rect l="l" t="t" r="r" b="b"/>
            <a:pathLst>
              <a:path w="115570" h="98425">
                <a:moveTo>
                  <a:pt x="54140" y="0"/>
                </a:moveTo>
                <a:lnTo>
                  <a:pt x="44881" y="59004"/>
                </a:lnTo>
                <a:lnTo>
                  <a:pt x="0" y="98424"/>
                </a:lnTo>
                <a:lnTo>
                  <a:pt x="27188" y="94531"/>
                </a:lnTo>
                <a:lnTo>
                  <a:pt x="57042" y="93443"/>
                </a:lnTo>
                <a:lnTo>
                  <a:pt x="111991" y="93443"/>
                </a:lnTo>
                <a:lnTo>
                  <a:pt x="97724" y="75671"/>
                </a:lnTo>
                <a:lnTo>
                  <a:pt x="80473" y="50836"/>
                </a:lnTo>
                <a:lnTo>
                  <a:pt x="65404" y="25046"/>
                </a:lnTo>
                <a:lnTo>
                  <a:pt x="54140" y="0"/>
                </a:lnTo>
                <a:close/>
              </a:path>
              <a:path w="115570" h="98425">
                <a:moveTo>
                  <a:pt x="111991" y="93443"/>
                </a:moveTo>
                <a:lnTo>
                  <a:pt x="57042" y="93443"/>
                </a:lnTo>
                <a:lnTo>
                  <a:pt x="87257" y="94703"/>
                </a:lnTo>
                <a:lnTo>
                  <a:pt x="115531" y="97853"/>
                </a:lnTo>
                <a:lnTo>
                  <a:pt x="111991" y="93443"/>
                </a:lnTo>
                <a:close/>
              </a:path>
            </a:pathLst>
          </a:custGeom>
          <a:solidFill>
            <a:srgbClr val="AEBF37"/>
          </a:solidFill>
        </p:spPr>
        <p:txBody>
          <a:bodyPr wrap="square" lIns="0" tIns="0" rIns="0" bIns="0" rtlCol="0"/>
          <a:lstStyle/>
          <a:p>
            <a:endParaRPr sz="1350" dirty="0"/>
          </a:p>
        </p:txBody>
      </p:sp>
      <p:sp>
        <p:nvSpPr>
          <p:cNvPr id="74" name="object 77">
            <a:extLst>
              <a:ext uri="{FF2B5EF4-FFF2-40B4-BE49-F238E27FC236}">
                <a16:creationId xmlns:a16="http://schemas.microsoft.com/office/drawing/2014/main" id="{474E46E2-DF12-4710-9FA9-9A18DF3CAB08}"/>
              </a:ext>
            </a:extLst>
          </p:cNvPr>
          <p:cNvSpPr/>
          <p:nvPr/>
        </p:nvSpPr>
        <p:spPr>
          <a:xfrm>
            <a:off x="5746508" y="2024479"/>
            <a:ext cx="26871" cy="4102"/>
          </a:xfrm>
          <a:custGeom>
            <a:avLst/>
            <a:gdLst/>
            <a:ahLst/>
            <a:cxnLst/>
            <a:rect l="l" t="t" r="r" b="b"/>
            <a:pathLst>
              <a:path w="25400" h="3175">
                <a:moveTo>
                  <a:pt x="0" y="3035"/>
                </a:moveTo>
                <a:lnTo>
                  <a:pt x="8356" y="2197"/>
                </a:lnTo>
                <a:lnTo>
                  <a:pt x="16751" y="1168"/>
                </a:lnTo>
                <a:lnTo>
                  <a:pt x="25171" y="0"/>
                </a:lnTo>
              </a:path>
            </a:pathLst>
          </a:custGeom>
          <a:ln w="12700">
            <a:solidFill>
              <a:srgbClr val="672A7A"/>
            </a:solidFill>
          </a:ln>
        </p:spPr>
        <p:txBody>
          <a:bodyPr wrap="square" lIns="0" tIns="0" rIns="0" bIns="0" rtlCol="0"/>
          <a:lstStyle/>
          <a:p>
            <a:endParaRPr sz="1350" dirty="0"/>
          </a:p>
        </p:txBody>
      </p:sp>
      <p:sp>
        <p:nvSpPr>
          <p:cNvPr id="75" name="object 78">
            <a:extLst>
              <a:ext uri="{FF2B5EF4-FFF2-40B4-BE49-F238E27FC236}">
                <a16:creationId xmlns:a16="http://schemas.microsoft.com/office/drawing/2014/main" id="{4D05ABE0-040D-48E2-9825-FF29733480A4}"/>
              </a:ext>
            </a:extLst>
          </p:cNvPr>
          <p:cNvSpPr/>
          <p:nvPr/>
        </p:nvSpPr>
        <p:spPr>
          <a:xfrm>
            <a:off x="5824166" y="1949405"/>
            <a:ext cx="781278" cy="130433"/>
          </a:xfrm>
          <a:custGeom>
            <a:avLst/>
            <a:gdLst/>
            <a:ahLst/>
            <a:cxnLst/>
            <a:rect l="l" t="t" r="r" b="b"/>
            <a:pathLst>
              <a:path w="738504" h="100964">
                <a:moveTo>
                  <a:pt x="0" y="50099"/>
                </a:moveTo>
                <a:lnTo>
                  <a:pt x="35320" y="43036"/>
                </a:lnTo>
                <a:lnTo>
                  <a:pt x="71392" y="35359"/>
                </a:lnTo>
                <a:lnTo>
                  <a:pt x="108363" y="27493"/>
                </a:lnTo>
                <a:lnTo>
                  <a:pt x="146382" y="19859"/>
                </a:lnTo>
                <a:lnTo>
                  <a:pt x="185596" y="12882"/>
                </a:lnTo>
                <a:lnTo>
                  <a:pt x="226155" y="6984"/>
                </a:lnTo>
                <a:lnTo>
                  <a:pt x="268205" y="2589"/>
                </a:lnTo>
                <a:lnTo>
                  <a:pt x="311896" y="119"/>
                </a:lnTo>
                <a:lnTo>
                  <a:pt x="357375" y="0"/>
                </a:lnTo>
                <a:lnTo>
                  <a:pt x="404791" y="2652"/>
                </a:lnTo>
                <a:lnTo>
                  <a:pt x="454292" y="8500"/>
                </a:lnTo>
                <a:lnTo>
                  <a:pt x="506027" y="17968"/>
                </a:lnTo>
                <a:lnTo>
                  <a:pt x="560143" y="31477"/>
                </a:lnTo>
                <a:lnTo>
                  <a:pt x="616789" y="49453"/>
                </a:lnTo>
                <a:lnTo>
                  <a:pt x="676113" y="72316"/>
                </a:lnTo>
                <a:lnTo>
                  <a:pt x="738263" y="100492"/>
                </a:lnTo>
              </a:path>
            </a:pathLst>
          </a:custGeom>
          <a:ln w="12700">
            <a:solidFill>
              <a:srgbClr val="672A7A"/>
            </a:solidFill>
            <a:prstDash val="dash"/>
          </a:ln>
        </p:spPr>
        <p:txBody>
          <a:bodyPr wrap="square" lIns="0" tIns="0" rIns="0" bIns="0" rtlCol="0"/>
          <a:lstStyle/>
          <a:p>
            <a:endParaRPr sz="1350" dirty="0"/>
          </a:p>
        </p:txBody>
      </p:sp>
      <p:sp>
        <p:nvSpPr>
          <p:cNvPr id="76" name="object 79">
            <a:extLst>
              <a:ext uri="{FF2B5EF4-FFF2-40B4-BE49-F238E27FC236}">
                <a16:creationId xmlns:a16="http://schemas.microsoft.com/office/drawing/2014/main" id="{48A42FDC-BA66-4104-91E8-96966EC6059B}"/>
              </a:ext>
            </a:extLst>
          </p:cNvPr>
          <p:cNvSpPr/>
          <p:nvPr/>
        </p:nvSpPr>
        <p:spPr>
          <a:xfrm>
            <a:off x="6628501" y="2093418"/>
            <a:ext cx="24184" cy="15587"/>
          </a:xfrm>
          <a:custGeom>
            <a:avLst/>
            <a:gdLst/>
            <a:ahLst/>
            <a:cxnLst/>
            <a:rect l="l" t="t" r="r" b="b"/>
            <a:pathLst>
              <a:path w="22860" h="12064">
                <a:moveTo>
                  <a:pt x="0" y="0"/>
                </a:moveTo>
                <a:lnTo>
                  <a:pt x="7442" y="3797"/>
                </a:lnTo>
                <a:lnTo>
                  <a:pt x="14947" y="7708"/>
                </a:lnTo>
                <a:lnTo>
                  <a:pt x="22517" y="11747"/>
                </a:lnTo>
              </a:path>
            </a:pathLst>
          </a:custGeom>
          <a:ln w="12699">
            <a:solidFill>
              <a:srgbClr val="672A7A"/>
            </a:solidFill>
          </a:ln>
        </p:spPr>
        <p:txBody>
          <a:bodyPr wrap="square" lIns="0" tIns="0" rIns="0" bIns="0" rtlCol="0"/>
          <a:lstStyle/>
          <a:p>
            <a:endParaRPr sz="1350" dirty="0"/>
          </a:p>
        </p:txBody>
      </p:sp>
      <p:sp>
        <p:nvSpPr>
          <p:cNvPr id="77" name="object 80">
            <a:extLst>
              <a:ext uri="{FF2B5EF4-FFF2-40B4-BE49-F238E27FC236}">
                <a16:creationId xmlns:a16="http://schemas.microsoft.com/office/drawing/2014/main" id="{51A98389-A84F-473E-A544-87CB6284E2A9}"/>
              </a:ext>
            </a:extLst>
          </p:cNvPr>
          <p:cNvSpPr/>
          <p:nvPr/>
        </p:nvSpPr>
        <p:spPr>
          <a:xfrm>
            <a:off x="5672774" y="1954782"/>
            <a:ext cx="107028" cy="141852"/>
          </a:xfrm>
          <a:prstGeom prst="rect">
            <a:avLst/>
          </a:prstGeom>
          <a:blipFill>
            <a:blip r:embed="rId17" cstate="print"/>
            <a:stretch>
              <a:fillRect/>
            </a:stretch>
          </a:blipFill>
        </p:spPr>
        <p:txBody>
          <a:bodyPr wrap="square" lIns="0" tIns="0" rIns="0" bIns="0" rtlCol="0"/>
          <a:lstStyle/>
          <a:p>
            <a:endParaRPr sz="1350" dirty="0"/>
          </a:p>
        </p:txBody>
      </p:sp>
      <p:sp>
        <p:nvSpPr>
          <p:cNvPr id="78" name="object 81">
            <a:extLst>
              <a:ext uri="{FF2B5EF4-FFF2-40B4-BE49-F238E27FC236}">
                <a16:creationId xmlns:a16="http://schemas.microsoft.com/office/drawing/2014/main" id="{D7B584E4-4533-4C50-92B3-4F86E454F282}"/>
              </a:ext>
            </a:extLst>
          </p:cNvPr>
          <p:cNvSpPr/>
          <p:nvPr/>
        </p:nvSpPr>
        <p:spPr>
          <a:xfrm>
            <a:off x="6595905" y="2027514"/>
            <a:ext cx="122264" cy="127152"/>
          </a:xfrm>
          <a:custGeom>
            <a:avLst/>
            <a:gdLst/>
            <a:ahLst/>
            <a:cxnLst/>
            <a:rect l="l" t="t" r="r" b="b"/>
            <a:pathLst>
              <a:path w="115570" h="98425">
                <a:moveTo>
                  <a:pt x="54140" y="0"/>
                </a:moveTo>
                <a:lnTo>
                  <a:pt x="44881" y="59004"/>
                </a:lnTo>
                <a:lnTo>
                  <a:pt x="0" y="98424"/>
                </a:lnTo>
                <a:lnTo>
                  <a:pt x="27188" y="94531"/>
                </a:lnTo>
                <a:lnTo>
                  <a:pt x="57042" y="93443"/>
                </a:lnTo>
                <a:lnTo>
                  <a:pt x="111991" y="93443"/>
                </a:lnTo>
                <a:lnTo>
                  <a:pt x="97724" y="75671"/>
                </a:lnTo>
                <a:lnTo>
                  <a:pt x="80473" y="50836"/>
                </a:lnTo>
                <a:lnTo>
                  <a:pt x="65404" y="25046"/>
                </a:lnTo>
                <a:lnTo>
                  <a:pt x="54140" y="0"/>
                </a:lnTo>
                <a:close/>
              </a:path>
              <a:path w="115570" h="98425">
                <a:moveTo>
                  <a:pt x="111991" y="93443"/>
                </a:moveTo>
                <a:lnTo>
                  <a:pt x="57042" y="93443"/>
                </a:lnTo>
                <a:lnTo>
                  <a:pt x="87257" y="94703"/>
                </a:lnTo>
                <a:lnTo>
                  <a:pt x="115531" y="97853"/>
                </a:lnTo>
                <a:lnTo>
                  <a:pt x="111991" y="93443"/>
                </a:lnTo>
                <a:close/>
              </a:path>
            </a:pathLst>
          </a:custGeom>
          <a:solidFill>
            <a:srgbClr val="672A7A"/>
          </a:solidFill>
        </p:spPr>
        <p:txBody>
          <a:bodyPr wrap="square" lIns="0" tIns="0" rIns="0" bIns="0" rtlCol="0"/>
          <a:lstStyle/>
          <a:p>
            <a:endParaRPr sz="1350" dirty="0"/>
          </a:p>
        </p:txBody>
      </p:sp>
      <p:pic>
        <p:nvPicPr>
          <p:cNvPr id="2050" name="Picture 2" descr="Image result for microsoft azure logo">
            <a:extLst>
              <a:ext uri="{FF2B5EF4-FFF2-40B4-BE49-F238E27FC236}">
                <a16:creationId xmlns:a16="http://schemas.microsoft.com/office/drawing/2014/main" id="{F449D285-D19F-4BA7-9F08-FACE47C6FF12}"/>
              </a:ext>
            </a:extLst>
          </p:cNvPr>
          <p:cNvPicPr>
            <a:picLocks noChangeAspect="1" noChangeArrowheads="1"/>
          </p:cNvPicPr>
          <p:nvPr/>
        </p:nvPicPr>
        <p:blipFill rotWithShape="1">
          <a:blip r:embed="rId18" cstate="print">
            <a:extLst>
              <a:ext uri="{28A0092B-C50C-407E-A947-70E740481C1C}">
                <a14:useLocalDpi xmlns:a14="http://schemas.microsoft.com/office/drawing/2010/main"/>
              </a:ext>
            </a:extLst>
          </a:blip>
          <a:srcRect t="22215" b="16229"/>
          <a:stretch/>
        </p:blipFill>
        <p:spPr bwMode="auto">
          <a:xfrm>
            <a:off x="6675309" y="1595316"/>
            <a:ext cx="473483" cy="257680"/>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10" descr="A close up of a logo&#10;&#10;Description automatically generated">
            <a:extLst>
              <a:ext uri="{FF2B5EF4-FFF2-40B4-BE49-F238E27FC236}">
                <a16:creationId xmlns:a16="http://schemas.microsoft.com/office/drawing/2014/main" id="{6E129453-FCCB-4865-9A73-B7C7DB80D439}"/>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t="16559" b="16514"/>
          <a:stretch/>
        </p:blipFill>
        <p:spPr>
          <a:xfrm>
            <a:off x="6894527" y="3754840"/>
            <a:ext cx="375816" cy="318927"/>
          </a:xfrm>
          <a:prstGeom prst="rect">
            <a:avLst/>
          </a:prstGeom>
        </p:spPr>
      </p:pic>
      <p:pic>
        <p:nvPicPr>
          <p:cNvPr id="113" name="Picture 112" descr="A close up of a logo&#10;&#10;Description automatically generated">
            <a:extLst>
              <a:ext uri="{FF2B5EF4-FFF2-40B4-BE49-F238E27FC236}">
                <a16:creationId xmlns:a16="http://schemas.microsoft.com/office/drawing/2014/main" id="{C474045B-0A54-4D32-A3C4-53EEFCE339B5}"/>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t="16559" b="16514"/>
          <a:stretch/>
        </p:blipFill>
        <p:spPr>
          <a:xfrm>
            <a:off x="3524507" y="1136638"/>
            <a:ext cx="598864" cy="318927"/>
          </a:xfrm>
          <a:prstGeom prst="rect">
            <a:avLst/>
          </a:prstGeom>
        </p:spPr>
      </p:pic>
      <p:pic>
        <p:nvPicPr>
          <p:cNvPr id="2052" name="Picture 4" descr="Image result for amazon web services cloud  logo">
            <a:extLst>
              <a:ext uri="{FF2B5EF4-FFF2-40B4-BE49-F238E27FC236}">
                <a16:creationId xmlns:a16="http://schemas.microsoft.com/office/drawing/2014/main" id="{9ACD5019-9324-49EC-8537-50822CEB6568}"/>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1689086" y="1081673"/>
            <a:ext cx="662277" cy="4127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ws vmware  logo">
            <a:extLst>
              <a:ext uri="{FF2B5EF4-FFF2-40B4-BE49-F238E27FC236}">
                <a16:creationId xmlns:a16="http://schemas.microsoft.com/office/drawing/2014/main" id="{DFCAF2CE-9713-4363-B06E-EE5FBB60D8C0}"/>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2607113" y="1057259"/>
            <a:ext cx="652778" cy="43439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sap  logo">
            <a:extLst>
              <a:ext uri="{FF2B5EF4-FFF2-40B4-BE49-F238E27FC236}">
                <a16:creationId xmlns:a16="http://schemas.microsoft.com/office/drawing/2014/main" id="{F6AAB05D-FCF2-45A9-B5F5-5AA1E9BC7366}"/>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2505243" y="4312401"/>
            <a:ext cx="610427" cy="367523"/>
          </a:xfrm>
          <a:prstGeom prst="rect">
            <a:avLst/>
          </a:prstGeom>
          <a:noFill/>
          <a:extLst>
            <a:ext uri="{909E8E84-426E-40DD-AFC4-6F175D3DCCD1}">
              <a14:hiddenFill xmlns:a14="http://schemas.microsoft.com/office/drawing/2010/main">
                <a:solidFill>
                  <a:srgbClr val="FFFFFF"/>
                </a:solidFill>
              </a14:hiddenFill>
            </a:ext>
          </a:extLst>
        </p:spPr>
      </p:pic>
      <p:sp>
        <p:nvSpPr>
          <p:cNvPr id="106" name="TextBox 105">
            <a:extLst>
              <a:ext uri="{FF2B5EF4-FFF2-40B4-BE49-F238E27FC236}">
                <a16:creationId xmlns:a16="http://schemas.microsoft.com/office/drawing/2014/main" id="{EE444F54-0FB3-4BF8-BE04-E1D98088D1D0}"/>
              </a:ext>
            </a:extLst>
          </p:cNvPr>
          <p:cNvSpPr txBox="1"/>
          <p:nvPr/>
        </p:nvSpPr>
        <p:spPr>
          <a:xfrm>
            <a:off x="5817353" y="1755701"/>
            <a:ext cx="777777" cy="215444"/>
          </a:xfrm>
          <a:prstGeom prst="rect">
            <a:avLst/>
          </a:prstGeom>
          <a:noFill/>
        </p:spPr>
        <p:txBody>
          <a:bodyPr wrap="none" rtlCol="0">
            <a:spAutoFit/>
          </a:bodyPr>
          <a:lstStyle/>
          <a:p>
            <a:r>
              <a:rPr lang="en-US" sz="800" dirty="0"/>
              <a:t>Hybrid Cloud</a:t>
            </a:r>
            <a:endParaRPr lang="en-IN" sz="800" dirty="0"/>
          </a:p>
        </p:txBody>
      </p:sp>
      <p:sp>
        <p:nvSpPr>
          <p:cNvPr id="109" name="TextBox 108">
            <a:extLst>
              <a:ext uri="{FF2B5EF4-FFF2-40B4-BE49-F238E27FC236}">
                <a16:creationId xmlns:a16="http://schemas.microsoft.com/office/drawing/2014/main" id="{C2856ACF-9CF2-49B9-8512-7B97183115DD}"/>
              </a:ext>
            </a:extLst>
          </p:cNvPr>
          <p:cNvSpPr txBox="1"/>
          <p:nvPr/>
        </p:nvSpPr>
        <p:spPr>
          <a:xfrm>
            <a:off x="5817353" y="2123799"/>
            <a:ext cx="777777" cy="215444"/>
          </a:xfrm>
          <a:prstGeom prst="rect">
            <a:avLst/>
          </a:prstGeom>
          <a:noFill/>
        </p:spPr>
        <p:txBody>
          <a:bodyPr wrap="none" rtlCol="0">
            <a:spAutoFit/>
          </a:bodyPr>
          <a:lstStyle/>
          <a:p>
            <a:r>
              <a:rPr lang="en-US" sz="800" dirty="0"/>
              <a:t>Hybrid Cloud</a:t>
            </a:r>
            <a:endParaRPr lang="en-IN" sz="800" dirty="0"/>
          </a:p>
        </p:txBody>
      </p:sp>
      <p:sp>
        <p:nvSpPr>
          <p:cNvPr id="110" name="TextBox 109">
            <a:extLst>
              <a:ext uri="{FF2B5EF4-FFF2-40B4-BE49-F238E27FC236}">
                <a16:creationId xmlns:a16="http://schemas.microsoft.com/office/drawing/2014/main" id="{D4D9269F-49DE-42BF-8C1D-290CB9E3B84E}"/>
              </a:ext>
            </a:extLst>
          </p:cNvPr>
          <p:cNvSpPr txBox="1"/>
          <p:nvPr/>
        </p:nvSpPr>
        <p:spPr>
          <a:xfrm rot="2402943">
            <a:off x="6113526" y="2723525"/>
            <a:ext cx="486030" cy="215444"/>
          </a:xfrm>
          <a:prstGeom prst="rect">
            <a:avLst/>
          </a:prstGeom>
          <a:noFill/>
        </p:spPr>
        <p:txBody>
          <a:bodyPr wrap="none" rtlCol="0">
            <a:spAutoFit/>
          </a:bodyPr>
          <a:lstStyle/>
          <a:p>
            <a:r>
              <a:rPr lang="en-US" sz="800" dirty="0"/>
              <a:t>Far DR</a:t>
            </a:r>
            <a:endParaRPr lang="en-IN" sz="800" dirty="0"/>
          </a:p>
        </p:txBody>
      </p:sp>
      <p:sp>
        <p:nvSpPr>
          <p:cNvPr id="82" name="Speech Bubble: Rectangle 81">
            <a:extLst>
              <a:ext uri="{FF2B5EF4-FFF2-40B4-BE49-F238E27FC236}">
                <a16:creationId xmlns:a16="http://schemas.microsoft.com/office/drawing/2014/main" id="{60264A1B-D214-4C82-969F-27130136195A}"/>
              </a:ext>
            </a:extLst>
          </p:cNvPr>
          <p:cNvSpPr/>
          <p:nvPr/>
        </p:nvSpPr>
        <p:spPr>
          <a:xfrm>
            <a:off x="7407263" y="987425"/>
            <a:ext cx="1412888" cy="3744913"/>
          </a:xfrm>
          <a:prstGeom prst="wedgeRectCallout">
            <a:avLst>
              <a:gd name="adj1" fmla="val -60489"/>
              <a:gd name="adj2" fmla="val -19962"/>
            </a:avLst>
          </a:prstGeom>
          <a:solidFill>
            <a:schemeClr val="accent5">
              <a:lumMod val="20000"/>
              <a:lumOff val="80000"/>
            </a:schemeClr>
          </a:solidFill>
          <a:ln w="1270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3" name="Content Placeholder 2">
            <a:extLst>
              <a:ext uri="{FF2B5EF4-FFF2-40B4-BE49-F238E27FC236}">
                <a16:creationId xmlns:a16="http://schemas.microsoft.com/office/drawing/2014/main" id="{FC83CFE4-1BFA-4DCC-B6D1-7AAD0C045291}"/>
              </a:ext>
            </a:extLst>
          </p:cNvPr>
          <p:cNvSpPr txBox="1">
            <a:spLocks/>
          </p:cNvSpPr>
          <p:nvPr/>
        </p:nvSpPr>
        <p:spPr>
          <a:xfrm>
            <a:off x="7411233" y="1057259"/>
            <a:ext cx="1408917" cy="3675079"/>
          </a:xfrm>
          <a:prstGeom prst="rect">
            <a:avLst/>
          </a:prstGeom>
        </p:spPr>
        <p:txBody>
          <a:bodyPr/>
          <a:lstStyle>
            <a:lvl1pPr marL="226772" indent="-226772" algn="l" defTabSz="914286" rtl="0" eaLnBrk="1" latinLnBrk="0" hangingPunct="1">
              <a:lnSpc>
                <a:spcPct val="90000"/>
              </a:lnSpc>
              <a:spcBef>
                <a:spcPts val="600"/>
              </a:spcBef>
              <a:buFont typeface="Arial" pitchFamily="34" charset="0"/>
              <a:buChar char="•"/>
              <a:defRPr sz="1600" kern="1200">
                <a:solidFill>
                  <a:srgbClr val="595959"/>
                </a:solidFill>
                <a:latin typeface="Trebuchet MS" pitchFamily="34" charset="0"/>
                <a:ea typeface="+mn-ea"/>
                <a:cs typeface="+mn-cs"/>
              </a:defRPr>
            </a:lvl1pPr>
            <a:lvl2pPr marL="568729" indent="-285714" algn="l" defTabSz="914286" rtl="0" eaLnBrk="1" latinLnBrk="0" hangingPunct="1">
              <a:lnSpc>
                <a:spcPct val="90000"/>
              </a:lnSpc>
              <a:spcBef>
                <a:spcPts val="600"/>
              </a:spcBef>
              <a:buFont typeface="Arial" pitchFamily="34" charset="0"/>
              <a:buChar char="–"/>
              <a:defRPr sz="1400" kern="1200">
                <a:solidFill>
                  <a:srgbClr val="595959"/>
                </a:solidFill>
                <a:latin typeface="Trebuchet MS" pitchFamily="34" charset="0"/>
                <a:ea typeface="+mn-ea"/>
                <a:cs typeface="+mn-cs"/>
              </a:defRPr>
            </a:lvl2pPr>
            <a:lvl3pPr marL="1142857" indent="-228571" algn="l" defTabSz="914286"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600000"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143" indent="-228571" algn="l" defTabSz="914286"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286"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29"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2"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1" algn="l" defTabSz="9142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solidFill>
                  <a:schemeClr val="tx1">
                    <a:lumMod val="75000"/>
                    <a:lumOff val="25000"/>
                  </a:schemeClr>
                </a:solidFill>
              </a:rPr>
              <a:t>Business Benefits of Sify’s Cloud Investment </a:t>
            </a:r>
          </a:p>
          <a:p>
            <a:pPr marL="182563" indent="-90488"/>
            <a:r>
              <a:rPr lang="en-US" sz="900" dirty="0">
                <a:solidFill>
                  <a:schemeClr val="tx1">
                    <a:lumMod val="75000"/>
                    <a:lumOff val="25000"/>
                  </a:schemeClr>
                </a:solidFill>
              </a:rPr>
              <a:t>Best of breed performance with Hybrid Cloud configuration</a:t>
            </a:r>
          </a:p>
          <a:p>
            <a:pPr marL="182563" indent="-90488"/>
            <a:r>
              <a:rPr lang="en-US" sz="900" dirty="0">
                <a:solidFill>
                  <a:schemeClr val="tx1">
                    <a:lumMod val="75000"/>
                    <a:lumOff val="25000"/>
                  </a:schemeClr>
                </a:solidFill>
              </a:rPr>
              <a:t>Efficient integrations with extended ecosystems</a:t>
            </a:r>
          </a:p>
          <a:p>
            <a:pPr marL="182563" indent="-90488"/>
            <a:r>
              <a:rPr lang="en-US" sz="900" dirty="0">
                <a:solidFill>
                  <a:schemeClr val="tx1">
                    <a:lumMod val="75000"/>
                    <a:lumOff val="25000"/>
                  </a:schemeClr>
                </a:solidFill>
              </a:rPr>
              <a:t>Compliance with data sovereignty</a:t>
            </a:r>
          </a:p>
          <a:p>
            <a:pPr marL="182563" indent="-90488"/>
            <a:r>
              <a:rPr lang="en-US" sz="900" dirty="0">
                <a:solidFill>
                  <a:schemeClr val="tx1">
                    <a:lumMod val="75000"/>
                    <a:lumOff val="25000"/>
                  </a:schemeClr>
                </a:solidFill>
              </a:rPr>
              <a:t>Business continuity with resilience</a:t>
            </a:r>
          </a:p>
          <a:p>
            <a:pPr marL="182563" indent="-90488"/>
            <a:r>
              <a:rPr lang="en-US" sz="900" dirty="0">
                <a:solidFill>
                  <a:schemeClr val="tx1">
                    <a:lumMod val="75000"/>
                    <a:lumOff val="25000"/>
                  </a:schemeClr>
                </a:solidFill>
              </a:rPr>
              <a:t>Simplicity with self service</a:t>
            </a:r>
          </a:p>
          <a:p>
            <a:pPr marL="182563" indent="-90488"/>
            <a:r>
              <a:rPr lang="en-US" sz="900" dirty="0">
                <a:solidFill>
                  <a:schemeClr val="tx1">
                    <a:lumMod val="75000"/>
                    <a:lumOff val="25000"/>
                  </a:schemeClr>
                </a:solidFill>
              </a:rPr>
              <a:t>Operational efficiency with reduced IT administration</a:t>
            </a:r>
          </a:p>
          <a:p>
            <a:pPr marL="182563" indent="-90488"/>
            <a:r>
              <a:rPr lang="en-US" sz="900" dirty="0">
                <a:solidFill>
                  <a:schemeClr val="tx1">
                    <a:lumMod val="75000"/>
                    <a:lumOff val="25000"/>
                  </a:schemeClr>
                </a:solidFill>
              </a:rPr>
              <a:t>Cost reduction with on-demand bursting to public Clouds.</a:t>
            </a:r>
            <a:endParaRPr lang="en-IN" sz="900" dirty="0">
              <a:solidFill>
                <a:schemeClr val="tx1">
                  <a:lumMod val="75000"/>
                  <a:lumOff val="25000"/>
                </a:schemeClr>
              </a:solidFill>
            </a:endParaRPr>
          </a:p>
        </p:txBody>
      </p:sp>
    </p:spTree>
    <p:extLst>
      <p:ext uri="{BB962C8B-B14F-4D97-AF65-F5344CB8AC3E}">
        <p14:creationId xmlns:p14="http://schemas.microsoft.com/office/powerpoint/2010/main" val="1908937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p-pc\Arun Work\sify\PPT\2 AWS PPT\JPG\8\5.jpg">
            <a:extLst>
              <a:ext uri="{FF2B5EF4-FFF2-40B4-BE49-F238E27FC236}">
                <a16:creationId xmlns:a16="http://schemas.microsoft.com/office/drawing/2014/main" id="{39929E93-B79E-449D-A178-C9BD777E99F7}"/>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31629" y="1790117"/>
            <a:ext cx="2925290" cy="19166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58BC80B-4748-481B-8140-62E3072456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04" y="4253902"/>
            <a:ext cx="1477453" cy="321185"/>
          </a:xfrm>
          <a:prstGeom prst="rect">
            <a:avLst/>
          </a:prstGeom>
        </p:spPr>
      </p:pic>
      <p:pic>
        <p:nvPicPr>
          <p:cNvPr id="7" name="Picture 6">
            <a:extLst>
              <a:ext uri="{FF2B5EF4-FFF2-40B4-BE49-F238E27FC236}">
                <a16:creationId xmlns:a16="http://schemas.microsoft.com/office/drawing/2014/main" id="{B29D3F91-959A-427C-97FD-B8BA98EC4E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143" y="2464235"/>
            <a:ext cx="2165915" cy="1619686"/>
          </a:xfrm>
          <a:prstGeom prst="rect">
            <a:avLst/>
          </a:prstGeom>
        </p:spPr>
      </p:pic>
      <p:pic>
        <p:nvPicPr>
          <p:cNvPr id="8" name="Picture 7">
            <a:extLst>
              <a:ext uri="{FF2B5EF4-FFF2-40B4-BE49-F238E27FC236}">
                <a16:creationId xmlns:a16="http://schemas.microsoft.com/office/drawing/2014/main" id="{12575D2D-3A35-4BA5-9C18-32676FED5A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34879" y="2464235"/>
            <a:ext cx="2274805" cy="995872"/>
          </a:xfrm>
          <a:prstGeom prst="rect">
            <a:avLst/>
          </a:prstGeom>
        </p:spPr>
      </p:pic>
      <p:pic>
        <p:nvPicPr>
          <p:cNvPr id="9" name="Picture 8">
            <a:extLst>
              <a:ext uri="{FF2B5EF4-FFF2-40B4-BE49-F238E27FC236}">
                <a16:creationId xmlns:a16="http://schemas.microsoft.com/office/drawing/2014/main" id="{7289CCA7-A104-48C9-90BF-9529C9EA97C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5200" y="3281793"/>
            <a:ext cx="1772286" cy="641014"/>
          </a:xfrm>
          <a:prstGeom prst="rect">
            <a:avLst/>
          </a:prstGeom>
        </p:spPr>
      </p:pic>
      <p:pic>
        <p:nvPicPr>
          <p:cNvPr id="10" name="Picture 9" descr="C:\Users\Server\Desktop\8\7.jpg">
            <a:extLst>
              <a:ext uri="{FF2B5EF4-FFF2-40B4-BE49-F238E27FC236}">
                <a16:creationId xmlns:a16="http://schemas.microsoft.com/office/drawing/2014/main" id="{AFB00316-C45C-42E7-894F-229B4FB0403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5432" y="3789562"/>
            <a:ext cx="1973558" cy="5887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C:\Users\Server\Desktop\8\6.jpg">
            <a:extLst>
              <a:ext uri="{FF2B5EF4-FFF2-40B4-BE49-F238E27FC236}">
                <a16:creationId xmlns:a16="http://schemas.microsoft.com/office/drawing/2014/main" id="{05291BDD-6510-440A-B243-012C44DFAD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6127" y="3789562"/>
            <a:ext cx="1948438" cy="63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C:\Users\Server\Desktop\8\10.jpg">
            <a:extLst>
              <a:ext uri="{FF2B5EF4-FFF2-40B4-BE49-F238E27FC236}">
                <a16:creationId xmlns:a16="http://schemas.microsoft.com/office/drawing/2014/main" id="{139B6469-E0FC-407D-BB4F-D286667CD46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09769" y="3011421"/>
            <a:ext cx="708692" cy="643448"/>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12">
            <a:extLst>
              <a:ext uri="{FF2B5EF4-FFF2-40B4-BE49-F238E27FC236}">
                <a16:creationId xmlns:a16="http://schemas.microsoft.com/office/drawing/2014/main" id="{B8C562EA-0241-4F57-AA17-91BC0A23D9F4}"/>
              </a:ext>
            </a:extLst>
          </p:cNvPr>
          <p:cNvSpPr/>
          <p:nvPr/>
        </p:nvSpPr>
        <p:spPr>
          <a:xfrm>
            <a:off x="3948659" y="1573478"/>
            <a:ext cx="3793175" cy="2402204"/>
          </a:xfrm>
          <a:prstGeom prst="cloud">
            <a:avLst/>
          </a:prstGeom>
          <a:noFill/>
          <a:ln w="1270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sz="1050" dirty="0">
              <a:solidFill>
                <a:prstClr val="white"/>
              </a:solidFill>
              <a:latin typeface="+mj-lt"/>
              <a:cs typeface="Arial" panose="020B0604020202020204" pitchFamily="34" charset="0"/>
            </a:endParaRPr>
          </a:p>
        </p:txBody>
      </p:sp>
      <p:pic>
        <p:nvPicPr>
          <p:cNvPr id="14" name="Picture 13">
            <a:extLst>
              <a:ext uri="{FF2B5EF4-FFF2-40B4-BE49-F238E27FC236}">
                <a16:creationId xmlns:a16="http://schemas.microsoft.com/office/drawing/2014/main" id="{977195E3-60FA-44D6-8A39-364ADD9038C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95550" y="2094283"/>
            <a:ext cx="983307" cy="211207"/>
          </a:xfrm>
          <a:prstGeom prst="rect">
            <a:avLst/>
          </a:prstGeom>
        </p:spPr>
      </p:pic>
      <p:pic>
        <p:nvPicPr>
          <p:cNvPr id="15" name="Picture 2">
            <a:extLst>
              <a:ext uri="{FF2B5EF4-FFF2-40B4-BE49-F238E27FC236}">
                <a16:creationId xmlns:a16="http://schemas.microsoft.com/office/drawing/2014/main" id="{276FEADD-C1F4-4745-8ECD-411C925EE04F}"/>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7359964" y="2082157"/>
            <a:ext cx="462910" cy="44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3EA76832-2E57-47ED-9C8A-73BFD7949A5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07684" y="1143457"/>
            <a:ext cx="1025745" cy="569262"/>
          </a:xfrm>
          <a:prstGeom prst="rect">
            <a:avLst/>
          </a:prstGeom>
        </p:spPr>
      </p:pic>
      <p:pic>
        <p:nvPicPr>
          <p:cNvPr id="17" name="Picture 16">
            <a:extLst>
              <a:ext uri="{FF2B5EF4-FFF2-40B4-BE49-F238E27FC236}">
                <a16:creationId xmlns:a16="http://schemas.microsoft.com/office/drawing/2014/main" id="{08029D0C-32FF-439B-88F3-230C505489D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622167" y="1118382"/>
            <a:ext cx="1608654" cy="346776"/>
          </a:xfrm>
          <a:prstGeom prst="rect">
            <a:avLst/>
          </a:prstGeom>
        </p:spPr>
      </p:pic>
      <p:pic>
        <p:nvPicPr>
          <p:cNvPr id="18" name="Picture 14" descr="C:\Users\Server\Desktop\8\12.jpg">
            <a:extLst>
              <a:ext uri="{FF2B5EF4-FFF2-40B4-BE49-F238E27FC236}">
                <a16:creationId xmlns:a16="http://schemas.microsoft.com/office/drawing/2014/main" id="{6C8AB659-FCE1-49EF-A857-5CD9A73DF5F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2014" y="1954478"/>
            <a:ext cx="337643" cy="61284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descr="C:\Users\Server\Desktop\8\11.jpg">
            <a:extLst>
              <a:ext uri="{FF2B5EF4-FFF2-40B4-BE49-F238E27FC236}">
                <a16:creationId xmlns:a16="http://schemas.microsoft.com/office/drawing/2014/main" id="{B1D16092-5419-4BF8-A332-CFD456BDAF1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87599" y="2528824"/>
            <a:ext cx="357955" cy="5473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Users\Server\Desktop\8\17.jpg">
            <a:extLst>
              <a:ext uri="{FF2B5EF4-FFF2-40B4-BE49-F238E27FC236}">
                <a16:creationId xmlns:a16="http://schemas.microsoft.com/office/drawing/2014/main" id="{A4C0A558-D2D9-4002-80F1-43E1F5E941D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87599" y="3185713"/>
            <a:ext cx="285594" cy="42262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C:\Users\Server\Desktop\8\16.jpg">
            <a:extLst>
              <a:ext uri="{FF2B5EF4-FFF2-40B4-BE49-F238E27FC236}">
                <a16:creationId xmlns:a16="http://schemas.microsoft.com/office/drawing/2014/main" id="{90EDF714-77B7-4103-9A1E-C49B587BA32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51108" y="3080792"/>
            <a:ext cx="369836" cy="47679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7" descr="C:\Users\Server\Desktop\8\15.jpg">
            <a:extLst>
              <a:ext uri="{FF2B5EF4-FFF2-40B4-BE49-F238E27FC236}">
                <a16:creationId xmlns:a16="http://schemas.microsoft.com/office/drawing/2014/main" id="{7C54AE68-41ED-4ED8-9A58-9C31D0218CA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06375" y="2963036"/>
            <a:ext cx="373282" cy="61151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C:\Users\Server\Desktop\8\14.jpg">
            <a:extLst>
              <a:ext uri="{FF2B5EF4-FFF2-40B4-BE49-F238E27FC236}">
                <a16:creationId xmlns:a16="http://schemas.microsoft.com/office/drawing/2014/main" id="{F6CB45FF-7A11-4E75-86E2-F9D3D80CD55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62370" y="2999146"/>
            <a:ext cx="434118" cy="42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Server\Desktop\8\8.jpg">
            <a:extLst>
              <a:ext uri="{FF2B5EF4-FFF2-40B4-BE49-F238E27FC236}">
                <a16:creationId xmlns:a16="http://schemas.microsoft.com/office/drawing/2014/main" id="{078371D3-AEC0-4194-8DD7-8D98385BFAD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652136" y="2681962"/>
            <a:ext cx="841419" cy="241031"/>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2EF118C0-6A68-4CE9-8080-0248CCFC177E}"/>
              </a:ext>
            </a:extLst>
          </p:cNvPr>
          <p:cNvSpPr>
            <a:spLocks noGrp="1"/>
          </p:cNvSpPr>
          <p:nvPr>
            <p:ph type="title"/>
          </p:nvPr>
        </p:nvSpPr>
        <p:spPr/>
        <p:txBody>
          <a:bodyPr/>
          <a:lstStyle/>
          <a:p>
            <a:r>
              <a:rPr lang="en-US" altLang="en-US" dirty="0"/>
              <a:t>Sify</a:t>
            </a:r>
            <a:r>
              <a:rPr lang="en-IN" dirty="0"/>
              <a:t> AWS – our INTEGRATED </a:t>
            </a:r>
            <a:r>
              <a:rPr lang="en-IN" dirty="0">
                <a:sym typeface="Arial"/>
              </a:rPr>
              <a:t>Services</a:t>
            </a:r>
          </a:p>
        </p:txBody>
      </p:sp>
    </p:spTree>
    <p:extLst>
      <p:ext uri="{BB962C8B-B14F-4D97-AF65-F5344CB8AC3E}">
        <p14:creationId xmlns:p14="http://schemas.microsoft.com/office/powerpoint/2010/main" val="2504148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14996" y="3610537"/>
            <a:ext cx="2601973" cy="975529"/>
          </a:xfrm>
          <a:prstGeom prst="homePlate">
            <a:avLst/>
          </a:prstGeom>
          <a:solidFill>
            <a:schemeClr val="accent3"/>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400" b="1" dirty="0">
                <a:solidFill>
                  <a:schemeClr val="tx1"/>
                </a:solidFill>
                <a:latin typeface="+mj-lt"/>
                <a:cs typeface="Arial" panose="020B0604020202020204" pitchFamily="34" charset="0"/>
              </a:rPr>
              <a:t>Core / Foundation services</a:t>
            </a:r>
          </a:p>
        </p:txBody>
      </p:sp>
      <p:sp>
        <p:nvSpPr>
          <p:cNvPr id="12" name="Rounded Rectangle 11"/>
          <p:cNvSpPr/>
          <p:nvPr/>
        </p:nvSpPr>
        <p:spPr>
          <a:xfrm>
            <a:off x="415228" y="1900780"/>
            <a:ext cx="2608589" cy="975529"/>
          </a:xfrm>
          <a:prstGeom prst="homePlate">
            <a:avLst/>
          </a:prstGeom>
          <a:solidFill>
            <a:schemeClr val="accent2"/>
          </a:solid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IN" sz="1400" b="1" dirty="0">
                <a:solidFill>
                  <a:schemeClr val="tx1"/>
                </a:solidFill>
                <a:latin typeface="+mj-lt"/>
                <a:cs typeface="Arial" panose="020B0604020202020204" pitchFamily="34" charset="0"/>
              </a:rPr>
              <a:t>Platform services</a:t>
            </a:r>
          </a:p>
        </p:txBody>
      </p:sp>
      <p:sp>
        <p:nvSpPr>
          <p:cNvPr id="9" name="Slide Number Placeholder 1">
            <a:extLst>
              <a:ext uri="{FF2B5EF4-FFF2-40B4-BE49-F238E27FC236}">
                <a16:creationId xmlns:a16="http://schemas.microsoft.com/office/drawing/2014/main" id="{2A003AF0-64F3-4E9D-B591-E2211D0EAD05}"/>
              </a:ext>
            </a:extLst>
          </p:cNvPr>
          <p:cNvSpPr txBox="1">
            <a:spLocks/>
          </p:cNvSpPr>
          <p:nvPr/>
        </p:nvSpPr>
        <p:spPr>
          <a:xfrm>
            <a:off x="3609948" y="4869657"/>
            <a:ext cx="2057400" cy="273844"/>
          </a:xfrm>
          <a:prstGeom prst="rect">
            <a:avLst/>
          </a:prstGeom>
        </p:spPr>
        <p:txBody>
          <a:bodyPr anchor="ctr"/>
          <a:lstStyle>
            <a:defPPr>
              <a:defRPr lang="en-US"/>
            </a:defPPr>
            <a:lvl1pPr algn="ctr">
              <a:defRPr sz="1200">
                <a:solidFill>
                  <a:schemeClr val="bg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6C75B1-CE05-4E9D-8092-F8F869AB3679}" type="slidenum">
              <a:rPr lang="en-IN" sz="900"/>
              <a:pPr/>
              <a:t>7</a:t>
            </a:fld>
            <a:endParaRPr lang="en-IN" sz="900" dirty="0"/>
          </a:p>
        </p:txBody>
      </p:sp>
      <p:sp>
        <p:nvSpPr>
          <p:cNvPr id="3" name="Title 2">
            <a:extLst>
              <a:ext uri="{FF2B5EF4-FFF2-40B4-BE49-F238E27FC236}">
                <a16:creationId xmlns:a16="http://schemas.microsoft.com/office/drawing/2014/main" id="{7D5F19F2-B5C2-47F4-93CA-54D9559CBA46}"/>
              </a:ext>
            </a:extLst>
          </p:cNvPr>
          <p:cNvSpPr>
            <a:spLocks noGrp="1"/>
          </p:cNvSpPr>
          <p:nvPr>
            <p:ph type="title"/>
          </p:nvPr>
        </p:nvSpPr>
        <p:spPr/>
        <p:txBody>
          <a:bodyPr/>
          <a:lstStyle/>
          <a:p>
            <a:r>
              <a:rPr lang="en-IN" dirty="0"/>
              <a:t>Sify AWS | AWS </a:t>
            </a:r>
            <a:r>
              <a:rPr lang="en-IN" dirty="0" err="1"/>
              <a:t>InFRA</a:t>
            </a:r>
            <a:r>
              <a:rPr lang="en-IN" dirty="0"/>
              <a:t> &amp; Platform services</a:t>
            </a:r>
          </a:p>
        </p:txBody>
      </p:sp>
      <p:grpSp>
        <p:nvGrpSpPr>
          <p:cNvPr id="8" name="Group 7">
            <a:extLst>
              <a:ext uri="{FF2B5EF4-FFF2-40B4-BE49-F238E27FC236}">
                <a16:creationId xmlns:a16="http://schemas.microsoft.com/office/drawing/2014/main" id="{2C26B9A4-0100-40AF-AFF7-B56ABEBF563D}"/>
              </a:ext>
            </a:extLst>
          </p:cNvPr>
          <p:cNvGrpSpPr/>
          <p:nvPr/>
        </p:nvGrpSpPr>
        <p:grpSpPr>
          <a:xfrm>
            <a:off x="3023817" y="1561514"/>
            <a:ext cx="5834595" cy="3197414"/>
            <a:chOff x="3276491" y="1699982"/>
            <a:chExt cx="5581921" cy="3058946"/>
          </a:xfrm>
        </p:grpSpPr>
        <p:pic>
          <p:nvPicPr>
            <p:cNvPr id="7" name="Picture 6"/>
            <p:cNvPicPr>
              <a:picLocks noChangeAspect="1"/>
            </p:cNvPicPr>
            <p:nvPr/>
          </p:nvPicPr>
          <p:blipFill>
            <a:blip r:embed="rId3"/>
            <a:stretch>
              <a:fillRect/>
            </a:stretch>
          </p:blipFill>
          <p:spPr>
            <a:xfrm>
              <a:off x="3304204" y="3454613"/>
              <a:ext cx="5554208" cy="1304315"/>
            </a:xfrm>
            <a:prstGeom prst="rect">
              <a:avLst/>
            </a:prstGeom>
          </p:spPr>
        </p:pic>
        <p:pic>
          <p:nvPicPr>
            <p:cNvPr id="10" name="Picture 9"/>
            <p:cNvPicPr>
              <a:picLocks noChangeAspect="1"/>
            </p:cNvPicPr>
            <p:nvPr/>
          </p:nvPicPr>
          <p:blipFill>
            <a:blip r:embed="rId4"/>
            <a:stretch>
              <a:fillRect/>
            </a:stretch>
          </p:blipFill>
          <p:spPr>
            <a:xfrm>
              <a:off x="3276491" y="1699982"/>
              <a:ext cx="5554208" cy="1731606"/>
            </a:xfrm>
            <a:prstGeom prst="rect">
              <a:avLst/>
            </a:prstGeom>
          </p:spPr>
        </p:pic>
        <p:pic>
          <p:nvPicPr>
            <p:cNvPr id="2" name="Picture 1">
              <a:extLst>
                <a:ext uri="{FF2B5EF4-FFF2-40B4-BE49-F238E27FC236}">
                  <a16:creationId xmlns:a16="http://schemas.microsoft.com/office/drawing/2014/main" id="{D7A55CB9-6C42-42BC-9A71-2D758C0C616D}"/>
                </a:ext>
              </a:extLst>
            </p:cNvPr>
            <p:cNvPicPr>
              <a:picLocks noChangeAspect="1"/>
            </p:cNvPicPr>
            <p:nvPr/>
          </p:nvPicPr>
          <p:blipFill>
            <a:blip r:embed="rId5"/>
            <a:stretch>
              <a:fillRect/>
            </a:stretch>
          </p:blipFill>
          <p:spPr>
            <a:xfrm>
              <a:off x="3799343" y="2108515"/>
              <a:ext cx="333457" cy="382682"/>
            </a:xfrm>
            <a:prstGeom prst="rect">
              <a:avLst/>
            </a:prstGeom>
          </p:spPr>
        </p:pic>
      </p:grpSp>
      <p:sp>
        <p:nvSpPr>
          <p:cNvPr id="5" name="TextBox 4">
            <a:extLst>
              <a:ext uri="{FF2B5EF4-FFF2-40B4-BE49-F238E27FC236}">
                <a16:creationId xmlns:a16="http://schemas.microsoft.com/office/drawing/2014/main" id="{BF83E397-344A-4777-B2C4-E31D65C592C2}"/>
              </a:ext>
            </a:extLst>
          </p:cNvPr>
          <p:cNvSpPr txBox="1"/>
          <p:nvPr/>
        </p:nvSpPr>
        <p:spPr>
          <a:xfrm>
            <a:off x="323850" y="987425"/>
            <a:ext cx="8496300" cy="461665"/>
          </a:xfrm>
          <a:prstGeom prst="rect">
            <a:avLst/>
          </a:prstGeom>
          <a:noFill/>
        </p:spPr>
        <p:txBody>
          <a:bodyPr wrap="square" rtlCol="0">
            <a:spAutoFit/>
          </a:bodyPr>
          <a:lstStyle/>
          <a:p>
            <a:r>
              <a:rPr lang="en-US" altLang="en-US" sz="1200" dirty="0"/>
              <a:t>Sify offers complete IT stack on AWS Platform to customer as single window solution, whereby customer gets IT resources on AWS along with management, security, connectivity and optimization under single construct and SLA.</a:t>
            </a:r>
          </a:p>
        </p:txBody>
      </p:sp>
    </p:spTree>
    <p:extLst>
      <p:ext uri="{BB962C8B-B14F-4D97-AF65-F5344CB8AC3E}">
        <p14:creationId xmlns:p14="http://schemas.microsoft.com/office/powerpoint/2010/main" val="3450757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898C7-E317-4574-B3E2-C501565D1DE5}"/>
              </a:ext>
            </a:extLst>
          </p:cNvPr>
          <p:cNvPicPr>
            <a:picLocks noChangeAspect="1"/>
          </p:cNvPicPr>
          <p:nvPr/>
        </p:nvPicPr>
        <p:blipFill>
          <a:blip r:embed="rId3"/>
          <a:stretch>
            <a:fillRect/>
          </a:stretch>
        </p:blipFill>
        <p:spPr>
          <a:xfrm>
            <a:off x="288614" y="1164109"/>
            <a:ext cx="3705225" cy="561975"/>
          </a:xfrm>
          <a:prstGeom prst="rect">
            <a:avLst/>
          </a:prstGeom>
        </p:spPr>
      </p:pic>
      <p:sp>
        <p:nvSpPr>
          <p:cNvPr id="8" name="TextBox 50">
            <a:extLst>
              <a:ext uri="{FF2B5EF4-FFF2-40B4-BE49-F238E27FC236}">
                <a16:creationId xmlns:a16="http://schemas.microsoft.com/office/drawing/2014/main" id="{481D8D65-E50C-4635-A53F-D3EDCB68BFCB}"/>
              </a:ext>
            </a:extLst>
          </p:cNvPr>
          <p:cNvSpPr txBox="1">
            <a:spLocks noChangeArrowheads="1"/>
          </p:cNvSpPr>
          <p:nvPr/>
        </p:nvSpPr>
        <p:spPr bwMode="auto">
          <a:xfrm>
            <a:off x="324000" y="924858"/>
            <a:ext cx="41035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50" b="1" dirty="0">
                <a:latin typeface="+mj-lt"/>
              </a:rPr>
              <a:t>Single Window Solution partner</a:t>
            </a:r>
          </a:p>
        </p:txBody>
      </p:sp>
      <p:sp>
        <p:nvSpPr>
          <p:cNvPr id="9" name="TextBox 51">
            <a:extLst>
              <a:ext uri="{FF2B5EF4-FFF2-40B4-BE49-F238E27FC236}">
                <a16:creationId xmlns:a16="http://schemas.microsoft.com/office/drawing/2014/main" id="{D5490010-41BE-436D-963C-E371C86D02BE}"/>
              </a:ext>
            </a:extLst>
          </p:cNvPr>
          <p:cNvSpPr txBox="1">
            <a:spLocks noChangeArrowheads="1"/>
          </p:cNvSpPr>
          <p:nvPr/>
        </p:nvSpPr>
        <p:spPr bwMode="auto">
          <a:xfrm>
            <a:off x="88590" y="1713434"/>
            <a:ext cx="41028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900" dirty="0">
                <a:latin typeface="+mj-lt"/>
              </a:rPr>
              <a:t>Network, AWS IT, Security, Backup, DR &amp; private IT</a:t>
            </a:r>
          </a:p>
        </p:txBody>
      </p:sp>
      <p:graphicFrame>
        <p:nvGraphicFramePr>
          <p:cNvPr id="10" name="Table 9">
            <a:extLst>
              <a:ext uri="{FF2B5EF4-FFF2-40B4-BE49-F238E27FC236}">
                <a16:creationId xmlns:a16="http://schemas.microsoft.com/office/drawing/2014/main" id="{9A7FA7B5-9A32-4E2E-A5D3-0B54C8C03196}"/>
              </a:ext>
            </a:extLst>
          </p:cNvPr>
          <p:cNvGraphicFramePr>
            <a:graphicFrameLocks noGrp="1"/>
          </p:cNvGraphicFramePr>
          <p:nvPr>
            <p:extLst>
              <p:ext uri="{D42A27DB-BD31-4B8C-83A1-F6EECF244321}">
                <p14:modId xmlns:p14="http://schemas.microsoft.com/office/powerpoint/2010/main" val="2512405715"/>
              </p:ext>
            </p:extLst>
          </p:nvPr>
        </p:nvGraphicFramePr>
        <p:xfrm>
          <a:off x="324000" y="2018717"/>
          <a:ext cx="8496150" cy="2759174"/>
        </p:xfrm>
        <a:graphic>
          <a:graphicData uri="http://schemas.openxmlformats.org/drawingml/2006/table">
            <a:tbl>
              <a:tblPr firstRow="1" bandRow="1">
                <a:tableStyleId>{5C22544A-7EE6-4342-B048-85BDC9FD1C3A}</a:tableStyleId>
              </a:tblPr>
              <a:tblGrid>
                <a:gridCol w="375319">
                  <a:extLst>
                    <a:ext uri="{9D8B030D-6E8A-4147-A177-3AD203B41FA5}">
                      <a16:colId xmlns:a16="http://schemas.microsoft.com/office/drawing/2014/main" val="20000"/>
                    </a:ext>
                  </a:extLst>
                </a:gridCol>
                <a:gridCol w="2578453">
                  <a:extLst>
                    <a:ext uri="{9D8B030D-6E8A-4147-A177-3AD203B41FA5}">
                      <a16:colId xmlns:a16="http://schemas.microsoft.com/office/drawing/2014/main" val="20001"/>
                    </a:ext>
                  </a:extLst>
                </a:gridCol>
                <a:gridCol w="3587262">
                  <a:extLst>
                    <a:ext uri="{9D8B030D-6E8A-4147-A177-3AD203B41FA5}">
                      <a16:colId xmlns:a16="http://schemas.microsoft.com/office/drawing/2014/main" val="20002"/>
                    </a:ext>
                  </a:extLst>
                </a:gridCol>
                <a:gridCol w="1955116">
                  <a:extLst>
                    <a:ext uri="{9D8B030D-6E8A-4147-A177-3AD203B41FA5}">
                      <a16:colId xmlns:a16="http://schemas.microsoft.com/office/drawing/2014/main" val="20003"/>
                    </a:ext>
                  </a:extLst>
                </a:gridCol>
              </a:tblGrid>
              <a:tr h="256457">
                <a:tc>
                  <a:txBody>
                    <a:bodyPr/>
                    <a:lstStyle/>
                    <a:p>
                      <a:pPr marL="0" marR="0" algn="ctr">
                        <a:lnSpc>
                          <a:spcPct val="115000"/>
                        </a:lnSpc>
                        <a:spcBef>
                          <a:spcPts val="0"/>
                        </a:spcBef>
                        <a:spcAft>
                          <a:spcPts val="0"/>
                        </a:spcAft>
                      </a:pPr>
                      <a:r>
                        <a:rPr lang="en-IN" sz="1000" dirty="0">
                          <a:effectLst/>
                        </a:rPr>
                        <a:t>#</a:t>
                      </a:r>
                      <a:endParaRPr lang="en-IN" sz="1000" b="1" dirty="0">
                        <a:solidFill>
                          <a:schemeClr val="bg1"/>
                        </a:solidFill>
                        <a:effectLst/>
                        <a:latin typeface="+mn-lt"/>
                        <a:ea typeface="Calibri" panose="020F0502020204030204" pitchFamily="34" charset="0"/>
                        <a:cs typeface="Arial" panose="020B0604020202020204" pitchFamily="34" charset="0"/>
                      </a:endParaRPr>
                    </a:p>
                  </a:txBody>
                  <a:tcPr marL="72000" marR="72000" marT="0" marB="0" anchor="ctr">
                    <a:solidFill>
                      <a:schemeClr val="accent1">
                        <a:lumMod val="75000"/>
                      </a:schemeClr>
                    </a:solidFill>
                  </a:tcPr>
                </a:tc>
                <a:tc>
                  <a:txBody>
                    <a:bodyPr/>
                    <a:lstStyle/>
                    <a:p>
                      <a:pPr marL="0" marR="0" algn="l">
                        <a:lnSpc>
                          <a:spcPct val="115000"/>
                        </a:lnSpc>
                        <a:spcBef>
                          <a:spcPts val="0"/>
                        </a:spcBef>
                        <a:spcAft>
                          <a:spcPts val="0"/>
                        </a:spcAft>
                      </a:pPr>
                      <a:r>
                        <a:rPr lang="en-IN" sz="1000" dirty="0">
                          <a:effectLst/>
                        </a:rPr>
                        <a:t>Features</a:t>
                      </a:r>
                      <a:endParaRPr lang="en-IN" sz="1000" b="1" dirty="0">
                        <a:solidFill>
                          <a:schemeClr val="bg1"/>
                        </a:solidFill>
                        <a:effectLst/>
                        <a:latin typeface="+mn-lt"/>
                        <a:ea typeface="Calibri" panose="020F0502020204030204" pitchFamily="34" charset="0"/>
                        <a:cs typeface="Arial" panose="020B0604020202020204" pitchFamily="34" charset="0"/>
                      </a:endParaRPr>
                    </a:p>
                  </a:txBody>
                  <a:tcPr marL="72000" marR="72000" marT="0" marB="0" anchor="ctr">
                    <a:solidFill>
                      <a:schemeClr val="accent1">
                        <a:lumMod val="75000"/>
                      </a:schemeClr>
                    </a:solidFill>
                  </a:tcPr>
                </a:tc>
                <a:tc>
                  <a:txBody>
                    <a:bodyPr/>
                    <a:lstStyle/>
                    <a:p>
                      <a:pPr marL="0" marR="0" algn="l">
                        <a:lnSpc>
                          <a:spcPct val="115000"/>
                        </a:lnSpc>
                        <a:spcBef>
                          <a:spcPts val="0"/>
                        </a:spcBef>
                        <a:spcAft>
                          <a:spcPts val="0"/>
                        </a:spcAft>
                      </a:pPr>
                      <a:r>
                        <a:rPr lang="en-IN" sz="1000" dirty="0">
                          <a:effectLst/>
                        </a:rPr>
                        <a:t>Advantages</a:t>
                      </a:r>
                      <a:endParaRPr lang="en-IN" sz="1000" b="1" dirty="0">
                        <a:solidFill>
                          <a:schemeClr val="bg1"/>
                        </a:solidFill>
                        <a:effectLst/>
                        <a:latin typeface="+mn-lt"/>
                        <a:ea typeface="Calibri" panose="020F0502020204030204" pitchFamily="34" charset="0"/>
                        <a:cs typeface="Arial" panose="020B0604020202020204" pitchFamily="34" charset="0"/>
                      </a:endParaRPr>
                    </a:p>
                  </a:txBody>
                  <a:tcPr marL="72000" marR="72000" marT="0" marB="0" anchor="ctr">
                    <a:solidFill>
                      <a:schemeClr val="accent1">
                        <a:lumMod val="75000"/>
                      </a:schemeClr>
                    </a:solidFill>
                  </a:tcPr>
                </a:tc>
                <a:tc>
                  <a:txBody>
                    <a:bodyPr/>
                    <a:lstStyle/>
                    <a:p>
                      <a:pPr marL="0" marR="0" algn="l">
                        <a:lnSpc>
                          <a:spcPct val="115000"/>
                        </a:lnSpc>
                        <a:spcBef>
                          <a:spcPts val="0"/>
                        </a:spcBef>
                        <a:spcAft>
                          <a:spcPts val="0"/>
                        </a:spcAft>
                      </a:pPr>
                      <a:r>
                        <a:rPr lang="en-IN" sz="1000" dirty="0">
                          <a:effectLst/>
                        </a:rPr>
                        <a:t>Benefits</a:t>
                      </a:r>
                      <a:endParaRPr lang="en-IN" sz="1000" b="1" dirty="0">
                        <a:solidFill>
                          <a:schemeClr val="bg1"/>
                        </a:solidFill>
                        <a:effectLst/>
                        <a:latin typeface="+mn-lt"/>
                        <a:ea typeface="Calibri" panose="020F0502020204030204" pitchFamily="34" charset="0"/>
                        <a:cs typeface="Arial" panose="020B0604020202020204" pitchFamily="34" charset="0"/>
                      </a:endParaRPr>
                    </a:p>
                  </a:txBody>
                  <a:tcPr marL="72000" marR="72000" marT="0" marB="0" anchor="ctr">
                    <a:solidFill>
                      <a:schemeClr val="accent1">
                        <a:lumMod val="75000"/>
                      </a:schemeClr>
                    </a:solidFill>
                  </a:tcPr>
                </a:tc>
                <a:extLst>
                  <a:ext uri="{0D108BD9-81ED-4DB2-BD59-A6C34878D82A}">
                    <a16:rowId xmlns:a16="http://schemas.microsoft.com/office/drawing/2014/main" val="10000"/>
                  </a:ext>
                </a:extLst>
              </a:tr>
              <a:tr h="544920">
                <a:tc>
                  <a:txBody>
                    <a:bodyPr/>
                    <a:lstStyle/>
                    <a:p>
                      <a:pPr marL="0" marR="0" algn="ctr">
                        <a:lnSpc>
                          <a:spcPct val="115000"/>
                        </a:lnSpc>
                        <a:spcBef>
                          <a:spcPts val="0"/>
                        </a:spcBef>
                        <a:spcAft>
                          <a:spcPts val="0"/>
                        </a:spcAft>
                      </a:pPr>
                      <a:r>
                        <a:rPr lang="en-IN" sz="900" dirty="0">
                          <a:effectLst/>
                        </a:rPr>
                        <a:t>1</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tc>
                  <a:txBody>
                    <a:bodyPr/>
                    <a:lstStyle/>
                    <a:p>
                      <a:pPr marL="0" marR="0" algn="l">
                        <a:lnSpc>
                          <a:spcPct val="115000"/>
                        </a:lnSpc>
                        <a:spcBef>
                          <a:spcPts val="0"/>
                        </a:spcBef>
                        <a:spcAft>
                          <a:spcPts val="0"/>
                        </a:spcAft>
                      </a:pPr>
                      <a:r>
                        <a:rPr lang="en-IN" sz="900" dirty="0">
                          <a:effectLst/>
                        </a:rPr>
                        <a:t>Single Window Solution Provider (Network, Security, AWS IT and Management)</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tc>
                  <a:txBody>
                    <a:bodyPr/>
                    <a:lstStyle/>
                    <a:p>
                      <a:pPr marL="0" marR="0" algn="l">
                        <a:lnSpc>
                          <a:spcPct val="115000"/>
                        </a:lnSpc>
                        <a:spcBef>
                          <a:spcPts val="0"/>
                        </a:spcBef>
                        <a:spcAft>
                          <a:spcPts val="0"/>
                        </a:spcAft>
                      </a:pPr>
                      <a:r>
                        <a:rPr lang="en-IN" sz="900" dirty="0">
                          <a:effectLst/>
                        </a:rPr>
                        <a:t>Single Window Solution for all your AWS IaaS needs, right from Connectivity (DirectConnect) to setting up IT on AWS, securing your AWS setup as well as 24x7 monitoring and management</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tc>
                  <a:txBody>
                    <a:bodyPr/>
                    <a:lstStyle/>
                    <a:p>
                      <a:pPr marL="0" marR="0" algn="l">
                        <a:lnSpc>
                          <a:spcPct val="115000"/>
                        </a:lnSpc>
                        <a:spcBef>
                          <a:spcPts val="0"/>
                        </a:spcBef>
                        <a:spcAft>
                          <a:spcPts val="0"/>
                        </a:spcAft>
                      </a:pPr>
                      <a:r>
                        <a:rPr lang="en-IN" sz="900" dirty="0">
                          <a:effectLst/>
                        </a:rPr>
                        <a:t>Easy adoption of AWS Cloud and cost savings</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10001"/>
                  </a:ext>
                </a:extLst>
              </a:tr>
              <a:tr h="365129">
                <a:tc>
                  <a:txBody>
                    <a:bodyPr/>
                    <a:lstStyle/>
                    <a:p>
                      <a:pPr marL="0" marR="0" algn="ctr">
                        <a:lnSpc>
                          <a:spcPct val="115000"/>
                        </a:lnSpc>
                        <a:spcBef>
                          <a:spcPts val="0"/>
                        </a:spcBef>
                        <a:spcAft>
                          <a:spcPts val="0"/>
                        </a:spcAft>
                      </a:pPr>
                      <a:r>
                        <a:rPr lang="en-IN" sz="900" dirty="0">
                          <a:effectLst/>
                        </a:rPr>
                        <a:t>2</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tc>
                  <a:txBody>
                    <a:bodyPr/>
                    <a:lstStyle/>
                    <a:p>
                      <a:pPr marL="0" marR="0" algn="l">
                        <a:lnSpc>
                          <a:spcPct val="115000"/>
                        </a:lnSpc>
                        <a:spcBef>
                          <a:spcPts val="0"/>
                        </a:spcBef>
                        <a:spcAft>
                          <a:spcPts val="0"/>
                        </a:spcAft>
                      </a:pPr>
                      <a:r>
                        <a:rPr lang="en-IN" sz="900" dirty="0">
                          <a:effectLst/>
                        </a:rPr>
                        <a:t>End to end AWS service coverage - Access-Architect-Migrate-Manage, Secure &amp; Innovate</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tc>
                  <a:txBody>
                    <a:bodyPr/>
                    <a:lstStyle/>
                    <a:p>
                      <a:pPr marL="0" marR="0" algn="l">
                        <a:lnSpc>
                          <a:spcPct val="115000"/>
                        </a:lnSpc>
                        <a:spcBef>
                          <a:spcPts val="0"/>
                        </a:spcBef>
                        <a:spcAft>
                          <a:spcPts val="0"/>
                        </a:spcAft>
                      </a:pPr>
                      <a:r>
                        <a:rPr lang="en-IN" sz="900" dirty="0">
                          <a:effectLst/>
                        </a:rPr>
                        <a:t>Single point ownership to cover all aspects of AWS enablement with defined outcome</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tc>
                  <a:txBody>
                    <a:bodyPr/>
                    <a:lstStyle/>
                    <a:p>
                      <a:pPr marL="0" marR="0" algn="l">
                        <a:lnSpc>
                          <a:spcPct val="115000"/>
                        </a:lnSpc>
                        <a:spcBef>
                          <a:spcPts val="0"/>
                        </a:spcBef>
                        <a:spcAft>
                          <a:spcPts val="0"/>
                        </a:spcAft>
                      </a:pPr>
                      <a:r>
                        <a:rPr lang="en-IN" sz="900" dirty="0">
                          <a:effectLst/>
                        </a:rPr>
                        <a:t>Simplified Execution and single point of ownership</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10002"/>
                  </a:ext>
                </a:extLst>
              </a:tr>
              <a:tr h="357212">
                <a:tc>
                  <a:txBody>
                    <a:bodyPr/>
                    <a:lstStyle/>
                    <a:p>
                      <a:pPr marL="0" marR="0" algn="ctr">
                        <a:lnSpc>
                          <a:spcPct val="115000"/>
                        </a:lnSpc>
                        <a:spcBef>
                          <a:spcPts val="0"/>
                        </a:spcBef>
                        <a:spcAft>
                          <a:spcPts val="0"/>
                        </a:spcAft>
                      </a:pPr>
                      <a:r>
                        <a:rPr lang="en-IN" sz="900" dirty="0">
                          <a:effectLst/>
                        </a:rPr>
                        <a:t>3</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tc>
                  <a:txBody>
                    <a:bodyPr/>
                    <a:lstStyle/>
                    <a:p>
                      <a:pPr marL="0" marR="0" algn="l">
                        <a:lnSpc>
                          <a:spcPct val="115000"/>
                        </a:lnSpc>
                        <a:spcBef>
                          <a:spcPts val="0"/>
                        </a:spcBef>
                        <a:spcAft>
                          <a:spcPts val="0"/>
                        </a:spcAft>
                      </a:pPr>
                      <a:r>
                        <a:rPr lang="en-IN" sz="900" dirty="0">
                          <a:effectLst/>
                        </a:rPr>
                        <a:t>Integrated AWS network and security proposition</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tc>
                  <a:txBody>
                    <a:bodyPr/>
                    <a:lstStyle/>
                    <a:p>
                      <a:pPr marL="0" marR="0" algn="l">
                        <a:lnSpc>
                          <a:spcPct val="115000"/>
                        </a:lnSpc>
                        <a:spcBef>
                          <a:spcPts val="0"/>
                        </a:spcBef>
                        <a:spcAft>
                          <a:spcPts val="0"/>
                        </a:spcAft>
                      </a:pPr>
                      <a:r>
                        <a:rPr lang="en-IN" sz="900" dirty="0">
                          <a:effectLst/>
                        </a:rPr>
                        <a:t>Sify with its DX Connect and Network, SOC capabilities, offers unique advantage of end to end service coverage</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tc>
                  <a:txBody>
                    <a:bodyPr/>
                    <a:lstStyle/>
                    <a:p>
                      <a:pPr marL="0" marR="0" algn="l">
                        <a:lnSpc>
                          <a:spcPct val="115000"/>
                        </a:lnSpc>
                        <a:spcBef>
                          <a:spcPts val="0"/>
                        </a:spcBef>
                        <a:spcAft>
                          <a:spcPts val="0"/>
                        </a:spcAft>
                      </a:pPr>
                      <a:r>
                        <a:rPr lang="en-IN" sz="900" dirty="0">
                          <a:effectLst/>
                        </a:rPr>
                        <a:t>One Partner, Single engagement for all AWS needs</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10003"/>
                  </a:ext>
                </a:extLst>
              </a:tr>
              <a:tr h="746867">
                <a:tc>
                  <a:txBody>
                    <a:bodyPr/>
                    <a:lstStyle/>
                    <a:p>
                      <a:pPr marL="0" marR="0" algn="ctr">
                        <a:lnSpc>
                          <a:spcPct val="115000"/>
                        </a:lnSpc>
                        <a:spcBef>
                          <a:spcPts val="0"/>
                        </a:spcBef>
                        <a:spcAft>
                          <a:spcPts val="0"/>
                        </a:spcAft>
                      </a:pPr>
                      <a:r>
                        <a:rPr lang="en-IN" sz="900" dirty="0">
                          <a:effectLst/>
                        </a:rPr>
                        <a:t>4</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tc>
                  <a:txBody>
                    <a:bodyPr/>
                    <a:lstStyle/>
                    <a:p>
                      <a:pPr marL="0" marR="0" algn="l">
                        <a:lnSpc>
                          <a:spcPct val="115000"/>
                        </a:lnSpc>
                        <a:spcBef>
                          <a:spcPts val="0"/>
                        </a:spcBef>
                        <a:spcAft>
                          <a:spcPts val="0"/>
                        </a:spcAft>
                      </a:pPr>
                      <a:endParaRPr lang="en-IN" sz="900" dirty="0">
                        <a:effectLst/>
                      </a:endParaRPr>
                    </a:p>
                    <a:p>
                      <a:pPr marL="0" marR="0" algn="l">
                        <a:lnSpc>
                          <a:spcPct val="115000"/>
                        </a:lnSpc>
                        <a:spcBef>
                          <a:spcPts val="0"/>
                        </a:spcBef>
                        <a:spcAft>
                          <a:spcPts val="0"/>
                        </a:spcAft>
                      </a:pPr>
                      <a:endParaRPr lang="en-IN" sz="900" dirty="0">
                        <a:effectLst/>
                      </a:endParaRPr>
                    </a:p>
                    <a:p>
                      <a:pPr marL="0" marR="0" algn="l">
                        <a:lnSpc>
                          <a:spcPct val="115000"/>
                        </a:lnSpc>
                        <a:spcBef>
                          <a:spcPts val="0"/>
                        </a:spcBef>
                        <a:spcAft>
                          <a:spcPts val="0"/>
                        </a:spcAft>
                      </a:pPr>
                      <a:r>
                        <a:rPr lang="en-IN" sz="900" dirty="0">
                          <a:effectLst/>
                        </a:rPr>
                        <a:t>Unified Dashboard across AWS IT and Private IT</a:t>
                      </a:r>
                    </a:p>
                    <a:p>
                      <a:pPr marL="0" marR="0" algn="l">
                        <a:lnSpc>
                          <a:spcPct val="115000"/>
                        </a:lnSpc>
                        <a:spcBef>
                          <a:spcPts val="0"/>
                        </a:spcBef>
                        <a:spcAft>
                          <a:spcPts val="0"/>
                        </a:spcAft>
                      </a:pPr>
                      <a:endParaRPr lang="en-IN" sz="900" dirty="0">
                        <a:effectLst/>
                      </a:endParaRPr>
                    </a:p>
                    <a:p>
                      <a:pPr marL="0" marR="0" algn="l">
                        <a:lnSpc>
                          <a:spcPct val="115000"/>
                        </a:lnSpc>
                        <a:spcBef>
                          <a:spcPts val="0"/>
                        </a:spcBef>
                        <a:spcAft>
                          <a:spcPts val="0"/>
                        </a:spcAft>
                      </a:pP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tc>
                  <a:txBody>
                    <a:bodyPr/>
                    <a:lstStyle/>
                    <a:p>
                      <a:pPr marL="0" marR="0" algn="l">
                        <a:lnSpc>
                          <a:spcPct val="115000"/>
                        </a:lnSpc>
                        <a:spcBef>
                          <a:spcPts val="0"/>
                        </a:spcBef>
                        <a:spcAft>
                          <a:spcPts val="0"/>
                        </a:spcAft>
                      </a:pPr>
                      <a:r>
                        <a:rPr lang="en-IN" sz="900" dirty="0">
                          <a:effectLst/>
                        </a:rPr>
                        <a:t>Single dashboard for AWS IT as well as Private IT to </a:t>
                      </a:r>
                      <a:r>
                        <a:rPr lang="en-IN" sz="900" dirty="0" err="1">
                          <a:effectLst/>
                        </a:rPr>
                        <a:t>Sifyve</a:t>
                      </a:r>
                      <a:r>
                        <a:rPr lang="en-IN" sz="900" dirty="0">
                          <a:effectLst/>
                        </a:rPr>
                        <a:t> you unified view across your IT state </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tc>
                  <a:txBody>
                    <a:bodyPr/>
                    <a:lstStyle/>
                    <a:p>
                      <a:pPr marL="0" marR="0" algn="l">
                        <a:lnSpc>
                          <a:spcPct val="115000"/>
                        </a:lnSpc>
                        <a:spcBef>
                          <a:spcPts val="0"/>
                        </a:spcBef>
                        <a:spcAft>
                          <a:spcPts val="0"/>
                        </a:spcAft>
                      </a:pPr>
                      <a:r>
                        <a:rPr lang="en-IN" sz="900" dirty="0">
                          <a:effectLst/>
                        </a:rPr>
                        <a:t>On-Tap visibility and Control for your complete IT</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10006"/>
                  </a:ext>
                </a:extLst>
              </a:tr>
              <a:tr h="443032">
                <a:tc>
                  <a:txBody>
                    <a:bodyPr/>
                    <a:lstStyle/>
                    <a:p>
                      <a:pPr marL="0" marR="0" algn="ctr">
                        <a:lnSpc>
                          <a:spcPct val="115000"/>
                        </a:lnSpc>
                        <a:spcBef>
                          <a:spcPts val="0"/>
                        </a:spcBef>
                        <a:spcAft>
                          <a:spcPts val="0"/>
                        </a:spcAft>
                      </a:pPr>
                      <a:r>
                        <a:rPr lang="en-IN" sz="900" dirty="0">
                          <a:effectLst/>
                        </a:rPr>
                        <a:t>5</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tc>
                  <a:txBody>
                    <a:bodyPr/>
                    <a:lstStyle/>
                    <a:p>
                      <a:pPr marL="0" marR="0" algn="l">
                        <a:lnSpc>
                          <a:spcPct val="115000"/>
                        </a:lnSpc>
                        <a:spcBef>
                          <a:spcPts val="0"/>
                        </a:spcBef>
                        <a:spcAft>
                          <a:spcPts val="0"/>
                        </a:spcAft>
                      </a:pPr>
                      <a:endParaRPr lang="en-IN" sz="900" dirty="0">
                        <a:effectLst/>
                      </a:endParaRPr>
                    </a:p>
                    <a:p>
                      <a:pPr marL="0" marR="0" algn="l">
                        <a:lnSpc>
                          <a:spcPct val="115000"/>
                        </a:lnSpc>
                        <a:spcBef>
                          <a:spcPts val="0"/>
                        </a:spcBef>
                        <a:spcAft>
                          <a:spcPts val="0"/>
                        </a:spcAft>
                      </a:pPr>
                      <a:r>
                        <a:rPr lang="en-IN" sz="900" dirty="0">
                          <a:effectLst/>
                        </a:rPr>
                        <a:t>AWS enabled Digital transformation</a:t>
                      </a:r>
                    </a:p>
                    <a:p>
                      <a:pPr marL="0" marR="0" algn="l">
                        <a:lnSpc>
                          <a:spcPct val="115000"/>
                        </a:lnSpc>
                        <a:spcBef>
                          <a:spcPts val="0"/>
                        </a:spcBef>
                        <a:spcAft>
                          <a:spcPts val="0"/>
                        </a:spcAft>
                      </a:pP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tc>
                  <a:txBody>
                    <a:bodyPr/>
                    <a:lstStyle/>
                    <a:p>
                      <a:pPr marL="0" marR="0" algn="l">
                        <a:lnSpc>
                          <a:spcPct val="115000"/>
                        </a:lnSpc>
                        <a:spcBef>
                          <a:spcPts val="0"/>
                        </a:spcBef>
                        <a:spcAft>
                          <a:spcPts val="0"/>
                        </a:spcAft>
                      </a:pPr>
                      <a:r>
                        <a:rPr lang="en-IN" sz="900" dirty="0">
                          <a:effectLst/>
                        </a:rPr>
                        <a:t>Infrastructure aligned to your business needs</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tc>
                  <a:txBody>
                    <a:bodyPr/>
                    <a:lstStyle/>
                    <a:p>
                      <a:pPr marL="0" marR="0" algn="l">
                        <a:lnSpc>
                          <a:spcPct val="115000"/>
                        </a:lnSpc>
                        <a:spcBef>
                          <a:spcPts val="0"/>
                        </a:spcBef>
                        <a:spcAft>
                          <a:spcPts val="0"/>
                        </a:spcAft>
                      </a:pPr>
                      <a:r>
                        <a:rPr lang="en-IN" sz="900" dirty="0">
                          <a:effectLst/>
                        </a:rPr>
                        <a:t>New business models, faster time to market</a:t>
                      </a:r>
                      <a:endParaRPr lang="en-IN" sz="900" dirty="0">
                        <a:effectLst/>
                        <a:latin typeface="+mn-lt"/>
                        <a:ea typeface="Calibri" panose="020F0502020204030204" pitchFamily="34" charset="0"/>
                        <a:cs typeface="Arial" panose="020B0604020202020204" pitchFamily="34" charset="0"/>
                      </a:endParaRPr>
                    </a:p>
                  </a:txBody>
                  <a:tcPr marL="72000" marR="72000" marT="0" marB="0" anchor="ctr"/>
                </a:tc>
                <a:extLst>
                  <a:ext uri="{0D108BD9-81ED-4DB2-BD59-A6C34878D82A}">
                    <a16:rowId xmlns:a16="http://schemas.microsoft.com/office/drawing/2014/main" val="1364264014"/>
                  </a:ext>
                </a:extLst>
              </a:tr>
            </a:tbl>
          </a:graphicData>
        </a:graphic>
      </p:graphicFrame>
      <p:sp>
        <p:nvSpPr>
          <p:cNvPr id="11" name="TextBox 50">
            <a:extLst>
              <a:ext uri="{FF2B5EF4-FFF2-40B4-BE49-F238E27FC236}">
                <a16:creationId xmlns:a16="http://schemas.microsoft.com/office/drawing/2014/main" id="{16473D38-C60E-4E4D-B822-F9A86C4CCE64}"/>
              </a:ext>
            </a:extLst>
          </p:cNvPr>
          <p:cNvSpPr txBox="1">
            <a:spLocks noChangeArrowheads="1"/>
          </p:cNvSpPr>
          <p:nvPr/>
        </p:nvSpPr>
        <p:spPr bwMode="auto">
          <a:xfrm>
            <a:off x="4639089" y="924858"/>
            <a:ext cx="410289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1050" b="1" dirty="0">
                <a:latin typeface="+mj-lt"/>
              </a:rPr>
              <a:t>End to end AWS service coverage</a:t>
            </a:r>
          </a:p>
        </p:txBody>
      </p:sp>
      <p:cxnSp>
        <p:nvCxnSpPr>
          <p:cNvPr id="16" name="Straight Arrow Connector 15">
            <a:extLst>
              <a:ext uri="{FF2B5EF4-FFF2-40B4-BE49-F238E27FC236}">
                <a16:creationId xmlns:a16="http://schemas.microsoft.com/office/drawing/2014/main" id="{89E33B3F-4BA8-4D18-9FED-74CFC807B603}"/>
              </a:ext>
            </a:extLst>
          </p:cNvPr>
          <p:cNvCxnSpPr>
            <a:cxnSpLocks/>
          </p:cNvCxnSpPr>
          <p:nvPr/>
        </p:nvCxnSpPr>
        <p:spPr>
          <a:xfrm>
            <a:off x="4782659" y="1453292"/>
            <a:ext cx="4032448"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Security&amp;Compliance_assesment-reporting.png">
            <a:extLst>
              <a:ext uri="{FF2B5EF4-FFF2-40B4-BE49-F238E27FC236}">
                <a16:creationId xmlns:a16="http://schemas.microsoft.com/office/drawing/2014/main" id="{079880F8-0E8B-4539-8592-9730C183AE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5111" y="1246289"/>
            <a:ext cx="464548" cy="464548"/>
          </a:xfrm>
          <a:prstGeom prst="rect">
            <a:avLst/>
          </a:prstGeom>
        </p:spPr>
      </p:pic>
      <p:pic>
        <p:nvPicPr>
          <p:cNvPr id="2" name="Picture 1">
            <a:extLst>
              <a:ext uri="{FF2B5EF4-FFF2-40B4-BE49-F238E27FC236}">
                <a16:creationId xmlns:a16="http://schemas.microsoft.com/office/drawing/2014/main" id="{BDF41E5B-5D27-49FC-BAEF-67E192EEE820}"/>
              </a:ext>
            </a:extLst>
          </p:cNvPr>
          <p:cNvPicPr>
            <a:picLocks noChangeAspect="1"/>
          </p:cNvPicPr>
          <p:nvPr/>
        </p:nvPicPr>
        <p:blipFill>
          <a:blip r:embed="rId5"/>
          <a:stretch>
            <a:fillRect/>
          </a:stretch>
        </p:blipFill>
        <p:spPr>
          <a:xfrm>
            <a:off x="5584616" y="1270988"/>
            <a:ext cx="447329" cy="432418"/>
          </a:xfrm>
          <a:prstGeom prst="rect">
            <a:avLst/>
          </a:prstGeom>
        </p:spPr>
      </p:pic>
      <p:pic>
        <p:nvPicPr>
          <p:cNvPr id="14" name="Picture 13">
            <a:extLst>
              <a:ext uri="{FF2B5EF4-FFF2-40B4-BE49-F238E27FC236}">
                <a16:creationId xmlns:a16="http://schemas.microsoft.com/office/drawing/2014/main" id="{177300D4-8676-4736-8A76-EEE712DBAA84}"/>
              </a:ext>
            </a:extLst>
          </p:cNvPr>
          <p:cNvPicPr>
            <a:picLocks noChangeAspect="1"/>
          </p:cNvPicPr>
          <p:nvPr/>
        </p:nvPicPr>
        <p:blipFill>
          <a:blip r:embed="rId6"/>
          <a:stretch>
            <a:fillRect/>
          </a:stretch>
        </p:blipFill>
        <p:spPr>
          <a:xfrm>
            <a:off x="6942899" y="1316764"/>
            <a:ext cx="561839" cy="386642"/>
          </a:xfrm>
          <a:prstGeom prst="rect">
            <a:avLst/>
          </a:prstGeom>
        </p:spPr>
      </p:pic>
      <p:pic>
        <p:nvPicPr>
          <p:cNvPr id="15" name="Picture 14" descr="Marketplace_security.png">
            <a:extLst>
              <a:ext uri="{FF2B5EF4-FFF2-40B4-BE49-F238E27FC236}">
                <a16:creationId xmlns:a16="http://schemas.microsoft.com/office/drawing/2014/main" id="{AF963594-2638-4377-89C0-D6FDC5D7952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590971" y="1257817"/>
            <a:ext cx="445589" cy="445589"/>
          </a:xfrm>
          <a:prstGeom prst="rect">
            <a:avLst/>
          </a:prstGeom>
          <a:ln>
            <a:noFill/>
          </a:ln>
        </p:spPr>
      </p:pic>
      <p:pic>
        <p:nvPicPr>
          <p:cNvPr id="17" name="Picture 16">
            <a:extLst>
              <a:ext uri="{FF2B5EF4-FFF2-40B4-BE49-F238E27FC236}">
                <a16:creationId xmlns:a16="http://schemas.microsoft.com/office/drawing/2014/main" id="{416A36BC-5565-4DC5-A99F-1E690761C473}"/>
              </a:ext>
            </a:extLst>
          </p:cNvPr>
          <p:cNvPicPr>
            <a:picLocks noChangeAspect="1"/>
          </p:cNvPicPr>
          <p:nvPr/>
        </p:nvPicPr>
        <p:blipFill>
          <a:blip r:embed="rId8"/>
          <a:stretch>
            <a:fillRect/>
          </a:stretch>
        </p:blipFill>
        <p:spPr>
          <a:xfrm>
            <a:off x="6257401" y="1272515"/>
            <a:ext cx="542925" cy="390525"/>
          </a:xfrm>
          <a:prstGeom prst="rect">
            <a:avLst/>
          </a:prstGeom>
          <a:ln>
            <a:noFill/>
          </a:ln>
        </p:spPr>
      </p:pic>
      <p:sp>
        <p:nvSpPr>
          <p:cNvPr id="19" name="TextBox 51">
            <a:extLst>
              <a:ext uri="{FF2B5EF4-FFF2-40B4-BE49-F238E27FC236}">
                <a16:creationId xmlns:a16="http://schemas.microsoft.com/office/drawing/2014/main" id="{7DD95939-E510-4E88-9AFB-98B114F1A620}"/>
              </a:ext>
            </a:extLst>
          </p:cNvPr>
          <p:cNvSpPr txBox="1">
            <a:spLocks noChangeArrowheads="1"/>
          </p:cNvSpPr>
          <p:nvPr/>
        </p:nvSpPr>
        <p:spPr bwMode="auto">
          <a:xfrm>
            <a:off x="4508073" y="1710836"/>
            <a:ext cx="41028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900" dirty="0">
                <a:latin typeface="+mj-lt"/>
              </a:rPr>
              <a:t>Assess, Architect, Migrate, Manage, Secure &amp; Innovate</a:t>
            </a:r>
          </a:p>
        </p:txBody>
      </p:sp>
      <p:sp>
        <p:nvSpPr>
          <p:cNvPr id="4" name="Title 3">
            <a:extLst>
              <a:ext uri="{FF2B5EF4-FFF2-40B4-BE49-F238E27FC236}">
                <a16:creationId xmlns:a16="http://schemas.microsoft.com/office/drawing/2014/main" id="{C6D2535B-B448-4E26-B5B1-FC4DF7AE3CC7}"/>
              </a:ext>
            </a:extLst>
          </p:cNvPr>
          <p:cNvSpPr>
            <a:spLocks noGrp="1"/>
          </p:cNvSpPr>
          <p:nvPr>
            <p:ph type="title"/>
          </p:nvPr>
        </p:nvSpPr>
        <p:spPr/>
        <p:txBody>
          <a:bodyPr/>
          <a:lstStyle/>
          <a:p>
            <a:r>
              <a:rPr lang="en-IN" dirty="0">
                <a:latin typeface="+mj-lt"/>
              </a:rPr>
              <a:t>Sify AWS | Unique Selling Propositions (USP)</a:t>
            </a:r>
          </a:p>
        </p:txBody>
      </p:sp>
      <p:pic>
        <p:nvPicPr>
          <p:cNvPr id="20" name="Picture 19" descr="New-Technology-Content.png">
            <a:extLst>
              <a:ext uri="{FF2B5EF4-FFF2-40B4-BE49-F238E27FC236}">
                <a16:creationId xmlns:a16="http://schemas.microsoft.com/office/drawing/2014/main" id="{5E0AFE08-FB11-459C-A57C-82BC634CC846}"/>
              </a:ext>
            </a:extLst>
          </p:cNvPr>
          <p:cNvPicPr>
            <a:picLocks noChangeAspect="1"/>
          </p:cNvPicPr>
          <p:nvPr/>
        </p:nvPicPr>
        <p:blipFill>
          <a:blip r:embed="rId9" cstate="print"/>
          <a:stretch>
            <a:fillRect/>
          </a:stretch>
        </p:blipFill>
        <p:spPr>
          <a:xfrm>
            <a:off x="8227061" y="1308020"/>
            <a:ext cx="302614" cy="342996"/>
          </a:xfrm>
          <a:prstGeom prst="rect">
            <a:avLst/>
          </a:prstGeom>
          <a:solidFill>
            <a:schemeClr val="tx1"/>
          </a:solidFill>
        </p:spPr>
      </p:pic>
    </p:spTree>
    <p:extLst>
      <p:ext uri="{BB962C8B-B14F-4D97-AF65-F5344CB8AC3E}">
        <p14:creationId xmlns:p14="http://schemas.microsoft.com/office/powerpoint/2010/main" val="3683724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5E59DA-120B-406C-9F87-E86D05FAEA63}"/>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337274" y="1424830"/>
            <a:ext cx="8482876" cy="2909718"/>
          </a:xfrm>
          <a:prstGeom prst="rect">
            <a:avLst/>
          </a:prstGeom>
        </p:spPr>
      </p:pic>
      <p:sp>
        <p:nvSpPr>
          <p:cNvPr id="2" name="Title 1">
            <a:extLst>
              <a:ext uri="{FF2B5EF4-FFF2-40B4-BE49-F238E27FC236}">
                <a16:creationId xmlns:a16="http://schemas.microsoft.com/office/drawing/2014/main" id="{B5FD90C4-01AB-40F5-A9A3-8C381D19B5A0}"/>
              </a:ext>
            </a:extLst>
          </p:cNvPr>
          <p:cNvSpPr>
            <a:spLocks noGrp="1"/>
          </p:cNvSpPr>
          <p:nvPr>
            <p:ph type="title"/>
          </p:nvPr>
        </p:nvSpPr>
        <p:spPr/>
        <p:txBody>
          <a:bodyPr/>
          <a:lstStyle/>
          <a:p>
            <a:r>
              <a:rPr lang="en-US" altLang="en-US" dirty="0">
                <a:sym typeface="Helvetica" panose="020B0604020202030204" pitchFamily="34" charset="0"/>
              </a:rPr>
              <a:t>Sify Value Chain Platform- A truly All Ops Coverage</a:t>
            </a:r>
            <a:endParaRPr lang="en-IN" dirty="0"/>
          </a:p>
        </p:txBody>
      </p:sp>
      <p:sp>
        <p:nvSpPr>
          <p:cNvPr id="5" name="AutoShape 11">
            <a:extLst>
              <a:ext uri="{FF2B5EF4-FFF2-40B4-BE49-F238E27FC236}">
                <a16:creationId xmlns:a16="http://schemas.microsoft.com/office/drawing/2014/main" id="{05CC7506-F5E0-4409-BE39-18B0CAD9C849}"/>
              </a:ext>
            </a:extLst>
          </p:cNvPr>
          <p:cNvSpPr>
            <a:spLocks/>
          </p:cNvSpPr>
          <p:nvPr/>
        </p:nvSpPr>
        <p:spPr bwMode="auto">
          <a:xfrm>
            <a:off x="490178" y="3563599"/>
            <a:ext cx="1080298" cy="261165"/>
          </a:xfrm>
          <a:custGeom>
            <a:avLst/>
            <a:gdLst>
              <a:gd name="T0" fmla="*/ 591344 w 21600"/>
              <a:gd name="T1" fmla="*/ 156369 h 21600"/>
              <a:gd name="T2" fmla="*/ 591344 w 21600"/>
              <a:gd name="T3" fmla="*/ 156369 h 21600"/>
              <a:gd name="T4" fmla="*/ 591344 w 21600"/>
              <a:gd name="T5" fmla="*/ 156369 h 21600"/>
              <a:gd name="T6" fmla="*/ 591344 w 21600"/>
              <a:gd name="T7" fmla="*/ 1563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685800" eaLnBrk="1"/>
            <a:r>
              <a:rPr lang="en-US" altLang="en-US" sz="1200" b="1" dirty="0" err="1">
                <a:solidFill>
                  <a:schemeClr val="tx1"/>
                </a:solidFill>
                <a:latin typeface="+mj-lt"/>
                <a:ea typeface="Helvetica" panose="020B0604020202030204" pitchFamily="34" charset="0"/>
                <a:cs typeface="Helvetica" panose="020B0604020202030204" pitchFamily="34" charset="0"/>
                <a:sym typeface="Helvetica" panose="020B0604020202030204" pitchFamily="34" charset="0"/>
              </a:rPr>
              <a:t>CloudOps</a:t>
            </a:r>
            <a:endParaRPr lang="en-US" altLang="en-US" sz="1800" b="1" dirty="0">
              <a:solidFill>
                <a:schemeClr val="tx1"/>
              </a:solidFill>
              <a:latin typeface="+mj-lt"/>
            </a:endParaRPr>
          </a:p>
        </p:txBody>
      </p:sp>
      <p:sp>
        <p:nvSpPr>
          <p:cNvPr id="6" name="AutoShape 12">
            <a:extLst>
              <a:ext uri="{FF2B5EF4-FFF2-40B4-BE49-F238E27FC236}">
                <a16:creationId xmlns:a16="http://schemas.microsoft.com/office/drawing/2014/main" id="{6FB3BA0E-5513-437F-A3BE-00DEEE9C28CD}"/>
              </a:ext>
            </a:extLst>
          </p:cNvPr>
          <p:cNvSpPr>
            <a:spLocks/>
          </p:cNvSpPr>
          <p:nvPr/>
        </p:nvSpPr>
        <p:spPr bwMode="auto">
          <a:xfrm>
            <a:off x="1907629" y="1963013"/>
            <a:ext cx="1129411" cy="233297"/>
          </a:xfrm>
          <a:custGeom>
            <a:avLst/>
            <a:gdLst>
              <a:gd name="T0" fmla="*/ 502444 w 21600"/>
              <a:gd name="T1" fmla="*/ 130969 h 21600"/>
              <a:gd name="T2" fmla="*/ 502444 w 21600"/>
              <a:gd name="T3" fmla="*/ 130969 h 21600"/>
              <a:gd name="T4" fmla="*/ 502444 w 21600"/>
              <a:gd name="T5" fmla="*/ 130969 h 21600"/>
              <a:gd name="T6" fmla="*/ 502444 w 21600"/>
              <a:gd name="T7" fmla="*/ 1309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685800" eaLnBrk="1"/>
            <a:r>
              <a:rPr lang="en-US" altLang="en-US" sz="1200" b="1" dirty="0">
                <a:solidFill>
                  <a:schemeClr val="tx1"/>
                </a:solidFill>
                <a:latin typeface="+mj-lt"/>
                <a:ea typeface="Helvetica" panose="020B0604020202030204" pitchFamily="34" charset="0"/>
                <a:cs typeface="Helvetica" panose="020B0604020202030204" pitchFamily="34" charset="0"/>
                <a:sym typeface="Helvetica" panose="020B0604020202030204" pitchFamily="34" charset="0"/>
              </a:rPr>
              <a:t>DevOps</a:t>
            </a:r>
            <a:endParaRPr lang="en-US" altLang="en-US" sz="1800" b="1" dirty="0">
              <a:solidFill>
                <a:schemeClr val="tx1"/>
              </a:solidFill>
              <a:latin typeface="+mj-lt"/>
            </a:endParaRPr>
          </a:p>
        </p:txBody>
      </p:sp>
      <p:sp>
        <p:nvSpPr>
          <p:cNvPr id="7" name="AutoShape 13">
            <a:extLst>
              <a:ext uri="{FF2B5EF4-FFF2-40B4-BE49-F238E27FC236}">
                <a16:creationId xmlns:a16="http://schemas.microsoft.com/office/drawing/2014/main" id="{F2CF9082-B5DD-4689-A703-3CDC215F19A3}"/>
              </a:ext>
            </a:extLst>
          </p:cNvPr>
          <p:cNvSpPr>
            <a:spLocks/>
          </p:cNvSpPr>
          <p:nvPr/>
        </p:nvSpPr>
        <p:spPr bwMode="auto">
          <a:xfrm>
            <a:off x="3316395" y="3563599"/>
            <a:ext cx="1080298" cy="261165"/>
          </a:xfrm>
          <a:custGeom>
            <a:avLst/>
            <a:gdLst>
              <a:gd name="T0" fmla="*/ 502444 w 21600"/>
              <a:gd name="T1" fmla="*/ 144463 h 21600"/>
              <a:gd name="T2" fmla="*/ 502444 w 21600"/>
              <a:gd name="T3" fmla="*/ 144463 h 21600"/>
              <a:gd name="T4" fmla="*/ 502444 w 21600"/>
              <a:gd name="T5" fmla="*/ 144463 h 21600"/>
              <a:gd name="T6" fmla="*/ 502444 w 21600"/>
              <a:gd name="T7" fmla="*/ 1444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685800" eaLnBrk="1"/>
            <a:r>
              <a:rPr lang="en-US" altLang="en-US" sz="1200" b="1" dirty="0">
                <a:solidFill>
                  <a:schemeClr val="tx1"/>
                </a:solidFill>
                <a:latin typeface="+mj-lt"/>
                <a:ea typeface="Helvetica" panose="020B0604020202030204" pitchFamily="34" charset="0"/>
                <a:cs typeface="Helvetica" panose="020B0604020202030204" pitchFamily="34" charset="0"/>
                <a:sym typeface="Helvetica" panose="020B0604020202030204" pitchFamily="34" charset="0"/>
              </a:rPr>
              <a:t>SecOps</a:t>
            </a:r>
            <a:endParaRPr lang="en-US" altLang="en-US" sz="1800" b="1" dirty="0">
              <a:solidFill>
                <a:schemeClr val="tx1"/>
              </a:solidFill>
              <a:latin typeface="+mj-lt"/>
            </a:endParaRPr>
          </a:p>
        </p:txBody>
      </p:sp>
      <p:sp>
        <p:nvSpPr>
          <p:cNvPr id="8" name="AutoShape 14">
            <a:extLst>
              <a:ext uri="{FF2B5EF4-FFF2-40B4-BE49-F238E27FC236}">
                <a16:creationId xmlns:a16="http://schemas.microsoft.com/office/drawing/2014/main" id="{DAC53A06-201E-49F5-8C83-3473301917ED}"/>
              </a:ext>
            </a:extLst>
          </p:cNvPr>
          <p:cNvSpPr>
            <a:spLocks/>
          </p:cNvSpPr>
          <p:nvPr/>
        </p:nvSpPr>
        <p:spPr bwMode="auto">
          <a:xfrm>
            <a:off x="4716463" y="1915645"/>
            <a:ext cx="1129411" cy="280665"/>
          </a:xfrm>
          <a:custGeom>
            <a:avLst/>
            <a:gdLst>
              <a:gd name="T0" fmla="*/ 865188 w 21600"/>
              <a:gd name="T1" fmla="*/ 142082 h 21600"/>
              <a:gd name="T2" fmla="*/ 865188 w 21600"/>
              <a:gd name="T3" fmla="*/ 142082 h 21600"/>
              <a:gd name="T4" fmla="*/ 865188 w 21600"/>
              <a:gd name="T5" fmla="*/ 142082 h 21600"/>
              <a:gd name="T6" fmla="*/ 865188 w 21600"/>
              <a:gd name="T7" fmla="*/ 1420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685800" eaLnBrk="1"/>
            <a:r>
              <a:rPr lang="en-US" altLang="en-US" sz="1200" b="1" dirty="0" err="1">
                <a:solidFill>
                  <a:schemeClr val="tx1"/>
                </a:solidFill>
                <a:latin typeface="+mj-lt"/>
                <a:ea typeface="Helvetica" panose="020B0604020202030204" pitchFamily="34" charset="0"/>
                <a:cs typeface="Helvetica" panose="020B0604020202030204" pitchFamily="34" charset="0"/>
                <a:sym typeface="Helvetica" panose="020B0604020202030204" pitchFamily="34" charset="0"/>
              </a:rPr>
              <a:t>ComplianceOps</a:t>
            </a:r>
            <a:endParaRPr lang="en-US" altLang="en-US" sz="1800" b="1" dirty="0">
              <a:solidFill>
                <a:schemeClr val="tx1"/>
              </a:solidFill>
              <a:latin typeface="+mj-lt"/>
            </a:endParaRPr>
          </a:p>
        </p:txBody>
      </p:sp>
      <p:sp>
        <p:nvSpPr>
          <p:cNvPr id="9" name="AutoShape 15">
            <a:extLst>
              <a:ext uri="{FF2B5EF4-FFF2-40B4-BE49-F238E27FC236}">
                <a16:creationId xmlns:a16="http://schemas.microsoft.com/office/drawing/2014/main" id="{59C8F9F6-0B97-4EE0-ACD2-32584C5B796C}"/>
              </a:ext>
            </a:extLst>
          </p:cNvPr>
          <p:cNvSpPr>
            <a:spLocks/>
          </p:cNvSpPr>
          <p:nvPr/>
        </p:nvSpPr>
        <p:spPr bwMode="auto">
          <a:xfrm>
            <a:off x="6118303" y="3563599"/>
            <a:ext cx="1129411" cy="261165"/>
          </a:xfrm>
          <a:custGeom>
            <a:avLst/>
            <a:gdLst>
              <a:gd name="T0" fmla="*/ 954882 w 21600"/>
              <a:gd name="T1" fmla="*/ 156369 h 21600"/>
              <a:gd name="T2" fmla="*/ 954882 w 21600"/>
              <a:gd name="T3" fmla="*/ 156369 h 21600"/>
              <a:gd name="T4" fmla="*/ 954882 w 21600"/>
              <a:gd name="T5" fmla="*/ 156369 h 21600"/>
              <a:gd name="T6" fmla="*/ 954882 w 21600"/>
              <a:gd name="T7" fmla="*/ 1563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685800" eaLnBrk="1"/>
            <a:r>
              <a:rPr lang="en-US" altLang="en-US" sz="1200" b="1" dirty="0" err="1">
                <a:solidFill>
                  <a:schemeClr val="tx1"/>
                </a:solidFill>
                <a:latin typeface="+mj-lt"/>
                <a:ea typeface="Helvetica" panose="020B0604020202030204" pitchFamily="34" charset="0"/>
                <a:cs typeface="Helvetica" panose="020B0604020202030204" pitchFamily="34" charset="0"/>
                <a:sym typeface="Helvetica" panose="020B0604020202030204" pitchFamily="34" charset="0"/>
              </a:rPr>
              <a:t>GovernanceOps</a:t>
            </a:r>
            <a:endParaRPr lang="en-US" altLang="en-US" sz="1800" b="1" dirty="0">
              <a:solidFill>
                <a:schemeClr val="tx1"/>
              </a:solidFill>
              <a:latin typeface="+mj-lt"/>
            </a:endParaRPr>
          </a:p>
        </p:txBody>
      </p:sp>
      <p:sp>
        <p:nvSpPr>
          <p:cNvPr id="10" name="AutoShape 17">
            <a:extLst>
              <a:ext uri="{FF2B5EF4-FFF2-40B4-BE49-F238E27FC236}">
                <a16:creationId xmlns:a16="http://schemas.microsoft.com/office/drawing/2014/main" id="{5C3EAEB2-D0F6-479D-814F-06DE6B4D4218}"/>
              </a:ext>
            </a:extLst>
          </p:cNvPr>
          <p:cNvSpPr>
            <a:spLocks/>
          </p:cNvSpPr>
          <p:nvPr/>
        </p:nvSpPr>
        <p:spPr bwMode="auto">
          <a:xfrm>
            <a:off x="490178" y="2840590"/>
            <a:ext cx="1080298" cy="658306"/>
          </a:xfrm>
          <a:custGeom>
            <a:avLst/>
            <a:gdLst>
              <a:gd name="T0" fmla="*/ 1083469 w 21600"/>
              <a:gd name="T1" fmla="*/ 203994 h 21600"/>
              <a:gd name="T2" fmla="*/ 1083469 w 21600"/>
              <a:gd name="T3" fmla="*/ 203994 h 21600"/>
              <a:gd name="T4" fmla="*/ 1083469 w 21600"/>
              <a:gd name="T5" fmla="*/ 203994 h 21600"/>
              <a:gd name="T6" fmla="*/ 1083469 w 21600"/>
              <a:gd name="T7" fmla="*/ 2039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685800" eaLnBrk="1"/>
            <a:r>
              <a:rPr lang="en-US" altLang="en-US" sz="10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Environment Provisioning</a:t>
            </a:r>
          </a:p>
          <a:p>
            <a:pPr algn="ctr" defTabSz="685800" eaLnBrk="1"/>
            <a:r>
              <a:rPr lang="en-US" altLang="en-US" sz="10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Application Provisioning</a:t>
            </a:r>
            <a:endParaRPr lang="en-US" altLang="en-US" sz="1000" dirty="0">
              <a:solidFill>
                <a:schemeClr val="tx1">
                  <a:lumMod val="75000"/>
                  <a:lumOff val="25000"/>
                </a:schemeClr>
              </a:solidFill>
              <a:latin typeface="+mj-lt"/>
            </a:endParaRPr>
          </a:p>
        </p:txBody>
      </p:sp>
      <p:sp>
        <p:nvSpPr>
          <p:cNvPr id="11" name="AutoShape 19">
            <a:extLst>
              <a:ext uri="{FF2B5EF4-FFF2-40B4-BE49-F238E27FC236}">
                <a16:creationId xmlns:a16="http://schemas.microsoft.com/office/drawing/2014/main" id="{877B3331-A4FF-456E-AF55-91F76D43392D}"/>
              </a:ext>
            </a:extLst>
          </p:cNvPr>
          <p:cNvSpPr>
            <a:spLocks/>
          </p:cNvSpPr>
          <p:nvPr/>
        </p:nvSpPr>
        <p:spPr bwMode="auto">
          <a:xfrm>
            <a:off x="2016161" y="2289038"/>
            <a:ext cx="851127" cy="982749"/>
          </a:xfrm>
          <a:custGeom>
            <a:avLst/>
            <a:gdLst>
              <a:gd name="T0" fmla="*/ 1112838 w 21600"/>
              <a:gd name="T1" fmla="*/ 307182 h 21600"/>
              <a:gd name="T2" fmla="*/ 1112838 w 21600"/>
              <a:gd name="T3" fmla="*/ 307182 h 21600"/>
              <a:gd name="T4" fmla="*/ 1112838 w 21600"/>
              <a:gd name="T5" fmla="*/ 307182 h 21600"/>
              <a:gd name="T6" fmla="*/ 1112838 w 21600"/>
              <a:gd name="T7" fmla="*/ 307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685800" eaLnBrk="1"/>
            <a:r>
              <a:rPr lang="en-US" altLang="en-US" sz="10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Tool Chain Setup</a:t>
            </a:r>
          </a:p>
          <a:p>
            <a:pPr algn="ctr" defTabSz="685800" eaLnBrk="1"/>
            <a:r>
              <a:rPr lang="en-US" altLang="en-US" sz="10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Continuous Integration</a:t>
            </a:r>
          </a:p>
          <a:p>
            <a:pPr algn="ctr" defTabSz="685800" eaLnBrk="1"/>
            <a:r>
              <a:rPr lang="en-US" altLang="en-US" sz="10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Continuous Deployment</a:t>
            </a:r>
            <a:endParaRPr lang="en-US" altLang="en-US" sz="1000" dirty="0">
              <a:solidFill>
                <a:schemeClr val="tx1">
                  <a:lumMod val="75000"/>
                  <a:lumOff val="25000"/>
                </a:schemeClr>
              </a:solidFill>
              <a:latin typeface="+mj-lt"/>
            </a:endParaRPr>
          </a:p>
        </p:txBody>
      </p:sp>
      <p:sp>
        <p:nvSpPr>
          <p:cNvPr id="12" name="AutoShape 21">
            <a:extLst>
              <a:ext uri="{FF2B5EF4-FFF2-40B4-BE49-F238E27FC236}">
                <a16:creationId xmlns:a16="http://schemas.microsoft.com/office/drawing/2014/main" id="{2A8D13B5-A13E-480C-8634-C2178F51549F}"/>
              </a:ext>
            </a:extLst>
          </p:cNvPr>
          <p:cNvSpPr>
            <a:spLocks/>
          </p:cNvSpPr>
          <p:nvPr/>
        </p:nvSpPr>
        <p:spPr bwMode="auto">
          <a:xfrm>
            <a:off x="3349860" y="2977268"/>
            <a:ext cx="1077678" cy="521628"/>
          </a:xfrm>
          <a:custGeom>
            <a:avLst/>
            <a:gdLst>
              <a:gd name="T0" fmla="*/ 1112838 w 21600"/>
              <a:gd name="T1" fmla="*/ 236538 h 21600"/>
              <a:gd name="T2" fmla="*/ 1112838 w 21600"/>
              <a:gd name="T3" fmla="*/ 236538 h 21600"/>
              <a:gd name="T4" fmla="*/ 1112838 w 21600"/>
              <a:gd name="T5" fmla="*/ 236538 h 21600"/>
              <a:gd name="T6" fmla="*/ 1112838 w 21600"/>
              <a:gd name="T7" fmla="*/ 23653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685800" eaLnBrk="1"/>
            <a:r>
              <a:rPr lang="en-US" altLang="en-US" sz="10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Security Assessment</a:t>
            </a:r>
          </a:p>
          <a:p>
            <a:pPr algn="ctr" defTabSz="685800" eaLnBrk="1"/>
            <a:r>
              <a:rPr lang="en-US" altLang="en-US" sz="10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Security Testing</a:t>
            </a:r>
            <a:endParaRPr lang="en-US" altLang="en-US" sz="1000" dirty="0">
              <a:solidFill>
                <a:schemeClr val="tx1">
                  <a:lumMod val="75000"/>
                  <a:lumOff val="25000"/>
                </a:schemeClr>
              </a:solidFill>
              <a:latin typeface="+mj-lt"/>
            </a:endParaRPr>
          </a:p>
        </p:txBody>
      </p:sp>
      <p:sp>
        <p:nvSpPr>
          <p:cNvPr id="13" name="AutoShape 23">
            <a:extLst>
              <a:ext uri="{FF2B5EF4-FFF2-40B4-BE49-F238E27FC236}">
                <a16:creationId xmlns:a16="http://schemas.microsoft.com/office/drawing/2014/main" id="{F803B43D-B376-4FC1-89BA-7F4399AA9FB1}"/>
              </a:ext>
            </a:extLst>
          </p:cNvPr>
          <p:cNvSpPr>
            <a:spLocks/>
          </p:cNvSpPr>
          <p:nvPr/>
        </p:nvSpPr>
        <p:spPr bwMode="auto">
          <a:xfrm>
            <a:off x="4716463" y="2289038"/>
            <a:ext cx="1129411" cy="324003"/>
          </a:xfrm>
          <a:custGeom>
            <a:avLst/>
            <a:gdLst>
              <a:gd name="T0" fmla="*/ 1112838 w 21600"/>
              <a:gd name="T1" fmla="*/ 129382 h 21600"/>
              <a:gd name="T2" fmla="*/ 1112838 w 21600"/>
              <a:gd name="T3" fmla="*/ 129382 h 21600"/>
              <a:gd name="T4" fmla="*/ 1112838 w 21600"/>
              <a:gd name="T5" fmla="*/ 129382 h 21600"/>
              <a:gd name="T6" fmla="*/ 1112838 w 21600"/>
              <a:gd name="T7" fmla="*/ 1293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685800" eaLnBrk="1"/>
            <a:r>
              <a:rPr lang="en-US" altLang="en-US" sz="10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Compliance Automation</a:t>
            </a:r>
            <a:endParaRPr lang="en-US" altLang="en-US" sz="1000" dirty="0">
              <a:solidFill>
                <a:schemeClr val="tx1">
                  <a:lumMod val="75000"/>
                  <a:lumOff val="25000"/>
                </a:schemeClr>
              </a:solidFill>
              <a:latin typeface="+mj-lt"/>
            </a:endParaRPr>
          </a:p>
        </p:txBody>
      </p:sp>
      <p:sp>
        <p:nvSpPr>
          <p:cNvPr id="14" name="AutoShape 25">
            <a:extLst>
              <a:ext uri="{FF2B5EF4-FFF2-40B4-BE49-F238E27FC236}">
                <a16:creationId xmlns:a16="http://schemas.microsoft.com/office/drawing/2014/main" id="{70EF46FB-4AEE-40C3-B859-ABD6CEB63A35}"/>
              </a:ext>
            </a:extLst>
          </p:cNvPr>
          <p:cNvSpPr>
            <a:spLocks/>
          </p:cNvSpPr>
          <p:nvPr/>
        </p:nvSpPr>
        <p:spPr bwMode="auto">
          <a:xfrm>
            <a:off x="6170035" y="3031373"/>
            <a:ext cx="1077678" cy="467523"/>
          </a:xfrm>
          <a:custGeom>
            <a:avLst/>
            <a:gdLst>
              <a:gd name="T0" fmla="*/ 1083469 w 21600"/>
              <a:gd name="T1" fmla="*/ 236538 h 21600"/>
              <a:gd name="T2" fmla="*/ 1083469 w 21600"/>
              <a:gd name="T3" fmla="*/ 236538 h 21600"/>
              <a:gd name="T4" fmla="*/ 1083469 w 21600"/>
              <a:gd name="T5" fmla="*/ 236538 h 21600"/>
              <a:gd name="T6" fmla="*/ 1083469 w 21600"/>
              <a:gd name="T7" fmla="*/ 23653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685800" eaLnBrk="1"/>
            <a:r>
              <a:rPr lang="en-US" altLang="en-US" sz="10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Track Atomic Progress</a:t>
            </a:r>
          </a:p>
          <a:p>
            <a:pPr algn="ctr" defTabSz="685800" eaLnBrk="1"/>
            <a:r>
              <a:rPr lang="en-US" altLang="en-US" sz="10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Measure KPIs</a:t>
            </a:r>
            <a:endParaRPr lang="en-US" altLang="en-US" sz="1000" dirty="0">
              <a:solidFill>
                <a:schemeClr val="tx1">
                  <a:lumMod val="75000"/>
                  <a:lumOff val="25000"/>
                </a:schemeClr>
              </a:solidFill>
              <a:latin typeface="+mj-lt"/>
            </a:endParaRPr>
          </a:p>
        </p:txBody>
      </p:sp>
      <p:sp>
        <p:nvSpPr>
          <p:cNvPr id="15" name="AutoShape 28">
            <a:extLst>
              <a:ext uri="{FF2B5EF4-FFF2-40B4-BE49-F238E27FC236}">
                <a16:creationId xmlns:a16="http://schemas.microsoft.com/office/drawing/2014/main" id="{E94216D3-81D4-4EEB-92A4-BE531D617BD8}"/>
              </a:ext>
            </a:extLst>
          </p:cNvPr>
          <p:cNvSpPr>
            <a:spLocks/>
          </p:cNvSpPr>
          <p:nvPr/>
        </p:nvSpPr>
        <p:spPr bwMode="auto">
          <a:xfrm>
            <a:off x="7504732" y="1915644"/>
            <a:ext cx="1171838" cy="280666"/>
          </a:xfrm>
          <a:custGeom>
            <a:avLst/>
            <a:gdLst>
              <a:gd name="T0" fmla="*/ 496094 w 21600"/>
              <a:gd name="T1" fmla="*/ 156369 h 21600"/>
              <a:gd name="T2" fmla="*/ 496094 w 21600"/>
              <a:gd name="T3" fmla="*/ 156369 h 21600"/>
              <a:gd name="T4" fmla="*/ 496094 w 21600"/>
              <a:gd name="T5" fmla="*/ 156369 h 21600"/>
              <a:gd name="T6" fmla="*/ 496094 w 21600"/>
              <a:gd name="T7" fmla="*/ 1563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685800" eaLnBrk="1"/>
            <a:r>
              <a:rPr lang="en-US" altLang="en-US" sz="1200" b="1" dirty="0" err="1">
                <a:solidFill>
                  <a:schemeClr val="tx1"/>
                </a:solidFill>
                <a:latin typeface="+mj-lt"/>
                <a:ea typeface="Helvetica" panose="020B0604020202030204" pitchFamily="34" charset="0"/>
                <a:cs typeface="Helvetica" panose="020B0604020202030204" pitchFamily="34" charset="0"/>
                <a:sym typeface="Helvetica" panose="020B0604020202030204" pitchFamily="34" charset="0"/>
              </a:rPr>
              <a:t>AIOps</a:t>
            </a:r>
            <a:endParaRPr lang="en-US" altLang="en-US" sz="1800" b="1" dirty="0">
              <a:solidFill>
                <a:schemeClr val="tx1"/>
              </a:solidFill>
              <a:latin typeface="+mj-lt"/>
            </a:endParaRPr>
          </a:p>
        </p:txBody>
      </p:sp>
      <p:sp>
        <p:nvSpPr>
          <p:cNvPr id="16" name="AutoShape 30">
            <a:extLst>
              <a:ext uri="{FF2B5EF4-FFF2-40B4-BE49-F238E27FC236}">
                <a16:creationId xmlns:a16="http://schemas.microsoft.com/office/drawing/2014/main" id="{67F600A3-8CE5-4403-A373-5E60485792A9}"/>
              </a:ext>
            </a:extLst>
          </p:cNvPr>
          <p:cNvSpPr>
            <a:spLocks/>
          </p:cNvSpPr>
          <p:nvPr/>
        </p:nvSpPr>
        <p:spPr bwMode="auto">
          <a:xfrm>
            <a:off x="7547159" y="2289038"/>
            <a:ext cx="985391" cy="1126770"/>
          </a:xfrm>
          <a:custGeom>
            <a:avLst/>
            <a:gdLst>
              <a:gd name="T0" fmla="*/ 1294606 w 21600"/>
              <a:gd name="T1" fmla="*/ 307975 h 21600"/>
              <a:gd name="T2" fmla="*/ 1294606 w 21600"/>
              <a:gd name="T3" fmla="*/ 307975 h 21600"/>
              <a:gd name="T4" fmla="*/ 1294606 w 21600"/>
              <a:gd name="T5" fmla="*/ 307975 h 21600"/>
              <a:gd name="T6" fmla="*/ 1294606 w 21600"/>
              <a:gd name="T7" fmla="*/ 3079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marL="742950" indent="-28575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marL="11430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marL="16002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marL="2057400" indent="-228600">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vl6pPr marL="25146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6pPr>
            <a:lvl7pPr marL="29718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7pPr>
            <a:lvl8pPr marL="34290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8pPr>
            <a:lvl9pPr marL="3886200" indent="-228600" eaLnBrk="0" fontAlgn="base" hangingPunct="0">
              <a:spcBef>
                <a:spcPct val="0"/>
              </a:spcBef>
              <a:spcAft>
                <a:spcPct val="0"/>
              </a:spcAft>
              <a:defRPr sz="240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9pPr>
          </a:lstStyle>
          <a:p>
            <a:pPr algn="ctr" defTabSz="685800" eaLnBrk="1"/>
            <a:r>
              <a:rPr lang="en-US" altLang="en-US" sz="10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Cost/Workload Optimization</a:t>
            </a:r>
          </a:p>
          <a:p>
            <a:pPr algn="ctr" defTabSz="685800" eaLnBrk="1"/>
            <a:r>
              <a:rPr lang="en-US" altLang="en-US" sz="10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Incident Prediction / Remediation</a:t>
            </a:r>
          </a:p>
          <a:p>
            <a:pPr algn="ctr" defTabSz="685800" eaLnBrk="1"/>
            <a:r>
              <a:rPr lang="en-US" altLang="en-US" sz="1000" dirty="0">
                <a:solidFill>
                  <a:schemeClr val="tx1">
                    <a:lumMod val="75000"/>
                    <a:lumOff val="25000"/>
                  </a:schemeClr>
                </a:solidFill>
                <a:latin typeface="+mj-lt"/>
                <a:ea typeface="Helvetica" panose="020B0604020202030204" pitchFamily="34" charset="0"/>
                <a:cs typeface="Helvetica" panose="020B0604020202030204" pitchFamily="34" charset="0"/>
                <a:sym typeface="Helvetica" panose="020B0604020202030204" pitchFamily="34" charset="0"/>
              </a:rPr>
              <a:t>DevOps Prediction</a:t>
            </a:r>
            <a:endParaRPr lang="en-US" altLang="en-US" sz="1000" dirty="0">
              <a:solidFill>
                <a:schemeClr val="tx1">
                  <a:lumMod val="75000"/>
                  <a:lumOff val="25000"/>
                </a:schemeClr>
              </a:solidFill>
              <a:latin typeface="+mj-lt"/>
            </a:endParaRPr>
          </a:p>
        </p:txBody>
      </p:sp>
    </p:spTree>
    <p:extLst>
      <p:ext uri="{BB962C8B-B14F-4D97-AF65-F5344CB8AC3E}">
        <p14:creationId xmlns:p14="http://schemas.microsoft.com/office/powerpoint/2010/main" val="1613819734"/>
      </p:ext>
    </p:extLst>
  </p:cSld>
  <p:clrMapOvr>
    <a:masterClrMapping/>
  </p:clrMapOvr>
</p:sld>
</file>

<file path=ppt/theme/theme1.xml><?xml version="1.0" encoding="utf-8"?>
<a:theme xmlns:a="http://schemas.openxmlformats.org/drawingml/2006/main" name="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fy New Theme">
  <a:themeElements>
    <a:clrScheme name="Sify new theme">
      <a:dk1>
        <a:sysClr val="windowText" lastClr="000000"/>
      </a:dk1>
      <a:lt1>
        <a:sysClr val="window" lastClr="FFFFFF"/>
      </a:lt1>
      <a:dk2>
        <a:srgbClr val="1F497D"/>
      </a:dk2>
      <a:lt2>
        <a:srgbClr val="EEECE1"/>
      </a:lt2>
      <a:accent1>
        <a:srgbClr val="95B3D7"/>
      </a:accent1>
      <a:accent2>
        <a:srgbClr val="D99694"/>
      </a:accent2>
      <a:accent3>
        <a:srgbClr val="C3D69B"/>
      </a:accent3>
      <a:accent4>
        <a:srgbClr val="B2A2C7"/>
      </a:accent4>
      <a:accent5>
        <a:srgbClr val="92CDDC"/>
      </a:accent5>
      <a:accent6>
        <a:srgbClr val="FAC08F"/>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3979</TotalTime>
  <Words>1879</Words>
  <Application>Microsoft Office PowerPoint</Application>
  <PresentationFormat>On-screen Show (16:9)</PresentationFormat>
  <Paragraphs>248</Paragraphs>
  <Slides>20</Slides>
  <Notes>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Sify New Theme</vt:lpstr>
      <vt:lpstr>1_Sify New Theme</vt:lpstr>
      <vt:lpstr>PowerPoint Presentation</vt:lpstr>
      <vt:lpstr>Session objective</vt:lpstr>
      <vt:lpstr>PowerPoint Presentation</vt:lpstr>
      <vt:lpstr>PowerPoint Presentation</vt:lpstr>
      <vt:lpstr>cloud adjacency: SIFY COMPLEMENTING HYPERSCALERS  </vt:lpstr>
      <vt:lpstr>Sify AWS – our INTEGRATED Services</vt:lpstr>
      <vt:lpstr>Sify AWS | AWS InFRA &amp; Platform services</vt:lpstr>
      <vt:lpstr>Sify AWS | Unique Selling Propositions (USP)</vt:lpstr>
      <vt:lpstr>Sify Value Chain Platform- A truly All Ops Coverage</vt:lpstr>
      <vt:lpstr>AI/ML Recommendations (AI Ops)</vt:lpstr>
      <vt:lpstr>Sify Value Chain facilitates these key out of the box features</vt:lpstr>
      <vt:lpstr>SIFY’s EXPERIENCE &amp; RELEVANCE  </vt:lpstr>
      <vt:lpstr>SIFY – BFSI CUSTOMERS</vt:lpstr>
      <vt:lpstr>STEP BY STEP APPROACH FOR COST OPTIMIZATION</vt:lpstr>
      <vt:lpstr>CLOUD COST ASSESSMENT : ILLUSTRATIVE DASHBOARDS</vt:lpstr>
      <vt:lpstr>Improve and maintain Speed to Market - Dashboards provide KPIs to improve speed of software delivery</vt:lpstr>
      <vt:lpstr>Enhanced Efficiency - Near Real Time Dashboards provide insights to improve efficiency</vt:lpstr>
      <vt:lpstr>Reduced Change Failure Rate while maintaining High Quality - Dashboards help identify bottlenecks and gaps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Murali.J  Janakiraman</cp:lastModifiedBy>
  <cp:revision>507</cp:revision>
  <dcterms:created xsi:type="dcterms:W3CDTF">2018-05-30T06:38:40Z</dcterms:created>
  <dcterms:modified xsi:type="dcterms:W3CDTF">2023-09-19T05:18:59Z</dcterms:modified>
</cp:coreProperties>
</file>