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6" r:id="rId2"/>
  </p:sldMasterIdLst>
  <p:notesMasterIdLst>
    <p:notesMasterId r:id="rId54"/>
  </p:notesMasterIdLst>
  <p:sldIdLst>
    <p:sldId id="269" r:id="rId3"/>
    <p:sldId id="340" r:id="rId4"/>
    <p:sldId id="368" r:id="rId5"/>
    <p:sldId id="347" r:id="rId6"/>
    <p:sldId id="267" r:id="rId7"/>
    <p:sldId id="268" r:id="rId8"/>
    <p:sldId id="355" r:id="rId9"/>
    <p:sldId id="270" r:id="rId10"/>
    <p:sldId id="271" r:id="rId11"/>
    <p:sldId id="274" r:id="rId12"/>
    <p:sldId id="275" r:id="rId13"/>
    <p:sldId id="276" r:id="rId14"/>
    <p:sldId id="317" r:id="rId15"/>
    <p:sldId id="318" r:id="rId16"/>
    <p:sldId id="2555" r:id="rId17"/>
    <p:sldId id="369" r:id="rId18"/>
    <p:sldId id="280" r:id="rId19"/>
    <p:sldId id="357" r:id="rId20"/>
    <p:sldId id="358" r:id="rId21"/>
    <p:sldId id="350" r:id="rId22"/>
    <p:sldId id="283" r:id="rId23"/>
    <p:sldId id="272" r:id="rId24"/>
    <p:sldId id="273" r:id="rId25"/>
    <p:sldId id="370" r:id="rId26"/>
    <p:sldId id="284" r:id="rId27"/>
    <p:sldId id="359" r:id="rId28"/>
    <p:sldId id="360" r:id="rId29"/>
    <p:sldId id="361" r:id="rId30"/>
    <p:sldId id="288" r:id="rId31"/>
    <p:sldId id="362" r:id="rId32"/>
    <p:sldId id="293" r:id="rId33"/>
    <p:sldId id="294" r:id="rId34"/>
    <p:sldId id="295" r:id="rId35"/>
    <p:sldId id="296" r:id="rId36"/>
    <p:sldId id="297" r:id="rId37"/>
    <p:sldId id="298" r:id="rId38"/>
    <p:sldId id="290" r:id="rId39"/>
    <p:sldId id="371" r:id="rId40"/>
    <p:sldId id="299" r:id="rId41"/>
    <p:sldId id="291" r:id="rId42"/>
    <p:sldId id="300" r:id="rId43"/>
    <p:sldId id="372" r:id="rId44"/>
    <p:sldId id="301" r:id="rId45"/>
    <p:sldId id="302" r:id="rId46"/>
    <p:sldId id="303" r:id="rId47"/>
    <p:sldId id="304" r:id="rId48"/>
    <p:sldId id="305" r:id="rId49"/>
    <p:sldId id="373" r:id="rId50"/>
    <p:sldId id="289" r:id="rId51"/>
    <p:sldId id="306" r:id="rId52"/>
    <p:sldId id="263" r:id="rId53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orient="horz" pos="2951">
          <p15:clr>
            <a:srgbClr val="A4A3A4"/>
          </p15:clr>
        </p15:guide>
        <p15:guide id="3" orient="horz" pos="395" userDrawn="1">
          <p15:clr>
            <a:srgbClr val="A4A3A4"/>
          </p15:clr>
        </p15:guide>
        <p15:guide id="4" pos="226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881">
          <p15:clr>
            <a:srgbClr val="A4A3A4"/>
          </p15:clr>
        </p15:guide>
        <p15:guide id="7" pos="2779">
          <p15:clr>
            <a:srgbClr val="A4A3A4"/>
          </p15:clr>
        </p15:guide>
        <p15:guide id="8" pos="29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4E0"/>
    <a:srgbClr val="B2A2C8"/>
    <a:srgbClr val="595959"/>
    <a:srgbClr val="93CEDE"/>
    <a:srgbClr val="FDD5B4"/>
    <a:srgbClr val="CCC1DB"/>
    <a:srgbClr val="E7B8B7"/>
    <a:srgbClr val="C3D79B"/>
    <a:srgbClr val="BCBE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FFA33-F297-4DCF-B4A9-A3A621B385ED}" v="1" dt="2019-09-03T10:56:08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1" autoAdjust="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252" y="126"/>
      </p:cViewPr>
      <p:guideLst>
        <p:guide orient="horz" pos="645"/>
        <p:guide orient="horz" pos="2951"/>
        <p:guide orient="horz" pos="395"/>
        <p:guide pos="226"/>
        <p:guide pos="5511"/>
        <p:guide pos="2881"/>
        <p:guide pos="2779"/>
        <p:guide pos="29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73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82051282051291E-3"/>
          <c:y val="5.2083333333333435E-3"/>
          <c:w val="0.99487166647889225"/>
          <c:h val="0.79319430774278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F-42ED-B3C7-CC0463748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676480"/>
        <c:axId val="134678016"/>
      </c:barChart>
      <c:catAx>
        <c:axId val="13467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78016"/>
        <c:crosses val="autoZero"/>
        <c:auto val="1"/>
        <c:lblAlgn val="ctr"/>
        <c:lblOffset val="100"/>
        <c:noMultiLvlLbl val="0"/>
      </c:catAx>
      <c:valAx>
        <c:axId val="134678016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one"/>
        <c:crossAx val="13467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8FB4E0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1046</c:v>
                </c:pt>
                <c:pt idx="1">
                  <c:v>1286</c:v>
                </c:pt>
                <c:pt idx="2">
                  <c:v>1503</c:v>
                </c:pt>
                <c:pt idx="3">
                  <c:v>1843</c:v>
                </c:pt>
                <c:pt idx="4">
                  <c:v>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E-47DE-85AC-D97251BAF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35071232"/>
        <c:axId val="135072768"/>
      </c:barChart>
      <c:catAx>
        <c:axId val="13507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72768"/>
        <c:crosses val="autoZero"/>
        <c:auto val="1"/>
        <c:lblAlgn val="ctr"/>
        <c:lblOffset val="100"/>
        <c:noMultiLvlLbl val="0"/>
      </c:catAx>
      <c:valAx>
        <c:axId val="13507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7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595959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revenue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80</c:v>
                </c:pt>
                <c:pt idx="2">
                  <c:v>94</c:v>
                </c:pt>
                <c:pt idx="3">
                  <c:v>140</c:v>
                </c:pt>
                <c:pt idx="4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86-4ADC-B8FA-B78FA2FCC9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 revenue</c:v>
                </c:pt>
              </c:strCache>
            </c:strRef>
          </c:tx>
          <c:spPr>
            <a:solidFill>
              <a:srgbClr val="C4D8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997</c:v>
                </c:pt>
                <c:pt idx="1">
                  <c:v>1207</c:v>
                </c:pt>
                <c:pt idx="2">
                  <c:v>1410</c:v>
                </c:pt>
                <c:pt idx="3">
                  <c:v>1703</c:v>
                </c:pt>
                <c:pt idx="4">
                  <c:v>1910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86-4ADC-B8FA-B78FA2FCC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143424"/>
        <c:axId val="135146112"/>
      </c:barChart>
      <c:catAx>
        <c:axId val="13514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146112"/>
        <c:crosses val="autoZero"/>
        <c:auto val="1"/>
        <c:lblAlgn val="ctr"/>
        <c:lblOffset val="100"/>
        <c:noMultiLvlLbl val="0"/>
      </c:catAx>
      <c:valAx>
        <c:axId val="135146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14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595959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 Centric IT Services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34.300000000000004</c:v>
                </c:pt>
                <c:pt idx="1">
                  <c:v>34.300000000000004</c:v>
                </c:pt>
                <c:pt idx="2">
                  <c:v>36.5</c:v>
                </c:pt>
                <c:pt idx="3">
                  <c:v>44.9</c:v>
                </c:pt>
                <c:pt idx="4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E-425E-969B-603A3B236B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rgbClr val="CBC1DB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65.7</c:v>
                </c:pt>
                <c:pt idx="1">
                  <c:v>65.7</c:v>
                </c:pt>
                <c:pt idx="2">
                  <c:v>63.5</c:v>
                </c:pt>
                <c:pt idx="3">
                  <c:v>55.1</c:v>
                </c:pt>
                <c:pt idx="4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E-425E-969B-603A3B236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5208960"/>
        <c:axId val="135210496"/>
      </c:barChart>
      <c:catAx>
        <c:axId val="135208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10496"/>
        <c:crosses val="autoZero"/>
        <c:auto val="1"/>
        <c:lblAlgn val="ctr"/>
        <c:lblOffset val="100"/>
        <c:noMultiLvlLbl val="0"/>
      </c:catAx>
      <c:valAx>
        <c:axId val="135210496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089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097224274828533E-2"/>
          <c:y val="0.82985224677519642"/>
          <c:w val="0.89999995122519916"/>
          <c:h val="0.11429556538026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58456-C41B-40D1-8F1E-3E01E3ED8636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0C7FB-05A3-4118-86D5-E4ADFF43D7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2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1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9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Our financial journey in the past 5 years</a:t>
            </a:r>
            <a:r>
              <a:rPr lang="en-US" baseline="0" dirty="0"/>
              <a:t> has been a true reflection of our stellar capabilities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We have transformed ourselves from a ‘Network/Data center provider’ to a ‘cloud transformation partner’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We have grown by 19% over the past 5 years with a Y-O-Y growth of almost 20%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The share of revenue from our  DC centric IT services has grown over the years with the contribution rising from 34.3% in FY 2013-14 to almost 52% in FY 2017-18 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 The bulk of our revenue comes from services with the services revenue being 12-20 times of our revenue from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7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5A46C-A1A7-4E9C-8330-2D54FC2AD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03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57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1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968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52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37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216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905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90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7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00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97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432" indent="0">
              <a:buNone/>
              <a:defRPr sz="1500" b="1"/>
            </a:lvl2pPr>
            <a:lvl3pPr marL="696864" indent="0">
              <a:buNone/>
              <a:defRPr sz="1400" b="1"/>
            </a:lvl3pPr>
            <a:lvl4pPr marL="1045296" indent="0">
              <a:buNone/>
              <a:defRPr sz="1200" b="1"/>
            </a:lvl4pPr>
            <a:lvl5pPr marL="1393728" indent="0">
              <a:buNone/>
              <a:defRPr sz="1200" b="1"/>
            </a:lvl5pPr>
            <a:lvl6pPr marL="1742161" indent="0">
              <a:buNone/>
              <a:defRPr sz="1200" b="1"/>
            </a:lvl6pPr>
            <a:lvl7pPr marL="2090593" indent="0">
              <a:buNone/>
              <a:defRPr sz="1200" b="1"/>
            </a:lvl7pPr>
            <a:lvl8pPr marL="2439025" indent="0">
              <a:buNone/>
              <a:defRPr sz="1200" b="1"/>
            </a:lvl8pPr>
            <a:lvl9pPr marL="27874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432" indent="0">
              <a:buNone/>
              <a:defRPr sz="1500" b="1"/>
            </a:lvl2pPr>
            <a:lvl3pPr marL="696864" indent="0">
              <a:buNone/>
              <a:defRPr sz="1400" b="1"/>
            </a:lvl3pPr>
            <a:lvl4pPr marL="1045296" indent="0">
              <a:buNone/>
              <a:defRPr sz="1200" b="1"/>
            </a:lvl4pPr>
            <a:lvl5pPr marL="1393728" indent="0">
              <a:buNone/>
              <a:defRPr sz="1200" b="1"/>
            </a:lvl5pPr>
            <a:lvl6pPr marL="1742161" indent="0">
              <a:buNone/>
              <a:defRPr sz="1200" b="1"/>
            </a:lvl6pPr>
            <a:lvl7pPr marL="2090593" indent="0">
              <a:buNone/>
              <a:defRPr sz="1200" b="1"/>
            </a:lvl7pPr>
            <a:lvl8pPr marL="2439025" indent="0">
              <a:buNone/>
              <a:defRPr sz="1200" b="1"/>
            </a:lvl8pPr>
            <a:lvl9pPr marL="27874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03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92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99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2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2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8432" indent="0">
              <a:buNone/>
              <a:defRPr sz="900"/>
            </a:lvl2pPr>
            <a:lvl3pPr marL="696864" indent="0">
              <a:buNone/>
              <a:defRPr sz="800"/>
            </a:lvl3pPr>
            <a:lvl4pPr marL="1045296" indent="0">
              <a:buNone/>
              <a:defRPr sz="700"/>
            </a:lvl4pPr>
            <a:lvl5pPr marL="1393728" indent="0">
              <a:buNone/>
              <a:defRPr sz="700"/>
            </a:lvl5pPr>
            <a:lvl6pPr marL="1742161" indent="0">
              <a:buNone/>
              <a:defRPr sz="700"/>
            </a:lvl6pPr>
            <a:lvl7pPr marL="2090593" indent="0">
              <a:buNone/>
              <a:defRPr sz="700"/>
            </a:lvl7pPr>
            <a:lvl8pPr marL="2439025" indent="0">
              <a:buNone/>
              <a:defRPr sz="700"/>
            </a:lvl8pPr>
            <a:lvl9pPr marL="27874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62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8432" indent="0">
              <a:buNone/>
              <a:defRPr sz="2100"/>
            </a:lvl2pPr>
            <a:lvl3pPr marL="696864" indent="0">
              <a:buNone/>
              <a:defRPr sz="1800"/>
            </a:lvl3pPr>
            <a:lvl4pPr marL="1045296" indent="0">
              <a:buNone/>
              <a:defRPr sz="1500"/>
            </a:lvl4pPr>
            <a:lvl5pPr marL="1393728" indent="0">
              <a:buNone/>
              <a:defRPr sz="1500"/>
            </a:lvl5pPr>
            <a:lvl6pPr marL="1742161" indent="0">
              <a:buNone/>
              <a:defRPr sz="1500"/>
            </a:lvl6pPr>
            <a:lvl7pPr marL="2090593" indent="0">
              <a:buNone/>
              <a:defRPr sz="1500"/>
            </a:lvl7pPr>
            <a:lvl8pPr marL="2439025" indent="0">
              <a:buNone/>
              <a:defRPr sz="1500"/>
            </a:lvl8pPr>
            <a:lvl9pPr marL="2787457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8432" indent="0">
              <a:buNone/>
              <a:defRPr sz="900"/>
            </a:lvl2pPr>
            <a:lvl3pPr marL="696864" indent="0">
              <a:buNone/>
              <a:defRPr sz="800"/>
            </a:lvl3pPr>
            <a:lvl4pPr marL="1045296" indent="0">
              <a:buNone/>
              <a:defRPr sz="700"/>
            </a:lvl4pPr>
            <a:lvl5pPr marL="1393728" indent="0">
              <a:buNone/>
              <a:defRPr sz="700"/>
            </a:lvl5pPr>
            <a:lvl6pPr marL="1742161" indent="0">
              <a:buNone/>
              <a:defRPr sz="700"/>
            </a:lvl6pPr>
            <a:lvl7pPr marL="2090593" indent="0">
              <a:buNone/>
              <a:defRPr sz="700"/>
            </a:lvl7pPr>
            <a:lvl8pPr marL="2439025" indent="0">
              <a:buNone/>
              <a:defRPr sz="700"/>
            </a:lvl8pPr>
            <a:lvl9pPr marL="27874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73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56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9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026161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C9DCF62E-A4F4-42AB-A8EE-74B886D41FF4}"/>
              </a:ext>
            </a:extLst>
          </p:cNvPr>
          <p:cNvGrpSpPr/>
          <p:nvPr userDrawn="1"/>
        </p:nvGrpSpPr>
        <p:grpSpPr>
          <a:xfrm rot="16200000">
            <a:off x="3868537" y="1710689"/>
            <a:ext cx="1405044" cy="1808430"/>
            <a:chOff x="9651545" y="1652096"/>
            <a:chExt cx="1873392" cy="2411240"/>
          </a:xfrm>
        </p:grpSpPr>
        <p:sp>
          <p:nvSpPr>
            <p:cNvPr id="8" name="Rectangle 80">
              <a:extLst>
                <a:ext uri="{FF2B5EF4-FFF2-40B4-BE49-F238E27FC236}">
                  <a16:creationId xmlns:a16="http://schemas.microsoft.com/office/drawing/2014/main" id="{C375357E-FAC9-4CD3-8A0B-E0DD0F41A148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EC2422-8495-4CA8-9C42-4C9CB0D789F6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AutoShape 60">
            <a:extLst>
              <a:ext uri="{FF2B5EF4-FFF2-40B4-BE49-F238E27FC236}">
                <a16:creationId xmlns:a16="http://schemas.microsoft.com/office/drawing/2014/main" id="{A7ABD64C-41A9-4D2A-B30E-C38778DC57F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2918835" y="2076200"/>
            <a:ext cx="3304448" cy="107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prstClr val="black"/>
                </a:solidFill>
              </a:rPr>
              <a:t>thank you</a:t>
            </a:r>
          </a:p>
        </p:txBody>
      </p:sp>
      <p:pic>
        <p:nvPicPr>
          <p:cNvPr id="18" name="Picture 6" descr="http://skillwise.in/consulting/images_new/logo/sify.png">
            <a:extLst>
              <a:ext uri="{FF2B5EF4-FFF2-40B4-BE49-F238E27FC236}">
                <a16:creationId xmlns:a16="http://schemas.microsoft.com/office/drawing/2014/main" id="{14CDEA47-6575-4AE8-939E-085EEADD4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296" y="-156924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104A88-D5AC-48A6-A044-F03AE144E917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87637-F030-4BD7-B944-4016C5C0ECCF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6B4D0E-D160-4E8F-916C-3ADD45ECA9F2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9AF86A-D38D-402E-97A8-1EB596390E9E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4C54D9-6E1F-49EF-8C53-81F84A804AEE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CFA3EB-FAD2-4DF7-A769-76ECD26EF43F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4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7" y="1333501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1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68" tIns="34835" rIns="69668" bIns="3483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9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4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2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9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60" r:id="rId7"/>
    <p:sldLayoutId id="2147483700" r:id="rId8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9686" tIns="34843" rIns="69686" bIns="348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9686" tIns="34843" rIns="69686" bIns="34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9686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8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696864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324" indent="-261324" algn="l" defTabSz="6968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202" indent="-217770" algn="l" defTabSz="6968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1080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512" indent="-174216" algn="l" defTabSz="69686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945" indent="-174216" algn="l" defTabSz="69686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377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4809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241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673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432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864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296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728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161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593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9025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457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svg"/><Relationship Id="rId21" Type="http://schemas.openxmlformats.org/officeDocument/2006/relationships/image" Target="../media/image54.pn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50.jpe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sv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jpe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jpeg"/><Relationship Id="rId22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3" Type="http://schemas.openxmlformats.org/officeDocument/2006/relationships/image" Target="../media/image58.png"/><Relationship Id="rId21" Type="http://schemas.openxmlformats.org/officeDocument/2006/relationships/image" Target="../media/image76.png"/><Relationship Id="rId7" Type="http://schemas.openxmlformats.org/officeDocument/2006/relationships/image" Target="../media/image62.jpe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5" Type="http://schemas.openxmlformats.org/officeDocument/2006/relationships/image" Target="../media/image60.gif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jpeg"/><Relationship Id="rId27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gif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9144000" cy="3286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8" y="3215640"/>
            <a:ext cx="9142412" cy="1927860"/>
          </a:xfrm>
          <a:prstGeom prst="rect">
            <a:avLst/>
          </a:prstGeom>
          <a:pattFill prst="pct2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604" y="3814938"/>
            <a:ext cx="1859109" cy="593090"/>
          </a:xfrm>
          <a:prstGeom prst="rect">
            <a:avLst/>
          </a:prstGeom>
        </p:spPr>
      </p:pic>
      <p:grpSp>
        <p:nvGrpSpPr>
          <p:cNvPr id="5" name="Group 71"/>
          <p:cNvGrpSpPr/>
          <p:nvPr/>
        </p:nvGrpSpPr>
        <p:grpSpPr>
          <a:xfrm>
            <a:off x="7306510" y="2"/>
            <a:ext cx="1465634" cy="829997"/>
            <a:chOff x="9753599" y="1"/>
            <a:chExt cx="1739885" cy="985307"/>
          </a:xfrm>
        </p:grpSpPr>
        <p:sp>
          <p:nvSpPr>
            <p:cNvPr id="6" name="Round Same Side Corner Rectangle 5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7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0" y="3215640"/>
            <a:ext cx="9144000" cy="108823"/>
            <a:chOff x="2483172" y="-212234"/>
            <a:chExt cx="1335024" cy="175260"/>
          </a:xfrm>
        </p:grpSpPr>
        <p:sp>
          <p:nvSpPr>
            <p:cNvPr id="11" name="Rectangle 10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9" name="Text Placeholder 2"/>
          <p:cNvSpPr txBox="1">
            <a:spLocks/>
          </p:cNvSpPr>
          <p:nvPr/>
        </p:nvSpPr>
        <p:spPr>
          <a:xfrm>
            <a:off x="347200" y="4487087"/>
            <a:ext cx="4718342" cy="24102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1003960" rtl="0" eaLnBrk="1" latinLnBrk="0" hangingPunct="1">
              <a:lnSpc>
                <a:spcPct val="105000"/>
              </a:lnSpc>
              <a:spcBef>
                <a:spcPts val="1800"/>
              </a:spcBef>
              <a:buFont typeface="Arial" pitchFamily="34" charset="0"/>
              <a:buNone/>
              <a:tabLst>
                <a:tab pos="9348307" algn="r"/>
              </a:tabLst>
              <a:defRPr lang="en-US" sz="1400" b="1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Font typeface="Arial" pitchFamily="34" charset="0"/>
              <a:buNone/>
              <a:tabLst>
                <a:tab pos="9348307" algn="r"/>
              </a:tabLs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Garamond" pitchFamily="18" charset="0"/>
              <a:buChar char="►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358756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358756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1244" indent="0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None/>
              <a:tabLst>
                <a:tab pos="9348307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360345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358756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20"/>
              </a:spcBef>
            </a:pPr>
            <a:r>
              <a:rPr lang="en-US" sz="1600" dirty="0">
                <a:solidFill>
                  <a:srgbClr val="636363"/>
                </a:solidFill>
                <a:latin typeface="Trebuchet MS" panose="020B0603020202020204" pitchFamily="34" charset="0"/>
              </a:rPr>
              <a:t>June ‘18</a:t>
            </a:r>
          </a:p>
        </p:txBody>
      </p:sp>
      <p:grpSp>
        <p:nvGrpSpPr>
          <p:cNvPr id="20" name="Group 19"/>
          <p:cNvGrpSpPr/>
          <p:nvPr/>
        </p:nvGrpSpPr>
        <p:grpSpPr>
          <a:xfrm rot="5400000">
            <a:off x="-580170" y="580170"/>
            <a:ext cx="1335600" cy="175261"/>
            <a:chOff x="2483172" y="-212234"/>
            <a:chExt cx="1335024" cy="175260"/>
          </a:xfrm>
        </p:grpSpPr>
        <p:sp>
          <p:nvSpPr>
            <p:cNvPr id="21" name="Rectangle 20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6620719" y="3538253"/>
            <a:ext cx="0" cy="1146460"/>
          </a:xfrm>
          <a:prstGeom prst="line">
            <a:avLst/>
          </a:prstGeom>
          <a:ln w="38100">
            <a:solidFill>
              <a:srgbClr val="C525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-1" y="3918857"/>
            <a:ext cx="4411664" cy="489171"/>
          </a:xfrm>
          <a:prstGeom prst="rect">
            <a:avLst/>
          </a:prstGeom>
          <a:solidFill>
            <a:srgbClr val="C5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47200" y="3429430"/>
            <a:ext cx="4808829" cy="982683"/>
          </a:xfrm>
          <a:prstGeom prst="rect">
            <a:avLst/>
          </a:prstGeom>
        </p:spPr>
        <p:txBody>
          <a:bodyPr wrap="square" lIns="0" tIns="45709" rIns="91417" bIns="45709" anchor="t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en-IN" dirty="0">
                <a:solidFill>
                  <a:srgbClr val="851414"/>
                </a:solidFill>
                <a:latin typeface="Trebuchet MS" panose="020B0603020202020204" pitchFamily="34" charset="0"/>
              </a:rPr>
              <a:t>CAPABILITY PRESENTATION TO</a:t>
            </a:r>
            <a:br>
              <a:rPr lang="en-IN" sz="2800" dirty="0">
                <a:solidFill>
                  <a:srgbClr val="851414"/>
                </a:solidFill>
                <a:latin typeface="Trebuchet MS" panose="020B0603020202020204" pitchFamily="34" charset="0"/>
              </a:rPr>
            </a:br>
            <a:r>
              <a:rPr lang="en-IN" sz="2800" b="1" spc="130" dirty="0">
                <a:solidFill>
                  <a:schemeClr val="bg1"/>
                </a:solidFill>
                <a:latin typeface="Trebuchet MS" panose="020B0603020202020204" pitchFamily="34" charset="0"/>
              </a:rPr>
              <a:t>FUTURE GENERALI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66488" y="3918857"/>
            <a:ext cx="45719" cy="489171"/>
          </a:xfrm>
          <a:prstGeom prst="rect">
            <a:avLst/>
          </a:prstGeom>
          <a:solidFill>
            <a:srgbClr val="F2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/>
          <p:cNvSpPr/>
          <p:nvPr/>
        </p:nvSpPr>
        <p:spPr>
          <a:xfrm>
            <a:off x="4411663" y="3918857"/>
            <a:ext cx="45719" cy="489171"/>
          </a:xfrm>
          <a:prstGeom prst="rect">
            <a:avLst/>
          </a:prstGeom>
          <a:solidFill>
            <a:srgbClr val="85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369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Engagement Models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3AD607D9-2FEE-DA4B-935D-3CAF7D73A15F}"/>
              </a:ext>
            </a:extLst>
          </p:cNvPr>
          <p:cNvSpPr/>
          <p:nvPr/>
        </p:nvSpPr>
        <p:spPr>
          <a:xfrm>
            <a:off x="2749552" y="1023938"/>
            <a:ext cx="3644896" cy="36607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51A44F22-7DDA-2F41-8281-17ED243A5668}"/>
              </a:ext>
            </a:extLst>
          </p:cNvPr>
          <p:cNvSpPr txBox="1"/>
          <p:nvPr/>
        </p:nvSpPr>
        <p:spPr>
          <a:xfrm>
            <a:off x="5142847" y="1015497"/>
            <a:ext cx="1483420" cy="700993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26" dirty="0">
                <a:solidFill>
                  <a:prstClr val="black"/>
                </a:solidFill>
                <a:latin typeface="Arial"/>
                <a:cs typeface="Arial"/>
              </a:rPr>
              <a:t>Assets </a:t>
            </a:r>
            <a:r>
              <a:rPr sz="1200" b="1" spc="19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sz="1200" b="1" spc="-23" dirty="0">
                <a:solidFill>
                  <a:prstClr val="black"/>
                </a:solidFill>
                <a:latin typeface="Arial"/>
                <a:cs typeface="Arial"/>
              </a:rPr>
              <a:t>Ser</a:t>
            </a:r>
            <a:r>
              <a:rPr lang="en-US" sz="1200" b="1" spc="-23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200" b="1" spc="-23" dirty="0">
                <a:solidFill>
                  <a:prstClr val="black"/>
                </a:solidFill>
                <a:latin typeface="Arial"/>
                <a:cs typeface="Arial"/>
              </a:rPr>
              <a:t>ices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Systems </a:t>
            </a:r>
            <a:r>
              <a:rPr sz="1050" spc="-53" dirty="0">
                <a:solidFill>
                  <a:prstClr val="black"/>
                </a:solidFill>
                <a:latin typeface="Arial"/>
                <a:cs typeface="Arial"/>
              </a:rPr>
              <a:t>are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owned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the client and </a:t>
            </a:r>
            <a:r>
              <a:rPr sz="1050" spc="-45" dirty="0">
                <a:solidFill>
                  <a:prstClr val="black"/>
                </a:solidFill>
                <a:latin typeface="Arial"/>
                <a:cs typeface="Arial"/>
              </a:rPr>
              <a:t>annuity 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payout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for 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services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8FB665BD-3ABE-6346-A665-1007DA3E5684}"/>
              </a:ext>
            </a:extLst>
          </p:cNvPr>
          <p:cNvSpPr txBox="1"/>
          <p:nvPr/>
        </p:nvSpPr>
        <p:spPr>
          <a:xfrm>
            <a:off x="6537331" y="2345061"/>
            <a:ext cx="965835" cy="1034418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34" dirty="0">
                <a:solidFill>
                  <a:prstClr val="black"/>
                </a:solidFill>
                <a:latin typeface="Arial"/>
                <a:cs typeface="Arial"/>
              </a:rPr>
              <a:t>Usage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No upfront 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investment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client and payout 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on 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consumption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A3F8184D-F048-7D41-8C12-A6400FA26E10}"/>
              </a:ext>
            </a:extLst>
          </p:cNvPr>
          <p:cNvSpPr txBox="1"/>
          <p:nvPr/>
        </p:nvSpPr>
        <p:spPr>
          <a:xfrm>
            <a:off x="1463040" y="3983721"/>
            <a:ext cx="2496185" cy="700993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810" algn="r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Component</a:t>
            </a:r>
            <a:r>
              <a:rPr sz="1200" b="1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2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Reduced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upfront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investment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IN"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subscribes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5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infrastructure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owned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by 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9" dirty="0">
                <a:solidFill>
                  <a:prstClr val="black"/>
                </a:solidFill>
                <a:latin typeface="Arial"/>
                <a:cs typeface="Arial"/>
              </a:rPr>
              <a:t>Sify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1050" spc="-6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sz="1050" spc="1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050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53" dirty="0">
                <a:solidFill>
                  <a:prstClr val="black"/>
                </a:solidFill>
                <a:latin typeface="Arial"/>
                <a:cs typeface="Arial"/>
              </a:rPr>
              <a:t>overall</a:t>
            </a:r>
            <a:r>
              <a:rPr sz="1050" spc="-5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infrastructure</a:t>
            </a:r>
            <a:r>
              <a:rPr lang="en-IN"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requirement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14384170-5BEC-BF4A-A3F0-33F263F16160}"/>
              </a:ext>
            </a:extLst>
          </p:cNvPr>
          <p:cNvSpPr txBox="1"/>
          <p:nvPr/>
        </p:nvSpPr>
        <p:spPr>
          <a:xfrm>
            <a:off x="812799" y="2401669"/>
            <a:ext cx="1790061" cy="867706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indent="169069" algn="r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Outcome</a:t>
            </a:r>
            <a:r>
              <a:rPr sz="12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2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engagement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defined 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business</a:t>
            </a:r>
            <a:r>
              <a:rPr sz="1050" spc="-7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outcome </a:t>
            </a:r>
            <a:r>
              <a:rPr sz="105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generated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sz="1050" spc="-6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solutions and</a:t>
            </a:r>
            <a:r>
              <a:rPr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services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0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Network">
            <a:extLst>
              <a:ext uri="{FF2B5EF4-FFF2-40B4-BE49-F238E27FC236}">
                <a16:creationId xmlns:a16="http://schemas.microsoft.com/office/drawing/2014/main" id="{D2755C90-0B09-4A90-AB3E-2A8CDBD07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3882" y="1314450"/>
            <a:ext cx="342900" cy="342900"/>
          </a:xfrm>
          <a:prstGeom prst="rect">
            <a:avLst/>
          </a:prstGeom>
        </p:spPr>
      </p:pic>
      <p:pic>
        <p:nvPicPr>
          <p:cNvPr id="9" name="Graphic 8" descr="Bar chart">
            <a:extLst>
              <a:ext uri="{FF2B5EF4-FFF2-40B4-BE49-F238E27FC236}">
                <a16:creationId xmlns:a16="http://schemas.microsoft.com/office/drawing/2014/main" id="{47B7CD4B-0CE7-47C7-9D6A-5528A45935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2" y="3771900"/>
            <a:ext cx="285750" cy="285750"/>
          </a:xfrm>
          <a:prstGeom prst="rect">
            <a:avLst/>
          </a:prstGeom>
        </p:spPr>
      </p:pic>
      <p:pic>
        <p:nvPicPr>
          <p:cNvPr id="11" name="Graphic 10" descr="Database">
            <a:extLst>
              <a:ext uri="{FF2B5EF4-FFF2-40B4-BE49-F238E27FC236}">
                <a16:creationId xmlns:a16="http://schemas.microsoft.com/office/drawing/2014/main" id="{D4F0BFF4-2B16-4A6C-8302-86A3320B47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4650" y="1371600"/>
            <a:ext cx="285750" cy="285750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10B187FA-8E3D-4241-9990-CA771BE618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14650" y="3771900"/>
            <a:ext cx="285750" cy="285750"/>
          </a:xfrm>
          <a:prstGeom prst="rect">
            <a:avLst/>
          </a:prstGeom>
        </p:spPr>
      </p:pic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CE351F74-D25A-48B7-9DD0-80B39B393A2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52" y="940495"/>
            <a:ext cx="7742698" cy="3826772"/>
          </a:xfrm>
          <a:prstGeom prst="rect">
            <a:avLst/>
          </a:prstGeom>
        </p:spPr>
      </p:pic>
      <p:pic>
        <p:nvPicPr>
          <p:cNvPr id="12" name="Picture 2" descr="Image result for max bupa health insurance">
            <a:extLst>
              <a:ext uri="{FF2B5EF4-FFF2-40B4-BE49-F238E27FC236}">
                <a16:creationId xmlns:a16="http://schemas.microsoft.com/office/drawing/2014/main" id="{F78E2779-0BA8-48D6-91C7-E68AB7E7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659" y="1777374"/>
            <a:ext cx="777941" cy="4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dhfl general insurance company">
            <a:extLst>
              <a:ext uri="{FF2B5EF4-FFF2-40B4-BE49-F238E27FC236}">
                <a16:creationId xmlns:a16="http://schemas.microsoft.com/office/drawing/2014/main" id="{B411A278-281F-4310-B852-5FB1DA4C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34" y="1726667"/>
            <a:ext cx="478804" cy="5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E8ADC0BF-2176-4B2F-8E29-C34145DC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36120" y="1705456"/>
            <a:ext cx="386606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united bank of india">
            <a:extLst>
              <a:ext uri="{FF2B5EF4-FFF2-40B4-BE49-F238E27FC236}">
                <a16:creationId xmlns:a16="http://schemas.microsoft.com/office/drawing/2014/main" id="{4DC28B08-F774-44A1-8B4F-950B4CF9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4448885"/>
            <a:ext cx="1257479" cy="2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central bank of india">
            <a:extLst>
              <a:ext uri="{FF2B5EF4-FFF2-40B4-BE49-F238E27FC236}">
                <a16:creationId xmlns:a16="http://schemas.microsoft.com/office/drawing/2014/main" id="{14BF7A64-6073-4E6A-BCFC-2C8FE300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4073494"/>
            <a:ext cx="1257479" cy="33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yndicate bank">
            <a:extLst>
              <a:ext uri="{FF2B5EF4-FFF2-40B4-BE49-F238E27FC236}">
                <a16:creationId xmlns:a16="http://schemas.microsoft.com/office/drawing/2014/main" id="{C491B215-DAAA-460A-907F-1231C20B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541" y="4073494"/>
            <a:ext cx="1371600" cy="2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punjab national bank">
            <a:extLst>
              <a:ext uri="{FF2B5EF4-FFF2-40B4-BE49-F238E27FC236}">
                <a16:creationId xmlns:a16="http://schemas.microsoft.com/office/drawing/2014/main" id="{E569CADE-16D5-423D-BED0-06C0AB57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250" y="4387750"/>
            <a:ext cx="1316182" cy="3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india post">
            <a:extLst>
              <a:ext uri="{FF2B5EF4-FFF2-40B4-BE49-F238E27FC236}">
                <a16:creationId xmlns:a16="http://schemas.microsoft.com/office/drawing/2014/main" id="{C2473B9D-38E4-45BB-98B0-1C49CDDC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221" y="1807893"/>
            <a:ext cx="785951" cy="3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mage result for idrbt">
            <a:extLst>
              <a:ext uri="{FF2B5EF4-FFF2-40B4-BE49-F238E27FC236}">
                <a16:creationId xmlns:a16="http://schemas.microsoft.com/office/drawing/2014/main" id="{00DD2927-0EC0-4659-B7B6-FA4CD2AB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976" y="1880346"/>
            <a:ext cx="669254" cy="3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NSE">
            <a:extLst>
              <a:ext uri="{FF2B5EF4-FFF2-40B4-BE49-F238E27FC236}">
                <a16:creationId xmlns:a16="http://schemas.microsoft.com/office/drawing/2014/main" id="{3EF1C226-06A3-47DA-88A4-FEFFD4D1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733" y="1880346"/>
            <a:ext cx="726640" cy="2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up power corporation">
            <a:extLst>
              <a:ext uri="{FF2B5EF4-FFF2-40B4-BE49-F238E27FC236}">
                <a16:creationId xmlns:a16="http://schemas.microsoft.com/office/drawing/2014/main" id="{47229F5B-C993-4D69-932B-C89A277A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923" y="3966571"/>
            <a:ext cx="1706154" cy="3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62438B8-3A22-45E6-8DB2-76DD156E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6938171" y="4433604"/>
            <a:ext cx="971550" cy="30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9BB260E3-7669-44AB-A7C9-D755B055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6186577" y="4457701"/>
            <a:ext cx="571500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EXECUTION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B3DF8-9618-4885-B0D3-D0E91119AF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14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Strategic Partnerships </a:t>
            </a: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642385" y="1023938"/>
            <a:ext cx="7131727" cy="9651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8775" y="1023938"/>
            <a:ext cx="1156319" cy="886040"/>
          </a:xfrm>
          <a:prstGeom prst="homePlate">
            <a:avLst>
              <a:gd name="adj" fmla="val 17320"/>
            </a:avLst>
          </a:prstGeom>
          <a:solidFill>
            <a:srgbClr val="8FB4E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74" y="1055030"/>
            <a:ext cx="755414" cy="45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 descr="G:\Marketing from 1st of June 2016\Alliance Details\Alliances Logos\HP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46" y="1487886"/>
            <a:ext cx="861381" cy="457576"/>
          </a:xfrm>
          <a:prstGeom prst="rect">
            <a:avLst/>
          </a:prstGeom>
          <a:noFill/>
        </p:spPr>
      </p:pic>
      <p:pic>
        <p:nvPicPr>
          <p:cNvPr id="79" name="Picture 2" descr="Image result for de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47" y="1081099"/>
            <a:ext cx="542113" cy="5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ca technolog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26" y="1512283"/>
            <a:ext cx="577981" cy="4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Image result for commvau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08" y="1075996"/>
            <a:ext cx="779901" cy="4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Image result for actif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56" y="1606833"/>
            <a:ext cx="733857" cy="33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Image result for riverb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47" y="1104142"/>
            <a:ext cx="798530" cy="4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Image result for ib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23" y="1658636"/>
            <a:ext cx="734995" cy="3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 descr="Image result for service n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57" y="1141453"/>
            <a:ext cx="1479599" cy="3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4" descr="Image result for bmc softw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31" y="1406794"/>
            <a:ext cx="1639916" cy="5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1642385" y="2119903"/>
            <a:ext cx="7131727" cy="6923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8775" y="2073671"/>
            <a:ext cx="1156319" cy="692498"/>
          </a:xfrm>
          <a:prstGeom prst="homePlate">
            <a:avLst>
              <a:gd name="adj" fmla="val 19190"/>
            </a:avLst>
          </a:prstGeom>
          <a:solidFill>
            <a:srgbClr val="E7B8B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and Acceleration Partners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642385" y="2943010"/>
            <a:ext cx="7131728" cy="89520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8775" y="2929862"/>
            <a:ext cx="1156319" cy="900248"/>
          </a:xfrm>
          <a:prstGeom prst="homePlate">
            <a:avLst>
              <a:gd name="adj" fmla="val 16143"/>
            </a:avLst>
          </a:prstGeom>
          <a:solidFill>
            <a:srgbClr val="CBC1D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797146" y="2213534"/>
            <a:ext cx="6182745" cy="499299"/>
            <a:chOff x="2070431" y="2209599"/>
            <a:chExt cx="6182745" cy="499299"/>
          </a:xfrm>
        </p:grpSpPr>
        <p:pic>
          <p:nvPicPr>
            <p:cNvPr id="92" name="Picture 2" descr="C:\Users\013146\Desktop\Untitled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431" y="2276249"/>
              <a:ext cx="615018" cy="4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0" descr="Image result for nutanix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914" y="2374683"/>
              <a:ext cx="1074262" cy="174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353" y="2209599"/>
              <a:ext cx="859280" cy="47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6" descr="Image result for akamai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0304" y="2251766"/>
              <a:ext cx="936058" cy="346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8" descr="Image result for windows azur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958" y="2235717"/>
              <a:ext cx="1499183" cy="45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Group 96"/>
          <p:cNvGrpSpPr/>
          <p:nvPr/>
        </p:nvGrpSpPr>
        <p:grpSpPr>
          <a:xfrm>
            <a:off x="1787613" y="2970164"/>
            <a:ext cx="6173202" cy="872090"/>
            <a:chOff x="1966592" y="2924974"/>
            <a:chExt cx="6173202" cy="872090"/>
          </a:xfrm>
        </p:grpSpPr>
        <p:pic>
          <p:nvPicPr>
            <p:cNvPr id="98" name="Picture 1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584" y="3005178"/>
              <a:ext cx="1124844" cy="27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0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592" y="2971246"/>
              <a:ext cx="864305" cy="38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7" descr="Image result for oracle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441" y="2924974"/>
              <a:ext cx="1038587" cy="337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0" descr="Image result for saba technologie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587" y="3382145"/>
              <a:ext cx="875537" cy="41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2" descr="Image result for livewire for live career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539" y="3026920"/>
              <a:ext cx="1003255" cy="32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4" descr="Image result for sumtota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552" y="3412702"/>
              <a:ext cx="961001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6" descr="Image result for litmos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544" y="3408094"/>
              <a:ext cx="965687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" name="Rectangle 104"/>
          <p:cNvSpPr/>
          <p:nvPr/>
        </p:nvSpPr>
        <p:spPr>
          <a:xfrm>
            <a:off x="1642385" y="3969019"/>
            <a:ext cx="7131728" cy="7172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8775" y="3993802"/>
            <a:ext cx="1156319" cy="692498"/>
          </a:xfrm>
          <a:prstGeom prst="homePlate">
            <a:avLst>
              <a:gd name="adj" fmla="val 19923"/>
            </a:avLst>
          </a:prstGeom>
          <a:solidFill>
            <a:srgbClr val="C4D89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Partners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1901284" y="4162171"/>
            <a:ext cx="6308128" cy="389930"/>
            <a:chOff x="2071282" y="4136056"/>
            <a:chExt cx="6308128" cy="389930"/>
          </a:xfrm>
        </p:grpSpPr>
        <p:pic>
          <p:nvPicPr>
            <p:cNvPr id="108" name="Picture 4" descr="Check Point Software Technologies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800" y="4211193"/>
              <a:ext cx="1329776" cy="257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6" descr="Image result for symantec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694" y="4165333"/>
              <a:ext cx="1160749" cy="28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30" descr="Image result for mcafee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71282" y="4203709"/>
              <a:ext cx="843782" cy="27433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32" descr="Image result for trend micro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55" y="4162772"/>
              <a:ext cx="874477" cy="3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4" descr="Image result for fortinet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679" y="4136056"/>
              <a:ext cx="1326731" cy="38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102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1F38DA-1F33-4BF1-8D47-5743D0596F13}"/>
              </a:ext>
            </a:extLst>
          </p:cNvPr>
          <p:cNvCxnSpPr/>
          <p:nvPr/>
        </p:nvCxnSpPr>
        <p:spPr>
          <a:xfrm>
            <a:off x="4566444" y="1023937"/>
            <a:ext cx="0" cy="3660775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773F6E-BCD1-4828-BCCE-47C674D3E235}"/>
              </a:ext>
            </a:extLst>
          </p:cNvPr>
          <p:cNvCxnSpPr/>
          <p:nvPr/>
        </p:nvCxnSpPr>
        <p:spPr>
          <a:xfrm>
            <a:off x="358775" y="2854325"/>
            <a:ext cx="8415338" cy="0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8774" y="1023937"/>
            <a:ext cx="4068763" cy="1688400"/>
          </a:xfrm>
          <a:prstGeom prst="rect">
            <a:avLst/>
          </a:prstGeom>
          <a:solidFill>
            <a:srgbClr val="8FB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Rectangle 28"/>
          <p:cNvSpPr/>
          <p:nvPr/>
        </p:nvSpPr>
        <p:spPr>
          <a:xfrm>
            <a:off x="358774" y="2999741"/>
            <a:ext cx="4068763" cy="1688400"/>
          </a:xfrm>
          <a:prstGeom prst="rect">
            <a:avLst/>
          </a:prstGeom>
          <a:solidFill>
            <a:srgbClr val="CB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 29"/>
          <p:cNvSpPr/>
          <p:nvPr/>
        </p:nvSpPr>
        <p:spPr>
          <a:xfrm>
            <a:off x="4705350" y="1023937"/>
            <a:ext cx="4068763" cy="1688400"/>
          </a:xfrm>
          <a:prstGeom prst="rect">
            <a:avLst/>
          </a:prstGeom>
          <a:solidFill>
            <a:srgbClr val="E7B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4705350" y="2999741"/>
            <a:ext cx="4068763" cy="168840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People Capabilities and Strengths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C6B3E-2FCB-4C60-9179-39CCCD3292F4}"/>
              </a:ext>
            </a:extLst>
          </p:cNvPr>
          <p:cNvSpPr txBox="1"/>
          <p:nvPr/>
        </p:nvSpPr>
        <p:spPr>
          <a:xfrm>
            <a:off x="1193005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550+</a:t>
            </a:r>
            <a:r>
              <a:rPr lang="en-IN" sz="50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AND MANAGED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38015-37E9-4758-B5A4-C8851761401B}"/>
              </a:ext>
            </a:extLst>
          </p:cNvPr>
          <p:cNvSpPr txBox="1"/>
          <p:nvPr/>
        </p:nvSpPr>
        <p:spPr>
          <a:xfrm>
            <a:off x="5539581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1800+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NETWORK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A1801-A1D3-4E52-93E6-B6E2CB1C83B7}"/>
              </a:ext>
            </a:extLst>
          </p:cNvPr>
          <p:cNvSpPr txBox="1"/>
          <p:nvPr/>
        </p:nvSpPr>
        <p:spPr>
          <a:xfrm>
            <a:off x="1193005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70+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SECURITY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85AA3-1505-44A9-97F4-53988F81EA36}"/>
              </a:ext>
            </a:extLst>
          </p:cNvPr>
          <p:cNvSpPr txBox="1"/>
          <p:nvPr/>
        </p:nvSpPr>
        <p:spPr>
          <a:xfrm>
            <a:off x="5539581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225+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22629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Recognitions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B24F9F92-50D0-450A-8E03-D03FBDA61A53}"/>
              </a:ext>
            </a:extLst>
          </p:cNvPr>
          <p:cNvGrpSpPr/>
          <p:nvPr/>
        </p:nvGrpSpPr>
        <p:grpSpPr>
          <a:xfrm>
            <a:off x="5401111" y="1037559"/>
            <a:ext cx="1039753" cy="1986887"/>
            <a:chOff x="6964638" y="1240538"/>
            <a:chExt cx="1722000" cy="3290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C56A3B-8D0D-4752-9A0D-07E23F9FE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134" y="3455185"/>
              <a:ext cx="1460580" cy="107596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615928-9E1C-415A-B6F9-67CF8CC5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638" y="1240538"/>
              <a:ext cx="1722000" cy="170830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37DAD-C385-4FC4-8463-CC73F17D11F6}"/>
              </a:ext>
            </a:extLst>
          </p:cNvPr>
          <p:cNvSpPr/>
          <p:nvPr/>
        </p:nvSpPr>
        <p:spPr>
          <a:xfrm>
            <a:off x="358775" y="4413191"/>
            <a:ext cx="4376738" cy="268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4981" rIns="89963" bIns="44981" rtlCol="0" anchor="ctr"/>
          <a:lstStyle/>
          <a:p>
            <a:pPr algn="ctr" defTabSz="685800"/>
            <a:r>
              <a:rPr lang="en-US" sz="1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Sify moves up to the challenger position in the Gartner MQ for Managed Hybrid Cloud Hosting – Asia Pacific (2017)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493431" y="3308202"/>
            <a:ext cx="940363" cy="1326307"/>
            <a:chOff x="7361550" y="3388872"/>
            <a:chExt cx="1143000" cy="161211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E3DC6D50-99B2-4E9A-91DD-D93F22BFA0A2}"/>
                </a:ext>
              </a:extLst>
            </p:cNvPr>
            <p:cNvGrpSpPr/>
            <p:nvPr/>
          </p:nvGrpSpPr>
          <p:grpSpPr>
            <a:xfrm>
              <a:off x="7361550" y="3388872"/>
              <a:ext cx="1143000" cy="1612110"/>
              <a:chOff x="6964639" y="4034345"/>
              <a:chExt cx="1524000" cy="214948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A82B7C-73AD-4949-82F2-656FE3645828}"/>
                  </a:ext>
                </a:extLst>
              </p:cNvPr>
              <p:cNvSpPr/>
              <p:nvPr/>
            </p:nvSpPr>
            <p:spPr>
              <a:xfrm>
                <a:off x="7056605" y="4034345"/>
                <a:ext cx="1295400" cy="134354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4E63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82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CB37B1-FC50-49CC-8AF4-9BAFE3253FEB}"/>
                  </a:ext>
                </a:extLst>
              </p:cNvPr>
              <p:cNvSpPr txBox="1"/>
              <p:nvPr/>
            </p:nvSpPr>
            <p:spPr>
              <a:xfrm>
                <a:off x="6964639" y="5414387"/>
                <a:ext cx="1524000" cy="769439"/>
              </a:xfrm>
              <a:prstGeom prst="rect">
                <a:avLst/>
              </a:prstGeom>
              <a:noFill/>
            </p:spPr>
            <p:txBody>
              <a:bodyPr wrap="square" lIns="68570" tIns="34289" rIns="68570" bIns="34289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rgbClr val="68686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Data Center Transformation Services</a:t>
                </a:r>
              </a:p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2018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528" y="3510869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5" name="Group 24"/>
          <p:cNvGrpSpPr/>
          <p:nvPr/>
        </p:nvGrpSpPr>
        <p:grpSpPr>
          <a:xfrm>
            <a:off x="5401111" y="3296769"/>
            <a:ext cx="1131570" cy="1273248"/>
            <a:chOff x="5543550" y="3388871"/>
            <a:chExt cx="1375410" cy="154761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A82B7C-73AD-4949-82F2-656FE3645828}"/>
                </a:ext>
              </a:extLst>
            </p:cNvPr>
            <p:cNvSpPr/>
            <p:nvPr/>
          </p:nvSpPr>
          <p:spPr>
            <a:xfrm>
              <a:off x="5745480" y="3388871"/>
              <a:ext cx="971550" cy="10730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6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5543550" y="4486368"/>
              <a:ext cx="1375410" cy="450121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Network Transformation Services</a:t>
              </a:r>
            </a:p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2018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141" y="3516257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4" name="Group 23"/>
          <p:cNvGrpSpPr/>
          <p:nvPr/>
        </p:nvGrpSpPr>
        <p:grpSpPr>
          <a:xfrm>
            <a:off x="7140172" y="975360"/>
            <a:ext cx="1523655" cy="2222555"/>
            <a:chOff x="7029450" y="742950"/>
            <a:chExt cx="1771650" cy="2584304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574" y="742950"/>
              <a:ext cx="1515907" cy="137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Image result for Cisco service provider partner of the year 20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243" y="2163697"/>
              <a:ext cx="903384" cy="9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7029450" y="3131048"/>
              <a:ext cx="1771650" cy="196206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Partner of the year 2017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6324" y="975360"/>
            <a:ext cx="4626315" cy="3381878"/>
            <a:chOff x="114301" y="794888"/>
            <a:chExt cx="5086349" cy="3714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F0FBE9-CE8A-45D0-8940-EF6533729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1" y="794888"/>
              <a:ext cx="5086349" cy="371475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502106" y="2526521"/>
              <a:ext cx="57150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485900" y="2400281"/>
              <a:ext cx="742950" cy="17145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66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B26AC-D780-49B1-A97E-EDA81D066580}"/>
              </a:ext>
            </a:extLst>
          </p:cNvPr>
          <p:cNvSpPr txBox="1"/>
          <p:nvPr/>
        </p:nvSpPr>
        <p:spPr>
          <a:xfrm>
            <a:off x="323850" y="843510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67493-9CD6-4ECC-997F-BCBE0F186582}"/>
              </a:ext>
            </a:extLst>
          </p:cNvPr>
          <p:cNvGrpSpPr/>
          <p:nvPr/>
        </p:nvGrpSpPr>
        <p:grpSpPr>
          <a:xfrm>
            <a:off x="323850" y="1347580"/>
            <a:ext cx="8499418" cy="3455836"/>
            <a:chOff x="323850" y="1348224"/>
            <a:chExt cx="8499418" cy="34558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0899AD2-5B55-49DF-964A-08646D2BE91D}"/>
                </a:ext>
              </a:extLst>
            </p:cNvPr>
            <p:cNvGrpSpPr/>
            <p:nvPr/>
          </p:nvGrpSpPr>
          <p:grpSpPr>
            <a:xfrm>
              <a:off x="323850" y="1348224"/>
              <a:ext cx="8499418" cy="3455836"/>
              <a:chOff x="323850" y="1348224"/>
              <a:chExt cx="8499418" cy="3455836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304D07AC-3439-4E3F-839E-D3CBE13BA02C}"/>
                  </a:ext>
                </a:extLst>
              </p:cNvPr>
              <p:cNvSpPr/>
              <p:nvPr/>
            </p:nvSpPr>
            <p:spPr>
              <a:xfrm rot="5400000">
                <a:off x="-180440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734FE5DA-C8E6-4D9A-8769-22F94960633F}"/>
                  </a:ext>
                </a:extLst>
              </p:cNvPr>
              <p:cNvSpPr/>
              <p:nvPr/>
            </p:nvSpPr>
            <p:spPr>
              <a:xfrm rot="5400000">
                <a:off x="1956749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2F01F99F-314A-49C6-AA62-9FC66A91204A}"/>
                  </a:ext>
                </a:extLst>
              </p:cNvPr>
              <p:cNvSpPr/>
              <p:nvPr/>
            </p:nvSpPr>
            <p:spPr>
              <a:xfrm rot="5400000">
                <a:off x="409393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3F3558A4-04F0-484C-9195-5143B226F1F6}"/>
                  </a:ext>
                </a:extLst>
              </p:cNvPr>
              <p:cNvSpPr/>
              <p:nvPr/>
            </p:nvSpPr>
            <p:spPr>
              <a:xfrm rot="5400000">
                <a:off x="623112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158E8B0-353D-4EE2-AABC-A8360F3DD0C3}"/>
                  </a:ext>
                </a:extLst>
              </p:cNvPr>
              <p:cNvSpPr/>
              <p:nvPr/>
            </p:nvSpPr>
            <p:spPr>
              <a:xfrm>
                <a:off x="1007775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44019E2-0EC1-41A5-8705-E94089661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775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F2AFD35-AECB-4AA2-B5D8-8799317E3527}"/>
                  </a:ext>
                </a:extLst>
              </p:cNvPr>
              <p:cNvSpPr/>
              <p:nvPr/>
            </p:nvSpPr>
            <p:spPr>
              <a:xfrm>
                <a:off x="741934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59" name="Picture 5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6358FE6-DAFE-4D4A-BEC9-5112676D1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9343" y="144867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53CF844-0D36-45AD-842C-4FC0DE2F1FA6}"/>
                  </a:ext>
                </a:extLst>
              </p:cNvPr>
              <p:cNvSpPr/>
              <p:nvPr/>
            </p:nvSpPr>
            <p:spPr>
              <a:xfrm>
                <a:off x="3144964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2" name="Picture 6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6341AB0-0136-4512-AC0A-73A0DBB86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4964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2BEF06-9949-46F4-B0BF-94635A5B11EE}"/>
                  </a:ext>
                </a:extLst>
              </p:cNvPr>
              <p:cNvSpPr/>
              <p:nvPr/>
            </p:nvSpPr>
            <p:spPr>
              <a:xfrm>
                <a:off x="528215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4" name="Picture 6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3F86628-8B79-4245-BECF-B5DA46801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2153" y="144867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DB9539-220C-482E-AF2D-EECB28139AF2}"/>
                </a:ext>
              </a:extLst>
            </p:cNvPr>
            <p:cNvSpPr txBox="1"/>
            <p:nvPr/>
          </p:nvSpPr>
          <p:spPr>
            <a:xfrm>
              <a:off x="544473" y="2068338"/>
              <a:ext cx="1646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CLOUD ENABLING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F57AA3-579B-4765-9816-9D4B73312946}"/>
                </a:ext>
              </a:extLst>
            </p:cNvPr>
            <p:cNvSpPr txBox="1"/>
            <p:nvPr/>
          </p:nvSpPr>
          <p:spPr>
            <a:xfrm>
              <a:off x="2726546" y="2068338"/>
              <a:ext cx="1556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INSPIRED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7F0849-E8C4-43AC-BD20-958A0E1FFADC}"/>
                </a:ext>
              </a:extLst>
            </p:cNvPr>
            <p:cNvSpPr txBox="1"/>
            <p:nvPr/>
          </p:nvSpPr>
          <p:spPr>
            <a:xfrm>
              <a:off x="5016020" y="2068338"/>
              <a:ext cx="12522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PURE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A3BDE4-EDCF-4FA6-9ABC-CD6963F37ABB}"/>
                </a:ext>
              </a:extLst>
            </p:cNvPr>
            <p:cNvSpPr txBox="1"/>
            <p:nvPr/>
          </p:nvSpPr>
          <p:spPr>
            <a:xfrm>
              <a:off x="6918370" y="2068338"/>
              <a:ext cx="1721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ENHANCED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9C46830-25BB-4049-AE24-764662BB5A74}"/>
                </a:ext>
              </a:extLst>
            </p:cNvPr>
            <p:cNvSpPr txBox="1"/>
            <p:nvPr/>
          </p:nvSpPr>
          <p:spPr>
            <a:xfrm>
              <a:off x="377775" y="2405582"/>
              <a:ext cx="1980000" cy="203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DC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Hyper reach/Hyper scale transport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Oracle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FastConnect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ExpressRoute |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DirectConnect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Partner Interconnect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Software Defined Network services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build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Private | Hyperconverged | Enterprise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Security services for cloud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Migration and Implementation services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8E2F5B4-A516-4B05-A938-20DFE719CDD6}"/>
                </a:ext>
              </a:extLst>
            </p:cNvPr>
            <p:cNvSpPr txBox="1"/>
            <p:nvPr/>
          </p:nvSpPr>
          <p:spPr>
            <a:xfrm>
              <a:off x="2514964" y="2405582"/>
              <a:ext cx="19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Sify </a:t>
              </a:r>
              <a:r>
                <a:rPr lang="en-US" sz="10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CloudInfinit</a:t>
              </a:r>
              <a:endParaRPr lang="en-US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Enterprise Multi-Tenant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Dedicated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Hosted SAP/S4 HANA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 Stack as a 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Edge Connect Services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SD-WAN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Collaboration services on Cloud</a:t>
              </a:r>
              <a:endParaRPr lang="en-IN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E038E24-5A31-4851-A514-C9FBA1415A51}"/>
                </a:ext>
              </a:extLst>
            </p:cNvPr>
            <p:cNvSpPr txBox="1"/>
            <p:nvPr/>
          </p:nvSpPr>
          <p:spPr>
            <a:xfrm>
              <a:off x="4652153" y="2405582"/>
              <a:ext cx="1980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AWS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OCI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GCP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Multi Cloud Management platform &amp; services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E8626E-4DED-463D-8506-4D0E7FEDE9FF}"/>
                </a:ext>
              </a:extLst>
            </p:cNvPr>
            <p:cNvSpPr txBox="1"/>
            <p:nvPr/>
          </p:nvSpPr>
          <p:spPr>
            <a:xfrm>
              <a:off x="6789343" y="2405582"/>
              <a:ext cx="1980000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Modern Applications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Kubernetes-as-a-Service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AI/ML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cs typeface="Calibri" panose="020F0502020204030204" pitchFamily="34" charset="0"/>
                </a:rPr>
                <a:t>Forum</a:t>
              </a: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DIGITAL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HCM Digital (iTest)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Learning Management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Internet-of-Things (IOT)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Industry Solution-as-a-Service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37A343-02CC-4356-8C97-4289B931BCD8}"/>
              </a:ext>
            </a:extLst>
          </p:cNvPr>
          <p:cNvSpPr txBox="1"/>
          <p:nvPr/>
        </p:nvSpPr>
        <p:spPr>
          <a:xfrm>
            <a:off x="386789" y="372052"/>
            <a:ext cx="23503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32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cloud@core</a:t>
            </a:r>
            <a:endParaRPr 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CD82E-0016-4C0E-9A5B-7FC3B11F7824}"/>
              </a:ext>
            </a:extLst>
          </p:cNvPr>
          <p:cNvSpPr txBox="1"/>
          <p:nvPr/>
        </p:nvSpPr>
        <p:spPr>
          <a:xfrm>
            <a:off x="2555776" y="43592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96715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1716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8" y="1607820"/>
            <a:ext cx="9142412" cy="1927860"/>
          </a:xfrm>
          <a:prstGeom prst="rect">
            <a:avLst/>
          </a:prstGeom>
          <a:pattFill prst="pct2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7" name="Group 16"/>
          <p:cNvGrpSpPr/>
          <p:nvPr/>
        </p:nvGrpSpPr>
        <p:grpSpPr>
          <a:xfrm>
            <a:off x="0" y="3464957"/>
            <a:ext cx="9144000" cy="72000"/>
            <a:chOff x="2483172" y="-212234"/>
            <a:chExt cx="1335024" cy="175260"/>
          </a:xfrm>
        </p:grpSpPr>
        <p:sp>
          <p:nvSpPr>
            <p:cNvPr id="11" name="Rectangle 10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358775" y="2094708"/>
            <a:ext cx="5614639" cy="954085"/>
          </a:xfrm>
          <a:prstGeom prst="rect">
            <a:avLst/>
          </a:prstGeom>
        </p:spPr>
        <p:txBody>
          <a:bodyPr wrap="square" lIns="0" tIns="45709" rIns="91417" bIns="45709" anchor="t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>
                <a:solidFill>
                  <a:srgbClr val="851414"/>
                </a:solidFill>
                <a:latin typeface="Trebuchet MS" panose="020B0603020202020204" pitchFamily="34" charset="0"/>
              </a:rPr>
              <a:t>DATA CENTER AND CLOUD TRANSFORMATION CAPABILITIES</a:t>
            </a:r>
          </a:p>
        </p:txBody>
      </p:sp>
      <p:grpSp>
        <p:nvGrpSpPr>
          <p:cNvPr id="20" name="Group 19"/>
          <p:cNvGrpSpPr/>
          <p:nvPr/>
        </p:nvGrpSpPr>
        <p:grpSpPr>
          <a:xfrm rot="5400000">
            <a:off x="-580169" y="2484120"/>
            <a:ext cx="1335600" cy="175261"/>
            <a:chOff x="2483172" y="-212234"/>
            <a:chExt cx="1335024" cy="175260"/>
          </a:xfrm>
        </p:grpSpPr>
        <p:sp>
          <p:nvSpPr>
            <p:cNvPr id="21" name="Rectangle 20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20719" y="1998520"/>
            <a:ext cx="2127994" cy="1146460"/>
            <a:chOff x="9795460" y="3324463"/>
            <a:chExt cx="2127994" cy="11464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4345" y="3601148"/>
              <a:ext cx="1859109" cy="593090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9795460" y="3324463"/>
              <a:ext cx="0" cy="1146460"/>
            </a:xfrm>
            <a:prstGeom prst="line">
              <a:avLst/>
            </a:prstGeom>
            <a:ln w="38100">
              <a:solidFill>
                <a:srgbClr val="C525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3546193"/>
            <a:ext cx="9144001" cy="15973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607820"/>
          </a:xfrm>
          <a:prstGeom prst="rect">
            <a:avLst/>
          </a:prstGeom>
          <a:solidFill>
            <a:schemeClr val="tx1">
              <a:lumMod val="50000"/>
              <a:lumOff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71"/>
          <p:cNvGrpSpPr/>
          <p:nvPr/>
        </p:nvGrpSpPr>
        <p:grpSpPr>
          <a:xfrm>
            <a:off x="7306510" y="2"/>
            <a:ext cx="1465634" cy="829997"/>
            <a:chOff x="9753599" y="1"/>
            <a:chExt cx="1739885" cy="985307"/>
          </a:xfrm>
        </p:grpSpPr>
        <p:sp>
          <p:nvSpPr>
            <p:cNvPr id="38" name="Round Same Side Corner Rectangle 37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9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0" y="1607820"/>
            <a:ext cx="9144000" cy="72000"/>
            <a:chOff x="2483172" y="-212234"/>
            <a:chExt cx="1335024" cy="1752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0" y="3535680"/>
            <a:ext cx="9144000" cy="1607820"/>
          </a:xfrm>
          <a:prstGeom prst="rect">
            <a:avLst/>
          </a:prstGeom>
          <a:solidFill>
            <a:schemeClr val="tx1">
              <a:lumMod val="50000"/>
              <a:lumOff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977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91430"/>
            <a:ext cx="7538400" cy="646321"/>
          </a:xfrm>
        </p:spPr>
        <p:txBody>
          <a:bodyPr/>
          <a:lstStyle/>
          <a:p>
            <a:r>
              <a:rPr lang="en-IN" dirty="0"/>
              <a:t>Data Center and Cloud Services Driven Infrastructure Transformation Partner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>
          <a:xfrm>
            <a:off x="400051" y="3195334"/>
            <a:ext cx="2553578" cy="117427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6316426" y="1361882"/>
            <a:ext cx="237037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59840" y="3076795"/>
            <a:ext cx="648517" cy="139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2173231" y="3076795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>
            <a:spLocks noChangeAspect="1"/>
          </p:cNvSpPr>
          <p:nvPr/>
        </p:nvSpPr>
        <p:spPr>
          <a:xfrm>
            <a:off x="6316425" y="3195335"/>
            <a:ext cx="2370376" cy="116209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>
            <a:spLocks noChangeAspect="1"/>
          </p:cNvSpPr>
          <p:nvPr/>
        </p:nvSpPr>
        <p:spPr>
          <a:xfrm>
            <a:off x="400051" y="1361882"/>
            <a:ext cx="243750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47702" y="3076795"/>
            <a:ext cx="648517" cy="1399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ft Brace 45"/>
          <p:cNvSpPr/>
          <p:nvPr/>
        </p:nvSpPr>
        <p:spPr>
          <a:xfrm flipH="1">
            <a:off x="6386304" y="3076795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47702" y="1303069"/>
            <a:ext cx="648517" cy="1399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Left Brace 47"/>
          <p:cNvSpPr/>
          <p:nvPr/>
        </p:nvSpPr>
        <p:spPr>
          <a:xfrm flipH="1">
            <a:off x="6386304" y="1303069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59840" y="1303069"/>
            <a:ext cx="648517" cy="139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eft Brace 49"/>
          <p:cNvSpPr/>
          <p:nvPr/>
        </p:nvSpPr>
        <p:spPr>
          <a:xfrm>
            <a:off x="2173231" y="1303069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466780" y="1129125"/>
            <a:ext cx="1853636" cy="1714463"/>
          </a:xfrm>
          <a:prstGeom prst="roundRect">
            <a:avLst/>
          </a:prstGeom>
          <a:solidFill>
            <a:srgbClr val="0070C0"/>
          </a:solidFill>
          <a:ln w="228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615186" y="1124139"/>
            <a:ext cx="1853636" cy="1714463"/>
          </a:xfrm>
          <a:prstGeom prst="roundRect">
            <a:avLst/>
          </a:prstGeom>
          <a:solidFill>
            <a:schemeClr val="accent4"/>
          </a:solidFill>
          <a:ln w="228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615186" y="2910766"/>
            <a:ext cx="1853636" cy="1714463"/>
          </a:xfrm>
          <a:prstGeom prst="roundRect">
            <a:avLst/>
          </a:prstGeom>
          <a:solidFill>
            <a:srgbClr val="679A9A"/>
          </a:solidFill>
          <a:ln w="228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468822" y="2903030"/>
            <a:ext cx="1853636" cy="1714463"/>
          </a:xfrm>
          <a:prstGeom prst="roundRect">
            <a:avLst/>
          </a:prstGeom>
          <a:solidFill>
            <a:schemeClr val="accent2"/>
          </a:solidFill>
          <a:ln w="228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55968" y="2017453"/>
            <a:ext cx="1878500" cy="180946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>
            <a:spLocks noChangeAspect="1"/>
          </p:cNvSpPr>
          <p:nvPr/>
        </p:nvSpPr>
        <p:spPr>
          <a:xfrm>
            <a:off x="2690056" y="1196303"/>
            <a:ext cx="1710371" cy="1648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/>
          <p:cNvSpPr>
            <a:spLocks noChangeAspect="1"/>
          </p:cNvSpPr>
          <p:nvPr/>
        </p:nvSpPr>
        <p:spPr>
          <a:xfrm>
            <a:off x="2690056" y="2982930"/>
            <a:ext cx="1703896" cy="1642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>
            <a:spLocks noChangeAspect="1"/>
          </p:cNvSpPr>
          <p:nvPr/>
        </p:nvSpPr>
        <p:spPr>
          <a:xfrm>
            <a:off x="4539820" y="1196303"/>
            <a:ext cx="1714244" cy="165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/>
          <p:cNvSpPr>
            <a:spLocks noChangeAspect="1"/>
          </p:cNvSpPr>
          <p:nvPr/>
        </p:nvSpPr>
        <p:spPr>
          <a:xfrm>
            <a:off x="4539820" y="2972956"/>
            <a:ext cx="1714244" cy="165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743200" y="3249877"/>
            <a:ext cx="1593175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IT and technology integration experience</a:t>
            </a:r>
            <a:endParaRPr lang="en-ZA" sz="1050" b="1" dirty="0">
              <a:solidFill>
                <a:srgbClr val="4BAC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863642" y="1364683"/>
            <a:ext cx="1356725" cy="12528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8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 experience</a:t>
            </a:r>
            <a:endParaRPr lang="en-ZA" sz="1050" b="1" dirty="0">
              <a:solidFill>
                <a:srgbClr val="8064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597381" y="3195334"/>
            <a:ext cx="1596518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experience</a:t>
            </a:r>
            <a:endParaRPr lang="en-ZA" sz="1050" b="1" dirty="0">
              <a:solidFill>
                <a:srgbClr val="F79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698685" y="1451125"/>
            <a:ext cx="1464433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experience</a:t>
            </a:r>
            <a:endParaRPr lang="en-ZA" sz="1050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1484336"/>
            <a:ext cx="1674000" cy="485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Over 250 man-years of experience in Data Centre build &amp; operations</a:t>
            </a:r>
            <a:endParaRPr lang="en-US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503227" y="1899840"/>
            <a:ext cx="1827518" cy="2425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Designed and built 12 Tier III DC’s in India with 2 lakhs + sq. ft. </a:t>
            </a: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503227" y="2166945"/>
            <a:ext cx="1674000" cy="48500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Hosting major Enterprises, Govt, PSU, Global Cloud and Content Providers</a:t>
            </a: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A66ADE-74E8-4B0B-B84F-8A784B8E1CFD}"/>
              </a:ext>
            </a:extLst>
          </p:cNvPr>
          <p:cNvSpPr txBox="1"/>
          <p:nvPr/>
        </p:nvSpPr>
        <p:spPr>
          <a:xfrm>
            <a:off x="514350" y="3823081"/>
            <a:ext cx="1816395" cy="33483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 house team of 400+ skilled and certified resources to deliver projects</a:t>
            </a: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3242650"/>
            <a:ext cx="1857230" cy="485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Extensive experience in delivering end-to-end Data Centre services from design, implementation, operations</a:t>
            </a: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1484337"/>
            <a:ext cx="1971023" cy="456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Own Cloud Orchestration &amp; Management IP which is hosting 300+ customers</a:t>
            </a:r>
          </a:p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8629" y="1946648"/>
            <a:ext cx="1827518" cy="3637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Implemented Hybrid Managed Cloud for 100+ organizations</a:t>
            </a:r>
          </a:p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3323692"/>
            <a:ext cx="1971023" cy="456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Experience of providing IAAS/PAAS/DRAAS (300+ customers) on our Sify Cloudinfinit platform 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6658629" y="3842878"/>
            <a:ext cx="1890215" cy="48500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Our Cloud services offer industry-leading SLAs with guaranteed 99.95% uptime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nb-NO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0097" y="2388500"/>
            <a:ext cx="1827518" cy="2425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MeitY certified CSP, STQC audit completed</a:t>
            </a:r>
          </a:p>
        </p:txBody>
      </p:sp>
    </p:spTree>
    <p:extLst>
      <p:ext uri="{BB962C8B-B14F-4D97-AF65-F5344CB8AC3E}">
        <p14:creationId xmlns:p14="http://schemas.microsoft.com/office/powerpoint/2010/main" val="234467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92674" y="951548"/>
            <a:ext cx="3936063" cy="813401"/>
            <a:chOff x="4992674" y="951548"/>
            <a:chExt cx="3936063" cy="81340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9D6E315-BD96-4E74-AA3D-F67FC042411E}"/>
                </a:ext>
              </a:extLst>
            </p:cNvPr>
            <p:cNvSpPr txBox="1"/>
            <p:nvPr/>
          </p:nvSpPr>
          <p:spPr>
            <a:xfrm>
              <a:off x="7028837" y="951548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C4242CA-6CDE-4CF8-9C85-91289AD315A2}"/>
                </a:ext>
              </a:extLst>
            </p:cNvPr>
            <p:cNvSpPr txBox="1"/>
            <p:nvPr/>
          </p:nvSpPr>
          <p:spPr>
            <a:xfrm>
              <a:off x="7018177" y="1116348"/>
              <a:ext cx="1910560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Discovery &amp; Assessment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ROI Analysis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 Roadmap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1" name="Freeform 4">
              <a:extLst>
                <a:ext uri="{FF2B5EF4-FFF2-40B4-BE49-F238E27FC236}">
                  <a16:creationId xmlns:a16="http://schemas.microsoft.com/office/drawing/2014/main" id="{DEF28D84-FE1E-43E3-9074-268AB7ED4136}"/>
                </a:ext>
              </a:extLst>
            </p:cNvPr>
            <p:cNvSpPr/>
            <p:nvPr/>
          </p:nvSpPr>
          <p:spPr>
            <a:xfrm>
              <a:off x="4992674" y="1316541"/>
              <a:ext cx="571500" cy="448408"/>
            </a:xfrm>
            <a:custGeom>
              <a:avLst/>
              <a:gdLst>
                <a:gd name="connsiteX0" fmla="*/ 0 w 571500"/>
                <a:gd name="connsiteY0" fmla="*/ 448408 h 448408"/>
                <a:gd name="connsiteX1" fmla="*/ 0 w 571500"/>
                <a:gd name="connsiteY1" fmla="*/ 0 h 448408"/>
                <a:gd name="connsiteX2" fmla="*/ 571500 w 571500"/>
                <a:gd name="connsiteY2" fmla="*/ 0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448408">
                  <a:moveTo>
                    <a:pt x="0" y="448408"/>
                  </a:moveTo>
                  <a:lnTo>
                    <a:pt x="0" y="0"/>
                  </a:lnTo>
                  <a:lnTo>
                    <a:pt x="571500" y="0"/>
                  </a:lnTo>
                </a:path>
              </a:pathLst>
            </a:custGeom>
            <a:noFill/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70BC842-941A-4889-AA24-BFEAF996B63B}"/>
                </a:ext>
              </a:extLst>
            </p:cNvPr>
            <p:cNvSpPr txBox="1"/>
            <p:nvPr/>
          </p:nvSpPr>
          <p:spPr>
            <a:xfrm>
              <a:off x="5521749" y="960806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AAA8AAD-28DE-4A53-95C7-C96C70E532C5}"/>
                </a:ext>
              </a:extLst>
            </p:cNvPr>
            <p:cNvSpPr txBox="1"/>
            <p:nvPr/>
          </p:nvSpPr>
          <p:spPr>
            <a:xfrm>
              <a:off x="5541891" y="1116315"/>
              <a:ext cx="1358064" cy="473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Right Fit IT Strategy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Optimized IT and OPS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Future Ready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17792" y="941477"/>
            <a:ext cx="2771631" cy="745827"/>
            <a:chOff x="1117792" y="941477"/>
            <a:chExt cx="2771631" cy="74582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6EE9A56-5D86-4B11-9B6A-AAD4EA7956C2}"/>
                </a:ext>
              </a:extLst>
            </p:cNvPr>
            <p:cNvSpPr txBox="1"/>
            <p:nvPr/>
          </p:nvSpPr>
          <p:spPr>
            <a:xfrm>
              <a:off x="1117792" y="960882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220A901-BD18-41CA-AB55-8DAFFA790C68}"/>
                </a:ext>
              </a:extLst>
            </p:cNvPr>
            <p:cNvSpPr txBox="1"/>
            <p:nvPr/>
          </p:nvSpPr>
          <p:spPr>
            <a:xfrm>
              <a:off x="2554985" y="941477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4CB03BF-5469-4824-80D5-11E1494F6565}"/>
                </a:ext>
              </a:extLst>
            </p:cNvPr>
            <p:cNvSpPr txBox="1"/>
            <p:nvPr/>
          </p:nvSpPr>
          <p:spPr>
            <a:xfrm>
              <a:off x="1136086" y="1109386"/>
              <a:ext cx="1549963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Application as Service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Business Aligned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Pay per use model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F9F4B93-AB26-478D-9EF2-8CFBB45ED920}"/>
                </a:ext>
              </a:extLst>
            </p:cNvPr>
            <p:cNvSpPr txBox="1"/>
            <p:nvPr/>
          </p:nvSpPr>
          <p:spPr>
            <a:xfrm>
              <a:off x="2567786" y="1087140"/>
              <a:ext cx="92956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SAP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Microsoft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Oracle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Sify Apps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3" name="Freeform 66">
              <a:extLst>
                <a:ext uri="{FF2B5EF4-FFF2-40B4-BE49-F238E27FC236}">
                  <a16:creationId xmlns:a16="http://schemas.microsoft.com/office/drawing/2014/main" id="{B7F5918E-5CA3-46CF-B9C6-C1F8858B9D8E}"/>
                </a:ext>
              </a:extLst>
            </p:cNvPr>
            <p:cNvSpPr/>
            <p:nvPr/>
          </p:nvSpPr>
          <p:spPr>
            <a:xfrm flipH="1">
              <a:off x="3317923" y="1161095"/>
              <a:ext cx="571500" cy="448408"/>
            </a:xfrm>
            <a:custGeom>
              <a:avLst/>
              <a:gdLst>
                <a:gd name="connsiteX0" fmla="*/ 0 w 571500"/>
                <a:gd name="connsiteY0" fmla="*/ 448408 h 448408"/>
                <a:gd name="connsiteX1" fmla="*/ 0 w 571500"/>
                <a:gd name="connsiteY1" fmla="*/ 0 h 448408"/>
                <a:gd name="connsiteX2" fmla="*/ 571500 w 571500"/>
                <a:gd name="connsiteY2" fmla="*/ 0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448408">
                  <a:moveTo>
                    <a:pt x="0" y="448408"/>
                  </a:moveTo>
                  <a:lnTo>
                    <a:pt x="0" y="0"/>
                  </a:lnTo>
                  <a:lnTo>
                    <a:pt x="571500" y="0"/>
                  </a:lnTo>
                </a:path>
              </a:pathLst>
            </a:custGeom>
            <a:noFill/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Data Center Transformation Framework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DC6768B-5FF6-44E7-919D-B847FA5A34F2}"/>
              </a:ext>
            </a:extLst>
          </p:cNvPr>
          <p:cNvSpPr/>
          <p:nvPr/>
        </p:nvSpPr>
        <p:spPr>
          <a:xfrm>
            <a:off x="3891204" y="2120685"/>
            <a:ext cx="1186990" cy="1186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3" name="Group 5">
            <a:extLst>
              <a:ext uri="{FF2B5EF4-FFF2-40B4-BE49-F238E27FC236}">
                <a16:creationId xmlns:a16="http://schemas.microsoft.com/office/drawing/2014/main" id="{8BD602C9-627A-484C-8476-7DC90AB945FD}"/>
              </a:ext>
            </a:extLst>
          </p:cNvPr>
          <p:cNvGrpSpPr/>
          <p:nvPr/>
        </p:nvGrpSpPr>
        <p:grpSpPr>
          <a:xfrm>
            <a:off x="4800099" y="2884068"/>
            <a:ext cx="3949963" cy="1862701"/>
            <a:chOff x="4906963" y="2714627"/>
            <a:chExt cx="3949963" cy="1862701"/>
          </a:xfrm>
        </p:grpSpPr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1E930CD0-16CE-4234-A8B0-03ABE33D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2714627"/>
              <a:ext cx="993775" cy="1036638"/>
            </a:xfrm>
            <a:custGeom>
              <a:avLst/>
              <a:gdLst>
                <a:gd name="T0" fmla="*/ 239 w 686"/>
                <a:gd name="T1" fmla="*/ 0 h 715"/>
                <a:gd name="T2" fmla="*/ 199 w 686"/>
                <a:gd name="T3" fmla="*/ 31 h 715"/>
                <a:gd name="T4" fmla="*/ 31 w 686"/>
                <a:gd name="T5" fmla="*/ 265 h 715"/>
                <a:gd name="T6" fmla="*/ 15 w 686"/>
                <a:gd name="T7" fmla="*/ 323 h 715"/>
                <a:gd name="T8" fmla="*/ 72 w 686"/>
                <a:gd name="T9" fmla="*/ 441 h 715"/>
                <a:gd name="T10" fmla="*/ 89 w 686"/>
                <a:gd name="T11" fmla="*/ 484 h 715"/>
                <a:gd name="T12" fmla="*/ 85 w 686"/>
                <a:gd name="T13" fmla="*/ 489 h 715"/>
                <a:gd name="T14" fmla="*/ 67 w 686"/>
                <a:gd name="T15" fmla="*/ 495 h 715"/>
                <a:gd name="T16" fmla="*/ 58 w 686"/>
                <a:gd name="T17" fmla="*/ 493 h 715"/>
                <a:gd name="T18" fmla="*/ 43 w 686"/>
                <a:gd name="T19" fmla="*/ 482 h 715"/>
                <a:gd name="T20" fmla="*/ 28 w 686"/>
                <a:gd name="T21" fmla="*/ 478 h 715"/>
                <a:gd name="T22" fmla="*/ 4 w 686"/>
                <a:gd name="T23" fmla="*/ 498 h 715"/>
                <a:gd name="T24" fmla="*/ 13 w 686"/>
                <a:gd name="T25" fmla="*/ 553 h 715"/>
                <a:gd name="T26" fmla="*/ 51 w 686"/>
                <a:gd name="T27" fmla="*/ 593 h 715"/>
                <a:gd name="T28" fmla="*/ 63 w 686"/>
                <a:gd name="T29" fmla="*/ 596 h 715"/>
                <a:gd name="T30" fmla="*/ 87 w 686"/>
                <a:gd name="T31" fmla="*/ 572 h 715"/>
                <a:gd name="T32" fmla="*/ 88 w 686"/>
                <a:gd name="T33" fmla="*/ 554 h 715"/>
                <a:gd name="T34" fmla="*/ 107 w 686"/>
                <a:gd name="T35" fmla="*/ 535 h 715"/>
                <a:gd name="T36" fmla="*/ 111 w 686"/>
                <a:gd name="T37" fmla="*/ 534 h 715"/>
                <a:gd name="T38" fmla="*/ 114 w 686"/>
                <a:gd name="T39" fmla="*/ 534 h 715"/>
                <a:gd name="T40" fmla="*/ 138 w 686"/>
                <a:gd name="T41" fmla="*/ 574 h 715"/>
                <a:gd name="T42" fmla="*/ 197 w 686"/>
                <a:gd name="T43" fmla="*/ 693 h 715"/>
                <a:gd name="T44" fmla="*/ 231 w 686"/>
                <a:gd name="T45" fmla="*/ 715 h 715"/>
                <a:gd name="T46" fmla="*/ 250 w 686"/>
                <a:gd name="T47" fmla="*/ 709 h 715"/>
                <a:gd name="T48" fmla="*/ 680 w 686"/>
                <a:gd name="T49" fmla="*/ 136 h 715"/>
                <a:gd name="T50" fmla="*/ 650 w 686"/>
                <a:gd name="T51" fmla="*/ 88 h 715"/>
                <a:gd name="T52" fmla="*/ 553 w 686"/>
                <a:gd name="T53" fmla="*/ 67 h 715"/>
                <a:gd name="T54" fmla="*/ 538 w 686"/>
                <a:gd name="T55" fmla="*/ 65 h 715"/>
                <a:gd name="T56" fmla="*/ 524 w 686"/>
                <a:gd name="T57" fmla="*/ 79 h 715"/>
                <a:gd name="T58" fmla="*/ 524 w 686"/>
                <a:gd name="T59" fmla="*/ 102 h 715"/>
                <a:gd name="T60" fmla="*/ 498 w 686"/>
                <a:gd name="T61" fmla="*/ 136 h 715"/>
                <a:gd name="T62" fmla="*/ 454 w 686"/>
                <a:gd name="T63" fmla="*/ 146 h 715"/>
                <a:gd name="T64" fmla="*/ 425 w 686"/>
                <a:gd name="T65" fmla="*/ 143 h 715"/>
                <a:gd name="T66" fmla="*/ 362 w 686"/>
                <a:gd name="T67" fmla="*/ 107 h 715"/>
                <a:gd name="T68" fmla="*/ 352 w 686"/>
                <a:gd name="T69" fmla="*/ 64 h 715"/>
                <a:gd name="T70" fmla="*/ 362 w 686"/>
                <a:gd name="T71" fmla="*/ 44 h 715"/>
                <a:gd name="T72" fmla="*/ 341 w 686"/>
                <a:gd name="T73" fmla="*/ 21 h 715"/>
                <a:gd name="T74" fmla="*/ 247 w 686"/>
                <a:gd name="T75" fmla="*/ 0 h 715"/>
                <a:gd name="T76" fmla="*/ 239 w 686"/>
                <a:gd name="T77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6" h="715">
                  <a:moveTo>
                    <a:pt x="239" y="0"/>
                  </a:moveTo>
                  <a:cubicBezTo>
                    <a:pt x="220" y="0"/>
                    <a:pt x="204" y="12"/>
                    <a:pt x="199" y="31"/>
                  </a:cubicBezTo>
                  <a:cubicBezTo>
                    <a:pt x="170" y="126"/>
                    <a:pt x="110" y="208"/>
                    <a:pt x="31" y="265"/>
                  </a:cubicBezTo>
                  <a:cubicBezTo>
                    <a:pt x="13" y="278"/>
                    <a:pt x="5" y="303"/>
                    <a:pt x="15" y="323"/>
                  </a:cubicBezTo>
                  <a:cubicBezTo>
                    <a:pt x="72" y="441"/>
                    <a:pt x="72" y="441"/>
                    <a:pt x="72" y="441"/>
                  </a:cubicBezTo>
                  <a:cubicBezTo>
                    <a:pt x="82" y="460"/>
                    <a:pt x="90" y="480"/>
                    <a:pt x="89" y="484"/>
                  </a:cubicBezTo>
                  <a:cubicBezTo>
                    <a:pt x="88" y="486"/>
                    <a:pt x="87" y="488"/>
                    <a:pt x="85" y="489"/>
                  </a:cubicBezTo>
                  <a:cubicBezTo>
                    <a:pt x="79" y="492"/>
                    <a:pt x="73" y="495"/>
                    <a:pt x="67" y="495"/>
                  </a:cubicBezTo>
                  <a:cubicBezTo>
                    <a:pt x="64" y="495"/>
                    <a:pt x="61" y="494"/>
                    <a:pt x="58" y="493"/>
                  </a:cubicBezTo>
                  <a:cubicBezTo>
                    <a:pt x="53" y="490"/>
                    <a:pt x="48" y="486"/>
                    <a:pt x="43" y="482"/>
                  </a:cubicBezTo>
                  <a:cubicBezTo>
                    <a:pt x="38" y="479"/>
                    <a:pt x="33" y="478"/>
                    <a:pt x="28" y="478"/>
                  </a:cubicBezTo>
                  <a:cubicBezTo>
                    <a:pt x="17" y="478"/>
                    <a:pt x="7" y="485"/>
                    <a:pt x="4" y="498"/>
                  </a:cubicBezTo>
                  <a:cubicBezTo>
                    <a:pt x="0" y="516"/>
                    <a:pt x="5" y="536"/>
                    <a:pt x="13" y="553"/>
                  </a:cubicBezTo>
                  <a:cubicBezTo>
                    <a:pt x="21" y="570"/>
                    <a:pt x="34" y="586"/>
                    <a:pt x="51" y="593"/>
                  </a:cubicBezTo>
                  <a:cubicBezTo>
                    <a:pt x="55" y="595"/>
                    <a:pt x="59" y="596"/>
                    <a:pt x="63" y="596"/>
                  </a:cubicBezTo>
                  <a:cubicBezTo>
                    <a:pt x="75" y="596"/>
                    <a:pt x="86" y="586"/>
                    <a:pt x="87" y="572"/>
                  </a:cubicBezTo>
                  <a:cubicBezTo>
                    <a:pt x="88" y="566"/>
                    <a:pt x="87" y="560"/>
                    <a:pt x="88" y="554"/>
                  </a:cubicBezTo>
                  <a:cubicBezTo>
                    <a:pt x="90" y="543"/>
                    <a:pt x="98" y="539"/>
                    <a:pt x="107" y="535"/>
                  </a:cubicBezTo>
                  <a:cubicBezTo>
                    <a:pt x="108" y="534"/>
                    <a:pt x="110" y="534"/>
                    <a:pt x="111" y="534"/>
                  </a:cubicBezTo>
                  <a:cubicBezTo>
                    <a:pt x="112" y="534"/>
                    <a:pt x="113" y="534"/>
                    <a:pt x="114" y="534"/>
                  </a:cubicBezTo>
                  <a:cubicBezTo>
                    <a:pt x="118" y="536"/>
                    <a:pt x="128" y="554"/>
                    <a:pt x="138" y="574"/>
                  </a:cubicBezTo>
                  <a:cubicBezTo>
                    <a:pt x="197" y="693"/>
                    <a:pt x="197" y="693"/>
                    <a:pt x="197" y="693"/>
                  </a:cubicBezTo>
                  <a:cubicBezTo>
                    <a:pt x="204" y="707"/>
                    <a:pt x="217" y="715"/>
                    <a:pt x="231" y="715"/>
                  </a:cubicBezTo>
                  <a:cubicBezTo>
                    <a:pt x="237" y="715"/>
                    <a:pt x="244" y="713"/>
                    <a:pt x="250" y="709"/>
                  </a:cubicBezTo>
                  <a:cubicBezTo>
                    <a:pt x="461" y="584"/>
                    <a:pt x="618" y="379"/>
                    <a:pt x="680" y="136"/>
                  </a:cubicBezTo>
                  <a:cubicBezTo>
                    <a:pt x="686" y="114"/>
                    <a:pt x="672" y="93"/>
                    <a:pt x="650" y="88"/>
                  </a:cubicBezTo>
                  <a:cubicBezTo>
                    <a:pt x="553" y="67"/>
                    <a:pt x="553" y="67"/>
                    <a:pt x="553" y="67"/>
                  </a:cubicBezTo>
                  <a:cubicBezTo>
                    <a:pt x="547" y="66"/>
                    <a:pt x="542" y="65"/>
                    <a:pt x="538" y="65"/>
                  </a:cubicBezTo>
                  <a:cubicBezTo>
                    <a:pt x="527" y="65"/>
                    <a:pt x="522" y="70"/>
                    <a:pt x="524" y="79"/>
                  </a:cubicBezTo>
                  <a:cubicBezTo>
                    <a:pt x="526" y="86"/>
                    <a:pt x="526" y="94"/>
                    <a:pt x="524" y="102"/>
                  </a:cubicBezTo>
                  <a:cubicBezTo>
                    <a:pt x="521" y="116"/>
                    <a:pt x="512" y="129"/>
                    <a:pt x="498" y="136"/>
                  </a:cubicBezTo>
                  <a:cubicBezTo>
                    <a:pt x="485" y="143"/>
                    <a:pt x="470" y="146"/>
                    <a:pt x="454" y="146"/>
                  </a:cubicBezTo>
                  <a:cubicBezTo>
                    <a:pt x="445" y="146"/>
                    <a:pt x="435" y="145"/>
                    <a:pt x="425" y="143"/>
                  </a:cubicBezTo>
                  <a:cubicBezTo>
                    <a:pt x="399" y="137"/>
                    <a:pt x="376" y="125"/>
                    <a:pt x="362" y="107"/>
                  </a:cubicBezTo>
                  <a:cubicBezTo>
                    <a:pt x="353" y="94"/>
                    <a:pt x="349" y="79"/>
                    <a:pt x="352" y="64"/>
                  </a:cubicBezTo>
                  <a:cubicBezTo>
                    <a:pt x="354" y="57"/>
                    <a:pt x="357" y="50"/>
                    <a:pt x="362" y="44"/>
                  </a:cubicBezTo>
                  <a:cubicBezTo>
                    <a:pt x="370" y="34"/>
                    <a:pt x="362" y="26"/>
                    <a:pt x="341" y="2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5" y="0"/>
                    <a:pt x="242" y="0"/>
                    <a:pt x="239" y="0"/>
                  </a:cubicBezTo>
                </a:path>
              </a:pathLst>
            </a:custGeom>
            <a:solidFill>
              <a:srgbClr val="CBC1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5D6F1B8-EB09-45C3-B4AF-2838AC9703A0}"/>
                </a:ext>
              </a:extLst>
            </p:cNvPr>
            <p:cNvSpPr txBox="1"/>
            <p:nvPr/>
          </p:nvSpPr>
          <p:spPr>
            <a:xfrm>
              <a:off x="4948301" y="3017423"/>
              <a:ext cx="90281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Infrastructure 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as a Service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3228A46-76B4-4B85-BE4A-0D6EC52A712F}"/>
                </a:ext>
              </a:extLst>
            </p:cNvPr>
            <p:cNvSpPr txBox="1"/>
            <p:nvPr/>
          </p:nvSpPr>
          <p:spPr>
            <a:xfrm>
              <a:off x="6466183" y="3168429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571EAE5-DA25-4C56-8578-7294665F65D4}"/>
                </a:ext>
              </a:extLst>
            </p:cNvPr>
            <p:cNvSpPr txBox="1"/>
            <p:nvPr/>
          </p:nvSpPr>
          <p:spPr>
            <a:xfrm>
              <a:off x="7439764" y="3164661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2FC33A8-3983-4778-890B-B7916AA5899E}"/>
                </a:ext>
              </a:extLst>
            </p:cNvPr>
            <p:cNvSpPr txBox="1"/>
            <p:nvPr/>
          </p:nvSpPr>
          <p:spPr>
            <a:xfrm>
              <a:off x="6486325" y="3323938"/>
              <a:ext cx="942887" cy="473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Future Ready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Consumption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3366E97-4D27-4A4D-A707-F84917EC037E}"/>
                </a:ext>
              </a:extLst>
            </p:cNvPr>
            <p:cNvSpPr txBox="1"/>
            <p:nvPr/>
          </p:nvSpPr>
          <p:spPr>
            <a:xfrm>
              <a:off x="7422064" y="3342375"/>
              <a:ext cx="1434862" cy="123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Private Cloud</a:t>
              </a:r>
            </a:p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Enterprise Cloud</a:t>
              </a:r>
            </a:p>
            <a:p>
              <a:pPr marL="290499" lvl="3" indent="-109532" defTabSz="914378">
                <a:buFont typeface="Courier New" panose="02070309020205020404" pitchFamily="49" charset="0"/>
                <a:buChar char="o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AWS/Azure/ CI</a:t>
              </a:r>
            </a:p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Hybrid IT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Backup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Acceleration 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DC Security 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302A089F-6B53-42FE-BCEA-C106649259E6}"/>
                </a:ext>
              </a:extLst>
            </p:cNvPr>
            <p:cNvSpPr/>
            <p:nvPr/>
          </p:nvSpPr>
          <p:spPr>
            <a:xfrm>
              <a:off x="5583115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2" name="Group 15">
            <a:extLst>
              <a:ext uri="{FF2B5EF4-FFF2-40B4-BE49-F238E27FC236}">
                <a16:creationId xmlns:a16="http://schemas.microsoft.com/office/drawing/2014/main" id="{796F94BB-89F2-4DE7-9A73-C998A430B51E}"/>
              </a:ext>
            </a:extLst>
          </p:cNvPr>
          <p:cNvGrpSpPr/>
          <p:nvPr/>
        </p:nvGrpSpPr>
        <p:grpSpPr>
          <a:xfrm>
            <a:off x="2945152" y="3329736"/>
            <a:ext cx="3130006" cy="1449513"/>
            <a:chOff x="3052015" y="3170238"/>
            <a:chExt cx="3130006" cy="1449513"/>
          </a:xfrm>
        </p:grpSpPr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E139BBCF-C3AB-4A3F-8673-4E815372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4" y="3170238"/>
              <a:ext cx="1133475" cy="763588"/>
            </a:xfrm>
            <a:custGeom>
              <a:avLst/>
              <a:gdLst>
                <a:gd name="T0" fmla="*/ 553 w 783"/>
                <a:gd name="T1" fmla="*/ 0 h 527"/>
                <a:gd name="T2" fmla="*/ 537 w 783"/>
                <a:gd name="T3" fmla="*/ 3 h 527"/>
                <a:gd name="T4" fmla="*/ 375 w 783"/>
                <a:gd name="T5" fmla="*/ 35 h 527"/>
                <a:gd name="T6" fmla="*/ 370 w 783"/>
                <a:gd name="T7" fmla="*/ 35 h 527"/>
                <a:gd name="T8" fmla="*/ 248 w 783"/>
                <a:gd name="T9" fmla="*/ 18 h 527"/>
                <a:gd name="T10" fmla="*/ 235 w 783"/>
                <a:gd name="T11" fmla="*/ 17 h 527"/>
                <a:gd name="T12" fmla="*/ 193 w 783"/>
                <a:gd name="T13" fmla="*/ 42 h 527"/>
                <a:gd name="T14" fmla="*/ 137 w 783"/>
                <a:gd name="T15" fmla="*/ 160 h 527"/>
                <a:gd name="T16" fmla="*/ 114 w 783"/>
                <a:gd name="T17" fmla="*/ 200 h 527"/>
                <a:gd name="T18" fmla="*/ 111 w 783"/>
                <a:gd name="T19" fmla="*/ 201 h 527"/>
                <a:gd name="T20" fmla="*/ 107 w 783"/>
                <a:gd name="T21" fmla="*/ 200 h 527"/>
                <a:gd name="T22" fmla="*/ 88 w 783"/>
                <a:gd name="T23" fmla="*/ 182 h 527"/>
                <a:gd name="T24" fmla="*/ 86 w 783"/>
                <a:gd name="T25" fmla="*/ 163 h 527"/>
                <a:gd name="T26" fmla="*/ 62 w 783"/>
                <a:gd name="T27" fmla="*/ 140 h 527"/>
                <a:gd name="T28" fmla="*/ 50 w 783"/>
                <a:gd name="T29" fmla="*/ 143 h 527"/>
                <a:gd name="T30" fmla="*/ 13 w 783"/>
                <a:gd name="T31" fmla="*/ 184 h 527"/>
                <a:gd name="T32" fmla="*/ 5 w 783"/>
                <a:gd name="T33" fmla="*/ 239 h 527"/>
                <a:gd name="T34" fmla="*/ 29 w 783"/>
                <a:gd name="T35" fmla="*/ 259 h 527"/>
                <a:gd name="T36" fmla="*/ 44 w 783"/>
                <a:gd name="T37" fmla="*/ 254 h 527"/>
                <a:gd name="T38" fmla="*/ 59 w 783"/>
                <a:gd name="T39" fmla="*/ 243 h 527"/>
                <a:gd name="T40" fmla="*/ 69 w 783"/>
                <a:gd name="T41" fmla="*/ 241 h 527"/>
                <a:gd name="T42" fmla="*/ 86 w 783"/>
                <a:gd name="T43" fmla="*/ 246 h 527"/>
                <a:gd name="T44" fmla="*/ 90 w 783"/>
                <a:gd name="T45" fmla="*/ 252 h 527"/>
                <a:gd name="T46" fmla="*/ 74 w 783"/>
                <a:gd name="T47" fmla="*/ 295 h 527"/>
                <a:gd name="T48" fmla="*/ 18 w 783"/>
                <a:gd name="T49" fmla="*/ 416 h 527"/>
                <a:gd name="T50" fmla="*/ 38 w 783"/>
                <a:gd name="T51" fmla="*/ 467 h 527"/>
                <a:gd name="T52" fmla="*/ 370 w 783"/>
                <a:gd name="T53" fmla="*/ 527 h 527"/>
                <a:gd name="T54" fmla="*/ 381 w 783"/>
                <a:gd name="T55" fmla="*/ 527 h 527"/>
                <a:gd name="T56" fmla="*/ 755 w 783"/>
                <a:gd name="T57" fmla="*/ 446 h 527"/>
                <a:gd name="T58" fmla="*/ 773 w 783"/>
                <a:gd name="T59" fmla="*/ 393 h 527"/>
                <a:gd name="T60" fmla="*/ 729 w 783"/>
                <a:gd name="T61" fmla="*/ 303 h 527"/>
                <a:gd name="T62" fmla="*/ 710 w 783"/>
                <a:gd name="T63" fmla="*/ 283 h 527"/>
                <a:gd name="T64" fmla="*/ 702 w 783"/>
                <a:gd name="T65" fmla="*/ 288 h 527"/>
                <a:gd name="T66" fmla="*/ 684 w 783"/>
                <a:gd name="T67" fmla="*/ 303 h 527"/>
                <a:gd name="T68" fmla="*/ 662 w 783"/>
                <a:gd name="T69" fmla="*/ 308 h 527"/>
                <a:gd name="T70" fmla="*/ 641 w 783"/>
                <a:gd name="T71" fmla="*/ 303 h 527"/>
                <a:gd name="T72" fmla="*/ 590 w 783"/>
                <a:gd name="T73" fmla="*/ 251 h 527"/>
                <a:gd name="T74" fmla="*/ 579 w 783"/>
                <a:gd name="T75" fmla="*/ 179 h 527"/>
                <a:gd name="T76" fmla="*/ 606 w 783"/>
                <a:gd name="T77" fmla="*/ 145 h 527"/>
                <a:gd name="T78" fmla="*/ 628 w 783"/>
                <a:gd name="T79" fmla="*/ 139 h 527"/>
                <a:gd name="T80" fmla="*/ 628 w 783"/>
                <a:gd name="T81" fmla="*/ 139 h 527"/>
                <a:gd name="T82" fmla="*/ 628 w 783"/>
                <a:gd name="T83" fmla="*/ 139 h 527"/>
                <a:gd name="T84" fmla="*/ 633 w 783"/>
                <a:gd name="T85" fmla="*/ 109 h 527"/>
                <a:gd name="T86" fmla="*/ 591 w 783"/>
                <a:gd name="T87" fmla="*/ 23 h 527"/>
                <a:gd name="T88" fmla="*/ 553 w 783"/>
                <a:gd name="T8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3" h="527">
                  <a:moveTo>
                    <a:pt x="553" y="0"/>
                  </a:moveTo>
                  <a:cubicBezTo>
                    <a:pt x="548" y="0"/>
                    <a:pt x="542" y="1"/>
                    <a:pt x="537" y="3"/>
                  </a:cubicBezTo>
                  <a:cubicBezTo>
                    <a:pt x="487" y="23"/>
                    <a:pt x="432" y="35"/>
                    <a:pt x="375" y="35"/>
                  </a:cubicBezTo>
                  <a:cubicBezTo>
                    <a:pt x="374" y="35"/>
                    <a:pt x="372" y="35"/>
                    <a:pt x="370" y="35"/>
                  </a:cubicBezTo>
                  <a:cubicBezTo>
                    <a:pt x="328" y="35"/>
                    <a:pt x="287" y="29"/>
                    <a:pt x="248" y="18"/>
                  </a:cubicBezTo>
                  <a:cubicBezTo>
                    <a:pt x="244" y="17"/>
                    <a:pt x="240" y="17"/>
                    <a:pt x="235" y="17"/>
                  </a:cubicBezTo>
                  <a:cubicBezTo>
                    <a:pt x="218" y="17"/>
                    <a:pt x="201" y="26"/>
                    <a:pt x="193" y="42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28" y="180"/>
                    <a:pt x="118" y="199"/>
                    <a:pt x="114" y="200"/>
                  </a:cubicBezTo>
                  <a:cubicBezTo>
                    <a:pt x="113" y="201"/>
                    <a:pt x="112" y="201"/>
                    <a:pt x="111" y="201"/>
                  </a:cubicBezTo>
                  <a:cubicBezTo>
                    <a:pt x="109" y="201"/>
                    <a:pt x="108" y="201"/>
                    <a:pt x="107" y="200"/>
                  </a:cubicBezTo>
                  <a:cubicBezTo>
                    <a:pt x="98" y="196"/>
                    <a:pt x="90" y="192"/>
                    <a:pt x="88" y="182"/>
                  </a:cubicBezTo>
                  <a:cubicBezTo>
                    <a:pt x="87" y="176"/>
                    <a:pt x="87" y="169"/>
                    <a:pt x="86" y="163"/>
                  </a:cubicBezTo>
                  <a:cubicBezTo>
                    <a:pt x="85" y="149"/>
                    <a:pt x="74" y="140"/>
                    <a:pt x="62" y="140"/>
                  </a:cubicBezTo>
                  <a:cubicBezTo>
                    <a:pt x="58" y="140"/>
                    <a:pt x="54" y="141"/>
                    <a:pt x="50" y="143"/>
                  </a:cubicBezTo>
                  <a:cubicBezTo>
                    <a:pt x="33" y="151"/>
                    <a:pt x="21" y="167"/>
                    <a:pt x="13" y="184"/>
                  </a:cubicBezTo>
                  <a:cubicBezTo>
                    <a:pt x="5" y="201"/>
                    <a:pt x="0" y="221"/>
                    <a:pt x="5" y="239"/>
                  </a:cubicBezTo>
                  <a:cubicBezTo>
                    <a:pt x="8" y="251"/>
                    <a:pt x="18" y="259"/>
                    <a:pt x="29" y="259"/>
                  </a:cubicBezTo>
                  <a:cubicBezTo>
                    <a:pt x="34" y="259"/>
                    <a:pt x="39" y="257"/>
                    <a:pt x="44" y="254"/>
                  </a:cubicBezTo>
                  <a:cubicBezTo>
                    <a:pt x="49" y="251"/>
                    <a:pt x="54" y="246"/>
                    <a:pt x="59" y="243"/>
                  </a:cubicBezTo>
                  <a:cubicBezTo>
                    <a:pt x="62" y="241"/>
                    <a:pt x="65" y="241"/>
                    <a:pt x="69" y="241"/>
                  </a:cubicBezTo>
                  <a:cubicBezTo>
                    <a:pt x="74" y="241"/>
                    <a:pt x="80" y="243"/>
                    <a:pt x="86" y="246"/>
                  </a:cubicBezTo>
                  <a:cubicBezTo>
                    <a:pt x="88" y="247"/>
                    <a:pt x="89" y="249"/>
                    <a:pt x="90" y="252"/>
                  </a:cubicBezTo>
                  <a:cubicBezTo>
                    <a:pt x="92" y="255"/>
                    <a:pt x="84" y="275"/>
                    <a:pt x="74" y="295"/>
                  </a:cubicBezTo>
                  <a:cubicBezTo>
                    <a:pt x="18" y="416"/>
                    <a:pt x="18" y="416"/>
                    <a:pt x="18" y="416"/>
                  </a:cubicBezTo>
                  <a:cubicBezTo>
                    <a:pt x="8" y="436"/>
                    <a:pt x="17" y="459"/>
                    <a:pt x="38" y="467"/>
                  </a:cubicBezTo>
                  <a:cubicBezTo>
                    <a:pt x="141" y="506"/>
                    <a:pt x="253" y="527"/>
                    <a:pt x="370" y="527"/>
                  </a:cubicBezTo>
                  <a:cubicBezTo>
                    <a:pt x="374" y="527"/>
                    <a:pt x="377" y="527"/>
                    <a:pt x="381" y="527"/>
                  </a:cubicBezTo>
                  <a:cubicBezTo>
                    <a:pt x="514" y="526"/>
                    <a:pt x="640" y="497"/>
                    <a:pt x="755" y="446"/>
                  </a:cubicBezTo>
                  <a:cubicBezTo>
                    <a:pt x="775" y="436"/>
                    <a:pt x="783" y="412"/>
                    <a:pt x="773" y="393"/>
                  </a:cubicBezTo>
                  <a:cubicBezTo>
                    <a:pt x="729" y="303"/>
                    <a:pt x="729" y="303"/>
                    <a:pt x="729" y="303"/>
                  </a:cubicBezTo>
                  <a:cubicBezTo>
                    <a:pt x="722" y="290"/>
                    <a:pt x="716" y="283"/>
                    <a:pt x="710" y="283"/>
                  </a:cubicBezTo>
                  <a:cubicBezTo>
                    <a:pt x="707" y="283"/>
                    <a:pt x="704" y="285"/>
                    <a:pt x="702" y="288"/>
                  </a:cubicBezTo>
                  <a:cubicBezTo>
                    <a:pt x="697" y="294"/>
                    <a:pt x="691" y="299"/>
                    <a:pt x="684" y="303"/>
                  </a:cubicBezTo>
                  <a:cubicBezTo>
                    <a:pt x="677" y="306"/>
                    <a:pt x="670" y="308"/>
                    <a:pt x="662" y="308"/>
                  </a:cubicBezTo>
                  <a:cubicBezTo>
                    <a:pt x="655" y="308"/>
                    <a:pt x="648" y="306"/>
                    <a:pt x="641" y="303"/>
                  </a:cubicBezTo>
                  <a:cubicBezTo>
                    <a:pt x="620" y="294"/>
                    <a:pt x="602" y="275"/>
                    <a:pt x="590" y="251"/>
                  </a:cubicBezTo>
                  <a:cubicBezTo>
                    <a:pt x="578" y="226"/>
                    <a:pt x="574" y="201"/>
                    <a:pt x="579" y="179"/>
                  </a:cubicBezTo>
                  <a:cubicBezTo>
                    <a:pt x="583" y="164"/>
                    <a:pt x="592" y="151"/>
                    <a:pt x="606" y="145"/>
                  </a:cubicBezTo>
                  <a:cubicBezTo>
                    <a:pt x="613" y="141"/>
                    <a:pt x="620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41" y="139"/>
                    <a:pt x="642" y="128"/>
                    <a:pt x="633" y="109"/>
                  </a:cubicBezTo>
                  <a:cubicBezTo>
                    <a:pt x="591" y="23"/>
                    <a:pt x="591" y="23"/>
                    <a:pt x="591" y="23"/>
                  </a:cubicBezTo>
                  <a:cubicBezTo>
                    <a:pt x="583" y="8"/>
                    <a:pt x="569" y="0"/>
                    <a:pt x="553" y="0"/>
                  </a:cubicBezTo>
                </a:path>
              </a:pathLst>
            </a:custGeom>
            <a:solidFill>
              <a:srgbClr val="92CE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D809869-1DD6-43D0-BED0-D0060EB436F5}"/>
                </a:ext>
              </a:extLst>
            </p:cNvPr>
            <p:cNvSpPr txBox="1"/>
            <p:nvPr/>
          </p:nvSpPr>
          <p:spPr>
            <a:xfrm>
              <a:off x="4769877" y="3994611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CF1DDC4-2794-4CBC-A46A-EA4B4813901F}"/>
                </a:ext>
              </a:extLst>
            </p:cNvPr>
            <p:cNvSpPr txBox="1"/>
            <p:nvPr/>
          </p:nvSpPr>
          <p:spPr>
            <a:xfrm>
              <a:off x="3052015" y="4132620"/>
              <a:ext cx="1717862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Nerve Center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Shade and Dedicated Pool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Management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8CADCD4-0D79-4DA9-BD3F-9ED5F7EADEC3}"/>
                </a:ext>
              </a:extLst>
            </p:cNvPr>
            <p:cNvSpPr txBox="1"/>
            <p:nvPr/>
          </p:nvSpPr>
          <p:spPr>
            <a:xfrm>
              <a:off x="4769877" y="4146545"/>
              <a:ext cx="1412144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Automation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Lean Operations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Ready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9F9B90E-FF7D-4519-82B9-6C39D51044DF}"/>
                </a:ext>
              </a:extLst>
            </p:cNvPr>
            <p:cNvSpPr txBox="1"/>
            <p:nvPr/>
          </p:nvSpPr>
          <p:spPr>
            <a:xfrm>
              <a:off x="3052015" y="3973318"/>
              <a:ext cx="798429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4B1B9A-44F2-4DCD-AE9C-B72075AB631C}"/>
                </a:ext>
              </a:extLst>
            </p:cNvPr>
            <p:cNvSpPr txBox="1"/>
            <p:nvPr/>
          </p:nvSpPr>
          <p:spPr>
            <a:xfrm>
              <a:off x="4107940" y="3430068"/>
              <a:ext cx="96052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OPS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0FD7692-47CC-41DE-BE68-3DFD1D3FB1AB}"/>
                </a:ext>
              </a:extLst>
            </p:cNvPr>
            <p:cNvCxnSpPr/>
            <p:nvPr/>
          </p:nvCxnSpPr>
          <p:spPr>
            <a:xfrm>
              <a:off x="4579938" y="3880486"/>
              <a:ext cx="0" cy="436605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23">
            <a:extLst>
              <a:ext uri="{FF2B5EF4-FFF2-40B4-BE49-F238E27FC236}">
                <a16:creationId xmlns:a16="http://schemas.microsoft.com/office/drawing/2014/main" id="{6CA81FB0-1D7D-4ECB-9EBB-0881F2C60895}"/>
              </a:ext>
            </a:extLst>
          </p:cNvPr>
          <p:cNvGrpSpPr/>
          <p:nvPr/>
        </p:nvGrpSpPr>
        <p:grpSpPr>
          <a:xfrm>
            <a:off x="571500" y="2871366"/>
            <a:ext cx="3636752" cy="1167341"/>
            <a:chOff x="678364" y="2701926"/>
            <a:chExt cx="3636752" cy="1167341"/>
          </a:xfrm>
        </p:grpSpPr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B36FF10D-8FD8-462B-B031-C3DBDC07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6" y="2701926"/>
              <a:ext cx="1025525" cy="1087438"/>
            </a:xfrm>
            <a:custGeom>
              <a:avLst/>
              <a:gdLst>
                <a:gd name="T0" fmla="*/ 238 w 708"/>
                <a:gd name="T1" fmla="*/ 0 h 750"/>
                <a:gd name="T2" fmla="*/ 213 w 708"/>
                <a:gd name="T3" fmla="*/ 3 h 750"/>
                <a:gd name="T4" fmla="*/ 165 w 708"/>
                <a:gd name="T5" fmla="*/ 31 h 750"/>
                <a:gd name="T6" fmla="*/ 177 w 708"/>
                <a:gd name="T7" fmla="*/ 71 h 750"/>
                <a:gd name="T8" fmla="*/ 195 w 708"/>
                <a:gd name="T9" fmla="*/ 76 h 750"/>
                <a:gd name="T10" fmla="*/ 209 w 708"/>
                <a:gd name="T11" fmla="*/ 98 h 750"/>
                <a:gd name="T12" fmla="*/ 208 w 708"/>
                <a:gd name="T13" fmla="*/ 105 h 750"/>
                <a:gd name="T14" fmla="*/ 164 w 708"/>
                <a:gd name="T15" fmla="*/ 120 h 750"/>
                <a:gd name="T16" fmla="*/ 34 w 708"/>
                <a:gd name="T17" fmla="*/ 151 h 750"/>
                <a:gd name="T18" fmla="*/ 7 w 708"/>
                <a:gd name="T19" fmla="*/ 199 h 750"/>
                <a:gd name="T20" fmla="*/ 471 w 708"/>
                <a:gd name="T21" fmla="*/ 746 h 750"/>
                <a:gd name="T22" fmla="*/ 488 w 708"/>
                <a:gd name="T23" fmla="*/ 750 h 750"/>
                <a:gd name="T24" fmla="*/ 524 w 708"/>
                <a:gd name="T25" fmla="*/ 727 h 750"/>
                <a:gd name="T26" fmla="*/ 566 w 708"/>
                <a:gd name="T27" fmla="*/ 637 h 750"/>
                <a:gd name="T28" fmla="*/ 561 w 708"/>
                <a:gd name="T29" fmla="*/ 606 h 750"/>
                <a:gd name="T30" fmla="*/ 561 w 708"/>
                <a:gd name="T31" fmla="*/ 606 h 750"/>
                <a:gd name="T32" fmla="*/ 559 w 708"/>
                <a:gd name="T33" fmla="*/ 606 h 750"/>
                <a:gd name="T34" fmla="*/ 538 w 708"/>
                <a:gd name="T35" fmla="*/ 602 h 750"/>
                <a:gd name="T36" fmla="*/ 511 w 708"/>
                <a:gd name="T37" fmla="*/ 568 h 750"/>
                <a:gd name="T38" fmla="*/ 521 w 708"/>
                <a:gd name="T39" fmla="*/ 496 h 750"/>
                <a:gd name="T40" fmla="*/ 570 w 708"/>
                <a:gd name="T41" fmla="*/ 442 h 750"/>
                <a:gd name="T42" fmla="*/ 592 w 708"/>
                <a:gd name="T43" fmla="*/ 437 h 750"/>
                <a:gd name="T44" fmla="*/ 613 w 708"/>
                <a:gd name="T45" fmla="*/ 442 h 750"/>
                <a:gd name="T46" fmla="*/ 631 w 708"/>
                <a:gd name="T47" fmla="*/ 456 h 750"/>
                <a:gd name="T48" fmla="*/ 639 w 708"/>
                <a:gd name="T49" fmla="*/ 461 h 750"/>
                <a:gd name="T50" fmla="*/ 658 w 708"/>
                <a:gd name="T51" fmla="*/ 440 h 750"/>
                <a:gd name="T52" fmla="*/ 699 w 708"/>
                <a:gd name="T53" fmla="*/ 354 h 750"/>
                <a:gd name="T54" fmla="*/ 680 w 708"/>
                <a:gd name="T55" fmla="*/ 300 h 750"/>
                <a:gd name="T56" fmla="*/ 489 w 708"/>
                <a:gd name="T57" fmla="*/ 84 h 750"/>
                <a:gd name="T58" fmla="*/ 446 w 708"/>
                <a:gd name="T59" fmla="*/ 54 h 750"/>
                <a:gd name="T60" fmla="*/ 436 w 708"/>
                <a:gd name="T61" fmla="*/ 55 h 750"/>
                <a:gd name="T62" fmla="*/ 309 w 708"/>
                <a:gd name="T63" fmla="*/ 85 h 750"/>
                <a:gd name="T64" fmla="*/ 267 w 708"/>
                <a:gd name="T65" fmla="*/ 93 h 750"/>
                <a:gd name="T66" fmla="*/ 263 w 708"/>
                <a:gd name="T67" fmla="*/ 92 h 750"/>
                <a:gd name="T68" fmla="*/ 259 w 708"/>
                <a:gd name="T69" fmla="*/ 86 h 750"/>
                <a:gd name="T70" fmla="*/ 261 w 708"/>
                <a:gd name="T71" fmla="*/ 60 h 750"/>
                <a:gd name="T72" fmla="*/ 275 w 708"/>
                <a:gd name="T73" fmla="*/ 47 h 750"/>
                <a:gd name="T74" fmla="*/ 268 w 708"/>
                <a:gd name="T75" fmla="*/ 6 h 750"/>
                <a:gd name="T76" fmla="*/ 238 w 708"/>
                <a:gd name="T77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8" h="750">
                  <a:moveTo>
                    <a:pt x="238" y="0"/>
                  </a:moveTo>
                  <a:cubicBezTo>
                    <a:pt x="229" y="0"/>
                    <a:pt x="221" y="1"/>
                    <a:pt x="213" y="3"/>
                  </a:cubicBezTo>
                  <a:cubicBezTo>
                    <a:pt x="194" y="7"/>
                    <a:pt x="176" y="16"/>
                    <a:pt x="165" y="31"/>
                  </a:cubicBezTo>
                  <a:cubicBezTo>
                    <a:pt x="153" y="46"/>
                    <a:pt x="160" y="65"/>
                    <a:pt x="177" y="71"/>
                  </a:cubicBezTo>
                  <a:cubicBezTo>
                    <a:pt x="183" y="73"/>
                    <a:pt x="189" y="74"/>
                    <a:pt x="195" y="76"/>
                  </a:cubicBezTo>
                  <a:cubicBezTo>
                    <a:pt x="205" y="80"/>
                    <a:pt x="207" y="89"/>
                    <a:pt x="209" y="98"/>
                  </a:cubicBezTo>
                  <a:cubicBezTo>
                    <a:pt x="210" y="101"/>
                    <a:pt x="209" y="103"/>
                    <a:pt x="208" y="105"/>
                  </a:cubicBezTo>
                  <a:cubicBezTo>
                    <a:pt x="206" y="109"/>
                    <a:pt x="186" y="115"/>
                    <a:pt x="164" y="120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13" y="156"/>
                    <a:pt x="0" y="178"/>
                    <a:pt x="7" y="199"/>
                  </a:cubicBezTo>
                  <a:cubicBezTo>
                    <a:pt x="84" y="437"/>
                    <a:pt x="252" y="633"/>
                    <a:pt x="471" y="746"/>
                  </a:cubicBezTo>
                  <a:cubicBezTo>
                    <a:pt x="476" y="749"/>
                    <a:pt x="482" y="750"/>
                    <a:pt x="488" y="750"/>
                  </a:cubicBezTo>
                  <a:cubicBezTo>
                    <a:pt x="503" y="750"/>
                    <a:pt x="517" y="742"/>
                    <a:pt x="524" y="727"/>
                  </a:cubicBezTo>
                  <a:cubicBezTo>
                    <a:pt x="566" y="637"/>
                    <a:pt x="566" y="637"/>
                    <a:pt x="566" y="637"/>
                  </a:cubicBezTo>
                  <a:cubicBezTo>
                    <a:pt x="575" y="617"/>
                    <a:pt x="574" y="606"/>
                    <a:pt x="561" y="606"/>
                  </a:cubicBezTo>
                  <a:cubicBezTo>
                    <a:pt x="561" y="606"/>
                    <a:pt x="561" y="606"/>
                    <a:pt x="561" y="606"/>
                  </a:cubicBezTo>
                  <a:cubicBezTo>
                    <a:pt x="560" y="606"/>
                    <a:pt x="560" y="606"/>
                    <a:pt x="559" y="606"/>
                  </a:cubicBezTo>
                  <a:cubicBezTo>
                    <a:pt x="552" y="606"/>
                    <a:pt x="545" y="605"/>
                    <a:pt x="538" y="602"/>
                  </a:cubicBezTo>
                  <a:cubicBezTo>
                    <a:pt x="525" y="595"/>
                    <a:pt x="515" y="583"/>
                    <a:pt x="511" y="568"/>
                  </a:cubicBezTo>
                  <a:cubicBezTo>
                    <a:pt x="505" y="546"/>
                    <a:pt x="509" y="520"/>
                    <a:pt x="521" y="496"/>
                  </a:cubicBezTo>
                  <a:cubicBezTo>
                    <a:pt x="532" y="471"/>
                    <a:pt x="549" y="452"/>
                    <a:pt x="570" y="442"/>
                  </a:cubicBezTo>
                  <a:cubicBezTo>
                    <a:pt x="577" y="439"/>
                    <a:pt x="585" y="437"/>
                    <a:pt x="592" y="437"/>
                  </a:cubicBezTo>
                  <a:cubicBezTo>
                    <a:pt x="599" y="437"/>
                    <a:pt x="607" y="439"/>
                    <a:pt x="613" y="442"/>
                  </a:cubicBezTo>
                  <a:cubicBezTo>
                    <a:pt x="620" y="445"/>
                    <a:pt x="626" y="450"/>
                    <a:pt x="631" y="456"/>
                  </a:cubicBezTo>
                  <a:cubicBezTo>
                    <a:pt x="634" y="459"/>
                    <a:pt x="636" y="461"/>
                    <a:pt x="639" y="461"/>
                  </a:cubicBezTo>
                  <a:cubicBezTo>
                    <a:pt x="645" y="461"/>
                    <a:pt x="652" y="454"/>
                    <a:pt x="658" y="440"/>
                  </a:cubicBezTo>
                  <a:cubicBezTo>
                    <a:pt x="699" y="354"/>
                    <a:pt x="699" y="354"/>
                    <a:pt x="699" y="354"/>
                  </a:cubicBezTo>
                  <a:cubicBezTo>
                    <a:pt x="708" y="334"/>
                    <a:pt x="700" y="311"/>
                    <a:pt x="680" y="300"/>
                  </a:cubicBezTo>
                  <a:cubicBezTo>
                    <a:pt x="595" y="251"/>
                    <a:pt x="527" y="175"/>
                    <a:pt x="489" y="84"/>
                  </a:cubicBezTo>
                  <a:cubicBezTo>
                    <a:pt x="482" y="66"/>
                    <a:pt x="464" y="54"/>
                    <a:pt x="446" y="54"/>
                  </a:cubicBezTo>
                  <a:cubicBezTo>
                    <a:pt x="442" y="54"/>
                    <a:pt x="439" y="54"/>
                    <a:pt x="436" y="55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291" y="89"/>
                    <a:pt x="275" y="93"/>
                    <a:pt x="267" y="93"/>
                  </a:cubicBezTo>
                  <a:cubicBezTo>
                    <a:pt x="265" y="93"/>
                    <a:pt x="264" y="92"/>
                    <a:pt x="263" y="92"/>
                  </a:cubicBezTo>
                  <a:cubicBezTo>
                    <a:pt x="261" y="91"/>
                    <a:pt x="259" y="89"/>
                    <a:pt x="259" y="86"/>
                  </a:cubicBezTo>
                  <a:cubicBezTo>
                    <a:pt x="256" y="77"/>
                    <a:pt x="254" y="68"/>
                    <a:pt x="261" y="60"/>
                  </a:cubicBezTo>
                  <a:cubicBezTo>
                    <a:pt x="265" y="55"/>
                    <a:pt x="270" y="52"/>
                    <a:pt x="275" y="47"/>
                  </a:cubicBezTo>
                  <a:cubicBezTo>
                    <a:pt x="288" y="34"/>
                    <a:pt x="285" y="14"/>
                    <a:pt x="268" y="6"/>
                  </a:cubicBezTo>
                  <a:cubicBezTo>
                    <a:pt x="259" y="2"/>
                    <a:pt x="248" y="0"/>
                    <a:pt x="238" y="0"/>
                  </a:cubicBezTo>
                </a:path>
              </a:pathLst>
            </a:custGeom>
            <a:solidFill>
              <a:srgbClr val="E7B8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05DB619-5B28-4413-B98C-3CB0D092BD7E}"/>
                </a:ext>
              </a:extLst>
            </p:cNvPr>
            <p:cNvSpPr txBox="1"/>
            <p:nvPr/>
          </p:nvSpPr>
          <p:spPr>
            <a:xfrm>
              <a:off x="3354596" y="2978472"/>
              <a:ext cx="96052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Security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53F1E8F-1BD0-4681-9732-EEF788B5B476}"/>
                </a:ext>
              </a:extLst>
            </p:cNvPr>
            <p:cNvSpPr txBox="1"/>
            <p:nvPr/>
          </p:nvSpPr>
          <p:spPr>
            <a:xfrm>
              <a:off x="686274" y="3102768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64028C2-7104-4EB4-8D2F-EFC7C70C9FA7}"/>
                </a:ext>
              </a:extLst>
            </p:cNvPr>
            <p:cNvSpPr txBox="1"/>
            <p:nvPr/>
          </p:nvSpPr>
          <p:spPr>
            <a:xfrm>
              <a:off x="1903876" y="3118617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261B546-B140-48C2-A710-49DAA7A68370}"/>
                </a:ext>
              </a:extLst>
            </p:cNvPr>
            <p:cNvSpPr txBox="1"/>
            <p:nvPr/>
          </p:nvSpPr>
          <p:spPr>
            <a:xfrm>
              <a:off x="678364" y="3269103"/>
              <a:ext cx="159685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Impregnable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Audit &amp; Compliance</a:t>
              </a:r>
              <a:b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driven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3C943D8-2748-4F71-A301-56BBD1EE9371}"/>
                </a:ext>
              </a:extLst>
            </p:cNvPr>
            <p:cNvSpPr txBox="1"/>
            <p:nvPr/>
          </p:nvSpPr>
          <p:spPr>
            <a:xfrm>
              <a:off x="1903906" y="3310916"/>
              <a:ext cx="1509113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Network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Point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" name="Freeform 64">
              <a:extLst>
                <a:ext uri="{FF2B5EF4-FFF2-40B4-BE49-F238E27FC236}">
                  <a16:creationId xmlns:a16="http://schemas.microsoft.com/office/drawing/2014/main" id="{B6B3E2D2-6692-4EAC-ACE8-86751607E317}"/>
                </a:ext>
              </a:extLst>
            </p:cNvPr>
            <p:cNvSpPr/>
            <p:nvPr/>
          </p:nvSpPr>
          <p:spPr>
            <a:xfrm flipH="1">
              <a:off x="2687831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8" name="Group 31">
            <a:extLst>
              <a:ext uri="{FF2B5EF4-FFF2-40B4-BE49-F238E27FC236}">
                <a16:creationId xmlns:a16="http://schemas.microsoft.com/office/drawing/2014/main" id="{48FB2866-AFCA-4660-BDA5-63DE89FD85C2}"/>
              </a:ext>
            </a:extLst>
          </p:cNvPr>
          <p:cNvGrpSpPr/>
          <p:nvPr/>
        </p:nvGrpSpPr>
        <p:grpSpPr>
          <a:xfrm>
            <a:off x="562475" y="1952704"/>
            <a:ext cx="3348626" cy="1099638"/>
            <a:chOff x="669338" y="1783264"/>
            <a:chExt cx="3348626" cy="1099638"/>
          </a:xfrm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DDB3F6D2-5067-4039-B6AE-12D2988E7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339" y="1795464"/>
              <a:ext cx="809625" cy="1087438"/>
            </a:xfrm>
            <a:custGeom>
              <a:avLst/>
              <a:gdLst>
                <a:gd name="T0" fmla="*/ 189 w 559"/>
                <a:gd name="T1" fmla="*/ 0 h 751"/>
                <a:gd name="T2" fmla="*/ 158 w 559"/>
                <a:gd name="T3" fmla="*/ 16 h 751"/>
                <a:gd name="T4" fmla="*/ 2 w 559"/>
                <a:gd name="T5" fmla="*/ 547 h 751"/>
                <a:gd name="T6" fmla="*/ 20 w 559"/>
                <a:gd name="T7" fmla="*/ 720 h 751"/>
                <a:gd name="T8" fmla="*/ 58 w 559"/>
                <a:gd name="T9" fmla="*/ 751 h 751"/>
                <a:gd name="T10" fmla="*/ 67 w 559"/>
                <a:gd name="T11" fmla="*/ 749 h 751"/>
                <a:gd name="T12" fmla="*/ 164 w 559"/>
                <a:gd name="T13" fmla="*/ 726 h 751"/>
                <a:gd name="T14" fmla="*/ 185 w 559"/>
                <a:gd name="T15" fmla="*/ 703 h 751"/>
                <a:gd name="T16" fmla="*/ 175 w 559"/>
                <a:gd name="T17" fmla="*/ 683 h 751"/>
                <a:gd name="T18" fmla="*/ 184 w 559"/>
                <a:gd name="T19" fmla="*/ 640 h 751"/>
                <a:gd name="T20" fmla="*/ 246 w 559"/>
                <a:gd name="T21" fmla="*/ 603 h 751"/>
                <a:gd name="T22" fmla="*/ 277 w 559"/>
                <a:gd name="T23" fmla="*/ 599 h 751"/>
                <a:gd name="T24" fmla="*/ 319 w 559"/>
                <a:gd name="T25" fmla="*/ 608 h 751"/>
                <a:gd name="T26" fmla="*/ 346 w 559"/>
                <a:gd name="T27" fmla="*/ 642 h 751"/>
                <a:gd name="T28" fmla="*/ 346 w 559"/>
                <a:gd name="T29" fmla="*/ 664 h 751"/>
                <a:gd name="T30" fmla="*/ 360 w 559"/>
                <a:gd name="T31" fmla="*/ 678 h 751"/>
                <a:gd name="T32" fmla="*/ 375 w 559"/>
                <a:gd name="T33" fmla="*/ 676 h 751"/>
                <a:gd name="T34" fmla="*/ 468 w 559"/>
                <a:gd name="T35" fmla="*/ 654 h 751"/>
                <a:gd name="T36" fmla="*/ 499 w 559"/>
                <a:gd name="T37" fmla="*/ 605 h 751"/>
                <a:gd name="T38" fmla="*/ 494 w 559"/>
                <a:gd name="T39" fmla="*/ 541 h 751"/>
                <a:gd name="T40" fmla="*/ 549 w 559"/>
                <a:gd name="T41" fmla="*/ 321 h 751"/>
                <a:gd name="T42" fmla="*/ 538 w 559"/>
                <a:gd name="T43" fmla="*/ 262 h 751"/>
                <a:gd name="T44" fmla="*/ 435 w 559"/>
                <a:gd name="T45" fmla="*/ 181 h 751"/>
                <a:gd name="T46" fmla="*/ 401 w 559"/>
                <a:gd name="T47" fmla="*/ 150 h 751"/>
                <a:gd name="T48" fmla="*/ 403 w 559"/>
                <a:gd name="T49" fmla="*/ 143 h 751"/>
                <a:gd name="T50" fmla="*/ 424 w 559"/>
                <a:gd name="T51" fmla="*/ 128 h 751"/>
                <a:gd name="T52" fmla="*/ 425 w 559"/>
                <a:gd name="T53" fmla="*/ 128 h 751"/>
                <a:gd name="T54" fmla="*/ 444 w 559"/>
                <a:gd name="T55" fmla="*/ 131 h 751"/>
                <a:gd name="T56" fmla="*/ 447 w 559"/>
                <a:gd name="T57" fmla="*/ 131 h 751"/>
                <a:gd name="T58" fmla="*/ 472 w 559"/>
                <a:gd name="T59" fmla="*/ 100 h 751"/>
                <a:gd name="T60" fmla="*/ 439 w 559"/>
                <a:gd name="T61" fmla="*/ 55 h 751"/>
                <a:gd name="T62" fmla="*/ 390 w 559"/>
                <a:gd name="T63" fmla="*/ 35 h 751"/>
                <a:gd name="T64" fmla="*/ 388 w 559"/>
                <a:gd name="T65" fmla="*/ 35 h 751"/>
                <a:gd name="T66" fmla="*/ 365 w 559"/>
                <a:gd name="T67" fmla="*/ 69 h 751"/>
                <a:gd name="T68" fmla="*/ 372 w 559"/>
                <a:gd name="T69" fmla="*/ 86 h 751"/>
                <a:gd name="T70" fmla="*/ 363 w 559"/>
                <a:gd name="T71" fmla="*/ 112 h 751"/>
                <a:gd name="T72" fmla="*/ 357 w 559"/>
                <a:gd name="T73" fmla="*/ 115 h 751"/>
                <a:gd name="T74" fmla="*/ 356 w 559"/>
                <a:gd name="T75" fmla="*/ 115 h 751"/>
                <a:gd name="T76" fmla="*/ 318 w 559"/>
                <a:gd name="T77" fmla="*/ 90 h 751"/>
                <a:gd name="T78" fmla="*/ 213 w 559"/>
                <a:gd name="T79" fmla="*/ 8 h 751"/>
                <a:gd name="T80" fmla="*/ 189 w 559"/>
                <a:gd name="T81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9" h="751">
                  <a:moveTo>
                    <a:pt x="189" y="0"/>
                  </a:moveTo>
                  <a:cubicBezTo>
                    <a:pt x="177" y="0"/>
                    <a:pt x="166" y="5"/>
                    <a:pt x="158" y="16"/>
                  </a:cubicBezTo>
                  <a:cubicBezTo>
                    <a:pt x="58" y="168"/>
                    <a:pt x="0" y="351"/>
                    <a:pt x="2" y="547"/>
                  </a:cubicBezTo>
                  <a:cubicBezTo>
                    <a:pt x="2" y="606"/>
                    <a:pt x="9" y="664"/>
                    <a:pt x="20" y="720"/>
                  </a:cubicBezTo>
                  <a:cubicBezTo>
                    <a:pt x="23" y="738"/>
                    <a:pt x="40" y="751"/>
                    <a:pt x="58" y="751"/>
                  </a:cubicBezTo>
                  <a:cubicBezTo>
                    <a:pt x="61" y="751"/>
                    <a:pt x="64" y="750"/>
                    <a:pt x="67" y="749"/>
                  </a:cubicBezTo>
                  <a:cubicBezTo>
                    <a:pt x="164" y="726"/>
                    <a:pt x="164" y="726"/>
                    <a:pt x="164" y="726"/>
                  </a:cubicBezTo>
                  <a:cubicBezTo>
                    <a:pt x="186" y="721"/>
                    <a:pt x="193" y="713"/>
                    <a:pt x="185" y="703"/>
                  </a:cubicBezTo>
                  <a:cubicBezTo>
                    <a:pt x="180" y="697"/>
                    <a:pt x="177" y="690"/>
                    <a:pt x="175" y="683"/>
                  </a:cubicBezTo>
                  <a:cubicBezTo>
                    <a:pt x="171" y="668"/>
                    <a:pt x="175" y="653"/>
                    <a:pt x="184" y="640"/>
                  </a:cubicBezTo>
                  <a:cubicBezTo>
                    <a:pt x="198" y="622"/>
                    <a:pt x="220" y="609"/>
                    <a:pt x="246" y="603"/>
                  </a:cubicBezTo>
                  <a:cubicBezTo>
                    <a:pt x="257" y="600"/>
                    <a:pt x="267" y="599"/>
                    <a:pt x="277" y="599"/>
                  </a:cubicBezTo>
                  <a:cubicBezTo>
                    <a:pt x="292" y="599"/>
                    <a:pt x="307" y="602"/>
                    <a:pt x="319" y="608"/>
                  </a:cubicBezTo>
                  <a:cubicBezTo>
                    <a:pt x="333" y="615"/>
                    <a:pt x="343" y="627"/>
                    <a:pt x="346" y="642"/>
                  </a:cubicBezTo>
                  <a:cubicBezTo>
                    <a:pt x="348" y="649"/>
                    <a:pt x="348" y="657"/>
                    <a:pt x="346" y="664"/>
                  </a:cubicBezTo>
                  <a:cubicBezTo>
                    <a:pt x="344" y="673"/>
                    <a:pt x="349" y="678"/>
                    <a:pt x="360" y="678"/>
                  </a:cubicBezTo>
                  <a:cubicBezTo>
                    <a:pt x="364" y="678"/>
                    <a:pt x="369" y="677"/>
                    <a:pt x="375" y="676"/>
                  </a:cubicBezTo>
                  <a:cubicBezTo>
                    <a:pt x="468" y="654"/>
                    <a:pt x="468" y="654"/>
                    <a:pt x="468" y="654"/>
                  </a:cubicBezTo>
                  <a:cubicBezTo>
                    <a:pt x="490" y="649"/>
                    <a:pt x="503" y="627"/>
                    <a:pt x="499" y="605"/>
                  </a:cubicBezTo>
                  <a:cubicBezTo>
                    <a:pt x="496" y="584"/>
                    <a:pt x="494" y="563"/>
                    <a:pt x="494" y="541"/>
                  </a:cubicBezTo>
                  <a:cubicBezTo>
                    <a:pt x="493" y="461"/>
                    <a:pt x="513" y="386"/>
                    <a:pt x="549" y="321"/>
                  </a:cubicBezTo>
                  <a:cubicBezTo>
                    <a:pt x="559" y="302"/>
                    <a:pt x="555" y="276"/>
                    <a:pt x="538" y="262"/>
                  </a:cubicBezTo>
                  <a:cubicBezTo>
                    <a:pt x="435" y="181"/>
                    <a:pt x="435" y="181"/>
                    <a:pt x="435" y="181"/>
                  </a:cubicBezTo>
                  <a:cubicBezTo>
                    <a:pt x="418" y="168"/>
                    <a:pt x="402" y="154"/>
                    <a:pt x="401" y="150"/>
                  </a:cubicBezTo>
                  <a:cubicBezTo>
                    <a:pt x="401" y="147"/>
                    <a:pt x="401" y="145"/>
                    <a:pt x="403" y="143"/>
                  </a:cubicBezTo>
                  <a:cubicBezTo>
                    <a:pt x="409" y="135"/>
                    <a:pt x="414" y="128"/>
                    <a:pt x="424" y="128"/>
                  </a:cubicBezTo>
                  <a:cubicBezTo>
                    <a:pt x="425" y="128"/>
                    <a:pt x="425" y="128"/>
                    <a:pt x="425" y="128"/>
                  </a:cubicBezTo>
                  <a:cubicBezTo>
                    <a:pt x="431" y="129"/>
                    <a:pt x="437" y="130"/>
                    <a:pt x="444" y="131"/>
                  </a:cubicBezTo>
                  <a:cubicBezTo>
                    <a:pt x="445" y="131"/>
                    <a:pt x="446" y="131"/>
                    <a:pt x="447" y="131"/>
                  </a:cubicBezTo>
                  <a:cubicBezTo>
                    <a:pt x="464" y="131"/>
                    <a:pt x="475" y="117"/>
                    <a:pt x="472" y="100"/>
                  </a:cubicBezTo>
                  <a:cubicBezTo>
                    <a:pt x="468" y="82"/>
                    <a:pt x="454" y="66"/>
                    <a:pt x="439" y="55"/>
                  </a:cubicBezTo>
                  <a:cubicBezTo>
                    <a:pt x="425" y="43"/>
                    <a:pt x="407" y="35"/>
                    <a:pt x="390" y="35"/>
                  </a:cubicBezTo>
                  <a:cubicBezTo>
                    <a:pt x="389" y="35"/>
                    <a:pt x="388" y="35"/>
                    <a:pt x="388" y="35"/>
                  </a:cubicBezTo>
                  <a:cubicBezTo>
                    <a:pt x="369" y="35"/>
                    <a:pt x="358" y="52"/>
                    <a:pt x="365" y="69"/>
                  </a:cubicBezTo>
                  <a:cubicBezTo>
                    <a:pt x="367" y="75"/>
                    <a:pt x="370" y="81"/>
                    <a:pt x="372" y="86"/>
                  </a:cubicBezTo>
                  <a:cubicBezTo>
                    <a:pt x="375" y="97"/>
                    <a:pt x="369" y="104"/>
                    <a:pt x="363" y="112"/>
                  </a:cubicBezTo>
                  <a:cubicBezTo>
                    <a:pt x="361" y="114"/>
                    <a:pt x="359" y="115"/>
                    <a:pt x="357" y="115"/>
                  </a:cubicBezTo>
                  <a:cubicBezTo>
                    <a:pt x="357" y="115"/>
                    <a:pt x="357" y="115"/>
                    <a:pt x="356" y="115"/>
                  </a:cubicBezTo>
                  <a:cubicBezTo>
                    <a:pt x="352" y="115"/>
                    <a:pt x="335" y="103"/>
                    <a:pt x="318" y="90"/>
                  </a:cubicBezTo>
                  <a:cubicBezTo>
                    <a:pt x="213" y="8"/>
                    <a:pt x="213" y="8"/>
                    <a:pt x="213" y="8"/>
                  </a:cubicBezTo>
                  <a:cubicBezTo>
                    <a:pt x="206" y="2"/>
                    <a:pt x="197" y="0"/>
                    <a:pt x="189" y="0"/>
                  </a:cubicBezTo>
                </a:path>
              </a:pathLst>
            </a:custGeom>
            <a:solidFill>
              <a:srgbClr val="C4D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1BFB19-50C0-432F-A388-33F794313B5A}"/>
                </a:ext>
              </a:extLst>
            </p:cNvPr>
            <p:cNvSpPr txBox="1"/>
            <p:nvPr/>
          </p:nvSpPr>
          <p:spPr>
            <a:xfrm>
              <a:off x="3230193" y="2253782"/>
              <a:ext cx="716863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Innovation</a:t>
              </a:r>
              <a:endParaRPr lang="en-IN" sz="825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5EBABDA-45DD-4802-8016-F9DC23C74288}"/>
                </a:ext>
              </a:extLst>
            </p:cNvPr>
            <p:cNvSpPr txBox="1"/>
            <p:nvPr/>
          </p:nvSpPr>
          <p:spPr>
            <a:xfrm>
              <a:off x="669338" y="1783264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D5C0C2B-BC89-40EA-A4A2-B76E1F3F6816}"/>
                </a:ext>
              </a:extLst>
            </p:cNvPr>
            <p:cNvSpPr txBox="1"/>
            <p:nvPr/>
          </p:nvSpPr>
          <p:spPr>
            <a:xfrm>
              <a:off x="1656764" y="1820055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400EDA-879E-41E6-B4FB-0AC2CD9847E5}"/>
                </a:ext>
              </a:extLst>
            </p:cNvPr>
            <p:cNvSpPr txBox="1"/>
            <p:nvPr/>
          </p:nvSpPr>
          <p:spPr>
            <a:xfrm>
              <a:off x="1640861" y="1984144"/>
              <a:ext cx="1578605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Change the Business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Digital IT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IOT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53FE91C-041A-4E79-853F-CC74DB8CAB2D}"/>
                </a:ext>
              </a:extLst>
            </p:cNvPr>
            <p:cNvSpPr txBox="1"/>
            <p:nvPr/>
          </p:nvSpPr>
          <p:spPr>
            <a:xfrm>
              <a:off x="677036" y="1968242"/>
              <a:ext cx="143007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Autonomous 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Predictive </a:t>
              </a:r>
              <a:b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Analytics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BB05A04-56E9-4C8A-89CE-FA0923504C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3447" y="1926174"/>
              <a:ext cx="418033" cy="0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Freeform 6">
            <a:extLst>
              <a:ext uri="{FF2B5EF4-FFF2-40B4-BE49-F238E27FC236}">
                <a16:creationId xmlns:a16="http://schemas.microsoft.com/office/drawing/2014/main" id="{A857DC6A-4C6B-45E4-B94A-ADD9CA69369A}"/>
              </a:ext>
            </a:extLst>
          </p:cNvPr>
          <p:cNvSpPr>
            <a:spLocks/>
          </p:cNvSpPr>
          <p:nvPr/>
        </p:nvSpPr>
        <p:spPr bwMode="auto">
          <a:xfrm>
            <a:off x="3404687" y="1383879"/>
            <a:ext cx="1154113" cy="938213"/>
          </a:xfrm>
          <a:custGeom>
            <a:avLst/>
            <a:gdLst>
              <a:gd name="T0" fmla="*/ 654 w 797"/>
              <a:gd name="T1" fmla="*/ 0 h 648"/>
              <a:gd name="T2" fmla="*/ 651 w 797"/>
              <a:gd name="T3" fmla="*/ 0 h 648"/>
              <a:gd name="T4" fmla="*/ 15 w 797"/>
              <a:gd name="T5" fmla="*/ 330 h 648"/>
              <a:gd name="T6" fmla="*/ 21 w 797"/>
              <a:gd name="T7" fmla="*/ 386 h 648"/>
              <a:gd name="T8" fmla="*/ 100 w 797"/>
              <a:gd name="T9" fmla="*/ 447 h 648"/>
              <a:gd name="T10" fmla="*/ 121 w 797"/>
              <a:gd name="T11" fmla="*/ 458 h 648"/>
              <a:gd name="T12" fmla="*/ 131 w 797"/>
              <a:gd name="T13" fmla="*/ 449 h 648"/>
              <a:gd name="T14" fmla="*/ 140 w 797"/>
              <a:gd name="T15" fmla="*/ 428 h 648"/>
              <a:gd name="T16" fmla="*/ 179 w 797"/>
              <a:gd name="T17" fmla="*/ 409 h 648"/>
              <a:gd name="T18" fmla="*/ 181 w 797"/>
              <a:gd name="T19" fmla="*/ 409 h 648"/>
              <a:gd name="T20" fmla="*/ 247 w 797"/>
              <a:gd name="T21" fmla="*/ 435 h 648"/>
              <a:gd name="T22" fmla="*/ 288 w 797"/>
              <a:gd name="T23" fmla="*/ 494 h 648"/>
              <a:gd name="T24" fmla="*/ 279 w 797"/>
              <a:gd name="T25" fmla="*/ 537 h 648"/>
              <a:gd name="T26" fmla="*/ 261 w 797"/>
              <a:gd name="T27" fmla="*/ 551 h 648"/>
              <a:gd name="T28" fmla="*/ 270 w 797"/>
              <a:gd name="T29" fmla="*/ 581 h 648"/>
              <a:gd name="T30" fmla="*/ 346 w 797"/>
              <a:gd name="T31" fmla="*/ 640 h 648"/>
              <a:gd name="T32" fmla="*/ 370 w 797"/>
              <a:gd name="T33" fmla="*/ 648 h 648"/>
              <a:gd name="T34" fmla="*/ 403 w 797"/>
              <a:gd name="T35" fmla="*/ 634 h 648"/>
              <a:gd name="T36" fmla="*/ 656 w 797"/>
              <a:gd name="T37" fmla="*/ 495 h 648"/>
              <a:gd name="T38" fmla="*/ 695 w 797"/>
              <a:gd name="T39" fmla="*/ 450 h 648"/>
              <a:gd name="T40" fmla="*/ 694 w 797"/>
              <a:gd name="T41" fmla="*/ 319 h 648"/>
              <a:gd name="T42" fmla="*/ 698 w 797"/>
              <a:gd name="T43" fmla="*/ 273 h 648"/>
              <a:gd name="T44" fmla="*/ 704 w 797"/>
              <a:gd name="T45" fmla="*/ 270 h 648"/>
              <a:gd name="T46" fmla="*/ 710 w 797"/>
              <a:gd name="T47" fmla="*/ 270 h 648"/>
              <a:gd name="T48" fmla="*/ 730 w 797"/>
              <a:gd name="T49" fmla="*/ 279 h 648"/>
              <a:gd name="T50" fmla="*/ 739 w 797"/>
              <a:gd name="T51" fmla="*/ 294 h 648"/>
              <a:gd name="T52" fmla="*/ 761 w 797"/>
              <a:gd name="T53" fmla="*/ 307 h 648"/>
              <a:gd name="T54" fmla="*/ 781 w 797"/>
              <a:gd name="T55" fmla="*/ 297 h 648"/>
              <a:gd name="T56" fmla="*/ 796 w 797"/>
              <a:gd name="T57" fmla="*/ 244 h 648"/>
              <a:gd name="T58" fmla="*/ 780 w 797"/>
              <a:gd name="T59" fmla="*/ 191 h 648"/>
              <a:gd name="T60" fmla="*/ 760 w 797"/>
              <a:gd name="T61" fmla="*/ 181 h 648"/>
              <a:gd name="T62" fmla="*/ 738 w 797"/>
              <a:gd name="T63" fmla="*/ 194 h 648"/>
              <a:gd name="T64" fmla="*/ 729 w 797"/>
              <a:gd name="T65" fmla="*/ 210 h 648"/>
              <a:gd name="T66" fmla="*/ 708 w 797"/>
              <a:gd name="T67" fmla="*/ 220 h 648"/>
              <a:gd name="T68" fmla="*/ 704 w 797"/>
              <a:gd name="T69" fmla="*/ 219 h 648"/>
              <a:gd name="T70" fmla="*/ 697 w 797"/>
              <a:gd name="T71" fmla="*/ 217 h 648"/>
              <a:gd name="T72" fmla="*/ 693 w 797"/>
              <a:gd name="T73" fmla="*/ 171 h 648"/>
              <a:gd name="T74" fmla="*/ 691 w 797"/>
              <a:gd name="T75" fmla="*/ 37 h 648"/>
              <a:gd name="T76" fmla="*/ 654 w 797"/>
              <a:gd name="T7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97" h="648">
                <a:moveTo>
                  <a:pt x="654" y="0"/>
                </a:moveTo>
                <a:cubicBezTo>
                  <a:pt x="653" y="0"/>
                  <a:pt x="652" y="0"/>
                  <a:pt x="651" y="0"/>
                </a:cubicBezTo>
                <a:cubicBezTo>
                  <a:pt x="396" y="22"/>
                  <a:pt x="170" y="146"/>
                  <a:pt x="15" y="330"/>
                </a:cubicBezTo>
                <a:cubicBezTo>
                  <a:pt x="0" y="347"/>
                  <a:pt x="3" y="373"/>
                  <a:pt x="21" y="386"/>
                </a:cubicBezTo>
                <a:cubicBezTo>
                  <a:pt x="100" y="447"/>
                  <a:pt x="100" y="447"/>
                  <a:pt x="100" y="447"/>
                </a:cubicBezTo>
                <a:cubicBezTo>
                  <a:pt x="109" y="454"/>
                  <a:pt x="116" y="458"/>
                  <a:pt x="121" y="458"/>
                </a:cubicBezTo>
                <a:cubicBezTo>
                  <a:pt x="126" y="458"/>
                  <a:pt x="129" y="455"/>
                  <a:pt x="131" y="449"/>
                </a:cubicBezTo>
                <a:cubicBezTo>
                  <a:pt x="132" y="442"/>
                  <a:pt x="135" y="435"/>
                  <a:pt x="140" y="428"/>
                </a:cubicBezTo>
                <a:cubicBezTo>
                  <a:pt x="149" y="417"/>
                  <a:pt x="163" y="410"/>
                  <a:pt x="179" y="409"/>
                </a:cubicBezTo>
                <a:cubicBezTo>
                  <a:pt x="180" y="409"/>
                  <a:pt x="181" y="409"/>
                  <a:pt x="181" y="409"/>
                </a:cubicBezTo>
                <a:cubicBezTo>
                  <a:pt x="203" y="409"/>
                  <a:pt x="226" y="418"/>
                  <a:pt x="247" y="435"/>
                </a:cubicBezTo>
                <a:cubicBezTo>
                  <a:pt x="269" y="451"/>
                  <a:pt x="283" y="472"/>
                  <a:pt x="288" y="494"/>
                </a:cubicBezTo>
                <a:cubicBezTo>
                  <a:pt x="292" y="509"/>
                  <a:pt x="288" y="525"/>
                  <a:pt x="279" y="537"/>
                </a:cubicBezTo>
                <a:cubicBezTo>
                  <a:pt x="274" y="543"/>
                  <a:pt x="268" y="548"/>
                  <a:pt x="261" y="551"/>
                </a:cubicBezTo>
                <a:cubicBezTo>
                  <a:pt x="250" y="556"/>
                  <a:pt x="253" y="567"/>
                  <a:pt x="270" y="581"/>
                </a:cubicBezTo>
                <a:cubicBezTo>
                  <a:pt x="346" y="640"/>
                  <a:pt x="346" y="640"/>
                  <a:pt x="346" y="640"/>
                </a:cubicBezTo>
                <a:cubicBezTo>
                  <a:pt x="353" y="646"/>
                  <a:pt x="362" y="648"/>
                  <a:pt x="370" y="648"/>
                </a:cubicBezTo>
                <a:cubicBezTo>
                  <a:pt x="382" y="648"/>
                  <a:pt x="394" y="643"/>
                  <a:pt x="403" y="634"/>
                </a:cubicBezTo>
                <a:cubicBezTo>
                  <a:pt x="468" y="563"/>
                  <a:pt x="556" y="513"/>
                  <a:pt x="656" y="495"/>
                </a:cubicBezTo>
                <a:cubicBezTo>
                  <a:pt x="678" y="492"/>
                  <a:pt x="696" y="472"/>
                  <a:pt x="695" y="450"/>
                </a:cubicBezTo>
                <a:cubicBezTo>
                  <a:pt x="694" y="319"/>
                  <a:pt x="694" y="319"/>
                  <a:pt x="694" y="319"/>
                </a:cubicBezTo>
                <a:cubicBezTo>
                  <a:pt x="694" y="297"/>
                  <a:pt x="695" y="276"/>
                  <a:pt x="698" y="273"/>
                </a:cubicBezTo>
                <a:cubicBezTo>
                  <a:pt x="700" y="272"/>
                  <a:pt x="702" y="270"/>
                  <a:pt x="704" y="270"/>
                </a:cubicBezTo>
                <a:cubicBezTo>
                  <a:pt x="706" y="270"/>
                  <a:pt x="708" y="270"/>
                  <a:pt x="710" y="270"/>
                </a:cubicBezTo>
                <a:cubicBezTo>
                  <a:pt x="718" y="270"/>
                  <a:pt x="725" y="271"/>
                  <a:pt x="730" y="279"/>
                </a:cubicBezTo>
                <a:cubicBezTo>
                  <a:pt x="733" y="284"/>
                  <a:pt x="736" y="289"/>
                  <a:pt x="739" y="294"/>
                </a:cubicBezTo>
                <a:cubicBezTo>
                  <a:pt x="744" y="303"/>
                  <a:pt x="753" y="307"/>
                  <a:pt x="761" y="307"/>
                </a:cubicBezTo>
                <a:cubicBezTo>
                  <a:pt x="768" y="307"/>
                  <a:pt x="775" y="304"/>
                  <a:pt x="781" y="297"/>
                </a:cubicBezTo>
                <a:cubicBezTo>
                  <a:pt x="792" y="283"/>
                  <a:pt x="797" y="263"/>
                  <a:pt x="796" y="244"/>
                </a:cubicBezTo>
                <a:cubicBezTo>
                  <a:pt x="796" y="225"/>
                  <a:pt x="791" y="205"/>
                  <a:pt x="780" y="191"/>
                </a:cubicBezTo>
                <a:cubicBezTo>
                  <a:pt x="774" y="184"/>
                  <a:pt x="767" y="181"/>
                  <a:pt x="760" y="181"/>
                </a:cubicBezTo>
                <a:cubicBezTo>
                  <a:pt x="752" y="181"/>
                  <a:pt x="743" y="186"/>
                  <a:pt x="738" y="194"/>
                </a:cubicBezTo>
                <a:cubicBezTo>
                  <a:pt x="735" y="200"/>
                  <a:pt x="732" y="205"/>
                  <a:pt x="729" y="210"/>
                </a:cubicBezTo>
                <a:cubicBezTo>
                  <a:pt x="724" y="218"/>
                  <a:pt x="716" y="220"/>
                  <a:pt x="708" y="220"/>
                </a:cubicBezTo>
                <a:cubicBezTo>
                  <a:pt x="706" y="220"/>
                  <a:pt x="705" y="219"/>
                  <a:pt x="704" y="219"/>
                </a:cubicBezTo>
                <a:cubicBezTo>
                  <a:pt x="701" y="219"/>
                  <a:pt x="699" y="218"/>
                  <a:pt x="697" y="217"/>
                </a:cubicBezTo>
                <a:cubicBezTo>
                  <a:pt x="694" y="214"/>
                  <a:pt x="693" y="193"/>
                  <a:pt x="693" y="171"/>
                </a:cubicBezTo>
                <a:cubicBezTo>
                  <a:pt x="691" y="37"/>
                  <a:pt x="691" y="37"/>
                  <a:pt x="691" y="37"/>
                </a:cubicBezTo>
                <a:cubicBezTo>
                  <a:pt x="691" y="16"/>
                  <a:pt x="675" y="0"/>
                  <a:pt x="654" y="0"/>
                </a:cubicBezTo>
              </a:path>
            </a:pathLst>
          </a:custGeom>
          <a:solidFill>
            <a:srgbClr val="FCD5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1E6BAEB-3E6E-403F-9235-276C88BE30E5}"/>
              </a:ext>
            </a:extLst>
          </p:cNvPr>
          <p:cNvSpPr txBox="1"/>
          <p:nvPr/>
        </p:nvSpPr>
        <p:spPr>
          <a:xfrm>
            <a:off x="3498378" y="1629953"/>
            <a:ext cx="96052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Apps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Transformation</a:t>
            </a:r>
            <a:endParaRPr lang="en-IN" sz="825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2" name="Freeform 11">
            <a:extLst>
              <a:ext uri="{FF2B5EF4-FFF2-40B4-BE49-F238E27FC236}">
                <a16:creationId xmlns:a16="http://schemas.microsoft.com/office/drawing/2014/main" id="{30BA8683-2438-4D34-A00F-0F17454AB6D2}"/>
              </a:ext>
            </a:extLst>
          </p:cNvPr>
          <p:cNvSpPr>
            <a:spLocks/>
          </p:cNvSpPr>
          <p:nvPr/>
        </p:nvSpPr>
        <p:spPr bwMode="auto">
          <a:xfrm>
            <a:off x="4447673" y="1379115"/>
            <a:ext cx="1027113" cy="893764"/>
          </a:xfrm>
          <a:custGeom>
            <a:avLst/>
            <a:gdLst>
              <a:gd name="T0" fmla="*/ 38 w 710"/>
              <a:gd name="T1" fmla="*/ 0 h 617"/>
              <a:gd name="T2" fmla="*/ 0 w 710"/>
              <a:gd name="T3" fmla="*/ 40 h 617"/>
              <a:gd name="T4" fmla="*/ 1 w 710"/>
              <a:gd name="T5" fmla="*/ 139 h 617"/>
              <a:gd name="T6" fmla="*/ 13 w 710"/>
              <a:gd name="T7" fmla="*/ 166 h 617"/>
              <a:gd name="T8" fmla="*/ 19 w 710"/>
              <a:gd name="T9" fmla="*/ 165 h 617"/>
              <a:gd name="T10" fmla="*/ 41 w 710"/>
              <a:gd name="T11" fmla="*/ 159 h 617"/>
              <a:gd name="T12" fmla="*/ 42 w 710"/>
              <a:gd name="T13" fmla="*/ 159 h 617"/>
              <a:gd name="T14" fmla="*/ 80 w 710"/>
              <a:gd name="T15" fmla="*/ 178 h 617"/>
              <a:gd name="T16" fmla="*/ 103 w 710"/>
              <a:gd name="T17" fmla="*/ 247 h 617"/>
              <a:gd name="T18" fmla="*/ 82 w 710"/>
              <a:gd name="T19" fmla="*/ 316 h 617"/>
              <a:gd name="T20" fmla="*/ 43 w 710"/>
              <a:gd name="T21" fmla="*/ 335 h 617"/>
              <a:gd name="T22" fmla="*/ 42 w 710"/>
              <a:gd name="T23" fmla="*/ 335 h 617"/>
              <a:gd name="T24" fmla="*/ 21 w 710"/>
              <a:gd name="T25" fmla="*/ 330 h 617"/>
              <a:gd name="T26" fmla="*/ 15 w 710"/>
              <a:gd name="T27" fmla="*/ 329 h 617"/>
              <a:gd name="T28" fmla="*/ 3 w 710"/>
              <a:gd name="T29" fmla="*/ 356 h 617"/>
              <a:gd name="T30" fmla="*/ 4 w 710"/>
              <a:gd name="T31" fmla="*/ 452 h 617"/>
              <a:gd name="T32" fmla="*/ 44 w 710"/>
              <a:gd name="T33" fmla="*/ 493 h 617"/>
              <a:gd name="T34" fmla="*/ 289 w 710"/>
              <a:gd name="T35" fmla="*/ 586 h 617"/>
              <a:gd name="T36" fmla="*/ 315 w 710"/>
              <a:gd name="T37" fmla="*/ 608 h 617"/>
              <a:gd name="T38" fmla="*/ 340 w 710"/>
              <a:gd name="T39" fmla="*/ 617 h 617"/>
              <a:gd name="T40" fmla="*/ 370 w 710"/>
              <a:gd name="T41" fmla="*/ 607 h 617"/>
              <a:gd name="T42" fmla="*/ 472 w 710"/>
              <a:gd name="T43" fmla="*/ 524 h 617"/>
              <a:gd name="T44" fmla="*/ 510 w 710"/>
              <a:gd name="T45" fmla="*/ 499 h 617"/>
              <a:gd name="T46" fmla="*/ 510 w 710"/>
              <a:gd name="T47" fmla="*/ 499 h 617"/>
              <a:gd name="T48" fmla="*/ 516 w 710"/>
              <a:gd name="T49" fmla="*/ 502 h 617"/>
              <a:gd name="T50" fmla="*/ 526 w 710"/>
              <a:gd name="T51" fmla="*/ 527 h 617"/>
              <a:gd name="T52" fmla="*/ 519 w 710"/>
              <a:gd name="T53" fmla="*/ 544 h 617"/>
              <a:gd name="T54" fmla="*/ 543 w 710"/>
              <a:gd name="T55" fmla="*/ 578 h 617"/>
              <a:gd name="T56" fmla="*/ 544 w 710"/>
              <a:gd name="T57" fmla="*/ 578 h 617"/>
              <a:gd name="T58" fmla="*/ 594 w 710"/>
              <a:gd name="T59" fmla="*/ 557 h 617"/>
              <a:gd name="T60" fmla="*/ 625 w 710"/>
              <a:gd name="T61" fmla="*/ 511 h 617"/>
              <a:gd name="T62" fmla="*/ 601 w 710"/>
              <a:gd name="T63" fmla="*/ 480 h 617"/>
              <a:gd name="T64" fmla="*/ 597 w 710"/>
              <a:gd name="T65" fmla="*/ 481 h 617"/>
              <a:gd name="T66" fmla="*/ 579 w 710"/>
              <a:gd name="T67" fmla="*/ 484 h 617"/>
              <a:gd name="T68" fmla="*/ 577 w 710"/>
              <a:gd name="T69" fmla="*/ 484 h 617"/>
              <a:gd name="T70" fmla="*/ 556 w 710"/>
              <a:gd name="T71" fmla="*/ 470 h 617"/>
              <a:gd name="T72" fmla="*/ 554 w 710"/>
              <a:gd name="T73" fmla="*/ 463 h 617"/>
              <a:gd name="T74" fmla="*/ 587 w 710"/>
              <a:gd name="T75" fmla="*/ 431 h 617"/>
              <a:gd name="T76" fmla="*/ 691 w 710"/>
              <a:gd name="T77" fmla="*/ 346 h 617"/>
              <a:gd name="T78" fmla="*/ 695 w 710"/>
              <a:gd name="T79" fmla="*/ 291 h 617"/>
              <a:gd name="T80" fmla="*/ 591 w 710"/>
              <a:gd name="T81" fmla="*/ 198 h 617"/>
              <a:gd name="T82" fmla="*/ 39 w 710"/>
              <a:gd name="T83" fmla="*/ 0 h 617"/>
              <a:gd name="T84" fmla="*/ 38 w 710"/>
              <a:gd name="T85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0" h="617">
                <a:moveTo>
                  <a:pt x="38" y="0"/>
                </a:moveTo>
                <a:cubicBezTo>
                  <a:pt x="17" y="0"/>
                  <a:pt x="0" y="18"/>
                  <a:pt x="0" y="40"/>
                </a:cubicBezTo>
                <a:cubicBezTo>
                  <a:pt x="1" y="139"/>
                  <a:pt x="1" y="139"/>
                  <a:pt x="1" y="139"/>
                </a:cubicBezTo>
                <a:cubicBezTo>
                  <a:pt x="1" y="157"/>
                  <a:pt x="5" y="166"/>
                  <a:pt x="13" y="166"/>
                </a:cubicBezTo>
                <a:cubicBezTo>
                  <a:pt x="15" y="166"/>
                  <a:pt x="17" y="166"/>
                  <a:pt x="19" y="165"/>
                </a:cubicBezTo>
                <a:cubicBezTo>
                  <a:pt x="26" y="161"/>
                  <a:pt x="33" y="159"/>
                  <a:pt x="41" y="159"/>
                </a:cubicBezTo>
                <a:cubicBezTo>
                  <a:pt x="41" y="159"/>
                  <a:pt x="41" y="159"/>
                  <a:pt x="42" y="159"/>
                </a:cubicBezTo>
                <a:cubicBezTo>
                  <a:pt x="56" y="159"/>
                  <a:pt x="70" y="166"/>
                  <a:pt x="80" y="178"/>
                </a:cubicBezTo>
                <a:cubicBezTo>
                  <a:pt x="95" y="195"/>
                  <a:pt x="103" y="219"/>
                  <a:pt x="103" y="247"/>
                </a:cubicBezTo>
                <a:cubicBezTo>
                  <a:pt x="104" y="274"/>
                  <a:pt x="96" y="298"/>
                  <a:pt x="82" y="316"/>
                </a:cubicBezTo>
                <a:cubicBezTo>
                  <a:pt x="72" y="328"/>
                  <a:pt x="58" y="335"/>
                  <a:pt x="43" y="335"/>
                </a:cubicBezTo>
                <a:cubicBezTo>
                  <a:pt x="43" y="335"/>
                  <a:pt x="43" y="335"/>
                  <a:pt x="42" y="335"/>
                </a:cubicBezTo>
                <a:cubicBezTo>
                  <a:pt x="35" y="335"/>
                  <a:pt x="27" y="334"/>
                  <a:pt x="21" y="330"/>
                </a:cubicBezTo>
                <a:cubicBezTo>
                  <a:pt x="19" y="329"/>
                  <a:pt x="17" y="329"/>
                  <a:pt x="15" y="329"/>
                </a:cubicBezTo>
                <a:cubicBezTo>
                  <a:pt x="7" y="329"/>
                  <a:pt x="3" y="338"/>
                  <a:pt x="3" y="356"/>
                </a:cubicBezTo>
                <a:cubicBezTo>
                  <a:pt x="4" y="452"/>
                  <a:pt x="4" y="452"/>
                  <a:pt x="4" y="452"/>
                </a:cubicBezTo>
                <a:cubicBezTo>
                  <a:pt x="4" y="474"/>
                  <a:pt x="22" y="491"/>
                  <a:pt x="44" y="493"/>
                </a:cubicBezTo>
                <a:cubicBezTo>
                  <a:pt x="130" y="499"/>
                  <a:pt x="216" y="529"/>
                  <a:pt x="289" y="586"/>
                </a:cubicBezTo>
                <a:cubicBezTo>
                  <a:pt x="298" y="593"/>
                  <a:pt x="307" y="601"/>
                  <a:pt x="315" y="608"/>
                </a:cubicBezTo>
                <a:cubicBezTo>
                  <a:pt x="322" y="614"/>
                  <a:pt x="331" y="617"/>
                  <a:pt x="340" y="617"/>
                </a:cubicBezTo>
                <a:cubicBezTo>
                  <a:pt x="351" y="617"/>
                  <a:pt x="361" y="614"/>
                  <a:pt x="370" y="607"/>
                </a:cubicBezTo>
                <a:cubicBezTo>
                  <a:pt x="472" y="524"/>
                  <a:pt x="472" y="524"/>
                  <a:pt x="472" y="524"/>
                </a:cubicBezTo>
                <a:cubicBezTo>
                  <a:pt x="489" y="511"/>
                  <a:pt x="506" y="499"/>
                  <a:pt x="510" y="499"/>
                </a:cubicBezTo>
                <a:cubicBezTo>
                  <a:pt x="510" y="499"/>
                  <a:pt x="510" y="499"/>
                  <a:pt x="510" y="499"/>
                </a:cubicBezTo>
                <a:cubicBezTo>
                  <a:pt x="513" y="499"/>
                  <a:pt x="515" y="500"/>
                  <a:pt x="516" y="502"/>
                </a:cubicBezTo>
                <a:cubicBezTo>
                  <a:pt x="523" y="509"/>
                  <a:pt x="529" y="516"/>
                  <a:pt x="526" y="527"/>
                </a:cubicBezTo>
                <a:cubicBezTo>
                  <a:pt x="524" y="533"/>
                  <a:pt x="521" y="538"/>
                  <a:pt x="519" y="544"/>
                </a:cubicBezTo>
                <a:cubicBezTo>
                  <a:pt x="513" y="561"/>
                  <a:pt x="525" y="578"/>
                  <a:pt x="543" y="578"/>
                </a:cubicBezTo>
                <a:cubicBezTo>
                  <a:pt x="543" y="578"/>
                  <a:pt x="543" y="578"/>
                  <a:pt x="544" y="578"/>
                </a:cubicBezTo>
                <a:cubicBezTo>
                  <a:pt x="562" y="578"/>
                  <a:pt x="580" y="569"/>
                  <a:pt x="594" y="557"/>
                </a:cubicBezTo>
                <a:cubicBezTo>
                  <a:pt x="609" y="545"/>
                  <a:pt x="622" y="529"/>
                  <a:pt x="625" y="511"/>
                </a:cubicBezTo>
                <a:cubicBezTo>
                  <a:pt x="629" y="494"/>
                  <a:pt x="617" y="480"/>
                  <a:pt x="601" y="480"/>
                </a:cubicBezTo>
                <a:cubicBezTo>
                  <a:pt x="599" y="480"/>
                  <a:pt x="598" y="480"/>
                  <a:pt x="597" y="481"/>
                </a:cubicBezTo>
                <a:cubicBezTo>
                  <a:pt x="591" y="481"/>
                  <a:pt x="585" y="483"/>
                  <a:pt x="579" y="484"/>
                </a:cubicBezTo>
                <a:cubicBezTo>
                  <a:pt x="578" y="484"/>
                  <a:pt x="577" y="484"/>
                  <a:pt x="577" y="484"/>
                </a:cubicBezTo>
                <a:cubicBezTo>
                  <a:pt x="567" y="484"/>
                  <a:pt x="562" y="477"/>
                  <a:pt x="556" y="470"/>
                </a:cubicBezTo>
                <a:cubicBezTo>
                  <a:pt x="554" y="467"/>
                  <a:pt x="554" y="465"/>
                  <a:pt x="554" y="463"/>
                </a:cubicBezTo>
                <a:cubicBezTo>
                  <a:pt x="554" y="459"/>
                  <a:pt x="570" y="445"/>
                  <a:pt x="587" y="431"/>
                </a:cubicBezTo>
                <a:cubicBezTo>
                  <a:pt x="691" y="346"/>
                  <a:pt x="691" y="346"/>
                  <a:pt x="691" y="346"/>
                </a:cubicBezTo>
                <a:cubicBezTo>
                  <a:pt x="708" y="332"/>
                  <a:pt x="710" y="307"/>
                  <a:pt x="695" y="291"/>
                </a:cubicBezTo>
                <a:cubicBezTo>
                  <a:pt x="663" y="258"/>
                  <a:pt x="629" y="227"/>
                  <a:pt x="591" y="198"/>
                </a:cubicBezTo>
                <a:cubicBezTo>
                  <a:pt x="427" y="70"/>
                  <a:pt x="233" y="5"/>
                  <a:pt x="39" y="0"/>
                </a:cubicBezTo>
                <a:cubicBezTo>
                  <a:pt x="39" y="0"/>
                  <a:pt x="39" y="0"/>
                  <a:pt x="38" y="0"/>
                </a:cubicBezTo>
              </a:path>
            </a:pathLst>
          </a:custGeom>
          <a:solidFill>
            <a:srgbClr val="C0BE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B8AF505-21F4-47B1-8339-95D7006E142D}"/>
              </a:ext>
            </a:extLst>
          </p:cNvPr>
          <p:cNvSpPr txBox="1"/>
          <p:nvPr/>
        </p:nvSpPr>
        <p:spPr>
          <a:xfrm>
            <a:off x="4442954" y="1656870"/>
            <a:ext cx="899605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IT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Modernization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Assessment</a:t>
            </a:r>
            <a:endParaRPr lang="en-IN" sz="825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25" name="Group 58">
            <a:extLst>
              <a:ext uri="{FF2B5EF4-FFF2-40B4-BE49-F238E27FC236}">
                <a16:creationId xmlns:a16="http://schemas.microsoft.com/office/drawing/2014/main" id="{42B3B633-9F39-431F-9711-98D26159CB0D}"/>
              </a:ext>
            </a:extLst>
          </p:cNvPr>
          <p:cNvGrpSpPr/>
          <p:nvPr/>
        </p:nvGrpSpPr>
        <p:grpSpPr>
          <a:xfrm>
            <a:off x="4982664" y="1806365"/>
            <a:ext cx="3611982" cy="1250740"/>
            <a:chOff x="5089527" y="1636925"/>
            <a:chExt cx="3611982" cy="1250740"/>
          </a:xfrm>
        </p:grpSpPr>
        <p:grpSp>
          <p:nvGrpSpPr>
            <p:cNvPr id="126" name="Group 59">
              <a:extLst>
                <a:ext uri="{FF2B5EF4-FFF2-40B4-BE49-F238E27FC236}">
                  <a16:creationId xmlns:a16="http://schemas.microsoft.com/office/drawing/2014/main" id="{B5E3F883-0043-41CC-BB56-3E16E68C85EC}"/>
                </a:ext>
              </a:extLst>
            </p:cNvPr>
            <p:cNvGrpSpPr/>
            <p:nvPr/>
          </p:nvGrpSpPr>
          <p:grpSpPr>
            <a:xfrm>
              <a:off x="5089527" y="1636925"/>
              <a:ext cx="3611982" cy="1250740"/>
              <a:chOff x="5089527" y="1636925"/>
              <a:chExt cx="3611982" cy="1250740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F2966CD-4E81-4C93-92F3-061D04D352E2}"/>
                  </a:ext>
                </a:extLst>
              </p:cNvPr>
              <p:cNvSpPr txBox="1"/>
              <p:nvPr/>
            </p:nvSpPr>
            <p:spPr>
              <a:xfrm>
                <a:off x="7467013" y="1636925"/>
                <a:ext cx="729687" cy="219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8"/>
                <a:r>
                  <a:rPr lang="en-US" sz="825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OFFERING</a:t>
                </a:r>
                <a:endParaRPr lang="en-IN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30" name="Group 63">
                <a:extLst>
                  <a:ext uri="{FF2B5EF4-FFF2-40B4-BE49-F238E27FC236}">
                    <a16:creationId xmlns:a16="http://schemas.microsoft.com/office/drawing/2014/main" id="{7B1FEBF4-A57D-4282-AE1D-5A46B6E90493}"/>
                  </a:ext>
                </a:extLst>
              </p:cNvPr>
              <p:cNvGrpSpPr/>
              <p:nvPr/>
            </p:nvGrpSpPr>
            <p:grpSpPr>
              <a:xfrm>
                <a:off x="5089527" y="1730376"/>
                <a:ext cx="3611982" cy="1157289"/>
                <a:chOff x="5089527" y="1730376"/>
                <a:chExt cx="3611982" cy="1157289"/>
              </a:xfrm>
            </p:grpSpPr>
            <p:sp>
              <p:nvSpPr>
                <p:cNvPr id="131" name="Freeform 7">
                  <a:extLst>
                    <a:ext uri="{FF2B5EF4-FFF2-40B4-BE49-F238E27FC236}">
                      <a16:creationId xmlns:a16="http://schemas.microsoft.com/office/drawing/2014/main" id="{420C169D-592E-4A23-9124-2040B965C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527" y="1730376"/>
                  <a:ext cx="846138" cy="1157289"/>
                </a:xfrm>
                <a:custGeom>
                  <a:avLst/>
                  <a:gdLst>
                    <a:gd name="T0" fmla="*/ 364 w 584"/>
                    <a:gd name="T1" fmla="*/ 0 h 799"/>
                    <a:gd name="T2" fmla="*/ 339 w 584"/>
                    <a:gd name="T3" fmla="*/ 9 h 799"/>
                    <a:gd name="T4" fmla="*/ 262 w 584"/>
                    <a:gd name="T5" fmla="*/ 72 h 799"/>
                    <a:gd name="T6" fmla="*/ 253 w 584"/>
                    <a:gd name="T7" fmla="*/ 102 h 799"/>
                    <a:gd name="T8" fmla="*/ 271 w 584"/>
                    <a:gd name="T9" fmla="*/ 116 h 799"/>
                    <a:gd name="T10" fmla="*/ 281 w 584"/>
                    <a:gd name="T11" fmla="*/ 158 h 799"/>
                    <a:gd name="T12" fmla="*/ 241 w 584"/>
                    <a:gd name="T13" fmla="*/ 219 h 799"/>
                    <a:gd name="T14" fmla="*/ 175 w 584"/>
                    <a:gd name="T15" fmla="*/ 246 h 799"/>
                    <a:gd name="T16" fmla="*/ 174 w 584"/>
                    <a:gd name="T17" fmla="*/ 246 h 799"/>
                    <a:gd name="T18" fmla="*/ 135 w 584"/>
                    <a:gd name="T19" fmla="*/ 227 h 799"/>
                    <a:gd name="T20" fmla="*/ 125 w 584"/>
                    <a:gd name="T21" fmla="*/ 207 h 799"/>
                    <a:gd name="T22" fmla="*/ 115 w 584"/>
                    <a:gd name="T23" fmla="*/ 198 h 799"/>
                    <a:gd name="T24" fmla="*/ 94 w 584"/>
                    <a:gd name="T25" fmla="*/ 209 h 799"/>
                    <a:gd name="T26" fmla="*/ 19 w 584"/>
                    <a:gd name="T27" fmla="*/ 269 h 799"/>
                    <a:gd name="T28" fmla="*/ 12 w 584"/>
                    <a:gd name="T29" fmla="*/ 326 h 799"/>
                    <a:gd name="T30" fmla="*/ 92 w 584"/>
                    <a:gd name="T31" fmla="*/ 576 h 799"/>
                    <a:gd name="T32" fmla="*/ 91 w 584"/>
                    <a:gd name="T33" fmla="*/ 610 h 799"/>
                    <a:gd name="T34" fmla="*/ 126 w 584"/>
                    <a:gd name="T35" fmla="*/ 652 h 799"/>
                    <a:gd name="T36" fmla="*/ 254 w 584"/>
                    <a:gd name="T37" fmla="*/ 681 h 799"/>
                    <a:gd name="T38" fmla="*/ 298 w 584"/>
                    <a:gd name="T39" fmla="*/ 694 h 799"/>
                    <a:gd name="T40" fmla="*/ 300 w 584"/>
                    <a:gd name="T41" fmla="*/ 701 h 799"/>
                    <a:gd name="T42" fmla="*/ 286 w 584"/>
                    <a:gd name="T43" fmla="*/ 724 h 799"/>
                    <a:gd name="T44" fmla="*/ 268 w 584"/>
                    <a:gd name="T45" fmla="*/ 730 h 799"/>
                    <a:gd name="T46" fmla="*/ 257 w 584"/>
                    <a:gd name="T47" fmla="*/ 770 h 799"/>
                    <a:gd name="T48" fmla="*/ 305 w 584"/>
                    <a:gd name="T49" fmla="*/ 796 h 799"/>
                    <a:gd name="T50" fmla="*/ 328 w 584"/>
                    <a:gd name="T51" fmla="*/ 799 h 799"/>
                    <a:gd name="T52" fmla="*/ 360 w 584"/>
                    <a:gd name="T53" fmla="*/ 792 h 799"/>
                    <a:gd name="T54" fmla="*/ 366 w 584"/>
                    <a:gd name="T55" fmla="*/ 751 h 799"/>
                    <a:gd name="T56" fmla="*/ 352 w 584"/>
                    <a:gd name="T57" fmla="*/ 738 h 799"/>
                    <a:gd name="T58" fmla="*/ 349 w 584"/>
                    <a:gd name="T59" fmla="*/ 712 h 799"/>
                    <a:gd name="T60" fmla="*/ 354 w 584"/>
                    <a:gd name="T61" fmla="*/ 706 h 799"/>
                    <a:gd name="T62" fmla="*/ 358 w 584"/>
                    <a:gd name="T63" fmla="*/ 706 h 799"/>
                    <a:gd name="T64" fmla="*/ 399 w 584"/>
                    <a:gd name="T65" fmla="*/ 712 h 799"/>
                    <a:gd name="T66" fmla="*/ 530 w 584"/>
                    <a:gd name="T67" fmla="*/ 740 h 799"/>
                    <a:gd name="T68" fmla="*/ 538 w 584"/>
                    <a:gd name="T69" fmla="*/ 741 h 799"/>
                    <a:gd name="T70" fmla="*/ 575 w 584"/>
                    <a:gd name="T71" fmla="*/ 709 h 799"/>
                    <a:gd name="T72" fmla="*/ 584 w 584"/>
                    <a:gd name="T73" fmla="*/ 570 h 799"/>
                    <a:gd name="T74" fmla="*/ 395 w 584"/>
                    <a:gd name="T75" fmla="*/ 15 h 799"/>
                    <a:gd name="T76" fmla="*/ 364 w 584"/>
                    <a:gd name="T77" fmla="*/ 0 h 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84" h="799">
                      <a:moveTo>
                        <a:pt x="364" y="0"/>
                      </a:moveTo>
                      <a:cubicBezTo>
                        <a:pt x="355" y="0"/>
                        <a:pt x="346" y="3"/>
                        <a:pt x="339" y="9"/>
                      </a:cubicBezTo>
                      <a:cubicBezTo>
                        <a:pt x="262" y="72"/>
                        <a:pt x="262" y="72"/>
                        <a:pt x="262" y="72"/>
                      </a:cubicBezTo>
                      <a:cubicBezTo>
                        <a:pt x="245" y="86"/>
                        <a:pt x="241" y="97"/>
                        <a:pt x="253" y="102"/>
                      </a:cubicBezTo>
                      <a:cubicBezTo>
                        <a:pt x="260" y="105"/>
                        <a:pt x="266" y="110"/>
                        <a:pt x="271" y="116"/>
                      </a:cubicBezTo>
                      <a:cubicBezTo>
                        <a:pt x="281" y="127"/>
                        <a:pt x="284" y="143"/>
                        <a:pt x="281" y="158"/>
                      </a:cubicBezTo>
                      <a:cubicBezTo>
                        <a:pt x="277" y="180"/>
                        <a:pt x="263" y="202"/>
                        <a:pt x="241" y="219"/>
                      </a:cubicBezTo>
                      <a:cubicBezTo>
                        <a:pt x="221" y="236"/>
                        <a:pt x="197" y="246"/>
                        <a:pt x="175" y="246"/>
                      </a:cubicBezTo>
                      <a:cubicBezTo>
                        <a:pt x="174" y="246"/>
                        <a:pt x="174" y="246"/>
                        <a:pt x="174" y="246"/>
                      </a:cubicBezTo>
                      <a:cubicBezTo>
                        <a:pt x="158" y="246"/>
                        <a:pt x="144" y="239"/>
                        <a:pt x="135" y="227"/>
                      </a:cubicBezTo>
                      <a:cubicBezTo>
                        <a:pt x="130" y="221"/>
                        <a:pt x="126" y="214"/>
                        <a:pt x="125" y="207"/>
                      </a:cubicBezTo>
                      <a:cubicBezTo>
                        <a:pt x="123" y="201"/>
                        <a:pt x="120" y="198"/>
                        <a:pt x="115" y="198"/>
                      </a:cubicBezTo>
                      <a:cubicBezTo>
                        <a:pt x="110" y="198"/>
                        <a:pt x="103" y="202"/>
                        <a:pt x="94" y="209"/>
                      </a:cubicBezTo>
                      <a:cubicBezTo>
                        <a:pt x="19" y="269"/>
                        <a:pt x="19" y="269"/>
                        <a:pt x="19" y="269"/>
                      </a:cubicBezTo>
                      <a:cubicBezTo>
                        <a:pt x="2" y="283"/>
                        <a:pt x="0" y="308"/>
                        <a:pt x="12" y="326"/>
                      </a:cubicBezTo>
                      <a:cubicBezTo>
                        <a:pt x="61" y="397"/>
                        <a:pt x="91" y="483"/>
                        <a:pt x="92" y="576"/>
                      </a:cubicBezTo>
                      <a:cubicBezTo>
                        <a:pt x="92" y="587"/>
                        <a:pt x="91" y="599"/>
                        <a:pt x="91" y="610"/>
                      </a:cubicBezTo>
                      <a:cubicBezTo>
                        <a:pt x="89" y="629"/>
                        <a:pt x="105" y="648"/>
                        <a:pt x="126" y="652"/>
                      </a:cubicBezTo>
                      <a:cubicBezTo>
                        <a:pt x="254" y="681"/>
                        <a:pt x="254" y="681"/>
                        <a:pt x="254" y="681"/>
                      </a:cubicBezTo>
                      <a:cubicBezTo>
                        <a:pt x="276" y="685"/>
                        <a:pt x="296" y="691"/>
                        <a:pt x="298" y="694"/>
                      </a:cubicBezTo>
                      <a:cubicBezTo>
                        <a:pt x="299" y="696"/>
                        <a:pt x="300" y="699"/>
                        <a:pt x="300" y="701"/>
                      </a:cubicBezTo>
                      <a:cubicBezTo>
                        <a:pt x="298" y="711"/>
                        <a:pt x="296" y="720"/>
                        <a:pt x="286" y="724"/>
                      </a:cubicBezTo>
                      <a:cubicBezTo>
                        <a:pt x="280" y="726"/>
                        <a:pt x="274" y="728"/>
                        <a:pt x="268" y="730"/>
                      </a:cubicBezTo>
                      <a:cubicBezTo>
                        <a:pt x="251" y="736"/>
                        <a:pt x="245" y="755"/>
                        <a:pt x="257" y="770"/>
                      </a:cubicBezTo>
                      <a:cubicBezTo>
                        <a:pt x="268" y="784"/>
                        <a:pt x="287" y="793"/>
                        <a:pt x="305" y="796"/>
                      </a:cubicBezTo>
                      <a:cubicBezTo>
                        <a:pt x="313" y="798"/>
                        <a:pt x="321" y="799"/>
                        <a:pt x="328" y="799"/>
                      </a:cubicBezTo>
                      <a:cubicBezTo>
                        <a:pt x="340" y="799"/>
                        <a:pt x="351" y="797"/>
                        <a:pt x="360" y="792"/>
                      </a:cubicBezTo>
                      <a:cubicBezTo>
                        <a:pt x="377" y="784"/>
                        <a:pt x="379" y="764"/>
                        <a:pt x="366" y="751"/>
                      </a:cubicBezTo>
                      <a:cubicBezTo>
                        <a:pt x="362" y="746"/>
                        <a:pt x="357" y="743"/>
                        <a:pt x="352" y="738"/>
                      </a:cubicBezTo>
                      <a:cubicBezTo>
                        <a:pt x="345" y="731"/>
                        <a:pt x="347" y="722"/>
                        <a:pt x="349" y="712"/>
                      </a:cubicBezTo>
                      <a:cubicBezTo>
                        <a:pt x="350" y="709"/>
                        <a:pt x="352" y="708"/>
                        <a:pt x="354" y="706"/>
                      </a:cubicBezTo>
                      <a:cubicBezTo>
                        <a:pt x="354" y="706"/>
                        <a:pt x="356" y="706"/>
                        <a:pt x="358" y="706"/>
                      </a:cubicBezTo>
                      <a:cubicBezTo>
                        <a:pt x="366" y="706"/>
                        <a:pt x="382" y="708"/>
                        <a:pt x="399" y="712"/>
                      </a:cubicBezTo>
                      <a:cubicBezTo>
                        <a:pt x="530" y="740"/>
                        <a:pt x="530" y="740"/>
                        <a:pt x="530" y="740"/>
                      </a:cubicBezTo>
                      <a:cubicBezTo>
                        <a:pt x="533" y="741"/>
                        <a:pt x="535" y="741"/>
                        <a:pt x="538" y="741"/>
                      </a:cubicBezTo>
                      <a:cubicBezTo>
                        <a:pt x="556" y="741"/>
                        <a:pt x="572" y="728"/>
                        <a:pt x="575" y="709"/>
                      </a:cubicBezTo>
                      <a:cubicBezTo>
                        <a:pt x="581" y="664"/>
                        <a:pt x="584" y="618"/>
                        <a:pt x="584" y="570"/>
                      </a:cubicBezTo>
                      <a:cubicBezTo>
                        <a:pt x="581" y="362"/>
                        <a:pt x="511" y="170"/>
                        <a:pt x="395" y="15"/>
                      </a:cubicBezTo>
                      <a:cubicBezTo>
                        <a:pt x="387" y="5"/>
                        <a:pt x="376" y="0"/>
                        <a:pt x="364" y="0"/>
                      </a:cubicBezTo>
                    </a:path>
                  </a:pathLst>
                </a:custGeom>
                <a:solidFill>
                  <a:srgbClr val="8FB4E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/>
                  <a:endParaRPr lang="en-IN" sz="825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41EEEC0-CD1E-434A-9010-220463757BE5}"/>
                    </a:ext>
                  </a:extLst>
                </p:cNvPr>
                <p:cNvSpPr txBox="1"/>
                <p:nvPr/>
              </p:nvSpPr>
              <p:spPr>
                <a:xfrm>
                  <a:off x="5207658" y="2229275"/>
                  <a:ext cx="659155" cy="219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8"/>
                  <a:r>
                    <a:rPr lang="en-US" sz="825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Migration</a:t>
                  </a:r>
                  <a:endParaRPr lang="en-IN" sz="825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grpSp>
              <p:nvGrpSpPr>
                <p:cNvPr id="133" name="Group 66">
                  <a:extLst>
                    <a:ext uri="{FF2B5EF4-FFF2-40B4-BE49-F238E27FC236}">
                      <a16:creationId xmlns:a16="http://schemas.microsoft.com/office/drawing/2014/main" id="{50463C91-3D78-4B5E-925C-712C966E4765}"/>
                    </a:ext>
                  </a:extLst>
                </p:cNvPr>
                <p:cNvGrpSpPr/>
                <p:nvPr/>
              </p:nvGrpSpPr>
              <p:grpSpPr>
                <a:xfrm>
                  <a:off x="7478417" y="1808921"/>
                  <a:ext cx="1223092" cy="981038"/>
                  <a:chOff x="1587656" y="1904103"/>
                  <a:chExt cx="1223092" cy="981037"/>
                </a:xfrm>
              </p:grpSpPr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429CD054-99CB-49F9-B340-A51BAB50A13E}"/>
                      </a:ext>
                    </a:extLst>
                  </p:cNvPr>
                  <p:cNvSpPr txBox="1"/>
                  <p:nvPr/>
                </p:nvSpPr>
                <p:spPr>
                  <a:xfrm>
                    <a:off x="1587656" y="1904103"/>
                    <a:ext cx="1223092" cy="98103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114294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Infra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 – V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V – V</a:t>
                    </a:r>
                  </a:p>
                  <a:p>
                    <a:pPr marL="114294" lvl="1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Platform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Win8 – Win10</a:t>
                    </a:r>
                  </a:p>
                  <a:p>
                    <a:pPr marL="114294" lvl="1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Apps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Lotus - Exchange</a:t>
                    </a:r>
                    <a:endParaRPr lang="en-IN" sz="825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061047FD-819F-4C14-B68B-53DB666DEA94}"/>
                      </a:ext>
                    </a:extLst>
                  </p:cNvPr>
                  <p:cNvSpPr txBox="1"/>
                  <p:nvPr/>
                </p:nvSpPr>
                <p:spPr>
                  <a:xfrm>
                    <a:off x="2280223" y="2091472"/>
                    <a:ext cx="463588" cy="2192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8"/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Cloud</a:t>
                    </a:r>
                    <a:endParaRPr lang="en-IN" sz="825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</p:grp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7F40E5F4-D67B-4524-9E1F-CFF50C274F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1354" y="1877444"/>
                  <a:ext cx="417487" cy="0"/>
                </a:xfrm>
                <a:prstGeom prst="line">
                  <a:avLst/>
                </a:prstGeom>
                <a:ln w="19050">
                  <a:solidFill>
                    <a:srgbClr val="8064A2"/>
                  </a:solidFill>
                  <a:prstDash val="sysDot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6446CFF-B750-4D99-B339-FAB2B259D2BB}"/>
                </a:ext>
              </a:extLst>
            </p:cNvPr>
            <p:cNvSpPr txBox="1"/>
            <p:nvPr/>
          </p:nvSpPr>
          <p:spPr>
            <a:xfrm>
              <a:off x="6019911" y="1891970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968DF3C-B50F-4BA9-99AB-A4113BF8E26B}"/>
                </a:ext>
              </a:extLst>
            </p:cNvPr>
            <p:cNvSpPr txBox="1"/>
            <p:nvPr/>
          </p:nvSpPr>
          <p:spPr>
            <a:xfrm>
              <a:off x="6030089" y="2060217"/>
              <a:ext cx="1494729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‘’0’’ Defect Migration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 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ownership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endParaRPr lang="en-US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endParaRPr lang="en-US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12A81B02-AEB8-4C2C-B70B-AD6CD1C10DAC}"/>
              </a:ext>
            </a:extLst>
          </p:cNvPr>
          <p:cNvSpPr txBox="1"/>
          <p:nvPr/>
        </p:nvSpPr>
        <p:spPr>
          <a:xfrm>
            <a:off x="3857727" y="2356317"/>
            <a:ext cx="12282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350" b="1" kern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Sify’s</a:t>
            </a:r>
          </a:p>
          <a:p>
            <a:pPr algn="ctr" defTabSz="914378"/>
            <a:r>
              <a:rPr lang="en-US" sz="1350" b="1" kern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DCT Framework</a:t>
            </a:r>
            <a:endParaRPr lang="en-IN" sz="1350" b="1" kern="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F830978-B137-4996-85AC-757F0A48B37B}"/>
              </a:ext>
            </a:extLst>
          </p:cNvPr>
          <p:cNvSpPr txBox="1"/>
          <p:nvPr/>
        </p:nvSpPr>
        <p:spPr>
          <a:xfrm>
            <a:off x="7943850" y="2114550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41796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149" y="924560"/>
            <a:ext cx="8382963" cy="3842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Data Center Transformation Aligned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AGENDA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68300" y="970388"/>
            <a:ext cx="4608513" cy="584775"/>
            <a:chOff x="342900" y="1112628"/>
            <a:chExt cx="4608513" cy="584775"/>
          </a:xfrm>
        </p:grpSpPr>
        <p:sp>
          <p:nvSpPr>
            <p:cNvPr id="6" name="Rectangle 5"/>
            <p:cNvSpPr/>
            <p:nvPr/>
          </p:nvSpPr>
          <p:spPr>
            <a:xfrm>
              <a:off x="1119142" y="1262220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INTRODUCING SIFY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900" y="117641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834" y="1112628"/>
              <a:ext cx="6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8775" y="1609779"/>
            <a:ext cx="5914703" cy="584775"/>
            <a:chOff x="358775" y="1773334"/>
            <a:chExt cx="5914703" cy="584775"/>
          </a:xfrm>
        </p:grpSpPr>
        <p:sp>
          <p:nvSpPr>
            <p:cNvPr id="9" name="Rectangle 8"/>
            <p:cNvSpPr/>
            <p:nvPr/>
          </p:nvSpPr>
          <p:spPr>
            <a:xfrm>
              <a:off x="1135017" y="1922926"/>
              <a:ext cx="513846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DATA CENTER AND CLOUD TRANSFORMATION CAPABILITIES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775" y="1837121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709" y="177333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2900" y="2249170"/>
            <a:ext cx="5356860" cy="584775"/>
            <a:chOff x="342900" y="2434040"/>
            <a:chExt cx="5356860" cy="584775"/>
          </a:xfrm>
        </p:grpSpPr>
        <p:sp>
          <p:nvSpPr>
            <p:cNvPr id="12" name="Rectangle 11"/>
            <p:cNvSpPr/>
            <p:nvPr/>
          </p:nvSpPr>
          <p:spPr>
            <a:xfrm>
              <a:off x="1119142" y="2583632"/>
              <a:ext cx="4580618" cy="33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NETWORK SERVICES TRANSFORMATION CAPABILITIES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900" y="249782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834" y="2434040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2900" y="2888561"/>
            <a:ext cx="4608513" cy="584775"/>
            <a:chOff x="342900" y="3233824"/>
            <a:chExt cx="4608513" cy="584775"/>
          </a:xfrm>
        </p:grpSpPr>
        <p:sp>
          <p:nvSpPr>
            <p:cNvPr id="15" name="Rectangle 14"/>
            <p:cNvSpPr/>
            <p:nvPr/>
          </p:nvSpPr>
          <p:spPr>
            <a:xfrm>
              <a:off x="1119142" y="3383416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SECURITY SERVICE ENGAGEMENT MODELS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900" y="3297611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1834" y="323382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2900" y="3527952"/>
            <a:ext cx="4608513" cy="584775"/>
            <a:chOff x="342900" y="4012961"/>
            <a:chExt cx="4608513" cy="584775"/>
          </a:xfrm>
        </p:grpSpPr>
        <p:sp>
          <p:nvSpPr>
            <p:cNvPr id="19" name="Rectangle 18"/>
            <p:cNvSpPr/>
            <p:nvPr/>
          </p:nvSpPr>
          <p:spPr>
            <a:xfrm>
              <a:off x="1119142" y="4162553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TOOLS &amp; AUTOMATION CAPABILITIES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2900" y="4076748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834" y="4012961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2900" y="4167342"/>
            <a:ext cx="4608513" cy="584775"/>
            <a:chOff x="4573588" y="3725382"/>
            <a:chExt cx="4608513" cy="584775"/>
          </a:xfrm>
        </p:grpSpPr>
        <p:sp>
          <p:nvSpPr>
            <p:cNvPr id="27" name="Rectangle 26"/>
            <p:cNvSpPr/>
            <p:nvPr/>
          </p:nvSpPr>
          <p:spPr>
            <a:xfrm>
              <a:off x="5349830" y="3874974"/>
              <a:ext cx="3832271" cy="33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IN" sz="1400" dirty="0">
                  <a:solidFill>
                    <a:srgbClr val="595959"/>
                  </a:solidFill>
                </a:rPr>
                <a:t>WHY SIFY FOR FUTURE GENERALI INSURANCE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73588" y="378916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12522" y="3725382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0" r="9721"/>
          <a:stretch/>
        </p:blipFill>
        <p:spPr>
          <a:xfrm>
            <a:off x="6771190" y="2250114"/>
            <a:ext cx="2372810" cy="24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7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DR SERVICES: MODELS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30" name="Picture 6" descr="Image result for clou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94" y="1045302"/>
            <a:ext cx="556260" cy="5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locatio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88" y="1014099"/>
            <a:ext cx="606268" cy="6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ublic cloud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90" y="1021221"/>
            <a:ext cx="620115" cy="62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on premis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8" y="1014099"/>
            <a:ext cx="634360" cy="6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367388" y="2112044"/>
            <a:ext cx="1900800" cy="2583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18000" bIns="33741" anchor="t">
            <a:noAutofit/>
          </a:bodyPr>
          <a:lstStyle/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DRaaS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Services through Sify’s Pre-validated architecture and tools to fulfil required SLAs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Build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 delivery model build as per Customer environment and Business Demand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Consultation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Complete Assessment of environment to decide backup / DR Strategy 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Managed Services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Support Services for Customer’s Existing/new Setup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67388" y="1730408"/>
            <a:ext cx="1900800" cy="370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b="1" dirty="0">
                <a:solidFill>
                  <a:schemeClr val="bg1"/>
                </a:solidFill>
                <a:ea typeface="Fujitsu Sans" charset="0"/>
                <a:cs typeface="Arial" panose="020B0604020202020204" pitchFamily="34" charset="0"/>
              </a:rPr>
              <a:t>ON-PREMISE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536739" y="2112045"/>
            <a:ext cx="1900800" cy="2583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lvl="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536739" y="1730408"/>
            <a:ext cx="1900800" cy="370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SIFY CLOUD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706090" y="2112044"/>
            <a:ext cx="1900800" cy="25837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delivery. 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 Build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 delivery model build as per Customer environment and Business Demand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Managed Services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Regular Backup &amp; DR Support services | Profile/policy administration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706090" y="1725462"/>
            <a:ext cx="1900800" cy="37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SIFY COLOCATION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875441" y="2112043"/>
            <a:ext cx="1900800" cy="25837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delivery. 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Protect, replicate, recover &amp; convert seamlessly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 Build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delivery model build as per Customer environment and Business Demand</a:t>
            </a:r>
          </a:p>
          <a:p>
            <a:pPr marL="216000" lvl="1" indent="-108000">
              <a:spcBef>
                <a:spcPts val="400"/>
              </a:spcBef>
              <a:defRPr/>
            </a:pPr>
            <a:endParaRPr lang="en-IN" sz="900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875441" y="1730407"/>
            <a:ext cx="1900800" cy="370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PUBLIC CLOUD</a:t>
            </a:r>
            <a:br>
              <a:rPr lang="en-IN" sz="1200" b="1" dirty="0">
                <a:latin typeface="+mn-lt"/>
                <a:cs typeface="Arial" panose="020B0604020202020204" pitchFamily="34" charset="0"/>
              </a:rPr>
            </a:br>
            <a:r>
              <a:rPr lang="en-IN" sz="1200" b="1" dirty="0">
                <a:latin typeface="+mn-lt"/>
                <a:cs typeface="Arial" panose="020B0604020202020204" pitchFamily="34" charset="0"/>
              </a:rPr>
              <a:t>(AWS/ AZURE)</a:t>
            </a:r>
          </a:p>
        </p:txBody>
      </p:sp>
    </p:spTree>
    <p:extLst>
      <p:ext uri="{BB962C8B-B14F-4D97-AF65-F5344CB8AC3E}">
        <p14:creationId xmlns:p14="http://schemas.microsoft.com/office/powerpoint/2010/main" val="520996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DR Services – Goinfinit Recover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050" name="Picture 2" descr="C:\Users\013146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0" y="821271"/>
            <a:ext cx="8617491" cy="403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4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679897"/>
              </p:ext>
            </p:extLst>
          </p:nvPr>
        </p:nvGraphicFramePr>
        <p:xfrm>
          <a:off x="358775" y="1036642"/>
          <a:ext cx="8415337" cy="370191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76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904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</a:t>
                      </a:r>
                      <a:r>
                        <a:rPr lang="en-US" sz="900" b="1" i="0" u="none" strike="noStrike" spc="-4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CLOUD</a:t>
                      </a:r>
                    </a:p>
                  </a:txBody>
                  <a:tcPr marL="72000" marR="0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Institutions and Insurance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Bupa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 housing finance corporation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GIC Housing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Finance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Life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Shriram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 Services Pvt Ltd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DHFL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Sonata Finance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Muthoot Fincorp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Hinduja Leyland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Credit India Finance Pvt Ltd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54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Banking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IndiaIdeas.com Ltd (BillDesk Payment Gateway)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Thane District Central Co-op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Fedbank Financial Services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Key References – Private (BFSI) (1/2)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15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06845"/>
              </p:ext>
            </p:extLst>
          </p:nvPr>
        </p:nvGraphicFramePr>
        <p:xfrm>
          <a:off x="280474" y="1028699"/>
          <a:ext cx="8410512" cy="3699163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9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4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105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43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Banking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Bombay Mercantile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Axis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J&amp;K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4804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Hindustan Co-op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34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Corporation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804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Nagaland State Co-operative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804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Bassein Catholic Co-operative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246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Citizen Co-operative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24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Gateways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 Post Payment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246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Paytm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246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Amazon Pay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Key References – Private (BFSI) (2/2)</a:t>
            </a:r>
          </a:p>
        </p:txBody>
      </p:sp>
    </p:spTree>
    <p:extLst>
      <p:ext uri="{BB962C8B-B14F-4D97-AF65-F5344CB8AC3E}">
        <p14:creationId xmlns:p14="http://schemas.microsoft.com/office/powerpoint/2010/main" val="857933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1716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8" y="1607820"/>
            <a:ext cx="9142412" cy="1927860"/>
          </a:xfrm>
          <a:prstGeom prst="rect">
            <a:avLst/>
          </a:prstGeom>
          <a:pattFill prst="pct2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7" name="Group 16"/>
          <p:cNvGrpSpPr/>
          <p:nvPr/>
        </p:nvGrpSpPr>
        <p:grpSpPr>
          <a:xfrm>
            <a:off x="0" y="3464957"/>
            <a:ext cx="9144000" cy="72000"/>
            <a:chOff x="2483172" y="-212234"/>
            <a:chExt cx="1335024" cy="175260"/>
          </a:xfrm>
        </p:grpSpPr>
        <p:sp>
          <p:nvSpPr>
            <p:cNvPr id="11" name="Rectangle 10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358775" y="2094708"/>
            <a:ext cx="5614639" cy="954085"/>
          </a:xfrm>
          <a:prstGeom prst="rect">
            <a:avLst/>
          </a:prstGeom>
        </p:spPr>
        <p:txBody>
          <a:bodyPr wrap="square" lIns="0" tIns="45709" rIns="91417" bIns="45709" anchor="t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>
                <a:solidFill>
                  <a:srgbClr val="851414"/>
                </a:solidFill>
                <a:latin typeface="Trebuchet MS" panose="020B0603020202020204" pitchFamily="34" charset="0"/>
              </a:rPr>
              <a:t>NETWORK SERVICE TRANSFORMATION CAPABILITIES</a:t>
            </a:r>
          </a:p>
        </p:txBody>
      </p:sp>
      <p:grpSp>
        <p:nvGrpSpPr>
          <p:cNvPr id="20" name="Group 19"/>
          <p:cNvGrpSpPr/>
          <p:nvPr/>
        </p:nvGrpSpPr>
        <p:grpSpPr>
          <a:xfrm rot="5400000">
            <a:off x="-580169" y="2484120"/>
            <a:ext cx="1335600" cy="175261"/>
            <a:chOff x="2483172" y="-212234"/>
            <a:chExt cx="1335024" cy="175260"/>
          </a:xfrm>
        </p:grpSpPr>
        <p:sp>
          <p:nvSpPr>
            <p:cNvPr id="21" name="Rectangle 20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20719" y="1998520"/>
            <a:ext cx="2127994" cy="1146460"/>
            <a:chOff x="9795460" y="3324463"/>
            <a:chExt cx="2127994" cy="11464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4345" y="3601148"/>
              <a:ext cx="1859109" cy="593090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9795460" y="3324463"/>
              <a:ext cx="0" cy="1146460"/>
            </a:xfrm>
            <a:prstGeom prst="line">
              <a:avLst/>
            </a:prstGeom>
            <a:ln w="38100">
              <a:solidFill>
                <a:srgbClr val="C525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3546193"/>
            <a:ext cx="9144001" cy="15973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607820"/>
          </a:xfrm>
          <a:prstGeom prst="rect">
            <a:avLst/>
          </a:prstGeom>
          <a:solidFill>
            <a:schemeClr val="tx1">
              <a:lumMod val="50000"/>
              <a:lumOff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71"/>
          <p:cNvGrpSpPr/>
          <p:nvPr/>
        </p:nvGrpSpPr>
        <p:grpSpPr>
          <a:xfrm>
            <a:off x="7306510" y="2"/>
            <a:ext cx="1465634" cy="829997"/>
            <a:chOff x="9753599" y="1"/>
            <a:chExt cx="1739885" cy="985307"/>
          </a:xfrm>
        </p:grpSpPr>
        <p:sp>
          <p:nvSpPr>
            <p:cNvPr id="38" name="Round Same Side Corner Rectangle 37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9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0" y="1607820"/>
            <a:ext cx="9144000" cy="72000"/>
            <a:chOff x="2483172" y="-212234"/>
            <a:chExt cx="1335024" cy="1752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0" y="3535680"/>
            <a:ext cx="9144000" cy="1607820"/>
          </a:xfrm>
          <a:prstGeom prst="rect">
            <a:avLst/>
          </a:prstGeom>
          <a:solidFill>
            <a:schemeClr val="tx1">
              <a:lumMod val="50000"/>
              <a:lumOff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4761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NETWORK SERVICES TRANSFORMATION PARTNER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400051" y="3195334"/>
            <a:ext cx="2553578" cy="117427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/>
          <p:cNvSpPr>
            <a:spLocks noChangeAspect="1"/>
          </p:cNvSpPr>
          <p:nvPr/>
        </p:nvSpPr>
        <p:spPr>
          <a:xfrm>
            <a:off x="6316426" y="1361882"/>
            <a:ext cx="237037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559840" y="3076795"/>
            <a:ext cx="648517" cy="139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Left Brace 95"/>
          <p:cNvSpPr/>
          <p:nvPr/>
        </p:nvSpPr>
        <p:spPr>
          <a:xfrm>
            <a:off x="2173231" y="3076795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/>
          <p:cNvSpPr>
            <a:spLocks noChangeAspect="1"/>
          </p:cNvSpPr>
          <p:nvPr/>
        </p:nvSpPr>
        <p:spPr>
          <a:xfrm>
            <a:off x="6316425" y="3195335"/>
            <a:ext cx="2370376" cy="128006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>
            <a:spLocks noChangeAspect="1"/>
          </p:cNvSpPr>
          <p:nvPr/>
        </p:nvSpPr>
        <p:spPr>
          <a:xfrm>
            <a:off x="400051" y="1361882"/>
            <a:ext cx="243750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747702" y="3076795"/>
            <a:ext cx="648517" cy="1399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Left Brace 99"/>
          <p:cNvSpPr/>
          <p:nvPr/>
        </p:nvSpPr>
        <p:spPr>
          <a:xfrm flipH="1">
            <a:off x="6386304" y="3076795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747702" y="1303069"/>
            <a:ext cx="648517" cy="1399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Left Brace 101"/>
          <p:cNvSpPr/>
          <p:nvPr/>
        </p:nvSpPr>
        <p:spPr>
          <a:xfrm flipH="1">
            <a:off x="6386304" y="1303069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59840" y="1303069"/>
            <a:ext cx="648517" cy="139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Left Brace 103"/>
          <p:cNvSpPr/>
          <p:nvPr/>
        </p:nvSpPr>
        <p:spPr>
          <a:xfrm>
            <a:off x="2173231" y="1303069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466780" y="1129125"/>
            <a:ext cx="1853636" cy="1786628"/>
          </a:xfrm>
          <a:prstGeom prst="ellipse">
            <a:avLst/>
          </a:prstGeom>
          <a:solidFill>
            <a:srgbClr val="0070C0"/>
          </a:solidFill>
          <a:ln w="2286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615186" y="1124139"/>
            <a:ext cx="1853636" cy="17866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286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615186" y="2910766"/>
            <a:ext cx="1853636" cy="1786628"/>
          </a:xfrm>
          <a:prstGeom prst="ellipse">
            <a:avLst/>
          </a:prstGeom>
          <a:solidFill>
            <a:srgbClr val="679A9A"/>
          </a:solidFill>
          <a:ln w="2286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468822" y="2903030"/>
            <a:ext cx="1853636" cy="1786628"/>
          </a:xfrm>
          <a:prstGeom prst="ellipse">
            <a:avLst/>
          </a:prstGeom>
          <a:solidFill>
            <a:schemeClr val="accent2"/>
          </a:solidFill>
          <a:ln w="228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555968" y="2017453"/>
            <a:ext cx="1878500" cy="180946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2690056" y="1196303"/>
            <a:ext cx="1710371" cy="1648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2690056" y="2982930"/>
            <a:ext cx="1703896" cy="1642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4539820" y="1196303"/>
            <a:ext cx="1714244" cy="1652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4539820" y="2972956"/>
            <a:ext cx="1714244" cy="1652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2753436" y="3352237"/>
            <a:ext cx="1593175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Project Design and Rollout Experience</a:t>
            </a: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2863642" y="1395391"/>
            <a:ext cx="1356725" cy="12528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Network and Security Service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4655592" y="3398292"/>
            <a:ext cx="1507599" cy="101010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in Digital and Cloud Network (SMAC)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4698685" y="1451125"/>
            <a:ext cx="1464433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Integrator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3327738"/>
            <a:ext cx="185723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Design, Analysis, Planning, Deployment, Integration &amp; Transitioning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4BACC6"/>
              </a:buClr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DoP, IDRBT, NSE, Muthoot, Sanmar, DHFL General Insurance, Max Bupa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1484337"/>
            <a:ext cx="1674000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Integrated NOC &amp; SOC, 24x7x365 Operations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503227" y="1828800"/>
            <a:ext cx="1827518" cy="25391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Tools -1200+ Man Years in Tools &amp; Process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503227" y="2166945"/>
            <a:ext cx="1674000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Supported by Advance Toolsets - CA Spectrum, Service Now, CA e-Health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1410479"/>
            <a:ext cx="1971023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Network design, platform selection, solution interoperability, seamless migration</a:t>
            </a: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8629" y="1830587"/>
            <a:ext cx="1827518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Outcome based services which are t</a:t>
            </a: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echnology centric and OEM agnostic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0097" y="2249952"/>
            <a:ext cx="1827518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Managing multi-vendor environments, single ownership, SLA driven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3323692"/>
            <a:ext cx="1971023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Zero Latency connectivity into Cloud Service Providers Like AWS &amp; Microsoft Azure 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50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Capabilities of Delivering Managed Wifi &amp; SD WAN from Sify Cloud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6658629" y="3842878"/>
            <a:ext cx="1890215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Cloud and Software Defined Network Orchestration IP developed by Sify</a:t>
            </a:r>
            <a:endParaRPr lang="nb-NO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nb-NO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57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NETWORK SERVICES – KEY STRENGTH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50203" y="1021082"/>
            <a:ext cx="8423910" cy="3674744"/>
            <a:chOff x="457200" y="742951"/>
            <a:chExt cx="8229600" cy="40004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9727111-9CA8-F243-9926-5519BE34C8D7}"/>
                </a:ext>
              </a:extLst>
            </p:cNvPr>
            <p:cNvSpPr/>
            <p:nvPr/>
          </p:nvSpPr>
          <p:spPr>
            <a:xfrm>
              <a:off x="2548329" y="778057"/>
              <a:ext cx="6138471" cy="514890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Inhouse  engineering design team of Service Provider class network (Sify + Customer Networks)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Experience of high availability and scale centric network design</a:t>
              </a: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C23EF98-8A96-794D-9F96-134065F28A2C}"/>
                </a:ext>
              </a:extLst>
            </p:cNvPr>
            <p:cNvSpPr/>
            <p:nvPr/>
          </p:nvSpPr>
          <p:spPr>
            <a:xfrm>
              <a:off x="457200" y="742951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Design Experience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C31E116-8103-3B4A-B8E7-611E7D7BFBA8}"/>
                </a:ext>
              </a:extLst>
            </p:cNvPr>
            <p:cNvSpPr/>
            <p:nvPr/>
          </p:nvSpPr>
          <p:spPr>
            <a:xfrm>
              <a:off x="2548329" y="1410857"/>
              <a:ext cx="6138471" cy="514890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2 decades of Large Network Deployment, Integration and Transitioning experience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Some marquee Large projects like DoP, IDRBT, Muthoot, New India Assurance 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D617DD-92CE-D945-AE8E-E7CC515AB34C}"/>
                </a:ext>
              </a:extLst>
            </p:cNvPr>
            <p:cNvSpPr/>
            <p:nvPr/>
          </p:nvSpPr>
          <p:spPr>
            <a:xfrm>
              <a:off x="457200" y="1418743"/>
              <a:ext cx="2233592" cy="501254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Deployment integration and transition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7BEF2B1-6049-5946-9201-C372F39B57B3}"/>
                </a:ext>
              </a:extLst>
            </p:cNvPr>
            <p:cNvSpPr/>
            <p:nvPr/>
          </p:nvSpPr>
          <p:spPr>
            <a:xfrm>
              <a:off x="2548329" y="1995410"/>
              <a:ext cx="6138471" cy="585101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Project Management, Operations with a Field Team of 1300+ Trained Engineers on the field manning 400 POP Location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Deploy Personnel for Field &amp; NOC Operations, Fault, Change &amp; Vendor Management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CB1265D-3000-D74C-879C-F4796786207E}"/>
                </a:ext>
              </a:extLst>
            </p:cNvPr>
            <p:cNvSpPr/>
            <p:nvPr/>
          </p:nvSpPr>
          <p:spPr>
            <a:xfrm>
              <a:off x="457200" y="1995410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Operation and  maintenance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FA152FF-ED9A-3743-94F7-13A9BFD20C8D}"/>
                </a:ext>
              </a:extLst>
            </p:cNvPr>
            <p:cNvSpPr/>
            <p:nvPr/>
          </p:nvSpPr>
          <p:spPr>
            <a:xfrm>
              <a:off x="2548329" y="2671202"/>
              <a:ext cx="6138471" cy="585101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360 degree engagement with all carriers (buy, deploy, manage and sell)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99.9995% uptime on backbone achieved on the network 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1F703B3-1806-A347-A8B7-3BE6E3F40C6F}"/>
                </a:ext>
              </a:extLst>
            </p:cNvPr>
            <p:cNvSpPr/>
            <p:nvPr/>
          </p:nvSpPr>
          <p:spPr>
            <a:xfrm>
              <a:off x="457200" y="2671203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Service provider management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80E5E8E-17ED-BA41-A30B-36897E56C1EF}"/>
                </a:ext>
              </a:extLst>
            </p:cNvPr>
            <p:cNvSpPr/>
            <p:nvPr/>
          </p:nvSpPr>
          <p:spPr>
            <a:xfrm>
              <a:off x="2548329" y="3346994"/>
              <a:ext cx="6138471" cy="58530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7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Integrated NoC and SOC operations for the last 12+ years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600 customers in dedicated/shared or hybrid mode of management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Visibility tools - 1200+  Man Years Experience in Tools &amp; Process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A38D9A4-63BE-A448-AC79-A0D55F449328}"/>
                </a:ext>
              </a:extLst>
            </p:cNvPr>
            <p:cNvSpPr/>
            <p:nvPr/>
          </p:nvSpPr>
          <p:spPr>
            <a:xfrm>
              <a:off x="457200" y="3347202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NOC, SOC and Systems experience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F27B1C8-1B60-1240-BE8B-AF257AB624BD}"/>
                </a:ext>
              </a:extLst>
            </p:cNvPr>
            <p:cNvSpPr/>
            <p:nvPr/>
          </p:nvSpPr>
          <p:spPr>
            <a:xfrm>
              <a:off x="2548329" y="4022992"/>
              <a:ext cx="6138471" cy="72045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26251" rIns="219119" bIns="126251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Sify Service Provider IP Network is built on Cisco Technologies (For last 2 decades)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Many firsts Cisco technology implementation – CSR/WAAS/GETVPN/Optical 100G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200+ POP routers of the same family inhouse managed by Sify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Sify Public &amp; Private Cloud Setup on HP, Sify Storage on IBM Flash , Sify SAP ECC/HANA Platform on Cisco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4D9004D-F342-4B47-970E-F440EC599A27}"/>
                </a:ext>
              </a:extLst>
            </p:cNvPr>
            <p:cNvSpPr/>
            <p:nvPr/>
          </p:nvSpPr>
          <p:spPr>
            <a:xfrm>
              <a:off x="457200" y="4022993"/>
              <a:ext cx="2233592" cy="720457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Mature alliance and relationship with global leaders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70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NETWORK MANAGED SERVICES &amp; OPERATIONS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775" y="945414"/>
            <a:ext cx="3257550" cy="184282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5587999" y="2741194"/>
            <a:ext cx="3164773" cy="194504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/>
            <a:endParaRPr lang="en-US" sz="13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75" y="2997116"/>
            <a:ext cx="3263492" cy="1698709"/>
          </a:xfrm>
          <a:prstGeom prst="rect">
            <a:avLst/>
          </a:prstGeom>
          <a:solidFill>
            <a:srgbClr val="E6B9B8"/>
          </a:solidFill>
          <a:ln w="508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429894" y="3116542"/>
            <a:ext cx="2933065" cy="14848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defTabSz="685784"/>
            <a:r>
              <a:rPr lang="en-US" sz="9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Management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with over 10 NLD providers for backbone communication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BSNL/MTNL, Bharti, Tata Communications, Vodafone, Reliance, PowerGrid, RailTel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degree carrier engagement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of managing multiple physical access media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71899" y="1026694"/>
            <a:ext cx="4999162" cy="1714500"/>
            <a:chOff x="3771900" y="707976"/>
            <a:chExt cx="4969017" cy="1714500"/>
          </a:xfrm>
        </p:grpSpPr>
        <p:sp>
          <p:nvSpPr>
            <p:cNvPr id="7" name="Rectangle 6"/>
            <p:cNvSpPr/>
            <p:nvPr/>
          </p:nvSpPr>
          <p:spPr>
            <a:xfrm>
              <a:off x="3771900" y="707976"/>
              <a:ext cx="2514600" cy="1714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821238" y="835178"/>
              <a:ext cx="2408113" cy="1436332"/>
            </a:xfrm>
            <a:prstGeom prst="rect">
              <a:avLst/>
            </a:prstGeom>
            <a:noFill/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 NoC and SoC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24x7x365 Operations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Adherence to ITIL Framework supported by advanced toolsets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Deployment of industry standard tools</a:t>
              </a:r>
              <a:endParaRPr lang="en-US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 Spectrum, CA eHealth, ServiceNow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Detailed CRM Workflows in Oracle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Portal for near-real time view and </a:t>
              </a: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reporting dashboards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Expertise in aligning to customer-owned monitoring &amp; ticketing tools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Expertise in API integration for infra-tools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C7BF2D-16E2-43B5-9E39-DD0FF2713CD1}"/>
                </a:ext>
              </a:extLst>
            </p:cNvPr>
            <p:cNvSpPr/>
            <p:nvPr/>
          </p:nvSpPr>
          <p:spPr>
            <a:xfrm>
              <a:off x="6361828" y="707976"/>
              <a:ext cx="2379089" cy="1714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5C7E11-8438-4996-B8CA-D0E5C3FF46DE}"/>
                </a:ext>
              </a:extLst>
            </p:cNvPr>
            <p:cNvSpPr/>
            <p:nvPr/>
          </p:nvSpPr>
          <p:spPr>
            <a:xfrm>
              <a:off x="6400203" y="868709"/>
              <a:ext cx="2269079" cy="114235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9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 of Operations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 600 managed Enterprise customers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1.35 Lacs+ Enterprise connections implemented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76,000+ managed customer links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44,650+ managed CPE 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 of managing Carrier Network 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306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NETWORK EXPERTISE &amp; SKILL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35513" y="1028700"/>
            <a:ext cx="4038600" cy="1771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t" anchorCtr="0">
            <a:noAutofit/>
          </a:bodyPr>
          <a:lstStyle/>
          <a:p>
            <a:pPr defTabSz="685784"/>
            <a:r>
              <a: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Engineering Expertise</a:t>
            </a:r>
            <a:br>
              <a: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</a:br>
            <a:endParaRPr lang="en-US" sz="900" b="1" dirty="0">
              <a:solidFill>
                <a:prstClr val="black"/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Cisco expertise-CCNA, CCIE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Integrated SDN CoE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Advanced L2/L3 Engg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L1 teams trained in FLT on diverse media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Experience in deployment of Hybrid Management models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8776" y="3342900"/>
            <a:ext cx="3013720" cy="1352926"/>
            <a:chOff x="556595" y="3211489"/>
            <a:chExt cx="2859789" cy="15891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214BD7-64B2-7049-9688-37653BBE354A}"/>
                </a:ext>
              </a:extLst>
            </p:cNvPr>
            <p:cNvSpPr/>
            <p:nvPr/>
          </p:nvSpPr>
          <p:spPr>
            <a:xfrm>
              <a:off x="556595" y="3211489"/>
              <a:ext cx="2859789" cy="158911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20BBE4-4F88-4784-87F1-F71D1D1FAE24}"/>
                </a:ext>
              </a:extLst>
            </p:cNvPr>
            <p:cNvSpPr/>
            <p:nvPr/>
          </p:nvSpPr>
          <p:spPr>
            <a:xfrm>
              <a:off x="686279" y="3266121"/>
              <a:ext cx="2637159" cy="133882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685784">
                <a:buClr>
                  <a:prstClr val="black"/>
                </a:buClr>
              </a:pPr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Project Management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PMI framework-based Project governance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Dedicated Project  team for planning &amp; Control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Integrated tools to track, monitor and report on the project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Dedicated Project Execution team and logistic teams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72496" y="3325789"/>
            <a:ext cx="2685404" cy="1343549"/>
            <a:chOff x="3491902" y="3211489"/>
            <a:chExt cx="2565998" cy="158911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33F12A-95D6-D74A-AA90-D4A089891A30}"/>
                </a:ext>
              </a:extLst>
            </p:cNvPr>
            <p:cNvSpPr/>
            <p:nvPr/>
          </p:nvSpPr>
          <p:spPr>
            <a:xfrm>
              <a:off x="3491902" y="3211489"/>
              <a:ext cx="2565998" cy="158911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14750" y="3325789"/>
              <a:ext cx="2223743" cy="9715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t" anchorCtr="0">
              <a:noAutofit/>
            </a:bodyPr>
            <a:lstStyle/>
            <a:p>
              <a:pPr defTabSz="685784">
                <a:buClr>
                  <a:prstClr val="black"/>
                </a:buClr>
              </a:pPr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Extensive Field Teams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28585" indent="-128585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1300+ trained engineers on field, covering over 400 manned locations</a:t>
              </a:r>
            </a:p>
            <a:p>
              <a:pPr marL="128585" indent="-128585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Project teams that deliver customer centric projects</a:t>
              </a:r>
              <a:endPara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33047" y="3342899"/>
            <a:ext cx="2641065" cy="1352927"/>
            <a:chOff x="6133048" y="3211489"/>
            <a:chExt cx="2565998" cy="15891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860136-2C1B-CD42-8E19-701CDD06591A}"/>
                </a:ext>
              </a:extLst>
            </p:cNvPr>
            <p:cNvSpPr/>
            <p:nvPr/>
          </p:nvSpPr>
          <p:spPr>
            <a:xfrm>
              <a:off x="6133048" y="3211489"/>
              <a:ext cx="2565998" cy="15891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DB90F3-D5A8-4366-9232-B4473FE31B42}"/>
                </a:ext>
              </a:extLst>
            </p:cNvPr>
            <p:cNvSpPr/>
            <p:nvPr/>
          </p:nvSpPr>
          <p:spPr>
            <a:xfrm>
              <a:off x="6261885" y="3325789"/>
              <a:ext cx="2343150" cy="134354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t" anchorCtr="0">
              <a:noAutofit/>
            </a:bodyPr>
            <a:lstStyle/>
            <a:p>
              <a:pPr defTabSz="685784"/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Business Relationship Management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Extensive Quarterly Business &amp; Service Reviews</a:t>
              </a: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Proactive solution &amp; service enhancement recommendations</a:t>
              </a: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Proactive Network cost optimization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B85D18-4E87-4FC2-A29C-96584E8985D1}"/>
              </a:ext>
            </a:extLst>
          </p:cNvPr>
          <p:cNvGraphicFramePr>
            <a:graphicFrameLocks noGrp="1"/>
          </p:cNvGraphicFramePr>
          <p:nvPr/>
        </p:nvGraphicFramePr>
        <p:xfrm>
          <a:off x="363601" y="1035093"/>
          <a:ext cx="4063938" cy="23078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4079">
                  <a:extLst>
                    <a:ext uri="{9D8B030D-6E8A-4147-A177-3AD203B41FA5}">
                      <a16:colId xmlns:a16="http://schemas.microsoft.com/office/drawing/2014/main" val="306147680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467450280"/>
                    </a:ext>
                  </a:extLst>
                </a:gridCol>
                <a:gridCol w="1053245">
                  <a:extLst>
                    <a:ext uri="{9D8B030D-6E8A-4147-A177-3AD203B41FA5}">
                      <a16:colId xmlns:a16="http://schemas.microsoft.com/office/drawing/2014/main" val="4127858579"/>
                    </a:ext>
                  </a:extLst>
                </a:gridCol>
                <a:gridCol w="844454">
                  <a:extLst>
                    <a:ext uri="{9D8B030D-6E8A-4147-A177-3AD203B41FA5}">
                      <a16:colId xmlns:a16="http://schemas.microsoft.com/office/drawing/2014/main" val="4231917422"/>
                    </a:ext>
                  </a:extLst>
                </a:gridCol>
              </a:tblGrid>
              <a:tr h="108232">
                <a:tc>
                  <a:txBody>
                    <a:bodyPr/>
                    <a:lstStyle/>
                    <a:p>
                      <a:endParaRPr lang="en-IN" sz="9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Total Resources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Technical skill sets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Other Training 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229801533"/>
                  </a:ext>
                </a:extLst>
              </a:tr>
              <a:tr h="88608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Network engineering and solution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47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+ CCNP + CCIE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421991429"/>
                  </a:ext>
                </a:extLst>
              </a:tr>
              <a:tr h="12295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SDN CoE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32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Dec Ops, Scripting, Tools,  Network Management, ITIL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2187157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Central NoC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150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+ CCNP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4202082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Service operations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40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 + ITIL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1668239803"/>
                  </a:ext>
                </a:extLst>
              </a:tr>
              <a:tr h="12295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Service operations – Field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PMO and project managers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1317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32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PMP Prince and CCNA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699570483"/>
                  </a:ext>
                </a:extLst>
              </a:tr>
              <a:tr h="191633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SDM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Service desk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Infrastructure operations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177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115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80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ITIL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CCNA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265484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302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SIFY’S MANAGED SERVICES – DIGITAL DISTRIBUTION ARCHITECTURE</a:t>
            </a: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137400" y="4729163"/>
            <a:ext cx="20066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defTabSz="685800"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FB0810C4-C543-4FBB-A4C3-43F944222FB9}"/>
              </a:ext>
            </a:extLst>
          </p:cNvPr>
          <p:cNvSpPr txBox="1">
            <a:spLocks/>
          </p:cNvSpPr>
          <p:nvPr/>
        </p:nvSpPr>
        <p:spPr>
          <a:xfrm>
            <a:off x="867551" y="2502716"/>
            <a:ext cx="2522538" cy="2195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72000" rIns="91428" bIns="45715" rtlCol="0">
            <a:normAutofit/>
          </a:bodyPr>
          <a:lstStyle>
            <a:lvl1pPr marL="226772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68729" indent="-285714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857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000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14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286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29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572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15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24*7*365 monitoring of Network Infrastructure.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Incident, Problem and Change Management.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Software version and updates 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Spares and service support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Inventory management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configuration and change.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Capacity and Availability management</a:t>
            </a: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B8579B23-7CAC-44C0-9C39-EF60EB606949}"/>
              </a:ext>
            </a:extLst>
          </p:cNvPr>
          <p:cNvSpPr/>
          <p:nvPr/>
        </p:nvSpPr>
        <p:spPr>
          <a:xfrm>
            <a:off x="839298" y="1033784"/>
            <a:ext cx="2532553" cy="3159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MANAGEMENT</a:t>
            </a: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26D83C26-6110-48B6-B567-49670E628538}"/>
              </a:ext>
            </a:extLst>
          </p:cNvPr>
          <p:cNvSpPr/>
          <p:nvPr/>
        </p:nvSpPr>
        <p:spPr>
          <a:xfrm>
            <a:off x="3380589" y="1033784"/>
            <a:ext cx="2657667" cy="31590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551" tIns="32775" rIns="65551" bIns="32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55482"/>
            <a:r>
              <a:rPr lang="en-US" sz="1350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SERVICE MANAGEMENT</a:t>
            </a: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8CD07E6D-61A7-4022-B457-AF6CE4E5D9A6}"/>
              </a:ext>
            </a:extLst>
          </p:cNvPr>
          <p:cNvSpPr/>
          <p:nvPr/>
        </p:nvSpPr>
        <p:spPr>
          <a:xfrm>
            <a:off x="6057899" y="1033784"/>
            <a:ext cx="2698145" cy="315900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551" tIns="32775" rIns="65551" bIns="32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55482"/>
            <a:r>
              <a:rPr lang="en-US" sz="1350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MEMBERS MANAGEMENT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C6713634-955D-4B9A-B929-8941FE53A49C}"/>
              </a:ext>
            </a:extLst>
          </p:cNvPr>
          <p:cNvSpPr txBox="1">
            <a:spLocks/>
          </p:cNvSpPr>
          <p:nvPr/>
        </p:nvSpPr>
        <p:spPr>
          <a:xfrm>
            <a:off x="6038256" y="2502717"/>
            <a:ext cx="2710457" cy="21945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72000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Setup a round the clock helpdesk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Commissioning/Migration/Decommissioning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Configuration guidelines for Members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Field management for hands and feet support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Liaison with service providers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Service provider Governance.</a:t>
            </a:r>
          </a:p>
        </p:txBody>
      </p: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62CA61E2-FFD1-4AC3-B3BD-5DF726370EE4}"/>
              </a:ext>
            </a:extLst>
          </p:cNvPr>
          <p:cNvSpPr txBox="1">
            <a:spLocks/>
          </p:cNvSpPr>
          <p:nvPr/>
        </p:nvSpPr>
        <p:spPr>
          <a:xfrm>
            <a:off x="3390089" y="2502717"/>
            <a:ext cx="2657667" cy="21945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72000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Tools for Network monitoring and performance management.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Tools for tickets, support and reports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Change, Incident and Problem records.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Uptime/SLA and capacity reports.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Provide monitoring feeds and reports to exchange.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Periodic and on-demand reports on network health and ticket resolutions.</a:t>
            </a:r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CC44F25C-A5C2-4AF1-BA17-8579F55C939A}"/>
              </a:ext>
            </a:extLst>
          </p:cNvPr>
          <p:cNvSpPr/>
          <p:nvPr/>
        </p:nvSpPr>
        <p:spPr>
          <a:xfrm rot="16200000">
            <a:off x="54011" y="1765230"/>
            <a:ext cx="921375" cy="2563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SLAs</a:t>
            </a:r>
          </a:p>
        </p:txBody>
      </p:sp>
      <p:sp>
        <p:nvSpPr>
          <p:cNvPr id="23" name="Rounded Rectangle 21">
            <a:extLst>
              <a:ext uri="{FF2B5EF4-FFF2-40B4-BE49-F238E27FC236}">
                <a16:creationId xmlns:a16="http://schemas.microsoft.com/office/drawing/2014/main" id="{D2CAA426-D3E6-4450-9E42-600673BF9F05}"/>
              </a:ext>
            </a:extLst>
          </p:cNvPr>
          <p:cNvSpPr/>
          <p:nvPr/>
        </p:nvSpPr>
        <p:spPr>
          <a:xfrm rot="16200000">
            <a:off x="-584032" y="3469943"/>
            <a:ext cx="2194535" cy="2600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SCOPE</a:t>
            </a:r>
          </a:p>
        </p:txBody>
      </p:sp>
      <p:sp>
        <p:nvSpPr>
          <p:cNvPr id="24" name="Content Placeholder 16">
            <a:extLst>
              <a:ext uri="{FF2B5EF4-FFF2-40B4-BE49-F238E27FC236}">
                <a16:creationId xmlns:a16="http://schemas.microsoft.com/office/drawing/2014/main" id="{23EA1240-8CBC-4403-A3DF-4C95FCB349FD}"/>
              </a:ext>
            </a:extLst>
          </p:cNvPr>
          <p:cNvSpPr txBox="1">
            <a:spLocks/>
          </p:cNvSpPr>
          <p:nvPr/>
        </p:nvSpPr>
        <p:spPr>
          <a:xfrm>
            <a:off x="848798" y="1432697"/>
            <a:ext cx="2657667" cy="921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Uptime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Link Uptime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End-to-End Latency</a:t>
            </a:r>
          </a:p>
        </p:txBody>
      </p:sp>
      <p:sp>
        <p:nvSpPr>
          <p:cNvPr id="25" name="Content Placeholder 16">
            <a:extLst>
              <a:ext uri="{FF2B5EF4-FFF2-40B4-BE49-F238E27FC236}">
                <a16:creationId xmlns:a16="http://schemas.microsoft.com/office/drawing/2014/main" id="{223ABAFF-BCCE-4912-9E73-1D6F7F74D1B1}"/>
              </a:ext>
            </a:extLst>
          </p:cNvPr>
          <p:cNvSpPr txBox="1">
            <a:spLocks/>
          </p:cNvSpPr>
          <p:nvPr/>
        </p:nvSpPr>
        <p:spPr>
          <a:xfrm>
            <a:off x="6038256" y="1432697"/>
            <a:ext cx="2710457" cy="921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Call Attendance Rate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Filed Support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Service Request Completion</a:t>
            </a:r>
          </a:p>
        </p:txBody>
      </p:sp>
      <p:sp>
        <p:nvSpPr>
          <p:cNvPr id="26" name="Content Placeholder 16">
            <a:extLst>
              <a:ext uri="{FF2B5EF4-FFF2-40B4-BE49-F238E27FC236}">
                <a16:creationId xmlns:a16="http://schemas.microsoft.com/office/drawing/2014/main" id="{399FB4E4-BD0B-4647-95CC-6137C4E67D63}"/>
              </a:ext>
            </a:extLst>
          </p:cNvPr>
          <p:cNvSpPr txBox="1">
            <a:spLocks/>
          </p:cNvSpPr>
          <p:nvPr/>
        </p:nvSpPr>
        <p:spPr>
          <a:xfrm>
            <a:off x="3390089" y="1432697"/>
            <a:ext cx="2657667" cy="921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Response &amp; Resolution Times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Change Management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Capacity &amp; Utilization</a:t>
            </a:r>
          </a:p>
        </p:txBody>
      </p:sp>
    </p:spTree>
    <p:extLst>
      <p:ext uri="{BB962C8B-B14F-4D97-AF65-F5344CB8AC3E}">
        <p14:creationId xmlns:p14="http://schemas.microsoft.com/office/powerpoint/2010/main" val="292957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1716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8" y="1607820"/>
            <a:ext cx="9142412" cy="1927860"/>
          </a:xfrm>
          <a:prstGeom prst="rect">
            <a:avLst/>
          </a:prstGeom>
          <a:pattFill prst="pct2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7" name="Group 16"/>
          <p:cNvGrpSpPr/>
          <p:nvPr/>
        </p:nvGrpSpPr>
        <p:grpSpPr>
          <a:xfrm>
            <a:off x="0" y="3464957"/>
            <a:ext cx="9144000" cy="72000"/>
            <a:chOff x="2483172" y="-212234"/>
            <a:chExt cx="1335024" cy="175260"/>
          </a:xfrm>
        </p:grpSpPr>
        <p:sp>
          <p:nvSpPr>
            <p:cNvPr id="11" name="Rectangle 10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358775" y="2094708"/>
            <a:ext cx="4808829" cy="523198"/>
          </a:xfrm>
          <a:prstGeom prst="rect">
            <a:avLst/>
          </a:prstGeom>
        </p:spPr>
        <p:txBody>
          <a:bodyPr wrap="square" lIns="0" tIns="45709" rIns="91417" bIns="45709" anchor="t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>
                <a:solidFill>
                  <a:srgbClr val="851414"/>
                </a:solidFill>
                <a:latin typeface="Trebuchet MS" panose="020B0603020202020204" pitchFamily="34" charset="0"/>
              </a:rPr>
              <a:t>INTRODUCING SIFY</a:t>
            </a:r>
          </a:p>
        </p:txBody>
      </p:sp>
      <p:grpSp>
        <p:nvGrpSpPr>
          <p:cNvPr id="20" name="Group 19"/>
          <p:cNvGrpSpPr/>
          <p:nvPr/>
        </p:nvGrpSpPr>
        <p:grpSpPr>
          <a:xfrm rot="5400000">
            <a:off x="-580169" y="2484120"/>
            <a:ext cx="1335600" cy="175261"/>
            <a:chOff x="2483172" y="-212234"/>
            <a:chExt cx="1335024" cy="175260"/>
          </a:xfrm>
        </p:grpSpPr>
        <p:sp>
          <p:nvSpPr>
            <p:cNvPr id="21" name="Rectangle 20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20719" y="1998520"/>
            <a:ext cx="2127994" cy="1146460"/>
            <a:chOff x="9795460" y="3324463"/>
            <a:chExt cx="2127994" cy="11464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4345" y="3601148"/>
              <a:ext cx="1859109" cy="593090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9795460" y="3324463"/>
              <a:ext cx="0" cy="1146460"/>
            </a:xfrm>
            <a:prstGeom prst="line">
              <a:avLst/>
            </a:prstGeom>
            <a:ln w="38100">
              <a:solidFill>
                <a:srgbClr val="C525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3546193"/>
            <a:ext cx="9144001" cy="15973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607820"/>
          </a:xfrm>
          <a:prstGeom prst="rect">
            <a:avLst/>
          </a:prstGeom>
          <a:solidFill>
            <a:schemeClr val="tx1">
              <a:lumMod val="50000"/>
              <a:lumOff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71"/>
          <p:cNvGrpSpPr/>
          <p:nvPr/>
        </p:nvGrpSpPr>
        <p:grpSpPr>
          <a:xfrm>
            <a:off x="7306510" y="2"/>
            <a:ext cx="1465634" cy="829997"/>
            <a:chOff x="9753599" y="1"/>
            <a:chExt cx="1739885" cy="985307"/>
          </a:xfrm>
        </p:grpSpPr>
        <p:sp>
          <p:nvSpPr>
            <p:cNvPr id="38" name="Round Same Side Corner Rectangle 37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9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0" y="1607820"/>
            <a:ext cx="9144000" cy="72000"/>
            <a:chOff x="2483172" y="-212234"/>
            <a:chExt cx="1335024" cy="1752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0" y="3535680"/>
            <a:ext cx="9144000" cy="1607820"/>
          </a:xfrm>
          <a:prstGeom prst="rect">
            <a:avLst/>
          </a:prstGeom>
          <a:solidFill>
            <a:schemeClr val="tx1">
              <a:lumMod val="50000"/>
              <a:lumOff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4221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5B869F9-8762-6640-95C6-68F65988B88D}"/>
              </a:ext>
            </a:extLst>
          </p:cNvPr>
          <p:cNvSpPr/>
          <p:nvPr/>
        </p:nvSpPr>
        <p:spPr bwMode="auto">
          <a:xfrm>
            <a:off x="358775" y="2885895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 agnostic Overlay architecture.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Multi-transport support.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control &amp; Monitoring.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topologies per segment.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Encryption, segmentation and service chains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off-ramping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C79446-8379-1C41-B87B-4FA5664D5CBF}"/>
              </a:ext>
            </a:extLst>
          </p:cNvPr>
          <p:cNvSpPr/>
          <p:nvPr/>
        </p:nvSpPr>
        <p:spPr bwMode="auto">
          <a:xfrm>
            <a:off x="358775" y="1746950"/>
            <a:ext cx="2030400" cy="343260"/>
          </a:xfrm>
          <a:prstGeom prst="rect">
            <a:avLst/>
          </a:prstGeom>
          <a:solidFill>
            <a:srgbClr val="8FB4E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&amp; FLEXIBLE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CC6500-9A35-C14C-96D4-9AA3F05FE06A}"/>
              </a:ext>
            </a:extLst>
          </p:cNvPr>
          <p:cNvSpPr/>
          <p:nvPr/>
        </p:nvSpPr>
        <p:spPr bwMode="auto">
          <a:xfrm>
            <a:off x="2479077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aware routing.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based policies.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visibility &amp; recognition.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enforcement of App SLA.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policy control.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9E22ED-C55B-0344-B750-0B5B991BE006}"/>
              </a:ext>
            </a:extLst>
          </p:cNvPr>
          <p:cNvSpPr/>
          <p:nvPr/>
        </p:nvSpPr>
        <p:spPr bwMode="auto">
          <a:xfrm>
            <a:off x="2479077" y="1746950"/>
            <a:ext cx="2030400" cy="343260"/>
          </a:xfrm>
          <a:prstGeom prst="rect">
            <a:avLst/>
          </a:prstGeom>
          <a:solidFill>
            <a:srgbClr val="E7B8B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CENTRIC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6B2513-FA73-144A-9045-53B986D4588A}"/>
              </a:ext>
            </a:extLst>
          </p:cNvPr>
          <p:cNvSpPr/>
          <p:nvPr/>
        </p:nvSpPr>
        <p:spPr bwMode="auto">
          <a:xfrm>
            <a:off x="4599379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quality assessment.&amp; path liveliness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Consolidates multi provider WAN as a single fabric.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convergence of application traffic.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 augmentation with Active/Active utilization.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 optimization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DE66C0-6E18-064A-A2B0-72922A7BE596}"/>
              </a:ext>
            </a:extLst>
          </p:cNvPr>
          <p:cNvSpPr/>
          <p:nvPr/>
        </p:nvSpPr>
        <p:spPr bwMode="auto">
          <a:xfrm>
            <a:off x="4599379" y="1746950"/>
            <a:ext cx="2030400" cy="343260"/>
          </a:xfrm>
          <a:prstGeom prst="rect">
            <a:avLst/>
          </a:prstGeom>
          <a:solidFill>
            <a:srgbClr val="CCC1D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AWARE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355E93-99D8-4C40-8831-DB37234C6E66}"/>
              </a:ext>
            </a:extLst>
          </p:cNvPr>
          <p:cNvSpPr/>
          <p:nvPr/>
        </p:nvSpPr>
        <p:spPr bwMode="auto">
          <a:xfrm>
            <a:off x="6719681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platforms enabling physical or virtual CPE.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touch provisioning.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configuration.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Agility for operations with analytics.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Interoperable with legacy.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1BF50F-7D03-2B45-917C-0DD71103E6E5}"/>
              </a:ext>
            </a:extLst>
          </p:cNvPr>
          <p:cNvSpPr/>
          <p:nvPr/>
        </p:nvSpPr>
        <p:spPr bwMode="auto">
          <a:xfrm>
            <a:off x="6719681" y="1746950"/>
            <a:ext cx="2030400" cy="343260"/>
          </a:xfrm>
          <a:prstGeom prst="rect">
            <a:avLst/>
          </a:prstGeom>
          <a:solidFill>
            <a:srgbClr val="FDD5B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BASED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623743-E681-E843-80EC-C92E8CE07CF9}"/>
              </a:ext>
            </a:extLst>
          </p:cNvPr>
          <p:cNvSpPr/>
          <p:nvPr/>
        </p:nvSpPr>
        <p:spPr>
          <a:xfrm>
            <a:off x="363600" y="1034326"/>
            <a:ext cx="78349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Customer Value, Not Just Cost Efficiency</a:t>
            </a:r>
          </a:p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Unify Managed services</a:t>
            </a:r>
          </a:p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enabler for Digital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WAN Transformation with Sify Managed SDWAN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24054" y="2174487"/>
            <a:ext cx="579980" cy="581395"/>
            <a:chOff x="-3005138" y="1336676"/>
            <a:chExt cx="1952625" cy="1957388"/>
          </a:xfrm>
          <a:solidFill>
            <a:srgbClr val="8FB4E0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-3005138" y="1336676"/>
              <a:ext cx="1952625" cy="1957388"/>
            </a:xfrm>
            <a:custGeom>
              <a:avLst/>
              <a:gdLst>
                <a:gd name="T0" fmla="*/ 1024 w 2048"/>
                <a:gd name="T1" fmla="*/ 0 h 2048"/>
                <a:gd name="T2" fmla="*/ 0 w 2048"/>
                <a:gd name="T3" fmla="*/ 1024 h 2048"/>
                <a:gd name="T4" fmla="*/ 1024 w 2048"/>
                <a:gd name="T5" fmla="*/ 2048 h 2048"/>
                <a:gd name="T6" fmla="*/ 2048 w 2048"/>
                <a:gd name="T7" fmla="*/ 1024 h 2048"/>
                <a:gd name="T8" fmla="*/ 1024 w 2048"/>
                <a:gd name="T9" fmla="*/ 0 h 2048"/>
                <a:gd name="T10" fmla="*/ 1024 w 2048"/>
                <a:gd name="T11" fmla="*/ 1920 h 2048"/>
                <a:gd name="T12" fmla="*/ 128 w 2048"/>
                <a:gd name="T13" fmla="*/ 1024 h 2048"/>
                <a:gd name="T14" fmla="*/ 1024 w 2048"/>
                <a:gd name="T15" fmla="*/ 128 h 2048"/>
                <a:gd name="T16" fmla="*/ 1920 w 2048"/>
                <a:gd name="T17" fmla="*/ 1024 h 2048"/>
                <a:gd name="T18" fmla="*/ 1024 w 2048"/>
                <a:gd name="T19" fmla="*/ 192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8" h="2048">
                  <a:moveTo>
                    <a:pt x="1024" y="0"/>
                  </a:moveTo>
                  <a:cubicBezTo>
                    <a:pt x="458" y="0"/>
                    <a:pt x="0" y="458"/>
                    <a:pt x="0" y="1024"/>
                  </a:cubicBezTo>
                  <a:cubicBezTo>
                    <a:pt x="0" y="1590"/>
                    <a:pt x="458" y="2048"/>
                    <a:pt x="1024" y="2048"/>
                  </a:cubicBezTo>
                  <a:cubicBezTo>
                    <a:pt x="1590" y="2048"/>
                    <a:pt x="2048" y="1590"/>
                    <a:pt x="2048" y="1024"/>
                  </a:cubicBezTo>
                  <a:cubicBezTo>
                    <a:pt x="2047" y="459"/>
                    <a:pt x="1589" y="1"/>
                    <a:pt x="1024" y="0"/>
                  </a:cubicBezTo>
                  <a:close/>
                  <a:moveTo>
                    <a:pt x="1024" y="1920"/>
                  </a:moveTo>
                  <a:cubicBezTo>
                    <a:pt x="529" y="1920"/>
                    <a:pt x="128" y="1519"/>
                    <a:pt x="128" y="1024"/>
                  </a:cubicBezTo>
                  <a:cubicBezTo>
                    <a:pt x="128" y="529"/>
                    <a:pt x="529" y="128"/>
                    <a:pt x="1024" y="128"/>
                  </a:cubicBezTo>
                  <a:cubicBezTo>
                    <a:pt x="1519" y="128"/>
                    <a:pt x="1920" y="529"/>
                    <a:pt x="1920" y="1024"/>
                  </a:cubicBezTo>
                  <a:cubicBezTo>
                    <a:pt x="1919" y="1519"/>
                    <a:pt x="1519" y="1919"/>
                    <a:pt x="1024" y="19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1844675" y="2055813"/>
              <a:ext cx="579438" cy="519113"/>
            </a:xfrm>
            <a:custGeom>
              <a:avLst/>
              <a:gdLst>
                <a:gd name="T0" fmla="*/ 179 w 365"/>
                <a:gd name="T1" fmla="*/ 0 h 327"/>
                <a:gd name="T2" fmla="*/ 128 w 365"/>
                <a:gd name="T3" fmla="*/ 57 h 327"/>
                <a:gd name="T4" fmla="*/ 205 w 365"/>
                <a:gd name="T5" fmla="*/ 125 h 327"/>
                <a:gd name="T6" fmla="*/ 0 w 365"/>
                <a:gd name="T7" fmla="*/ 125 h 327"/>
                <a:gd name="T8" fmla="*/ 0 w 365"/>
                <a:gd name="T9" fmla="*/ 202 h 327"/>
                <a:gd name="T10" fmla="*/ 205 w 365"/>
                <a:gd name="T11" fmla="*/ 202 h 327"/>
                <a:gd name="T12" fmla="*/ 128 w 365"/>
                <a:gd name="T13" fmla="*/ 269 h 327"/>
                <a:gd name="T14" fmla="*/ 179 w 365"/>
                <a:gd name="T15" fmla="*/ 327 h 327"/>
                <a:gd name="T16" fmla="*/ 365 w 365"/>
                <a:gd name="T17" fmla="*/ 163 h 327"/>
                <a:gd name="T18" fmla="*/ 179 w 365"/>
                <a:gd name="T1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5" h="327">
                  <a:moveTo>
                    <a:pt x="179" y="0"/>
                  </a:moveTo>
                  <a:lnTo>
                    <a:pt x="128" y="57"/>
                  </a:lnTo>
                  <a:lnTo>
                    <a:pt x="205" y="125"/>
                  </a:lnTo>
                  <a:lnTo>
                    <a:pt x="0" y="125"/>
                  </a:lnTo>
                  <a:lnTo>
                    <a:pt x="0" y="202"/>
                  </a:lnTo>
                  <a:lnTo>
                    <a:pt x="205" y="202"/>
                  </a:lnTo>
                  <a:lnTo>
                    <a:pt x="128" y="269"/>
                  </a:lnTo>
                  <a:lnTo>
                    <a:pt x="179" y="327"/>
                  </a:lnTo>
                  <a:lnTo>
                    <a:pt x="365" y="16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-2089150" y="2254251"/>
              <a:ext cx="122238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-2792413" y="2055813"/>
              <a:ext cx="581025" cy="519113"/>
            </a:xfrm>
            <a:custGeom>
              <a:avLst/>
              <a:gdLst>
                <a:gd name="T0" fmla="*/ 237 w 366"/>
                <a:gd name="T1" fmla="*/ 57 h 327"/>
                <a:gd name="T2" fmla="*/ 187 w 366"/>
                <a:gd name="T3" fmla="*/ 0 h 327"/>
                <a:gd name="T4" fmla="*/ 0 w 366"/>
                <a:gd name="T5" fmla="*/ 163 h 327"/>
                <a:gd name="T6" fmla="*/ 187 w 366"/>
                <a:gd name="T7" fmla="*/ 327 h 327"/>
                <a:gd name="T8" fmla="*/ 237 w 366"/>
                <a:gd name="T9" fmla="*/ 269 h 327"/>
                <a:gd name="T10" fmla="*/ 160 w 366"/>
                <a:gd name="T11" fmla="*/ 202 h 327"/>
                <a:gd name="T12" fmla="*/ 366 w 366"/>
                <a:gd name="T13" fmla="*/ 202 h 327"/>
                <a:gd name="T14" fmla="*/ 366 w 366"/>
                <a:gd name="T15" fmla="*/ 125 h 327"/>
                <a:gd name="T16" fmla="*/ 160 w 366"/>
                <a:gd name="T17" fmla="*/ 125 h 327"/>
                <a:gd name="T18" fmla="*/ 237 w 366"/>
                <a:gd name="T19" fmla="*/ 5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27">
                  <a:moveTo>
                    <a:pt x="237" y="57"/>
                  </a:moveTo>
                  <a:lnTo>
                    <a:pt x="187" y="0"/>
                  </a:lnTo>
                  <a:lnTo>
                    <a:pt x="0" y="163"/>
                  </a:lnTo>
                  <a:lnTo>
                    <a:pt x="187" y="327"/>
                  </a:lnTo>
                  <a:lnTo>
                    <a:pt x="237" y="269"/>
                  </a:lnTo>
                  <a:lnTo>
                    <a:pt x="160" y="202"/>
                  </a:lnTo>
                  <a:lnTo>
                    <a:pt x="366" y="202"/>
                  </a:lnTo>
                  <a:lnTo>
                    <a:pt x="366" y="125"/>
                  </a:lnTo>
                  <a:lnTo>
                    <a:pt x="160" y="125"/>
                  </a:lnTo>
                  <a:lnTo>
                    <a:pt x="23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14263" y="2224383"/>
            <a:ext cx="360027" cy="481603"/>
            <a:chOff x="8137009" y="1511122"/>
            <a:chExt cx="775047" cy="1036770"/>
          </a:xfrm>
          <a:solidFill>
            <a:srgbClr val="E7B8B7"/>
          </a:solidFill>
        </p:grpSpPr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137009" y="1511122"/>
              <a:ext cx="775047" cy="1036770"/>
            </a:xfrm>
            <a:custGeom>
              <a:avLst/>
              <a:gdLst>
                <a:gd name="T0" fmla="*/ 74 w 78"/>
                <a:gd name="T1" fmla="*/ 0 h 104"/>
                <a:gd name="T2" fmla="*/ 4 w 78"/>
                <a:gd name="T3" fmla="*/ 0 h 104"/>
                <a:gd name="T4" fmla="*/ 0 w 78"/>
                <a:gd name="T5" fmla="*/ 3 h 104"/>
                <a:gd name="T6" fmla="*/ 0 w 78"/>
                <a:gd name="T7" fmla="*/ 101 h 104"/>
                <a:gd name="T8" fmla="*/ 4 w 78"/>
                <a:gd name="T9" fmla="*/ 104 h 104"/>
                <a:gd name="T10" fmla="*/ 56 w 78"/>
                <a:gd name="T11" fmla="*/ 104 h 104"/>
                <a:gd name="T12" fmla="*/ 58 w 78"/>
                <a:gd name="T13" fmla="*/ 103 h 104"/>
                <a:gd name="T14" fmla="*/ 77 w 78"/>
                <a:gd name="T15" fmla="*/ 87 h 104"/>
                <a:gd name="T16" fmla="*/ 78 w 78"/>
                <a:gd name="T17" fmla="*/ 84 h 104"/>
                <a:gd name="T18" fmla="*/ 78 w 78"/>
                <a:gd name="T19" fmla="*/ 3 h 104"/>
                <a:gd name="T20" fmla="*/ 74 w 78"/>
                <a:gd name="T21" fmla="*/ 0 h 104"/>
                <a:gd name="T22" fmla="*/ 71 w 78"/>
                <a:gd name="T23" fmla="*/ 82 h 104"/>
                <a:gd name="T24" fmla="*/ 55 w 78"/>
                <a:gd name="T25" fmla="*/ 82 h 104"/>
                <a:gd name="T26" fmla="*/ 55 w 78"/>
                <a:gd name="T27" fmla="*/ 97 h 104"/>
                <a:gd name="T28" fmla="*/ 55 w 78"/>
                <a:gd name="T29" fmla="*/ 97 h 104"/>
                <a:gd name="T30" fmla="*/ 7 w 78"/>
                <a:gd name="T31" fmla="*/ 97 h 104"/>
                <a:gd name="T32" fmla="*/ 7 w 78"/>
                <a:gd name="T33" fmla="*/ 7 h 104"/>
                <a:gd name="T34" fmla="*/ 71 w 78"/>
                <a:gd name="T35" fmla="*/ 7 h 104"/>
                <a:gd name="T36" fmla="*/ 71 w 78"/>
                <a:gd name="T37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4">
                  <a:moveTo>
                    <a:pt x="7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2"/>
                    <a:pt x="2" y="104"/>
                    <a:pt x="4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7" y="104"/>
                    <a:pt x="58" y="104"/>
                    <a:pt x="58" y="103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8" y="85"/>
                    <a:pt x="78" y="84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6" y="0"/>
                    <a:pt x="74" y="0"/>
                  </a:cubicBezTo>
                  <a:close/>
                  <a:moveTo>
                    <a:pt x="71" y="82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1" y="7"/>
                    <a:pt x="71" y="7"/>
                    <a:pt x="71" y="7"/>
                  </a:cubicBezTo>
                  <a:lnTo>
                    <a:pt x="71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8246524" y="1721638"/>
              <a:ext cx="525463" cy="463550"/>
            </a:xfrm>
            <a:custGeom>
              <a:avLst/>
              <a:gdLst>
                <a:gd name="T0" fmla="*/ 74 w 140"/>
                <a:gd name="T1" fmla="*/ 76 h 124"/>
                <a:gd name="T2" fmla="*/ 75 w 140"/>
                <a:gd name="T3" fmla="*/ 59 h 124"/>
                <a:gd name="T4" fmla="*/ 88 w 140"/>
                <a:gd name="T5" fmla="*/ 45 h 124"/>
                <a:gd name="T6" fmla="*/ 77 w 140"/>
                <a:gd name="T7" fmla="*/ 32 h 124"/>
                <a:gd name="T8" fmla="*/ 77 w 140"/>
                <a:gd name="T9" fmla="*/ 14 h 124"/>
                <a:gd name="T10" fmla="*/ 60 w 140"/>
                <a:gd name="T11" fmla="*/ 12 h 124"/>
                <a:gd name="T12" fmla="*/ 46 w 140"/>
                <a:gd name="T13" fmla="*/ 0 h 124"/>
                <a:gd name="T14" fmla="*/ 33 w 140"/>
                <a:gd name="T15" fmla="*/ 11 h 124"/>
                <a:gd name="T16" fmla="*/ 15 w 140"/>
                <a:gd name="T17" fmla="*/ 11 h 124"/>
                <a:gd name="T18" fmla="*/ 13 w 140"/>
                <a:gd name="T19" fmla="*/ 28 h 124"/>
                <a:gd name="T20" fmla="*/ 0 w 140"/>
                <a:gd name="T21" fmla="*/ 41 h 124"/>
                <a:gd name="T22" fmla="*/ 11 w 140"/>
                <a:gd name="T23" fmla="*/ 54 h 124"/>
                <a:gd name="T24" fmla="*/ 12 w 140"/>
                <a:gd name="T25" fmla="*/ 73 h 124"/>
                <a:gd name="T26" fmla="*/ 29 w 140"/>
                <a:gd name="T27" fmla="*/ 74 h 124"/>
                <a:gd name="T28" fmla="*/ 42 w 140"/>
                <a:gd name="T29" fmla="*/ 87 h 124"/>
                <a:gd name="T30" fmla="*/ 55 w 140"/>
                <a:gd name="T31" fmla="*/ 76 h 124"/>
                <a:gd name="T32" fmla="*/ 26 w 140"/>
                <a:gd name="T33" fmla="*/ 39 h 124"/>
                <a:gd name="T34" fmla="*/ 48 w 140"/>
                <a:gd name="T35" fmla="*/ 25 h 124"/>
                <a:gd name="T36" fmla="*/ 62 w 140"/>
                <a:gd name="T37" fmla="*/ 48 h 124"/>
                <a:gd name="T38" fmla="*/ 40 w 140"/>
                <a:gd name="T39" fmla="*/ 61 h 124"/>
                <a:gd name="T40" fmla="*/ 26 w 140"/>
                <a:gd name="T41" fmla="*/ 39 h 124"/>
                <a:gd name="T42" fmla="*/ 118 w 140"/>
                <a:gd name="T43" fmla="*/ 92 h 124"/>
                <a:gd name="T44" fmla="*/ 108 w 140"/>
                <a:gd name="T45" fmla="*/ 84 h 124"/>
                <a:gd name="T46" fmla="*/ 105 w 140"/>
                <a:gd name="T47" fmla="*/ 78 h 124"/>
                <a:gd name="T48" fmla="*/ 93 w 140"/>
                <a:gd name="T49" fmla="*/ 79 h 124"/>
                <a:gd name="T50" fmla="*/ 87 w 140"/>
                <a:gd name="T51" fmla="*/ 76 h 124"/>
                <a:gd name="T52" fmla="*/ 79 w 140"/>
                <a:gd name="T53" fmla="*/ 86 h 124"/>
                <a:gd name="T54" fmla="*/ 72 w 140"/>
                <a:gd name="T55" fmla="*/ 89 h 124"/>
                <a:gd name="T56" fmla="*/ 74 w 140"/>
                <a:gd name="T57" fmla="*/ 101 h 124"/>
                <a:gd name="T58" fmla="*/ 71 w 140"/>
                <a:gd name="T59" fmla="*/ 107 h 124"/>
                <a:gd name="T60" fmla="*/ 81 w 140"/>
                <a:gd name="T61" fmla="*/ 115 h 124"/>
                <a:gd name="T62" fmla="*/ 83 w 140"/>
                <a:gd name="T63" fmla="*/ 122 h 124"/>
                <a:gd name="T64" fmla="*/ 95 w 140"/>
                <a:gd name="T65" fmla="*/ 120 h 124"/>
                <a:gd name="T66" fmla="*/ 102 w 140"/>
                <a:gd name="T67" fmla="*/ 123 h 124"/>
                <a:gd name="T68" fmla="*/ 110 w 140"/>
                <a:gd name="T69" fmla="*/ 114 h 124"/>
                <a:gd name="T70" fmla="*/ 116 w 140"/>
                <a:gd name="T71" fmla="*/ 111 h 124"/>
                <a:gd name="T72" fmla="*/ 115 w 140"/>
                <a:gd name="T73" fmla="*/ 98 h 124"/>
                <a:gd name="T74" fmla="*/ 103 w 140"/>
                <a:gd name="T75" fmla="*/ 102 h 124"/>
                <a:gd name="T76" fmla="*/ 87 w 140"/>
                <a:gd name="T77" fmla="*/ 104 h 124"/>
                <a:gd name="T78" fmla="*/ 94 w 140"/>
                <a:gd name="T79" fmla="*/ 91 h 124"/>
                <a:gd name="T80" fmla="*/ 103 w 140"/>
                <a:gd name="T81" fmla="*/ 102 h 124"/>
                <a:gd name="T82" fmla="*/ 138 w 140"/>
                <a:gd name="T83" fmla="*/ 57 h 124"/>
                <a:gd name="T84" fmla="*/ 134 w 140"/>
                <a:gd name="T85" fmla="*/ 48 h 124"/>
                <a:gd name="T86" fmla="*/ 138 w 140"/>
                <a:gd name="T87" fmla="*/ 38 h 124"/>
                <a:gd name="T88" fmla="*/ 129 w 140"/>
                <a:gd name="T89" fmla="*/ 34 h 124"/>
                <a:gd name="T90" fmla="*/ 125 w 140"/>
                <a:gd name="T91" fmla="*/ 25 h 124"/>
                <a:gd name="T92" fmla="*/ 116 w 140"/>
                <a:gd name="T93" fmla="*/ 29 h 124"/>
                <a:gd name="T94" fmla="*/ 109 w 140"/>
                <a:gd name="T95" fmla="*/ 30 h 124"/>
                <a:gd name="T96" fmla="*/ 100 w 140"/>
                <a:gd name="T97" fmla="*/ 29 h 124"/>
                <a:gd name="T98" fmla="*/ 99 w 140"/>
                <a:gd name="T99" fmla="*/ 39 h 124"/>
                <a:gd name="T100" fmla="*/ 91 w 140"/>
                <a:gd name="T101" fmla="*/ 46 h 124"/>
                <a:gd name="T102" fmla="*/ 98 w 140"/>
                <a:gd name="T103" fmla="*/ 54 h 124"/>
                <a:gd name="T104" fmla="*/ 97 w 140"/>
                <a:gd name="T105" fmla="*/ 63 h 124"/>
                <a:gd name="T106" fmla="*/ 108 w 140"/>
                <a:gd name="T107" fmla="*/ 64 h 124"/>
                <a:gd name="T108" fmla="*/ 114 w 140"/>
                <a:gd name="T109" fmla="*/ 72 h 124"/>
                <a:gd name="T110" fmla="*/ 116 w 140"/>
                <a:gd name="T111" fmla="*/ 66 h 124"/>
                <a:gd name="T112" fmla="*/ 125 w 140"/>
                <a:gd name="T113" fmla="*/ 70 h 124"/>
                <a:gd name="T114" fmla="*/ 129 w 140"/>
                <a:gd name="T115" fmla="*/ 61 h 124"/>
                <a:gd name="T116" fmla="*/ 105 w 140"/>
                <a:gd name="T117" fmla="*/ 45 h 124"/>
                <a:gd name="T118" fmla="*/ 118 w 140"/>
                <a:gd name="T119" fmla="*/ 37 h 124"/>
                <a:gd name="T120" fmla="*/ 126 w 140"/>
                <a:gd name="T121" fmla="*/ 50 h 124"/>
                <a:gd name="T122" fmla="*/ 106 w 140"/>
                <a:gd name="T123" fmla="*/ 5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" h="124">
                  <a:moveTo>
                    <a:pt x="60" y="84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1" y="65"/>
                    <a:pt x="73" y="62"/>
                    <a:pt x="75" y="59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0"/>
                    <a:pt x="78" y="36"/>
                    <a:pt x="77" y="32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6" y="16"/>
                    <a:pt x="63" y="14"/>
                    <a:pt x="60" y="12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9"/>
                    <a:pt x="37" y="9"/>
                    <a:pt x="33" y="1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22"/>
                    <a:pt x="15" y="25"/>
                    <a:pt x="13" y="28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7"/>
                    <a:pt x="10" y="51"/>
                    <a:pt x="11" y="54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2" y="70"/>
                    <a:pt x="25" y="73"/>
                    <a:pt x="29" y="7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8" y="78"/>
                    <a:pt x="52" y="77"/>
                    <a:pt x="55" y="76"/>
                  </a:cubicBezTo>
                  <a:lnTo>
                    <a:pt x="60" y="84"/>
                  </a:lnTo>
                  <a:close/>
                  <a:moveTo>
                    <a:pt x="26" y="39"/>
                  </a:moveTo>
                  <a:cubicBezTo>
                    <a:pt x="28" y="31"/>
                    <a:pt x="35" y="25"/>
                    <a:pt x="44" y="25"/>
                  </a:cubicBezTo>
                  <a:cubicBezTo>
                    <a:pt x="45" y="25"/>
                    <a:pt x="47" y="25"/>
                    <a:pt x="48" y="25"/>
                  </a:cubicBezTo>
                  <a:cubicBezTo>
                    <a:pt x="53" y="26"/>
                    <a:pt x="57" y="29"/>
                    <a:pt x="60" y="34"/>
                  </a:cubicBezTo>
                  <a:cubicBezTo>
                    <a:pt x="62" y="38"/>
                    <a:pt x="63" y="43"/>
                    <a:pt x="62" y="48"/>
                  </a:cubicBezTo>
                  <a:cubicBezTo>
                    <a:pt x="60" y="56"/>
                    <a:pt x="53" y="62"/>
                    <a:pt x="44" y="62"/>
                  </a:cubicBezTo>
                  <a:cubicBezTo>
                    <a:pt x="43" y="62"/>
                    <a:pt x="41" y="62"/>
                    <a:pt x="40" y="61"/>
                  </a:cubicBezTo>
                  <a:cubicBezTo>
                    <a:pt x="35" y="60"/>
                    <a:pt x="31" y="57"/>
                    <a:pt x="28" y="53"/>
                  </a:cubicBezTo>
                  <a:cubicBezTo>
                    <a:pt x="26" y="49"/>
                    <a:pt x="25" y="44"/>
                    <a:pt x="26" y="39"/>
                  </a:cubicBezTo>
                  <a:close/>
                  <a:moveTo>
                    <a:pt x="114" y="95"/>
                  </a:moveTo>
                  <a:cubicBezTo>
                    <a:pt x="118" y="92"/>
                    <a:pt x="118" y="92"/>
                    <a:pt x="118" y="92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7" y="83"/>
                    <a:pt x="106" y="83"/>
                    <a:pt x="105" y="82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0" y="80"/>
                    <a:pt x="89" y="80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8" y="87"/>
                    <a:pt x="77" y="88"/>
                    <a:pt x="76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103"/>
                    <a:pt x="74" y="104"/>
                    <a:pt x="74" y="105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2" y="116"/>
                    <a:pt x="83" y="117"/>
                    <a:pt x="84" y="118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7" y="120"/>
                    <a:pt x="98" y="120"/>
                    <a:pt x="99" y="120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1"/>
                    <a:pt x="112" y="110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119" y="99"/>
                    <a:pt x="119" y="99"/>
                    <a:pt x="119" y="99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5" y="97"/>
                    <a:pt x="114" y="96"/>
                    <a:pt x="114" y="95"/>
                  </a:cubicBezTo>
                  <a:close/>
                  <a:moveTo>
                    <a:pt x="103" y="102"/>
                  </a:moveTo>
                  <a:cubicBezTo>
                    <a:pt x="102" y="106"/>
                    <a:pt x="97" y="109"/>
                    <a:pt x="92" y="108"/>
                  </a:cubicBezTo>
                  <a:cubicBezTo>
                    <a:pt x="90" y="108"/>
                    <a:pt x="88" y="106"/>
                    <a:pt x="87" y="104"/>
                  </a:cubicBezTo>
                  <a:cubicBezTo>
                    <a:pt x="86" y="102"/>
                    <a:pt x="85" y="100"/>
                    <a:pt x="86" y="98"/>
                  </a:cubicBezTo>
                  <a:cubicBezTo>
                    <a:pt x="87" y="94"/>
                    <a:pt x="90" y="91"/>
                    <a:pt x="94" y="91"/>
                  </a:cubicBezTo>
                  <a:cubicBezTo>
                    <a:pt x="95" y="91"/>
                    <a:pt x="95" y="91"/>
                    <a:pt x="96" y="91"/>
                  </a:cubicBezTo>
                  <a:cubicBezTo>
                    <a:pt x="101" y="92"/>
                    <a:pt x="104" y="97"/>
                    <a:pt x="103" y="102"/>
                  </a:cubicBezTo>
                  <a:close/>
                  <a:moveTo>
                    <a:pt x="132" y="55"/>
                  </a:moveTo>
                  <a:cubicBezTo>
                    <a:pt x="138" y="57"/>
                    <a:pt x="138" y="57"/>
                    <a:pt x="138" y="57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4" y="45"/>
                    <a:pt x="134" y="43"/>
                    <a:pt x="133" y="41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7" y="33"/>
                    <a:pt x="126" y="32"/>
                    <a:pt x="124" y="31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3" y="29"/>
                    <a:pt x="111" y="29"/>
                    <a:pt x="109" y="30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1" y="36"/>
                    <a:pt x="100" y="37"/>
                    <a:pt x="99" y="39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9"/>
                    <a:pt x="97" y="52"/>
                    <a:pt x="98" y="54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4" y="62"/>
                    <a:pt x="106" y="63"/>
                    <a:pt x="108" y="64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6"/>
                    <a:pt x="116" y="66"/>
                    <a:pt x="116" y="66"/>
                  </a:cubicBezTo>
                  <a:cubicBezTo>
                    <a:pt x="118" y="66"/>
                    <a:pt x="120" y="66"/>
                    <a:pt x="122" y="65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59"/>
                    <a:pt x="131" y="58"/>
                    <a:pt x="132" y="55"/>
                  </a:cubicBezTo>
                  <a:close/>
                  <a:moveTo>
                    <a:pt x="105" y="45"/>
                  </a:moveTo>
                  <a:cubicBezTo>
                    <a:pt x="106" y="40"/>
                    <a:pt x="111" y="37"/>
                    <a:pt x="116" y="37"/>
                  </a:cubicBezTo>
                  <a:cubicBezTo>
                    <a:pt x="116" y="37"/>
                    <a:pt x="117" y="37"/>
                    <a:pt x="118" y="37"/>
                  </a:cubicBezTo>
                  <a:cubicBezTo>
                    <a:pt x="121" y="38"/>
                    <a:pt x="123" y="39"/>
                    <a:pt x="125" y="42"/>
                  </a:cubicBezTo>
                  <a:cubicBezTo>
                    <a:pt x="126" y="44"/>
                    <a:pt x="127" y="47"/>
                    <a:pt x="126" y="50"/>
                  </a:cubicBezTo>
                  <a:cubicBezTo>
                    <a:pt x="125" y="56"/>
                    <a:pt x="119" y="59"/>
                    <a:pt x="113" y="58"/>
                  </a:cubicBezTo>
                  <a:cubicBezTo>
                    <a:pt x="110" y="57"/>
                    <a:pt x="108" y="56"/>
                    <a:pt x="106" y="53"/>
                  </a:cubicBezTo>
                  <a:cubicBezTo>
                    <a:pt x="105" y="51"/>
                    <a:pt x="104" y="48"/>
                    <a:pt x="105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1"/>
            <p:cNvSpPr>
              <a:spLocks/>
            </p:cNvSpPr>
            <p:nvPr/>
          </p:nvSpPr>
          <p:spPr bwMode="auto">
            <a:xfrm>
              <a:off x="8330509" y="2246927"/>
              <a:ext cx="140934" cy="138395"/>
            </a:xfrm>
            <a:custGeom>
              <a:avLst/>
              <a:gdLst>
                <a:gd name="T0" fmla="*/ 111 w 111"/>
                <a:gd name="T1" fmla="*/ 16 h 109"/>
                <a:gd name="T2" fmla="*/ 90 w 111"/>
                <a:gd name="T3" fmla="*/ 0 h 109"/>
                <a:gd name="T4" fmla="*/ 43 w 111"/>
                <a:gd name="T5" fmla="*/ 68 h 109"/>
                <a:gd name="T6" fmla="*/ 17 w 111"/>
                <a:gd name="T7" fmla="*/ 45 h 109"/>
                <a:gd name="T8" fmla="*/ 0 w 111"/>
                <a:gd name="T9" fmla="*/ 64 h 109"/>
                <a:gd name="T10" fmla="*/ 45 w 111"/>
                <a:gd name="T11" fmla="*/ 109 h 109"/>
                <a:gd name="T12" fmla="*/ 111 w 111"/>
                <a:gd name="T13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09">
                  <a:moveTo>
                    <a:pt x="111" y="16"/>
                  </a:moveTo>
                  <a:lnTo>
                    <a:pt x="90" y="0"/>
                  </a:lnTo>
                  <a:lnTo>
                    <a:pt x="43" y="68"/>
                  </a:lnTo>
                  <a:lnTo>
                    <a:pt x="17" y="45"/>
                  </a:lnTo>
                  <a:lnTo>
                    <a:pt x="0" y="64"/>
                  </a:lnTo>
                  <a:lnTo>
                    <a:pt x="45" y="109"/>
                  </a:lnTo>
                  <a:lnTo>
                    <a:pt x="11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83429" y="2217677"/>
              <a:ext cx="235095" cy="202517"/>
            </a:xfrm>
            <a:prstGeom prst="rect">
              <a:avLst/>
            </a:prstGeom>
            <a:noFill/>
            <a:ln w="28575">
              <a:solidFill>
                <a:srgbClr val="E7B8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20038" y="2198851"/>
            <a:ext cx="589080" cy="532666"/>
            <a:chOff x="7161213" y="4241800"/>
            <a:chExt cx="712787" cy="644526"/>
          </a:xfrm>
          <a:solidFill>
            <a:srgbClr val="CCC1DB"/>
          </a:solidFill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7254875" y="4294188"/>
              <a:ext cx="104775" cy="104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161213" y="4413250"/>
              <a:ext cx="228600" cy="420688"/>
            </a:xfrm>
            <a:custGeom>
              <a:avLst/>
              <a:gdLst>
                <a:gd name="T0" fmla="*/ 58 w 61"/>
                <a:gd name="T1" fmla="*/ 65 h 112"/>
                <a:gd name="T2" fmla="*/ 53 w 61"/>
                <a:gd name="T3" fmla="*/ 64 h 112"/>
                <a:gd name="T4" fmla="*/ 42 w 61"/>
                <a:gd name="T5" fmla="*/ 54 h 112"/>
                <a:gd name="T6" fmla="*/ 42 w 61"/>
                <a:gd name="T7" fmla="*/ 39 h 112"/>
                <a:gd name="T8" fmla="*/ 57 w 61"/>
                <a:gd name="T9" fmla="*/ 0 h 112"/>
                <a:gd name="T10" fmla="*/ 54 w 61"/>
                <a:gd name="T11" fmla="*/ 0 h 112"/>
                <a:gd name="T12" fmla="*/ 46 w 61"/>
                <a:gd name="T13" fmla="*/ 0 h 112"/>
                <a:gd name="T14" fmla="*/ 41 w 61"/>
                <a:gd name="T15" fmla="*/ 2 h 112"/>
                <a:gd name="T16" fmla="*/ 37 w 61"/>
                <a:gd name="T17" fmla="*/ 2 h 112"/>
                <a:gd name="T18" fmla="*/ 31 w 61"/>
                <a:gd name="T19" fmla="*/ 0 h 112"/>
                <a:gd name="T20" fmla="*/ 23 w 61"/>
                <a:gd name="T21" fmla="*/ 0 h 112"/>
                <a:gd name="T22" fmla="*/ 16 w 61"/>
                <a:gd name="T23" fmla="*/ 5 h 112"/>
                <a:gd name="T24" fmla="*/ 2 w 61"/>
                <a:gd name="T25" fmla="*/ 42 h 112"/>
                <a:gd name="T26" fmla="*/ 6 w 61"/>
                <a:gd name="T27" fmla="*/ 53 h 112"/>
                <a:gd name="T28" fmla="*/ 16 w 61"/>
                <a:gd name="T29" fmla="*/ 48 h 112"/>
                <a:gd name="T30" fmla="*/ 23 w 61"/>
                <a:gd name="T31" fmla="*/ 30 h 112"/>
                <a:gd name="T32" fmla="*/ 23 w 61"/>
                <a:gd name="T33" fmla="*/ 51 h 112"/>
                <a:gd name="T34" fmla="*/ 9 w 61"/>
                <a:gd name="T35" fmla="*/ 102 h 112"/>
                <a:gd name="T36" fmla="*/ 14 w 61"/>
                <a:gd name="T37" fmla="*/ 112 h 112"/>
                <a:gd name="T38" fmla="*/ 16 w 61"/>
                <a:gd name="T39" fmla="*/ 112 h 112"/>
                <a:gd name="T40" fmla="*/ 24 w 61"/>
                <a:gd name="T41" fmla="*/ 107 h 112"/>
                <a:gd name="T42" fmla="*/ 39 w 61"/>
                <a:gd name="T43" fmla="*/ 55 h 112"/>
                <a:gd name="T44" fmla="*/ 53 w 61"/>
                <a:gd name="T45" fmla="*/ 104 h 112"/>
                <a:gd name="T46" fmla="*/ 61 w 61"/>
                <a:gd name="T47" fmla="*/ 75 h 112"/>
                <a:gd name="T48" fmla="*/ 58 w 61"/>
                <a:gd name="T49" fmla="*/ 6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2">
                  <a:moveTo>
                    <a:pt x="58" y="65"/>
                  </a:moveTo>
                  <a:cubicBezTo>
                    <a:pt x="56" y="65"/>
                    <a:pt x="55" y="64"/>
                    <a:pt x="53" y="64"/>
                  </a:cubicBezTo>
                  <a:cubicBezTo>
                    <a:pt x="48" y="62"/>
                    <a:pt x="44" y="58"/>
                    <a:pt x="42" y="54"/>
                  </a:cubicBezTo>
                  <a:cubicBezTo>
                    <a:pt x="40" y="49"/>
                    <a:pt x="40" y="44"/>
                    <a:pt x="42" y="3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0"/>
                    <a:pt x="5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2" y="1"/>
                    <a:pt x="4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1"/>
                    <a:pt x="33" y="0"/>
                    <a:pt x="3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2"/>
                    <a:pt x="16" y="5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6"/>
                    <a:pt x="2" y="51"/>
                    <a:pt x="6" y="53"/>
                  </a:cubicBezTo>
                  <a:cubicBezTo>
                    <a:pt x="10" y="54"/>
                    <a:pt x="15" y="52"/>
                    <a:pt x="16" y="4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7" y="107"/>
                    <a:pt x="10" y="111"/>
                    <a:pt x="14" y="112"/>
                  </a:cubicBezTo>
                  <a:cubicBezTo>
                    <a:pt x="15" y="112"/>
                    <a:pt x="16" y="112"/>
                    <a:pt x="16" y="112"/>
                  </a:cubicBezTo>
                  <a:cubicBezTo>
                    <a:pt x="20" y="112"/>
                    <a:pt x="23" y="110"/>
                    <a:pt x="24" y="10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61" y="75"/>
                    <a:pt x="61" y="75"/>
                    <a:pt x="61" y="75"/>
                  </a:cubicBezTo>
                  <a:lnTo>
                    <a:pt x="58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675563" y="4294188"/>
              <a:ext cx="104775" cy="104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645400" y="4413250"/>
              <a:ext cx="228600" cy="420688"/>
            </a:xfrm>
            <a:custGeom>
              <a:avLst/>
              <a:gdLst>
                <a:gd name="T0" fmla="*/ 59 w 61"/>
                <a:gd name="T1" fmla="*/ 42 h 112"/>
                <a:gd name="T2" fmla="*/ 45 w 61"/>
                <a:gd name="T3" fmla="*/ 5 h 112"/>
                <a:gd name="T4" fmla="*/ 38 w 61"/>
                <a:gd name="T5" fmla="*/ 0 h 112"/>
                <a:gd name="T6" fmla="*/ 30 w 61"/>
                <a:gd name="T7" fmla="*/ 0 h 112"/>
                <a:gd name="T8" fmla="*/ 24 w 61"/>
                <a:gd name="T9" fmla="*/ 2 h 112"/>
                <a:gd name="T10" fmla="*/ 20 w 61"/>
                <a:gd name="T11" fmla="*/ 2 h 112"/>
                <a:gd name="T12" fmla="*/ 15 w 61"/>
                <a:gd name="T13" fmla="*/ 0 h 112"/>
                <a:gd name="T14" fmla="*/ 7 w 61"/>
                <a:gd name="T15" fmla="*/ 0 h 112"/>
                <a:gd name="T16" fmla="*/ 4 w 61"/>
                <a:gd name="T17" fmla="*/ 0 h 112"/>
                <a:gd name="T18" fmla="*/ 19 w 61"/>
                <a:gd name="T19" fmla="*/ 39 h 112"/>
                <a:gd name="T20" fmla="*/ 19 w 61"/>
                <a:gd name="T21" fmla="*/ 54 h 112"/>
                <a:gd name="T22" fmla="*/ 8 w 61"/>
                <a:gd name="T23" fmla="*/ 64 h 112"/>
                <a:gd name="T24" fmla="*/ 3 w 61"/>
                <a:gd name="T25" fmla="*/ 65 h 112"/>
                <a:gd name="T26" fmla="*/ 0 w 61"/>
                <a:gd name="T27" fmla="*/ 75 h 112"/>
                <a:gd name="T28" fmla="*/ 8 w 61"/>
                <a:gd name="T29" fmla="*/ 104 h 112"/>
                <a:gd name="T30" fmla="*/ 22 w 61"/>
                <a:gd name="T31" fmla="*/ 55 h 112"/>
                <a:gd name="T32" fmla="*/ 37 w 61"/>
                <a:gd name="T33" fmla="*/ 107 h 112"/>
                <a:gd name="T34" fmla="*/ 45 w 61"/>
                <a:gd name="T35" fmla="*/ 112 h 112"/>
                <a:gd name="T36" fmla="*/ 47 w 61"/>
                <a:gd name="T37" fmla="*/ 112 h 112"/>
                <a:gd name="T38" fmla="*/ 52 w 61"/>
                <a:gd name="T39" fmla="*/ 102 h 112"/>
                <a:gd name="T40" fmla="*/ 38 w 61"/>
                <a:gd name="T41" fmla="*/ 51 h 112"/>
                <a:gd name="T42" fmla="*/ 38 w 61"/>
                <a:gd name="T43" fmla="*/ 30 h 112"/>
                <a:gd name="T44" fmla="*/ 45 w 61"/>
                <a:gd name="T45" fmla="*/ 48 h 112"/>
                <a:gd name="T46" fmla="*/ 55 w 61"/>
                <a:gd name="T47" fmla="*/ 53 h 112"/>
                <a:gd name="T48" fmla="*/ 59 w 61"/>
                <a:gd name="T49" fmla="*/ 4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2">
                  <a:moveTo>
                    <a:pt x="59" y="42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4" y="2"/>
                    <a:pt x="41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6" y="1"/>
                    <a:pt x="24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44"/>
                    <a:pt x="21" y="49"/>
                    <a:pt x="19" y="54"/>
                  </a:cubicBezTo>
                  <a:cubicBezTo>
                    <a:pt x="17" y="58"/>
                    <a:pt x="13" y="62"/>
                    <a:pt x="8" y="64"/>
                  </a:cubicBezTo>
                  <a:cubicBezTo>
                    <a:pt x="6" y="64"/>
                    <a:pt x="5" y="65"/>
                    <a:pt x="3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10"/>
                    <a:pt x="41" y="112"/>
                    <a:pt x="45" y="112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51" y="111"/>
                    <a:pt x="54" y="107"/>
                    <a:pt x="52" y="10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6" y="52"/>
                    <a:pt x="51" y="54"/>
                    <a:pt x="55" y="53"/>
                  </a:cubicBezTo>
                  <a:cubicBezTo>
                    <a:pt x="59" y="51"/>
                    <a:pt x="61" y="46"/>
                    <a:pt x="5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453313" y="4241800"/>
              <a:ext cx="127000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343775" y="4383088"/>
              <a:ext cx="346075" cy="503238"/>
            </a:xfrm>
            <a:custGeom>
              <a:avLst/>
              <a:gdLst>
                <a:gd name="T0" fmla="*/ 64 w 92"/>
                <a:gd name="T1" fmla="*/ 61 h 134"/>
                <a:gd name="T2" fmla="*/ 64 w 92"/>
                <a:gd name="T3" fmla="*/ 36 h 134"/>
                <a:gd name="T4" fmla="*/ 73 w 92"/>
                <a:gd name="T5" fmla="*/ 58 h 134"/>
                <a:gd name="T6" fmla="*/ 85 w 92"/>
                <a:gd name="T7" fmla="*/ 63 h 134"/>
                <a:gd name="T8" fmla="*/ 90 w 92"/>
                <a:gd name="T9" fmla="*/ 51 h 134"/>
                <a:gd name="T10" fmla="*/ 73 w 92"/>
                <a:gd name="T11" fmla="*/ 6 h 134"/>
                <a:gd name="T12" fmla="*/ 64 w 92"/>
                <a:gd name="T13" fmla="*/ 0 h 134"/>
                <a:gd name="T14" fmla="*/ 55 w 92"/>
                <a:gd name="T15" fmla="*/ 0 h 134"/>
                <a:gd name="T16" fmla="*/ 48 w 92"/>
                <a:gd name="T17" fmla="*/ 3 h 134"/>
                <a:gd name="T18" fmla="*/ 53 w 92"/>
                <a:gd name="T19" fmla="*/ 35 h 134"/>
                <a:gd name="T20" fmla="*/ 46 w 92"/>
                <a:gd name="T21" fmla="*/ 41 h 134"/>
                <a:gd name="T22" fmla="*/ 39 w 92"/>
                <a:gd name="T23" fmla="*/ 35 h 134"/>
                <a:gd name="T24" fmla="*/ 44 w 92"/>
                <a:gd name="T25" fmla="*/ 3 h 134"/>
                <a:gd name="T26" fmla="*/ 37 w 92"/>
                <a:gd name="T27" fmla="*/ 0 h 134"/>
                <a:gd name="T28" fmla="*/ 28 w 92"/>
                <a:gd name="T29" fmla="*/ 0 h 134"/>
                <a:gd name="T30" fmla="*/ 19 w 92"/>
                <a:gd name="T31" fmla="*/ 6 h 134"/>
                <a:gd name="T32" fmla="*/ 2 w 92"/>
                <a:gd name="T33" fmla="*/ 51 h 134"/>
                <a:gd name="T34" fmla="*/ 7 w 92"/>
                <a:gd name="T35" fmla="*/ 63 h 134"/>
                <a:gd name="T36" fmla="*/ 19 w 92"/>
                <a:gd name="T37" fmla="*/ 58 h 134"/>
                <a:gd name="T38" fmla="*/ 28 w 92"/>
                <a:gd name="T39" fmla="*/ 36 h 134"/>
                <a:gd name="T40" fmla="*/ 28 w 92"/>
                <a:gd name="T41" fmla="*/ 61 h 134"/>
                <a:gd name="T42" fmla="*/ 10 w 92"/>
                <a:gd name="T43" fmla="*/ 122 h 134"/>
                <a:gd name="T44" fmla="*/ 17 w 92"/>
                <a:gd name="T45" fmla="*/ 134 h 134"/>
                <a:gd name="T46" fmla="*/ 19 w 92"/>
                <a:gd name="T47" fmla="*/ 134 h 134"/>
                <a:gd name="T48" fmla="*/ 28 w 92"/>
                <a:gd name="T49" fmla="*/ 127 h 134"/>
                <a:gd name="T50" fmla="*/ 46 w 92"/>
                <a:gd name="T51" fmla="*/ 66 h 134"/>
                <a:gd name="T52" fmla="*/ 64 w 92"/>
                <a:gd name="T53" fmla="*/ 127 h 134"/>
                <a:gd name="T54" fmla="*/ 73 w 92"/>
                <a:gd name="T55" fmla="*/ 134 h 134"/>
                <a:gd name="T56" fmla="*/ 75 w 92"/>
                <a:gd name="T57" fmla="*/ 134 h 134"/>
                <a:gd name="T58" fmla="*/ 82 w 92"/>
                <a:gd name="T59" fmla="*/ 122 h 134"/>
                <a:gd name="T60" fmla="*/ 64 w 92"/>
                <a:gd name="T61" fmla="*/ 6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34">
                  <a:moveTo>
                    <a:pt x="64" y="61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4" y="62"/>
                    <a:pt x="80" y="65"/>
                    <a:pt x="85" y="63"/>
                  </a:cubicBezTo>
                  <a:cubicBezTo>
                    <a:pt x="90" y="61"/>
                    <a:pt x="92" y="56"/>
                    <a:pt x="90" y="51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2"/>
                    <a:pt x="68" y="0"/>
                    <a:pt x="6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0"/>
                    <a:pt x="50" y="1"/>
                    <a:pt x="48" y="3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2" y="1"/>
                    <a:pt x="40" y="0"/>
                    <a:pt x="3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6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6"/>
                    <a:pt x="2" y="61"/>
                    <a:pt x="7" y="63"/>
                  </a:cubicBezTo>
                  <a:cubicBezTo>
                    <a:pt x="12" y="65"/>
                    <a:pt x="18" y="62"/>
                    <a:pt x="19" y="5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7"/>
                    <a:pt x="12" y="132"/>
                    <a:pt x="17" y="134"/>
                  </a:cubicBezTo>
                  <a:cubicBezTo>
                    <a:pt x="18" y="134"/>
                    <a:pt x="19" y="134"/>
                    <a:pt x="19" y="134"/>
                  </a:cubicBezTo>
                  <a:cubicBezTo>
                    <a:pt x="23" y="134"/>
                    <a:pt x="27" y="131"/>
                    <a:pt x="28" y="127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5" y="131"/>
                    <a:pt x="69" y="134"/>
                    <a:pt x="73" y="134"/>
                  </a:cubicBezTo>
                  <a:cubicBezTo>
                    <a:pt x="73" y="134"/>
                    <a:pt x="74" y="134"/>
                    <a:pt x="75" y="134"/>
                  </a:cubicBezTo>
                  <a:cubicBezTo>
                    <a:pt x="80" y="132"/>
                    <a:pt x="83" y="127"/>
                    <a:pt x="82" y="122"/>
                  </a:cubicBezTo>
                  <a:lnTo>
                    <a:pt x="6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3" name="Group 40"/>
          <p:cNvGrpSpPr>
            <a:grpSpLocks noChangeAspect="1"/>
          </p:cNvGrpSpPr>
          <p:nvPr/>
        </p:nvGrpSpPr>
        <p:grpSpPr bwMode="auto">
          <a:xfrm>
            <a:off x="7412577" y="2233314"/>
            <a:ext cx="646450" cy="463740"/>
            <a:chOff x="2330" y="1701"/>
            <a:chExt cx="789" cy="566"/>
          </a:xfrm>
          <a:solidFill>
            <a:srgbClr val="FDD5B4"/>
          </a:solidFill>
        </p:grpSpPr>
        <p:sp>
          <p:nvSpPr>
            <p:cNvPr id="34" name="Freeform 41"/>
            <p:cNvSpPr>
              <a:spLocks noEditPoints="1"/>
            </p:cNvSpPr>
            <p:nvPr/>
          </p:nvSpPr>
          <p:spPr bwMode="auto">
            <a:xfrm>
              <a:off x="2370" y="1701"/>
              <a:ext cx="709" cy="437"/>
            </a:xfrm>
            <a:custGeom>
              <a:avLst/>
              <a:gdLst>
                <a:gd name="T0" fmla="*/ 16 w 374"/>
                <a:gd name="T1" fmla="*/ 230 h 230"/>
                <a:gd name="T2" fmla="*/ 358 w 374"/>
                <a:gd name="T3" fmla="*/ 230 h 230"/>
                <a:gd name="T4" fmla="*/ 374 w 374"/>
                <a:gd name="T5" fmla="*/ 214 h 230"/>
                <a:gd name="T6" fmla="*/ 374 w 374"/>
                <a:gd name="T7" fmla="*/ 16 h 230"/>
                <a:gd name="T8" fmla="*/ 358 w 374"/>
                <a:gd name="T9" fmla="*/ 0 h 230"/>
                <a:gd name="T10" fmla="*/ 16 w 374"/>
                <a:gd name="T11" fmla="*/ 0 h 230"/>
                <a:gd name="T12" fmla="*/ 0 w 374"/>
                <a:gd name="T13" fmla="*/ 16 h 230"/>
                <a:gd name="T14" fmla="*/ 0 w 374"/>
                <a:gd name="T15" fmla="*/ 214 h 230"/>
                <a:gd name="T16" fmla="*/ 16 w 374"/>
                <a:gd name="T17" fmla="*/ 230 h 230"/>
                <a:gd name="T18" fmla="*/ 16 w 374"/>
                <a:gd name="T19" fmla="*/ 16 h 230"/>
                <a:gd name="T20" fmla="*/ 358 w 374"/>
                <a:gd name="T21" fmla="*/ 16 h 230"/>
                <a:gd name="T22" fmla="*/ 358 w 374"/>
                <a:gd name="T23" fmla="*/ 214 h 230"/>
                <a:gd name="T24" fmla="*/ 16 w 374"/>
                <a:gd name="T25" fmla="*/ 214 h 230"/>
                <a:gd name="T26" fmla="*/ 16 w 374"/>
                <a:gd name="T27" fmla="*/ 1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230">
                  <a:moveTo>
                    <a:pt x="16" y="230"/>
                  </a:moveTo>
                  <a:cubicBezTo>
                    <a:pt x="358" y="230"/>
                    <a:pt x="358" y="230"/>
                    <a:pt x="358" y="230"/>
                  </a:cubicBezTo>
                  <a:cubicBezTo>
                    <a:pt x="366" y="230"/>
                    <a:pt x="374" y="223"/>
                    <a:pt x="374" y="214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374" y="7"/>
                    <a:pt x="366" y="0"/>
                    <a:pt x="35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23"/>
                    <a:pt x="8" y="230"/>
                    <a:pt x="16" y="230"/>
                  </a:cubicBezTo>
                  <a:close/>
                  <a:moveTo>
                    <a:pt x="16" y="16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16" y="214"/>
                    <a:pt x="16" y="214"/>
                    <a:pt x="16" y="21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42"/>
            <p:cNvSpPr>
              <a:spLocks noEditPoints="1"/>
            </p:cNvSpPr>
            <p:nvPr/>
          </p:nvSpPr>
          <p:spPr bwMode="auto">
            <a:xfrm>
              <a:off x="2330" y="2229"/>
              <a:ext cx="789" cy="38"/>
            </a:xfrm>
            <a:custGeom>
              <a:avLst/>
              <a:gdLst>
                <a:gd name="T0" fmla="*/ 412 w 416"/>
                <a:gd name="T1" fmla="*/ 0 h 20"/>
                <a:gd name="T2" fmla="*/ 410 w 416"/>
                <a:gd name="T3" fmla="*/ 0 h 20"/>
                <a:gd name="T4" fmla="*/ 410 w 416"/>
                <a:gd name="T5" fmla="*/ 0 h 20"/>
                <a:gd name="T6" fmla="*/ 6 w 416"/>
                <a:gd name="T7" fmla="*/ 0 h 20"/>
                <a:gd name="T8" fmla="*/ 4 w 416"/>
                <a:gd name="T9" fmla="*/ 0 h 20"/>
                <a:gd name="T10" fmla="*/ 4 w 416"/>
                <a:gd name="T11" fmla="*/ 0 h 20"/>
                <a:gd name="T12" fmla="*/ 0 w 416"/>
                <a:gd name="T13" fmla="*/ 2 h 20"/>
                <a:gd name="T14" fmla="*/ 1 w 416"/>
                <a:gd name="T15" fmla="*/ 7 h 20"/>
                <a:gd name="T16" fmla="*/ 70 w 416"/>
                <a:gd name="T17" fmla="*/ 17 h 20"/>
                <a:gd name="T18" fmla="*/ 206 w 416"/>
                <a:gd name="T19" fmla="*/ 20 h 20"/>
                <a:gd name="T20" fmla="*/ 415 w 416"/>
                <a:gd name="T21" fmla="*/ 8 h 20"/>
                <a:gd name="T22" fmla="*/ 416 w 416"/>
                <a:gd name="T23" fmla="*/ 4 h 20"/>
                <a:gd name="T24" fmla="*/ 412 w 416"/>
                <a:gd name="T25" fmla="*/ 0 h 20"/>
                <a:gd name="T26" fmla="*/ 237 w 416"/>
                <a:gd name="T27" fmla="*/ 12 h 20"/>
                <a:gd name="T28" fmla="*/ 179 w 416"/>
                <a:gd name="T29" fmla="*/ 12 h 20"/>
                <a:gd name="T30" fmla="*/ 177 w 416"/>
                <a:gd name="T31" fmla="*/ 10 h 20"/>
                <a:gd name="T32" fmla="*/ 179 w 416"/>
                <a:gd name="T33" fmla="*/ 8 h 20"/>
                <a:gd name="T34" fmla="*/ 237 w 416"/>
                <a:gd name="T35" fmla="*/ 8 h 20"/>
                <a:gd name="T36" fmla="*/ 239 w 416"/>
                <a:gd name="T37" fmla="*/ 10 h 20"/>
                <a:gd name="T38" fmla="*/ 237 w 416"/>
                <a:gd name="T3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6" h="20">
                  <a:moveTo>
                    <a:pt x="412" y="0"/>
                  </a:moveTo>
                  <a:cubicBezTo>
                    <a:pt x="412" y="0"/>
                    <a:pt x="411" y="0"/>
                    <a:pt x="410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2" y="10"/>
                    <a:pt x="5" y="14"/>
                    <a:pt x="70" y="17"/>
                  </a:cubicBezTo>
                  <a:cubicBezTo>
                    <a:pt x="106" y="19"/>
                    <a:pt x="154" y="20"/>
                    <a:pt x="206" y="20"/>
                  </a:cubicBezTo>
                  <a:cubicBezTo>
                    <a:pt x="252" y="20"/>
                    <a:pt x="404" y="19"/>
                    <a:pt x="415" y="8"/>
                  </a:cubicBezTo>
                  <a:cubicBezTo>
                    <a:pt x="416" y="6"/>
                    <a:pt x="416" y="5"/>
                    <a:pt x="416" y="4"/>
                  </a:cubicBezTo>
                  <a:cubicBezTo>
                    <a:pt x="416" y="1"/>
                    <a:pt x="414" y="0"/>
                    <a:pt x="412" y="0"/>
                  </a:cubicBezTo>
                  <a:close/>
                  <a:moveTo>
                    <a:pt x="237" y="12"/>
                  </a:moveTo>
                  <a:cubicBezTo>
                    <a:pt x="179" y="12"/>
                    <a:pt x="179" y="12"/>
                    <a:pt x="179" y="12"/>
                  </a:cubicBezTo>
                  <a:cubicBezTo>
                    <a:pt x="178" y="12"/>
                    <a:pt x="177" y="11"/>
                    <a:pt x="177" y="10"/>
                  </a:cubicBezTo>
                  <a:cubicBezTo>
                    <a:pt x="177" y="9"/>
                    <a:pt x="178" y="8"/>
                    <a:pt x="179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8" y="8"/>
                    <a:pt x="239" y="9"/>
                    <a:pt x="239" y="10"/>
                  </a:cubicBezTo>
                  <a:cubicBezTo>
                    <a:pt x="239" y="11"/>
                    <a:pt x="238" y="12"/>
                    <a:pt x="2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43"/>
            <p:cNvSpPr>
              <a:spLocks noEditPoints="1"/>
            </p:cNvSpPr>
            <p:nvPr/>
          </p:nvSpPr>
          <p:spPr bwMode="auto">
            <a:xfrm>
              <a:off x="2332" y="2142"/>
              <a:ext cx="783" cy="79"/>
            </a:xfrm>
            <a:custGeom>
              <a:avLst/>
              <a:gdLst>
                <a:gd name="T0" fmla="*/ 3 w 413"/>
                <a:gd name="T1" fmla="*/ 42 h 42"/>
                <a:gd name="T2" fmla="*/ 411 w 413"/>
                <a:gd name="T3" fmla="*/ 42 h 42"/>
                <a:gd name="T4" fmla="*/ 411 w 413"/>
                <a:gd name="T5" fmla="*/ 42 h 42"/>
                <a:gd name="T6" fmla="*/ 413 w 413"/>
                <a:gd name="T7" fmla="*/ 38 h 42"/>
                <a:gd name="T8" fmla="*/ 412 w 413"/>
                <a:gd name="T9" fmla="*/ 35 h 42"/>
                <a:gd name="T10" fmla="*/ 388 w 413"/>
                <a:gd name="T11" fmla="*/ 2 h 42"/>
                <a:gd name="T12" fmla="*/ 384 w 413"/>
                <a:gd name="T13" fmla="*/ 0 h 42"/>
                <a:gd name="T14" fmla="*/ 31 w 413"/>
                <a:gd name="T15" fmla="*/ 0 h 42"/>
                <a:gd name="T16" fmla="*/ 28 w 413"/>
                <a:gd name="T17" fmla="*/ 2 h 42"/>
                <a:gd name="T18" fmla="*/ 1 w 413"/>
                <a:gd name="T19" fmla="*/ 36 h 42"/>
                <a:gd name="T20" fmla="*/ 1 w 413"/>
                <a:gd name="T21" fmla="*/ 40 h 42"/>
                <a:gd name="T22" fmla="*/ 3 w 413"/>
                <a:gd name="T23" fmla="*/ 42 h 42"/>
                <a:gd name="T24" fmla="*/ 33 w 413"/>
                <a:gd name="T25" fmla="*/ 8 h 42"/>
                <a:gd name="T26" fmla="*/ 382 w 413"/>
                <a:gd name="T27" fmla="*/ 8 h 42"/>
                <a:gd name="T28" fmla="*/ 401 w 413"/>
                <a:gd name="T29" fmla="*/ 34 h 42"/>
                <a:gd name="T30" fmla="*/ 13 w 413"/>
                <a:gd name="T31" fmla="*/ 34 h 42"/>
                <a:gd name="T32" fmla="*/ 33 w 413"/>
                <a:gd name="T3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3" h="42">
                  <a:moveTo>
                    <a:pt x="3" y="42"/>
                  </a:moveTo>
                  <a:cubicBezTo>
                    <a:pt x="411" y="42"/>
                    <a:pt x="411" y="42"/>
                    <a:pt x="411" y="42"/>
                  </a:cubicBezTo>
                  <a:cubicBezTo>
                    <a:pt x="411" y="42"/>
                    <a:pt x="411" y="42"/>
                    <a:pt x="411" y="42"/>
                  </a:cubicBezTo>
                  <a:cubicBezTo>
                    <a:pt x="412" y="41"/>
                    <a:pt x="413" y="40"/>
                    <a:pt x="413" y="38"/>
                  </a:cubicBezTo>
                  <a:cubicBezTo>
                    <a:pt x="413" y="37"/>
                    <a:pt x="413" y="36"/>
                    <a:pt x="412" y="35"/>
                  </a:cubicBezTo>
                  <a:cubicBezTo>
                    <a:pt x="388" y="2"/>
                    <a:pt x="388" y="2"/>
                    <a:pt x="388" y="2"/>
                  </a:cubicBezTo>
                  <a:cubicBezTo>
                    <a:pt x="387" y="1"/>
                    <a:pt x="386" y="0"/>
                    <a:pt x="38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0" y="39"/>
                    <a:pt x="1" y="40"/>
                  </a:cubicBezTo>
                  <a:cubicBezTo>
                    <a:pt x="1" y="41"/>
                    <a:pt x="2" y="42"/>
                    <a:pt x="3" y="42"/>
                  </a:cubicBezTo>
                  <a:close/>
                  <a:moveTo>
                    <a:pt x="33" y="8"/>
                  </a:moveTo>
                  <a:cubicBezTo>
                    <a:pt x="382" y="8"/>
                    <a:pt x="382" y="8"/>
                    <a:pt x="382" y="8"/>
                  </a:cubicBezTo>
                  <a:cubicBezTo>
                    <a:pt x="401" y="34"/>
                    <a:pt x="401" y="34"/>
                    <a:pt x="401" y="34"/>
                  </a:cubicBezTo>
                  <a:cubicBezTo>
                    <a:pt x="13" y="34"/>
                    <a:pt x="13" y="34"/>
                    <a:pt x="13" y="34"/>
                  </a:cubicBezTo>
                  <a:lnTo>
                    <a:pt x="3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44"/>
            <p:cNvSpPr>
              <a:spLocks noEditPoints="1"/>
            </p:cNvSpPr>
            <p:nvPr/>
          </p:nvSpPr>
          <p:spPr bwMode="auto">
            <a:xfrm>
              <a:off x="2599" y="1813"/>
              <a:ext cx="245" cy="247"/>
            </a:xfrm>
            <a:custGeom>
              <a:avLst/>
              <a:gdLst>
                <a:gd name="T0" fmla="*/ 129 w 129"/>
                <a:gd name="T1" fmla="*/ 75 h 130"/>
                <a:gd name="T2" fmla="*/ 129 w 129"/>
                <a:gd name="T3" fmla="*/ 75 h 130"/>
                <a:gd name="T4" fmla="*/ 129 w 129"/>
                <a:gd name="T5" fmla="*/ 75 h 130"/>
                <a:gd name="T6" fmla="*/ 128 w 129"/>
                <a:gd name="T7" fmla="*/ 75 h 130"/>
                <a:gd name="T8" fmla="*/ 128 w 129"/>
                <a:gd name="T9" fmla="*/ 75 h 130"/>
                <a:gd name="T10" fmla="*/ 128 w 129"/>
                <a:gd name="T11" fmla="*/ 75 h 130"/>
                <a:gd name="T12" fmla="*/ 128 w 129"/>
                <a:gd name="T13" fmla="*/ 74 h 130"/>
                <a:gd name="T14" fmla="*/ 128 w 129"/>
                <a:gd name="T15" fmla="*/ 74 h 130"/>
                <a:gd name="T16" fmla="*/ 128 w 129"/>
                <a:gd name="T17" fmla="*/ 74 h 130"/>
                <a:gd name="T18" fmla="*/ 128 w 129"/>
                <a:gd name="T19" fmla="*/ 74 h 130"/>
                <a:gd name="T20" fmla="*/ 128 w 129"/>
                <a:gd name="T21" fmla="*/ 74 h 130"/>
                <a:gd name="T22" fmla="*/ 128 w 129"/>
                <a:gd name="T23" fmla="*/ 74 h 130"/>
                <a:gd name="T24" fmla="*/ 106 w 129"/>
                <a:gd name="T25" fmla="*/ 71 h 130"/>
                <a:gd name="T26" fmla="*/ 106 w 129"/>
                <a:gd name="T27" fmla="*/ 71 h 130"/>
                <a:gd name="T28" fmla="*/ 106 w 129"/>
                <a:gd name="T29" fmla="*/ 71 h 130"/>
                <a:gd name="T30" fmla="*/ 106 w 129"/>
                <a:gd name="T31" fmla="*/ 71 h 130"/>
                <a:gd name="T32" fmla="*/ 105 w 129"/>
                <a:gd name="T33" fmla="*/ 71 h 130"/>
                <a:gd name="T34" fmla="*/ 105 w 129"/>
                <a:gd name="T35" fmla="*/ 71 h 130"/>
                <a:gd name="T36" fmla="*/ 105 w 129"/>
                <a:gd name="T37" fmla="*/ 71 h 130"/>
                <a:gd name="T38" fmla="*/ 105 w 129"/>
                <a:gd name="T39" fmla="*/ 72 h 130"/>
                <a:gd name="T40" fmla="*/ 105 w 129"/>
                <a:gd name="T41" fmla="*/ 72 h 130"/>
                <a:gd name="T42" fmla="*/ 93 w 129"/>
                <a:gd name="T43" fmla="*/ 94 h 130"/>
                <a:gd name="T44" fmla="*/ 65 w 129"/>
                <a:gd name="T45" fmla="*/ 106 h 130"/>
                <a:gd name="T46" fmla="*/ 23 w 129"/>
                <a:gd name="T47" fmla="*/ 65 h 130"/>
                <a:gd name="T48" fmla="*/ 65 w 129"/>
                <a:gd name="T49" fmla="*/ 24 h 130"/>
                <a:gd name="T50" fmla="*/ 78 w 129"/>
                <a:gd name="T51" fmla="*/ 26 h 130"/>
                <a:gd name="T52" fmla="*/ 78 w 129"/>
                <a:gd name="T53" fmla="*/ 26 h 130"/>
                <a:gd name="T54" fmla="*/ 78 w 129"/>
                <a:gd name="T55" fmla="*/ 26 h 130"/>
                <a:gd name="T56" fmla="*/ 79 w 129"/>
                <a:gd name="T57" fmla="*/ 26 h 130"/>
                <a:gd name="T58" fmla="*/ 79 w 129"/>
                <a:gd name="T59" fmla="*/ 26 h 130"/>
                <a:gd name="T60" fmla="*/ 79 w 129"/>
                <a:gd name="T61" fmla="*/ 26 h 130"/>
                <a:gd name="T62" fmla="*/ 79 w 129"/>
                <a:gd name="T63" fmla="*/ 26 h 130"/>
                <a:gd name="T64" fmla="*/ 79 w 129"/>
                <a:gd name="T65" fmla="*/ 26 h 130"/>
                <a:gd name="T66" fmla="*/ 80 w 129"/>
                <a:gd name="T67" fmla="*/ 26 h 130"/>
                <a:gd name="T68" fmla="*/ 80 w 129"/>
                <a:gd name="T69" fmla="*/ 26 h 130"/>
                <a:gd name="T70" fmla="*/ 80 w 129"/>
                <a:gd name="T71" fmla="*/ 26 h 130"/>
                <a:gd name="T72" fmla="*/ 80 w 129"/>
                <a:gd name="T73" fmla="*/ 26 h 130"/>
                <a:gd name="T74" fmla="*/ 80 w 129"/>
                <a:gd name="T75" fmla="*/ 26 h 130"/>
                <a:gd name="T76" fmla="*/ 87 w 129"/>
                <a:gd name="T77" fmla="*/ 5 h 130"/>
                <a:gd name="T78" fmla="*/ 87 w 129"/>
                <a:gd name="T79" fmla="*/ 5 h 130"/>
                <a:gd name="T80" fmla="*/ 87 w 129"/>
                <a:gd name="T81" fmla="*/ 5 h 130"/>
                <a:gd name="T82" fmla="*/ 87 w 129"/>
                <a:gd name="T83" fmla="*/ 5 h 130"/>
                <a:gd name="T84" fmla="*/ 87 w 129"/>
                <a:gd name="T85" fmla="*/ 4 h 130"/>
                <a:gd name="T86" fmla="*/ 87 w 129"/>
                <a:gd name="T87" fmla="*/ 4 h 130"/>
                <a:gd name="T88" fmla="*/ 87 w 129"/>
                <a:gd name="T89" fmla="*/ 4 h 130"/>
                <a:gd name="T90" fmla="*/ 86 w 129"/>
                <a:gd name="T91" fmla="*/ 4 h 130"/>
                <a:gd name="T92" fmla="*/ 86 w 129"/>
                <a:gd name="T93" fmla="*/ 4 h 130"/>
                <a:gd name="T94" fmla="*/ 86 w 129"/>
                <a:gd name="T95" fmla="*/ 4 h 130"/>
                <a:gd name="T96" fmla="*/ 64 w 129"/>
                <a:gd name="T97" fmla="*/ 0 h 130"/>
                <a:gd name="T98" fmla="*/ 0 w 129"/>
                <a:gd name="T99" fmla="*/ 65 h 130"/>
                <a:gd name="T100" fmla="*/ 64 w 129"/>
                <a:gd name="T101" fmla="*/ 130 h 130"/>
                <a:gd name="T102" fmla="*/ 110 w 129"/>
                <a:gd name="T103" fmla="*/ 111 h 130"/>
                <a:gd name="T104" fmla="*/ 129 w 129"/>
                <a:gd name="T105" fmla="*/ 75 h 130"/>
                <a:gd name="T106" fmla="*/ 109 w 129"/>
                <a:gd name="T107" fmla="*/ 109 h 130"/>
                <a:gd name="T108" fmla="*/ 96 w 129"/>
                <a:gd name="T109" fmla="*/ 95 h 130"/>
                <a:gd name="T110" fmla="*/ 107 w 129"/>
                <a:gd name="T111" fmla="*/ 73 h 130"/>
                <a:gd name="T112" fmla="*/ 126 w 129"/>
                <a:gd name="T113" fmla="*/ 76 h 130"/>
                <a:gd name="T114" fmla="*/ 109 w 129"/>
                <a:gd name="T115" fmla="*/ 10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5"/>
                    <a:pt x="129" y="75"/>
                    <a:pt x="129" y="75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29" y="75"/>
                    <a:pt x="129" y="75"/>
                    <a:pt x="128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80"/>
                    <a:pt x="99" y="88"/>
                    <a:pt x="93" y="94"/>
                  </a:cubicBezTo>
                  <a:cubicBezTo>
                    <a:pt x="86" y="102"/>
                    <a:pt x="75" y="106"/>
                    <a:pt x="65" y="106"/>
                  </a:cubicBezTo>
                  <a:cubicBezTo>
                    <a:pt x="42" y="106"/>
                    <a:pt x="23" y="88"/>
                    <a:pt x="23" y="65"/>
                  </a:cubicBezTo>
                  <a:cubicBezTo>
                    <a:pt x="23" y="42"/>
                    <a:pt x="42" y="24"/>
                    <a:pt x="65" y="24"/>
                  </a:cubicBezTo>
                  <a:cubicBezTo>
                    <a:pt x="69" y="24"/>
                    <a:pt x="74" y="25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79" y="1"/>
                    <a:pt x="72" y="0"/>
                    <a:pt x="64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4" y="130"/>
                  </a:cubicBezTo>
                  <a:cubicBezTo>
                    <a:pt x="82" y="130"/>
                    <a:pt x="98" y="123"/>
                    <a:pt x="110" y="111"/>
                  </a:cubicBezTo>
                  <a:cubicBezTo>
                    <a:pt x="120" y="101"/>
                    <a:pt x="126" y="89"/>
                    <a:pt x="129" y="75"/>
                  </a:cubicBezTo>
                  <a:close/>
                  <a:moveTo>
                    <a:pt x="109" y="109"/>
                  </a:moveTo>
                  <a:cubicBezTo>
                    <a:pt x="96" y="95"/>
                    <a:pt x="96" y="95"/>
                    <a:pt x="96" y="95"/>
                  </a:cubicBezTo>
                  <a:cubicBezTo>
                    <a:pt x="102" y="89"/>
                    <a:pt x="105" y="81"/>
                    <a:pt x="107" y="73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4" y="88"/>
                    <a:pt x="118" y="100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2774" y="1796"/>
              <a:ext cx="98" cy="137"/>
            </a:xfrm>
            <a:custGeom>
              <a:avLst/>
              <a:gdLst>
                <a:gd name="T0" fmla="*/ 1 w 52"/>
                <a:gd name="T1" fmla="*/ 22 h 72"/>
                <a:gd name="T2" fmla="*/ 1 w 52"/>
                <a:gd name="T3" fmla="*/ 22 h 72"/>
                <a:gd name="T4" fmla="*/ 1 w 52"/>
                <a:gd name="T5" fmla="*/ 22 h 72"/>
                <a:gd name="T6" fmla="*/ 1 w 52"/>
                <a:gd name="T7" fmla="*/ 22 h 72"/>
                <a:gd name="T8" fmla="*/ 1 w 52"/>
                <a:gd name="T9" fmla="*/ 22 h 72"/>
                <a:gd name="T10" fmla="*/ 28 w 52"/>
                <a:gd name="T11" fmla="*/ 61 h 72"/>
                <a:gd name="T12" fmla="*/ 28 w 52"/>
                <a:gd name="T13" fmla="*/ 68 h 72"/>
                <a:gd name="T14" fmla="*/ 28 w 52"/>
                <a:gd name="T15" fmla="*/ 68 h 72"/>
                <a:gd name="T16" fmla="*/ 28 w 52"/>
                <a:gd name="T17" fmla="*/ 68 h 72"/>
                <a:gd name="T18" fmla="*/ 28 w 52"/>
                <a:gd name="T19" fmla="*/ 68 h 72"/>
                <a:gd name="T20" fmla="*/ 28 w 52"/>
                <a:gd name="T21" fmla="*/ 68 h 72"/>
                <a:gd name="T22" fmla="*/ 28 w 52"/>
                <a:gd name="T23" fmla="*/ 69 h 72"/>
                <a:gd name="T24" fmla="*/ 28 w 52"/>
                <a:gd name="T25" fmla="*/ 69 h 72"/>
                <a:gd name="T26" fmla="*/ 28 w 52"/>
                <a:gd name="T27" fmla="*/ 69 h 72"/>
                <a:gd name="T28" fmla="*/ 28 w 52"/>
                <a:gd name="T29" fmla="*/ 69 h 72"/>
                <a:gd name="T30" fmla="*/ 29 w 52"/>
                <a:gd name="T31" fmla="*/ 69 h 72"/>
                <a:gd name="T32" fmla="*/ 29 w 52"/>
                <a:gd name="T33" fmla="*/ 69 h 72"/>
                <a:gd name="T34" fmla="*/ 29 w 52"/>
                <a:gd name="T35" fmla="*/ 69 h 72"/>
                <a:gd name="T36" fmla="*/ 29 w 52"/>
                <a:gd name="T37" fmla="*/ 69 h 72"/>
                <a:gd name="T38" fmla="*/ 50 w 52"/>
                <a:gd name="T39" fmla="*/ 72 h 72"/>
                <a:gd name="T40" fmla="*/ 50 w 52"/>
                <a:gd name="T41" fmla="*/ 72 h 72"/>
                <a:gd name="T42" fmla="*/ 50 w 52"/>
                <a:gd name="T43" fmla="*/ 72 h 72"/>
                <a:gd name="T44" fmla="*/ 50 w 52"/>
                <a:gd name="T45" fmla="*/ 72 h 72"/>
                <a:gd name="T46" fmla="*/ 51 w 52"/>
                <a:gd name="T47" fmla="*/ 72 h 72"/>
                <a:gd name="T48" fmla="*/ 51 w 52"/>
                <a:gd name="T49" fmla="*/ 72 h 72"/>
                <a:gd name="T50" fmla="*/ 51 w 52"/>
                <a:gd name="T51" fmla="*/ 72 h 72"/>
                <a:gd name="T52" fmla="*/ 51 w 52"/>
                <a:gd name="T53" fmla="*/ 72 h 72"/>
                <a:gd name="T54" fmla="*/ 51 w 52"/>
                <a:gd name="T55" fmla="*/ 72 h 72"/>
                <a:gd name="T56" fmla="*/ 51 w 52"/>
                <a:gd name="T57" fmla="*/ 72 h 72"/>
                <a:gd name="T58" fmla="*/ 51 w 52"/>
                <a:gd name="T59" fmla="*/ 71 h 72"/>
                <a:gd name="T60" fmla="*/ 51 w 52"/>
                <a:gd name="T61" fmla="*/ 71 h 72"/>
                <a:gd name="T62" fmla="*/ 52 w 52"/>
                <a:gd name="T63" fmla="*/ 61 h 72"/>
                <a:gd name="T64" fmla="*/ 9 w 52"/>
                <a:gd name="T65" fmla="*/ 0 h 72"/>
                <a:gd name="T66" fmla="*/ 9 w 52"/>
                <a:gd name="T67" fmla="*/ 0 h 72"/>
                <a:gd name="T68" fmla="*/ 8 w 52"/>
                <a:gd name="T69" fmla="*/ 0 h 72"/>
                <a:gd name="T70" fmla="*/ 8 w 52"/>
                <a:gd name="T71" fmla="*/ 0 h 72"/>
                <a:gd name="T72" fmla="*/ 8 w 52"/>
                <a:gd name="T73" fmla="*/ 0 h 72"/>
                <a:gd name="T74" fmla="*/ 8 w 52"/>
                <a:gd name="T75" fmla="*/ 0 h 72"/>
                <a:gd name="T76" fmla="*/ 8 w 52"/>
                <a:gd name="T77" fmla="*/ 1 h 72"/>
                <a:gd name="T78" fmla="*/ 8 w 52"/>
                <a:gd name="T79" fmla="*/ 1 h 72"/>
                <a:gd name="T80" fmla="*/ 8 w 52"/>
                <a:gd name="T81" fmla="*/ 1 h 72"/>
                <a:gd name="T82" fmla="*/ 0 w 52"/>
                <a:gd name="T83" fmla="*/ 21 h 72"/>
                <a:gd name="T84" fmla="*/ 0 w 52"/>
                <a:gd name="T85" fmla="*/ 21 h 72"/>
                <a:gd name="T86" fmla="*/ 0 w 52"/>
                <a:gd name="T87" fmla="*/ 21 h 72"/>
                <a:gd name="T88" fmla="*/ 0 w 52"/>
                <a:gd name="T89" fmla="*/ 22 h 72"/>
                <a:gd name="T90" fmla="*/ 1 w 52"/>
                <a:gd name="T91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72"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7" y="28"/>
                    <a:pt x="28" y="44"/>
                    <a:pt x="28" y="61"/>
                  </a:cubicBezTo>
                  <a:cubicBezTo>
                    <a:pt x="28" y="63"/>
                    <a:pt x="28" y="66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2" y="68"/>
                    <a:pt x="52" y="65"/>
                    <a:pt x="52" y="61"/>
                  </a:cubicBezTo>
                  <a:cubicBezTo>
                    <a:pt x="52" y="34"/>
                    <a:pt x="35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1" y="22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2832" y="1999"/>
              <a:ext cx="59" cy="32"/>
            </a:xfrm>
            <a:custGeom>
              <a:avLst/>
              <a:gdLst>
                <a:gd name="T0" fmla="*/ 8 w 59"/>
                <a:gd name="T1" fmla="*/ 0 h 32"/>
                <a:gd name="T2" fmla="*/ 0 w 59"/>
                <a:gd name="T3" fmla="*/ 6 h 32"/>
                <a:gd name="T4" fmla="*/ 27 w 59"/>
                <a:gd name="T5" fmla="*/ 32 h 32"/>
                <a:gd name="T6" fmla="*/ 59 w 59"/>
                <a:gd name="T7" fmla="*/ 32 h 32"/>
                <a:gd name="T8" fmla="*/ 59 w 59"/>
                <a:gd name="T9" fmla="*/ 23 h 32"/>
                <a:gd name="T10" fmla="*/ 31 w 59"/>
                <a:gd name="T11" fmla="*/ 23 h 32"/>
                <a:gd name="T12" fmla="*/ 8 w 5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8" y="0"/>
                  </a:moveTo>
                  <a:lnTo>
                    <a:pt x="0" y="6"/>
                  </a:lnTo>
                  <a:lnTo>
                    <a:pt x="27" y="32"/>
                  </a:lnTo>
                  <a:lnTo>
                    <a:pt x="59" y="32"/>
                  </a:lnTo>
                  <a:lnTo>
                    <a:pt x="59" y="23"/>
                  </a:lnTo>
                  <a:lnTo>
                    <a:pt x="31" y="2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501" y="1982"/>
              <a:ext cx="92" cy="38"/>
            </a:xfrm>
            <a:custGeom>
              <a:avLst/>
              <a:gdLst>
                <a:gd name="T0" fmla="*/ 41 w 92"/>
                <a:gd name="T1" fmla="*/ 27 h 38"/>
                <a:gd name="T2" fmla="*/ 0 w 92"/>
                <a:gd name="T3" fmla="*/ 27 h 38"/>
                <a:gd name="T4" fmla="*/ 0 w 92"/>
                <a:gd name="T5" fmla="*/ 38 h 38"/>
                <a:gd name="T6" fmla="*/ 45 w 92"/>
                <a:gd name="T7" fmla="*/ 38 h 38"/>
                <a:gd name="T8" fmla="*/ 92 w 92"/>
                <a:gd name="T9" fmla="*/ 10 h 38"/>
                <a:gd name="T10" fmla="*/ 87 w 92"/>
                <a:gd name="T11" fmla="*/ 0 h 38"/>
                <a:gd name="T12" fmla="*/ 41 w 92"/>
                <a:gd name="T13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38">
                  <a:moveTo>
                    <a:pt x="41" y="27"/>
                  </a:moveTo>
                  <a:lnTo>
                    <a:pt x="0" y="27"/>
                  </a:lnTo>
                  <a:lnTo>
                    <a:pt x="0" y="38"/>
                  </a:lnTo>
                  <a:lnTo>
                    <a:pt x="45" y="38"/>
                  </a:lnTo>
                  <a:lnTo>
                    <a:pt x="92" y="10"/>
                  </a:lnTo>
                  <a:lnTo>
                    <a:pt x="87" y="0"/>
                  </a:lnTo>
                  <a:lnTo>
                    <a:pt x="4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861" y="1804"/>
              <a:ext cx="87" cy="39"/>
            </a:xfrm>
            <a:custGeom>
              <a:avLst/>
              <a:gdLst>
                <a:gd name="T0" fmla="*/ 87 w 87"/>
                <a:gd name="T1" fmla="*/ 0 h 39"/>
                <a:gd name="T2" fmla="*/ 34 w 87"/>
                <a:gd name="T3" fmla="*/ 0 h 39"/>
                <a:gd name="T4" fmla="*/ 0 w 87"/>
                <a:gd name="T5" fmla="*/ 32 h 39"/>
                <a:gd name="T6" fmla="*/ 8 w 87"/>
                <a:gd name="T7" fmla="*/ 39 h 39"/>
                <a:gd name="T8" fmla="*/ 38 w 87"/>
                <a:gd name="T9" fmla="*/ 9 h 39"/>
                <a:gd name="T10" fmla="*/ 87 w 87"/>
                <a:gd name="T11" fmla="*/ 9 h 39"/>
                <a:gd name="T12" fmla="*/ 87 w 8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9">
                  <a:moveTo>
                    <a:pt x="87" y="0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8" y="39"/>
                  </a:lnTo>
                  <a:lnTo>
                    <a:pt x="38" y="9"/>
                  </a:lnTo>
                  <a:lnTo>
                    <a:pt x="87" y="9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3003" y="1902"/>
              <a:ext cx="38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2960" y="1914"/>
              <a:ext cx="81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2984" y="1925"/>
              <a:ext cx="57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2992" y="1938"/>
              <a:ext cx="49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2933" y="1950"/>
              <a:ext cx="108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2965" y="1961"/>
              <a:ext cx="76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2901" y="1986"/>
              <a:ext cx="127" cy="95"/>
            </a:xfrm>
            <a:custGeom>
              <a:avLst/>
              <a:gdLst>
                <a:gd name="T0" fmla="*/ 43 w 67"/>
                <a:gd name="T1" fmla="*/ 2 h 50"/>
                <a:gd name="T2" fmla="*/ 29 w 67"/>
                <a:gd name="T3" fmla="*/ 6 h 50"/>
                <a:gd name="T4" fmla="*/ 22 w 67"/>
                <a:gd name="T5" fmla="*/ 0 h 50"/>
                <a:gd name="T6" fmla="*/ 0 w 67"/>
                <a:gd name="T7" fmla="*/ 0 h 50"/>
                <a:gd name="T8" fmla="*/ 0 w 67"/>
                <a:gd name="T9" fmla="*/ 1 h 50"/>
                <a:gd name="T10" fmla="*/ 22 w 67"/>
                <a:gd name="T11" fmla="*/ 1 h 50"/>
                <a:gd name="T12" fmla="*/ 28 w 67"/>
                <a:gd name="T13" fmla="*/ 7 h 50"/>
                <a:gd name="T14" fmla="*/ 19 w 67"/>
                <a:gd name="T15" fmla="*/ 26 h 50"/>
                <a:gd name="T16" fmla="*/ 43 w 67"/>
                <a:gd name="T17" fmla="*/ 50 h 50"/>
                <a:gd name="T18" fmla="*/ 67 w 67"/>
                <a:gd name="T19" fmla="*/ 26 h 50"/>
                <a:gd name="T20" fmla="*/ 43 w 67"/>
                <a:gd name="T21" fmla="*/ 2 h 50"/>
                <a:gd name="T22" fmla="*/ 43 w 67"/>
                <a:gd name="T23" fmla="*/ 48 h 50"/>
                <a:gd name="T24" fmla="*/ 21 w 67"/>
                <a:gd name="T25" fmla="*/ 26 h 50"/>
                <a:gd name="T26" fmla="*/ 29 w 67"/>
                <a:gd name="T27" fmla="*/ 8 h 50"/>
                <a:gd name="T28" fmla="*/ 35 w 67"/>
                <a:gd name="T29" fmla="*/ 14 h 50"/>
                <a:gd name="T30" fmla="*/ 29 w 67"/>
                <a:gd name="T31" fmla="*/ 26 h 50"/>
                <a:gd name="T32" fmla="*/ 43 w 67"/>
                <a:gd name="T33" fmla="*/ 40 h 50"/>
                <a:gd name="T34" fmla="*/ 57 w 67"/>
                <a:gd name="T35" fmla="*/ 26 h 50"/>
                <a:gd name="T36" fmla="*/ 43 w 67"/>
                <a:gd name="T37" fmla="*/ 11 h 50"/>
                <a:gd name="T38" fmla="*/ 36 w 67"/>
                <a:gd name="T39" fmla="*/ 13 h 50"/>
                <a:gd name="T40" fmla="*/ 30 w 67"/>
                <a:gd name="T41" fmla="*/ 8 h 50"/>
                <a:gd name="T42" fmla="*/ 43 w 67"/>
                <a:gd name="T43" fmla="*/ 4 h 50"/>
                <a:gd name="T44" fmla="*/ 65 w 67"/>
                <a:gd name="T45" fmla="*/ 26 h 50"/>
                <a:gd name="T46" fmla="*/ 43 w 67"/>
                <a:gd name="T47" fmla="*/ 48 h 50"/>
                <a:gd name="T48" fmla="*/ 43 w 67"/>
                <a:gd name="T49" fmla="*/ 12 h 50"/>
                <a:gd name="T50" fmla="*/ 56 w 67"/>
                <a:gd name="T51" fmla="*/ 26 h 50"/>
                <a:gd name="T52" fmla="*/ 43 w 67"/>
                <a:gd name="T53" fmla="*/ 39 h 50"/>
                <a:gd name="T54" fmla="*/ 30 w 67"/>
                <a:gd name="T55" fmla="*/ 26 h 50"/>
                <a:gd name="T56" fmla="*/ 43 w 67"/>
                <a:gd name="T57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50">
                  <a:moveTo>
                    <a:pt x="43" y="2"/>
                  </a:moveTo>
                  <a:cubicBezTo>
                    <a:pt x="38" y="2"/>
                    <a:pt x="33" y="3"/>
                    <a:pt x="29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2" y="11"/>
                    <a:pt x="19" y="18"/>
                    <a:pt x="19" y="26"/>
                  </a:cubicBezTo>
                  <a:cubicBezTo>
                    <a:pt x="19" y="39"/>
                    <a:pt x="30" y="50"/>
                    <a:pt x="43" y="50"/>
                  </a:cubicBezTo>
                  <a:cubicBezTo>
                    <a:pt x="56" y="50"/>
                    <a:pt x="67" y="39"/>
                    <a:pt x="67" y="26"/>
                  </a:cubicBezTo>
                  <a:cubicBezTo>
                    <a:pt x="67" y="12"/>
                    <a:pt x="56" y="2"/>
                    <a:pt x="43" y="2"/>
                  </a:cubicBezTo>
                  <a:close/>
                  <a:moveTo>
                    <a:pt x="43" y="48"/>
                  </a:moveTo>
                  <a:cubicBezTo>
                    <a:pt x="31" y="48"/>
                    <a:pt x="21" y="38"/>
                    <a:pt x="21" y="26"/>
                  </a:cubicBezTo>
                  <a:cubicBezTo>
                    <a:pt x="21" y="19"/>
                    <a:pt x="24" y="12"/>
                    <a:pt x="29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6"/>
                    <a:pt x="29" y="21"/>
                    <a:pt x="29" y="26"/>
                  </a:cubicBezTo>
                  <a:cubicBezTo>
                    <a:pt x="29" y="34"/>
                    <a:pt x="35" y="40"/>
                    <a:pt x="43" y="40"/>
                  </a:cubicBezTo>
                  <a:cubicBezTo>
                    <a:pt x="51" y="40"/>
                    <a:pt x="57" y="34"/>
                    <a:pt x="57" y="26"/>
                  </a:cubicBezTo>
                  <a:cubicBezTo>
                    <a:pt x="57" y="18"/>
                    <a:pt x="51" y="11"/>
                    <a:pt x="43" y="11"/>
                  </a:cubicBezTo>
                  <a:cubicBezTo>
                    <a:pt x="40" y="11"/>
                    <a:pt x="38" y="12"/>
                    <a:pt x="36" y="13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4" y="5"/>
                    <a:pt x="38" y="4"/>
                    <a:pt x="43" y="4"/>
                  </a:cubicBezTo>
                  <a:cubicBezTo>
                    <a:pt x="55" y="4"/>
                    <a:pt x="65" y="13"/>
                    <a:pt x="65" y="26"/>
                  </a:cubicBezTo>
                  <a:cubicBezTo>
                    <a:pt x="65" y="38"/>
                    <a:pt x="55" y="48"/>
                    <a:pt x="43" y="48"/>
                  </a:cubicBezTo>
                  <a:close/>
                  <a:moveTo>
                    <a:pt x="43" y="12"/>
                  </a:moveTo>
                  <a:cubicBezTo>
                    <a:pt x="50" y="12"/>
                    <a:pt x="56" y="18"/>
                    <a:pt x="56" y="26"/>
                  </a:cubicBezTo>
                  <a:cubicBezTo>
                    <a:pt x="56" y="33"/>
                    <a:pt x="50" y="39"/>
                    <a:pt x="43" y="39"/>
                  </a:cubicBezTo>
                  <a:cubicBezTo>
                    <a:pt x="36" y="39"/>
                    <a:pt x="30" y="33"/>
                    <a:pt x="30" y="26"/>
                  </a:cubicBezTo>
                  <a:cubicBezTo>
                    <a:pt x="30" y="18"/>
                    <a:pt x="36" y="12"/>
                    <a:pt x="4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2413" y="1758"/>
              <a:ext cx="6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2487" y="1758"/>
              <a:ext cx="65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2413" y="1855"/>
              <a:ext cx="70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2413" y="1840"/>
              <a:ext cx="114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2413" y="1824"/>
              <a:ext cx="5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2413" y="1809"/>
              <a:ext cx="84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2413" y="1792"/>
              <a:ext cx="10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2413" y="1777"/>
              <a:ext cx="84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2342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1A9F0DF-49CF-8047-B74D-D12F63E90FA0}"/>
              </a:ext>
            </a:extLst>
          </p:cNvPr>
          <p:cNvSpPr txBox="1"/>
          <p:nvPr/>
        </p:nvSpPr>
        <p:spPr>
          <a:xfrm>
            <a:off x="358776" y="4084320"/>
            <a:ext cx="8389938" cy="578882"/>
          </a:xfrm>
          <a:prstGeom prst="round2Diag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400" kern="0" dirty="0">
                <a:solidFill>
                  <a:srgbClr val="595959"/>
                </a:solidFill>
                <a:cs typeface="Arial" panose="020B0604020202020204" pitchFamily="34" charset="0"/>
              </a:rPr>
              <a:t>Managed services to drive efficiencies, lead engagements through insights and </a:t>
            </a:r>
          </a:p>
          <a:p>
            <a:pPr algn="ctr" defTabSz="685800">
              <a:defRPr/>
            </a:pPr>
            <a:r>
              <a:rPr lang="en-US" sz="1400" kern="0" dirty="0">
                <a:solidFill>
                  <a:srgbClr val="595959"/>
                </a:solidFill>
                <a:cs typeface="Arial" panose="020B0604020202020204" pitchFamily="34" charset="0"/>
              </a:rPr>
              <a:t>value beyond cost economics.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 Managed SDWAN: Value Propositions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8775" y="1022510"/>
            <a:ext cx="2449710" cy="932899"/>
            <a:chOff x="358775" y="1022510"/>
            <a:chExt cx="2449710" cy="932899"/>
          </a:xfrm>
        </p:grpSpPr>
        <p:sp>
          <p:nvSpPr>
            <p:cNvPr id="4" name="Rectangle 3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Connectivity-centric  to App centric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Discover, understand needs and manage performance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8FB4E0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28889" y="1022510"/>
            <a:ext cx="2449710" cy="932899"/>
            <a:chOff x="358775" y="1022510"/>
            <a:chExt cx="2449710" cy="932899"/>
          </a:xfrm>
        </p:grpSpPr>
        <p:sp>
          <p:nvSpPr>
            <p:cNvPr id="47" name="Rectangle 46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E7B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Cloud Enablement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Facilitate &amp; manage performance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E7B8B7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99003" y="1022510"/>
            <a:ext cx="2449710" cy="932899"/>
            <a:chOff x="358775" y="1022510"/>
            <a:chExt cx="2449710" cy="932899"/>
          </a:xfrm>
        </p:grpSpPr>
        <p:sp>
          <p:nvSpPr>
            <p:cNvPr id="51" name="Rectangle 50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CCC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Difficult to simplified operations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Automation, programmability, consolidation and agility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CCC1DB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58775" y="2555788"/>
            <a:ext cx="2449710" cy="932899"/>
            <a:chOff x="358775" y="1022510"/>
            <a:chExt cx="2449710" cy="932899"/>
          </a:xfrm>
        </p:grpSpPr>
        <p:sp>
          <p:nvSpPr>
            <p:cNvPr id="55" name="Rectangle 54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FDD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Inflexible to Flexible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Hybrid WAN, Topologies, Physical/Virtual, convergence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FDD5B4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28889" y="2555788"/>
            <a:ext cx="2449710" cy="932899"/>
            <a:chOff x="358775" y="1022510"/>
            <a:chExt cx="2449710" cy="932899"/>
          </a:xfrm>
        </p:grpSpPr>
        <p:sp>
          <p:nvSpPr>
            <p:cNvPr id="59" name="Rectangle 58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93C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Visibility &amp; Analytics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Behaviours, Trends and feedback loops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93CEDE"/>
                  </a:solidFill>
                  <a:latin typeface="Impact" panose="020B0806030902050204" pitchFamily="34" charset="0"/>
                </a:rPr>
                <a:t>5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299003" y="2555788"/>
            <a:ext cx="2449710" cy="932899"/>
            <a:chOff x="358775" y="1022510"/>
            <a:chExt cx="2449710" cy="932899"/>
          </a:xfrm>
        </p:grpSpPr>
        <p:sp>
          <p:nvSpPr>
            <p:cNvPr id="63" name="Rectangle 62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C3D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Security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Cloud perimeter branch and user security.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C3D79B"/>
                  </a:solidFill>
                  <a:latin typeface="Impact" panose="020B0806030902050204" pitchFamily="34" charset="0"/>
                </a:rPr>
                <a:t>6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358775" y="1955409"/>
            <a:ext cx="245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328889" y="1955409"/>
            <a:ext cx="2451600" cy="0"/>
          </a:xfrm>
          <a:prstGeom prst="line">
            <a:avLst/>
          </a:prstGeom>
          <a:ln>
            <a:solidFill>
              <a:srgbClr val="E7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99003" y="1955409"/>
            <a:ext cx="245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8775" y="3488687"/>
            <a:ext cx="2451600" cy="0"/>
          </a:xfrm>
          <a:prstGeom prst="line">
            <a:avLst/>
          </a:prstGeom>
          <a:ln>
            <a:solidFill>
              <a:srgbClr val="FDD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28889" y="3488687"/>
            <a:ext cx="2451600" cy="0"/>
          </a:xfrm>
          <a:prstGeom prst="line">
            <a:avLst/>
          </a:prstGeom>
          <a:ln>
            <a:solidFill>
              <a:srgbClr val="93C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299003" y="3488687"/>
            <a:ext cx="2451600" cy="0"/>
          </a:xfrm>
          <a:prstGeom prst="line">
            <a:avLst/>
          </a:prstGeom>
          <a:ln>
            <a:solidFill>
              <a:srgbClr val="C3D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37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ym typeface="Arial"/>
              </a:rPr>
              <a:t>Sify Managed</a:t>
            </a:r>
            <a:r>
              <a:rPr lang="en-IN" dirty="0"/>
              <a:t> SD WAN Components</a:t>
            </a:r>
          </a:p>
        </p:txBody>
      </p:sp>
      <p:sp>
        <p:nvSpPr>
          <p:cNvPr id="14" name="Round Single Corner Rectangle 13"/>
          <p:cNvSpPr/>
          <p:nvPr/>
        </p:nvSpPr>
        <p:spPr>
          <a:xfrm>
            <a:off x="528766" y="1471076"/>
            <a:ext cx="1800000" cy="2658964"/>
          </a:xfrm>
          <a:prstGeom prst="round1Rect">
            <a:avLst/>
          </a:prstGeom>
          <a:solidFill>
            <a:srgbClr val="8FB4E0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SD-WAN CPE</a:t>
            </a:r>
            <a:endParaRPr lang="en-US" sz="1200" b="1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Data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each site to terminate WAN links – internet and MPLS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Available as hardware appliance model or in VM form factor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Standalone or HA deployment (Active-Standby)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Various bandwidth subscription models</a:t>
            </a:r>
          </a:p>
        </p:txBody>
      </p:sp>
      <p:sp>
        <p:nvSpPr>
          <p:cNvPr id="17" name="Round Single Corner Rectangle 16"/>
          <p:cNvSpPr/>
          <p:nvPr/>
        </p:nvSpPr>
        <p:spPr>
          <a:xfrm>
            <a:off x="2838739" y="1471076"/>
            <a:ext cx="1800000" cy="2658964"/>
          </a:xfrm>
          <a:prstGeom prst="round1Rect">
            <a:avLst/>
          </a:prstGeom>
          <a:solidFill>
            <a:srgbClr val="E7B8B7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13333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CONTROLLER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Control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Complete discovery of WAN</a:t>
            </a:r>
          </a:p>
          <a:p>
            <a:pPr marL="228600" lvl="2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CPE devices</a:t>
            </a:r>
          </a:p>
          <a:p>
            <a:pPr marL="228600" lvl="2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WAN links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Enables discovery of other spoke sites and prefix exchange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Facilitates in IPSEC key exchange and establishment</a:t>
            </a:r>
            <a:endParaRPr lang="en-US" sz="1000" kern="1200" dirty="0">
              <a:solidFill>
                <a:srgbClr val="595959"/>
              </a:solidFill>
            </a:endParaRPr>
          </a:p>
        </p:txBody>
      </p:sp>
      <p:sp>
        <p:nvSpPr>
          <p:cNvPr id="20" name="Round Single Corner Rectangle 19"/>
          <p:cNvSpPr/>
          <p:nvPr/>
        </p:nvSpPr>
        <p:spPr>
          <a:xfrm>
            <a:off x="4808730" y="1471076"/>
            <a:ext cx="1800000" cy="2658964"/>
          </a:xfrm>
          <a:prstGeom prst="round1Rect">
            <a:avLst/>
          </a:prstGeom>
          <a:solidFill>
            <a:srgbClr val="CCC1DB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26667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DIRECTOR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Management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Initial on-boarding of CPE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Configuration of WAN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Link configuration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IPSEC configuration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Dynamic and performance routing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App aware routing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Northbound API</a:t>
            </a:r>
          </a:p>
        </p:txBody>
      </p:sp>
      <p:sp>
        <p:nvSpPr>
          <p:cNvPr id="23" name="Round Single Corner Rectangle 22"/>
          <p:cNvSpPr/>
          <p:nvPr/>
        </p:nvSpPr>
        <p:spPr>
          <a:xfrm>
            <a:off x="6778721" y="1471076"/>
            <a:ext cx="1800000" cy="2658964"/>
          </a:xfrm>
          <a:prstGeom prst="round1Rect">
            <a:avLst/>
          </a:prstGeom>
          <a:solidFill>
            <a:srgbClr val="93CEDE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ANALYTICS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Management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Gathers visibility and reporting data of WAN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CPE health and link monitoring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Application fingerprinting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Granular reporting – per site, per app, per user, user to app to WAN mapping</a:t>
            </a:r>
            <a:endParaRPr lang="en-US" sz="1000" kern="1200" dirty="0">
              <a:solidFill>
                <a:srgbClr val="595959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774" y="1035348"/>
            <a:ext cx="2139982" cy="3178042"/>
          </a:xfrm>
          <a:prstGeom prst="roundRect">
            <a:avLst>
              <a:gd name="adj" fmla="val 8502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2459" y="1017487"/>
            <a:ext cx="1512613" cy="267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BRANCH INFRA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32236" y="1035348"/>
            <a:ext cx="2541915" cy="267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CENTRALIZED CLOUD INFRA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358773" y="4276971"/>
            <a:ext cx="8389939" cy="403854"/>
          </a:xfrm>
          <a:prstGeom prst="leftRightArrow">
            <a:avLst>
              <a:gd name="adj1" fmla="val 59685"/>
              <a:gd name="adj2" fmla="val 64496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NOC SERVICES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657673" y="1035348"/>
            <a:ext cx="6091040" cy="3178042"/>
          </a:xfrm>
          <a:prstGeom prst="roundRect">
            <a:avLst>
              <a:gd name="adj" fmla="val 4400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951285" y="1262156"/>
            <a:ext cx="468000" cy="468000"/>
          </a:xfrm>
          <a:prstGeom prst="ellipse">
            <a:avLst/>
          </a:prstGeom>
          <a:solidFill>
            <a:srgbClr val="8FB4E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Oval 32"/>
          <p:cNvSpPr/>
          <p:nvPr/>
        </p:nvSpPr>
        <p:spPr>
          <a:xfrm>
            <a:off x="4261258" y="1262156"/>
            <a:ext cx="468000" cy="468000"/>
          </a:xfrm>
          <a:prstGeom prst="ellipse">
            <a:avLst/>
          </a:prstGeom>
          <a:solidFill>
            <a:srgbClr val="E7B8B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Oval 33"/>
          <p:cNvSpPr/>
          <p:nvPr/>
        </p:nvSpPr>
        <p:spPr>
          <a:xfrm>
            <a:off x="6231249" y="1262156"/>
            <a:ext cx="468000" cy="468000"/>
          </a:xfrm>
          <a:prstGeom prst="ellipse">
            <a:avLst/>
          </a:prstGeom>
          <a:solidFill>
            <a:srgbClr val="CCC1DB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5" name="Oval 34"/>
          <p:cNvSpPr/>
          <p:nvPr/>
        </p:nvSpPr>
        <p:spPr>
          <a:xfrm>
            <a:off x="8201240" y="1262156"/>
            <a:ext cx="468000" cy="468000"/>
          </a:xfrm>
          <a:prstGeom prst="ellipse">
            <a:avLst/>
          </a:prstGeom>
          <a:solidFill>
            <a:srgbClr val="93CEDE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6" name="Group 35"/>
          <p:cNvGrpSpPr/>
          <p:nvPr/>
        </p:nvGrpSpPr>
        <p:grpSpPr>
          <a:xfrm>
            <a:off x="2028088" y="1349999"/>
            <a:ext cx="310930" cy="287070"/>
            <a:chOff x="425031" y="1909167"/>
            <a:chExt cx="545431" cy="503576"/>
          </a:xfrm>
          <a:solidFill>
            <a:schemeClr val="bg1"/>
          </a:solidFill>
        </p:grpSpPr>
        <p:sp>
          <p:nvSpPr>
            <p:cNvPr id="37" name="Freeform 55"/>
            <p:cNvSpPr>
              <a:spLocks noEditPoints="1"/>
            </p:cNvSpPr>
            <p:nvPr/>
          </p:nvSpPr>
          <p:spPr bwMode="auto">
            <a:xfrm>
              <a:off x="425031" y="1909167"/>
              <a:ext cx="545431" cy="503576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18147" y="2193023"/>
              <a:ext cx="144530" cy="129088"/>
              <a:chOff x="592450" y="1344089"/>
              <a:chExt cx="237453" cy="212084"/>
            </a:xfrm>
            <a:grpFill/>
          </p:grpSpPr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260416" y="1369343"/>
            <a:ext cx="357966" cy="248381"/>
            <a:chOff x="3356552" y="6270857"/>
            <a:chExt cx="1069163" cy="741858"/>
          </a:xfrm>
        </p:grpSpPr>
        <p:grpSp>
          <p:nvGrpSpPr>
            <p:cNvPr id="43" name="Group 42"/>
            <p:cNvGrpSpPr/>
            <p:nvPr/>
          </p:nvGrpSpPr>
          <p:grpSpPr>
            <a:xfrm>
              <a:off x="3356552" y="6270857"/>
              <a:ext cx="1069163" cy="741858"/>
              <a:chOff x="3356552" y="6270857"/>
              <a:chExt cx="1069163" cy="741858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104279" y="6675761"/>
                <a:ext cx="321436" cy="336954"/>
                <a:chOff x="-519082" y="4518996"/>
                <a:chExt cx="321436" cy="336954"/>
              </a:xfrm>
            </p:grpSpPr>
            <p:sp>
              <p:nvSpPr>
                <p:cNvPr id="47" name="Freeform 19"/>
                <p:cNvSpPr>
                  <a:spLocks/>
                </p:cNvSpPr>
                <p:nvPr/>
              </p:nvSpPr>
              <p:spPr bwMode="auto">
                <a:xfrm>
                  <a:off x="-434844" y="4518996"/>
                  <a:ext cx="152959" cy="185103"/>
                </a:xfrm>
                <a:custGeom>
                  <a:avLst/>
                  <a:gdLst>
                    <a:gd name="T0" fmla="*/ 229 w 456"/>
                    <a:gd name="T1" fmla="*/ 0 h 554"/>
                    <a:gd name="T2" fmla="*/ 1 w 456"/>
                    <a:gd name="T3" fmla="*/ 223 h 554"/>
                    <a:gd name="T4" fmla="*/ 229 w 456"/>
                    <a:gd name="T5" fmla="*/ 545 h 554"/>
                    <a:gd name="T6" fmla="*/ 456 w 456"/>
                    <a:gd name="T7" fmla="*/ 223 h 554"/>
                    <a:gd name="T8" fmla="*/ 229 w 456"/>
                    <a:gd name="T9" fmla="*/ 0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554">
                      <a:moveTo>
                        <a:pt x="229" y="0"/>
                      </a:moveTo>
                      <a:cubicBezTo>
                        <a:pt x="81" y="0"/>
                        <a:pt x="0" y="76"/>
                        <a:pt x="1" y="223"/>
                      </a:cubicBezTo>
                      <a:cubicBezTo>
                        <a:pt x="3" y="425"/>
                        <a:pt x="89" y="547"/>
                        <a:pt x="229" y="545"/>
                      </a:cubicBezTo>
                      <a:cubicBezTo>
                        <a:pt x="229" y="545"/>
                        <a:pt x="456" y="554"/>
                        <a:pt x="456" y="223"/>
                      </a:cubicBezTo>
                      <a:cubicBezTo>
                        <a:pt x="456" y="76"/>
                        <a:pt x="379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/>
              </p:nvSpPr>
              <p:spPr bwMode="auto">
                <a:xfrm>
                  <a:off x="-519082" y="4702991"/>
                  <a:ext cx="321436" cy="152959"/>
                </a:xfrm>
                <a:custGeom>
                  <a:avLst/>
                  <a:gdLst>
                    <a:gd name="T0" fmla="*/ 884 w 963"/>
                    <a:gd name="T1" fmla="*/ 148 h 459"/>
                    <a:gd name="T2" fmla="*/ 656 w 963"/>
                    <a:gd name="T3" fmla="*/ 57 h 459"/>
                    <a:gd name="T4" fmla="*/ 603 w 963"/>
                    <a:gd name="T5" fmla="*/ 12 h 459"/>
                    <a:gd name="T6" fmla="*/ 555 w 963"/>
                    <a:gd name="T7" fmla="*/ 14 h 459"/>
                    <a:gd name="T8" fmla="*/ 482 w 963"/>
                    <a:gd name="T9" fmla="*/ 88 h 459"/>
                    <a:gd name="T10" fmla="*/ 407 w 963"/>
                    <a:gd name="T11" fmla="*/ 14 h 459"/>
                    <a:gd name="T12" fmla="*/ 360 w 963"/>
                    <a:gd name="T13" fmla="*/ 12 h 459"/>
                    <a:gd name="T14" fmla="*/ 306 w 963"/>
                    <a:gd name="T15" fmla="*/ 57 h 459"/>
                    <a:gd name="T16" fmla="*/ 79 w 963"/>
                    <a:gd name="T17" fmla="*/ 148 h 459"/>
                    <a:gd name="T18" fmla="*/ 0 w 963"/>
                    <a:gd name="T19" fmla="*/ 459 h 459"/>
                    <a:gd name="T20" fmla="*/ 963 w 963"/>
                    <a:gd name="T21" fmla="*/ 459 h 459"/>
                    <a:gd name="T22" fmla="*/ 884 w 963"/>
                    <a:gd name="T23" fmla="*/ 148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63" h="459">
                      <a:moveTo>
                        <a:pt x="884" y="148"/>
                      </a:moveTo>
                      <a:cubicBezTo>
                        <a:pt x="656" y="57"/>
                        <a:pt x="656" y="57"/>
                        <a:pt x="656" y="57"/>
                      </a:cubicBezTo>
                      <a:cubicBezTo>
                        <a:pt x="603" y="12"/>
                        <a:pt x="603" y="12"/>
                        <a:pt x="603" y="12"/>
                      </a:cubicBezTo>
                      <a:cubicBezTo>
                        <a:pt x="589" y="0"/>
                        <a:pt x="568" y="1"/>
                        <a:pt x="555" y="14"/>
                      </a:cubicBezTo>
                      <a:cubicBezTo>
                        <a:pt x="482" y="88"/>
                        <a:pt x="482" y="88"/>
                        <a:pt x="482" y="88"/>
                      </a:cubicBezTo>
                      <a:cubicBezTo>
                        <a:pt x="407" y="14"/>
                        <a:pt x="407" y="14"/>
                        <a:pt x="407" y="14"/>
                      </a:cubicBezTo>
                      <a:cubicBezTo>
                        <a:pt x="394" y="1"/>
                        <a:pt x="374" y="0"/>
                        <a:pt x="360" y="12"/>
                      </a:cubicBezTo>
                      <a:cubicBezTo>
                        <a:pt x="306" y="57"/>
                        <a:pt x="306" y="57"/>
                        <a:pt x="306" y="57"/>
                      </a:cubicBezTo>
                      <a:cubicBezTo>
                        <a:pt x="79" y="148"/>
                        <a:pt x="79" y="148"/>
                        <a:pt x="79" y="148"/>
                      </a:cubicBezTo>
                      <a:cubicBezTo>
                        <a:pt x="6" y="177"/>
                        <a:pt x="6" y="436"/>
                        <a:pt x="0" y="459"/>
                      </a:cubicBezTo>
                      <a:cubicBezTo>
                        <a:pt x="963" y="459"/>
                        <a:pt x="963" y="459"/>
                        <a:pt x="963" y="459"/>
                      </a:cubicBezTo>
                      <a:cubicBezTo>
                        <a:pt x="957" y="436"/>
                        <a:pt x="957" y="177"/>
                        <a:pt x="884" y="1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4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356552" y="6270857"/>
                <a:ext cx="814388" cy="655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3356552" y="6270857"/>
              <a:ext cx="814388" cy="655638"/>
            </a:xfrm>
            <a:custGeom>
              <a:avLst/>
              <a:gdLst>
                <a:gd name="T0" fmla="*/ 1409 w 1720"/>
                <a:gd name="T1" fmla="*/ 1043 h 1384"/>
                <a:gd name="T2" fmla="*/ 1720 w 1720"/>
                <a:gd name="T3" fmla="*/ 732 h 1384"/>
                <a:gd name="T4" fmla="*/ 1474 w 1720"/>
                <a:gd name="T5" fmla="*/ 427 h 1384"/>
                <a:gd name="T6" fmla="*/ 1474 w 1720"/>
                <a:gd name="T7" fmla="*/ 420 h 1384"/>
                <a:gd name="T8" fmla="*/ 1053 w 1720"/>
                <a:gd name="T9" fmla="*/ 0 h 1384"/>
                <a:gd name="T10" fmla="*/ 691 w 1720"/>
                <a:gd name="T11" fmla="*/ 208 h 1384"/>
                <a:gd name="T12" fmla="*/ 659 w 1720"/>
                <a:gd name="T13" fmla="*/ 206 h 1384"/>
                <a:gd name="T14" fmla="*/ 362 w 1720"/>
                <a:gd name="T15" fmla="*/ 424 h 1384"/>
                <a:gd name="T16" fmla="*/ 311 w 1720"/>
                <a:gd name="T17" fmla="*/ 420 h 1384"/>
                <a:gd name="T18" fmla="*/ 0 w 1720"/>
                <a:gd name="T19" fmla="*/ 732 h 1384"/>
                <a:gd name="T20" fmla="*/ 311 w 1720"/>
                <a:gd name="T21" fmla="*/ 1043 h 1384"/>
                <a:gd name="T22" fmla="*/ 815 w 1720"/>
                <a:gd name="T23" fmla="*/ 1043 h 1384"/>
                <a:gd name="T24" fmla="*/ 815 w 1720"/>
                <a:gd name="T25" fmla="*/ 1166 h 1384"/>
                <a:gd name="T26" fmla="*/ 698 w 1720"/>
                <a:gd name="T27" fmla="*/ 1166 h 1384"/>
                <a:gd name="T28" fmla="*/ 657 w 1720"/>
                <a:gd name="T29" fmla="*/ 1207 h 1384"/>
                <a:gd name="T30" fmla="*/ 657 w 1720"/>
                <a:gd name="T31" fmla="*/ 1230 h 1384"/>
                <a:gd name="T32" fmla="*/ 311 w 1720"/>
                <a:gd name="T33" fmla="*/ 1230 h 1384"/>
                <a:gd name="T34" fmla="*/ 311 w 1720"/>
                <a:gd name="T35" fmla="*/ 1320 h 1384"/>
                <a:gd name="T36" fmla="*/ 657 w 1720"/>
                <a:gd name="T37" fmla="*/ 1320 h 1384"/>
                <a:gd name="T38" fmla="*/ 657 w 1720"/>
                <a:gd name="T39" fmla="*/ 1343 h 1384"/>
                <a:gd name="T40" fmla="*/ 698 w 1720"/>
                <a:gd name="T41" fmla="*/ 1384 h 1384"/>
                <a:gd name="T42" fmla="*/ 1022 w 1720"/>
                <a:gd name="T43" fmla="*/ 1384 h 1384"/>
                <a:gd name="T44" fmla="*/ 1063 w 1720"/>
                <a:gd name="T45" fmla="*/ 1343 h 1384"/>
                <a:gd name="T46" fmla="*/ 1063 w 1720"/>
                <a:gd name="T47" fmla="*/ 1320 h 1384"/>
                <a:gd name="T48" fmla="*/ 1409 w 1720"/>
                <a:gd name="T49" fmla="*/ 1320 h 1384"/>
                <a:gd name="T50" fmla="*/ 1409 w 1720"/>
                <a:gd name="T51" fmla="*/ 1230 h 1384"/>
                <a:gd name="T52" fmla="*/ 1063 w 1720"/>
                <a:gd name="T53" fmla="*/ 1230 h 1384"/>
                <a:gd name="T54" fmla="*/ 1063 w 1720"/>
                <a:gd name="T55" fmla="*/ 1207 h 1384"/>
                <a:gd name="T56" fmla="*/ 1022 w 1720"/>
                <a:gd name="T57" fmla="*/ 1166 h 1384"/>
                <a:gd name="T58" fmla="*/ 905 w 1720"/>
                <a:gd name="T59" fmla="*/ 1166 h 1384"/>
                <a:gd name="T60" fmla="*/ 905 w 1720"/>
                <a:gd name="T61" fmla="*/ 1043 h 1384"/>
                <a:gd name="T62" fmla="*/ 1409 w 1720"/>
                <a:gd name="T63" fmla="*/ 1043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0" h="1384">
                  <a:moveTo>
                    <a:pt x="1409" y="1043"/>
                  </a:moveTo>
                  <a:cubicBezTo>
                    <a:pt x="1581" y="1043"/>
                    <a:pt x="1720" y="903"/>
                    <a:pt x="1720" y="732"/>
                  </a:cubicBezTo>
                  <a:cubicBezTo>
                    <a:pt x="1720" y="582"/>
                    <a:pt x="1614" y="457"/>
                    <a:pt x="1474" y="427"/>
                  </a:cubicBezTo>
                  <a:cubicBezTo>
                    <a:pt x="1474" y="425"/>
                    <a:pt x="1474" y="423"/>
                    <a:pt x="1474" y="420"/>
                  </a:cubicBezTo>
                  <a:cubicBezTo>
                    <a:pt x="1474" y="188"/>
                    <a:pt x="1286" y="0"/>
                    <a:pt x="1053" y="0"/>
                  </a:cubicBezTo>
                  <a:cubicBezTo>
                    <a:pt x="899" y="0"/>
                    <a:pt x="764" y="83"/>
                    <a:pt x="691" y="208"/>
                  </a:cubicBezTo>
                  <a:cubicBezTo>
                    <a:pt x="680" y="207"/>
                    <a:pt x="670" y="206"/>
                    <a:pt x="659" y="206"/>
                  </a:cubicBezTo>
                  <a:cubicBezTo>
                    <a:pt x="519" y="206"/>
                    <a:pt x="401" y="298"/>
                    <a:pt x="362" y="424"/>
                  </a:cubicBezTo>
                  <a:cubicBezTo>
                    <a:pt x="345" y="422"/>
                    <a:pt x="328" y="420"/>
                    <a:pt x="311" y="420"/>
                  </a:cubicBezTo>
                  <a:cubicBezTo>
                    <a:pt x="139" y="420"/>
                    <a:pt x="0" y="560"/>
                    <a:pt x="0" y="732"/>
                  </a:cubicBezTo>
                  <a:cubicBezTo>
                    <a:pt x="0" y="903"/>
                    <a:pt x="139" y="1043"/>
                    <a:pt x="311" y="1043"/>
                  </a:cubicBezTo>
                  <a:cubicBezTo>
                    <a:pt x="815" y="1043"/>
                    <a:pt x="815" y="1043"/>
                    <a:pt x="815" y="1043"/>
                  </a:cubicBezTo>
                  <a:cubicBezTo>
                    <a:pt x="815" y="1166"/>
                    <a:pt x="815" y="1166"/>
                    <a:pt x="815" y="1166"/>
                  </a:cubicBezTo>
                  <a:cubicBezTo>
                    <a:pt x="698" y="1166"/>
                    <a:pt x="698" y="1166"/>
                    <a:pt x="698" y="1166"/>
                  </a:cubicBezTo>
                  <a:cubicBezTo>
                    <a:pt x="675" y="1166"/>
                    <a:pt x="657" y="1185"/>
                    <a:pt x="657" y="1207"/>
                  </a:cubicBezTo>
                  <a:cubicBezTo>
                    <a:pt x="657" y="1230"/>
                    <a:pt x="657" y="1230"/>
                    <a:pt x="657" y="1230"/>
                  </a:cubicBezTo>
                  <a:cubicBezTo>
                    <a:pt x="311" y="1230"/>
                    <a:pt x="311" y="1230"/>
                    <a:pt x="311" y="1230"/>
                  </a:cubicBezTo>
                  <a:cubicBezTo>
                    <a:pt x="311" y="1320"/>
                    <a:pt x="311" y="1320"/>
                    <a:pt x="311" y="1320"/>
                  </a:cubicBezTo>
                  <a:cubicBezTo>
                    <a:pt x="657" y="1320"/>
                    <a:pt x="657" y="1320"/>
                    <a:pt x="657" y="1320"/>
                  </a:cubicBezTo>
                  <a:cubicBezTo>
                    <a:pt x="657" y="1343"/>
                    <a:pt x="657" y="1343"/>
                    <a:pt x="657" y="1343"/>
                  </a:cubicBezTo>
                  <a:cubicBezTo>
                    <a:pt x="657" y="1366"/>
                    <a:pt x="675" y="1384"/>
                    <a:pt x="698" y="1384"/>
                  </a:cubicBezTo>
                  <a:cubicBezTo>
                    <a:pt x="1022" y="1384"/>
                    <a:pt x="1022" y="1384"/>
                    <a:pt x="1022" y="1384"/>
                  </a:cubicBezTo>
                  <a:cubicBezTo>
                    <a:pt x="1045" y="1384"/>
                    <a:pt x="1063" y="1366"/>
                    <a:pt x="1063" y="1343"/>
                  </a:cubicBezTo>
                  <a:cubicBezTo>
                    <a:pt x="1063" y="1320"/>
                    <a:pt x="1063" y="1320"/>
                    <a:pt x="1063" y="1320"/>
                  </a:cubicBezTo>
                  <a:cubicBezTo>
                    <a:pt x="1409" y="1320"/>
                    <a:pt x="1409" y="1320"/>
                    <a:pt x="1409" y="1320"/>
                  </a:cubicBezTo>
                  <a:cubicBezTo>
                    <a:pt x="1409" y="1230"/>
                    <a:pt x="1409" y="1230"/>
                    <a:pt x="1409" y="1230"/>
                  </a:cubicBezTo>
                  <a:cubicBezTo>
                    <a:pt x="1063" y="1230"/>
                    <a:pt x="1063" y="1230"/>
                    <a:pt x="1063" y="1230"/>
                  </a:cubicBezTo>
                  <a:cubicBezTo>
                    <a:pt x="1063" y="1207"/>
                    <a:pt x="1063" y="1207"/>
                    <a:pt x="1063" y="1207"/>
                  </a:cubicBezTo>
                  <a:cubicBezTo>
                    <a:pt x="1063" y="1184"/>
                    <a:pt x="1045" y="1166"/>
                    <a:pt x="1022" y="1166"/>
                  </a:cubicBezTo>
                  <a:cubicBezTo>
                    <a:pt x="905" y="1166"/>
                    <a:pt x="905" y="1166"/>
                    <a:pt x="905" y="1166"/>
                  </a:cubicBezTo>
                  <a:cubicBezTo>
                    <a:pt x="905" y="1043"/>
                    <a:pt x="905" y="1043"/>
                    <a:pt x="905" y="1043"/>
                  </a:cubicBezTo>
                  <a:cubicBezTo>
                    <a:pt x="1409" y="1043"/>
                    <a:pt x="1409" y="1043"/>
                    <a:pt x="1409" y="10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274231" y="1389605"/>
            <a:ext cx="316206" cy="258665"/>
            <a:chOff x="5862638" y="2513013"/>
            <a:chExt cx="933450" cy="763587"/>
          </a:xfrm>
          <a:solidFill>
            <a:schemeClr val="bg1"/>
          </a:solidFill>
        </p:grpSpPr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6008688" y="2644775"/>
              <a:ext cx="679450" cy="311150"/>
            </a:xfrm>
            <a:custGeom>
              <a:avLst/>
              <a:gdLst>
                <a:gd name="T0" fmla="*/ 5 w 144"/>
                <a:gd name="T1" fmla="*/ 65 h 66"/>
                <a:gd name="T2" fmla="*/ 17 w 144"/>
                <a:gd name="T3" fmla="*/ 65 h 66"/>
                <a:gd name="T4" fmla="*/ 21 w 144"/>
                <a:gd name="T5" fmla="*/ 62 h 66"/>
                <a:gd name="T6" fmla="*/ 27 w 144"/>
                <a:gd name="T7" fmla="*/ 47 h 66"/>
                <a:gd name="T8" fmla="*/ 34 w 144"/>
                <a:gd name="T9" fmla="*/ 62 h 66"/>
                <a:gd name="T10" fmla="*/ 41 w 144"/>
                <a:gd name="T11" fmla="*/ 62 h 66"/>
                <a:gd name="T12" fmla="*/ 52 w 144"/>
                <a:gd name="T13" fmla="*/ 19 h 66"/>
                <a:gd name="T14" fmla="*/ 61 w 144"/>
                <a:gd name="T15" fmla="*/ 62 h 66"/>
                <a:gd name="T16" fmla="*/ 68 w 144"/>
                <a:gd name="T17" fmla="*/ 62 h 66"/>
                <a:gd name="T18" fmla="*/ 78 w 144"/>
                <a:gd name="T19" fmla="*/ 35 h 66"/>
                <a:gd name="T20" fmla="*/ 87 w 144"/>
                <a:gd name="T21" fmla="*/ 62 h 66"/>
                <a:gd name="T22" fmla="*/ 94 w 144"/>
                <a:gd name="T23" fmla="*/ 63 h 66"/>
                <a:gd name="T24" fmla="*/ 99 w 144"/>
                <a:gd name="T25" fmla="*/ 52 h 66"/>
                <a:gd name="T26" fmla="*/ 103 w 144"/>
                <a:gd name="T27" fmla="*/ 62 h 66"/>
                <a:gd name="T28" fmla="*/ 107 w 144"/>
                <a:gd name="T29" fmla="*/ 65 h 66"/>
                <a:gd name="T30" fmla="*/ 139 w 144"/>
                <a:gd name="T31" fmla="*/ 65 h 66"/>
                <a:gd name="T32" fmla="*/ 139 w 144"/>
                <a:gd name="T33" fmla="*/ 58 h 66"/>
                <a:gd name="T34" fmla="*/ 111 w 144"/>
                <a:gd name="T35" fmla="*/ 58 h 66"/>
                <a:gd name="T36" fmla="*/ 109 w 144"/>
                <a:gd name="T37" fmla="*/ 58 h 66"/>
                <a:gd name="T38" fmla="*/ 108 w 144"/>
                <a:gd name="T39" fmla="*/ 55 h 66"/>
                <a:gd name="T40" fmla="*/ 103 w 144"/>
                <a:gd name="T41" fmla="*/ 42 h 66"/>
                <a:gd name="T42" fmla="*/ 97 w 144"/>
                <a:gd name="T43" fmla="*/ 42 h 66"/>
                <a:gd name="T44" fmla="*/ 91 w 144"/>
                <a:gd name="T45" fmla="*/ 52 h 66"/>
                <a:gd name="T46" fmla="*/ 82 w 144"/>
                <a:gd name="T47" fmla="*/ 23 h 66"/>
                <a:gd name="T48" fmla="*/ 75 w 144"/>
                <a:gd name="T49" fmla="*/ 23 h 66"/>
                <a:gd name="T50" fmla="*/ 66 w 144"/>
                <a:gd name="T51" fmla="*/ 49 h 66"/>
                <a:gd name="T52" fmla="*/ 55 w 144"/>
                <a:gd name="T53" fmla="*/ 3 h 66"/>
                <a:gd name="T54" fmla="*/ 49 w 144"/>
                <a:gd name="T55" fmla="*/ 3 h 66"/>
                <a:gd name="T56" fmla="*/ 36 w 144"/>
                <a:gd name="T57" fmla="*/ 51 h 66"/>
                <a:gd name="T58" fmla="*/ 29 w 144"/>
                <a:gd name="T59" fmla="*/ 36 h 66"/>
                <a:gd name="T60" fmla="*/ 23 w 144"/>
                <a:gd name="T61" fmla="*/ 37 h 66"/>
                <a:gd name="T62" fmla="*/ 16 w 144"/>
                <a:gd name="T63" fmla="*/ 55 h 66"/>
                <a:gd name="T64" fmla="*/ 15 w 144"/>
                <a:gd name="T65" fmla="*/ 58 h 66"/>
                <a:gd name="T66" fmla="*/ 5 w 144"/>
                <a:gd name="T67" fmla="*/ 58 h 66"/>
                <a:gd name="T68" fmla="*/ 5 w 144"/>
                <a:gd name="T6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66">
                  <a:moveTo>
                    <a:pt x="5" y="65"/>
                  </a:moveTo>
                  <a:cubicBezTo>
                    <a:pt x="9" y="65"/>
                    <a:pt x="13" y="65"/>
                    <a:pt x="17" y="65"/>
                  </a:cubicBezTo>
                  <a:cubicBezTo>
                    <a:pt x="19" y="65"/>
                    <a:pt x="20" y="64"/>
                    <a:pt x="21" y="62"/>
                  </a:cubicBezTo>
                  <a:cubicBezTo>
                    <a:pt x="23" y="57"/>
                    <a:pt x="25" y="52"/>
                    <a:pt x="27" y="47"/>
                  </a:cubicBezTo>
                  <a:cubicBezTo>
                    <a:pt x="29" y="52"/>
                    <a:pt x="32" y="57"/>
                    <a:pt x="34" y="62"/>
                  </a:cubicBezTo>
                  <a:cubicBezTo>
                    <a:pt x="36" y="65"/>
                    <a:pt x="40" y="64"/>
                    <a:pt x="41" y="62"/>
                  </a:cubicBezTo>
                  <a:cubicBezTo>
                    <a:pt x="44" y="47"/>
                    <a:pt x="48" y="33"/>
                    <a:pt x="52" y="19"/>
                  </a:cubicBezTo>
                  <a:cubicBezTo>
                    <a:pt x="55" y="33"/>
                    <a:pt x="58" y="48"/>
                    <a:pt x="61" y="62"/>
                  </a:cubicBezTo>
                  <a:cubicBezTo>
                    <a:pt x="62" y="66"/>
                    <a:pt x="67" y="65"/>
                    <a:pt x="68" y="62"/>
                  </a:cubicBezTo>
                  <a:cubicBezTo>
                    <a:pt x="71" y="53"/>
                    <a:pt x="75" y="44"/>
                    <a:pt x="78" y="35"/>
                  </a:cubicBezTo>
                  <a:cubicBezTo>
                    <a:pt x="81" y="44"/>
                    <a:pt x="84" y="53"/>
                    <a:pt x="87" y="62"/>
                  </a:cubicBezTo>
                  <a:cubicBezTo>
                    <a:pt x="88" y="65"/>
                    <a:pt x="92" y="65"/>
                    <a:pt x="94" y="63"/>
                  </a:cubicBezTo>
                  <a:cubicBezTo>
                    <a:pt x="95" y="59"/>
                    <a:pt x="97" y="55"/>
                    <a:pt x="99" y="52"/>
                  </a:cubicBezTo>
                  <a:cubicBezTo>
                    <a:pt x="101" y="55"/>
                    <a:pt x="102" y="59"/>
                    <a:pt x="103" y="62"/>
                  </a:cubicBezTo>
                  <a:cubicBezTo>
                    <a:pt x="104" y="64"/>
                    <a:pt x="105" y="65"/>
                    <a:pt x="107" y="65"/>
                  </a:cubicBezTo>
                  <a:cubicBezTo>
                    <a:pt x="118" y="65"/>
                    <a:pt x="128" y="65"/>
                    <a:pt x="139" y="65"/>
                  </a:cubicBezTo>
                  <a:cubicBezTo>
                    <a:pt x="144" y="65"/>
                    <a:pt x="144" y="58"/>
                    <a:pt x="139" y="58"/>
                  </a:cubicBezTo>
                  <a:cubicBezTo>
                    <a:pt x="130" y="58"/>
                    <a:pt x="120" y="58"/>
                    <a:pt x="111" y="58"/>
                  </a:cubicBezTo>
                  <a:cubicBezTo>
                    <a:pt x="110" y="58"/>
                    <a:pt x="109" y="58"/>
                    <a:pt x="109" y="58"/>
                  </a:cubicBezTo>
                  <a:cubicBezTo>
                    <a:pt x="109" y="57"/>
                    <a:pt x="108" y="56"/>
                    <a:pt x="108" y="55"/>
                  </a:cubicBezTo>
                  <a:cubicBezTo>
                    <a:pt x="106" y="51"/>
                    <a:pt x="105" y="47"/>
                    <a:pt x="103" y="42"/>
                  </a:cubicBezTo>
                  <a:cubicBezTo>
                    <a:pt x="102" y="40"/>
                    <a:pt x="98" y="39"/>
                    <a:pt x="97" y="42"/>
                  </a:cubicBezTo>
                  <a:cubicBezTo>
                    <a:pt x="95" y="45"/>
                    <a:pt x="93" y="49"/>
                    <a:pt x="91" y="52"/>
                  </a:cubicBezTo>
                  <a:cubicBezTo>
                    <a:pt x="88" y="42"/>
                    <a:pt x="85" y="33"/>
                    <a:pt x="82" y="23"/>
                  </a:cubicBezTo>
                  <a:cubicBezTo>
                    <a:pt x="81" y="20"/>
                    <a:pt x="77" y="20"/>
                    <a:pt x="75" y="23"/>
                  </a:cubicBezTo>
                  <a:cubicBezTo>
                    <a:pt x="72" y="32"/>
                    <a:pt x="69" y="41"/>
                    <a:pt x="66" y="49"/>
                  </a:cubicBezTo>
                  <a:cubicBezTo>
                    <a:pt x="62" y="34"/>
                    <a:pt x="59" y="18"/>
                    <a:pt x="55" y="3"/>
                  </a:cubicBezTo>
                  <a:cubicBezTo>
                    <a:pt x="55" y="0"/>
                    <a:pt x="50" y="0"/>
                    <a:pt x="49" y="3"/>
                  </a:cubicBezTo>
                  <a:cubicBezTo>
                    <a:pt x="45" y="19"/>
                    <a:pt x="40" y="35"/>
                    <a:pt x="36" y="51"/>
                  </a:cubicBezTo>
                  <a:cubicBezTo>
                    <a:pt x="34" y="46"/>
                    <a:pt x="32" y="41"/>
                    <a:pt x="29" y="36"/>
                  </a:cubicBezTo>
                  <a:cubicBezTo>
                    <a:pt x="28" y="33"/>
                    <a:pt x="24" y="35"/>
                    <a:pt x="23" y="37"/>
                  </a:cubicBezTo>
                  <a:cubicBezTo>
                    <a:pt x="21" y="43"/>
                    <a:pt x="18" y="49"/>
                    <a:pt x="16" y="55"/>
                  </a:cubicBezTo>
                  <a:cubicBezTo>
                    <a:pt x="15" y="56"/>
                    <a:pt x="15" y="57"/>
                    <a:pt x="15" y="58"/>
                  </a:cubicBezTo>
                  <a:cubicBezTo>
                    <a:pt x="11" y="58"/>
                    <a:pt x="8" y="58"/>
                    <a:pt x="5" y="58"/>
                  </a:cubicBezTo>
                  <a:cubicBezTo>
                    <a:pt x="0" y="58"/>
                    <a:pt x="0" y="65"/>
                    <a:pt x="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36"/>
            <p:cNvSpPr>
              <a:spLocks noEditPoints="1"/>
            </p:cNvSpPr>
            <p:nvPr/>
          </p:nvSpPr>
          <p:spPr bwMode="auto">
            <a:xfrm>
              <a:off x="5862638" y="2513013"/>
              <a:ext cx="933450" cy="735012"/>
            </a:xfrm>
            <a:custGeom>
              <a:avLst/>
              <a:gdLst>
                <a:gd name="T0" fmla="*/ 0 w 588"/>
                <a:gd name="T1" fmla="*/ 0 h 463"/>
                <a:gd name="T2" fmla="*/ 0 w 588"/>
                <a:gd name="T3" fmla="*/ 386 h 463"/>
                <a:gd name="T4" fmla="*/ 211 w 588"/>
                <a:gd name="T5" fmla="*/ 386 h 463"/>
                <a:gd name="T6" fmla="*/ 211 w 588"/>
                <a:gd name="T7" fmla="*/ 463 h 463"/>
                <a:gd name="T8" fmla="*/ 368 w 588"/>
                <a:gd name="T9" fmla="*/ 463 h 463"/>
                <a:gd name="T10" fmla="*/ 368 w 588"/>
                <a:gd name="T11" fmla="*/ 386 h 463"/>
                <a:gd name="T12" fmla="*/ 588 w 588"/>
                <a:gd name="T13" fmla="*/ 386 h 463"/>
                <a:gd name="T14" fmla="*/ 588 w 588"/>
                <a:gd name="T15" fmla="*/ 0 h 463"/>
                <a:gd name="T16" fmla="*/ 0 w 588"/>
                <a:gd name="T17" fmla="*/ 0 h 463"/>
                <a:gd name="T18" fmla="*/ 529 w 588"/>
                <a:gd name="T19" fmla="*/ 327 h 463"/>
                <a:gd name="T20" fmla="*/ 59 w 588"/>
                <a:gd name="T21" fmla="*/ 327 h 463"/>
                <a:gd name="T22" fmla="*/ 59 w 588"/>
                <a:gd name="T23" fmla="*/ 59 h 463"/>
                <a:gd name="T24" fmla="*/ 529 w 588"/>
                <a:gd name="T25" fmla="*/ 59 h 463"/>
                <a:gd name="T26" fmla="*/ 529 w 588"/>
                <a:gd name="T27" fmla="*/ 32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8" h="463">
                  <a:moveTo>
                    <a:pt x="0" y="0"/>
                  </a:moveTo>
                  <a:lnTo>
                    <a:pt x="0" y="386"/>
                  </a:lnTo>
                  <a:lnTo>
                    <a:pt x="211" y="386"/>
                  </a:lnTo>
                  <a:lnTo>
                    <a:pt x="211" y="463"/>
                  </a:lnTo>
                  <a:lnTo>
                    <a:pt x="368" y="463"/>
                  </a:lnTo>
                  <a:lnTo>
                    <a:pt x="368" y="386"/>
                  </a:lnTo>
                  <a:lnTo>
                    <a:pt x="588" y="386"/>
                  </a:lnTo>
                  <a:lnTo>
                    <a:pt x="588" y="0"/>
                  </a:lnTo>
                  <a:lnTo>
                    <a:pt x="0" y="0"/>
                  </a:lnTo>
                  <a:close/>
                  <a:moveTo>
                    <a:pt x="529" y="327"/>
                  </a:moveTo>
                  <a:lnTo>
                    <a:pt x="59" y="327"/>
                  </a:lnTo>
                  <a:lnTo>
                    <a:pt x="59" y="59"/>
                  </a:lnTo>
                  <a:lnTo>
                    <a:pt x="529" y="59"/>
                  </a:lnTo>
                  <a:lnTo>
                    <a:pt x="529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37"/>
            <p:cNvSpPr>
              <a:spLocks noChangeArrowheads="1"/>
            </p:cNvSpPr>
            <p:nvPr/>
          </p:nvSpPr>
          <p:spPr bwMode="auto">
            <a:xfrm>
              <a:off x="6061075" y="3252788"/>
              <a:ext cx="522288" cy="23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6" name="Freeform 5"/>
          <p:cNvSpPr>
            <a:spLocks noEditPoints="1"/>
          </p:cNvSpPr>
          <p:nvPr/>
        </p:nvSpPr>
        <p:spPr bwMode="auto">
          <a:xfrm>
            <a:off x="4342689" y="1356724"/>
            <a:ext cx="296118" cy="273620"/>
          </a:xfrm>
          <a:custGeom>
            <a:avLst/>
            <a:gdLst>
              <a:gd name="T0" fmla="*/ 634 w 658"/>
              <a:gd name="T1" fmla="*/ 432 h 606"/>
              <a:gd name="T2" fmla="*/ 594 w 658"/>
              <a:gd name="T3" fmla="*/ 432 h 606"/>
              <a:gd name="T4" fmla="*/ 594 w 658"/>
              <a:gd name="T5" fmla="*/ 354 h 606"/>
              <a:gd name="T6" fmla="*/ 570 w 658"/>
              <a:gd name="T7" fmla="*/ 330 h 606"/>
              <a:gd name="T8" fmla="*/ 353 w 658"/>
              <a:gd name="T9" fmla="*/ 330 h 606"/>
              <a:gd name="T10" fmla="*/ 353 w 658"/>
              <a:gd name="T11" fmla="*/ 238 h 606"/>
              <a:gd name="T12" fmla="*/ 491 w 658"/>
              <a:gd name="T13" fmla="*/ 238 h 606"/>
              <a:gd name="T14" fmla="*/ 515 w 658"/>
              <a:gd name="T15" fmla="*/ 214 h 606"/>
              <a:gd name="T16" fmla="*/ 515 w 658"/>
              <a:gd name="T17" fmla="*/ 24 h 606"/>
              <a:gd name="T18" fmla="*/ 491 w 658"/>
              <a:gd name="T19" fmla="*/ 0 h 606"/>
              <a:gd name="T20" fmla="*/ 166 w 658"/>
              <a:gd name="T21" fmla="*/ 0 h 606"/>
              <a:gd name="T22" fmla="*/ 142 w 658"/>
              <a:gd name="T23" fmla="*/ 24 h 606"/>
              <a:gd name="T24" fmla="*/ 142 w 658"/>
              <a:gd name="T25" fmla="*/ 214 h 606"/>
              <a:gd name="T26" fmla="*/ 166 w 658"/>
              <a:gd name="T27" fmla="*/ 238 h 606"/>
              <a:gd name="T28" fmla="*/ 305 w 658"/>
              <a:gd name="T29" fmla="*/ 238 h 606"/>
              <a:gd name="T30" fmla="*/ 305 w 658"/>
              <a:gd name="T31" fmla="*/ 330 h 606"/>
              <a:gd name="T32" fmla="*/ 87 w 658"/>
              <a:gd name="T33" fmla="*/ 330 h 606"/>
              <a:gd name="T34" fmla="*/ 63 w 658"/>
              <a:gd name="T35" fmla="*/ 354 h 606"/>
              <a:gd name="T36" fmla="*/ 63 w 658"/>
              <a:gd name="T37" fmla="*/ 432 h 606"/>
              <a:gd name="T38" fmla="*/ 24 w 658"/>
              <a:gd name="T39" fmla="*/ 432 h 606"/>
              <a:gd name="T40" fmla="*/ 0 w 658"/>
              <a:gd name="T41" fmla="*/ 456 h 606"/>
              <a:gd name="T42" fmla="*/ 0 w 658"/>
              <a:gd name="T43" fmla="*/ 582 h 606"/>
              <a:gd name="T44" fmla="*/ 24 w 658"/>
              <a:gd name="T45" fmla="*/ 606 h 606"/>
              <a:gd name="T46" fmla="*/ 150 w 658"/>
              <a:gd name="T47" fmla="*/ 606 h 606"/>
              <a:gd name="T48" fmla="*/ 174 w 658"/>
              <a:gd name="T49" fmla="*/ 582 h 606"/>
              <a:gd name="T50" fmla="*/ 174 w 658"/>
              <a:gd name="T51" fmla="*/ 456 h 606"/>
              <a:gd name="T52" fmla="*/ 150 w 658"/>
              <a:gd name="T53" fmla="*/ 432 h 606"/>
              <a:gd name="T54" fmla="*/ 111 w 658"/>
              <a:gd name="T55" fmla="*/ 432 h 606"/>
              <a:gd name="T56" fmla="*/ 111 w 658"/>
              <a:gd name="T57" fmla="*/ 378 h 606"/>
              <a:gd name="T58" fmla="*/ 305 w 658"/>
              <a:gd name="T59" fmla="*/ 378 h 606"/>
              <a:gd name="T60" fmla="*/ 305 w 658"/>
              <a:gd name="T61" fmla="*/ 432 h 606"/>
              <a:gd name="T62" fmla="*/ 266 w 658"/>
              <a:gd name="T63" fmla="*/ 432 h 606"/>
              <a:gd name="T64" fmla="*/ 242 w 658"/>
              <a:gd name="T65" fmla="*/ 456 h 606"/>
              <a:gd name="T66" fmla="*/ 242 w 658"/>
              <a:gd name="T67" fmla="*/ 582 h 606"/>
              <a:gd name="T68" fmla="*/ 266 w 658"/>
              <a:gd name="T69" fmla="*/ 606 h 606"/>
              <a:gd name="T70" fmla="*/ 392 w 658"/>
              <a:gd name="T71" fmla="*/ 606 h 606"/>
              <a:gd name="T72" fmla="*/ 416 w 658"/>
              <a:gd name="T73" fmla="*/ 582 h 606"/>
              <a:gd name="T74" fmla="*/ 416 w 658"/>
              <a:gd name="T75" fmla="*/ 456 h 606"/>
              <a:gd name="T76" fmla="*/ 392 w 658"/>
              <a:gd name="T77" fmla="*/ 432 h 606"/>
              <a:gd name="T78" fmla="*/ 353 w 658"/>
              <a:gd name="T79" fmla="*/ 432 h 606"/>
              <a:gd name="T80" fmla="*/ 353 w 658"/>
              <a:gd name="T81" fmla="*/ 378 h 606"/>
              <a:gd name="T82" fmla="*/ 546 w 658"/>
              <a:gd name="T83" fmla="*/ 378 h 606"/>
              <a:gd name="T84" fmla="*/ 546 w 658"/>
              <a:gd name="T85" fmla="*/ 432 h 606"/>
              <a:gd name="T86" fmla="*/ 507 w 658"/>
              <a:gd name="T87" fmla="*/ 432 h 606"/>
              <a:gd name="T88" fmla="*/ 483 w 658"/>
              <a:gd name="T89" fmla="*/ 456 h 606"/>
              <a:gd name="T90" fmla="*/ 483 w 658"/>
              <a:gd name="T91" fmla="*/ 582 h 606"/>
              <a:gd name="T92" fmla="*/ 507 w 658"/>
              <a:gd name="T93" fmla="*/ 606 h 606"/>
              <a:gd name="T94" fmla="*/ 634 w 658"/>
              <a:gd name="T95" fmla="*/ 606 h 606"/>
              <a:gd name="T96" fmla="*/ 658 w 658"/>
              <a:gd name="T97" fmla="*/ 582 h 606"/>
              <a:gd name="T98" fmla="*/ 658 w 658"/>
              <a:gd name="T99" fmla="*/ 456 h 606"/>
              <a:gd name="T100" fmla="*/ 634 w 658"/>
              <a:gd name="T101" fmla="*/ 432 h 606"/>
              <a:gd name="T102" fmla="*/ 634 w 658"/>
              <a:gd name="T103" fmla="*/ 432 h 606"/>
              <a:gd name="T104" fmla="*/ 634 w 658"/>
              <a:gd name="T105" fmla="*/ 43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58" h="606">
                <a:moveTo>
                  <a:pt x="634" y="432"/>
                </a:moveTo>
                <a:cubicBezTo>
                  <a:pt x="594" y="432"/>
                  <a:pt x="594" y="432"/>
                  <a:pt x="594" y="432"/>
                </a:cubicBezTo>
                <a:cubicBezTo>
                  <a:pt x="594" y="354"/>
                  <a:pt x="594" y="354"/>
                  <a:pt x="594" y="354"/>
                </a:cubicBezTo>
                <a:cubicBezTo>
                  <a:pt x="594" y="341"/>
                  <a:pt x="584" y="330"/>
                  <a:pt x="570" y="330"/>
                </a:cubicBezTo>
                <a:cubicBezTo>
                  <a:pt x="353" y="330"/>
                  <a:pt x="353" y="330"/>
                  <a:pt x="353" y="330"/>
                </a:cubicBezTo>
                <a:cubicBezTo>
                  <a:pt x="353" y="238"/>
                  <a:pt x="353" y="238"/>
                  <a:pt x="353" y="238"/>
                </a:cubicBezTo>
                <a:cubicBezTo>
                  <a:pt x="491" y="238"/>
                  <a:pt x="491" y="238"/>
                  <a:pt x="491" y="238"/>
                </a:cubicBezTo>
                <a:cubicBezTo>
                  <a:pt x="504" y="238"/>
                  <a:pt x="515" y="228"/>
                  <a:pt x="515" y="214"/>
                </a:cubicBezTo>
                <a:cubicBezTo>
                  <a:pt x="515" y="24"/>
                  <a:pt x="515" y="24"/>
                  <a:pt x="515" y="24"/>
                </a:cubicBezTo>
                <a:cubicBezTo>
                  <a:pt x="515" y="11"/>
                  <a:pt x="504" y="0"/>
                  <a:pt x="491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53" y="0"/>
                  <a:pt x="142" y="11"/>
                  <a:pt x="142" y="24"/>
                </a:cubicBezTo>
                <a:cubicBezTo>
                  <a:pt x="142" y="214"/>
                  <a:pt x="142" y="214"/>
                  <a:pt x="142" y="214"/>
                </a:cubicBezTo>
                <a:cubicBezTo>
                  <a:pt x="142" y="228"/>
                  <a:pt x="153" y="238"/>
                  <a:pt x="166" y="238"/>
                </a:cubicBezTo>
                <a:cubicBezTo>
                  <a:pt x="305" y="238"/>
                  <a:pt x="305" y="238"/>
                  <a:pt x="305" y="238"/>
                </a:cubicBezTo>
                <a:cubicBezTo>
                  <a:pt x="305" y="330"/>
                  <a:pt x="305" y="330"/>
                  <a:pt x="305" y="330"/>
                </a:cubicBezTo>
                <a:cubicBezTo>
                  <a:pt x="87" y="330"/>
                  <a:pt x="87" y="330"/>
                  <a:pt x="87" y="330"/>
                </a:cubicBezTo>
                <a:cubicBezTo>
                  <a:pt x="74" y="330"/>
                  <a:pt x="63" y="341"/>
                  <a:pt x="63" y="354"/>
                </a:cubicBezTo>
                <a:cubicBezTo>
                  <a:pt x="63" y="432"/>
                  <a:pt x="63" y="432"/>
                  <a:pt x="63" y="432"/>
                </a:cubicBezTo>
                <a:cubicBezTo>
                  <a:pt x="24" y="432"/>
                  <a:pt x="24" y="432"/>
                  <a:pt x="24" y="432"/>
                </a:cubicBezTo>
                <a:cubicBezTo>
                  <a:pt x="11" y="432"/>
                  <a:pt x="0" y="443"/>
                  <a:pt x="0" y="456"/>
                </a:cubicBezTo>
                <a:cubicBezTo>
                  <a:pt x="0" y="582"/>
                  <a:pt x="0" y="582"/>
                  <a:pt x="0" y="582"/>
                </a:cubicBezTo>
                <a:cubicBezTo>
                  <a:pt x="0" y="596"/>
                  <a:pt x="11" y="606"/>
                  <a:pt x="24" y="606"/>
                </a:cubicBezTo>
                <a:cubicBezTo>
                  <a:pt x="150" y="606"/>
                  <a:pt x="150" y="606"/>
                  <a:pt x="150" y="606"/>
                </a:cubicBezTo>
                <a:cubicBezTo>
                  <a:pt x="164" y="606"/>
                  <a:pt x="174" y="596"/>
                  <a:pt x="174" y="582"/>
                </a:cubicBezTo>
                <a:cubicBezTo>
                  <a:pt x="174" y="456"/>
                  <a:pt x="174" y="456"/>
                  <a:pt x="174" y="456"/>
                </a:cubicBezTo>
                <a:cubicBezTo>
                  <a:pt x="174" y="443"/>
                  <a:pt x="164" y="432"/>
                  <a:pt x="150" y="432"/>
                </a:cubicBezTo>
                <a:cubicBezTo>
                  <a:pt x="111" y="432"/>
                  <a:pt x="111" y="432"/>
                  <a:pt x="111" y="432"/>
                </a:cubicBezTo>
                <a:cubicBezTo>
                  <a:pt x="111" y="378"/>
                  <a:pt x="111" y="378"/>
                  <a:pt x="111" y="378"/>
                </a:cubicBezTo>
                <a:cubicBezTo>
                  <a:pt x="305" y="378"/>
                  <a:pt x="305" y="378"/>
                  <a:pt x="305" y="378"/>
                </a:cubicBezTo>
                <a:cubicBezTo>
                  <a:pt x="305" y="432"/>
                  <a:pt x="305" y="432"/>
                  <a:pt x="305" y="432"/>
                </a:cubicBezTo>
                <a:cubicBezTo>
                  <a:pt x="266" y="432"/>
                  <a:pt x="266" y="432"/>
                  <a:pt x="266" y="432"/>
                </a:cubicBezTo>
                <a:cubicBezTo>
                  <a:pt x="252" y="432"/>
                  <a:pt x="242" y="443"/>
                  <a:pt x="242" y="456"/>
                </a:cubicBezTo>
                <a:cubicBezTo>
                  <a:pt x="242" y="582"/>
                  <a:pt x="242" y="582"/>
                  <a:pt x="242" y="582"/>
                </a:cubicBezTo>
                <a:cubicBezTo>
                  <a:pt x="242" y="596"/>
                  <a:pt x="252" y="606"/>
                  <a:pt x="266" y="606"/>
                </a:cubicBezTo>
                <a:cubicBezTo>
                  <a:pt x="392" y="606"/>
                  <a:pt x="392" y="606"/>
                  <a:pt x="392" y="606"/>
                </a:cubicBezTo>
                <a:cubicBezTo>
                  <a:pt x="405" y="606"/>
                  <a:pt x="416" y="596"/>
                  <a:pt x="416" y="582"/>
                </a:cubicBezTo>
                <a:cubicBezTo>
                  <a:pt x="416" y="456"/>
                  <a:pt x="416" y="456"/>
                  <a:pt x="416" y="456"/>
                </a:cubicBezTo>
                <a:cubicBezTo>
                  <a:pt x="416" y="443"/>
                  <a:pt x="405" y="432"/>
                  <a:pt x="392" y="432"/>
                </a:cubicBezTo>
                <a:cubicBezTo>
                  <a:pt x="353" y="432"/>
                  <a:pt x="353" y="432"/>
                  <a:pt x="353" y="432"/>
                </a:cubicBezTo>
                <a:cubicBezTo>
                  <a:pt x="353" y="378"/>
                  <a:pt x="353" y="378"/>
                  <a:pt x="353" y="378"/>
                </a:cubicBezTo>
                <a:cubicBezTo>
                  <a:pt x="546" y="378"/>
                  <a:pt x="546" y="378"/>
                  <a:pt x="546" y="378"/>
                </a:cubicBezTo>
                <a:cubicBezTo>
                  <a:pt x="546" y="432"/>
                  <a:pt x="546" y="432"/>
                  <a:pt x="546" y="432"/>
                </a:cubicBezTo>
                <a:cubicBezTo>
                  <a:pt x="507" y="432"/>
                  <a:pt x="507" y="432"/>
                  <a:pt x="507" y="432"/>
                </a:cubicBezTo>
                <a:cubicBezTo>
                  <a:pt x="494" y="432"/>
                  <a:pt x="483" y="443"/>
                  <a:pt x="483" y="456"/>
                </a:cubicBezTo>
                <a:cubicBezTo>
                  <a:pt x="483" y="582"/>
                  <a:pt x="483" y="582"/>
                  <a:pt x="483" y="582"/>
                </a:cubicBezTo>
                <a:cubicBezTo>
                  <a:pt x="483" y="596"/>
                  <a:pt x="494" y="606"/>
                  <a:pt x="507" y="606"/>
                </a:cubicBezTo>
                <a:cubicBezTo>
                  <a:pt x="634" y="606"/>
                  <a:pt x="634" y="606"/>
                  <a:pt x="634" y="606"/>
                </a:cubicBezTo>
                <a:cubicBezTo>
                  <a:pt x="647" y="606"/>
                  <a:pt x="658" y="596"/>
                  <a:pt x="658" y="582"/>
                </a:cubicBezTo>
                <a:cubicBezTo>
                  <a:pt x="658" y="456"/>
                  <a:pt x="658" y="456"/>
                  <a:pt x="658" y="456"/>
                </a:cubicBezTo>
                <a:cubicBezTo>
                  <a:pt x="658" y="443"/>
                  <a:pt x="647" y="432"/>
                  <a:pt x="634" y="432"/>
                </a:cubicBezTo>
                <a:close/>
                <a:moveTo>
                  <a:pt x="634" y="432"/>
                </a:moveTo>
                <a:cubicBezTo>
                  <a:pt x="634" y="432"/>
                  <a:pt x="634" y="432"/>
                  <a:pt x="634" y="43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4858113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Typical Enterprise SD-WAN TopologY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491" y="3843723"/>
            <a:ext cx="272840" cy="2158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6993" y="3656677"/>
            <a:ext cx="1411726" cy="73632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491" y="3013274"/>
            <a:ext cx="272840" cy="2158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66993" y="2826228"/>
            <a:ext cx="1411726" cy="73632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7798" y="3545515"/>
            <a:ext cx="1341811" cy="5053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7798" y="2843926"/>
            <a:ext cx="1341811" cy="5053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3824" y="2131132"/>
            <a:ext cx="1341811" cy="5053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491" y="2203757"/>
            <a:ext cx="272840" cy="21584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66993" y="2016710"/>
            <a:ext cx="1411726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3679" y="3719839"/>
            <a:ext cx="824516" cy="275523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Sify MPLS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3675" y="2944940"/>
            <a:ext cx="766808" cy="460189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3</a:t>
            </a:r>
            <a:r>
              <a:rPr lang="en-US" sz="1200" baseline="30000" dirty="0">
                <a:solidFill>
                  <a:srgbClr val="595959"/>
                </a:solidFill>
                <a:cs typeface="Segoe UI" panose="020B0502040204020203" pitchFamily="34" charset="0"/>
              </a:rPr>
              <a:t>rd</a:t>
            </a:r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 party</a:t>
            </a:r>
          </a:p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MPLS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0012" y="2327142"/>
            <a:ext cx="739556" cy="275523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Internet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496785" y="2005584"/>
            <a:ext cx="2151201" cy="23986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7180" y="4390920"/>
            <a:ext cx="1562606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Regional offices/Branches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67017" y="4387032"/>
            <a:ext cx="2360852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Multi-provider transport network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9036" y="2921961"/>
            <a:ext cx="272840" cy="2158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387462" y="2736739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9036" y="3840791"/>
            <a:ext cx="272840" cy="215848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5387462" y="3655569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7259486" y="3588797"/>
            <a:ext cx="541206" cy="218916"/>
            <a:chOff x="1933074" y="2029326"/>
            <a:chExt cx="561473" cy="272716"/>
          </a:xfrm>
        </p:grpSpPr>
        <p:sp>
          <p:nvSpPr>
            <p:cNvPr id="80" name="Rectangle 79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37361" y="2029550"/>
              <a:ext cx="35289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SAP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7145246" y="3515418"/>
            <a:ext cx="1371972" cy="639271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275643" y="3881762"/>
            <a:ext cx="541206" cy="218916"/>
            <a:chOff x="1933074" y="2029326"/>
            <a:chExt cx="561473" cy="272716"/>
          </a:xfrm>
        </p:grpSpPr>
        <p:sp>
          <p:nvSpPr>
            <p:cNvPr id="83" name="Rectangle 82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35694" y="2029550"/>
              <a:ext cx="356221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ERP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853607" y="3594119"/>
            <a:ext cx="541205" cy="218916"/>
            <a:chOff x="1933074" y="2029326"/>
            <a:chExt cx="561473" cy="272716"/>
          </a:xfrm>
        </p:grpSpPr>
        <p:sp>
          <p:nvSpPr>
            <p:cNvPr id="86" name="Rectangle 85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026549" y="2029550"/>
              <a:ext cx="37451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CRM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250218" y="2431927"/>
            <a:ext cx="541206" cy="218916"/>
            <a:chOff x="1933074" y="2029326"/>
            <a:chExt cx="561473" cy="272716"/>
          </a:xfrm>
        </p:grpSpPr>
        <p:sp>
          <p:nvSpPr>
            <p:cNvPr id="92" name="Rectangle 91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03269" y="2029550"/>
              <a:ext cx="421079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O365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7844869" y="2431932"/>
            <a:ext cx="541206" cy="218916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826769" y="2459589"/>
            <a:ext cx="577401" cy="1650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/>
            <a:r>
              <a:rPr lang="en-US" sz="650" b="1" dirty="0">
                <a:solidFill>
                  <a:prstClr val="white"/>
                </a:solidFill>
                <a:cs typeface="Segoe UI" panose="020B0502040204020203" pitchFamily="34" charset="0"/>
              </a:rPr>
              <a:t>Skype for </a:t>
            </a:r>
          </a:p>
          <a:p>
            <a:pPr algn="ctr" defTabSz="685800"/>
            <a:r>
              <a:rPr lang="en-US" sz="650" b="1" dirty="0">
                <a:solidFill>
                  <a:prstClr val="white"/>
                </a:solidFill>
                <a:cs typeface="Segoe UI" panose="020B0502040204020203" pitchFamily="34" charset="0"/>
              </a:rPr>
              <a:t>business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7203675" y="2719094"/>
            <a:ext cx="617478" cy="218916"/>
            <a:chOff x="1893508" y="2029326"/>
            <a:chExt cx="640600" cy="272716"/>
          </a:xfrm>
        </p:grpSpPr>
        <p:sp>
          <p:nvSpPr>
            <p:cNvPr id="98" name="Rectangle 97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93508" y="2029550"/>
              <a:ext cx="640600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Salesforce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842310" y="2719094"/>
            <a:ext cx="541206" cy="218916"/>
            <a:chOff x="1933074" y="2029326"/>
            <a:chExt cx="561473" cy="272716"/>
          </a:xfrm>
        </p:grpSpPr>
        <p:sp>
          <p:nvSpPr>
            <p:cNvPr id="101" name="Rectangle 100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975833" y="2029550"/>
              <a:ext cx="475959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Oracle</a:t>
              </a: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7145246" y="2381354"/>
            <a:ext cx="1371972" cy="851965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7265301" y="2966652"/>
            <a:ext cx="541205" cy="218916"/>
            <a:chOff x="1933074" y="2029326"/>
            <a:chExt cx="561473" cy="272716"/>
          </a:xfrm>
        </p:grpSpPr>
        <p:sp>
          <p:nvSpPr>
            <p:cNvPr id="105" name="Rectangle 104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70841" y="2029550"/>
              <a:ext cx="485938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Webex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245098" y="1570721"/>
            <a:ext cx="541206" cy="218916"/>
            <a:chOff x="1933074" y="2029326"/>
            <a:chExt cx="561473" cy="272716"/>
          </a:xfrm>
        </p:grpSpPr>
        <p:sp>
          <p:nvSpPr>
            <p:cNvPr id="108" name="Rectangle 107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969176" y="2029550"/>
              <a:ext cx="48926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Google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7130861" y="1497340"/>
            <a:ext cx="1371972" cy="639271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7174009" y="1863679"/>
            <a:ext cx="720918" cy="218915"/>
            <a:chOff x="1842562" y="2029326"/>
            <a:chExt cx="747916" cy="272716"/>
          </a:xfrm>
        </p:grpSpPr>
        <p:sp>
          <p:nvSpPr>
            <p:cNvPr id="112" name="Rectangle 111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42562" y="2035833"/>
              <a:ext cx="747916" cy="249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8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Social media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839222" y="1576043"/>
            <a:ext cx="541205" cy="218916"/>
            <a:chOff x="1933074" y="2029326"/>
            <a:chExt cx="561473" cy="272716"/>
          </a:xfrm>
        </p:grpSpPr>
        <p:sp>
          <p:nvSpPr>
            <p:cNvPr id="115" name="Rectangle 114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935916" y="2029549"/>
              <a:ext cx="555787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Youtube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7047549" y="4152531"/>
            <a:ext cx="1617977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On-premise Business apps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047549" y="3233498"/>
            <a:ext cx="1537852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Cloud based business apps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394932" y="2118797"/>
            <a:ext cx="872606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Internet apps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7789729" y="1856472"/>
            <a:ext cx="697172" cy="218915"/>
            <a:chOff x="1852171" y="2029326"/>
            <a:chExt cx="723280" cy="272716"/>
          </a:xfrm>
        </p:grpSpPr>
        <p:sp>
          <p:nvSpPr>
            <p:cNvPr id="121" name="Rectangle 120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852171" y="2036799"/>
              <a:ext cx="723280" cy="249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File sharing</a:t>
              </a: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5356198" y="1836795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244015" y="1508516"/>
            <a:ext cx="1564208" cy="3678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Cloud hosted – AWS, Azure, GCP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V="1">
            <a:off x="1467486" y="3918194"/>
            <a:ext cx="1384775" cy="270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423977" y="3335884"/>
            <a:ext cx="1428284" cy="575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494083" y="2225846"/>
            <a:ext cx="1379862" cy="27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429988" y="2562544"/>
            <a:ext cx="1414367" cy="658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463029" y="3024809"/>
            <a:ext cx="1389232" cy="201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1463029" y="3222236"/>
            <a:ext cx="1389232" cy="615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4191884" y="1962508"/>
            <a:ext cx="1346060" cy="54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4166389" y="2327088"/>
            <a:ext cx="1409285" cy="891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4195868" y="2504321"/>
            <a:ext cx="1375116" cy="415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200766" y="2505356"/>
            <a:ext cx="1357378" cy="1338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199078" y="2505356"/>
            <a:ext cx="1384561" cy="775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4173097" y="3915554"/>
            <a:ext cx="1410542" cy="29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172648" y="3225898"/>
            <a:ext cx="1385493" cy="631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7013429" y="1451825"/>
            <a:ext cx="1735284" cy="29711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232687" y="4396251"/>
            <a:ext cx="1383964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Application eco-system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2287970" y="1179834"/>
            <a:ext cx="1374089" cy="572220"/>
            <a:chOff x="3436851" y="512340"/>
            <a:chExt cx="1311611" cy="716473"/>
          </a:xfrm>
        </p:grpSpPr>
        <p:grpSp>
          <p:nvGrpSpPr>
            <p:cNvPr id="185" name="Group 184"/>
            <p:cNvGrpSpPr/>
            <p:nvPr/>
          </p:nvGrpSpPr>
          <p:grpSpPr>
            <a:xfrm>
              <a:off x="3820579" y="916512"/>
              <a:ext cx="584810" cy="272716"/>
              <a:chOff x="1921405" y="2029326"/>
              <a:chExt cx="584810" cy="272716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921405" y="2033422"/>
                <a:ext cx="584810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Controller</a:t>
                </a:r>
              </a:p>
            </p:txBody>
          </p:sp>
        </p:grpSp>
        <p:sp>
          <p:nvSpPr>
            <p:cNvPr id="187" name="Rectangle 186"/>
            <p:cNvSpPr/>
            <p:nvPr/>
          </p:nvSpPr>
          <p:spPr>
            <a:xfrm>
              <a:off x="3436851" y="512340"/>
              <a:ext cx="1311611" cy="716473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38404" y="604211"/>
              <a:ext cx="561473" cy="272716"/>
              <a:chOff x="1933074" y="2029326"/>
              <a:chExt cx="561473" cy="272716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1960421" y="2033422"/>
                <a:ext cx="506775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Director</a:t>
                </a: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4150463" y="611842"/>
              <a:ext cx="561473" cy="272716"/>
              <a:chOff x="1933074" y="2029326"/>
              <a:chExt cx="561473" cy="272716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1944356" y="2033422"/>
                <a:ext cx="538906" cy="250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Analytics</a:t>
                </a:r>
              </a:p>
            </p:txBody>
          </p:sp>
        </p:grpSp>
      </p:grpSp>
      <p:grpSp>
        <p:nvGrpSpPr>
          <p:cNvPr id="199" name="Group 198"/>
          <p:cNvGrpSpPr/>
          <p:nvPr/>
        </p:nvGrpSpPr>
        <p:grpSpPr>
          <a:xfrm>
            <a:off x="3782038" y="1192265"/>
            <a:ext cx="1374089" cy="572220"/>
            <a:chOff x="3436851" y="512340"/>
            <a:chExt cx="1311611" cy="716473"/>
          </a:xfrm>
        </p:grpSpPr>
        <p:grpSp>
          <p:nvGrpSpPr>
            <p:cNvPr id="200" name="Group 199"/>
            <p:cNvGrpSpPr/>
            <p:nvPr/>
          </p:nvGrpSpPr>
          <p:grpSpPr>
            <a:xfrm>
              <a:off x="3820579" y="916512"/>
              <a:ext cx="584810" cy="272716"/>
              <a:chOff x="1921405" y="2029326"/>
              <a:chExt cx="584810" cy="272716"/>
            </a:xfrm>
          </p:grpSpPr>
          <p:sp>
            <p:nvSpPr>
              <p:cNvPr id="208" name="Rectangle 207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1921405" y="2033422"/>
                <a:ext cx="584810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Controller</a:t>
                </a:r>
              </a:p>
            </p:txBody>
          </p:sp>
        </p:grpSp>
        <p:sp>
          <p:nvSpPr>
            <p:cNvPr id="201" name="Rectangle 200"/>
            <p:cNvSpPr/>
            <p:nvPr/>
          </p:nvSpPr>
          <p:spPr>
            <a:xfrm>
              <a:off x="3436851" y="512340"/>
              <a:ext cx="1311611" cy="716473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3538404" y="604211"/>
              <a:ext cx="561473" cy="272716"/>
              <a:chOff x="1933074" y="2029326"/>
              <a:chExt cx="561473" cy="272716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1960421" y="2033422"/>
                <a:ext cx="506775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Director</a:t>
                </a: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4150463" y="611842"/>
              <a:ext cx="561473" cy="272716"/>
              <a:chOff x="1933074" y="2029326"/>
              <a:chExt cx="561473" cy="272716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1944357" y="2033422"/>
                <a:ext cx="538906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Analytics</a:t>
                </a:r>
              </a:p>
            </p:txBody>
          </p:sp>
        </p:grpSp>
      </p:grpSp>
      <p:cxnSp>
        <p:nvCxnSpPr>
          <p:cNvPr id="215" name="Straight Connector 214"/>
          <p:cNvCxnSpPr>
            <a:stCxn id="33" idx="3"/>
            <a:endCxn id="190" idx="2"/>
          </p:cNvCxnSpPr>
          <p:nvPr/>
        </p:nvCxnSpPr>
        <p:spPr>
          <a:xfrm flipV="1">
            <a:off x="1778719" y="1720439"/>
            <a:ext cx="1217592" cy="664434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33" idx="3"/>
            <a:endCxn id="209" idx="2"/>
          </p:cNvCxnSpPr>
          <p:nvPr/>
        </p:nvCxnSpPr>
        <p:spPr>
          <a:xfrm flipV="1">
            <a:off x="1778719" y="1718388"/>
            <a:ext cx="2711660" cy="666485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21" idx="3"/>
            <a:endCxn id="190" idx="2"/>
          </p:cNvCxnSpPr>
          <p:nvPr/>
        </p:nvCxnSpPr>
        <p:spPr>
          <a:xfrm flipV="1">
            <a:off x="1778719" y="1720439"/>
            <a:ext cx="1217592" cy="1473952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21" idx="3"/>
            <a:endCxn id="209" idx="2"/>
          </p:cNvCxnSpPr>
          <p:nvPr/>
        </p:nvCxnSpPr>
        <p:spPr>
          <a:xfrm flipV="1">
            <a:off x="1778719" y="1718388"/>
            <a:ext cx="2711660" cy="147600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15" idx="3"/>
            <a:endCxn id="187" idx="2"/>
          </p:cNvCxnSpPr>
          <p:nvPr/>
        </p:nvCxnSpPr>
        <p:spPr>
          <a:xfrm flipV="1">
            <a:off x="1778719" y="1752054"/>
            <a:ext cx="1196296" cy="2272786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1566238" y="1718388"/>
            <a:ext cx="2733069" cy="2306452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208" idx="2"/>
          </p:cNvCxnSpPr>
          <p:nvPr/>
        </p:nvCxnSpPr>
        <p:spPr>
          <a:xfrm>
            <a:off x="4490375" y="1732869"/>
            <a:ext cx="886127" cy="464555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190" idx="2"/>
            <a:endCxn id="129" idx="1"/>
          </p:cNvCxnSpPr>
          <p:nvPr/>
        </p:nvCxnSpPr>
        <p:spPr>
          <a:xfrm>
            <a:off x="2996309" y="1720438"/>
            <a:ext cx="2359890" cy="484522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208" idx="2"/>
            <a:endCxn id="49" idx="1"/>
          </p:cNvCxnSpPr>
          <p:nvPr/>
        </p:nvCxnSpPr>
        <p:spPr>
          <a:xfrm>
            <a:off x="4490377" y="1732869"/>
            <a:ext cx="897086" cy="137203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190" idx="2"/>
            <a:endCxn id="49" idx="1"/>
          </p:cNvCxnSpPr>
          <p:nvPr/>
        </p:nvCxnSpPr>
        <p:spPr>
          <a:xfrm>
            <a:off x="2996307" y="1720439"/>
            <a:ext cx="2391154" cy="1384465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3045886" y="1770171"/>
            <a:ext cx="2393143" cy="216132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>
            <a:stCxn id="209" idx="2"/>
          </p:cNvCxnSpPr>
          <p:nvPr/>
        </p:nvCxnSpPr>
        <p:spPr>
          <a:xfrm>
            <a:off x="4490379" y="1718388"/>
            <a:ext cx="877614" cy="216337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2552897" y="978218"/>
            <a:ext cx="2342559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Geo-redundant Control components in HA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5528306" y="4413256"/>
            <a:ext cx="1087409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HO/DC/DR/Cloud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5236011" y="1549651"/>
            <a:ext cx="1572213" cy="28813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01700" y="2810112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44591" y="282093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01700" y="3161319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44591" y="3172140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501700" y="3728942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44591" y="373976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501700" y="4080149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44591" y="4090970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05712" y="2558659"/>
            <a:ext cx="321173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DC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860309" y="3484234"/>
            <a:ext cx="319570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DR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470436" y="1910168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413327" y="1920989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5470436" y="2261375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13327" y="2272196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4" name="Rectangle 3"/>
          <p:cNvSpPr/>
          <p:nvPr/>
        </p:nvSpPr>
        <p:spPr>
          <a:xfrm>
            <a:off x="963617" y="3712911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508" y="3723732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3617" y="4064117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508" y="4074938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3617" y="2882462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6508" y="289328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3617" y="3233668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6508" y="3244489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63616" y="2072944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6277" y="2088182"/>
            <a:ext cx="7073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63617" y="2424151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8218" y="2428858"/>
            <a:ext cx="7571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</p:spTree>
    <p:extLst>
      <p:ext uri="{BB962C8B-B14F-4D97-AF65-F5344CB8AC3E}">
        <p14:creationId xmlns:p14="http://schemas.microsoft.com/office/powerpoint/2010/main" val="3354004406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Sify Managed SD-WAN FeatureS</a:t>
            </a:r>
          </a:p>
        </p:txBody>
      </p:sp>
      <p:sp>
        <p:nvSpPr>
          <p:cNvPr id="4" name="Freeform 3"/>
          <p:cNvSpPr/>
          <p:nvPr/>
        </p:nvSpPr>
        <p:spPr>
          <a:xfrm>
            <a:off x="358775" y="102393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93CEDE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>
                <a:solidFill>
                  <a:srgbClr val="595959"/>
                </a:solidFill>
                <a:cs typeface="Segoe UI" panose="020B0502040204020203" pitchFamily="34" charset="0"/>
              </a:rPr>
              <a:t>Transport independence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MPLS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Internet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3G/LTE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DSL</a:t>
            </a:r>
          </a:p>
        </p:txBody>
      </p:sp>
      <p:sp>
        <p:nvSpPr>
          <p:cNvPr id="6" name="Freeform 5"/>
          <p:cNvSpPr/>
          <p:nvPr/>
        </p:nvSpPr>
        <p:spPr>
          <a:xfrm>
            <a:off x="2464664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E7B8B7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Any to any IPSEC VPN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Native IPSEC VPN support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Any to any IPSEC VPN between sites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Automatic rekeying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PSK and PKI support</a:t>
            </a:r>
          </a:p>
        </p:txBody>
      </p:sp>
      <p:sp>
        <p:nvSpPr>
          <p:cNvPr id="7" name="Freeform 6"/>
          <p:cNvSpPr/>
          <p:nvPr/>
        </p:nvSpPr>
        <p:spPr>
          <a:xfrm>
            <a:off x="4555700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FDD5B4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Real time performance monitoring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Synthetic and inline measurement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Uni-directional and bi-directional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Latency, loss, jitter and MOS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Identify performance issues on end to end WAN paths</a:t>
            </a:r>
          </a:p>
        </p:txBody>
      </p:sp>
      <p:sp>
        <p:nvSpPr>
          <p:cNvPr id="8" name="Freeform 7"/>
          <p:cNvSpPr/>
          <p:nvPr/>
        </p:nvSpPr>
        <p:spPr>
          <a:xfrm>
            <a:off x="6646737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CCC1DB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App visibility &amp; app aware routing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and sub-app discovery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Custom app fingerprinting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Application performance based path selection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365438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Effective WAN load balancing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Across multiple WAN types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Active-Active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Active-Standby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Per flow and per packet</a:t>
            </a:r>
          </a:p>
        </p:txBody>
      </p:sp>
      <p:sp>
        <p:nvSpPr>
          <p:cNvPr id="10" name="Freeform 9"/>
          <p:cNvSpPr/>
          <p:nvPr/>
        </p:nvSpPr>
        <p:spPr>
          <a:xfrm>
            <a:off x="2464664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FDD5B4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WAN optimization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FEC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Packet striping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Packet replication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TCP optimization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optimization – in roadmaps</a:t>
            </a:r>
          </a:p>
        </p:txBody>
      </p:sp>
      <p:sp>
        <p:nvSpPr>
          <p:cNvPr id="11" name="Freeform 10"/>
          <p:cNvSpPr/>
          <p:nvPr/>
        </p:nvSpPr>
        <p:spPr>
          <a:xfrm>
            <a:off x="4555700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C3D79B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Management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Zero touch provisioning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2FA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Template based configuration – similar sites, feature wise</a:t>
            </a:r>
          </a:p>
        </p:txBody>
      </p:sp>
      <p:sp>
        <p:nvSpPr>
          <p:cNvPr id="12" name="Freeform 11"/>
          <p:cNvSpPr/>
          <p:nvPr/>
        </p:nvSpPr>
        <p:spPr>
          <a:xfrm>
            <a:off x="6646737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93CEDE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Visibility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CPE health – CPU, RAM, IO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Availability report – Site and link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Link statistics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End to end path performance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and sub-app performance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Per link, per site, per app analysis	</a:t>
            </a:r>
          </a:p>
        </p:txBody>
      </p:sp>
      <p:sp>
        <p:nvSpPr>
          <p:cNvPr id="13" name="Freeform 12"/>
          <p:cNvSpPr/>
          <p:nvPr/>
        </p:nvSpPr>
        <p:spPr>
          <a:xfrm>
            <a:off x="365438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Security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Stateful firewall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Web filtering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IPS/IDS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Anti-virus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Segmentation and multi-VRF</a:t>
            </a:r>
          </a:p>
        </p:txBody>
      </p:sp>
      <p:sp>
        <p:nvSpPr>
          <p:cNvPr id="14" name="Freeform 13"/>
          <p:cNvSpPr/>
          <p:nvPr/>
        </p:nvSpPr>
        <p:spPr>
          <a:xfrm>
            <a:off x="2464664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B2A2C8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Subscription tier licensing and Cloud support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Bandwidth and Feature based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Pay as you grow model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Public cloud presence – Azure, AWS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8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8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555700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8FB4E0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Centralized controller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Cloud based 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Geo-redundant HA mode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IPSEC and Routing control plane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Configuration, monitoring and analytics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Multi-tenancy</a:t>
            </a:r>
          </a:p>
        </p:txBody>
      </p:sp>
      <p:sp>
        <p:nvSpPr>
          <p:cNvPr id="16" name="Freeform 15"/>
          <p:cNvSpPr/>
          <p:nvPr/>
        </p:nvSpPr>
        <p:spPr>
          <a:xfrm>
            <a:off x="6646737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E7B8B7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CPE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White labelled device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x86 based appliance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Virtual appliance – ESXi and KVM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Universal CPE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9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4982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 Managed SD-WAN Security Features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209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Stateful firewall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78641" y="2013416"/>
            <a:ext cx="1044149" cy="0"/>
          </a:xfrm>
          <a:prstGeom prst="line">
            <a:avLst/>
          </a:prstGeom>
          <a:ln w="12700">
            <a:solidFill>
              <a:srgbClr val="8FB4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58774" y="1021079"/>
            <a:ext cx="1507917" cy="3663633"/>
          </a:xfrm>
          <a:prstGeom prst="roundRect">
            <a:avLst/>
          </a:prstGeom>
          <a:noFill/>
          <a:ln w="19050">
            <a:solidFill>
              <a:srgbClr val="8FB4E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477565" y="1021080"/>
            <a:ext cx="1507916" cy="3663632"/>
          </a:xfrm>
          <a:prstGeom prst="roundRect">
            <a:avLst/>
          </a:prstGeom>
          <a:noFill/>
          <a:ln w="19050">
            <a:solidFill>
              <a:srgbClr val="FDD5B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5416900" y="2091247"/>
            <a:ext cx="1645771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cs typeface="Calibri" pitchFamily="34" charset="0"/>
              </a:rPr>
              <a:t>Anti-virus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698910" y="2013416"/>
            <a:ext cx="1044149" cy="0"/>
          </a:xfrm>
          <a:prstGeom prst="line">
            <a:avLst/>
          </a:prstGeom>
          <a:ln w="12700">
            <a:solidFill>
              <a:srgbClr val="FDD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730858" y="1021080"/>
            <a:ext cx="1507917" cy="3663632"/>
          </a:xfrm>
          <a:prstGeom prst="roundRect">
            <a:avLst/>
          </a:prstGeom>
          <a:noFill/>
          <a:ln w="19050">
            <a:solidFill>
              <a:srgbClr val="93CE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9" name="Rectangle 28"/>
          <p:cNvSpPr/>
          <p:nvPr/>
        </p:nvSpPr>
        <p:spPr>
          <a:xfrm>
            <a:off x="3766244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SSL inspection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958675" y="2013416"/>
            <a:ext cx="1044149" cy="0"/>
          </a:xfrm>
          <a:prstGeom prst="line">
            <a:avLst/>
          </a:prstGeom>
          <a:ln w="12700">
            <a:solidFill>
              <a:srgbClr val="93C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240796" y="1021080"/>
            <a:ext cx="1507917" cy="3663632"/>
          </a:xfrm>
          <a:prstGeom prst="roundRect">
            <a:avLst/>
          </a:prstGeom>
          <a:noFill/>
          <a:ln w="19050">
            <a:solidFill>
              <a:srgbClr val="B2A2C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40" name="Rectangle 39"/>
          <p:cNvSpPr/>
          <p:nvPr/>
        </p:nvSpPr>
        <p:spPr>
          <a:xfrm>
            <a:off x="7283050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IDS/IPS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7475482" y="2013416"/>
            <a:ext cx="1044149" cy="0"/>
          </a:xfrm>
          <a:prstGeom prst="line">
            <a:avLst/>
          </a:prstGeom>
          <a:ln w="12700">
            <a:solidFill>
              <a:srgbClr val="B2A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044816" y="1021080"/>
            <a:ext cx="1507917" cy="3663632"/>
          </a:xfrm>
          <a:prstGeom prst="roundRect">
            <a:avLst/>
          </a:prstGeom>
          <a:noFill/>
          <a:ln w="19050">
            <a:solidFill>
              <a:srgbClr val="E7B8B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48" name="Rectangle 47"/>
          <p:cNvSpPr/>
          <p:nvPr/>
        </p:nvSpPr>
        <p:spPr>
          <a:xfrm>
            <a:off x="2082235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URL filtering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2274667" y="2013416"/>
            <a:ext cx="1044149" cy="0"/>
          </a:xfrm>
          <a:prstGeom prst="line">
            <a:avLst/>
          </a:prstGeom>
          <a:ln w="12700">
            <a:solidFill>
              <a:srgbClr val="E7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>
            <a:off x="372491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L3 and L4 based stateful firewall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Zone based firewall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Application level gateway</a:t>
            </a:r>
          </a:p>
        </p:txBody>
      </p:sp>
      <p:sp>
        <p:nvSpPr>
          <p:cNvPr id="73" name="Freeform 72"/>
          <p:cNvSpPr/>
          <p:nvPr/>
        </p:nvSpPr>
        <p:spPr>
          <a:xfrm>
            <a:off x="2052478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Local lookup – faster processing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Master central repository lookup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Category, reputation, whitelist/blacklist, User-ID based integration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Actions – deny, allow, inspect, bandwidth control, time of day, HTTP redirect to captive portal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Security package updates – refresh local URL DB </a:t>
            </a:r>
          </a:p>
        </p:txBody>
      </p:sp>
      <p:sp>
        <p:nvSpPr>
          <p:cNvPr id="74" name="Freeform 73"/>
          <p:cNvSpPr/>
          <p:nvPr/>
        </p:nvSpPr>
        <p:spPr>
          <a:xfrm>
            <a:off x="3714774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Inspect various attributes of SSL certificates and enforces security policy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SSL inspection policy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Expired SSL certificates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Untrusted issuers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Restrict cert extensions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Unsupported ciphers/key lengths/versions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Action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Drop, allow, reject client, reject server</a:t>
            </a:r>
          </a:p>
        </p:txBody>
      </p:sp>
      <p:sp>
        <p:nvSpPr>
          <p:cNvPr id="75" name="Freeform 74"/>
          <p:cNvSpPr/>
          <p:nvPr/>
        </p:nvSpPr>
        <p:spPr>
          <a:xfrm>
            <a:off x="5480743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Blocks unwanted apps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Prevent malware and exploits into the network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Signature, heuristics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Signature based file type – FTP, HTTP, SMTP, POP3, IMAP</a:t>
            </a:r>
          </a:p>
        </p:txBody>
      </p:sp>
      <p:sp>
        <p:nvSpPr>
          <p:cNvPr id="76" name="Freeform 75"/>
          <p:cNvSpPr/>
          <p:nvPr/>
        </p:nvSpPr>
        <p:spPr>
          <a:xfrm>
            <a:off x="7249464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Blocks known and unknown network and application vulnerability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Protocol anomaly, protocol decoder, heuristics based, malformed packets, Fragmentation attacks, signature based, custom vulnerability signatures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Integrated DoS mitigation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DoS profiles – Syn, ICMP and UDP floo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729338" y="1271852"/>
            <a:ext cx="766789" cy="632957"/>
            <a:chOff x="-2124075" y="1300163"/>
            <a:chExt cx="1882775" cy="1554163"/>
          </a:xfrm>
          <a:solidFill>
            <a:srgbClr val="8FB4E0"/>
          </a:solidFill>
        </p:grpSpPr>
        <p:sp>
          <p:nvSpPr>
            <p:cNvPr id="81" name="Freeform 5"/>
            <p:cNvSpPr>
              <a:spLocks noEditPoints="1"/>
            </p:cNvSpPr>
            <p:nvPr/>
          </p:nvSpPr>
          <p:spPr bwMode="auto">
            <a:xfrm>
              <a:off x="-2124075" y="1300163"/>
              <a:ext cx="1882775" cy="1217613"/>
            </a:xfrm>
            <a:custGeom>
              <a:avLst/>
              <a:gdLst>
                <a:gd name="T0" fmla="*/ 0 w 2048"/>
                <a:gd name="T1" fmla="*/ 0 h 1320"/>
                <a:gd name="T2" fmla="*/ 0 w 2048"/>
                <a:gd name="T3" fmla="*/ 1320 h 1320"/>
                <a:gd name="T4" fmla="*/ 1088 w 2048"/>
                <a:gd name="T5" fmla="*/ 1320 h 1320"/>
                <a:gd name="T6" fmla="*/ 1084 w 2048"/>
                <a:gd name="T7" fmla="*/ 1257 h 1320"/>
                <a:gd name="T8" fmla="*/ 1087 w 2048"/>
                <a:gd name="T9" fmla="*/ 1200 h 1320"/>
                <a:gd name="T10" fmla="*/ 1084 w 2048"/>
                <a:gd name="T11" fmla="*/ 1200 h 1320"/>
                <a:gd name="T12" fmla="*/ 1084 w 2048"/>
                <a:gd name="T13" fmla="*/ 920 h 1320"/>
                <a:gd name="T14" fmla="*/ 1186 w 2048"/>
                <a:gd name="T15" fmla="*/ 920 h 1320"/>
                <a:gd name="T16" fmla="*/ 1261 w 2048"/>
                <a:gd name="T17" fmla="*/ 829 h 1320"/>
                <a:gd name="T18" fmla="*/ 1290 w 2048"/>
                <a:gd name="T19" fmla="*/ 800 h 1320"/>
                <a:gd name="T20" fmla="*/ 684 w 2048"/>
                <a:gd name="T21" fmla="*/ 800 h 1320"/>
                <a:gd name="T22" fmla="*/ 684 w 2048"/>
                <a:gd name="T23" fmla="*/ 520 h 1320"/>
                <a:gd name="T24" fmla="*/ 1364 w 2048"/>
                <a:gd name="T25" fmla="*/ 520 h 1320"/>
                <a:gd name="T26" fmla="*/ 1364 w 2048"/>
                <a:gd name="T27" fmla="*/ 726 h 1320"/>
                <a:gd name="T28" fmla="*/ 1484 w 2048"/>
                <a:gd name="T29" fmla="*/ 606 h 1320"/>
                <a:gd name="T30" fmla="*/ 1484 w 2048"/>
                <a:gd name="T31" fmla="*/ 520 h 1320"/>
                <a:gd name="T32" fmla="*/ 1570 w 2048"/>
                <a:gd name="T33" fmla="*/ 520 h 1320"/>
                <a:gd name="T34" fmla="*/ 1626 w 2048"/>
                <a:gd name="T35" fmla="*/ 464 h 1320"/>
                <a:gd name="T36" fmla="*/ 1682 w 2048"/>
                <a:gd name="T37" fmla="*/ 520 h 1320"/>
                <a:gd name="T38" fmla="*/ 1928 w 2048"/>
                <a:gd name="T39" fmla="*/ 520 h 1320"/>
                <a:gd name="T40" fmla="*/ 1928 w 2048"/>
                <a:gd name="T41" fmla="*/ 766 h 1320"/>
                <a:gd name="T42" fmla="*/ 1991 w 2048"/>
                <a:gd name="T43" fmla="*/ 829 h 1320"/>
                <a:gd name="T44" fmla="*/ 2048 w 2048"/>
                <a:gd name="T45" fmla="*/ 895 h 1320"/>
                <a:gd name="T46" fmla="*/ 2048 w 2048"/>
                <a:gd name="T47" fmla="*/ 0 h 1320"/>
                <a:gd name="T48" fmla="*/ 0 w 2048"/>
                <a:gd name="T49" fmla="*/ 0 h 1320"/>
                <a:gd name="T50" fmla="*/ 120 w 2048"/>
                <a:gd name="T51" fmla="*/ 520 h 1320"/>
                <a:gd name="T52" fmla="*/ 564 w 2048"/>
                <a:gd name="T53" fmla="*/ 520 h 1320"/>
                <a:gd name="T54" fmla="*/ 564 w 2048"/>
                <a:gd name="T55" fmla="*/ 800 h 1320"/>
                <a:gd name="T56" fmla="*/ 120 w 2048"/>
                <a:gd name="T57" fmla="*/ 800 h 1320"/>
                <a:gd name="T58" fmla="*/ 120 w 2048"/>
                <a:gd name="T59" fmla="*/ 520 h 1320"/>
                <a:gd name="T60" fmla="*/ 964 w 2048"/>
                <a:gd name="T61" fmla="*/ 920 h 1320"/>
                <a:gd name="T62" fmla="*/ 964 w 2048"/>
                <a:gd name="T63" fmla="*/ 1200 h 1320"/>
                <a:gd name="T64" fmla="*/ 120 w 2048"/>
                <a:gd name="T65" fmla="*/ 1200 h 1320"/>
                <a:gd name="T66" fmla="*/ 120 w 2048"/>
                <a:gd name="T67" fmla="*/ 920 h 1320"/>
                <a:gd name="T68" fmla="*/ 964 w 2048"/>
                <a:gd name="T69" fmla="*/ 920 h 1320"/>
                <a:gd name="T70" fmla="*/ 964 w 2048"/>
                <a:gd name="T71" fmla="*/ 400 h 1320"/>
                <a:gd name="T72" fmla="*/ 120 w 2048"/>
                <a:gd name="T73" fmla="*/ 400 h 1320"/>
                <a:gd name="T74" fmla="*/ 120 w 2048"/>
                <a:gd name="T75" fmla="*/ 120 h 1320"/>
                <a:gd name="T76" fmla="*/ 964 w 2048"/>
                <a:gd name="T77" fmla="*/ 120 h 1320"/>
                <a:gd name="T78" fmla="*/ 964 w 2048"/>
                <a:gd name="T79" fmla="*/ 400 h 1320"/>
                <a:gd name="T80" fmla="*/ 1928 w 2048"/>
                <a:gd name="T81" fmla="*/ 400 h 1320"/>
                <a:gd name="T82" fmla="*/ 1084 w 2048"/>
                <a:gd name="T83" fmla="*/ 400 h 1320"/>
                <a:gd name="T84" fmla="*/ 1084 w 2048"/>
                <a:gd name="T85" fmla="*/ 120 h 1320"/>
                <a:gd name="T86" fmla="*/ 1928 w 2048"/>
                <a:gd name="T87" fmla="*/ 120 h 1320"/>
                <a:gd name="T88" fmla="*/ 1928 w 2048"/>
                <a:gd name="T89" fmla="*/ 40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8" h="1320">
                  <a:moveTo>
                    <a:pt x="0" y="0"/>
                  </a:moveTo>
                  <a:cubicBezTo>
                    <a:pt x="0" y="1320"/>
                    <a:pt x="0" y="1320"/>
                    <a:pt x="0" y="1320"/>
                  </a:cubicBezTo>
                  <a:cubicBezTo>
                    <a:pt x="1088" y="1320"/>
                    <a:pt x="1088" y="1320"/>
                    <a:pt x="1088" y="1320"/>
                  </a:cubicBezTo>
                  <a:cubicBezTo>
                    <a:pt x="1085" y="1299"/>
                    <a:pt x="1084" y="1279"/>
                    <a:pt x="1084" y="1257"/>
                  </a:cubicBezTo>
                  <a:cubicBezTo>
                    <a:pt x="1084" y="1238"/>
                    <a:pt x="1085" y="1219"/>
                    <a:pt x="1087" y="1200"/>
                  </a:cubicBezTo>
                  <a:cubicBezTo>
                    <a:pt x="1084" y="1200"/>
                    <a:pt x="1084" y="1200"/>
                    <a:pt x="1084" y="1200"/>
                  </a:cubicBezTo>
                  <a:cubicBezTo>
                    <a:pt x="1084" y="920"/>
                    <a:pt x="1084" y="920"/>
                    <a:pt x="1084" y="920"/>
                  </a:cubicBezTo>
                  <a:cubicBezTo>
                    <a:pt x="1186" y="920"/>
                    <a:pt x="1186" y="920"/>
                    <a:pt x="1186" y="920"/>
                  </a:cubicBezTo>
                  <a:cubicBezTo>
                    <a:pt x="1208" y="888"/>
                    <a:pt x="1233" y="857"/>
                    <a:pt x="1261" y="829"/>
                  </a:cubicBezTo>
                  <a:cubicBezTo>
                    <a:pt x="1290" y="800"/>
                    <a:pt x="1290" y="800"/>
                    <a:pt x="1290" y="800"/>
                  </a:cubicBezTo>
                  <a:cubicBezTo>
                    <a:pt x="684" y="800"/>
                    <a:pt x="684" y="800"/>
                    <a:pt x="684" y="800"/>
                  </a:cubicBezTo>
                  <a:cubicBezTo>
                    <a:pt x="684" y="520"/>
                    <a:pt x="684" y="520"/>
                    <a:pt x="684" y="520"/>
                  </a:cubicBezTo>
                  <a:cubicBezTo>
                    <a:pt x="1364" y="520"/>
                    <a:pt x="1364" y="520"/>
                    <a:pt x="1364" y="520"/>
                  </a:cubicBezTo>
                  <a:cubicBezTo>
                    <a:pt x="1364" y="726"/>
                    <a:pt x="1364" y="726"/>
                    <a:pt x="1364" y="726"/>
                  </a:cubicBezTo>
                  <a:cubicBezTo>
                    <a:pt x="1484" y="606"/>
                    <a:pt x="1484" y="606"/>
                    <a:pt x="1484" y="606"/>
                  </a:cubicBezTo>
                  <a:cubicBezTo>
                    <a:pt x="1484" y="520"/>
                    <a:pt x="1484" y="520"/>
                    <a:pt x="1484" y="520"/>
                  </a:cubicBezTo>
                  <a:cubicBezTo>
                    <a:pt x="1570" y="520"/>
                    <a:pt x="1570" y="520"/>
                    <a:pt x="1570" y="520"/>
                  </a:cubicBezTo>
                  <a:cubicBezTo>
                    <a:pt x="1626" y="464"/>
                    <a:pt x="1626" y="464"/>
                    <a:pt x="1626" y="464"/>
                  </a:cubicBezTo>
                  <a:cubicBezTo>
                    <a:pt x="1682" y="520"/>
                    <a:pt x="1682" y="520"/>
                    <a:pt x="1682" y="520"/>
                  </a:cubicBezTo>
                  <a:cubicBezTo>
                    <a:pt x="1928" y="520"/>
                    <a:pt x="1928" y="520"/>
                    <a:pt x="1928" y="520"/>
                  </a:cubicBezTo>
                  <a:cubicBezTo>
                    <a:pt x="1928" y="766"/>
                    <a:pt x="1928" y="766"/>
                    <a:pt x="1928" y="766"/>
                  </a:cubicBezTo>
                  <a:cubicBezTo>
                    <a:pt x="1991" y="829"/>
                    <a:pt x="1991" y="829"/>
                    <a:pt x="1991" y="829"/>
                  </a:cubicBezTo>
                  <a:cubicBezTo>
                    <a:pt x="2011" y="850"/>
                    <a:pt x="2031" y="872"/>
                    <a:pt x="2048" y="895"/>
                  </a:cubicBezTo>
                  <a:cubicBezTo>
                    <a:pt x="2048" y="0"/>
                    <a:pt x="2048" y="0"/>
                    <a:pt x="2048" y="0"/>
                  </a:cubicBezTo>
                  <a:lnTo>
                    <a:pt x="0" y="0"/>
                  </a:lnTo>
                  <a:close/>
                  <a:moveTo>
                    <a:pt x="120" y="520"/>
                  </a:moveTo>
                  <a:cubicBezTo>
                    <a:pt x="564" y="520"/>
                    <a:pt x="564" y="520"/>
                    <a:pt x="564" y="520"/>
                  </a:cubicBezTo>
                  <a:cubicBezTo>
                    <a:pt x="564" y="800"/>
                    <a:pt x="564" y="800"/>
                    <a:pt x="564" y="800"/>
                  </a:cubicBezTo>
                  <a:cubicBezTo>
                    <a:pt x="120" y="800"/>
                    <a:pt x="120" y="800"/>
                    <a:pt x="120" y="800"/>
                  </a:cubicBezTo>
                  <a:lnTo>
                    <a:pt x="120" y="520"/>
                  </a:lnTo>
                  <a:close/>
                  <a:moveTo>
                    <a:pt x="964" y="920"/>
                  </a:moveTo>
                  <a:cubicBezTo>
                    <a:pt x="964" y="1200"/>
                    <a:pt x="964" y="1200"/>
                    <a:pt x="964" y="1200"/>
                  </a:cubicBezTo>
                  <a:cubicBezTo>
                    <a:pt x="120" y="1200"/>
                    <a:pt x="120" y="1200"/>
                    <a:pt x="120" y="1200"/>
                  </a:cubicBezTo>
                  <a:cubicBezTo>
                    <a:pt x="120" y="920"/>
                    <a:pt x="120" y="920"/>
                    <a:pt x="120" y="920"/>
                  </a:cubicBezTo>
                  <a:lnTo>
                    <a:pt x="964" y="920"/>
                  </a:lnTo>
                  <a:close/>
                  <a:moveTo>
                    <a:pt x="964" y="400"/>
                  </a:moveTo>
                  <a:cubicBezTo>
                    <a:pt x="120" y="400"/>
                    <a:pt x="120" y="400"/>
                    <a:pt x="120" y="40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964" y="120"/>
                    <a:pt x="964" y="120"/>
                    <a:pt x="964" y="120"/>
                  </a:cubicBezTo>
                  <a:lnTo>
                    <a:pt x="964" y="400"/>
                  </a:lnTo>
                  <a:close/>
                  <a:moveTo>
                    <a:pt x="1928" y="400"/>
                  </a:moveTo>
                  <a:cubicBezTo>
                    <a:pt x="1084" y="400"/>
                    <a:pt x="1084" y="400"/>
                    <a:pt x="1084" y="400"/>
                  </a:cubicBezTo>
                  <a:cubicBezTo>
                    <a:pt x="1084" y="120"/>
                    <a:pt x="1084" y="120"/>
                    <a:pt x="1084" y="120"/>
                  </a:cubicBezTo>
                  <a:cubicBezTo>
                    <a:pt x="1928" y="120"/>
                    <a:pt x="1928" y="120"/>
                    <a:pt x="1928" y="120"/>
                  </a:cubicBezTo>
                  <a:lnTo>
                    <a:pt x="1928" y="4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-1016000" y="1884363"/>
              <a:ext cx="774700" cy="969963"/>
            </a:xfrm>
            <a:custGeom>
              <a:avLst/>
              <a:gdLst>
                <a:gd name="T0" fmla="*/ 422 w 844"/>
                <a:gd name="T1" fmla="*/ 0 h 1050"/>
                <a:gd name="T2" fmla="*/ 142 w 844"/>
                <a:gd name="T3" fmla="*/ 280 h 1050"/>
                <a:gd name="T4" fmla="*/ 0 w 844"/>
                <a:gd name="T5" fmla="*/ 623 h 1050"/>
                <a:gd name="T6" fmla="*/ 419 w 844"/>
                <a:gd name="T7" fmla="*/ 1050 h 1050"/>
                <a:gd name="T8" fmla="*/ 422 w 844"/>
                <a:gd name="T9" fmla="*/ 1050 h 1050"/>
                <a:gd name="T10" fmla="*/ 422 w 844"/>
                <a:gd name="T11" fmla="*/ 1050 h 1050"/>
                <a:gd name="T12" fmla="*/ 422 w 844"/>
                <a:gd name="T13" fmla="*/ 1050 h 1050"/>
                <a:gd name="T14" fmla="*/ 422 w 844"/>
                <a:gd name="T15" fmla="*/ 1050 h 1050"/>
                <a:gd name="T16" fmla="*/ 719 w 844"/>
                <a:gd name="T17" fmla="*/ 928 h 1050"/>
                <a:gd name="T18" fmla="*/ 844 w 844"/>
                <a:gd name="T19" fmla="*/ 628 h 1050"/>
                <a:gd name="T20" fmla="*/ 844 w 844"/>
                <a:gd name="T21" fmla="*/ 623 h 1050"/>
                <a:gd name="T22" fmla="*/ 702 w 844"/>
                <a:gd name="T23" fmla="*/ 280 h 1050"/>
                <a:gd name="T24" fmla="*/ 422 w 844"/>
                <a:gd name="T25" fmla="*/ 0 h 1050"/>
                <a:gd name="T26" fmla="*/ 427 w 844"/>
                <a:gd name="T27" fmla="*/ 930 h 1050"/>
                <a:gd name="T28" fmla="*/ 421 w 844"/>
                <a:gd name="T29" fmla="*/ 930 h 1050"/>
                <a:gd name="T30" fmla="*/ 322 w 844"/>
                <a:gd name="T31" fmla="*/ 830 h 1050"/>
                <a:gd name="T32" fmla="*/ 422 w 844"/>
                <a:gd name="T33" fmla="*/ 730 h 1050"/>
                <a:gd name="T34" fmla="*/ 522 w 844"/>
                <a:gd name="T35" fmla="*/ 830 h 1050"/>
                <a:gd name="T36" fmla="*/ 427 w 844"/>
                <a:gd name="T37" fmla="*/ 930 h 1050"/>
                <a:gd name="T38" fmla="*/ 724 w 844"/>
                <a:gd name="T39" fmla="*/ 628 h 1050"/>
                <a:gd name="T40" fmla="*/ 642 w 844"/>
                <a:gd name="T41" fmla="*/ 835 h 1050"/>
                <a:gd name="T42" fmla="*/ 642 w 844"/>
                <a:gd name="T43" fmla="*/ 830 h 1050"/>
                <a:gd name="T44" fmla="*/ 422 w 844"/>
                <a:gd name="T45" fmla="*/ 610 h 1050"/>
                <a:gd name="T46" fmla="*/ 202 w 844"/>
                <a:gd name="T47" fmla="*/ 830 h 1050"/>
                <a:gd name="T48" fmla="*/ 202 w 844"/>
                <a:gd name="T49" fmla="*/ 833 h 1050"/>
                <a:gd name="T50" fmla="*/ 120 w 844"/>
                <a:gd name="T51" fmla="*/ 623 h 1050"/>
                <a:gd name="T52" fmla="*/ 227 w 844"/>
                <a:gd name="T53" fmla="*/ 365 h 1050"/>
                <a:gd name="T54" fmla="*/ 422 w 844"/>
                <a:gd name="T55" fmla="*/ 170 h 1050"/>
                <a:gd name="T56" fmla="*/ 617 w 844"/>
                <a:gd name="T57" fmla="*/ 365 h 1050"/>
                <a:gd name="T58" fmla="*/ 724 w 844"/>
                <a:gd name="T59" fmla="*/ 623 h 1050"/>
                <a:gd name="T60" fmla="*/ 724 w 844"/>
                <a:gd name="T61" fmla="*/ 62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4" h="1050">
                  <a:moveTo>
                    <a:pt x="422" y="0"/>
                  </a:moveTo>
                  <a:cubicBezTo>
                    <a:pt x="142" y="280"/>
                    <a:pt x="142" y="280"/>
                    <a:pt x="142" y="280"/>
                  </a:cubicBezTo>
                  <a:cubicBezTo>
                    <a:pt x="51" y="372"/>
                    <a:pt x="0" y="494"/>
                    <a:pt x="0" y="623"/>
                  </a:cubicBezTo>
                  <a:cubicBezTo>
                    <a:pt x="0" y="857"/>
                    <a:pt x="188" y="1048"/>
                    <a:pt x="419" y="1050"/>
                  </a:cubicBezTo>
                  <a:cubicBezTo>
                    <a:pt x="420" y="1050"/>
                    <a:pt x="421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534" y="1050"/>
                    <a:pt x="640" y="1007"/>
                    <a:pt x="719" y="928"/>
                  </a:cubicBezTo>
                  <a:cubicBezTo>
                    <a:pt x="800" y="848"/>
                    <a:pt x="844" y="741"/>
                    <a:pt x="844" y="628"/>
                  </a:cubicBezTo>
                  <a:cubicBezTo>
                    <a:pt x="844" y="623"/>
                    <a:pt x="844" y="623"/>
                    <a:pt x="844" y="623"/>
                  </a:cubicBezTo>
                  <a:cubicBezTo>
                    <a:pt x="844" y="494"/>
                    <a:pt x="793" y="372"/>
                    <a:pt x="702" y="280"/>
                  </a:cubicBezTo>
                  <a:lnTo>
                    <a:pt x="422" y="0"/>
                  </a:lnTo>
                  <a:close/>
                  <a:moveTo>
                    <a:pt x="427" y="930"/>
                  </a:moveTo>
                  <a:cubicBezTo>
                    <a:pt x="425" y="930"/>
                    <a:pt x="423" y="930"/>
                    <a:pt x="421" y="930"/>
                  </a:cubicBezTo>
                  <a:cubicBezTo>
                    <a:pt x="366" y="929"/>
                    <a:pt x="322" y="885"/>
                    <a:pt x="322" y="830"/>
                  </a:cubicBezTo>
                  <a:cubicBezTo>
                    <a:pt x="322" y="775"/>
                    <a:pt x="367" y="730"/>
                    <a:pt x="422" y="730"/>
                  </a:cubicBezTo>
                  <a:cubicBezTo>
                    <a:pt x="477" y="730"/>
                    <a:pt x="522" y="775"/>
                    <a:pt x="522" y="830"/>
                  </a:cubicBezTo>
                  <a:cubicBezTo>
                    <a:pt x="522" y="883"/>
                    <a:pt x="480" y="927"/>
                    <a:pt x="427" y="930"/>
                  </a:cubicBezTo>
                  <a:close/>
                  <a:moveTo>
                    <a:pt x="724" y="628"/>
                  </a:moveTo>
                  <a:cubicBezTo>
                    <a:pt x="724" y="706"/>
                    <a:pt x="695" y="779"/>
                    <a:pt x="642" y="835"/>
                  </a:cubicBezTo>
                  <a:cubicBezTo>
                    <a:pt x="642" y="833"/>
                    <a:pt x="642" y="832"/>
                    <a:pt x="642" y="830"/>
                  </a:cubicBezTo>
                  <a:cubicBezTo>
                    <a:pt x="642" y="709"/>
                    <a:pt x="543" y="610"/>
                    <a:pt x="422" y="610"/>
                  </a:cubicBezTo>
                  <a:cubicBezTo>
                    <a:pt x="301" y="610"/>
                    <a:pt x="202" y="709"/>
                    <a:pt x="202" y="830"/>
                  </a:cubicBezTo>
                  <a:cubicBezTo>
                    <a:pt x="202" y="831"/>
                    <a:pt x="202" y="832"/>
                    <a:pt x="202" y="833"/>
                  </a:cubicBezTo>
                  <a:cubicBezTo>
                    <a:pt x="151" y="778"/>
                    <a:pt x="120" y="704"/>
                    <a:pt x="120" y="623"/>
                  </a:cubicBezTo>
                  <a:cubicBezTo>
                    <a:pt x="120" y="526"/>
                    <a:pt x="158" y="434"/>
                    <a:pt x="227" y="365"/>
                  </a:cubicBezTo>
                  <a:cubicBezTo>
                    <a:pt x="422" y="170"/>
                    <a:pt x="422" y="170"/>
                    <a:pt x="422" y="170"/>
                  </a:cubicBezTo>
                  <a:cubicBezTo>
                    <a:pt x="617" y="365"/>
                    <a:pt x="617" y="365"/>
                    <a:pt x="617" y="365"/>
                  </a:cubicBezTo>
                  <a:cubicBezTo>
                    <a:pt x="686" y="434"/>
                    <a:pt x="724" y="526"/>
                    <a:pt x="724" y="623"/>
                  </a:cubicBezTo>
                  <a:lnTo>
                    <a:pt x="724" y="6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87" name="Freeform 10"/>
          <p:cNvSpPr>
            <a:spLocks noEditPoints="1"/>
          </p:cNvSpPr>
          <p:nvPr/>
        </p:nvSpPr>
        <p:spPr bwMode="auto">
          <a:xfrm>
            <a:off x="2456434" y="1236157"/>
            <a:ext cx="672570" cy="699429"/>
          </a:xfrm>
          <a:custGeom>
            <a:avLst/>
            <a:gdLst>
              <a:gd name="T0" fmla="*/ 160 w 160"/>
              <a:gd name="T1" fmla="*/ 22 h 166"/>
              <a:gd name="T2" fmla="*/ 80 w 160"/>
              <a:gd name="T3" fmla="*/ 0 h 166"/>
              <a:gd name="T4" fmla="*/ 0 w 160"/>
              <a:gd name="T5" fmla="*/ 22 h 166"/>
              <a:gd name="T6" fmla="*/ 6 w 160"/>
              <a:gd name="T7" fmla="*/ 31 h 166"/>
              <a:gd name="T8" fmla="*/ 61 w 160"/>
              <a:gd name="T9" fmla="*/ 107 h 166"/>
              <a:gd name="T10" fmla="*/ 61 w 160"/>
              <a:gd name="T11" fmla="*/ 163 h 166"/>
              <a:gd name="T12" fmla="*/ 61 w 160"/>
              <a:gd name="T13" fmla="*/ 166 h 166"/>
              <a:gd name="T14" fmla="*/ 64 w 160"/>
              <a:gd name="T15" fmla="*/ 166 h 166"/>
              <a:gd name="T16" fmla="*/ 66 w 160"/>
              <a:gd name="T17" fmla="*/ 166 h 166"/>
              <a:gd name="T18" fmla="*/ 99 w 160"/>
              <a:gd name="T19" fmla="*/ 132 h 166"/>
              <a:gd name="T20" fmla="*/ 99 w 160"/>
              <a:gd name="T21" fmla="*/ 107 h 166"/>
              <a:gd name="T22" fmla="*/ 154 w 160"/>
              <a:gd name="T23" fmla="*/ 31 h 166"/>
              <a:gd name="T24" fmla="*/ 160 w 160"/>
              <a:gd name="T25" fmla="*/ 22 h 166"/>
              <a:gd name="T26" fmla="*/ 80 w 160"/>
              <a:gd name="T27" fmla="*/ 6 h 166"/>
              <a:gd name="T28" fmla="*/ 154 w 160"/>
              <a:gd name="T29" fmla="*/ 22 h 166"/>
              <a:gd name="T30" fmla="*/ 80 w 160"/>
              <a:gd name="T31" fmla="*/ 38 h 166"/>
              <a:gd name="T32" fmla="*/ 6 w 160"/>
              <a:gd name="T33" fmla="*/ 22 h 166"/>
              <a:gd name="T34" fmla="*/ 80 w 160"/>
              <a:gd name="T35" fmla="*/ 6 h 166"/>
              <a:gd name="T36" fmla="*/ 80 w 160"/>
              <a:gd name="T37" fmla="*/ 6 h 166"/>
              <a:gd name="T38" fmla="*/ 80 w 160"/>
              <a:gd name="T39" fmla="*/ 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" h="166">
                <a:moveTo>
                  <a:pt x="160" y="22"/>
                </a:moveTo>
                <a:cubicBezTo>
                  <a:pt x="160" y="8"/>
                  <a:pt x="120" y="0"/>
                  <a:pt x="80" y="0"/>
                </a:cubicBezTo>
                <a:cubicBezTo>
                  <a:pt x="40" y="0"/>
                  <a:pt x="0" y="8"/>
                  <a:pt x="0" y="22"/>
                </a:cubicBezTo>
                <a:cubicBezTo>
                  <a:pt x="0" y="26"/>
                  <a:pt x="2" y="29"/>
                  <a:pt x="6" y="3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61" y="166"/>
                  <a:pt x="61" y="166"/>
                  <a:pt x="61" y="166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66" y="166"/>
                  <a:pt x="66" y="166"/>
                  <a:pt x="66" y="166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8" y="29"/>
                  <a:pt x="160" y="26"/>
                  <a:pt x="160" y="22"/>
                </a:cubicBezTo>
                <a:close/>
                <a:moveTo>
                  <a:pt x="80" y="6"/>
                </a:moveTo>
                <a:cubicBezTo>
                  <a:pt x="125" y="6"/>
                  <a:pt x="154" y="16"/>
                  <a:pt x="154" y="22"/>
                </a:cubicBezTo>
                <a:cubicBezTo>
                  <a:pt x="154" y="29"/>
                  <a:pt x="125" y="38"/>
                  <a:pt x="80" y="38"/>
                </a:cubicBezTo>
                <a:cubicBezTo>
                  <a:pt x="35" y="38"/>
                  <a:pt x="6" y="29"/>
                  <a:pt x="6" y="22"/>
                </a:cubicBezTo>
                <a:cubicBezTo>
                  <a:pt x="6" y="16"/>
                  <a:pt x="35" y="6"/>
                  <a:pt x="80" y="6"/>
                </a:cubicBezTo>
                <a:close/>
                <a:moveTo>
                  <a:pt x="80" y="6"/>
                </a:moveTo>
                <a:cubicBezTo>
                  <a:pt x="80" y="6"/>
                  <a:pt x="80" y="6"/>
                  <a:pt x="80" y="6"/>
                </a:cubicBezTo>
              </a:path>
            </a:pathLst>
          </a:custGeom>
          <a:solidFill>
            <a:srgbClr val="E7B8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8" name="TextBox 87"/>
          <p:cNvSpPr txBox="1"/>
          <p:nvPr/>
        </p:nvSpPr>
        <p:spPr>
          <a:xfrm>
            <a:off x="2650853" y="1437490"/>
            <a:ext cx="28373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</a:rPr>
              <a:t>URL</a:t>
            </a:r>
          </a:p>
        </p:txBody>
      </p:sp>
      <p:sp>
        <p:nvSpPr>
          <p:cNvPr id="92" name="Freeform 14"/>
          <p:cNvSpPr>
            <a:spLocks noEditPoints="1"/>
          </p:cNvSpPr>
          <p:nvPr/>
        </p:nvSpPr>
        <p:spPr bwMode="auto">
          <a:xfrm>
            <a:off x="4129656" y="1271852"/>
            <a:ext cx="702185" cy="700238"/>
          </a:xfrm>
          <a:custGeom>
            <a:avLst/>
            <a:gdLst>
              <a:gd name="T0" fmla="*/ 1042 w 1061"/>
              <a:gd name="T1" fmla="*/ 974 h 1056"/>
              <a:gd name="T2" fmla="*/ 907 w 1061"/>
              <a:gd name="T3" fmla="*/ 839 h 1056"/>
              <a:gd name="T4" fmla="*/ 960 w 1061"/>
              <a:gd name="T5" fmla="*/ 672 h 1056"/>
              <a:gd name="T6" fmla="*/ 864 w 1061"/>
              <a:gd name="T7" fmla="*/ 458 h 1056"/>
              <a:gd name="T8" fmla="*/ 864 w 1061"/>
              <a:gd name="T9" fmla="*/ 240 h 1056"/>
              <a:gd name="T10" fmla="*/ 816 w 1061"/>
              <a:gd name="T11" fmla="*/ 192 h 1056"/>
              <a:gd name="T12" fmla="*/ 672 w 1061"/>
              <a:gd name="T13" fmla="*/ 192 h 1056"/>
              <a:gd name="T14" fmla="*/ 672 w 1061"/>
              <a:gd name="T15" fmla="*/ 48 h 1056"/>
              <a:gd name="T16" fmla="*/ 624 w 1061"/>
              <a:gd name="T17" fmla="*/ 0 h 1056"/>
              <a:gd name="T18" fmla="*/ 240 w 1061"/>
              <a:gd name="T19" fmla="*/ 0 h 1056"/>
              <a:gd name="T20" fmla="*/ 192 w 1061"/>
              <a:gd name="T21" fmla="*/ 48 h 1056"/>
              <a:gd name="T22" fmla="*/ 192 w 1061"/>
              <a:gd name="T23" fmla="*/ 192 h 1056"/>
              <a:gd name="T24" fmla="*/ 48 w 1061"/>
              <a:gd name="T25" fmla="*/ 192 h 1056"/>
              <a:gd name="T26" fmla="*/ 0 w 1061"/>
              <a:gd name="T27" fmla="*/ 240 h 1056"/>
              <a:gd name="T28" fmla="*/ 0 w 1061"/>
              <a:gd name="T29" fmla="*/ 752 h 1056"/>
              <a:gd name="T30" fmla="*/ 48 w 1061"/>
              <a:gd name="T31" fmla="*/ 800 h 1056"/>
              <a:gd name="T32" fmla="*/ 414 w 1061"/>
              <a:gd name="T33" fmla="*/ 800 h 1056"/>
              <a:gd name="T34" fmla="*/ 672 w 1061"/>
              <a:gd name="T35" fmla="*/ 960 h 1056"/>
              <a:gd name="T36" fmla="*/ 839 w 1061"/>
              <a:gd name="T37" fmla="*/ 907 h 1056"/>
              <a:gd name="T38" fmla="*/ 974 w 1061"/>
              <a:gd name="T39" fmla="*/ 1042 h 1056"/>
              <a:gd name="T40" fmla="*/ 1008 w 1061"/>
              <a:gd name="T41" fmla="*/ 1056 h 1056"/>
              <a:gd name="T42" fmla="*/ 1042 w 1061"/>
              <a:gd name="T43" fmla="*/ 1042 h 1056"/>
              <a:gd name="T44" fmla="*/ 1042 w 1061"/>
              <a:gd name="T45" fmla="*/ 974 h 1056"/>
              <a:gd name="T46" fmla="*/ 288 w 1061"/>
              <a:gd name="T47" fmla="*/ 96 h 1056"/>
              <a:gd name="T48" fmla="*/ 576 w 1061"/>
              <a:gd name="T49" fmla="*/ 96 h 1056"/>
              <a:gd name="T50" fmla="*/ 576 w 1061"/>
              <a:gd name="T51" fmla="*/ 192 h 1056"/>
              <a:gd name="T52" fmla="*/ 288 w 1061"/>
              <a:gd name="T53" fmla="*/ 192 h 1056"/>
              <a:gd name="T54" fmla="*/ 288 w 1061"/>
              <a:gd name="T55" fmla="*/ 96 h 1056"/>
              <a:gd name="T56" fmla="*/ 96 w 1061"/>
              <a:gd name="T57" fmla="*/ 704 h 1056"/>
              <a:gd name="T58" fmla="*/ 96 w 1061"/>
              <a:gd name="T59" fmla="*/ 288 h 1056"/>
              <a:gd name="T60" fmla="*/ 768 w 1061"/>
              <a:gd name="T61" fmla="*/ 288 h 1056"/>
              <a:gd name="T62" fmla="*/ 768 w 1061"/>
              <a:gd name="T63" fmla="*/ 400 h 1056"/>
              <a:gd name="T64" fmla="*/ 672 w 1061"/>
              <a:gd name="T65" fmla="*/ 384 h 1056"/>
              <a:gd name="T66" fmla="*/ 384 w 1061"/>
              <a:gd name="T67" fmla="*/ 672 h 1056"/>
              <a:gd name="T68" fmla="*/ 386 w 1061"/>
              <a:gd name="T69" fmla="*/ 704 h 1056"/>
              <a:gd name="T70" fmla="*/ 96 w 1061"/>
              <a:gd name="T71" fmla="*/ 704 h 1056"/>
              <a:gd name="T72" fmla="*/ 480 w 1061"/>
              <a:gd name="T73" fmla="*/ 672 h 1056"/>
              <a:gd name="T74" fmla="*/ 672 w 1061"/>
              <a:gd name="T75" fmla="*/ 480 h 1056"/>
              <a:gd name="T76" fmla="*/ 864 w 1061"/>
              <a:gd name="T77" fmla="*/ 672 h 1056"/>
              <a:gd name="T78" fmla="*/ 672 w 1061"/>
              <a:gd name="T79" fmla="*/ 864 h 1056"/>
              <a:gd name="T80" fmla="*/ 480 w 1061"/>
              <a:gd name="T81" fmla="*/ 672 h 1056"/>
              <a:gd name="T82" fmla="*/ 480 w 1061"/>
              <a:gd name="T83" fmla="*/ 672 h 1056"/>
              <a:gd name="T84" fmla="*/ 480 w 1061"/>
              <a:gd name="T85" fmla="*/ 672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61" h="1056">
                <a:moveTo>
                  <a:pt x="1042" y="974"/>
                </a:moveTo>
                <a:cubicBezTo>
                  <a:pt x="907" y="839"/>
                  <a:pt x="907" y="839"/>
                  <a:pt x="907" y="839"/>
                </a:cubicBezTo>
                <a:cubicBezTo>
                  <a:pt x="940" y="792"/>
                  <a:pt x="960" y="734"/>
                  <a:pt x="960" y="672"/>
                </a:cubicBezTo>
                <a:cubicBezTo>
                  <a:pt x="960" y="587"/>
                  <a:pt x="923" y="510"/>
                  <a:pt x="864" y="458"/>
                </a:cubicBezTo>
                <a:cubicBezTo>
                  <a:pt x="864" y="240"/>
                  <a:pt x="864" y="240"/>
                  <a:pt x="864" y="240"/>
                </a:cubicBezTo>
                <a:cubicBezTo>
                  <a:pt x="864" y="213"/>
                  <a:pt x="843" y="192"/>
                  <a:pt x="816" y="192"/>
                </a:cubicBezTo>
                <a:cubicBezTo>
                  <a:pt x="672" y="192"/>
                  <a:pt x="672" y="192"/>
                  <a:pt x="672" y="192"/>
                </a:cubicBezTo>
                <a:cubicBezTo>
                  <a:pt x="672" y="48"/>
                  <a:pt x="672" y="48"/>
                  <a:pt x="672" y="48"/>
                </a:cubicBezTo>
                <a:cubicBezTo>
                  <a:pt x="672" y="21"/>
                  <a:pt x="651" y="0"/>
                  <a:pt x="624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13" y="0"/>
                  <a:pt x="192" y="21"/>
                  <a:pt x="192" y="48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48" y="192"/>
                  <a:pt x="48" y="192"/>
                  <a:pt x="48" y="192"/>
                </a:cubicBezTo>
                <a:cubicBezTo>
                  <a:pt x="21" y="192"/>
                  <a:pt x="0" y="213"/>
                  <a:pt x="0" y="240"/>
                </a:cubicBezTo>
                <a:cubicBezTo>
                  <a:pt x="0" y="752"/>
                  <a:pt x="0" y="752"/>
                  <a:pt x="0" y="752"/>
                </a:cubicBezTo>
                <a:cubicBezTo>
                  <a:pt x="0" y="779"/>
                  <a:pt x="21" y="800"/>
                  <a:pt x="48" y="800"/>
                </a:cubicBezTo>
                <a:cubicBezTo>
                  <a:pt x="414" y="800"/>
                  <a:pt x="414" y="800"/>
                  <a:pt x="414" y="800"/>
                </a:cubicBezTo>
                <a:cubicBezTo>
                  <a:pt x="461" y="895"/>
                  <a:pt x="559" y="960"/>
                  <a:pt x="672" y="960"/>
                </a:cubicBezTo>
                <a:cubicBezTo>
                  <a:pt x="734" y="960"/>
                  <a:pt x="792" y="940"/>
                  <a:pt x="839" y="907"/>
                </a:cubicBezTo>
                <a:cubicBezTo>
                  <a:pt x="974" y="1042"/>
                  <a:pt x="974" y="1042"/>
                  <a:pt x="974" y="1042"/>
                </a:cubicBezTo>
                <a:cubicBezTo>
                  <a:pt x="983" y="1051"/>
                  <a:pt x="996" y="1056"/>
                  <a:pt x="1008" y="1056"/>
                </a:cubicBezTo>
                <a:cubicBezTo>
                  <a:pt x="1020" y="1056"/>
                  <a:pt x="1033" y="1051"/>
                  <a:pt x="1042" y="1042"/>
                </a:cubicBezTo>
                <a:cubicBezTo>
                  <a:pt x="1061" y="1023"/>
                  <a:pt x="1061" y="993"/>
                  <a:pt x="1042" y="974"/>
                </a:cubicBezTo>
                <a:close/>
                <a:moveTo>
                  <a:pt x="288" y="96"/>
                </a:moveTo>
                <a:cubicBezTo>
                  <a:pt x="576" y="96"/>
                  <a:pt x="576" y="96"/>
                  <a:pt x="576" y="96"/>
                </a:cubicBezTo>
                <a:cubicBezTo>
                  <a:pt x="576" y="192"/>
                  <a:pt x="576" y="192"/>
                  <a:pt x="576" y="192"/>
                </a:cubicBezTo>
                <a:cubicBezTo>
                  <a:pt x="288" y="192"/>
                  <a:pt x="288" y="192"/>
                  <a:pt x="288" y="192"/>
                </a:cubicBezTo>
                <a:lnTo>
                  <a:pt x="288" y="96"/>
                </a:lnTo>
                <a:close/>
                <a:moveTo>
                  <a:pt x="96" y="704"/>
                </a:moveTo>
                <a:cubicBezTo>
                  <a:pt x="96" y="288"/>
                  <a:pt x="96" y="288"/>
                  <a:pt x="96" y="288"/>
                </a:cubicBezTo>
                <a:cubicBezTo>
                  <a:pt x="768" y="288"/>
                  <a:pt x="768" y="288"/>
                  <a:pt x="768" y="288"/>
                </a:cubicBezTo>
                <a:cubicBezTo>
                  <a:pt x="768" y="400"/>
                  <a:pt x="768" y="400"/>
                  <a:pt x="768" y="400"/>
                </a:cubicBezTo>
                <a:cubicBezTo>
                  <a:pt x="738" y="390"/>
                  <a:pt x="706" y="384"/>
                  <a:pt x="672" y="384"/>
                </a:cubicBezTo>
                <a:cubicBezTo>
                  <a:pt x="513" y="384"/>
                  <a:pt x="384" y="513"/>
                  <a:pt x="384" y="672"/>
                </a:cubicBezTo>
                <a:cubicBezTo>
                  <a:pt x="384" y="683"/>
                  <a:pt x="385" y="693"/>
                  <a:pt x="386" y="704"/>
                </a:cubicBezTo>
                <a:lnTo>
                  <a:pt x="96" y="704"/>
                </a:lnTo>
                <a:close/>
                <a:moveTo>
                  <a:pt x="480" y="672"/>
                </a:moveTo>
                <a:cubicBezTo>
                  <a:pt x="480" y="566"/>
                  <a:pt x="566" y="480"/>
                  <a:pt x="672" y="480"/>
                </a:cubicBezTo>
                <a:cubicBezTo>
                  <a:pt x="778" y="480"/>
                  <a:pt x="864" y="566"/>
                  <a:pt x="864" y="672"/>
                </a:cubicBezTo>
                <a:cubicBezTo>
                  <a:pt x="864" y="778"/>
                  <a:pt x="778" y="864"/>
                  <a:pt x="672" y="864"/>
                </a:cubicBezTo>
                <a:cubicBezTo>
                  <a:pt x="566" y="864"/>
                  <a:pt x="480" y="778"/>
                  <a:pt x="480" y="672"/>
                </a:cubicBezTo>
                <a:close/>
                <a:moveTo>
                  <a:pt x="480" y="672"/>
                </a:moveTo>
                <a:cubicBezTo>
                  <a:pt x="480" y="672"/>
                  <a:pt x="480" y="672"/>
                  <a:pt x="480" y="672"/>
                </a:cubicBezTo>
              </a:path>
            </a:pathLst>
          </a:custGeom>
          <a:solidFill>
            <a:srgbClr val="93C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93" name="TextBox 92"/>
          <p:cNvSpPr txBox="1"/>
          <p:nvPr/>
        </p:nvSpPr>
        <p:spPr>
          <a:xfrm>
            <a:off x="4480748" y="1639219"/>
            <a:ext cx="20197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000" b="1" dirty="0">
                <a:solidFill>
                  <a:schemeClr val="accent5">
                    <a:lumMod val="50000"/>
                  </a:schemeClr>
                </a:solidFill>
              </a:rPr>
              <a:t>SSL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882479" y="1284081"/>
            <a:ext cx="606378" cy="602562"/>
            <a:chOff x="9329738" y="165100"/>
            <a:chExt cx="2017712" cy="2005013"/>
          </a:xfrm>
          <a:solidFill>
            <a:srgbClr val="FDD5B4"/>
          </a:solidFill>
        </p:grpSpPr>
        <p:sp>
          <p:nvSpPr>
            <p:cNvPr id="97" name="Freeform 18"/>
            <p:cNvSpPr>
              <a:spLocks noEditPoints="1"/>
            </p:cNvSpPr>
            <p:nvPr/>
          </p:nvSpPr>
          <p:spPr bwMode="auto">
            <a:xfrm>
              <a:off x="9617075" y="165100"/>
              <a:ext cx="1730375" cy="1730375"/>
            </a:xfrm>
            <a:custGeom>
              <a:avLst/>
              <a:gdLst>
                <a:gd name="T0" fmla="*/ 756 w 802"/>
                <a:gd name="T1" fmla="*/ 0 h 800"/>
                <a:gd name="T2" fmla="*/ 46 w 802"/>
                <a:gd name="T3" fmla="*/ 0 h 800"/>
                <a:gd name="T4" fmla="*/ 0 w 802"/>
                <a:gd name="T5" fmla="*/ 46 h 800"/>
                <a:gd name="T6" fmla="*/ 0 w 802"/>
                <a:gd name="T7" fmla="*/ 370 h 800"/>
                <a:gd name="T8" fmla="*/ 67 w 802"/>
                <a:gd name="T9" fmla="*/ 344 h 800"/>
                <a:gd name="T10" fmla="*/ 91 w 802"/>
                <a:gd name="T11" fmla="*/ 338 h 800"/>
                <a:gd name="T12" fmla="*/ 91 w 802"/>
                <a:gd name="T13" fmla="*/ 232 h 800"/>
                <a:gd name="T14" fmla="*/ 120 w 802"/>
                <a:gd name="T15" fmla="*/ 203 h 800"/>
                <a:gd name="T16" fmla="*/ 681 w 802"/>
                <a:gd name="T17" fmla="*/ 203 h 800"/>
                <a:gd name="T18" fmla="*/ 711 w 802"/>
                <a:gd name="T19" fmla="*/ 232 h 800"/>
                <a:gd name="T20" fmla="*/ 711 w 802"/>
                <a:gd name="T21" fmla="*/ 680 h 800"/>
                <a:gd name="T22" fmla="*/ 681 w 802"/>
                <a:gd name="T23" fmla="*/ 710 h 800"/>
                <a:gd name="T24" fmla="*/ 376 w 802"/>
                <a:gd name="T25" fmla="*/ 710 h 800"/>
                <a:gd name="T26" fmla="*/ 338 w 802"/>
                <a:gd name="T27" fmla="*/ 800 h 800"/>
                <a:gd name="T28" fmla="*/ 756 w 802"/>
                <a:gd name="T29" fmla="*/ 800 h 800"/>
                <a:gd name="T30" fmla="*/ 802 w 802"/>
                <a:gd name="T31" fmla="*/ 755 h 800"/>
                <a:gd name="T32" fmla="*/ 802 w 802"/>
                <a:gd name="T33" fmla="*/ 46 h 800"/>
                <a:gd name="T34" fmla="*/ 756 w 802"/>
                <a:gd name="T35" fmla="*/ 0 h 800"/>
                <a:gd name="T36" fmla="*/ 457 w 802"/>
                <a:gd name="T37" fmla="*/ 131 h 800"/>
                <a:gd name="T38" fmla="*/ 441 w 802"/>
                <a:gd name="T39" fmla="*/ 147 h 800"/>
                <a:gd name="T40" fmla="*/ 395 w 802"/>
                <a:gd name="T41" fmla="*/ 147 h 800"/>
                <a:gd name="T42" fmla="*/ 379 w 802"/>
                <a:gd name="T43" fmla="*/ 131 h 800"/>
                <a:gd name="T44" fmla="*/ 379 w 802"/>
                <a:gd name="T45" fmla="*/ 85 h 800"/>
                <a:gd name="T46" fmla="*/ 395 w 802"/>
                <a:gd name="T47" fmla="*/ 69 h 800"/>
                <a:gd name="T48" fmla="*/ 441 w 802"/>
                <a:gd name="T49" fmla="*/ 69 h 800"/>
                <a:gd name="T50" fmla="*/ 457 w 802"/>
                <a:gd name="T51" fmla="*/ 85 h 800"/>
                <a:gd name="T52" fmla="*/ 457 w 802"/>
                <a:gd name="T53" fmla="*/ 131 h 800"/>
                <a:gd name="T54" fmla="*/ 584 w 802"/>
                <a:gd name="T55" fmla="*/ 131 h 800"/>
                <a:gd name="T56" fmla="*/ 568 w 802"/>
                <a:gd name="T57" fmla="*/ 147 h 800"/>
                <a:gd name="T58" fmla="*/ 522 w 802"/>
                <a:gd name="T59" fmla="*/ 147 h 800"/>
                <a:gd name="T60" fmla="*/ 506 w 802"/>
                <a:gd name="T61" fmla="*/ 131 h 800"/>
                <a:gd name="T62" fmla="*/ 506 w 802"/>
                <a:gd name="T63" fmla="*/ 85 h 800"/>
                <a:gd name="T64" fmla="*/ 522 w 802"/>
                <a:gd name="T65" fmla="*/ 69 h 800"/>
                <a:gd name="T66" fmla="*/ 568 w 802"/>
                <a:gd name="T67" fmla="*/ 69 h 800"/>
                <a:gd name="T68" fmla="*/ 584 w 802"/>
                <a:gd name="T69" fmla="*/ 85 h 800"/>
                <a:gd name="T70" fmla="*/ 584 w 802"/>
                <a:gd name="T71" fmla="*/ 131 h 800"/>
                <a:gd name="T72" fmla="*/ 711 w 802"/>
                <a:gd name="T73" fmla="*/ 131 h 800"/>
                <a:gd name="T74" fmla="*/ 695 w 802"/>
                <a:gd name="T75" fmla="*/ 147 h 800"/>
                <a:gd name="T76" fmla="*/ 649 w 802"/>
                <a:gd name="T77" fmla="*/ 147 h 800"/>
                <a:gd name="T78" fmla="*/ 633 w 802"/>
                <a:gd name="T79" fmla="*/ 131 h 800"/>
                <a:gd name="T80" fmla="*/ 633 w 802"/>
                <a:gd name="T81" fmla="*/ 85 h 800"/>
                <a:gd name="T82" fmla="*/ 649 w 802"/>
                <a:gd name="T83" fmla="*/ 69 h 800"/>
                <a:gd name="T84" fmla="*/ 695 w 802"/>
                <a:gd name="T85" fmla="*/ 69 h 800"/>
                <a:gd name="T86" fmla="*/ 711 w 802"/>
                <a:gd name="T87" fmla="*/ 85 h 800"/>
                <a:gd name="T88" fmla="*/ 711 w 802"/>
                <a:gd name="T89" fmla="*/ 131 h 800"/>
                <a:gd name="T90" fmla="*/ 711 w 802"/>
                <a:gd name="T91" fmla="*/ 131 h 800"/>
                <a:gd name="T92" fmla="*/ 711 w 802"/>
                <a:gd name="T93" fmla="*/ 131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2" h="800">
                  <a:moveTo>
                    <a:pt x="75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0"/>
                    <a:pt x="0" y="46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67" y="344"/>
                    <a:pt x="67" y="344"/>
                    <a:pt x="67" y="344"/>
                  </a:cubicBezTo>
                  <a:cubicBezTo>
                    <a:pt x="75" y="341"/>
                    <a:pt x="83" y="339"/>
                    <a:pt x="91" y="338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1" y="216"/>
                    <a:pt x="104" y="203"/>
                    <a:pt x="120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98" y="203"/>
                    <a:pt x="711" y="216"/>
                    <a:pt x="711" y="232"/>
                  </a:cubicBezTo>
                  <a:cubicBezTo>
                    <a:pt x="711" y="680"/>
                    <a:pt x="711" y="680"/>
                    <a:pt x="711" y="680"/>
                  </a:cubicBezTo>
                  <a:cubicBezTo>
                    <a:pt x="711" y="696"/>
                    <a:pt x="698" y="710"/>
                    <a:pt x="681" y="710"/>
                  </a:cubicBezTo>
                  <a:cubicBezTo>
                    <a:pt x="376" y="710"/>
                    <a:pt x="376" y="710"/>
                    <a:pt x="376" y="710"/>
                  </a:cubicBezTo>
                  <a:cubicBezTo>
                    <a:pt x="365" y="741"/>
                    <a:pt x="352" y="772"/>
                    <a:pt x="338" y="800"/>
                  </a:cubicBezTo>
                  <a:cubicBezTo>
                    <a:pt x="756" y="800"/>
                    <a:pt x="756" y="800"/>
                    <a:pt x="756" y="800"/>
                  </a:cubicBezTo>
                  <a:cubicBezTo>
                    <a:pt x="781" y="800"/>
                    <a:pt x="802" y="780"/>
                    <a:pt x="802" y="755"/>
                  </a:cubicBezTo>
                  <a:cubicBezTo>
                    <a:pt x="802" y="46"/>
                    <a:pt x="802" y="46"/>
                    <a:pt x="802" y="46"/>
                  </a:cubicBezTo>
                  <a:cubicBezTo>
                    <a:pt x="802" y="20"/>
                    <a:pt x="781" y="0"/>
                    <a:pt x="756" y="0"/>
                  </a:cubicBezTo>
                  <a:close/>
                  <a:moveTo>
                    <a:pt x="457" y="131"/>
                  </a:moveTo>
                  <a:cubicBezTo>
                    <a:pt x="457" y="140"/>
                    <a:pt x="450" y="147"/>
                    <a:pt x="441" y="147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86" y="147"/>
                    <a:pt x="379" y="140"/>
                    <a:pt x="379" y="131"/>
                  </a:cubicBezTo>
                  <a:cubicBezTo>
                    <a:pt x="379" y="85"/>
                    <a:pt x="379" y="85"/>
                    <a:pt x="379" y="85"/>
                  </a:cubicBezTo>
                  <a:cubicBezTo>
                    <a:pt x="379" y="76"/>
                    <a:pt x="386" y="69"/>
                    <a:pt x="395" y="69"/>
                  </a:cubicBezTo>
                  <a:cubicBezTo>
                    <a:pt x="441" y="69"/>
                    <a:pt x="441" y="69"/>
                    <a:pt x="441" y="69"/>
                  </a:cubicBezTo>
                  <a:cubicBezTo>
                    <a:pt x="450" y="69"/>
                    <a:pt x="457" y="76"/>
                    <a:pt x="457" y="85"/>
                  </a:cubicBezTo>
                  <a:lnTo>
                    <a:pt x="457" y="131"/>
                  </a:lnTo>
                  <a:close/>
                  <a:moveTo>
                    <a:pt x="584" y="131"/>
                  </a:moveTo>
                  <a:cubicBezTo>
                    <a:pt x="584" y="140"/>
                    <a:pt x="577" y="147"/>
                    <a:pt x="568" y="147"/>
                  </a:cubicBezTo>
                  <a:cubicBezTo>
                    <a:pt x="522" y="147"/>
                    <a:pt x="522" y="147"/>
                    <a:pt x="522" y="147"/>
                  </a:cubicBezTo>
                  <a:cubicBezTo>
                    <a:pt x="513" y="147"/>
                    <a:pt x="506" y="140"/>
                    <a:pt x="506" y="131"/>
                  </a:cubicBezTo>
                  <a:cubicBezTo>
                    <a:pt x="506" y="85"/>
                    <a:pt x="506" y="85"/>
                    <a:pt x="506" y="85"/>
                  </a:cubicBezTo>
                  <a:cubicBezTo>
                    <a:pt x="506" y="76"/>
                    <a:pt x="513" y="69"/>
                    <a:pt x="522" y="69"/>
                  </a:cubicBezTo>
                  <a:cubicBezTo>
                    <a:pt x="568" y="69"/>
                    <a:pt x="568" y="69"/>
                    <a:pt x="568" y="69"/>
                  </a:cubicBezTo>
                  <a:cubicBezTo>
                    <a:pt x="577" y="69"/>
                    <a:pt x="584" y="76"/>
                    <a:pt x="584" y="85"/>
                  </a:cubicBezTo>
                  <a:lnTo>
                    <a:pt x="584" y="131"/>
                  </a:lnTo>
                  <a:close/>
                  <a:moveTo>
                    <a:pt x="711" y="131"/>
                  </a:moveTo>
                  <a:cubicBezTo>
                    <a:pt x="711" y="140"/>
                    <a:pt x="704" y="147"/>
                    <a:pt x="695" y="147"/>
                  </a:cubicBezTo>
                  <a:cubicBezTo>
                    <a:pt x="649" y="147"/>
                    <a:pt x="649" y="147"/>
                    <a:pt x="649" y="147"/>
                  </a:cubicBezTo>
                  <a:cubicBezTo>
                    <a:pt x="640" y="147"/>
                    <a:pt x="633" y="140"/>
                    <a:pt x="633" y="131"/>
                  </a:cubicBezTo>
                  <a:cubicBezTo>
                    <a:pt x="633" y="85"/>
                    <a:pt x="633" y="85"/>
                    <a:pt x="633" y="85"/>
                  </a:cubicBezTo>
                  <a:cubicBezTo>
                    <a:pt x="633" y="76"/>
                    <a:pt x="640" y="69"/>
                    <a:pt x="649" y="69"/>
                  </a:cubicBezTo>
                  <a:cubicBezTo>
                    <a:pt x="695" y="69"/>
                    <a:pt x="695" y="69"/>
                    <a:pt x="695" y="69"/>
                  </a:cubicBezTo>
                  <a:cubicBezTo>
                    <a:pt x="704" y="69"/>
                    <a:pt x="711" y="76"/>
                    <a:pt x="711" y="85"/>
                  </a:cubicBezTo>
                  <a:lnTo>
                    <a:pt x="711" y="131"/>
                  </a:lnTo>
                  <a:close/>
                  <a:moveTo>
                    <a:pt x="711" y="131"/>
                  </a:moveTo>
                  <a:cubicBezTo>
                    <a:pt x="711" y="131"/>
                    <a:pt x="711" y="131"/>
                    <a:pt x="711" y="1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8" name="Freeform 19"/>
            <p:cNvSpPr>
              <a:spLocks noEditPoints="1"/>
            </p:cNvSpPr>
            <p:nvPr/>
          </p:nvSpPr>
          <p:spPr bwMode="auto">
            <a:xfrm>
              <a:off x="9329738" y="1030288"/>
              <a:ext cx="1049338" cy="1139825"/>
            </a:xfrm>
            <a:custGeom>
              <a:avLst/>
              <a:gdLst>
                <a:gd name="T0" fmla="*/ 448 w 486"/>
                <a:gd name="T1" fmla="*/ 74 h 527"/>
                <a:gd name="T2" fmla="*/ 263 w 486"/>
                <a:gd name="T3" fmla="*/ 4 h 527"/>
                <a:gd name="T4" fmla="*/ 243 w 486"/>
                <a:gd name="T5" fmla="*/ 0 h 527"/>
                <a:gd name="T6" fmla="*/ 223 w 486"/>
                <a:gd name="T7" fmla="*/ 4 h 527"/>
                <a:gd name="T8" fmla="*/ 38 w 486"/>
                <a:gd name="T9" fmla="*/ 74 h 527"/>
                <a:gd name="T10" fmla="*/ 2 w 486"/>
                <a:gd name="T11" fmla="*/ 132 h 527"/>
                <a:gd name="T12" fmla="*/ 243 w 486"/>
                <a:gd name="T13" fmla="*/ 527 h 527"/>
                <a:gd name="T14" fmla="*/ 484 w 486"/>
                <a:gd name="T15" fmla="*/ 132 h 527"/>
                <a:gd name="T16" fmla="*/ 448 w 486"/>
                <a:gd name="T17" fmla="*/ 74 h 527"/>
                <a:gd name="T18" fmla="*/ 448 w 486"/>
                <a:gd name="T19" fmla="*/ 74 h 527"/>
                <a:gd name="T20" fmla="*/ 448 w 486"/>
                <a:gd name="T21" fmla="*/ 7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527">
                  <a:moveTo>
                    <a:pt x="448" y="74"/>
                  </a:moveTo>
                  <a:cubicBezTo>
                    <a:pt x="263" y="4"/>
                    <a:pt x="263" y="4"/>
                    <a:pt x="263" y="4"/>
                  </a:cubicBezTo>
                  <a:cubicBezTo>
                    <a:pt x="256" y="1"/>
                    <a:pt x="250" y="0"/>
                    <a:pt x="243" y="0"/>
                  </a:cubicBezTo>
                  <a:cubicBezTo>
                    <a:pt x="236" y="0"/>
                    <a:pt x="229" y="1"/>
                    <a:pt x="223" y="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14" y="83"/>
                    <a:pt x="0" y="107"/>
                    <a:pt x="2" y="132"/>
                  </a:cubicBezTo>
                  <a:cubicBezTo>
                    <a:pt x="18" y="296"/>
                    <a:pt x="120" y="527"/>
                    <a:pt x="243" y="527"/>
                  </a:cubicBezTo>
                  <a:cubicBezTo>
                    <a:pt x="366" y="527"/>
                    <a:pt x="467" y="296"/>
                    <a:pt x="484" y="132"/>
                  </a:cubicBezTo>
                  <a:cubicBezTo>
                    <a:pt x="486" y="107"/>
                    <a:pt x="471" y="83"/>
                    <a:pt x="448" y="74"/>
                  </a:cubicBezTo>
                  <a:close/>
                  <a:moveTo>
                    <a:pt x="448" y="74"/>
                  </a:moveTo>
                  <a:cubicBezTo>
                    <a:pt x="448" y="74"/>
                    <a:pt x="448" y="74"/>
                    <a:pt x="448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03" name="Freeform 23"/>
          <p:cNvSpPr>
            <a:spLocks noEditPoints="1"/>
          </p:cNvSpPr>
          <p:nvPr/>
        </p:nvSpPr>
        <p:spPr bwMode="auto">
          <a:xfrm>
            <a:off x="7713394" y="1225675"/>
            <a:ext cx="638126" cy="598913"/>
          </a:xfrm>
          <a:custGeom>
            <a:avLst/>
            <a:gdLst>
              <a:gd name="T0" fmla="*/ 153 w 262"/>
              <a:gd name="T1" fmla="*/ 64 h 245"/>
              <a:gd name="T2" fmla="*/ 131 w 262"/>
              <a:gd name="T3" fmla="*/ 0 h 245"/>
              <a:gd name="T4" fmla="*/ 108 w 262"/>
              <a:gd name="T5" fmla="*/ 64 h 245"/>
              <a:gd name="T6" fmla="*/ 0 w 262"/>
              <a:gd name="T7" fmla="*/ 71 h 245"/>
              <a:gd name="T8" fmla="*/ 7 w 262"/>
              <a:gd name="T9" fmla="*/ 245 h 245"/>
              <a:gd name="T10" fmla="*/ 262 w 262"/>
              <a:gd name="T11" fmla="*/ 238 h 245"/>
              <a:gd name="T12" fmla="*/ 255 w 262"/>
              <a:gd name="T13" fmla="*/ 64 h 245"/>
              <a:gd name="T14" fmla="*/ 142 w 262"/>
              <a:gd name="T15" fmla="*/ 22 h 245"/>
              <a:gd name="T16" fmla="*/ 120 w 262"/>
              <a:gd name="T17" fmla="*/ 22 h 245"/>
              <a:gd name="T18" fmla="*/ 92 w 262"/>
              <a:gd name="T19" fmla="*/ 220 h 245"/>
              <a:gd name="T20" fmla="*/ 25 w 262"/>
              <a:gd name="T21" fmla="*/ 207 h 245"/>
              <a:gd name="T22" fmla="*/ 92 w 262"/>
              <a:gd name="T23" fmla="*/ 220 h 245"/>
              <a:gd name="T24" fmla="*/ 25 w 262"/>
              <a:gd name="T25" fmla="*/ 185 h 245"/>
              <a:gd name="T26" fmla="*/ 92 w 262"/>
              <a:gd name="T27" fmla="*/ 172 h 245"/>
              <a:gd name="T28" fmla="*/ 115 w 262"/>
              <a:gd name="T29" fmla="*/ 149 h 245"/>
              <a:gd name="T30" fmla="*/ 25 w 262"/>
              <a:gd name="T31" fmla="*/ 136 h 245"/>
              <a:gd name="T32" fmla="*/ 115 w 262"/>
              <a:gd name="T33" fmla="*/ 149 h 245"/>
              <a:gd name="T34" fmla="*/ 224 w 262"/>
              <a:gd name="T35" fmla="*/ 223 h 245"/>
              <a:gd name="T36" fmla="*/ 206 w 262"/>
              <a:gd name="T37" fmla="*/ 191 h 245"/>
              <a:gd name="T38" fmla="*/ 179 w 262"/>
              <a:gd name="T39" fmla="*/ 186 h 245"/>
              <a:gd name="T40" fmla="*/ 161 w 262"/>
              <a:gd name="T41" fmla="*/ 197 h 245"/>
              <a:gd name="T42" fmla="*/ 155 w 262"/>
              <a:gd name="T43" fmla="*/ 223 h 245"/>
              <a:gd name="T44" fmla="*/ 150 w 262"/>
              <a:gd name="T45" fmla="*/ 132 h 245"/>
              <a:gd name="T46" fmla="*/ 234 w 262"/>
              <a:gd name="T47" fmla="*/ 223 h 245"/>
              <a:gd name="T48" fmla="*/ 237 w 262"/>
              <a:gd name="T49" fmla="*/ 112 h 245"/>
              <a:gd name="T50" fmla="*/ 18 w 262"/>
              <a:gd name="T51" fmla="*/ 105 h 245"/>
              <a:gd name="T52" fmla="*/ 25 w 262"/>
              <a:gd name="T53" fmla="*/ 86 h 245"/>
              <a:gd name="T54" fmla="*/ 108 w 262"/>
              <a:gd name="T55" fmla="*/ 99 h 245"/>
              <a:gd name="T56" fmla="*/ 153 w 262"/>
              <a:gd name="T57" fmla="*/ 86 h 245"/>
              <a:gd name="T58" fmla="*/ 244 w 262"/>
              <a:gd name="T59" fmla="*/ 93 h 245"/>
              <a:gd name="T60" fmla="*/ 176 w 262"/>
              <a:gd name="T61" fmla="*/ 174 h 245"/>
              <a:gd name="T62" fmla="*/ 204 w 262"/>
              <a:gd name="T63" fmla="*/ 174 h 245"/>
              <a:gd name="T64" fmla="*/ 205 w 262"/>
              <a:gd name="T65" fmla="*/ 167 h 245"/>
              <a:gd name="T66" fmla="*/ 196 w 262"/>
              <a:gd name="T67" fmla="*/ 148 h 245"/>
              <a:gd name="T68" fmla="*/ 191 w 262"/>
              <a:gd name="T69" fmla="*/ 143 h 245"/>
              <a:gd name="T70" fmla="*/ 191 w 262"/>
              <a:gd name="T71" fmla="*/ 143 h 245"/>
              <a:gd name="T72" fmla="*/ 187 w 262"/>
              <a:gd name="T73" fmla="*/ 147 h 245"/>
              <a:gd name="T74" fmla="*/ 187 w 262"/>
              <a:gd name="T75" fmla="*/ 146 h 245"/>
              <a:gd name="T76" fmla="*/ 176 w 262"/>
              <a:gd name="T77" fmla="*/ 156 h 245"/>
              <a:gd name="T78" fmla="*/ 175 w 262"/>
              <a:gd name="T79" fmla="*/ 171 h 245"/>
              <a:gd name="T80" fmla="*/ 189 w 262"/>
              <a:gd name="T81" fmla="*/ 144 h 245"/>
              <a:gd name="T82" fmla="*/ 188 w 262"/>
              <a:gd name="T83" fmla="*/ 146 h 245"/>
              <a:gd name="T84" fmla="*/ 189 w 262"/>
              <a:gd name="T85" fmla="*/ 144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2" h="245">
                <a:moveTo>
                  <a:pt x="255" y="64"/>
                </a:moveTo>
                <a:cubicBezTo>
                  <a:pt x="153" y="64"/>
                  <a:pt x="153" y="64"/>
                  <a:pt x="153" y="64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153" y="10"/>
                  <a:pt x="143" y="0"/>
                  <a:pt x="131" y="0"/>
                </a:cubicBezTo>
                <a:cubicBezTo>
                  <a:pt x="118" y="0"/>
                  <a:pt x="108" y="10"/>
                  <a:pt x="108" y="22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3" y="64"/>
                  <a:pt x="0" y="67"/>
                  <a:pt x="0" y="71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2"/>
                  <a:pt x="3" y="245"/>
                  <a:pt x="7" y="245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9" y="245"/>
                  <a:pt x="262" y="242"/>
                  <a:pt x="262" y="238"/>
                </a:cubicBezTo>
                <a:cubicBezTo>
                  <a:pt x="262" y="71"/>
                  <a:pt x="262" y="71"/>
                  <a:pt x="262" y="71"/>
                </a:cubicBezTo>
                <a:cubicBezTo>
                  <a:pt x="262" y="67"/>
                  <a:pt x="259" y="64"/>
                  <a:pt x="255" y="64"/>
                </a:cubicBezTo>
                <a:close/>
                <a:moveTo>
                  <a:pt x="131" y="11"/>
                </a:moveTo>
                <a:cubicBezTo>
                  <a:pt x="137" y="11"/>
                  <a:pt x="142" y="16"/>
                  <a:pt x="142" y="22"/>
                </a:cubicBezTo>
                <a:cubicBezTo>
                  <a:pt x="142" y="29"/>
                  <a:pt x="137" y="34"/>
                  <a:pt x="131" y="34"/>
                </a:cubicBezTo>
                <a:cubicBezTo>
                  <a:pt x="125" y="34"/>
                  <a:pt x="120" y="29"/>
                  <a:pt x="120" y="22"/>
                </a:cubicBezTo>
                <a:cubicBezTo>
                  <a:pt x="120" y="16"/>
                  <a:pt x="125" y="11"/>
                  <a:pt x="131" y="11"/>
                </a:cubicBezTo>
                <a:close/>
                <a:moveTo>
                  <a:pt x="92" y="220"/>
                </a:moveTo>
                <a:cubicBezTo>
                  <a:pt x="25" y="220"/>
                  <a:pt x="25" y="220"/>
                  <a:pt x="25" y="220"/>
                </a:cubicBezTo>
                <a:cubicBezTo>
                  <a:pt x="25" y="207"/>
                  <a:pt x="25" y="207"/>
                  <a:pt x="25" y="207"/>
                </a:cubicBezTo>
                <a:cubicBezTo>
                  <a:pt x="92" y="207"/>
                  <a:pt x="92" y="207"/>
                  <a:pt x="92" y="207"/>
                </a:cubicBezTo>
                <a:lnTo>
                  <a:pt x="92" y="220"/>
                </a:lnTo>
                <a:close/>
                <a:moveTo>
                  <a:pt x="92" y="185"/>
                </a:moveTo>
                <a:cubicBezTo>
                  <a:pt x="25" y="185"/>
                  <a:pt x="25" y="185"/>
                  <a:pt x="25" y="185"/>
                </a:cubicBezTo>
                <a:cubicBezTo>
                  <a:pt x="25" y="172"/>
                  <a:pt x="25" y="172"/>
                  <a:pt x="25" y="172"/>
                </a:cubicBezTo>
                <a:cubicBezTo>
                  <a:pt x="92" y="172"/>
                  <a:pt x="92" y="172"/>
                  <a:pt x="92" y="172"/>
                </a:cubicBezTo>
                <a:lnTo>
                  <a:pt x="92" y="185"/>
                </a:lnTo>
                <a:close/>
                <a:moveTo>
                  <a:pt x="115" y="149"/>
                </a:moveTo>
                <a:cubicBezTo>
                  <a:pt x="25" y="149"/>
                  <a:pt x="25" y="149"/>
                  <a:pt x="25" y="149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115" y="136"/>
                  <a:pt x="115" y="136"/>
                  <a:pt x="115" y="136"/>
                </a:cubicBezTo>
                <a:lnTo>
                  <a:pt x="115" y="149"/>
                </a:lnTo>
                <a:close/>
                <a:moveTo>
                  <a:pt x="234" y="223"/>
                </a:moveTo>
                <a:cubicBezTo>
                  <a:pt x="224" y="223"/>
                  <a:pt x="224" y="223"/>
                  <a:pt x="224" y="223"/>
                </a:cubicBezTo>
                <a:cubicBezTo>
                  <a:pt x="225" y="211"/>
                  <a:pt x="220" y="198"/>
                  <a:pt x="220" y="198"/>
                </a:cubicBezTo>
                <a:cubicBezTo>
                  <a:pt x="218" y="194"/>
                  <a:pt x="206" y="191"/>
                  <a:pt x="206" y="191"/>
                </a:cubicBezTo>
                <a:cubicBezTo>
                  <a:pt x="200" y="188"/>
                  <a:pt x="200" y="186"/>
                  <a:pt x="200" y="186"/>
                </a:cubicBezTo>
                <a:cubicBezTo>
                  <a:pt x="188" y="210"/>
                  <a:pt x="179" y="186"/>
                  <a:pt x="179" y="186"/>
                </a:cubicBezTo>
                <a:cubicBezTo>
                  <a:pt x="179" y="189"/>
                  <a:pt x="166" y="193"/>
                  <a:pt x="166" y="193"/>
                </a:cubicBezTo>
                <a:cubicBezTo>
                  <a:pt x="163" y="195"/>
                  <a:pt x="161" y="197"/>
                  <a:pt x="161" y="197"/>
                </a:cubicBezTo>
                <a:cubicBezTo>
                  <a:pt x="156" y="204"/>
                  <a:pt x="155" y="222"/>
                  <a:pt x="155" y="222"/>
                </a:cubicBezTo>
                <a:cubicBezTo>
                  <a:pt x="155" y="222"/>
                  <a:pt x="155" y="222"/>
                  <a:pt x="155" y="223"/>
                </a:cubicBezTo>
                <a:cubicBezTo>
                  <a:pt x="150" y="223"/>
                  <a:pt x="150" y="223"/>
                  <a:pt x="150" y="223"/>
                </a:cubicBezTo>
                <a:cubicBezTo>
                  <a:pt x="150" y="132"/>
                  <a:pt x="150" y="132"/>
                  <a:pt x="150" y="132"/>
                </a:cubicBezTo>
                <a:cubicBezTo>
                  <a:pt x="234" y="132"/>
                  <a:pt x="234" y="132"/>
                  <a:pt x="234" y="132"/>
                </a:cubicBezTo>
                <a:lnTo>
                  <a:pt x="234" y="223"/>
                </a:lnTo>
                <a:close/>
                <a:moveTo>
                  <a:pt x="244" y="105"/>
                </a:moveTo>
                <a:cubicBezTo>
                  <a:pt x="244" y="109"/>
                  <a:pt x="241" y="112"/>
                  <a:pt x="237" y="112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21" y="112"/>
                  <a:pt x="18" y="109"/>
                  <a:pt x="18" y="105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89"/>
                  <a:pt x="21" y="86"/>
                  <a:pt x="25" y="86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53" y="99"/>
                  <a:pt x="153" y="99"/>
                  <a:pt x="153" y="99"/>
                </a:cubicBezTo>
                <a:cubicBezTo>
                  <a:pt x="153" y="86"/>
                  <a:pt x="153" y="86"/>
                  <a:pt x="153" y="86"/>
                </a:cubicBezTo>
                <a:cubicBezTo>
                  <a:pt x="237" y="86"/>
                  <a:pt x="237" y="86"/>
                  <a:pt x="237" y="86"/>
                </a:cubicBezTo>
                <a:cubicBezTo>
                  <a:pt x="241" y="86"/>
                  <a:pt x="244" y="89"/>
                  <a:pt x="244" y="93"/>
                </a:cubicBezTo>
                <a:lnTo>
                  <a:pt x="244" y="105"/>
                </a:lnTo>
                <a:close/>
                <a:moveTo>
                  <a:pt x="176" y="174"/>
                </a:moveTo>
                <a:cubicBezTo>
                  <a:pt x="177" y="181"/>
                  <a:pt x="184" y="189"/>
                  <a:pt x="190" y="189"/>
                </a:cubicBezTo>
                <a:cubicBezTo>
                  <a:pt x="196" y="189"/>
                  <a:pt x="203" y="181"/>
                  <a:pt x="204" y="174"/>
                </a:cubicBezTo>
                <a:cubicBezTo>
                  <a:pt x="204" y="174"/>
                  <a:pt x="205" y="173"/>
                  <a:pt x="205" y="171"/>
                </a:cubicBezTo>
                <a:cubicBezTo>
                  <a:pt x="205" y="171"/>
                  <a:pt x="207" y="166"/>
                  <a:pt x="205" y="167"/>
                </a:cubicBezTo>
                <a:cubicBezTo>
                  <a:pt x="205" y="165"/>
                  <a:pt x="207" y="157"/>
                  <a:pt x="203" y="152"/>
                </a:cubicBezTo>
                <a:cubicBezTo>
                  <a:pt x="203" y="152"/>
                  <a:pt x="201" y="150"/>
                  <a:pt x="196" y="148"/>
                </a:cubicBezTo>
                <a:cubicBezTo>
                  <a:pt x="194" y="147"/>
                  <a:pt x="194" y="147"/>
                  <a:pt x="194" y="147"/>
                </a:cubicBezTo>
                <a:cubicBezTo>
                  <a:pt x="193" y="147"/>
                  <a:pt x="191" y="145"/>
                  <a:pt x="191" y="143"/>
                </a:cubicBezTo>
                <a:cubicBezTo>
                  <a:pt x="191" y="143"/>
                  <a:pt x="190" y="144"/>
                  <a:pt x="190" y="145"/>
                </a:cubicBezTo>
                <a:cubicBezTo>
                  <a:pt x="190" y="144"/>
                  <a:pt x="190" y="143"/>
                  <a:pt x="191" y="143"/>
                </a:cubicBezTo>
                <a:cubicBezTo>
                  <a:pt x="191" y="143"/>
                  <a:pt x="190" y="143"/>
                  <a:pt x="190" y="144"/>
                </a:cubicBezTo>
                <a:cubicBezTo>
                  <a:pt x="189" y="144"/>
                  <a:pt x="188" y="145"/>
                  <a:pt x="187" y="147"/>
                </a:cubicBezTo>
                <a:cubicBezTo>
                  <a:pt x="187" y="147"/>
                  <a:pt x="187" y="147"/>
                  <a:pt x="187" y="147"/>
                </a:cubicBezTo>
                <a:cubicBezTo>
                  <a:pt x="187" y="147"/>
                  <a:pt x="187" y="146"/>
                  <a:pt x="187" y="146"/>
                </a:cubicBezTo>
                <a:cubicBezTo>
                  <a:pt x="186" y="146"/>
                  <a:pt x="185" y="146"/>
                  <a:pt x="185" y="146"/>
                </a:cubicBezTo>
                <a:cubicBezTo>
                  <a:pt x="185" y="146"/>
                  <a:pt x="178" y="149"/>
                  <a:pt x="176" y="156"/>
                </a:cubicBezTo>
                <a:cubicBezTo>
                  <a:pt x="176" y="156"/>
                  <a:pt x="174" y="158"/>
                  <a:pt x="176" y="167"/>
                </a:cubicBezTo>
                <a:cubicBezTo>
                  <a:pt x="174" y="166"/>
                  <a:pt x="175" y="171"/>
                  <a:pt x="175" y="171"/>
                </a:cubicBezTo>
                <a:cubicBezTo>
                  <a:pt x="175" y="173"/>
                  <a:pt x="176" y="174"/>
                  <a:pt x="176" y="174"/>
                </a:cubicBezTo>
                <a:close/>
                <a:moveTo>
                  <a:pt x="189" y="144"/>
                </a:moveTo>
                <a:cubicBezTo>
                  <a:pt x="189" y="145"/>
                  <a:pt x="189" y="145"/>
                  <a:pt x="189" y="146"/>
                </a:cubicBezTo>
                <a:cubicBezTo>
                  <a:pt x="188" y="146"/>
                  <a:pt x="188" y="146"/>
                  <a:pt x="188" y="146"/>
                </a:cubicBezTo>
                <a:cubicBezTo>
                  <a:pt x="188" y="145"/>
                  <a:pt x="189" y="145"/>
                  <a:pt x="189" y="144"/>
                </a:cubicBezTo>
                <a:close/>
                <a:moveTo>
                  <a:pt x="189" y="144"/>
                </a:moveTo>
                <a:cubicBezTo>
                  <a:pt x="189" y="144"/>
                  <a:pt x="189" y="144"/>
                  <a:pt x="189" y="144"/>
                </a:cubicBezTo>
              </a:path>
            </a:pathLst>
          </a:custGeom>
          <a:solidFill>
            <a:srgbClr val="B2A2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8607857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ym typeface="Arial"/>
              </a:rPr>
              <a:t>Sify Managed SD-WAN: Subscription TierS</a:t>
            </a:r>
          </a:p>
        </p:txBody>
      </p:sp>
      <p:sp>
        <p:nvSpPr>
          <p:cNvPr id="3" name="Freeform 2"/>
          <p:cNvSpPr/>
          <p:nvPr/>
        </p:nvSpPr>
        <p:spPr>
          <a:xfrm>
            <a:off x="358774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8FB4E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Bronze</a:t>
            </a:r>
          </a:p>
        </p:txBody>
      </p:sp>
      <p:sp>
        <p:nvSpPr>
          <p:cNvPr id="4" name="Freeform 3"/>
          <p:cNvSpPr/>
          <p:nvPr/>
        </p:nvSpPr>
        <p:spPr>
          <a:xfrm>
            <a:off x="358774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ZTP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VRRP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OSPF – LAN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MP-BGP – Controller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Routing policies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VRF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QoS/HQoS</a:t>
            </a:r>
          </a:p>
        </p:txBody>
      </p:sp>
      <p:sp>
        <p:nvSpPr>
          <p:cNvPr id="6" name="Freeform 5"/>
          <p:cNvSpPr/>
          <p:nvPr/>
        </p:nvSpPr>
        <p:spPr>
          <a:xfrm>
            <a:off x="2067076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E7B8B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Silver</a:t>
            </a:r>
          </a:p>
        </p:txBody>
      </p:sp>
      <p:sp>
        <p:nvSpPr>
          <p:cNvPr id="7" name="Freeform 6"/>
          <p:cNvSpPr/>
          <p:nvPr/>
        </p:nvSpPr>
        <p:spPr>
          <a:xfrm>
            <a:off x="2067076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Bronze+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IPSEC transport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Any to any IPSEC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Stateful firewall</a:t>
            </a:r>
          </a:p>
        </p:txBody>
      </p:sp>
      <p:sp>
        <p:nvSpPr>
          <p:cNvPr id="8" name="Freeform 7"/>
          <p:cNvSpPr/>
          <p:nvPr/>
        </p:nvSpPr>
        <p:spPr>
          <a:xfrm>
            <a:off x="3775378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93CED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Gold</a:t>
            </a:r>
          </a:p>
        </p:txBody>
      </p:sp>
      <p:sp>
        <p:nvSpPr>
          <p:cNvPr id="9" name="Freeform 8"/>
          <p:cNvSpPr/>
          <p:nvPr/>
        </p:nvSpPr>
        <p:spPr>
          <a:xfrm>
            <a:off x="3775378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Silver+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Performance measurement – synthetic and inline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App visibility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App aware routing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FEC, Packet striping &amp; cloning</a:t>
            </a:r>
          </a:p>
        </p:txBody>
      </p:sp>
      <p:sp>
        <p:nvSpPr>
          <p:cNvPr id="10" name="Freeform 9"/>
          <p:cNvSpPr/>
          <p:nvPr/>
        </p:nvSpPr>
        <p:spPr>
          <a:xfrm>
            <a:off x="5483680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FDD5B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Diamond</a:t>
            </a:r>
          </a:p>
        </p:txBody>
      </p:sp>
      <p:sp>
        <p:nvSpPr>
          <p:cNvPr id="11" name="Freeform 10"/>
          <p:cNvSpPr/>
          <p:nvPr/>
        </p:nvSpPr>
        <p:spPr>
          <a:xfrm>
            <a:off x="5483680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Gold+</a:t>
            </a:r>
            <a:endParaRPr lang="en-US" sz="1200" kern="1200" dirty="0">
              <a:solidFill>
                <a:srgbClr val="595959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CGNAT</a:t>
            </a:r>
            <a:br>
              <a:rPr lang="en-US" sz="1200" kern="1200" dirty="0">
                <a:solidFill>
                  <a:srgbClr val="595959"/>
                </a:solidFill>
              </a:rPr>
            </a:br>
            <a:r>
              <a:rPr lang="en-US" sz="1200" kern="1200" dirty="0">
                <a:solidFill>
                  <a:srgbClr val="595959"/>
                </a:solidFill>
              </a:rPr>
              <a:t>DoS protection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URL filtering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SSL inspection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7191983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CCC1D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Platinum</a:t>
            </a:r>
          </a:p>
        </p:txBody>
      </p:sp>
      <p:sp>
        <p:nvSpPr>
          <p:cNvPr id="13" name="Freeform 12"/>
          <p:cNvSpPr/>
          <p:nvPr/>
        </p:nvSpPr>
        <p:spPr>
          <a:xfrm>
            <a:off x="7191983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Diamond+</a:t>
            </a:r>
            <a:endParaRPr lang="en-US" sz="1200" kern="1200" dirty="0">
              <a:solidFill>
                <a:srgbClr val="595959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IDS/IPS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Anti-virus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SSL decryption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00" kern="1200" dirty="0">
              <a:solidFill>
                <a:srgbClr val="595959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53121" y="1023938"/>
            <a:ext cx="775911" cy="920823"/>
            <a:chOff x="-1752600" y="1198563"/>
            <a:chExt cx="1751013" cy="2078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-1428750" y="1198563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-1428750" y="1198563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-1752600" y="1198563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-1752600" y="1198563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-1557338" y="1846263"/>
              <a:ext cx="1425575" cy="1430338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4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-1363663" y="2043113"/>
              <a:ext cx="1038225" cy="10382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CD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44866" y="1023938"/>
            <a:ext cx="775817" cy="919488"/>
            <a:chOff x="-1660525" y="1022351"/>
            <a:chExt cx="1751013" cy="2078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-1336675" y="1022351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-1336675" y="1022351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1" name="Freeform 16"/>
            <p:cNvSpPr>
              <a:spLocks noEditPoints="1"/>
            </p:cNvSpPr>
            <p:nvPr/>
          </p:nvSpPr>
          <p:spPr bwMode="auto">
            <a:xfrm>
              <a:off x="-1660525" y="1022351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-1660525" y="1022351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-1465263" y="1670051"/>
              <a:ext cx="1425575" cy="1430338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D9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-1271588" y="1866901"/>
              <a:ext cx="1038225" cy="10382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D58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61470" y="1023938"/>
            <a:ext cx="775817" cy="919488"/>
            <a:chOff x="-2130425" y="1384301"/>
            <a:chExt cx="1751013" cy="2076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-1806575" y="1384301"/>
              <a:ext cx="1427163" cy="1233487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-1806575" y="1384301"/>
              <a:ext cx="1427163" cy="1233487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-2130425" y="1384301"/>
              <a:ext cx="1427163" cy="1233487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2" name="Freeform 26"/>
            <p:cNvSpPr>
              <a:spLocks noEditPoints="1"/>
            </p:cNvSpPr>
            <p:nvPr/>
          </p:nvSpPr>
          <p:spPr bwMode="auto">
            <a:xfrm>
              <a:off x="-2130425" y="1384301"/>
              <a:ext cx="1427163" cy="1233487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3" name="Freeform 27"/>
            <p:cNvSpPr>
              <a:spLocks noEditPoints="1"/>
            </p:cNvSpPr>
            <p:nvPr/>
          </p:nvSpPr>
          <p:spPr bwMode="auto">
            <a:xfrm>
              <a:off x="-1935163" y="2032000"/>
              <a:ext cx="1425575" cy="1428750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FC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-1741488" y="2228850"/>
              <a:ext cx="1038225" cy="1036637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D7B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869772" y="1023938"/>
            <a:ext cx="775817" cy="919488"/>
            <a:chOff x="5652805" y="1053625"/>
            <a:chExt cx="951865" cy="1128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6" name="Group 45"/>
            <p:cNvGrpSpPr/>
            <p:nvPr/>
          </p:nvGrpSpPr>
          <p:grpSpPr>
            <a:xfrm>
              <a:off x="5652805" y="1053625"/>
              <a:ext cx="951865" cy="1128775"/>
              <a:chOff x="-2130425" y="1384301"/>
              <a:chExt cx="1751013" cy="2076449"/>
            </a:xfrm>
          </p:grpSpPr>
          <p:sp>
            <p:nvSpPr>
              <p:cNvPr id="47" name="Freeform 23"/>
              <p:cNvSpPr>
                <a:spLocks noEditPoints="1"/>
              </p:cNvSpPr>
              <p:nvPr/>
            </p:nvSpPr>
            <p:spPr bwMode="auto">
              <a:xfrm>
                <a:off x="-1806575" y="1384301"/>
                <a:ext cx="1427163" cy="1233487"/>
              </a:xfrm>
              <a:custGeom>
                <a:avLst/>
                <a:gdLst>
                  <a:gd name="T0" fmla="*/ 899 w 899"/>
                  <a:gd name="T1" fmla="*/ 0 h 777"/>
                  <a:gd name="T2" fmla="*/ 532 w 899"/>
                  <a:gd name="T3" fmla="*/ 0 h 777"/>
                  <a:gd name="T4" fmla="*/ 0 w 899"/>
                  <a:gd name="T5" fmla="*/ 777 h 777"/>
                  <a:gd name="T6" fmla="*/ 369 w 899"/>
                  <a:gd name="T7" fmla="*/ 777 h 777"/>
                  <a:gd name="T8" fmla="*/ 899 w 899"/>
                  <a:gd name="T9" fmla="*/ 0 h 777"/>
                  <a:gd name="T10" fmla="*/ 899 w 899"/>
                  <a:gd name="T11" fmla="*/ 0 h 777"/>
                  <a:gd name="T12" fmla="*/ 899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899" y="0"/>
                    </a:moveTo>
                    <a:lnTo>
                      <a:pt x="532" y="0"/>
                    </a:lnTo>
                    <a:lnTo>
                      <a:pt x="0" y="777"/>
                    </a:lnTo>
                    <a:lnTo>
                      <a:pt x="369" y="777"/>
                    </a:lnTo>
                    <a:lnTo>
                      <a:pt x="899" y="0"/>
                    </a:lnTo>
                    <a:close/>
                    <a:moveTo>
                      <a:pt x="899" y="0"/>
                    </a:moveTo>
                    <a:lnTo>
                      <a:pt x="899" y="0"/>
                    </a:lnTo>
                    <a:close/>
                  </a:path>
                </a:pathLst>
              </a:custGeom>
              <a:solidFill>
                <a:srgbClr val="BF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8" name="Freeform 24"/>
              <p:cNvSpPr>
                <a:spLocks noEditPoints="1"/>
              </p:cNvSpPr>
              <p:nvPr/>
            </p:nvSpPr>
            <p:spPr bwMode="auto">
              <a:xfrm>
                <a:off x="-1806575" y="1384301"/>
                <a:ext cx="1427163" cy="1233487"/>
              </a:xfrm>
              <a:custGeom>
                <a:avLst/>
                <a:gdLst>
                  <a:gd name="T0" fmla="*/ 899 w 899"/>
                  <a:gd name="T1" fmla="*/ 0 h 777"/>
                  <a:gd name="T2" fmla="*/ 532 w 899"/>
                  <a:gd name="T3" fmla="*/ 0 h 777"/>
                  <a:gd name="T4" fmla="*/ 0 w 899"/>
                  <a:gd name="T5" fmla="*/ 777 h 777"/>
                  <a:gd name="T6" fmla="*/ 369 w 899"/>
                  <a:gd name="T7" fmla="*/ 777 h 777"/>
                  <a:gd name="T8" fmla="*/ 899 w 899"/>
                  <a:gd name="T9" fmla="*/ 0 h 777"/>
                  <a:gd name="T10" fmla="*/ 899 w 899"/>
                  <a:gd name="T11" fmla="*/ 0 h 777"/>
                  <a:gd name="T12" fmla="*/ 899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899" y="0"/>
                    </a:moveTo>
                    <a:lnTo>
                      <a:pt x="532" y="0"/>
                    </a:lnTo>
                    <a:lnTo>
                      <a:pt x="0" y="777"/>
                    </a:lnTo>
                    <a:lnTo>
                      <a:pt x="369" y="777"/>
                    </a:lnTo>
                    <a:lnTo>
                      <a:pt x="899" y="0"/>
                    </a:lnTo>
                    <a:moveTo>
                      <a:pt x="899" y="0"/>
                    </a:moveTo>
                    <a:lnTo>
                      <a:pt x="8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9" name="Freeform 25"/>
              <p:cNvSpPr>
                <a:spLocks noEditPoints="1"/>
              </p:cNvSpPr>
              <p:nvPr/>
            </p:nvSpPr>
            <p:spPr bwMode="auto">
              <a:xfrm>
                <a:off x="-2130425" y="1384301"/>
                <a:ext cx="1427163" cy="1233487"/>
              </a:xfrm>
              <a:custGeom>
                <a:avLst/>
                <a:gdLst>
                  <a:gd name="T0" fmla="*/ 0 w 899"/>
                  <a:gd name="T1" fmla="*/ 0 h 777"/>
                  <a:gd name="T2" fmla="*/ 367 w 899"/>
                  <a:gd name="T3" fmla="*/ 0 h 777"/>
                  <a:gd name="T4" fmla="*/ 899 w 899"/>
                  <a:gd name="T5" fmla="*/ 777 h 777"/>
                  <a:gd name="T6" fmla="*/ 532 w 899"/>
                  <a:gd name="T7" fmla="*/ 777 h 777"/>
                  <a:gd name="T8" fmla="*/ 0 w 899"/>
                  <a:gd name="T9" fmla="*/ 0 h 777"/>
                  <a:gd name="T10" fmla="*/ 0 w 899"/>
                  <a:gd name="T11" fmla="*/ 0 h 777"/>
                  <a:gd name="T12" fmla="*/ 0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0" y="0"/>
                    </a:moveTo>
                    <a:lnTo>
                      <a:pt x="367" y="0"/>
                    </a:lnTo>
                    <a:lnTo>
                      <a:pt x="899" y="777"/>
                    </a:lnTo>
                    <a:lnTo>
                      <a:pt x="532" y="77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0" name="Freeform 26"/>
              <p:cNvSpPr>
                <a:spLocks noEditPoints="1"/>
              </p:cNvSpPr>
              <p:nvPr/>
            </p:nvSpPr>
            <p:spPr bwMode="auto">
              <a:xfrm>
                <a:off x="-2130425" y="1384301"/>
                <a:ext cx="1427163" cy="1233487"/>
              </a:xfrm>
              <a:custGeom>
                <a:avLst/>
                <a:gdLst>
                  <a:gd name="T0" fmla="*/ 0 w 899"/>
                  <a:gd name="T1" fmla="*/ 0 h 777"/>
                  <a:gd name="T2" fmla="*/ 367 w 899"/>
                  <a:gd name="T3" fmla="*/ 0 h 777"/>
                  <a:gd name="T4" fmla="*/ 899 w 899"/>
                  <a:gd name="T5" fmla="*/ 777 h 777"/>
                  <a:gd name="T6" fmla="*/ 532 w 899"/>
                  <a:gd name="T7" fmla="*/ 777 h 777"/>
                  <a:gd name="T8" fmla="*/ 0 w 899"/>
                  <a:gd name="T9" fmla="*/ 0 h 777"/>
                  <a:gd name="T10" fmla="*/ 0 w 899"/>
                  <a:gd name="T11" fmla="*/ 0 h 777"/>
                  <a:gd name="T12" fmla="*/ 0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0" y="0"/>
                    </a:moveTo>
                    <a:lnTo>
                      <a:pt x="367" y="0"/>
                    </a:lnTo>
                    <a:lnTo>
                      <a:pt x="899" y="777"/>
                    </a:lnTo>
                    <a:lnTo>
                      <a:pt x="532" y="777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1" name="Freeform 27"/>
              <p:cNvSpPr>
                <a:spLocks noEditPoints="1"/>
              </p:cNvSpPr>
              <p:nvPr/>
            </p:nvSpPr>
            <p:spPr bwMode="auto">
              <a:xfrm>
                <a:off x="-1935163" y="2032000"/>
                <a:ext cx="1425575" cy="1428750"/>
              </a:xfrm>
              <a:custGeom>
                <a:avLst/>
                <a:gdLst>
                  <a:gd name="T0" fmla="*/ 331 w 661"/>
                  <a:gd name="T1" fmla="*/ 0 h 661"/>
                  <a:gd name="T2" fmla="*/ 661 w 661"/>
                  <a:gd name="T3" fmla="*/ 331 h 661"/>
                  <a:gd name="T4" fmla="*/ 331 w 661"/>
                  <a:gd name="T5" fmla="*/ 661 h 661"/>
                  <a:gd name="T6" fmla="*/ 0 w 661"/>
                  <a:gd name="T7" fmla="*/ 331 h 661"/>
                  <a:gd name="T8" fmla="*/ 331 w 661"/>
                  <a:gd name="T9" fmla="*/ 0 h 661"/>
                  <a:gd name="T10" fmla="*/ 331 w 661"/>
                  <a:gd name="T11" fmla="*/ 0 h 661"/>
                  <a:gd name="T12" fmla="*/ 331 w 661"/>
                  <a:gd name="T13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1" h="661">
                    <a:moveTo>
                      <a:pt x="331" y="0"/>
                    </a:moveTo>
                    <a:cubicBezTo>
                      <a:pt x="514" y="0"/>
                      <a:pt x="661" y="148"/>
                      <a:pt x="661" y="331"/>
                    </a:cubicBezTo>
                    <a:cubicBezTo>
                      <a:pt x="661" y="514"/>
                      <a:pt x="514" y="661"/>
                      <a:pt x="331" y="661"/>
                    </a:cubicBezTo>
                    <a:cubicBezTo>
                      <a:pt x="147" y="661"/>
                      <a:pt x="0" y="514"/>
                      <a:pt x="0" y="331"/>
                    </a:cubicBezTo>
                    <a:cubicBezTo>
                      <a:pt x="0" y="148"/>
                      <a:pt x="147" y="0"/>
                      <a:pt x="331" y="0"/>
                    </a:cubicBezTo>
                    <a:close/>
                    <a:moveTo>
                      <a:pt x="331" y="0"/>
                    </a:moveTo>
                    <a:cubicBezTo>
                      <a:pt x="331" y="0"/>
                      <a:pt x="331" y="0"/>
                      <a:pt x="331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2" name="Freeform 28"/>
              <p:cNvSpPr>
                <a:spLocks noEditPoints="1"/>
              </p:cNvSpPr>
              <p:nvPr/>
            </p:nvSpPr>
            <p:spPr bwMode="auto">
              <a:xfrm>
                <a:off x="-1741488" y="2228850"/>
                <a:ext cx="1038225" cy="1036637"/>
              </a:xfrm>
              <a:custGeom>
                <a:avLst/>
                <a:gdLst>
                  <a:gd name="T0" fmla="*/ 241 w 481"/>
                  <a:gd name="T1" fmla="*/ 0 h 480"/>
                  <a:gd name="T2" fmla="*/ 0 w 481"/>
                  <a:gd name="T3" fmla="*/ 240 h 480"/>
                  <a:gd name="T4" fmla="*/ 241 w 481"/>
                  <a:gd name="T5" fmla="*/ 480 h 480"/>
                  <a:gd name="T6" fmla="*/ 481 w 481"/>
                  <a:gd name="T7" fmla="*/ 240 h 480"/>
                  <a:gd name="T8" fmla="*/ 241 w 481"/>
                  <a:gd name="T9" fmla="*/ 0 h 480"/>
                  <a:gd name="T10" fmla="*/ 241 w 481"/>
                  <a:gd name="T11" fmla="*/ 420 h 480"/>
                  <a:gd name="T12" fmla="*/ 60 w 481"/>
                  <a:gd name="T13" fmla="*/ 240 h 480"/>
                  <a:gd name="T14" fmla="*/ 241 w 481"/>
                  <a:gd name="T15" fmla="*/ 60 h 480"/>
                  <a:gd name="T16" fmla="*/ 421 w 481"/>
                  <a:gd name="T17" fmla="*/ 240 h 480"/>
                  <a:gd name="T18" fmla="*/ 241 w 481"/>
                  <a:gd name="T19" fmla="*/ 420 h 480"/>
                  <a:gd name="T20" fmla="*/ 241 w 481"/>
                  <a:gd name="T21" fmla="*/ 420 h 480"/>
                  <a:gd name="T22" fmla="*/ 241 w 481"/>
                  <a:gd name="T23" fmla="*/ 4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1" h="480">
                    <a:moveTo>
                      <a:pt x="241" y="0"/>
                    </a:moveTo>
                    <a:cubicBezTo>
                      <a:pt x="108" y="0"/>
                      <a:pt x="0" y="108"/>
                      <a:pt x="0" y="240"/>
                    </a:cubicBezTo>
                    <a:cubicBezTo>
                      <a:pt x="0" y="372"/>
                      <a:pt x="108" y="480"/>
                      <a:pt x="241" y="480"/>
                    </a:cubicBezTo>
                    <a:cubicBezTo>
                      <a:pt x="373" y="480"/>
                      <a:pt x="481" y="372"/>
                      <a:pt x="481" y="240"/>
                    </a:cubicBezTo>
                    <a:cubicBezTo>
                      <a:pt x="481" y="108"/>
                      <a:pt x="373" y="0"/>
                      <a:pt x="241" y="0"/>
                    </a:cubicBezTo>
                    <a:close/>
                    <a:moveTo>
                      <a:pt x="241" y="420"/>
                    </a:moveTo>
                    <a:cubicBezTo>
                      <a:pt x="141" y="420"/>
                      <a:pt x="60" y="339"/>
                      <a:pt x="60" y="240"/>
                    </a:cubicBezTo>
                    <a:cubicBezTo>
                      <a:pt x="60" y="141"/>
                      <a:pt x="141" y="60"/>
                      <a:pt x="241" y="60"/>
                    </a:cubicBezTo>
                    <a:cubicBezTo>
                      <a:pt x="340" y="60"/>
                      <a:pt x="421" y="141"/>
                      <a:pt x="421" y="240"/>
                    </a:cubicBezTo>
                    <a:cubicBezTo>
                      <a:pt x="421" y="339"/>
                      <a:pt x="340" y="420"/>
                      <a:pt x="241" y="420"/>
                    </a:cubicBezTo>
                    <a:close/>
                    <a:moveTo>
                      <a:pt x="241" y="420"/>
                    </a:moveTo>
                    <a:cubicBezTo>
                      <a:pt x="241" y="420"/>
                      <a:pt x="241" y="420"/>
                      <a:pt x="241" y="42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001881" y="1696219"/>
              <a:ext cx="289093" cy="253357"/>
              <a:chOff x="6042025" y="-1312863"/>
              <a:chExt cx="1001713" cy="877888"/>
            </a:xfrm>
            <a:solidFill>
              <a:schemeClr val="bg1"/>
            </a:solidFill>
          </p:grpSpPr>
          <p:sp>
            <p:nvSpPr>
              <p:cNvPr id="56" name="Freeform 32"/>
              <p:cNvSpPr>
                <a:spLocks noEditPoints="1"/>
              </p:cNvSpPr>
              <p:nvPr/>
            </p:nvSpPr>
            <p:spPr bwMode="auto">
              <a:xfrm>
                <a:off x="6048375" y="-1019175"/>
                <a:ext cx="436563" cy="549275"/>
              </a:xfrm>
              <a:custGeom>
                <a:avLst/>
                <a:gdLst>
                  <a:gd name="T0" fmla="*/ 0 w 275"/>
                  <a:gd name="T1" fmla="*/ 0 h 346"/>
                  <a:gd name="T2" fmla="*/ 275 w 275"/>
                  <a:gd name="T3" fmla="*/ 346 h 346"/>
                  <a:gd name="T4" fmla="*/ 152 w 275"/>
                  <a:gd name="T5" fmla="*/ 0 h 346"/>
                  <a:gd name="T6" fmla="*/ 0 w 275"/>
                  <a:gd name="T7" fmla="*/ 0 h 346"/>
                  <a:gd name="T8" fmla="*/ 0 w 275"/>
                  <a:gd name="T9" fmla="*/ 0 h 346"/>
                  <a:gd name="T10" fmla="*/ 0 w 275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346">
                    <a:moveTo>
                      <a:pt x="0" y="0"/>
                    </a:moveTo>
                    <a:lnTo>
                      <a:pt x="275" y="34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7" name="Freeform 33"/>
              <p:cNvSpPr>
                <a:spLocks noEditPoints="1"/>
              </p:cNvSpPr>
              <p:nvPr/>
            </p:nvSpPr>
            <p:spPr bwMode="auto">
              <a:xfrm>
                <a:off x="6048375" y="-1019175"/>
                <a:ext cx="436563" cy="549275"/>
              </a:xfrm>
              <a:custGeom>
                <a:avLst/>
                <a:gdLst>
                  <a:gd name="T0" fmla="*/ 0 w 275"/>
                  <a:gd name="T1" fmla="*/ 0 h 346"/>
                  <a:gd name="T2" fmla="*/ 275 w 275"/>
                  <a:gd name="T3" fmla="*/ 346 h 346"/>
                  <a:gd name="T4" fmla="*/ 152 w 275"/>
                  <a:gd name="T5" fmla="*/ 0 h 346"/>
                  <a:gd name="T6" fmla="*/ 0 w 275"/>
                  <a:gd name="T7" fmla="*/ 0 h 346"/>
                  <a:gd name="T8" fmla="*/ 0 w 275"/>
                  <a:gd name="T9" fmla="*/ 0 h 346"/>
                  <a:gd name="T10" fmla="*/ 0 w 275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346">
                    <a:moveTo>
                      <a:pt x="0" y="0"/>
                    </a:moveTo>
                    <a:lnTo>
                      <a:pt x="275" y="346"/>
                    </a:lnTo>
                    <a:lnTo>
                      <a:pt x="152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8" name="Freeform 34"/>
              <p:cNvSpPr>
                <a:spLocks noEditPoints="1"/>
              </p:cNvSpPr>
              <p:nvPr/>
            </p:nvSpPr>
            <p:spPr bwMode="auto">
              <a:xfrm>
                <a:off x="6329363" y="-1019175"/>
                <a:ext cx="425450" cy="584200"/>
              </a:xfrm>
              <a:custGeom>
                <a:avLst/>
                <a:gdLst>
                  <a:gd name="T0" fmla="*/ 0 w 268"/>
                  <a:gd name="T1" fmla="*/ 0 h 368"/>
                  <a:gd name="T2" fmla="*/ 131 w 268"/>
                  <a:gd name="T3" fmla="*/ 368 h 368"/>
                  <a:gd name="T4" fmla="*/ 268 w 268"/>
                  <a:gd name="T5" fmla="*/ 0 h 368"/>
                  <a:gd name="T6" fmla="*/ 0 w 268"/>
                  <a:gd name="T7" fmla="*/ 0 h 368"/>
                  <a:gd name="T8" fmla="*/ 0 w 268"/>
                  <a:gd name="T9" fmla="*/ 0 h 368"/>
                  <a:gd name="T10" fmla="*/ 0 w 268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368">
                    <a:moveTo>
                      <a:pt x="0" y="0"/>
                    </a:moveTo>
                    <a:lnTo>
                      <a:pt x="131" y="368"/>
                    </a:lnTo>
                    <a:lnTo>
                      <a:pt x="26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9" name="Freeform 35"/>
              <p:cNvSpPr>
                <a:spLocks noEditPoints="1"/>
              </p:cNvSpPr>
              <p:nvPr/>
            </p:nvSpPr>
            <p:spPr bwMode="auto">
              <a:xfrm>
                <a:off x="6329363" y="-1019175"/>
                <a:ext cx="425450" cy="584200"/>
              </a:xfrm>
              <a:custGeom>
                <a:avLst/>
                <a:gdLst>
                  <a:gd name="T0" fmla="*/ 0 w 268"/>
                  <a:gd name="T1" fmla="*/ 0 h 368"/>
                  <a:gd name="T2" fmla="*/ 131 w 268"/>
                  <a:gd name="T3" fmla="*/ 368 h 368"/>
                  <a:gd name="T4" fmla="*/ 268 w 268"/>
                  <a:gd name="T5" fmla="*/ 0 h 368"/>
                  <a:gd name="T6" fmla="*/ 0 w 268"/>
                  <a:gd name="T7" fmla="*/ 0 h 368"/>
                  <a:gd name="T8" fmla="*/ 0 w 268"/>
                  <a:gd name="T9" fmla="*/ 0 h 368"/>
                  <a:gd name="T10" fmla="*/ 0 w 268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368">
                    <a:moveTo>
                      <a:pt x="0" y="0"/>
                    </a:moveTo>
                    <a:lnTo>
                      <a:pt x="131" y="368"/>
                    </a:lnTo>
                    <a:lnTo>
                      <a:pt x="26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0" name="Freeform 36"/>
              <p:cNvSpPr>
                <a:spLocks noEditPoints="1"/>
              </p:cNvSpPr>
              <p:nvPr/>
            </p:nvSpPr>
            <p:spPr bwMode="auto">
              <a:xfrm>
                <a:off x="6588125" y="-1019175"/>
                <a:ext cx="449263" cy="566738"/>
              </a:xfrm>
              <a:custGeom>
                <a:avLst/>
                <a:gdLst>
                  <a:gd name="T0" fmla="*/ 0 w 283"/>
                  <a:gd name="T1" fmla="*/ 357 h 357"/>
                  <a:gd name="T2" fmla="*/ 283 w 283"/>
                  <a:gd name="T3" fmla="*/ 0 h 357"/>
                  <a:gd name="T4" fmla="*/ 131 w 283"/>
                  <a:gd name="T5" fmla="*/ 0 h 357"/>
                  <a:gd name="T6" fmla="*/ 0 w 283"/>
                  <a:gd name="T7" fmla="*/ 357 h 357"/>
                  <a:gd name="T8" fmla="*/ 0 w 283"/>
                  <a:gd name="T9" fmla="*/ 357 h 357"/>
                  <a:gd name="T10" fmla="*/ 0 w 28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" h="357">
                    <a:moveTo>
                      <a:pt x="0" y="357"/>
                    </a:moveTo>
                    <a:lnTo>
                      <a:pt x="283" y="0"/>
                    </a:lnTo>
                    <a:lnTo>
                      <a:pt x="131" y="0"/>
                    </a:lnTo>
                    <a:lnTo>
                      <a:pt x="0" y="357"/>
                    </a:lnTo>
                    <a:close/>
                    <a:moveTo>
                      <a:pt x="0" y="357"/>
                    </a:moveTo>
                    <a:lnTo>
                      <a:pt x="0" y="3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1" name="Freeform 37"/>
              <p:cNvSpPr>
                <a:spLocks noEditPoints="1"/>
              </p:cNvSpPr>
              <p:nvPr/>
            </p:nvSpPr>
            <p:spPr bwMode="auto">
              <a:xfrm>
                <a:off x="6588125" y="-1019175"/>
                <a:ext cx="449263" cy="566738"/>
              </a:xfrm>
              <a:custGeom>
                <a:avLst/>
                <a:gdLst>
                  <a:gd name="T0" fmla="*/ 0 w 283"/>
                  <a:gd name="T1" fmla="*/ 357 h 357"/>
                  <a:gd name="T2" fmla="*/ 283 w 283"/>
                  <a:gd name="T3" fmla="*/ 0 h 357"/>
                  <a:gd name="T4" fmla="*/ 131 w 283"/>
                  <a:gd name="T5" fmla="*/ 0 h 357"/>
                  <a:gd name="T6" fmla="*/ 0 w 283"/>
                  <a:gd name="T7" fmla="*/ 357 h 357"/>
                  <a:gd name="T8" fmla="*/ 0 w 283"/>
                  <a:gd name="T9" fmla="*/ 357 h 357"/>
                  <a:gd name="T10" fmla="*/ 0 w 28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" h="357">
                    <a:moveTo>
                      <a:pt x="0" y="357"/>
                    </a:moveTo>
                    <a:lnTo>
                      <a:pt x="283" y="0"/>
                    </a:lnTo>
                    <a:lnTo>
                      <a:pt x="131" y="0"/>
                    </a:lnTo>
                    <a:lnTo>
                      <a:pt x="0" y="357"/>
                    </a:lnTo>
                    <a:moveTo>
                      <a:pt x="0" y="357"/>
                    </a:moveTo>
                    <a:lnTo>
                      <a:pt x="0" y="3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2" name="Freeform 38"/>
              <p:cNvSpPr>
                <a:spLocks noEditPoints="1"/>
              </p:cNvSpPr>
              <p:nvPr/>
            </p:nvSpPr>
            <p:spPr bwMode="auto">
              <a:xfrm>
                <a:off x="658336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123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123" y="153"/>
                    </a:lnTo>
                    <a:lnTo>
                      <a:pt x="177" y="0"/>
                    </a:lnTo>
                    <a:close/>
                    <a:moveTo>
                      <a:pt x="177" y="0"/>
                    </a:moveTo>
                    <a:lnTo>
                      <a:pt x="1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3" name="Freeform 39"/>
              <p:cNvSpPr>
                <a:spLocks noEditPoints="1"/>
              </p:cNvSpPr>
              <p:nvPr/>
            </p:nvSpPr>
            <p:spPr bwMode="auto">
              <a:xfrm>
                <a:off x="658336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123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123" y="153"/>
                    </a:lnTo>
                    <a:lnTo>
                      <a:pt x="177" y="0"/>
                    </a:lnTo>
                    <a:moveTo>
                      <a:pt x="177" y="0"/>
                    </a:moveTo>
                    <a:lnTo>
                      <a:pt x="1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4" name="Freeform 40"/>
              <p:cNvSpPr>
                <a:spLocks noEditPoints="1"/>
              </p:cNvSpPr>
              <p:nvPr/>
            </p:nvSpPr>
            <p:spPr bwMode="auto">
              <a:xfrm>
                <a:off x="6342063" y="-1301750"/>
                <a:ext cx="401638" cy="249238"/>
              </a:xfrm>
              <a:custGeom>
                <a:avLst/>
                <a:gdLst>
                  <a:gd name="T0" fmla="*/ 253 w 253"/>
                  <a:gd name="T1" fmla="*/ 157 h 157"/>
                  <a:gd name="T2" fmla="*/ 126 w 253"/>
                  <a:gd name="T3" fmla="*/ 0 h 157"/>
                  <a:gd name="T4" fmla="*/ 0 w 253"/>
                  <a:gd name="T5" fmla="*/ 157 h 157"/>
                  <a:gd name="T6" fmla="*/ 253 w 253"/>
                  <a:gd name="T7" fmla="*/ 157 h 157"/>
                  <a:gd name="T8" fmla="*/ 253 w 253"/>
                  <a:gd name="T9" fmla="*/ 157 h 157"/>
                  <a:gd name="T10" fmla="*/ 253 w 253"/>
                  <a:gd name="T1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57">
                    <a:moveTo>
                      <a:pt x="253" y="157"/>
                    </a:moveTo>
                    <a:lnTo>
                      <a:pt x="126" y="0"/>
                    </a:lnTo>
                    <a:lnTo>
                      <a:pt x="0" y="157"/>
                    </a:lnTo>
                    <a:lnTo>
                      <a:pt x="253" y="157"/>
                    </a:lnTo>
                    <a:close/>
                    <a:moveTo>
                      <a:pt x="253" y="157"/>
                    </a:moveTo>
                    <a:lnTo>
                      <a:pt x="25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5" name="Freeform 41"/>
              <p:cNvSpPr>
                <a:spLocks noEditPoints="1"/>
              </p:cNvSpPr>
              <p:nvPr/>
            </p:nvSpPr>
            <p:spPr bwMode="auto">
              <a:xfrm>
                <a:off x="6342063" y="-1301750"/>
                <a:ext cx="401638" cy="249238"/>
              </a:xfrm>
              <a:custGeom>
                <a:avLst/>
                <a:gdLst>
                  <a:gd name="T0" fmla="*/ 253 w 253"/>
                  <a:gd name="T1" fmla="*/ 157 h 157"/>
                  <a:gd name="T2" fmla="*/ 126 w 253"/>
                  <a:gd name="T3" fmla="*/ 0 h 157"/>
                  <a:gd name="T4" fmla="*/ 0 w 253"/>
                  <a:gd name="T5" fmla="*/ 157 h 157"/>
                  <a:gd name="T6" fmla="*/ 253 w 253"/>
                  <a:gd name="T7" fmla="*/ 157 h 157"/>
                  <a:gd name="T8" fmla="*/ 253 w 253"/>
                  <a:gd name="T9" fmla="*/ 157 h 157"/>
                  <a:gd name="T10" fmla="*/ 253 w 253"/>
                  <a:gd name="T1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57">
                    <a:moveTo>
                      <a:pt x="253" y="157"/>
                    </a:moveTo>
                    <a:lnTo>
                      <a:pt x="126" y="0"/>
                    </a:lnTo>
                    <a:lnTo>
                      <a:pt x="0" y="157"/>
                    </a:lnTo>
                    <a:lnTo>
                      <a:pt x="253" y="157"/>
                    </a:lnTo>
                    <a:moveTo>
                      <a:pt x="253" y="157"/>
                    </a:moveTo>
                    <a:lnTo>
                      <a:pt x="253" y="1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6" name="Freeform 42"/>
              <p:cNvSpPr>
                <a:spLocks noEditPoints="1"/>
              </p:cNvSpPr>
              <p:nvPr/>
            </p:nvSpPr>
            <p:spPr bwMode="auto">
              <a:xfrm>
                <a:off x="622141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54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54" y="153"/>
                    </a:lnTo>
                    <a:lnTo>
                      <a:pt x="177" y="0"/>
                    </a:lnTo>
                    <a:close/>
                    <a:moveTo>
                      <a:pt x="177" y="0"/>
                    </a:moveTo>
                    <a:lnTo>
                      <a:pt x="1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7" name="Freeform 43"/>
              <p:cNvSpPr>
                <a:spLocks noEditPoints="1"/>
              </p:cNvSpPr>
              <p:nvPr/>
            </p:nvSpPr>
            <p:spPr bwMode="auto">
              <a:xfrm>
                <a:off x="622141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54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54" y="153"/>
                    </a:lnTo>
                    <a:lnTo>
                      <a:pt x="177" y="0"/>
                    </a:lnTo>
                    <a:moveTo>
                      <a:pt x="177" y="0"/>
                    </a:moveTo>
                    <a:lnTo>
                      <a:pt x="1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8" name="Freeform 44"/>
              <p:cNvSpPr>
                <a:spLocks noEditPoints="1"/>
              </p:cNvSpPr>
              <p:nvPr/>
            </p:nvSpPr>
            <p:spPr bwMode="auto">
              <a:xfrm>
                <a:off x="6042025" y="-1290638"/>
                <a:ext cx="230188" cy="238125"/>
              </a:xfrm>
              <a:custGeom>
                <a:avLst/>
                <a:gdLst>
                  <a:gd name="T0" fmla="*/ 91 w 145"/>
                  <a:gd name="T1" fmla="*/ 0 h 150"/>
                  <a:gd name="T2" fmla="*/ 0 w 145"/>
                  <a:gd name="T3" fmla="*/ 150 h 150"/>
                  <a:gd name="T4" fmla="*/ 145 w 145"/>
                  <a:gd name="T5" fmla="*/ 150 h 150"/>
                  <a:gd name="T6" fmla="*/ 91 w 145"/>
                  <a:gd name="T7" fmla="*/ 0 h 150"/>
                  <a:gd name="T8" fmla="*/ 91 w 145"/>
                  <a:gd name="T9" fmla="*/ 0 h 150"/>
                  <a:gd name="T10" fmla="*/ 91 w 145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50">
                    <a:moveTo>
                      <a:pt x="91" y="0"/>
                    </a:moveTo>
                    <a:lnTo>
                      <a:pt x="0" y="150"/>
                    </a:lnTo>
                    <a:lnTo>
                      <a:pt x="145" y="150"/>
                    </a:lnTo>
                    <a:lnTo>
                      <a:pt x="91" y="0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9" name="Freeform 45"/>
              <p:cNvSpPr>
                <a:spLocks noEditPoints="1"/>
              </p:cNvSpPr>
              <p:nvPr/>
            </p:nvSpPr>
            <p:spPr bwMode="auto">
              <a:xfrm>
                <a:off x="6042025" y="-1290638"/>
                <a:ext cx="230188" cy="238125"/>
              </a:xfrm>
              <a:custGeom>
                <a:avLst/>
                <a:gdLst>
                  <a:gd name="T0" fmla="*/ 91 w 145"/>
                  <a:gd name="T1" fmla="*/ 0 h 150"/>
                  <a:gd name="T2" fmla="*/ 0 w 145"/>
                  <a:gd name="T3" fmla="*/ 150 h 150"/>
                  <a:gd name="T4" fmla="*/ 145 w 145"/>
                  <a:gd name="T5" fmla="*/ 150 h 150"/>
                  <a:gd name="T6" fmla="*/ 91 w 145"/>
                  <a:gd name="T7" fmla="*/ 0 h 150"/>
                  <a:gd name="T8" fmla="*/ 91 w 145"/>
                  <a:gd name="T9" fmla="*/ 0 h 150"/>
                  <a:gd name="T10" fmla="*/ 91 w 145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50">
                    <a:moveTo>
                      <a:pt x="91" y="0"/>
                    </a:moveTo>
                    <a:lnTo>
                      <a:pt x="0" y="150"/>
                    </a:lnTo>
                    <a:lnTo>
                      <a:pt x="145" y="150"/>
                    </a:lnTo>
                    <a:lnTo>
                      <a:pt x="91" y="0"/>
                    </a:lnTo>
                    <a:moveTo>
                      <a:pt x="91" y="0"/>
                    </a:moveTo>
                    <a:lnTo>
                      <a:pt x="9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70" name="Freeform 46"/>
              <p:cNvSpPr>
                <a:spLocks noEditPoints="1"/>
              </p:cNvSpPr>
              <p:nvPr/>
            </p:nvSpPr>
            <p:spPr bwMode="auto">
              <a:xfrm>
                <a:off x="6807200" y="-1290638"/>
                <a:ext cx="236538" cy="238125"/>
              </a:xfrm>
              <a:custGeom>
                <a:avLst/>
                <a:gdLst>
                  <a:gd name="T0" fmla="*/ 149 w 149"/>
                  <a:gd name="T1" fmla="*/ 150 h 150"/>
                  <a:gd name="T2" fmla="*/ 58 w 149"/>
                  <a:gd name="T3" fmla="*/ 0 h 150"/>
                  <a:gd name="T4" fmla="*/ 0 w 149"/>
                  <a:gd name="T5" fmla="*/ 150 h 150"/>
                  <a:gd name="T6" fmla="*/ 149 w 149"/>
                  <a:gd name="T7" fmla="*/ 150 h 150"/>
                  <a:gd name="T8" fmla="*/ 149 w 149"/>
                  <a:gd name="T9" fmla="*/ 150 h 150"/>
                  <a:gd name="T10" fmla="*/ 149 w 149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50">
                    <a:moveTo>
                      <a:pt x="149" y="150"/>
                    </a:moveTo>
                    <a:lnTo>
                      <a:pt x="58" y="0"/>
                    </a:lnTo>
                    <a:lnTo>
                      <a:pt x="0" y="150"/>
                    </a:lnTo>
                    <a:lnTo>
                      <a:pt x="149" y="150"/>
                    </a:lnTo>
                    <a:close/>
                    <a:moveTo>
                      <a:pt x="149" y="150"/>
                    </a:moveTo>
                    <a:lnTo>
                      <a:pt x="149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71" name="Freeform 47"/>
              <p:cNvSpPr>
                <a:spLocks noEditPoints="1"/>
              </p:cNvSpPr>
              <p:nvPr/>
            </p:nvSpPr>
            <p:spPr bwMode="auto">
              <a:xfrm>
                <a:off x="6807200" y="-1290638"/>
                <a:ext cx="236538" cy="238125"/>
              </a:xfrm>
              <a:custGeom>
                <a:avLst/>
                <a:gdLst>
                  <a:gd name="T0" fmla="*/ 149 w 149"/>
                  <a:gd name="T1" fmla="*/ 150 h 150"/>
                  <a:gd name="T2" fmla="*/ 58 w 149"/>
                  <a:gd name="T3" fmla="*/ 0 h 150"/>
                  <a:gd name="T4" fmla="*/ 0 w 149"/>
                  <a:gd name="T5" fmla="*/ 150 h 150"/>
                  <a:gd name="T6" fmla="*/ 149 w 149"/>
                  <a:gd name="T7" fmla="*/ 150 h 150"/>
                  <a:gd name="T8" fmla="*/ 149 w 149"/>
                  <a:gd name="T9" fmla="*/ 150 h 150"/>
                  <a:gd name="T10" fmla="*/ 149 w 149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50">
                    <a:moveTo>
                      <a:pt x="149" y="150"/>
                    </a:moveTo>
                    <a:lnTo>
                      <a:pt x="58" y="0"/>
                    </a:lnTo>
                    <a:lnTo>
                      <a:pt x="0" y="150"/>
                    </a:lnTo>
                    <a:lnTo>
                      <a:pt x="149" y="150"/>
                    </a:lnTo>
                    <a:moveTo>
                      <a:pt x="149" y="150"/>
                    </a:moveTo>
                    <a:lnTo>
                      <a:pt x="149" y="15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7578075" y="1023938"/>
            <a:ext cx="775817" cy="919488"/>
            <a:chOff x="8034365" y="1090720"/>
            <a:chExt cx="951865" cy="1128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Freeform 23"/>
            <p:cNvSpPr>
              <a:spLocks noEditPoints="1"/>
            </p:cNvSpPr>
            <p:nvPr/>
          </p:nvSpPr>
          <p:spPr bwMode="auto">
            <a:xfrm>
              <a:off x="8210413" y="1090720"/>
              <a:ext cx="775817" cy="670534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7" name="Freeform 25"/>
            <p:cNvSpPr>
              <a:spLocks noEditPoints="1"/>
            </p:cNvSpPr>
            <p:nvPr/>
          </p:nvSpPr>
          <p:spPr bwMode="auto">
            <a:xfrm>
              <a:off x="8034365" y="1090720"/>
              <a:ext cx="775817" cy="670534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9" name="Freeform 27"/>
            <p:cNvSpPr>
              <a:spLocks noEditPoints="1"/>
            </p:cNvSpPr>
            <p:nvPr/>
          </p:nvSpPr>
          <p:spPr bwMode="auto">
            <a:xfrm>
              <a:off x="8140511" y="1442815"/>
              <a:ext cx="774954" cy="776680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0" name="Freeform 28"/>
            <p:cNvSpPr>
              <a:spLocks noEditPoints="1"/>
            </p:cNvSpPr>
            <p:nvPr/>
          </p:nvSpPr>
          <p:spPr bwMode="auto">
            <a:xfrm>
              <a:off x="8245794" y="1549393"/>
              <a:ext cx="564388" cy="5635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319263" y="1539061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  <a:latin typeface="Articulate Extrabold" panose="02000503050000020004" pitchFamily="2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912412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461124"/>
              </p:ext>
            </p:extLst>
          </p:nvPr>
        </p:nvGraphicFramePr>
        <p:xfrm>
          <a:off x="371476" y="1025723"/>
          <a:ext cx="8402636" cy="365898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66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4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55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Design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Build/Integration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Managed Services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Service Provider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Security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consolidation transformation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SDN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Wifi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Post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IDRBT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Stock Exchange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India Assurance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Insurance Company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Syndicate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Commercial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Bank of India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Bank of Commerce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Muthoot Fincorp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Union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 Overseas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Network References &amp; Transformation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2461348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1716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8" y="1607820"/>
            <a:ext cx="9142412" cy="1927860"/>
          </a:xfrm>
          <a:prstGeom prst="rect">
            <a:avLst/>
          </a:prstGeom>
          <a:pattFill prst="pct2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7" name="Group 16"/>
          <p:cNvGrpSpPr/>
          <p:nvPr/>
        </p:nvGrpSpPr>
        <p:grpSpPr>
          <a:xfrm>
            <a:off x="0" y="3464957"/>
            <a:ext cx="9144000" cy="72000"/>
            <a:chOff x="2483172" y="-212234"/>
            <a:chExt cx="1335024" cy="175260"/>
          </a:xfrm>
        </p:grpSpPr>
        <p:sp>
          <p:nvSpPr>
            <p:cNvPr id="11" name="Rectangle 10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358775" y="2094708"/>
            <a:ext cx="5614639" cy="954085"/>
          </a:xfrm>
          <a:prstGeom prst="rect">
            <a:avLst/>
          </a:prstGeom>
        </p:spPr>
        <p:txBody>
          <a:bodyPr wrap="square" lIns="0" tIns="45709" rIns="91417" bIns="45709" anchor="t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>
                <a:solidFill>
                  <a:srgbClr val="851414"/>
                </a:solidFill>
                <a:latin typeface="Trebuchet MS" panose="020B0603020202020204" pitchFamily="34" charset="0"/>
              </a:rPr>
              <a:t>SECURITY SERVICE ENGAGEMENT MODEL</a:t>
            </a:r>
          </a:p>
        </p:txBody>
      </p:sp>
      <p:grpSp>
        <p:nvGrpSpPr>
          <p:cNvPr id="20" name="Group 19"/>
          <p:cNvGrpSpPr/>
          <p:nvPr/>
        </p:nvGrpSpPr>
        <p:grpSpPr>
          <a:xfrm rot="5400000">
            <a:off x="-580169" y="2484120"/>
            <a:ext cx="1335600" cy="175261"/>
            <a:chOff x="2483172" y="-212234"/>
            <a:chExt cx="1335024" cy="175260"/>
          </a:xfrm>
        </p:grpSpPr>
        <p:sp>
          <p:nvSpPr>
            <p:cNvPr id="21" name="Rectangle 20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20719" y="1998520"/>
            <a:ext cx="2127994" cy="1146460"/>
            <a:chOff x="9795460" y="3324463"/>
            <a:chExt cx="2127994" cy="11464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4345" y="3601148"/>
              <a:ext cx="1859109" cy="593090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9795460" y="3324463"/>
              <a:ext cx="0" cy="1146460"/>
            </a:xfrm>
            <a:prstGeom prst="line">
              <a:avLst/>
            </a:prstGeom>
            <a:ln w="38100">
              <a:solidFill>
                <a:srgbClr val="C525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3546193"/>
            <a:ext cx="9144001" cy="15973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607820"/>
          </a:xfrm>
          <a:prstGeom prst="rect">
            <a:avLst/>
          </a:prstGeom>
          <a:solidFill>
            <a:schemeClr val="tx1">
              <a:lumMod val="50000"/>
              <a:lumOff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71"/>
          <p:cNvGrpSpPr/>
          <p:nvPr/>
        </p:nvGrpSpPr>
        <p:grpSpPr>
          <a:xfrm>
            <a:off x="7306510" y="2"/>
            <a:ext cx="1465634" cy="829997"/>
            <a:chOff x="9753599" y="1"/>
            <a:chExt cx="1739885" cy="985307"/>
          </a:xfrm>
        </p:grpSpPr>
        <p:sp>
          <p:nvSpPr>
            <p:cNvPr id="38" name="Round Same Side Corner Rectangle 37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9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0" y="1607820"/>
            <a:ext cx="9144000" cy="72000"/>
            <a:chOff x="2483172" y="-212234"/>
            <a:chExt cx="1335024" cy="1752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0" y="3535680"/>
            <a:ext cx="9144000" cy="1607820"/>
          </a:xfrm>
          <a:prstGeom prst="rect">
            <a:avLst/>
          </a:prstGeom>
          <a:solidFill>
            <a:schemeClr val="tx1">
              <a:lumMod val="50000"/>
              <a:lumOff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9422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Security Services Engagement Models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6DD70A12-6807-4C4B-BF6E-59A220349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889"/>
          <a:stretch/>
        </p:blipFill>
        <p:spPr>
          <a:xfrm>
            <a:off x="454068" y="628650"/>
            <a:ext cx="83439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3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8775" y="4361248"/>
            <a:ext cx="8415338" cy="321120"/>
          </a:xfrm>
          <a:prstGeom prst="rect">
            <a:avLst/>
          </a:prstGeom>
          <a:solidFill>
            <a:srgbClr val="595959">
              <a:alpha val="39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66866" tIns="33433" rIns="66866" bIns="33433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Sify has surfed the wave of technology disruption from its inception</a:t>
            </a:r>
            <a:endParaRPr lang="en-SG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2051" y="1113850"/>
            <a:ext cx="8416577" cy="3196597"/>
            <a:chOff x="628650" y="1164651"/>
            <a:chExt cx="7937898" cy="30147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20354" y="1207514"/>
              <a:ext cx="7646194" cy="288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920354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2" y="487"/>
                </a:cxn>
                <a:cxn ang="0">
                  <a:pos x="2255" y="976"/>
                </a:cxn>
                <a:cxn ang="0">
                  <a:pos x="1972" y="1464"/>
                </a:cxn>
                <a:cxn ang="0">
                  <a:pos x="1691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5" h="1953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2" y="487"/>
                  </a:lnTo>
                  <a:lnTo>
                    <a:pt x="2255" y="976"/>
                  </a:lnTo>
                  <a:lnTo>
                    <a:pt x="1972" y="1464"/>
                  </a:lnTo>
                  <a:lnTo>
                    <a:pt x="1691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591866" y="2438620"/>
              <a:ext cx="89416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8" y="0"/>
                </a:cxn>
                <a:cxn ang="0">
                  <a:pos x="1691" y="0"/>
                </a:cxn>
                <a:cxn ang="0">
                  <a:pos x="1973" y="488"/>
                </a:cxn>
                <a:cxn ang="0">
                  <a:pos x="2255" y="977"/>
                </a:cxn>
                <a:cxn ang="0">
                  <a:pos x="1973" y="1464"/>
                </a:cxn>
                <a:cxn ang="0">
                  <a:pos x="1691" y="1952"/>
                </a:cxn>
                <a:cxn ang="0">
                  <a:pos x="1128" y="1952"/>
                </a:cxn>
                <a:cxn ang="0">
                  <a:pos x="564" y="1952"/>
                </a:cxn>
                <a:cxn ang="0">
                  <a:pos x="281" y="1464"/>
                </a:cxn>
                <a:cxn ang="0">
                  <a:pos x="0" y="977"/>
                </a:cxn>
                <a:cxn ang="0">
                  <a:pos x="281" y="488"/>
                </a:cxn>
                <a:cxn ang="0">
                  <a:pos x="564" y="0"/>
                </a:cxn>
              </a:cxnLst>
              <a:rect l="0" t="0" r="r" b="b"/>
              <a:pathLst>
                <a:path w="2255" h="1952">
                  <a:moveTo>
                    <a:pt x="564" y="0"/>
                  </a:moveTo>
                  <a:lnTo>
                    <a:pt x="1128" y="0"/>
                  </a:lnTo>
                  <a:lnTo>
                    <a:pt x="1691" y="0"/>
                  </a:lnTo>
                  <a:lnTo>
                    <a:pt x="1973" y="488"/>
                  </a:lnTo>
                  <a:lnTo>
                    <a:pt x="2255" y="977"/>
                  </a:lnTo>
                  <a:lnTo>
                    <a:pt x="1973" y="1464"/>
                  </a:lnTo>
                  <a:lnTo>
                    <a:pt x="1691" y="1952"/>
                  </a:lnTo>
                  <a:lnTo>
                    <a:pt x="1128" y="1952"/>
                  </a:lnTo>
                  <a:lnTo>
                    <a:pt x="564" y="1952"/>
                  </a:lnTo>
                  <a:lnTo>
                    <a:pt x="281" y="1464"/>
                  </a:lnTo>
                  <a:lnTo>
                    <a:pt x="0" y="977"/>
                  </a:lnTo>
                  <a:lnTo>
                    <a:pt x="281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262188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3" y="487"/>
                </a:cxn>
                <a:cxn ang="0">
                  <a:pos x="2255" y="976"/>
                </a:cxn>
                <a:cxn ang="0">
                  <a:pos x="1973" y="1464"/>
                </a:cxn>
                <a:cxn ang="0">
                  <a:pos x="1691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5" h="1953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3" y="487"/>
                  </a:lnTo>
                  <a:lnTo>
                    <a:pt x="2255" y="976"/>
                  </a:lnTo>
                  <a:lnTo>
                    <a:pt x="1973" y="1464"/>
                  </a:lnTo>
                  <a:lnTo>
                    <a:pt x="1691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933701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2" y="0"/>
                </a:cxn>
                <a:cxn ang="0">
                  <a:pos x="1974" y="488"/>
                </a:cxn>
                <a:cxn ang="0">
                  <a:pos x="2255" y="977"/>
                </a:cxn>
                <a:cxn ang="0">
                  <a:pos x="1974" y="1464"/>
                </a:cxn>
                <a:cxn ang="0">
                  <a:pos x="1692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5" h="1952">
                  <a:moveTo>
                    <a:pt x="564" y="0"/>
                  </a:moveTo>
                  <a:lnTo>
                    <a:pt x="1127" y="0"/>
                  </a:lnTo>
                  <a:lnTo>
                    <a:pt x="1692" y="0"/>
                  </a:lnTo>
                  <a:lnTo>
                    <a:pt x="1974" y="488"/>
                  </a:lnTo>
                  <a:lnTo>
                    <a:pt x="2255" y="977"/>
                  </a:lnTo>
                  <a:lnTo>
                    <a:pt x="1974" y="1464"/>
                  </a:lnTo>
                  <a:lnTo>
                    <a:pt x="1692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605214" y="2051668"/>
              <a:ext cx="89416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7"/>
                </a:cxn>
                <a:cxn ang="0">
                  <a:pos x="2254" y="976"/>
                </a:cxn>
                <a:cxn ang="0">
                  <a:pos x="1972" y="1464"/>
                </a:cxn>
                <a:cxn ang="0">
                  <a:pos x="1690" y="1953"/>
                </a:cxn>
                <a:cxn ang="0">
                  <a:pos x="1127" y="1953"/>
                </a:cxn>
                <a:cxn ang="0">
                  <a:pos x="563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3" y="0"/>
                </a:cxn>
              </a:cxnLst>
              <a:rect l="0" t="0" r="r" b="b"/>
              <a:pathLst>
                <a:path w="2254" h="1953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7"/>
                  </a:lnTo>
                  <a:lnTo>
                    <a:pt x="2254" y="976"/>
                  </a:lnTo>
                  <a:lnTo>
                    <a:pt x="1972" y="1464"/>
                  </a:lnTo>
                  <a:lnTo>
                    <a:pt x="1690" y="1953"/>
                  </a:lnTo>
                  <a:lnTo>
                    <a:pt x="1127" y="1953"/>
                  </a:lnTo>
                  <a:lnTo>
                    <a:pt x="563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275535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3" y="488"/>
                </a:cxn>
                <a:cxn ang="0">
                  <a:pos x="2256" y="977"/>
                </a:cxn>
                <a:cxn ang="0">
                  <a:pos x="1973" y="1464"/>
                </a:cxn>
                <a:cxn ang="0">
                  <a:pos x="1691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6" h="1952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3" y="488"/>
                  </a:lnTo>
                  <a:lnTo>
                    <a:pt x="2256" y="977"/>
                  </a:lnTo>
                  <a:lnTo>
                    <a:pt x="1973" y="1464"/>
                  </a:lnTo>
                  <a:lnTo>
                    <a:pt x="1691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947047" y="2051668"/>
              <a:ext cx="895350" cy="775097"/>
            </a:xfrm>
            <a:custGeom>
              <a:avLst/>
              <a:gdLst/>
              <a:ahLst/>
              <a:cxnLst>
                <a:cxn ang="0">
                  <a:pos x="565" y="0"/>
                </a:cxn>
                <a:cxn ang="0">
                  <a:pos x="1128" y="0"/>
                </a:cxn>
                <a:cxn ang="0">
                  <a:pos x="1692" y="0"/>
                </a:cxn>
                <a:cxn ang="0">
                  <a:pos x="1974" y="487"/>
                </a:cxn>
                <a:cxn ang="0">
                  <a:pos x="2255" y="976"/>
                </a:cxn>
                <a:cxn ang="0">
                  <a:pos x="1974" y="1464"/>
                </a:cxn>
                <a:cxn ang="0">
                  <a:pos x="1692" y="1953"/>
                </a:cxn>
                <a:cxn ang="0">
                  <a:pos x="1128" y="1953"/>
                </a:cxn>
                <a:cxn ang="0">
                  <a:pos x="565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5" y="0"/>
                </a:cxn>
              </a:cxnLst>
              <a:rect l="0" t="0" r="r" b="b"/>
              <a:pathLst>
                <a:path w="2255" h="1953">
                  <a:moveTo>
                    <a:pt x="565" y="0"/>
                  </a:moveTo>
                  <a:lnTo>
                    <a:pt x="1128" y="0"/>
                  </a:lnTo>
                  <a:lnTo>
                    <a:pt x="1692" y="0"/>
                  </a:lnTo>
                  <a:lnTo>
                    <a:pt x="1974" y="487"/>
                  </a:lnTo>
                  <a:lnTo>
                    <a:pt x="2255" y="976"/>
                  </a:lnTo>
                  <a:lnTo>
                    <a:pt x="1974" y="1464"/>
                  </a:lnTo>
                  <a:lnTo>
                    <a:pt x="1692" y="1953"/>
                  </a:lnTo>
                  <a:lnTo>
                    <a:pt x="1128" y="1953"/>
                  </a:lnTo>
                  <a:lnTo>
                    <a:pt x="565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618560" y="2438620"/>
              <a:ext cx="89416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8"/>
                </a:cxn>
                <a:cxn ang="0">
                  <a:pos x="2254" y="977"/>
                </a:cxn>
                <a:cxn ang="0">
                  <a:pos x="1972" y="1464"/>
                </a:cxn>
                <a:cxn ang="0">
                  <a:pos x="1690" y="1952"/>
                </a:cxn>
                <a:cxn ang="0">
                  <a:pos x="1127" y="1952"/>
                </a:cxn>
                <a:cxn ang="0">
                  <a:pos x="563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3" y="0"/>
                </a:cxn>
              </a:cxnLst>
              <a:rect l="0" t="0" r="r" b="b"/>
              <a:pathLst>
                <a:path w="2254" h="1952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8"/>
                  </a:lnTo>
                  <a:lnTo>
                    <a:pt x="2254" y="977"/>
                  </a:lnTo>
                  <a:lnTo>
                    <a:pt x="1972" y="1464"/>
                  </a:lnTo>
                  <a:lnTo>
                    <a:pt x="1690" y="1952"/>
                  </a:lnTo>
                  <a:lnTo>
                    <a:pt x="1127" y="1952"/>
                  </a:lnTo>
                  <a:lnTo>
                    <a:pt x="563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288882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2" y="0"/>
                </a:cxn>
                <a:cxn ang="0">
                  <a:pos x="1974" y="487"/>
                </a:cxn>
                <a:cxn ang="0">
                  <a:pos x="2256" y="976"/>
                </a:cxn>
                <a:cxn ang="0">
                  <a:pos x="1974" y="1464"/>
                </a:cxn>
                <a:cxn ang="0">
                  <a:pos x="1692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6" h="1953">
                  <a:moveTo>
                    <a:pt x="564" y="0"/>
                  </a:moveTo>
                  <a:lnTo>
                    <a:pt x="1127" y="0"/>
                  </a:lnTo>
                  <a:lnTo>
                    <a:pt x="1692" y="0"/>
                  </a:lnTo>
                  <a:lnTo>
                    <a:pt x="1974" y="487"/>
                  </a:lnTo>
                  <a:lnTo>
                    <a:pt x="2256" y="976"/>
                  </a:lnTo>
                  <a:lnTo>
                    <a:pt x="1974" y="1464"/>
                  </a:lnTo>
                  <a:lnTo>
                    <a:pt x="1692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960395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2" y="488"/>
                </a:cxn>
                <a:cxn ang="0">
                  <a:pos x="2254" y="977"/>
                </a:cxn>
                <a:cxn ang="0">
                  <a:pos x="1972" y="1464"/>
                </a:cxn>
                <a:cxn ang="0">
                  <a:pos x="1691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4" h="1952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2" y="488"/>
                  </a:lnTo>
                  <a:lnTo>
                    <a:pt x="2254" y="977"/>
                  </a:lnTo>
                  <a:lnTo>
                    <a:pt x="1972" y="1464"/>
                  </a:lnTo>
                  <a:lnTo>
                    <a:pt x="1691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7631907" y="2051668"/>
              <a:ext cx="89535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7"/>
                </a:cxn>
                <a:cxn ang="0">
                  <a:pos x="2255" y="976"/>
                </a:cxn>
                <a:cxn ang="0">
                  <a:pos x="1972" y="1464"/>
                </a:cxn>
                <a:cxn ang="0">
                  <a:pos x="1690" y="1953"/>
                </a:cxn>
                <a:cxn ang="0">
                  <a:pos x="1127" y="1953"/>
                </a:cxn>
                <a:cxn ang="0">
                  <a:pos x="563" y="1953"/>
                </a:cxn>
                <a:cxn ang="0">
                  <a:pos x="281" y="1464"/>
                </a:cxn>
                <a:cxn ang="0">
                  <a:pos x="0" y="976"/>
                </a:cxn>
                <a:cxn ang="0">
                  <a:pos x="281" y="487"/>
                </a:cxn>
                <a:cxn ang="0">
                  <a:pos x="563" y="0"/>
                </a:cxn>
              </a:cxnLst>
              <a:rect l="0" t="0" r="r" b="b"/>
              <a:pathLst>
                <a:path w="2255" h="1953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7"/>
                  </a:lnTo>
                  <a:lnTo>
                    <a:pt x="2255" y="976"/>
                  </a:lnTo>
                  <a:lnTo>
                    <a:pt x="1972" y="1464"/>
                  </a:lnTo>
                  <a:lnTo>
                    <a:pt x="1690" y="1953"/>
                  </a:lnTo>
                  <a:lnTo>
                    <a:pt x="1127" y="1953"/>
                  </a:lnTo>
                  <a:lnTo>
                    <a:pt x="563" y="1953"/>
                  </a:lnTo>
                  <a:lnTo>
                    <a:pt x="281" y="1464"/>
                  </a:lnTo>
                  <a:lnTo>
                    <a:pt x="0" y="976"/>
                  </a:lnTo>
                  <a:lnTo>
                    <a:pt x="281" y="4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747839" y="1207513"/>
              <a:ext cx="111919" cy="1044179"/>
            </a:xfrm>
            <a:custGeom>
              <a:avLst/>
              <a:gdLst/>
              <a:ahLst/>
              <a:cxnLst>
                <a:cxn ang="0">
                  <a:pos x="281" y="2183"/>
                </a:cxn>
                <a:cxn ang="0">
                  <a:pos x="126" y="2496"/>
                </a:cxn>
                <a:cxn ang="0">
                  <a:pos x="138" y="2508"/>
                </a:cxn>
                <a:cxn ang="0">
                  <a:pos x="146" y="2523"/>
                </a:cxn>
                <a:cxn ang="0">
                  <a:pos x="151" y="2538"/>
                </a:cxn>
                <a:cxn ang="0">
                  <a:pos x="154" y="2555"/>
                </a:cxn>
                <a:cxn ang="0">
                  <a:pos x="152" y="2571"/>
                </a:cxn>
                <a:cxn ang="0">
                  <a:pos x="148" y="2585"/>
                </a:cxn>
                <a:cxn ang="0">
                  <a:pos x="140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2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2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2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5" y="0"/>
                </a:cxn>
              </a:cxnLst>
              <a:rect l="0" t="0" r="r" b="b"/>
              <a:pathLst>
                <a:path w="281" h="2632">
                  <a:moveTo>
                    <a:pt x="281" y="0"/>
                  </a:moveTo>
                  <a:lnTo>
                    <a:pt x="281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8" y="2508"/>
                  </a:lnTo>
                  <a:lnTo>
                    <a:pt x="143" y="2516"/>
                  </a:lnTo>
                  <a:lnTo>
                    <a:pt x="146" y="2523"/>
                  </a:lnTo>
                  <a:lnTo>
                    <a:pt x="149" y="2530"/>
                  </a:lnTo>
                  <a:lnTo>
                    <a:pt x="151" y="2538"/>
                  </a:lnTo>
                  <a:lnTo>
                    <a:pt x="154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2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0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4" y="2623"/>
                  </a:lnTo>
                  <a:lnTo>
                    <a:pt x="107" y="2626"/>
                  </a:lnTo>
                  <a:lnTo>
                    <a:pt x="99" y="2629"/>
                  </a:lnTo>
                  <a:lnTo>
                    <a:pt x="92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69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0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2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9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9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2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0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69" y="2479"/>
                  </a:lnTo>
                  <a:lnTo>
                    <a:pt x="77" y="2478"/>
                  </a:lnTo>
                  <a:lnTo>
                    <a:pt x="86" y="2479"/>
                  </a:lnTo>
                  <a:lnTo>
                    <a:pt x="95" y="2481"/>
                  </a:lnTo>
                  <a:lnTo>
                    <a:pt x="245" y="2178"/>
                  </a:lnTo>
                  <a:lnTo>
                    <a:pt x="245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18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084910" y="1207513"/>
              <a:ext cx="110729" cy="1044179"/>
            </a:xfrm>
            <a:custGeom>
              <a:avLst/>
              <a:gdLst/>
              <a:ahLst/>
              <a:cxnLst>
                <a:cxn ang="0">
                  <a:pos x="281" y="2183"/>
                </a:cxn>
                <a:cxn ang="0">
                  <a:pos x="127" y="2496"/>
                </a:cxn>
                <a:cxn ang="0">
                  <a:pos x="138" y="2508"/>
                </a:cxn>
                <a:cxn ang="0">
                  <a:pos x="146" y="2523"/>
                </a:cxn>
                <a:cxn ang="0">
                  <a:pos x="152" y="2538"/>
                </a:cxn>
                <a:cxn ang="0">
                  <a:pos x="153" y="2555"/>
                </a:cxn>
                <a:cxn ang="0">
                  <a:pos x="152" y="2571"/>
                </a:cxn>
                <a:cxn ang="0">
                  <a:pos x="147" y="2585"/>
                </a:cxn>
                <a:cxn ang="0">
                  <a:pos x="141" y="2599"/>
                </a:cxn>
                <a:cxn ang="0">
                  <a:pos x="132" y="2609"/>
                </a:cxn>
                <a:cxn ang="0">
                  <a:pos x="120" y="2619"/>
                </a:cxn>
                <a:cxn ang="0">
                  <a:pos x="106" y="2626"/>
                </a:cxn>
                <a:cxn ang="0">
                  <a:pos x="92" y="2631"/>
                </a:cxn>
                <a:cxn ang="0">
                  <a:pos x="78" y="2632"/>
                </a:cxn>
                <a:cxn ang="0">
                  <a:pos x="62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4" y="2599"/>
                </a:cxn>
                <a:cxn ang="0">
                  <a:pos x="7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7" y="2525"/>
                </a:cxn>
                <a:cxn ang="0">
                  <a:pos x="14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2" y="2481"/>
                </a:cxn>
                <a:cxn ang="0">
                  <a:pos x="78" y="2478"/>
                </a:cxn>
                <a:cxn ang="0">
                  <a:pos x="94" y="2481"/>
                </a:cxn>
                <a:cxn ang="0">
                  <a:pos x="246" y="0"/>
                </a:cxn>
              </a:cxnLst>
              <a:rect l="0" t="0" r="r" b="b"/>
              <a:pathLst>
                <a:path w="281" h="2632">
                  <a:moveTo>
                    <a:pt x="281" y="0"/>
                  </a:moveTo>
                  <a:lnTo>
                    <a:pt x="281" y="2183"/>
                  </a:lnTo>
                  <a:lnTo>
                    <a:pt x="280" y="2190"/>
                  </a:lnTo>
                  <a:lnTo>
                    <a:pt x="127" y="2496"/>
                  </a:lnTo>
                  <a:lnTo>
                    <a:pt x="133" y="2502"/>
                  </a:lnTo>
                  <a:lnTo>
                    <a:pt x="138" y="2508"/>
                  </a:lnTo>
                  <a:lnTo>
                    <a:pt x="143" y="2516"/>
                  </a:lnTo>
                  <a:lnTo>
                    <a:pt x="146" y="2523"/>
                  </a:lnTo>
                  <a:lnTo>
                    <a:pt x="150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3" y="2555"/>
                  </a:lnTo>
                  <a:lnTo>
                    <a:pt x="153" y="2564"/>
                  </a:lnTo>
                  <a:lnTo>
                    <a:pt x="152" y="2571"/>
                  </a:lnTo>
                  <a:lnTo>
                    <a:pt x="151" y="2578"/>
                  </a:lnTo>
                  <a:lnTo>
                    <a:pt x="147" y="2585"/>
                  </a:lnTo>
                  <a:lnTo>
                    <a:pt x="145" y="2593"/>
                  </a:lnTo>
                  <a:lnTo>
                    <a:pt x="141" y="2599"/>
                  </a:lnTo>
                  <a:lnTo>
                    <a:pt x="137" y="2605"/>
                  </a:lnTo>
                  <a:lnTo>
                    <a:pt x="132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4" y="2623"/>
                  </a:lnTo>
                  <a:lnTo>
                    <a:pt x="106" y="2626"/>
                  </a:lnTo>
                  <a:lnTo>
                    <a:pt x="100" y="2629"/>
                  </a:lnTo>
                  <a:lnTo>
                    <a:pt x="92" y="2631"/>
                  </a:lnTo>
                  <a:lnTo>
                    <a:pt x="85" y="2632"/>
                  </a:lnTo>
                  <a:lnTo>
                    <a:pt x="78" y="2632"/>
                  </a:lnTo>
                  <a:lnTo>
                    <a:pt x="69" y="2632"/>
                  </a:lnTo>
                  <a:lnTo>
                    <a:pt x="62" y="2631"/>
                  </a:lnTo>
                  <a:lnTo>
                    <a:pt x="55" y="2629"/>
                  </a:lnTo>
                  <a:lnTo>
                    <a:pt x="47" y="2626"/>
                  </a:lnTo>
                  <a:lnTo>
                    <a:pt x="40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3" y="2609"/>
                  </a:lnTo>
                  <a:lnTo>
                    <a:pt x="17" y="2605"/>
                  </a:lnTo>
                  <a:lnTo>
                    <a:pt x="14" y="2599"/>
                  </a:lnTo>
                  <a:lnTo>
                    <a:pt x="10" y="2593"/>
                  </a:lnTo>
                  <a:lnTo>
                    <a:pt x="7" y="2585"/>
                  </a:lnTo>
                  <a:lnTo>
                    <a:pt x="4" y="2578"/>
                  </a:lnTo>
                  <a:lnTo>
                    <a:pt x="2" y="2571"/>
                  </a:lnTo>
                  <a:lnTo>
                    <a:pt x="0" y="2564"/>
                  </a:lnTo>
                  <a:lnTo>
                    <a:pt x="0" y="2555"/>
                  </a:lnTo>
                  <a:lnTo>
                    <a:pt x="0" y="2548"/>
                  </a:lnTo>
                  <a:lnTo>
                    <a:pt x="2" y="2540"/>
                  </a:lnTo>
                  <a:lnTo>
                    <a:pt x="4" y="2532"/>
                  </a:lnTo>
                  <a:lnTo>
                    <a:pt x="7" y="2525"/>
                  </a:lnTo>
                  <a:lnTo>
                    <a:pt x="10" y="2519"/>
                  </a:lnTo>
                  <a:lnTo>
                    <a:pt x="14" y="2513"/>
                  </a:lnTo>
                  <a:lnTo>
                    <a:pt x="17" y="2507"/>
                  </a:lnTo>
                  <a:lnTo>
                    <a:pt x="23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0" y="2488"/>
                  </a:lnTo>
                  <a:lnTo>
                    <a:pt x="47" y="2484"/>
                  </a:lnTo>
                  <a:lnTo>
                    <a:pt x="55" y="2482"/>
                  </a:lnTo>
                  <a:lnTo>
                    <a:pt x="62" y="2481"/>
                  </a:lnTo>
                  <a:lnTo>
                    <a:pt x="69" y="2479"/>
                  </a:lnTo>
                  <a:lnTo>
                    <a:pt x="78" y="2478"/>
                  </a:lnTo>
                  <a:lnTo>
                    <a:pt x="86" y="2479"/>
                  </a:lnTo>
                  <a:lnTo>
                    <a:pt x="94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426745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6" y="2496"/>
                </a:cxn>
                <a:cxn ang="0">
                  <a:pos x="137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4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7" y="2508"/>
                  </a:lnTo>
                  <a:lnTo>
                    <a:pt x="142" y="2516"/>
                  </a:lnTo>
                  <a:lnTo>
                    <a:pt x="147" y="2523"/>
                  </a:lnTo>
                  <a:lnTo>
                    <a:pt x="149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4" y="2555"/>
                  </a:lnTo>
                  <a:lnTo>
                    <a:pt x="153" y="2564"/>
                  </a:lnTo>
                  <a:lnTo>
                    <a:pt x="153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4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761435" y="1207513"/>
              <a:ext cx="110729" cy="1044179"/>
            </a:xfrm>
            <a:custGeom>
              <a:avLst/>
              <a:gdLst/>
              <a:ahLst/>
              <a:cxnLst>
                <a:cxn ang="0">
                  <a:pos x="280" y="2183"/>
                </a:cxn>
                <a:cxn ang="0">
                  <a:pos x="126" y="2496"/>
                </a:cxn>
                <a:cxn ang="0">
                  <a:pos x="137" y="2508"/>
                </a:cxn>
                <a:cxn ang="0">
                  <a:pos x="145" y="2523"/>
                </a:cxn>
                <a:cxn ang="0">
                  <a:pos x="151" y="2538"/>
                </a:cxn>
                <a:cxn ang="0">
                  <a:pos x="153" y="2555"/>
                </a:cxn>
                <a:cxn ang="0">
                  <a:pos x="151" y="2571"/>
                </a:cxn>
                <a:cxn ang="0">
                  <a:pos x="146" y="2585"/>
                </a:cxn>
                <a:cxn ang="0">
                  <a:pos x="140" y="2599"/>
                </a:cxn>
                <a:cxn ang="0">
                  <a:pos x="131" y="2609"/>
                </a:cxn>
                <a:cxn ang="0">
                  <a:pos x="119" y="2619"/>
                </a:cxn>
                <a:cxn ang="0">
                  <a:pos x="107" y="2626"/>
                </a:cxn>
                <a:cxn ang="0">
                  <a:pos x="92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3" y="2619"/>
                </a:cxn>
                <a:cxn ang="0">
                  <a:pos x="22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1" y="2571"/>
                </a:cxn>
                <a:cxn ang="0">
                  <a:pos x="0" y="2555"/>
                </a:cxn>
                <a:cxn ang="0">
                  <a:pos x="1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2" y="2501"/>
                </a:cxn>
                <a:cxn ang="0">
                  <a:pos x="33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4" y="2481"/>
                </a:cxn>
                <a:cxn ang="0">
                  <a:pos x="245" y="0"/>
                </a:cxn>
              </a:cxnLst>
              <a:rect l="0" t="0" r="r" b="b"/>
              <a:pathLst>
                <a:path w="280" h="2632">
                  <a:moveTo>
                    <a:pt x="280" y="0"/>
                  </a:moveTo>
                  <a:lnTo>
                    <a:pt x="280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7" y="2508"/>
                  </a:lnTo>
                  <a:lnTo>
                    <a:pt x="142" y="2516"/>
                  </a:lnTo>
                  <a:lnTo>
                    <a:pt x="145" y="2523"/>
                  </a:lnTo>
                  <a:lnTo>
                    <a:pt x="149" y="2530"/>
                  </a:lnTo>
                  <a:lnTo>
                    <a:pt x="151" y="2538"/>
                  </a:lnTo>
                  <a:lnTo>
                    <a:pt x="153" y="2547"/>
                  </a:lnTo>
                  <a:lnTo>
                    <a:pt x="153" y="2555"/>
                  </a:lnTo>
                  <a:lnTo>
                    <a:pt x="153" y="2564"/>
                  </a:lnTo>
                  <a:lnTo>
                    <a:pt x="151" y="2571"/>
                  </a:lnTo>
                  <a:lnTo>
                    <a:pt x="150" y="2578"/>
                  </a:lnTo>
                  <a:lnTo>
                    <a:pt x="146" y="2585"/>
                  </a:lnTo>
                  <a:lnTo>
                    <a:pt x="144" y="2593"/>
                  </a:lnTo>
                  <a:lnTo>
                    <a:pt x="140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5" y="2614"/>
                  </a:lnTo>
                  <a:lnTo>
                    <a:pt x="119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2" y="2631"/>
                  </a:lnTo>
                  <a:lnTo>
                    <a:pt x="84" y="2632"/>
                  </a:lnTo>
                  <a:lnTo>
                    <a:pt x="77" y="2632"/>
                  </a:lnTo>
                  <a:lnTo>
                    <a:pt x="68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39" y="2623"/>
                  </a:lnTo>
                  <a:lnTo>
                    <a:pt x="33" y="2619"/>
                  </a:lnTo>
                  <a:lnTo>
                    <a:pt x="27" y="2614"/>
                  </a:lnTo>
                  <a:lnTo>
                    <a:pt x="22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9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1" y="2571"/>
                  </a:lnTo>
                  <a:lnTo>
                    <a:pt x="0" y="2564"/>
                  </a:lnTo>
                  <a:lnTo>
                    <a:pt x="0" y="2555"/>
                  </a:lnTo>
                  <a:lnTo>
                    <a:pt x="0" y="2548"/>
                  </a:lnTo>
                  <a:lnTo>
                    <a:pt x="1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9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2" y="2501"/>
                  </a:lnTo>
                  <a:lnTo>
                    <a:pt x="27" y="2496"/>
                  </a:lnTo>
                  <a:lnTo>
                    <a:pt x="33" y="2491"/>
                  </a:lnTo>
                  <a:lnTo>
                    <a:pt x="39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68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4" y="2481"/>
                  </a:lnTo>
                  <a:lnTo>
                    <a:pt x="245" y="2178"/>
                  </a:lnTo>
                  <a:lnTo>
                    <a:pt x="245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7103270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6" y="2496"/>
                </a:cxn>
                <a:cxn ang="0">
                  <a:pos x="138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8" y="2508"/>
                  </a:lnTo>
                  <a:lnTo>
                    <a:pt x="142" y="2516"/>
                  </a:lnTo>
                  <a:lnTo>
                    <a:pt x="147" y="2523"/>
                  </a:lnTo>
                  <a:lnTo>
                    <a:pt x="149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3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4" y="2619"/>
                  </a:lnTo>
                  <a:lnTo>
                    <a:pt x="29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4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4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9" y="2496"/>
                  </a:lnTo>
                  <a:lnTo>
                    <a:pt x="34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5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8454629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7" y="2496"/>
                </a:cxn>
                <a:cxn ang="0">
                  <a:pos x="139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1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2" y="2631"/>
                </a:cxn>
                <a:cxn ang="0">
                  <a:pos x="47" y="2626"/>
                </a:cxn>
                <a:cxn ang="0">
                  <a:pos x="35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3" y="2571"/>
                </a:cxn>
                <a:cxn ang="0">
                  <a:pos x="0" y="2555"/>
                </a:cxn>
                <a:cxn ang="0">
                  <a:pos x="3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5" y="2491"/>
                </a:cxn>
                <a:cxn ang="0">
                  <a:pos x="47" y="2484"/>
                </a:cxn>
                <a:cxn ang="0">
                  <a:pos x="62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80" y="2190"/>
                  </a:lnTo>
                  <a:lnTo>
                    <a:pt x="127" y="2496"/>
                  </a:lnTo>
                  <a:lnTo>
                    <a:pt x="133" y="2502"/>
                  </a:lnTo>
                  <a:lnTo>
                    <a:pt x="139" y="2508"/>
                  </a:lnTo>
                  <a:lnTo>
                    <a:pt x="144" y="2516"/>
                  </a:lnTo>
                  <a:lnTo>
                    <a:pt x="147" y="2523"/>
                  </a:lnTo>
                  <a:lnTo>
                    <a:pt x="150" y="2530"/>
                  </a:lnTo>
                  <a:lnTo>
                    <a:pt x="152" y="2538"/>
                  </a:lnTo>
                  <a:lnTo>
                    <a:pt x="154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3" y="2571"/>
                  </a:lnTo>
                  <a:lnTo>
                    <a:pt x="151" y="2578"/>
                  </a:lnTo>
                  <a:lnTo>
                    <a:pt x="148" y="2585"/>
                  </a:lnTo>
                  <a:lnTo>
                    <a:pt x="145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7" y="2614"/>
                  </a:lnTo>
                  <a:lnTo>
                    <a:pt x="121" y="2619"/>
                  </a:lnTo>
                  <a:lnTo>
                    <a:pt x="115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6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2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5" y="2619"/>
                  </a:lnTo>
                  <a:lnTo>
                    <a:pt x="29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4" y="2578"/>
                  </a:lnTo>
                  <a:lnTo>
                    <a:pt x="3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3" y="2540"/>
                  </a:lnTo>
                  <a:lnTo>
                    <a:pt x="4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9" y="2496"/>
                  </a:lnTo>
                  <a:lnTo>
                    <a:pt x="35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2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7" y="2479"/>
                  </a:lnTo>
                  <a:lnTo>
                    <a:pt x="95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930629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4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29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50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19" y="1"/>
                </a:cxn>
                <a:cxn ang="0">
                  <a:pos x="234" y="6"/>
                </a:cxn>
                <a:cxn ang="0">
                  <a:pos x="247" y="13"/>
                </a:cxn>
                <a:cxn ang="0">
                  <a:pos x="259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9" y="131"/>
                </a:cxn>
                <a:cxn ang="0">
                  <a:pos x="247" y="141"/>
                </a:cxn>
                <a:cxn ang="0">
                  <a:pos x="234" y="148"/>
                </a:cxn>
                <a:cxn ang="0">
                  <a:pos x="219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1" y="442"/>
                  </a:lnTo>
                  <a:lnTo>
                    <a:pt x="154" y="136"/>
                  </a:lnTo>
                  <a:lnTo>
                    <a:pt x="148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2" y="102"/>
                  </a:lnTo>
                  <a:lnTo>
                    <a:pt x="129" y="94"/>
                  </a:lnTo>
                  <a:lnTo>
                    <a:pt x="128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2" y="54"/>
                  </a:lnTo>
                  <a:lnTo>
                    <a:pt x="134" y="47"/>
                  </a:lnTo>
                  <a:lnTo>
                    <a:pt x="136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8" y="9"/>
                  </a:lnTo>
                  <a:lnTo>
                    <a:pt x="175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9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7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7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7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7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19" y="151"/>
                  </a:lnTo>
                  <a:lnTo>
                    <a:pt x="212" y="153"/>
                  </a:lnTo>
                  <a:lnTo>
                    <a:pt x="204" y="154"/>
                  </a:lnTo>
                  <a:lnTo>
                    <a:pt x="195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587604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5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30" y="94"/>
                </a:cxn>
                <a:cxn ang="0">
                  <a:pos x="127" y="77"/>
                </a:cxn>
                <a:cxn ang="0">
                  <a:pos x="130" y="61"/>
                </a:cxn>
                <a:cxn ang="0">
                  <a:pos x="133" y="47"/>
                </a:cxn>
                <a:cxn ang="0">
                  <a:pos x="141" y="33"/>
                </a:cxn>
                <a:cxn ang="0">
                  <a:pos x="150" y="23"/>
                </a:cxn>
                <a:cxn ang="0">
                  <a:pos x="161" y="13"/>
                </a:cxn>
                <a:cxn ang="0">
                  <a:pos x="174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20" y="1"/>
                </a:cxn>
                <a:cxn ang="0">
                  <a:pos x="234" y="6"/>
                </a:cxn>
                <a:cxn ang="0">
                  <a:pos x="248" y="13"/>
                </a:cxn>
                <a:cxn ang="0">
                  <a:pos x="259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9" y="131"/>
                </a:cxn>
                <a:cxn ang="0">
                  <a:pos x="248" y="141"/>
                </a:cxn>
                <a:cxn ang="0">
                  <a:pos x="234" y="148"/>
                </a:cxn>
                <a:cxn ang="0">
                  <a:pos x="220" y="151"/>
                </a:cxn>
                <a:cxn ang="0">
                  <a:pos x="204" y="154"/>
                </a:cxn>
                <a:cxn ang="0">
                  <a:pos x="188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2" y="442"/>
                  </a:lnTo>
                  <a:lnTo>
                    <a:pt x="155" y="136"/>
                  </a:lnTo>
                  <a:lnTo>
                    <a:pt x="149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2" y="102"/>
                  </a:lnTo>
                  <a:lnTo>
                    <a:pt x="130" y="94"/>
                  </a:lnTo>
                  <a:lnTo>
                    <a:pt x="129" y="85"/>
                  </a:lnTo>
                  <a:lnTo>
                    <a:pt x="127" y="77"/>
                  </a:lnTo>
                  <a:lnTo>
                    <a:pt x="129" y="68"/>
                  </a:lnTo>
                  <a:lnTo>
                    <a:pt x="130" y="61"/>
                  </a:lnTo>
                  <a:lnTo>
                    <a:pt x="131" y="54"/>
                  </a:lnTo>
                  <a:lnTo>
                    <a:pt x="133" y="47"/>
                  </a:lnTo>
                  <a:lnTo>
                    <a:pt x="137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6" y="18"/>
                  </a:lnTo>
                  <a:lnTo>
                    <a:pt x="161" y="13"/>
                  </a:lnTo>
                  <a:lnTo>
                    <a:pt x="168" y="9"/>
                  </a:lnTo>
                  <a:lnTo>
                    <a:pt x="174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3" y="0"/>
                  </a:lnTo>
                  <a:lnTo>
                    <a:pt x="220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8" y="13"/>
                  </a:lnTo>
                  <a:lnTo>
                    <a:pt x="254" y="18"/>
                  </a:lnTo>
                  <a:lnTo>
                    <a:pt x="259" y="23"/>
                  </a:lnTo>
                  <a:lnTo>
                    <a:pt x="263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8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8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3" y="125"/>
                  </a:lnTo>
                  <a:lnTo>
                    <a:pt x="259" y="131"/>
                  </a:lnTo>
                  <a:lnTo>
                    <a:pt x="254" y="136"/>
                  </a:lnTo>
                  <a:lnTo>
                    <a:pt x="248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20" y="151"/>
                  </a:lnTo>
                  <a:lnTo>
                    <a:pt x="213" y="153"/>
                  </a:lnTo>
                  <a:lnTo>
                    <a:pt x="204" y="154"/>
                  </a:lnTo>
                  <a:lnTo>
                    <a:pt x="196" y="153"/>
                  </a:lnTo>
                  <a:lnTo>
                    <a:pt x="188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254104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4" y="136"/>
                </a:cxn>
                <a:cxn ang="0">
                  <a:pos x="143" y="124"/>
                </a:cxn>
                <a:cxn ang="0">
                  <a:pos x="135" y="109"/>
                </a:cxn>
                <a:cxn ang="0">
                  <a:pos x="129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49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19" y="1"/>
                </a:cxn>
                <a:cxn ang="0">
                  <a:pos x="234" y="6"/>
                </a:cxn>
                <a:cxn ang="0">
                  <a:pos x="247" y="13"/>
                </a:cxn>
                <a:cxn ang="0">
                  <a:pos x="259" y="23"/>
                </a:cxn>
                <a:cxn ang="0">
                  <a:pos x="267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7" y="119"/>
                </a:cxn>
                <a:cxn ang="0">
                  <a:pos x="259" y="131"/>
                </a:cxn>
                <a:cxn ang="0">
                  <a:pos x="247" y="141"/>
                </a:cxn>
                <a:cxn ang="0">
                  <a:pos x="234" y="148"/>
                </a:cxn>
                <a:cxn ang="0">
                  <a:pos x="219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1" y="442"/>
                  </a:lnTo>
                  <a:lnTo>
                    <a:pt x="154" y="136"/>
                  </a:lnTo>
                  <a:lnTo>
                    <a:pt x="148" y="130"/>
                  </a:lnTo>
                  <a:lnTo>
                    <a:pt x="143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1" y="102"/>
                  </a:lnTo>
                  <a:lnTo>
                    <a:pt x="129" y="94"/>
                  </a:lnTo>
                  <a:lnTo>
                    <a:pt x="128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1" y="54"/>
                  </a:lnTo>
                  <a:lnTo>
                    <a:pt x="134" y="47"/>
                  </a:lnTo>
                  <a:lnTo>
                    <a:pt x="136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49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8" y="9"/>
                  </a:lnTo>
                  <a:lnTo>
                    <a:pt x="175" y="6"/>
                  </a:lnTo>
                  <a:lnTo>
                    <a:pt x="181" y="3"/>
                  </a:lnTo>
                  <a:lnTo>
                    <a:pt x="189" y="1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9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7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7" y="33"/>
                  </a:lnTo>
                  <a:lnTo>
                    <a:pt x="271" y="39"/>
                  </a:lnTo>
                  <a:lnTo>
                    <a:pt x="275" y="47"/>
                  </a:lnTo>
                  <a:lnTo>
                    <a:pt x="277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7" y="100"/>
                  </a:lnTo>
                  <a:lnTo>
                    <a:pt x="275" y="107"/>
                  </a:lnTo>
                  <a:lnTo>
                    <a:pt x="271" y="113"/>
                  </a:lnTo>
                  <a:lnTo>
                    <a:pt x="267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7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19" y="151"/>
                  </a:lnTo>
                  <a:lnTo>
                    <a:pt x="212" y="153"/>
                  </a:lnTo>
                  <a:lnTo>
                    <a:pt x="204" y="154"/>
                  </a:lnTo>
                  <a:lnTo>
                    <a:pt x="195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912269" y="3049411"/>
              <a:ext cx="11072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5" y="136"/>
                </a:cxn>
                <a:cxn ang="0">
                  <a:pos x="144" y="124"/>
                </a:cxn>
                <a:cxn ang="0">
                  <a:pos x="134" y="109"/>
                </a:cxn>
                <a:cxn ang="0">
                  <a:pos x="130" y="94"/>
                </a:cxn>
                <a:cxn ang="0">
                  <a:pos x="127" y="77"/>
                </a:cxn>
                <a:cxn ang="0">
                  <a:pos x="130" y="61"/>
                </a:cxn>
                <a:cxn ang="0">
                  <a:pos x="133" y="47"/>
                </a:cxn>
                <a:cxn ang="0">
                  <a:pos x="140" y="33"/>
                </a:cxn>
                <a:cxn ang="0">
                  <a:pos x="150" y="23"/>
                </a:cxn>
                <a:cxn ang="0">
                  <a:pos x="161" y="13"/>
                </a:cxn>
                <a:cxn ang="0">
                  <a:pos x="174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20" y="1"/>
                </a:cxn>
                <a:cxn ang="0">
                  <a:pos x="234" y="6"/>
                </a:cxn>
                <a:cxn ang="0">
                  <a:pos x="248" y="13"/>
                </a:cxn>
                <a:cxn ang="0">
                  <a:pos x="258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79" y="61"/>
                </a:cxn>
                <a:cxn ang="0">
                  <a:pos x="281" y="77"/>
                </a:cxn>
                <a:cxn ang="0">
                  <a:pos x="279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8" y="131"/>
                </a:cxn>
                <a:cxn ang="0">
                  <a:pos x="248" y="141"/>
                </a:cxn>
                <a:cxn ang="0">
                  <a:pos x="234" y="148"/>
                </a:cxn>
                <a:cxn ang="0">
                  <a:pos x="220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2" y="442"/>
                  </a:lnTo>
                  <a:lnTo>
                    <a:pt x="155" y="136"/>
                  </a:lnTo>
                  <a:lnTo>
                    <a:pt x="149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4" y="109"/>
                  </a:lnTo>
                  <a:lnTo>
                    <a:pt x="132" y="102"/>
                  </a:lnTo>
                  <a:lnTo>
                    <a:pt x="130" y="94"/>
                  </a:lnTo>
                  <a:lnTo>
                    <a:pt x="128" y="85"/>
                  </a:lnTo>
                  <a:lnTo>
                    <a:pt x="127" y="77"/>
                  </a:lnTo>
                  <a:lnTo>
                    <a:pt x="128" y="68"/>
                  </a:lnTo>
                  <a:lnTo>
                    <a:pt x="130" y="61"/>
                  </a:lnTo>
                  <a:lnTo>
                    <a:pt x="131" y="54"/>
                  </a:lnTo>
                  <a:lnTo>
                    <a:pt x="133" y="47"/>
                  </a:lnTo>
                  <a:lnTo>
                    <a:pt x="137" y="39"/>
                  </a:lnTo>
                  <a:lnTo>
                    <a:pt x="140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5" y="18"/>
                  </a:lnTo>
                  <a:lnTo>
                    <a:pt x="161" y="13"/>
                  </a:lnTo>
                  <a:lnTo>
                    <a:pt x="168" y="9"/>
                  </a:lnTo>
                  <a:lnTo>
                    <a:pt x="174" y="6"/>
                  </a:lnTo>
                  <a:lnTo>
                    <a:pt x="181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3" y="0"/>
                  </a:lnTo>
                  <a:lnTo>
                    <a:pt x="220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0" y="9"/>
                  </a:lnTo>
                  <a:lnTo>
                    <a:pt x="248" y="13"/>
                  </a:lnTo>
                  <a:lnTo>
                    <a:pt x="254" y="18"/>
                  </a:lnTo>
                  <a:lnTo>
                    <a:pt x="258" y="23"/>
                  </a:lnTo>
                  <a:lnTo>
                    <a:pt x="263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8" y="54"/>
                  </a:lnTo>
                  <a:lnTo>
                    <a:pt x="279" y="61"/>
                  </a:lnTo>
                  <a:lnTo>
                    <a:pt x="280" y="68"/>
                  </a:lnTo>
                  <a:lnTo>
                    <a:pt x="281" y="77"/>
                  </a:lnTo>
                  <a:lnTo>
                    <a:pt x="280" y="84"/>
                  </a:lnTo>
                  <a:lnTo>
                    <a:pt x="279" y="92"/>
                  </a:lnTo>
                  <a:lnTo>
                    <a:pt x="278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3" y="125"/>
                  </a:lnTo>
                  <a:lnTo>
                    <a:pt x="258" y="131"/>
                  </a:lnTo>
                  <a:lnTo>
                    <a:pt x="254" y="136"/>
                  </a:lnTo>
                  <a:lnTo>
                    <a:pt x="248" y="141"/>
                  </a:lnTo>
                  <a:lnTo>
                    <a:pt x="240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20" y="151"/>
                  </a:lnTo>
                  <a:lnTo>
                    <a:pt x="213" y="153"/>
                  </a:lnTo>
                  <a:lnTo>
                    <a:pt x="204" y="154"/>
                  </a:lnTo>
                  <a:lnTo>
                    <a:pt x="196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559720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6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30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51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5" y="0"/>
                </a:cxn>
                <a:cxn ang="0">
                  <a:pos x="221" y="1"/>
                </a:cxn>
                <a:cxn ang="0">
                  <a:pos x="235" y="6"/>
                </a:cxn>
                <a:cxn ang="0">
                  <a:pos x="248" y="13"/>
                </a:cxn>
                <a:cxn ang="0">
                  <a:pos x="259" y="23"/>
                </a:cxn>
                <a:cxn ang="0">
                  <a:pos x="269" y="33"/>
                </a:cxn>
                <a:cxn ang="0">
                  <a:pos x="276" y="47"/>
                </a:cxn>
                <a:cxn ang="0">
                  <a:pos x="280" y="61"/>
                </a:cxn>
                <a:cxn ang="0">
                  <a:pos x="282" y="77"/>
                </a:cxn>
                <a:cxn ang="0">
                  <a:pos x="280" y="92"/>
                </a:cxn>
                <a:cxn ang="0">
                  <a:pos x="276" y="107"/>
                </a:cxn>
                <a:cxn ang="0">
                  <a:pos x="269" y="119"/>
                </a:cxn>
                <a:cxn ang="0">
                  <a:pos x="259" y="131"/>
                </a:cxn>
                <a:cxn ang="0">
                  <a:pos x="248" y="141"/>
                </a:cxn>
                <a:cxn ang="0">
                  <a:pos x="235" y="148"/>
                </a:cxn>
                <a:cxn ang="0">
                  <a:pos x="221" y="151"/>
                </a:cxn>
                <a:cxn ang="0">
                  <a:pos x="205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2" h="2632">
                  <a:moveTo>
                    <a:pt x="0" y="2632"/>
                  </a:moveTo>
                  <a:lnTo>
                    <a:pt x="0" y="449"/>
                  </a:lnTo>
                  <a:lnTo>
                    <a:pt x="3" y="442"/>
                  </a:lnTo>
                  <a:lnTo>
                    <a:pt x="156" y="136"/>
                  </a:lnTo>
                  <a:lnTo>
                    <a:pt x="150" y="130"/>
                  </a:lnTo>
                  <a:lnTo>
                    <a:pt x="144" y="124"/>
                  </a:lnTo>
                  <a:lnTo>
                    <a:pt x="140" y="116"/>
                  </a:lnTo>
                  <a:lnTo>
                    <a:pt x="135" y="109"/>
                  </a:lnTo>
                  <a:lnTo>
                    <a:pt x="133" y="102"/>
                  </a:lnTo>
                  <a:lnTo>
                    <a:pt x="130" y="94"/>
                  </a:lnTo>
                  <a:lnTo>
                    <a:pt x="129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2" y="54"/>
                  </a:lnTo>
                  <a:lnTo>
                    <a:pt x="134" y="47"/>
                  </a:lnTo>
                  <a:lnTo>
                    <a:pt x="138" y="39"/>
                  </a:lnTo>
                  <a:lnTo>
                    <a:pt x="141" y="33"/>
                  </a:lnTo>
                  <a:lnTo>
                    <a:pt x="146" y="27"/>
                  </a:lnTo>
                  <a:lnTo>
                    <a:pt x="151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9" y="9"/>
                  </a:lnTo>
                  <a:lnTo>
                    <a:pt x="175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21" y="1"/>
                  </a:lnTo>
                  <a:lnTo>
                    <a:pt x="228" y="3"/>
                  </a:lnTo>
                  <a:lnTo>
                    <a:pt x="235" y="6"/>
                  </a:lnTo>
                  <a:lnTo>
                    <a:pt x="241" y="9"/>
                  </a:lnTo>
                  <a:lnTo>
                    <a:pt x="248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9" y="33"/>
                  </a:lnTo>
                  <a:lnTo>
                    <a:pt x="272" y="39"/>
                  </a:lnTo>
                  <a:lnTo>
                    <a:pt x="276" y="47"/>
                  </a:lnTo>
                  <a:lnTo>
                    <a:pt x="278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2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8" y="100"/>
                  </a:lnTo>
                  <a:lnTo>
                    <a:pt x="276" y="107"/>
                  </a:lnTo>
                  <a:lnTo>
                    <a:pt x="272" y="113"/>
                  </a:lnTo>
                  <a:lnTo>
                    <a:pt x="269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8" y="141"/>
                  </a:lnTo>
                  <a:lnTo>
                    <a:pt x="241" y="144"/>
                  </a:lnTo>
                  <a:lnTo>
                    <a:pt x="235" y="148"/>
                  </a:lnTo>
                  <a:lnTo>
                    <a:pt x="228" y="150"/>
                  </a:lnTo>
                  <a:lnTo>
                    <a:pt x="221" y="151"/>
                  </a:lnTo>
                  <a:lnTo>
                    <a:pt x="212" y="153"/>
                  </a:lnTo>
                  <a:lnTo>
                    <a:pt x="205" y="154"/>
                  </a:lnTo>
                  <a:lnTo>
                    <a:pt x="197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15593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1995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820131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1998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508312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1999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164347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2000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85729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2001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526422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2004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5196744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2006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5853969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2012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654215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2013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7196994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2016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7882794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2017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8650" y="1221801"/>
              <a:ext cx="1143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Established HQ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in Chennai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43400" y="3249421"/>
              <a:ext cx="11430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RIM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services,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NOC, SOC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services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71850" y="1221801"/>
              <a:ext cx="10858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MPLS service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in India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71800" y="3279201"/>
              <a:ext cx="10287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First Tier3 Datacenter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in India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57400" y="1229436"/>
              <a:ext cx="1028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Listed on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NASDAQ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00200" y="3279201"/>
              <a:ext cx="1028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First private ISP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in India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57850" y="3279201"/>
              <a:ext cx="10287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Cloudinfinit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services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86300" y="1164651"/>
              <a:ext cx="11430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Raju Vegesna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takes over as Sify’s Chairman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87993" y="3279201"/>
              <a:ext cx="120015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VPEC hybrid cloud and CI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containers offerings launched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86450" y="1164651"/>
              <a:ext cx="12573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SAP Private Cloud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services and practice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86650" y="1164651"/>
              <a:ext cx="1028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business outcome based models</a:t>
              </a:r>
            </a:p>
          </p:txBody>
        </p:sp>
      </p:grp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JOURNEY SO FAR…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094A9-1EE8-4672-B91D-9079CA35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30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0464" y="1257300"/>
            <a:ext cx="7179287" cy="29706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 DD</a:t>
            </a:r>
            <a:r>
              <a:rPr lang="en-IN" cap="none" dirty="0"/>
              <a:t>o</a:t>
            </a:r>
            <a:r>
              <a:rPr lang="en-IN" dirty="0"/>
              <a:t>S Capabilities</a:t>
            </a:r>
          </a:p>
        </p:txBody>
      </p:sp>
    </p:spTree>
    <p:extLst>
      <p:ext uri="{BB962C8B-B14F-4D97-AF65-F5344CB8AC3E}">
        <p14:creationId xmlns:p14="http://schemas.microsoft.com/office/powerpoint/2010/main" val="821005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Security Services Execution Proof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93062"/>
              </p:ext>
            </p:extLst>
          </p:nvPr>
        </p:nvGraphicFramePr>
        <p:xfrm>
          <a:off x="363601" y="1023941"/>
          <a:ext cx="8385112" cy="3660771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01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7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48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146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IN" sz="9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endParaRPr lang="en-IN" sz="900" baseline="0" dirty="0">
                        <a:solidFill>
                          <a:srgbClr val="5959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IN" sz="9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 Security</a:t>
                      </a:r>
                      <a:r>
                        <a:rPr lang="en-IN" sz="900" b="1" kern="1200" baseline="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Consulting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Transformation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 Services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Operations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Response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Solution Landscape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63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Syndicate Bank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PIM, DLP,VA PT, Network Forensics, 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63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UBI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AV, DLP,Web Security, PIM, MDM, AD, APT, DDOS, WAF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DHFL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SIEM,WAF,DAM,PIM,DLP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CBI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PSB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PIM, WAF, APT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PNB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DLP, PIM, Config Management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BOI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Threat Protection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Bupa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SOC, APT, Firewall, DRM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128141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ONGC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Security, Firewalls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376364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IOCL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Firewall, Web Security, SLB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262889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NTPC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NIPS, PIM, 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66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301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1716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8" y="1607820"/>
            <a:ext cx="9142412" cy="1927860"/>
          </a:xfrm>
          <a:prstGeom prst="rect">
            <a:avLst/>
          </a:prstGeom>
          <a:pattFill prst="pct2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7" name="Group 16"/>
          <p:cNvGrpSpPr/>
          <p:nvPr/>
        </p:nvGrpSpPr>
        <p:grpSpPr>
          <a:xfrm>
            <a:off x="0" y="3464957"/>
            <a:ext cx="9144000" cy="72000"/>
            <a:chOff x="2483172" y="-212234"/>
            <a:chExt cx="1335024" cy="175260"/>
          </a:xfrm>
        </p:grpSpPr>
        <p:sp>
          <p:nvSpPr>
            <p:cNvPr id="11" name="Rectangle 10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358775" y="2094708"/>
            <a:ext cx="5614639" cy="954085"/>
          </a:xfrm>
          <a:prstGeom prst="rect">
            <a:avLst/>
          </a:prstGeom>
        </p:spPr>
        <p:txBody>
          <a:bodyPr wrap="square" lIns="0" tIns="45709" rIns="91417" bIns="45709" anchor="t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>
                <a:solidFill>
                  <a:srgbClr val="851414"/>
                </a:solidFill>
                <a:latin typeface="Trebuchet MS" panose="020B0603020202020204" pitchFamily="34" charset="0"/>
              </a:rPr>
              <a:t>TOOLS &amp; AUTOMATION CAPABILITIES</a:t>
            </a:r>
          </a:p>
        </p:txBody>
      </p:sp>
      <p:grpSp>
        <p:nvGrpSpPr>
          <p:cNvPr id="20" name="Group 19"/>
          <p:cNvGrpSpPr/>
          <p:nvPr/>
        </p:nvGrpSpPr>
        <p:grpSpPr>
          <a:xfrm rot="5400000">
            <a:off x="-580169" y="2484120"/>
            <a:ext cx="1335600" cy="175261"/>
            <a:chOff x="2483172" y="-212234"/>
            <a:chExt cx="1335024" cy="175260"/>
          </a:xfrm>
        </p:grpSpPr>
        <p:sp>
          <p:nvSpPr>
            <p:cNvPr id="21" name="Rectangle 20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20719" y="1998520"/>
            <a:ext cx="2127994" cy="1146460"/>
            <a:chOff x="9795460" y="3324463"/>
            <a:chExt cx="2127994" cy="11464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4345" y="3601148"/>
              <a:ext cx="1859109" cy="593090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9795460" y="3324463"/>
              <a:ext cx="0" cy="1146460"/>
            </a:xfrm>
            <a:prstGeom prst="line">
              <a:avLst/>
            </a:prstGeom>
            <a:ln w="38100">
              <a:solidFill>
                <a:srgbClr val="C525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3546193"/>
            <a:ext cx="9144001" cy="15973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607820"/>
          </a:xfrm>
          <a:prstGeom prst="rect">
            <a:avLst/>
          </a:prstGeom>
          <a:solidFill>
            <a:schemeClr val="tx1">
              <a:lumMod val="50000"/>
              <a:lumOff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71"/>
          <p:cNvGrpSpPr/>
          <p:nvPr/>
        </p:nvGrpSpPr>
        <p:grpSpPr>
          <a:xfrm>
            <a:off x="7306510" y="2"/>
            <a:ext cx="1465634" cy="829997"/>
            <a:chOff x="9753599" y="1"/>
            <a:chExt cx="1739885" cy="985307"/>
          </a:xfrm>
        </p:grpSpPr>
        <p:sp>
          <p:nvSpPr>
            <p:cNvPr id="38" name="Round Same Side Corner Rectangle 37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9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0" y="1607820"/>
            <a:ext cx="9144000" cy="72000"/>
            <a:chOff x="2483172" y="-212234"/>
            <a:chExt cx="1335024" cy="1752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0" y="3535680"/>
            <a:ext cx="9144000" cy="1607820"/>
          </a:xfrm>
          <a:prstGeom prst="rect">
            <a:avLst/>
          </a:prstGeom>
          <a:solidFill>
            <a:schemeClr val="tx1">
              <a:lumMod val="50000"/>
              <a:lumOff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7653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685800">
                <a:defRPr/>
              </a:pPr>
              <a:t>43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33CC71-654F-4133-8365-50F4C48419E5}"/>
              </a:ext>
            </a:extLst>
          </p:cNvPr>
          <p:cNvSpPr/>
          <p:nvPr/>
        </p:nvSpPr>
        <p:spPr>
          <a:xfrm>
            <a:off x="2577567" y="2737332"/>
            <a:ext cx="1982390" cy="84895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VMware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XenServer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Hyper-V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Solaris  Zones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PowerVM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Red Hat Enterprise Virtualization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B2F199-42D9-4050-B36D-40E92C3C67FD}"/>
              </a:ext>
            </a:extLst>
          </p:cNvPr>
          <p:cNvSpPr/>
          <p:nvPr/>
        </p:nvSpPr>
        <p:spPr>
          <a:xfrm>
            <a:off x="2577567" y="1275361"/>
            <a:ext cx="990599" cy="9643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SAP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Exchange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WebSphere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Apache Tomcat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IIS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JBoss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C15320-7686-47A7-A5D3-9DAECBCCA260}"/>
              </a:ext>
            </a:extLst>
          </p:cNvPr>
          <p:cNvSpPr/>
          <p:nvPr/>
        </p:nvSpPr>
        <p:spPr>
          <a:xfrm>
            <a:off x="2538276" y="940133"/>
            <a:ext cx="2059781" cy="300038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Application Monitoring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765233-D750-4179-94A9-01B8E4D86F70}"/>
              </a:ext>
            </a:extLst>
          </p:cNvPr>
          <p:cNvSpPr/>
          <p:nvPr/>
        </p:nvSpPr>
        <p:spPr>
          <a:xfrm>
            <a:off x="2538276" y="2381335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Virtualization Monitoring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84A7FC-FF81-469A-944F-06AF8FAF5FD7}"/>
              </a:ext>
            </a:extLst>
          </p:cNvPr>
          <p:cNvSpPr/>
          <p:nvPr/>
        </p:nvSpPr>
        <p:spPr>
          <a:xfrm>
            <a:off x="6780736" y="1275361"/>
            <a:ext cx="1365043" cy="100925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Private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en-US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Flexpod, Vblock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Public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en-US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Amazon, Rackspace, MS Azure, Google App Engine, Google Apps, SFDC CRM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CloudPlatform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54FB34B-AD88-4ACD-A484-8E67506C00DE}"/>
              </a:ext>
            </a:extLst>
          </p:cNvPr>
          <p:cNvSpPr/>
          <p:nvPr/>
        </p:nvSpPr>
        <p:spPr>
          <a:xfrm>
            <a:off x="6780738" y="2768686"/>
            <a:ext cx="2110978" cy="592470"/>
          </a:xfrm>
          <a:prstGeom prst="rect">
            <a:avLst/>
          </a:prstGeom>
          <a:effectLst/>
        </p:spPr>
        <p:txBody>
          <a:bodyPr wrap="square" numCol="2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DB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SQL 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Informix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DB2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MySQL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Sybase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8A873C-4E6E-4AF6-800D-034059C11A10}"/>
              </a:ext>
            </a:extLst>
          </p:cNvPr>
          <p:cNvSpPr/>
          <p:nvPr/>
        </p:nvSpPr>
        <p:spPr>
          <a:xfrm>
            <a:off x="6736685" y="940133"/>
            <a:ext cx="2059781" cy="29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  <a:ea typeface="Arial Unicode MS" pitchFamily="34" charset="-128"/>
                <a:cs typeface="Arial Unicode MS" pitchFamily="34" charset="-128"/>
              </a:rPr>
              <a:t>CLOUD MONITORING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1D6D7DE-3E40-48EB-B632-031642A54976}"/>
              </a:ext>
            </a:extLst>
          </p:cNvPr>
          <p:cNvSpPr/>
          <p:nvPr/>
        </p:nvSpPr>
        <p:spPr>
          <a:xfrm>
            <a:off x="6736685" y="2381335"/>
            <a:ext cx="2059781" cy="298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Database Monitoring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C1AEBD-1A5A-44F3-90DE-DC5658A4875D}"/>
              </a:ext>
            </a:extLst>
          </p:cNvPr>
          <p:cNvSpPr/>
          <p:nvPr/>
        </p:nvSpPr>
        <p:spPr>
          <a:xfrm>
            <a:off x="4755881" y="1275360"/>
            <a:ext cx="1825800" cy="10567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Windows 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Linux/Unix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fr-FR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Solaris, AIX, HP-UX, Linux, Sinix, Tru64 UNIX, Red Hat</a:t>
            </a:r>
            <a:endParaRPr lang="en-US" sz="675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Unified Computing System (UCS)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Power Systems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Novell Open Enterprise Server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D56689-0ED3-405C-A215-B31B8A8823A6}"/>
              </a:ext>
            </a:extLst>
          </p:cNvPr>
          <p:cNvSpPr/>
          <p:nvPr/>
        </p:nvSpPr>
        <p:spPr>
          <a:xfrm>
            <a:off x="4739742" y="2737332"/>
            <a:ext cx="1982390" cy="72071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Router and Switch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Network Response Time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Qo5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IP SLA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Flow Analysis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CA5BB2-B1CC-4688-9ED3-FB1C5A1FDF61}"/>
              </a:ext>
            </a:extLst>
          </p:cNvPr>
          <p:cNvSpPr/>
          <p:nvPr/>
        </p:nvSpPr>
        <p:spPr>
          <a:xfrm>
            <a:off x="4695150" y="940350"/>
            <a:ext cx="2060066" cy="2986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SERVER MONITORING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67062F-D598-4DD2-9336-490C4A875DE0}"/>
              </a:ext>
            </a:extLst>
          </p:cNvPr>
          <p:cNvSpPr/>
          <p:nvPr/>
        </p:nvSpPr>
        <p:spPr>
          <a:xfrm>
            <a:off x="4695688" y="2381335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NETWORK MONITORING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86F2FDA-50CA-4B8D-BFE2-74AFC7DE68A3}"/>
              </a:ext>
            </a:extLst>
          </p:cNvPr>
          <p:cNvSpPr/>
          <p:nvPr/>
        </p:nvSpPr>
        <p:spPr>
          <a:xfrm>
            <a:off x="3514588" y="1274170"/>
            <a:ext cx="1083469" cy="9643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SharePoint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Sybase EAServer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Lotus Notes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MS Lync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MS Active Directory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WebLogic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6810EB-A549-4390-9FF2-176A7FE388CD}"/>
              </a:ext>
            </a:extLst>
          </p:cNvPr>
          <p:cNvSpPr/>
          <p:nvPr/>
        </p:nvSpPr>
        <p:spPr>
          <a:xfrm>
            <a:off x="2575186" y="4094128"/>
            <a:ext cx="1982390" cy="695062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Hadoop, Cassandra, Mongo DB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Customizable packages for open source applications or in house applications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endParaRPr lang="en-US" sz="750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B7961E-5BC9-41E5-B568-EF373F44549B}"/>
              </a:ext>
            </a:extLst>
          </p:cNvPr>
          <p:cNvSpPr/>
          <p:nvPr/>
        </p:nvSpPr>
        <p:spPr>
          <a:xfrm>
            <a:off x="2535894" y="3738130"/>
            <a:ext cx="221271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Big Data &amp; CUSTOM APPS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6C3D571-F326-4F28-816B-28D1EE9EE64A}"/>
              </a:ext>
            </a:extLst>
          </p:cNvPr>
          <p:cNvSpPr/>
          <p:nvPr/>
        </p:nvSpPr>
        <p:spPr>
          <a:xfrm>
            <a:off x="6778356" y="4094127"/>
            <a:ext cx="1976438" cy="335989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VoIP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XenDesktop / XenApp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0BCA9D-1399-469A-BB74-A14B7A1F2006}"/>
              </a:ext>
            </a:extLst>
          </p:cNvPr>
          <p:cNvSpPr/>
          <p:nvPr/>
        </p:nvSpPr>
        <p:spPr>
          <a:xfrm>
            <a:off x="6734304" y="3738130"/>
            <a:ext cx="2059781" cy="298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VoIP / VDI monitoring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7ECC1E-1E7F-4D2E-B827-F9793A965674}"/>
              </a:ext>
            </a:extLst>
          </p:cNvPr>
          <p:cNvSpPr/>
          <p:nvPr/>
        </p:nvSpPr>
        <p:spPr>
          <a:xfrm>
            <a:off x="4737361" y="4071236"/>
            <a:ext cx="1982390" cy="46423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EMC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System Storage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NetApp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EB29291-F390-440D-9210-1468CB9C6AEC}"/>
              </a:ext>
            </a:extLst>
          </p:cNvPr>
          <p:cNvSpPr/>
          <p:nvPr/>
        </p:nvSpPr>
        <p:spPr>
          <a:xfrm>
            <a:off x="4693307" y="3738130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Storage Monitoring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243DEA6-727E-47F4-A5F6-036430D1788B}"/>
              </a:ext>
            </a:extLst>
          </p:cNvPr>
          <p:cNvSpPr/>
          <p:nvPr/>
        </p:nvSpPr>
        <p:spPr>
          <a:xfrm>
            <a:off x="7901117" y="1272979"/>
            <a:ext cx="990599" cy="45140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vCloud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Cloud Monitor (Websites)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E4567E-6BB6-4E84-A0E1-CCE8F961D314}"/>
              </a:ext>
            </a:extLst>
          </p:cNvPr>
          <p:cNvSpPr/>
          <p:nvPr/>
        </p:nvSpPr>
        <p:spPr>
          <a:xfrm>
            <a:off x="5743438" y="4105679"/>
            <a:ext cx="990599" cy="1962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675" dirty="0">
                <a:solidFill>
                  <a:srgbClr val="22475C"/>
                </a:solidFill>
                <a:ea typeface="Arial Unicode MS" pitchFamily="34" charset="-128"/>
                <a:cs typeface="Arial Unicode MS" pitchFamily="34" charset="-128"/>
              </a:rPr>
              <a:t>Hitachi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CE07E84-B3B5-434D-90EC-47AE249A09BB}"/>
              </a:ext>
            </a:extLst>
          </p:cNvPr>
          <p:cNvCxnSpPr/>
          <p:nvPr/>
        </p:nvCxnSpPr>
        <p:spPr>
          <a:xfrm>
            <a:off x="2615006" y="1234205"/>
            <a:ext cx="1928282" cy="14817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24A0AF1-1431-4C94-B455-54C89522831E}"/>
              </a:ext>
            </a:extLst>
          </p:cNvPr>
          <p:cNvCxnSpPr/>
          <p:nvPr/>
        </p:nvCxnSpPr>
        <p:spPr>
          <a:xfrm>
            <a:off x="4748605" y="124055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AE3443-3E51-43FC-93D3-F84FEFF5D8DC}"/>
              </a:ext>
            </a:extLst>
          </p:cNvPr>
          <p:cNvCxnSpPr/>
          <p:nvPr/>
        </p:nvCxnSpPr>
        <p:spPr>
          <a:xfrm>
            <a:off x="6784840" y="124055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F7CDE25-95E7-453C-8830-E973557ECFFE}"/>
              </a:ext>
            </a:extLst>
          </p:cNvPr>
          <p:cNvCxnSpPr/>
          <p:nvPr/>
        </p:nvCxnSpPr>
        <p:spPr>
          <a:xfrm>
            <a:off x="2615006" y="2697247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51AB268-A032-4B5C-A812-A7106F712631}"/>
              </a:ext>
            </a:extLst>
          </p:cNvPr>
          <p:cNvCxnSpPr/>
          <p:nvPr/>
        </p:nvCxnSpPr>
        <p:spPr>
          <a:xfrm>
            <a:off x="4748605" y="269724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7EC203D-A899-4CAB-8B19-CFF1E5C37C39}"/>
              </a:ext>
            </a:extLst>
          </p:cNvPr>
          <p:cNvCxnSpPr/>
          <p:nvPr/>
        </p:nvCxnSpPr>
        <p:spPr>
          <a:xfrm>
            <a:off x="6784840" y="2690897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1D017F-55D3-476B-8822-C3B2F714E41F}"/>
              </a:ext>
            </a:extLst>
          </p:cNvPr>
          <p:cNvCxnSpPr/>
          <p:nvPr/>
        </p:nvCxnSpPr>
        <p:spPr>
          <a:xfrm>
            <a:off x="2615006" y="4048527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937D88F-38D0-44D2-99FF-52D60E1DCA15}"/>
              </a:ext>
            </a:extLst>
          </p:cNvPr>
          <p:cNvCxnSpPr/>
          <p:nvPr/>
        </p:nvCxnSpPr>
        <p:spPr>
          <a:xfrm>
            <a:off x="4748605" y="404852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E7BB8BF-C8DA-438A-8FFE-CE39343803B4}"/>
              </a:ext>
            </a:extLst>
          </p:cNvPr>
          <p:cNvCxnSpPr/>
          <p:nvPr/>
        </p:nvCxnSpPr>
        <p:spPr>
          <a:xfrm>
            <a:off x="6816586" y="404852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E343D352-082A-4887-A4C6-D55BDECD3C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740" y="1775680"/>
            <a:ext cx="2033772" cy="112754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253F40D-29D2-476D-8E00-4499A306F790}"/>
              </a:ext>
            </a:extLst>
          </p:cNvPr>
          <p:cNvSpPr/>
          <p:nvPr/>
        </p:nvSpPr>
        <p:spPr>
          <a:xfrm>
            <a:off x="265016" y="4094127"/>
            <a:ext cx="1982390" cy="32316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Provide Service Desk in Multitenant Model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100BC6E-6B3D-48FA-BC91-6874421E3C87}"/>
              </a:ext>
            </a:extLst>
          </p:cNvPr>
          <p:cNvSpPr/>
          <p:nvPr/>
        </p:nvSpPr>
        <p:spPr>
          <a:xfrm>
            <a:off x="266935" y="3749680"/>
            <a:ext cx="221271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Service desk as service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C9A73D-FA0F-4269-AFEA-997D69EC9D94}"/>
              </a:ext>
            </a:extLst>
          </p:cNvPr>
          <p:cNvCxnSpPr/>
          <p:nvPr/>
        </p:nvCxnSpPr>
        <p:spPr>
          <a:xfrm>
            <a:off x="346047" y="4060076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itle 2">
            <a:extLst>
              <a:ext uri="{FF2B5EF4-FFF2-40B4-BE49-F238E27FC236}">
                <a16:creationId xmlns:a16="http://schemas.microsoft.com/office/drawing/2014/main" id="{CA2B1B73-B4CA-4123-8D94-1A1E064A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1255496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D4EC17-D1E7-4AAD-A314-BF65D815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97" y="1323821"/>
            <a:ext cx="8371716" cy="2387908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/>
        </p:spPr>
        <p:txBody>
          <a:bodyPr lIns="1369716" tIns="273953" rIns="91317" bIns="273953" anchor="t" anchorCtr="0"/>
          <a:lstStyle/>
          <a:p>
            <a:pPr defTabSz="456569" eaLnBrk="0" hangingPunct="0">
              <a:lnSpc>
                <a:spcPct val="90000"/>
              </a:lnSpc>
              <a:buClr>
                <a:srgbClr val="0070C0"/>
              </a:buClr>
              <a:defRPr/>
            </a:pPr>
            <a:endParaRPr lang="en-US" sz="825" kern="0" dirty="0">
              <a:solidFill>
                <a:srgbClr val="20343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 sz="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44</a:t>
            </a:fld>
            <a:endParaRPr lang="en-US" sz="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685800">
                <a:defRPr/>
              </a:pPr>
              <a:t>44</a:t>
            </a:fld>
            <a:endParaRPr lang="en-US" sz="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29">
            <a:extLst>
              <a:ext uri="{FF2B5EF4-FFF2-40B4-BE49-F238E27FC236}">
                <a16:creationId xmlns:a16="http://schemas.microsoft.com/office/drawing/2014/main" id="{838F3CF5-3AF5-45BB-9882-AD89BA4CF1B7}"/>
              </a:ext>
            </a:extLst>
          </p:cNvPr>
          <p:cNvSpPr/>
          <p:nvPr/>
        </p:nvSpPr>
        <p:spPr>
          <a:xfrm rot="16200000">
            <a:off x="3979953" y="131438"/>
            <a:ext cx="955874" cy="8150676"/>
          </a:xfrm>
          <a:prstGeom prst="homePlate">
            <a:avLst>
              <a:gd name="adj" fmla="val 29117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/>
        </p:spPr>
        <p:txBody>
          <a:bodyPr lIns="1369716" tIns="273953" rIns="91317" bIns="273953" anchor="t" anchorCtr="0"/>
          <a:lstStyle/>
          <a:p>
            <a:pPr defTabSz="456569" eaLnBrk="0" hangingPunct="0">
              <a:lnSpc>
                <a:spcPct val="90000"/>
              </a:lnSpc>
              <a:spcBef>
                <a:spcPts val="200"/>
              </a:spcBef>
              <a:buClr>
                <a:srgbClr val="0070C0"/>
              </a:buClr>
              <a:defRPr/>
            </a:pPr>
            <a:endParaRPr lang="en-US" sz="825" kern="0" dirty="0">
              <a:solidFill>
                <a:srgbClr val="20343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BA6B6C4-FA5B-4E89-A9C6-2556915A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023938"/>
            <a:ext cx="8389938" cy="234000"/>
          </a:xfrm>
          <a:prstGeom prst="rect">
            <a:avLst/>
          </a:prstGeom>
          <a:solidFill>
            <a:srgbClr val="8FB4E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0" tIns="45659" rIns="0" bIns="45659" rtlCol="0" anchor="ctr"/>
          <a:lstStyle/>
          <a:p>
            <a:pPr algn="ctr" defTabSz="456569" eaLnBrk="0" hangingPunct="0">
              <a:defRPr/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UNIFIED MONITORING OF PUBLIC AND PRIVATE IT ENVIRONMENTS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57714" y="1323821"/>
            <a:ext cx="2367283" cy="2196924"/>
            <a:chOff x="3357714" y="1323821"/>
            <a:chExt cx="2367283" cy="21969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77A861-E11F-40FF-AE53-9CF27B59331A}"/>
                </a:ext>
              </a:extLst>
            </p:cNvPr>
            <p:cNvSpPr/>
            <p:nvPr/>
          </p:nvSpPr>
          <p:spPr>
            <a:xfrm>
              <a:off x="3357714" y="1789733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Service Levels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39DF19-7B17-4EDB-8C90-15F2632818E4}"/>
                </a:ext>
              </a:extLst>
            </p:cNvPr>
            <p:cNvSpPr/>
            <p:nvPr/>
          </p:nvSpPr>
          <p:spPr>
            <a:xfrm>
              <a:off x="3357714" y="1323821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Dashboards and Reporting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F910B9-7B2E-4ADA-AB7D-3913F98069EA}"/>
                </a:ext>
              </a:extLst>
            </p:cNvPr>
            <p:cNvSpPr/>
            <p:nvPr/>
          </p:nvSpPr>
          <p:spPr>
            <a:xfrm>
              <a:off x="3357714" y="2721559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Performance and Availability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68C342-097D-449D-8E68-A48608255B4A}"/>
                </a:ext>
              </a:extLst>
            </p:cNvPr>
            <p:cNvSpPr/>
            <p:nvPr/>
          </p:nvSpPr>
          <p:spPr>
            <a:xfrm>
              <a:off x="3357714" y="2255646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End User Response Time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2AE863-8B68-4937-8B24-74072BF83C28}"/>
                </a:ext>
              </a:extLst>
            </p:cNvPr>
            <p:cNvSpPr/>
            <p:nvPr/>
          </p:nvSpPr>
          <p:spPr>
            <a:xfrm>
              <a:off x="3357714" y="3187471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Events and Faults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C5579B6-69B6-44C7-8157-6E8A280D8806}"/>
              </a:ext>
            </a:extLst>
          </p:cNvPr>
          <p:cNvSpPr/>
          <p:nvPr/>
        </p:nvSpPr>
        <p:spPr>
          <a:xfrm>
            <a:off x="358775" y="1544801"/>
            <a:ext cx="2095997" cy="2122496"/>
          </a:xfrm>
          <a:prstGeom prst="rect">
            <a:avLst/>
          </a:prstGeom>
          <a:solidFill>
            <a:schemeClr val="bg1">
              <a:alpha val="64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0" tIns="36000" rIns="91317" bIns="182630" rtlCol="0" anchor="t"/>
          <a:lstStyle/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Multitenancy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Dashboard &amp; Reports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Distributed Architecture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Unified Trending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Visual  Alarms &amp; Reporting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Email Alerting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1000" kern="0" baseline="300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rd</a:t>
            </a: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Party Integration  (Service Now for ITSM )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Agent and Agent less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UMP (Portal ) available via Mobile</a:t>
            </a:r>
          </a:p>
          <a:p>
            <a:pPr marL="216000" indent="-144000" defTabSz="456569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Left-Right Arrow 38">
            <a:extLst>
              <a:ext uri="{FF2B5EF4-FFF2-40B4-BE49-F238E27FC236}">
                <a16:creationId xmlns:a16="http://schemas.microsoft.com/office/drawing/2014/main" id="{FB0726CB-AC04-4B6F-BD0F-9D5AB0F476F8}"/>
              </a:ext>
            </a:extLst>
          </p:cNvPr>
          <p:cNvSpPr/>
          <p:nvPr/>
        </p:nvSpPr>
        <p:spPr>
          <a:xfrm>
            <a:off x="2696537" y="2299125"/>
            <a:ext cx="419412" cy="246317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endParaRPr lang="en-US" sz="9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Left-Right Arrow 39">
            <a:extLst>
              <a:ext uri="{FF2B5EF4-FFF2-40B4-BE49-F238E27FC236}">
                <a16:creationId xmlns:a16="http://schemas.microsoft.com/office/drawing/2014/main" id="{718AEE6B-3A62-485B-9D88-6D7649A07B3C}"/>
              </a:ext>
            </a:extLst>
          </p:cNvPr>
          <p:cNvSpPr/>
          <p:nvPr/>
        </p:nvSpPr>
        <p:spPr>
          <a:xfrm>
            <a:off x="5965370" y="2299125"/>
            <a:ext cx="404037" cy="246317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endParaRPr lang="en-US" sz="9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5A88EA-3977-453D-9B12-09ED2CF08871}"/>
              </a:ext>
            </a:extLst>
          </p:cNvPr>
          <p:cNvSpPr/>
          <p:nvPr/>
        </p:nvSpPr>
        <p:spPr>
          <a:xfrm>
            <a:off x="358775" y="1323821"/>
            <a:ext cx="2108985" cy="234251"/>
          </a:xfrm>
          <a:prstGeom prst="rect">
            <a:avLst/>
          </a:prstGeom>
          <a:solidFill>
            <a:srgbClr val="E7B8B7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B1BA2D0B-C527-4309-82F5-7D576FA9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850" y="4401180"/>
            <a:ext cx="1376322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Application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Commercial &amp; Custom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CCCA4533-CAB4-454C-9BFD-8E6965B5C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559" y="4401174"/>
            <a:ext cx="1156248" cy="43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no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Server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Physical &amp; Virtual</a:t>
            </a:r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227972B9-FA0A-4D50-B282-C6FB84549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318" y="4401179"/>
            <a:ext cx="1006457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Database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IT &amp; Business</a:t>
            </a:r>
          </a:p>
        </p:txBody>
      </p:sp>
      <p:sp>
        <p:nvSpPr>
          <p:cNvPr id="26" name="Text Box 54">
            <a:extLst>
              <a:ext uri="{FF2B5EF4-FFF2-40B4-BE49-F238E27FC236}">
                <a16:creationId xmlns:a16="http://schemas.microsoft.com/office/drawing/2014/main" id="{A4ECB050-2733-40A0-83C1-C15B91E9A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140" y="4401180"/>
            <a:ext cx="1146863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Cloud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Public &amp; Private</a:t>
            </a:r>
          </a:p>
        </p:txBody>
      </p:sp>
      <p:sp>
        <p:nvSpPr>
          <p:cNvPr id="27" name="Text Box 63">
            <a:extLst>
              <a:ext uri="{FF2B5EF4-FFF2-40B4-BE49-F238E27FC236}">
                <a16:creationId xmlns:a16="http://schemas.microsoft.com/office/drawing/2014/main" id="{83E8E83D-8FC0-43B5-A93C-9B69AF7C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667" y="4401180"/>
            <a:ext cx="849200" cy="33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Network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LAN &amp; WAN</a:t>
            </a: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A8BF4514-B6E0-4531-96FA-58B101607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579" y="4401179"/>
            <a:ext cx="859376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Power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Efficiency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06C5CB00-D2B1-4547-B41C-FD52EC91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524" y="3974365"/>
            <a:ext cx="428319" cy="3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3597CF4C-004C-46E0-BD0C-BEE9549B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116" y="3976711"/>
            <a:ext cx="408860" cy="36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EC920F09-BCC4-4A10-95DB-3D9C3124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9862" y="3943609"/>
            <a:ext cx="779418" cy="45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96B022DE-ED22-4178-AE4A-FDD4AD993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5836" y="3976711"/>
            <a:ext cx="396862" cy="36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electricity3.gif">
            <a:extLst>
              <a:ext uri="{FF2B5EF4-FFF2-40B4-BE49-F238E27FC236}">
                <a16:creationId xmlns:a16="http://schemas.microsoft.com/office/drawing/2014/main" id="{703DFE20-B907-463E-A1E8-083EB5FE7F0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t="12778"/>
          <a:stretch>
            <a:fillRect/>
          </a:stretch>
        </p:blipFill>
        <p:spPr>
          <a:xfrm>
            <a:off x="1229164" y="3976718"/>
            <a:ext cx="678207" cy="366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C67B9C-8B23-4573-81FF-FA566DA51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765" y="4042451"/>
            <a:ext cx="300492" cy="31672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1DF7B37-F51C-4F67-94AE-6BC75874D4CA}"/>
              </a:ext>
            </a:extLst>
          </p:cNvPr>
          <p:cNvSpPr/>
          <p:nvPr/>
        </p:nvSpPr>
        <p:spPr>
          <a:xfrm>
            <a:off x="6652716" y="1544801"/>
            <a:ext cx="2095997" cy="2122496"/>
          </a:xfrm>
          <a:prstGeom prst="rect">
            <a:avLst/>
          </a:prstGeom>
          <a:solidFill>
            <a:schemeClr val="bg1">
              <a:alpha val="64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0" tIns="36000" rIns="91317" bIns="182630" rtlCol="0" anchor="t"/>
          <a:lstStyle/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Server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Cloud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Virtualization Monitoring 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Database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Storage Monitoring.</a:t>
            </a:r>
            <a:endParaRPr lang="en-IN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Main Frame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Response Time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Big Data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Basic Network Monitoring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CDAAAA-FCB8-47E5-AAD3-5CC306F7DF90}"/>
              </a:ext>
            </a:extLst>
          </p:cNvPr>
          <p:cNvSpPr/>
          <p:nvPr/>
        </p:nvSpPr>
        <p:spPr>
          <a:xfrm>
            <a:off x="6639728" y="1323821"/>
            <a:ext cx="2108985" cy="234251"/>
          </a:xfrm>
          <a:prstGeom prst="rect">
            <a:avLst/>
          </a:prstGeom>
          <a:solidFill>
            <a:srgbClr val="CCC1DB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WHAT CAN WE MONITOR</a:t>
            </a:r>
          </a:p>
        </p:txBody>
      </p:sp>
    </p:spTree>
    <p:extLst>
      <p:ext uri="{BB962C8B-B14F-4D97-AF65-F5344CB8AC3E}">
        <p14:creationId xmlns:p14="http://schemas.microsoft.com/office/powerpoint/2010/main" val="2250461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685800">
                <a:defRPr/>
              </a:pPr>
              <a:t>45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5A45CF2-512E-42D1-8645-9FBBCF9D6198}"/>
              </a:ext>
            </a:extLst>
          </p:cNvPr>
          <p:cNvGrpSpPr/>
          <p:nvPr/>
        </p:nvGrpSpPr>
        <p:grpSpPr>
          <a:xfrm>
            <a:off x="363600" y="1023938"/>
            <a:ext cx="8385113" cy="3660775"/>
            <a:chOff x="420843" y="990599"/>
            <a:chExt cx="11228875" cy="56872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B53AFC-CC40-4960-BD61-1FF37C632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5363688"/>
              <a:ext cx="7302975" cy="12532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051CDF-E0D4-4511-8B76-D2A824C6B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3969493"/>
              <a:ext cx="7302975" cy="1338689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BDB791-869A-4D8A-B696-15EDF38C7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2732670"/>
              <a:ext cx="8072009" cy="1145006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C99D29-113C-4923-A0C5-AAD55661C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43" y="1007061"/>
              <a:ext cx="8296490" cy="1577257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BEC917-3311-4CB4-9E59-2997BCDB6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354" y="4779319"/>
              <a:ext cx="2694468" cy="1834289"/>
            </a:xfrm>
            <a:prstGeom prst="rect">
              <a:avLst/>
            </a:prstGeom>
            <a:no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7CB141-F16D-402B-B16A-713449242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7"/>
            <a:stretch/>
          </p:blipFill>
          <p:spPr>
            <a:xfrm>
              <a:off x="8784354" y="990599"/>
              <a:ext cx="2865364" cy="3788719"/>
            </a:xfrm>
            <a:prstGeom prst="rect">
              <a:avLst/>
            </a:prstGeom>
            <a:noFill/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69C9BC7-5E6E-42DF-9731-FFA421AE2CEA}"/>
                </a:ext>
              </a:extLst>
            </p:cNvPr>
            <p:cNvCxnSpPr/>
            <p:nvPr/>
          </p:nvCxnSpPr>
          <p:spPr>
            <a:xfrm flipH="1">
              <a:off x="6001100" y="6297317"/>
              <a:ext cx="1935936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B2438F9-3234-42ED-B4CA-78EAB79D36A5}"/>
                </a:ext>
              </a:extLst>
            </p:cNvPr>
            <p:cNvCxnSpPr/>
            <p:nvPr/>
          </p:nvCxnSpPr>
          <p:spPr>
            <a:xfrm flipH="1">
              <a:off x="7407088" y="6124272"/>
              <a:ext cx="529950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9A0ECF-F15A-416C-ADDA-E0B0EBF63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326" y="2721855"/>
              <a:ext cx="894007" cy="395603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47858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95" y="658099"/>
            <a:ext cx="5958011" cy="44854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DB1D81-628A-40EB-AD00-7E748369D2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42" y="1004888"/>
            <a:ext cx="5047837" cy="2500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414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95" y="658099"/>
            <a:ext cx="5958011" cy="4485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282688-82A0-4ED4-BE5D-F9C1412968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42" y="1004888"/>
            <a:ext cx="5047200" cy="250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179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1716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8" y="1607820"/>
            <a:ext cx="9142412" cy="1927860"/>
          </a:xfrm>
          <a:prstGeom prst="rect">
            <a:avLst/>
          </a:prstGeom>
          <a:pattFill prst="pct2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7" name="Group 16"/>
          <p:cNvGrpSpPr/>
          <p:nvPr/>
        </p:nvGrpSpPr>
        <p:grpSpPr>
          <a:xfrm>
            <a:off x="0" y="3464957"/>
            <a:ext cx="9144000" cy="72000"/>
            <a:chOff x="2483172" y="-212234"/>
            <a:chExt cx="1335024" cy="175260"/>
          </a:xfrm>
        </p:grpSpPr>
        <p:sp>
          <p:nvSpPr>
            <p:cNvPr id="11" name="Rectangle 10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358775" y="2094708"/>
            <a:ext cx="5614639" cy="954085"/>
          </a:xfrm>
          <a:prstGeom prst="rect">
            <a:avLst/>
          </a:prstGeom>
        </p:spPr>
        <p:txBody>
          <a:bodyPr wrap="square" lIns="0" tIns="45709" rIns="91417" bIns="45709" anchor="t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851414"/>
                </a:solidFill>
                <a:latin typeface="Trebuchet MS" panose="020B0603020202020204" pitchFamily="34" charset="0"/>
              </a:rPr>
              <a:t>WHY SIFY FOR FUTURE GENERALI?</a:t>
            </a:r>
            <a:endParaRPr lang="en-IN" sz="2800" b="1" dirty="0">
              <a:solidFill>
                <a:srgbClr val="85141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rot="5400000">
            <a:off x="-580169" y="2484120"/>
            <a:ext cx="1335600" cy="175261"/>
            <a:chOff x="2483172" y="-212234"/>
            <a:chExt cx="1335024" cy="175260"/>
          </a:xfrm>
        </p:grpSpPr>
        <p:sp>
          <p:nvSpPr>
            <p:cNvPr id="21" name="Rectangle 20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20719" y="1998520"/>
            <a:ext cx="2127994" cy="1146460"/>
            <a:chOff x="9795460" y="3324463"/>
            <a:chExt cx="2127994" cy="11464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4345" y="3601148"/>
              <a:ext cx="1859109" cy="593090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9795460" y="3324463"/>
              <a:ext cx="0" cy="1146460"/>
            </a:xfrm>
            <a:prstGeom prst="line">
              <a:avLst/>
            </a:prstGeom>
            <a:ln w="38100">
              <a:solidFill>
                <a:srgbClr val="C525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3546193"/>
            <a:ext cx="9144001" cy="15973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607820"/>
          </a:xfrm>
          <a:prstGeom prst="rect">
            <a:avLst/>
          </a:prstGeom>
          <a:solidFill>
            <a:schemeClr val="tx1">
              <a:lumMod val="50000"/>
              <a:lumOff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71"/>
          <p:cNvGrpSpPr/>
          <p:nvPr/>
        </p:nvGrpSpPr>
        <p:grpSpPr>
          <a:xfrm>
            <a:off x="7306510" y="2"/>
            <a:ext cx="1465634" cy="829997"/>
            <a:chOff x="9753599" y="1"/>
            <a:chExt cx="1739885" cy="985307"/>
          </a:xfrm>
        </p:grpSpPr>
        <p:sp>
          <p:nvSpPr>
            <p:cNvPr id="38" name="Round Same Side Corner Rectangle 37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9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0" y="1607820"/>
            <a:ext cx="9144000" cy="72000"/>
            <a:chOff x="2483172" y="-212234"/>
            <a:chExt cx="1335024" cy="1752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/>
            <p:cNvSpPr/>
            <p:nvPr/>
          </p:nvSpPr>
          <p:spPr>
            <a:xfrm>
              <a:off x="2483172" y="-212234"/>
              <a:ext cx="1574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40652" y="-212234"/>
              <a:ext cx="227008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67660" y="-212234"/>
              <a:ext cx="304800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72460" y="-212234"/>
              <a:ext cx="132080" cy="175260"/>
            </a:xfrm>
            <a:prstGeom prst="rect">
              <a:avLst/>
            </a:prstGeom>
            <a:solidFill>
              <a:srgbClr val="85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04540" y="-212234"/>
              <a:ext cx="223520" cy="175260"/>
            </a:xfrm>
            <a:prstGeom prst="rect">
              <a:avLst/>
            </a:prstGeom>
            <a:solidFill>
              <a:srgbClr val="F26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97580" y="-212234"/>
              <a:ext cx="320616" cy="175260"/>
            </a:xfrm>
            <a:prstGeom prst="rect">
              <a:avLst/>
            </a:prstGeom>
            <a:solidFill>
              <a:srgbClr val="C5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0" y="3535680"/>
            <a:ext cx="9144000" cy="1607820"/>
          </a:xfrm>
          <a:prstGeom prst="rect">
            <a:avLst/>
          </a:prstGeom>
          <a:solidFill>
            <a:schemeClr val="tx1">
              <a:lumMod val="50000"/>
              <a:lumOff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03839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14350" y="914400"/>
            <a:ext cx="5715000" cy="2132243"/>
          </a:xfrm>
          <a:prstGeom prst="roundRect">
            <a:avLst>
              <a:gd name="adj" fmla="val 5196"/>
            </a:avLst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57501" y="2457450"/>
            <a:ext cx="5715000" cy="2135274"/>
          </a:xfrm>
          <a:prstGeom prst="roundRect">
            <a:avLst>
              <a:gd name="adj" fmla="val 5196"/>
            </a:avLst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 – BFSI CUSTOMERS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137400" y="4729163"/>
            <a:ext cx="20066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defTabSz="685800"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C8834-92F8-4CCD-9367-89E26A95CDD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900" y="2981806"/>
            <a:ext cx="4272012" cy="153304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EF98F-284D-470C-B232-D59B149A259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927" y="1060435"/>
            <a:ext cx="5578974" cy="1968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5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SIFY FINANCIALS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137400" y="4887913"/>
            <a:ext cx="2006600" cy="273050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</a:rPr>
              <a:pPr defTabSz="685800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8775" y="2986425"/>
            <a:ext cx="4069987" cy="1692000"/>
          </a:xfrm>
          <a:prstGeom prst="rect">
            <a:avLst/>
          </a:prstGeom>
          <a:ln w="12700">
            <a:solidFill>
              <a:srgbClr val="CBC1D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8775" y="1023937"/>
            <a:ext cx="4053183" cy="1692000"/>
          </a:xfrm>
          <a:prstGeom prst="rect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1E8680-FE15-4346-BB98-ADBE881496AC}"/>
              </a:ext>
            </a:extLst>
          </p:cNvPr>
          <p:cNvSpPr txBox="1"/>
          <p:nvPr/>
        </p:nvSpPr>
        <p:spPr>
          <a:xfrm>
            <a:off x="358375" y="1023938"/>
            <a:ext cx="4045098" cy="253916"/>
          </a:xfrm>
          <a:prstGeom prst="rect">
            <a:avLst/>
          </a:prstGeom>
          <a:solidFill>
            <a:srgbClr val="8FB4E0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b="1" dirty="0">
                <a:solidFill>
                  <a:prstClr val="white"/>
                </a:solidFill>
                <a:latin typeface="Trebuchet MS" panose="020B0603020202020204" pitchFamily="34" charset="0"/>
              </a:rPr>
              <a:t>SIFY’S EVOLUTION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45A40360-1301-489A-BB35-01E3E5A3A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4077420"/>
              </p:ext>
            </p:extLst>
          </p:nvPr>
        </p:nvGraphicFramePr>
        <p:xfrm>
          <a:off x="363600" y="1277853"/>
          <a:ext cx="4053508" cy="149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ectangle 38"/>
          <p:cNvSpPr/>
          <p:nvPr/>
        </p:nvSpPr>
        <p:spPr>
          <a:xfrm>
            <a:off x="4738982" y="1023937"/>
            <a:ext cx="4035131" cy="1692000"/>
          </a:xfrm>
          <a:prstGeom prst="rect">
            <a:avLst/>
          </a:prstGeom>
          <a:ln w="12700">
            <a:solidFill>
              <a:srgbClr val="E7B8B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35512" y="1023938"/>
            <a:ext cx="4038601" cy="253916"/>
          </a:xfrm>
          <a:prstGeom prst="rect">
            <a:avLst/>
          </a:prstGeom>
          <a:solidFill>
            <a:srgbClr val="E7B8B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Trebuchet MS" panose="020B0603020202020204" pitchFamily="34" charset="0"/>
              </a:rPr>
              <a:t>REVENUE &amp; GROWTH</a:t>
            </a:r>
          </a:p>
        </p:txBody>
      </p:sp>
      <p:sp>
        <p:nvSpPr>
          <p:cNvPr id="42" name="TextBox 1"/>
          <p:cNvSpPr txBox="1"/>
          <p:nvPr/>
        </p:nvSpPr>
        <p:spPr>
          <a:xfrm rot="16200000">
            <a:off x="4455843" y="1771722"/>
            <a:ext cx="831530" cy="157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INR Crores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A447906-0A0A-4D9B-853E-A5AB398B7069}"/>
              </a:ext>
            </a:extLst>
          </p:cNvPr>
          <p:cNvCxnSpPr>
            <a:cxnSpLocks/>
          </p:cNvCxnSpPr>
          <p:nvPr/>
        </p:nvCxnSpPr>
        <p:spPr>
          <a:xfrm flipV="1">
            <a:off x="5314950" y="1352610"/>
            <a:ext cx="2819400" cy="483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">
            <a:extLst>
              <a:ext uri="{FF2B5EF4-FFF2-40B4-BE49-F238E27FC236}">
                <a16:creationId xmlns:a16="http://schemas.microsoft.com/office/drawing/2014/main" id="{65995853-3DF3-4117-BD34-4B93E6B5DB72}"/>
              </a:ext>
            </a:extLst>
          </p:cNvPr>
          <p:cNvSpPr txBox="1"/>
          <p:nvPr/>
        </p:nvSpPr>
        <p:spPr>
          <a:xfrm rot="20913466">
            <a:off x="5885010" y="1374720"/>
            <a:ext cx="1204715" cy="1617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CAGR 19%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21091" y="1219166"/>
            <a:ext cx="104389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Cloud Transformation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Partner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487073" y="1767218"/>
            <a:ext cx="3718560" cy="658430"/>
          </a:xfrm>
          <a:prstGeom prst="straightConnector1">
            <a:avLst/>
          </a:prstGeom>
          <a:ln w="98425">
            <a:solidFill>
              <a:srgbClr val="8FB4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71486" y="1352610"/>
            <a:ext cx="87092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Converged ICT Services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35512" y="2986425"/>
            <a:ext cx="4038601" cy="1692000"/>
          </a:xfrm>
          <a:prstGeom prst="rect">
            <a:avLst/>
          </a:prstGeom>
          <a:ln w="12700">
            <a:solidFill>
              <a:srgbClr val="C4D89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35512" y="2986425"/>
            <a:ext cx="4038601" cy="253916"/>
          </a:xfrm>
          <a:prstGeom prst="rect">
            <a:avLst/>
          </a:prstGeom>
          <a:solidFill>
            <a:srgbClr val="C4D89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Trebuchet MS" panose="020B0603020202020204" pitchFamily="34" charset="0"/>
              </a:rPr>
              <a:t>PRODUCT REVENUE VS SERVICE REVENUE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0393" y="1728636"/>
            <a:ext cx="114263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Network/ </a:t>
            </a:r>
            <a:b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</a:b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Data Center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Service 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20312" y="1531770"/>
            <a:ext cx="109453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Managed DC and N/W Services 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973BCC09-4E9E-4F0B-B2A1-86F8EF139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989097"/>
              </p:ext>
            </p:extLst>
          </p:nvPr>
        </p:nvGraphicFramePr>
        <p:xfrm>
          <a:off x="4993052" y="1267862"/>
          <a:ext cx="3788695" cy="14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9ADD5F2-2237-469C-8305-689C54625206}"/>
              </a:ext>
            </a:extLst>
          </p:cNvPr>
          <p:cNvSpPr txBox="1"/>
          <p:nvPr/>
        </p:nvSpPr>
        <p:spPr>
          <a:xfrm rot="16200000">
            <a:off x="371175" y="3599333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  %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5331F2CC-4246-4F74-B181-0058848C4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118117"/>
              </p:ext>
            </p:extLst>
          </p:nvPr>
        </p:nvGraphicFramePr>
        <p:xfrm>
          <a:off x="4993052" y="3240341"/>
          <a:ext cx="3781062" cy="144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7" name="TextBox 1"/>
          <p:cNvSpPr txBox="1"/>
          <p:nvPr/>
        </p:nvSpPr>
        <p:spPr>
          <a:xfrm rot="16200000">
            <a:off x="4455843" y="3708761"/>
            <a:ext cx="831530" cy="157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INR Crores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58775" y="2986425"/>
            <a:ext cx="4069987" cy="1689115"/>
            <a:chOff x="358775" y="2986425"/>
            <a:chExt cx="4069987" cy="168911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81E8680-FE15-4346-BB98-ADBE881496AC}"/>
                </a:ext>
              </a:extLst>
            </p:cNvPr>
            <p:cNvSpPr txBox="1"/>
            <p:nvPr/>
          </p:nvSpPr>
          <p:spPr>
            <a:xfrm>
              <a:off x="358775" y="2986425"/>
              <a:ext cx="4069987" cy="253916"/>
            </a:xfrm>
            <a:prstGeom prst="rect">
              <a:avLst/>
            </a:prstGeom>
            <a:solidFill>
              <a:srgbClr val="CBC1DB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50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TELECOM SERVICES : IT SERVICES WALLET SHARE</a:t>
              </a:r>
            </a:p>
          </p:txBody>
        </p:sp>
        <p:graphicFrame>
          <p:nvGraphicFramePr>
            <p:cNvPr id="60" name="Chart 59">
              <a:extLst>
                <a:ext uri="{FF2B5EF4-FFF2-40B4-BE49-F238E27FC236}">
                  <a16:creationId xmlns:a16="http://schemas.microsoft.com/office/drawing/2014/main" id="{CCDB52F9-7073-4957-8FE9-FB83BDCE790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80460112"/>
                </p:ext>
              </p:extLst>
            </p:nvPr>
          </p:nvGraphicFramePr>
          <p:xfrm>
            <a:off x="358775" y="3264876"/>
            <a:ext cx="4069987" cy="1410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686396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659379" y="1823624"/>
            <a:ext cx="3825241" cy="31294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99000"/>
                </a:schemeClr>
              </a:gs>
              <a:gs pos="19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2659379" y="2784412"/>
            <a:ext cx="3825241" cy="31294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99000"/>
                </a:schemeClr>
              </a:gs>
              <a:gs pos="19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Oval 24"/>
          <p:cNvSpPr/>
          <p:nvPr/>
        </p:nvSpPr>
        <p:spPr>
          <a:xfrm>
            <a:off x="2659379" y="3743034"/>
            <a:ext cx="3825241" cy="31294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99000"/>
                </a:schemeClr>
              </a:gs>
              <a:gs pos="19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/>
          <p:cNvSpPr/>
          <p:nvPr/>
        </p:nvSpPr>
        <p:spPr>
          <a:xfrm>
            <a:off x="2659379" y="862836"/>
            <a:ext cx="3825241" cy="31294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99000"/>
                </a:schemeClr>
              </a:gs>
              <a:gs pos="19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228707"/>
            <a:ext cx="7538400" cy="646321"/>
          </a:xfrm>
        </p:spPr>
        <p:txBody>
          <a:bodyPr/>
          <a:lstStyle/>
          <a:p>
            <a:r>
              <a:rPr lang="en-IN" dirty="0"/>
              <a:t>Why Sify for Future </a:t>
            </a:r>
            <a:r>
              <a:rPr lang="en-IN" dirty="0" err="1"/>
              <a:t>Generali</a:t>
            </a:r>
            <a:r>
              <a:rPr lang="en-IN" dirty="0"/>
              <a:t> Insurance? </a:t>
            </a:r>
            <a:r>
              <a:rPr lang="en-IN" dirty="0">
                <a:solidFill>
                  <a:srgbClr val="FF0000"/>
                </a:solidFill>
              </a:rPr>
              <a:t>(WIP – inputs to come from the sales team)</a:t>
            </a:r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137400" y="4767263"/>
            <a:ext cx="20066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0800000">
            <a:off x="2659380" y="1029402"/>
            <a:ext cx="3825240" cy="738438"/>
          </a:xfrm>
          <a:prstGeom prst="round2Same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ound Same Side Corner Rectangle 19"/>
          <p:cNvSpPr/>
          <p:nvPr/>
        </p:nvSpPr>
        <p:spPr>
          <a:xfrm rot="10800000">
            <a:off x="2659380" y="1993672"/>
            <a:ext cx="3825240" cy="738438"/>
          </a:xfrm>
          <a:prstGeom prst="round2SameRect">
            <a:avLst/>
          </a:prstGeom>
          <a:solidFill>
            <a:srgbClr val="E7B8B7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ound Same Side Corner Rectangle 20"/>
          <p:cNvSpPr/>
          <p:nvPr/>
        </p:nvSpPr>
        <p:spPr>
          <a:xfrm rot="10800000">
            <a:off x="2659380" y="2957942"/>
            <a:ext cx="3825240" cy="738438"/>
          </a:xfrm>
          <a:prstGeom prst="round2SameRect">
            <a:avLst/>
          </a:prstGeom>
          <a:solidFill>
            <a:srgbClr val="B2A2C8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ound Same Side Corner Rectangle 21"/>
          <p:cNvSpPr/>
          <p:nvPr/>
        </p:nvSpPr>
        <p:spPr>
          <a:xfrm rot="10800000">
            <a:off x="2659380" y="3922213"/>
            <a:ext cx="3825240" cy="738438"/>
          </a:xfrm>
          <a:prstGeom prst="round2SameRect">
            <a:avLst/>
          </a:prstGeom>
          <a:solidFill>
            <a:srgbClr val="FDD5B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847519" y="1137011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Sify customer in BFSI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i="1" dirty="0">
                <a:solidFill>
                  <a:schemeClr val="bg1"/>
                </a:solidFill>
              </a:rPr>
              <a:t>Data to be added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7519" y="2101281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DC partner for 5-10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i="1" dirty="0">
                <a:solidFill>
                  <a:schemeClr val="bg1"/>
                </a:solidFill>
              </a:rPr>
              <a:t>Data to be added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7519" y="3065551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Network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i="1" dirty="0">
                <a:solidFill>
                  <a:schemeClr val="bg1"/>
                </a:solidFill>
              </a:rPr>
              <a:t>Data to be added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7519" y="4029822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Security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i="1" dirty="0">
                <a:solidFill>
                  <a:schemeClr val="bg1"/>
                </a:solidFill>
              </a:rPr>
              <a:t>Data to be added</a:t>
            </a: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 bwMode="auto">
          <a:xfrm>
            <a:off x="2947870" y="1150505"/>
            <a:ext cx="466998" cy="496232"/>
            <a:chOff x="1314" y="2642"/>
            <a:chExt cx="639" cy="679"/>
          </a:xfrm>
          <a:solidFill>
            <a:schemeClr val="bg1"/>
          </a:solidFill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626" y="2772"/>
              <a:ext cx="33" cy="17"/>
            </a:xfrm>
            <a:custGeom>
              <a:avLst/>
              <a:gdLst>
                <a:gd name="T0" fmla="*/ 171 w 171"/>
                <a:gd name="T1" fmla="*/ 82 h 82"/>
                <a:gd name="T2" fmla="*/ 0 w 171"/>
                <a:gd name="T3" fmla="*/ 14 h 82"/>
                <a:gd name="T4" fmla="*/ 171 w 171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82">
                  <a:moveTo>
                    <a:pt x="171" y="82"/>
                  </a:moveTo>
                  <a:cubicBezTo>
                    <a:pt x="166" y="0"/>
                    <a:pt x="82" y="14"/>
                    <a:pt x="0" y="14"/>
                  </a:cubicBezTo>
                  <a:cubicBezTo>
                    <a:pt x="60" y="30"/>
                    <a:pt x="118" y="52"/>
                    <a:pt x="17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395" y="2748"/>
              <a:ext cx="146" cy="119"/>
            </a:xfrm>
            <a:custGeom>
              <a:avLst/>
              <a:gdLst>
                <a:gd name="T0" fmla="*/ 466 w 742"/>
                <a:gd name="T1" fmla="*/ 0 h 608"/>
                <a:gd name="T2" fmla="*/ 255 w 742"/>
                <a:gd name="T3" fmla="*/ 608 h 608"/>
                <a:gd name="T4" fmla="*/ 742 w 742"/>
                <a:gd name="T5" fmla="*/ 143 h 608"/>
                <a:gd name="T6" fmla="*/ 466 w 742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2" h="608">
                  <a:moveTo>
                    <a:pt x="466" y="0"/>
                  </a:moveTo>
                  <a:cubicBezTo>
                    <a:pt x="147" y="0"/>
                    <a:pt x="0" y="404"/>
                    <a:pt x="255" y="608"/>
                  </a:cubicBezTo>
                  <a:cubicBezTo>
                    <a:pt x="342" y="375"/>
                    <a:pt x="515" y="209"/>
                    <a:pt x="742" y="143"/>
                  </a:cubicBezTo>
                  <a:cubicBezTo>
                    <a:pt x="680" y="57"/>
                    <a:pt x="579" y="0"/>
                    <a:pt x="4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314" y="2642"/>
              <a:ext cx="317" cy="318"/>
            </a:xfrm>
            <a:custGeom>
              <a:avLst/>
              <a:gdLst>
                <a:gd name="T0" fmla="*/ 220 w 1615"/>
                <a:gd name="T1" fmla="*/ 1082 h 1615"/>
                <a:gd name="T2" fmla="*/ 270 w 1615"/>
                <a:gd name="T3" fmla="*/ 1202 h 1615"/>
                <a:gd name="T4" fmla="*/ 165 w 1615"/>
                <a:gd name="T5" fmla="*/ 1307 h 1615"/>
                <a:gd name="T6" fmla="*/ 165 w 1615"/>
                <a:gd name="T7" fmla="*/ 1409 h 1615"/>
                <a:gd name="T8" fmla="*/ 350 w 1615"/>
                <a:gd name="T9" fmla="*/ 1594 h 1615"/>
                <a:gd name="T10" fmla="*/ 401 w 1615"/>
                <a:gd name="T11" fmla="*/ 1615 h 1615"/>
                <a:gd name="T12" fmla="*/ 452 w 1615"/>
                <a:gd name="T13" fmla="*/ 1594 h 1615"/>
                <a:gd name="T14" fmla="*/ 557 w 1615"/>
                <a:gd name="T15" fmla="*/ 1489 h 1615"/>
                <a:gd name="T16" fmla="*/ 606 w 1615"/>
                <a:gd name="T17" fmla="*/ 1510 h 1615"/>
                <a:gd name="T18" fmla="*/ 606 w 1615"/>
                <a:gd name="T19" fmla="*/ 1506 h 1615"/>
                <a:gd name="T20" fmla="*/ 634 w 1615"/>
                <a:gd name="T21" fmla="*/ 1263 h 1615"/>
                <a:gd name="T22" fmla="*/ 423 w 1615"/>
                <a:gd name="T23" fmla="*/ 879 h 1615"/>
                <a:gd name="T24" fmla="*/ 880 w 1615"/>
                <a:gd name="T25" fmla="*/ 423 h 1615"/>
                <a:gd name="T26" fmla="*/ 1276 w 1615"/>
                <a:gd name="T27" fmla="*/ 656 h 1615"/>
                <a:gd name="T28" fmla="*/ 1534 w 1615"/>
                <a:gd name="T29" fmla="*/ 664 h 1615"/>
                <a:gd name="T30" fmla="*/ 1489 w 1615"/>
                <a:gd name="T31" fmla="*/ 557 h 1615"/>
                <a:gd name="T32" fmla="*/ 1594 w 1615"/>
                <a:gd name="T33" fmla="*/ 452 h 1615"/>
                <a:gd name="T34" fmla="*/ 1615 w 1615"/>
                <a:gd name="T35" fmla="*/ 401 h 1615"/>
                <a:gd name="T36" fmla="*/ 1594 w 1615"/>
                <a:gd name="T37" fmla="*/ 350 h 1615"/>
                <a:gd name="T38" fmla="*/ 1409 w 1615"/>
                <a:gd name="T39" fmla="*/ 165 h 1615"/>
                <a:gd name="T40" fmla="*/ 1358 w 1615"/>
                <a:gd name="T41" fmla="*/ 144 h 1615"/>
                <a:gd name="T42" fmla="*/ 1307 w 1615"/>
                <a:gd name="T43" fmla="*/ 165 h 1615"/>
                <a:gd name="T44" fmla="*/ 1202 w 1615"/>
                <a:gd name="T45" fmla="*/ 270 h 1615"/>
                <a:gd name="T46" fmla="*/ 1082 w 1615"/>
                <a:gd name="T47" fmla="*/ 220 h 1615"/>
                <a:gd name="T48" fmla="*/ 1082 w 1615"/>
                <a:gd name="T49" fmla="*/ 72 h 1615"/>
                <a:gd name="T50" fmla="*/ 1010 w 1615"/>
                <a:gd name="T51" fmla="*/ 0 h 1615"/>
                <a:gd name="T52" fmla="*/ 749 w 1615"/>
                <a:gd name="T53" fmla="*/ 0 h 1615"/>
                <a:gd name="T54" fmla="*/ 677 w 1615"/>
                <a:gd name="T55" fmla="*/ 72 h 1615"/>
                <a:gd name="T56" fmla="*/ 677 w 1615"/>
                <a:gd name="T57" fmla="*/ 220 h 1615"/>
                <a:gd name="T58" fmla="*/ 557 w 1615"/>
                <a:gd name="T59" fmla="*/ 270 h 1615"/>
                <a:gd name="T60" fmla="*/ 452 w 1615"/>
                <a:gd name="T61" fmla="*/ 165 h 1615"/>
                <a:gd name="T62" fmla="*/ 401 w 1615"/>
                <a:gd name="T63" fmla="*/ 144 h 1615"/>
                <a:gd name="T64" fmla="*/ 350 w 1615"/>
                <a:gd name="T65" fmla="*/ 165 h 1615"/>
                <a:gd name="T66" fmla="*/ 165 w 1615"/>
                <a:gd name="T67" fmla="*/ 350 h 1615"/>
                <a:gd name="T68" fmla="*/ 144 w 1615"/>
                <a:gd name="T69" fmla="*/ 401 h 1615"/>
                <a:gd name="T70" fmla="*/ 165 w 1615"/>
                <a:gd name="T71" fmla="*/ 452 h 1615"/>
                <a:gd name="T72" fmla="*/ 270 w 1615"/>
                <a:gd name="T73" fmla="*/ 557 h 1615"/>
                <a:gd name="T74" fmla="*/ 221 w 1615"/>
                <a:gd name="T75" fmla="*/ 677 h 1615"/>
                <a:gd name="T76" fmla="*/ 72 w 1615"/>
                <a:gd name="T77" fmla="*/ 677 h 1615"/>
                <a:gd name="T78" fmla="*/ 0 w 1615"/>
                <a:gd name="T79" fmla="*/ 749 h 1615"/>
                <a:gd name="T80" fmla="*/ 0 w 1615"/>
                <a:gd name="T81" fmla="*/ 1010 h 1615"/>
                <a:gd name="T82" fmla="*/ 72 w 1615"/>
                <a:gd name="T83" fmla="*/ 1082 h 1615"/>
                <a:gd name="T84" fmla="*/ 220 w 1615"/>
                <a:gd name="T85" fmla="*/ 1082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15" h="1615">
                  <a:moveTo>
                    <a:pt x="220" y="1082"/>
                  </a:moveTo>
                  <a:cubicBezTo>
                    <a:pt x="233" y="1124"/>
                    <a:pt x="250" y="1164"/>
                    <a:pt x="270" y="1202"/>
                  </a:cubicBezTo>
                  <a:cubicBezTo>
                    <a:pt x="165" y="1307"/>
                    <a:pt x="165" y="1307"/>
                    <a:pt x="165" y="1307"/>
                  </a:cubicBezTo>
                  <a:cubicBezTo>
                    <a:pt x="137" y="1335"/>
                    <a:pt x="137" y="1381"/>
                    <a:pt x="165" y="1409"/>
                  </a:cubicBezTo>
                  <a:cubicBezTo>
                    <a:pt x="350" y="1594"/>
                    <a:pt x="350" y="1594"/>
                    <a:pt x="350" y="1594"/>
                  </a:cubicBezTo>
                  <a:cubicBezTo>
                    <a:pt x="364" y="1607"/>
                    <a:pt x="382" y="1615"/>
                    <a:pt x="401" y="1615"/>
                  </a:cubicBezTo>
                  <a:cubicBezTo>
                    <a:pt x="420" y="1615"/>
                    <a:pt x="439" y="1607"/>
                    <a:pt x="452" y="1594"/>
                  </a:cubicBezTo>
                  <a:cubicBezTo>
                    <a:pt x="557" y="1489"/>
                    <a:pt x="557" y="1489"/>
                    <a:pt x="557" y="1489"/>
                  </a:cubicBezTo>
                  <a:cubicBezTo>
                    <a:pt x="573" y="1497"/>
                    <a:pt x="590" y="1502"/>
                    <a:pt x="606" y="1510"/>
                  </a:cubicBezTo>
                  <a:cubicBezTo>
                    <a:pt x="606" y="1508"/>
                    <a:pt x="606" y="1507"/>
                    <a:pt x="606" y="1506"/>
                  </a:cubicBezTo>
                  <a:cubicBezTo>
                    <a:pt x="606" y="1420"/>
                    <a:pt x="616" y="1339"/>
                    <a:pt x="634" y="1263"/>
                  </a:cubicBezTo>
                  <a:cubicBezTo>
                    <a:pt x="507" y="1182"/>
                    <a:pt x="423" y="1041"/>
                    <a:pt x="423" y="879"/>
                  </a:cubicBezTo>
                  <a:cubicBezTo>
                    <a:pt x="423" y="628"/>
                    <a:pt x="628" y="423"/>
                    <a:pt x="880" y="423"/>
                  </a:cubicBezTo>
                  <a:cubicBezTo>
                    <a:pt x="1050" y="423"/>
                    <a:pt x="1197" y="518"/>
                    <a:pt x="1276" y="656"/>
                  </a:cubicBezTo>
                  <a:cubicBezTo>
                    <a:pt x="1360" y="646"/>
                    <a:pt x="1439" y="646"/>
                    <a:pt x="1534" y="664"/>
                  </a:cubicBezTo>
                  <a:cubicBezTo>
                    <a:pt x="1521" y="627"/>
                    <a:pt x="1507" y="591"/>
                    <a:pt x="1489" y="557"/>
                  </a:cubicBezTo>
                  <a:cubicBezTo>
                    <a:pt x="1594" y="452"/>
                    <a:pt x="1594" y="452"/>
                    <a:pt x="1594" y="452"/>
                  </a:cubicBezTo>
                  <a:cubicBezTo>
                    <a:pt x="1608" y="438"/>
                    <a:pt x="1615" y="420"/>
                    <a:pt x="1615" y="401"/>
                  </a:cubicBezTo>
                  <a:cubicBezTo>
                    <a:pt x="1615" y="382"/>
                    <a:pt x="1608" y="363"/>
                    <a:pt x="1594" y="350"/>
                  </a:cubicBezTo>
                  <a:cubicBezTo>
                    <a:pt x="1409" y="165"/>
                    <a:pt x="1409" y="165"/>
                    <a:pt x="1409" y="165"/>
                  </a:cubicBezTo>
                  <a:cubicBezTo>
                    <a:pt x="1395" y="151"/>
                    <a:pt x="1377" y="144"/>
                    <a:pt x="1358" y="144"/>
                  </a:cubicBezTo>
                  <a:cubicBezTo>
                    <a:pt x="1340" y="144"/>
                    <a:pt x="1321" y="151"/>
                    <a:pt x="1307" y="165"/>
                  </a:cubicBezTo>
                  <a:cubicBezTo>
                    <a:pt x="1202" y="270"/>
                    <a:pt x="1202" y="270"/>
                    <a:pt x="1202" y="270"/>
                  </a:cubicBezTo>
                  <a:cubicBezTo>
                    <a:pt x="1164" y="250"/>
                    <a:pt x="1124" y="233"/>
                    <a:pt x="1082" y="220"/>
                  </a:cubicBezTo>
                  <a:cubicBezTo>
                    <a:pt x="1082" y="72"/>
                    <a:pt x="1082" y="72"/>
                    <a:pt x="1082" y="72"/>
                  </a:cubicBezTo>
                  <a:cubicBezTo>
                    <a:pt x="1082" y="32"/>
                    <a:pt x="1050" y="0"/>
                    <a:pt x="1010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709" y="0"/>
                    <a:pt x="677" y="32"/>
                    <a:pt x="677" y="72"/>
                  </a:cubicBezTo>
                  <a:cubicBezTo>
                    <a:pt x="677" y="220"/>
                    <a:pt x="677" y="220"/>
                    <a:pt x="677" y="220"/>
                  </a:cubicBezTo>
                  <a:cubicBezTo>
                    <a:pt x="635" y="233"/>
                    <a:pt x="595" y="250"/>
                    <a:pt x="557" y="270"/>
                  </a:cubicBezTo>
                  <a:cubicBezTo>
                    <a:pt x="452" y="165"/>
                    <a:pt x="452" y="165"/>
                    <a:pt x="452" y="165"/>
                  </a:cubicBezTo>
                  <a:cubicBezTo>
                    <a:pt x="438" y="151"/>
                    <a:pt x="420" y="144"/>
                    <a:pt x="401" y="144"/>
                  </a:cubicBezTo>
                  <a:cubicBezTo>
                    <a:pt x="383" y="144"/>
                    <a:pt x="364" y="151"/>
                    <a:pt x="350" y="165"/>
                  </a:cubicBezTo>
                  <a:cubicBezTo>
                    <a:pt x="165" y="350"/>
                    <a:pt x="165" y="350"/>
                    <a:pt x="165" y="350"/>
                  </a:cubicBezTo>
                  <a:cubicBezTo>
                    <a:pt x="152" y="363"/>
                    <a:pt x="144" y="382"/>
                    <a:pt x="144" y="401"/>
                  </a:cubicBezTo>
                  <a:cubicBezTo>
                    <a:pt x="144" y="420"/>
                    <a:pt x="152" y="438"/>
                    <a:pt x="165" y="452"/>
                  </a:cubicBezTo>
                  <a:cubicBezTo>
                    <a:pt x="270" y="557"/>
                    <a:pt x="270" y="557"/>
                    <a:pt x="270" y="557"/>
                  </a:cubicBezTo>
                  <a:cubicBezTo>
                    <a:pt x="250" y="595"/>
                    <a:pt x="233" y="635"/>
                    <a:pt x="221" y="677"/>
                  </a:cubicBezTo>
                  <a:cubicBezTo>
                    <a:pt x="72" y="677"/>
                    <a:pt x="72" y="677"/>
                    <a:pt x="72" y="677"/>
                  </a:cubicBezTo>
                  <a:cubicBezTo>
                    <a:pt x="32" y="677"/>
                    <a:pt x="0" y="709"/>
                    <a:pt x="0" y="749"/>
                  </a:cubicBezTo>
                  <a:cubicBezTo>
                    <a:pt x="0" y="1010"/>
                    <a:pt x="0" y="1010"/>
                    <a:pt x="0" y="1010"/>
                  </a:cubicBezTo>
                  <a:cubicBezTo>
                    <a:pt x="0" y="1050"/>
                    <a:pt x="32" y="1082"/>
                    <a:pt x="72" y="1082"/>
                  </a:cubicBezTo>
                  <a:lnTo>
                    <a:pt x="220" y="10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1697" y="2993"/>
              <a:ext cx="143" cy="137"/>
            </a:xfrm>
            <a:custGeom>
              <a:avLst/>
              <a:gdLst>
                <a:gd name="T0" fmla="*/ 533 w 728"/>
                <a:gd name="T1" fmla="*/ 698 h 698"/>
                <a:gd name="T2" fmla="*/ 728 w 728"/>
                <a:gd name="T3" fmla="*/ 372 h 698"/>
                <a:gd name="T4" fmla="*/ 356 w 728"/>
                <a:gd name="T5" fmla="*/ 0 h 698"/>
                <a:gd name="T6" fmla="*/ 159 w 728"/>
                <a:gd name="T7" fmla="*/ 57 h 698"/>
                <a:gd name="T8" fmla="*/ 0 w 728"/>
                <a:gd name="T9" fmla="*/ 437 h 698"/>
                <a:gd name="T10" fmla="*/ 533 w 728"/>
                <a:gd name="T11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8" h="698">
                  <a:moveTo>
                    <a:pt x="533" y="698"/>
                  </a:moveTo>
                  <a:cubicBezTo>
                    <a:pt x="649" y="634"/>
                    <a:pt x="728" y="513"/>
                    <a:pt x="728" y="372"/>
                  </a:cubicBezTo>
                  <a:cubicBezTo>
                    <a:pt x="728" y="167"/>
                    <a:pt x="561" y="0"/>
                    <a:pt x="356" y="0"/>
                  </a:cubicBezTo>
                  <a:cubicBezTo>
                    <a:pt x="283" y="0"/>
                    <a:pt x="216" y="21"/>
                    <a:pt x="159" y="57"/>
                  </a:cubicBezTo>
                  <a:cubicBezTo>
                    <a:pt x="125" y="193"/>
                    <a:pt x="71" y="324"/>
                    <a:pt x="0" y="437"/>
                  </a:cubicBezTo>
                  <a:cubicBezTo>
                    <a:pt x="200" y="475"/>
                    <a:pt x="384" y="566"/>
                    <a:pt x="533" y="6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1729" y="2879"/>
              <a:ext cx="224" cy="343"/>
            </a:xfrm>
            <a:custGeom>
              <a:avLst/>
              <a:gdLst>
                <a:gd name="T0" fmla="*/ 1139 w 1139"/>
                <a:gd name="T1" fmla="*/ 808 h 1743"/>
                <a:gd name="T2" fmla="*/ 1061 w 1139"/>
                <a:gd name="T3" fmla="*/ 730 h 1743"/>
                <a:gd name="T4" fmla="*/ 901 w 1139"/>
                <a:gd name="T5" fmla="*/ 730 h 1743"/>
                <a:gd name="T6" fmla="*/ 847 w 1139"/>
                <a:gd name="T7" fmla="*/ 601 h 1743"/>
                <a:gd name="T8" fmla="*/ 960 w 1139"/>
                <a:gd name="T9" fmla="*/ 488 h 1743"/>
                <a:gd name="T10" fmla="*/ 983 w 1139"/>
                <a:gd name="T11" fmla="*/ 433 h 1743"/>
                <a:gd name="T12" fmla="*/ 960 w 1139"/>
                <a:gd name="T13" fmla="*/ 378 h 1743"/>
                <a:gd name="T14" fmla="*/ 761 w 1139"/>
                <a:gd name="T15" fmla="*/ 178 h 1743"/>
                <a:gd name="T16" fmla="*/ 706 w 1139"/>
                <a:gd name="T17" fmla="*/ 156 h 1743"/>
                <a:gd name="T18" fmla="*/ 651 w 1139"/>
                <a:gd name="T19" fmla="*/ 178 h 1743"/>
                <a:gd name="T20" fmla="*/ 538 w 1139"/>
                <a:gd name="T21" fmla="*/ 292 h 1743"/>
                <a:gd name="T22" fmla="*/ 408 w 1139"/>
                <a:gd name="T23" fmla="*/ 238 h 1743"/>
                <a:gd name="T24" fmla="*/ 408 w 1139"/>
                <a:gd name="T25" fmla="*/ 78 h 1743"/>
                <a:gd name="T26" fmla="*/ 331 w 1139"/>
                <a:gd name="T27" fmla="*/ 0 h 1743"/>
                <a:gd name="T28" fmla="*/ 49 w 1139"/>
                <a:gd name="T29" fmla="*/ 0 h 1743"/>
                <a:gd name="T30" fmla="*/ 0 w 1139"/>
                <a:gd name="T31" fmla="*/ 19 h 1743"/>
                <a:gd name="T32" fmla="*/ 36 w 1139"/>
                <a:gd name="T33" fmla="*/ 300 h 1743"/>
                <a:gd name="T34" fmla="*/ 22 w 1139"/>
                <a:gd name="T35" fmla="*/ 492 h 1743"/>
                <a:gd name="T36" fmla="*/ 190 w 1139"/>
                <a:gd name="T37" fmla="*/ 461 h 1743"/>
                <a:gd name="T38" fmla="*/ 678 w 1139"/>
                <a:gd name="T39" fmla="*/ 949 h 1743"/>
                <a:gd name="T40" fmla="*/ 453 w 1139"/>
                <a:gd name="T41" fmla="*/ 1359 h 1743"/>
                <a:gd name="T42" fmla="*/ 680 w 1139"/>
                <a:gd name="T43" fmla="*/ 1738 h 1743"/>
                <a:gd name="T44" fmla="*/ 706 w 1139"/>
                <a:gd name="T45" fmla="*/ 1743 h 1743"/>
                <a:gd name="T46" fmla="*/ 761 w 1139"/>
                <a:gd name="T47" fmla="*/ 1720 h 1743"/>
                <a:gd name="T48" fmla="*/ 961 w 1139"/>
                <a:gd name="T49" fmla="*/ 1521 h 1743"/>
                <a:gd name="T50" fmla="*/ 983 w 1139"/>
                <a:gd name="T51" fmla="*/ 1466 h 1743"/>
                <a:gd name="T52" fmla="*/ 961 w 1139"/>
                <a:gd name="T53" fmla="*/ 1411 h 1743"/>
                <a:gd name="T54" fmla="*/ 847 w 1139"/>
                <a:gd name="T55" fmla="*/ 1297 h 1743"/>
                <a:gd name="T56" fmla="*/ 901 w 1139"/>
                <a:gd name="T57" fmla="*/ 1168 h 1743"/>
                <a:gd name="T58" fmla="*/ 1061 w 1139"/>
                <a:gd name="T59" fmla="*/ 1168 h 1743"/>
                <a:gd name="T60" fmla="*/ 1116 w 1139"/>
                <a:gd name="T61" fmla="*/ 1145 h 1743"/>
                <a:gd name="T62" fmla="*/ 1139 w 1139"/>
                <a:gd name="T63" fmla="*/ 1090 h 1743"/>
                <a:gd name="T64" fmla="*/ 1139 w 1139"/>
                <a:gd name="T65" fmla="*/ 808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9" h="1743">
                  <a:moveTo>
                    <a:pt x="1139" y="808"/>
                  </a:moveTo>
                  <a:cubicBezTo>
                    <a:pt x="1139" y="765"/>
                    <a:pt x="1104" y="730"/>
                    <a:pt x="1061" y="730"/>
                  </a:cubicBezTo>
                  <a:cubicBezTo>
                    <a:pt x="901" y="730"/>
                    <a:pt x="901" y="730"/>
                    <a:pt x="901" y="730"/>
                  </a:cubicBezTo>
                  <a:cubicBezTo>
                    <a:pt x="887" y="685"/>
                    <a:pt x="869" y="642"/>
                    <a:pt x="847" y="601"/>
                  </a:cubicBezTo>
                  <a:cubicBezTo>
                    <a:pt x="960" y="488"/>
                    <a:pt x="960" y="488"/>
                    <a:pt x="960" y="488"/>
                  </a:cubicBezTo>
                  <a:cubicBezTo>
                    <a:pt x="975" y="473"/>
                    <a:pt x="983" y="454"/>
                    <a:pt x="983" y="433"/>
                  </a:cubicBezTo>
                  <a:cubicBezTo>
                    <a:pt x="983" y="412"/>
                    <a:pt x="975" y="392"/>
                    <a:pt x="960" y="378"/>
                  </a:cubicBezTo>
                  <a:cubicBezTo>
                    <a:pt x="761" y="178"/>
                    <a:pt x="761" y="178"/>
                    <a:pt x="761" y="178"/>
                  </a:cubicBezTo>
                  <a:cubicBezTo>
                    <a:pt x="746" y="163"/>
                    <a:pt x="726" y="156"/>
                    <a:pt x="706" y="156"/>
                  </a:cubicBezTo>
                  <a:cubicBezTo>
                    <a:pt x="686" y="156"/>
                    <a:pt x="666" y="163"/>
                    <a:pt x="651" y="178"/>
                  </a:cubicBezTo>
                  <a:cubicBezTo>
                    <a:pt x="538" y="292"/>
                    <a:pt x="538" y="292"/>
                    <a:pt x="538" y="292"/>
                  </a:cubicBezTo>
                  <a:cubicBezTo>
                    <a:pt x="497" y="270"/>
                    <a:pt x="454" y="252"/>
                    <a:pt x="408" y="23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35"/>
                    <a:pt x="374" y="0"/>
                    <a:pt x="33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0" y="0"/>
                    <a:pt x="13" y="8"/>
                    <a:pt x="0" y="19"/>
                  </a:cubicBezTo>
                  <a:cubicBezTo>
                    <a:pt x="23" y="106"/>
                    <a:pt x="36" y="200"/>
                    <a:pt x="36" y="300"/>
                  </a:cubicBezTo>
                  <a:cubicBezTo>
                    <a:pt x="36" y="363"/>
                    <a:pt x="31" y="428"/>
                    <a:pt x="22" y="492"/>
                  </a:cubicBezTo>
                  <a:cubicBezTo>
                    <a:pt x="75" y="473"/>
                    <a:pt x="130" y="461"/>
                    <a:pt x="190" y="461"/>
                  </a:cubicBezTo>
                  <a:cubicBezTo>
                    <a:pt x="459" y="461"/>
                    <a:pt x="678" y="680"/>
                    <a:pt x="678" y="949"/>
                  </a:cubicBezTo>
                  <a:cubicBezTo>
                    <a:pt x="678" y="1121"/>
                    <a:pt x="588" y="1272"/>
                    <a:pt x="453" y="1359"/>
                  </a:cubicBezTo>
                  <a:cubicBezTo>
                    <a:pt x="551" y="1467"/>
                    <a:pt x="629" y="1595"/>
                    <a:pt x="680" y="1738"/>
                  </a:cubicBezTo>
                  <a:cubicBezTo>
                    <a:pt x="689" y="1741"/>
                    <a:pt x="697" y="1743"/>
                    <a:pt x="706" y="1743"/>
                  </a:cubicBezTo>
                  <a:cubicBezTo>
                    <a:pt x="726" y="1743"/>
                    <a:pt x="746" y="1735"/>
                    <a:pt x="761" y="1720"/>
                  </a:cubicBezTo>
                  <a:cubicBezTo>
                    <a:pt x="961" y="1521"/>
                    <a:pt x="961" y="1521"/>
                    <a:pt x="961" y="1521"/>
                  </a:cubicBezTo>
                  <a:cubicBezTo>
                    <a:pt x="975" y="1506"/>
                    <a:pt x="983" y="1486"/>
                    <a:pt x="983" y="1466"/>
                  </a:cubicBezTo>
                  <a:cubicBezTo>
                    <a:pt x="983" y="1445"/>
                    <a:pt x="975" y="1425"/>
                    <a:pt x="961" y="1411"/>
                  </a:cubicBezTo>
                  <a:cubicBezTo>
                    <a:pt x="847" y="1297"/>
                    <a:pt x="847" y="1297"/>
                    <a:pt x="847" y="1297"/>
                  </a:cubicBezTo>
                  <a:cubicBezTo>
                    <a:pt x="869" y="1256"/>
                    <a:pt x="887" y="1213"/>
                    <a:pt x="901" y="1168"/>
                  </a:cubicBezTo>
                  <a:cubicBezTo>
                    <a:pt x="1061" y="1168"/>
                    <a:pt x="1061" y="1168"/>
                    <a:pt x="1061" y="1168"/>
                  </a:cubicBezTo>
                  <a:cubicBezTo>
                    <a:pt x="1081" y="1168"/>
                    <a:pt x="1101" y="1160"/>
                    <a:pt x="1116" y="1145"/>
                  </a:cubicBezTo>
                  <a:cubicBezTo>
                    <a:pt x="1130" y="1131"/>
                    <a:pt x="1139" y="1111"/>
                    <a:pt x="1139" y="1090"/>
                  </a:cubicBezTo>
                  <a:lnTo>
                    <a:pt x="1139" y="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1321" y="3110"/>
              <a:ext cx="528" cy="211"/>
            </a:xfrm>
            <a:custGeom>
              <a:avLst/>
              <a:gdLst>
                <a:gd name="T0" fmla="*/ 2603 w 2690"/>
                <a:gd name="T1" fmla="*/ 633 h 1075"/>
                <a:gd name="T2" fmla="*/ 1794 w 2690"/>
                <a:gd name="T3" fmla="*/ 0 h 1075"/>
                <a:gd name="T4" fmla="*/ 1345 w 2690"/>
                <a:gd name="T5" fmla="*/ 213 h 1075"/>
                <a:gd name="T6" fmla="*/ 895 w 2690"/>
                <a:gd name="T7" fmla="*/ 0 h 1075"/>
                <a:gd name="T8" fmla="*/ 86 w 2690"/>
                <a:gd name="T9" fmla="*/ 633 h 1075"/>
                <a:gd name="T10" fmla="*/ 19 w 2690"/>
                <a:gd name="T11" fmla="*/ 830 h 1075"/>
                <a:gd name="T12" fmla="*/ 44 w 2690"/>
                <a:gd name="T13" fmla="*/ 998 h 1075"/>
                <a:gd name="T14" fmla="*/ 195 w 2690"/>
                <a:gd name="T15" fmla="*/ 1075 h 1075"/>
                <a:gd name="T16" fmla="*/ 2495 w 2690"/>
                <a:gd name="T17" fmla="*/ 1075 h 1075"/>
                <a:gd name="T18" fmla="*/ 2646 w 2690"/>
                <a:gd name="T19" fmla="*/ 998 h 1075"/>
                <a:gd name="T20" fmla="*/ 2670 w 2690"/>
                <a:gd name="T21" fmla="*/ 830 h 1075"/>
                <a:gd name="T22" fmla="*/ 2603 w 2690"/>
                <a:gd name="T23" fmla="*/ 633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90" h="1075">
                  <a:moveTo>
                    <a:pt x="2603" y="633"/>
                  </a:moveTo>
                  <a:cubicBezTo>
                    <a:pt x="2483" y="278"/>
                    <a:pt x="2163" y="33"/>
                    <a:pt x="1794" y="0"/>
                  </a:cubicBezTo>
                  <a:cubicBezTo>
                    <a:pt x="1671" y="130"/>
                    <a:pt x="1518" y="213"/>
                    <a:pt x="1345" y="213"/>
                  </a:cubicBezTo>
                  <a:cubicBezTo>
                    <a:pt x="1172" y="213"/>
                    <a:pt x="1019" y="130"/>
                    <a:pt x="895" y="0"/>
                  </a:cubicBezTo>
                  <a:cubicBezTo>
                    <a:pt x="526" y="33"/>
                    <a:pt x="207" y="278"/>
                    <a:pt x="86" y="633"/>
                  </a:cubicBezTo>
                  <a:cubicBezTo>
                    <a:pt x="19" y="830"/>
                    <a:pt x="19" y="830"/>
                    <a:pt x="19" y="830"/>
                  </a:cubicBezTo>
                  <a:cubicBezTo>
                    <a:pt x="0" y="887"/>
                    <a:pt x="9" y="949"/>
                    <a:pt x="44" y="998"/>
                  </a:cubicBezTo>
                  <a:cubicBezTo>
                    <a:pt x="79" y="1046"/>
                    <a:pt x="135" y="1075"/>
                    <a:pt x="195" y="1075"/>
                  </a:cubicBezTo>
                  <a:cubicBezTo>
                    <a:pt x="2495" y="1075"/>
                    <a:pt x="2495" y="1075"/>
                    <a:pt x="2495" y="1075"/>
                  </a:cubicBezTo>
                  <a:cubicBezTo>
                    <a:pt x="2555" y="1075"/>
                    <a:pt x="2611" y="1046"/>
                    <a:pt x="2646" y="998"/>
                  </a:cubicBezTo>
                  <a:cubicBezTo>
                    <a:pt x="2680" y="949"/>
                    <a:pt x="2690" y="887"/>
                    <a:pt x="2670" y="830"/>
                  </a:cubicBezTo>
                  <a:lnTo>
                    <a:pt x="2603" y="6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1467" y="2758"/>
              <a:ext cx="236" cy="360"/>
            </a:xfrm>
            <a:custGeom>
              <a:avLst/>
              <a:gdLst>
                <a:gd name="T0" fmla="*/ 0 w 1200"/>
                <a:gd name="T1" fmla="*/ 917 h 1832"/>
                <a:gd name="T2" fmla="*/ 600 w 1200"/>
                <a:gd name="T3" fmla="*/ 1832 h 1832"/>
                <a:gd name="T4" fmla="*/ 1200 w 1200"/>
                <a:gd name="T5" fmla="*/ 917 h 1832"/>
                <a:gd name="T6" fmla="*/ 0 w 1200"/>
                <a:gd name="T7" fmla="*/ 917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832">
                  <a:moveTo>
                    <a:pt x="0" y="917"/>
                  </a:moveTo>
                  <a:cubicBezTo>
                    <a:pt x="0" y="1358"/>
                    <a:pt x="269" y="1832"/>
                    <a:pt x="600" y="1832"/>
                  </a:cubicBezTo>
                  <a:cubicBezTo>
                    <a:pt x="931" y="1832"/>
                    <a:pt x="1200" y="1358"/>
                    <a:pt x="1200" y="917"/>
                  </a:cubicBezTo>
                  <a:cubicBezTo>
                    <a:pt x="1200" y="2"/>
                    <a:pt x="0" y="0"/>
                    <a:pt x="0" y="9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7" name="Group 4"/>
          <p:cNvGrpSpPr>
            <a:grpSpLocks noChangeAspect="1"/>
          </p:cNvGrpSpPr>
          <p:nvPr/>
        </p:nvGrpSpPr>
        <p:grpSpPr bwMode="auto">
          <a:xfrm>
            <a:off x="2841117" y="2177395"/>
            <a:ext cx="655336" cy="431950"/>
            <a:chOff x="3844" y="1944"/>
            <a:chExt cx="619" cy="408"/>
          </a:xfrm>
          <a:solidFill>
            <a:schemeClr val="bg1"/>
          </a:solidFill>
        </p:grpSpPr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3844" y="1944"/>
              <a:ext cx="426" cy="246"/>
            </a:xfrm>
            <a:custGeom>
              <a:avLst/>
              <a:gdLst>
                <a:gd name="T0" fmla="*/ 503 w 2555"/>
                <a:gd name="T1" fmla="*/ 1303 h 1474"/>
                <a:gd name="T2" fmla="*/ 477 w 2555"/>
                <a:gd name="T3" fmla="*/ 0 h 1474"/>
                <a:gd name="T4" fmla="*/ 975 w 2555"/>
                <a:gd name="T5" fmla="*/ 170 h 1474"/>
                <a:gd name="T6" fmla="*/ 1060 w 2555"/>
                <a:gd name="T7" fmla="*/ 203 h 1474"/>
                <a:gd name="T8" fmla="*/ 1169 w 2555"/>
                <a:gd name="T9" fmla="*/ 213 h 1474"/>
                <a:gd name="T10" fmla="*/ 1286 w 2555"/>
                <a:gd name="T11" fmla="*/ 169 h 1474"/>
                <a:gd name="T12" fmla="*/ 1430 w 2555"/>
                <a:gd name="T13" fmla="*/ 131 h 1474"/>
                <a:gd name="T14" fmla="*/ 1579 w 2555"/>
                <a:gd name="T15" fmla="*/ 151 h 1474"/>
                <a:gd name="T16" fmla="*/ 2535 w 2555"/>
                <a:gd name="T17" fmla="*/ 492 h 1474"/>
                <a:gd name="T18" fmla="*/ 2555 w 2555"/>
                <a:gd name="T19" fmla="*/ 544 h 1474"/>
                <a:gd name="T20" fmla="*/ 2550 w 2555"/>
                <a:gd name="T21" fmla="*/ 581 h 1474"/>
                <a:gd name="T22" fmla="*/ 2535 w 2555"/>
                <a:gd name="T23" fmla="*/ 652 h 1474"/>
                <a:gd name="T24" fmla="*/ 2495 w 2555"/>
                <a:gd name="T25" fmla="*/ 735 h 1474"/>
                <a:gd name="T26" fmla="*/ 2424 w 2555"/>
                <a:gd name="T27" fmla="*/ 809 h 1474"/>
                <a:gd name="T28" fmla="*/ 2314 w 2555"/>
                <a:gd name="T29" fmla="*/ 852 h 1474"/>
                <a:gd name="T30" fmla="*/ 2181 w 2555"/>
                <a:gd name="T31" fmla="*/ 843 h 1474"/>
                <a:gd name="T32" fmla="*/ 1801 w 2555"/>
                <a:gd name="T33" fmla="*/ 746 h 1474"/>
                <a:gd name="T34" fmla="*/ 1746 w 2555"/>
                <a:gd name="T35" fmla="*/ 842 h 1474"/>
                <a:gd name="T36" fmla="*/ 1662 w 2555"/>
                <a:gd name="T37" fmla="*/ 942 h 1474"/>
                <a:gd name="T38" fmla="*/ 1544 w 2555"/>
                <a:gd name="T39" fmla="*/ 1029 h 1474"/>
                <a:gd name="T40" fmla="*/ 1396 w 2555"/>
                <a:gd name="T41" fmla="*/ 1082 h 1474"/>
                <a:gd name="T42" fmla="*/ 1226 w 2555"/>
                <a:gd name="T43" fmla="*/ 1088 h 1474"/>
                <a:gd name="T44" fmla="*/ 1029 w 2555"/>
                <a:gd name="T45" fmla="*/ 1045 h 1474"/>
                <a:gd name="T46" fmla="*/ 986 w 2555"/>
                <a:gd name="T47" fmla="*/ 1007 h 1474"/>
                <a:gd name="T48" fmla="*/ 983 w 2555"/>
                <a:gd name="T49" fmla="*/ 950 h 1474"/>
                <a:gd name="T50" fmla="*/ 1021 w 2555"/>
                <a:gd name="T51" fmla="*/ 906 h 1474"/>
                <a:gd name="T52" fmla="*/ 1078 w 2555"/>
                <a:gd name="T53" fmla="*/ 903 h 1474"/>
                <a:gd name="T54" fmla="*/ 1243 w 2555"/>
                <a:gd name="T55" fmla="*/ 939 h 1474"/>
                <a:gd name="T56" fmla="*/ 1388 w 2555"/>
                <a:gd name="T57" fmla="*/ 930 h 1474"/>
                <a:gd name="T58" fmla="*/ 1509 w 2555"/>
                <a:gd name="T59" fmla="*/ 874 h 1474"/>
                <a:gd name="T60" fmla="*/ 1597 w 2555"/>
                <a:gd name="T61" fmla="*/ 791 h 1474"/>
                <a:gd name="T62" fmla="*/ 1654 w 2555"/>
                <a:gd name="T63" fmla="*/ 703 h 1474"/>
                <a:gd name="T64" fmla="*/ 1686 w 2555"/>
                <a:gd name="T65" fmla="*/ 633 h 1474"/>
                <a:gd name="T66" fmla="*/ 1695 w 2555"/>
                <a:gd name="T67" fmla="*/ 604 h 1474"/>
                <a:gd name="T68" fmla="*/ 1732 w 2555"/>
                <a:gd name="T69" fmla="*/ 557 h 1474"/>
                <a:gd name="T70" fmla="*/ 1793 w 2555"/>
                <a:gd name="T71" fmla="*/ 552 h 1474"/>
                <a:gd name="T72" fmla="*/ 2245 w 2555"/>
                <a:gd name="T73" fmla="*/ 701 h 1474"/>
                <a:gd name="T74" fmla="*/ 2321 w 2555"/>
                <a:gd name="T75" fmla="*/ 694 h 1474"/>
                <a:gd name="T76" fmla="*/ 2370 w 2555"/>
                <a:gd name="T77" fmla="*/ 652 h 1474"/>
                <a:gd name="T78" fmla="*/ 2396 w 2555"/>
                <a:gd name="T79" fmla="*/ 591 h 1474"/>
                <a:gd name="T80" fmla="*/ 1460 w 2555"/>
                <a:gd name="T81" fmla="*/ 279 h 1474"/>
                <a:gd name="T82" fmla="*/ 1354 w 2555"/>
                <a:gd name="T83" fmla="*/ 303 h 1474"/>
                <a:gd name="T84" fmla="*/ 1226 w 2555"/>
                <a:gd name="T85" fmla="*/ 355 h 1474"/>
                <a:gd name="T86" fmla="*/ 1096 w 2555"/>
                <a:gd name="T87" fmla="*/ 362 h 1474"/>
                <a:gd name="T88" fmla="*/ 993 w 2555"/>
                <a:gd name="T89" fmla="*/ 336 h 1474"/>
                <a:gd name="T90" fmla="*/ 600 w 2555"/>
                <a:gd name="T91" fmla="*/ 1455 h 1474"/>
                <a:gd name="T92" fmla="*/ 549 w 2555"/>
                <a:gd name="T93" fmla="*/ 1474 h 1474"/>
                <a:gd name="T94" fmla="*/ 51 w 2555"/>
                <a:gd name="T95" fmla="*/ 1307 h 1474"/>
                <a:gd name="T96" fmla="*/ 8 w 2555"/>
                <a:gd name="T97" fmla="*/ 1269 h 1474"/>
                <a:gd name="T98" fmla="*/ 3 w 2555"/>
                <a:gd name="T99" fmla="*/ 1212 h 1474"/>
                <a:gd name="T100" fmla="*/ 423 w 2555"/>
                <a:gd name="T101" fmla="*/ 18 h 1474"/>
                <a:gd name="T102" fmla="*/ 477 w 2555"/>
                <a:gd name="T103" fmla="*/ 0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5" h="1474">
                  <a:moveTo>
                    <a:pt x="520" y="170"/>
                  </a:moveTo>
                  <a:lnTo>
                    <a:pt x="171" y="1189"/>
                  </a:lnTo>
                  <a:lnTo>
                    <a:pt x="503" y="1303"/>
                  </a:lnTo>
                  <a:lnTo>
                    <a:pt x="852" y="284"/>
                  </a:lnTo>
                  <a:lnTo>
                    <a:pt x="520" y="170"/>
                  </a:lnTo>
                  <a:close/>
                  <a:moveTo>
                    <a:pt x="477" y="0"/>
                  </a:moveTo>
                  <a:lnTo>
                    <a:pt x="497" y="3"/>
                  </a:lnTo>
                  <a:lnTo>
                    <a:pt x="969" y="169"/>
                  </a:lnTo>
                  <a:lnTo>
                    <a:pt x="975" y="170"/>
                  </a:lnTo>
                  <a:lnTo>
                    <a:pt x="979" y="172"/>
                  </a:lnTo>
                  <a:lnTo>
                    <a:pt x="984" y="176"/>
                  </a:lnTo>
                  <a:lnTo>
                    <a:pt x="1060" y="203"/>
                  </a:lnTo>
                  <a:lnTo>
                    <a:pt x="1096" y="212"/>
                  </a:lnTo>
                  <a:lnTo>
                    <a:pt x="1132" y="215"/>
                  </a:lnTo>
                  <a:lnTo>
                    <a:pt x="1169" y="213"/>
                  </a:lnTo>
                  <a:lnTo>
                    <a:pt x="1205" y="205"/>
                  </a:lnTo>
                  <a:lnTo>
                    <a:pt x="1240" y="191"/>
                  </a:lnTo>
                  <a:lnTo>
                    <a:pt x="1286" y="169"/>
                  </a:lnTo>
                  <a:lnTo>
                    <a:pt x="1333" y="150"/>
                  </a:lnTo>
                  <a:lnTo>
                    <a:pt x="1381" y="137"/>
                  </a:lnTo>
                  <a:lnTo>
                    <a:pt x="1430" y="131"/>
                  </a:lnTo>
                  <a:lnTo>
                    <a:pt x="1481" y="132"/>
                  </a:lnTo>
                  <a:lnTo>
                    <a:pt x="1531" y="137"/>
                  </a:lnTo>
                  <a:lnTo>
                    <a:pt x="1579" y="151"/>
                  </a:lnTo>
                  <a:lnTo>
                    <a:pt x="2503" y="471"/>
                  </a:lnTo>
                  <a:lnTo>
                    <a:pt x="2521" y="479"/>
                  </a:lnTo>
                  <a:lnTo>
                    <a:pt x="2535" y="492"/>
                  </a:lnTo>
                  <a:lnTo>
                    <a:pt x="2546" y="507"/>
                  </a:lnTo>
                  <a:lnTo>
                    <a:pt x="2553" y="525"/>
                  </a:lnTo>
                  <a:lnTo>
                    <a:pt x="2555" y="544"/>
                  </a:lnTo>
                  <a:lnTo>
                    <a:pt x="2554" y="552"/>
                  </a:lnTo>
                  <a:lnTo>
                    <a:pt x="2553" y="564"/>
                  </a:lnTo>
                  <a:lnTo>
                    <a:pt x="2550" y="581"/>
                  </a:lnTo>
                  <a:lnTo>
                    <a:pt x="2547" y="603"/>
                  </a:lnTo>
                  <a:lnTo>
                    <a:pt x="2541" y="626"/>
                  </a:lnTo>
                  <a:lnTo>
                    <a:pt x="2535" y="652"/>
                  </a:lnTo>
                  <a:lnTo>
                    <a:pt x="2524" y="679"/>
                  </a:lnTo>
                  <a:lnTo>
                    <a:pt x="2512" y="708"/>
                  </a:lnTo>
                  <a:lnTo>
                    <a:pt x="2495" y="735"/>
                  </a:lnTo>
                  <a:lnTo>
                    <a:pt x="2476" y="762"/>
                  </a:lnTo>
                  <a:lnTo>
                    <a:pt x="2452" y="786"/>
                  </a:lnTo>
                  <a:lnTo>
                    <a:pt x="2424" y="809"/>
                  </a:lnTo>
                  <a:lnTo>
                    <a:pt x="2390" y="829"/>
                  </a:lnTo>
                  <a:lnTo>
                    <a:pt x="2353" y="843"/>
                  </a:lnTo>
                  <a:lnTo>
                    <a:pt x="2314" y="852"/>
                  </a:lnTo>
                  <a:lnTo>
                    <a:pt x="2272" y="854"/>
                  </a:lnTo>
                  <a:lnTo>
                    <a:pt x="2227" y="851"/>
                  </a:lnTo>
                  <a:lnTo>
                    <a:pt x="2181" y="843"/>
                  </a:lnTo>
                  <a:lnTo>
                    <a:pt x="2132" y="828"/>
                  </a:lnTo>
                  <a:lnTo>
                    <a:pt x="1813" y="719"/>
                  </a:lnTo>
                  <a:lnTo>
                    <a:pt x="1801" y="746"/>
                  </a:lnTo>
                  <a:lnTo>
                    <a:pt x="1785" y="776"/>
                  </a:lnTo>
                  <a:lnTo>
                    <a:pt x="1767" y="809"/>
                  </a:lnTo>
                  <a:lnTo>
                    <a:pt x="1746" y="842"/>
                  </a:lnTo>
                  <a:lnTo>
                    <a:pt x="1721" y="875"/>
                  </a:lnTo>
                  <a:lnTo>
                    <a:pt x="1694" y="909"/>
                  </a:lnTo>
                  <a:lnTo>
                    <a:pt x="1662" y="942"/>
                  </a:lnTo>
                  <a:lnTo>
                    <a:pt x="1626" y="974"/>
                  </a:lnTo>
                  <a:lnTo>
                    <a:pt x="1587" y="1003"/>
                  </a:lnTo>
                  <a:lnTo>
                    <a:pt x="1544" y="1029"/>
                  </a:lnTo>
                  <a:lnTo>
                    <a:pt x="1496" y="1051"/>
                  </a:lnTo>
                  <a:lnTo>
                    <a:pt x="1446" y="1069"/>
                  </a:lnTo>
                  <a:lnTo>
                    <a:pt x="1396" y="1082"/>
                  </a:lnTo>
                  <a:lnTo>
                    <a:pt x="1342" y="1090"/>
                  </a:lnTo>
                  <a:lnTo>
                    <a:pt x="1286" y="1092"/>
                  </a:lnTo>
                  <a:lnTo>
                    <a:pt x="1226" y="1088"/>
                  </a:lnTo>
                  <a:lnTo>
                    <a:pt x="1163" y="1081"/>
                  </a:lnTo>
                  <a:lnTo>
                    <a:pt x="1096" y="1066"/>
                  </a:lnTo>
                  <a:lnTo>
                    <a:pt x="1029" y="1045"/>
                  </a:lnTo>
                  <a:lnTo>
                    <a:pt x="1011" y="1036"/>
                  </a:lnTo>
                  <a:lnTo>
                    <a:pt x="996" y="1023"/>
                  </a:lnTo>
                  <a:lnTo>
                    <a:pt x="986" y="1007"/>
                  </a:lnTo>
                  <a:lnTo>
                    <a:pt x="979" y="988"/>
                  </a:lnTo>
                  <a:lnTo>
                    <a:pt x="978" y="969"/>
                  </a:lnTo>
                  <a:lnTo>
                    <a:pt x="983" y="950"/>
                  </a:lnTo>
                  <a:lnTo>
                    <a:pt x="992" y="931"/>
                  </a:lnTo>
                  <a:lnTo>
                    <a:pt x="1004" y="916"/>
                  </a:lnTo>
                  <a:lnTo>
                    <a:pt x="1021" y="906"/>
                  </a:lnTo>
                  <a:lnTo>
                    <a:pt x="1039" y="899"/>
                  </a:lnTo>
                  <a:lnTo>
                    <a:pt x="1058" y="898"/>
                  </a:lnTo>
                  <a:lnTo>
                    <a:pt x="1078" y="903"/>
                  </a:lnTo>
                  <a:lnTo>
                    <a:pt x="1134" y="919"/>
                  </a:lnTo>
                  <a:lnTo>
                    <a:pt x="1190" y="932"/>
                  </a:lnTo>
                  <a:lnTo>
                    <a:pt x="1243" y="939"/>
                  </a:lnTo>
                  <a:lnTo>
                    <a:pt x="1293" y="941"/>
                  </a:lnTo>
                  <a:lnTo>
                    <a:pt x="1342" y="937"/>
                  </a:lnTo>
                  <a:lnTo>
                    <a:pt x="1388" y="930"/>
                  </a:lnTo>
                  <a:lnTo>
                    <a:pt x="1430" y="916"/>
                  </a:lnTo>
                  <a:lnTo>
                    <a:pt x="1472" y="897"/>
                  </a:lnTo>
                  <a:lnTo>
                    <a:pt x="1509" y="874"/>
                  </a:lnTo>
                  <a:lnTo>
                    <a:pt x="1542" y="848"/>
                  </a:lnTo>
                  <a:lnTo>
                    <a:pt x="1571" y="820"/>
                  </a:lnTo>
                  <a:lnTo>
                    <a:pt x="1597" y="791"/>
                  </a:lnTo>
                  <a:lnTo>
                    <a:pt x="1618" y="762"/>
                  </a:lnTo>
                  <a:lnTo>
                    <a:pt x="1638" y="732"/>
                  </a:lnTo>
                  <a:lnTo>
                    <a:pt x="1654" y="703"/>
                  </a:lnTo>
                  <a:lnTo>
                    <a:pt x="1667" y="677"/>
                  </a:lnTo>
                  <a:lnTo>
                    <a:pt x="1678" y="653"/>
                  </a:lnTo>
                  <a:lnTo>
                    <a:pt x="1686" y="633"/>
                  </a:lnTo>
                  <a:lnTo>
                    <a:pt x="1692" y="619"/>
                  </a:lnTo>
                  <a:lnTo>
                    <a:pt x="1694" y="608"/>
                  </a:lnTo>
                  <a:lnTo>
                    <a:pt x="1695" y="604"/>
                  </a:lnTo>
                  <a:lnTo>
                    <a:pt x="1704" y="585"/>
                  </a:lnTo>
                  <a:lnTo>
                    <a:pt x="1716" y="569"/>
                  </a:lnTo>
                  <a:lnTo>
                    <a:pt x="1732" y="557"/>
                  </a:lnTo>
                  <a:lnTo>
                    <a:pt x="1752" y="550"/>
                  </a:lnTo>
                  <a:lnTo>
                    <a:pt x="1773" y="548"/>
                  </a:lnTo>
                  <a:lnTo>
                    <a:pt x="1793" y="552"/>
                  </a:lnTo>
                  <a:lnTo>
                    <a:pt x="2180" y="684"/>
                  </a:lnTo>
                  <a:lnTo>
                    <a:pt x="2215" y="694"/>
                  </a:lnTo>
                  <a:lnTo>
                    <a:pt x="2245" y="701"/>
                  </a:lnTo>
                  <a:lnTo>
                    <a:pt x="2273" y="703"/>
                  </a:lnTo>
                  <a:lnTo>
                    <a:pt x="2298" y="701"/>
                  </a:lnTo>
                  <a:lnTo>
                    <a:pt x="2321" y="694"/>
                  </a:lnTo>
                  <a:lnTo>
                    <a:pt x="2340" y="684"/>
                  </a:lnTo>
                  <a:lnTo>
                    <a:pt x="2357" y="669"/>
                  </a:lnTo>
                  <a:lnTo>
                    <a:pt x="2370" y="652"/>
                  </a:lnTo>
                  <a:lnTo>
                    <a:pt x="2381" y="632"/>
                  </a:lnTo>
                  <a:lnTo>
                    <a:pt x="2390" y="612"/>
                  </a:lnTo>
                  <a:lnTo>
                    <a:pt x="2396" y="591"/>
                  </a:lnTo>
                  <a:lnTo>
                    <a:pt x="1531" y="292"/>
                  </a:lnTo>
                  <a:lnTo>
                    <a:pt x="1496" y="283"/>
                  </a:lnTo>
                  <a:lnTo>
                    <a:pt x="1460" y="279"/>
                  </a:lnTo>
                  <a:lnTo>
                    <a:pt x="1424" y="282"/>
                  </a:lnTo>
                  <a:lnTo>
                    <a:pt x="1388" y="289"/>
                  </a:lnTo>
                  <a:lnTo>
                    <a:pt x="1354" y="303"/>
                  </a:lnTo>
                  <a:lnTo>
                    <a:pt x="1308" y="325"/>
                  </a:lnTo>
                  <a:lnTo>
                    <a:pt x="1267" y="342"/>
                  </a:lnTo>
                  <a:lnTo>
                    <a:pt x="1226" y="355"/>
                  </a:lnTo>
                  <a:lnTo>
                    <a:pt x="1183" y="362"/>
                  </a:lnTo>
                  <a:lnTo>
                    <a:pt x="1140" y="364"/>
                  </a:lnTo>
                  <a:lnTo>
                    <a:pt x="1096" y="362"/>
                  </a:lnTo>
                  <a:lnTo>
                    <a:pt x="1053" y="355"/>
                  </a:lnTo>
                  <a:lnTo>
                    <a:pt x="1012" y="342"/>
                  </a:lnTo>
                  <a:lnTo>
                    <a:pt x="993" y="336"/>
                  </a:lnTo>
                  <a:lnTo>
                    <a:pt x="620" y="1423"/>
                  </a:lnTo>
                  <a:lnTo>
                    <a:pt x="612" y="1440"/>
                  </a:lnTo>
                  <a:lnTo>
                    <a:pt x="600" y="1455"/>
                  </a:lnTo>
                  <a:lnTo>
                    <a:pt x="585" y="1465"/>
                  </a:lnTo>
                  <a:lnTo>
                    <a:pt x="567" y="1472"/>
                  </a:lnTo>
                  <a:lnTo>
                    <a:pt x="549" y="1474"/>
                  </a:lnTo>
                  <a:lnTo>
                    <a:pt x="537" y="1473"/>
                  </a:lnTo>
                  <a:lnTo>
                    <a:pt x="526" y="1471"/>
                  </a:lnTo>
                  <a:lnTo>
                    <a:pt x="51" y="1307"/>
                  </a:lnTo>
                  <a:lnTo>
                    <a:pt x="33" y="1298"/>
                  </a:lnTo>
                  <a:lnTo>
                    <a:pt x="18" y="1286"/>
                  </a:lnTo>
                  <a:lnTo>
                    <a:pt x="8" y="1269"/>
                  </a:lnTo>
                  <a:lnTo>
                    <a:pt x="1" y="1250"/>
                  </a:lnTo>
                  <a:lnTo>
                    <a:pt x="0" y="1231"/>
                  </a:lnTo>
                  <a:lnTo>
                    <a:pt x="3" y="1212"/>
                  </a:lnTo>
                  <a:lnTo>
                    <a:pt x="402" y="50"/>
                  </a:lnTo>
                  <a:lnTo>
                    <a:pt x="411" y="32"/>
                  </a:lnTo>
                  <a:lnTo>
                    <a:pt x="423" y="18"/>
                  </a:lnTo>
                  <a:lnTo>
                    <a:pt x="440" y="8"/>
                  </a:lnTo>
                  <a:lnTo>
                    <a:pt x="458" y="1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3965" y="1945"/>
              <a:ext cx="498" cy="407"/>
            </a:xfrm>
            <a:custGeom>
              <a:avLst/>
              <a:gdLst>
                <a:gd name="T0" fmla="*/ 2816 w 2989"/>
                <a:gd name="T1" fmla="*/ 1142 h 2443"/>
                <a:gd name="T2" fmla="*/ 2419 w 2989"/>
                <a:gd name="T3" fmla="*/ 12 h 2443"/>
                <a:gd name="T4" fmla="*/ 2988 w 2989"/>
                <a:gd name="T5" fmla="*/ 1164 h 2443"/>
                <a:gd name="T6" fmla="*/ 2964 w 2989"/>
                <a:gd name="T7" fmla="*/ 1234 h 2443"/>
                <a:gd name="T8" fmla="*/ 2234 w 2989"/>
                <a:gd name="T9" fmla="*/ 1707 h 2443"/>
                <a:gd name="T10" fmla="*/ 1881 w 2989"/>
                <a:gd name="T11" fmla="*/ 1948 h 2443"/>
                <a:gd name="T12" fmla="*/ 862 w 2989"/>
                <a:gd name="T13" fmla="*/ 2441 h 2443"/>
                <a:gd name="T14" fmla="*/ 726 w 2989"/>
                <a:gd name="T15" fmla="*/ 2417 h 2443"/>
                <a:gd name="T16" fmla="*/ 631 w 2989"/>
                <a:gd name="T17" fmla="*/ 2319 h 2443"/>
                <a:gd name="T18" fmla="*/ 540 w 2989"/>
                <a:gd name="T19" fmla="*/ 2283 h 2443"/>
                <a:gd name="T20" fmla="*/ 404 w 2989"/>
                <a:gd name="T21" fmla="*/ 2282 h 2443"/>
                <a:gd name="T22" fmla="*/ 295 w 2989"/>
                <a:gd name="T23" fmla="*/ 2200 h 2443"/>
                <a:gd name="T24" fmla="*/ 255 w 2989"/>
                <a:gd name="T25" fmla="*/ 2073 h 2443"/>
                <a:gd name="T26" fmla="*/ 130 w 2989"/>
                <a:gd name="T27" fmla="*/ 2029 h 2443"/>
                <a:gd name="T28" fmla="*/ 51 w 2989"/>
                <a:gd name="T29" fmla="*/ 1918 h 2443"/>
                <a:gd name="T30" fmla="*/ 54 w 2989"/>
                <a:gd name="T31" fmla="*/ 1785 h 2443"/>
                <a:gd name="T32" fmla="*/ 39 w 2989"/>
                <a:gd name="T33" fmla="*/ 1679 h 2443"/>
                <a:gd name="T34" fmla="*/ 0 w 2989"/>
                <a:gd name="T35" fmla="*/ 1548 h 2443"/>
                <a:gd name="T36" fmla="*/ 42 w 2989"/>
                <a:gd name="T37" fmla="*/ 1421 h 2443"/>
                <a:gd name="T38" fmla="*/ 451 w 2989"/>
                <a:gd name="T39" fmla="*/ 1193 h 2443"/>
                <a:gd name="T40" fmla="*/ 525 w 2989"/>
                <a:gd name="T41" fmla="*/ 1199 h 2443"/>
                <a:gd name="T42" fmla="*/ 559 w 2989"/>
                <a:gd name="T43" fmla="*/ 1266 h 2443"/>
                <a:gd name="T44" fmla="*/ 517 w 2989"/>
                <a:gd name="T45" fmla="*/ 1328 h 2443"/>
                <a:gd name="T46" fmla="*/ 154 w 2989"/>
                <a:gd name="T47" fmla="*/ 1529 h 2443"/>
                <a:gd name="T48" fmla="*/ 167 w 2989"/>
                <a:gd name="T49" fmla="*/ 1599 h 2443"/>
                <a:gd name="T50" fmla="*/ 233 w 2989"/>
                <a:gd name="T51" fmla="*/ 1620 h 2443"/>
                <a:gd name="T52" fmla="*/ 908 w 2989"/>
                <a:gd name="T53" fmla="*/ 1304 h 2443"/>
                <a:gd name="T54" fmla="*/ 970 w 2989"/>
                <a:gd name="T55" fmla="*/ 1345 h 2443"/>
                <a:gd name="T56" fmla="*/ 965 w 2989"/>
                <a:gd name="T57" fmla="*/ 1420 h 2443"/>
                <a:gd name="T58" fmla="*/ 232 w 2989"/>
                <a:gd name="T59" fmla="*/ 1790 h 2443"/>
                <a:gd name="T60" fmla="*/ 192 w 2989"/>
                <a:gd name="T61" fmla="*/ 1849 h 2443"/>
                <a:gd name="T62" fmla="*/ 224 w 2989"/>
                <a:gd name="T63" fmla="*/ 1912 h 2443"/>
                <a:gd name="T64" fmla="*/ 293 w 2989"/>
                <a:gd name="T65" fmla="*/ 1917 h 2443"/>
                <a:gd name="T66" fmla="*/ 1127 w 2989"/>
                <a:gd name="T67" fmla="*/ 1533 h 2443"/>
                <a:gd name="T68" fmla="*/ 1177 w 2989"/>
                <a:gd name="T69" fmla="*/ 1590 h 2443"/>
                <a:gd name="T70" fmla="*/ 1152 w 2989"/>
                <a:gd name="T71" fmla="*/ 1660 h 2443"/>
                <a:gd name="T72" fmla="*/ 417 w 2989"/>
                <a:gd name="T73" fmla="*/ 2034 h 2443"/>
                <a:gd name="T74" fmla="*/ 412 w 2989"/>
                <a:gd name="T75" fmla="*/ 2104 h 2443"/>
                <a:gd name="T76" fmla="*/ 470 w 2989"/>
                <a:gd name="T77" fmla="*/ 2143 h 2443"/>
                <a:gd name="T78" fmla="*/ 1215 w 2989"/>
                <a:gd name="T79" fmla="*/ 1788 h 2443"/>
                <a:gd name="T80" fmla="*/ 1289 w 2989"/>
                <a:gd name="T81" fmla="*/ 1794 h 2443"/>
                <a:gd name="T82" fmla="*/ 1323 w 2989"/>
                <a:gd name="T83" fmla="*/ 1861 h 2443"/>
                <a:gd name="T84" fmla="*/ 1282 w 2989"/>
                <a:gd name="T85" fmla="*/ 1923 h 2443"/>
                <a:gd name="T86" fmla="*/ 764 w 2989"/>
                <a:gd name="T87" fmla="*/ 2200 h 2443"/>
                <a:gd name="T88" fmla="*/ 777 w 2989"/>
                <a:gd name="T89" fmla="*/ 2268 h 2443"/>
                <a:gd name="T90" fmla="*/ 844 w 2989"/>
                <a:gd name="T91" fmla="*/ 2292 h 2443"/>
                <a:gd name="T92" fmla="*/ 1897 w 2989"/>
                <a:gd name="T93" fmla="*/ 1767 h 2443"/>
                <a:gd name="T94" fmla="*/ 2215 w 2989"/>
                <a:gd name="T95" fmla="*/ 1527 h 2443"/>
                <a:gd name="T96" fmla="*/ 1852 w 2989"/>
                <a:gd name="T97" fmla="*/ 290 h 2443"/>
                <a:gd name="T98" fmla="*/ 1894 w 2989"/>
                <a:gd name="T99" fmla="*/ 228 h 2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9" h="2443">
                  <a:moveTo>
                    <a:pt x="2343" y="175"/>
                  </a:moveTo>
                  <a:lnTo>
                    <a:pt x="2028" y="330"/>
                  </a:lnTo>
                  <a:lnTo>
                    <a:pt x="2500" y="1298"/>
                  </a:lnTo>
                  <a:lnTo>
                    <a:pt x="2816" y="1142"/>
                  </a:lnTo>
                  <a:lnTo>
                    <a:pt x="2343" y="175"/>
                  </a:lnTo>
                  <a:close/>
                  <a:moveTo>
                    <a:pt x="2382" y="0"/>
                  </a:moveTo>
                  <a:lnTo>
                    <a:pt x="2401" y="3"/>
                  </a:lnTo>
                  <a:lnTo>
                    <a:pt x="2419" y="12"/>
                  </a:lnTo>
                  <a:lnTo>
                    <a:pt x="2434" y="24"/>
                  </a:lnTo>
                  <a:lnTo>
                    <a:pt x="2445" y="41"/>
                  </a:lnTo>
                  <a:lnTo>
                    <a:pt x="2981" y="1145"/>
                  </a:lnTo>
                  <a:lnTo>
                    <a:pt x="2988" y="1164"/>
                  </a:lnTo>
                  <a:lnTo>
                    <a:pt x="2989" y="1183"/>
                  </a:lnTo>
                  <a:lnTo>
                    <a:pt x="2985" y="1201"/>
                  </a:lnTo>
                  <a:lnTo>
                    <a:pt x="2976" y="1218"/>
                  </a:lnTo>
                  <a:lnTo>
                    <a:pt x="2964" y="1234"/>
                  </a:lnTo>
                  <a:lnTo>
                    <a:pt x="2947" y="1245"/>
                  </a:lnTo>
                  <a:lnTo>
                    <a:pt x="2507" y="1460"/>
                  </a:lnTo>
                  <a:lnTo>
                    <a:pt x="2315" y="1637"/>
                  </a:lnTo>
                  <a:lnTo>
                    <a:pt x="2234" y="1707"/>
                  </a:lnTo>
                  <a:lnTo>
                    <a:pt x="2150" y="1774"/>
                  </a:lnTo>
                  <a:lnTo>
                    <a:pt x="2064" y="1837"/>
                  </a:lnTo>
                  <a:lnTo>
                    <a:pt x="1975" y="1894"/>
                  </a:lnTo>
                  <a:lnTo>
                    <a:pt x="1881" y="1948"/>
                  </a:lnTo>
                  <a:lnTo>
                    <a:pt x="1787" y="1998"/>
                  </a:lnTo>
                  <a:lnTo>
                    <a:pt x="925" y="2420"/>
                  </a:lnTo>
                  <a:lnTo>
                    <a:pt x="894" y="2433"/>
                  </a:lnTo>
                  <a:lnTo>
                    <a:pt x="862" y="2441"/>
                  </a:lnTo>
                  <a:lnTo>
                    <a:pt x="829" y="2443"/>
                  </a:lnTo>
                  <a:lnTo>
                    <a:pt x="793" y="2440"/>
                  </a:lnTo>
                  <a:lnTo>
                    <a:pt x="758" y="2431"/>
                  </a:lnTo>
                  <a:lnTo>
                    <a:pt x="726" y="2417"/>
                  </a:lnTo>
                  <a:lnTo>
                    <a:pt x="696" y="2399"/>
                  </a:lnTo>
                  <a:lnTo>
                    <a:pt x="670" y="2376"/>
                  </a:lnTo>
                  <a:lnTo>
                    <a:pt x="649" y="2349"/>
                  </a:lnTo>
                  <a:lnTo>
                    <a:pt x="631" y="2319"/>
                  </a:lnTo>
                  <a:lnTo>
                    <a:pt x="618" y="2285"/>
                  </a:lnTo>
                  <a:lnTo>
                    <a:pt x="611" y="2251"/>
                  </a:lnTo>
                  <a:lnTo>
                    <a:pt x="571" y="2271"/>
                  </a:lnTo>
                  <a:lnTo>
                    <a:pt x="540" y="2283"/>
                  </a:lnTo>
                  <a:lnTo>
                    <a:pt x="508" y="2291"/>
                  </a:lnTo>
                  <a:lnTo>
                    <a:pt x="475" y="2293"/>
                  </a:lnTo>
                  <a:lnTo>
                    <a:pt x="440" y="2291"/>
                  </a:lnTo>
                  <a:lnTo>
                    <a:pt x="404" y="2282"/>
                  </a:lnTo>
                  <a:lnTo>
                    <a:pt x="371" y="2267"/>
                  </a:lnTo>
                  <a:lnTo>
                    <a:pt x="343" y="2249"/>
                  </a:lnTo>
                  <a:lnTo>
                    <a:pt x="317" y="2227"/>
                  </a:lnTo>
                  <a:lnTo>
                    <a:pt x="295" y="2200"/>
                  </a:lnTo>
                  <a:lnTo>
                    <a:pt x="278" y="2170"/>
                  </a:lnTo>
                  <a:lnTo>
                    <a:pt x="265" y="2139"/>
                  </a:lnTo>
                  <a:lnTo>
                    <a:pt x="257" y="2106"/>
                  </a:lnTo>
                  <a:lnTo>
                    <a:pt x="255" y="2073"/>
                  </a:lnTo>
                  <a:lnTo>
                    <a:pt x="221" y="2070"/>
                  </a:lnTo>
                  <a:lnTo>
                    <a:pt x="190" y="2061"/>
                  </a:lnTo>
                  <a:lnTo>
                    <a:pt x="158" y="2047"/>
                  </a:lnTo>
                  <a:lnTo>
                    <a:pt x="130" y="2029"/>
                  </a:lnTo>
                  <a:lnTo>
                    <a:pt x="105" y="2007"/>
                  </a:lnTo>
                  <a:lnTo>
                    <a:pt x="83" y="1981"/>
                  </a:lnTo>
                  <a:lnTo>
                    <a:pt x="65" y="1950"/>
                  </a:lnTo>
                  <a:lnTo>
                    <a:pt x="51" y="1918"/>
                  </a:lnTo>
                  <a:lnTo>
                    <a:pt x="45" y="1884"/>
                  </a:lnTo>
                  <a:lnTo>
                    <a:pt x="42" y="1850"/>
                  </a:lnTo>
                  <a:lnTo>
                    <a:pt x="46" y="1816"/>
                  </a:lnTo>
                  <a:lnTo>
                    <a:pt x="54" y="1785"/>
                  </a:lnTo>
                  <a:lnTo>
                    <a:pt x="66" y="1754"/>
                  </a:lnTo>
                  <a:lnTo>
                    <a:pt x="84" y="1726"/>
                  </a:lnTo>
                  <a:lnTo>
                    <a:pt x="59" y="1705"/>
                  </a:lnTo>
                  <a:lnTo>
                    <a:pt x="39" y="1679"/>
                  </a:lnTo>
                  <a:lnTo>
                    <a:pt x="22" y="1650"/>
                  </a:lnTo>
                  <a:lnTo>
                    <a:pt x="9" y="1617"/>
                  </a:lnTo>
                  <a:lnTo>
                    <a:pt x="1" y="1582"/>
                  </a:lnTo>
                  <a:lnTo>
                    <a:pt x="0" y="1548"/>
                  </a:lnTo>
                  <a:lnTo>
                    <a:pt x="3" y="1514"/>
                  </a:lnTo>
                  <a:lnTo>
                    <a:pt x="11" y="1482"/>
                  </a:lnTo>
                  <a:lnTo>
                    <a:pt x="24" y="1450"/>
                  </a:lnTo>
                  <a:lnTo>
                    <a:pt x="42" y="1421"/>
                  </a:lnTo>
                  <a:lnTo>
                    <a:pt x="65" y="1395"/>
                  </a:lnTo>
                  <a:lnTo>
                    <a:pt x="92" y="1372"/>
                  </a:lnTo>
                  <a:lnTo>
                    <a:pt x="122" y="1354"/>
                  </a:lnTo>
                  <a:lnTo>
                    <a:pt x="451" y="1193"/>
                  </a:lnTo>
                  <a:lnTo>
                    <a:pt x="470" y="1187"/>
                  </a:lnTo>
                  <a:lnTo>
                    <a:pt x="490" y="1186"/>
                  </a:lnTo>
                  <a:lnTo>
                    <a:pt x="508" y="1190"/>
                  </a:lnTo>
                  <a:lnTo>
                    <a:pt x="525" y="1199"/>
                  </a:lnTo>
                  <a:lnTo>
                    <a:pt x="540" y="1211"/>
                  </a:lnTo>
                  <a:lnTo>
                    <a:pt x="551" y="1228"/>
                  </a:lnTo>
                  <a:lnTo>
                    <a:pt x="558" y="1247"/>
                  </a:lnTo>
                  <a:lnTo>
                    <a:pt x="559" y="1266"/>
                  </a:lnTo>
                  <a:lnTo>
                    <a:pt x="556" y="1285"/>
                  </a:lnTo>
                  <a:lnTo>
                    <a:pt x="547" y="1302"/>
                  </a:lnTo>
                  <a:lnTo>
                    <a:pt x="534" y="1317"/>
                  </a:lnTo>
                  <a:lnTo>
                    <a:pt x="517" y="1328"/>
                  </a:lnTo>
                  <a:lnTo>
                    <a:pt x="189" y="1488"/>
                  </a:lnTo>
                  <a:lnTo>
                    <a:pt x="173" y="1500"/>
                  </a:lnTo>
                  <a:lnTo>
                    <a:pt x="162" y="1513"/>
                  </a:lnTo>
                  <a:lnTo>
                    <a:pt x="154" y="1529"/>
                  </a:lnTo>
                  <a:lnTo>
                    <a:pt x="149" y="1547"/>
                  </a:lnTo>
                  <a:lnTo>
                    <a:pt x="150" y="1565"/>
                  </a:lnTo>
                  <a:lnTo>
                    <a:pt x="156" y="1583"/>
                  </a:lnTo>
                  <a:lnTo>
                    <a:pt x="167" y="1599"/>
                  </a:lnTo>
                  <a:lnTo>
                    <a:pt x="181" y="1610"/>
                  </a:lnTo>
                  <a:lnTo>
                    <a:pt x="197" y="1618"/>
                  </a:lnTo>
                  <a:lnTo>
                    <a:pt x="215" y="1621"/>
                  </a:lnTo>
                  <a:lnTo>
                    <a:pt x="233" y="1620"/>
                  </a:lnTo>
                  <a:lnTo>
                    <a:pt x="251" y="1615"/>
                  </a:lnTo>
                  <a:lnTo>
                    <a:pt x="870" y="1311"/>
                  </a:lnTo>
                  <a:lnTo>
                    <a:pt x="889" y="1305"/>
                  </a:lnTo>
                  <a:lnTo>
                    <a:pt x="908" y="1304"/>
                  </a:lnTo>
                  <a:lnTo>
                    <a:pt x="927" y="1308"/>
                  </a:lnTo>
                  <a:lnTo>
                    <a:pt x="944" y="1316"/>
                  </a:lnTo>
                  <a:lnTo>
                    <a:pt x="959" y="1328"/>
                  </a:lnTo>
                  <a:lnTo>
                    <a:pt x="970" y="1345"/>
                  </a:lnTo>
                  <a:lnTo>
                    <a:pt x="977" y="1364"/>
                  </a:lnTo>
                  <a:lnTo>
                    <a:pt x="978" y="1384"/>
                  </a:lnTo>
                  <a:lnTo>
                    <a:pt x="973" y="1403"/>
                  </a:lnTo>
                  <a:lnTo>
                    <a:pt x="965" y="1420"/>
                  </a:lnTo>
                  <a:lnTo>
                    <a:pt x="953" y="1434"/>
                  </a:lnTo>
                  <a:lnTo>
                    <a:pt x="936" y="1446"/>
                  </a:lnTo>
                  <a:lnTo>
                    <a:pt x="538" y="1641"/>
                  </a:lnTo>
                  <a:lnTo>
                    <a:pt x="232" y="1790"/>
                  </a:lnTo>
                  <a:lnTo>
                    <a:pt x="217" y="1802"/>
                  </a:lnTo>
                  <a:lnTo>
                    <a:pt x="205" y="1815"/>
                  </a:lnTo>
                  <a:lnTo>
                    <a:pt x="195" y="1831"/>
                  </a:lnTo>
                  <a:lnTo>
                    <a:pt x="192" y="1849"/>
                  </a:lnTo>
                  <a:lnTo>
                    <a:pt x="193" y="1868"/>
                  </a:lnTo>
                  <a:lnTo>
                    <a:pt x="199" y="1885"/>
                  </a:lnTo>
                  <a:lnTo>
                    <a:pt x="210" y="1901"/>
                  </a:lnTo>
                  <a:lnTo>
                    <a:pt x="224" y="1912"/>
                  </a:lnTo>
                  <a:lnTo>
                    <a:pt x="239" y="1920"/>
                  </a:lnTo>
                  <a:lnTo>
                    <a:pt x="257" y="1923"/>
                  </a:lnTo>
                  <a:lnTo>
                    <a:pt x="275" y="1922"/>
                  </a:lnTo>
                  <a:lnTo>
                    <a:pt x="293" y="1917"/>
                  </a:lnTo>
                  <a:lnTo>
                    <a:pt x="1070" y="1537"/>
                  </a:lnTo>
                  <a:lnTo>
                    <a:pt x="1089" y="1530"/>
                  </a:lnTo>
                  <a:lnTo>
                    <a:pt x="1108" y="1529"/>
                  </a:lnTo>
                  <a:lnTo>
                    <a:pt x="1127" y="1533"/>
                  </a:lnTo>
                  <a:lnTo>
                    <a:pt x="1144" y="1541"/>
                  </a:lnTo>
                  <a:lnTo>
                    <a:pt x="1159" y="1554"/>
                  </a:lnTo>
                  <a:lnTo>
                    <a:pt x="1170" y="1571"/>
                  </a:lnTo>
                  <a:lnTo>
                    <a:pt x="1177" y="1590"/>
                  </a:lnTo>
                  <a:lnTo>
                    <a:pt x="1178" y="1609"/>
                  </a:lnTo>
                  <a:lnTo>
                    <a:pt x="1174" y="1628"/>
                  </a:lnTo>
                  <a:lnTo>
                    <a:pt x="1166" y="1645"/>
                  </a:lnTo>
                  <a:lnTo>
                    <a:pt x="1152" y="1660"/>
                  </a:lnTo>
                  <a:lnTo>
                    <a:pt x="1136" y="1671"/>
                  </a:lnTo>
                  <a:lnTo>
                    <a:pt x="444" y="2009"/>
                  </a:lnTo>
                  <a:lnTo>
                    <a:pt x="430" y="2020"/>
                  </a:lnTo>
                  <a:lnTo>
                    <a:pt x="417" y="2034"/>
                  </a:lnTo>
                  <a:lnTo>
                    <a:pt x="409" y="2050"/>
                  </a:lnTo>
                  <a:lnTo>
                    <a:pt x="405" y="2068"/>
                  </a:lnTo>
                  <a:lnTo>
                    <a:pt x="406" y="2087"/>
                  </a:lnTo>
                  <a:lnTo>
                    <a:pt x="412" y="2104"/>
                  </a:lnTo>
                  <a:lnTo>
                    <a:pt x="423" y="2120"/>
                  </a:lnTo>
                  <a:lnTo>
                    <a:pt x="436" y="2131"/>
                  </a:lnTo>
                  <a:lnTo>
                    <a:pt x="452" y="2140"/>
                  </a:lnTo>
                  <a:lnTo>
                    <a:pt x="470" y="2143"/>
                  </a:lnTo>
                  <a:lnTo>
                    <a:pt x="489" y="2142"/>
                  </a:lnTo>
                  <a:lnTo>
                    <a:pt x="506" y="2136"/>
                  </a:lnTo>
                  <a:lnTo>
                    <a:pt x="733" y="2025"/>
                  </a:lnTo>
                  <a:lnTo>
                    <a:pt x="1215" y="1788"/>
                  </a:lnTo>
                  <a:lnTo>
                    <a:pt x="1234" y="1783"/>
                  </a:lnTo>
                  <a:lnTo>
                    <a:pt x="1253" y="1781"/>
                  </a:lnTo>
                  <a:lnTo>
                    <a:pt x="1273" y="1785"/>
                  </a:lnTo>
                  <a:lnTo>
                    <a:pt x="1289" y="1794"/>
                  </a:lnTo>
                  <a:lnTo>
                    <a:pt x="1304" y="1806"/>
                  </a:lnTo>
                  <a:lnTo>
                    <a:pt x="1315" y="1823"/>
                  </a:lnTo>
                  <a:lnTo>
                    <a:pt x="1322" y="1842"/>
                  </a:lnTo>
                  <a:lnTo>
                    <a:pt x="1323" y="1861"/>
                  </a:lnTo>
                  <a:lnTo>
                    <a:pt x="1319" y="1881"/>
                  </a:lnTo>
                  <a:lnTo>
                    <a:pt x="1311" y="1897"/>
                  </a:lnTo>
                  <a:lnTo>
                    <a:pt x="1298" y="1912"/>
                  </a:lnTo>
                  <a:lnTo>
                    <a:pt x="1282" y="1923"/>
                  </a:lnTo>
                  <a:lnTo>
                    <a:pt x="800" y="2159"/>
                  </a:lnTo>
                  <a:lnTo>
                    <a:pt x="784" y="2169"/>
                  </a:lnTo>
                  <a:lnTo>
                    <a:pt x="772" y="2183"/>
                  </a:lnTo>
                  <a:lnTo>
                    <a:pt x="764" y="2200"/>
                  </a:lnTo>
                  <a:lnTo>
                    <a:pt x="760" y="2218"/>
                  </a:lnTo>
                  <a:lnTo>
                    <a:pt x="760" y="2236"/>
                  </a:lnTo>
                  <a:lnTo>
                    <a:pt x="767" y="2254"/>
                  </a:lnTo>
                  <a:lnTo>
                    <a:pt x="777" y="2268"/>
                  </a:lnTo>
                  <a:lnTo>
                    <a:pt x="791" y="2281"/>
                  </a:lnTo>
                  <a:lnTo>
                    <a:pt x="807" y="2289"/>
                  </a:lnTo>
                  <a:lnTo>
                    <a:pt x="826" y="2293"/>
                  </a:lnTo>
                  <a:lnTo>
                    <a:pt x="844" y="2292"/>
                  </a:lnTo>
                  <a:lnTo>
                    <a:pt x="861" y="2286"/>
                  </a:lnTo>
                  <a:lnTo>
                    <a:pt x="1723" y="1863"/>
                  </a:lnTo>
                  <a:lnTo>
                    <a:pt x="1811" y="1817"/>
                  </a:lnTo>
                  <a:lnTo>
                    <a:pt x="1897" y="1767"/>
                  </a:lnTo>
                  <a:lnTo>
                    <a:pt x="1980" y="1713"/>
                  </a:lnTo>
                  <a:lnTo>
                    <a:pt x="2062" y="1654"/>
                  </a:lnTo>
                  <a:lnTo>
                    <a:pt x="2139" y="1592"/>
                  </a:lnTo>
                  <a:lnTo>
                    <a:pt x="2215" y="1527"/>
                  </a:lnTo>
                  <a:lnTo>
                    <a:pt x="2373" y="1380"/>
                  </a:lnTo>
                  <a:lnTo>
                    <a:pt x="1860" y="329"/>
                  </a:lnTo>
                  <a:lnTo>
                    <a:pt x="1853" y="309"/>
                  </a:lnTo>
                  <a:lnTo>
                    <a:pt x="1852" y="290"/>
                  </a:lnTo>
                  <a:lnTo>
                    <a:pt x="1856" y="271"/>
                  </a:lnTo>
                  <a:lnTo>
                    <a:pt x="1865" y="254"/>
                  </a:lnTo>
                  <a:lnTo>
                    <a:pt x="1877" y="240"/>
                  </a:lnTo>
                  <a:lnTo>
                    <a:pt x="1894" y="228"/>
                  </a:lnTo>
                  <a:lnTo>
                    <a:pt x="2344" y="7"/>
                  </a:lnTo>
                  <a:lnTo>
                    <a:pt x="2363" y="1"/>
                  </a:lnTo>
                  <a:lnTo>
                    <a:pt x="238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42038" y="3022640"/>
            <a:ext cx="607119" cy="609043"/>
            <a:chOff x="6553200" y="5480051"/>
            <a:chExt cx="1001713" cy="1004887"/>
          </a:xfrm>
          <a:solidFill>
            <a:schemeClr val="bg1"/>
          </a:solidFill>
        </p:grpSpPr>
        <p:sp>
          <p:nvSpPr>
            <p:cNvPr id="41" name="Freeform 50"/>
            <p:cNvSpPr>
              <a:spLocks/>
            </p:cNvSpPr>
            <p:nvPr/>
          </p:nvSpPr>
          <p:spPr bwMode="auto">
            <a:xfrm>
              <a:off x="6553200" y="6169026"/>
              <a:ext cx="279400" cy="315912"/>
            </a:xfrm>
            <a:custGeom>
              <a:avLst/>
              <a:gdLst>
                <a:gd name="T0" fmla="*/ 0 w 571"/>
                <a:gd name="T1" fmla="*/ 546 h 645"/>
                <a:gd name="T2" fmla="*/ 11 w 571"/>
                <a:gd name="T3" fmla="*/ 508 h 645"/>
                <a:gd name="T4" fmla="*/ 40 w 571"/>
                <a:gd name="T5" fmla="*/ 378 h 645"/>
                <a:gd name="T6" fmla="*/ 79 w 571"/>
                <a:gd name="T7" fmla="*/ 342 h 645"/>
                <a:gd name="T8" fmla="*/ 206 w 571"/>
                <a:gd name="T9" fmla="*/ 318 h 645"/>
                <a:gd name="T10" fmla="*/ 232 w 571"/>
                <a:gd name="T11" fmla="*/ 312 h 645"/>
                <a:gd name="T12" fmla="*/ 189 w 571"/>
                <a:gd name="T13" fmla="*/ 253 h 645"/>
                <a:gd name="T14" fmla="*/ 178 w 571"/>
                <a:gd name="T15" fmla="*/ 234 h 645"/>
                <a:gd name="T16" fmla="*/ 165 w 571"/>
                <a:gd name="T17" fmla="*/ 213 h 645"/>
                <a:gd name="T18" fmla="*/ 148 w 571"/>
                <a:gd name="T19" fmla="*/ 170 h 645"/>
                <a:gd name="T20" fmla="*/ 159 w 571"/>
                <a:gd name="T21" fmla="*/ 149 h 645"/>
                <a:gd name="T22" fmla="*/ 176 w 571"/>
                <a:gd name="T23" fmla="*/ 68 h 645"/>
                <a:gd name="T24" fmla="*/ 272 w 571"/>
                <a:gd name="T25" fmla="*/ 2 h 645"/>
                <a:gd name="T26" fmla="*/ 333 w 571"/>
                <a:gd name="T27" fmla="*/ 8 h 645"/>
                <a:gd name="T28" fmla="*/ 396 w 571"/>
                <a:gd name="T29" fmla="*/ 76 h 645"/>
                <a:gd name="T30" fmla="*/ 408 w 571"/>
                <a:gd name="T31" fmla="*/ 150 h 645"/>
                <a:gd name="T32" fmla="*/ 420 w 571"/>
                <a:gd name="T33" fmla="*/ 165 h 645"/>
                <a:gd name="T34" fmla="*/ 404 w 571"/>
                <a:gd name="T35" fmla="*/ 212 h 645"/>
                <a:gd name="T36" fmla="*/ 393 w 571"/>
                <a:gd name="T37" fmla="*/ 229 h 645"/>
                <a:gd name="T38" fmla="*/ 338 w 571"/>
                <a:gd name="T39" fmla="*/ 306 h 645"/>
                <a:gd name="T40" fmla="*/ 334 w 571"/>
                <a:gd name="T41" fmla="*/ 312 h 645"/>
                <a:gd name="T42" fmla="*/ 487 w 571"/>
                <a:gd name="T43" fmla="*/ 342 h 645"/>
                <a:gd name="T44" fmla="*/ 529 w 571"/>
                <a:gd name="T45" fmla="*/ 381 h 645"/>
                <a:gd name="T46" fmla="*/ 571 w 571"/>
                <a:gd name="T47" fmla="*/ 563 h 645"/>
                <a:gd name="T48" fmla="*/ 546 w 571"/>
                <a:gd name="T49" fmla="*/ 573 h 645"/>
                <a:gd name="T50" fmla="*/ 458 w 571"/>
                <a:gd name="T51" fmla="*/ 613 h 645"/>
                <a:gd name="T52" fmla="*/ 391 w 571"/>
                <a:gd name="T53" fmla="*/ 634 h 645"/>
                <a:gd name="T54" fmla="*/ 235 w 571"/>
                <a:gd name="T55" fmla="*/ 641 h 645"/>
                <a:gd name="T56" fmla="*/ 115 w 571"/>
                <a:gd name="T57" fmla="*/ 615 h 645"/>
                <a:gd name="T58" fmla="*/ 86 w 571"/>
                <a:gd name="T59" fmla="*/ 598 h 645"/>
                <a:gd name="T60" fmla="*/ 42 w 571"/>
                <a:gd name="T61" fmla="*/ 579 h 645"/>
                <a:gd name="T62" fmla="*/ 0 w 571"/>
                <a:gd name="T63" fmla="*/ 566 h 645"/>
                <a:gd name="T64" fmla="*/ 0 w 571"/>
                <a:gd name="T65" fmla="*/ 546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1" h="645">
                  <a:moveTo>
                    <a:pt x="0" y="546"/>
                  </a:moveTo>
                  <a:cubicBezTo>
                    <a:pt x="4" y="533"/>
                    <a:pt x="8" y="521"/>
                    <a:pt x="11" y="508"/>
                  </a:cubicBezTo>
                  <a:cubicBezTo>
                    <a:pt x="21" y="465"/>
                    <a:pt x="31" y="421"/>
                    <a:pt x="40" y="378"/>
                  </a:cubicBezTo>
                  <a:cubicBezTo>
                    <a:pt x="45" y="357"/>
                    <a:pt x="59" y="346"/>
                    <a:pt x="79" y="342"/>
                  </a:cubicBezTo>
                  <a:cubicBezTo>
                    <a:pt x="121" y="333"/>
                    <a:pt x="163" y="326"/>
                    <a:pt x="206" y="318"/>
                  </a:cubicBezTo>
                  <a:cubicBezTo>
                    <a:pt x="215" y="316"/>
                    <a:pt x="224" y="314"/>
                    <a:pt x="232" y="312"/>
                  </a:cubicBezTo>
                  <a:cubicBezTo>
                    <a:pt x="218" y="293"/>
                    <a:pt x="203" y="273"/>
                    <a:pt x="189" y="253"/>
                  </a:cubicBezTo>
                  <a:cubicBezTo>
                    <a:pt x="185" y="247"/>
                    <a:pt x="182" y="241"/>
                    <a:pt x="178" y="234"/>
                  </a:cubicBezTo>
                  <a:cubicBezTo>
                    <a:pt x="174" y="227"/>
                    <a:pt x="170" y="219"/>
                    <a:pt x="165" y="213"/>
                  </a:cubicBezTo>
                  <a:cubicBezTo>
                    <a:pt x="155" y="200"/>
                    <a:pt x="151" y="186"/>
                    <a:pt x="148" y="170"/>
                  </a:cubicBezTo>
                  <a:cubicBezTo>
                    <a:pt x="152" y="163"/>
                    <a:pt x="155" y="156"/>
                    <a:pt x="159" y="149"/>
                  </a:cubicBezTo>
                  <a:cubicBezTo>
                    <a:pt x="161" y="121"/>
                    <a:pt x="165" y="94"/>
                    <a:pt x="176" y="68"/>
                  </a:cubicBezTo>
                  <a:cubicBezTo>
                    <a:pt x="191" y="29"/>
                    <a:pt x="229" y="2"/>
                    <a:pt x="272" y="2"/>
                  </a:cubicBezTo>
                  <a:cubicBezTo>
                    <a:pt x="292" y="1"/>
                    <a:pt x="313" y="0"/>
                    <a:pt x="333" y="8"/>
                  </a:cubicBezTo>
                  <a:cubicBezTo>
                    <a:pt x="364" y="21"/>
                    <a:pt x="385" y="44"/>
                    <a:pt x="396" y="76"/>
                  </a:cubicBezTo>
                  <a:cubicBezTo>
                    <a:pt x="405" y="100"/>
                    <a:pt x="410" y="124"/>
                    <a:pt x="408" y="150"/>
                  </a:cubicBezTo>
                  <a:cubicBezTo>
                    <a:pt x="412" y="155"/>
                    <a:pt x="416" y="160"/>
                    <a:pt x="420" y="165"/>
                  </a:cubicBezTo>
                  <a:cubicBezTo>
                    <a:pt x="421" y="183"/>
                    <a:pt x="416" y="199"/>
                    <a:pt x="404" y="212"/>
                  </a:cubicBezTo>
                  <a:cubicBezTo>
                    <a:pt x="399" y="217"/>
                    <a:pt x="395" y="223"/>
                    <a:pt x="393" y="229"/>
                  </a:cubicBezTo>
                  <a:cubicBezTo>
                    <a:pt x="379" y="258"/>
                    <a:pt x="362" y="285"/>
                    <a:pt x="338" y="306"/>
                  </a:cubicBezTo>
                  <a:cubicBezTo>
                    <a:pt x="336" y="308"/>
                    <a:pt x="336" y="310"/>
                    <a:pt x="334" y="312"/>
                  </a:cubicBezTo>
                  <a:cubicBezTo>
                    <a:pt x="386" y="322"/>
                    <a:pt x="436" y="332"/>
                    <a:pt x="487" y="342"/>
                  </a:cubicBezTo>
                  <a:cubicBezTo>
                    <a:pt x="509" y="346"/>
                    <a:pt x="523" y="357"/>
                    <a:pt x="529" y="381"/>
                  </a:cubicBezTo>
                  <a:cubicBezTo>
                    <a:pt x="542" y="441"/>
                    <a:pt x="557" y="502"/>
                    <a:pt x="571" y="563"/>
                  </a:cubicBezTo>
                  <a:cubicBezTo>
                    <a:pt x="562" y="567"/>
                    <a:pt x="554" y="570"/>
                    <a:pt x="546" y="573"/>
                  </a:cubicBezTo>
                  <a:cubicBezTo>
                    <a:pt x="516" y="584"/>
                    <a:pt x="485" y="595"/>
                    <a:pt x="458" y="613"/>
                  </a:cubicBezTo>
                  <a:cubicBezTo>
                    <a:pt x="438" y="625"/>
                    <a:pt x="414" y="629"/>
                    <a:pt x="391" y="634"/>
                  </a:cubicBezTo>
                  <a:cubicBezTo>
                    <a:pt x="340" y="645"/>
                    <a:pt x="287" y="644"/>
                    <a:pt x="235" y="641"/>
                  </a:cubicBezTo>
                  <a:cubicBezTo>
                    <a:pt x="194" y="639"/>
                    <a:pt x="153" y="631"/>
                    <a:pt x="115" y="615"/>
                  </a:cubicBezTo>
                  <a:cubicBezTo>
                    <a:pt x="104" y="610"/>
                    <a:pt x="96" y="603"/>
                    <a:pt x="86" y="598"/>
                  </a:cubicBezTo>
                  <a:cubicBezTo>
                    <a:pt x="71" y="591"/>
                    <a:pt x="57" y="585"/>
                    <a:pt x="42" y="579"/>
                  </a:cubicBezTo>
                  <a:cubicBezTo>
                    <a:pt x="28" y="574"/>
                    <a:pt x="14" y="570"/>
                    <a:pt x="0" y="566"/>
                  </a:cubicBezTo>
                  <a:cubicBezTo>
                    <a:pt x="0" y="559"/>
                    <a:pt x="0" y="552"/>
                    <a:pt x="0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auto">
            <a:xfrm>
              <a:off x="6915150" y="6169026"/>
              <a:ext cx="277813" cy="314325"/>
            </a:xfrm>
            <a:custGeom>
              <a:avLst/>
              <a:gdLst>
                <a:gd name="T0" fmla="*/ 235 w 568"/>
                <a:gd name="T1" fmla="*/ 312 h 644"/>
                <a:gd name="T2" fmla="*/ 146 w 568"/>
                <a:gd name="T3" fmla="*/ 175 h 644"/>
                <a:gd name="T4" fmla="*/ 158 w 568"/>
                <a:gd name="T5" fmla="*/ 151 h 644"/>
                <a:gd name="T6" fmla="*/ 156 w 568"/>
                <a:gd name="T7" fmla="*/ 150 h 644"/>
                <a:gd name="T8" fmla="*/ 172 w 568"/>
                <a:gd name="T9" fmla="*/ 77 h 644"/>
                <a:gd name="T10" fmla="*/ 278 w 568"/>
                <a:gd name="T11" fmla="*/ 1 h 644"/>
                <a:gd name="T12" fmla="*/ 334 w 568"/>
                <a:gd name="T13" fmla="*/ 9 h 644"/>
                <a:gd name="T14" fmla="*/ 395 w 568"/>
                <a:gd name="T15" fmla="*/ 74 h 644"/>
                <a:gd name="T16" fmla="*/ 408 w 568"/>
                <a:gd name="T17" fmla="*/ 148 h 644"/>
                <a:gd name="T18" fmla="*/ 420 w 568"/>
                <a:gd name="T19" fmla="*/ 171 h 644"/>
                <a:gd name="T20" fmla="*/ 398 w 568"/>
                <a:gd name="T21" fmla="*/ 218 h 644"/>
                <a:gd name="T22" fmla="*/ 394 w 568"/>
                <a:gd name="T23" fmla="*/ 224 h 644"/>
                <a:gd name="T24" fmla="*/ 332 w 568"/>
                <a:gd name="T25" fmla="*/ 312 h 644"/>
                <a:gd name="T26" fmla="*/ 425 w 568"/>
                <a:gd name="T27" fmla="*/ 330 h 644"/>
                <a:gd name="T28" fmla="*/ 490 w 568"/>
                <a:gd name="T29" fmla="*/ 342 h 644"/>
                <a:gd name="T30" fmla="*/ 529 w 568"/>
                <a:gd name="T31" fmla="*/ 380 h 644"/>
                <a:gd name="T32" fmla="*/ 567 w 568"/>
                <a:gd name="T33" fmla="*/ 549 h 644"/>
                <a:gd name="T34" fmla="*/ 567 w 568"/>
                <a:gd name="T35" fmla="*/ 564 h 644"/>
                <a:gd name="T36" fmla="*/ 519 w 568"/>
                <a:gd name="T37" fmla="*/ 583 h 644"/>
                <a:gd name="T38" fmla="*/ 473 w 568"/>
                <a:gd name="T39" fmla="*/ 605 h 644"/>
                <a:gd name="T40" fmla="*/ 390 w 568"/>
                <a:gd name="T41" fmla="*/ 634 h 644"/>
                <a:gd name="T42" fmla="*/ 236 w 568"/>
                <a:gd name="T43" fmla="*/ 641 h 644"/>
                <a:gd name="T44" fmla="*/ 110 w 568"/>
                <a:gd name="T45" fmla="*/ 612 h 644"/>
                <a:gd name="T46" fmla="*/ 8 w 568"/>
                <a:gd name="T47" fmla="*/ 568 h 644"/>
                <a:gd name="T48" fmla="*/ 0 w 568"/>
                <a:gd name="T49" fmla="*/ 563 h 644"/>
                <a:gd name="T50" fmla="*/ 5 w 568"/>
                <a:gd name="T51" fmla="*/ 530 h 644"/>
                <a:gd name="T52" fmla="*/ 39 w 568"/>
                <a:gd name="T53" fmla="*/ 381 h 644"/>
                <a:gd name="T54" fmla="*/ 79 w 568"/>
                <a:gd name="T55" fmla="*/ 342 h 644"/>
                <a:gd name="T56" fmla="*/ 204 w 568"/>
                <a:gd name="T57" fmla="*/ 318 h 644"/>
                <a:gd name="T58" fmla="*/ 235 w 568"/>
                <a:gd name="T59" fmla="*/ 31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8" h="644">
                  <a:moveTo>
                    <a:pt x="235" y="312"/>
                  </a:moveTo>
                  <a:cubicBezTo>
                    <a:pt x="194" y="272"/>
                    <a:pt x="171" y="224"/>
                    <a:pt x="146" y="175"/>
                  </a:cubicBezTo>
                  <a:cubicBezTo>
                    <a:pt x="151" y="166"/>
                    <a:pt x="154" y="158"/>
                    <a:pt x="158" y="151"/>
                  </a:cubicBezTo>
                  <a:cubicBezTo>
                    <a:pt x="158" y="151"/>
                    <a:pt x="157" y="150"/>
                    <a:pt x="156" y="150"/>
                  </a:cubicBezTo>
                  <a:cubicBezTo>
                    <a:pt x="161" y="126"/>
                    <a:pt x="164" y="101"/>
                    <a:pt x="172" y="77"/>
                  </a:cubicBezTo>
                  <a:cubicBezTo>
                    <a:pt x="186" y="32"/>
                    <a:pt x="225" y="0"/>
                    <a:pt x="278" y="1"/>
                  </a:cubicBezTo>
                  <a:cubicBezTo>
                    <a:pt x="297" y="2"/>
                    <a:pt x="316" y="1"/>
                    <a:pt x="334" y="9"/>
                  </a:cubicBezTo>
                  <a:cubicBezTo>
                    <a:pt x="365" y="22"/>
                    <a:pt x="384" y="45"/>
                    <a:pt x="395" y="74"/>
                  </a:cubicBezTo>
                  <a:cubicBezTo>
                    <a:pt x="405" y="98"/>
                    <a:pt x="408" y="123"/>
                    <a:pt x="408" y="148"/>
                  </a:cubicBezTo>
                  <a:cubicBezTo>
                    <a:pt x="412" y="156"/>
                    <a:pt x="416" y="163"/>
                    <a:pt x="420" y="171"/>
                  </a:cubicBezTo>
                  <a:cubicBezTo>
                    <a:pt x="417" y="189"/>
                    <a:pt x="411" y="205"/>
                    <a:pt x="398" y="218"/>
                  </a:cubicBezTo>
                  <a:cubicBezTo>
                    <a:pt x="396" y="219"/>
                    <a:pt x="394" y="222"/>
                    <a:pt x="394" y="224"/>
                  </a:cubicBezTo>
                  <a:cubicBezTo>
                    <a:pt x="382" y="258"/>
                    <a:pt x="359" y="285"/>
                    <a:pt x="332" y="312"/>
                  </a:cubicBezTo>
                  <a:cubicBezTo>
                    <a:pt x="365" y="318"/>
                    <a:pt x="395" y="324"/>
                    <a:pt x="425" y="330"/>
                  </a:cubicBezTo>
                  <a:cubicBezTo>
                    <a:pt x="447" y="334"/>
                    <a:pt x="468" y="337"/>
                    <a:pt x="490" y="342"/>
                  </a:cubicBezTo>
                  <a:cubicBezTo>
                    <a:pt x="509" y="347"/>
                    <a:pt x="524" y="358"/>
                    <a:pt x="529" y="380"/>
                  </a:cubicBezTo>
                  <a:cubicBezTo>
                    <a:pt x="541" y="437"/>
                    <a:pt x="554" y="493"/>
                    <a:pt x="567" y="549"/>
                  </a:cubicBezTo>
                  <a:cubicBezTo>
                    <a:pt x="568" y="553"/>
                    <a:pt x="567" y="558"/>
                    <a:pt x="567" y="564"/>
                  </a:cubicBezTo>
                  <a:cubicBezTo>
                    <a:pt x="551" y="570"/>
                    <a:pt x="535" y="577"/>
                    <a:pt x="519" y="583"/>
                  </a:cubicBezTo>
                  <a:cubicBezTo>
                    <a:pt x="503" y="589"/>
                    <a:pt x="487" y="595"/>
                    <a:pt x="473" y="605"/>
                  </a:cubicBezTo>
                  <a:cubicBezTo>
                    <a:pt x="448" y="621"/>
                    <a:pt x="419" y="628"/>
                    <a:pt x="390" y="634"/>
                  </a:cubicBezTo>
                  <a:cubicBezTo>
                    <a:pt x="339" y="644"/>
                    <a:pt x="287" y="644"/>
                    <a:pt x="236" y="641"/>
                  </a:cubicBezTo>
                  <a:cubicBezTo>
                    <a:pt x="193" y="639"/>
                    <a:pt x="149" y="633"/>
                    <a:pt x="110" y="612"/>
                  </a:cubicBezTo>
                  <a:cubicBezTo>
                    <a:pt x="77" y="595"/>
                    <a:pt x="44" y="580"/>
                    <a:pt x="8" y="568"/>
                  </a:cubicBezTo>
                  <a:cubicBezTo>
                    <a:pt x="6" y="567"/>
                    <a:pt x="4" y="565"/>
                    <a:pt x="0" y="563"/>
                  </a:cubicBezTo>
                  <a:cubicBezTo>
                    <a:pt x="1" y="552"/>
                    <a:pt x="2" y="541"/>
                    <a:pt x="5" y="530"/>
                  </a:cubicBezTo>
                  <a:cubicBezTo>
                    <a:pt x="16" y="481"/>
                    <a:pt x="28" y="431"/>
                    <a:pt x="39" y="381"/>
                  </a:cubicBezTo>
                  <a:cubicBezTo>
                    <a:pt x="44" y="358"/>
                    <a:pt x="58" y="347"/>
                    <a:pt x="79" y="342"/>
                  </a:cubicBezTo>
                  <a:cubicBezTo>
                    <a:pt x="120" y="333"/>
                    <a:pt x="162" y="326"/>
                    <a:pt x="204" y="318"/>
                  </a:cubicBezTo>
                  <a:cubicBezTo>
                    <a:pt x="213" y="316"/>
                    <a:pt x="223" y="314"/>
                    <a:pt x="235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auto">
            <a:xfrm>
              <a:off x="7275513" y="6167438"/>
              <a:ext cx="279400" cy="317500"/>
            </a:xfrm>
            <a:custGeom>
              <a:avLst/>
              <a:gdLst>
                <a:gd name="T0" fmla="*/ 334 w 572"/>
                <a:gd name="T1" fmla="*/ 315 h 648"/>
                <a:gd name="T2" fmla="*/ 486 w 572"/>
                <a:gd name="T3" fmla="*/ 344 h 648"/>
                <a:gd name="T4" fmla="*/ 531 w 572"/>
                <a:gd name="T5" fmla="*/ 387 h 648"/>
                <a:gd name="T6" fmla="*/ 564 w 572"/>
                <a:gd name="T7" fmla="*/ 531 h 648"/>
                <a:gd name="T8" fmla="*/ 572 w 572"/>
                <a:gd name="T9" fmla="*/ 566 h 648"/>
                <a:gd name="T10" fmla="*/ 516 w 572"/>
                <a:gd name="T11" fmla="*/ 588 h 648"/>
                <a:gd name="T12" fmla="*/ 475 w 572"/>
                <a:gd name="T13" fmla="*/ 607 h 648"/>
                <a:gd name="T14" fmla="*/ 411 w 572"/>
                <a:gd name="T15" fmla="*/ 632 h 648"/>
                <a:gd name="T16" fmla="*/ 236 w 572"/>
                <a:gd name="T17" fmla="*/ 644 h 648"/>
                <a:gd name="T18" fmla="*/ 108 w 572"/>
                <a:gd name="T19" fmla="*/ 613 h 648"/>
                <a:gd name="T20" fmla="*/ 8 w 572"/>
                <a:gd name="T21" fmla="*/ 570 h 648"/>
                <a:gd name="T22" fmla="*/ 0 w 572"/>
                <a:gd name="T23" fmla="*/ 566 h 648"/>
                <a:gd name="T24" fmla="*/ 28 w 572"/>
                <a:gd name="T25" fmla="*/ 444 h 648"/>
                <a:gd name="T26" fmla="*/ 42 w 572"/>
                <a:gd name="T27" fmla="*/ 384 h 648"/>
                <a:gd name="T28" fmla="*/ 84 w 572"/>
                <a:gd name="T29" fmla="*/ 345 h 648"/>
                <a:gd name="T30" fmla="*/ 237 w 572"/>
                <a:gd name="T31" fmla="*/ 315 h 648"/>
                <a:gd name="T32" fmla="*/ 207 w 572"/>
                <a:gd name="T33" fmla="*/ 281 h 648"/>
                <a:gd name="T34" fmla="*/ 180 w 572"/>
                <a:gd name="T35" fmla="*/ 235 h 648"/>
                <a:gd name="T36" fmla="*/ 167 w 572"/>
                <a:gd name="T37" fmla="*/ 215 h 648"/>
                <a:gd name="T38" fmla="*/ 151 w 572"/>
                <a:gd name="T39" fmla="*/ 170 h 648"/>
                <a:gd name="T40" fmla="*/ 161 w 572"/>
                <a:gd name="T41" fmla="*/ 155 h 648"/>
                <a:gd name="T42" fmla="*/ 167 w 572"/>
                <a:gd name="T43" fmla="*/ 106 h 648"/>
                <a:gd name="T44" fmla="*/ 205 w 572"/>
                <a:gd name="T45" fmla="*/ 32 h 648"/>
                <a:gd name="T46" fmla="*/ 255 w 572"/>
                <a:gd name="T47" fmla="*/ 7 h 648"/>
                <a:gd name="T48" fmla="*/ 375 w 572"/>
                <a:gd name="T49" fmla="*/ 39 h 648"/>
                <a:gd name="T50" fmla="*/ 406 w 572"/>
                <a:gd name="T51" fmla="*/ 107 h 648"/>
                <a:gd name="T52" fmla="*/ 412 w 572"/>
                <a:gd name="T53" fmla="*/ 154 h 648"/>
                <a:gd name="T54" fmla="*/ 422 w 572"/>
                <a:gd name="T55" fmla="*/ 172 h 648"/>
                <a:gd name="T56" fmla="*/ 399 w 572"/>
                <a:gd name="T57" fmla="*/ 223 h 648"/>
                <a:gd name="T58" fmla="*/ 386 w 572"/>
                <a:gd name="T59" fmla="*/ 248 h 648"/>
                <a:gd name="T60" fmla="*/ 334 w 572"/>
                <a:gd name="T61" fmla="*/ 31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2" h="648">
                  <a:moveTo>
                    <a:pt x="334" y="315"/>
                  </a:moveTo>
                  <a:cubicBezTo>
                    <a:pt x="387" y="325"/>
                    <a:pt x="437" y="336"/>
                    <a:pt x="486" y="344"/>
                  </a:cubicBezTo>
                  <a:cubicBezTo>
                    <a:pt x="512" y="349"/>
                    <a:pt x="526" y="362"/>
                    <a:pt x="531" y="387"/>
                  </a:cubicBezTo>
                  <a:cubicBezTo>
                    <a:pt x="542" y="435"/>
                    <a:pt x="553" y="483"/>
                    <a:pt x="564" y="531"/>
                  </a:cubicBezTo>
                  <a:cubicBezTo>
                    <a:pt x="567" y="542"/>
                    <a:pt x="569" y="554"/>
                    <a:pt x="572" y="566"/>
                  </a:cubicBezTo>
                  <a:cubicBezTo>
                    <a:pt x="552" y="574"/>
                    <a:pt x="534" y="581"/>
                    <a:pt x="516" y="588"/>
                  </a:cubicBezTo>
                  <a:cubicBezTo>
                    <a:pt x="502" y="592"/>
                    <a:pt x="489" y="600"/>
                    <a:pt x="475" y="607"/>
                  </a:cubicBezTo>
                  <a:cubicBezTo>
                    <a:pt x="455" y="618"/>
                    <a:pt x="433" y="626"/>
                    <a:pt x="411" y="632"/>
                  </a:cubicBezTo>
                  <a:cubicBezTo>
                    <a:pt x="353" y="648"/>
                    <a:pt x="295" y="648"/>
                    <a:pt x="236" y="644"/>
                  </a:cubicBezTo>
                  <a:cubicBezTo>
                    <a:pt x="192" y="641"/>
                    <a:pt x="147" y="637"/>
                    <a:pt x="108" y="613"/>
                  </a:cubicBezTo>
                  <a:cubicBezTo>
                    <a:pt x="76" y="593"/>
                    <a:pt x="41" y="583"/>
                    <a:pt x="8" y="570"/>
                  </a:cubicBezTo>
                  <a:cubicBezTo>
                    <a:pt x="5" y="569"/>
                    <a:pt x="3" y="567"/>
                    <a:pt x="0" y="566"/>
                  </a:cubicBezTo>
                  <a:cubicBezTo>
                    <a:pt x="9" y="525"/>
                    <a:pt x="18" y="484"/>
                    <a:pt x="28" y="444"/>
                  </a:cubicBezTo>
                  <a:cubicBezTo>
                    <a:pt x="32" y="424"/>
                    <a:pt x="38" y="404"/>
                    <a:pt x="42" y="384"/>
                  </a:cubicBezTo>
                  <a:cubicBezTo>
                    <a:pt x="47" y="360"/>
                    <a:pt x="62" y="349"/>
                    <a:pt x="84" y="345"/>
                  </a:cubicBezTo>
                  <a:cubicBezTo>
                    <a:pt x="135" y="335"/>
                    <a:pt x="185" y="325"/>
                    <a:pt x="237" y="315"/>
                  </a:cubicBezTo>
                  <a:cubicBezTo>
                    <a:pt x="227" y="303"/>
                    <a:pt x="216" y="293"/>
                    <a:pt x="207" y="281"/>
                  </a:cubicBezTo>
                  <a:cubicBezTo>
                    <a:pt x="197" y="267"/>
                    <a:pt x="189" y="251"/>
                    <a:pt x="180" y="235"/>
                  </a:cubicBezTo>
                  <a:cubicBezTo>
                    <a:pt x="176" y="228"/>
                    <a:pt x="172" y="221"/>
                    <a:pt x="167" y="215"/>
                  </a:cubicBezTo>
                  <a:cubicBezTo>
                    <a:pt x="155" y="202"/>
                    <a:pt x="151" y="187"/>
                    <a:pt x="151" y="170"/>
                  </a:cubicBezTo>
                  <a:cubicBezTo>
                    <a:pt x="155" y="164"/>
                    <a:pt x="158" y="158"/>
                    <a:pt x="161" y="155"/>
                  </a:cubicBezTo>
                  <a:cubicBezTo>
                    <a:pt x="163" y="137"/>
                    <a:pt x="164" y="121"/>
                    <a:pt x="167" y="106"/>
                  </a:cubicBezTo>
                  <a:cubicBezTo>
                    <a:pt x="172" y="77"/>
                    <a:pt x="183" y="53"/>
                    <a:pt x="205" y="32"/>
                  </a:cubicBezTo>
                  <a:cubicBezTo>
                    <a:pt x="219" y="19"/>
                    <a:pt x="236" y="10"/>
                    <a:pt x="255" y="7"/>
                  </a:cubicBezTo>
                  <a:cubicBezTo>
                    <a:pt x="300" y="0"/>
                    <a:pt x="342" y="3"/>
                    <a:pt x="375" y="39"/>
                  </a:cubicBezTo>
                  <a:cubicBezTo>
                    <a:pt x="393" y="58"/>
                    <a:pt x="401" y="82"/>
                    <a:pt x="406" y="107"/>
                  </a:cubicBezTo>
                  <a:cubicBezTo>
                    <a:pt x="409" y="122"/>
                    <a:pt x="410" y="137"/>
                    <a:pt x="412" y="154"/>
                  </a:cubicBezTo>
                  <a:cubicBezTo>
                    <a:pt x="415" y="159"/>
                    <a:pt x="419" y="166"/>
                    <a:pt x="422" y="172"/>
                  </a:cubicBezTo>
                  <a:cubicBezTo>
                    <a:pt x="419" y="192"/>
                    <a:pt x="413" y="209"/>
                    <a:pt x="399" y="223"/>
                  </a:cubicBezTo>
                  <a:cubicBezTo>
                    <a:pt x="393" y="230"/>
                    <a:pt x="391" y="239"/>
                    <a:pt x="386" y="248"/>
                  </a:cubicBezTo>
                  <a:cubicBezTo>
                    <a:pt x="373" y="271"/>
                    <a:pt x="359" y="295"/>
                    <a:pt x="334" y="3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845300" y="5480051"/>
              <a:ext cx="417513" cy="473075"/>
              <a:chOff x="6845300" y="5480051"/>
              <a:chExt cx="417513" cy="473075"/>
            </a:xfrm>
            <a:grpFill/>
          </p:grpSpPr>
          <p:sp>
            <p:nvSpPr>
              <p:cNvPr id="46" name="Freeform 51"/>
              <p:cNvSpPr>
                <a:spLocks/>
              </p:cNvSpPr>
              <p:nvPr/>
            </p:nvSpPr>
            <p:spPr bwMode="auto">
              <a:xfrm>
                <a:off x="6845300" y="5711826"/>
                <a:ext cx="417513" cy="241300"/>
              </a:xfrm>
              <a:custGeom>
                <a:avLst/>
                <a:gdLst>
                  <a:gd name="T0" fmla="*/ 0 w 856"/>
                  <a:gd name="T1" fmla="*/ 373 h 492"/>
                  <a:gd name="T2" fmla="*/ 5 w 856"/>
                  <a:gd name="T3" fmla="*/ 343 h 492"/>
                  <a:gd name="T4" fmla="*/ 42 w 856"/>
                  <a:gd name="T5" fmla="*/ 182 h 492"/>
                  <a:gd name="T6" fmla="*/ 63 w 856"/>
                  <a:gd name="T7" fmla="*/ 93 h 492"/>
                  <a:gd name="T8" fmla="*/ 117 w 856"/>
                  <a:gd name="T9" fmla="*/ 41 h 492"/>
                  <a:gd name="T10" fmla="*/ 291 w 856"/>
                  <a:gd name="T11" fmla="*/ 8 h 492"/>
                  <a:gd name="T12" fmla="*/ 322 w 856"/>
                  <a:gd name="T13" fmla="*/ 1 h 492"/>
                  <a:gd name="T14" fmla="*/ 337 w 856"/>
                  <a:gd name="T15" fmla="*/ 1 h 492"/>
                  <a:gd name="T16" fmla="*/ 276 w 856"/>
                  <a:gd name="T17" fmla="*/ 43 h 492"/>
                  <a:gd name="T18" fmla="*/ 371 w 856"/>
                  <a:gd name="T19" fmla="*/ 338 h 492"/>
                  <a:gd name="T20" fmla="*/ 376 w 856"/>
                  <a:gd name="T21" fmla="*/ 325 h 492"/>
                  <a:gd name="T22" fmla="*/ 423 w 856"/>
                  <a:gd name="T23" fmla="*/ 137 h 492"/>
                  <a:gd name="T24" fmla="*/ 415 w 856"/>
                  <a:gd name="T25" fmla="*/ 105 h 492"/>
                  <a:gd name="T26" fmla="*/ 378 w 856"/>
                  <a:gd name="T27" fmla="*/ 52 h 492"/>
                  <a:gd name="T28" fmla="*/ 478 w 856"/>
                  <a:gd name="T29" fmla="*/ 51 h 492"/>
                  <a:gd name="T30" fmla="*/ 441 w 856"/>
                  <a:gd name="T31" fmla="*/ 105 h 492"/>
                  <a:gd name="T32" fmla="*/ 433 w 856"/>
                  <a:gd name="T33" fmla="*/ 137 h 492"/>
                  <a:gd name="T34" fmla="*/ 481 w 856"/>
                  <a:gd name="T35" fmla="*/ 332 h 492"/>
                  <a:gd name="T36" fmla="*/ 482 w 856"/>
                  <a:gd name="T37" fmla="*/ 333 h 492"/>
                  <a:gd name="T38" fmla="*/ 532 w 856"/>
                  <a:gd name="T39" fmla="*/ 191 h 492"/>
                  <a:gd name="T40" fmla="*/ 579 w 856"/>
                  <a:gd name="T41" fmla="*/ 43 h 492"/>
                  <a:gd name="T42" fmla="*/ 521 w 856"/>
                  <a:gd name="T43" fmla="*/ 3 h 492"/>
                  <a:gd name="T44" fmla="*/ 527 w 856"/>
                  <a:gd name="T45" fmla="*/ 0 h 492"/>
                  <a:gd name="T46" fmla="*/ 699 w 856"/>
                  <a:gd name="T47" fmla="*/ 34 h 492"/>
                  <a:gd name="T48" fmla="*/ 734 w 856"/>
                  <a:gd name="T49" fmla="*/ 40 h 492"/>
                  <a:gd name="T50" fmla="*/ 793 w 856"/>
                  <a:gd name="T51" fmla="*/ 94 h 492"/>
                  <a:gd name="T52" fmla="*/ 855 w 856"/>
                  <a:gd name="T53" fmla="*/ 366 h 492"/>
                  <a:gd name="T54" fmla="*/ 855 w 856"/>
                  <a:gd name="T55" fmla="*/ 373 h 492"/>
                  <a:gd name="T56" fmla="*/ 837 w 856"/>
                  <a:gd name="T57" fmla="*/ 380 h 492"/>
                  <a:gd name="T58" fmla="*/ 747 w 856"/>
                  <a:gd name="T59" fmla="*/ 412 h 492"/>
                  <a:gd name="T60" fmla="*/ 732 w 856"/>
                  <a:gd name="T61" fmla="*/ 418 h 492"/>
                  <a:gd name="T62" fmla="*/ 622 w 856"/>
                  <a:gd name="T63" fmla="*/ 468 h 492"/>
                  <a:gd name="T64" fmla="*/ 526 w 856"/>
                  <a:gd name="T65" fmla="*/ 484 h 492"/>
                  <a:gd name="T66" fmla="*/ 429 w 856"/>
                  <a:gd name="T67" fmla="*/ 491 h 492"/>
                  <a:gd name="T68" fmla="*/ 275 w 856"/>
                  <a:gd name="T69" fmla="*/ 477 h 492"/>
                  <a:gd name="T70" fmla="*/ 157 w 856"/>
                  <a:gd name="T71" fmla="*/ 441 h 492"/>
                  <a:gd name="T72" fmla="*/ 135 w 856"/>
                  <a:gd name="T73" fmla="*/ 427 h 492"/>
                  <a:gd name="T74" fmla="*/ 87 w 856"/>
                  <a:gd name="T75" fmla="*/ 403 h 492"/>
                  <a:gd name="T76" fmla="*/ 10 w 856"/>
                  <a:gd name="T77" fmla="*/ 377 h 492"/>
                  <a:gd name="T78" fmla="*/ 0 w 856"/>
                  <a:gd name="T79" fmla="*/ 373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56" h="492">
                    <a:moveTo>
                      <a:pt x="0" y="373"/>
                    </a:moveTo>
                    <a:cubicBezTo>
                      <a:pt x="2" y="363"/>
                      <a:pt x="3" y="353"/>
                      <a:pt x="5" y="343"/>
                    </a:cubicBezTo>
                    <a:cubicBezTo>
                      <a:pt x="17" y="290"/>
                      <a:pt x="30" y="236"/>
                      <a:pt x="42" y="182"/>
                    </a:cubicBezTo>
                    <a:cubicBezTo>
                      <a:pt x="49" y="153"/>
                      <a:pt x="56" y="123"/>
                      <a:pt x="63" y="93"/>
                    </a:cubicBezTo>
                    <a:cubicBezTo>
                      <a:pt x="69" y="64"/>
                      <a:pt x="89" y="47"/>
                      <a:pt x="117" y="41"/>
                    </a:cubicBezTo>
                    <a:cubicBezTo>
                      <a:pt x="175" y="29"/>
                      <a:pt x="233" y="19"/>
                      <a:pt x="291" y="8"/>
                    </a:cubicBezTo>
                    <a:cubicBezTo>
                      <a:pt x="301" y="6"/>
                      <a:pt x="311" y="3"/>
                      <a:pt x="322" y="1"/>
                    </a:cubicBezTo>
                    <a:cubicBezTo>
                      <a:pt x="325" y="1"/>
                      <a:pt x="329" y="1"/>
                      <a:pt x="337" y="1"/>
                    </a:cubicBezTo>
                    <a:cubicBezTo>
                      <a:pt x="315" y="17"/>
                      <a:pt x="296" y="29"/>
                      <a:pt x="276" y="43"/>
                    </a:cubicBezTo>
                    <a:cubicBezTo>
                      <a:pt x="308" y="140"/>
                      <a:pt x="338" y="237"/>
                      <a:pt x="371" y="338"/>
                    </a:cubicBezTo>
                    <a:cubicBezTo>
                      <a:pt x="374" y="331"/>
                      <a:pt x="375" y="328"/>
                      <a:pt x="376" y="325"/>
                    </a:cubicBezTo>
                    <a:cubicBezTo>
                      <a:pt x="392" y="262"/>
                      <a:pt x="407" y="200"/>
                      <a:pt x="423" y="137"/>
                    </a:cubicBezTo>
                    <a:cubicBezTo>
                      <a:pt x="426" y="126"/>
                      <a:pt x="423" y="115"/>
                      <a:pt x="415" y="105"/>
                    </a:cubicBezTo>
                    <a:cubicBezTo>
                      <a:pt x="402" y="88"/>
                      <a:pt x="390" y="70"/>
                      <a:pt x="378" y="52"/>
                    </a:cubicBezTo>
                    <a:cubicBezTo>
                      <a:pt x="413" y="27"/>
                      <a:pt x="439" y="27"/>
                      <a:pt x="478" y="51"/>
                    </a:cubicBezTo>
                    <a:cubicBezTo>
                      <a:pt x="466" y="69"/>
                      <a:pt x="454" y="87"/>
                      <a:pt x="441" y="105"/>
                    </a:cubicBezTo>
                    <a:cubicBezTo>
                      <a:pt x="433" y="115"/>
                      <a:pt x="430" y="125"/>
                      <a:pt x="433" y="137"/>
                    </a:cubicBezTo>
                    <a:cubicBezTo>
                      <a:pt x="449" y="202"/>
                      <a:pt x="465" y="267"/>
                      <a:pt x="481" y="332"/>
                    </a:cubicBezTo>
                    <a:cubicBezTo>
                      <a:pt x="481" y="333"/>
                      <a:pt x="482" y="333"/>
                      <a:pt x="482" y="333"/>
                    </a:cubicBezTo>
                    <a:cubicBezTo>
                      <a:pt x="491" y="323"/>
                      <a:pt x="516" y="249"/>
                      <a:pt x="532" y="191"/>
                    </a:cubicBezTo>
                    <a:cubicBezTo>
                      <a:pt x="546" y="141"/>
                      <a:pt x="563" y="93"/>
                      <a:pt x="579" y="43"/>
                    </a:cubicBezTo>
                    <a:cubicBezTo>
                      <a:pt x="560" y="30"/>
                      <a:pt x="541" y="17"/>
                      <a:pt x="521" y="3"/>
                    </a:cubicBezTo>
                    <a:cubicBezTo>
                      <a:pt x="524" y="1"/>
                      <a:pt x="526" y="0"/>
                      <a:pt x="527" y="0"/>
                    </a:cubicBezTo>
                    <a:cubicBezTo>
                      <a:pt x="585" y="11"/>
                      <a:pt x="642" y="23"/>
                      <a:pt x="699" y="34"/>
                    </a:cubicBezTo>
                    <a:cubicBezTo>
                      <a:pt x="711" y="36"/>
                      <a:pt x="723" y="38"/>
                      <a:pt x="734" y="40"/>
                    </a:cubicBezTo>
                    <a:cubicBezTo>
                      <a:pt x="765" y="46"/>
                      <a:pt x="786" y="63"/>
                      <a:pt x="793" y="94"/>
                    </a:cubicBezTo>
                    <a:cubicBezTo>
                      <a:pt x="814" y="185"/>
                      <a:pt x="835" y="275"/>
                      <a:pt x="855" y="366"/>
                    </a:cubicBezTo>
                    <a:cubicBezTo>
                      <a:pt x="856" y="368"/>
                      <a:pt x="855" y="370"/>
                      <a:pt x="855" y="373"/>
                    </a:cubicBezTo>
                    <a:cubicBezTo>
                      <a:pt x="849" y="376"/>
                      <a:pt x="843" y="378"/>
                      <a:pt x="837" y="380"/>
                    </a:cubicBezTo>
                    <a:cubicBezTo>
                      <a:pt x="807" y="391"/>
                      <a:pt x="777" y="401"/>
                      <a:pt x="747" y="412"/>
                    </a:cubicBezTo>
                    <a:cubicBezTo>
                      <a:pt x="742" y="414"/>
                      <a:pt x="736" y="415"/>
                      <a:pt x="732" y="418"/>
                    </a:cubicBezTo>
                    <a:cubicBezTo>
                      <a:pt x="700" y="446"/>
                      <a:pt x="661" y="457"/>
                      <a:pt x="622" y="468"/>
                    </a:cubicBezTo>
                    <a:cubicBezTo>
                      <a:pt x="591" y="477"/>
                      <a:pt x="559" y="482"/>
                      <a:pt x="526" y="484"/>
                    </a:cubicBezTo>
                    <a:cubicBezTo>
                      <a:pt x="494" y="487"/>
                      <a:pt x="461" y="492"/>
                      <a:pt x="429" y="491"/>
                    </a:cubicBezTo>
                    <a:cubicBezTo>
                      <a:pt x="378" y="489"/>
                      <a:pt x="326" y="487"/>
                      <a:pt x="275" y="477"/>
                    </a:cubicBezTo>
                    <a:cubicBezTo>
                      <a:pt x="234" y="469"/>
                      <a:pt x="194" y="459"/>
                      <a:pt x="157" y="441"/>
                    </a:cubicBezTo>
                    <a:cubicBezTo>
                      <a:pt x="150" y="437"/>
                      <a:pt x="142" y="433"/>
                      <a:pt x="135" y="427"/>
                    </a:cubicBezTo>
                    <a:cubicBezTo>
                      <a:pt x="121" y="415"/>
                      <a:pt x="104" y="409"/>
                      <a:pt x="87" y="403"/>
                    </a:cubicBezTo>
                    <a:cubicBezTo>
                      <a:pt x="62" y="394"/>
                      <a:pt x="36" y="386"/>
                      <a:pt x="10" y="377"/>
                    </a:cubicBezTo>
                    <a:cubicBezTo>
                      <a:pt x="7" y="376"/>
                      <a:pt x="4" y="374"/>
                      <a:pt x="0" y="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54"/>
              <p:cNvSpPr>
                <a:spLocks/>
              </p:cNvSpPr>
              <p:nvPr/>
            </p:nvSpPr>
            <p:spPr bwMode="auto">
              <a:xfrm>
                <a:off x="6953250" y="5480051"/>
                <a:ext cx="201613" cy="247650"/>
              </a:xfrm>
              <a:custGeom>
                <a:avLst/>
                <a:gdLst>
                  <a:gd name="T0" fmla="*/ 22 w 411"/>
                  <a:gd name="T1" fmla="*/ 225 h 507"/>
                  <a:gd name="T2" fmla="*/ 37 w 411"/>
                  <a:gd name="T3" fmla="*/ 120 h 507"/>
                  <a:gd name="T4" fmla="*/ 80 w 411"/>
                  <a:gd name="T5" fmla="*/ 49 h 507"/>
                  <a:gd name="T6" fmla="*/ 154 w 411"/>
                  <a:gd name="T7" fmla="*/ 9 h 507"/>
                  <a:gd name="T8" fmla="*/ 280 w 411"/>
                  <a:gd name="T9" fmla="*/ 16 h 507"/>
                  <a:gd name="T10" fmla="*/ 359 w 411"/>
                  <a:gd name="T11" fmla="*/ 85 h 507"/>
                  <a:gd name="T12" fmla="*/ 390 w 411"/>
                  <a:gd name="T13" fmla="*/ 214 h 507"/>
                  <a:gd name="T14" fmla="*/ 390 w 411"/>
                  <a:gd name="T15" fmla="*/ 228 h 507"/>
                  <a:gd name="T16" fmla="*/ 403 w 411"/>
                  <a:gd name="T17" fmla="*/ 284 h 507"/>
                  <a:gd name="T18" fmla="*/ 383 w 411"/>
                  <a:gd name="T19" fmla="*/ 323 h 507"/>
                  <a:gd name="T20" fmla="*/ 357 w 411"/>
                  <a:gd name="T21" fmla="*/ 367 h 507"/>
                  <a:gd name="T22" fmla="*/ 291 w 411"/>
                  <a:gd name="T23" fmla="*/ 456 h 507"/>
                  <a:gd name="T24" fmla="*/ 248 w 411"/>
                  <a:gd name="T25" fmla="*/ 488 h 507"/>
                  <a:gd name="T26" fmla="*/ 158 w 411"/>
                  <a:gd name="T27" fmla="*/ 485 h 507"/>
                  <a:gd name="T28" fmla="*/ 89 w 411"/>
                  <a:gd name="T29" fmla="*/ 420 h 507"/>
                  <a:gd name="T30" fmla="*/ 53 w 411"/>
                  <a:gd name="T31" fmla="*/ 362 h 507"/>
                  <a:gd name="T32" fmla="*/ 29 w 411"/>
                  <a:gd name="T33" fmla="*/ 324 h 507"/>
                  <a:gd name="T34" fmla="*/ 10 w 411"/>
                  <a:gd name="T35" fmla="*/ 291 h 507"/>
                  <a:gd name="T36" fmla="*/ 22 w 411"/>
                  <a:gd name="T37" fmla="*/ 22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1" h="507">
                    <a:moveTo>
                      <a:pt x="22" y="225"/>
                    </a:moveTo>
                    <a:cubicBezTo>
                      <a:pt x="20" y="189"/>
                      <a:pt x="25" y="154"/>
                      <a:pt x="37" y="120"/>
                    </a:cubicBezTo>
                    <a:cubicBezTo>
                      <a:pt x="47" y="94"/>
                      <a:pt x="60" y="69"/>
                      <a:pt x="80" y="49"/>
                    </a:cubicBezTo>
                    <a:cubicBezTo>
                      <a:pt x="100" y="28"/>
                      <a:pt x="126" y="15"/>
                      <a:pt x="154" y="9"/>
                    </a:cubicBezTo>
                    <a:cubicBezTo>
                      <a:pt x="197" y="0"/>
                      <a:pt x="239" y="0"/>
                      <a:pt x="280" y="16"/>
                    </a:cubicBezTo>
                    <a:cubicBezTo>
                      <a:pt x="314" y="29"/>
                      <a:pt x="341" y="53"/>
                      <a:pt x="359" y="85"/>
                    </a:cubicBezTo>
                    <a:cubicBezTo>
                      <a:pt x="381" y="125"/>
                      <a:pt x="391" y="168"/>
                      <a:pt x="390" y="214"/>
                    </a:cubicBezTo>
                    <a:cubicBezTo>
                      <a:pt x="390" y="218"/>
                      <a:pt x="390" y="223"/>
                      <a:pt x="390" y="228"/>
                    </a:cubicBezTo>
                    <a:cubicBezTo>
                      <a:pt x="411" y="243"/>
                      <a:pt x="409" y="264"/>
                      <a:pt x="403" y="284"/>
                    </a:cubicBezTo>
                    <a:cubicBezTo>
                      <a:pt x="400" y="298"/>
                      <a:pt x="393" y="312"/>
                      <a:pt x="383" y="323"/>
                    </a:cubicBezTo>
                    <a:cubicBezTo>
                      <a:pt x="372" y="336"/>
                      <a:pt x="364" y="351"/>
                      <a:pt x="357" y="367"/>
                    </a:cubicBezTo>
                    <a:cubicBezTo>
                      <a:pt x="339" y="400"/>
                      <a:pt x="319" y="431"/>
                      <a:pt x="291" y="456"/>
                    </a:cubicBezTo>
                    <a:cubicBezTo>
                      <a:pt x="278" y="468"/>
                      <a:pt x="263" y="479"/>
                      <a:pt x="248" y="488"/>
                    </a:cubicBezTo>
                    <a:cubicBezTo>
                      <a:pt x="218" y="507"/>
                      <a:pt x="187" y="504"/>
                      <a:pt x="158" y="485"/>
                    </a:cubicBezTo>
                    <a:cubicBezTo>
                      <a:pt x="130" y="468"/>
                      <a:pt x="107" y="447"/>
                      <a:pt x="89" y="420"/>
                    </a:cubicBezTo>
                    <a:cubicBezTo>
                      <a:pt x="76" y="401"/>
                      <a:pt x="64" y="382"/>
                      <a:pt x="53" y="362"/>
                    </a:cubicBezTo>
                    <a:cubicBezTo>
                      <a:pt x="46" y="349"/>
                      <a:pt x="39" y="335"/>
                      <a:pt x="29" y="324"/>
                    </a:cubicBezTo>
                    <a:cubicBezTo>
                      <a:pt x="21" y="314"/>
                      <a:pt x="15" y="303"/>
                      <a:pt x="10" y="291"/>
                    </a:cubicBezTo>
                    <a:cubicBezTo>
                      <a:pt x="3" y="268"/>
                      <a:pt x="0" y="245"/>
                      <a:pt x="22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6689725" y="5967413"/>
              <a:ext cx="728663" cy="184150"/>
            </a:xfrm>
            <a:custGeom>
              <a:avLst/>
              <a:gdLst>
                <a:gd name="T0" fmla="*/ 1342 w 1492"/>
                <a:gd name="T1" fmla="*/ 78 h 378"/>
                <a:gd name="T2" fmla="*/ 1390 w 1492"/>
                <a:gd name="T3" fmla="*/ 182 h 378"/>
                <a:gd name="T4" fmla="*/ 1467 w 1492"/>
                <a:gd name="T5" fmla="*/ 218 h 378"/>
                <a:gd name="T6" fmla="*/ 1486 w 1492"/>
                <a:gd name="T7" fmla="*/ 263 h 378"/>
                <a:gd name="T8" fmla="*/ 1423 w 1492"/>
                <a:gd name="T9" fmla="*/ 363 h 378"/>
                <a:gd name="T10" fmla="*/ 1312 w 1492"/>
                <a:gd name="T11" fmla="*/ 318 h 378"/>
                <a:gd name="T12" fmla="*/ 1349 w 1492"/>
                <a:gd name="T13" fmla="*/ 192 h 378"/>
                <a:gd name="T14" fmla="*/ 1334 w 1492"/>
                <a:gd name="T15" fmla="*/ 156 h 378"/>
                <a:gd name="T16" fmla="*/ 1316 w 1492"/>
                <a:gd name="T17" fmla="*/ 120 h 378"/>
                <a:gd name="T18" fmla="*/ 767 w 1492"/>
                <a:gd name="T19" fmla="*/ 120 h 378"/>
                <a:gd name="T20" fmla="*/ 767 w 1492"/>
                <a:gd name="T21" fmla="*/ 189 h 378"/>
                <a:gd name="T22" fmla="*/ 830 w 1492"/>
                <a:gd name="T23" fmla="*/ 241 h 378"/>
                <a:gd name="T24" fmla="*/ 834 w 1492"/>
                <a:gd name="T25" fmla="*/ 309 h 378"/>
                <a:gd name="T26" fmla="*/ 735 w 1492"/>
                <a:gd name="T27" fmla="*/ 371 h 378"/>
                <a:gd name="T28" fmla="*/ 655 w 1492"/>
                <a:gd name="T29" fmla="*/ 299 h 378"/>
                <a:gd name="T30" fmla="*/ 725 w 1492"/>
                <a:gd name="T31" fmla="*/ 187 h 378"/>
                <a:gd name="T32" fmla="*/ 725 w 1492"/>
                <a:gd name="T33" fmla="*/ 123 h 378"/>
                <a:gd name="T34" fmla="*/ 723 w 1492"/>
                <a:gd name="T35" fmla="*/ 121 h 378"/>
                <a:gd name="T36" fmla="*/ 721 w 1492"/>
                <a:gd name="T37" fmla="*/ 120 h 378"/>
                <a:gd name="T38" fmla="*/ 191 w 1492"/>
                <a:gd name="T39" fmla="*/ 119 h 378"/>
                <a:gd name="T40" fmla="*/ 176 w 1492"/>
                <a:gd name="T41" fmla="*/ 120 h 378"/>
                <a:gd name="T42" fmla="*/ 140 w 1492"/>
                <a:gd name="T43" fmla="*/ 191 h 378"/>
                <a:gd name="T44" fmla="*/ 190 w 1492"/>
                <a:gd name="T45" fmla="*/ 262 h 378"/>
                <a:gd name="T46" fmla="*/ 174 w 1492"/>
                <a:gd name="T47" fmla="*/ 327 h 378"/>
                <a:gd name="T48" fmla="*/ 64 w 1492"/>
                <a:gd name="T49" fmla="*/ 361 h 378"/>
                <a:gd name="T50" fmla="*/ 6 w 1492"/>
                <a:gd name="T51" fmla="*/ 261 h 378"/>
                <a:gd name="T52" fmla="*/ 102 w 1492"/>
                <a:gd name="T53" fmla="*/ 181 h 378"/>
                <a:gd name="T54" fmla="*/ 149 w 1492"/>
                <a:gd name="T55" fmla="*/ 79 h 378"/>
                <a:gd name="T56" fmla="*/ 726 w 1492"/>
                <a:gd name="T57" fmla="*/ 79 h 378"/>
                <a:gd name="T58" fmla="*/ 726 w 1492"/>
                <a:gd name="T59" fmla="*/ 9 h 378"/>
                <a:gd name="T60" fmla="*/ 764 w 1492"/>
                <a:gd name="T61" fmla="*/ 6 h 378"/>
                <a:gd name="T62" fmla="*/ 767 w 1492"/>
                <a:gd name="T63" fmla="*/ 78 h 378"/>
                <a:gd name="T64" fmla="*/ 1342 w 1492"/>
                <a:gd name="T65" fmla="*/ 78 h 378"/>
                <a:gd name="T66" fmla="*/ 98 w 1492"/>
                <a:gd name="T67" fmla="*/ 219 h 378"/>
                <a:gd name="T68" fmla="*/ 42 w 1492"/>
                <a:gd name="T69" fmla="*/ 277 h 378"/>
                <a:gd name="T70" fmla="*/ 99 w 1492"/>
                <a:gd name="T71" fmla="*/ 330 h 378"/>
                <a:gd name="T72" fmla="*/ 151 w 1492"/>
                <a:gd name="T73" fmla="*/ 276 h 378"/>
                <a:gd name="T74" fmla="*/ 98 w 1492"/>
                <a:gd name="T75" fmla="*/ 219 h 378"/>
                <a:gd name="T76" fmla="*/ 1393 w 1492"/>
                <a:gd name="T77" fmla="*/ 331 h 378"/>
                <a:gd name="T78" fmla="*/ 1449 w 1492"/>
                <a:gd name="T79" fmla="*/ 273 h 378"/>
                <a:gd name="T80" fmla="*/ 1393 w 1492"/>
                <a:gd name="T81" fmla="*/ 219 h 378"/>
                <a:gd name="T82" fmla="*/ 1341 w 1492"/>
                <a:gd name="T83" fmla="*/ 276 h 378"/>
                <a:gd name="T84" fmla="*/ 1393 w 1492"/>
                <a:gd name="T85" fmla="*/ 331 h 378"/>
                <a:gd name="T86" fmla="*/ 802 w 1492"/>
                <a:gd name="T87" fmla="*/ 278 h 378"/>
                <a:gd name="T88" fmla="*/ 745 w 1492"/>
                <a:gd name="T89" fmla="*/ 224 h 378"/>
                <a:gd name="T90" fmla="*/ 690 w 1492"/>
                <a:gd name="T91" fmla="*/ 279 h 378"/>
                <a:gd name="T92" fmla="*/ 743 w 1492"/>
                <a:gd name="T93" fmla="*/ 334 h 378"/>
                <a:gd name="T94" fmla="*/ 802 w 1492"/>
                <a:gd name="T95" fmla="*/ 2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2" h="378">
                  <a:moveTo>
                    <a:pt x="1342" y="78"/>
                  </a:moveTo>
                  <a:cubicBezTo>
                    <a:pt x="1359" y="114"/>
                    <a:pt x="1374" y="148"/>
                    <a:pt x="1390" y="182"/>
                  </a:cubicBezTo>
                  <a:cubicBezTo>
                    <a:pt x="1422" y="180"/>
                    <a:pt x="1447" y="194"/>
                    <a:pt x="1467" y="218"/>
                  </a:cubicBezTo>
                  <a:cubicBezTo>
                    <a:pt x="1478" y="231"/>
                    <a:pt x="1484" y="246"/>
                    <a:pt x="1486" y="263"/>
                  </a:cubicBezTo>
                  <a:cubicBezTo>
                    <a:pt x="1492" y="320"/>
                    <a:pt x="1454" y="352"/>
                    <a:pt x="1423" y="363"/>
                  </a:cubicBezTo>
                  <a:cubicBezTo>
                    <a:pt x="1376" y="377"/>
                    <a:pt x="1332" y="356"/>
                    <a:pt x="1312" y="318"/>
                  </a:cubicBezTo>
                  <a:cubicBezTo>
                    <a:pt x="1295" y="284"/>
                    <a:pt x="1291" y="236"/>
                    <a:pt x="1349" y="192"/>
                  </a:cubicBezTo>
                  <a:cubicBezTo>
                    <a:pt x="1349" y="178"/>
                    <a:pt x="1340" y="168"/>
                    <a:pt x="1334" y="156"/>
                  </a:cubicBezTo>
                  <a:cubicBezTo>
                    <a:pt x="1329" y="144"/>
                    <a:pt x="1322" y="132"/>
                    <a:pt x="1316" y="120"/>
                  </a:cubicBezTo>
                  <a:cubicBezTo>
                    <a:pt x="1133" y="120"/>
                    <a:pt x="951" y="120"/>
                    <a:pt x="767" y="120"/>
                  </a:cubicBezTo>
                  <a:cubicBezTo>
                    <a:pt x="767" y="143"/>
                    <a:pt x="767" y="165"/>
                    <a:pt x="767" y="189"/>
                  </a:cubicBezTo>
                  <a:cubicBezTo>
                    <a:pt x="795" y="197"/>
                    <a:pt x="817" y="213"/>
                    <a:pt x="830" y="241"/>
                  </a:cubicBezTo>
                  <a:cubicBezTo>
                    <a:pt x="840" y="263"/>
                    <a:pt x="841" y="286"/>
                    <a:pt x="834" y="309"/>
                  </a:cubicBezTo>
                  <a:cubicBezTo>
                    <a:pt x="825" y="338"/>
                    <a:pt x="790" y="376"/>
                    <a:pt x="735" y="371"/>
                  </a:cubicBezTo>
                  <a:cubicBezTo>
                    <a:pt x="700" y="368"/>
                    <a:pt x="662" y="336"/>
                    <a:pt x="655" y="299"/>
                  </a:cubicBezTo>
                  <a:cubicBezTo>
                    <a:pt x="645" y="250"/>
                    <a:pt x="667" y="215"/>
                    <a:pt x="725" y="187"/>
                  </a:cubicBezTo>
                  <a:cubicBezTo>
                    <a:pt x="725" y="166"/>
                    <a:pt x="725" y="144"/>
                    <a:pt x="725" y="123"/>
                  </a:cubicBezTo>
                  <a:cubicBezTo>
                    <a:pt x="724" y="122"/>
                    <a:pt x="723" y="121"/>
                    <a:pt x="723" y="121"/>
                  </a:cubicBezTo>
                  <a:cubicBezTo>
                    <a:pt x="722" y="121"/>
                    <a:pt x="722" y="120"/>
                    <a:pt x="721" y="120"/>
                  </a:cubicBezTo>
                  <a:cubicBezTo>
                    <a:pt x="544" y="120"/>
                    <a:pt x="368" y="119"/>
                    <a:pt x="191" y="119"/>
                  </a:cubicBezTo>
                  <a:cubicBezTo>
                    <a:pt x="187" y="119"/>
                    <a:pt x="182" y="119"/>
                    <a:pt x="176" y="120"/>
                  </a:cubicBezTo>
                  <a:cubicBezTo>
                    <a:pt x="164" y="143"/>
                    <a:pt x="152" y="167"/>
                    <a:pt x="140" y="191"/>
                  </a:cubicBezTo>
                  <a:cubicBezTo>
                    <a:pt x="168" y="209"/>
                    <a:pt x="185" y="232"/>
                    <a:pt x="190" y="262"/>
                  </a:cubicBezTo>
                  <a:cubicBezTo>
                    <a:pt x="193" y="286"/>
                    <a:pt x="186" y="308"/>
                    <a:pt x="174" y="327"/>
                  </a:cubicBezTo>
                  <a:cubicBezTo>
                    <a:pt x="153" y="359"/>
                    <a:pt x="111" y="378"/>
                    <a:pt x="64" y="361"/>
                  </a:cubicBezTo>
                  <a:cubicBezTo>
                    <a:pt x="31" y="349"/>
                    <a:pt x="0" y="315"/>
                    <a:pt x="6" y="261"/>
                  </a:cubicBezTo>
                  <a:cubicBezTo>
                    <a:pt x="10" y="219"/>
                    <a:pt x="47" y="188"/>
                    <a:pt x="102" y="181"/>
                  </a:cubicBezTo>
                  <a:cubicBezTo>
                    <a:pt x="117" y="148"/>
                    <a:pt x="132" y="115"/>
                    <a:pt x="149" y="79"/>
                  </a:cubicBezTo>
                  <a:cubicBezTo>
                    <a:pt x="340" y="79"/>
                    <a:pt x="531" y="79"/>
                    <a:pt x="726" y="79"/>
                  </a:cubicBezTo>
                  <a:cubicBezTo>
                    <a:pt x="726" y="54"/>
                    <a:pt x="726" y="31"/>
                    <a:pt x="726" y="9"/>
                  </a:cubicBezTo>
                  <a:cubicBezTo>
                    <a:pt x="739" y="0"/>
                    <a:pt x="750" y="2"/>
                    <a:pt x="764" y="6"/>
                  </a:cubicBezTo>
                  <a:cubicBezTo>
                    <a:pt x="769" y="29"/>
                    <a:pt x="763" y="53"/>
                    <a:pt x="767" y="78"/>
                  </a:cubicBezTo>
                  <a:cubicBezTo>
                    <a:pt x="959" y="78"/>
                    <a:pt x="1149" y="78"/>
                    <a:pt x="1342" y="78"/>
                  </a:cubicBezTo>
                  <a:close/>
                  <a:moveTo>
                    <a:pt x="98" y="219"/>
                  </a:moveTo>
                  <a:cubicBezTo>
                    <a:pt x="59" y="229"/>
                    <a:pt x="40" y="248"/>
                    <a:pt x="42" y="277"/>
                  </a:cubicBezTo>
                  <a:cubicBezTo>
                    <a:pt x="45" y="303"/>
                    <a:pt x="59" y="324"/>
                    <a:pt x="99" y="330"/>
                  </a:cubicBezTo>
                  <a:cubicBezTo>
                    <a:pt x="141" y="321"/>
                    <a:pt x="151" y="306"/>
                    <a:pt x="151" y="276"/>
                  </a:cubicBezTo>
                  <a:cubicBezTo>
                    <a:pt x="152" y="246"/>
                    <a:pt x="142" y="229"/>
                    <a:pt x="98" y="219"/>
                  </a:cubicBezTo>
                  <a:close/>
                  <a:moveTo>
                    <a:pt x="1393" y="331"/>
                  </a:moveTo>
                  <a:cubicBezTo>
                    <a:pt x="1438" y="321"/>
                    <a:pt x="1447" y="301"/>
                    <a:pt x="1449" y="273"/>
                  </a:cubicBezTo>
                  <a:cubicBezTo>
                    <a:pt x="1451" y="245"/>
                    <a:pt x="1431" y="227"/>
                    <a:pt x="1393" y="219"/>
                  </a:cubicBezTo>
                  <a:cubicBezTo>
                    <a:pt x="1350" y="229"/>
                    <a:pt x="1340" y="246"/>
                    <a:pt x="1341" y="276"/>
                  </a:cubicBezTo>
                  <a:cubicBezTo>
                    <a:pt x="1341" y="306"/>
                    <a:pt x="1351" y="321"/>
                    <a:pt x="1393" y="331"/>
                  </a:cubicBezTo>
                  <a:close/>
                  <a:moveTo>
                    <a:pt x="802" y="278"/>
                  </a:moveTo>
                  <a:cubicBezTo>
                    <a:pt x="792" y="241"/>
                    <a:pt x="784" y="230"/>
                    <a:pt x="745" y="224"/>
                  </a:cubicBezTo>
                  <a:cubicBezTo>
                    <a:pt x="711" y="229"/>
                    <a:pt x="695" y="249"/>
                    <a:pt x="690" y="279"/>
                  </a:cubicBezTo>
                  <a:cubicBezTo>
                    <a:pt x="694" y="312"/>
                    <a:pt x="713" y="331"/>
                    <a:pt x="743" y="334"/>
                  </a:cubicBezTo>
                  <a:cubicBezTo>
                    <a:pt x="781" y="331"/>
                    <a:pt x="796" y="310"/>
                    <a:pt x="802" y="2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" name="Group 4"/>
          <p:cNvGrpSpPr>
            <a:grpSpLocks noChangeAspect="1"/>
          </p:cNvGrpSpPr>
          <p:nvPr/>
        </p:nvGrpSpPr>
        <p:grpSpPr bwMode="auto">
          <a:xfrm>
            <a:off x="2924783" y="4029822"/>
            <a:ext cx="453777" cy="565391"/>
            <a:chOff x="-944" y="3325"/>
            <a:chExt cx="404" cy="545"/>
          </a:xfrm>
          <a:solidFill>
            <a:schemeClr val="bg1"/>
          </a:solidFill>
        </p:grpSpPr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-863" y="3485"/>
              <a:ext cx="259" cy="225"/>
            </a:xfrm>
            <a:custGeom>
              <a:avLst/>
              <a:gdLst>
                <a:gd name="T0" fmla="*/ 1075 w 1133"/>
                <a:gd name="T1" fmla="*/ 3 h 982"/>
                <a:gd name="T2" fmla="*/ 398 w 1133"/>
                <a:gd name="T3" fmla="*/ 585 h 982"/>
                <a:gd name="T4" fmla="*/ 146 w 1133"/>
                <a:gd name="T5" fmla="*/ 387 h 982"/>
                <a:gd name="T6" fmla="*/ 4 w 1133"/>
                <a:gd name="T7" fmla="*/ 509 h 982"/>
                <a:gd name="T8" fmla="*/ 464 w 1133"/>
                <a:gd name="T9" fmla="*/ 976 h 982"/>
                <a:gd name="T10" fmla="*/ 477 w 1133"/>
                <a:gd name="T11" fmla="*/ 982 h 982"/>
                <a:gd name="T12" fmla="*/ 481 w 1133"/>
                <a:gd name="T13" fmla="*/ 982 h 982"/>
                <a:gd name="T14" fmla="*/ 494 w 1133"/>
                <a:gd name="T15" fmla="*/ 970 h 982"/>
                <a:gd name="T16" fmla="*/ 1125 w 1133"/>
                <a:gd name="T17" fmla="*/ 97 h 982"/>
                <a:gd name="T18" fmla="*/ 1129 w 1133"/>
                <a:gd name="T19" fmla="*/ 76 h 982"/>
                <a:gd name="T20" fmla="*/ 1075 w 1133"/>
                <a:gd name="T21" fmla="*/ 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3" h="982">
                  <a:moveTo>
                    <a:pt x="1075" y="3"/>
                  </a:moveTo>
                  <a:cubicBezTo>
                    <a:pt x="739" y="209"/>
                    <a:pt x="497" y="469"/>
                    <a:pt x="398" y="585"/>
                  </a:cubicBezTo>
                  <a:cubicBezTo>
                    <a:pt x="146" y="387"/>
                    <a:pt x="146" y="387"/>
                    <a:pt x="146" y="387"/>
                  </a:cubicBezTo>
                  <a:cubicBezTo>
                    <a:pt x="139" y="382"/>
                    <a:pt x="0" y="505"/>
                    <a:pt x="4" y="509"/>
                  </a:cubicBezTo>
                  <a:cubicBezTo>
                    <a:pt x="464" y="976"/>
                    <a:pt x="464" y="976"/>
                    <a:pt x="464" y="976"/>
                  </a:cubicBezTo>
                  <a:cubicBezTo>
                    <a:pt x="467" y="980"/>
                    <a:pt x="472" y="982"/>
                    <a:pt x="477" y="982"/>
                  </a:cubicBezTo>
                  <a:cubicBezTo>
                    <a:pt x="478" y="982"/>
                    <a:pt x="479" y="982"/>
                    <a:pt x="481" y="982"/>
                  </a:cubicBezTo>
                  <a:cubicBezTo>
                    <a:pt x="487" y="980"/>
                    <a:pt x="492" y="976"/>
                    <a:pt x="494" y="970"/>
                  </a:cubicBezTo>
                  <a:cubicBezTo>
                    <a:pt x="568" y="781"/>
                    <a:pt x="813" y="384"/>
                    <a:pt x="1125" y="97"/>
                  </a:cubicBezTo>
                  <a:cubicBezTo>
                    <a:pt x="1131" y="92"/>
                    <a:pt x="1133" y="83"/>
                    <a:pt x="1129" y="76"/>
                  </a:cubicBezTo>
                  <a:cubicBezTo>
                    <a:pt x="1129" y="76"/>
                    <a:pt x="1079" y="0"/>
                    <a:pt x="107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-944" y="3325"/>
              <a:ext cx="404" cy="545"/>
            </a:xfrm>
            <a:custGeom>
              <a:avLst/>
              <a:gdLst>
                <a:gd name="T0" fmla="*/ 1729 w 1764"/>
                <a:gd name="T1" fmla="*/ 289 h 2382"/>
                <a:gd name="T2" fmla="*/ 914 w 1764"/>
                <a:gd name="T3" fmla="*/ 22 h 2382"/>
                <a:gd name="T4" fmla="*/ 882 w 1764"/>
                <a:gd name="T5" fmla="*/ 0 h 2382"/>
                <a:gd name="T6" fmla="*/ 882 w 1764"/>
                <a:gd name="T7" fmla="*/ 0 h 2382"/>
                <a:gd name="T8" fmla="*/ 849 w 1764"/>
                <a:gd name="T9" fmla="*/ 22 h 2382"/>
                <a:gd name="T10" fmla="*/ 35 w 1764"/>
                <a:gd name="T11" fmla="*/ 289 h 2382"/>
                <a:gd name="T12" fmla="*/ 0 w 1764"/>
                <a:gd name="T13" fmla="*/ 324 h 2382"/>
                <a:gd name="T14" fmla="*/ 0 w 1764"/>
                <a:gd name="T15" fmla="*/ 1508 h 2382"/>
                <a:gd name="T16" fmla="*/ 868 w 1764"/>
                <a:gd name="T17" fmla="*/ 2379 h 2382"/>
                <a:gd name="T18" fmla="*/ 882 w 1764"/>
                <a:gd name="T19" fmla="*/ 2382 h 2382"/>
                <a:gd name="T20" fmla="*/ 896 w 1764"/>
                <a:gd name="T21" fmla="*/ 2379 h 2382"/>
                <a:gd name="T22" fmla="*/ 1764 w 1764"/>
                <a:gd name="T23" fmla="*/ 1508 h 2382"/>
                <a:gd name="T24" fmla="*/ 1764 w 1764"/>
                <a:gd name="T25" fmla="*/ 324 h 2382"/>
                <a:gd name="T26" fmla="*/ 1729 w 1764"/>
                <a:gd name="T27" fmla="*/ 289 h 2382"/>
                <a:gd name="T28" fmla="*/ 1573 w 1764"/>
                <a:gd name="T29" fmla="*/ 1439 h 2382"/>
                <a:gd name="T30" fmla="*/ 893 w 1764"/>
                <a:gd name="T31" fmla="*/ 2121 h 2382"/>
                <a:gd name="T32" fmla="*/ 882 w 1764"/>
                <a:gd name="T33" fmla="*/ 2123 h 2382"/>
                <a:gd name="T34" fmla="*/ 871 w 1764"/>
                <a:gd name="T35" fmla="*/ 2121 h 2382"/>
                <a:gd name="T36" fmla="*/ 191 w 1764"/>
                <a:gd name="T37" fmla="*/ 1439 h 2382"/>
                <a:gd name="T38" fmla="*/ 191 w 1764"/>
                <a:gd name="T39" fmla="*/ 512 h 2382"/>
                <a:gd name="T40" fmla="*/ 219 w 1764"/>
                <a:gd name="T41" fmla="*/ 485 h 2382"/>
                <a:gd name="T42" fmla="*/ 857 w 1764"/>
                <a:gd name="T43" fmla="*/ 276 h 2382"/>
                <a:gd name="T44" fmla="*/ 882 w 1764"/>
                <a:gd name="T45" fmla="*/ 259 h 2382"/>
                <a:gd name="T46" fmla="*/ 882 w 1764"/>
                <a:gd name="T47" fmla="*/ 259 h 2382"/>
                <a:gd name="T48" fmla="*/ 907 w 1764"/>
                <a:gd name="T49" fmla="*/ 276 h 2382"/>
                <a:gd name="T50" fmla="*/ 1545 w 1764"/>
                <a:gd name="T51" fmla="*/ 485 h 2382"/>
                <a:gd name="T52" fmla="*/ 1572 w 1764"/>
                <a:gd name="T53" fmla="*/ 512 h 2382"/>
                <a:gd name="T54" fmla="*/ 1573 w 1764"/>
                <a:gd name="T55" fmla="*/ 1439 h 2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64" h="2382">
                  <a:moveTo>
                    <a:pt x="1729" y="289"/>
                  </a:moveTo>
                  <a:cubicBezTo>
                    <a:pt x="1033" y="289"/>
                    <a:pt x="915" y="25"/>
                    <a:pt x="914" y="22"/>
                  </a:cubicBezTo>
                  <a:cubicBezTo>
                    <a:pt x="909" y="9"/>
                    <a:pt x="897" y="1"/>
                    <a:pt x="882" y="0"/>
                  </a:cubicBezTo>
                  <a:cubicBezTo>
                    <a:pt x="882" y="0"/>
                    <a:pt x="882" y="0"/>
                    <a:pt x="882" y="0"/>
                  </a:cubicBezTo>
                  <a:cubicBezTo>
                    <a:pt x="868" y="0"/>
                    <a:pt x="855" y="9"/>
                    <a:pt x="849" y="22"/>
                  </a:cubicBezTo>
                  <a:cubicBezTo>
                    <a:pt x="849" y="24"/>
                    <a:pt x="728" y="289"/>
                    <a:pt x="35" y="289"/>
                  </a:cubicBezTo>
                  <a:cubicBezTo>
                    <a:pt x="15" y="289"/>
                    <a:pt x="0" y="305"/>
                    <a:pt x="0" y="324"/>
                  </a:cubicBezTo>
                  <a:cubicBezTo>
                    <a:pt x="0" y="1508"/>
                    <a:pt x="0" y="1508"/>
                    <a:pt x="0" y="1508"/>
                  </a:cubicBezTo>
                  <a:cubicBezTo>
                    <a:pt x="0" y="1993"/>
                    <a:pt x="833" y="2363"/>
                    <a:pt x="868" y="2379"/>
                  </a:cubicBezTo>
                  <a:cubicBezTo>
                    <a:pt x="873" y="2381"/>
                    <a:pt x="877" y="2382"/>
                    <a:pt x="882" y="2382"/>
                  </a:cubicBezTo>
                  <a:cubicBezTo>
                    <a:pt x="887" y="2382"/>
                    <a:pt x="892" y="2381"/>
                    <a:pt x="896" y="2379"/>
                  </a:cubicBezTo>
                  <a:cubicBezTo>
                    <a:pt x="932" y="2363"/>
                    <a:pt x="1764" y="1993"/>
                    <a:pt x="1764" y="1508"/>
                  </a:cubicBezTo>
                  <a:cubicBezTo>
                    <a:pt x="1764" y="324"/>
                    <a:pt x="1764" y="324"/>
                    <a:pt x="1764" y="324"/>
                  </a:cubicBezTo>
                  <a:cubicBezTo>
                    <a:pt x="1764" y="305"/>
                    <a:pt x="1749" y="289"/>
                    <a:pt x="1729" y="289"/>
                  </a:cubicBezTo>
                  <a:close/>
                  <a:moveTo>
                    <a:pt x="1573" y="1439"/>
                  </a:moveTo>
                  <a:cubicBezTo>
                    <a:pt x="1573" y="1818"/>
                    <a:pt x="921" y="2109"/>
                    <a:pt x="893" y="2121"/>
                  </a:cubicBezTo>
                  <a:cubicBezTo>
                    <a:pt x="889" y="2122"/>
                    <a:pt x="885" y="2123"/>
                    <a:pt x="882" y="2123"/>
                  </a:cubicBezTo>
                  <a:cubicBezTo>
                    <a:pt x="878" y="2123"/>
                    <a:pt x="875" y="2122"/>
                    <a:pt x="871" y="2121"/>
                  </a:cubicBezTo>
                  <a:cubicBezTo>
                    <a:pt x="844" y="2109"/>
                    <a:pt x="191" y="1818"/>
                    <a:pt x="191" y="1439"/>
                  </a:cubicBezTo>
                  <a:cubicBezTo>
                    <a:pt x="191" y="512"/>
                    <a:pt x="191" y="512"/>
                    <a:pt x="191" y="512"/>
                  </a:cubicBezTo>
                  <a:cubicBezTo>
                    <a:pt x="191" y="497"/>
                    <a:pt x="203" y="485"/>
                    <a:pt x="219" y="485"/>
                  </a:cubicBezTo>
                  <a:cubicBezTo>
                    <a:pt x="762" y="485"/>
                    <a:pt x="856" y="278"/>
                    <a:pt x="857" y="276"/>
                  </a:cubicBezTo>
                  <a:cubicBezTo>
                    <a:pt x="861" y="266"/>
                    <a:pt x="871" y="259"/>
                    <a:pt x="882" y="259"/>
                  </a:cubicBezTo>
                  <a:cubicBezTo>
                    <a:pt x="882" y="259"/>
                    <a:pt x="882" y="259"/>
                    <a:pt x="882" y="259"/>
                  </a:cubicBezTo>
                  <a:cubicBezTo>
                    <a:pt x="893" y="259"/>
                    <a:pt x="903" y="266"/>
                    <a:pt x="907" y="276"/>
                  </a:cubicBezTo>
                  <a:cubicBezTo>
                    <a:pt x="908" y="278"/>
                    <a:pt x="1000" y="485"/>
                    <a:pt x="1545" y="485"/>
                  </a:cubicBezTo>
                  <a:cubicBezTo>
                    <a:pt x="1560" y="485"/>
                    <a:pt x="1572" y="497"/>
                    <a:pt x="1572" y="512"/>
                  </a:cubicBezTo>
                  <a:cubicBezTo>
                    <a:pt x="1573" y="1439"/>
                    <a:pt x="1573" y="1439"/>
                    <a:pt x="1573" y="14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1445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BFSI Credentials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3886" y="2505450"/>
            <a:ext cx="3692979" cy="2000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7754" y="1023938"/>
            <a:ext cx="4053909" cy="3660775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058" y="3705920"/>
            <a:ext cx="1655822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100+ </a:t>
            </a:r>
            <a:r>
              <a:rPr lang="en-US" sz="1000" dirty="0">
                <a:solidFill>
                  <a:prstClr val="black"/>
                </a:solidFill>
              </a:rPr>
              <a:t>BFSI Private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0627" y="4005894"/>
            <a:ext cx="1582687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80+ </a:t>
            </a:r>
            <a:r>
              <a:rPr lang="en-US" sz="1000" dirty="0">
                <a:solidFill>
                  <a:prstClr val="black"/>
                </a:solidFill>
              </a:rPr>
              <a:t>BFSI PSU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8616" y="3663037"/>
            <a:ext cx="1582687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35+ </a:t>
            </a:r>
            <a:r>
              <a:rPr lang="en-US" sz="1000" dirty="0">
                <a:solidFill>
                  <a:prstClr val="black"/>
                </a:solidFill>
              </a:rPr>
              <a:t>SOC Services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7537" y="2094129"/>
            <a:ext cx="17129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00" b="1" dirty="0">
                <a:solidFill>
                  <a:srgbClr val="C0504D"/>
                </a:solidFill>
              </a:rPr>
              <a:t>300+ </a:t>
            </a:r>
            <a:r>
              <a:rPr lang="en-US" sz="1000" dirty="0">
                <a:solidFill>
                  <a:prstClr val="black"/>
                </a:solidFill>
              </a:rPr>
              <a:t>data center services projects executed in </a:t>
            </a:r>
            <a:r>
              <a:rPr lang="en-US" sz="1000" b="1" dirty="0">
                <a:solidFill>
                  <a:prstClr val="black"/>
                </a:solidFill>
              </a:rPr>
              <a:t>BFSI</a:t>
            </a:r>
          </a:p>
        </p:txBody>
      </p:sp>
      <p:pic>
        <p:nvPicPr>
          <p:cNvPr id="1034" name="Picture 10" descr="Image result for transformatio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0" y="1449006"/>
            <a:ext cx="758012" cy="66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F4FB0-B0F8-4670-A0BE-CEBE2D966D0E}"/>
              </a:ext>
            </a:extLst>
          </p:cNvPr>
          <p:cNvSpPr txBox="1"/>
          <p:nvPr/>
        </p:nvSpPr>
        <p:spPr>
          <a:xfrm>
            <a:off x="357755" y="3055390"/>
            <a:ext cx="1765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1000" b="1" dirty="0">
                <a:solidFill>
                  <a:prstClr val="black"/>
                </a:solidFill>
              </a:rPr>
              <a:t>Data center migration &amp; transition projects executed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04CD7C-B93D-48E1-A273-AFE6E94326DB}"/>
              </a:ext>
            </a:extLst>
          </p:cNvPr>
          <p:cNvSpPr txBox="1"/>
          <p:nvPr/>
        </p:nvSpPr>
        <p:spPr>
          <a:xfrm>
            <a:off x="2392120" y="3048859"/>
            <a:ext cx="1744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1000" b="1" dirty="0">
                <a:solidFill>
                  <a:prstClr val="black"/>
                </a:solidFill>
              </a:rPr>
              <a:t>Security services projects executed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04CD7C-B93D-48E1-A273-AFE6E94326DB}"/>
              </a:ext>
            </a:extLst>
          </p:cNvPr>
          <p:cNvSpPr txBox="1"/>
          <p:nvPr/>
        </p:nvSpPr>
        <p:spPr>
          <a:xfrm>
            <a:off x="1385506" y="1102019"/>
            <a:ext cx="1744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1050" b="1" dirty="0">
                <a:solidFill>
                  <a:prstClr val="black"/>
                </a:solidFill>
              </a:rPr>
              <a:t>Data center Services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D07DD7-6D7A-4DC3-B21A-B7884A50EC95}"/>
              </a:ext>
            </a:extLst>
          </p:cNvPr>
          <p:cNvSpPr txBox="1"/>
          <p:nvPr/>
        </p:nvSpPr>
        <p:spPr>
          <a:xfrm>
            <a:off x="2302476" y="2099471"/>
            <a:ext cx="171291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00" b="1" dirty="0">
                <a:solidFill>
                  <a:srgbClr val="C0504D"/>
                </a:solidFill>
              </a:rPr>
              <a:t>50+ &amp; counting</a:t>
            </a:r>
          </a:p>
          <a:p>
            <a:pPr algn="ctr" defTabSz="685800"/>
            <a:r>
              <a:rPr lang="en-US" sz="1000" dirty="0">
                <a:solidFill>
                  <a:prstClr val="black"/>
                </a:solidFill>
              </a:rPr>
              <a:t>Marquee logos in </a:t>
            </a:r>
            <a:r>
              <a:rPr lang="en-US" sz="1000" b="1" dirty="0">
                <a:solidFill>
                  <a:prstClr val="black"/>
                </a:solidFill>
              </a:rPr>
              <a:t>BFSI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7EF25-19EC-48FB-A5D8-EF7D0E7A6C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9556" l="9778" r="89778">
                        <a14:foregroundMark x1="47111" y1="60000" x2="47111" y2="60000"/>
                        <a14:foregroundMark x1="49778" y1="66222" x2="49778" y2="66222"/>
                        <a14:foregroundMark x1="49778" y1="66222" x2="49778" y2="66222"/>
                        <a14:foregroundMark x1="57333" y1="11111" x2="57333" y2="11111"/>
                        <a14:foregroundMark x1="48889" y1="4444" x2="48889" y2="4444"/>
                        <a14:foregroundMark x1="50222" y1="22222" x2="50222" y2="22222"/>
                        <a14:foregroundMark x1="36889" y1="72000" x2="36889" y2="72000"/>
                        <a14:foregroundMark x1="25778" y1="78667" x2="25778" y2="78667"/>
                        <a14:foregroundMark x1="16889" y1="99556" x2="16889" y2="9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4430" y="1451042"/>
            <a:ext cx="745834" cy="65505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21692" y="1023938"/>
            <a:ext cx="4140368" cy="3644787"/>
            <a:chOff x="4514850" y="800100"/>
            <a:chExt cx="4183203" cy="4184161"/>
          </a:xfrm>
        </p:grpSpPr>
        <p:sp>
          <p:nvSpPr>
            <p:cNvPr id="44" name="Rectangle 43"/>
            <p:cNvSpPr/>
            <p:nvPr/>
          </p:nvSpPr>
          <p:spPr>
            <a:xfrm>
              <a:off x="4514850" y="800100"/>
              <a:ext cx="4057650" cy="417195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00" dirty="0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>
              <a:spLocks/>
            </p:cNvSpPr>
            <p:nvPr/>
          </p:nvSpPr>
          <p:spPr>
            <a:xfrm>
              <a:off x="5348740" y="3407270"/>
              <a:ext cx="1452192" cy="63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10000+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Public sector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Bank offices</a:t>
              </a:r>
            </a:p>
          </p:txBody>
        </p:sp>
        <p:sp>
          <p:nvSpPr>
            <p:cNvPr id="57" name="TextBox 56"/>
            <p:cNvSpPr txBox="1">
              <a:spLocks/>
            </p:cNvSpPr>
            <p:nvPr/>
          </p:nvSpPr>
          <p:spPr>
            <a:xfrm>
              <a:off x="7206343" y="4171618"/>
              <a:ext cx="1491710" cy="812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3000+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Public sector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Insurance co.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offices</a:t>
              </a:r>
            </a:p>
          </p:txBody>
        </p:sp>
        <p:sp>
          <p:nvSpPr>
            <p:cNvPr id="62" name="TextBox 61"/>
            <p:cNvSpPr txBox="1">
              <a:spLocks/>
            </p:cNvSpPr>
            <p:nvPr/>
          </p:nvSpPr>
          <p:spPr>
            <a:xfrm>
              <a:off x="7200900" y="3407817"/>
              <a:ext cx="1449265" cy="63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5000+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Co-operative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bank offices</a:t>
              </a:r>
            </a:p>
          </p:txBody>
        </p:sp>
        <p:sp>
          <p:nvSpPr>
            <p:cNvPr id="63" name="TextBox 62"/>
            <p:cNvSpPr txBox="1">
              <a:spLocks/>
            </p:cNvSpPr>
            <p:nvPr/>
          </p:nvSpPr>
          <p:spPr>
            <a:xfrm>
              <a:off x="5350325" y="4220958"/>
              <a:ext cx="1345700" cy="63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4500+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Private bank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offices</a:t>
              </a:r>
            </a:p>
          </p:txBody>
        </p:sp>
        <p:pic>
          <p:nvPicPr>
            <p:cNvPr id="1038" name="Picture 14" descr="Image result for banks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151" y="3417751"/>
              <a:ext cx="649751" cy="64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banks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339" y="3391350"/>
              <a:ext cx="592048" cy="59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private banks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245" y="4221600"/>
              <a:ext cx="624781" cy="62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" name="Picture 21" descr="C:\Users\013146\Desktop\Untitl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797" y="4216107"/>
              <a:ext cx="620246" cy="60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04CD7C-B93D-48E1-A273-AFE6E94326DB}"/>
                </a:ext>
              </a:extLst>
            </p:cNvPr>
            <p:cNvSpPr txBox="1"/>
            <p:nvPr/>
          </p:nvSpPr>
          <p:spPr>
            <a:xfrm>
              <a:off x="5600700" y="857250"/>
              <a:ext cx="2000250" cy="30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050" b="1" dirty="0">
                  <a:solidFill>
                    <a:prstClr val="black"/>
                  </a:solidFill>
                </a:rPr>
                <a:t>Network Services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3105C7-4E03-4FC7-8978-3975DDAE75A5}"/>
                </a:ext>
              </a:extLst>
            </p:cNvPr>
            <p:cNvSpPr txBox="1"/>
            <p:nvPr/>
          </p:nvSpPr>
          <p:spPr>
            <a:xfrm>
              <a:off x="5695900" y="3043047"/>
              <a:ext cx="2000250" cy="282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000" b="1" dirty="0">
                  <a:solidFill>
                    <a:prstClr val="black"/>
                  </a:solidFill>
                </a:rPr>
                <a:t>Network Services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19DDFA-CA20-499F-98D7-C6D1ED7B1E20}"/>
                </a:ext>
              </a:extLst>
            </p:cNvPr>
            <p:cNvSpPr txBox="1">
              <a:spLocks/>
            </p:cNvSpPr>
            <p:nvPr/>
          </p:nvSpPr>
          <p:spPr>
            <a:xfrm>
              <a:off x="5935178" y="2124951"/>
              <a:ext cx="1551472" cy="812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00" b="1" dirty="0">
                  <a:solidFill>
                    <a:srgbClr val="C0504D"/>
                  </a:solidFill>
                </a:rPr>
                <a:t>15+ </a:t>
              </a:r>
            </a:p>
            <a:p>
              <a:pPr algn="ctr" defTabSz="685800"/>
              <a:r>
                <a:rPr lang="en-US" sz="1000" dirty="0">
                  <a:solidFill>
                    <a:prstClr val="black"/>
                  </a:solidFill>
                </a:rPr>
                <a:t>network &amp; transformation project executed </a:t>
              </a:r>
            </a:p>
          </p:txBody>
        </p:sp>
        <p:pic>
          <p:nvPicPr>
            <p:cNvPr id="1026" name="Picture 2" descr="Image result for network services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693" y="1391347"/>
              <a:ext cx="746441" cy="74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743325" y="751746"/>
            <a:ext cx="1657350" cy="1138176"/>
            <a:chOff x="3661002" y="751746"/>
            <a:chExt cx="1657350" cy="1138176"/>
          </a:xfrm>
        </p:grpSpPr>
        <p:sp>
          <p:nvSpPr>
            <p:cNvPr id="6" name="TextBox 5"/>
            <p:cNvSpPr txBox="1"/>
            <p:nvPr/>
          </p:nvSpPr>
          <p:spPr>
            <a:xfrm>
              <a:off x="3661002" y="1489812"/>
              <a:ext cx="16573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00" b="1" dirty="0">
                  <a:solidFill>
                    <a:srgbClr val="C0504D"/>
                  </a:solidFill>
                </a:rPr>
                <a:t>35%+ </a:t>
              </a:r>
            </a:p>
            <a:p>
              <a:pPr algn="ctr" defTabSz="685800"/>
              <a:r>
                <a:rPr lang="en-US" sz="1000" dirty="0">
                  <a:solidFill>
                    <a:prstClr val="black"/>
                  </a:solidFill>
                </a:rPr>
                <a:t>Revenue from </a:t>
              </a:r>
              <a:r>
                <a:rPr lang="en-US" sz="1000" b="1" dirty="0">
                  <a:solidFill>
                    <a:prstClr val="black"/>
                  </a:solidFill>
                </a:rPr>
                <a:t>BFSI</a:t>
              </a:r>
            </a:p>
          </p:txBody>
        </p:sp>
        <p:pic>
          <p:nvPicPr>
            <p:cNvPr id="1036" name="Picture 12" descr="Image result for revenue share icon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490" y="751746"/>
              <a:ext cx="714375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/>
          <p:cNvSpPr txBox="1"/>
          <p:nvPr/>
        </p:nvSpPr>
        <p:spPr>
          <a:xfrm>
            <a:off x="2353773" y="4157078"/>
            <a:ext cx="229442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  <a:latin typeface="Trebuchet MS" pitchFamily="34" charset="0"/>
              </a:rPr>
              <a:t>25+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Security Engagements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7741" y="4341359"/>
            <a:ext cx="1949729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20+ </a:t>
            </a:r>
            <a:r>
              <a:rPr lang="en-US" sz="1000" dirty="0">
                <a:solidFill>
                  <a:prstClr val="black"/>
                </a:solidFill>
              </a:rPr>
              <a:t>Security Projects</a:t>
            </a:r>
          </a:p>
        </p:txBody>
      </p:sp>
    </p:spTree>
    <p:extLst>
      <p:ext uri="{BB962C8B-B14F-4D97-AF65-F5344CB8AC3E}">
        <p14:creationId xmlns:p14="http://schemas.microsoft.com/office/powerpoint/2010/main" val="411083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4442249" y="914400"/>
            <a:ext cx="4280588" cy="26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866" tIns="33433" rIns="66866" bIns="33433"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4394148" y="1112520"/>
            <a:ext cx="73403" cy="3500120"/>
            <a:chOff x="6203665" y="-473584"/>
            <a:chExt cx="159326" cy="7597292"/>
          </a:xfrm>
        </p:grpSpPr>
        <p:sp>
          <p:nvSpPr>
            <p:cNvPr id="57" name="Shape 1520"/>
            <p:cNvSpPr/>
            <p:nvPr/>
          </p:nvSpPr>
          <p:spPr>
            <a:xfrm>
              <a:off x="6264187" y="-473584"/>
              <a:ext cx="0" cy="7597292"/>
            </a:xfrm>
            <a:prstGeom prst="line">
              <a:avLst/>
            </a:prstGeom>
            <a:noFill/>
            <a:ln w="177800" cap="rnd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wrap="square" lIns="57538" tIns="57538" rIns="57538" bIns="57538" numCol="1" anchor="t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" name="Shape 1521"/>
            <p:cNvSpPr/>
            <p:nvPr/>
          </p:nvSpPr>
          <p:spPr>
            <a:xfrm>
              <a:off x="6244276" y="519695"/>
              <a:ext cx="78103" cy="7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06"/>
                    <a:pt x="21120" y="14453"/>
                    <a:pt x="20160" y="16200"/>
                  </a:cubicBezTo>
                  <a:cubicBezTo>
                    <a:pt x="19200" y="17788"/>
                    <a:pt x="17920" y="18900"/>
                    <a:pt x="16160" y="20012"/>
                  </a:cubicBezTo>
                  <a:cubicBezTo>
                    <a:pt x="14400" y="20965"/>
                    <a:pt x="12640" y="21600"/>
                    <a:pt x="10720" y="21600"/>
                  </a:cubicBezTo>
                  <a:cubicBezTo>
                    <a:pt x="8640" y="21600"/>
                    <a:pt x="7040" y="20965"/>
                    <a:pt x="5440" y="20012"/>
                  </a:cubicBezTo>
                  <a:cubicBezTo>
                    <a:pt x="3680" y="18900"/>
                    <a:pt x="2400" y="17788"/>
                    <a:pt x="1440" y="16200"/>
                  </a:cubicBezTo>
                  <a:cubicBezTo>
                    <a:pt x="320" y="14453"/>
                    <a:pt x="0" y="12706"/>
                    <a:pt x="0" y="10800"/>
                  </a:cubicBezTo>
                  <a:cubicBezTo>
                    <a:pt x="0" y="8735"/>
                    <a:pt x="320" y="7147"/>
                    <a:pt x="1440" y="5400"/>
                  </a:cubicBezTo>
                  <a:cubicBezTo>
                    <a:pt x="2400" y="3653"/>
                    <a:pt x="3680" y="2382"/>
                    <a:pt x="5440" y="1429"/>
                  </a:cubicBezTo>
                  <a:cubicBezTo>
                    <a:pt x="7040" y="476"/>
                    <a:pt x="8800" y="0"/>
                    <a:pt x="10720" y="0"/>
                  </a:cubicBezTo>
                  <a:cubicBezTo>
                    <a:pt x="12800" y="0"/>
                    <a:pt x="14400" y="476"/>
                    <a:pt x="16160" y="1429"/>
                  </a:cubicBezTo>
                  <a:cubicBezTo>
                    <a:pt x="17920" y="2382"/>
                    <a:pt x="19200" y="3653"/>
                    <a:pt x="20160" y="5400"/>
                  </a:cubicBezTo>
                  <a:cubicBezTo>
                    <a:pt x="21120" y="7147"/>
                    <a:pt x="21600" y="873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59" name="Shape 1522"/>
            <p:cNvSpPr/>
            <p:nvPr/>
          </p:nvSpPr>
          <p:spPr>
            <a:xfrm>
              <a:off x="6203665" y="3101051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0" name="Shape 1523"/>
            <p:cNvSpPr/>
            <p:nvPr/>
          </p:nvSpPr>
          <p:spPr>
            <a:xfrm>
              <a:off x="6203665" y="4399952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1" name="Shape 1524"/>
            <p:cNvSpPr/>
            <p:nvPr/>
          </p:nvSpPr>
          <p:spPr>
            <a:xfrm>
              <a:off x="6203665" y="5674688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2" name="Shape 1525"/>
            <p:cNvSpPr/>
            <p:nvPr/>
          </p:nvSpPr>
          <p:spPr>
            <a:xfrm>
              <a:off x="6203665" y="6910639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835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470"/>
                    <a:pt x="8812" y="0"/>
                    <a:pt x="10761" y="0"/>
                  </a:cubicBezTo>
                  <a:cubicBezTo>
                    <a:pt x="12788" y="0"/>
                    <a:pt x="14426" y="470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3" name="Shape 1526"/>
            <p:cNvSpPr/>
            <p:nvPr/>
          </p:nvSpPr>
          <p:spPr>
            <a:xfrm>
              <a:off x="6203665" y="479085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4" name="Shape 1527"/>
            <p:cNvSpPr/>
            <p:nvPr/>
          </p:nvSpPr>
          <p:spPr>
            <a:xfrm>
              <a:off x="6203665" y="1850479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4602503" y="1403923"/>
            <a:ext cx="41658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Increase in number of cloud DCs from 4 to 6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Two new cloud DCs are under implementation; 100% growth in capacity by 2020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Cloud and Software Defined Network Orchestration IP developed by Sify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59976" y="1403923"/>
            <a:ext cx="3717601" cy="55440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60498" y="1448192"/>
            <a:ext cx="2267162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Increased adoption of cloud services</a:t>
            </a:r>
          </a:p>
        </p:txBody>
      </p:sp>
      <p:grpSp>
        <p:nvGrpSpPr>
          <p:cNvPr id="4" name="Group 79"/>
          <p:cNvGrpSpPr/>
          <p:nvPr/>
        </p:nvGrpSpPr>
        <p:grpSpPr>
          <a:xfrm>
            <a:off x="3326159" y="1519580"/>
            <a:ext cx="578108" cy="436906"/>
            <a:chOff x="4749800" y="1530350"/>
            <a:chExt cx="790575" cy="657225"/>
          </a:xfrm>
          <a:solidFill>
            <a:schemeClr val="bg1"/>
          </a:solidFill>
        </p:grpSpPr>
        <p:sp>
          <p:nvSpPr>
            <p:cNvPr id="81" name="Freeform 433"/>
            <p:cNvSpPr>
              <a:spLocks/>
            </p:cNvSpPr>
            <p:nvPr/>
          </p:nvSpPr>
          <p:spPr bwMode="auto">
            <a:xfrm>
              <a:off x="5257800" y="1857375"/>
              <a:ext cx="282575" cy="123825"/>
            </a:xfrm>
            <a:custGeom>
              <a:avLst/>
              <a:gdLst>
                <a:gd name="T0" fmla="*/ 2147483646 w 89"/>
                <a:gd name="T1" fmla="*/ 2147483646 h 39"/>
                <a:gd name="T2" fmla="*/ 0 w 89"/>
                <a:gd name="T3" fmla="*/ 0 h 39"/>
                <a:gd name="T4" fmla="*/ 0 w 89"/>
                <a:gd name="T5" fmla="*/ 2147483646 h 39"/>
                <a:gd name="T6" fmla="*/ 2147483646 w 89"/>
                <a:gd name="T7" fmla="*/ 2147483646 h 39"/>
                <a:gd name="T8" fmla="*/ 2147483646 w 89"/>
                <a:gd name="T9" fmla="*/ 2147483646 h 39"/>
                <a:gd name="T10" fmla="*/ 2147483646 w 89"/>
                <a:gd name="T11" fmla="*/ 0 h 39"/>
                <a:gd name="T12" fmla="*/ 2147483646 w 8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39">
                  <a:moveTo>
                    <a:pt x="45" y="18"/>
                  </a:moveTo>
                  <a:cubicBezTo>
                    <a:pt x="20" y="18"/>
                    <a:pt x="0" y="1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1"/>
                    <a:pt x="20" y="39"/>
                    <a:pt x="45" y="39"/>
                  </a:cubicBezTo>
                  <a:cubicBezTo>
                    <a:pt x="69" y="39"/>
                    <a:pt x="89" y="31"/>
                    <a:pt x="89" y="2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0"/>
                    <a:pt x="69" y="18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2" name="Freeform 434"/>
            <p:cNvSpPr>
              <a:spLocks/>
            </p:cNvSpPr>
            <p:nvPr/>
          </p:nvSpPr>
          <p:spPr bwMode="auto">
            <a:xfrm>
              <a:off x="5257800" y="1771650"/>
              <a:ext cx="282575" cy="123825"/>
            </a:xfrm>
            <a:custGeom>
              <a:avLst/>
              <a:gdLst>
                <a:gd name="T0" fmla="*/ 2147483646 w 89"/>
                <a:gd name="T1" fmla="*/ 2147483646 h 39"/>
                <a:gd name="T2" fmla="*/ 0 w 89"/>
                <a:gd name="T3" fmla="*/ 0 h 39"/>
                <a:gd name="T4" fmla="*/ 0 w 89"/>
                <a:gd name="T5" fmla="*/ 2147483646 h 39"/>
                <a:gd name="T6" fmla="*/ 2147483646 w 89"/>
                <a:gd name="T7" fmla="*/ 2147483646 h 39"/>
                <a:gd name="T8" fmla="*/ 2147483646 w 89"/>
                <a:gd name="T9" fmla="*/ 2147483646 h 39"/>
                <a:gd name="T10" fmla="*/ 2147483646 w 89"/>
                <a:gd name="T11" fmla="*/ 0 h 39"/>
                <a:gd name="T12" fmla="*/ 2147483646 w 8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39">
                  <a:moveTo>
                    <a:pt x="45" y="17"/>
                  </a:moveTo>
                  <a:cubicBezTo>
                    <a:pt x="20" y="17"/>
                    <a:pt x="0" y="1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20" y="39"/>
                    <a:pt x="45" y="39"/>
                  </a:cubicBezTo>
                  <a:cubicBezTo>
                    <a:pt x="69" y="39"/>
                    <a:pt x="89" y="31"/>
                    <a:pt x="89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0"/>
                    <a:pt x="69" y="1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3" name="Freeform 435"/>
            <p:cNvSpPr>
              <a:spLocks noEditPoints="1"/>
            </p:cNvSpPr>
            <p:nvPr/>
          </p:nvSpPr>
          <p:spPr bwMode="auto">
            <a:xfrm>
              <a:off x="5257800" y="1628775"/>
              <a:ext cx="282575" cy="184150"/>
            </a:xfrm>
            <a:custGeom>
              <a:avLst/>
              <a:gdLst>
                <a:gd name="T0" fmla="*/ 2147483646 w 89"/>
                <a:gd name="T1" fmla="*/ 0 h 58"/>
                <a:gd name="T2" fmla="*/ 0 w 89"/>
                <a:gd name="T3" fmla="*/ 2147483646 h 58"/>
                <a:gd name="T4" fmla="*/ 0 w 89"/>
                <a:gd name="T5" fmla="*/ 2147483646 h 58"/>
                <a:gd name="T6" fmla="*/ 0 w 89"/>
                <a:gd name="T7" fmla="*/ 2147483646 h 58"/>
                <a:gd name="T8" fmla="*/ 2147483646 w 89"/>
                <a:gd name="T9" fmla="*/ 2147483646 h 58"/>
                <a:gd name="T10" fmla="*/ 2147483646 w 89"/>
                <a:gd name="T11" fmla="*/ 2147483646 h 58"/>
                <a:gd name="T12" fmla="*/ 2147483646 w 89"/>
                <a:gd name="T13" fmla="*/ 2147483646 h 58"/>
                <a:gd name="T14" fmla="*/ 2147483646 w 89"/>
                <a:gd name="T15" fmla="*/ 0 h 58"/>
                <a:gd name="T16" fmla="*/ 2147483646 w 89"/>
                <a:gd name="T17" fmla="*/ 2147483646 h 58"/>
                <a:gd name="T18" fmla="*/ 2147483646 w 89"/>
                <a:gd name="T19" fmla="*/ 2147483646 h 58"/>
                <a:gd name="T20" fmla="*/ 2147483646 w 89"/>
                <a:gd name="T21" fmla="*/ 2147483646 h 58"/>
                <a:gd name="T22" fmla="*/ 2147483646 w 89"/>
                <a:gd name="T23" fmla="*/ 2147483646 h 58"/>
                <a:gd name="T24" fmla="*/ 2147483646 w 89"/>
                <a:gd name="T25" fmla="*/ 2147483646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58">
                  <a:moveTo>
                    <a:pt x="45" y="0"/>
                  </a:moveTo>
                  <a:cubicBezTo>
                    <a:pt x="20" y="0"/>
                    <a:pt x="0" y="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0"/>
                    <a:pt x="20" y="58"/>
                    <a:pt x="45" y="58"/>
                  </a:cubicBezTo>
                  <a:cubicBezTo>
                    <a:pt x="69" y="58"/>
                    <a:pt x="89" y="50"/>
                    <a:pt x="89" y="40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8"/>
                    <a:pt x="69" y="0"/>
                    <a:pt x="45" y="0"/>
                  </a:cubicBezTo>
                  <a:close/>
                  <a:moveTo>
                    <a:pt x="45" y="36"/>
                  </a:moveTo>
                  <a:cubicBezTo>
                    <a:pt x="21" y="36"/>
                    <a:pt x="1" y="28"/>
                    <a:pt x="1" y="18"/>
                  </a:cubicBezTo>
                  <a:cubicBezTo>
                    <a:pt x="1" y="9"/>
                    <a:pt x="21" y="1"/>
                    <a:pt x="45" y="1"/>
                  </a:cubicBezTo>
                  <a:cubicBezTo>
                    <a:pt x="69" y="1"/>
                    <a:pt x="89" y="9"/>
                    <a:pt x="89" y="18"/>
                  </a:cubicBezTo>
                  <a:cubicBezTo>
                    <a:pt x="89" y="28"/>
                    <a:pt x="69" y="36"/>
                    <a:pt x="4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4" name="Freeform 436"/>
            <p:cNvSpPr>
              <a:spLocks noEditPoints="1"/>
            </p:cNvSpPr>
            <p:nvPr/>
          </p:nvSpPr>
          <p:spPr bwMode="auto">
            <a:xfrm>
              <a:off x="5270500" y="1631950"/>
              <a:ext cx="257175" cy="104775"/>
            </a:xfrm>
            <a:custGeom>
              <a:avLst/>
              <a:gdLst>
                <a:gd name="T0" fmla="*/ 2147483646 w 81"/>
                <a:gd name="T1" fmla="*/ 0 h 33"/>
                <a:gd name="T2" fmla="*/ 0 w 81"/>
                <a:gd name="T3" fmla="*/ 2147483646 h 33"/>
                <a:gd name="T4" fmla="*/ 2147483646 w 81"/>
                <a:gd name="T5" fmla="*/ 2147483646 h 33"/>
                <a:gd name="T6" fmla="*/ 2147483646 w 81"/>
                <a:gd name="T7" fmla="*/ 2147483646 h 33"/>
                <a:gd name="T8" fmla="*/ 2147483646 w 81"/>
                <a:gd name="T9" fmla="*/ 0 h 33"/>
                <a:gd name="T10" fmla="*/ 2147483646 w 81"/>
                <a:gd name="T11" fmla="*/ 2147483646 h 33"/>
                <a:gd name="T12" fmla="*/ 2147483646 w 81"/>
                <a:gd name="T13" fmla="*/ 2147483646 h 33"/>
                <a:gd name="T14" fmla="*/ 2147483646 w 81"/>
                <a:gd name="T15" fmla="*/ 2147483646 h 33"/>
                <a:gd name="T16" fmla="*/ 2147483646 w 81"/>
                <a:gd name="T17" fmla="*/ 2147483646 h 33"/>
                <a:gd name="T18" fmla="*/ 2147483646 w 81"/>
                <a:gd name="T19" fmla="*/ 214748364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33">
                  <a:moveTo>
                    <a:pt x="41" y="0"/>
                  </a:moveTo>
                  <a:cubicBezTo>
                    <a:pt x="18" y="0"/>
                    <a:pt x="0" y="8"/>
                    <a:pt x="0" y="17"/>
                  </a:cubicBezTo>
                  <a:cubicBezTo>
                    <a:pt x="0" y="26"/>
                    <a:pt x="18" y="33"/>
                    <a:pt x="41" y="33"/>
                  </a:cubicBezTo>
                  <a:cubicBezTo>
                    <a:pt x="63" y="33"/>
                    <a:pt x="81" y="26"/>
                    <a:pt x="81" y="17"/>
                  </a:cubicBezTo>
                  <a:cubicBezTo>
                    <a:pt x="81" y="8"/>
                    <a:pt x="63" y="0"/>
                    <a:pt x="41" y="0"/>
                  </a:cubicBezTo>
                  <a:close/>
                  <a:moveTo>
                    <a:pt x="41" y="31"/>
                  </a:moveTo>
                  <a:cubicBezTo>
                    <a:pt x="21" y="31"/>
                    <a:pt x="6" y="24"/>
                    <a:pt x="6" y="17"/>
                  </a:cubicBezTo>
                  <a:cubicBezTo>
                    <a:pt x="6" y="9"/>
                    <a:pt x="21" y="3"/>
                    <a:pt x="41" y="3"/>
                  </a:cubicBezTo>
                  <a:cubicBezTo>
                    <a:pt x="60" y="3"/>
                    <a:pt x="76" y="9"/>
                    <a:pt x="76" y="17"/>
                  </a:cubicBezTo>
                  <a:cubicBezTo>
                    <a:pt x="76" y="24"/>
                    <a:pt x="60" y="31"/>
                    <a:pt x="4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5" name="Freeform 437"/>
            <p:cNvSpPr>
              <a:spLocks/>
            </p:cNvSpPr>
            <p:nvPr/>
          </p:nvSpPr>
          <p:spPr bwMode="auto">
            <a:xfrm>
              <a:off x="4749800" y="1530350"/>
              <a:ext cx="584200" cy="454025"/>
            </a:xfrm>
            <a:custGeom>
              <a:avLst/>
              <a:gdLst>
                <a:gd name="T0" fmla="*/ 2147483646 w 184"/>
                <a:gd name="T1" fmla="*/ 2147483646 h 143"/>
                <a:gd name="T2" fmla="*/ 2147483646 w 184"/>
                <a:gd name="T3" fmla="*/ 2147483646 h 143"/>
                <a:gd name="T4" fmla="*/ 2147483646 w 184"/>
                <a:gd name="T5" fmla="*/ 2147483646 h 143"/>
                <a:gd name="T6" fmla="*/ 2147483646 w 184"/>
                <a:gd name="T7" fmla="*/ 2147483646 h 143"/>
                <a:gd name="T8" fmla="*/ 2147483646 w 184"/>
                <a:gd name="T9" fmla="*/ 0 h 143"/>
                <a:gd name="T10" fmla="*/ 2147483646 w 184"/>
                <a:gd name="T11" fmla="*/ 2147483646 h 143"/>
                <a:gd name="T12" fmla="*/ 2147483646 w 184"/>
                <a:gd name="T13" fmla="*/ 2147483646 h 143"/>
                <a:gd name="T14" fmla="*/ 2147483646 w 184"/>
                <a:gd name="T15" fmla="*/ 2147483646 h 143"/>
                <a:gd name="T16" fmla="*/ 2147483646 w 184"/>
                <a:gd name="T17" fmla="*/ 2147483646 h 143"/>
                <a:gd name="T18" fmla="*/ 0 w 184"/>
                <a:gd name="T19" fmla="*/ 2147483646 h 143"/>
                <a:gd name="T20" fmla="*/ 2147483646 w 184"/>
                <a:gd name="T21" fmla="*/ 2147483646 h 143"/>
                <a:gd name="T22" fmla="*/ 2147483646 w 184"/>
                <a:gd name="T23" fmla="*/ 2147483646 h 143"/>
                <a:gd name="T24" fmla="*/ 2147483646 w 184"/>
                <a:gd name="T25" fmla="*/ 2147483646 h 143"/>
                <a:gd name="T26" fmla="*/ 2147483646 w 184"/>
                <a:gd name="T27" fmla="*/ 2147483646 h 143"/>
                <a:gd name="T28" fmla="*/ 2147483646 w 184"/>
                <a:gd name="T29" fmla="*/ 2147483646 h 143"/>
                <a:gd name="T30" fmla="*/ 2147483646 w 184"/>
                <a:gd name="T31" fmla="*/ 2147483646 h 143"/>
                <a:gd name="T32" fmla="*/ 2147483646 w 184"/>
                <a:gd name="T33" fmla="*/ 2147483646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4" h="143">
                  <a:moveTo>
                    <a:pt x="156" y="128"/>
                  </a:moveTo>
                  <a:cubicBezTo>
                    <a:pt x="156" y="128"/>
                    <a:pt x="156" y="128"/>
                    <a:pt x="156" y="128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38"/>
                    <a:pt x="167" y="31"/>
                    <a:pt x="184" y="28"/>
                  </a:cubicBezTo>
                  <a:cubicBezTo>
                    <a:pt x="176" y="12"/>
                    <a:pt x="158" y="0"/>
                    <a:pt x="139" y="0"/>
                  </a:cubicBezTo>
                  <a:cubicBezTo>
                    <a:pt x="118" y="0"/>
                    <a:pt x="99" y="14"/>
                    <a:pt x="92" y="34"/>
                  </a:cubicBezTo>
                  <a:cubicBezTo>
                    <a:pt x="89" y="33"/>
                    <a:pt x="85" y="33"/>
                    <a:pt x="81" y="33"/>
                  </a:cubicBezTo>
                  <a:cubicBezTo>
                    <a:pt x="62" y="33"/>
                    <a:pt x="46" y="47"/>
                    <a:pt x="45" y="66"/>
                  </a:cubicBezTo>
                  <a:cubicBezTo>
                    <a:pt x="43" y="66"/>
                    <a:pt x="41" y="66"/>
                    <a:pt x="39" y="66"/>
                  </a:cubicBezTo>
                  <a:cubicBezTo>
                    <a:pt x="17" y="66"/>
                    <a:pt x="0" y="83"/>
                    <a:pt x="0" y="104"/>
                  </a:cubicBezTo>
                  <a:cubicBezTo>
                    <a:pt x="0" y="124"/>
                    <a:pt x="14" y="140"/>
                    <a:pt x="33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100" y="143"/>
                    <a:pt x="100" y="143"/>
                  </a:cubicBezTo>
                  <a:cubicBezTo>
                    <a:pt x="100" y="143"/>
                    <a:pt x="100" y="143"/>
                    <a:pt x="101" y="143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164" y="140"/>
                    <a:pt x="156" y="134"/>
                    <a:pt x="156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6" name="Freeform 438"/>
            <p:cNvSpPr>
              <a:spLocks/>
            </p:cNvSpPr>
            <p:nvPr/>
          </p:nvSpPr>
          <p:spPr bwMode="auto">
            <a:xfrm>
              <a:off x="4895850" y="2019300"/>
              <a:ext cx="111125" cy="168275"/>
            </a:xfrm>
            <a:custGeom>
              <a:avLst/>
              <a:gdLst>
                <a:gd name="T0" fmla="*/ 0 w 70"/>
                <a:gd name="T1" fmla="*/ 2147483646 h 106"/>
                <a:gd name="T2" fmla="*/ 2147483646 w 70"/>
                <a:gd name="T3" fmla="*/ 2147483646 h 106"/>
                <a:gd name="T4" fmla="*/ 2147483646 w 70"/>
                <a:gd name="T5" fmla="*/ 2147483646 h 106"/>
                <a:gd name="T6" fmla="*/ 2147483646 w 70"/>
                <a:gd name="T7" fmla="*/ 2147483646 h 106"/>
                <a:gd name="T8" fmla="*/ 2147483646 w 70"/>
                <a:gd name="T9" fmla="*/ 2147483646 h 106"/>
                <a:gd name="T10" fmla="*/ 2147483646 w 70"/>
                <a:gd name="T11" fmla="*/ 2147483646 h 106"/>
                <a:gd name="T12" fmla="*/ 2147483646 w 70"/>
                <a:gd name="T13" fmla="*/ 0 h 106"/>
                <a:gd name="T14" fmla="*/ 0 w 70"/>
                <a:gd name="T15" fmla="*/ 2147483646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06">
                  <a:moveTo>
                    <a:pt x="0" y="48"/>
                  </a:moveTo>
                  <a:lnTo>
                    <a:pt x="20" y="48"/>
                  </a:lnTo>
                  <a:lnTo>
                    <a:pt x="20" y="106"/>
                  </a:lnTo>
                  <a:lnTo>
                    <a:pt x="50" y="106"/>
                  </a:lnTo>
                  <a:lnTo>
                    <a:pt x="50" y="48"/>
                  </a:lnTo>
                  <a:lnTo>
                    <a:pt x="70" y="48"/>
                  </a:lnTo>
                  <a:lnTo>
                    <a:pt x="34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7" name="Freeform 439"/>
            <p:cNvSpPr>
              <a:spLocks/>
            </p:cNvSpPr>
            <p:nvPr/>
          </p:nvSpPr>
          <p:spPr bwMode="auto">
            <a:xfrm>
              <a:off x="5203825" y="2019300"/>
              <a:ext cx="111125" cy="168275"/>
            </a:xfrm>
            <a:custGeom>
              <a:avLst/>
              <a:gdLst>
                <a:gd name="T0" fmla="*/ 2147483646 w 70"/>
                <a:gd name="T1" fmla="*/ 0 h 106"/>
                <a:gd name="T2" fmla="*/ 2147483646 w 70"/>
                <a:gd name="T3" fmla="*/ 0 h 106"/>
                <a:gd name="T4" fmla="*/ 2147483646 w 70"/>
                <a:gd name="T5" fmla="*/ 2147483646 h 106"/>
                <a:gd name="T6" fmla="*/ 0 w 70"/>
                <a:gd name="T7" fmla="*/ 2147483646 h 106"/>
                <a:gd name="T8" fmla="*/ 2147483646 w 70"/>
                <a:gd name="T9" fmla="*/ 2147483646 h 106"/>
                <a:gd name="T10" fmla="*/ 2147483646 w 70"/>
                <a:gd name="T11" fmla="*/ 2147483646 h 106"/>
                <a:gd name="T12" fmla="*/ 2147483646 w 70"/>
                <a:gd name="T13" fmla="*/ 2147483646 h 106"/>
                <a:gd name="T14" fmla="*/ 2147483646 w 70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06">
                  <a:moveTo>
                    <a:pt x="50" y="0"/>
                  </a:moveTo>
                  <a:lnTo>
                    <a:pt x="20" y="0"/>
                  </a:lnTo>
                  <a:lnTo>
                    <a:pt x="20" y="58"/>
                  </a:lnTo>
                  <a:lnTo>
                    <a:pt x="0" y="58"/>
                  </a:lnTo>
                  <a:lnTo>
                    <a:pt x="34" y="106"/>
                  </a:lnTo>
                  <a:lnTo>
                    <a:pt x="70" y="58"/>
                  </a:lnTo>
                  <a:lnTo>
                    <a:pt x="50" y="58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359976" y="2083304"/>
            <a:ext cx="3717601" cy="55440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2" name="Chevron 71"/>
          <p:cNvSpPr/>
          <p:nvPr/>
        </p:nvSpPr>
        <p:spPr>
          <a:xfrm>
            <a:off x="460498" y="2127573"/>
            <a:ext cx="2290267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Outcome focussed managed services</a:t>
            </a:r>
          </a:p>
        </p:txBody>
      </p:sp>
      <p:grpSp>
        <p:nvGrpSpPr>
          <p:cNvPr id="6" name="Group 4323"/>
          <p:cNvGrpSpPr>
            <a:grpSpLocks/>
          </p:cNvGrpSpPr>
          <p:nvPr/>
        </p:nvGrpSpPr>
        <p:grpSpPr bwMode="auto">
          <a:xfrm>
            <a:off x="3386524" y="2248237"/>
            <a:ext cx="517743" cy="398914"/>
            <a:chOff x="1352550" y="3854450"/>
            <a:chExt cx="708025" cy="600075"/>
          </a:xfrm>
          <a:solidFill>
            <a:schemeClr val="tx1"/>
          </a:solidFill>
        </p:grpSpPr>
        <p:sp>
          <p:nvSpPr>
            <p:cNvPr id="92" name="Freeform 81"/>
            <p:cNvSpPr>
              <a:spLocks noEditPoints="1"/>
            </p:cNvSpPr>
            <p:nvPr/>
          </p:nvSpPr>
          <p:spPr bwMode="auto">
            <a:xfrm>
              <a:off x="1352550" y="3854450"/>
              <a:ext cx="485775" cy="473075"/>
            </a:xfrm>
            <a:custGeom>
              <a:avLst/>
              <a:gdLst>
                <a:gd name="T0" fmla="*/ 2147483646 w 153"/>
                <a:gd name="T1" fmla="*/ 2147483646 h 149"/>
                <a:gd name="T2" fmla="*/ 2147483646 w 153"/>
                <a:gd name="T3" fmla="*/ 2147483646 h 149"/>
                <a:gd name="T4" fmla="*/ 2147483646 w 153"/>
                <a:gd name="T5" fmla="*/ 2147483646 h 149"/>
                <a:gd name="T6" fmla="*/ 2147483646 w 153"/>
                <a:gd name="T7" fmla="*/ 2147483646 h 149"/>
                <a:gd name="T8" fmla="*/ 2147483646 w 153"/>
                <a:gd name="T9" fmla="*/ 2147483646 h 149"/>
                <a:gd name="T10" fmla="*/ 2147483646 w 153"/>
                <a:gd name="T11" fmla="*/ 2147483646 h 149"/>
                <a:gd name="T12" fmla="*/ 2147483646 w 153"/>
                <a:gd name="T13" fmla="*/ 2147483646 h 149"/>
                <a:gd name="T14" fmla="*/ 2147483646 w 153"/>
                <a:gd name="T15" fmla="*/ 2147483646 h 149"/>
                <a:gd name="T16" fmla="*/ 2147483646 w 153"/>
                <a:gd name="T17" fmla="*/ 2147483646 h 149"/>
                <a:gd name="T18" fmla="*/ 2147483646 w 153"/>
                <a:gd name="T19" fmla="*/ 2147483646 h 149"/>
                <a:gd name="T20" fmla="*/ 2147483646 w 153"/>
                <a:gd name="T21" fmla="*/ 2147483646 h 149"/>
                <a:gd name="T22" fmla="*/ 2147483646 w 153"/>
                <a:gd name="T23" fmla="*/ 2147483646 h 149"/>
                <a:gd name="T24" fmla="*/ 2147483646 w 153"/>
                <a:gd name="T25" fmla="*/ 2147483646 h 149"/>
                <a:gd name="T26" fmla="*/ 2147483646 w 153"/>
                <a:gd name="T27" fmla="*/ 2147483646 h 149"/>
                <a:gd name="T28" fmla="*/ 2147483646 w 153"/>
                <a:gd name="T29" fmla="*/ 2147483646 h 149"/>
                <a:gd name="T30" fmla="*/ 2147483646 w 153"/>
                <a:gd name="T31" fmla="*/ 0 h 149"/>
                <a:gd name="T32" fmla="*/ 2147483646 w 153"/>
                <a:gd name="T33" fmla="*/ 0 h 149"/>
                <a:gd name="T34" fmla="*/ 2147483646 w 153"/>
                <a:gd name="T35" fmla="*/ 2147483646 h 149"/>
                <a:gd name="T36" fmla="*/ 2147483646 w 153"/>
                <a:gd name="T37" fmla="*/ 2147483646 h 149"/>
                <a:gd name="T38" fmla="*/ 2147483646 w 153"/>
                <a:gd name="T39" fmla="*/ 2147483646 h 149"/>
                <a:gd name="T40" fmla="*/ 2147483646 w 153"/>
                <a:gd name="T41" fmla="*/ 2147483646 h 149"/>
                <a:gd name="T42" fmla="*/ 2147483646 w 153"/>
                <a:gd name="T43" fmla="*/ 2147483646 h 149"/>
                <a:gd name="T44" fmla="*/ 2147483646 w 153"/>
                <a:gd name="T45" fmla="*/ 2147483646 h 149"/>
                <a:gd name="T46" fmla="*/ 0 w 153"/>
                <a:gd name="T47" fmla="*/ 2147483646 h 149"/>
                <a:gd name="T48" fmla="*/ 0 w 153"/>
                <a:gd name="T49" fmla="*/ 2147483646 h 149"/>
                <a:gd name="T50" fmla="*/ 2147483646 w 153"/>
                <a:gd name="T51" fmla="*/ 2147483646 h 149"/>
                <a:gd name="T52" fmla="*/ 2147483646 w 153"/>
                <a:gd name="T53" fmla="*/ 2147483646 h 149"/>
                <a:gd name="T54" fmla="*/ 2147483646 w 153"/>
                <a:gd name="T55" fmla="*/ 2147483646 h 149"/>
                <a:gd name="T56" fmla="*/ 2147483646 w 153"/>
                <a:gd name="T57" fmla="*/ 2147483646 h 149"/>
                <a:gd name="T58" fmla="*/ 2147483646 w 153"/>
                <a:gd name="T59" fmla="*/ 2147483646 h 149"/>
                <a:gd name="T60" fmla="*/ 2147483646 w 153"/>
                <a:gd name="T61" fmla="*/ 2147483646 h 149"/>
                <a:gd name="T62" fmla="*/ 2147483646 w 153"/>
                <a:gd name="T63" fmla="*/ 2147483646 h 149"/>
                <a:gd name="T64" fmla="*/ 2147483646 w 153"/>
                <a:gd name="T65" fmla="*/ 2147483646 h 149"/>
                <a:gd name="T66" fmla="*/ 2147483646 w 153"/>
                <a:gd name="T67" fmla="*/ 2147483646 h 149"/>
                <a:gd name="T68" fmla="*/ 2147483646 w 153"/>
                <a:gd name="T69" fmla="*/ 2147483646 h 149"/>
                <a:gd name="T70" fmla="*/ 2147483646 w 153"/>
                <a:gd name="T71" fmla="*/ 2147483646 h 149"/>
                <a:gd name="T72" fmla="*/ 2147483646 w 153"/>
                <a:gd name="T73" fmla="*/ 2147483646 h 149"/>
                <a:gd name="T74" fmla="*/ 2147483646 w 153"/>
                <a:gd name="T75" fmla="*/ 2147483646 h 1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3" h="149">
                  <a:moveTo>
                    <a:pt x="77" y="121"/>
                  </a:moveTo>
                  <a:cubicBezTo>
                    <a:pt x="51" y="121"/>
                    <a:pt x="30" y="100"/>
                    <a:pt x="30" y="75"/>
                  </a:cubicBezTo>
                  <a:cubicBezTo>
                    <a:pt x="30" y="49"/>
                    <a:pt x="51" y="28"/>
                    <a:pt x="77" y="28"/>
                  </a:cubicBezTo>
                  <a:cubicBezTo>
                    <a:pt x="103" y="28"/>
                    <a:pt x="123" y="49"/>
                    <a:pt x="123" y="75"/>
                  </a:cubicBezTo>
                  <a:cubicBezTo>
                    <a:pt x="123" y="100"/>
                    <a:pt x="103" y="121"/>
                    <a:pt x="77" y="121"/>
                  </a:cubicBezTo>
                  <a:close/>
                  <a:moveTo>
                    <a:pt x="131" y="111"/>
                  </a:moveTo>
                  <a:cubicBezTo>
                    <a:pt x="136" y="104"/>
                    <a:pt x="139" y="97"/>
                    <a:pt x="141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39" y="53"/>
                    <a:pt x="136" y="46"/>
                    <a:pt x="132" y="39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06" y="16"/>
                    <a:pt x="98" y="12"/>
                    <a:pt x="90" y="1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5" y="13"/>
                    <a:pt x="47" y="16"/>
                    <a:pt x="41" y="2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7" y="46"/>
                    <a:pt x="14" y="54"/>
                    <a:pt x="1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7"/>
                    <a:pt x="18" y="104"/>
                    <a:pt x="22" y="11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8" y="134"/>
                    <a:pt x="55" y="137"/>
                    <a:pt x="62" y="138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8" y="137"/>
                    <a:pt x="105" y="134"/>
                    <a:pt x="112" y="130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31" y="111"/>
                    <a:pt x="131" y="111"/>
                    <a:pt x="13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3" name="Freeform 82"/>
            <p:cNvSpPr>
              <a:spLocks noEditPoints="1"/>
            </p:cNvSpPr>
            <p:nvPr/>
          </p:nvSpPr>
          <p:spPr bwMode="auto">
            <a:xfrm>
              <a:off x="1482725" y="3981450"/>
              <a:ext cx="225425" cy="222250"/>
            </a:xfrm>
            <a:custGeom>
              <a:avLst/>
              <a:gdLst>
                <a:gd name="T0" fmla="*/ 2147483646 w 71"/>
                <a:gd name="T1" fmla="*/ 2147483646 h 70"/>
                <a:gd name="T2" fmla="*/ 2147483646 w 71"/>
                <a:gd name="T3" fmla="*/ 2147483646 h 70"/>
                <a:gd name="T4" fmla="*/ 2147483646 w 71"/>
                <a:gd name="T5" fmla="*/ 2147483646 h 70"/>
                <a:gd name="T6" fmla="*/ 2147483646 w 71"/>
                <a:gd name="T7" fmla="*/ 2147483646 h 70"/>
                <a:gd name="T8" fmla="*/ 2147483646 w 71"/>
                <a:gd name="T9" fmla="*/ 2147483646 h 70"/>
                <a:gd name="T10" fmla="*/ 2147483646 w 71"/>
                <a:gd name="T11" fmla="*/ 0 h 70"/>
                <a:gd name="T12" fmla="*/ 0 w 71"/>
                <a:gd name="T13" fmla="*/ 2147483646 h 70"/>
                <a:gd name="T14" fmla="*/ 2147483646 w 71"/>
                <a:gd name="T15" fmla="*/ 2147483646 h 70"/>
                <a:gd name="T16" fmla="*/ 2147483646 w 71"/>
                <a:gd name="T17" fmla="*/ 2147483646 h 70"/>
                <a:gd name="T18" fmla="*/ 2147483646 w 71"/>
                <a:gd name="T19" fmla="*/ 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70">
                  <a:moveTo>
                    <a:pt x="35" y="58"/>
                  </a:move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1"/>
                    <a:pt x="35" y="11"/>
                  </a:cubicBezTo>
                  <a:cubicBezTo>
                    <a:pt x="49" y="11"/>
                    <a:pt x="59" y="22"/>
                    <a:pt x="59" y="35"/>
                  </a:cubicBezTo>
                  <a:cubicBezTo>
                    <a:pt x="59" y="48"/>
                    <a:pt x="49" y="58"/>
                    <a:pt x="35" y="58"/>
                  </a:cubicBezTo>
                  <a:close/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5" y="70"/>
                    <a:pt x="71" y="54"/>
                    <a:pt x="71" y="35"/>
                  </a:cubicBezTo>
                  <a:cubicBezTo>
                    <a:pt x="71" y="16"/>
                    <a:pt x="55" y="0"/>
                    <a:pt x="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4" name="Oval 83"/>
            <p:cNvSpPr>
              <a:spLocks noChangeArrowheads="1"/>
            </p:cNvSpPr>
            <p:nvPr/>
          </p:nvSpPr>
          <p:spPr bwMode="auto">
            <a:xfrm>
              <a:off x="1555750" y="4054475"/>
              <a:ext cx="79375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5" name="Freeform 84"/>
            <p:cNvSpPr>
              <a:spLocks noEditPoints="1"/>
            </p:cNvSpPr>
            <p:nvPr/>
          </p:nvSpPr>
          <p:spPr bwMode="auto">
            <a:xfrm>
              <a:off x="1778000" y="4178300"/>
              <a:ext cx="282575" cy="276225"/>
            </a:xfrm>
            <a:custGeom>
              <a:avLst/>
              <a:gdLst>
                <a:gd name="T0" fmla="*/ 2147483646 w 89"/>
                <a:gd name="T1" fmla="*/ 2147483646 h 87"/>
                <a:gd name="T2" fmla="*/ 2147483646 w 89"/>
                <a:gd name="T3" fmla="*/ 2147483646 h 87"/>
                <a:gd name="T4" fmla="*/ 2147483646 w 89"/>
                <a:gd name="T5" fmla="*/ 2147483646 h 87"/>
                <a:gd name="T6" fmla="*/ 2147483646 w 89"/>
                <a:gd name="T7" fmla="*/ 2147483646 h 87"/>
                <a:gd name="T8" fmla="*/ 2147483646 w 89"/>
                <a:gd name="T9" fmla="*/ 2147483646 h 87"/>
                <a:gd name="T10" fmla="*/ 2147483646 w 89"/>
                <a:gd name="T11" fmla="*/ 2147483646 h 87"/>
                <a:gd name="T12" fmla="*/ 2147483646 w 89"/>
                <a:gd name="T13" fmla="*/ 2147483646 h 87"/>
                <a:gd name="T14" fmla="*/ 2147483646 w 89"/>
                <a:gd name="T15" fmla="*/ 2147483646 h 87"/>
                <a:gd name="T16" fmla="*/ 2147483646 w 89"/>
                <a:gd name="T17" fmla="*/ 2147483646 h 87"/>
                <a:gd name="T18" fmla="*/ 2147483646 w 89"/>
                <a:gd name="T19" fmla="*/ 2147483646 h 87"/>
                <a:gd name="T20" fmla="*/ 2147483646 w 89"/>
                <a:gd name="T21" fmla="*/ 2147483646 h 87"/>
                <a:gd name="T22" fmla="*/ 2147483646 w 89"/>
                <a:gd name="T23" fmla="*/ 0 h 87"/>
                <a:gd name="T24" fmla="*/ 2147483646 w 89"/>
                <a:gd name="T25" fmla="*/ 0 h 87"/>
                <a:gd name="T26" fmla="*/ 2147483646 w 89"/>
                <a:gd name="T27" fmla="*/ 2147483646 h 87"/>
                <a:gd name="T28" fmla="*/ 2147483646 w 89"/>
                <a:gd name="T29" fmla="*/ 2147483646 h 87"/>
                <a:gd name="T30" fmla="*/ 2147483646 w 89"/>
                <a:gd name="T31" fmla="*/ 2147483646 h 87"/>
                <a:gd name="T32" fmla="*/ 2147483646 w 89"/>
                <a:gd name="T33" fmla="*/ 2147483646 h 87"/>
                <a:gd name="T34" fmla="*/ 2147483646 w 89"/>
                <a:gd name="T35" fmla="*/ 2147483646 h 87"/>
                <a:gd name="T36" fmla="*/ 2147483646 w 89"/>
                <a:gd name="T37" fmla="*/ 2147483646 h 87"/>
                <a:gd name="T38" fmla="*/ 0 w 89"/>
                <a:gd name="T39" fmla="*/ 2147483646 h 87"/>
                <a:gd name="T40" fmla="*/ 0 w 89"/>
                <a:gd name="T41" fmla="*/ 2147483646 h 87"/>
                <a:gd name="T42" fmla="*/ 2147483646 w 89"/>
                <a:gd name="T43" fmla="*/ 2147483646 h 87"/>
                <a:gd name="T44" fmla="*/ 2147483646 w 89"/>
                <a:gd name="T45" fmla="*/ 2147483646 h 87"/>
                <a:gd name="T46" fmla="*/ 2147483646 w 89"/>
                <a:gd name="T47" fmla="*/ 2147483646 h 87"/>
                <a:gd name="T48" fmla="*/ 2147483646 w 89"/>
                <a:gd name="T49" fmla="*/ 2147483646 h 87"/>
                <a:gd name="T50" fmla="*/ 2147483646 w 89"/>
                <a:gd name="T51" fmla="*/ 2147483646 h 87"/>
                <a:gd name="T52" fmla="*/ 2147483646 w 89"/>
                <a:gd name="T53" fmla="*/ 2147483646 h 87"/>
                <a:gd name="T54" fmla="*/ 2147483646 w 89"/>
                <a:gd name="T55" fmla="*/ 2147483646 h 87"/>
                <a:gd name="T56" fmla="*/ 2147483646 w 89"/>
                <a:gd name="T57" fmla="*/ 2147483646 h 87"/>
                <a:gd name="T58" fmla="*/ 2147483646 w 89"/>
                <a:gd name="T59" fmla="*/ 2147483646 h 87"/>
                <a:gd name="T60" fmla="*/ 2147483646 w 89"/>
                <a:gd name="T61" fmla="*/ 2147483646 h 87"/>
                <a:gd name="T62" fmla="*/ 2147483646 w 89"/>
                <a:gd name="T63" fmla="*/ 2147483646 h 87"/>
                <a:gd name="T64" fmla="*/ 2147483646 w 89"/>
                <a:gd name="T65" fmla="*/ 2147483646 h 87"/>
                <a:gd name="T66" fmla="*/ 2147483646 w 89"/>
                <a:gd name="T67" fmla="*/ 2147483646 h 87"/>
                <a:gd name="T68" fmla="*/ 2147483646 w 89"/>
                <a:gd name="T69" fmla="*/ 2147483646 h 87"/>
                <a:gd name="T70" fmla="*/ 2147483646 w 89"/>
                <a:gd name="T71" fmla="*/ 2147483646 h 87"/>
                <a:gd name="T72" fmla="*/ 2147483646 w 89"/>
                <a:gd name="T73" fmla="*/ 2147483646 h 87"/>
                <a:gd name="T74" fmla="*/ 2147483646 w 89"/>
                <a:gd name="T75" fmla="*/ 2147483646 h 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9" h="87">
                  <a:moveTo>
                    <a:pt x="44" y="71"/>
                  </a:moveTo>
                  <a:cubicBezTo>
                    <a:pt x="29" y="71"/>
                    <a:pt x="17" y="58"/>
                    <a:pt x="17" y="44"/>
                  </a:cubicBezTo>
                  <a:cubicBezTo>
                    <a:pt x="17" y="29"/>
                    <a:pt x="29" y="17"/>
                    <a:pt x="44" y="17"/>
                  </a:cubicBezTo>
                  <a:cubicBezTo>
                    <a:pt x="60" y="17"/>
                    <a:pt x="72" y="29"/>
                    <a:pt x="72" y="44"/>
                  </a:cubicBezTo>
                  <a:cubicBezTo>
                    <a:pt x="72" y="58"/>
                    <a:pt x="60" y="71"/>
                    <a:pt x="44" y="71"/>
                  </a:cubicBezTo>
                  <a:close/>
                  <a:moveTo>
                    <a:pt x="82" y="36"/>
                  </a:moveTo>
                  <a:cubicBezTo>
                    <a:pt x="81" y="31"/>
                    <a:pt x="79" y="27"/>
                    <a:pt x="76" y="23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1" y="9"/>
                    <a:pt x="57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7"/>
                    <a:pt x="27" y="9"/>
                    <a:pt x="24" y="1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7"/>
                    <a:pt x="8" y="31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56"/>
                    <a:pt x="10" y="61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78"/>
                    <a:pt x="32" y="80"/>
                    <a:pt x="36" y="81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7" y="80"/>
                    <a:pt x="61" y="78"/>
                    <a:pt x="65" y="76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9" y="61"/>
                    <a:pt x="81" y="56"/>
                    <a:pt x="82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6" name="Freeform 85"/>
            <p:cNvSpPr>
              <a:spLocks noEditPoints="1"/>
            </p:cNvSpPr>
            <p:nvPr/>
          </p:nvSpPr>
          <p:spPr bwMode="auto">
            <a:xfrm>
              <a:off x="1854200" y="4251325"/>
              <a:ext cx="130175" cy="130175"/>
            </a:xfrm>
            <a:custGeom>
              <a:avLst/>
              <a:gdLst>
                <a:gd name="T0" fmla="*/ 2147483646 w 41"/>
                <a:gd name="T1" fmla="*/ 2147483646 h 41"/>
                <a:gd name="T2" fmla="*/ 2147483646 w 41"/>
                <a:gd name="T3" fmla="*/ 2147483646 h 41"/>
                <a:gd name="T4" fmla="*/ 2147483646 w 41"/>
                <a:gd name="T5" fmla="*/ 2147483646 h 41"/>
                <a:gd name="T6" fmla="*/ 2147483646 w 41"/>
                <a:gd name="T7" fmla="*/ 2147483646 h 41"/>
                <a:gd name="T8" fmla="*/ 2147483646 w 41"/>
                <a:gd name="T9" fmla="*/ 2147483646 h 41"/>
                <a:gd name="T10" fmla="*/ 2147483646 w 41"/>
                <a:gd name="T11" fmla="*/ 0 h 41"/>
                <a:gd name="T12" fmla="*/ 0 w 41"/>
                <a:gd name="T13" fmla="*/ 2147483646 h 41"/>
                <a:gd name="T14" fmla="*/ 2147483646 w 41"/>
                <a:gd name="T15" fmla="*/ 2147483646 h 41"/>
                <a:gd name="T16" fmla="*/ 2147483646 w 41"/>
                <a:gd name="T17" fmla="*/ 2147483646 h 41"/>
                <a:gd name="T18" fmla="*/ 2147483646 w 41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1">
                  <a:moveTo>
                    <a:pt x="20" y="34"/>
                  </a:moveTo>
                  <a:cubicBezTo>
                    <a:pt x="13" y="34"/>
                    <a:pt x="6" y="28"/>
                    <a:pt x="6" y="21"/>
                  </a:cubicBezTo>
                  <a:cubicBezTo>
                    <a:pt x="6" y="13"/>
                    <a:pt x="13" y="7"/>
                    <a:pt x="20" y="7"/>
                  </a:cubicBezTo>
                  <a:cubicBezTo>
                    <a:pt x="28" y="7"/>
                    <a:pt x="34" y="13"/>
                    <a:pt x="34" y="21"/>
                  </a:cubicBezTo>
                  <a:cubicBezTo>
                    <a:pt x="34" y="28"/>
                    <a:pt x="28" y="34"/>
                    <a:pt x="20" y="34"/>
                  </a:cubicBezTo>
                  <a:close/>
                  <a:moveTo>
                    <a:pt x="20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0" y="41"/>
                  </a:cubicBezTo>
                  <a:cubicBezTo>
                    <a:pt x="32" y="41"/>
                    <a:pt x="41" y="32"/>
                    <a:pt x="41" y="21"/>
                  </a:cubicBezTo>
                  <a:cubicBezTo>
                    <a:pt x="41" y="9"/>
                    <a:pt x="32" y="0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7" name="Oval 86"/>
            <p:cNvSpPr>
              <a:spLocks noChangeArrowheads="1"/>
            </p:cNvSpPr>
            <p:nvPr/>
          </p:nvSpPr>
          <p:spPr bwMode="auto">
            <a:xfrm>
              <a:off x="1895475" y="4295775"/>
              <a:ext cx="47625" cy="44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359976" y="2762685"/>
            <a:ext cx="3717601" cy="554400"/>
          </a:xfrm>
          <a:prstGeom prst="rect">
            <a:avLst/>
          </a:prstGeom>
          <a:solidFill>
            <a:srgbClr val="9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4" name="Chevron 73"/>
          <p:cNvSpPr/>
          <p:nvPr/>
        </p:nvSpPr>
        <p:spPr>
          <a:xfrm>
            <a:off x="460498" y="2806954"/>
            <a:ext cx="2290267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Increasing demand for Utility models</a:t>
            </a:r>
          </a:p>
        </p:txBody>
      </p:sp>
      <p:grpSp>
        <p:nvGrpSpPr>
          <p:cNvPr id="8" name="Group 1394"/>
          <p:cNvGrpSpPr>
            <a:grpSpLocks/>
          </p:cNvGrpSpPr>
          <p:nvPr/>
        </p:nvGrpSpPr>
        <p:grpSpPr bwMode="auto">
          <a:xfrm>
            <a:off x="3415981" y="2915153"/>
            <a:ext cx="387727" cy="348258"/>
            <a:chOff x="295275" y="4889500"/>
            <a:chExt cx="530225" cy="523875"/>
          </a:xfrm>
          <a:solidFill>
            <a:schemeClr val="bg1"/>
          </a:solidFill>
        </p:grpSpPr>
        <p:sp>
          <p:nvSpPr>
            <p:cNvPr id="100" name="Freeform 258"/>
            <p:cNvSpPr>
              <a:spLocks/>
            </p:cNvSpPr>
            <p:nvPr/>
          </p:nvSpPr>
          <p:spPr bwMode="auto">
            <a:xfrm>
              <a:off x="295275" y="4889500"/>
              <a:ext cx="511175" cy="511175"/>
            </a:xfrm>
            <a:custGeom>
              <a:avLst/>
              <a:gdLst>
                <a:gd name="T0" fmla="*/ 2147483646 w 161"/>
                <a:gd name="T1" fmla="*/ 2147483646 h 161"/>
                <a:gd name="T2" fmla="*/ 2147483646 w 161"/>
                <a:gd name="T3" fmla="*/ 2147483646 h 161"/>
                <a:gd name="T4" fmla="*/ 2147483646 w 161"/>
                <a:gd name="T5" fmla="*/ 2147483646 h 161"/>
                <a:gd name="T6" fmla="*/ 2147483646 w 161"/>
                <a:gd name="T7" fmla="*/ 2147483646 h 161"/>
                <a:gd name="T8" fmla="*/ 2147483646 w 161"/>
                <a:gd name="T9" fmla="*/ 2147483646 h 161"/>
                <a:gd name="T10" fmla="*/ 2147483646 w 161"/>
                <a:gd name="T11" fmla="*/ 2147483646 h 161"/>
                <a:gd name="T12" fmla="*/ 2147483646 w 161"/>
                <a:gd name="T13" fmla="*/ 2147483646 h 161"/>
                <a:gd name="T14" fmla="*/ 2147483646 w 161"/>
                <a:gd name="T15" fmla="*/ 2147483646 h 161"/>
                <a:gd name="T16" fmla="*/ 2147483646 w 161"/>
                <a:gd name="T17" fmla="*/ 2147483646 h 161"/>
                <a:gd name="T18" fmla="*/ 2147483646 w 161"/>
                <a:gd name="T19" fmla="*/ 2147483646 h 161"/>
                <a:gd name="T20" fmla="*/ 2147483646 w 161"/>
                <a:gd name="T21" fmla="*/ 2147483646 h 161"/>
                <a:gd name="T22" fmla="*/ 2147483646 w 161"/>
                <a:gd name="T23" fmla="*/ 2147483646 h 161"/>
                <a:gd name="T24" fmla="*/ 2147483646 w 161"/>
                <a:gd name="T25" fmla="*/ 2147483646 h 161"/>
                <a:gd name="T26" fmla="*/ 2147483646 w 161"/>
                <a:gd name="T27" fmla="*/ 2147483646 h 161"/>
                <a:gd name="T28" fmla="*/ 2147483646 w 161"/>
                <a:gd name="T29" fmla="*/ 0 h 161"/>
                <a:gd name="T30" fmla="*/ 2147483646 w 161"/>
                <a:gd name="T31" fmla="*/ 2147483646 h 161"/>
                <a:gd name="T32" fmla="*/ 2147483646 w 161"/>
                <a:gd name="T33" fmla="*/ 2147483646 h 161"/>
                <a:gd name="T34" fmla="*/ 2147483646 w 161"/>
                <a:gd name="T35" fmla="*/ 2147483646 h 161"/>
                <a:gd name="T36" fmla="*/ 2147483646 w 161"/>
                <a:gd name="T37" fmla="*/ 2147483646 h 161"/>
                <a:gd name="T38" fmla="*/ 2147483646 w 161"/>
                <a:gd name="T39" fmla="*/ 2147483646 h 161"/>
                <a:gd name="T40" fmla="*/ 2147483646 w 161"/>
                <a:gd name="T41" fmla="*/ 2147483646 h 161"/>
                <a:gd name="T42" fmla="*/ 2147483646 w 161"/>
                <a:gd name="T43" fmla="*/ 2147483646 h 161"/>
                <a:gd name="T44" fmla="*/ 2147483646 w 161"/>
                <a:gd name="T45" fmla="*/ 2147483646 h 161"/>
                <a:gd name="T46" fmla="*/ 0 w 161"/>
                <a:gd name="T47" fmla="*/ 2147483646 h 161"/>
                <a:gd name="T48" fmla="*/ 2147483646 w 161"/>
                <a:gd name="T49" fmla="*/ 2147483646 h 161"/>
                <a:gd name="T50" fmla="*/ 2147483646 w 161"/>
                <a:gd name="T51" fmla="*/ 2147483646 h 161"/>
                <a:gd name="T52" fmla="*/ 2147483646 w 161"/>
                <a:gd name="T53" fmla="*/ 2147483646 h 161"/>
                <a:gd name="T54" fmla="*/ 2147483646 w 161"/>
                <a:gd name="T55" fmla="*/ 2147483646 h 161"/>
                <a:gd name="T56" fmla="*/ 2147483646 w 161"/>
                <a:gd name="T57" fmla="*/ 2147483646 h 161"/>
                <a:gd name="T58" fmla="*/ 2147483646 w 161"/>
                <a:gd name="T59" fmla="*/ 2147483646 h 161"/>
                <a:gd name="T60" fmla="*/ 2147483646 w 161"/>
                <a:gd name="T61" fmla="*/ 2147483646 h 161"/>
                <a:gd name="T62" fmla="*/ 2147483646 w 161"/>
                <a:gd name="T63" fmla="*/ 2147483646 h 161"/>
                <a:gd name="T64" fmla="*/ 2147483646 w 161"/>
                <a:gd name="T65" fmla="*/ 2147483646 h 161"/>
                <a:gd name="T66" fmla="*/ 2147483646 w 161"/>
                <a:gd name="T67" fmla="*/ 2147483646 h 161"/>
                <a:gd name="T68" fmla="*/ 2147483646 w 161"/>
                <a:gd name="T69" fmla="*/ 2147483646 h 161"/>
                <a:gd name="T70" fmla="*/ 2147483646 w 161"/>
                <a:gd name="T71" fmla="*/ 2147483646 h 1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1" h="161">
                  <a:moveTo>
                    <a:pt x="89" y="126"/>
                  </a:moveTo>
                  <a:cubicBezTo>
                    <a:pt x="87" y="127"/>
                    <a:pt x="85" y="127"/>
                    <a:pt x="83" y="127"/>
                  </a:cubicBezTo>
                  <a:cubicBezTo>
                    <a:pt x="58" y="128"/>
                    <a:pt x="36" y="108"/>
                    <a:pt x="35" y="83"/>
                  </a:cubicBezTo>
                  <a:cubicBezTo>
                    <a:pt x="34" y="70"/>
                    <a:pt x="38" y="58"/>
                    <a:pt x="46" y="49"/>
                  </a:cubicBezTo>
                  <a:cubicBezTo>
                    <a:pt x="55" y="40"/>
                    <a:pt x="66" y="34"/>
                    <a:pt x="78" y="33"/>
                  </a:cubicBezTo>
                  <a:cubicBezTo>
                    <a:pt x="79" y="33"/>
                    <a:pt x="80" y="33"/>
                    <a:pt x="81" y="33"/>
                  </a:cubicBezTo>
                  <a:cubicBezTo>
                    <a:pt x="105" y="33"/>
                    <a:pt x="126" y="53"/>
                    <a:pt x="127" y="78"/>
                  </a:cubicBezTo>
                  <a:cubicBezTo>
                    <a:pt x="127" y="81"/>
                    <a:pt x="127" y="84"/>
                    <a:pt x="126" y="87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0"/>
                    <a:pt x="145" y="96"/>
                    <a:pt x="146" y="92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46" y="68"/>
                    <a:pt x="146" y="68"/>
                    <a:pt x="146" y="68"/>
                  </a:cubicBezTo>
                  <a:cubicBezTo>
                    <a:pt x="145" y="64"/>
                    <a:pt x="144" y="61"/>
                    <a:pt x="143" y="58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9" y="34"/>
                    <a:pt x="126" y="32"/>
                    <a:pt x="124" y="30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0" y="16"/>
                    <a:pt x="96" y="15"/>
                    <a:pt x="93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5"/>
                    <a:pt x="62" y="16"/>
                    <a:pt x="58" y="1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3"/>
                    <a:pt x="32" y="36"/>
                  </a:cubicBezTo>
                  <a:cubicBezTo>
                    <a:pt x="31" y="36"/>
                    <a:pt x="31" y="37"/>
                    <a:pt x="30" y="37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62"/>
                    <a:pt x="16" y="65"/>
                    <a:pt x="16" y="6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7" y="96"/>
                    <a:pt x="17" y="99"/>
                    <a:pt x="18" y="10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3" y="126"/>
                    <a:pt x="35" y="129"/>
                    <a:pt x="38" y="131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51" y="155"/>
                    <a:pt x="51" y="155"/>
                    <a:pt x="51" y="155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62" y="144"/>
                    <a:pt x="65" y="145"/>
                    <a:pt x="69" y="146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7" y="145"/>
                    <a:pt x="101" y="144"/>
                    <a:pt x="105" y="142"/>
                  </a:cubicBezTo>
                  <a:cubicBezTo>
                    <a:pt x="89" y="126"/>
                    <a:pt x="89" y="126"/>
                    <a:pt x="8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01" name="Freeform 259"/>
            <p:cNvSpPr>
              <a:spLocks/>
            </p:cNvSpPr>
            <p:nvPr/>
          </p:nvSpPr>
          <p:spPr bwMode="auto">
            <a:xfrm>
              <a:off x="441325" y="5032375"/>
              <a:ext cx="384175" cy="381000"/>
            </a:xfrm>
            <a:custGeom>
              <a:avLst/>
              <a:gdLst>
                <a:gd name="T0" fmla="*/ 2147483646 w 121"/>
                <a:gd name="T1" fmla="*/ 2147483646 h 120"/>
                <a:gd name="T2" fmla="*/ 2147483646 w 121"/>
                <a:gd name="T3" fmla="*/ 2147483646 h 120"/>
                <a:gd name="T4" fmla="*/ 2147483646 w 121"/>
                <a:gd name="T5" fmla="*/ 2147483646 h 120"/>
                <a:gd name="T6" fmla="*/ 2147483646 w 121"/>
                <a:gd name="T7" fmla="*/ 2147483646 h 120"/>
                <a:gd name="T8" fmla="*/ 2147483646 w 121"/>
                <a:gd name="T9" fmla="*/ 2147483646 h 120"/>
                <a:gd name="T10" fmla="*/ 2147483646 w 121"/>
                <a:gd name="T11" fmla="*/ 2147483646 h 120"/>
                <a:gd name="T12" fmla="*/ 2147483646 w 121"/>
                <a:gd name="T13" fmla="*/ 2147483646 h 120"/>
                <a:gd name="T14" fmla="*/ 2147483646 w 121"/>
                <a:gd name="T15" fmla="*/ 2147483646 h 120"/>
                <a:gd name="T16" fmla="*/ 2147483646 w 121"/>
                <a:gd name="T17" fmla="*/ 2147483646 h 120"/>
                <a:gd name="T18" fmla="*/ 2147483646 w 121"/>
                <a:gd name="T19" fmla="*/ 2147483646 h 120"/>
                <a:gd name="T20" fmla="*/ 2147483646 w 121"/>
                <a:gd name="T21" fmla="*/ 2147483646 h 120"/>
                <a:gd name="T22" fmla="*/ 2147483646 w 121"/>
                <a:gd name="T23" fmla="*/ 2147483646 h 120"/>
                <a:gd name="T24" fmla="*/ 2147483646 w 121"/>
                <a:gd name="T25" fmla="*/ 2147483646 h 120"/>
                <a:gd name="T26" fmla="*/ 2147483646 w 121"/>
                <a:gd name="T27" fmla="*/ 2147483646 h 120"/>
                <a:gd name="T28" fmla="*/ 2147483646 w 121"/>
                <a:gd name="T29" fmla="*/ 2147483646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1" h="120">
                  <a:moveTo>
                    <a:pt x="120" y="99"/>
                  </a:moveTo>
                  <a:cubicBezTo>
                    <a:pt x="121" y="97"/>
                    <a:pt x="119" y="93"/>
                    <a:pt x="118" y="92"/>
                  </a:cubicBezTo>
                  <a:cubicBezTo>
                    <a:pt x="101" y="75"/>
                    <a:pt x="83" y="58"/>
                    <a:pt x="66" y="41"/>
                  </a:cubicBezTo>
                  <a:cubicBezTo>
                    <a:pt x="69" y="31"/>
                    <a:pt x="66" y="19"/>
                    <a:pt x="58" y="11"/>
                  </a:cubicBezTo>
                  <a:cubicBezTo>
                    <a:pt x="48" y="2"/>
                    <a:pt x="34" y="0"/>
                    <a:pt x="23" y="4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3"/>
                    <a:pt x="42" y="26"/>
                    <a:pt x="41" y="2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4" y="41"/>
                    <a:pt x="23" y="4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34"/>
                    <a:pt x="3" y="47"/>
                    <a:pt x="12" y="57"/>
                  </a:cubicBezTo>
                  <a:cubicBezTo>
                    <a:pt x="20" y="65"/>
                    <a:pt x="32" y="68"/>
                    <a:pt x="42" y="65"/>
                  </a:cubicBezTo>
                  <a:cubicBezTo>
                    <a:pt x="59" y="83"/>
                    <a:pt x="76" y="100"/>
                    <a:pt x="93" y="117"/>
                  </a:cubicBezTo>
                  <a:cubicBezTo>
                    <a:pt x="94" y="119"/>
                    <a:pt x="97" y="120"/>
                    <a:pt x="100" y="120"/>
                  </a:cubicBezTo>
                  <a:cubicBezTo>
                    <a:pt x="110" y="118"/>
                    <a:pt x="119" y="109"/>
                    <a:pt x="12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359976" y="3442066"/>
            <a:ext cx="3717601" cy="554400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6" name="Chevron 75"/>
          <p:cNvSpPr/>
          <p:nvPr/>
        </p:nvSpPr>
        <p:spPr>
          <a:xfrm>
            <a:off x="460498" y="3486335"/>
            <a:ext cx="2099822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Increasing play for service providers</a:t>
            </a:r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3490751" y="3528644"/>
            <a:ext cx="392744" cy="429448"/>
            <a:chOff x="5661025" y="4508500"/>
            <a:chExt cx="454025" cy="546100"/>
          </a:xfrm>
          <a:solidFill>
            <a:schemeClr val="tx1"/>
          </a:solidFill>
        </p:grpSpPr>
        <p:sp>
          <p:nvSpPr>
            <p:cNvPr id="122" name="Oval 603"/>
            <p:cNvSpPr>
              <a:spLocks noChangeArrowheads="1"/>
            </p:cNvSpPr>
            <p:nvPr/>
          </p:nvSpPr>
          <p:spPr bwMode="auto">
            <a:xfrm>
              <a:off x="5772150" y="4508500"/>
              <a:ext cx="76200" cy="98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3" name="Freeform 604"/>
            <p:cNvSpPr>
              <a:spLocks noEditPoints="1"/>
            </p:cNvSpPr>
            <p:nvPr/>
          </p:nvSpPr>
          <p:spPr bwMode="auto">
            <a:xfrm>
              <a:off x="5661025" y="4638675"/>
              <a:ext cx="285750" cy="400050"/>
            </a:xfrm>
            <a:custGeom>
              <a:avLst/>
              <a:gdLst>
                <a:gd name="T0" fmla="*/ 2147483646 w 90"/>
                <a:gd name="T1" fmla="*/ 2147483646 h 126"/>
                <a:gd name="T2" fmla="*/ 2147483646 w 90"/>
                <a:gd name="T3" fmla="*/ 2147483646 h 126"/>
                <a:gd name="T4" fmla="*/ 2147483646 w 90"/>
                <a:gd name="T5" fmla="*/ 2147483646 h 126"/>
                <a:gd name="T6" fmla="*/ 2147483646 w 90"/>
                <a:gd name="T7" fmla="*/ 2147483646 h 126"/>
                <a:gd name="T8" fmla="*/ 2147483646 w 90"/>
                <a:gd name="T9" fmla="*/ 2147483646 h 126"/>
                <a:gd name="T10" fmla="*/ 2147483646 w 90"/>
                <a:gd name="T11" fmla="*/ 0 h 126"/>
                <a:gd name="T12" fmla="*/ 2147483646 w 90"/>
                <a:gd name="T13" fmla="*/ 2147483646 h 126"/>
                <a:gd name="T14" fmla="*/ 2147483646 w 90"/>
                <a:gd name="T15" fmla="*/ 2147483646 h 126"/>
                <a:gd name="T16" fmla="*/ 2147483646 w 90"/>
                <a:gd name="T17" fmla="*/ 2147483646 h 126"/>
                <a:gd name="T18" fmla="*/ 2147483646 w 90"/>
                <a:gd name="T19" fmla="*/ 0 h 126"/>
                <a:gd name="T20" fmla="*/ 2147483646 w 90"/>
                <a:gd name="T21" fmla="*/ 2147483646 h 126"/>
                <a:gd name="T22" fmla="*/ 2147483646 w 90"/>
                <a:gd name="T23" fmla="*/ 2147483646 h 126"/>
                <a:gd name="T24" fmla="*/ 2147483646 w 90"/>
                <a:gd name="T25" fmla="*/ 2147483646 h 126"/>
                <a:gd name="T26" fmla="*/ 2147483646 w 90"/>
                <a:gd name="T27" fmla="*/ 0 h 126"/>
                <a:gd name="T28" fmla="*/ 2147483646 w 90"/>
                <a:gd name="T29" fmla="*/ 2147483646 h 126"/>
                <a:gd name="T30" fmla="*/ 2147483646 w 90"/>
                <a:gd name="T31" fmla="*/ 2147483646 h 126"/>
                <a:gd name="T32" fmla="*/ 2147483646 w 90"/>
                <a:gd name="T33" fmla="*/ 2147483646 h 126"/>
                <a:gd name="T34" fmla="*/ 2147483646 w 90"/>
                <a:gd name="T35" fmla="*/ 2147483646 h 126"/>
                <a:gd name="T36" fmla="*/ 2147483646 w 90"/>
                <a:gd name="T37" fmla="*/ 2147483646 h 126"/>
                <a:gd name="T38" fmla="*/ 2147483646 w 90"/>
                <a:gd name="T39" fmla="*/ 2147483646 h 126"/>
                <a:gd name="T40" fmla="*/ 2147483646 w 90"/>
                <a:gd name="T41" fmla="*/ 2147483646 h 126"/>
                <a:gd name="T42" fmla="*/ 2147483646 w 90"/>
                <a:gd name="T43" fmla="*/ 2147483646 h 126"/>
                <a:gd name="T44" fmla="*/ 2147483646 w 90"/>
                <a:gd name="T45" fmla="*/ 2147483646 h 126"/>
                <a:gd name="T46" fmla="*/ 2147483646 w 90"/>
                <a:gd name="T47" fmla="*/ 2147483646 h 126"/>
                <a:gd name="T48" fmla="*/ 2147483646 w 90"/>
                <a:gd name="T49" fmla="*/ 2147483646 h 126"/>
                <a:gd name="T50" fmla="*/ 2147483646 w 90"/>
                <a:gd name="T51" fmla="*/ 2147483646 h 126"/>
                <a:gd name="T52" fmla="*/ 2147483646 w 90"/>
                <a:gd name="T53" fmla="*/ 2147483646 h 126"/>
                <a:gd name="T54" fmla="*/ 2147483646 w 90"/>
                <a:gd name="T55" fmla="*/ 2147483646 h 126"/>
                <a:gd name="T56" fmla="*/ 2147483646 w 90"/>
                <a:gd name="T57" fmla="*/ 2147483646 h 126"/>
                <a:gd name="T58" fmla="*/ 2147483646 w 90"/>
                <a:gd name="T59" fmla="*/ 2147483646 h 126"/>
                <a:gd name="T60" fmla="*/ 2147483646 w 90"/>
                <a:gd name="T61" fmla="*/ 2147483646 h 126"/>
                <a:gd name="T62" fmla="*/ 2147483646 w 90"/>
                <a:gd name="T63" fmla="*/ 2147483646 h 126"/>
                <a:gd name="T64" fmla="*/ 2147483646 w 90"/>
                <a:gd name="T65" fmla="*/ 214748364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0" h="126">
                  <a:moveTo>
                    <a:pt x="42" y="81"/>
                  </a:moveTo>
                  <a:cubicBezTo>
                    <a:pt x="42" y="54"/>
                    <a:pt x="63" y="33"/>
                    <a:pt x="89" y="31"/>
                  </a:cubicBezTo>
                  <a:cubicBezTo>
                    <a:pt x="89" y="26"/>
                    <a:pt x="90" y="18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6" y="1"/>
                    <a:pt x="64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1" y="1"/>
                    <a:pt x="58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0"/>
                    <a:pt x="31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1"/>
                    <a:pt x="25" y="2"/>
                    <a:pt x="23" y="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44"/>
                    <a:pt x="2" y="31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8" y="61"/>
                    <a:pt x="22" y="59"/>
                    <a:pt x="25" y="57"/>
                  </a:cubicBezTo>
                  <a:cubicBezTo>
                    <a:pt x="25" y="60"/>
                    <a:pt x="25" y="63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5" y="67"/>
                    <a:pt x="26" y="67"/>
                    <a:pt x="26" y="67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18"/>
                    <a:pt x="45" y="108"/>
                    <a:pt x="45" y="98"/>
                  </a:cubicBezTo>
                  <a:cubicBezTo>
                    <a:pt x="43" y="93"/>
                    <a:pt x="42" y="87"/>
                    <a:pt x="42" y="81"/>
                  </a:cubicBezTo>
                  <a:close/>
                  <a:moveTo>
                    <a:pt x="66" y="24"/>
                  </a:moveTo>
                  <a:cubicBezTo>
                    <a:pt x="66" y="23"/>
                    <a:pt x="66" y="22"/>
                    <a:pt x="66" y="2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1"/>
                    <a:pt x="55" y="31"/>
                    <a:pt x="55" y="31"/>
                  </a:cubicBezTo>
                  <a:lnTo>
                    <a:pt x="66" y="24"/>
                  </a:lnTo>
                  <a:close/>
                  <a:moveTo>
                    <a:pt x="25" y="44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30"/>
                    <a:pt x="25" y="37"/>
                    <a:pt x="2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4" name="Freeform 605"/>
            <p:cNvSpPr>
              <a:spLocks/>
            </p:cNvSpPr>
            <p:nvPr/>
          </p:nvSpPr>
          <p:spPr bwMode="auto">
            <a:xfrm>
              <a:off x="5822950" y="4972050"/>
              <a:ext cx="57150" cy="69850"/>
            </a:xfrm>
            <a:custGeom>
              <a:avLst/>
              <a:gdLst>
                <a:gd name="T0" fmla="*/ 0 w 18"/>
                <a:gd name="T1" fmla="*/ 0 h 22"/>
                <a:gd name="T2" fmla="*/ 2147483646 w 18"/>
                <a:gd name="T3" fmla="*/ 2147483646 h 22"/>
                <a:gd name="T4" fmla="*/ 2147483646 w 18"/>
                <a:gd name="T5" fmla="*/ 2147483646 h 22"/>
                <a:gd name="T6" fmla="*/ 2147483646 w 18"/>
                <a:gd name="T7" fmla="*/ 2147483646 h 22"/>
                <a:gd name="T8" fmla="*/ 0 w 1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2">
                  <a:moveTo>
                    <a:pt x="0" y="0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0"/>
                    <a:pt x="18" y="19"/>
                  </a:cubicBezTo>
                  <a:cubicBezTo>
                    <a:pt x="10" y="15"/>
                    <a:pt x="4" y="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5" name="Freeform 606"/>
            <p:cNvSpPr>
              <a:spLocks/>
            </p:cNvSpPr>
            <p:nvPr/>
          </p:nvSpPr>
          <p:spPr bwMode="auto">
            <a:xfrm>
              <a:off x="5924550" y="4832350"/>
              <a:ext cx="79375" cy="146050"/>
            </a:xfrm>
            <a:custGeom>
              <a:avLst/>
              <a:gdLst>
                <a:gd name="T0" fmla="*/ 2147483646 w 25"/>
                <a:gd name="T1" fmla="*/ 2147483646 h 46"/>
                <a:gd name="T2" fmla="*/ 2147483646 w 25"/>
                <a:gd name="T3" fmla="*/ 2147483646 h 46"/>
                <a:gd name="T4" fmla="*/ 2147483646 w 25"/>
                <a:gd name="T5" fmla="*/ 2147483646 h 46"/>
                <a:gd name="T6" fmla="*/ 2147483646 w 25"/>
                <a:gd name="T7" fmla="*/ 2147483646 h 46"/>
                <a:gd name="T8" fmla="*/ 2147483646 w 25"/>
                <a:gd name="T9" fmla="*/ 2147483646 h 46"/>
                <a:gd name="T10" fmla="*/ 2147483646 w 25"/>
                <a:gd name="T11" fmla="*/ 2147483646 h 46"/>
                <a:gd name="T12" fmla="*/ 2147483646 w 25"/>
                <a:gd name="T13" fmla="*/ 0 h 46"/>
                <a:gd name="T14" fmla="*/ 2147483646 w 25"/>
                <a:gd name="T15" fmla="*/ 0 h 46"/>
                <a:gd name="T16" fmla="*/ 2147483646 w 25"/>
                <a:gd name="T17" fmla="*/ 2147483646 h 46"/>
                <a:gd name="T18" fmla="*/ 2147483646 w 25"/>
                <a:gd name="T19" fmla="*/ 2147483646 h 46"/>
                <a:gd name="T20" fmla="*/ 2147483646 w 25"/>
                <a:gd name="T21" fmla="*/ 2147483646 h 46"/>
                <a:gd name="T22" fmla="*/ 2147483646 w 25"/>
                <a:gd name="T23" fmla="*/ 2147483646 h 46"/>
                <a:gd name="T24" fmla="*/ 2147483646 w 25"/>
                <a:gd name="T25" fmla="*/ 2147483646 h 46"/>
                <a:gd name="T26" fmla="*/ 2147483646 w 25"/>
                <a:gd name="T27" fmla="*/ 2147483646 h 46"/>
                <a:gd name="T28" fmla="*/ 0 w 25"/>
                <a:gd name="T29" fmla="*/ 2147483646 h 46"/>
                <a:gd name="T30" fmla="*/ 2147483646 w 25"/>
                <a:gd name="T31" fmla="*/ 2147483646 h 46"/>
                <a:gd name="T32" fmla="*/ 2147483646 w 25"/>
                <a:gd name="T33" fmla="*/ 2147483646 h 46"/>
                <a:gd name="T34" fmla="*/ 2147483646 w 25"/>
                <a:gd name="T35" fmla="*/ 2147483646 h 46"/>
                <a:gd name="T36" fmla="*/ 2147483646 w 25"/>
                <a:gd name="T37" fmla="*/ 2147483646 h 46"/>
                <a:gd name="T38" fmla="*/ 2147483646 w 25"/>
                <a:gd name="T39" fmla="*/ 2147483646 h 46"/>
                <a:gd name="T40" fmla="*/ 2147483646 w 25"/>
                <a:gd name="T41" fmla="*/ 2147483646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46">
                  <a:moveTo>
                    <a:pt x="16" y="19"/>
                  </a:moveTo>
                  <a:cubicBezTo>
                    <a:pt x="11" y="17"/>
                    <a:pt x="9" y="16"/>
                    <a:pt x="9" y="14"/>
                  </a:cubicBezTo>
                  <a:cubicBezTo>
                    <a:pt x="9" y="13"/>
                    <a:pt x="10" y="11"/>
                    <a:pt x="14" y="11"/>
                  </a:cubicBezTo>
                  <a:cubicBezTo>
                    <a:pt x="18" y="11"/>
                    <a:pt x="21" y="13"/>
                    <a:pt x="22" y="1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6"/>
                    <a:pt x="19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7"/>
                    <a:pt x="1" y="10"/>
                    <a:pt x="1" y="15"/>
                  </a:cubicBezTo>
                  <a:cubicBezTo>
                    <a:pt x="1" y="21"/>
                    <a:pt x="5" y="24"/>
                    <a:pt x="11" y="26"/>
                  </a:cubicBezTo>
                  <a:cubicBezTo>
                    <a:pt x="15" y="27"/>
                    <a:pt x="17" y="28"/>
                    <a:pt x="17" y="31"/>
                  </a:cubicBezTo>
                  <a:cubicBezTo>
                    <a:pt x="17" y="33"/>
                    <a:pt x="15" y="34"/>
                    <a:pt x="11" y="34"/>
                  </a:cubicBezTo>
                  <a:cubicBezTo>
                    <a:pt x="8" y="34"/>
                    <a:pt x="4" y="33"/>
                    <a:pt x="2" y="3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39"/>
                    <a:pt x="6" y="40"/>
                    <a:pt x="10" y="4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2" y="39"/>
                    <a:pt x="25" y="35"/>
                    <a:pt x="25" y="30"/>
                  </a:cubicBezTo>
                  <a:cubicBezTo>
                    <a:pt x="25" y="25"/>
                    <a:pt x="23" y="22"/>
                    <a:pt x="1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6" name="Freeform 607"/>
            <p:cNvSpPr>
              <a:spLocks noEditPoints="1"/>
            </p:cNvSpPr>
            <p:nvPr/>
          </p:nvSpPr>
          <p:spPr bwMode="auto">
            <a:xfrm>
              <a:off x="5816600" y="4756150"/>
              <a:ext cx="298450" cy="298450"/>
            </a:xfrm>
            <a:custGeom>
              <a:avLst/>
              <a:gdLst>
                <a:gd name="T0" fmla="*/ 2147483646 w 94"/>
                <a:gd name="T1" fmla="*/ 2147483646 h 94"/>
                <a:gd name="T2" fmla="*/ 2147483646 w 94"/>
                <a:gd name="T3" fmla="*/ 2147483646 h 94"/>
                <a:gd name="T4" fmla="*/ 2147483646 w 94"/>
                <a:gd name="T5" fmla="*/ 2147483646 h 94"/>
                <a:gd name="T6" fmla="*/ 2147483646 w 94"/>
                <a:gd name="T7" fmla="*/ 2147483646 h 94"/>
                <a:gd name="T8" fmla="*/ 2147483646 w 94"/>
                <a:gd name="T9" fmla="*/ 2147483646 h 94"/>
                <a:gd name="T10" fmla="*/ 2147483646 w 94"/>
                <a:gd name="T11" fmla="*/ 2147483646 h 94"/>
                <a:gd name="T12" fmla="*/ 2147483646 w 94"/>
                <a:gd name="T13" fmla="*/ 2147483646 h 94"/>
                <a:gd name="T14" fmla="*/ 2147483646 w 94"/>
                <a:gd name="T15" fmla="*/ 2147483646 h 94"/>
                <a:gd name="T16" fmla="*/ 2147483646 w 94"/>
                <a:gd name="T17" fmla="*/ 2147483646 h 94"/>
                <a:gd name="T18" fmla="*/ 2147483646 w 94"/>
                <a:gd name="T19" fmla="*/ 2147483646 h 94"/>
                <a:gd name="T20" fmla="*/ 2147483646 w 94"/>
                <a:gd name="T21" fmla="*/ 2147483646 h 94"/>
                <a:gd name="T22" fmla="*/ 2147483646 w 94"/>
                <a:gd name="T23" fmla="*/ 2147483646 h 94"/>
                <a:gd name="T24" fmla="*/ 2147483646 w 94"/>
                <a:gd name="T25" fmla="*/ 2147483646 h 94"/>
                <a:gd name="T26" fmla="*/ 2147483646 w 94"/>
                <a:gd name="T27" fmla="*/ 2147483646 h 94"/>
                <a:gd name="T28" fmla="*/ 2147483646 w 94"/>
                <a:gd name="T29" fmla="*/ 2147483646 h 94"/>
                <a:gd name="T30" fmla="*/ 2147483646 w 94"/>
                <a:gd name="T31" fmla="*/ 0 h 94"/>
                <a:gd name="T32" fmla="*/ 2147483646 w 94"/>
                <a:gd name="T33" fmla="*/ 2147483646 h 94"/>
                <a:gd name="T34" fmla="*/ 2147483646 w 94"/>
                <a:gd name="T35" fmla="*/ 0 h 94"/>
                <a:gd name="T36" fmla="*/ 2147483646 w 94"/>
                <a:gd name="T37" fmla="*/ 2147483646 h 94"/>
                <a:gd name="T38" fmla="*/ 2147483646 w 94"/>
                <a:gd name="T39" fmla="*/ 2147483646 h 94"/>
                <a:gd name="T40" fmla="*/ 2147483646 w 94"/>
                <a:gd name="T41" fmla="*/ 2147483646 h 94"/>
                <a:gd name="T42" fmla="*/ 2147483646 w 94"/>
                <a:gd name="T43" fmla="*/ 2147483646 h 94"/>
                <a:gd name="T44" fmla="*/ 2147483646 w 94"/>
                <a:gd name="T45" fmla="*/ 2147483646 h 94"/>
                <a:gd name="T46" fmla="*/ 2147483646 w 94"/>
                <a:gd name="T47" fmla="*/ 2147483646 h 94"/>
                <a:gd name="T48" fmla="*/ 2147483646 w 94"/>
                <a:gd name="T49" fmla="*/ 2147483646 h 94"/>
                <a:gd name="T50" fmla="*/ 2147483646 w 94"/>
                <a:gd name="T51" fmla="*/ 2147483646 h 94"/>
                <a:gd name="T52" fmla="*/ 2147483646 w 94"/>
                <a:gd name="T53" fmla="*/ 2147483646 h 94"/>
                <a:gd name="T54" fmla="*/ 2147483646 w 94"/>
                <a:gd name="T55" fmla="*/ 2147483646 h 94"/>
                <a:gd name="T56" fmla="*/ 2147483646 w 94"/>
                <a:gd name="T57" fmla="*/ 2147483646 h 94"/>
                <a:gd name="T58" fmla="*/ 2147483646 w 94"/>
                <a:gd name="T59" fmla="*/ 2147483646 h 94"/>
                <a:gd name="T60" fmla="*/ 2147483646 w 94"/>
                <a:gd name="T61" fmla="*/ 2147483646 h 94"/>
                <a:gd name="T62" fmla="*/ 2147483646 w 94"/>
                <a:gd name="T63" fmla="*/ 2147483646 h 94"/>
                <a:gd name="T64" fmla="*/ 2147483646 w 94"/>
                <a:gd name="T65" fmla="*/ 2147483646 h 94"/>
                <a:gd name="T66" fmla="*/ 2147483646 w 94"/>
                <a:gd name="T67" fmla="*/ 2147483646 h 94"/>
                <a:gd name="T68" fmla="*/ 2147483646 w 94"/>
                <a:gd name="T69" fmla="*/ 2147483646 h 94"/>
                <a:gd name="T70" fmla="*/ 2147483646 w 94"/>
                <a:gd name="T71" fmla="*/ 2147483646 h 94"/>
                <a:gd name="T72" fmla="*/ 2147483646 w 94"/>
                <a:gd name="T73" fmla="*/ 2147483646 h 94"/>
                <a:gd name="T74" fmla="*/ 2147483646 w 94"/>
                <a:gd name="T75" fmla="*/ 2147483646 h 94"/>
                <a:gd name="T76" fmla="*/ 2147483646 w 94"/>
                <a:gd name="T77" fmla="*/ 2147483646 h 94"/>
                <a:gd name="T78" fmla="*/ 2147483646 w 94"/>
                <a:gd name="T79" fmla="*/ 2147483646 h 94"/>
                <a:gd name="T80" fmla="*/ 2147483646 w 94"/>
                <a:gd name="T81" fmla="*/ 2147483646 h 94"/>
                <a:gd name="T82" fmla="*/ 2147483646 w 94"/>
                <a:gd name="T83" fmla="*/ 2147483646 h 94"/>
                <a:gd name="T84" fmla="*/ 2147483646 w 94"/>
                <a:gd name="T85" fmla="*/ 2147483646 h 94"/>
                <a:gd name="T86" fmla="*/ 2147483646 w 94"/>
                <a:gd name="T87" fmla="*/ 2147483646 h 94"/>
                <a:gd name="T88" fmla="*/ 2147483646 w 94"/>
                <a:gd name="T89" fmla="*/ 2147483646 h 94"/>
                <a:gd name="T90" fmla="*/ 2147483646 w 94"/>
                <a:gd name="T91" fmla="*/ 2147483646 h 94"/>
                <a:gd name="T92" fmla="*/ 2147483646 w 94"/>
                <a:gd name="T93" fmla="*/ 2147483646 h 94"/>
                <a:gd name="T94" fmla="*/ 2147483646 w 94"/>
                <a:gd name="T95" fmla="*/ 2147483646 h 94"/>
                <a:gd name="T96" fmla="*/ 2147483646 w 94"/>
                <a:gd name="T97" fmla="*/ 2147483646 h 94"/>
                <a:gd name="T98" fmla="*/ 2147483646 w 94"/>
                <a:gd name="T99" fmla="*/ 2147483646 h 94"/>
                <a:gd name="T100" fmla="*/ 2147483646 w 94"/>
                <a:gd name="T101" fmla="*/ 2147483646 h 94"/>
                <a:gd name="T102" fmla="*/ 2147483646 w 94"/>
                <a:gd name="T103" fmla="*/ 2147483646 h 94"/>
                <a:gd name="T104" fmla="*/ 2147483646 w 94"/>
                <a:gd name="T105" fmla="*/ 2147483646 h 94"/>
                <a:gd name="T106" fmla="*/ 2147483646 w 94"/>
                <a:gd name="T107" fmla="*/ 2147483646 h 94"/>
                <a:gd name="T108" fmla="*/ 2147483646 w 94"/>
                <a:gd name="T109" fmla="*/ 2147483646 h 94"/>
                <a:gd name="T110" fmla="*/ 2147483646 w 94"/>
                <a:gd name="T111" fmla="*/ 2147483646 h 94"/>
                <a:gd name="T112" fmla="*/ 2147483646 w 94"/>
                <a:gd name="T113" fmla="*/ 2147483646 h 94"/>
                <a:gd name="T114" fmla="*/ 2147483646 w 94"/>
                <a:gd name="T115" fmla="*/ 2147483646 h 94"/>
                <a:gd name="T116" fmla="*/ 2147483646 w 94"/>
                <a:gd name="T117" fmla="*/ 2147483646 h 94"/>
                <a:gd name="T118" fmla="*/ 2147483646 w 94"/>
                <a:gd name="T119" fmla="*/ 2147483646 h 94"/>
                <a:gd name="T120" fmla="*/ 2147483646 w 94"/>
                <a:gd name="T121" fmla="*/ 2147483646 h 94"/>
                <a:gd name="T122" fmla="*/ 2147483646 w 94"/>
                <a:gd name="T123" fmla="*/ 2147483646 h 94"/>
                <a:gd name="T124" fmla="*/ 2147483646 w 94"/>
                <a:gd name="T125" fmla="*/ 2147483646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4" h="94">
                  <a:moveTo>
                    <a:pt x="93" y="51"/>
                  </a:moveTo>
                  <a:cubicBezTo>
                    <a:pt x="91" y="51"/>
                    <a:pt x="91" y="50"/>
                    <a:pt x="91" y="49"/>
                  </a:cubicBezTo>
                  <a:cubicBezTo>
                    <a:pt x="91" y="48"/>
                    <a:pt x="91" y="48"/>
                    <a:pt x="91" y="47"/>
                  </a:cubicBezTo>
                  <a:cubicBezTo>
                    <a:pt x="91" y="46"/>
                    <a:pt x="92" y="45"/>
                    <a:pt x="93" y="45"/>
                  </a:cubicBezTo>
                  <a:cubicBezTo>
                    <a:pt x="93" y="45"/>
                    <a:pt x="93" y="45"/>
                    <a:pt x="94" y="45"/>
                  </a:cubicBezTo>
                  <a:cubicBezTo>
                    <a:pt x="94" y="44"/>
                    <a:pt x="93" y="43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0" y="41"/>
                    <a:pt x="90" y="40"/>
                  </a:cubicBezTo>
                  <a:cubicBezTo>
                    <a:pt x="90" y="40"/>
                    <a:pt x="90" y="39"/>
                    <a:pt x="90" y="38"/>
                  </a:cubicBezTo>
                  <a:cubicBezTo>
                    <a:pt x="90" y="37"/>
                    <a:pt x="90" y="36"/>
                    <a:pt x="9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4"/>
                    <a:pt x="91" y="33"/>
                    <a:pt x="91" y="31"/>
                  </a:cubicBezTo>
                  <a:cubicBezTo>
                    <a:pt x="91" y="32"/>
                    <a:pt x="91" y="32"/>
                    <a:pt x="90" y="32"/>
                  </a:cubicBezTo>
                  <a:cubicBezTo>
                    <a:pt x="90" y="32"/>
                    <a:pt x="90" y="32"/>
                    <a:pt x="89" y="32"/>
                  </a:cubicBezTo>
                  <a:cubicBezTo>
                    <a:pt x="89" y="32"/>
                    <a:pt x="88" y="32"/>
                    <a:pt x="88" y="31"/>
                  </a:cubicBezTo>
                  <a:cubicBezTo>
                    <a:pt x="87" y="30"/>
                    <a:pt x="87" y="29"/>
                    <a:pt x="87" y="29"/>
                  </a:cubicBezTo>
                  <a:cubicBezTo>
                    <a:pt x="86" y="28"/>
                    <a:pt x="87" y="27"/>
                    <a:pt x="88" y="26"/>
                  </a:cubicBezTo>
                  <a:cubicBezTo>
                    <a:pt x="88" y="26"/>
                    <a:pt x="88" y="26"/>
                    <a:pt x="89" y="26"/>
                  </a:cubicBezTo>
                  <a:cubicBezTo>
                    <a:pt x="88" y="25"/>
                    <a:pt x="87" y="23"/>
                    <a:pt x="86" y="22"/>
                  </a:cubicBezTo>
                  <a:cubicBezTo>
                    <a:pt x="86" y="22"/>
                    <a:pt x="86" y="22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4" y="23"/>
                    <a:pt x="83" y="23"/>
                    <a:pt x="83" y="22"/>
                  </a:cubicBezTo>
                  <a:cubicBezTo>
                    <a:pt x="83" y="22"/>
                    <a:pt x="82" y="21"/>
                    <a:pt x="82" y="20"/>
                  </a:cubicBezTo>
                  <a:cubicBezTo>
                    <a:pt x="81" y="20"/>
                    <a:pt x="81" y="18"/>
                    <a:pt x="82" y="18"/>
                  </a:cubicBezTo>
                  <a:cubicBezTo>
                    <a:pt x="82" y="17"/>
                    <a:pt x="83" y="17"/>
                    <a:pt x="83" y="17"/>
                  </a:cubicBezTo>
                  <a:cubicBezTo>
                    <a:pt x="82" y="16"/>
                    <a:pt x="81" y="15"/>
                    <a:pt x="80" y="14"/>
                  </a:cubicBezTo>
                  <a:cubicBezTo>
                    <a:pt x="80" y="14"/>
                    <a:pt x="80" y="14"/>
                    <a:pt x="79" y="15"/>
                  </a:cubicBezTo>
                  <a:cubicBezTo>
                    <a:pt x="79" y="15"/>
                    <a:pt x="78" y="15"/>
                    <a:pt x="78" y="15"/>
                  </a:cubicBezTo>
                  <a:cubicBezTo>
                    <a:pt x="77" y="15"/>
                    <a:pt x="77" y="15"/>
                    <a:pt x="76" y="15"/>
                  </a:cubicBezTo>
                  <a:cubicBezTo>
                    <a:pt x="76" y="14"/>
                    <a:pt x="75" y="14"/>
                    <a:pt x="75" y="13"/>
                  </a:cubicBezTo>
                  <a:cubicBezTo>
                    <a:pt x="74" y="13"/>
                    <a:pt x="74" y="11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9"/>
                    <a:pt x="73" y="8"/>
                    <a:pt x="72" y="7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9"/>
                    <a:pt x="70" y="9"/>
                    <a:pt x="69" y="9"/>
                  </a:cubicBezTo>
                  <a:cubicBezTo>
                    <a:pt x="69" y="9"/>
                    <a:pt x="69" y="9"/>
                    <a:pt x="68" y="9"/>
                  </a:cubicBezTo>
                  <a:cubicBezTo>
                    <a:pt x="68" y="9"/>
                    <a:pt x="67" y="8"/>
                    <a:pt x="67" y="8"/>
                  </a:cubicBezTo>
                  <a:cubicBezTo>
                    <a:pt x="66" y="7"/>
                    <a:pt x="65" y="6"/>
                    <a:pt x="66" y="5"/>
                  </a:cubicBezTo>
                  <a:cubicBezTo>
                    <a:pt x="66" y="5"/>
                    <a:pt x="66" y="5"/>
                    <a:pt x="66" y="4"/>
                  </a:cubicBezTo>
                  <a:cubicBezTo>
                    <a:pt x="65" y="4"/>
                    <a:pt x="63" y="3"/>
                    <a:pt x="62" y="3"/>
                  </a:cubicBezTo>
                  <a:cubicBezTo>
                    <a:pt x="62" y="3"/>
                    <a:pt x="62" y="3"/>
                    <a:pt x="62" y="4"/>
                  </a:cubicBezTo>
                  <a:cubicBezTo>
                    <a:pt x="62" y="5"/>
                    <a:pt x="61" y="5"/>
                    <a:pt x="60" y="5"/>
                  </a:cubicBezTo>
                  <a:cubicBezTo>
                    <a:pt x="60" y="5"/>
                    <a:pt x="60" y="5"/>
                    <a:pt x="59" y="5"/>
                  </a:cubicBezTo>
                  <a:cubicBezTo>
                    <a:pt x="59" y="5"/>
                    <a:pt x="58" y="5"/>
                    <a:pt x="57" y="4"/>
                  </a:cubicBezTo>
                  <a:cubicBezTo>
                    <a:pt x="56" y="4"/>
                    <a:pt x="56" y="3"/>
                    <a:pt x="56" y="2"/>
                  </a:cubicBezTo>
                  <a:cubicBezTo>
                    <a:pt x="56" y="2"/>
                    <a:pt x="56" y="1"/>
                    <a:pt x="56" y="1"/>
                  </a:cubicBezTo>
                  <a:cubicBezTo>
                    <a:pt x="55" y="1"/>
                    <a:pt x="53" y="1"/>
                    <a:pt x="52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2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7" y="3"/>
                    <a:pt x="46" y="2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4" y="0"/>
                    <a:pt x="43" y="0"/>
                    <a:pt x="41" y="1"/>
                  </a:cubicBezTo>
                  <a:cubicBezTo>
                    <a:pt x="41" y="1"/>
                    <a:pt x="42" y="1"/>
                    <a:pt x="42" y="1"/>
                  </a:cubicBezTo>
                  <a:cubicBezTo>
                    <a:pt x="42" y="3"/>
                    <a:pt x="41" y="4"/>
                    <a:pt x="40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7" y="4"/>
                  </a:cubicBezTo>
                  <a:cubicBezTo>
                    <a:pt x="37" y="4"/>
                    <a:pt x="36" y="4"/>
                    <a:pt x="35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3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6" y="7"/>
                    <a:pt x="26" y="6"/>
                  </a:cubicBezTo>
                  <a:cubicBezTo>
                    <a:pt x="26" y="6"/>
                    <a:pt x="26" y="6"/>
                    <a:pt x="26" y="5"/>
                  </a:cubicBezTo>
                  <a:cubicBezTo>
                    <a:pt x="24" y="6"/>
                    <a:pt x="23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1"/>
                    <a:pt x="22" y="11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8" y="13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6" y="12"/>
                    <a:pt x="15" y="13"/>
                    <a:pt x="13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9"/>
                    <a:pt x="13" y="19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1" y="20"/>
                    <a:pt x="11" y="20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0"/>
                    <a:pt x="8" y="21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3"/>
                    <a:pt x="9" y="25"/>
                    <a:pt x="9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7" y="28"/>
                    <a:pt x="7" y="29"/>
                    <a:pt x="6" y="29"/>
                  </a:cubicBezTo>
                  <a:cubicBezTo>
                    <a:pt x="6" y="29"/>
                    <a:pt x="5" y="29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4" y="29"/>
                    <a:pt x="3" y="31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5" y="34"/>
                    <a:pt x="5" y="35"/>
                  </a:cubicBezTo>
                  <a:cubicBezTo>
                    <a:pt x="5" y="35"/>
                    <a:pt x="5" y="36"/>
                    <a:pt x="4" y="37"/>
                  </a:cubicBezTo>
                  <a:cubicBezTo>
                    <a:pt x="4" y="38"/>
                    <a:pt x="3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8"/>
                  </a:cubicBezTo>
                  <a:cubicBezTo>
                    <a:pt x="1" y="39"/>
                    <a:pt x="1" y="41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3" y="43"/>
                    <a:pt x="3" y="44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3" y="48"/>
                    <a:pt x="2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50"/>
                    <a:pt x="0" y="51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2"/>
                    <a:pt x="4" y="53"/>
                    <a:pt x="4" y="54"/>
                  </a:cubicBezTo>
                  <a:cubicBezTo>
                    <a:pt x="4" y="55"/>
                    <a:pt x="4" y="56"/>
                    <a:pt x="4" y="56"/>
                  </a:cubicBezTo>
                  <a:cubicBezTo>
                    <a:pt x="4" y="57"/>
                    <a:pt x="4" y="58"/>
                    <a:pt x="3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60"/>
                    <a:pt x="3" y="62"/>
                    <a:pt x="3" y="63"/>
                  </a:cubicBezTo>
                  <a:cubicBezTo>
                    <a:pt x="3" y="63"/>
                    <a:pt x="3" y="63"/>
                    <a:pt x="4" y="63"/>
                  </a:cubicBezTo>
                  <a:cubicBezTo>
                    <a:pt x="5" y="62"/>
                    <a:pt x="6" y="63"/>
                    <a:pt x="6" y="64"/>
                  </a:cubicBezTo>
                  <a:cubicBezTo>
                    <a:pt x="7" y="64"/>
                    <a:pt x="7" y="65"/>
                    <a:pt x="7" y="66"/>
                  </a:cubicBezTo>
                  <a:cubicBezTo>
                    <a:pt x="8" y="67"/>
                    <a:pt x="7" y="68"/>
                    <a:pt x="6" y="68"/>
                  </a:cubicBezTo>
                  <a:cubicBezTo>
                    <a:pt x="6" y="68"/>
                    <a:pt x="6" y="68"/>
                    <a:pt x="5" y="69"/>
                  </a:cubicBezTo>
                  <a:cubicBezTo>
                    <a:pt x="6" y="70"/>
                    <a:pt x="7" y="71"/>
                    <a:pt x="8" y="73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9" y="71"/>
                    <a:pt x="11" y="71"/>
                    <a:pt x="11" y="72"/>
                  </a:cubicBezTo>
                  <a:cubicBezTo>
                    <a:pt x="12" y="73"/>
                    <a:pt x="12" y="73"/>
                    <a:pt x="12" y="74"/>
                  </a:cubicBezTo>
                  <a:cubicBezTo>
                    <a:pt x="13" y="75"/>
                    <a:pt x="13" y="76"/>
                    <a:pt x="12" y="77"/>
                  </a:cubicBezTo>
                  <a:cubicBezTo>
                    <a:pt x="12" y="77"/>
                    <a:pt x="12" y="77"/>
                    <a:pt x="11" y="77"/>
                  </a:cubicBezTo>
                  <a:cubicBezTo>
                    <a:pt x="12" y="78"/>
                    <a:pt x="13" y="80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6" y="79"/>
                    <a:pt x="17" y="79"/>
                    <a:pt x="18" y="80"/>
                  </a:cubicBezTo>
                  <a:cubicBezTo>
                    <a:pt x="18" y="80"/>
                    <a:pt x="19" y="81"/>
                    <a:pt x="19" y="81"/>
                  </a:cubicBezTo>
                  <a:cubicBezTo>
                    <a:pt x="20" y="82"/>
                    <a:pt x="20" y="83"/>
                    <a:pt x="20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5"/>
                    <a:pt x="21" y="86"/>
                    <a:pt x="23" y="87"/>
                  </a:cubicBezTo>
                  <a:cubicBezTo>
                    <a:pt x="23" y="87"/>
                    <a:pt x="23" y="86"/>
                    <a:pt x="23" y="86"/>
                  </a:cubicBezTo>
                  <a:cubicBezTo>
                    <a:pt x="24" y="85"/>
                    <a:pt x="25" y="85"/>
                    <a:pt x="26" y="85"/>
                  </a:cubicBezTo>
                  <a:cubicBezTo>
                    <a:pt x="26" y="86"/>
                    <a:pt x="27" y="86"/>
                    <a:pt x="28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8" y="89"/>
                    <a:pt x="28" y="90"/>
                    <a:pt x="28" y="90"/>
                  </a:cubicBezTo>
                  <a:cubicBezTo>
                    <a:pt x="29" y="90"/>
                    <a:pt x="31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6" y="89"/>
                    <a:pt x="37" y="90"/>
                  </a:cubicBezTo>
                  <a:cubicBezTo>
                    <a:pt x="38" y="90"/>
                    <a:pt x="39" y="91"/>
                    <a:pt x="38" y="92"/>
                  </a:cubicBezTo>
                  <a:cubicBezTo>
                    <a:pt x="38" y="92"/>
                    <a:pt x="38" y="93"/>
                    <a:pt x="38" y="93"/>
                  </a:cubicBezTo>
                  <a:cubicBezTo>
                    <a:pt x="40" y="93"/>
                    <a:pt x="41" y="93"/>
                    <a:pt x="43" y="94"/>
                  </a:cubicBezTo>
                  <a:cubicBezTo>
                    <a:pt x="43" y="93"/>
                    <a:pt x="42" y="93"/>
                    <a:pt x="42" y="93"/>
                  </a:cubicBezTo>
                  <a:cubicBezTo>
                    <a:pt x="43" y="92"/>
                    <a:pt x="44" y="91"/>
                    <a:pt x="45" y="91"/>
                  </a:cubicBezTo>
                  <a:cubicBezTo>
                    <a:pt x="45" y="91"/>
                    <a:pt x="46" y="91"/>
                    <a:pt x="47" y="91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3"/>
                    <a:pt x="49" y="93"/>
                    <a:pt x="49" y="94"/>
                  </a:cubicBezTo>
                  <a:cubicBezTo>
                    <a:pt x="50" y="94"/>
                    <a:pt x="52" y="93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1"/>
                    <a:pt x="53" y="90"/>
                    <a:pt x="54" y="90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8" y="89"/>
                    <a:pt x="59" y="90"/>
                    <a:pt x="59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0" y="92"/>
                    <a:pt x="62" y="91"/>
                    <a:pt x="63" y="91"/>
                  </a:cubicBezTo>
                  <a:cubicBezTo>
                    <a:pt x="63" y="91"/>
                    <a:pt x="63" y="90"/>
                    <a:pt x="63" y="90"/>
                  </a:cubicBezTo>
                  <a:cubicBezTo>
                    <a:pt x="62" y="89"/>
                    <a:pt x="63" y="88"/>
                    <a:pt x="64" y="87"/>
                  </a:cubicBezTo>
                  <a:cubicBezTo>
                    <a:pt x="65" y="87"/>
                    <a:pt x="65" y="87"/>
                    <a:pt x="66" y="87"/>
                  </a:cubicBezTo>
                  <a:cubicBezTo>
                    <a:pt x="67" y="86"/>
                    <a:pt x="68" y="86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0" y="88"/>
                    <a:pt x="71" y="87"/>
                    <a:pt x="73" y="86"/>
                  </a:cubicBezTo>
                  <a:cubicBezTo>
                    <a:pt x="72" y="86"/>
                    <a:pt x="72" y="86"/>
                    <a:pt x="72" y="85"/>
                  </a:cubicBezTo>
                  <a:cubicBezTo>
                    <a:pt x="71" y="84"/>
                    <a:pt x="72" y="83"/>
                    <a:pt x="73" y="83"/>
                  </a:cubicBezTo>
                  <a:cubicBezTo>
                    <a:pt x="73" y="82"/>
                    <a:pt x="74" y="82"/>
                    <a:pt x="74" y="81"/>
                  </a:cubicBezTo>
                  <a:cubicBezTo>
                    <a:pt x="75" y="81"/>
                    <a:pt x="76" y="81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9" y="81"/>
                    <a:pt x="80" y="80"/>
                    <a:pt x="81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79" y="78"/>
                    <a:pt x="79" y="77"/>
                    <a:pt x="80" y="76"/>
                  </a:cubicBezTo>
                  <a:cubicBezTo>
                    <a:pt x="80" y="75"/>
                    <a:pt x="81" y="75"/>
                    <a:pt x="81" y="74"/>
                  </a:cubicBezTo>
                  <a:cubicBezTo>
                    <a:pt x="82" y="73"/>
                    <a:pt x="83" y="73"/>
                    <a:pt x="84" y="74"/>
                  </a:cubicBezTo>
                  <a:cubicBezTo>
                    <a:pt x="84" y="74"/>
                    <a:pt x="84" y="74"/>
                    <a:pt x="84" y="75"/>
                  </a:cubicBezTo>
                  <a:cubicBezTo>
                    <a:pt x="85" y="73"/>
                    <a:pt x="86" y="72"/>
                    <a:pt x="87" y="71"/>
                  </a:cubicBezTo>
                  <a:cubicBezTo>
                    <a:pt x="87" y="71"/>
                    <a:pt x="87" y="71"/>
                    <a:pt x="86" y="71"/>
                  </a:cubicBezTo>
                  <a:cubicBezTo>
                    <a:pt x="85" y="70"/>
                    <a:pt x="85" y="69"/>
                    <a:pt x="85" y="68"/>
                  </a:cubicBezTo>
                  <a:cubicBezTo>
                    <a:pt x="86" y="67"/>
                    <a:pt x="86" y="67"/>
                    <a:pt x="86" y="66"/>
                  </a:cubicBezTo>
                  <a:cubicBezTo>
                    <a:pt x="87" y="65"/>
                    <a:pt x="88" y="65"/>
                    <a:pt x="89" y="65"/>
                  </a:cubicBezTo>
                  <a:cubicBezTo>
                    <a:pt x="89" y="65"/>
                    <a:pt x="90" y="65"/>
                    <a:pt x="90" y="66"/>
                  </a:cubicBezTo>
                  <a:cubicBezTo>
                    <a:pt x="90" y="64"/>
                    <a:pt x="91" y="63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89" y="61"/>
                    <a:pt x="89" y="60"/>
                    <a:pt x="89" y="59"/>
                  </a:cubicBezTo>
                  <a:cubicBezTo>
                    <a:pt x="89" y="58"/>
                    <a:pt x="89" y="57"/>
                    <a:pt x="90" y="57"/>
                  </a:cubicBezTo>
                  <a:cubicBezTo>
                    <a:pt x="90" y="56"/>
                    <a:pt x="91" y="55"/>
                    <a:pt x="92" y="55"/>
                  </a:cubicBezTo>
                  <a:cubicBezTo>
                    <a:pt x="92" y="55"/>
                    <a:pt x="93" y="55"/>
                    <a:pt x="93" y="56"/>
                  </a:cubicBezTo>
                  <a:cubicBezTo>
                    <a:pt x="93" y="54"/>
                    <a:pt x="93" y="53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lose/>
                  <a:moveTo>
                    <a:pt x="47" y="82"/>
                  </a:moveTo>
                  <a:cubicBezTo>
                    <a:pt x="28" y="82"/>
                    <a:pt x="12" y="66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ubicBezTo>
                    <a:pt x="66" y="12"/>
                    <a:pt x="82" y="28"/>
                    <a:pt x="82" y="47"/>
                  </a:cubicBezTo>
                  <a:cubicBezTo>
                    <a:pt x="82" y="66"/>
                    <a:pt x="66" y="82"/>
                    <a:pt x="47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359976" y="4121447"/>
            <a:ext cx="3717601" cy="55440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8" name="Chevron 77"/>
          <p:cNvSpPr/>
          <p:nvPr/>
        </p:nvSpPr>
        <p:spPr>
          <a:xfrm>
            <a:off x="460498" y="4165716"/>
            <a:ext cx="2099822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Converged services for IT &amp; Telecom</a:t>
            </a:r>
          </a:p>
        </p:txBody>
      </p:sp>
      <p:grpSp>
        <p:nvGrpSpPr>
          <p:cNvPr id="12" name="Group 1370"/>
          <p:cNvGrpSpPr>
            <a:grpSpLocks/>
          </p:cNvGrpSpPr>
          <p:nvPr/>
        </p:nvGrpSpPr>
        <p:grpSpPr bwMode="auto">
          <a:xfrm>
            <a:off x="3393779" y="4195106"/>
            <a:ext cx="441127" cy="398914"/>
            <a:chOff x="7137400" y="260350"/>
            <a:chExt cx="603250" cy="600075"/>
          </a:xfrm>
          <a:solidFill>
            <a:schemeClr val="bg1"/>
          </a:solidFill>
        </p:grpSpPr>
        <p:sp>
          <p:nvSpPr>
            <p:cNvPr id="156" name="Freeform 344"/>
            <p:cNvSpPr>
              <a:spLocks noEditPoints="1"/>
            </p:cNvSpPr>
            <p:nvPr/>
          </p:nvSpPr>
          <p:spPr bwMode="auto">
            <a:xfrm>
              <a:off x="7264400" y="546100"/>
              <a:ext cx="368300" cy="196850"/>
            </a:xfrm>
            <a:custGeom>
              <a:avLst/>
              <a:gdLst>
                <a:gd name="T0" fmla="*/ 2147483646 w 232"/>
                <a:gd name="T1" fmla="*/ 2147483646 h 124"/>
                <a:gd name="T2" fmla="*/ 2147483646 w 232"/>
                <a:gd name="T3" fmla="*/ 2147483646 h 124"/>
                <a:gd name="T4" fmla="*/ 2147483646 w 232"/>
                <a:gd name="T5" fmla="*/ 2147483646 h 124"/>
                <a:gd name="T6" fmla="*/ 2147483646 w 232"/>
                <a:gd name="T7" fmla="*/ 2147483646 h 124"/>
                <a:gd name="T8" fmla="*/ 2147483646 w 232"/>
                <a:gd name="T9" fmla="*/ 2147483646 h 124"/>
                <a:gd name="T10" fmla="*/ 2147483646 w 232"/>
                <a:gd name="T11" fmla="*/ 2147483646 h 124"/>
                <a:gd name="T12" fmla="*/ 2147483646 w 232"/>
                <a:gd name="T13" fmla="*/ 2147483646 h 124"/>
                <a:gd name="T14" fmla="*/ 2147483646 w 232"/>
                <a:gd name="T15" fmla="*/ 2147483646 h 124"/>
                <a:gd name="T16" fmla="*/ 2147483646 w 232"/>
                <a:gd name="T17" fmla="*/ 2147483646 h 124"/>
                <a:gd name="T18" fmla="*/ 2147483646 w 232"/>
                <a:gd name="T19" fmla="*/ 0 h 124"/>
                <a:gd name="T20" fmla="*/ 0 w 232"/>
                <a:gd name="T21" fmla="*/ 0 h 124"/>
                <a:gd name="T22" fmla="*/ 0 w 232"/>
                <a:gd name="T23" fmla="*/ 2147483646 h 124"/>
                <a:gd name="T24" fmla="*/ 2147483646 w 232"/>
                <a:gd name="T25" fmla="*/ 2147483646 h 124"/>
                <a:gd name="T26" fmla="*/ 2147483646 w 232"/>
                <a:gd name="T27" fmla="*/ 0 h 124"/>
                <a:gd name="T28" fmla="*/ 2147483646 w 232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2" h="124">
                  <a:moveTo>
                    <a:pt x="168" y="86"/>
                  </a:moveTo>
                  <a:lnTo>
                    <a:pt x="150" y="104"/>
                  </a:lnTo>
                  <a:lnTo>
                    <a:pt x="128" y="82"/>
                  </a:lnTo>
                  <a:lnTo>
                    <a:pt x="116" y="104"/>
                  </a:lnTo>
                  <a:lnTo>
                    <a:pt x="98" y="32"/>
                  </a:lnTo>
                  <a:lnTo>
                    <a:pt x="168" y="52"/>
                  </a:lnTo>
                  <a:lnTo>
                    <a:pt x="146" y="64"/>
                  </a:lnTo>
                  <a:lnTo>
                    <a:pt x="168" y="86"/>
                  </a:lnTo>
                  <a:close/>
                  <a:moveTo>
                    <a:pt x="232" y="0"/>
                  </a:moveTo>
                  <a:lnTo>
                    <a:pt x="0" y="0"/>
                  </a:lnTo>
                  <a:lnTo>
                    <a:pt x="0" y="124"/>
                  </a:lnTo>
                  <a:lnTo>
                    <a:pt x="232" y="124"/>
                  </a:lnTo>
                  <a:lnTo>
                    <a:pt x="2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57" name="Freeform 345"/>
            <p:cNvSpPr>
              <a:spLocks noEditPoints="1"/>
            </p:cNvSpPr>
            <p:nvPr/>
          </p:nvSpPr>
          <p:spPr bwMode="auto">
            <a:xfrm>
              <a:off x="7137400" y="260350"/>
              <a:ext cx="603250" cy="600075"/>
            </a:xfrm>
            <a:custGeom>
              <a:avLst/>
              <a:gdLst>
                <a:gd name="T0" fmla="*/ 2147483646 w 190"/>
                <a:gd name="T1" fmla="*/ 2147483646 h 189"/>
                <a:gd name="T2" fmla="*/ 2147483646 w 190"/>
                <a:gd name="T3" fmla="*/ 2147483646 h 189"/>
                <a:gd name="T4" fmla="*/ 2147483646 w 190"/>
                <a:gd name="T5" fmla="*/ 2147483646 h 189"/>
                <a:gd name="T6" fmla="*/ 2147483646 w 190"/>
                <a:gd name="T7" fmla="*/ 2147483646 h 189"/>
                <a:gd name="T8" fmla="*/ 2147483646 w 190"/>
                <a:gd name="T9" fmla="*/ 2147483646 h 189"/>
                <a:gd name="T10" fmla="*/ 2147483646 w 190"/>
                <a:gd name="T11" fmla="*/ 2147483646 h 189"/>
                <a:gd name="T12" fmla="*/ 2147483646 w 190"/>
                <a:gd name="T13" fmla="*/ 2147483646 h 189"/>
                <a:gd name="T14" fmla="*/ 2147483646 w 190"/>
                <a:gd name="T15" fmla="*/ 2147483646 h 189"/>
                <a:gd name="T16" fmla="*/ 2147483646 w 190"/>
                <a:gd name="T17" fmla="*/ 2147483646 h 189"/>
                <a:gd name="T18" fmla="*/ 2147483646 w 190"/>
                <a:gd name="T19" fmla="*/ 2147483646 h 189"/>
                <a:gd name="T20" fmla="*/ 2147483646 w 190"/>
                <a:gd name="T21" fmla="*/ 2147483646 h 189"/>
                <a:gd name="T22" fmla="*/ 2147483646 w 190"/>
                <a:gd name="T23" fmla="*/ 2147483646 h 189"/>
                <a:gd name="T24" fmla="*/ 2147483646 w 190"/>
                <a:gd name="T25" fmla="*/ 2147483646 h 189"/>
                <a:gd name="T26" fmla="*/ 2147483646 w 190"/>
                <a:gd name="T27" fmla="*/ 2147483646 h 189"/>
                <a:gd name="T28" fmla="*/ 2147483646 w 190"/>
                <a:gd name="T29" fmla="*/ 2147483646 h 189"/>
                <a:gd name="T30" fmla="*/ 2147483646 w 190"/>
                <a:gd name="T31" fmla="*/ 2147483646 h 189"/>
                <a:gd name="T32" fmla="*/ 2147483646 w 190"/>
                <a:gd name="T33" fmla="*/ 2147483646 h 189"/>
                <a:gd name="T34" fmla="*/ 2147483646 w 190"/>
                <a:gd name="T35" fmla="*/ 2147483646 h 189"/>
                <a:gd name="T36" fmla="*/ 2147483646 w 190"/>
                <a:gd name="T37" fmla="*/ 2147483646 h 189"/>
                <a:gd name="T38" fmla="*/ 2147483646 w 190"/>
                <a:gd name="T39" fmla="*/ 2147483646 h 189"/>
                <a:gd name="T40" fmla="*/ 2147483646 w 190"/>
                <a:gd name="T41" fmla="*/ 2147483646 h 189"/>
                <a:gd name="T42" fmla="*/ 2147483646 w 190"/>
                <a:gd name="T43" fmla="*/ 2147483646 h 189"/>
                <a:gd name="T44" fmla="*/ 2147483646 w 190"/>
                <a:gd name="T45" fmla="*/ 2147483646 h 189"/>
                <a:gd name="T46" fmla="*/ 2147483646 w 190"/>
                <a:gd name="T47" fmla="*/ 2147483646 h 189"/>
                <a:gd name="T48" fmla="*/ 2147483646 w 190"/>
                <a:gd name="T49" fmla="*/ 2147483646 h 189"/>
                <a:gd name="T50" fmla="*/ 2147483646 w 190"/>
                <a:gd name="T51" fmla="*/ 2147483646 h 189"/>
                <a:gd name="T52" fmla="*/ 2147483646 w 190"/>
                <a:gd name="T53" fmla="*/ 2147483646 h 189"/>
                <a:gd name="T54" fmla="*/ 2147483646 w 190"/>
                <a:gd name="T55" fmla="*/ 2147483646 h 189"/>
                <a:gd name="T56" fmla="*/ 2147483646 w 190"/>
                <a:gd name="T57" fmla="*/ 2147483646 h 189"/>
                <a:gd name="T58" fmla="*/ 2147483646 w 190"/>
                <a:gd name="T59" fmla="*/ 2147483646 h 189"/>
                <a:gd name="T60" fmla="*/ 2147483646 w 190"/>
                <a:gd name="T61" fmla="*/ 2147483646 h 189"/>
                <a:gd name="T62" fmla="*/ 2147483646 w 190"/>
                <a:gd name="T63" fmla="*/ 2147483646 h 189"/>
                <a:gd name="T64" fmla="*/ 2147483646 w 190"/>
                <a:gd name="T65" fmla="*/ 2147483646 h 189"/>
                <a:gd name="T66" fmla="*/ 2147483646 w 190"/>
                <a:gd name="T67" fmla="*/ 2147483646 h 189"/>
                <a:gd name="T68" fmla="*/ 2147483646 w 190"/>
                <a:gd name="T69" fmla="*/ 0 h 189"/>
                <a:gd name="T70" fmla="*/ 2147483646 w 190"/>
                <a:gd name="T71" fmla="*/ 2147483646 h 189"/>
                <a:gd name="T72" fmla="*/ 2147483646 w 190"/>
                <a:gd name="T73" fmla="*/ 2147483646 h 189"/>
                <a:gd name="T74" fmla="*/ 2147483646 w 190"/>
                <a:gd name="T75" fmla="*/ 2147483646 h 189"/>
                <a:gd name="T76" fmla="*/ 0 w 190"/>
                <a:gd name="T77" fmla="*/ 2147483646 h 189"/>
                <a:gd name="T78" fmla="*/ 2147483646 w 190"/>
                <a:gd name="T79" fmla="*/ 2147483646 h 189"/>
                <a:gd name="T80" fmla="*/ 2147483646 w 190"/>
                <a:gd name="T81" fmla="*/ 2147483646 h 189"/>
                <a:gd name="T82" fmla="*/ 2147483646 w 190"/>
                <a:gd name="T83" fmla="*/ 2147483646 h 189"/>
                <a:gd name="T84" fmla="*/ 2147483646 w 190"/>
                <a:gd name="T85" fmla="*/ 2147483646 h 189"/>
                <a:gd name="T86" fmla="*/ 2147483646 w 190"/>
                <a:gd name="T87" fmla="*/ 2147483646 h 189"/>
                <a:gd name="T88" fmla="*/ 2147483646 w 190"/>
                <a:gd name="T89" fmla="*/ 2147483646 h 189"/>
                <a:gd name="T90" fmla="*/ 2147483646 w 190"/>
                <a:gd name="T91" fmla="*/ 2147483646 h 189"/>
                <a:gd name="T92" fmla="*/ 2147483646 w 190"/>
                <a:gd name="T93" fmla="*/ 2147483646 h 189"/>
                <a:gd name="T94" fmla="*/ 2147483646 w 190"/>
                <a:gd name="T95" fmla="*/ 2147483646 h 189"/>
                <a:gd name="T96" fmla="*/ 2147483646 w 190"/>
                <a:gd name="T97" fmla="*/ 2147483646 h 189"/>
                <a:gd name="T98" fmla="*/ 2147483646 w 190"/>
                <a:gd name="T99" fmla="*/ 2147483646 h 189"/>
                <a:gd name="T100" fmla="*/ 2147483646 w 190"/>
                <a:gd name="T101" fmla="*/ 2147483646 h 189"/>
                <a:gd name="T102" fmla="*/ 2147483646 w 190"/>
                <a:gd name="T103" fmla="*/ 2147483646 h 1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0" h="189">
                  <a:moveTo>
                    <a:pt x="177" y="172"/>
                  </a:moveTo>
                  <a:cubicBezTo>
                    <a:pt x="177" y="176"/>
                    <a:pt x="173" y="179"/>
                    <a:pt x="169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2" y="179"/>
                    <a:pt x="19" y="176"/>
                    <a:pt x="19" y="172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4" y="170"/>
                    <a:pt x="75" y="171"/>
                    <a:pt x="76" y="171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71"/>
                    <a:pt x="122" y="170"/>
                    <a:pt x="122" y="169"/>
                  </a:cubicBezTo>
                  <a:cubicBezTo>
                    <a:pt x="177" y="169"/>
                    <a:pt x="177" y="169"/>
                    <a:pt x="177" y="169"/>
                  </a:cubicBezTo>
                  <a:cubicBezTo>
                    <a:pt x="177" y="169"/>
                    <a:pt x="177" y="169"/>
                    <a:pt x="177" y="170"/>
                  </a:cubicBezTo>
                  <a:cubicBezTo>
                    <a:pt x="177" y="172"/>
                    <a:pt x="177" y="172"/>
                    <a:pt x="177" y="172"/>
                  </a:cubicBezTo>
                  <a:close/>
                  <a:moveTo>
                    <a:pt x="31" y="85"/>
                  </a:moveTo>
                  <a:cubicBezTo>
                    <a:pt x="31" y="83"/>
                    <a:pt x="33" y="82"/>
                    <a:pt x="35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3" y="82"/>
                    <a:pt x="164" y="83"/>
                    <a:pt x="164" y="85"/>
                  </a:cubicBezTo>
                  <a:cubicBezTo>
                    <a:pt x="164" y="159"/>
                    <a:pt x="164" y="159"/>
                    <a:pt x="164" y="159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85"/>
                    <a:pt x="31" y="85"/>
                    <a:pt x="31" y="85"/>
                  </a:cubicBezTo>
                  <a:close/>
                  <a:moveTo>
                    <a:pt x="185" y="159"/>
                  </a:moveTo>
                  <a:cubicBezTo>
                    <a:pt x="177" y="159"/>
                    <a:pt x="177" y="159"/>
                    <a:pt x="177" y="159"/>
                  </a:cubicBezTo>
                  <a:cubicBezTo>
                    <a:pt x="174" y="159"/>
                    <a:pt x="174" y="159"/>
                    <a:pt x="174" y="159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3"/>
                    <a:pt x="176" y="112"/>
                    <a:pt x="177" y="111"/>
                  </a:cubicBezTo>
                  <a:cubicBezTo>
                    <a:pt x="185" y="104"/>
                    <a:pt x="190" y="94"/>
                    <a:pt x="190" y="82"/>
                  </a:cubicBezTo>
                  <a:cubicBezTo>
                    <a:pt x="190" y="61"/>
                    <a:pt x="172" y="43"/>
                    <a:pt x="150" y="43"/>
                  </a:cubicBezTo>
                  <a:cubicBezTo>
                    <a:pt x="146" y="43"/>
                    <a:pt x="142" y="44"/>
                    <a:pt x="138" y="45"/>
                  </a:cubicBezTo>
                  <a:cubicBezTo>
                    <a:pt x="136" y="20"/>
                    <a:pt x="115" y="0"/>
                    <a:pt x="89" y="0"/>
                  </a:cubicBezTo>
                  <a:cubicBezTo>
                    <a:pt x="61" y="0"/>
                    <a:pt x="39" y="23"/>
                    <a:pt x="39" y="50"/>
                  </a:cubicBezTo>
                  <a:cubicBezTo>
                    <a:pt x="39" y="53"/>
                    <a:pt x="39" y="57"/>
                    <a:pt x="4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3" y="60"/>
                    <a:pt x="0" y="74"/>
                    <a:pt x="0" y="91"/>
                  </a:cubicBezTo>
                  <a:cubicBezTo>
                    <a:pt x="0" y="105"/>
                    <a:pt x="9" y="117"/>
                    <a:pt x="22" y="120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19" y="159"/>
                    <a:pt x="19" y="159"/>
                    <a:pt x="19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8"/>
                    <a:pt x="10" y="169"/>
                    <a:pt x="10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181"/>
                    <a:pt x="17" y="189"/>
                    <a:pt x="26" y="189"/>
                  </a:cubicBezTo>
                  <a:cubicBezTo>
                    <a:pt x="169" y="189"/>
                    <a:pt x="169" y="189"/>
                    <a:pt x="169" y="189"/>
                  </a:cubicBezTo>
                  <a:cubicBezTo>
                    <a:pt x="179" y="189"/>
                    <a:pt x="186" y="181"/>
                    <a:pt x="186" y="172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6" y="169"/>
                    <a:pt x="186" y="168"/>
                    <a:pt x="186" y="167"/>
                  </a:cubicBezTo>
                  <a:cubicBezTo>
                    <a:pt x="185" y="159"/>
                    <a:pt x="185" y="159"/>
                    <a:pt x="185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13" name="Group 160"/>
          <p:cNvGrpSpPr/>
          <p:nvPr/>
        </p:nvGrpSpPr>
        <p:grpSpPr>
          <a:xfrm rot="18917828">
            <a:off x="3802333" y="4187368"/>
            <a:ext cx="119263" cy="171102"/>
            <a:chOff x="-440108" y="5114996"/>
            <a:chExt cx="203200" cy="320675"/>
          </a:xfrm>
        </p:grpSpPr>
        <p:sp>
          <p:nvSpPr>
            <p:cNvPr id="158" name="Freeform 217"/>
            <p:cNvSpPr>
              <a:spLocks/>
            </p:cNvSpPr>
            <p:nvPr/>
          </p:nvSpPr>
          <p:spPr bwMode="auto">
            <a:xfrm>
              <a:off x="-348033" y="5114996"/>
              <a:ext cx="111125" cy="320675"/>
            </a:xfrm>
            <a:custGeom>
              <a:avLst/>
              <a:gdLst>
                <a:gd name="T0" fmla="*/ 2147483646 w 35"/>
                <a:gd name="T1" fmla="*/ 2147483646 h 101"/>
                <a:gd name="T2" fmla="*/ 2147483646 w 35"/>
                <a:gd name="T3" fmla="*/ 2147483646 h 101"/>
                <a:gd name="T4" fmla="*/ 2147483646 w 35"/>
                <a:gd name="T5" fmla="*/ 2147483646 h 101"/>
                <a:gd name="T6" fmla="*/ 2147483646 w 35"/>
                <a:gd name="T7" fmla="*/ 2147483646 h 101"/>
                <a:gd name="T8" fmla="*/ 2147483646 w 35"/>
                <a:gd name="T9" fmla="*/ 2147483646 h 101"/>
                <a:gd name="T10" fmla="*/ 2147483646 w 35"/>
                <a:gd name="T11" fmla="*/ 2147483646 h 101"/>
                <a:gd name="T12" fmla="*/ 2147483646 w 35"/>
                <a:gd name="T13" fmla="*/ 2147483646 h 101"/>
                <a:gd name="T14" fmla="*/ 2147483646 w 35"/>
                <a:gd name="T15" fmla="*/ 2147483646 h 101"/>
                <a:gd name="T16" fmla="*/ 2147483646 w 35"/>
                <a:gd name="T17" fmla="*/ 2147483646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01">
                  <a:moveTo>
                    <a:pt x="10" y="1"/>
                  </a:moveTo>
                  <a:cubicBezTo>
                    <a:pt x="14" y="0"/>
                    <a:pt x="18" y="6"/>
                    <a:pt x="21" y="10"/>
                  </a:cubicBezTo>
                  <a:cubicBezTo>
                    <a:pt x="29" y="20"/>
                    <a:pt x="35" y="36"/>
                    <a:pt x="34" y="55"/>
                  </a:cubicBezTo>
                  <a:cubicBezTo>
                    <a:pt x="33" y="71"/>
                    <a:pt x="28" y="83"/>
                    <a:pt x="20" y="93"/>
                  </a:cubicBezTo>
                  <a:cubicBezTo>
                    <a:pt x="18" y="95"/>
                    <a:pt x="15" y="101"/>
                    <a:pt x="10" y="100"/>
                  </a:cubicBezTo>
                  <a:cubicBezTo>
                    <a:pt x="2" y="98"/>
                    <a:pt x="11" y="88"/>
                    <a:pt x="13" y="86"/>
                  </a:cubicBezTo>
                  <a:cubicBezTo>
                    <a:pt x="19" y="78"/>
                    <a:pt x="25" y="64"/>
                    <a:pt x="25" y="50"/>
                  </a:cubicBezTo>
                  <a:cubicBezTo>
                    <a:pt x="24" y="33"/>
                    <a:pt x="19" y="24"/>
                    <a:pt x="12" y="15"/>
                  </a:cubicBezTo>
                  <a:cubicBezTo>
                    <a:pt x="11" y="13"/>
                    <a:pt x="0" y="3"/>
                    <a:pt x="1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59" name="Freeform 219"/>
            <p:cNvSpPr>
              <a:spLocks/>
            </p:cNvSpPr>
            <p:nvPr/>
          </p:nvSpPr>
          <p:spPr bwMode="auto">
            <a:xfrm>
              <a:off x="-386133" y="5162621"/>
              <a:ext cx="79375" cy="215900"/>
            </a:xfrm>
            <a:custGeom>
              <a:avLst/>
              <a:gdLst>
                <a:gd name="T0" fmla="*/ 2147483646 w 25"/>
                <a:gd name="T1" fmla="*/ 2147483646 h 68"/>
                <a:gd name="T2" fmla="*/ 2147483646 w 25"/>
                <a:gd name="T3" fmla="*/ 2147483646 h 68"/>
                <a:gd name="T4" fmla="*/ 2147483646 w 25"/>
                <a:gd name="T5" fmla="*/ 2147483646 h 68"/>
                <a:gd name="T6" fmla="*/ 2147483646 w 25"/>
                <a:gd name="T7" fmla="*/ 2147483646 h 68"/>
                <a:gd name="T8" fmla="*/ 2147483646 w 25"/>
                <a:gd name="T9" fmla="*/ 2147483646 h 68"/>
                <a:gd name="T10" fmla="*/ 2147483646 w 25"/>
                <a:gd name="T11" fmla="*/ 2147483646 h 68"/>
                <a:gd name="T12" fmla="*/ 2147483646 w 25"/>
                <a:gd name="T13" fmla="*/ 2147483646 h 68"/>
                <a:gd name="T14" fmla="*/ 2147483646 w 25"/>
                <a:gd name="T15" fmla="*/ 2147483646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8">
                  <a:moveTo>
                    <a:pt x="6" y="3"/>
                  </a:moveTo>
                  <a:cubicBezTo>
                    <a:pt x="15" y="0"/>
                    <a:pt x="23" y="21"/>
                    <a:pt x="24" y="30"/>
                  </a:cubicBezTo>
                  <a:cubicBezTo>
                    <a:pt x="25" y="40"/>
                    <a:pt x="23" y="50"/>
                    <a:pt x="19" y="57"/>
                  </a:cubicBezTo>
                  <a:cubicBezTo>
                    <a:pt x="16" y="61"/>
                    <a:pt x="13" y="68"/>
                    <a:pt x="8" y="68"/>
                  </a:cubicBezTo>
                  <a:cubicBezTo>
                    <a:pt x="5" y="68"/>
                    <a:pt x="3" y="66"/>
                    <a:pt x="3" y="64"/>
                  </a:cubicBezTo>
                  <a:cubicBezTo>
                    <a:pt x="2" y="59"/>
                    <a:pt x="7" y="57"/>
                    <a:pt x="10" y="53"/>
                  </a:cubicBezTo>
                  <a:cubicBezTo>
                    <a:pt x="17" y="41"/>
                    <a:pt x="14" y="25"/>
                    <a:pt x="6" y="14"/>
                  </a:cubicBezTo>
                  <a:cubicBezTo>
                    <a:pt x="5" y="12"/>
                    <a:pt x="0" y="6"/>
                    <a:pt x="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60" name="Freeform 221"/>
            <p:cNvSpPr>
              <a:spLocks/>
            </p:cNvSpPr>
            <p:nvPr/>
          </p:nvSpPr>
          <p:spPr bwMode="auto">
            <a:xfrm>
              <a:off x="-440108" y="5219771"/>
              <a:ext cx="63500" cy="107950"/>
            </a:xfrm>
            <a:custGeom>
              <a:avLst/>
              <a:gdLst>
                <a:gd name="T0" fmla="*/ 2147483646 w 20"/>
                <a:gd name="T1" fmla="*/ 2147483646 h 34"/>
                <a:gd name="T2" fmla="*/ 2147483646 w 20"/>
                <a:gd name="T3" fmla="*/ 2147483646 h 34"/>
                <a:gd name="T4" fmla="*/ 2147483646 w 20"/>
                <a:gd name="T5" fmla="*/ 2147483646 h 34"/>
                <a:gd name="T6" fmla="*/ 2147483646 w 20"/>
                <a:gd name="T7" fmla="*/ 2147483646 h 34"/>
                <a:gd name="T8" fmla="*/ 2147483646 w 20"/>
                <a:gd name="T9" fmla="*/ 2147483646 h 34"/>
                <a:gd name="T10" fmla="*/ 2147483646 w 20"/>
                <a:gd name="T11" fmla="*/ 2147483646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4">
                  <a:moveTo>
                    <a:pt x="8" y="3"/>
                  </a:moveTo>
                  <a:cubicBezTo>
                    <a:pt x="13" y="0"/>
                    <a:pt x="18" y="8"/>
                    <a:pt x="19" y="14"/>
                  </a:cubicBezTo>
                  <a:cubicBezTo>
                    <a:pt x="20" y="23"/>
                    <a:pt x="15" y="33"/>
                    <a:pt x="10" y="33"/>
                  </a:cubicBezTo>
                  <a:cubicBezTo>
                    <a:pt x="7" y="34"/>
                    <a:pt x="5" y="32"/>
                    <a:pt x="4" y="29"/>
                  </a:cubicBezTo>
                  <a:cubicBezTo>
                    <a:pt x="4" y="26"/>
                    <a:pt x="8" y="25"/>
                    <a:pt x="9" y="21"/>
                  </a:cubicBezTo>
                  <a:cubicBezTo>
                    <a:pt x="11" y="14"/>
                    <a:pt x="0" y="6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4602503" y="2225829"/>
            <a:ext cx="41658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Service catalogue based Managed Services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Outcome focussed KPI driven SLA</a:t>
            </a:r>
          </a:p>
        </p:txBody>
      </p:sp>
      <p:cxnSp>
        <p:nvCxnSpPr>
          <p:cNvPr id="163" name="Straight Connector 162"/>
          <p:cNvCxnSpPr/>
          <p:nvPr/>
        </p:nvCxnSpPr>
        <p:spPr>
          <a:xfrm>
            <a:off x="4682036" y="2091875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602503" y="2770736"/>
            <a:ext cx="41658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All services delivered as pay-per-use in the following models</a:t>
            </a:r>
          </a:p>
          <a:p>
            <a:pPr marL="0" lvl="3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Component Aligned </a:t>
            </a:r>
          </a:p>
          <a:p>
            <a:pPr marL="0" lvl="1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Usage Aligned</a:t>
            </a:r>
          </a:p>
          <a:p>
            <a:pPr marL="0" lvl="1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Business Outcome Aligned</a:t>
            </a:r>
          </a:p>
        </p:txBody>
      </p:sp>
      <p:cxnSp>
        <p:nvCxnSpPr>
          <p:cNvPr id="164" name="Straight Connector 163"/>
          <p:cNvCxnSpPr/>
          <p:nvPr/>
        </p:nvCxnSpPr>
        <p:spPr>
          <a:xfrm>
            <a:off x="4682036" y="2636782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4602503" y="3592642"/>
            <a:ext cx="41658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Competence built up of Service Provider-led transformation in areas such as Network Integration, Hybrid Cloud &amp; DC outsourcing</a:t>
            </a:r>
          </a:p>
        </p:txBody>
      </p:sp>
      <p:cxnSp>
        <p:nvCxnSpPr>
          <p:cNvPr id="165" name="Straight Connector 164"/>
          <p:cNvCxnSpPr/>
          <p:nvPr/>
        </p:nvCxnSpPr>
        <p:spPr>
          <a:xfrm>
            <a:off x="4682036" y="3458688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602503" y="4137549"/>
            <a:ext cx="4165878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Investment in all areas of ICT: Datacentre/Cloud, Network, IoT, Applications in service provider model built around productized services and delivered on utility models</a:t>
            </a:r>
          </a:p>
        </p:txBody>
      </p:sp>
      <p:cxnSp>
        <p:nvCxnSpPr>
          <p:cNvPr id="166" name="Straight Connector 165"/>
          <p:cNvCxnSpPr/>
          <p:nvPr/>
        </p:nvCxnSpPr>
        <p:spPr>
          <a:xfrm>
            <a:off x="4682036" y="4003595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59977" y="1017969"/>
            <a:ext cx="3717601" cy="277576"/>
            <a:chOff x="695257" y="922179"/>
            <a:chExt cx="3717601" cy="277576"/>
          </a:xfrm>
        </p:grpSpPr>
        <p:sp>
          <p:nvSpPr>
            <p:cNvPr id="177" name="Rectangle 176"/>
            <p:cNvSpPr/>
            <p:nvPr/>
          </p:nvSpPr>
          <p:spPr>
            <a:xfrm>
              <a:off x="695257" y="926615"/>
              <a:ext cx="3717601" cy="2687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866" tIns="33433" rIns="66866" bIns="33433" rtlCol="0" anchor="ctr"/>
            <a:lstStyle/>
            <a:p>
              <a:pPr algn="ctr" defTabSz="891540"/>
              <a:endParaRPr lang="en-IN" sz="1365" kern="0" dirty="0">
                <a:solidFill>
                  <a:prstClr val="white"/>
                </a:solidFill>
                <a:latin typeface="Trebuchet MS" panose="020B0603020202020204" pitchFamily="34" charset="0"/>
                <a:sym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14829" y="922179"/>
              <a:ext cx="678456" cy="277576"/>
            </a:xfrm>
            <a:prstGeom prst="rect">
              <a:avLst/>
            </a:prstGeom>
          </p:spPr>
          <p:txBody>
            <a:bodyPr wrap="none" lIns="66866" tIns="33433" rIns="66866" bIns="33433">
              <a:spAutoFit/>
            </a:bodyPr>
            <a:lstStyle/>
            <a:p>
              <a:pPr defTabSz="891540" fontAlgn="t"/>
              <a:r>
                <a:rPr lang="en-IN" sz="1365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TREND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684981" y="1017969"/>
            <a:ext cx="1159357" cy="277576"/>
          </a:xfrm>
          <a:prstGeom prst="rect">
            <a:avLst/>
          </a:prstGeom>
        </p:spPr>
        <p:txBody>
          <a:bodyPr wrap="none" lIns="66866" tIns="33433" rIns="66866" bIns="33433">
            <a:spAutoFit/>
          </a:bodyPr>
          <a:lstStyle/>
          <a:p>
            <a:pPr defTabSz="891540" fontAlgn="t"/>
            <a:r>
              <a:rPr lang="en-IN" sz="1365" b="1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INVESTMENT</a:t>
            </a:r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INVESTMENT IN DIGITAL AGE TECHNOLOGY</a:t>
            </a:r>
          </a:p>
        </p:txBody>
      </p:sp>
      <p:sp>
        <p:nvSpPr>
          <p:cNvPr id="103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4682036" y="4687002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99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63599" y="1036638"/>
            <a:ext cx="1737116" cy="3648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IN" sz="135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ICT Services Led Transformation Leadership in BFSI (1/2)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 defTabSz="685800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138" y="3142812"/>
            <a:ext cx="150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DC/ DR &amp; CLOUD</a:t>
            </a:r>
          </a:p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pic>
        <p:nvPicPr>
          <p:cNvPr id="55" name="Picture 5" descr="C:\Users\Deepak\Desktop\icons\transformati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9" y="1902322"/>
            <a:ext cx="1252276" cy="124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3357051" y="1139358"/>
            <a:ext cx="5392048" cy="406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Transformation of DC &amp; DR along with Infrastructure refresh</a:t>
            </a:r>
          </a:p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Migration to Sify Data Center and Managed Services.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57051" y="3748860"/>
            <a:ext cx="5392048" cy="406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Strategic Green Field Data Centre / Disaster Recovery Site Build + Migration + Managed Services for 5 years.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D0BE5A-B8E6-4234-A6A7-E694EBA54471}"/>
              </a:ext>
            </a:extLst>
          </p:cNvPr>
          <p:cNvSpPr txBox="1"/>
          <p:nvPr/>
        </p:nvSpPr>
        <p:spPr>
          <a:xfrm>
            <a:off x="3357051" y="1735214"/>
            <a:ext cx="5392048" cy="406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 and private build cloud – Hyper converged infra for DC &amp; DR.</a:t>
            </a:r>
            <a:b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</a:b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Migrate workloads to Private Cloud &amp; Managed Services.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F0E67C8-AD01-4D2E-BE43-D2867E685DC1}"/>
              </a:ext>
            </a:extLst>
          </p:cNvPr>
          <p:cNvSpPr txBox="1"/>
          <p:nvPr/>
        </p:nvSpPr>
        <p:spPr>
          <a:xfrm>
            <a:off x="3357051" y="2331070"/>
            <a:ext cx="5392048" cy="2394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 and build private cloud &amp; Managed Services.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7C7783-3F72-47ED-9128-E1EC199DA03F}"/>
              </a:ext>
            </a:extLst>
          </p:cNvPr>
          <p:cNvSpPr txBox="1"/>
          <p:nvPr/>
        </p:nvSpPr>
        <p:spPr>
          <a:xfrm>
            <a:off x="3357051" y="3319717"/>
            <a:ext cx="5392048" cy="2394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Consolidation and Refresh of infra for hosting the core insurance application &amp; Managed Services.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25E239-0954-4330-9A29-D78EDE6FF1E1}"/>
              </a:ext>
            </a:extLst>
          </p:cNvPr>
          <p:cNvSpPr txBox="1"/>
          <p:nvPr/>
        </p:nvSpPr>
        <p:spPr>
          <a:xfrm>
            <a:off x="3353530" y="2760213"/>
            <a:ext cx="5434900" cy="3697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tIns="18000" bIns="18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Transformation of DC &amp; DR along with Infrastructure refresh, virtualization &amp; cloud set-up. Migration of applications from existing physical to virtualized environment and Managed Services.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58254" y="4344716"/>
            <a:ext cx="5392048" cy="239415"/>
          </a:xfrm>
          <a:prstGeom prst="rect">
            <a:avLst/>
          </a:prstGeom>
          <a:solidFill>
            <a:schemeClr val="bg2"/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Hybrid Infrastructure – Private Cloud and Public Cloud – Sify CloudInfinit and AWS</a:t>
            </a:r>
          </a:p>
        </p:txBody>
      </p:sp>
      <p:pic>
        <p:nvPicPr>
          <p:cNvPr id="1026" name="Picture 2" descr="Image result for Max Bupa Health Insuranc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13" y="1105975"/>
            <a:ext cx="910281" cy="4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neral Insurance Corp. webs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57" y="1663224"/>
            <a:ext cx="826792" cy="5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nsurance Information Bureau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r="9092" b="11197"/>
          <a:stretch/>
        </p:blipFill>
        <p:spPr bwMode="auto">
          <a:xfrm>
            <a:off x="2526630" y="2245190"/>
            <a:ext cx="436246" cy="42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llahabad Bank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23" y="2731389"/>
            <a:ext cx="1009661" cy="4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riental Insurance Company General Insurance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8885" r="7222" b="19900"/>
          <a:stretch/>
        </p:blipFill>
        <p:spPr bwMode="auto">
          <a:xfrm>
            <a:off x="2236018" y="3265856"/>
            <a:ext cx="1017471" cy="34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HFL General Insurance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23" y="3774010"/>
            <a:ext cx="1009661" cy="3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Max Life Insurance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24" y="4283665"/>
            <a:ext cx="678259" cy="3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236018" y="1640350"/>
            <a:ext cx="6538094" cy="2609502"/>
            <a:chOff x="3402464" y="1640350"/>
            <a:chExt cx="5371648" cy="26095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402464" y="4249852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402464" y="3653996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402464" y="3224853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402464" y="2665349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402464" y="2236206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402464" y="1640350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732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ICT Services Led Transformation Leadership in BFSI (2/2)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 defTabSz="685800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3599" y="1036638"/>
            <a:ext cx="1737116" cy="1781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IN" sz="135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81313" y="1120756"/>
            <a:ext cx="5392800" cy="425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supply, integration, operations and management of 44 RBI locations,10 datacentres and 300+ Member banks secured network infrastructure in an outsourced model.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81313" y="1714750"/>
            <a:ext cx="5392800" cy="425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migration, operations and management of private network providing connectivity to members across the nation.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1313" y="2308744"/>
            <a:ext cx="5392800" cy="425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integration, operations and management of 3,500 locations secured multi tower IT infrastructure in a managed services model.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81313" y="2986856"/>
            <a:ext cx="5392800" cy="425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solutions incl. SIEM, PIM, DLP, VAPT across DC &amp; DR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057B2D7-8F2B-4E38-92DC-5493BECA6106}"/>
              </a:ext>
            </a:extLst>
          </p:cNvPr>
          <p:cNvSpPr txBox="1"/>
          <p:nvPr/>
        </p:nvSpPr>
        <p:spPr>
          <a:xfrm>
            <a:off x="3381313" y="3580850"/>
            <a:ext cx="5392800" cy="425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supporting 30000 EPS &amp; 1000 devices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8023855-2E00-4597-A93C-5928A82F54FB}"/>
              </a:ext>
            </a:extLst>
          </p:cNvPr>
          <p:cNvSpPr txBox="1"/>
          <p:nvPr/>
        </p:nvSpPr>
        <p:spPr>
          <a:xfrm>
            <a:off x="3381313" y="4174844"/>
            <a:ext cx="5392800" cy="425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solutions incl. PIM, DLP, VAPT, AV, MDM, AD, APT etc. across DC &amp; DR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2236018" y="4090726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236018" y="3496732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236018" y="2860679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36018" y="2224626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236018" y="1630632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63599" y="2902732"/>
            <a:ext cx="1737116" cy="1781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IN" sz="135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599" y="2213827"/>
            <a:ext cx="173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NETWORK</a:t>
            </a:r>
          </a:p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3737" y="4108480"/>
            <a:ext cx="159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SECURITY</a:t>
            </a:r>
          </a:p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00" y="3212743"/>
            <a:ext cx="888115" cy="79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 descr="C:\Users\Deepak\Desktop\icons\IT_Transformation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0" y="1284906"/>
            <a:ext cx="954394" cy="7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35" y="1197060"/>
            <a:ext cx="1035611" cy="282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78" y="1800546"/>
            <a:ext cx="775570" cy="252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38" y="2230646"/>
            <a:ext cx="795460" cy="596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91" y="3041795"/>
            <a:ext cx="980935" cy="317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31" y="3551243"/>
            <a:ext cx="1066800" cy="466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20" y="4117959"/>
            <a:ext cx="579439" cy="5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25637"/>
      </p:ext>
    </p:extLst>
  </p:cSld>
  <p:clrMapOvr>
    <a:masterClrMapping/>
  </p:clrMapOvr>
</p:sld>
</file>

<file path=ppt/theme/theme1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4477</Words>
  <Application>Microsoft Office PowerPoint</Application>
  <PresentationFormat>On-screen Show (16:9)</PresentationFormat>
  <Paragraphs>1313</Paragraphs>
  <Slides>51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Sify New Theme</vt:lpstr>
      <vt:lpstr>1_Office Theme</vt:lpstr>
      <vt:lpstr>PowerPoint Presentation</vt:lpstr>
      <vt:lpstr>AGENDA</vt:lpstr>
      <vt:lpstr>PowerPoint Presentation</vt:lpstr>
      <vt:lpstr>SIFY’S JOURNEY SO FAR…</vt:lpstr>
      <vt:lpstr>SIFY FINANCIALS</vt:lpstr>
      <vt:lpstr>BFSI Credentials</vt:lpstr>
      <vt:lpstr>SIFY’S INVESTMENT IN DIGITAL AGE TECHNOLOGY</vt:lpstr>
      <vt:lpstr>ICT Services Led Transformation Leadership in BFSI (1/2)</vt:lpstr>
      <vt:lpstr>ICT Services Led Transformation Leadership in BFSI (2/2)</vt:lpstr>
      <vt:lpstr>Our Engagement Models</vt:lpstr>
      <vt:lpstr>EXECUTION CAPABILITIES</vt:lpstr>
      <vt:lpstr>Strategic Partnerships </vt:lpstr>
      <vt:lpstr>Our People Capabilities and Strengths</vt:lpstr>
      <vt:lpstr>Recognitions</vt:lpstr>
      <vt:lpstr>PowerPoint Presentation</vt:lpstr>
      <vt:lpstr>PowerPoint Presentation</vt:lpstr>
      <vt:lpstr>Data Center and Cloud Services Driven Infrastructure Transformation Partner</vt:lpstr>
      <vt:lpstr>Our Data Center Transformation Framework</vt:lpstr>
      <vt:lpstr>Data Center Transformation Aligned Services</vt:lpstr>
      <vt:lpstr>DR SERVICES: MODELS</vt:lpstr>
      <vt:lpstr>DR Services – Goinfinit Recover</vt:lpstr>
      <vt:lpstr>Key References – Private (BFSI) (1/2)</vt:lpstr>
      <vt:lpstr>Key References – Private (BFSI) (2/2)</vt:lpstr>
      <vt:lpstr>PowerPoint Presentation</vt:lpstr>
      <vt:lpstr>NETWORK SERVICES TRANSFORMATION PARTNER</vt:lpstr>
      <vt:lpstr>NETWORK SERVICES – KEY STRENGTH</vt:lpstr>
      <vt:lpstr>OUR NETWORK MANAGED SERVICES &amp; OPERATIONS CAPABILITIES</vt:lpstr>
      <vt:lpstr>OUR NETWORK EXPERTISE &amp; SKILL SET</vt:lpstr>
      <vt:lpstr>SIFY’S MANAGED SERVICES – DIGITAL DISTRIBUTION ARCHITECTURE</vt:lpstr>
      <vt:lpstr>WAN Transformation with Sify Managed SDWAN</vt:lpstr>
      <vt:lpstr>Sify Managed SDWAN: Value Propositions</vt:lpstr>
      <vt:lpstr>Sify Managed SD WAN Components</vt:lpstr>
      <vt:lpstr>Typical Enterprise SD-WAN TopologY</vt:lpstr>
      <vt:lpstr>Sify Managed SD-WAN FeatureS</vt:lpstr>
      <vt:lpstr>Sify Managed SD-WAN Security Features</vt:lpstr>
      <vt:lpstr>Sify Managed SD-WAN: Subscription TierS</vt:lpstr>
      <vt:lpstr>Network References &amp; Transformation Capabilities</vt:lpstr>
      <vt:lpstr>PowerPoint Presentation</vt:lpstr>
      <vt:lpstr>Our Security Services Engagement Models</vt:lpstr>
      <vt:lpstr>Sify DDoS Capabilities</vt:lpstr>
      <vt:lpstr>Security Services Execution Proof Points</vt:lpstr>
      <vt:lpstr>PowerPoint Presentation</vt:lpstr>
      <vt:lpstr>Our Tools and Automation Capabilities</vt:lpstr>
      <vt:lpstr>Our Tools and Automation Capabilities</vt:lpstr>
      <vt:lpstr>Our Tools and Automation Capabilities</vt:lpstr>
      <vt:lpstr>Our Tools and Automation Capabilities</vt:lpstr>
      <vt:lpstr>Our Tools and Automation Capabilities</vt:lpstr>
      <vt:lpstr>PowerPoint Presentation</vt:lpstr>
      <vt:lpstr>SIFY – BFSI CUSTOMERS</vt:lpstr>
      <vt:lpstr>Why Sify for Future Generali Insurance? (WIP – inputs to come from the sales team)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Murali.J  Janakiraman</cp:lastModifiedBy>
  <cp:revision>100</cp:revision>
  <dcterms:created xsi:type="dcterms:W3CDTF">2018-05-30T06:38:40Z</dcterms:created>
  <dcterms:modified xsi:type="dcterms:W3CDTF">2023-09-19T05:03:42Z</dcterms:modified>
</cp:coreProperties>
</file>