
<file path=[Content_Types].xml><?xml version="1.0" encoding="utf-8"?>
<Types xmlns="http://schemas.openxmlformats.org/package/2006/content-types">
  <Default Extension="emf" ContentType="image/x-emf"/>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5"/>
  </p:sldMasterIdLst>
  <p:notesMasterIdLst>
    <p:notesMasterId r:id="rId32"/>
  </p:notesMasterIdLst>
  <p:handoutMasterIdLst>
    <p:handoutMasterId r:id="rId33"/>
  </p:handoutMasterIdLst>
  <p:sldIdLst>
    <p:sldId id="256" r:id="rId6"/>
    <p:sldId id="3378" r:id="rId7"/>
    <p:sldId id="2145705642" r:id="rId8"/>
    <p:sldId id="2076137117" r:id="rId9"/>
    <p:sldId id="2076136987" r:id="rId10"/>
    <p:sldId id="2076137101" r:id="rId11"/>
    <p:sldId id="2076137102" r:id="rId12"/>
    <p:sldId id="2076137103" r:id="rId13"/>
    <p:sldId id="2076137119" r:id="rId14"/>
    <p:sldId id="2076137118" r:id="rId15"/>
    <p:sldId id="2076137106" r:id="rId16"/>
    <p:sldId id="2076137107" r:id="rId17"/>
    <p:sldId id="2076137108" r:id="rId18"/>
    <p:sldId id="2076137109" r:id="rId19"/>
    <p:sldId id="2076137120" r:id="rId20"/>
    <p:sldId id="2076137111" r:id="rId21"/>
    <p:sldId id="2076137113" r:id="rId22"/>
    <p:sldId id="2076137115" r:id="rId23"/>
    <p:sldId id="2076137121" r:id="rId24"/>
    <p:sldId id="2076137116" r:id="rId25"/>
    <p:sldId id="2076137122" r:id="rId26"/>
    <p:sldId id="588" r:id="rId27"/>
    <p:sldId id="472" r:id="rId28"/>
    <p:sldId id="2145705641" r:id="rId29"/>
    <p:sldId id="598" r:id="rId30"/>
    <p:sldId id="3393" r:id="rId31"/>
  </p:sldIdLst>
  <p:sldSz cx="9144000" cy="5143500" type="screen16x9"/>
  <p:notesSz cx="6858000" cy="9144000"/>
  <p:defaultTextStyle>
    <a:defPPr>
      <a:defRPr lang="en-US"/>
    </a:defPPr>
    <a:lvl1pPr marL="0" algn="l" defTabSz="914286" rtl="0" eaLnBrk="1" latinLnBrk="0" hangingPunct="1">
      <a:defRPr sz="1800" kern="1200">
        <a:solidFill>
          <a:schemeClr val="tx1"/>
        </a:solidFill>
        <a:latin typeface="+mn-lt"/>
        <a:ea typeface="+mn-ea"/>
        <a:cs typeface="+mn-cs"/>
      </a:defRPr>
    </a:lvl1pPr>
    <a:lvl2pPr marL="457143" algn="l" defTabSz="914286" rtl="0" eaLnBrk="1" latinLnBrk="0" hangingPunct="1">
      <a:defRPr sz="1800" kern="1200">
        <a:solidFill>
          <a:schemeClr val="tx1"/>
        </a:solidFill>
        <a:latin typeface="+mn-lt"/>
        <a:ea typeface="+mn-ea"/>
        <a:cs typeface="+mn-cs"/>
      </a:defRPr>
    </a:lvl2pPr>
    <a:lvl3pPr marL="914286" algn="l" defTabSz="914286" rtl="0" eaLnBrk="1" latinLnBrk="0" hangingPunct="1">
      <a:defRPr sz="1800" kern="1200">
        <a:solidFill>
          <a:schemeClr val="tx1"/>
        </a:solidFill>
        <a:latin typeface="+mn-lt"/>
        <a:ea typeface="+mn-ea"/>
        <a:cs typeface="+mn-cs"/>
      </a:defRPr>
    </a:lvl3pPr>
    <a:lvl4pPr marL="1371429" algn="l" defTabSz="914286" rtl="0" eaLnBrk="1" latinLnBrk="0" hangingPunct="1">
      <a:defRPr sz="1800" kern="1200">
        <a:solidFill>
          <a:schemeClr val="tx1"/>
        </a:solidFill>
        <a:latin typeface="+mn-lt"/>
        <a:ea typeface="+mn-ea"/>
        <a:cs typeface="+mn-cs"/>
      </a:defRPr>
    </a:lvl4pPr>
    <a:lvl5pPr marL="1828572" algn="l" defTabSz="914286" rtl="0" eaLnBrk="1" latinLnBrk="0" hangingPunct="1">
      <a:defRPr sz="1800" kern="1200">
        <a:solidFill>
          <a:schemeClr val="tx1"/>
        </a:solidFill>
        <a:latin typeface="+mn-lt"/>
        <a:ea typeface="+mn-ea"/>
        <a:cs typeface="+mn-cs"/>
      </a:defRPr>
    </a:lvl5pPr>
    <a:lvl6pPr marL="2285715" algn="l" defTabSz="914286" rtl="0" eaLnBrk="1" latinLnBrk="0" hangingPunct="1">
      <a:defRPr sz="1800" kern="1200">
        <a:solidFill>
          <a:schemeClr val="tx1"/>
        </a:solidFill>
        <a:latin typeface="+mn-lt"/>
        <a:ea typeface="+mn-ea"/>
        <a:cs typeface="+mn-cs"/>
      </a:defRPr>
    </a:lvl6pPr>
    <a:lvl7pPr marL="2742857" algn="l" defTabSz="914286" rtl="0" eaLnBrk="1" latinLnBrk="0" hangingPunct="1">
      <a:defRPr sz="1800" kern="1200">
        <a:solidFill>
          <a:schemeClr val="tx1"/>
        </a:solidFill>
        <a:latin typeface="+mn-lt"/>
        <a:ea typeface="+mn-ea"/>
        <a:cs typeface="+mn-cs"/>
      </a:defRPr>
    </a:lvl7pPr>
    <a:lvl8pPr marL="3200001" algn="l" defTabSz="914286" rtl="0" eaLnBrk="1" latinLnBrk="0" hangingPunct="1">
      <a:defRPr sz="1800" kern="1200">
        <a:solidFill>
          <a:schemeClr val="tx1"/>
        </a:solidFill>
        <a:latin typeface="+mn-lt"/>
        <a:ea typeface="+mn-ea"/>
        <a:cs typeface="+mn-cs"/>
      </a:defRPr>
    </a:lvl8pPr>
    <a:lvl9pPr marL="3657143" algn="l" defTabSz="914286"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BEEF4"/>
    <a:srgbClr val="FDEADA"/>
    <a:srgbClr val="E6E0EC"/>
    <a:srgbClr val="EBF1DE"/>
    <a:srgbClr val="F2DCDB"/>
    <a:srgbClr val="DCE6F2"/>
    <a:srgbClr val="044F66"/>
    <a:srgbClr val="0C2435"/>
    <a:srgbClr val="FFFFFF"/>
    <a:srgbClr val="25406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4F8FEE3-C210-471B-8FD8-7E4B7B224AC9}" v="12" dt="2021-06-02T05:49:58.89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816" autoAdjust="0"/>
    <p:restoredTop sz="94660"/>
  </p:normalViewPr>
  <p:slideViewPr>
    <p:cSldViewPr snapToGrid="0">
      <p:cViewPr varScale="1">
        <p:scale>
          <a:sx n="150" d="100"/>
          <a:sy n="150" d="100"/>
        </p:scale>
        <p:origin x="348" y="126"/>
      </p:cViewPr>
      <p:guideLst/>
    </p:cSldViewPr>
  </p:slideViewPr>
  <p:notesTextViewPr>
    <p:cViewPr>
      <p:scale>
        <a:sx n="1" d="1"/>
        <a:sy n="1" d="1"/>
      </p:scale>
      <p:origin x="0" y="0"/>
    </p:cViewPr>
  </p:notesTextViewPr>
  <p:sorterViewPr>
    <p:cViewPr>
      <p:scale>
        <a:sx n="90" d="100"/>
        <a:sy n="90" d="100"/>
      </p:scale>
      <p:origin x="0" y="0"/>
    </p:cViewPr>
  </p:sorterViewPr>
  <p:notesViewPr>
    <p:cSldViewPr snapToGrid="0" showGuides="1">
      <p:cViewPr varScale="1">
        <p:scale>
          <a:sx n="62" d="100"/>
          <a:sy n="62" d="100"/>
        </p:scale>
        <p:origin x="3154" y="77"/>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21" Type="http://schemas.openxmlformats.org/officeDocument/2006/relationships/slide" Target="slides/slide16.xml"/><Relationship Id="rId34"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handoutMaster" Target="handoutMasters/handoutMaster1.xml"/><Relationship Id="rId38"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viewProps" Target="viewProps.xml"/><Relationship Id="rId8" Type="http://schemas.openxmlformats.org/officeDocument/2006/relationships/slide" Target="slides/slide3.xml"/><Relationship Id="rId3"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EB69182-364C-4E44-AE91-EB64F3C259C0}"/>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a:extLst>
              <a:ext uri="{FF2B5EF4-FFF2-40B4-BE49-F238E27FC236}">
                <a16:creationId xmlns:a16="http://schemas.microsoft.com/office/drawing/2014/main" id="{B91D2ADC-6214-4902-A3E2-9AC66786A654}"/>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62DE51B-C4E0-4CAE-B3F3-51E45EBBEBBE}" type="datetimeFigureOut">
              <a:rPr lang="en-IN" smtClean="0"/>
              <a:t>18-09-2023</a:t>
            </a:fld>
            <a:endParaRPr lang="en-IN"/>
          </a:p>
        </p:txBody>
      </p:sp>
      <p:sp>
        <p:nvSpPr>
          <p:cNvPr id="4" name="Footer Placeholder 3">
            <a:extLst>
              <a:ext uri="{FF2B5EF4-FFF2-40B4-BE49-F238E27FC236}">
                <a16:creationId xmlns:a16="http://schemas.microsoft.com/office/drawing/2014/main" id="{666EEDF6-CB8C-473F-9F8A-16E083842063}"/>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a:extLst>
              <a:ext uri="{FF2B5EF4-FFF2-40B4-BE49-F238E27FC236}">
                <a16:creationId xmlns:a16="http://schemas.microsoft.com/office/drawing/2014/main" id="{67BF682D-075E-4305-8F81-D6E3F7BBD1B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D6EB429-4EE4-400F-96E5-6581FC8B2D03}" type="slidenum">
              <a:rPr lang="en-IN" smtClean="0"/>
              <a:t>‹#›</a:t>
            </a:fld>
            <a:endParaRPr lang="en-IN"/>
          </a:p>
        </p:txBody>
      </p:sp>
    </p:spTree>
    <p:extLst>
      <p:ext uri="{BB962C8B-B14F-4D97-AF65-F5344CB8AC3E}">
        <p14:creationId xmlns:p14="http://schemas.microsoft.com/office/powerpoint/2010/main" val="18396770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3516DCF-76BF-4439-92AF-7B76261CE805}" type="datetimeFigureOut">
              <a:rPr lang="en-IN" smtClean="0"/>
              <a:t>18-09-2023</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825E597-3BAA-4267-8E5F-96EE1B04E0CF}" type="slidenum">
              <a:rPr lang="en-IN" smtClean="0"/>
              <a:t>‹#›</a:t>
            </a:fld>
            <a:endParaRPr lang="en-IN"/>
          </a:p>
        </p:txBody>
      </p:sp>
    </p:spTree>
    <p:extLst>
      <p:ext uri="{BB962C8B-B14F-4D97-AF65-F5344CB8AC3E}">
        <p14:creationId xmlns:p14="http://schemas.microsoft.com/office/powerpoint/2010/main" val="21794608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5B5A46C-A1A7-4E9C-8330-2D54FC2AD1E7}" type="slidenum">
              <a:rPr lang="en-US" smtClean="0"/>
              <a:pPr/>
              <a:t>2</a:t>
            </a:fld>
            <a:endParaRPr lang="en-US" dirty="0"/>
          </a:p>
        </p:txBody>
      </p:sp>
    </p:spTree>
    <p:extLst>
      <p:ext uri="{BB962C8B-B14F-4D97-AF65-F5344CB8AC3E}">
        <p14:creationId xmlns:p14="http://schemas.microsoft.com/office/powerpoint/2010/main" val="38801598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286" rtl="0" eaLnBrk="1" fontAlgn="auto" latinLnBrk="0" hangingPunct="1">
              <a:lnSpc>
                <a:spcPct val="100000"/>
              </a:lnSpc>
              <a:spcBef>
                <a:spcPts val="0"/>
              </a:spcBef>
              <a:spcAft>
                <a:spcPts val="0"/>
              </a:spcAft>
              <a:buClrTx/>
              <a:buSzTx/>
              <a:buFontTx/>
              <a:buNone/>
              <a:tabLst/>
              <a:defRPr/>
            </a:pPr>
            <a:fld id="{FCC0C7FB-05A3-4118-86D5-E4ADFF43D7FA}"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286"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7571983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pPr>
              <a:defRPr/>
            </a:pPr>
            <a:fld id="{CD3B302B-2E52-4D63-B2EB-99A98702C762}" type="slidenum">
              <a:rPr lang="en-IN" smtClean="0"/>
              <a:pPr>
                <a:defRPr/>
              </a:pPr>
              <a:t>23</a:t>
            </a:fld>
            <a:endParaRPr lang="en-IN" dirty="0"/>
          </a:p>
        </p:txBody>
      </p:sp>
    </p:spTree>
    <p:extLst>
      <p:ext uri="{BB962C8B-B14F-4D97-AF65-F5344CB8AC3E}">
        <p14:creationId xmlns:p14="http://schemas.microsoft.com/office/powerpoint/2010/main" val="19762448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CC0C7FB-05A3-4118-86D5-E4ADFF43D7FA}"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755680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a:xfrm>
            <a:off x="3884613" y="8685213"/>
            <a:ext cx="2971800" cy="457200"/>
          </a:xfrm>
          <a:prstGeom prst="rect">
            <a:avLst/>
          </a:prstGeom>
        </p:spPr>
        <p:txBody>
          <a:bodyPr/>
          <a:lstStyle/>
          <a:p>
            <a:pPr>
              <a:defRPr/>
            </a:pPr>
            <a:fld id="{CD3B302B-2E52-4D63-B2EB-99A98702C762}" type="slidenum">
              <a:rPr lang="en-IN" smtClean="0"/>
              <a:pPr>
                <a:defRPr/>
              </a:pPr>
              <a:t>25</a:t>
            </a:fld>
            <a:endParaRPr lang="en-IN" dirty="0"/>
          </a:p>
        </p:txBody>
      </p:sp>
    </p:spTree>
    <p:extLst>
      <p:ext uri="{BB962C8B-B14F-4D97-AF65-F5344CB8AC3E}">
        <p14:creationId xmlns:p14="http://schemas.microsoft.com/office/powerpoint/2010/main" val="97773618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Slide">
    <p:spTree>
      <p:nvGrpSpPr>
        <p:cNvPr id="1" name=""/>
        <p:cNvGrpSpPr/>
        <p:nvPr/>
      </p:nvGrpSpPr>
      <p:grpSpPr>
        <a:xfrm>
          <a:off x="0" y="0"/>
          <a:ext cx="0" cy="0"/>
          <a:chOff x="0" y="0"/>
          <a:chExt cx="0" cy="0"/>
        </a:xfrm>
      </p:grpSpPr>
      <p:pic>
        <p:nvPicPr>
          <p:cNvPr id="16" name="Picture 4">
            <a:extLst>
              <a:ext uri="{FF2B5EF4-FFF2-40B4-BE49-F238E27FC236}">
                <a16:creationId xmlns:a16="http://schemas.microsoft.com/office/drawing/2014/main" id="{29315217-BCC5-4F02-9294-ECE44B9855A2}"/>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p:blipFill>
        <p:spPr bwMode="auto">
          <a:xfrm>
            <a:off x="0" y="0"/>
            <a:ext cx="9144000" cy="5143500"/>
          </a:xfrm>
          <a:prstGeom prst="rect">
            <a:avLst/>
          </a:prstGeom>
          <a:noFill/>
          <a:extLst>
            <a:ext uri="{909E8E84-426E-40DD-AFC4-6F175D3DCCD1}">
              <a14:hiddenFill xmlns:a14="http://schemas.microsoft.com/office/drawing/2010/main">
                <a:solidFill>
                  <a:srgbClr val="FFFFFF"/>
                </a:solidFill>
              </a14:hiddenFill>
            </a:ext>
          </a:extLst>
        </p:spPr>
      </p:pic>
      <p:sp>
        <p:nvSpPr>
          <p:cNvPr id="19" name="Rectangle 18">
            <a:extLst>
              <a:ext uri="{FF2B5EF4-FFF2-40B4-BE49-F238E27FC236}">
                <a16:creationId xmlns:a16="http://schemas.microsoft.com/office/drawing/2014/main" id="{16D69DAA-50B0-490B-B879-A9AFA26B8029}"/>
              </a:ext>
            </a:extLst>
          </p:cNvPr>
          <p:cNvSpPr/>
          <p:nvPr userDrawn="1"/>
        </p:nvSpPr>
        <p:spPr>
          <a:xfrm>
            <a:off x="0" y="0"/>
            <a:ext cx="9144000" cy="5143500"/>
          </a:xfrm>
          <a:prstGeom prst="rect">
            <a:avLst/>
          </a:prstGeom>
          <a:solidFill>
            <a:srgbClr val="00000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pic>
        <p:nvPicPr>
          <p:cNvPr id="15" name="Picture 2" descr="Image result for sify logo">
            <a:extLst>
              <a:ext uri="{FF2B5EF4-FFF2-40B4-BE49-F238E27FC236}">
                <a16:creationId xmlns:a16="http://schemas.microsoft.com/office/drawing/2014/main" id="{77506E3D-8016-4414-AE74-79A26E121E04}"/>
              </a:ext>
            </a:extLst>
          </p:cNvPr>
          <p:cNvPicPr>
            <a:picLocks noChangeAspect="1" noChangeArrowheads="1"/>
          </p:cNvPicPr>
          <p:nvPr userDrawn="1"/>
        </p:nvPicPr>
        <p:blipFill rotWithShape="1">
          <a:blip r:embed="rId3" cstate="print">
            <a:extLst>
              <a:ext uri="{28A0092B-C50C-407E-A947-70E740481C1C}">
                <a14:useLocalDpi xmlns:a14="http://schemas.microsoft.com/office/drawing/2010/main" val="0"/>
              </a:ext>
            </a:extLst>
          </a:blip>
          <a:srcRect l="6814"/>
          <a:stretch/>
        </p:blipFill>
        <p:spPr bwMode="auto">
          <a:xfrm>
            <a:off x="7994072" y="213786"/>
            <a:ext cx="905357" cy="512966"/>
          </a:xfrm>
          <a:prstGeom prst="rect">
            <a:avLst/>
          </a:prstGeom>
          <a:noFill/>
          <a:extLst>
            <a:ext uri="{909E8E84-426E-40DD-AFC4-6F175D3DCCD1}">
              <a14:hiddenFill xmlns:a14="http://schemas.microsoft.com/office/drawing/2010/main">
                <a:solidFill>
                  <a:srgbClr val="FFFFFF"/>
                </a:solidFill>
              </a14:hiddenFill>
            </a:ext>
          </a:extLst>
        </p:spPr>
      </p:pic>
      <p:sp>
        <p:nvSpPr>
          <p:cNvPr id="28" name="Text Placeholder 16">
            <a:extLst>
              <a:ext uri="{FF2B5EF4-FFF2-40B4-BE49-F238E27FC236}">
                <a16:creationId xmlns:a16="http://schemas.microsoft.com/office/drawing/2014/main" id="{A0043FE2-98C6-40A8-A25D-C92BA3A47DCF}"/>
              </a:ext>
            </a:extLst>
          </p:cNvPr>
          <p:cNvSpPr>
            <a:spLocks noGrp="1"/>
          </p:cNvSpPr>
          <p:nvPr>
            <p:ph type="body" sz="quarter" idx="13" hasCustomPrompt="1"/>
          </p:nvPr>
        </p:nvSpPr>
        <p:spPr>
          <a:xfrm>
            <a:off x="323851" y="1188316"/>
            <a:ext cx="5051714" cy="910648"/>
          </a:xfrm>
        </p:spPr>
        <p:txBody>
          <a:bodyPr>
            <a:noAutofit/>
          </a:bodyPr>
          <a:lstStyle>
            <a:lvl1pPr marL="0" indent="0">
              <a:lnSpc>
                <a:spcPts val="3000"/>
              </a:lnSpc>
              <a:spcBef>
                <a:spcPts val="0"/>
              </a:spcBef>
              <a:buNone/>
              <a:defRPr sz="2400" b="1" cap="all" baseline="0">
                <a:solidFill>
                  <a:schemeClr val="bg1"/>
                </a:solidFill>
              </a:defRPr>
            </a:lvl1pPr>
          </a:lstStyle>
          <a:p>
            <a:pPr lvl="0"/>
            <a:r>
              <a:rPr lang="en-US" dirty="0"/>
              <a:t>TITLE OF THE SLIDE - LINE ONE</a:t>
            </a:r>
            <a:endParaRPr lang="en-IN" dirty="0"/>
          </a:p>
        </p:txBody>
      </p:sp>
      <p:sp>
        <p:nvSpPr>
          <p:cNvPr id="29" name="Text Placeholder 16">
            <a:extLst>
              <a:ext uri="{FF2B5EF4-FFF2-40B4-BE49-F238E27FC236}">
                <a16:creationId xmlns:a16="http://schemas.microsoft.com/office/drawing/2014/main" id="{AB770F6E-1524-4A33-82FC-93CB64C2692F}"/>
              </a:ext>
            </a:extLst>
          </p:cNvPr>
          <p:cNvSpPr>
            <a:spLocks noGrp="1"/>
          </p:cNvSpPr>
          <p:nvPr>
            <p:ph type="body" sz="quarter" idx="14" hasCustomPrompt="1"/>
          </p:nvPr>
        </p:nvSpPr>
        <p:spPr>
          <a:xfrm>
            <a:off x="323851" y="2118231"/>
            <a:ext cx="5051714" cy="355084"/>
          </a:xfrm>
        </p:spPr>
        <p:txBody>
          <a:bodyPr>
            <a:noAutofit/>
          </a:bodyPr>
          <a:lstStyle>
            <a:lvl1pPr marL="0" indent="0">
              <a:lnSpc>
                <a:spcPts val="2000"/>
              </a:lnSpc>
              <a:spcBef>
                <a:spcPts val="0"/>
              </a:spcBef>
              <a:buNone/>
              <a:defRPr sz="1800" b="0" baseline="0">
                <a:solidFill>
                  <a:schemeClr val="bg1">
                    <a:lumMod val="95000"/>
                  </a:schemeClr>
                </a:solidFill>
              </a:defRPr>
            </a:lvl1pPr>
          </a:lstStyle>
          <a:p>
            <a:pPr lvl="0"/>
            <a:r>
              <a:rPr lang="en-US" dirty="0"/>
              <a:t>LINE TWO</a:t>
            </a:r>
          </a:p>
        </p:txBody>
      </p:sp>
      <p:sp>
        <p:nvSpPr>
          <p:cNvPr id="30" name="Text Placeholder 16">
            <a:extLst>
              <a:ext uri="{FF2B5EF4-FFF2-40B4-BE49-F238E27FC236}">
                <a16:creationId xmlns:a16="http://schemas.microsoft.com/office/drawing/2014/main" id="{155CA787-D36C-48A9-A94B-D13C3645EBA1}"/>
              </a:ext>
            </a:extLst>
          </p:cNvPr>
          <p:cNvSpPr>
            <a:spLocks noGrp="1"/>
          </p:cNvSpPr>
          <p:nvPr>
            <p:ph type="body" sz="quarter" idx="15" hasCustomPrompt="1"/>
          </p:nvPr>
        </p:nvSpPr>
        <p:spPr>
          <a:xfrm>
            <a:off x="323850" y="2767434"/>
            <a:ext cx="4068763" cy="277103"/>
          </a:xfrm>
        </p:spPr>
        <p:txBody>
          <a:bodyPr anchor="ctr">
            <a:noAutofit/>
          </a:bodyPr>
          <a:lstStyle>
            <a:lvl1pPr marL="0" indent="0">
              <a:lnSpc>
                <a:spcPts val="1800"/>
              </a:lnSpc>
              <a:buNone/>
              <a:defRPr sz="1400" b="0">
                <a:solidFill>
                  <a:schemeClr val="bg1">
                    <a:lumMod val="65000"/>
                  </a:schemeClr>
                </a:solidFill>
              </a:defRPr>
            </a:lvl1pPr>
          </a:lstStyle>
          <a:p>
            <a:pPr lvl="0"/>
            <a:r>
              <a:rPr lang="en-US" dirty="0"/>
              <a:t>Month 2021</a:t>
            </a:r>
          </a:p>
        </p:txBody>
      </p:sp>
    </p:spTree>
    <p:extLst>
      <p:ext uri="{BB962C8B-B14F-4D97-AF65-F5344CB8AC3E}">
        <p14:creationId xmlns:p14="http://schemas.microsoft.com/office/powerpoint/2010/main" val="34721713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Color Palett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24000" y="252235"/>
            <a:ext cx="8497952" cy="369332"/>
          </a:xfrm>
          <a:prstGeom prst="rect">
            <a:avLst/>
          </a:prstGeom>
        </p:spPr>
        <p:txBody>
          <a:bodyPr/>
          <a:lstStyle>
            <a:lvl1pPr>
              <a:defRPr baseline="0"/>
            </a:lvl1pPr>
          </a:lstStyle>
          <a:p>
            <a:r>
              <a:rPr lang="en-US" dirty="0"/>
              <a:t>Color Palette</a:t>
            </a:r>
          </a:p>
        </p:txBody>
      </p:sp>
      <p:sp>
        <p:nvSpPr>
          <p:cNvPr id="5" name="Slide Number Placeholder 4"/>
          <p:cNvSpPr>
            <a:spLocks noGrp="1"/>
          </p:cNvSpPr>
          <p:nvPr>
            <p:ph type="sldNum" sz="quarter" idx="12"/>
          </p:nvPr>
        </p:nvSpPr>
        <p:spPr/>
        <p:txBody>
          <a:bodyPr/>
          <a:lstStyle/>
          <a:p>
            <a:fld id="{D6AB342A-830E-438F-A6A8-BEDF509AB0A8}" type="slidenum">
              <a:rPr lang="en-US" smtClean="0"/>
              <a:t>‹#›</a:t>
            </a:fld>
            <a:endParaRPr lang="en-US" dirty="0"/>
          </a:p>
        </p:txBody>
      </p:sp>
      <p:sp>
        <p:nvSpPr>
          <p:cNvPr id="4" name="Rectangle 3">
            <a:extLst>
              <a:ext uri="{FF2B5EF4-FFF2-40B4-BE49-F238E27FC236}">
                <a16:creationId xmlns:a16="http://schemas.microsoft.com/office/drawing/2014/main" id="{B7E4328B-D13C-42AE-AE8E-10B47BAE4610}"/>
              </a:ext>
            </a:extLst>
          </p:cNvPr>
          <p:cNvSpPr/>
          <p:nvPr/>
        </p:nvSpPr>
        <p:spPr>
          <a:xfrm>
            <a:off x="335270" y="1434527"/>
            <a:ext cx="1112882" cy="442655"/>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6" name="Rectangle 5">
            <a:extLst>
              <a:ext uri="{FF2B5EF4-FFF2-40B4-BE49-F238E27FC236}">
                <a16:creationId xmlns:a16="http://schemas.microsoft.com/office/drawing/2014/main" id="{D5CFE044-BA97-42C4-9069-A63FF4388E19}"/>
              </a:ext>
            </a:extLst>
          </p:cNvPr>
          <p:cNvSpPr/>
          <p:nvPr/>
        </p:nvSpPr>
        <p:spPr>
          <a:xfrm>
            <a:off x="1810030" y="1434527"/>
            <a:ext cx="1112882" cy="442655"/>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7" name="Rectangle 6">
            <a:extLst>
              <a:ext uri="{FF2B5EF4-FFF2-40B4-BE49-F238E27FC236}">
                <a16:creationId xmlns:a16="http://schemas.microsoft.com/office/drawing/2014/main" id="{FC51BB78-6515-40CB-83F1-5E6A75ACED06}"/>
              </a:ext>
            </a:extLst>
          </p:cNvPr>
          <p:cNvSpPr/>
          <p:nvPr/>
        </p:nvSpPr>
        <p:spPr>
          <a:xfrm>
            <a:off x="3284790" y="1434527"/>
            <a:ext cx="1112882" cy="442655"/>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8" name="Rectangle 7">
            <a:extLst>
              <a:ext uri="{FF2B5EF4-FFF2-40B4-BE49-F238E27FC236}">
                <a16:creationId xmlns:a16="http://schemas.microsoft.com/office/drawing/2014/main" id="{9B1B22CD-BDE0-4F9E-8DBD-474744ADF3E8}"/>
              </a:ext>
            </a:extLst>
          </p:cNvPr>
          <p:cNvSpPr/>
          <p:nvPr/>
        </p:nvSpPr>
        <p:spPr>
          <a:xfrm>
            <a:off x="4759550" y="1434527"/>
            <a:ext cx="1112882" cy="442655"/>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9" name="Rectangle 8">
            <a:extLst>
              <a:ext uri="{FF2B5EF4-FFF2-40B4-BE49-F238E27FC236}">
                <a16:creationId xmlns:a16="http://schemas.microsoft.com/office/drawing/2014/main" id="{998742DC-982D-4662-9434-A248A25BD175}"/>
              </a:ext>
            </a:extLst>
          </p:cNvPr>
          <p:cNvSpPr/>
          <p:nvPr/>
        </p:nvSpPr>
        <p:spPr>
          <a:xfrm>
            <a:off x="6234310" y="1434527"/>
            <a:ext cx="1112882" cy="442655"/>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0" name="Rectangle 9">
            <a:extLst>
              <a:ext uri="{FF2B5EF4-FFF2-40B4-BE49-F238E27FC236}">
                <a16:creationId xmlns:a16="http://schemas.microsoft.com/office/drawing/2014/main" id="{4D898B4F-2DAB-49EA-AF24-A869636DFC83}"/>
              </a:ext>
            </a:extLst>
          </p:cNvPr>
          <p:cNvSpPr/>
          <p:nvPr/>
        </p:nvSpPr>
        <p:spPr>
          <a:xfrm>
            <a:off x="7709070" y="1434527"/>
            <a:ext cx="1112882" cy="442655"/>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1" name="TextBox 10">
            <a:extLst>
              <a:ext uri="{FF2B5EF4-FFF2-40B4-BE49-F238E27FC236}">
                <a16:creationId xmlns:a16="http://schemas.microsoft.com/office/drawing/2014/main" id="{F4547637-0770-4AAA-93A5-EBEA61797A46}"/>
              </a:ext>
            </a:extLst>
          </p:cNvPr>
          <p:cNvSpPr txBox="1"/>
          <p:nvPr/>
        </p:nvSpPr>
        <p:spPr>
          <a:xfrm>
            <a:off x="335270" y="2002652"/>
            <a:ext cx="534249" cy="815608"/>
          </a:xfrm>
          <a:prstGeom prst="rect">
            <a:avLst/>
          </a:prstGeom>
          <a:noFill/>
        </p:spPr>
        <p:txBody>
          <a:bodyPr wrap="none" lIns="0" tIns="0" rIns="0" bIns="0" rtlCol="0">
            <a:spAutoFit/>
          </a:bodyPr>
          <a:lstStyle/>
          <a:p>
            <a:r>
              <a:rPr lang="en-IN" sz="1200" dirty="0">
                <a:solidFill>
                  <a:srgbClr val="595959"/>
                </a:solidFill>
              </a:rPr>
              <a:t>ASSET 1</a:t>
            </a:r>
          </a:p>
          <a:p>
            <a:pPr>
              <a:spcBef>
                <a:spcPts val="600"/>
              </a:spcBef>
            </a:pPr>
            <a:r>
              <a:rPr lang="en-IN" sz="1200" dirty="0">
                <a:solidFill>
                  <a:srgbClr val="595959"/>
                </a:solidFill>
              </a:rPr>
              <a:t>R: 149</a:t>
            </a:r>
          </a:p>
          <a:p>
            <a:r>
              <a:rPr lang="en-IN" sz="1200" dirty="0">
                <a:solidFill>
                  <a:srgbClr val="595959"/>
                </a:solidFill>
              </a:rPr>
              <a:t>G: 179</a:t>
            </a:r>
          </a:p>
          <a:p>
            <a:r>
              <a:rPr lang="en-IN" sz="1200" dirty="0">
                <a:solidFill>
                  <a:srgbClr val="595959"/>
                </a:solidFill>
              </a:rPr>
              <a:t>B: 215</a:t>
            </a:r>
          </a:p>
        </p:txBody>
      </p:sp>
      <p:sp>
        <p:nvSpPr>
          <p:cNvPr id="12" name="TextBox 11">
            <a:extLst>
              <a:ext uri="{FF2B5EF4-FFF2-40B4-BE49-F238E27FC236}">
                <a16:creationId xmlns:a16="http://schemas.microsoft.com/office/drawing/2014/main" id="{82C2F1AA-F8F7-4BF2-A2FC-645DA7181D85}"/>
              </a:ext>
            </a:extLst>
          </p:cNvPr>
          <p:cNvSpPr txBox="1"/>
          <p:nvPr/>
        </p:nvSpPr>
        <p:spPr>
          <a:xfrm>
            <a:off x="325745" y="1027618"/>
            <a:ext cx="1434560" cy="215444"/>
          </a:xfrm>
          <a:prstGeom prst="rect">
            <a:avLst/>
          </a:prstGeom>
          <a:noFill/>
        </p:spPr>
        <p:txBody>
          <a:bodyPr wrap="none" lIns="0" tIns="0" rIns="0" bIns="0" rtlCol="0">
            <a:spAutoFit/>
          </a:bodyPr>
          <a:lstStyle/>
          <a:p>
            <a:r>
              <a:rPr lang="en-IN" sz="1400" b="1" dirty="0">
                <a:solidFill>
                  <a:srgbClr val="595959"/>
                </a:solidFill>
              </a:rPr>
              <a:t>PRIMARY COLORS</a:t>
            </a:r>
          </a:p>
        </p:txBody>
      </p:sp>
      <p:sp>
        <p:nvSpPr>
          <p:cNvPr id="13" name="TextBox 12">
            <a:extLst>
              <a:ext uri="{FF2B5EF4-FFF2-40B4-BE49-F238E27FC236}">
                <a16:creationId xmlns:a16="http://schemas.microsoft.com/office/drawing/2014/main" id="{ED21CFA7-B0A8-404A-8755-747CC477C574}"/>
              </a:ext>
            </a:extLst>
          </p:cNvPr>
          <p:cNvSpPr txBox="1"/>
          <p:nvPr/>
        </p:nvSpPr>
        <p:spPr>
          <a:xfrm>
            <a:off x="1810030" y="2002652"/>
            <a:ext cx="534249" cy="815608"/>
          </a:xfrm>
          <a:prstGeom prst="rect">
            <a:avLst/>
          </a:prstGeom>
          <a:noFill/>
        </p:spPr>
        <p:txBody>
          <a:bodyPr wrap="none" lIns="0" tIns="0" rIns="0" bIns="0" rtlCol="0">
            <a:spAutoFit/>
          </a:bodyPr>
          <a:lstStyle/>
          <a:p>
            <a:r>
              <a:rPr lang="en-IN" sz="1200" dirty="0">
                <a:solidFill>
                  <a:srgbClr val="595959"/>
                </a:solidFill>
              </a:rPr>
              <a:t>ASSET 2</a:t>
            </a:r>
          </a:p>
          <a:p>
            <a:pPr>
              <a:spcBef>
                <a:spcPts val="600"/>
              </a:spcBef>
            </a:pPr>
            <a:r>
              <a:rPr lang="en-IN" sz="1200" dirty="0">
                <a:solidFill>
                  <a:srgbClr val="595959"/>
                </a:solidFill>
              </a:rPr>
              <a:t>R: 215</a:t>
            </a:r>
          </a:p>
          <a:p>
            <a:r>
              <a:rPr lang="en-IN" sz="1200" dirty="0">
                <a:solidFill>
                  <a:srgbClr val="595959"/>
                </a:solidFill>
              </a:rPr>
              <a:t>G: 150</a:t>
            </a:r>
          </a:p>
          <a:p>
            <a:r>
              <a:rPr lang="en-IN" sz="1200" dirty="0">
                <a:solidFill>
                  <a:srgbClr val="595959"/>
                </a:solidFill>
              </a:rPr>
              <a:t>B: 148</a:t>
            </a:r>
          </a:p>
        </p:txBody>
      </p:sp>
      <p:sp>
        <p:nvSpPr>
          <p:cNvPr id="14" name="TextBox 13">
            <a:extLst>
              <a:ext uri="{FF2B5EF4-FFF2-40B4-BE49-F238E27FC236}">
                <a16:creationId xmlns:a16="http://schemas.microsoft.com/office/drawing/2014/main" id="{452E051D-C9B6-4A62-8278-1A977BAD6E75}"/>
              </a:ext>
            </a:extLst>
          </p:cNvPr>
          <p:cNvSpPr txBox="1"/>
          <p:nvPr/>
        </p:nvSpPr>
        <p:spPr>
          <a:xfrm>
            <a:off x="3284790" y="2002652"/>
            <a:ext cx="534249" cy="815608"/>
          </a:xfrm>
          <a:prstGeom prst="rect">
            <a:avLst/>
          </a:prstGeom>
          <a:noFill/>
        </p:spPr>
        <p:txBody>
          <a:bodyPr wrap="none" lIns="0" tIns="0" rIns="0" bIns="0" rtlCol="0">
            <a:spAutoFit/>
          </a:bodyPr>
          <a:lstStyle/>
          <a:p>
            <a:r>
              <a:rPr lang="en-IN" sz="1200" dirty="0">
                <a:solidFill>
                  <a:srgbClr val="595959"/>
                </a:solidFill>
              </a:rPr>
              <a:t>ASSET 3</a:t>
            </a:r>
          </a:p>
          <a:p>
            <a:pPr>
              <a:spcBef>
                <a:spcPts val="600"/>
              </a:spcBef>
            </a:pPr>
            <a:r>
              <a:rPr lang="en-IN" sz="1200" dirty="0">
                <a:solidFill>
                  <a:srgbClr val="595959"/>
                </a:solidFill>
              </a:rPr>
              <a:t>R: 195</a:t>
            </a:r>
          </a:p>
          <a:p>
            <a:r>
              <a:rPr lang="en-IN" sz="1200" dirty="0">
                <a:solidFill>
                  <a:srgbClr val="595959"/>
                </a:solidFill>
              </a:rPr>
              <a:t>G: 214</a:t>
            </a:r>
          </a:p>
          <a:p>
            <a:r>
              <a:rPr lang="en-IN" sz="1200" dirty="0">
                <a:solidFill>
                  <a:srgbClr val="595959"/>
                </a:solidFill>
              </a:rPr>
              <a:t>B: 155</a:t>
            </a:r>
          </a:p>
        </p:txBody>
      </p:sp>
      <p:sp>
        <p:nvSpPr>
          <p:cNvPr id="15" name="TextBox 14">
            <a:extLst>
              <a:ext uri="{FF2B5EF4-FFF2-40B4-BE49-F238E27FC236}">
                <a16:creationId xmlns:a16="http://schemas.microsoft.com/office/drawing/2014/main" id="{0D37B8BC-A0D4-4C30-9A1F-8AEE177F92FD}"/>
              </a:ext>
            </a:extLst>
          </p:cNvPr>
          <p:cNvSpPr txBox="1"/>
          <p:nvPr/>
        </p:nvSpPr>
        <p:spPr>
          <a:xfrm>
            <a:off x="4759550" y="2002652"/>
            <a:ext cx="534249" cy="815608"/>
          </a:xfrm>
          <a:prstGeom prst="rect">
            <a:avLst/>
          </a:prstGeom>
          <a:noFill/>
        </p:spPr>
        <p:txBody>
          <a:bodyPr wrap="none" lIns="0" tIns="0" rIns="0" bIns="0" rtlCol="0">
            <a:spAutoFit/>
          </a:bodyPr>
          <a:lstStyle/>
          <a:p>
            <a:r>
              <a:rPr lang="en-IN" sz="1200" dirty="0">
                <a:solidFill>
                  <a:srgbClr val="595959"/>
                </a:solidFill>
              </a:rPr>
              <a:t>ASSET 4</a:t>
            </a:r>
          </a:p>
          <a:p>
            <a:pPr>
              <a:spcBef>
                <a:spcPts val="600"/>
              </a:spcBef>
            </a:pPr>
            <a:r>
              <a:rPr lang="en-IN" sz="1200" dirty="0">
                <a:solidFill>
                  <a:srgbClr val="595959"/>
                </a:solidFill>
              </a:rPr>
              <a:t>R: 179</a:t>
            </a:r>
          </a:p>
          <a:p>
            <a:r>
              <a:rPr lang="en-IN" sz="1200" dirty="0">
                <a:solidFill>
                  <a:srgbClr val="595959"/>
                </a:solidFill>
              </a:rPr>
              <a:t>G: 162</a:t>
            </a:r>
          </a:p>
          <a:p>
            <a:r>
              <a:rPr lang="en-IN" sz="1200" dirty="0">
                <a:solidFill>
                  <a:srgbClr val="595959"/>
                </a:solidFill>
              </a:rPr>
              <a:t>B: 199</a:t>
            </a:r>
          </a:p>
        </p:txBody>
      </p:sp>
      <p:sp>
        <p:nvSpPr>
          <p:cNvPr id="16" name="TextBox 15">
            <a:extLst>
              <a:ext uri="{FF2B5EF4-FFF2-40B4-BE49-F238E27FC236}">
                <a16:creationId xmlns:a16="http://schemas.microsoft.com/office/drawing/2014/main" id="{086E4FFB-75D5-4AB4-B44D-3F33F1CF891D}"/>
              </a:ext>
            </a:extLst>
          </p:cNvPr>
          <p:cNvSpPr txBox="1"/>
          <p:nvPr/>
        </p:nvSpPr>
        <p:spPr>
          <a:xfrm>
            <a:off x="6234310" y="2002652"/>
            <a:ext cx="534249" cy="815608"/>
          </a:xfrm>
          <a:prstGeom prst="rect">
            <a:avLst/>
          </a:prstGeom>
          <a:noFill/>
        </p:spPr>
        <p:txBody>
          <a:bodyPr wrap="none" lIns="0" tIns="0" rIns="0" bIns="0" rtlCol="0">
            <a:spAutoFit/>
          </a:bodyPr>
          <a:lstStyle/>
          <a:p>
            <a:r>
              <a:rPr lang="en-IN" sz="1200" dirty="0">
                <a:solidFill>
                  <a:srgbClr val="595959"/>
                </a:solidFill>
              </a:rPr>
              <a:t>ASSET 5</a:t>
            </a:r>
          </a:p>
          <a:p>
            <a:pPr>
              <a:spcBef>
                <a:spcPts val="600"/>
              </a:spcBef>
            </a:pPr>
            <a:r>
              <a:rPr lang="en-IN" sz="1200" dirty="0">
                <a:solidFill>
                  <a:srgbClr val="595959"/>
                </a:solidFill>
              </a:rPr>
              <a:t>R: 147</a:t>
            </a:r>
          </a:p>
          <a:p>
            <a:r>
              <a:rPr lang="en-IN" sz="1200" dirty="0">
                <a:solidFill>
                  <a:srgbClr val="595959"/>
                </a:solidFill>
              </a:rPr>
              <a:t>G: 205</a:t>
            </a:r>
          </a:p>
          <a:p>
            <a:r>
              <a:rPr lang="en-IN" sz="1200" dirty="0">
                <a:solidFill>
                  <a:srgbClr val="595959"/>
                </a:solidFill>
              </a:rPr>
              <a:t>B: 221</a:t>
            </a:r>
          </a:p>
        </p:txBody>
      </p:sp>
      <p:sp>
        <p:nvSpPr>
          <p:cNvPr id="17" name="TextBox 16">
            <a:extLst>
              <a:ext uri="{FF2B5EF4-FFF2-40B4-BE49-F238E27FC236}">
                <a16:creationId xmlns:a16="http://schemas.microsoft.com/office/drawing/2014/main" id="{5D56B14C-8C7C-4B3F-B3C5-1BD1E37D9293}"/>
              </a:ext>
            </a:extLst>
          </p:cNvPr>
          <p:cNvSpPr txBox="1"/>
          <p:nvPr/>
        </p:nvSpPr>
        <p:spPr>
          <a:xfrm>
            <a:off x="7709070" y="2002652"/>
            <a:ext cx="534249" cy="815608"/>
          </a:xfrm>
          <a:prstGeom prst="rect">
            <a:avLst/>
          </a:prstGeom>
          <a:noFill/>
        </p:spPr>
        <p:txBody>
          <a:bodyPr wrap="none" lIns="0" tIns="0" rIns="0" bIns="0" rtlCol="0">
            <a:spAutoFit/>
          </a:bodyPr>
          <a:lstStyle/>
          <a:p>
            <a:r>
              <a:rPr lang="en-IN" sz="1200" dirty="0">
                <a:solidFill>
                  <a:srgbClr val="595959"/>
                </a:solidFill>
              </a:rPr>
              <a:t>ASSET 6</a:t>
            </a:r>
          </a:p>
          <a:p>
            <a:pPr>
              <a:spcBef>
                <a:spcPts val="600"/>
              </a:spcBef>
            </a:pPr>
            <a:r>
              <a:rPr lang="en-IN" sz="1200" dirty="0">
                <a:solidFill>
                  <a:srgbClr val="595959"/>
                </a:solidFill>
              </a:rPr>
              <a:t>R: 250</a:t>
            </a:r>
          </a:p>
          <a:p>
            <a:r>
              <a:rPr lang="en-IN" sz="1200" dirty="0">
                <a:solidFill>
                  <a:srgbClr val="595959"/>
                </a:solidFill>
              </a:rPr>
              <a:t>G: 192</a:t>
            </a:r>
          </a:p>
          <a:p>
            <a:r>
              <a:rPr lang="en-IN" sz="1200" dirty="0">
                <a:solidFill>
                  <a:srgbClr val="595959"/>
                </a:solidFill>
              </a:rPr>
              <a:t>B: 144</a:t>
            </a:r>
          </a:p>
        </p:txBody>
      </p:sp>
      <p:sp>
        <p:nvSpPr>
          <p:cNvPr id="18" name="TextBox 17">
            <a:extLst>
              <a:ext uri="{FF2B5EF4-FFF2-40B4-BE49-F238E27FC236}">
                <a16:creationId xmlns:a16="http://schemas.microsoft.com/office/drawing/2014/main" id="{F40EFAAB-F6AD-44D1-A61D-2A4AE33D9654}"/>
              </a:ext>
            </a:extLst>
          </p:cNvPr>
          <p:cNvSpPr txBox="1"/>
          <p:nvPr/>
        </p:nvSpPr>
        <p:spPr>
          <a:xfrm>
            <a:off x="325745" y="3003810"/>
            <a:ext cx="1085169" cy="215444"/>
          </a:xfrm>
          <a:prstGeom prst="rect">
            <a:avLst/>
          </a:prstGeom>
          <a:noFill/>
        </p:spPr>
        <p:txBody>
          <a:bodyPr wrap="none" lIns="0" tIns="0" rIns="0" bIns="0" rtlCol="0">
            <a:spAutoFit/>
          </a:bodyPr>
          <a:lstStyle/>
          <a:p>
            <a:r>
              <a:rPr lang="en-IN" sz="1400" b="1" dirty="0">
                <a:solidFill>
                  <a:srgbClr val="595959"/>
                </a:solidFill>
              </a:rPr>
              <a:t>FONT COLOR</a:t>
            </a:r>
          </a:p>
        </p:txBody>
      </p:sp>
      <p:sp>
        <p:nvSpPr>
          <p:cNvPr id="19" name="Rectangle 18">
            <a:extLst>
              <a:ext uri="{FF2B5EF4-FFF2-40B4-BE49-F238E27FC236}">
                <a16:creationId xmlns:a16="http://schemas.microsoft.com/office/drawing/2014/main" id="{890443EB-8948-4923-9AF9-844BAF7527C2}"/>
              </a:ext>
            </a:extLst>
          </p:cNvPr>
          <p:cNvSpPr/>
          <p:nvPr/>
        </p:nvSpPr>
        <p:spPr>
          <a:xfrm>
            <a:off x="335270" y="3301792"/>
            <a:ext cx="1112882" cy="442655"/>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solidFill>
                <a:srgbClr val="595959"/>
              </a:solidFill>
            </a:endParaRPr>
          </a:p>
        </p:txBody>
      </p:sp>
      <p:sp>
        <p:nvSpPr>
          <p:cNvPr id="20" name="TextBox 19">
            <a:extLst>
              <a:ext uri="{FF2B5EF4-FFF2-40B4-BE49-F238E27FC236}">
                <a16:creationId xmlns:a16="http://schemas.microsoft.com/office/drawing/2014/main" id="{06B40338-43E9-4740-A9B1-0E02C6306CA7}"/>
              </a:ext>
            </a:extLst>
          </p:cNvPr>
          <p:cNvSpPr txBox="1"/>
          <p:nvPr/>
        </p:nvSpPr>
        <p:spPr>
          <a:xfrm>
            <a:off x="335270" y="3869917"/>
            <a:ext cx="883703" cy="815608"/>
          </a:xfrm>
          <a:prstGeom prst="rect">
            <a:avLst/>
          </a:prstGeom>
          <a:noFill/>
        </p:spPr>
        <p:txBody>
          <a:bodyPr wrap="none" lIns="0" tIns="0" rIns="0" bIns="0" rtlCol="0">
            <a:spAutoFit/>
          </a:bodyPr>
          <a:lstStyle/>
          <a:p>
            <a:r>
              <a:rPr lang="en-IN" sz="1200" dirty="0">
                <a:solidFill>
                  <a:srgbClr val="595959"/>
                </a:solidFill>
              </a:rPr>
              <a:t>FONT COLOR</a:t>
            </a:r>
          </a:p>
          <a:p>
            <a:pPr>
              <a:spcBef>
                <a:spcPts val="600"/>
              </a:spcBef>
            </a:pPr>
            <a:r>
              <a:rPr lang="en-IN" sz="1200" dirty="0">
                <a:solidFill>
                  <a:srgbClr val="595959"/>
                </a:solidFill>
              </a:rPr>
              <a:t>R: 64</a:t>
            </a:r>
          </a:p>
          <a:p>
            <a:r>
              <a:rPr lang="en-IN" sz="1200" dirty="0">
                <a:solidFill>
                  <a:srgbClr val="595959"/>
                </a:solidFill>
              </a:rPr>
              <a:t>G: 64</a:t>
            </a:r>
          </a:p>
          <a:p>
            <a:r>
              <a:rPr lang="en-IN" sz="1200" dirty="0">
                <a:solidFill>
                  <a:srgbClr val="595959"/>
                </a:solidFill>
              </a:rPr>
              <a:t>B: 64</a:t>
            </a:r>
          </a:p>
        </p:txBody>
      </p:sp>
      <p:grpSp>
        <p:nvGrpSpPr>
          <p:cNvPr id="21" name="Group 20">
            <a:extLst>
              <a:ext uri="{FF2B5EF4-FFF2-40B4-BE49-F238E27FC236}">
                <a16:creationId xmlns:a16="http://schemas.microsoft.com/office/drawing/2014/main" id="{263411DD-BA76-41C7-ADF0-7E43D09A1DB2}"/>
              </a:ext>
            </a:extLst>
          </p:cNvPr>
          <p:cNvGrpSpPr/>
          <p:nvPr/>
        </p:nvGrpSpPr>
        <p:grpSpPr>
          <a:xfrm>
            <a:off x="3276454" y="3261031"/>
            <a:ext cx="1662765" cy="379193"/>
            <a:chOff x="3197275" y="3272707"/>
            <a:chExt cx="1662765" cy="379193"/>
          </a:xfrm>
        </p:grpSpPr>
        <p:sp>
          <p:nvSpPr>
            <p:cNvPr id="22" name="Rectangle 21">
              <a:extLst>
                <a:ext uri="{FF2B5EF4-FFF2-40B4-BE49-F238E27FC236}">
                  <a16:creationId xmlns:a16="http://schemas.microsoft.com/office/drawing/2014/main" id="{31A47A36-E381-483C-B833-139D75F81B28}"/>
                </a:ext>
              </a:extLst>
            </p:cNvPr>
            <p:cNvSpPr/>
            <p:nvPr/>
          </p:nvSpPr>
          <p:spPr>
            <a:xfrm>
              <a:off x="3197275" y="3272707"/>
              <a:ext cx="1662765" cy="379193"/>
            </a:xfrm>
            <a:prstGeom prst="rect">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3" name="TextBox 22">
              <a:extLst>
                <a:ext uri="{FF2B5EF4-FFF2-40B4-BE49-F238E27FC236}">
                  <a16:creationId xmlns:a16="http://schemas.microsoft.com/office/drawing/2014/main" id="{2FAAE967-B4D3-43BC-B9D0-69A413DEC89C}"/>
                </a:ext>
              </a:extLst>
            </p:cNvPr>
            <p:cNvSpPr txBox="1"/>
            <p:nvPr/>
          </p:nvSpPr>
          <p:spPr>
            <a:xfrm>
              <a:off x="3299099" y="3323804"/>
              <a:ext cx="1459117" cy="276999"/>
            </a:xfrm>
            <a:prstGeom prst="rect">
              <a:avLst/>
            </a:prstGeom>
            <a:noFill/>
          </p:spPr>
          <p:txBody>
            <a:bodyPr wrap="none" lIns="0" tIns="0" rIns="0" bIns="0" rtlCol="0">
              <a:spAutoFit/>
            </a:bodyPr>
            <a:lstStyle/>
            <a:p>
              <a:r>
                <a:rPr lang="en-IN" b="1" dirty="0">
                  <a:solidFill>
                    <a:schemeClr val="bg1"/>
                  </a:solidFill>
                </a:rPr>
                <a:t>Trebuchet MS</a:t>
              </a:r>
              <a:endParaRPr lang="en-IN" sz="1200" b="1" dirty="0">
                <a:solidFill>
                  <a:schemeClr val="bg1"/>
                </a:solidFill>
              </a:endParaRPr>
            </a:p>
          </p:txBody>
        </p:sp>
      </p:grpSp>
      <p:sp>
        <p:nvSpPr>
          <p:cNvPr id="24" name="TextBox 23">
            <a:extLst>
              <a:ext uri="{FF2B5EF4-FFF2-40B4-BE49-F238E27FC236}">
                <a16:creationId xmlns:a16="http://schemas.microsoft.com/office/drawing/2014/main" id="{97428E92-6A13-4EEE-A66B-9981CC127020}"/>
              </a:ext>
            </a:extLst>
          </p:cNvPr>
          <p:cNvSpPr txBox="1"/>
          <p:nvPr/>
        </p:nvSpPr>
        <p:spPr>
          <a:xfrm>
            <a:off x="3276454" y="3003810"/>
            <a:ext cx="939231" cy="215444"/>
          </a:xfrm>
          <a:prstGeom prst="rect">
            <a:avLst/>
          </a:prstGeom>
          <a:noFill/>
        </p:spPr>
        <p:txBody>
          <a:bodyPr wrap="none" lIns="0" tIns="0" rIns="0" bIns="0" rtlCol="0">
            <a:spAutoFit/>
          </a:bodyPr>
          <a:lstStyle/>
          <a:p>
            <a:r>
              <a:rPr lang="en-IN" sz="1400" b="1" dirty="0">
                <a:solidFill>
                  <a:srgbClr val="595959"/>
                </a:solidFill>
              </a:rPr>
              <a:t>FONT TYPE</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hank You New">
    <p:spTree>
      <p:nvGrpSpPr>
        <p:cNvPr id="1" name=""/>
        <p:cNvGrpSpPr/>
        <p:nvPr/>
      </p:nvGrpSpPr>
      <p:grpSpPr>
        <a:xfrm>
          <a:off x="0" y="0"/>
          <a:ext cx="0" cy="0"/>
          <a:chOff x="0" y="0"/>
          <a:chExt cx="0" cy="0"/>
        </a:xfrm>
      </p:grpSpPr>
      <p:pic>
        <p:nvPicPr>
          <p:cNvPr id="14" name="Picture 4">
            <a:extLst>
              <a:ext uri="{FF2B5EF4-FFF2-40B4-BE49-F238E27FC236}">
                <a16:creationId xmlns:a16="http://schemas.microsoft.com/office/drawing/2014/main" id="{BB6E70D6-915F-4961-A357-B2B16078E80B}"/>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p:blipFill>
        <p:spPr bwMode="auto">
          <a:xfrm>
            <a:off x="0" y="0"/>
            <a:ext cx="9144000" cy="5143500"/>
          </a:xfrm>
          <a:prstGeom prst="rect">
            <a:avLst/>
          </a:prstGeom>
          <a:noFill/>
          <a:extLst>
            <a:ext uri="{909E8E84-426E-40DD-AFC4-6F175D3DCCD1}">
              <a14:hiddenFill xmlns:a14="http://schemas.microsoft.com/office/drawing/2010/main">
                <a:solidFill>
                  <a:srgbClr val="FFFFFF"/>
                </a:solidFill>
              </a14:hiddenFill>
            </a:ext>
          </a:extLst>
        </p:spPr>
      </p:pic>
      <p:sp>
        <p:nvSpPr>
          <p:cNvPr id="29" name="Rectangle 28">
            <a:extLst>
              <a:ext uri="{FF2B5EF4-FFF2-40B4-BE49-F238E27FC236}">
                <a16:creationId xmlns:a16="http://schemas.microsoft.com/office/drawing/2014/main" id="{7AD35131-7371-4CF0-B282-66D9EF64198D}"/>
              </a:ext>
            </a:extLst>
          </p:cNvPr>
          <p:cNvSpPr/>
          <p:nvPr userDrawn="1"/>
        </p:nvSpPr>
        <p:spPr>
          <a:xfrm>
            <a:off x="-1" y="0"/>
            <a:ext cx="9144001" cy="5143500"/>
          </a:xfrm>
          <a:prstGeom prst="rect">
            <a:avLst/>
          </a:prstGeom>
          <a:solidFill>
            <a:srgbClr val="254061">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pic>
        <p:nvPicPr>
          <p:cNvPr id="13" name="Picture 2" descr="Image result for sify logo">
            <a:extLst>
              <a:ext uri="{FF2B5EF4-FFF2-40B4-BE49-F238E27FC236}">
                <a16:creationId xmlns:a16="http://schemas.microsoft.com/office/drawing/2014/main" id="{C8120123-9D44-4463-BEE4-1126EC8E06EF}"/>
              </a:ext>
            </a:extLst>
          </p:cNvPr>
          <p:cNvPicPr>
            <a:picLocks noChangeAspect="1" noChangeArrowheads="1"/>
          </p:cNvPicPr>
          <p:nvPr userDrawn="1"/>
        </p:nvPicPr>
        <p:blipFill rotWithShape="1">
          <a:blip r:embed="rId3" cstate="print">
            <a:extLst>
              <a:ext uri="{28A0092B-C50C-407E-A947-70E740481C1C}">
                <a14:useLocalDpi xmlns:a14="http://schemas.microsoft.com/office/drawing/2010/main" val="0"/>
              </a:ext>
            </a:extLst>
          </a:blip>
          <a:srcRect l="6814"/>
          <a:stretch/>
        </p:blipFill>
        <p:spPr bwMode="auto">
          <a:xfrm>
            <a:off x="7994072" y="213786"/>
            <a:ext cx="905357" cy="512966"/>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20">
            <a:extLst>
              <a:ext uri="{FF2B5EF4-FFF2-40B4-BE49-F238E27FC236}">
                <a16:creationId xmlns:a16="http://schemas.microsoft.com/office/drawing/2014/main" id="{C70CB4D5-62D2-4907-8272-FA0E782F6B31}"/>
              </a:ext>
            </a:extLst>
          </p:cNvPr>
          <p:cNvPicPr>
            <a:picLocks noChangeAspect="1"/>
          </p:cNvPicPr>
          <p:nvPr userDrawn="1"/>
        </p:nvPicPr>
        <p:blipFill>
          <a:blip r:embed="rId4" cstate="screen">
            <a:biLevel thresh="25000"/>
            <a:extLst>
              <a:ext uri="{28A0092B-C50C-407E-A947-70E740481C1C}">
                <a14:useLocalDpi xmlns:a14="http://schemas.microsoft.com/office/drawing/2010/main"/>
              </a:ext>
            </a:extLst>
          </a:blip>
          <a:stretch>
            <a:fillRect/>
          </a:stretch>
        </p:blipFill>
        <p:spPr>
          <a:xfrm>
            <a:off x="323850" y="200577"/>
            <a:ext cx="1016193" cy="852971"/>
          </a:xfrm>
          <a:prstGeom prst="rect">
            <a:avLst/>
          </a:prstGeom>
        </p:spPr>
      </p:pic>
      <p:sp>
        <p:nvSpPr>
          <p:cNvPr id="22" name="Flowchart: Connector 21">
            <a:extLst>
              <a:ext uri="{FF2B5EF4-FFF2-40B4-BE49-F238E27FC236}">
                <a16:creationId xmlns:a16="http://schemas.microsoft.com/office/drawing/2014/main" id="{38D570B8-137F-4441-A14B-DC368E43974A}"/>
              </a:ext>
            </a:extLst>
          </p:cNvPr>
          <p:cNvSpPr/>
          <p:nvPr userDrawn="1"/>
        </p:nvSpPr>
        <p:spPr>
          <a:xfrm>
            <a:off x="6195272" y="2015775"/>
            <a:ext cx="394916" cy="394916"/>
          </a:xfrm>
          <a:prstGeom prst="flowChartConnector">
            <a:avLst/>
          </a:prstGeom>
          <a:solidFill>
            <a:srgbClr val="FFFFFF">
              <a:alpha val="392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3" name="Flowchart: Connector 22">
            <a:extLst>
              <a:ext uri="{FF2B5EF4-FFF2-40B4-BE49-F238E27FC236}">
                <a16:creationId xmlns:a16="http://schemas.microsoft.com/office/drawing/2014/main" id="{F1AAB14D-9ED0-458B-95FB-5D666E3FE0F9}"/>
              </a:ext>
            </a:extLst>
          </p:cNvPr>
          <p:cNvSpPr/>
          <p:nvPr userDrawn="1"/>
        </p:nvSpPr>
        <p:spPr>
          <a:xfrm>
            <a:off x="6240114" y="2444897"/>
            <a:ext cx="305232" cy="305232"/>
          </a:xfrm>
          <a:prstGeom prst="flowChartConnector">
            <a:avLst/>
          </a:prstGeom>
          <a:solidFill>
            <a:srgbClr val="FFFFFF">
              <a:alpha val="392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grpSp>
        <p:nvGrpSpPr>
          <p:cNvPr id="11" name="Group 10">
            <a:extLst>
              <a:ext uri="{FF2B5EF4-FFF2-40B4-BE49-F238E27FC236}">
                <a16:creationId xmlns:a16="http://schemas.microsoft.com/office/drawing/2014/main" id="{EE0184C1-21A1-4E98-A25C-D073227E74A4}"/>
              </a:ext>
            </a:extLst>
          </p:cNvPr>
          <p:cNvGrpSpPr/>
          <p:nvPr userDrawn="1"/>
        </p:nvGrpSpPr>
        <p:grpSpPr>
          <a:xfrm>
            <a:off x="4585854" y="2242762"/>
            <a:ext cx="3695362" cy="328988"/>
            <a:chOff x="388418" y="4989095"/>
            <a:chExt cx="11353773" cy="1010794"/>
          </a:xfrm>
        </p:grpSpPr>
        <p:cxnSp>
          <p:nvCxnSpPr>
            <p:cNvPr id="12" name="Straight Connector 11">
              <a:extLst>
                <a:ext uri="{FF2B5EF4-FFF2-40B4-BE49-F238E27FC236}">
                  <a16:creationId xmlns:a16="http://schemas.microsoft.com/office/drawing/2014/main" id="{4BCB9D5C-15A4-4B8D-A227-36ADE3D209C6}"/>
                </a:ext>
              </a:extLst>
            </p:cNvPr>
            <p:cNvCxnSpPr/>
            <p:nvPr/>
          </p:nvCxnSpPr>
          <p:spPr>
            <a:xfrm>
              <a:off x="1635665" y="4989095"/>
              <a:ext cx="0" cy="994610"/>
            </a:xfrm>
            <a:prstGeom prst="line">
              <a:avLst/>
            </a:prstGeom>
            <a:ln>
              <a:solidFill>
                <a:srgbClr val="54666F"/>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2EA9D132-79D4-4642-A3E9-3A57056ECCF3}"/>
                </a:ext>
              </a:extLst>
            </p:cNvPr>
            <p:cNvCxnSpPr/>
            <p:nvPr/>
          </p:nvCxnSpPr>
          <p:spPr>
            <a:xfrm>
              <a:off x="3448423" y="4989095"/>
              <a:ext cx="0" cy="994610"/>
            </a:xfrm>
            <a:prstGeom prst="line">
              <a:avLst/>
            </a:prstGeom>
            <a:ln>
              <a:solidFill>
                <a:srgbClr val="54666F"/>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9AA3183E-8E1C-48DA-BFEB-9CB371A7DBDA}"/>
                </a:ext>
              </a:extLst>
            </p:cNvPr>
            <p:cNvCxnSpPr/>
            <p:nvPr/>
          </p:nvCxnSpPr>
          <p:spPr>
            <a:xfrm>
              <a:off x="5068675" y="4989095"/>
              <a:ext cx="0" cy="994610"/>
            </a:xfrm>
            <a:prstGeom prst="line">
              <a:avLst/>
            </a:prstGeom>
            <a:ln>
              <a:solidFill>
                <a:srgbClr val="54666F"/>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DFCE8E4F-20B6-422F-B7F5-B1C78B307799}"/>
                </a:ext>
              </a:extLst>
            </p:cNvPr>
            <p:cNvCxnSpPr/>
            <p:nvPr/>
          </p:nvCxnSpPr>
          <p:spPr>
            <a:xfrm>
              <a:off x="6869054" y="4989095"/>
              <a:ext cx="0" cy="994610"/>
            </a:xfrm>
            <a:prstGeom prst="line">
              <a:avLst/>
            </a:prstGeom>
            <a:ln>
              <a:solidFill>
                <a:srgbClr val="54666F"/>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781D45A0-FE33-44DA-A9E9-C5752D5B6ACB}"/>
                </a:ext>
              </a:extLst>
            </p:cNvPr>
            <p:cNvCxnSpPr/>
            <p:nvPr/>
          </p:nvCxnSpPr>
          <p:spPr>
            <a:xfrm>
              <a:off x="8553475" y="4989095"/>
              <a:ext cx="0" cy="994610"/>
            </a:xfrm>
            <a:prstGeom prst="line">
              <a:avLst/>
            </a:prstGeom>
            <a:ln>
              <a:solidFill>
                <a:srgbClr val="54666F"/>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CADA99B-076E-4F72-86A2-05F42E32DB57}"/>
                </a:ext>
              </a:extLst>
            </p:cNvPr>
            <p:cNvCxnSpPr/>
            <p:nvPr/>
          </p:nvCxnSpPr>
          <p:spPr>
            <a:xfrm>
              <a:off x="10221854" y="4989095"/>
              <a:ext cx="0" cy="994610"/>
            </a:xfrm>
            <a:prstGeom prst="line">
              <a:avLst/>
            </a:prstGeom>
            <a:ln>
              <a:solidFill>
                <a:srgbClr val="54666F"/>
              </a:solidFill>
            </a:ln>
          </p:spPr>
          <p:style>
            <a:lnRef idx="1">
              <a:schemeClr val="accent1"/>
            </a:lnRef>
            <a:fillRef idx="0">
              <a:schemeClr val="accent1"/>
            </a:fillRef>
            <a:effectRef idx="0">
              <a:schemeClr val="accent1"/>
            </a:effectRef>
            <a:fontRef idx="minor">
              <a:schemeClr val="tx1"/>
            </a:fontRef>
          </p:style>
        </p:cxnSp>
        <p:pic>
          <p:nvPicPr>
            <p:cNvPr id="20" name="Picture 19">
              <a:extLst>
                <a:ext uri="{FF2B5EF4-FFF2-40B4-BE49-F238E27FC236}">
                  <a16:creationId xmlns:a16="http://schemas.microsoft.com/office/drawing/2014/main" id="{5956E2CB-9A18-48FA-90BB-76EEEB65582A}"/>
                </a:ext>
              </a:extLst>
            </p:cNvPr>
            <p:cNvPicPr>
              <a:picLocks noChangeAspect="1"/>
            </p:cNvPicPr>
            <p:nvPr/>
          </p:nvPicPr>
          <p:blipFill>
            <a:blip r:embed="rId5" cstate="screen">
              <a:biLevel thresh="25000"/>
              <a:extLst>
                <a:ext uri="{28A0092B-C50C-407E-A947-70E740481C1C}">
                  <a14:useLocalDpi xmlns:a14="http://schemas.microsoft.com/office/drawing/2010/main"/>
                </a:ext>
              </a:extLst>
            </a:blip>
            <a:stretch>
              <a:fillRect/>
            </a:stretch>
          </p:blipFill>
          <p:spPr>
            <a:xfrm>
              <a:off x="388418" y="4994607"/>
              <a:ext cx="11353773" cy="1005282"/>
            </a:xfrm>
            <a:prstGeom prst="rect">
              <a:avLst/>
            </a:prstGeom>
          </p:spPr>
        </p:pic>
      </p:grpSp>
      <p:sp>
        <p:nvSpPr>
          <p:cNvPr id="25" name="Rectangle 24">
            <a:extLst>
              <a:ext uri="{FF2B5EF4-FFF2-40B4-BE49-F238E27FC236}">
                <a16:creationId xmlns:a16="http://schemas.microsoft.com/office/drawing/2014/main" id="{F987B0B1-97CC-429B-903B-B9F3C6E10F45}"/>
              </a:ext>
            </a:extLst>
          </p:cNvPr>
          <p:cNvSpPr/>
          <p:nvPr userDrawn="1"/>
        </p:nvSpPr>
        <p:spPr>
          <a:xfrm>
            <a:off x="-6505" y="3735009"/>
            <a:ext cx="9150505" cy="1194704"/>
          </a:xfrm>
          <a:prstGeom prst="rect">
            <a:avLst/>
          </a:prstGeom>
          <a:solidFill>
            <a:schemeClr val="tx2">
              <a:alpha val="89804"/>
            </a:schemeClr>
          </a:solidFill>
          <a:ln w="635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264" rtl="0" eaLnBrk="1" fontAlgn="auto" latinLnBrk="0" hangingPunct="1">
              <a:lnSpc>
                <a:spcPct val="100000"/>
              </a:lnSpc>
              <a:spcBef>
                <a:spcPts val="0"/>
              </a:spcBef>
              <a:spcAft>
                <a:spcPts val="0"/>
              </a:spcAft>
              <a:buClrTx/>
              <a:buSzTx/>
              <a:buFontTx/>
              <a:buNone/>
              <a:tabLst/>
              <a:defRPr/>
            </a:pPr>
            <a:endParaRPr kumimoji="0" lang="en-IN" sz="1400" b="0" i="0" u="none" strike="noStrike" kern="0" cap="none" spc="0" normalizeH="0" baseline="0" noProof="0">
              <a:ln>
                <a:noFill/>
              </a:ln>
              <a:solidFill>
                <a:prstClr val="white"/>
              </a:solidFill>
              <a:effectLst/>
              <a:uLnTx/>
              <a:uFillTx/>
              <a:latin typeface="Trebuchet MS"/>
              <a:ea typeface="+mn-ea"/>
              <a:cs typeface="+mn-cs"/>
              <a:sym typeface="Arial"/>
              <a:rtl val="0"/>
            </a:endParaRPr>
          </a:p>
        </p:txBody>
      </p:sp>
      <p:sp>
        <p:nvSpPr>
          <p:cNvPr id="46" name="Text Placeholder 3">
            <a:extLst>
              <a:ext uri="{FF2B5EF4-FFF2-40B4-BE49-F238E27FC236}">
                <a16:creationId xmlns:a16="http://schemas.microsoft.com/office/drawing/2014/main" id="{FC89170F-4740-47C6-A37C-089B562BC848}"/>
              </a:ext>
            </a:extLst>
          </p:cNvPr>
          <p:cNvSpPr>
            <a:spLocks noGrp="1"/>
          </p:cNvSpPr>
          <p:nvPr userDrawn="1">
            <p:ph type="body" sz="quarter" idx="11" hasCustomPrompt="1"/>
          </p:nvPr>
        </p:nvSpPr>
        <p:spPr>
          <a:xfrm>
            <a:off x="323850" y="3735010"/>
            <a:ext cx="8496300" cy="1194704"/>
          </a:xfrm>
        </p:spPr>
        <p:txBody>
          <a:bodyPr anchor="ctr">
            <a:normAutofit/>
          </a:bodyPr>
          <a:lstStyle>
            <a:lvl1pPr marL="0" indent="0" algn="ctr">
              <a:lnSpc>
                <a:spcPct val="100000"/>
              </a:lnSpc>
              <a:spcBef>
                <a:spcPts val="0"/>
              </a:spcBef>
              <a:buNone/>
              <a:defRPr sz="3600" b="1" cap="all" baseline="0">
                <a:solidFill>
                  <a:schemeClr val="bg1">
                    <a:lumMod val="95000"/>
                  </a:schemeClr>
                </a:solidFill>
              </a:defRPr>
            </a:lvl1pPr>
          </a:lstStyle>
          <a:p>
            <a:pPr lvl="0"/>
            <a:r>
              <a:rPr lang="en-US" dirty="0"/>
              <a:t>THANK YOU</a:t>
            </a:r>
          </a:p>
        </p:txBody>
      </p:sp>
    </p:spTree>
    <p:extLst>
      <p:ext uri="{BB962C8B-B14F-4D97-AF65-F5344CB8AC3E}">
        <p14:creationId xmlns:p14="http://schemas.microsoft.com/office/powerpoint/2010/main" val="25083216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hank You">
    <p:spTree>
      <p:nvGrpSpPr>
        <p:cNvPr id="1" name=""/>
        <p:cNvGrpSpPr/>
        <p:nvPr/>
      </p:nvGrpSpPr>
      <p:grpSpPr>
        <a:xfrm>
          <a:off x="0" y="0"/>
          <a:ext cx="0" cy="0"/>
          <a:chOff x="0" y="0"/>
          <a:chExt cx="0" cy="0"/>
        </a:xfrm>
      </p:grpSpPr>
      <p:grpSp>
        <p:nvGrpSpPr>
          <p:cNvPr id="4" name="Group 6">
            <a:extLst>
              <a:ext uri="{FF2B5EF4-FFF2-40B4-BE49-F238E27FC236}">
                <a16:creationId xmlns:a16="http://schemas.microsoft.com/office/drawing/2014/main" id="{7CBFFE66-0EBA-46FF-AA31-6E868A667A5F}"/>
              </a:ext>
            </a:extLst>
          </p:cNvPr>
          <p:cNvGrpSpPr/>
          <p:nvPr/>
        </p:nvGrpSpPr>
        <p:grpSpPr>
          <a:xfrm rot="16200000">
            <a:off x="3869478" y="1710689"/>
            <a:ext cx="1405044" cy="1808430"/>
            <a:chOff x="9651545" y="1652096"/>
            <a:chExt cx="1873392" cy="2411240"/>
          </a:xfrm>
        </p:grpSpPr>
        <p:sp>
          <p:nvSpPr>
            <p:cNvPr id="5" name="Rectangle 80">
              <a:extLst>
                <a:ext uri="{FF2B5EF4-FFF2-40B4-BE49-F238E27FC236}">
                  <a16:creationId xmlns:a16="http://schemas.microsoft.com/office/drawing/2014/main" id="{B147A8D9-A5C8-4EFF-B7D9-B384FA84D77C}"/>
                </a:ext>
              </a:extLst>
            </p:cNvPr>
            <p:cNvSpPr/>
            <p:nvPr/>
          </p:nvSpPr>
          <p:spPr>
            <a:xfrm rot="5400000" flipV="1">
              <a:off x="9154760" y="2148881"/>
              <a:ext cx="2408732" cy="1415161"/>
            </a:xfrm>
            <a:custGeom>
              <a:avLst/>
              <a:gdLst>
                <a:gd name="connsiteX0" fmla="*/ 0 w 5414181"/>
                <a:gd name="connsiteY0" fmla="*/ 0 h 1252700"/>
                <a:gd name="connsiteX1" fmla="*/ 5414181 w 5414181"/>
                <a:gd name="connsiteY1" fmla="*/ 0 h 1252700"/>
                <a:gd name="connsiteX2" fmla="*/ 5414181 w 5414181"/>
                <a:gd name="connsiteY2" fmla="*/ 1252700 h 1252700"/>
                <a:gd name="connsiteX3" fmla="*/ 0 w 5414181"/>
                <a:gd name="connsiteY3" fmla="*/ 1252700 h 1252700"/>
                <a:gd name="connsiteX4" fmla="*/ 0 w 5414181"/>
                <a:gd name="connsiteY4" fmla="*/ 0 h 1252700"/>
                <a:gd name="connsiteX0" fmla="*/ 0 w 5414181"/>
                <a:gd name="connsiteY0" fmla="*/ 242626 h 1495326"/>
                <a:gd name="connsiteX1" fmla="*/ 5414181 w 5414181"/>
                <a:gd name="connsiteY1" fmla="*/ 242626 h 1495326"/>
                <a:gd name="connsiteX2" fmla="*/ 5414181 w 5414181"/>
                <a:gd name="connsiteY2" fmla="*/ 1495326 h 1495326"/>
                <a:gd name="connsiteX3" fmla="*/ 0 w 5414181"/>
                <a:gd name="connsiteY3" fmla="*/ 1495326 h 1495326"/>
                <a:gd name="connsiteX4" fmla="*/ 0 w 5414181"/>
                <a:gd name="connsiteY4" fmla="*/ 242626 h 1495326"/>
                <a:gd name="connsiteX0" fmla="*/ 0 w 5414181"/>
                <a:gd name="connsiteY0" fmla="*/ 389229 h 1641929"/>
                <a:gd name="connsiteX1" fmla="*/ 5414181 w 5414181"/>
                <a:gd name="connsiteY1" fmla="*/ 389229 h 1641929"/>
                <a:gd name="connsiteX2" fmla="*/ 5414181 w 5414181"/>
                <a:gd name="connsiteY2" fmla="*/ 1641929 h 1641929"/>
                <a:gd name="connsiteX3" fmla="*/ 0 w 5414181"/>
                <a:gd name="connsiteY3" fmla="*/ 1641929 h 1641929"/>
                <a:gd name="connsiteX4" fmla="*/ 0 w 5414181"/>
                <a:gd name="connsiteY4" fmla="*/ 389229 h 1641929"/>
                <a:gd name="connsiteX0" fmla="*/ 0 w 5414181"/>
                <a:gd name="connsiteY0" fmla="*/ 438422 h 1691122"/>
                <a:gd name="connsiteX1" fmla="*/ 5414181 w 5414181"/>
                <a:gd name="connsiteY1" fmla="*/ 438422 h 1691122"/>
                <a:gd name="connsiteX2" fmla="*/ 5414181 w 5414181"/>
                <a:gd name="connsiteY2" fmla="*/ 1691122 h 1691122"/>
                <a:gd name="connsiteX3" fmla="*/ 0 w 5414181"/>
                <a:gd name="connsiteY3" fmla="*/ 1691122 h 1691122"/>
                <a:gd name="connsiteX4" fmla="*/ 0 w 5414181"/>
                <a:gd name="connsiteY4" fmla="*/ 438422 h 1691122"/>
                <a:gd name="connsiteX0" fmla="*/ 0 w 5414181"/>
                <a:gd name="connsiteY0" fmla="*/ 438422 h 1691122"/>
                <a:gd name="connsiteX1" fmla="*/ 5414181 w 5414181"/>
                <a:gd name="connsiteY1" fmla="*/ 438422 h 1691122"/>
                <a:gd name="connsiteX2" fmla="*/ 5414181 w 5414181"/>
                <a:gd name="connsiteY2" fmla="*/ 1691122 h 1691122"/>
                <a:gd name="connsiteX3" fmla="*/ 0 w 5414181"/>
                <a:gd name="connsiteY3" fmla="*/ 1691122 h 1691122"/>
                <a:gd name="connsiteX4" fmla="*/ 0 w 5414181"/>
                <a:gd name="connsiteY4" fmla="*/ 438422 h 1691122"/>
                <a:gd name="connsiteX0" fmla="*/ 0 w 5414181"/>
                <a:gd name="connsiteY0" fmla="*/ 438422 h 1691122"/>
                <a:gd name="connsiteX1" fmla="*/ 5414181 w 5414181"/>
                <a:gd name="connsiteY1" fmla="*/ 438422 h 1691122"/>
                <a:gd name="connsiteX2" fmla="*/ 5414181 w 5414181"/>
                <a:gd name="connsiteY2" fmla="*/ 1691122 h 1691122"/>
                <a:gd name="connsiteX3" fmla="*/ 0 w 5414181"/>
                <a:gd name="connsiteY3" fmla="*/ 1691122 h 1691122"/>
                <a:gd name="connsiteX4" fmla="*/ 0 w 5414181"/>
                <a:gd name="connsiteY4" fmla="*/ 438422 h 1691122"/>
                <a:gd name="connsiteX0" fmla="*/ 0 w 5414181"/>
                <a:gd name="connsiteY0" fmla="*/ 532632 h 1785332"/>
                <a:gd name="connsiteX1" fmla="*/ 5414181 w 5414181"/>
                <a:gd name="connsiteY1" fmla="*/ 532632 h 1785332"/>
                <a:gd name="connsiteX2" fmla="*/ 5414181 w 5414181"/>
                <a:gd name="connsiteY2" fmla="*/ 1785332 h 1785332"/>
                <a:gd name="connsiteX3" fmla="*/ 0 w 5414181"/>
                <a:gd name="connsiteY3" fmla="*/ 1785332 h 1785332"/>
                <a:gd name="connsiteX4" fmla="*/ 0 w 5414181"/>
                <a:gd name="connsiteY4" fmla="*/ 532632 h 1785332"/>
                <a:gd name="connsiteX0" fmla="*/ 0 w 5414181"/>
                <a:gd name="connsiteY0" fmla="*/ 654829 h 1907529"/>
                <a:gd name="connsiteX1" fmla="*/ 5414181 w 5414181"/>
                <a:gd name="connsiteY1" fmla="*/ 654829 h 1907529"/>
                <a:gd name="connsiteX2" fmla="*/ 5414181 w 5414181"/>
                <a:gd name="connsiteY2" fmla="*/ 1907529 h 1907529"/>
                <a:gd name="connsiteX3" fmla="*/ 0 w 5414181"/>
                <a:gd name="connsiteY3" fmla="*/ 1907529 h 1907529"/>
                <a:gd name="connsiteX4" fmla="*/ 0 w 5414181"/>
                <a:gd name="connsiteY4" fmla="*/ 654829 h 1907529"/>
                <a:gd name="connsiteX0" fmla="*/ 0 w 5414181"/>
                <a:gd name="connsiteY0" fmla="*/ 612884 h 1865584"/>
                <a:gd name="connsiteX1" fmla="*/ 2763656 w 5414181"/>
                <a:gd name="connsiteY1" fmla="*/ 0 h 1865584"/>
                <a:gd name="connsiteX2" fmla="*/ 5414181 w 5414181"/>
                <a:gd name="connsiteY2" fmla="*/ 612884 h 1865584"/>
                <a:gd name="connsiteX3" fmla="*/ 5414181 w 5414181"/>
                <a:gd name="connsiteY3" fmla="*/ 1865584 h 1865584"/>
                <a:gd name="connsiteX4" fmla="*/ 0 w 5414181"/>
                <a:gd name="connsiteY4" fmla="*/ 1865584 h 1865584"/>
                <a:gd name="connsiteX5" fmla="*/ 0 w 5414181"/>
                <a:gd name="connsiteY5" fmla="*/ 612884 h 1865584"/>
                <a:gd name="connsiteX0" fmla="*/ 0 w 5414181"/>
                <a:gd name="connsiteY0" fmla="*/ 428902 h 1681602"/>
                <a:gd name="connsiteX1" fmla="*/ 2741749 w 5414181"/>
                <a:gd name="connsiteY1" fmla="*/ 0 h 1681602"/>
                <a:gd name="connsiteX2" fmla="*/ 5414181 w 5414181"/>
                <a:gd name="connsiteY2" fmla="*/ 428902 h 1681602"/>
                <a:gd name="connsiteX3" fmla="*/ 5414181 w 5414181"/>
                <a:gd name="connsiteY3" fmla="*/ 1681602 h 1681602"/>
                <a:gd name="connsiteX4" fmla="*/ 0 w 5414181"/>
                <a:gd name="connsiteY4" fmla="*/ 1681602 h 1681602"/>
                <a:gd name="connsiteX5" fmla="*/ 0 w 5414181"/>
                <a:gd name="connsiteY5" fmla="*/ 428902 h 1681602"/>
                <a:gd name="connsiteX0" fmla="*/ 0 w 5414181"/>
                <a:gd name="connsiteY0" fmla="*/ 635881 h 1888581"/>
                <a:gd name="connsiteX1" fmla="*/ 2734447 w 5414181"/>
                <a:gd name="connsiteY1" fmla="*/ 0 h 1888581"/>
                <a:gd name="connsiteX2" fmla="*/ 5414181 w 5414181"/>
                <a:gd name="connsiteY2" fmla="*/ 635881 h 1888581"/>
                <a:gd name="connsiteX3" fmla="*/ 5414181 w 5414181"/>
                <a:gd name="connsiteY3" fmla="*/ 1888581 h 1888581"/>
                <a:gd name="connsiteX4" fmla="*/ 0 w 5414181"/>
                <a:gd name="connsiteY4" fmla="*/ 1888581 h 1888581"/>
                <a:gd name="connsiteX5" fmla="*/ 0 w 5414181"/>
                <a:gd name="connsiteY5" fmla="*/ 635881 h 1888581"/>
                <a:gd name="connsiteX0" fmla="*/ 0 w 5457994"/>
                <a:gd name="connsiteY0" fmla="*/ 635881 h 1888581"/>
                <a:gd name="connsiteX1" fmla="*/ 2734447 w 5457994"/>
                <a:gd name="connsiteY1" fmla="*/ 0 h 1888581"/>
                <a:gd name="connsiteX2" fmla="*/ 5457994 w 5457994"/>
                <a:gd name="connsiteY2" fmla="*/ 428902 h 1888581"/>
                <a:gd name="connsiteX3" fmla="*/ 5414181 w 5457994"/>
                <a:gd name="connsiteY3" fmla="*/ 1888581 h 1888581"/>
                <a:gd name="connsiteX4" fmla="*/ 0 w 5457994"/>
                <a:gd name="connsiteY4" fmla="*/ 1888581 h 1888581"/>
                <a:gd name="connsiteX5" fmla="*/ 0 w 5457994"/>
                <a:gd name="connsiteY5" fmla="*/ 635881 h 1888581"/>
                <a:gd name="connsiteX0" fmla="*/ 0 w 5457994"/>
                <a:gd name="connsiteY0" fmla="*/ 612883 h 1865583"/>
                <a:gd name="connsiteX1" fmla="*/ 2529984 w 5457994"/>
                <a:gd name="connsiteY1" fmla="*/ 0 h 1865583"/>
                <a:gd name="connsiteX2" fmla="*/ 5457994 w 5457994"/>
                <a:gd name="connsiteY2" fmla="*/ 405904 h 1865583"/>
                <a:gd name="connsiteX3" fmla="*/ 5414181 w 5457994"/>
                <a:gd name="connsiteY3" fmla="*/ 1865583 h 1865583"/>
                <a:gd name="connsiteX4" fmla="*/ 0 w 5457994"/>
                <a:gd name="connsiteY4" fmla="*/ 1865583 h 1865583"/>
                <a:gd name="connsiteX5" fmla="*/ 0 w 5457994"/>
                <a:gd name="connsiteY5" fmla="*/ 612883 h 1865583"/>
                <a:gd name="connsiteX0" fmla="*/ 0 w 5457994"/>
                <a:gd name="connsiteY0" fmla="*/ 520892 h 1773592"/>
                <a:gd name="connsiteX1" fmla="*/ 2449659 w 5457994"/>
                <a:gd name="connsiteY1" fmla="*/ 0 h 1773592"/>
                <a:gd name="connsiteX2" fmla="*/ 5457994 w 5457994"/>
                <a:gd name="connsiteY2" fmla="*/ 313913 h 1773592"/>
                <a:gd name="connsiteX3" fmla="*/ 5414181 w 5457994"/>
                <a:gd name="connsiteY3" fmla="*/ 1773592 h 1773592"/>
                <a:gd name="connsiteX4" fmla="*/ 0 w 5457994"/>
                <a:gd name="connsiteY4" fmla="*/ 1773592 h 1773592"/>
                <a:gd name="connsiteX5" fmla="*/ 0 w 5457994"/>
                <a:gd name="connsiteY5" fmla="*/ 520892 h 1773592"/>
                <a:gd name="connsiteX0" fmla="*/ 0 w 5457994"/>
                <a:gd name="connsiteY0" fmla="*/ 589885 h 1842585"/>
                <a:gd name="connsiteX1" fmla="*/ 2508077 w 5457994"/>
                <a:gd name="connsiteY1" fmla="*/ 0 h 1842585"/>
                <a:gd name="connsiteX2" fmla="*/ 5457994 w 5457994"/>
                <a:gd name="connsiteY2" fmla="*/ 382906 h 1842585"/>
                <a:gd name="connsiteX3" fmla="*/ 5414181 w 5457994"/>
                <a:gd name="connsiteY3" fmla="*/ 1842585 h 1842585"/>
                <a:gd name="connsiteX4" fmla="*/ 0 w 5457994"/>
                <a:gd name="connsiteY4" fmla="*/ 1842585 h 1842585"/>
                <a:gd name="connsiteX5" fmla="*/ 0 w 5457994"/>
                <a:gd name="connsiteY5" fmla="*/ 589885 h 1842585"/>
                <a:gd name="connsiteX0" fmla="*/ 0 w 5457994"/>
                <a:gd name="connsiteY0" fmla="*/ 382906 h 1842585"/>
                <a:gd name="connsiteX1" fmla="*/ 2508077 w 5457994"/>
                <a:gd name="connsiteY1" fmla="*/ 0 h 1842585"/>
                <a:gd name="connsiteX2" fmla="*/ 5457994 w 5457994"/>
                <a:gd name="connsiteY2" fmla="*/ 382906 h 1842585"/>
                <a:gd name="connsiteX3" fmla="*/ 5414181 w 5457994"/>
                <a:gd name="connsiteY3" fmla="*/ 1842585 h 1842585"/>
                <a:gd name="connsiteX4" fmla="*/ 0 w 5457994"/>
                <a:gd name="connsiteY4" fmla="*/ 1842585 h 1842585"/>
                <a:gd name="connsiteX5" fmla="*/ 0 w 5457994"/>
                <a:gd name="connsiteY5" fmla="*/ 382906 h 1842585"/>
                <a:gd name="connsiteX0" fmla="*/ 0 w 5457994"/>
                <a:gd name="connsiteY0" fmla="*/ 382906 h 1842585"/>
                <a:gd name="connsiteX1" fmla="*/ 2508077 w 5457994"/>
                <a:gd name="connsiteY1" fmla="*/ 0 h 1842585"/>
                <a:gd name="connsiteX2" fmla="*/ 5457994 w 5457994"/>
                <a:gd name="connsiteY2" fmla="*/ 382906 h 1842585"/>
                <a:gd name="connsiteX3" fmla="*/ 5414181 w 5457994"/>
                <a:gd name="connsiteY3" fmla="*/ 1842585 h 1842585"/>
                <a:gd name="connsiteX4" fmla="*/ 0 w 5457994"/>
                <a:gd name="connsiteY4" fmla="*/ 1842585 h 1842585"/>
                <a:gd name="connsiteX5" fmla="*/ 0 w 5457994"/>
                <a:gd name="connsiteY5" fmla="*/ 382906 h 1842585"/>
                <a:gd name="connsiteX0" fmla="*/ 0 w 5457994"/>
                <a:gd name="connsiteY0" fmla="*/ 269938 h 1729617"/>
                <a:gd name="connsiteX1" fmla="*/ 2603007 w 5457994"/>
                <a:gd name="connsiteY1" fmla="*/ 2021 h 1729617"/>
                <a:gd name="connsiteX2" fmla="*/ 5457994 w 5457994"/>
                <a:gd name="connsiteY2" fmla="*/ 269938 h 1729617"/>
                <a:gd name="connsiteX3" fmla="*/ 5414181 w 5457994"/>
                <a:gd name="connsiteY3" fmla="*/ 1729617 h 1729617"/>
                <a:gd name="connsiteX4" fmla="*/ 0 w 5457994"/>
                <a:gd name="connsiteY4" fmla="*/ 1729617 h 1729617"/>
                <a:gd name="connsiteX5" fmla="*/ 0 w 5457994"/>
                <a:gd name="connsiteY5" fmla="*/ 269938 h 1729617"/>
                <a:gd name="connsiteX0" fmla="*/ 0 w 5457994"/>
                <a:gd name="connsiteY0" fmla="*/ 313912 h 1773591"/>
                <a:gd name="connsiteX1" fmla="*/ 2639518 w 5457994"/>
                <a:gd name="connsiteY1" fmla="*/ 0 h 1773591"/>
                <a:gd name="connsiteX2" fmla="*/ 5457994 w 5457994"/>
                <a:gd name="connsiteY2" fmla="*/ 313912 h 1773591"/>
                <a:gd name="connsiteX3" fmla="*/ 5414181 w 5457994"/>
                <a:gd name="connsiteY3" fmla="*/ 1773591 h 1773591"/>
                <a:gd name="connsiteX4" fmla="*/ 0 w 5457994"/>
                <a:gd name="connsiteY4" fmla="*/ 1773591 h 1773591"/>
                <a:gd name="connsiteX5" fmla="*/ 0 w 5457994"/>
                <a:gd name="connsiteY5" fmla="*/ 313912 h 17735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57994" h="1773591">
                  <a:moveTo>
                    <a:pt x="0" y="313912"/>
                  </a:moveTo>
                  <a:cubicBezTo>
                    <a:pt x="613956" y="2982"/>
                    <a:pt x="1737155" y="0"/>
                    <a:pt x="2639518" y="0"/>
                  </a:cubicBezTo>
                  <a:cubicBezTo>
                    <a:pt x="3541881" y="0"/>
                    <a:pt x="5016240" y="2981"/>
                    <a:pt x="5457994" y="313912"/>
                  </a:cubicBezTo>
                  <a:lnTo>
                    <a:pt x="5414181" y="1773591"/>
                  </a:lnTo>
                  <a:lnTo>
                    <a:pt x="0" y="1773591"/>
                  </a:lnTo>
                  <a:lnTo>
                    <a:pt x="0" y="313912"/>
                  </a:lnTo>
                  <a:close/>
                </a:path>
              </a:pathLst>
            </a:custGeom>
            <a:solidFill>
              <a:srgbClr val="000000">
                <a:alpha val="30196"/>
              </a:srgbClr>
            </a:soli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96864"/>
              <a:endParaRPr lang="en-IN" sz="1400" dirty="0">
                <a:solidFill>
                  <a:prstClr val="white">
                    <a:lumMod val="65000"/>
                  </a:prstClr>
                </a:solidFill>
              </a:endParaRPr>
            </a:p>
          </p:txBody>
        </p:sp>
        <p:sp>
          <p:nvSpPr>
            <p:cNvPr id="6" name="Rectangle 5">
              <a:extLst>
                <a:ext uri="{FF2B5EF4-FFF2-40B4-BE49-F238E27FC236}">
                  <a16:creationId xmlns:a16="http://schemas.microsoft.com/office/drawing/2014/main" id="{C0D0441C-52CF-4BC1-81C1-F63B306F6497}"/>
                </a:ext>
              </a:extLst>
            </p:cNvPr>
            <p:cNvSpPr/>
            <p:nvPr/>
          </p:nvSpPr>
          <p:spPr>
            <a:xfrm rot="5400000" flipH="1">
              <a:off x="9491664" y="2030063"/>
              <a:ext cx="2408733" cy="16578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96864"/>
              <a:endParaRPr lang="en-IN" sz="1400" dirty="0">
                <a:solidFill>
                  <a:prstClr val="white"/>
                </a:solidFill>
              </a:endParaRPr>
            </a:p>
          </p:txBody>
        </p:sp>
      </p:grpSp>
      <p:sp>
        <p:nvSpPr>
          <p:cNvPr id="7" name="AutoShape 60">
            <a:extLst>
              <a:ext uri="{FF2B5EF4-FFF2-40B4-BE49-F238E27FC236}">
                <a16:creationId xmlns:a16="http://schemas.microsoft.com/office/drawing/2014/main" id="{B0B5F83F-8527-4AA2-8E57-E26E20B9ABEC}"/>
              </a:ext>
            </a:extLst>
          </p:cNvPr>
          <p:cNvSpPr>
            <a:spLocks noChangeAspect="1" noChangeArrowheads="1" noTextEdit="1"/>
          </p:cNvSpPr>
          <p:nvPr/>
        </p:nvSpPr>
        <p:spPr bwMode="auto">
          <a:xfrm>
            <a:off x="2650666" y="2022223"/>
            <a:ext cx="3842669" cy="11874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9686" tIns="34843" rIns="69686" bIns="34843" numCol="1" anchor="t" anchorCtr="0" compatLnSpc="1">
            <a:prstTxWarp prst="textNoShape">
              <a:avLst/>
            </a:prstTxWarp>
          </a:bodyPr>
          <a:lstStyle/>
          <a:p>
            <a:pPr algn="ctr" defTabSz="696864"/>
            <a:r>
              <a:rPr lang="en-IN" sz="6100" dirty="0">
                <a:solidFill>
                  <a:srgbClr val="595959"/>
                </a:solidFill>
              </a:rPr>
              <a:t>Thank you</a:t>
            </a:r>
          </a:p>
        </p:txBody>
      </p:sp>
      <p:grpSp>
        <p:nvGrpSpPr>
          <p:cNvPr id="8" name="Group 7">
            <a:extLst>
              <a:ext uri="{FF2B5EF4-FFF2-40B4-BE49-F238E27FC236}">
                <a16:creationId xmlns:a16="http://schemas.microsoft.com/office/drawing/2014/main" id="{7F8B8839-2DE8-4E32-AACE-5718126A1761}"/>
              </a:ext>
            </a:extLst>
          </p:cNvPr>
          <p:cNvGrpSpPr/>
          <p:nvPr/>
        </p:nvGrpSpPr>
        <p:grpSpPr>
          <a:xfrm>
            <a:off x="291314" y="3741821"/>
            <a:ext cx="8515330" cy="758096"/>
            <a:chOff x="388418" y="4989095"/>
            <a:chExt cx="11353773" cy="1010794"/>
          </a:xfrm>
        </p:grpSpPr>
        <p:cxnSp>
          <p:nvCxnSpPr>
            <p:cNvPr id="9" name="Straight Connector 8">
              <a:extLst>
                <a:ext uri="{FF2B5EF4-FFF2-40B4-BE49-F238E27FC236}">
                  <a16:creationId xmlns:a16="http://schemas.microsoft.com/office/drawing/2014/main" id="{493061BB-6E88-49D5-96AC-0D4B954CFE65}"/>
                </a:ext>
              </a:extLst>
            </p:cNvPr>
            <p:cNvCxnSpPr/>
            <p:nvPr/>
          </p:nvCxnSpPr>
          <p:spPr>
            <a:xfrm>
              <a:off x="1635665" y="4989095"/>
              <a:ext cx="0" cy="994610"/>
            </a:xfrm>
            <a:prstGeom prst="line">
              <a:avLst/>
            </a:prstGeom>
            <a:ln>
              <a:solidFill>
                <a:srgbClr val="54666F"/>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23EF8E9F-DDCB-4541-A42F-60DCBE2D01F7}"/>
                </a:ext>
              </a:extLst>
            </p:cNvPr>
            <p:cNvCxnSpPr/>
            <p:nvPr/>
          </p:nvCxnSpPr>
          <p:spPr>
            <a:xfrm>
              <a:off x="3448423" y="4989095"/>
              <a:ext cx="0" cy="994610"/>
            </a:xfrm>
            <a:prstGeom prst="line">
              <a:avLst/>
            </a:prstGeom>
            <a:ln>
              <a:solidFill>
                <a:srgbClr val="54666F"/>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265E21C7-F0FC-40D8-9ED6-3186344B50E3}"/>
                </a:ext>
              </a:extLst>
            </p:cNvPr>
            <p:cNvCxnSpPr/>
            <p:nvPr/>
          </p:nvCxnSpPr>
          <p:spPr>
            <a:xfrm>
              <a:off x="5068675" y="4989095"/>
              <a:ext cx="0" cy="994610"/>
            </a:xfrm>
            <a:prstGeom prst="line">
              <a:avLst/>
            </a:prstGeom>
            <a:ln>
              <a:solidFill>
                <a:srgbClr val="54666F"/>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DBF9EBE0-1E6B-4658-8793-8756CA68361A}"/>
                </a:ext>
              </a:extLst>
            </p:cNvPr>
            <p:cNvCxnSpPr/>
            <p:nvPr/>
          </p:nvCxnSpPr>
          <p:spPr>
            <a:xfrm>
              <a:off x="6869054" y="4989095"/>
              <a:ext cx="0" cy="994610"/>
            </a:xfrm>
            <a:prstGeom prst="line">
              <a:avLst/>
            </a:prstGeom>
            <a:ln>
              <a:solidFill>
                <a:srgbClr val="54666F"/>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1ECCAEF2-56FF-434C-A027-5AC490A216F8}"/>
                </a:ext>
              </a:extLst>
            </p:cNvPr>
            <p:cNvCxnSpPr/>
            <p:nvPr/>
          </p:nvCxnSpPr>
          <p:spPr>
            <a:xfrm>
              <a:off x="8553475" y="4989095"/>
              <a:ext cx="0" cy="994610"/>
            </a:xfrm>
            <a:prstGeom prst="line">
              <a:avLst/>
            </a:prstGeom>
            <a:ln>
              <a:solidFill>
                <a:srgbClr val="54666F"/>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685EF6AD-A134-4584-BD4C-16BF16437488}"/>
                </a:ext>
              </a:extLst>
            </p:cNvPr>
            <p:cNvCxnSpPr/>
            <p:nvPr/>
          </p:nvCxnSpPr>
          <p:spPr>
            <a:xfrm>
              <a:off x="10221854" y="4989095"/>
              <a:ext cx="0" cy="994610"/>
            </a:xfrm>
            <a:prstGeom prst="line">
              <a:avLst/>
            </a:prstGeom>
            <a:ln>
              <a:solidFill>
                <a:srgbClr val="54666F"/>
              </a:solidFill>
            </a:ln>
          </p:spPr>
          <p:style>
            <a:lnRef idx="1">
              <a:schemeClr val="accent1"/>
            </a:lnRef>
            <a:fillRef idx="0">
              <a:schemeClr val="accent1"/>
            </a:fillRef>
            <a:effectRef idx="0">
              <a:schemeClr val="accent1"/>
            </a:effectRef>
            <a:fontRef idx="minor">
              <a:schemeClr val="tx1"/>
            </a:fontRef>
          </p:style>
        </p:cxnSp>
        <p:pic>
          <p:nvPicPr>
            <p:cNvPr id="17" name="Picture 16">
              <a:extLst>
                <a:ext uri="{FF2B5EF4-FFF2-40B4-BE49-F238E27FC236}">
                  <a16:creationId xmlns:a16="http://schemas.microsoft.com/office/drawing/2014/main" id="{67E9512F-07E0-4A16-9DA9-947B2A8C3BD4}"/>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388418" y="4994607"/>
              <a:ext cx="11353773" cy="1005282"/>
            </a:xfrm>
            <a:prstGeom prst="rect">
              <a:avLst/>
            </a:prstGeom>
          </p:spPr>
        </p:pic>
      </p:grpSp>
      <p:pic>
        <p:nvPicPr>
          <p:cNvPr id="18" name="Picture 17">
            <a:extLst>
              <a:ext uri="{FF2B5EF4-FFF2-40B4-BE49-F238E27FC236}">
                <a16:creationId xmlns:a16="http://schemas.microsoft.com/office/drawing/2014/main" id="{D00E8AED-823F-4FE2-A1E5-33EBECA3A3A6}"/>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3759219" y="354614"/>
            <a:ext cx="1707598" cy="1433321"/>
          </a:xfrm>
          <a:prstGeom prst="rect">
            <a:avLst/>
          </a:prstGeom>
        </p:spPr>
      </p:pic>
      <p:pic>
        <p:nvPicPr>
          <p:cNvPr id="19" name="Picture 18">
            <a:extLst>
              <a:ext uri="{FF2B5EF4-FFF2-40B4-BE49-F238E27FC236}">
                <a16:creationId xmlns:a16="http://schemas.microsoft.com/office/drawing/2014/main" id="{BC4C3551-2C7A-40BB-8A32-75878B1B013D}"/>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3755831" y="354614"/>
            <a:ext cx="1707598" cy="1433321"/>
          </a:xfrm>
          <a:prstGeom prst="rect">
            <a:avLst/>
          </a:prstGeom>
        </p:spPr>
      </p:pic>
    </p:spTree>
    <p:extLst>
      <p:ext uri="{BB962C8B-B14F-4D97-AF65-F5344CB8AC3E}">
        <p14:creationId xmlns:p14="http://schemas.microsoft.com/office/powerpoint/2010/main" val="3612939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363600" y="367201"/>
            <a:ext cx="7538400" cy="369332"/>
          </a:xfrm>
          <a:prstGeom prst="rect">
            <a:avLst/>
          </a:prstGeom>
        </p:spPr>
        <p:txBody>
          <a:bodyPr>
            <a:spAutoFit/>
          </a:bodyPr>
          <a:lstStyle>
            <a:lvl1pPr marL="0" marR="0" indent="0" algn="l" defTabSz="914286" rtl="0" eaLnBrk="1" fontAlgn="auto" latinLnBrk="0" hangingPunct="1">
              <a:lnSpc>
                <a:spcPct val="100000"/>
              </a:lnSpc>
              <a:spcBef>
                <a:spcPct val="0"/>
              </a:spcBef>
              <a:spcAft>
                <a:spcPts val="0"/>
              </a:spcAft>
              <a:buClrTx/>
              <a:buSzTx/>
              <a:buFontTx/>
              <a:buNone/>
              <a:tabLst/>
              <a:defRPr kumimoji="0" lang="en-US" sz="1800" b="1" i="0" u="none" strike="noStrike" kern="1200" cap="all" spc="0" normalizeH="0" baseline="0" noProof="0" dirty="0" smtClean="0">
                <a:ln>
                  <a:noFill/>
                </a:ln>
                <a:solidFill>
                  <a:srgbClr val="595959"/>
                </a:solidFill>
                <a:effectLst/>
                <a:uLnTx/>
                <a:uFillTx/>
                <a:latin typeface="Trebuchet MS" pitchFamily="34" charset="0"/>
                <a:ea typeface="+mj-ea"/>
                <a:cs typeface="+mj-cs"/>
              </a:defRPr>
            </a:lvl1pPr>
          </a:lstStyle>
          <a:p>
            <a:pPr marL="0" marR="0" lvl="0" indent="0" algn="l" defTabSz="914286" rtl="0" eaLnBrk="1" fontAlgn="auto" latinLnBrk="0" hangingPunct="1">
              <a:lnSpc>
                <a:spcPct val="100000"/>
              </a:lnSpc>
              <a:spcBef>
                <a:spcPct val="0"/>
              </a:spcBef>
              <a:spcAft>
                <a:spcPts val="0"/>
              </a:spcAft>
              <a:buClrTx/>
              <a:buSzTx/>
              <a:buFontTx/>
              <a:buNone/>
              <a:tabLst/>
              <a:defRPr/>
            </a:pPr>
            <a:r>
              <a:rPr lang="en-US"/>
              <a:t>TITLE OF THE SLIDE GOES HERE</a:t>
            </a:r>
          </a:p>
        </p:txBody>
      </p:sp>
      <p:sp>
        <p:nvSpPr>
          <p:cNvPr id="6" name="Slide Number Placeholder 5"/>
          <p:cNvSpPr>
            <a:spLocks noGrp="1"/>
          </p:cNvSpPr>
          <p:nvPr>
            <p:ph type="sldNum" sz="quarter" idx="12"/>
          </p:nvPr>
        </p:nvSpPr>
        <p:spPr/>
        <p:txBody>
          <a:bodyPr/>
          <a:lstStyle/>
          <a:p>
            <a:fld id="{D6AB342A-830E-438F-A6A8-BEDF509AB0A8}" type="slidenum">
              <a:rPr lang="en-US" smtClean="0"/>
              <a:pPr/>
              <a:t>‹#›</a:t>
            </a:fld>
            <a:endParaRPr lang="en-US" dirty="0"/>
          </a:p>
        </p:txBody>
      </p:sp>
    </p:spTree>
    <p:extLst>
      <p:ext uri="{BB962C8B-B14F-4D97-AF65-F5344CB8AC3E}">
        <p14:creationId xmlns:p14="http://schemas.microsoft.com/office/powerpoint/2010/main" val="30758596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3_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6AB342A-830E-438F-A6A8-BEDF509AB0A8}" type="slidenum">
              <a:rPr lang="en-US" smtClean="0">
                <a:solidFill>
                  <a:prstClr val="black">
                    <a:tint val="75000"/>
                  </a:prstClr>
                </a:solidFill>
              </a:rPr>
              <a:pPr/>
              <a:t>‹#›</a:t>
            </a:fld>
            <a:endParaRPr lang="en-US" dirty="0">
              <a:solidFill>
                <a:prstClr val="black">
                  <a:tint val="75000"/>
                </a:prstClr>
              </a:solidFill>
            </a:endParaRPr>
          </a:p>
        </p:txBody>
      </p:sp>
      <p:sp>
        <p:nvSpPr>
          <p:cNvPr id="5" name="Title 4"/>
          <p:cNvSpPr>
            <a:spLocks noGrp="1"/>
          </p:cNvSpPr>
          <p:nvPr>
            <p:ph type="title" hasCustomPrompt="1"/>
          </p:nvPr>
        </p:nvSpPr>
        <p:spPr/>
        <p:txBody>
          <a:bodyPr/>
          <a:lstStyle>
            <a:lvl1pPr>
              <a:defRPr baseline="0"/>
            </a:lvl1pPr>
          </a:lstStyle>
          <a:p>
            <a:r>
              <a:rPr lang="en-US"/>
              <a:t>TITLE OF THE SLIDE GOES HERE</a:t>
            </a:r>
          </a:p>
        </p:txBody>
      </p:sp>
    </p:spTree>
    <p:extLst>
      <p:ext uri="{BB962C8B-B14F-4D97-AF65-F5344CB8AC3E}">
        <p14:creationId xmlns:p14="http://schemas.microsoft.com/office/powerpoint/2010/main" val="34951493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Cover Slide">
    <p:spTree>
      <p:nvGrpSpPr>
        <p:cNvPr id="1" name=""/>
        <p:cNvGrpSpPr/>
        <p:nvPr/>
      </p:nvGrpSpPr>
      <p:grpSpPr>
        <a:xfrm>
          <a:off x="0" y="0"/>
          <a:ext cx="0" cy="0"/>
          <a:chOff x="0" y="0"/>
          <a:chExt cx="0" cy="0"/>
        </a:xfrm>
      </p:grpSpPr>
      <p:pic>
        <p:nvPicPr>
          <p:cNvPr id="16" name="Picture 4">
            <a:extLst>
              <a:ext uri="{FF2B5EF4-FFF2-40B4-BE49-F238E27FC236}">
                <a16:creationId xmlns:a16="http://schemas.microsoft.com/office/drawing/2014/main" id="{29315217-BCC5-4F02-9294-ECE44B9855A2}"/>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p:blipFill>
        <p:spPr bwMode="auto">
          <a:xfrm>
            <a:off x="0" y="0"/>
            <a:ext cx="9144000" cy="5143500"/>
          </a:xfrm>
          <a:prstGeom prst="rect">
            <a:avLst/>
          </a:prstGeom>
          <a:noFill/>
          <a:extLst>
            <a:ext uri="{909E8E84-426E-40DD-AFC4-6F175D3DCCD1}">
              <a14:hiddenFill xmlns:a14="http://schemas.microsoft.com/office/drawing/2010/main">
                <a:solidFill>
                  <a:srgbClr val="FFFFFF"/>
                </a:solidFill>
              </a14:hiddenFill>
            </a:ext>
          </a:extLst>
        </p:spPr>
      </p:pic>
      <p:sp>
        <p:nvSpPr>
          <p:cNvPr id="19" name="Rectangle 18">
            <a:extLst>
              <a:ext uri="{FF2B5EF4-FFF2-40B4-BE49-F238E27FC236}">
                <a16:creationId xmlns:a16="http://schemas.microsoft.com/office/drawing/2014/main" id="{16D69DAA-50B0-490B-B879-A9AFA26B8029}"/>
              </a:ext>
            </a:extLst>
          </p:cNvPr>
          <p:cNvSpPr/>
          <p:nvPr userDrawn="1"/>
        </p:nvSpPr>
        <p:spPr>
          <a:xfrm>
            <a:off x="-1" y="0"/>
            <a:ext cx="9144001" cy="5143500"/>
          </a:xfrm>
          <a:prstGeom prst="rect">
            <a:avLst/>
          </a:prstGeom>
          <a:solidFill>
            <a:srgbClr val="00000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 name="Flowchart: Connector 1">
            <a:extLst>
              <a:ext uri="{FF2B5EF4-FFF2-40B4-BE49-F238E27FC236}">
                <a16:creationId xmlns:a16="http://schemas.microsoft.com/office/drawing/2014/main" id="{2BC6D2E4-BA02-4F96-B591-2A252BC300AF}"/>
              </a:ext>
            </a:extLst>
          </p:cNvPr>
          <p:cNvSpPr/>
          <p:nvPr userDrawn="1"/>
        </p:nvSpPr>
        <p:spPr>
          <a:xfrm>
            <a:off x="-404861" y="140740"/>
            <a:ext cx="844259" cy="844259"/>
          </a:xfrm>
          <a:prstGeom prst="flowChartConnector">
            <a:avLst/>
          </a:prstGeom>
          <a:solidFill>
            <a:srgbClr val="FFFFFF">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pic>
        <p:nvPicPr>
          <p:cNvPr id="15" name="Picture 2" descr="Image result for sify logo">
            <a:extLst>
              <a:ext uri="{FF2B5EF4-FFF2-40B4-BE49-F238E27FC236}">
                <a16:creationId xmlns:a16="http://schemas.microsoft.com/office/drawing/2014/main" id="{77506E3D-8016-4414-AE74-79A26E121E04}"/>
              </a:ext>
            </a:extLst>
          </p:cNvPr>
          <p:cNvPicPr>
            <a:picLocks noChangeAspect="1" noChangeArrowheads="1"/>
          </p:cNvPicPr>
          <p:nvPr userDrawn="1"/>
        </p:nvPicPr>
        <p:blipFill rotWithShape="1">
          <a:blip r:embed="rId3" cstate="print">
            <a:extLst>
              <a:ext uri="{28A0092B-C50C-407E-A947-70E740481C1C}">
                <a14:useLocalDpi xmlns:a14="http://schemas.microsoft.com/office/drawing/2010/main" val="0"/>
              </a:ext>
            </a:extLst>
          </a:blip>
          <a:srcRect l="6814"/>
          <a:stretch/>
        </p:blipFill>
        <p:spPr bwMode="auto">
          <a:xfrm>
            <a:off x="7994072" y="213786"/>
            <a:ext cx="905357" cy="512966"/>
          </a:xfrm>
          <a:prstGeom prst="rect">
            <a:avLst/>
          </a:prstGeom>
          <a:noFill/>
          <a:extLst>
            <a:ext uri="{909E8E84-426E-40DD-AFC4-6F175D3DCCD1}">
              <a14:hiddenFill xmlns:a14="http://schemas.microsoft.com/office/drawing/2010/main">
                <a:solidFill>
                  <a:srgbClr val="FFFFFF"/>
                </a:solidFill>
              </a14:hiddenFill>
            </a:ext>
          </a:extLst>
        </p:spPr>
      </p:pic>
      <p:sp>
        <p:nvSpPr>
          <p:cNvPr id="9" name="Flowchart: Connector 8">
            <a:extLst>
              <a:ext uri="{FF2B5EF4-FFF2-40B4-BE49-F238E27FC236}">
                <a16:creationId xmlns:a16="http://schemas.microsoft.com/office/drawing/2014/main" id="{AE521C0B-9481-4AC0-AEC1-974161524E85}"/>
              </a:ext>
            </a:extLst>
          </p:cNvPr>
          <p:cNvSpPr/>
          <p:nvPr userDrawn="1"/>
        </p:nvSpPr>
        <p:spPr>
          <a:xfrm>
            <a:off x="0" y="-508233"/>
            <a:ext cx="1103168" cy="1103168"/>
          </a:xfrm>
          <a:prstGeom prst="flowChartConnector">
            <a:avLst/>
          </a:prstGeom>
          <a:solidFill>
            <a:srgbClr val="FFFFFF">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0" name="Flowchart: Connector 9">
            <a:extLst>
              <a:ext uri="{FF2B5EF4-FFF2-40B4-BE49-F238E27FC236}">
                <a16:creationId xmlns:a16="http://schemas.microsoft.com/office/drawing/2014/main" id="{E4CA1B9A-EF7E-4DFA-8798-2E8A53EBF4DF}"/>
              </a:ext>
            </a:extLst>
          </p:cNvPr>
          <p:cNvSpPr/>
          <p:nvPr userDrawn="1"/>
        </p:nvSpPr>
        <p:spPr>
          <a:xfrm>
            <a:off x="-478167" y="2750129"/>
            <a:ext cx="739486" cy="739486"/>
          </a:xfrm>
          <a:prstGeom prst="flowChartConnector">
            <a:avLst/>
          </a:prstGeom>
          <a:solidFill>
            <a:srgbClr val="FFFFFF">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1" name="Flowchart: Connector 10">
            <a:extLst>
              <a:ext uri="{FF2B5EF4-FFF2-40B4-BE49-F238E27FC236}">
                <a16:creationId xmlns:a16="http://schemas.microsoft.com/office/drawing/2014/main" id="{6A175879-7D08-45DB-BD35-B88669BB8599}"/>
              </a:ext>
            </a:extLst>
          </p:cNvPr>
          <p:cNvSpPr/>
          <p:nvPr userDrawn="1"/>
        </p:nvSpPr>
        <p:spPr>
          <a:xfrm>
            <a:off x="6195272" y="2015775"/>
            <a:ext cx="394916" cy="394916"/>
          </a:xfrm>
          <a:prstGeom prst="flowChartConnector">
            <a:avLst/>
          </a:prstGeom>
          <a:solidFill>
            <a:srgbClr val="FFFFFF">
              <a:alpha val="392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2" name="Flowchart: Connector 11">
            <a:extLst>
              <a:ext uri="{FF2B5EF4-FFF2-40B4-BE49-F238E27FC236}">
                <a16:creationId xmlns:a16="http://schemas.microsoft.com/office/drawing/2014/main" id="{CA921D65-AECE-45DA-BA90-C09586B757E7}"/>
              </a:ext>
            </a:extLst>
          </p:cNvPr>
          <p:cNvSpPr/>
          <p:nvPr userDrawn="1"/>
        </p:nvSpPr>
        <p:spPr>
          <a:xfrm>
            <a:off x="6240114" y="2444897"/>
            <a:ext cx="305232" cy="305232"/>
          </a:xfrm>
          <a:prstGeom prst="flowChartConnector">
            <a:avLst/>
          </a:prstGeom>
          <a:solidFill>
            <a:srgbClr val="FFFFFF">
              <a:alpha val="392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3" name="Text Placeholder 16">
            <a:extLst>
              <a:ext uri="{FF2B5EF4-FFF2-40B4-BE49-F238E27FC236}">
                <a16:creationId xmlns:a16="http://schemas.microsoft.com/office/drawing/2014/main" id="{17E9D1F1-ED4B-4682-B826-57CAE919E54B}"/>
              </a:ext>
            </a:extLst>
          </p:cNvPr>
          <p:cNvSpPr>
            <a:spLocks noGrp="1"/>
          </p:cNvSpPr>
          <p:nvPr>
            <p:ph type="body" sz="quarter" idx="13" hasCustomPrompt="1"/>
          </p:nvPr>
        </p:nvSpPr>
        <p:spPr>
          <a:xfrm>
            <a:off x="323851" y="1188316"/>
            <a:ext cx="5051714" cy="910648"/>
          </a:xfrm>
        </p:spPr>
        <p:txBody>
          <a:bodyPr>
            <a:noAutofit/>
          </a:bodyPr>
          <a:lstStyle>
            <a:lvl1pPr marL="0" indent="0">
              <a:lnSpc>
                <a:spcPts val="3000"/>
              </a:lnSpc>
              <a:spcBef>
                <a:spcPts val="0"/>
              </a:spcBef>
              <a:buNone/>
              <a:defRPr sz="2400" b="1" cap="all" baseline="0">
                <a:solidFill>
                  <a:schemeClr val="bg1"/>
                </a:solidFill>
              </a:defRPr>
            </a:lvl1pPr>
          </a:lstStyle>
          <a:p>
            <a:pPr lvl="0"/>
            <a:r>
              <a:rPr lang="en-US" dirty="0"/>
              <a:t>TITLE OF THE SLIDE - LINE ONE</a:t>
            </a:r>
            <a:endParaRPr lang="en-IN" dirty="0"/>
          </a:p>
        </p:txBody>
      </p:sp>
      <p:sp>
        <p:nvSpPr>
          <p:cNvPr id="14" name="Text Placeholder 16">
            <a:extLst>
              <a:ext uri="{FF2B5EF4-FFF2-40B4-BE49-F238E27FC236}">
                <a16:creationId xmlns:a16="http://schemas.microsoft.com/office/drawing/2014/main" id="{A4A97D20-4225-401A-AEE8-78908351C1E1}"/>
              </a:ext>
            </a:extLst>
          </p:cNvPr>
          <p:cNvSpPr>
            <a:spLocks noGrp="1"/>
          </p:cNvSpPr>
          <p:nvPr>
            <p:ph type="body" sz="quarter" idx="14" hasCustomPrompt="1"/>
          </p:nvPr>
        </p:nvSpPr>
        <p:spPr>
          <a:xfrm>
            <a:off x="323851" y="2118231"/>
            <a:ext cx="5051714" cy="355084"/>
          </a:xfrm>
        </p:spPr>
        <p:txBody>
          <a:bodyPr>
            <a:noAutofit/>
          </a:bodyPr>
          <a:lstStyle>
            <a:lvl1pPr marL="0" indent="0">
              <a:lnSpc>
                <a:spcPts val="2000"/>
              </a:lnSpc>
              <a:spcBef>
                <a:spcPts val="0"/>
              </a:spcBef>
              <a:buNone/>
              <a:defRPr sz="1800" b="0" baseline="0">
                <a:solidFill>
                  <a:schemeClr val="bg1">
                    <a:lumMod val="95000"/>
                  </a:schemeClr>
                </a:solidFill>
              </a:defRPr>
            </a:lvl1pPr>
          </a:lstStyle>
          <a:p>
            <a:pPr lvl="0"/>
            <a:r>
              <a:rPr lang="en-US" dirty="0"/>
              <a:t>LINE TWO</a:t>
            </a:r>
          </a:p>
        </p:txBody>
      </p:sp>
      <p:sp>
        <p:nvSpPr>
          <p:cNvPr id="17" name="Text Placeholder 16">
            <a:extLst>
              <a:ext uri="{FF2B5EF4-FFF2-40B4-BE49-F238E27FC236}">
                <a16:creationId xmlns:a16="http://schemas.microsoft.com/office/drawing/2014/main" id="{B8059510-B731-4538-A18E-0D7E6B18AEEF}"/>
              </a:ext>
            </a:extLst>
          </p:cNvPr>
          <p:cNvSpPr>
            <a:spLocks noGrp="1"/>
          </p:cNvSpPr>
          <p:nvPr>
            <p:ph type="body" sz="quarter" idx="15" hasCustomPrompt="1"/>
          </p:nvPr>
        </p:nvSpPr>
        <p:spPr>
          <a:xfrm>
            <a:off x="323850" y="2767434"/>
            <a:ext cx="4068763" cy="277103"/>
          </a:xfrm>
        </p:spPr>
        <p:txBody>
          <a:bodyPr anchor="ctr">
            <a:noAutofit/>
          </a:bodyPr>
          <a:lstStyle>
            <a:lvl1pPr marL="0" indent="0">
              <a:lnSpc>
                <a:spcPts val="1800"/>
              </a:lnSpc>
              <a:buNone/>
              <a:defRPr sz="1400" b="0">
                <a:solidFill>
                  <a:schemeClr val="bg1">
                    <a:lumMod val="65000"/>
                  </a:schemeClr>
                </a:solidFill>
              </a:defRPr>
            </a:lvl1pPr>
          </a:lstStyle>
          <a:p>
            <a:pPr lvl="0"/>
            <a:r>
              <a:rPr lang="en-US" dirty="0"/>
              <a:t>Month 2021</a:t>
            </a:r>
          </a:p>
        </p:txBody>
      </p:sp>
    </p:spTree>
    <p:extLst>
      <p:ext uri="{BB962C8B-B14F-4D97-AF65-F5344CB8AC3E}">
        <p14:creationId xmlns:p14="http://schemas.microsoft.com/office/powerpoint/2010/main" val="17190507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6AB342A-830E-438F-A6A8-BEDF509AB0A8}" type="slidenum">
              <a:rPr lang="en-US" smtClean="0"/>
              <a:t>‹#›</a:t>
            </a:fld>
            <a:endParaRPr lang="en-US" dirty="0"/>
          </a:p>
        </p:txBody>
      </p:sp>
      <p:sp>
        <p:nvSpPr>
          <p:cNvPr id="5" name="Title 4"/>
          <p:cNvSpPr>
            <a:spLocks noGrp="1"/>
          </p:cNvSpPr>
          <p:nvPr>
            <p:ph type="title" hasCustomPrompt="1"/>
          </p:nvPr>
        </p:nvSpPr>
        <p:spPr/>
        <p:txBody>
          <a:bodyPr/>
          <a:lstStyle>
            <a:lvl1pPr>
              <a:defRPr baseline="0"/>
            </a:lvl1pPr>
          </a:lstStyle>
          <a:p>
            <a:r>
              <a:rPr lang="en-US" dirty="0"/>
              <a:t>AGENDA</a:t>
            </a:r>
          </a:p>
        </p:txBody>
      </p:sp>
    </p:spTree>
    <p:extLst>
      <p:ext uri="{BB962C8B-B14F-4D97-AF65-F5344CB8AC3E}">
        <p14:creationId xmlns:p14="http://schemas.microsoft.com/office/powerpoint/2010/main" val="20826641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24000" y="257731"/>
            <a:ext cx="8496150" cy="369332"/>
          </a:xfrm>
          <a:prstGeom prst="rect">
            <a:avLst/>
          </a:prstGeom>
        </p:spPr>
        <p:txBody>
          <a:bodyPr/>
          <a:lstStyle>
            <a:lvl1pPr>
              <a:defRPr baseline="0"/>
            </a:lvl1pPr>
          </a:lstStyle>
          <a:p>
            <a:r>
              <a:rPr lang="en-US" dirty="0"/>
              <a:t>TITLE OF THE SLIDE GOES HERE</a:t>
            </a:r>
          </a:p>
        </p:txBody>
      </p:sp>
      <p:sp>
        <p:nvSpPr>
          <p:cNvPr id="3" name="Content Placeholder 2"/>
          <p:cNvSpPr>
            <a:spLocks noGrp="1"/>
          </p:cNvSpPr>
          <p:nvPr>
            <p:ph idx="1"/>
          </p:nvPr>
        </p:nvSpPr>
        <p:spPr>
          <a:xfrm>
            <a:off x="324000" y="987425"/>
            <a:ext cx="8496150" cy="3744913"/>
          </a:xfrm>
        </p:spPr>
        <p:txBody>
          <a:bodyPr/>
          <a:lstStyle>
            <a:lvl1pPr marL="226772" indent="-226772">
              <a:buFont typeface="Wingdings" panose="05000000000000000000" pitchFamily="2" charset="2"/>
              <a:buChar char="§"/>
              <a:defRPr/>
            </a:lvl1pPr>
            <a:lvl2pPr>
              <a:defRPr sz="1600"/>
            </a:lvl2pPr>
            <a:lvl3pPr marL="792000">
              <a:defRPr sz="1600"/>
            </a:lvl3pPr>
            <a:lvl4pPr marL="1080000">
              <a:defRPr sz="1400"/>
            </a:lvl4pPr>
            <a:lvl5pPr marL="1332000">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p:txBody>
          <a:bodyPr/>
          <a:lstStyle/>
          <a:p>
            <a:fld id="{D6AB342A-830E-438F-A6A8-BEDF509AB0A8}"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hasCustomPrompt="1"/>
          </p:nvPr>
        </p:nvSpPr>
        <p:spPr>
          <a:xfrm>
            <a:off x="323850" y="987426"/>
            <a:ext cx="4068763" cy="3744912"/>
          </a:xfrm>
        </p:spPr>
        <p:txBody>
          <a:bodyPr>
            <a:normAutofit/>
          </a:bodyPr>
          <a:lstStyle>
            <a:lvl1pPr marL="226772" indent="-226772">
              <a:buFont typeface="Wingdings" panose="05000000000000000000" pitchFamily="2" charset="2"/>
              <a:buChar char="§"/>
              <a:defRPr sz="1600"/>
            </a:lvl1pPr>
            <a:lvl2pPr>
              <a:defRPr sz="1400"/>
            </a:lvl2pPr>
            <a:lvl3pPr>
              <a:defRPr sz="1200"/>
            </a:lvl3pPr>
            <a:lvl4pPr>
              <a:defRPr sz="1100"/>
            </a:lvl4pPr>
            <a:lvl5pPr>
              <a:defRPr sz="11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hasCustomPrompt="1"/>
          </p:nvPr>
        </p:nvSpPr>
        <p:spPr>
          <a:xfrm>
            <a:off x="4751388" y="987426"/>
            <a:ext cx="4068762" cy="3744912"/>
          </a:xfrm>
        </p:spPr>
        <p:txBody>
          <a:bodyPr>
            <a:normAutofit/>
          </a:bodyPr>
          <a:lstStyle>
            <a:lvl1pPr marL="226772" indent="-226772">
              <a:buFont typeface="Wingdings" panose="05000000000000000000" pitchFamily="2" charset="2"/>
              <a:buChar char="§"/>
              <a:defRPr sz="1600"/>
            </a:lvl1pPr>
            <a:lvl2pPr>
              <a:defRPr sz="1400"/>
            </a:lvl2pPr>
            <a:lvl3pPr>
              <a:defRPr sz="1200"/>
            </a:lvl3pPr>
            <a:lvl4pPr>
              <a:defRPr sz="1100"/>
            </a:lvl4pPr>
            <a:lvl5pPr>
              <a:defRPr sz="11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hasCustomPrompt="1"/>
          </p:nvPr>
        </p:nvSpPr>
        <p:spPr>
          <a:xfrm>
            <a:off x="323850" y="257731"/>
            <a:ext cx="8496300" cy="369332"/>
          </a:xfrm>
          <a:prstGeom prst="rect">
            <a:avLst/>
          </a:prstGeom>
        </p:spPr>
        <p:txBody>
          <a:bodyPr/>
          <a:lstStyle>
            <a:lvl1pPr>
              <a:defRPr baseline="0"/>
            </a:lvl1pPr>
          </a:lstStyle>
          <a:p>
            <a:r>
              <a:rPr lang="en-US" dirty="0"/>
              <a:t>TITLE OF THE SLIDE GOES HERE</a:t>
            </a:r>
          </a:p>
        </p:txBody>
      </p:sp>
      <p:sp>
        <p:nvSpPr>
          <p:cNvPr id="7" name="Slide Number Placeholder 6"/>
          <p:cNvSpPr>
            <a:spLocks noGrp="1"/>
          </p:cNvSpPr>
          <p:nvPr>
            <p:ph type="sldNum" sz="quarter" idx="12"/>
          </p:nvPr>
        </p:nvSpPr>
        <p:spPr/>
        <p:txBody>
          <a:bodyPr/>
          <a:lstStyle/>
          <a:p>
            <a:fld id="{D6AB342A-830E-438F-A6A8-BEDF509AB0A8}"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hasCustomPrompt="1"/>
          </p:nvPr>
        </p:nvSpPr>
        <p:spPr>
          <a:xfrm>
            <a:off x="324000" y="1025124"/>
            <a:ext cx="4068613" cy="215444"/>
          </a:xfrm>
        </p:spPr>
        <p:txBody>
          <a:bodyPr wrap="square" rIns="0" bIns="0" anchor="ctr">
            <a:spAutoFit/>
          </a:bodyPr>
          <a:lstStyle>
            <a:lvl1pPr marL="0" indent="0">
              <a:buNone/>
              <a:defRPr kumimoji="0" lang="en-US" sz="1400" b="1" i="0" u="none" strike="noStrike" kern="1200" cap="all" spc="0" normalizeH="0" baseline="0" noProof="0" dirty="0" smtClean="0">
                <a:ln>
                  <a:noFill/>
                </a:ln>
                <a:solidFill>
                  <a:srgbClr val="595959"/>
                </a:solidFill>
                <a:effectLst/>
                <a:uLnTx/>
                <a:uFillTx/>
                <a:latin typeface="Trebuchet MS" pitchFamily="34" charset="0"/>
                <a:ea typeface="+mj-ea"/>
                <a:cs typeface="+mj-cs"/>
              </a:defRPr>
            </a:lvl1pPr>
            <a:lvl2pPr marL="457143" indent="0">
              <a:buNone/>
              <a:defRPr sz="2000" b="1"/>
            </a:lvl2pPr>
            <a:lvl3pPr marL="914286" indent="0">
              <a:buNone/>
              <a:defRPr sz="1800" b="1"/>
            </a:lvl3pPr>
            <a:lvl4pPr marL="1371429" indent="0">
              <a:buNone/>
              <a:defRPr sz="1600" b="1"/>
            </a:lvl4pPr>
            <a:lvl5pPr marL="1828572" indent="0">
              <a:buNone/>
              <a:defRPr sz="1600" b="1"/>
            </a:lvl5pPr>
            <a:lvl6pPr marL="2285715" indent="0">
              <a:buNone/>
              <a:defRPr sz="1600" b="1"/>
            </a:lvl6pPr>
            <a:lvl7pPr marL="2742857" indent="0">
              <a:buNone/>
              <a:defRPr sz="1600" b="1"/>
            </a:lvl7pPr>
            <a:lvl8pPr marL="3200001" indent="0">
              <a:buNone/>
              <a:defRPr sz="1600" b="1"/>
            </a:lvl8pPr>
            <a:lvl9pPr marL="3657143" indent="0">
              <a:buNone/>
              <a:defRPr sz="1600" b="1"/>
            </a:lvl9pPr>
          </a:lstStyle>
          <a:p>
            <a:pPr marL="0" marR="0" lvl="0" indent="0" algn="l" defTabSz="914286" rtl="0" eaLnBrk="1" fontAlgn="auto" latinLnBrk="0" hangingPunct="1">
              <a:lnSpc>
                <a:spcPct val="100000"/>
              </a:lnSpc>
              <a:spcBef>
                <a:spcPct val="0"/>
              </a:spcBef>
              <a:spcAft>
                <a:spcPts val="0"/>
              </a:spcAft>
              <a:buClrTx/>
              <a:buSzTx/>
              <a:buFontTx/>
              <a:buNone/>
              <a:tabLst/>
              <a:defRPr/>
            </a:pPr>
            <a:r>
              <a:rPr lang="en-US" dirty="0"/>
              <a:t>Column heading goes here</a:t>
            </a:r>
          </a:p>
        </p:txBody>
      </p:sp>
      <p:sp>
        <p:nvSpPr>
          <p:cNvPr id="4" name="Content Placeholder 3"/>
          <p:cNvSpPr>
            <a:spLocks noGrp="1"/>
          </p:cNvSpPr>
          <p:nvPr>
            <p:ph sz="half" idx="2" hasCustomPrompt="1"/>
          </p:nvPr>
        </p:nvSpPr>
        <p:spPr>
          <a:xfrm>
            <a:off x="323999" y="1333501"/>
            <a:ext cx="4068614" cy="3398837"/>
          </a:xfrm>
        </p:spPr>
        <p:txBody>
          <a:bodyPr tIns="0">
            <a:normAutofit/>
          </a:bodyPr>
          <a:lstStyle>
            <a:lvl1pPr marL="226772" indent="-226772">
              <a:lnSpc>
                <a:spcPct val="100000"/>
              </a:lnSpc>
              <a:spcBef>
                <a:spcPts val="400"/>
              </a:spcBef>
              <a:buFont typeface="Wingdings" panose="05000000000000000000" pitchFamily="2" charset="2"/>
              <a:buChar char="§"/>
              <a:defRPr lang="en-US" sz="1400" kern="1200" dirty="0" smtClean="0">
                <a:solidFill>
                  <a:srgbClr val="595959"/>
                </a:solidFill>
                <a:latin typeface="Trebuchet MS" pitchFamily="34" charset="0"/>
                <a:ea typeface="+mn-ea"/>
                <a:cs typeface="+mn-cs"/>
              </a:defRPr>
            </a:lvl1pPr>
            <a:lvl2pPr marL="568729">
              <a:lnSpc>
                <a:spcPct val="100000"/>
              </a:lnSpc>
              <a:spcBef>
                <a:spcPts val="400"/>
              </a:spcBef>
              <a:defRPr sz="1200"/>
            </a:lvl2pPr>
            <a:lvl3pPr>
              <a:defRPr sz="1400"/>
            </a:lvl3pPr>
            <a:lvl4pPr>
              <a:defRPr sz="1200"/>
            </a:lvl4pPr>
            <a:lvl5pPr>
              <a:defRPr sz="12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hasCustomPrompt="1"/>
          </p:nvPr>
        </p:nvSpPr>
        <p:spPr>
          <a:xfrm>
            <a:off x="4751388" y="1030314"/>
            <a:ext cx="4070126" cy="215444"/>
          </a:xfrm>
        </p:spPr>
        <p:txBody>
          <a:bodyPr wrap="square" rIns="0" bIns="0" anchor="ctr">
            <a:spAutoFit/>
          </a:bodyPr>
          <a:lstStyle>
            <a:lvl1pPr marL="0" marR="0" indent="0" algn="l" defTabSz="914286" rtl="0" eaLnBrk="1" fontAlgn="auto" latinLnBrk="0" hangingPunct="1">
              <a:lnSpc>
                <a:spcPct val="100000"/>
              </a:lnSpc>
              <a:spcBef>
                <a:spcPct val="0"/>
              </a:spcBef>
              <a:spcAft>
                <a:spcPts val="0"/>
              </a:spcAft>
              <a:buClrTx/>
              <a:buSzTx/>
              <a:buFontTx/>
              <a:buNone/>
              <a:tabLst/>
              <a:defRPr kumimoji="0" lang="en-US" sz="1400" b="1" i="0" u="none" strike="noStrike" kern="1200" cap="all" spc="0" normalizeH="0" baseline="0" noProof="0" dirty="0" smtClean="0">
                <a:ln>
                  <a:noFill/>
                </a:ln>
                <a:solidFill>
                  <a:srgbClr val="595959"/>
                </a:solidFill>
                <a:effectLst/>
                <a:uLnTx/>
                <a:uFillTx/>
                <a:latin typeface="Trebuchet MS" pitchFamily="34" charset="0"/>
                <a:ea typeface="+mj-ea"/>
                <a:cs typeface="+mj-cs"/>
              </a:defRPr>
            </a:lvl1pPr>
            <a:lvl2pPr marL="457143" indent="0">
              <a:buNone/>
              <a:defRPr sz="2000" b="1"/>
            </a:lvl2pPr>
            <a:lvl3pPr marL="914286" indent="0">
              <a:buNone/>
              <a:defRPr sz="1800" b="1"/>
            </a:lvl3pPr>
            <a:lvl4pPr marL="1371429" indent="0">
              <a:buNone/>
              <a:defRPr sz="1600" b="1"/>
            </a:lvl4pPr>
            <a:lvl5pPr marL="1828572" indent="0">
              <a:buNone/>
              <a:defRPr sz="1600" b="1"/>
            </a:lvl5pPr>
            <a:lvl6pPr marL="2285715" indent="0">
              <a:buNone/>
              <a:defRPr sz="1600" b="1"/>
            </a:lvl6pPr>
            <a:lvl7pPr marL="2742857" indent="0">
              <a:buNone/>
              <a:defRPr sz="1600" b="1"/>
            </a:lvl7pPr>
            <a:lvl8pPr marL="3200001" indent="0">
              <a:buNone/>
              <a:defRPr sz="1600" b="1"/>
            </a:lvl8pPr>
            <a:lvl9pPr marL="3657143" indent="0">
              <a:buNone/>
              <a:defRPr sz="1600" b="1"/>
            </a:lvl9pPr>
          </a:lstStyle>
          <a:p>
            <a:pPr marL="0" marR="0" lvl="0" indent="0" algn="l" defTabSz="914286" rtl="0" eaLnBrk="1" fontAlgn="auto" latinLnBrk="0" hangingPunct="1">
              <a:lnSpc>
                <a:spcPct val="100000"/>
              </a:lnSpc>
              <a:spcBef>
                <a:spcPct val="0"/>
              </a:spcBef>
              <a:spcAft>
                <a:spcPts val="0"/>
              </a:spcAft>
              <a:buClrTx/>
              <a:buSzTx/>
              <a:buFontTx/>
              <a:buNone/>
              <a:tabLst/>
              <a:defRPr/>
            </a:pPr>
            <a:r>
              <a:rPr lang="en-US" dirty="0"/>
              <a:t>Column heading goes here</a:t>
            </a:r>
          </a:p>
        </p:txBody>
      </p:sp>
      <p:sp>
        <p:nvSpPr>
          <p:cNvPr id="6" name="Content Placeholder 5"/>
          <p:cNvSpPr>
            <a:spLocks noGrp="1"/>
          </p:cNvSpPr>
          <p:nvPr>
            <p:ph sz="quarter" idx="4" hasCustomPrompt="1"/>
          </p:nvPr>
        </p:nvSpPr>
        <p:spPr>
          <a:xfrm>
            <a:off x="4751387" y="1333501"/>
            <a:ext cx="4070125" cy="3398837"/>
          </a:xfrm>
        </p:spPr>
        <p:txBody>
          <a:bodyPr tIns="0"/>
          <a:lstStyle>
            <a:lvl1pPr marL="285750" indent="-285750">
              <a:buFont typeface="Wingdings" panose="05000000000000000000" pitchFamily="2" charset="2"/>
              <a:buChar char="§"/>
              <a:defRPr lang="en-US" sz="1400" kern="1200" dirty="0" smtClean="0">
                <a:solidFill>
                  <a:srgbClr val="595959"/>
                </a:solidFill>
                <a:latin typeface="Trebuchet MS" pitchFamily="34" charset="0"/>
                <a:ea typeface="+mn-ea"/>
                <a:cs typeface="+mn-cs"/>
              </a:defRPr>
            </a:lvl1pPr>
            <a:lvl2pPr marL="568729" indent="-285714">
              <a:defRPr lang="en-US" sz="1200" kern="1200" dirty="0" smtClean="0">
                <a:solidFill>
                  <a:srgbClr val="595959"/>
                </a:solidFill>
                <a:latin typeface="Trebuchet MS" pitchFamily="34" charset="0"/>
                <a:ea typeface="+mn-ea"/>
                <a:cs typeface="+mn-cs"/>
              </a:defRPr>
            </a:lvl2pPr>
            <a:lvl3pPr marL="1142857" indent="-228571">
              <a:defRPr lang="en-US" sz="1400" kern="1200" dirty="0" smtClean="0">
                <a:solidFill>
                  <a:srgbClr val="595959"/>
                </a:solidFill>
                <a:latin typeface="Trebuchet MS" pitchFamily="34" charset="0"/>
                <a:ea typeface="+mn-ea"/>
                <a:cs typeface="+mn-cs"/>
              </a:defRPr>
            </a:lvl3pPr>
            <a:lvl4pPr marL="1600000" indent="-228571">
              <a:defRPr lang="en-US" sz="1200" kern="1200" dirty="0" smtClean="0">
                <a:solidFill>
                  <a:srgbClr val="595959"/>
                </a:solidFill>
                <a:latin typeface="Trebuchet MS" pitchFamily="34" charset="0"/>
                <a:ea typeface="+mn-ea"/>
                <a:cs typeface="+mn-cs"/>
              </a:defRPr>
            </a:lvl4pPr>
            <a:lvl5pPr marL="2057143" indent="-228571">
              <a:defRPr lang="en-US" sz="1200" kern="1200" dirty="0">
                <a:solidFill>
                  <a:srgbClr val="595959"/>
                </a:solidFill>
                <a:latin typeface="Trebuchet MS" pitchFamily="34" charset="0"/>
                <a:ea typeface="+mn-ea"/>
                <a:cs typeface="+mn-cs"/>
              </a:defRPr>
            </a:lvl5pPr>
            <a:lvl6pPr>
              <a:defRPr sz="1600"/>
            </a:lvl6pPr>
            <a:lvl7pPr>
              <a:defRPr sz="1600"/>
            </a:lvl7pPr>
            <a:lvl8pPr>
              <a:defRPr sz="1600"/>
            </a:lvl8pPr>
            <a:lvl9pPr>
              <a:defRPr sz="1600"/>
            </a:lvl9pPr>
          </a:lstStyle>
          <a:p>
            <a:pPr marL="226772" lvl="0" indent="-226772" algn="l" defTabSz="914286" rtl="0" eaLnBrk="1" latinLnBrk="0" hangingPunct="1">
              <a:lnSpc>
                <a:spcPct val="100000"/>
              </a:lnSpc>
              <a:spcBef>
                <a:spcPts val="400"/>
              </a:spcBef>
              <a:buFont typeface="Wingdings" panose="05000000000000000000" pitchFamily="2" charset="2"/>
              <a:buChar char="§"/>
            </a:pPr>
            <a:r>
              <a:rPr lang="en-US" dirty="0"/>
              <a:t>Click to edit Master text styles</a:t>
            </a:r>
          </a:p>
          <a:p>
            <a:pPr marL="568729" lvl="1" indent="-285714" algn="l" defTabSz="914286" rtl="0" eaLnBrk="1" latinLnBrk="0" hangingPunct="1">
              <a:lnSpc>
                <a:spcPct val="100000"/>
              </a:lnSpc>
              <a:spcBef>
                <a:spcPts val="400"/>
              </a:spcBef>
              <a:buFont typeface="Arial" pitchFamily="34" charset="0"/>
              <a:buChar char="–"/>
            </a:pPr>
            <a:r>
              <a:rPr lang="en-US" dirty="0"/>
              <a:t>Second level</a:t>
            </a:r>
          </a:p>
          <a:p>
            <a:pPr marL="1142857" lvl="2" indent="-228571" algn="l" defTabSz="914286" rtl="0" eaLnBrk="1" latinLnBrk="0" hangingPunct="1">
              <a:lnSpc>
                <a:spcPct val="90000"/>
              </a:lnSpc>
              <a:spcBef>
                <a:spcPts val="600"/>
              </a:spcBef>
              <a:buFont typeface="Arial" pitchFamily="34" charset="0"/>
              <a:buChar char="•"/>
            </a:pPr>
            <a:r>
              <a:rPr lang="en-US" dirty="0"/>
              <a:t>Third level</a:t>
            </a:r>
          </a:p>
          <a:p>
            <a:pPr marL="1600000" lvl="3" indent="-228571" algn="l" defTabSz="914286" rtl="0" eaLnBrk="1" latinLnBrk="0" hangingPunct="1">
              <a:lnSpc>
                <a:spcPct val="90000"/>
              </a:lnSpc>
              <a:spcBef>
                <a:spcPts val="600"/>
              </a:spcBef>
              <a:buFont typeface="Arial" pitchFamily="34" charset="0"/>
              <a:buChar char="–"/>
            </a:pPr>
            <a:r>
              <a:rPr lang="en-US" dirty="0"/>
              <a:t>Fourth level</a:t>
            </a:r>
          </a:p>
          <a:p>
            <a:pPr marL="2057143" lvl="4" indent="-228571" algn="l" defTabSz="914286" rtl="0" eaLnBrk="1" latinLnBrk="0" hangingPunct="1">
              <a:lnSpc>
                <a:spcPct val="90000"/>
              </a:lnSpc>
              <a:spcBef>
                <a:spcPts val="600"/>
              </a:spcBef>
              <a:buFont typeface="Arial" pitchFamily="34" charset="0"/>
              <a:buChar char="»"/>
            </a:pPr>
            <a:r>
              <a:rPr lang="en-US" dirty="0"/>
              <a:t>Fifth level</a:t>
            </a:r>
          </a:p>
        </p:txBody>
      </p:sp>
      <p:sp>
        <p:nvSpPr>
          <p:cNvPr id="9" name="Slide Number Placeholder 8"/>
          <p:cNvSpPr>
            <a:spLocks noGrp="1"/>
          </p:cNvSpPr>
          <p:nvPr>
            <p:ph type="sldNum" sz="quarter" idx="12"/>
          </p:nvPr>
        </p:nvSpPr>
        <p:spPr/>
        <p:txBody>
          <a:bodyPr/>
          <a:lstStyle/>
          <a:p>
            <a:fld id="{D6AB342A-830E-438F-A6A8-BEDF509AB0A8}" type="slidenum">
              <a:rPr lang="en-US" smtClean="0"/>
              <a:t>‹#›</a:t>
            </a:fld>
            <a:endParaRPr lang="en-US" dirty="0"/>
          </a:p>
        </p:txBody>
      </p:sp>
      <p:sp>
        <p:nvSpPr>
          <p:cNvPr id="8" name="Title 1">
            <a:extLst>
              <a:ext uri="{FF2B5EF4-FFF2-40B4-BE49-F238E27FC236}">
                <a16:creationId xmlns:a16="http://schemas.microsoft.com/office/drawing/2014/main" id="{E99D03EB-57A9-4FE6-8E52-835EF245DAFE}"/>
              </a:ext>
            </a:extLst>
          </p:cNvPr>
          <p:cNvSpPr>
            <a:spLocks noGrp="1"/>
          </p:cNvSpPr>
          <p:nvPr>
            <p:ph type="title" hasCustomPrompt="1"/>
          </p:nvPr>
        </p:nvSpPr>
        <p:spPr>
          <a:xfrm>
            <a:off x="323850" y="257731"/>
            <a:ext cx="8496300" cy="369332"/>
          </a:xfrm>
          <a:prstGeom prst="rect">
            <a:avLst/>
          </a:prstGeom>
        </p:spPr>
        <p:txBody>
          <a:bodyPr/>
          <a:lstStyle>
            <a:lvl1pPr>
              <a:defRPr baseline="0"/>
            </a:lvl1pPr>
          </a:lstStyle>
          <a:p>
            <a:r>
              <a:rPr lang="en-US" dirty="0"/>
              <a:t>TITLE OF THE SLIDE GOES HERE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Blank with Title Logo">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6AB342A-830E-438F-A6A8-BEDF509AB0A8}" type="slidenum">
              <a:rPr lang="en-US" smtClean="0"/>
              <a:t>‹#›</a:t>
            </a:fld>
            <a:endParaRPr lang="en-US" dirty="0"/>
          </a:p>
        </p:txBody>
      </p:sp>
      <p:sp>
        <p:nvSpPr>
          <p:cNvPr id="5" name="Title 4"/>
          <p:cNvSpPr>
            <a:spLocks noGrp="1"/>
          </p:cNvSpPr>
          <p:nvPr>
            <p:ph type="title" hasCustomPrompt="1"/>
          </p:nvPr>
        </p:nvSpPr>
        <p:spPr/>
        <p:txBody>
          <a:bodyPr/>
          <a:lstStyle>
            <a:lvl1pPr>
              <a:defRPr baseline="0"/>
            </a:lvl1pPr>
          </a:lstStyle>
          <a:p>
            <a:r>
              <a:rPr lang="en-US" dirty="0"/>
              <a:t>TITLE OF THE SLIDE GOES HERE</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Blank with Title">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6AB342A-830E-438F-A6A8-BEDF509AB0A8}" type="slidenum">
              <a:rPr lang="en-US" smtClean="0"/>
              <a:t>‹#›</a:t>
            </a:fld>
            <a:endParaRPr lang="en-US" dirty="0"/>
          </a:p>
        </p:txBody>
      </p:sp>
      <p:sp>
        <p:nvSpPr>
          <p:cNvPr id="6" name="Rectangle 5">
            <a:extLst>
              <a:ext uri="{FF2B5EF4-FFF2-40B4-BE49-F238E27FC236}">
                <a16:creationId xmlns:a16="http://schemas.microsoft.com/office/drawing/2014/main" id="{B8124DD0-F413-4142-9FCF-239BA62189AE}"/>
              </a:ext>
            </a:extLst>
          </p:cNvPr>
          <p:cNvSpPr/>
          <p:nvPr userDrawn="1"/>
        </p:nvSpPr>
        <p:spPr>
          <a:xfrm>
            <a:off x="7876310" y="0"/>
            <a:ext cx="1066800" cy="75396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5" name="Title 4"/>
          <p:cNvSpPr>
            <a:spLocks noGrp="1"/>
          </p:cNvSpPr>
          <p:nvPr>
            <p:ph type="title" hasCustomPrompt="1"/>
          </p:nvPr>
        </p:nvSpPr>
        <p:spPr/>
        <p:txBody>
          <a:bodyPr/>
          <a:lstStyle>
            <a:lvl1pPr>
              <a:defRPr baseline="0"/>
            </a:lvl1pPr>
          </a:lstStyle>
          <a:p>
            <a:r>
              <a:rPr lang="en-US" dirty="0"/>
              <a:t>TITLE OF THE SLIDE GOES HERE</a:t>
            </a:r>
          </a:p>
        </p:txBody>
      </p:sp>
    </p:spTree>
    <p:extLst>
      <p:ext uri="{BB962C8B-B14F-4D97-AF65-F5344CB8AC3E}">
        <p14:creationId xmlns:p14="http://schemas.microsoft.com/office/powerpoint/2010/main" val="26433244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Section Divider">
    <p:spTree>
      <p:nvGrpSpPr>
        <p:cNvPr id="1" name=""/>
        <p:cNvGrpSpPr/>
        <p:nvPr/>
      </p:nvGrpSpPr>
      <p:grpSpPr>
        <a:xfrm>
          <a:off x="0" y="0"/>
          <a:ext cx="0" cy="0"/>
          <a:chOff x="0" y="0"/>
          <a:chExt cx="0" cy="0"/>
        </a:xfrm>
      </p:grpSpPr>
      <p:pic>
        <p:nvPicPr>
          <p:cNvPr id="14" name="Picture 4">
            <a:extLst>
              <a:ext uri="{FF2B5EF4-FFF2-40B4-BE49-F238E27FC236}">
                <a16:creationId xmlns:a16="http://schemas.microsoft.com/office/drawing/2014/main" id="{BB6E70D6-915F-4961-A357-B2B16078E80B}"/>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p:blipFill>
        <p:spPr bwMode="auto">
          <a:xfrm>
            <a:off x="0" y="0"/>
            <a:ext cx="9144000" cy="5143500"/>
          </a:xfrm>
          <a:prstGeom prst="rect">
            <a:avLst/>
          </a:prstGeom>
          <a:noFill/>
          <a:extLst>
            <a:ext uri="{909E8E84-426E-40DD-AFC4-6F175D3DCCD1}">
              <a14:hiddenFill xmlns:a14="http://schemas.microsoft.com/office/drawing/2010/main">
                <a:solidFill>
                  <a:srgbClr val="FFFFFF"/>
                </a:solidFill>
              </a14:hiddenFill>
            </a:ext>
          </a:extLst>
        </p:spPr>
      </p:pic>
      <p:sp>
        <p:nvSpPr>
          <p:cNvPr id="29" name="Rectangle 28">
            <a:extLst>
              <a:ext uri="{FF2B5EF4-FFF2-40B4-BE49-F238E27FC236}">
                <a16:creationId xmlns:a16="http://schemas.microsoft.com/office/drawing/2014/main" id="{7AD35131-7371-4CF0-B282-66D9EF64198D}"/>
              </a:ext>
            </a:extLst>
          </p:cNvPr>
          <p:cNvSpPr/>
          <p:nvPr userDrawn="1"/>
        </p:nvSpPr>
        <p:spPr>
          <a:xfrm>
            <a:off x="0" y="0"/>
            <a:ext cx="9144001" cy="5143500"/>
          </a:xfrm>
          <a:prstGeom prst="rect">
            <a:avLst/>
          </a:prstGeom>
          <a:solidFill>
            <a:schemeClr val="accent1">
              <a:lumMod val="50000"/>
              <a:alpha val="6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7" name="Rectangle 26">
            <a:extLst>
              <a:ext uri="{FF2B5EF4-FFF2-40B4-BE49-F238E27FC236}">
                <a16:creationId xmlns:a16="http://schemas.microsoft.com/office/drawing/2014/main" id="{77DEEFF8-DA08-4F45-9434-BB7AA3A1EA70}"/>
              </a:ext>
            </a:extLst>
          </p:cNvPr>
          <p:cNvSpPr/>
          <p:nvPr/>
        </p:nvSpPr>
        <p:spPr>
          <a:xfrm>
            <a:off x="0" y="3746785"/>
            <a:ext cx="9143997" cy="34745"/>
          </a:xfrm>
          <a:prstGeom prst="rect">
            <a:avLst/>
          </a:prstGeom>
          <a:solidFill>
            <a:srgbClr val="1E9AD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41" name="Rectangle 40">
            <a:extLst>
              <a:ext uri="{FF2B5EF4-FFF2-40B4-BE49-F238E27FC236}">
                <a16:creationId xmlns:a16="http://schemas.microsoft.com/office/drawing/2014/main" id="{8AE5952E-D6B0-4781-B308-23BA2AAD329D}"/>
              </a:ext>
            </a:extLst>
          </p:cNvPr>
          <p:cNvSpPr/>
          <p:nvPr/>
        </p:nvSpPr>
        <p:spPr>
          <a:xfrm>
            <a:off x="0" y="5108755"/>
            <a:ext cx="9143997" cy="34745"/>
          </a:xfrm>
          <a:prstGeom prst="rect">
            <a:avLst/>
          </a:prstGeom>
          <a:solidFill>
            <a:srgbClr val="1E9AD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pic>
        <p:nvPicPr>
          <p:cNvPr id="13" name="Picture 2" descr="Image result for sify logo">
            <a:extLst>
              <a:ext uri="{FF2B5EF4-FFF2-40B4-BE49-F238E27FC236}">
                <a16:creationId xmlns:a16="http://schemas.microsoft.com/office/drawing/2014/main" id="{C8120123-9D44-4463-BEE4-1126EC8E06EF}"/>
              </a:ext>
            </a:extLst>
          </p:cNvPr>
          <p:cNvPicPr>
            <a:picLocks noChangeAspect="1" noChangeArrowheads="1"/>
          </p:cNvPicPr>
          <p:nvPr userDrawn="1"/>
        </p:nvPicPr>
        <p:blipFill rotWithShape="1">
          <a:blip r:embed="rId3" cstate="print">
            <a:extLst>
              <a:ext uri="{28A0092B-C50C-407E-A947-70E740481C1C}">
                <a14:useLocalDpi xmlns:a14="http://schemas.microsoft.com/office/drawing/2010/main" val="0"/>
              </a:ext>
            </a:extLst>
          </a:blip>
          <a:srcRect l="6814"/>
          <a:stretch/>
        </p:blipFill>
        <p:spPr bwMode="auto">
          <a:xfrm>
            <a:off x="7994072" y="213786"/>
            <a:ext cx="905357" cy="512966"/>
          </a:xfrm>
          <a:prstGeom prst="rect">
            <a:avLst/>
          </a:prstGeom>
          <a:noFill/>
          <a:extLst>
            <a:ext uri="{909E8E84-426E-40DD-AFC4-6F175D3DCCD1}">
              <a14:hiddenFill xmlns:a14="http://schemas.microsoft.com/office/drawing/2010/main">
                <a:solidFill>
                  <a:srgbClr val="FFFFFF"/>
                </a:solidFill>
              </a14:hiddenFill>
            </a:ext>
          </a:extLst>
        </p:spPr>
      </p:pic>
      <p:sp>
        <p:nvSpPr>
          <p:cNvPr id="9" name="Flowchart: Connector 8">
            <a:extLst>
              <a:ext uri="{FF2B5EF4-FFF2-40B4-BE49-F238E27FC236}">
                <a16:creationId xmlns:a16="http://schemas.microsoft.com/office/drawing/2014/main" id="{27F25071-BBB9-47AC-A5E5-4FA1422313E0}"/>
              </a:ext>
            </a:extLst>
          </p:cNvPr>
          <p:cNvSpPr/>
          <p:nvPr userDrawn="1"/>
        </p:nvSpPr>
        <p:spPr>
          <a:xfrm>
            <a:off x="6195272" y="2015775"/>
            <a:ext cx="394916" cy="394916"/>
          </a:xfrm>
          <a:prstGeom prst="flowChartConnector">
            <a:avLst/>
          </a:prstGeom>
          <a:solidFill>
            <a:srgbClr val="FFFFFF">
              <a:alpha val="392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0" name="Flowchart: Connector 9">
            <a:extLst>
              <a:ext uri="{FF2B5EF4-FFF2-40B4-BE49-F238E27FC236}">
                <a16:creationId xmlns:a16="http://schemas.microsoft.com/office/drawing/2014/main" id="{14FA2173-C01F-499E-9EC4-47F068652B3F}"/>
              </a:ext>
            </a:extLst>
          </p:cNvPr>
          <p:cNvSpPr/>
          <p:nvPr userDrawn="1"/>
        </p:nvSpPr>
        <p:spPr>
          <a:xfrm>
            <a:off x="6240114" y="2444897"/>
            <a:ext cx="305232" cy="305232"/>
          </a:xfrm>
          <a:prstGeom prst="flowChartConnector">
            <a:avLst/>
          </a:prstGeom>
          <a:solidFill>
            <a:srgbClr val="FFFFFF">
              <a:alpha val="392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1" name="Rectangle 10">
            <a:extLst>
              <a:ext uri="{FF2B5EF4-FFF2-40B4-BE49-F238E27FC236}">
                <a16:creationId xmlns:a16="http://schemas.microsoft.com/office/drawing/2014/main" id="{99D3431D-4776-4E72-8183-E70F4FBB8B40}"/>
              </a:ext>
            </a:extLst>
          </p:cNvPr>
          <p:cNvSpPr/>
          <p:nvPr userDrawn="1"/>
        </p:nvSpPr>
        <p:spPr>
          <a:xfrm>
            <a:off x="-6505" y="3788081"/>
            <a:ext cx="9150505" cy="1320673"/>
          </a:xfrm>
          <a:prstGeom prst="rect">
            <a:avLst/>
          </a:prstGeom>
          <a:solidFill>
            <a:schemeClr val="tx2">
              <a:alpha val="89804"/>
            </a:schemeClr>
          </a:solidFill>
          <a:ln w="635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264" rtl="0" eaLnBrk="1" fontAlgn="auto" latinLnBrk="0" hangingPunct="1">
              <a:lnSpc>
                <a:spcPct val="100000"/>
              </a:lnSpc>
              <a:spcBef>
                <a:spcPts val="0"/>
              </a:spcBef>
              <a:spcAft>
                <a:spcPts val="0"/>
              </a:spcAft>
              <a:buClrTx/>
              <a:buSzTx/>
              <a:buFontTx/>
              <a:buNone/>
              <a:tabLst/>
              <a:defRPr/>
            </a:pPr>
            <a:endParaRPr kumimoji="0" lang="en-IN" sz="1400" b="0" i="0" u="none" strike="noStrike" kern="0" cap="none" spc="0" normalizeH="0" baseline="0" noProof="0">
              <a:ln>
                <a:noFill/>
              </a:ln>
              <a:solidFill>
                <a:prstClr val="white"/>
              </a:solidFill>
              <a:effectLst/>
              <a:uLnTx/>
              <a:uFillTx/>
              <a:latin typeface="Trebuchet MS"/>
              <a:ea typeface="+mn-ea"/>
              <a:cs typeface="+mn-cs"/>
              <a:sym typeface="Arial"/>
              <a:rtl val="0"/>
            </a:endParaRPr>
          </a:p>
        </p:txBody>
      </p:sp>
      <p:sp>
        <p:nvSpPr>
          <p:cNvPr id="46" name="Text Placeholder 3">
            <a:extLst>
              <a:ext uri="{FF2B5EF4-FFF2-40B4-BE49-F238E27FC236}">
                <a16:creationId xmlns:a16="http://schemas.microsoft.com/office/drawing/2014/main" id="{FC89170F-4740-47C6-A37C-089B562BC848}"/>
              </a:ext>
            </a:extLst>
          </p:cNvPr>
          <p:cNvSpPr>
            <a:spLocks noGrp="1"/>
          </p:cNvSpPr>
          <p:nvPr userDrawn="1">
            <p:ph type="body" sz="quarter" idx="11" hasCustomPrompt="1"/>
          </p:nvPr>
        </p:nvSpPr>
        <p:spPr>
          <a:xfrm>
            <a:off x="323850" y="3858491"/>
            <a:ext cx="8496300" cy="1177636"/>
          </a:xfrm>
        </p:spPr>
        <p:txBody>
          <a:bodyPr anchor="ctr">
            <a:normAutofit/>
          </a:bodyPr>
          <a:lstStyle>
            <a:lvl1pPr marL="0" indent="0" algn="ctr">
              <a:lnSpc>
                <a:spcPts val="3000"/>
              </a:lnSpc>
              <a:spcBef>
                <a:spcPts val="0"/>
              </a:spcBef>
              <a:buNone/>
              <a:defRPr sz="2400" b="1" cap="all" baseline="0">
                <a:solidFill>
                  <a:schemeClr val="bg1"/>
                </a:solidFill>
              </a:defRPr>
            </a:lvl1pPr>
          </a:lstStyle>
          <a:p>
            <a:pPr lvl="0"/>
            <a:r>
              <a:rPr lang="en-US" dirty="0"/>
              <a:t>SECTION DIVIDER</a:t>
            </a:r>
          </a:p>
        </p:txBody>
      </p:sp>
    </p:spTree>
    <p:extLst>
      <p:ext uri="{BB962C8B-B14F-4D97-AF65-F5344CB8AC3E}">
        <p14:creationId xmlns:p14="http://schemas.microsoft.com/office/powerpoint/2010/main" val="17241154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24000" y="987425"/>
            <a:ext cx="8496150" cy="3744913"/>
          </a:xfrm>
          <a:prstGeom prst="rect">
            <a:avLst/>
          </a:prstGeom>
        </p:spPr>
        <p:txBody>
          <a:bodyPr vert="horz" lIns="0" tIns="0" rIns="91428" bIns="45715" rtlCol="0">
            <a:normAutofit/>
          </a:bodyPr>
          <a:lstStyle/>
          <a:p>
            <a:pPr lvl="0"/>
            <a:r>
              <a:rPr lang="en-US" dirty="0"/>
              <a:t>Click to edit Master text styles</a:t>
            </a:r>
          </a:p>
          <a:p>
            <a:pPr lvl="1"/>
            <a:r>
              <a:rPr lang="en-US" dirty="0"/>
              <a:t>Second level</a:t>
            </a:r>
          </a:p>
        </p:txBody>
      </p:sp>
      <p:sp>
        <p:nvSpPr>
          <p:cNvPr id="6" name="Slide Number Placeholder 5"/>
          <p:cNvSpPr>
            <a:spLocks noGrp="1"/>
          </p:cNvSpPr>
          <p:nvPr>
            <p:ph type="sldNum" sz="quarter" idx="4"/>
          </p:nvPr>
        </p:nvSpPr>
        <p:spPr>
          <a:xfrm>
            <a:off x="8286433" y="4767264"/>
            <a:ext cx="487680" cy="274637"/>
          </a:xfrm>
          <a:prstGeom prst="rect">
            <a:avLst/>
          </a:prstGeom>
        </p:spPr>
        <p:txBody>
          <a:bodyPr vert="horz" lIns="91428" tIns="45715" rIns="0" bIns="45715" rtlCol="0" anchor="ctr"/>
          <a:lstStyle>
            <a:lvl1pPr algn="r">
              <a:defRPr sz="1000">
                <a:solidFill>
                  <a:schemeClr val="tx1">
                    <a:tint val="75000"/>
                  </a:schemeClr>
                </a:solidFill>
                <a:latin typeface="Trebuchet MS" pitchFamily="34" charset="0"/>
              </a:defRPr>
            </a:lvl1pPr>
          </a:lstStyle>
          <a:p>
            <a:fld id="{D6AB342A-830E-438F-A6A8-BEDF509AB0A8}" type="slidenum">
              <a:rPr lang="en-US" smtClean="0"/>
              <a:pPr/>
              <a:t>‹#›</a:t>
            </a:fld>
            <a:endParaRPr lang="en-US" dirty="0"/>
          </a:p>
        </p:txBody>
      </p:sp>
      <p:sp>
        <p:nvSpPr>
          <p:cNvPr id="13" name="Title Placeholder 11"/>
          <p:cNvSpPr>
            <a:spLocks noGrp="1"/>
          </p:cNvSpPr>
          <p:nvPr>
            <p:ph type="title"/>
          </p:nvPr>
        </p:nvSpPr>
        <p:spPr>
          <a:xfrm>
            <a:off x="324000" y="257731"/>
            <a:ext cx="7666691" cy="369332"/>
          </a:xfrm>
          <a:prstGeom prst="rect">
            <a:avLst/>
          </a:prstGeom>
        </p:spPr>
        <p:txBody>
          <a:bodyPr vert="horz" wrap="square" lIns="0" tIns="45715" rIns="91428" bIns="45715" rtlCol="0" anchor="ctr">
            <a:spAutoFit/>
          </a:bodyPr>
          <a:lstStyle/>
          <a:p>
            <a:pPr marL="0" marR="0" lvl="0" indent="0" algn="l" defTabSz="914286" rtl="0" eaLnBrk="1" fontAlgn="auto" latinLnBrk="0" hangingPunct="1">
              <a:lnSpc>
                <a:spcPct val="100000"/>
              </a:lnSpc>
              <a:spcBef>
                <a:spcPct val="0"/>
              </a:spcBef>
              <a:spcAft>
                <a:spcPts val="0"/>
              </a:spcAft>
              <a:buClrTx/>
              <a:buSzTx/>
              <a:buFontTx/>
              <a:buNone/>
              <a:tabLst/>
              <a:defRPr/>
            </a:pPr>
            <a:r>
              <a:rPr lang="en-US" dirty="0"/>
              <a:t>TITLE OF THE SLIDE GOES HERE</a:t>
            </a:r>
          </a:p>
        </p:txBody>
      </p:sp>
      <p:sp>
        <p:nvSpPr>
          <p:cNvPr id="5" name="Rectangle 4">
            <a:extLst>
              <a:ext uri="{FF2B5EF4-FFF2-40B4-BE49-F238E27FC236}">
                <a16:creationId xmlns:a16="http://schemas.microsoft.com/office/drawing/2014/main" id="{ECAAAECF-E1E9-4277-A538-2AD699DC7C25}"/>
              </a:ext>
            </a:extLst>
          </p:cNvPr>
          <p:cNvSpPr/>
          <p:nvPr userDrawn="1"/>
        </p:nvSpPr>
        <p:spPr>
          <a:xfrm>
            <a:off x="-6504" y="0"/>
            <a:ext cx="135000" cy="612000"/>
          </a:xfrm>
          <a:prstGeom prst="rect">
            <a:avLst/>
          </a:prstGeom>
          <a:solidFill>
            <a:srgbClr val="BDD70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IN" sz="1350" b="0" i="0" u="none" strike="noStrike" kern="0" cap="none" spc="0" normalizeH="0" baseline="0" noProof="0">
              <a:ln>
                <a:noFill/>
              </a:ln>
              <a:solidFill>
                <a:prstClr val="white"/>
              </a:solidFill>
              <a:effectLst/>
              <a:uLnTx/>
              <a:uFillTx/>
              <a:latin typeface="Calibri" panose="020F0502020204030204"/>
              <a:ea typeface="+mn-ea"/>
              <a:cs typeface="+mn-cs"/>
              <a:sym typeface="Arial"/>
              <a:rtl val="0"/>
            </a:endParaRPr>
          </a:p>
        </p:txBody>
      </p:sp>
      <p:grpSp>
        <p:nvGrpSpPr>
          <p:cNvPr id="7" name="Group 6">
            <a:extLst>
              <a:ext uri="{FF2B5EF4-FFF2-40B4-BE49-F238E27FC236}">
                <a16:creationId xmlns:a16="http://schemas.microsoft.com/office/drawing/2014/main" id="{68D7B0FB-8D63-4ABE-A425-40357E010628}"/>
              </a:ext>
            </a:extLst>
          </p:cNvPr>
          <p:cNvGrpSpPr/>
          <p:nvPr userDrawn="1"/>
        </p:nvGrpSpPr>
        <p:grpSpPr>
          <a:xfrm>
            <a:off x="55039" y="4848790"/>
            <a:ext cx="1222228" cy="246221"/>
            <a:chOff x="324000" y="4788545"/>
            <a:chExt cx="1222228" cy="246221"/>
          </a:xfrm>
        </p:grpSpPr>
        <p:pic>
          <p:nvPicPr>
            <p:cNvPr id="8" name="Picture 7">
              <a:extLst>
                <a:ext uri="{FF2B5EF4-FFF2-40B4-BE49-F238E27FC236}">
                  <a16:creationId xmlns:a16="http://schemas.microsoft.com/office/drawing/2014/main" id="{422AC960-4471-42D1-AEFA-0B5C8B5967B3}"/>
                </a:ext>
              </a:extLst>
            </p:cNvPr>
            <p:cNvPicPr>
              <a:picLocks noChangeAspect="1"/>
            </p:cNvPicPr>
            <p:nvPr userDrawn="1"/>
          </p:nvPicPr>
          <p:blipFill>
            <a:blip r:embed="rId16" cstate="print">
              <a:extLst>
                <a:ext uri="{28A0092B-C50C-407E-A947-70E740481C1C}">
                  <a14:useLocalDpi xmlns:a14="http://schemas.microsoft.com/office/drawing/2010/main"/>
                </a:ext>
              </a:extLst>
            </a:blip>
            <a:stretch>
              <a:fillRect/>
            </a:stretch>
          </p:blipFill>
          <p:spPr>
            <a:xfrm>
              <a:off x="324000" y="4821050"/>
              <a:ext cx="342368" cy="181210"/>
            </a:xfrm>
            <a:prstGeom prst="rect">
              <a:avLst/>
            </a:prstGeom>
          </p:spPr>
        </p:pic>
        <p:sp>
          <p:nvSpPr>
            <p:cNvPr id="9" name="Rectangle 8">
              <a:extLst>
                <a:ext uri="{FF2B5EF4-FFF2-40B4-BE49-F238E27FC236}">
                  <a16:creationId xmlns:a16="http://schemas.microsoft.com/office/drawing/2014/main" id="{1FA5B30E-AE27-4E3F-BD6D-1615608FE462}"/>
                </a:ext>
              </a:extLst>
            </p:cNvPr>
            <p:cNvSpPr/>
            <p:nvPr userDrawn="1"/>
          </p:nvSpPr>
          <p:spPr>
            <a:xfrm>
              <a:off x="584105" y="4788545"/>
              <a:ext cx="962123" cy="246221"/>
            </a:xfrm>
            <a:prstGeom prst="rect">
              <a:avLst/>
            </a:prstGeom>
          </p:spPr>
          <p:txBody>
            <a:bodyPr wrap="none">
              <a:spAutoFit/>
            </a:bodyPr>
            <a:lstStyle/>
            <a:p>
              <a:r>
                <a:rPr lang="en-US" sz="1000" dirty="0" err="1"/>
                <a:t>cloud@core</a:t>
              </a:r>
              <a:r>
                <a:rPr lang="en-US" sz="1000" baseline="30000" dirty="0" err="1"/>
                <a:t>TM</a:t>
              </a:r>
              <a:endParaRPr lang="en-US" sz="1000" baseline="30000" dirty="0"/>
            </a:p>
          </p:txBody>
        </p:sp>
      </p:grpSp>
    </p:spTree>
  </p:cSld>
  <p:clrMap bg1="lt1" tx1="dk1" bg2="lt2" tx2="dk2" accent1="accent1" accent2="accent2" accent3="accent3" accent4="accent4" accent5="accent5" accent6="accent6" hlink="hlink" folHlink="folHlink"/>
  <p:sldLayoutIdLst>
    <p:sldLayoutId id="2147483705" r:id="rId1"/>
    <p:sldLayoutId id="2147483721" r:id="rId2"/>
    <p:sldLayoutId id="2147483702" r:id="rId3"/>
    <p:sldLayoutId id="2147483664" r:id="rId4"/>
    <p:sldLayoutId id="2147483666" r:id="rId5"/>
    <p:sldLayoutId id="2147483667" r:id="rId6"/>
    <p:sldLayoutId id="2147483669" r:id="rId7"/>
    <p:sldLayoutId id="2147483712" r:id="rId8"/>
    <p:sldLayoutId id="2147483719" r:id="rId9"/>
    <p:sldLayoutId id="2147483668" r:id="rId10"/>
    <p:sldLayoutId id="2147483720" r:id="rId11"/>
    <p:sldLayoutId id="2147483709" r:id="rId12"/>
    <p:sldLayoutId id="2147483722" r:id="rId13"/>
    <p:sldLayoutId id="2147483723" r:id="rId14"/>
  </p:sldLayoutIdLst>
  <p:txStyles>
    <p:titleStyle>
      <a:lvl1pPr algn="l" defTabSz="914286" rtl="0" eaLnBrk="1" latinLnBrk="0" hangingPunct="1">
        <a:spcBef>
          <a:spcPct val="0"/>
        </a:spcBef>
        <a:buNone/>
        <a:defRPr kumimoji="0" lang="en-US" sz="1800" b="1" i="0" u="none" strike="noStrike" kern="1200" cap="all" spc="0" normalizeH="0" baseline="0" noProof="0" dirty="0" smtClean="0">
          <a:ln>
            <a:noFill/>
          </a:ln>
          <a:solidFill>
            <a:schemeClr val="tx2">
              <a:lumMod val="75000"/>
            </a:schemeClr>
          </a:solidFill>
          <a:effectLst/>
          <a:uLnTx/>
          <a:uFillTx/>
          <a:latin typeface="Trebuchet MS" pitchFamily="34" charset="0"/>
          <a:ea typeface="+mj-ea"/>
          <a:cs typeface="+mj-cs"/>
        </a:defRPr>
      </a:lvl1pPr>
    </p:titleStyle>
    <p:bodyStyle>
      <a:lvl1pPr marL="226772" indent="-226772" algn="l" defTabSz="914286" rtl="0" eaLnBrk="1" latinLnBrk="0" hangingPunct="1">
        <a:lnSpc>
          <a:spcPct val="90000"/>
        </a:lnSpc>
        <a:spcBef>
          <a:spcPts val="600"/>
        </a:spcBef>
        <a:buFont typeface="Arial" pitchFamily="34" charset="0"/>
        <a:buChar char="•"/>
        <a:defRPr sz="1600" kern="1200">
          <a:solidFill>
            <a:srgbClr val="595959"/>
          </a:solidFill>
          <a:latin typeface="Trebuchet MS" pitchFamily="34" charset="0"/>
          <a:ea typeface="+mn-ea"/>
          <a:cs typeface="+mn-cs"/>
        </a:defRPr>
      </a:lvl1pPr>
      <a:lvl2pPr marL="568729" indent="-285714" algn="l" defTabSz="914286" rtl="0" eaLnBrk="1" latinLnBrk="0" hangingPunct="1">
        <a:lnSpc>
          <a:spcPct val="90000"/>
        </a:lnSpc>
        <a:spcBef>
          <a:spcPts val="600"/>
        </a:spcBef>
        <a:buFont typeface="Arial" pitchFamily="34" charset="0"/>
        <a:buChar char="–"/>
        <a:defRPr sz="1400" kern="1200">
          <a:solidFill>
            <a:srgbClr val="595959"/>
          </a:solidFill>
          <a:latin typeface="Trebuchet MS" pitchFamily="34" charset="0"/>
          <a:ea typeface="+mn-ea"/>
          <a:cs typeface="+mn-cs"/>
        </a:defRPr>
      </a:lvl2pPr>
      <a:lvl3pPr marL="1142857" indent="-228571" algn="l" defTabSz="914286" rtl="0" eaLnBrk="1" latinLnBrk="0" hangingPunct="1">
        <a:lnSpc>
          <a:spcPct val="90000"/>
        </a:lnSpc>
        <a:spcBef>
          <a:spcPts val="600"/>
        </a:spcBef>
        <a:buFont typeface="Arial" pitchFamily="34" charset="0"/>
        <a:buChar char="•"/>
        <a:defRPr sz="1200" kern="1200">
          <a:solidFill>
            <a:srgbClr val="595959"/>
          </a:solidFill>
          <a:latin typeface="Trebuchet MS" pitchFamily="34" charset="0"/>
          <a:ea typeface="+mn-ea"/>
          <a:cs typeface="+mn-cs"/>
        </a:defRPr>
      </a:lvl3pPr>
      <a:lvl4pPr marL="1600000" indent="-228571" algn="l" defTabSz="914286" rtl="0" eaLnBrk="1" latinLnBrk="0" hangingPunct="1">
        <a:lnSpc>
          <a:spcPct val="90000"/>
        </a:lnSpc>
        <a:spcBef>
          <a:spcPts val="600"/>
        </a:spcBef>
        <a:buFont typeface="Arial" pitchFamily="34" charset="0"/>
        <a:buChar char="–"/>
        <a:defRPr sz="1100" kern="1200">
          <a:solidFill>
            <a:srgbClr val="595959"/>
          </a:solidFill>
          <a:latin typeface="Trebuchet MS" pitchFamily="34" charset="0"/>
          <a:ea typeface="+mn-ea"/>
          <a:cs typeface="+mn-cs"/>
        </a:defRPr>
      </a:lvl4pPr>
      <a:lvl5pPr marL="2057143" indent="-228571" algn="l" defTabSz="914286" rtl="0" eaLnBrk="1" latinLnBrk="0" hangingPunct="1">
        <a:lnSpc>
          <a:spcPct val="90000"/>
        </a:lnSpc>
        <a:spcBef>
          <a:spcPts val="600"/>
        </a:spcBef>
        <a:buFont typeface="Arial" pitchFamily="34" charset="0"/>
        <a:buChar char="»"/>
        <a:defRPr sz="1100" kern="1200">
          <a:solidFill>
            <a:srgbClr val="595959"/>
          </a:solidFill>
          <a:latin typeface="Trebuchet MS" pitchFamily="34" charset="0"/>
          <a:ea typeface="+mn-ea"/>
          <a:cs typeface="+mn-cs"/>
        </a:defRPr>
      </a:lvl5pPr>
      <a:lvl6pPr marL="2514286" indent="-228571" algn="l" defTabSz="914286"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429" indent="-228571" algn="l" defTabSz="914286"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572" indent="-228571" algn="l" defTabSz="914286"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715" indent="-228571" algn="l" defTabSz="914286"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286" rtl="0" eaLnBrk="1" latinLnBrk="0" hangingPunct="1">
        <a:defRPr sz="1800" kern="1200">
          <a:solidFill>
            <a:schemeClr val="tx1"/>
          </a:solidFill>
          <a:latin typeface="+mn-lt"/>
          <a:ea typeface="+mn-ea"/>
          <a:cs typeface="+mn-cs"/>
        </a:defRPr>
      </a:lvl1pPr>
      <a:lvl2pPr marL="457143" algn="l" defTabSz="914286" rtl="0" eaLnBrk="1" latinLnBrk="0" hangingPunct="1">
        <a:defRPr sz="1800" kern="1200">
          <a:solidFill>
            <a:schemeClr val="tx1"/>
          </a:solidFill>
          <a:latin typeface="+mn-lt"/>
          <a:ea typeface="+mn-ea"/>
          <a:cs typeface="+mn-cs"/>
        </a:defRPr>
      </a:lvl2pPr>
      <a:lvl3pPr marL="914286" algn="l" defTabSz="914286" rtl="0" eaLnBrk="1" latinLnBrk="0" hangingPunct="1">
        <a:defRPr sz="1800" kern="1200">
          <a:solidFill>
            <a:schemeClr val="tx1"/>
          </a:solidFill>
          <a:latin typeface="+mn-lt"/>
          <a:ea typeface="+mn-ea"/>
          <a:cs typeface="+mn-cs"/>
        </a:defRPr>
      </a:lvl3pPr>
      <a:lvl4pPr marL="1371429" algn="l" defTabSz="914286" rtl="0" eaLnBrk="1" latinLnBrk="0" hangingPunct="1">
        <a:defRPr sz="1800" kern="1200">
          <a:solidFill>
            <a:schemeClr val="tx1"/>
          </a:solidFill>
          <a:latin typeface="+mn-lt"/>
          <a:ea typeface="+mn-ea"/>
          <a:cs typeface="+mn-cs"/>
        </a:defRPr>
      </a:lvl4pPr>
      <a:lvl5pPr marL="1828572" algn="l" defTabSz="914286" rtl="0" eaLnBrk="1" latinLnBrk="0" hangingPunct="1">
        <a:defRPr sz="1800" kern="1200">
          <a:solidFill>
            <a:schemeClr val="tx1"/>
          </a:solidFill>
          <a:latin typeface="+mn-lt"/>
          <a:ea typeface="+mn-ea"/>
          <a:cs typeface="+mn-cs"/>
        </a:defRPr>
      </a:lvl5pPr>
      <a:lvl6pPr marL="2285715" algn="l" defTabSz="914286" rtl="0" eaLnBrk="1" latinLnBrk="0" hangingPunct="1">
        <a:defRPr sz="1800" kern="1200">
          <a:solidFill>
            <a:schemeClr val="tx1"/>
          </a:solidFill>
          <a:latin typeface="+mn-lt"/>
          <a:ea typeface="+mn-ea"/>
          <a:cs typeface="+mn-cs"/>
        </a:defRPr>
      </a:lvl6pPr>
      <a:lvl7pPr marL="2742857" algn="l" defTabSz="914286" rtl="0" eaLnBrk="1" latinLnBrk="0" hangingPunct="1">
        <a:defRPr sz="1800" kern="1200">
          <a:solidFill>
            <a:schemeClr val="tx1"/>
          </a:solidFill>
          <a:latin typeface="+mn-lt"/>
          <a:ea typeface="+mn-ea"/>
          <a:cs typeface="+mn-cs"/>
        </a:defRPr>
      </a:lvl7pPr>
      <a:lvl8pPr marL="3200001" algn="l" defTabSz="914286" rtl="0" eaLnBrk="1" latinLnBrk="0" hangingPunct="1">
        <a:defRPr sz="1800" kern="1200">
          <a:solidFill>
            <a:schemeClr val="tx1"/>
          </a:solidFill>
          <a:latin typeface="+mn-lt"/>
          <a:ea typeface="+mn-ea"/>
          <a:cs typeface="+mn-cs"/>
        </a:defRPr>
      </a:lvl8pPr>
      <a:lvl9pPr marL="3657143" algn="l" defTabSz="914286"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880" userDrawn="1">
          <p15:clr>
            <a:srgbClr val="F26B43"/>
          </p15:clr>
        </p15:guide>
        <p15:guide id="2" orient="horz" pos="1620" userDrawn="1">
          <p15:clr>
            <a:srgbClr val="F26B43"/>
          </p15:clr>
        </p15:guide>
        <p15:guide id="3" pos="2767" userDrawn="1">
          <p15:clr>
            <a:srgbClr val="F26B43"/>
          </p15:clr>
        </p15:guide>
        <p15:guide id="4" pos="2993" userDrawn="1">
          <p15:clr>
            <a:srgbClr val="F26B43"/>
          </p15:clr>
        </p15:guide>
        <p15:guide id="5" pos="204" userDrawn="1">
          <p15:clr>
            <a:srgbClr val="F26B43"/>
          </p15:clr>
        </p15:guide>
        <p15:guide id="6" pos="5556" userDrawn="1">
          <p15:clr>
            <a:srgbClr val="F26B43"/>
          </p15:clr>
        </p15:guide>
        <p15:guide id="7" orient="horz" pos="2981" userDrawn="1">
          <p15:clr>
            <a:srgbClr val="F26B43"/>
          </p15:clr>
        </p15:guide>
        <p15:guide id="8" orient="horz" pos="622" userDrawn="1">
          <p15:clr>
            <a:srgbClr val="F26B43"/>
          </p15:clr>
        </p15:guide>
        <p15:guide id="9" orient="horz" pos="395"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9.png"/><Relationship Id="rId2" Type="http://schemas.openxmlformats.org/officeDocument/2006/relationships/image" Target="../media/image38.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2" Type="http://schemas.openxmlformats.org/officeDocument/2006/relationships/image" Target="../media/image40.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40.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2" Type="http://schemas.openxmlformats.org/officeDocument/2006/relationships/image" Target="../media/image41.emf"/><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43.png"/><Relationship Id="rId2" Type="http://schemas.openxmlformats.org/officeDocument/2006/relationships/image" Target="../media/image42.png"/><Relationship Id="rId1" Type="http://schemas.openxmlformats.org/officeDocument/2006/relationships/slideLayout" Target="../slideLayouts/slideLayout7.xml"/><Relationship Id="rId6" Type="http://schemas.openxmlformats.org/officeDocument/2006/relationships/image" Target="../media/image46.png"/><Relationship Id="rId5" Type="http://schemas.openxmlformats.org/officeDocument/2006/relationships/image" Target="../media/image45.png"/><Relationship Id="rId4" Type="http://schemas.openxmlformats.org/officeDocument/2006/relationships/image" Target="../media/image44.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47.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25.xml.rels><?xml version="1.0" encoding="UTF-8" standalone="yes"?>
<Relationships xmlns="http://schemas.openxmlformats.org/package/2006/relationships"><Relationship Id="rId3" Type="http://schemas.openxmlformats.org/officeDocument/2006/relationships/hyperlink" Target="mailto:menghani.rajesh@sifycorp.com"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 Id="rId5" Type="http://schemas.openxmlformats.org/officeDocument/2006/relationships/hyperlink" Target="mailto:subhasish.dhar@sifycorp.com" TargetMode="External"/><Relationship Id="rId4" Type="http://schemas.openxmlformats.org/officeDocument/2006/relationships/hyperlink" Target="mailto:sainarayan.balasubramanian@sifycorp.com"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8" Type="http://schemas.openxmlformats.org/officeDocument/2006/relationships/image" Target="../media/image13.jpeg"/><Relationship Id="rId13" Type="http://schemas.openxmlformats.org/officeDocument/2006/relationships/image" Target="../media/image18.jpeg"/><Relationship Id="rId18" Type="http://schemas.openxmlformats.org/officeDocument/2006/relationships/image" Target="../media/image23.png"/><Relationship Id="rId26" Type="http://schemas.openxmlformats.org/officeDocument/2006/relationships/image" Target="../media/image31.jpeg"/><Relationship Id="rId3" Type="http://schemas.openxmlformats.org/officeDocument/2006/relationships/image" Target="../media/image8.png"/><Relationship Id="rId21" Type="http://schemas.openxmlformats.org/officeDocument/2006/relationships/image" Target="../media/image26.jpeg"/><Relationship Id="rId7" Type="http://schemas.openxmlformats.org/officeDocument/2006/relationships/image" Target="../media/image12.png"/><Relationship Id="rId12" Type="http://schemas.openxmlformats.org/officeDocument/2006/relationships/image" Target="../media/image17.gif"/><Relationship Id="rId17" Type="http://schemas.openxmlformats.org/officeDocument/2006/relationships/image" Target="../media/image22.png"/><Relationship Id="rId25" Type="http://schemas.openxmlformats.org/officeDocument/2006/relationships/image" Target="../media/image30.png"/><Relationship Id="rId2" Type="http://schemas.openxmlformats.org/officeDocument/2006/relationships/image" Target="../media/image7.png"/><Relationship Id="rId16" Type="http://schemas.openxmlformats.org/officeDocument/2006/relationships/image" Target="../media/image21.png"/><Relationship Id="rId20" Type="http://schemas.openxmlformats.org/officeDocument/2006/relationships/image" Target="../media/image25.png"/><Relationship Id="rId1" Type="http://schemas.openxmlformats.org/officeDocument/2006/relationships/slideLayout" Target="../slideLayouts/slideLayout7.xml"/><Relationship Id="rId6" Type="http://schemas.openxmlformats.org/officeDocument/2006/relationships/image" Target="../media/image11.png"/><Relationship Id="rId11" Type="http://schemas.openxmlformats.org/officeDocument/2006/relationships/image" Target="../media/image16.png"/><Relationship Id="rId24" Type="http://schemas.openxmlformats.org/officeDocument/2006/relationships/image" Target="../media/image29.jpeg"/><Relationship Id="rId5" Type="http://schemas.openxmlformats.org/officeDocument/2006/relationships/image" Target="../media/image10.png"/><Relationship Id="rId15" Type="http://schemas.openxmlformats.org/officeDocument/2006/relationships/image" Target="../media/image20.jpeg"/><Relationship Id="rId23" Type="http://schemas.openxmlformats.org/officeDocument/2006/relationships/image" Target="../media/image28.png"/><Relationship Id="rId28" Type="http://schemas.openxmlformats.org/officeDocument/2006/relationships/image" Target="../media/image33.jpg"/><Relationship Id="rId10" Type="http://schemas.openxmlformats.org/officeDocument/2006/relationships/image" Target="../media/image15.png"/><Relationship Id="rId19" Type="http://schemas.openxmlformats.org/officeDocument/2006/relationships/image" Target="../media/image24.png"/><Relationship Id="rId4" Type="http://schemas.openxmlformats.org/officeDocument/2006/relationships/image" Target="../media/image9.png"/><Relationship Id="rId9" Type="http://schemas.openxmlformats.org/officeDocument/2006/relationships/image" Target="../media/image14.png"/><Relationship Id="rId14" Type="http://schemas.openxmlformats.org/officeDocument/2006/relationships/image" Target="../media/image19.png"/><Relationship Id="rId22" Type="http://schemas.openxmlformats.org/officeDocument/2006/relationships/image" Target="../media/image27.png"/><Relationship Id="rId27" Type="http://schemas.openxmlformats.org/officeDocument/2006/relationships/image" Target="../media/image32.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3" Type="http://schemas.openxmlformats.org/officeDocument/2006/relationships/image" Target="../media/image35.png"/><Relationship Id="rId2" Type="http://schemas.openxmlformats.org/officeDocument/2006/relationships/image" Target="../media/image3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37.png"/><Relationship Id="rId2" Type="http://schemas.openxmlformats.org/officeDocument/2006/relationships/image" Target="../media/image36.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AC20866-5BFC-4B0B-863A-28B552115A12}"/>
              </a:ext>
            </a:extLst>
          </p:cNvPr>
          <p:cNvSpPr>
            <a:spLocks noGrp="1"/>
          </p:cNvSpPr>
          <p:nvPr>
            <p:ph type="body" sz="quarter" idx="13"/>
          </p:nvPr>
        </p:nvSpPr>
        <p:spPr/>
        <p:txBody>
          <a:bodyPr/>
          <a:lstStyle/>
          <a:p>
            <a:r>
              <a:rPr lang="en-US" dirty="0"/>
              <a:t>UNION BANK OF INDIA – </a:t>
            </a:r>
          </a:p>
          <a:p>
            <a:r>
              <a:rPr lang="en-US" dirty="0"/>
              <a:t>CLOUD BASED EMAIL SOLUTION</a:t>
            </a:r>
            <a:endParaRPr lang="en-IN" dirty="0"/>
          </a:p>
        </p:txBody>
      </p:sp>
      <p:sp>
        <p:nvSpPr>
          <p:cNvPr id="3" name="Text Placeholder 2">
            <a:extLst>
              <a:ext uri="{FF2B5EF4-FFF2-40B4-BE49-F238E27FC236}">
                <a16:creationId xmlns:a16="http://schemas.microsoft.com/office/drawing/2014/main" id="{747A6009-8B92-4D9F-BBDB-CB26827D5C59}"/>
              </a:ext>
            </a:extLst>
          </p:cNvPr>
          <p:cNvSpPr>
            <a:spLocks noGrp="1"/>
          </p:cNvSpPr>
          <p:nvPr>
            <p:ph type="body" sz="quarter" idx="14"/>
          </p:nvPr>
        </p:nvSpPr>
        <p:spPr/>
        <p:txBody>
          <a:bodyPr/>
          <a:lstStyle/>
          <a:p>
            <a:r>
              <a:rPr lang="en-IN" dirty="0"/>
              <a:t>- Project roll out approach</a:t>
            </a:r>
          </a:p>
        </p:txBody>
      </p:sp>
      <p:sp>
        <p:nvSpPr>
          <p:cNvPr id="4" name="Text Placeholder 3">
            <a:extLst>
              <a:ext uri="{FF2B5EF4-FFF2-40B4-BE49-F238E27FC236}">
                <a16:creationId xmlns:a16="http://schemas.microsoft.com/office/drawing/2014/main" id="{736AA468-071C-41BD-80B1-328AB3D55A48}"/>
              </a:ext>
            </a:extLst>
          </p:cNvPr>
          <p:cNvSpPr>
            <a:spLocks noGrp="1"/>
          </p:cNvSpPr>
          <p:nvPr>
            <p:ph type="body" sz="quarter" idx="15"/>
          </p:nvPr>
        </p:nvSpPr>
        <p:spPr/>
        <p:txBody>
          <a:bodyPr/>
          <a:lstStyle/>
          <a:p>
            <a:r>
              <a:rPr lang="en-US" dirty="0"/>
              <a:t>May 2021</a:t>
            </a:r>
            <a:endParaRPr lang="en-IN" dirty="0"/>
          </a:p>
        </p:txBody>
      </p:sp>
      <p:sp>
        <p:nvSpPr>
          <p:cNvPr id="8" name="Rectangle 7">
            <a:extLst>
              <a:ext uri="{FF2B5EF4-FFF2-40B4-BE49-F238E27FC236}">
                <a16:creationId xmlns:a16="http://schemas.microsoft.com/office/drawing/2014/main" id="{D2384512-5803-4C47-805A-4FB5011AA643}"/>
              </a:ext>
            </a:extLst>
          </p:cNvPr>
          <p:cNvSpPr/>
          <p:nvPr/>
        </p:nvSpPr>
        <p:spPr>
          <a:xfrm>
            <a:off x="0" y="3682256"/>
            <a:ext cx="9144000" cy="1194704"/>
          </a:xfrm>
          <a:prstGeom prst="rect">
            <a:avLst/>
          </a:prstGeom>
          <a:solidFill>
            <a:schemeClr val="tx2">
              <a:alpha val="89804"/>
            </a:schemeClr>
          </a:solidFill>
          <a:ln w="635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264" rtl="0" eaLnBrk="1" fontAlgn="auto" latinLnBrk="0" hangingPunct="1">
              <a:lnSpc>
                <a:spcPct val="100000"/>
              </a:lnSpc>
              <a:spcBef>
                <a:spcPts val="0"/>
              </a:spcBef>
              <a:spcAft>
                <a:spcPts val="0"/>
              </a:spcAft>
              <a:buClrTx/>
              <a:buSzTx/>
              <a:buFontTx/>
              <a:buNone/>
              <a:tabLst/>
              <a:defRPr/>
            </a:pPr>
            <a:endParaRPr kumimoji="0" lang="en-IN" sz="1400" b="0" i="0" u="none" strike="noStrike" kern="0" cap="none" spc="0" normalizeH="0" baseline="0" noProof="0">
              <a:ln>
                <a:noFill/>
              </a:ln>
              <a:solidFill>
                <a:prstClr val="white"/>
              </a:solidFill>
              <a:effectLst/>
              <a:uLnTx/>
              <a:uFillTx/>
              <a:latin typeface="Trebuchet MS"/>
              <a:ea typeface="+mn-ea"/>
              <a:cs typeface="+mn-cs"/>
              <a:sym typeface="Arial"/>
              <a:rtl val="0"/>
            </a:endParaRPr>
          </a:p>
        </p:txBody>
      </p:sp>
      <p:sp>
        <p:nvSpPr>
          <p:cNvPr id="9" name="object 19">
            <a:extLst>
              <a:ext uri="{FF2B5EF4-FFF2-40B4-BE49-F238E27FC236}">
                <a16:creationId xmlns:a16="http://schemas.microsoft.com/office/drawing/2014/main" id="{826B0F52-F3B6-4FEA-B702-A8EBC13E1142}"/>
              </a:ext>
            </a:extLst>
          </p:cNvPr>
          <p:cNvSpPr txBox="1"/>
          <p:nvPr/>
        </p:nvSpPr>
        <p:spPr>
          <a:xfrm>
            <a:off x="323850" y="3869810"/>
            <a:ext cx="8496300" cy="861774"/>
          </a:xfrm>
          <a:prstGeom prst="rect">
            <a:avLst/>
          </a:prstGeom>
        </p:spPr>
        <p:txBody>
          <a:bodyPr vert="horz" wrap="square" lIns="0" tIns="0" rIns="0" bIns="0" rtlCol="0" anchor="t">
            <a:spAutoFit/>
          </a:bodyPr>
          <a:lstStyle/>
          <a:p>
            <a:pPr marL="0" marR="0" lvl="0" indent="0" algn="ctr" defTabSz="914264" rtl="0" eaLnBrk="1" fontAlgn="auto" latinLnBrk="0" hangingPunct="1">
              <a:lnSpc>
                <a:spcPct val="100000"/>
              </a:lnSpc>
              <a:spcBef>
                <a:spcPts val="0"/>
              </a:spcBef>
              <a:spcAft>
                <a:spcPts val="0"/>
              </a:spcAft>
              <a:buClrTx/>
              <a:buSzTx/>
              <a:buFontTx/>
              <a:buNone/>
              <a:tabLst/>
              <a:defRPr/>
            </a:pPr>
            <a:r>
              <a:rPr kumimoji="0" lang="en-IN" sz="1400" b="0" i="0" u="none" strike="noStrike" kern="0" cap="none" spc="0" normalizeH="0" baseline="0" noProof="0" dirty="0">
                <a:ln>
                  <a:noFill/>
                </a:ln>
                <a:solidFill>
                  <a:prstClr val="white"/>
                </a:solidFill>
                <a:effectLst/>
                <a:uLnTx/>
                <a:uFillTx/>
                <a:latin typeface="+mj-lt"/>
                <a:cs typeface="Arial"/>
                <a:sym typeface="Arial"/>
                <a:rtl val="0"/>
              </a:rPr>
              <a:t>SIFY is a leading integrated </a:t>
            </a:r>
            <a:r>
              <a:rPr kumimoji="0" lang="en-IN" sz="1400" b="1" i="0" u="none" strike="noStrike" kern="0" cap="none" spc="0" normalizeH="0" baseline="0" noProof="0" dirty="0">
                <a:ln>
                  <a:noFill/>
                </a:ln>
                <a:solidFill>
                  <a:srgbClr val="00B0F0"/>
                </a:solidFill>
                <a:effectLst/>
                <a:uLnTx/>
                <a:uFillTx/>
                <a:latin typeface="+mj-lt"/>
                <a:cs typeface="Arial"/>
                <a:sym typeface="Arial"/>
                <a:rtl val="0"/>
              </a:rPr>
              <a:t>ICT player </a:t>
            </a:r>
            <a:r>
              <a:rPr kumimoji="0" lang="en-IN" sz="1400" b="0" i="0" u="none" strike="noStrike" kern="0" cap="none" spc="0" normalizeH="0" baseline="0" noProof="0" dirty="0">
                <a:ln>
                  <a:noFill/>
                </a:ln>
                <a:solidFill>
                  <a:prstClr val="white"/>
                </a:solidFill>
                <a:effectLst/>
                <a:uLnTx/>
                <a:uFillTx/>
                <a:latin typeface="+mj-lt"/>
                <a:cs typeface="Arial"/>
                <a:sym typeface="Arial"/>
                <a:rtl val="0"/>
              </a:rPr>
              <a:t>in India, </a:t>
            </a:r>
            <a:br>
              <a:rPr kumimoji="0" lang="en-IN" sz="1400" b="0" i="0" u="none" strike="noStrike" kern="0" cap="none" spc="0" normalizeH="0" baseline="0" noProof="0" dirty="0">
                <a:ln>
                  <a:noFill/>
                </a:ln>
                <a:solidFill>
                  <a:prstClr val="white"/>
                </a:solidFill>
                <a:effectLst/>
                <a:uLnTx/>
                <a:uFillTx/>
                <a:latin typeface="+mj-lt"/>
                <a:cs typeface="Arial"/>
                <a:sym typeface="Arial"/>
                <a:rtl val="0"/>
              </a:rPr>
            </a:br>
            <a:r>
              <a:rPr kumimoji="0" lang="en-IN" sz="1400" b="0" i="0" u="none" strike="noStrike" kern="0" cap="none" spc="0" normalizeH="0" baseline="0" noProof="0" dirty="0">
                <a:ln>
                  <a:noFill/>
                </a:ln>
                <a:solidFill>
                  <a:prstClr val="white"/>
                </a:solidFill>
                <a:effectLst/>
                <a:uLnTx/>
                <a:uFillTx/>
                <a:latin typeface="+mj-lt"/>
                <a:cs typeface="Arial"/>
                <a:sym typeface="Arial"/>
                <a:rtl val="0"/>
              </a:rPr>
              <a:t>helping customers to achieve their digital ambition through </a:t>
            </a:r>
            <a:r>
              <a:rPr kumimoji="0" lang="en-IN" sz="1400" b="1" i="0" u="none" strike="noStrike" kern="0" cap="none" spc="0" normalizeH="0" baseline="0" noProof="0" dirty="0">
                <a:ln>
                  <a:noFill/>
                </a:ln>
                <a:solidFill>
                  <a:srgbClr val="00B0F0"/>
                </a:solidFill>
                <a:effectLst/>
                <a:uLnTx/>
                <a:uFillTx/>
                <a:latin typeface="+mj-lt"/>
                <a:cs typeface="Arial"/>
                <a:sym typeface="Arial"/>
                <a:rtl val="0"/>
              </a:rPr>
              <a:t>cloud@core products and services,</a:t>
            </a:r>
            <a:r>
              <a:rPr kumimoji="0" lang="en-IN" sz="1400" b="0" i="0" u="none" strike="noStrike" kern="0" cap="none" spc="0" normalizeH="0" baseline="0" noProof="0" dirty="0">
                <a:ln>
                  <a:noFill/>
                </a:ln>
                <a:solidFill>
                  <a:srgbClr val="00B0F0"/>
                </a:solidFill>
                <a:effectLst/>
                <a:uLnTx/>
                <a:uFillTx/>
                <a:latin typeface="+mj-lt"/>
                <a:cs typeface="Arial"/>
                <a:sym typeface="Arial"/>
                <a:rtl val="0"/>
              </a:rPr>
              <a:t> </a:t>
            </a:r>
          </a:p>
          <a:p>
            <a:pPr marL="0" marR="0" lvl="0" indent="0" algn="ctr" defTabSz="914264" rtl="0" eaLnBrk="1" fontAlgn="auto" latinLnBrk="0" hangingPunct="1">
              <a:lnSpc>
                <a:spcPct val="100000"/>
              </a:lnSpc>
              <a:spcBef>
                <a:spcPts val="0"/>
              </a:spcBef>
              <a:spcAft>
                <a:spcPts val="0"/>
              </a:spcAft>
              <a:buClrTx/>
              <a:buSzTx/>
              <a:buFontTx/>
              <a:buNone/>
              <a:tabLst/>
              <a:defRPr/>
            </a:pPr>
            <a:r>
              <a:rPr kumimoji="0" lang="en-IN" sz="1400" b="0" i="0" u="none" strike="noStrike" kern="0" cap="none" spc="0" normalizeH="0" baseline="0" noProof="0" dirty="0">
                <a:ln>
                  <a:noFill/>
                </a:ln>
                <a:solidFill>
                  <a:prstClr val="white"/>
                </a:solidFill>
                <a:effectLst/>
                <a:uLnTx/>
                <a:uFillTx/>
                <a:latin typeface="+mj-lt"/>
                <a:cs typeface="Arial"/>
                <a:sym typeface="Arial"/>
                <a:rtl val="0"/>
              </a:rPr>
              <a:t>built on its world class </a:t>
            </a:r>
            <a:r>
              <a:rPr kumimoji="0" lang="en-IN" sz="1400" b="1" i="0" u="none" strike="noStrike" kern="0" cap="none" spc="0" normalizeH="0" baseline="0" noProof="0" dirty="0">
                <a:ln>
                  <a:noFill/>
                </a:ln>
                <a:solidFill>
                  <a:srgbClr val="00B0F0"/>
                </a:solidFill>
                <a:effectLst/>
                <a:uLnTx/>
                <a:uFillTx/>
                <a:latin typeface="+mj-lt"/>
                <a:cs typeface="Arial"/>
                <a:sym typeface="Arial"/>
                <a:rtl val="0"/>
              </a:rPr>
              <a:t>Data Centers, Cloud &amp; Network </a:t>
            </a:r>
            <a:r>
              <a:rPr kumimoji="0" lang="en-IN" sz="1400" b="0" i="0" u="none" strike="noStrike" kern="0" cap="none" spc="0" normalizeH="0" baseline="0" noProof="0" dirty="0">
                <a:ln>
                  <a:noFill/>
                </a:ln>
                <a:solidFill>
                  <a:prstClr val="white"/>
                </a:solidFill>
                <a:effectLst/>
                <a:uLnTx/>
                <a:uFillTx/>
                <a:latin typeface="+mj-lt"/>
                <a:cs typeface="Arial"/>
                <a:sym typeface="Arial"/>
                <a:rtl val="0"/>
              </a:rPr>
              <a:t>assets </a:t>
            </a:r>
            <a:br>
              <a:rPr kumimoji="0" lang="en-IN" sz="1400" b="0" i="0" u="none" strike="noStrike" kern="0" cap="none" spc="0" normalizeH="0" baseline="0" noProof="0" dirty="0">
                <a:ln>
                  <a:noFill/>
                </a:ln>
                <a:solidFill>
                  <a:prstClr val="white"/>
                </a:solidFill>
                <a:effectLst/>
                <a:uLnTx/>
                <a:uFillTx/>
                <a:latin typeface="+mj-lt"/>
                <a:cs typeface="Arial"/>
                <a:sym typeface="Arial"/>
                <a:rtl val="0"/>
              </a:rPr>
            </a:br>
            <a:r>
              <a:rPr kumimoji="0" lang="en-IN" sz="1400" b="0" i="0" u="none" strike="noStrike" kern="0" cap="none" spc="0" normalizeH="0" baseline="0" noProof="0" dirty="0">
                <a:ln>
                  <a:noFill/>
                </a:ln>
                <a:solidFill>
                  <a:prstClr val="white"/>
                </a:solidFill>
                <a:effectLst/>
                <a:uLnTx/>
                <a:uFillTx/>
                <a:latin typeface="+mj-lt"/>
                <a:cs typeface="Arial"/>
                <a:sym typeface="Arial"/>
                <a:rtl val="0"/>
              </a:rPr>
              <a:t>and wide portfolio of </a:t>
            </a:r>
            <a:r>
              <a:rPr kumimoji="0" lang="en-IN" sz="1400" b="1" i="0" u="none" strike="noStrike" kern="0" cap="none" spc="0" normalizeH="0" baseline="0" noProof="0" dirty="0">
                <a:ln>
                  <a:noFill/>
                </a:ln>
                <a:solidFill>
                  <a:srgbClr val="00B0F0"/>
                </a:solidFill>
                <a:effectLst/>
                <a:uLnTx/>
                <a:uFillTx/>
                <a:latin typeface="+mj-lt"/>
                <a:cs typeface="Arial"/>
                <a:sym typeface="Arial"/>
                <a:rtl val="0"/>
              </a:rPr>
              <a:t>professional and digital services </a:t>
            </a:r>
            <a:endParaRPr kumimoji="0" lang="en-US" sz="1400" b="1" i="0" u="none" strike="noStrike" kern="0" cap="none" spc="-57" normalizeH="0" baseline="0" noProof="0" dirty="0">
              <a:ln>
                <a:noFill/>
              </a:ln>
              <a:solidFill>
                <a:srgbClr val="00B0F0"/>
              </a:solidFill>
              <a:effectLst/>
              <a:uLnTx/>
              <a:uFillTx/>
              <a:latin typeface="+mj-lt"/>
              <a:cs typeface="Arial" panose="020B0604020202020204" pitchFamily="34" charset="0"/>
              <a:sym typeface="Arial"/>
              <a:rtl val="0"/>
            </a:endParaRPr>
          </a:p>
        </p:txBody>
      </p:sp>
      <p:sp>
        <p:nvSpPr>
          <p:cNvPr id="13" name="Rectangle 12">
            <a:extLst>
              <a:ext uri="{FF2B5EF4-FFF2-40B4-BE49-F238E27FC236}">
                <a16:creationId xmlns:a16="http://schemas.microsoft.com/office/drawing/2014/main" id="{5965B0D5-FF58-4393-8BC7-6C62B9C2CE53}"/>
              </a:ext>
            </a:extLst>
          </p:cNvPr>
          <p:cNvSpPr/>
          <p:nvPr/>
        </p:nvSpPr>
        <p:spPr>
          <a:xfrm>
            <a:off x="-6504" y="0"/>
            <a:ext cx="135000" cy="612000"/>
          </a:xfrm>
          <a:prstGeom prst="rect">
            <a:avLst/>
          </a:prstGeom>
          <a:solidFill>
            <a:srgbClr val="BDD70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IN" sz="1350" b="0" i="0" u="none" strike="noStrike" kern="0" cap="none" spc="0" normalizeH="0" baseline="0" noProof="0">
              <a:ln>
                <a:noFill/>
              </a:ln>
              <a:solidFill>
                <a:prstClr val="white"/>
              </a:solidFill>
              <a:effectLst/>
              <a:uLnTx/>
              <a:uFillTx/>
              <a:latin typeface="Calibri" panose="020F0502020204030204"/>
              <a:ea typeface="+mn-ea"/>
              <a:cs typeface="+mn-cs"/>
              <a:sym typeface="Arial"/>
              <a:rtl val="0"/>
            </a:endParaRPr>
          </a:p>
        </p:txBody>
      </p:sp>
      <p:sp>
        <p:nvSpPr>
          <p:cNvPr id="7" name="Rectangle: Rounded Corners 6">
            <a:extLst>
              <a:ext uri="{FF2B5EF4-FFF2-40B4-BE49-F238E27FC236}">
                <a16:creationId xmlns:a16="http://schemas.microsoft.com/office/drawing/2014/main" id="{482C5031-7C6D-4631-AB52-9CB861B74CD0}"/>
              </a:ext>
            </a:extLst>
          </p:cNvPr>
          <p:cNvSpPr/>
          <p:nvPr/>
        </p:nvSpPr>
        <p:spPr>
          <a:xfrm>
            <a:off x="323850" y="132568"/>
            <a:ext cx="1533085" cy="48600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pic>
        <p:nvPicPr>
          <p:cNvPr id="12" name="Picture 11" descr="Logo&#10;&#10;Description automatically generated with low confidence">
            <a:extLst>
              <a:ext uri="{FF2B5EF4-FFF2-40B4-BE49-F238E27FC236}">
                <a16:creationId xmlns:a16="http://schemas.microsoft.com/office/drawing/2014/main" id="{56AA1D38-6764-4E32-BBD2-3532307F9873}"/>
              </a:ext>
            </a:extLst>
          </p:cNvPr>
          <p:cNvPicPr>
            <a:picLocks noChangeAspect="1"/>
          </p:cNvPicPr>
          <p:nvPr/>
        </p:nvPicPr>
        <p:blipFill rotWithShape="1">
          <a:blip r:embed="rId2" cstate="email">
            <a:extLst>
              <a:ext uri="{28A0092B-C50C-407E-A947-70E740481C1C}">
                <a14:useLocalDpi xmlns:a14="http://schemas.microsoft.com/office/drawing/2010/main" val="0"/>
              </a:ext>
            </a:extLst>
          </a:blip>
          <a:srcRect l="9603" t="8970" r="9261" b="10620"/>
          <a:stretch/>
        </p:blipFill>
        <p:spPr>
          <a:xfrm>
            <a:off x="376969" y="144293"/>
            <a:ext cx="1426845" cy="447675"/>
          </a:xfrm>
          <a:prstGeom prst="rect">
            <a:avLst/>
          </a:prstGeom>
          <a:effectLst>
            <a:outerShdw blurRad="50800" dist="50800" dir="5400000" sx="200000" sy="200000" algn="ctr" rotWithShape="0">
              <a:srgbClr val="000000">
                <a:alpha val="0"/>
              </a:srgbClr>
            </a:outerShdw>
          </a:effectLst>
        </p:spPr>
      </p:pic>
    </p:spTree>
    <p:extLst>
      <p:ext uri="{BB962C8B-B14F-4D97-AF65-F5344CB8AC3E}">
        <p14:creationId xmlns:p14="http://schemas.microsoft.com/office/powerpoint/2010/main" val="16721748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534D5C1-D6DC-48E4-B13D-A7C2F0DE5EF5}"/>
              </a:ext>
            </a:extLst>
          </p:cNvPr>
          <p:cNvSpPr>
            <a:spLocks noGrp="1"/>
          </p:cNvSpPr>
          <p:nvPr>
            <p:ph type="title"/>
          </p:nvPr>
        </p:nvSpPr>
        <p:spPr>
          <a:xfrm>
            <a:off x="324000" y="257731"/>
            <a:ext cx="7666691" cy="369332"/>
          </a:xfrm>
        </p:spPr>
        <p:txBody>
          <a:bodyPr/>
          <a:lstStyle/>
          <a:p>
            <a:r>
              <a:rPr lang="en-US" dirty="0">
                <a:sym typeface="Arial"/>
              </a:rPr>
              <a:t>Implementation &amp; Support-2/2</a:t>
            </a:r>
            <a:endParaRPr lang="en-IN" dirty="0"/>
          </a:p>
        </p:txBody>
      </p:sp>
      <p:sp>
        <p:nvSpPr>
          <p:cNvPr id="5" name="TextBox 4">
            <a:extLst>
              <a:ext uri="{FF2B5EF4-FFF2-40B4-BE49-F238E27FC236}">
                <a16:creationId xmlns:a16="http://schemas.microsoft.com/office/drawing/2014/main" id="{5CD1AD9B-3D79-4951-92AB-E1D8C5B7D919}"/>
              </a:ext>
            </a:extLst>
          </p:cNvPr>
          <p:cNvSpPr txBox="1"/>
          <p:nvPr/>
        </p:nvSpPr>
        <p:spPr>
          <a:xfrm>
            <a:off x="683850" y="987425"/>
            <a:ext cx="3710350" cy="523220"/>
          </a:xfrm>
          <a:prstGeom prst="rect">
            <a:avLst/>
          </a:prstGeom>
          <a:noFill/>
        </p:spPr>
        <p:txBody>
          <a:bodyPr wrap="square" rtlCol="0">
            <a:spAutoFit/>
          </a:bodyPr>
          <a:lstStyle/>
          <a:p>
            <a:r>
              <a:rPr lang="en-US" sz="1400" b="1" dirty="0">
                <a:solidFill>
                  <a:schemeClr val="tx2"/>
                </a:solidFill>
                <a:latin typeface="+mj-lt"/>
                <a:ea typeface="+mn-ea"/>
                <a:cs typeface="Arial" panose="020B0604020202020204" pitchFamily="34" charset="0"/>
                <a:rtl val="0"/>
              </a:rPr>
              <a:t>TRAINING &amp; END USER ADOPTION PROGRAM</a:t>
            </a:r>
            <a:endParaRPr lang="en-IN" sz="1400" dirty="0">
              <a:solidFill>
                <a:schemeClr val="tx2"/>
              </a:solidFill>
              <a:latin typeface="+mj-lt"/>
            </a:endParaRPr>
          </a:p>
        </p:txBody>
      </p:sp>
      <p:sp>
        <p:nvSpPr>
          <p:cNvPr id="12" name="TextBox 11">
            <a:extLst>
              <a:ext uri="{FF2B5EF4-FFF2-40B4-BE49-F238E27FC236}">
                <a16:creationId xmlns:a16="http://schemas.microsoft.com/office/drawing/2014/main" id="{BFCE8AB1-8538-44F5-BA35-68EB5468B324}"/>
              </a:ext>
            </a:extLst>
          </p:cNvPr>
          <p:cNvSpPr txBox="1"/>
          <p:nvPr/>
        </p:nvSpPr>
        <p:spPr>
          <a:xfrm>
            <a:off x="323851" y="1625797"/>
            <a:ext cx="4068762" cy="1695401"/>
          </a:xfrm>
          <a:prstGeom prst="rect">
            <a:avLst/>
          </a:prstGeom>
          <a:noFill/>
        </p:spPr>
        <p:txBody>
          <a:bodyPr wrap="square" rtlCol="0">
            <a:spAutoFit/>
          </a:bodyPr>
          <a:lstStyle/>
          <a:p>
            <a:pPr marL="171450" indent="-171450">
              <a:lnSpc>
                <a:spcPts val="1500"/>
              </a:lnSpc>
              <a:spcAft>
                <a:spcPts val="1200"/>
              </a:spcAft>
              <a:buFont typeface="Arial" panose="020B0604020202020204" pitchFamily="34" charset="0"/>
              <a:buChar char="•"/>
            </a:pPr>
            <a:r>
              <a:rPr lang="en-US" sz="1200" dirty="0">
                <a:solidFill>
                  <a:prstClr val="black"/>
                </a:solidFill>
                <a:latin typeface="+mn-lt"/>
                <a:ea typeface="+mn-ea"/>
                <a:cs typeface="Arial" panose="020B0604020202020204" pitchFamily="34" charset="0"/>
                <a:rtl val="0"/>
              </a:rPr>
              <a:t>MS FastTrack engagement</a:t>
            </a:r>
          </a:p>
          <a:p>
            <a:pPr marL="171450" indent="-171450">
              <a:lnSpc>
                <a:spcPts val="1500"/>
              </a:lnSpc>
              <a:spcAft>
                <a:spcPts val="1200"/>
              </a:spcAft>
              <a:buFont typeface="Arial" panose="020B0604020202020204" pitchFamily="34" charset="0"/>
              <a:buChar char="•"/>
            </a:pPr>
            <a:r>
              <a:rPr lang="en-US" sz="1200" dirty="0">
                <a:solidFill>
                  <a:prstClr val="black"/>
                </a:solidFill>
                <a:latin typeface="+mn-lt"/>
                <a:ea typeface="+mn-ea"/>
                <a:cs typeface="Arial" panose="020B0604020202020204" pitchFamily="34" charset="0"/>
                <a:rtl val="0"/>
              </a:rPr>
              <a:t>Awareness sessions to users, using train the trainer method</a:t>
            </a:r>
          </a:p>
          <a:p>
            <a:pPr marL="171450" indent="-171450">
              <a:lnSpc>
                <a:spcPts val="1500"/>
              </a:lnSpc>
              <a:spcAft>
                <a:spcPts val="1200"/>
              </a:spcAft>
              <a:buFont typeface="Arial" panose="020B0604020202020204" pitchFamily="34" charset="0"/>
              <a:buChar char="•"/>
            </a:pPr>
            <a:r>
              <a:rPr lang="en-US" sz="1200" dirty="0">
                <a:solidFill>
                  <a:prstClr val="black"/>
                </a:solidFill>
                <a:latin typeface="+mn-lt"/>
                <a:ea typeface="+mn-ea"/>
                <a:cs typeface="Arial" panose="020B0604020202020204" pitchFamily="34" charset="0"/>
                <a:rtl val="0"/>
              </a:rPr>
              <a:t>Webcasts on the usage of Office applications</a:t>
            </a:r>
          </a:p>
          <a:p>
            <a:pPr marL="171450" indent="-171450">
              <a:lnSpc>
                <a:spcPts val="1500"/>
              </a:lnSpc>
              <a:spcAft>
                <a:spcPts val="1200"/>
              </a:spcAft>
              <a:buFont typeface="Arial" panose="020B0604020202020204" pitchFamily="34" charset="0"/>
              <a:buChar char="•"/>
            </a:pPr>
            <a:r>
              <a:rPr lang="en-US" sz="1200" dirty="0">
                <a:solidFill>
                  <a:prstClr val="black"/>
                </a:solidFill>
                <a:latin typeface="+mn-lt"/>
                <a:ea typeface="+mn-ea"/>
                <a:cs typeface="Arial" panose="020B0604020202020204" pitchFamily="34" charset="0"/>
                <a:rtl val="0"/>
              </a:rPr>
              <a:t>Onsite engineers training for deployments other than HO/RO/ZO locations</a:t>
            </a:r>
          </a:p>
        </p:txBody>
      </p:sp>
      <p:sp>
        <p:nvSpPr>
          <p:cNvPr id="13" name="TextBox 12">
            <a:extLst>
              <a:ext uri="{FF2B5EF4-FFF2-40B4-BE49-F238E27FC236}">
                <a16:creationId xmlns:a16="http://schemas.microsoft.com/office/drawing/2014/main" id="{F4B36540-A277-4B29-823D-C252D8CD6629}"/>
              </a:ext>
            </a:extLst>
          </p:cNvPr>
          <p:cNvSpPr txBox="1"/>
          <p:nvPr/>
        </p:nvSpPr>
        <p:spPr>
          <a:xfrm>
            <a:off x="5054780" y="987425"/>
            <a:ext cx="3766957" cy="307777"/>
          </a:xfrm>
          <a:prstGeom prst="rect">
            <a:avLst/>
          </a:prstGeom>
          <a:noFill/>
        </p:spPr>
        <p:txBody>
          <a:bodyPr wrap="square" rtlCol="0">
            <a:spAutoFit/>
          </a:bodyPr>
          <a:lstStyle/>
          <a:p>
            <a:r>
              <a:rPr lang="en-IN" sz="1400" b="1" dirty="0">
                <a:solidFill>
                  <a:schemeClr val="tx2"/>
                </a:solidFill>
                <a:latin typeface="+mj-lt"/>
                <a:sym typeface="Arial"/>
                <a:rtl val="0"/>
              </a:rPr>
              <a:t>HELPDESK SUPPORT</a:t>
            </a:r>
            <a:endParaRPr lang="en-IN" sz="1200" dirty="0">
              <a:solidFill>
                <a:schemeClr val="tx2"/>
              </a:solidFill>
              <a:latin typeface="+mj-lt"/>
            </a:endParaRPr>
          </a:p>
        </p:txBody>
      </p:sp>
      <p:sp>
        <p:nvSpPr>
          <p:cNvPr id="14" name="TextBox 13">
            <a:extLst>
              <a:ext uri="{FF2B5EF4-FFF2-40B4-BE49-F238E27FC236}">
                <a16:creationId xmlns:a16="http://schemas.microsoft.com/office/drawing/2014/main" id="{C6136A01-2B00-4CD9-A1EC-C5EDE6A85B3C}"/>
              </a:ext>
            </a:extLst>
          </p:cNvPr>
          <p:cNvSpPr txBox="1"/>
          <p:nvPr/>
        </p:nvSpPr>
        <p:spPr>
          <a:xfrm>
            <a:off x="4751387" y="1625797"/>
            <a:ext cx="4090157" cy="1541512"/>
          </a:xfrm>
          <a:prstGeom prst="rect">
            <a:avLst/>
          </a:prstGeom>
          <a:noFill/>
        </p:spPr>
        <p:txBody>
          <a:bodyPr wrap="square" rtlCol="0">
            <a:spAutoFit/>
          </a:bodyPr>
          <a:lstStyle/>
          <a:p>
            <a:pPr marL="171450" indent="-171450">
              <a:lnSpc>
                <a:spcPts val="1500"/>
              </a:lnSpc>
              <a:spcAft>
                <a:spcPts val="1200"/>
              </a:spcAft>
              <a:buFont typeface="Arial" panose="020B0604020202020204" pitchFamily="34" charset="0"/>
              <a:buChar char="•"/>
            </a:pPr>
            <a:r>
              <a:rPr lang="en-US" sz="1200" dirty="0">
                <a:solidFill>
                  <a:prstClr val="black"/>
                </a:solidFill>
                <a:latin typeface="+mn-lt"/>
                <a:ea typeface="+mn-ea"/>
                <a:cs typeface="Arial" panose="020B0604020202020204" pitchFamily="34" charset="0"/>
                <a:rtl val="0"/>
              </a:rPr>
              <a:t>Resource deployment (One- L2 and 4 - L1) &amp; Helpdesk setup at HO, Mumbai</a:t>
            </a:r>
          </a:p>
          <a:p>
            <a:pPr marL="171450" indent="-171450">
              <a:lnSpc>
                <a:spcPts val="1500"/>
              </a:lnSpc>
              <a:spcAft>
                <a:spcPts val="1200"/>
              </a:spcAft>
              <a:buFont typeface="Arial" panose="020B0604020202020204" pitchFamily="34" charset="0"/>
              <a:buChar char="•"/>
            </a:pPr>
            <a:r>
              <a:rPr lang="en-US" sz="1200" dirty="0">
                <a:solidFill>
                  <a:prstClr val="black"/>
                </a:solidFill>
                <a:latin typeface="+mn-lt"/>
                <a:ea typeface="+mn-ea"/>
                <a:cs typeface="Arial" panose="020B0604020202020204" pitchFamily="34" charset="0"/>
                <a:rtl val="0"/>
              </a:rPr>
              <a:t>Determining client ticketing tool readiness for helpdesk setup </a:t>
            </a:r>
          </a:p>
          <a:p>
            <a:pPr marL="171450" indent="-171450">
              <a:lnSpc>
                <a:spcPts val="1500"/>
              </a:lnSpc>
              <a:spcAft>
                <a:spcPts val="1200"/>
              </a:spcAft>
              <a:buFont typeface="Arial" panose="020B0604020202020204" pitchFamily="34" charset="0"/>
              <a:buChar char="•"/>
            </a:pPr>
            <a:r>
              <a:rPr lang="en-US" sz="1200" dirty="0">
                <a:solidFill>
                  <a:prstClr val="black"/>
                </a:solidFill>
                <a:latin typeface="+mn-lt"/>
                <a:ea typeface="+mn-ea"/>
                <a:cs typeface="Arial" panose="020B0604020202020204" pitchFamily="34" charset="0"/>
                <a:rtl val="0"/>
              </a:rPr>
              <a:t>Setup helpdesk and continue engaging with support over the next 3 Years</a:t>
            </a:r>
          </a:p>
        </p:txBody>
      </p:sp>
      <p:cxnSp>
        <p:nvCxnSpPr>
          <p:cNvPr id="7" name="Straight Connector 6">
            <a:extLst>
              <a:ext uri="{FF2B5EF4-FFF2-40B4-BE49-F238E27FC236}">
                <a16:creationId xmlns:a16="http://schemas.microsoft.com/office/drawing/2014/main" id="{0E73A89C-FD8D-4D8E-BF59-4ADCE188B944}"/>
              </a:ext>
            </a:extLst>
          </p:cNvPr>
          <p:cNvCxnSpPr/>
          <p:nvPr/>
        </p:nvCxnSpPr>
        <p:spPr>
          <a:xfrm>
            <a:off x="4572000" y="987425"/>
            <a:ext cx="0" cy="3744913"/>
          </a:xfrm>
          <a:prstGeom prst="line">
            <a:avLst/>
          </a:prstGeom>
          <a:ln w="6350">
            <a:solidFill>
              <a:schemeClr val="accent1">
                <a:lumMod val="40000"/>
                <a:lumOff val="60000"/>
              </a:schemeClr>
            </a:solidFil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65C224C2-CFFE-4CF9-A503-C95B8A17BAB0}"/>
              </a:ext>
            </a:extLst>
          </p:cNvPr>
          <p:cNvPicPr>
            <a:picLocks noChangeAspect="1"/>
          </p:cNvPicPr>
          <p:nvPr/>
        </p:nvPicPr>
        <p:blipFill>
          <a:blip r:embed="rId2">
            <a:duotone>
              <a:schemeClr val="accent1">
                <a:shade val="45000"/>
                <a:satMod val="135000"/>
              </a:schemeClr>
              <a:prstClr val="white"/>
            </a:duotone>
            <a:extLst>
              <a:ext uri="{28A0092B-C50C-407E-A947-70E740481C1C}">
                <a14:useLocalDpi xmlns:a14="http://schemas.microsoft.com/office/drawing/2010/main" val="0"/>
              </a:ext>
            </a:extLst>
          </a:blip>
          <a:srcRect/>
          <a:stretch/>
        </p:blipFill>
        <p:spPr>
          <a:xfrm>
            <a:off x="323850" y="987425"/>
            <a:ext cx="360000" cy="360000"/>
          </a:xfrm>
          <a:prstGeom prst="rect">
            <a:avLst/>
          </a:prstGeom>
        </p:spPr>
      </p:pic>
      <p:pic>
        <p:nvPicPr>
          <p:cNvPr id="17" name="Picture 16">
            <a:extLst>
              <a:ext uri="{FF2B5EF4-FFF2-40B4-BE49-F238E27FC236}">
                <a16:creationId xmlns:a16="http://schemas.microsoft.com/office/drawing/2014/main" id="{6AFF6082-8309-4EC5-9301-BDA657DE6C63}"/>
              </a:ext>
            </a:extLst>
          </p:cNvPr>
          <p:cNvPicPr>
            <a:picLocks noChangeAspect="1"/>
          </p:cNvPicPr>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rcRect/>
          <a:stretch/>
        </p:blipFill>
        <p:spPr>
          <a:xfrm>
            <a:off x="4694781" y="987425"/>
            <a:ext cx="360000" cy="360000"/>
          </a:xfrm>
          <a:prstGeom prst="rect">
            <a:avLst/>
          </a:prstGeom>
        </p:spPr>
      </p:pic>
    </p:spTree>
    <p:extLst>
      <p:ext uri="{BB962C8B-B14F-4D97-AF65-F5344CB8AC3E}">
        <p14:creationId xmlns:p14="http://schemas.microsoft.com/office/powerpoint/2010/main" val="31771734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C3638F8D-0ED3-496F-BAA3-00C353BC5812}"/>
              </a:ext>
            </a:extLst>
          </p:cNvPr>
          <p:cNvSpPr>
            <a:spLocks noGrp="1"/>
          </p:cNvSpPr>
          <p:nvPr>
            <p:ph type="body" sz="quarter" idx="11"/>
          </p:nvPr>
        </p:nvSpPr>
        <p:spPr/>
        <p:txBody>
          <a:bodyPr/>
          <a:lstStyle/>
          <a:p>
            <a:r>
              <a:rPr lang="en-US" dirty="0"/>
              <a:t>Architecture and Solution </a:t>
            </a:r>
            <a:endParaRPr lang="en-IN" dirty="0"/>
          </a:p>
        </p:txBody>
      </p:sp>
      <p:sp>
        <p:nvSpPr>
          <p:cNvPr id="3" name="Rectangle 2">
            <a:extLst>
              <a:ext uri="{FF2B5EF4-FFF2-40B4-BE49-F238E27FC236}">
                <a16:creationId xmlns:a16="http://schemas.microsoft.com/office/drawing/2014/main" id="{B7A3B369-952B-4C93-BA32-0AA4DD65C97D}"/>
              </a:ext>
            </a:extLst>
          </p:cNvPr>
          <p:cNvSpPr/>
          <p:nvPr/>
        </p:nvSpPr>
        <p:spPr>
          <a:xfrm>
            <a:off x="-6504" y="0"/>
            <a:ext cx="135000" cy="486000"/>
          </a:xfrm>
          <a:prstGeom prst="rect">
            <a:avLst/>
          </a:prstGeom>
          <a:solidFill>
            <a:srgbClr val="BDD70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IN" sz="1350" b="0" i="0" u="none" strike="noStrike" kern="0" cap="none" spc="0" normalizeH="0" baseline="0" noProof="0" dirty="0">
              <a:ln>
                <a:noFill/>
              </a:ln>
              <a:solidFill>
                <a:prstClr val="white"/>
              </a:solidFill>
              <a:effectLst/>
              <a:uLnTx/>
              <a:uFillTx/>
              <a:latin typeface="Calibri" panose="020F0502020204030204"/>
              <a:ea typeface="+mn-ea"/>
              <a:cs typeface="+mn-cs"/>
              <a:sym typeface="Arial"/>
              <a:rtl val="0"/>
            </a:endParaRPr>
          </a:p>
        </p:txBody>
      </p:sp>
    </p:spTree>
    <p:extLst>
      <p:ext uri="{BB962C8B-B14F-4D97-AF65-F5344CB8AC3E}">
        <p14:creationId xmlns:p14="http://schemas.microsoft.com/office/powerpoint/2010/main" val="34205853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1B083F1-8B39-42D1-A40E-1147D187FCC0}"/>
              </a:ext>
            </a:extLst>
          </p:cNvPr>
          <p:cNvSpPr>
            <a:spLocks noGrp="1"/>
          </p:cNvSpPr>
          <p:nvPr>
            <p:ph type="title"/>
          </p:nvPr>
        </p:nvSpPr>
        <p:spPr>
          <a:xfrm>
            <a:off x="324000" y="257731"/>
            <a:ext cx="7666691" cy="369332"/>
          </a:xfrm>
        </p:spPr>
        <p:txBody>
          <a:bodyPr/>
          <a:lstStyle/>
          <a:p>
            <a:r>
              <a:rPr lang="en-US" dirty="0"/>
              <a:t>Proposed Target Architecture</a:t>
            </a:r>
            <a:endParaRPr lang="en-IN" dirty="0"/>
          </a:p>
        </p:txBody>
      </p:sp>
      <p:pic>
        <p:nvPicPr>
          <p:cNvPr id="7" name="Picture 2" descr="Diagram&#10;&#10;Description automatically generated">
            <a:extLst>
              <a:ext uri="{FF2B5EF4-FFF2-40B4-BE49-F238E27FC236}">
                <a16:creationId xmlns:a16="http://schemas.microsoft.com/office/drawing/2014/main" id="{E87393E4-B3B9-4C92-8A52-4822479923D8}"/>
              </a:ext>
            </a:extLst>
          </p:cNvPr>
          <p:cNvPicPr>
            <a:picLocks noGrp="1" noChangeAspect="1"/>
          </p:cNvPicPr>
          <p:nvPr>
            <p:ph sz="half" idx="4294967295"/>
          </p:nvPr>
        </p:nvPicPr>
        <p:blipFill>
          <a:blip r:embed="rId2"/>
          <a:stretch>
            <a:fillRect/>
          </a:stretch>
        </p:blipFill>
        <p:spPr>
          <a:xfrm>
            <a:off x="4478338" y="987425"/>
            <a:ext cx="4341812" cy="3744913"/>
          </a:xfrm>
          <a:prstGeom prst="rect">
            <a:avLst/>
          </a:prstGeom>
          <a:noFill/>
          <a:ln>
            <a:noFill/>
          </a:ln>
        </p:spPr>
      </p:pic>
      <p:sp>
        <p:nvSpPr>
          <p:cNvPr id="3" name="Freeform: Shape 2">
            <a:extLst>
              <a:ext uri="{FF2B5EF4-FFF2-40B4-BE49-F238E27FC236}">
                <a16:creationId xmlns:a16="http://schemas.microsoft.com/office/drawing/2014/main" id="{1863EE12-039C-4A61-B422-2E2322000B86}"/>
              </a:ext>
            </a:extLst>
          </p:cNvPr>
          <p:cNvSpPr/>
          <p:nvPr/>
        </p:nvSpPr>
        <p:spPr>
          <a:xfrm>
            <a:off x="324000" y="1049481"/>
            <a:ext cx="4068613" cy="481637"/>
          </a:xfrm>
          <a:custGeom>
            <a:avLst/>
            <a:gdLst>
              <a:gd name="connsiteX0" fmla="*/ 0 w 4068613"/>
              <a:gd name="connsiteY0" fmla="*/ 80274 h 481637"/>
              <a:gd name="connsiteX1" fmla="*/ 80274 w 4068613"/>
              <a:gd name="connsiteY1" fmla="*/ 0 h 481637"/>
              <a:gd name="connsiteX2" fmla="*/ 3988339 w 4068613"/>
              <a:gd name="connsiteY2" fmla="*/ 0 h 481637"/>
              <a:gd name="connsiteX3" fmla="*/ 4068613 w 4068613"/>
              <a:gd name="connsiteY3" fmla="*/ 80274 h 481637"/>
              <a:gd name="connsiteX4" fmla="*/ 4068613 w 4068613"/>
              <a:gd name="connsiteY4" fmla="*/ 401363 h 481637"/>
              <a:gd name="connsiteX5" fmla="*/ 3988339 w 4068613"/>
              <a:gd name="connsiteY5" fmla="*/ 481637 h 481637"/>
              <a:gd name="connsiteX6" fmla="*/ 80274 w 4068613"/>
              <a:gd name="connsiteY6" fmla="*/ 481637 h 481637"/>
              <a:gd name="connsiteX7" fmla="*/ 0 w 4068613"/>
              <a:gd name="connsiteY7" fmla="*/ 401363 h 481637"/>
              <a:gd name="connsiteX8" fmla="*/ 0 w 4068613"/>
              <a:gd name="connsiteY8" fmla="*/ 80274 h 481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068613" h="481637">
                <a:moveTo>
                  <a:pt x="0" y="80274"/>
                </a:moveTo>
                <a:cubicBezTo>
                  <a:pt x="0" y="35940"/>
                  <a:pt x="35940" y="0"/>
                  <a:pt x="80274" y="0"/>
                </a:cubicBezTo>
                <a:lnTo>
                  <a:pt x="3988339" y="0"/>
                </a:lnTo>
                <a:cubicBezTo>
                  <a:pt x="4032673" y="0"/>
                  <a:pt x="4068613" y="35940"/>
                  <a:pt x="4068613" y="80274"/>
                </a:cubicBezTo>
                <a:lnTo>
                  <a:pt x="4068613" y="401363"/>
                </a:lnTo>
                <a:cubicBezTo>
                  <a:pt x="4068613" y="445697"/>
                  <a:pt x="4032673" y="481637"/>
                  <a:pt x="3988339" y="481637"/>
                </a:cubicBezTo>
                <a:lnTo>
                  <a:pt x="80274" y="481637"/>
                </a:lnTo>
                <a:cubicBezTo>
                  <a:pt x="35940" y="481637"/>
                  <a:pt x="0" y="445697"/>
                  <a:pt x="0" y="401363"/>
                </a:cubicBezTo>
                <a:lnTo>
                  <a:pt x="0" y="80274"/>
                </a:lnTo>
                <a:close/>
              </a:path>
            </a:pathLst>
          </a:custGeom>
          <a:solidFill>
            <a:schemeClr val="bg1"/>
          </a:solidFill>
          <a:ln w="6350">
            <a:solidFill>
              <a:schemeClr val="accent1">
                <a:lumMod val="60000"/>
                <a:lumOff val="40000"/>
              </a:schemeClr>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65422" tIns="65422" rIns="65422" bIns="65422" numCol="1" spcCol="1270" anchor="ctr" anchorCtr="0">
            <a:noAutofit/>
          </a:bodyPr>
          <a:lstStyle/>
          <a:p>
            <a:pPr marL="72000" lvl="0" indent="0" algn="l" defTabSz="466725">
              <a:lnSpc>
                <a:spcPts val="1200"/>
              </a:lnSpc>
              <a:spcBef>
                <a:spcPct val="0"/>
              </a:spcBef>
              <a:spcAft>
                <a:spcPts val="0"/>
              </a:spcAft>
              <a:buNone/>
            </a:pPr>
            <a:r>
              <a:rPr lang="en-US" sz="1050" kern="1200" dirty="0">
                <a:solidFill>
                  <a:schemeClr val="tx1"/>
                </a:solidFill>
              </a:rPr>
              <a:t>Assumption: e-CB's current AAD/ADFS is scaled to support 50K users</a:t>
            </a:r>
            <a:endParaRPr lang="en-IN" sz="1050" kern="1200" dirty="0">
              <a:solidFill>
                <a:schemeClr val="tx1"/>
              </a:solidFill>
            </a:endParaRPr>
          </a:p>
        </p:txBody>
      </p:sp>
      <p:sp>
        <p:nvSpPr>
          <p:cNvPr id="5" name="Freeform: Shape 4">
            <a:extLst>
              <a:ext uri="{FF2B5EF4-FFF2-40B4-BE49-F238E27FC236}">
                <a16:creationId xmlns:a16="http://schemas.microsoft.com/office/drawing/2014/main" id="{ADBB8CA2-83A7-4A17-A2A6-6BA9F76D4A40}"/>
              </a:ext>
            </a:extLst>
          </p:cNvPr>
          <p:cNvSpPr/>
          <p:nvPr/>
        </p:nvSpPr>
        <p:spPr>
          <a:xfrm>
            <a:off x="324000" y="1600238"/>
            <a:ext cx="4068613" cy="469367"/>
          </a:xfrm>
          <a:custGeom>
            <a:avLst/>
            <a:gdLst>
              <a:gd name="connsiteX0" fmla="*/ 0 w 4068613"/>
              <a:gd name="connsiteY0" fmla="*/ 78229 h 469367"/>
              <a:gd name="connsiteX1" fmla="*/ 78229 w 4068613"/>
              <a:gd name="connsiteY1" fmla="*/ 0 h 469367"/>
              <a:gd name="connsiteX2" fmla="*/ 3990384 w 4068613"/>
              <a:gd name="connsiteY2" fmla="*/ 0 h 469367"/>
              <a:gd name="connsiteX3" fmla="*/ 4068613 w 4068613"/>
              <a:gd name="connsiteY3" fmla="*/ 78229 h 469367"/>
              <a:gd name="connsiteX4" fmla="*/ 4068613 w 4068613"/>
              <a:gd name="connsiteY4" fmla="*/ 391138 h 469367"/>
              <a:gd name="connsiteX5" fmla="*/ 3990384 w 4068613"/>
              <a:gd name="connsiteY5" fmla="*/ 469367 h 469367"/>
              <a:gd name="connsiteX6" fmla="*/ 78229 w 4068613"/>
              <a:gd name="connsiteY6" fmla="*/ 469367 h 469367"/>
              <a:gd name="connsiteX7" fmla="*/ 0 w 4068613"/>
              <a:gd name="connsiteY7" fmla="*/ 391138 h 469367"/>
              <a:gd name="connsiteX8" fmla="*/ 0 w 4068613"/>
              <a:gd name="connsiteY8" fmla="*/ 78229 h 4693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068613" h="469367">
                <a:moveTo>
                  <a:pt x="0" y="78229"/>
                </a:moveTo>
                <a:cubicBezTo>
                  <a:pt x="0" y="35024"/>
                  <a:pt x="35024" y="0"/>
                  <a:pt x="78229" y="0"/>
                </a:cubicBezTo>
                <a:lnTo>
                  <a:pt x="3990384" y="0"/>
                </a:lnTo>
                <a:cubicBezTo>
                  <a:pt x="4033589" y="0"/>
                  <a:pt x="4068613" y="35024"/>
                  <a:pt x="4068613" y="78229"/>
                </a:cubicBezTo>
                <a:lnTo>
                  <a:pt x="4068613" y="391138"/>
                </a:lnTo>
                <a:cubicBezTo>
                  <a:pt x="4068613" y="434343"/>
                  <a:pt x="4033589" y="469367"/>
                  <a:pt x="3990384" y="469367"/>
                </a:cubicBezTo>
                <a:lnTo>
                  <a:pt x="78229" y="469367"/>
                </a:lnTo>
                <a:cubicBezTo>
                  <a:pt x="35024" y="469367"/>
                  <a:pt x="0" y="434343"/>
                  <a:pt x="0" y="391138"/>
                </a:cubicBezTo>
                <a:lnTo>
                  <a:pt x="0" y="78229"/>
                </a:lnTo>
                <a:close/>
              </a:path>
            </a:pathLst>
          </a:custGeom>
          <a:solidFill>
            <a:srgbClr val="DCE6F2">
              <a:alpha val="40000"/>
            </a:srgbClr>
          </a:solidFill>
          <a:ln w="6350">
            <a:solidFill>
              <a:schemeClr val="accent1">
                <a:lumMod val="60000"/>
                <a:lumOff val="40000"/>
              </a:schemeClr>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64823" tIns="64823" rIns="64823" bIns="64823" numCol="1" spcCol="1270" anchor="ctr" anchorCtr="0">
            <a:noAutofit/>
          </a:bodyPr>
          <a:lstStyle/>
          <a:p>
            <a:pPr marL="72000" lvl="0" indent="0" algn="l" defTabSz="466725">
              <a:lnSpc>
                <a:spcPts val="1200"/>
              </a:lnSpc>
              <a:spcBef>
                <a:spcPct val="0"/>
              </a:spcBef>
              <a:spcAft>
                <a:spcPts val="0"/>
              </a:spcAft>
              <a:buNone/>
            </a:pPr>
            <a:r>
              <a:rPr lang="en-US" sz="1050" kern="1200" dirty="0">
                <a:solidFill>
                  <a:schemeClr val="tx1"/>
                </a:solidFill>
              </a:rPr>
              <a:t>Federated Identity with Password Hash sync as fallback authentication in the event of ADFS not reachable</a:t>
            </a:r>
            <a:endParaRPr lang="en-IN" sz="1050" kern="1200" dirty="0">
              <a:solidFill>
                <a:schemeClr val="tx1"/>
              </a:solidFill>
            </a:endParaRPr>
          </a:p>
        </p:txBody>
      </p:sp>
      <p:sp>
        <p:nvSpPr>
          <p:cNvPr id="6" name="Freeform: Shape 5">
            <a:extLst>
              <a:ext uri="{FF2B5EF4-FFF2-40B4-BE49-F238E27FC236}">
                <a16:creationId xmlns:a16="http://schemas.microsoft.com/office/drawing/2014/main" id="{6185A03B-B6B7-4F31-9D3D-46A6916DF144}"/>
              </a:ext>
            </a:extLst>
          </p:cNvPr>
          <p:cNvSpPr/>
          <p:nvPr/>
        </p:nvSpPr>
        <p:spPr>
          <a:xfrm>
            <a:off x="324000" y="2138725"/>
            <a:ext cx="4068613" cy="469367"/>
          </a:xfrm>
          <a:custGeom>
            <a:avLst/>
            <a:gdLst>
              <a:gd name="connsiteX0" fmla="*/ 0 w 4068613"/>
              <a:gd name="connsiteY0" fmla="*/ 78229 h 469367"/>
              <a:gd name="connsiteX1" fmla="*/ 78229 w 4068613"/>
              <a:gd name="connsiteY1" fmla="*/ 0 h 469367"/>
              <a:gd name="connsiteX2" fmla="*/ 3990384 w 4068613"/>
              <a:gd name="connsiteY2" fmla="*/ 0 h 469367"/>
              <a:gd name="connsiteX3" fmla="*/ 4068613 w 4068613"/>
              <a:gd name="connsiteY3" fmla="*/ 78229 h 469367"/>
              <a:gd name="connsiteX4" fmla="*/ 4068613 w 4068613"/>
              <a:gd name="connsiteY4" fmla="*/ 391138 h 469367"/>
              <a:gd name="connsiteX5" fmla="*/ 3990384 w 4068613"/>
              <a:gd name="connsiteY5" fmla="*/ 469367 h 469367"/>
              <a:gd name="connsiteX6" fmla="*/ 78229 w 4068613"/>
              <a:gd name="connsiteY6" fmla="*/ 469367 h 469367"/>
              <a:gd name="connsiteX7" fmla="*/ 0 w 4068613"/>
              <a:gd name="connsiteY7" fmla="*/ 391138 h 469367"/>
              <a:gd name="connsiteX8" fmla="*/ 0 w 4068613"/>
              <a:gd name="connsiteY8" fmla="*/ 78229 h 4693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068613" h="469367">
                <a:moveTo>
                  <a:pt x="0" y="78229"/>
                </a:moveTo>
                <a:cubicBezTo>
                  <a:pt x="0" y="35024"/>
                  <a:pt x="35024" y="0"/>
                  <a:pt x="78229" y="0"/>
                </a:cubicBezTo>
                <a:lnTo>
                  <a:pt x="3990384" y="0"/>
                </a:lnTo>
                <a:cubicBezTo>
                  <a:pt x="4033589" y="0"/>
                  <a:pt x="4068613" y="35024"/>
                  <a:pt x="4068613" y="78229"/>
                </a:cubicBezTo>
                <a:lnTo>
                  <a:pt x="4068613" y="391138"/>
                </a:lnTo>
                <a:cubicBezTo>
                  <a:pt x="4068613" y="434343"/>
                  <a:pt x="4033589" y="469367"/>
                  <a:pt x="3990384" y="469367"/>
                </a:cubicBezTo>
                <a:lnTo>
                  <a:pt x="78229" y="469367"/>
                </a:lnTo>
                <a:cubicBezTo>
                  <a:pt x="35024" y="469367"/>
                  <a:pt x="0" y="434343"/>
                  <a:pt x="0" y="391138"/>
                </a:cubicBezTo>
                <a:lnTo>
                  <a:pt x="0" y="78229"/>
                </a:lnTo>
                <a:close/>
              </a:path>
            </a:pathLst>
          </a:custGeom>
          <a:solidFill>
            <a:schemeClr val="bg1"/>
          </a:solidFill>
          <a:ln w="6350">
            <a:solidFill>
              <a:schemeClr val="accent1">
                <a:lumMod val="60000"/>
                <a:lumOff val="40000"/>
              </a:schemeClr>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64823" tIns="64823" rIns="64823" bIns="64823" numCol="1" spcCol="1270" anchor="ctr" anchorCtr="0">
            <a:noAutofit/>
          </a:bodyPr>
          <a:lstStyle/>
          <a:p>
            <a:pPr marL="72000" lvl="0" indent="0" algn="l" defTabSz="466725">
              <a:lnSpc>
                <a:spcPts val="1200"/>
              </a:lnSpc>
              <a:spcBef>
                <a:spcPct val="0"/>
              </a:spcBef>
              <a:spcAft>
                <a:spcPts val="0"/>
              </a:spcAft>
              <a:buNone/>
            </a:pPr>
            <a:r>
              <a:rPr lang="en-US" sz="1050" kern="1200" dirty="0">
                <a:solidFill>
                  <a:schemeClr val="tx1"/>
                </a:solidFill>
              </a:rPr>
              <a:t>Transient Trust relationships are setup across three forests and objects are synced to e-CB forest form other domains</a:t>
            </a:r>
            <a:endParaRPr lang="en-IN" sz="1050" kern="1200" dirty="0">
              <a:solidFill>
                <a:schemeClr val="tx1"/>
              </a:solidFill>
            </a:endParaRPr>
          </a:p>
        </p:txBody>
      </p:sp>
      <p:sp>
        <p:nvSpPr>
          <p:cNvPr id="9" name="Freeform: Shape 8">
            <a:extLst>
              <a:ext uri="{FF2B5EF4-FFF2-40B4-BE49-F238E27FC236}">
                <a16:creationId xmlns:a16="http://schemas.microsoft.com/office/drawing/2014/main" id="{05EF11E1-1FD2-41F4-BC75-6DC62908D23D}"/>
              </a:ext>
            </a:extLst>
          </p:cNvPr>
          <p:cNvSpPr/>
          <p:nvPr/>
        </p:nvSpPr>
        <p:spPr>
          <a:xfrm>
            <a:off x="324000" y="2677213"/>
            <a:ext cx="4068613" cy="469367"/>
          </a:xfrm>
          <a:custGeom>
            <a:avLst/>
            <a:gdLst>
              <a:gd name="connsiteX0" fmla="*/ 0 w 4068613"/>
              <a:gd name="connsiteY0" fmla="*/ 78229 h 469367"/>
              <a:gd name="connsiteX1" fmla="*/ 78229 w 4068613"/>
              <a:gd name="connsiteY1" fmla="*/ 0 h 469367"/>
              <a:gd name="connsiteX2" fmla="*/ 3990384 w 4068613"/>
              <a:gd name="connsiteY2" fmla="*/ 0 h 469367"/>
              <a:gd name="connsiteX3" fmla="*/ 4068613 w 4068613"/>
              <a:gd name="connsiteY3" fmla="*/ 78229 h 469367"/>
              <a:gd name="connsiteX4" fmla="*/ 4068613 w 4068613"/>
              <a:gd name="connsiteY4" fmla="*/ 391138 h 469367"/>
              <a:gd name="connsiteX5" fmla="*/ 3990384 w 4068613"/>
              <a:gd name="connsiteY5" fmla="*/ 469367 h 469367"/>
              <a:gd name="connsiteX6" fmla="*/ 78229 w 4068613"/>
              <a:gd name="connsiteY6" fmla="*/ 469367 h 469367"/>
              <a:gd name="connsiteX7" fmla="*/ 0 w 4068613"/>
              <a:gd name="connsiteY7" fmla="*/ 391138 h 469367"/>
              <a:gd name="connsiteX8" fmla="*/ 0 w 4068613"/>
              <a:gd name="connsiteY8" fmla="*/ 78229 h 4693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068613" h="469367">
                <a:moveTo>
                  <a:pt x="0" y="78229"/>
                </a:moveTo>
                <a:cubicBezTo>
                  <a:pt x="0" y="35024"/>
                  <a:pt x="35024" y="0"/>
                  <a:pt x="78229" y="0"/>
                </a:cubicBezTo>
                <a:lnTo>
                  <a:pt x="3990384" y="0"/>
                </a:lnTo>
                <a:cubicBezTo>
                  <a:pt x="4033589" y="0"/>
                  <a:pt x="4068613" y="35024"/>
                  <a:pt x="4068613" y="78229"/>
                </a:cubicBezTo>
                <a:lnTo>
                  <a:pt x="4068613" y="391138"/>
                </a:lnTo>
                <a:cubicBezTo>
                  <a:pt x="4068613" y="434343"/>
                  <a:pt x="4033589" y="469367"/>
                  <a:pt x="3990384" y="469367"/>
                </a:cubicBezTo>
                <a:lnTo>
                  <a:pt x="78229" y="469367"/>
                </a:lnTo>
                <a:cubicBezTo>
                  <a:pt x="35024" y="469367"/>
                  <a:pt x="0" y="434343"/>
                  <a:pt x="0" y="391138"/>
                </a:cubicBezTo>
                <a:lnTo>
                  <a:pt x="0" y="78229"/>
                </a:lnTo>
                <a:close/>
              </a:path>
            </a:pathLst>
          </a:custGeom>
          <a:solidFill>
            <a:srgbClr val="DCE6F2">
              <a:alpha val="40000"/>
            </a:srgbClr>
          </a:solidFill>
          <a:ln w="6350">
            <a:solidFill>
              <a:schemeClr val="accent1">
                <a:lumMod val="60000"/>
                <a:lumOff val="40000"/>
              </a:schemeClr>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64823" tIns="64823" rIns="64823" bIns="64823" numCol="1" spcCol="1270" anchor="ctr" anchorCtr="0">
            <a:noAutofit/>
          </a:bodyPr>
          <a:lstStyle/>
          <a:p>
            <a:pPr marL="72000" lvl="0" indent="0" algn="l" defTabSz="466725">
              <a:lnSpc>
                <a:spcPts val="1200"/>
              </a:lnSpc>
              <a:spcBef>
                <a:spcPct val="0"/>
              </a:spcBef>
              <a:spcAft>
                <a:spcPts val="0"/>
              </a:spcAft>
              <a:buNone/>
            </a:pPr>
            <a:r>
              <a:rPr lang="en-US" sz="1050" kern="1200" dirty="0">
                <a:solidFill>
                  <a:schemeClr val="tx1"/>
                </a:solidFill>
              </a:rPr>
              <a:t>AAD and ADFS is setup to support logins from all three forests (different Issuer Uri and Support Multidomain)</a:t>
            </a:r>
            <a:endParaRPr lang="en-IN" sz="1050" kern="1200" dirty="0">
              <a:solidFill>
                <a:schemeClr val="tx1"/>
              </a:solidFill>
            </a:endParaRPr>
          </a:p>
        </p:txBody>
      </p:sp>
      <p:sp>
        <p:nvSpPr>
          <p:cNvPr id="10" name="Freeform: Shape 9">
            <a:extLst>
              <a:ext uri="{FF2B5EF4-FFF2-40B4-BE49-F238E27FC236}">
                <a16:creationId xmlns:a16="http://schemas.microsoft.com/office/drawing/2014/main" id="{85414278-BB33-410D-B26C-8E9796127891}"/>
              </a:ext>
            </a:extLst>
          </p:cNvPr>
          <p:cNvSpPr/>
          <p:nvPr/>
        </p:nvSpPr>
        <p:spPr>
          <a:xfrm>
            <a:off x="324000" y="3215700"/>
            <a:ext cx="4068613" cy="469367"/>
          </a:xfrm>
          <a:custGeom>
            <a:avLst/>
            <a:gdLst>
              <a:gd name="connsiteX0" fmla="*/ 0 w 4068613"/>
              <a:gd name="connsiteY0" fmla="*/ 78229 h 469367"/>
              <a:gd name="connsiteX1" fmla="*/ 78229 w 4068613"/>
              <a:gd name="connsiteY1" fmla="*/ 0 h 469367"/>
              <a:gd name="connsiteX2" fmla="*/ 3990384 w 4068613"/>
              <a:gd name="connsiteY2" fmla="*/ 0 h 469367"/>
              <a:gd name="connsiteX3" fmla="*/ 4068613 w 4068613"/>
              <a:gd name="connsiteY3" fmla="*/ 78229 h 469367"/>
              <a:gd name="connsiteX4" fmla="*/ 4068613 w 4068613"/>
              <a:gd name="connsiteY4" fmla="*/ 391138 h 469367"/>
              <a:gd name="connsiteX5" fmla="*/ 3990384 w 4068613"/>
              <a:gd name="connsiteY5" fmla="*/ 469367 h 469367"/>
              <a:gd name="connsiteX6" fmla="*/ 78229 w 4068613"/>
              <a:gd name="connsiteY6" fmla="*/ 469367 h 469367"/>
              <a:gd name="connsiteX7" fmla="*/ 0 w 4068613"/>
              <a:gd name="connsiteY7" fmla="*/ 391138 h 469367"/>
              <a:gd name="connsiteX8" fmla="*/ 0 w 4068613"/>
              <a:gd name="connsiteY8" fmla="*/ 78229 h 4693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068613" h="469367">
                <a:moveTo>
                  <a:pt x="0" y="78229"/>
                </a:moveTo>
                <a:cubicBezTo>
                  <a:pt x="0" y="35024"/>
                  <a:pt x="35024" y="0"/>
                  <a:pt x="78229" y="0"/>
                </a:cubicBezTo>
                <a:lnTo>
                  <a:pt x="3990384" y="0"/>
                </a:lnTo>
                <a:cubicBezTo>
                  <a:pt x="4033589" y="0"/>
                  <a:pt x="4068613" y="35024"/>
                  <a:pt x="4068613" y="78229"/>
                </a:cubicBezTo>
                <a:lnTo>
                  <a:pt x="4068613" y="391138"/>
                </a:lnTo>
                <a:cubicBezTo>
                  <a:pt x="4068613" y="434343"/>
                  <a:pt x="4033589" y="469367"/>
                  <a:pt x="3990384" y="469367"/>
                </a:cubicBezTo>
                <a:lnTo>
                  <a:pt x="78229" y="469367"/>
                </a:lnTo>
                <a:cubicBezTo>
                  <a:pt x="35024" y="469367"/>
                  <a:pt x="0" y="434343"/>
                  <a:pt x="0" y="391138"/>
                </a:cubicBezTo>
                <a:lnTo>
                  <a:pt x="0" y="78229"/>
                </a:lnTo>
                <a:close/>
              </a:path>
            </a:pathLst>
          </a:custGeom>
          <a:solidFill>
            <a:schemeClr val="bg1"/>
          </a:solidFill>
          <a:ln w="6350">
            <a:solidFill>
              <a:schemeClr val="accent1">
                <a:lumMod val="60000"/>
                <a:lumOff val="40000"/>
              </a:schemeClr>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64823" tIns="64823" rIns="64823" bIns="64823" numCol="1" spcCol="1270" anchor="ctr" anchorCtr="0">
            <a:noAutofit/>
          </a:bodyPr>
          <a:lstStyle/>
          <a:p>
            <a:pPr marL="72000" lvl="0" indent="0" algn="l" defTabSz="466725">
              <a:lnSpc>
                <a:spcPts val="1200"/>
              </a:lnSpc>
              <a:spcBef>
                <a:spcPct val="0"/>
              </a:spcBef>
              <a:spcAft>
                <a:spcPts val="0"/>
              </a:spcAft>
              <a:buNone/>
            </a:pPr>
            <a:r>
              <a:rPr lang="en-US" sz="1050" kern="1200" dirty="0">
                <a:solidFill>
                  <a:schemeClr val="tx1"/>
                </a:solidFill>
              </a:rPr>
              <a:t>Web Application proxies will be leveraged for the internet bound traffic</a:t>
            </a:r>
            <a:endParaRPr lang="en-IN" sz="1050" kern="1200" dirty="0">
              <a:solidFill>
                <a:schemeClr val="tx1"/>
              </a:solidFill>
            </a:endParaRPr>
          </a:p>
        </p:txBody>
      </p:sp>
      <p:sp>
        <p:nvSpPr>
          <p:cNvPr id="11" name="Freeform: Shape 10">
            <a:extLst>
              <a:ext uri="{FF2B5EF4-FFF2-40B4-BE49-F238E27FC236}">
                <a16:creationId xmlns:a16="http://schemas.microsoft.com/office/drawing/2014/main" id="{CFCC6765-FBD9-447A-8215-AC6C6A6EADF9}"/>
              </a:ext>
            </a:extLst>
          </p:cNvPr>
          <p:cNvSpPr/>
          <p:nvPr/>
        </p:nvSpPr>
        <p:spPr>
          <a:xfrm>
            <a:off x="324000" y="3754187"/>
            <a:ext cx="4068613" cy="469367"/>
          </a:xfrm>
          <a:custGeom>
            <a:avLst/>
            <a:gdLst>
              <a:gd name="connsiteX0" fmla="*/ 0 w 4068613"/>
              <a:gd name="connsiteY0" fmla="*/ 78229 h 469367"/>
              <a:gd name="connsiteX1" fmla="*/ 78229 w 4068613"/>
              <a:gd name="connsiteY1" fmla="*/ 0 h 469367"/>
              <a:gd name="connsiteX2" fmla="*/ 3990384 w 4068613"/>
              <a:gd name="connsiteY2" fmla="*/ 0 h 469367"/>
              <a:gd name="connsiteX3" fmla="*/ 4068613 w 4068613"/>
              <a:gd name="connsiteY3" fmla="*/ 78229 h 469367"/>
              <a:gd name="connsiteX4" fmla="*/ 4068613 w 4068613"/>
              <a:gd name="connsiteY4" fmla="*/ 391138 h 469367"/>
              <a:gd name="connsiteX5" fmla="*/ 3990384 w 4068613"/>
              <a:gd name="connsiteY5" fmla="*/ 469367 h 469367"/>
              <a:gd name="connsiteX6" fmla="*/ 78229 w 4068613"/>
              <a:gd name="connsiteY6" fmla="*/ 469367 h 469367"/>
              <a:gd name="connsiteX7" fmla="*/ 0 w 4068613"/>
              <a:gd name="connsiteY7" fmla="*/ 391138 h 469367"/>
              <a:gd name="connsiteX8" fmla="*/ 0 w 4068613"/>
              <a:gd name="connsiteY8" fmla="*/ 78229 h 4693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068613" h="469367">
                <a:moveTo>
                  <a:pt x="0" y="78229"/>
                </a:moveTo>
                <a:cubicBezTo>
                  <a:pt x="0" y="35024"/>
                  <a:pt x="35024" y="0"/>
                  <a:pt x="78229" y="0"/>
                </a:cubicBezTo>
                <a:lnTo>
                  <a:pt x="3990384" y="0"/>
                </a:lnTo>
                <a:cubicBezTo>
                  <a:pt x="4033589" y="0"/>
                  <a:pt x="4068613" y="35024"/>
                  <a:pt x="4068613" y="78229"/>
                </a:cubicBezTo>
                <a:lnTo>
                  <a:pt x="4068613" y="391138"/>
                </a:lnTo>
                <a:cubicBezTo>
                  <a:pt x="4068613" y="434343"/>
                  <a:pt x="4033589" y="469367"/>
                  <a:pt x="3990384" y="469367"/>
                </a:cubicBezTo>
                <a:lnTo>
                  <a:pt x="78229" y="469367"/>
                </a:lnTo>
                <a:cubicBezTo>
                  <a:pt x="35024" y="469367"/>
                  <a:pt x="0" y="434343"/>
                  <a:pt x="0" y="391138"/>
                </a:cubicBezTo>
                <a:lnTo>
                  <a:pt x="0" y="78229"/>
                </a:lnTo>
                <a:close/>
              </a:path>
            </a:pathLst>
          </a:custGeom>
          <a:solidFill>
            <a:srgbClr val="DCE6F2">
              <a:alpha val="40000"/>
            </a:srgbClr>
          </a:solidFill>
          <a:ln w="6350">
            <a:solidFill>
              <a:schemeClr val="accent1">
                <a:lumMod val="60000"/>
                <a:lumOff val="40000"/>
              </a:schemeClr>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64823" tIns="64823" rIns="64823" bIns="64823" numCol="1" spcCol="1270" anchor="ctr" anchorCtr="0">
            <a:noAutofit/>
          </a:bodyPr>
          <a:lstStyle/>
          <a:p>
            <a:pPr marL="72000" lvl="0" indent="0" algn="l" defTabSz="466725">
              <a:lnSpc>
                <a:spcPts val="1200"/>
              </a:lnSpc>
              <a:spcBef>
                <a:spcPct val="0"/>
              </a:spcBef>
              <a:spcAft>
                <a:spcPts val="0"/>
              </a:spcAft>
              <a:buNone/>
            </a:pPr>
            <a:r>
              <a:rPr lang="en-US" sz="1050" kern="1200" dirty="0">
                <a:solidFill>
                  <a:schemeClr val="tx1"/>
                </a:solidFill>
              </a:rPr>
              <a:t>Fully site-resilient and High Availability Setup across DC and DR datacenters for both ADFS (MZ) and WAP (DMZ)</a:t>
            </a:r>
            <a:endParaRPr lang="en-IN" sz="1050" kern="1200" dirty="0">
              <a:solidFill>
                <a:schemeClr val="tx1"/>
              </a:solidFill>
            </a:endParaRPr>
          </a:p>
        </p:txBody>
      </p:sp>
      <p:sp>
        <p:nvSpPr>
          <p:cNvPr id="12" name="Freeform: Shape 11">
            <a:extLst>
              <a:ext uri="{FF2B5EF4-FFF2-40B4-BE49-F238E27FC236}">
                <a16:creationId xmlns:a16="http://schemas.microsoft.com/office/drawing/2014/main" id="{CF59CB6A-089A-4211-8838-E52E75658CAB}"/>
              </a:ext>
            </a:extLst>
          </p:cNvPr>
          <p:cNvSpPr/>
          <p:nvPr/>
        </p:nvSpPr>
        <p:spPr>
          <a:xfrm>
            <a:off x="324000" y="4292675"/>
            <a:ext cx="4068613" cy="377606"/>
          </a:xfrm>
          <a:custGeom>
            <a:avLst/>
            <a:gdLst>
              <a:gd name="connsiteX0" fmla="*/ 0 w 4068613"/>
              <a:gd name="connsiteY0" fmla="*/ 62936 h 377606"/>
              <a:gd name="connsiteX1" fmla="*/ 62936 w 4068613"/>
              <a:gd name="connsiteY1" fmla="*/ 0 h 377606"/>
              <a:gd name="connsiteX2" fmla="*/ 4005677 w 4068613"/>
              <a:gd name="connsiteY2" fmla="*/ 0 h 377606"/>
              <a:gd name="connsiteX3" fmla="*/ 4068613 w 4068613"/>
              <a:gd name="connsiteY3" fmla="*/ 62936 h 377606"/>
              <a:gd name="connsiteX4" fmla="*/ 4068613 w 4068613"/>
              <a:gd name="connsiteY4" fmla="*/ 314670 h 377606"/>
              <a:gd name="connsiteX5" fmla="*/ 4005677 w 4068613"/>
              <a:gd name="connsiteY5" fmla="*/ 377606 h 377606"/>
              <a:gd name="connsiteX6" fmla="*/ 62936 w 4068613"/>
              <a:gd name="connsiteY6" fmla="*/ 377606 h 377606"/>
              <a:gd name="connsiteX7" fmla="*/ 0 w 4068613"/>
              <a:gd name="connsiteY7" fmla="*/ 314670 h 377606"/>
              <a:gd name="connsiteX8" fmla="*/ 0 w 4068613"/>
              <a:gd name="connsiteY8" fmla="*/ 62936 h 377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068613" h="377606">
                <a:moveTo>
                  <a:pt x="0" y="62936"/>
                </a:moveTo>
                <a:cubicBezTo>
                  <a:pt x="0" y="28177"/>
                  <a:pt x="28177" y="0"/>
                  <a:pt x="62936" y="0"/>
                </a:cubicBezTo>
                <a:lnTo>
                  <a:pt x="4005677" y="0"/>
                </a:lnTo>
                <a:cubicBezTo>
                  <a:pt x="4040436" y="0"/>
                  <a:pt x="4068613" y="28177"/>
                  <a:pt x="4068613" y="62936"/>
                </a:cubicBezTo>
                <a:lnTo>
                  <a:pt x="4068613" y="314670"/>
                </a:lnTo>
                <a:cubicBezTo>
                  <a:pt x="4068613" y="349429"/>
                  <a:pt x="4040436" y="377606"/>
                  <a:pt x="4005677" y="377606"/>
                </a:cubicBezTo>
                <a:lnTo>
                  <a:pt x="62936" y="377606"/>
                </a:lnTo>
                <a:cubicBezTo>
                  <a:pt x="28177" y="377606"/>
                  <a:pt x="0" y="349429"/>
                  <a:pt x="0" y="314670"/>
                </a:cubicBezTo>
                <a:lnTo>
                  <a:pt x="0" y="62936"/>
                </a:lnTo>
                <a:close/>
              </a:path>
            </a:pathLst>
          </a:custGeom>
          <a:solidFill>
            <a:schemeClr val="bg1"/>
          </a:solidFill>
          <a:ln w="6350">
            <a:solidFill>
              <a:schemeClr val="accent1">
                <a:lumMod val="60000"/>
                <a:lumOff val="40000"/>
              </a:schemeClr>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60343" tIns="60343" rIns="60343" bIns="60343" numCol="1" spcCol="1270" anchor="ctr" anchorCtr="0">
            <a:noAutofit/>
          </a:bodyPr>
          <a:lstStyle/>
          <a:p>
            <a:pPr marL="72000" lvl="0" indent="0" algn="l" defTabSz="466725">
              <a:lnSpc>
                <a:spcPts val="1200"/>
              </a:lnSpc>
              <a:spcBef>
                <a:spcPct val="0"/>
              </a:spcBef>
              <a:spcAft>
                <a:spcPts val="0"/>
              </a:spcAft>
              <a:buNone/>
            </a:pPr>
            <a:r>
              <a:rPr lang="en-US" sz="1050" kern="1200" dirty="0">
                <a:solidFill>
                  <a:schemeClr val="tx1"/>
                </a:solidFill>
              </a:rPr>
              <a:t>AAD Connect redundancy on DC and DR through Staging</a:t>
            </a:r>
            <a:endParaRPr lang="en-IN" sz="1050" kern="1200" dirty="0">
              <a:solidFill>
                <a:schemeClr val="tx1"/>
              </a:solidFill>
            </a:endParaRPr>
          </a:p>
        </p:txBody>
      </p:sp>
    </p:spTree>
    <p:extLst>
      <p:ext uri="{BB962C8B-B14F-4D97-AF65-F5344CB8AC3E}">
        <p14:creationId xmlns:p14="http://schemas.microsoft.com/office/powerpoint/2010/main" val="16442046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1B083F1-8B39-42D1-A40E-1147D187FCC0}"/>
              </a:ext>
            </a:extLst>
          </p:cNvPr>
          <p:cNvSpPr>
            <a:spLocks noGrp="1"/>
          </p:cNvSpPr>
          <p:nvPr>
            <p:ph type="title"/>
          </p:nvPr>
        </p:nvSpPr>
        <p:spPr/>
        <p:txBody>
          <a:bodyPr/>
          <a:lstStyle/>
          <a:p>
            <a:r>
              <a:rPr lang="en-US" dirty="0"/>
              <a:t>Proposed Solution</a:t>
            </a:r>
            <a:endParaRPr lang="en-US" dirty="0">
              <a:highlight>
                <a:srgbClr val="FFFF00"/>
              </a:highlight>
            </a:endParaRPr>
          </a:p>
        </p:txBody>
      </p:sp>
      <p:sp>
        <p:nvSpPr>
          <p:cNvPr id="5" name="Content Placeholder 4">
            <a:extLst>
              <a:ext uri="{FF2B5EF4-FFF2-40B4-BE49-F238E27FC236}">
                <a16:creationId xmlns:a16="http://schemas.microsoft.com/office/drawing/2014/main" id="{2FE57DA5-3581-44EB-BDC8-32943576FBB7}"/>
              </a:ext>
            </a:extLst>
          </p:cNvPr>
          <p:cNvSpPr>
            <a:spLocks noGrp="1"/>
          </p:cNvSpPr>
          <p:nvPr>
            <p:ph sz="half" idx="4294967295"/>
          </p:nvPr>
        </p:nvSpPr>
        <p:spPr>
          <a:xfrm>
            <a:off x="0" y="987425"/>
            <a:ext cx="4068763" cy="3744913"/>
          </a:xfrm>
        </p:spPr>
        <p:txBody>
          <a:bodyPr>
            <a:normAutofit/>
          </a:bodyPr>
          <a:lstStyle/>
          <a:p>
            <a:endParaRPr lang="en-US" sz="1600" dirty="0">
              <a:latin typeface="Arial"/>
              <a:cs typeface="Arial"/>
            </a:endParaRPr>
          </a:p>
          <a:p>
            <a:endParaRPr lang="en-IN" dirty="0"/>
          </a:p>
        </p:txBody>
      </p:sp>
      <p:pic>
        <p:nvPicPr>
          <p:cNvPr id="7" name="Picture 2" descr="Diagram&#10;&#10;Description automatically generated">
            <a:extLst>
              <a:ext uri="{FF2B5EF4-FFF2-40B4-BE49-F238E27FC236}">
                <a16:creationId xmlns:a16="http://schemas.microsoft.com/office/drawing/2014/main" id="{E87393E4-B3B9-4C92-8A52-4822479923D8}"/>
              </a:ext>
            </a:extLst>
          </p:cNvPr>
          <p:cNvPicPr>
            <a:picLocks noGrp="1" noChangeAspect="1"/>
          </p:cNvPicPr>
          <p:nvPr>
            <p:ph sz="half" idx="4294967295"/>
          </p:nvPr>
        </p:nvPicPr>
        <p:blipFill>
          <a:blip r:embed="rId2"/>
          <a:stretch>
            <a:fillRect/>
          </a:stretch>
        </p:blipFill>
        <p:spPr>
          <a:xfrm>
            <a:off x="4479033" y="987425"/>
            <a:ext cx="4341117" cy="3744913"/>
          </a:xfrm>
          <a:prstGeom prst="rect">
            <a:avLst/>
          </a:prstGeom>
          <a:noFill/>
        </p:spPr>
      </p:pic>
      <p:sp>
        <p:nvSpPr>
          <p:cNvPr id="3" name="Freeform: Shape 2">
            <a:extLst>
              <a:ext uri="{FF2B5EF4-FFF2-40B4-BE49-F238E27FC236}">
                <a16:creationId xmlns:a16="http://schemas.microsoft.com/office/drawing/2014/main" id="{2AC19449-28E3-4BCF-AFB4-EA3F8F958695}"/>
              </a:ext>
            </a:extLst>
          </p:cNvPr>
          <p:cNvSpPr/>
          <p:nvPr/>
        </p:nvSpPr>
        <p:spPr>
          <a:xfrm>
            <a:off x="323850" y="1180119"/>
            <a:ext cx="4068763" cy="882000"/>
          </a:xfrm>
          <a:custGeom>
            <a:avLst/>
            <a:gdLst>
              <a:gd name="connsiteX0" fmla="*/ 0 w 4068763"/>
              <a:gd name="connsiteY0" fmla="*/ 0 h 882000"/>
              <a:gd name="connsiteX1" fmla="*/ 4068763 w 4068763"/>
              <a:gd name="connsiteY1" fmla="*/ 0 h 882000"/>
              <a:gd name="connsiteX2" fmla="*/ 4068763 w 4068763"/>
              <a:gd name="connsiteY2" fmla="*/ 882000 h 882000"/>
              <a:gd name="connsiteX3" fmla="*/ 0 w 4068763"/>
              <a:gd name="connsiteY3" fmla="*/ 882000 h 882000"/>
              <a:gd name="connsiteX4" fmla="*/ 0 w 4068763"/>
              <a:gd name="connsiteY4" fmla="*/ 0 h 882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68763" h="882000">
                <a:moveTo>
                  <a:pt x="0" y="0"/>
                </a:moveTo>
                <a:lnTo>
                  <a:pt x="4068763" y="0"/>
                </a:lnTo>
                <a:lnTo>
                  <a:pt x="4068763" y="882000"/>
                </a:lnTo>
                <a:lnTo>
                  <a:pt x="0" y="882000"/>
                </a:lnTo>
                <a:lnTo>
                  <a:pt x="0" y="0"/>
                </a:lnTo>
                <a:close/>
              </a:path>
            </a:pathLst>
          </a:custGeom>
          <a:ln w="6350">
            <a:solidFill>
              <a:schemeClr val="accent1">
                <a:lumMod val="40000"/>
                <a:lumOff val="60000"/>
              </a:schemeClr>
            </a:solidFill>
          </a:ln>
        </p:spPr>
        <p:style>
          <a:lnRef idx="2">
            <a:scrgbClr r="0" g="0" b="0"/>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315781" tIns="208280" rIns="315781" bIns="71120" numCol="1" spcCol="1270" anchor="t" anchorCtr="0">
            <a:noAutofit/>
          </a:bodyPr>
          <a:lstStyle/>
          <a:p>
            <a:pPr marL="92075" lvl="1" indent="-92075" algn="l" defTabSz="444500" rtl="0">
              <a:lnSpc>
                <a:spcPct val="90000"/>
              </a:lnSpc>
              <a:spcBef>
                <a:spcPct val="0"/>
              </a:spcBef>
              <a:spcAft>
                <a:spcPct val="15000"/>
              </a:spcAft>
              <a:buChar char="•"/>
            </a:pPr>
            <a:r>
              <a:rPr lang="en-US" sz="1000" kern="1200" dirty="0">
                <a:latin typeface="+mj-lt"/>
              </a:rPr>
              <a:t>Office 365 with Federated Identity</a:t>
            </a:r>
          </a:p>
          <a:p>
            <a:pPr marL="92075" lvl="1" indent="-92075" algn="l" defTabSz="444500" rtl="0">
              <a:lnSpc>
                <a:spcPct val="90000"/>
              </a:lnSpc>
              <a:spcBef>
                <a:spcPct val="0"/>
              </a:spcBef>
              <a:spcAft>
                <a:spcPct val="15000"/>
              </a:spcAft>
              <a:buChar char="•"/>
            </a:pPr>
            <a:r>
              <a:rPr lang="en-US" sz="1000" kern="1200" dirty="0">
                <a:latin typeface="+mj-lt"/>
              </a:rPr>
              <a:t>ATP as Email Hygiene and DLP for compliance</a:t>
            </a:r>
          </a:p>
          <a:p>
            <a:pPr marL="92075" lvl="1" indent="-92075" algn="l" defTabSz="444500" rtl="0">
              <a:lnSpc>
                <a:spcPct val="90000"/>
              </a:lnSpc>
              <a:spcBef>
                <a:spcPct val="0"/>
              </a:spcBef>
              <a:spcAft>
                <a:spcPct val="15000"/>
              </a:spcAft>
              <a:buChar char="•"/>
            </a:pPr>
            <a:r>
              <a:rPr lang="en-US" sz="1000" kern="1200" dirty="0">
                <a:latin typeface="+mj-lt"/>
              </a:rPr>
              <a:t>Enterprise Security (EMS+E3)  for designated individuals</a:t>
            </a:r>
          </a:p>
          <a:p>
            <a:pPr marL="92075" lvl="1" indent="-92075" algn="l" defTabSz="444500" rtl="0">
              <a:lnSpc>
                <a:spcPct val="90000"/>
              </a:lnSpc>
              <a:spcBef>
                <a:spcPct val="0"/>
              </a:spcBef>
              <a:spcAft>
                <a:spcPct val="15000"/>
              </a:spcAft>
              <a:buChar char="•"/>
            </a:pPr>
            <a:r>
              <a:rPr lang="en-US" sz="1000" kern="1200" dirty="0">
                <a:latin typeface="+mj-lt"/>
              </a:rPr>
              <a:t>Unlimited Mailbox sizes</a:t>
            </a:r>
          </a:p>
        </p:txBody>
      </p:sp>
      <p:sp>
        <p:nvSpPr>
          <p:cNvPr id="8" name="Freeform: Shape 7">
            <a:extLst>
              <a:ext uri="{FF2B5EF4-FFF2-40B4-BE49-F238E27FC236}">
                <a16:creationId xmlns:a16="http://schemas.microsoft.com/office/drawing/2014/main" id="{2B2A405A-8981-4B29-9166-7FDF28DFD413}"/>
              </a:ext>
            </a:extLst>
          </p:cNvPr>
          <p:cNvSpPr/>
          <p:nvPr/>
        </p:nvSpPr>
        <p:spPr>
          <a:xfrm>
            <a:off x="527288" y="1032519"/>
            <a:ext cx="3166925" cy="295200"/>
          </a:xfrm>
          <a:custGeom>
            <a:avLst/>
            <a:gdLst>
              <a:gd name="connsiteX0" fmla="*/ 0 w 3166925"/>
              <a:gd name="connsiteY0" fmla="*/ 49201 h 295200"/>
              <a:gd name="connsiteX1" fmla="*/ 49201 w 3166925"/>
              <a:gd name="connsiteY1" fmla="*/ 0 h 295200"/>
              <a:gd name="connsiteX2" fmla="*/ 3117724 w 3166925"/>
              <a:gd name="connsiteY2" fmla="*/ 0 h 295200"/>
              <a:gd name="connsiteX3" fmla="*/ 3166925 w 3166925"/>
              <a:gd name="connsiteY3" fmla="*/ 49201 h 295200"/>
              <a:gd name="connsiteX4" fmla="*/ 3166925 w 3166925"/>
              <a:gd name="connsiteY4" fmla="*/ 245999 h 295200"/>
              <a:gd name="connsiteX5" fmla="*/ 3117724 w 3166925"/>
              <a:gd name="connsiteY5" fmla="*/ 295200 h 295200"/>
              <a:gd name="connsiteX6" fmla="*/ 49201 w 3166925"/>
              <a:gd name="connsiteY6" fmla="*/ 295200 h 295200"/>
              <a:gd name="connsiteX7" fmla="*/ 0 w 3166925"/>
              <a:gd name="connsiteY7" fmla="*/ 245999 h 295200"/>
              <a:gd name="connsiteX8" fmla="*/ 0 w 3166925"/>
              <a:gd name="connsiteY8" fmla="*/ 49201 h 295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66925" h="295200">
                <a:moveTo>
                  <a:pt x="0" y="49201"/>
                </a:moveTo>
                <a:cubicBezTo>
                  <a:pt x="0" y="22028"/>
                  <a:pt x="22028" y="0"/>
                  <a:pt x="49201" y="0"/>
                </a:cubicBezTo>
                <a:lnTo>
                  <a:pt x="3117724" y="0"/>
                </a:lnTo>
                <a:cubicBezTo>
                  <a:pt x="3144897" y="0"/>
                  <a:pt x="3166925" y="22028"/>
                  <a:pt x="3166925" y="49201"/>
                </a:cubicBezTo>
                <a:lnTo>
                  <a:pt x="3166925" y="245999"/>
                </a:lnTo>
                <a:cubicBezTo>
                  <a:pt x="3166925" y="273172"/>
                  <a:pt x="3144897" y="295200"/>
                  <a:pt x="3117724" y="295200"/>
                </a:cubicBezTo>
                <a:lnTo>
                  <a:pt x="49201" y="295200"/>
                </a:lnTo>
                <a:cubicBezTo>
                  <a:pt x="22028" y="295200"/>
                  <a:pt x="0" y="273172"/>
                  <a:pt x="0" y="245999"/>
                </a:cubicBezTo>
                <a:lnTo>
                  <a:pt x="0" y="49201"/>
                </a:lnTo>
                <a:close/>
              </a:path>
            </a:pathLst>
          </a:custGeom>
          <a:solidFill>
            <a:schemeClr val="accent1">
              <a:lumMod val="20000"/>
              <a:lumOff val="80000"/>
            </a:schemeClr>
          </a:solidFill>
          <a:ln w="6350">
            <a:solidFill>
              <a:schemeClr val="accent1">
                <a:lumMod val="60000"/>
                <a:lumOff val="40000"/>
              </a:schemeClr>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122063" tIns="14410" rIns="122063" bIns="14410" numCol="1" spcCol="1270" anchor="ctr" anchorCtr="0">
            <a:noAutofit/>
          </a:bodyPr>
          <a:lstStyle/>
          <a:p>
            <a:pPr marL="0" lvl="0" indent="0" algn="l" defTabSz="533400">
              <a:lnSpc>
                <a:spcPct val="90000"/>
              </a:lnSpc>
              <a:spcBef>
                <a:spcPct val="0"/>
              </a:spcBef>
              <a:spcAft>
                <a:spcPct val="35000"/>
              </a:spcAft>
              <a:buNone/>
            </a:pPr>
            <a:r>
              <a:rPr lang="en-US" sz="1200" b="1" kern="1200" dirty="0">
                <a:solidFill>
                  <a:schemeClr val="tx1"/>
                </a:solidFill>
                <a:latin typeface="+mj-lt"/>
              </a:rPr>
              <a:t>Cloud solution</a:t>
            </a:r>
          </a:p>
        </p:txBody>
      </p:sp>
      <p:sp>
        <p:nvSpPr>
          <p:cNvPr id="9" name="Freeform: Shape 8">
            <a:extLst>
              <a:ext uri="{FF2B5EF4-FFF2-40B4-BE49-F238E27FC236}">
                <a16:creationId xmlns:a16="http://schemas.microsoft.com/office/drawing/2014/main" id="{014C0CFD-5C1A-465D-AFD2-789FA299482A}"/>
              </a:ext>
            </a:extLst>
          </p:cNvPr>
          <p:cNvSpPr/>
          <p:nvPr/>
        </p:nvSpPr>
        <p:spPr>
          <a:xfrm>
            <a:off x="323850" y="2263719"/>
            <a:ext cx="4068763" cy="693000"/>
          </a:xfrm>
          <a:custGeom>
            <a:avLst/>
            <a:gdLst>
              <a:gd name="connsiteX0" fmla="*/ 0 w 4068763"/>
              <a:gd name="connsiteY0" fmla="*/ 0 h 693000"/>
              <a:gd name="connsiteX1" fmla="*/ 4068763 w 4068763"/>
              <a:gd name="connsiteY1" fmla="*/ 0 h 693000"/>
              <a:gd name="connsiteX2" fmla="*/ 4068763 w 4068763"/>
              <a:gd name="connsiteY2" fmla="*/ 693000 h 693000"/>
              <a:gd name="connsiteX3" fmla="*/ 0 w 4068763"/>
              <a:gd name="connsiteY3" fmla="*/ 693000 h 693000"/>
              <a:gd name="connsiteX4" fmla="*/ 0 w 4068763"/>
              <a:gd name="connsiteY4" fmla="*/ 0 h 693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68763" h="693000">
                <a:moveTo>
                  <a:pt x="0" y="0"/>
                </a:moveTo>
                <a:lnTo>
                  <a:pt x="4068763" y="0"/>
                </a:lnTo>
                <a:lnTo>
                  <a:pt x="4068763" y="693000"/>
                </a:lnTo>
                <a:lnTo>
                  <a:pt x="0" y="693000"/>
                </a:lnTo>
                <a:lnTo>
                  <a:pt x="0" y="0"/>
                </a:lnTo>
                <a:close/>
              </a:path>
            </a:pathLst>
          </a:custGeom>
          <a:ln w="6350">
            <a:solidFill>
              <a:schemeClr val="accent1">
                <a:lumMod val="40000"/>
                <a:lumOff val="60000"/>
              </a:schemeClr>
            </a:solidFill>
          </a:ln>
        </p:spPr>
        <p:style>
          <a:lnRef idx="2">
            <a:scrgbClr r="0" g="0" b="0"/>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315781" tIns="208280" rIns="315781" bIns="71120" numCol="1" spcCol="1270" anchor="t" anchorCtr="0">
            <a:noAutofit/>
          </a:bodyPr>
          <a:lstStyle/>
          <a:p>
            <a:pPr marL="92075" lvl="1" indent="-92075" algn="l" defTabSz="444500">
              <a:lnSpc>
                <a:spcPct val="90000"/>
              </a:lnSpc>
              <a:spcBef>
                <a:spcPct val="0"/>
              </a:spcBef>
              <a:spcAft>
                <a:spcPct val="15000"/>
              </a:spcAft>
              <a:buChar char="•"/>
            </a:pPr>
            <a:r>
              <a:rPr lang="en-US" sz="1000" kern="1200" dirty="0">
                <a:latin typeface="+mj-lt"/>
              </a:rPr>
              <a:t>Existing Exchange Server 2016 hybrid will be used as SMTP Relay to send transactional emails from Application servers if any</a:t>
            </a:r>
          </a:p>
        </p:txBody>
      </p:sp>
      <p:sp>
        <p:nvSpPr>
          <p:cNvPr id="10" name="Freeform: Shape 9">
            <a:extLst>
              <a:ext uri="{FF2B5EF4-FFF2-40B4-BE49-F238E27FC236}">
                <a16:creationId xmlns:a16="http://schemas.microsoft.com/office/drawing/2014/main" id="{862B6C77-14FF-4A04-8F9A-51636E40D1A1}"/>
              </a:ext>
            </a:extLst>
          </p:cNvPr>
          <p:cNvSpPr/>
          <p:nvPr/>
        </p:nvSpPr>
        <p:spPr>
          <a:xfrm>
            <a:off x="527288" y="2116119"/>
            <a:ext cx="3166925" cy="295200"/>
          </a:xfrm>
          <a:custGeom>
            <a:avLst/>
            <a:gdLst>
              <a:gd name="connsiteX0" fmla="*/ 0 w 3166925"/>
              <a:gd name="connsiteY0" fmla="*/ 49201 h 295200"/>
              <a:gd name="connsiteX1" fmla="*/ 49201 w 3166925"/>
              <a:gd name="connsiteY1" fmla="*/ 0 h 295200"/>
              <a:gd name="connsiteX2" fmla="*/ 3117724 w 3166925"/>
              <a:gd name="connsiteY2" fmla="*/ 0 h 295200"/>
              <a:gd name="connsiteX3" fmla="*/ 3166925 w 3166925"/>
              <a:gd name="connsiteY3" fmla="*/ 49201 h 295200"/>
              <a:gd name="connsiteX4" fmla="*/ 3166925 w 3166925"/>
              <a:gd name="connsiteY4" fmla="*/ 245999 h 295200"/>
              <a:gd name="connsiteX5" fmla="*/ 3117724 w 3166925"/>
              <a:gd name="connsiteY5" fmla="*/ 295200 h 295200"/>
              <a:gd name="connsiteX6" fmla="*/ 49201 w 3166925"/>
              <a:gd name="connsiteY6" fmla="*/ 295200 h 295200"/>
              <a:gd name="connsiteX7" fmla="*/ 0 w 3166925"/>
              <a:gd name="connsiteY7" fmla="*/ 245999 h 295200"/>
              <a:gd name="connsiteX8" fmla="*/ 0 w 3166925"/>
              <a:gd name="connsiteY8" fmla="*/ 49201 h 295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66925" h="295200">
                <a:moveTo>
                  <a:pt x="0" y="49201"/>
                </a:moveTo>
                <a:cubicBezTo>
                  <a:pt x="0" y="22028"/>
                  <a:pt x="22028" y="0"/>
                  <a:pt x="49201" y="0"/>
                </a:cubicBezTo>
                <a:lnTo>
                  <a:pt x="3117724" y="0"/>
                </a:lnTo>
                <a:cubicBezTo>
                  <a:pt x="3144897" y="0"/>
                  <a:pt x="3166925" y="22028"/>
                  <a:pt x="3166925" y="49201"/>
                </a:cubicBezTo>
                <a:lnTo>
                  <a:pt x="3166925" y="245999"/>
                </a:lnTo>
                <a:cubicBezTo>
                  <a:pt x="3166925" y="273172"/>
                  <a:pt x="3144897" y="295200"/>
                  <a:pt x="3117724" y="295200"/>
                </a:cubicBezTo>
                <a:lnTo>
                  <a:pt x="49201" y="295200"/>
                </a:lnTo>
                <a:cubicBezTo>
                  <a:pt x="22028" y="295200"/>
                  <a:pt x="0" y="273172"/>
                  <a:pt x="0" y="245999"/>
                </a:cubicBezTo>
                <a:lnTo>
                  <a:pt x="0" y="49201"/>
                </a:lnTo>
                <a:close/>
              </a:path>
            </a:pathLst>
          </a:custGeom>
          <a:solidFill>
            <a:schemeClr val="accent2">
              <a:lumMod val="20000"/>
              <a:lumOff val="80000"/>
            </a:schemeClr>
          </a:solidFill>
          <a:ln w="6350">
            <a:solidFill>
              <a:schemeClr val="accent2">
                <a:lumMod val="60000"/>
                <a:lumOff val="40000"/>
              </a:schemeClr>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122063" tIns="14410" rIns="122063" bIns="14410" numCol="1" spcCol="1270" anchor="ctr" anchorCtr="0">
            <a:noAutofit/>
          </a:bodyPr>
          <a:lstStyle/>
          <a:p>
            <a:pPr marL="0" lvl="0" indent="0" algn="l" defTabSz="533400" rtl="0">
              <a:lnSpc>
                <a:spcPct val="90000"/>
              </a:lnSpc>
              <a:spcBef>
                <a:spcPct val="0"/>
              </a:spcBef>
              <a:spcAft>
                <a:spcPct val="35000"/>
              </a:spcAft>
              <a:buNone/>
            </a:pPr>
            <a:r>
              <a:rPr lang="en-US" sz="1200" b="1" kern="1200" dirty="0">
                <a:solidFill>
                  <a:schemeClr val="tx1"/>
                </a:solidFill>
                <a:latin typeface="+mj-lt"/>
              </a:rPr>
              <a:t>SMTP Relay</a:t>
            </a:r>
          </a:p>
        </p:txBody>
      </p:sp>
      <p:sp>
        <p:nvSpPr>
          <p:cNvPr id="11" name="Freeform: Shape 10">
            <a:extLst>
              <a:ext uri="{FF2B5EF4-FFF2-40B4-BE49-F238E27FC236}">
                <a16:creationId xmlns:a16="http://schemas.microsoft.com/office/drawing/2014/main" id="{90DA3E84-8DCF-4192-88BD-AC8EA9B7B6F8}"/>
              </a:ext>
            </a:extLst>
          </p:cNvPr>
          <p:cNvSpPr/>
          <p:nvPr/>
        </p:nvSpPr>
        <p:spPr>
          <a:xfrm>
            <a:off x="323850" y="3158319"/>
            <a:ext cx="4068763" cy="693000"/>
          </a:xfrm>
          <a:custGeom>
            <a:avLst/>
            <a:gdLst>
              <a:gd name="connsiteX0" fmla="*/ 0 w 4068763"/>
              <a:gd name="connsiteY0" fmla="*/ 0 h 693000"/>
              <a:gd name="connsiteX1" fmla="*/ 4068763 w 4068763"/>
              <a:gd name="connsiteY1" fmla="*/ 0 h 693000"/>
              <a:gd name="connsiteX2" fmla="*/ 4068763 w 4068763"/>
              <a:gd name="connsiteY2" fmla="*/ 693000 h 693000"/>
              <a:gd name="connsiteX3" fmla="*/ 0 w 4068763"/>
              <a:gd name="connsiteY3" fmla="*/ 693000 h 693000"/>
              <a:gd name="connsiteX4" fmla="*/ 0 w 4068763"/>
              <a:gd name="connsiteY4" fmla="*/ 0 h 693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68763" h="693000">
                <a:moveTo>
                  <a:pt x="0" y="0"/>
                </a:moveTo>
                <a:lnTo>
                  <a:pt x="4068763" y="0"/>
                </a:lnTo>
                <a:lnTo>
                  <a:pt x="4068763" y="693000"/>
                </a:lnTo>
                <a:lnTo>
                  <a:pt x="0" y="693000"/>
                </a:lnTo>
                <a:lnTo>
                  <a:pt x="0" y="0"/>
                </a:lnTo>
                <a:close/>
              </a:path>
            </a:pathLst>
          </a:custGeom>
          <a:ln w="6350">
            <a:solidFill>
              <a:schemeClr val="accent1">
                <a:lumMod val="40000"/>
                <a:lumOff val="60000"/>
              </a:schemeClr>
            </a:solidFill>
          </a:ln>
        </p:spPr>
        <p:style>
          <a:lnRef idx="2">
            <a:scrgbClr r="0" g="0" b="0"/>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315781" tIns="208280" rIns="315781" bIns="71120" numCol="1" spcCol="1270" anchor="t" anchorCtr="0">
            <a:noAutofit/>
          </a:bodyPr>
          <a:lstStyle/>
          <a:p>
            <a:pPr marL="92075" lvl="1" indent="-92075" algn="l" defTabSz="444500" rtl="0">
              <a:lnSpc>
                <a:spcPct val="90000"/>
              </a:lnSpc>
              <a:spcBef>
                <a:spcPct val="0"/>
              </a:spcBef>
              <a:spcAft>
                <a:spcPct val="15000"/>
              </a:spcAft>
              <a:buChar char="•"/>
            </a:pPr>
            <a:r>
              <a:rPr lang="en-US" sz="1000" kern="1200" dirty="0">
                <a:latin typeface="+mj-lt"/>
              </a:rPr>
              <a:t>Sify suggest implementing a SIEM solution with associated storage for importing O365 audit logs. If not deploy a windows-based file server in DC or DR</a:t>
            </a:r>
          </a:p>
        </p:txBody>
      </p:sp>
      <p:sp>
        <p:nvSpPr>
          <p:cNvPr id="12" name="Freeform: Shape 11">
            <a:extLst>
              <a:ext uri="{FF2B5EF4-FFF2-40B4-BE49-F238E27FC236}">
                <a16:creationId xmlns:a16="http://schemas.microsoft.com/office/drawing/2014/main" id="{00D2A153-1EC2-4A37-80E6-A213FD51F64F}"/>
              </a:ext>
            </a:extLst>
          </p:cNvPr>
          <p:cNvSpPr/>
          <p:nvPr/>
        </p:nvSpPr>
        <p:spPr>
          <a:xfrm>
            <a:off x="527288" y="3010719"/>
            <a:ext cx="3166925" cy="295200"/>
          </a:xfrm>
          <a:custGeom>
            <a:avLst/>
            <a:gdLst>
              <a:gd name="connsiteX0" fmla="*/ 0 w 3166925"/>
              <a:gd name="connsiteY0" fmla="*/ 49201 h 295200"/>
              <a:gd name="connsiteX1" fmla="*/ 49201 w 3166925"/>
              <a:gd name="connsiteY1" fmla="*/ 0 h 295200"/>
              <a:gd name="connsiteX2" fmla="*/ 3117724 w 3166925"/>
              <a:gd name="connsiteY2" fmla="*/ 0 h 295200"/>
              <a:gd name="connsiteX3" fmla="*/ 3166925 w 3166925"/>
              <a:gd name="connsiteY3" fmla="*/ 49201 h 295200"/>
              <a:gd name="connsiteX4" fmla="*/ 3166925 w 3166925"/>
              <a:gd name="connsiteY4" fmla="*/ 245999 h 295200"/>
              <a:gd name="connsiteX5" fmla="*/ 3117724 w 3166925"/>
              <a:gd name="connsiteY5" fmla="*/ 295200 h 295200"/>
              <a:gd name="connsiteX6" fmla="*/ 49201 w 3166925"/>
              <a:gd name="connsiteY6" fmla="*/ 295200 h 295200"/>
              <a:gd name="connsiteX7" fmla="*/ 0 w 3166925"/>
              <a:gd name="connsiteY7" fmla="*/ 245999 h 295200"/>
              <a:gd name="connsiteX8" fmla="*/ 0 w 3166925"/>
              <a:gd name="connsiteY8" fmla="*/ 49201 h 295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66925" h="295200">
                <a:moveTo>
                  <a:pt x="0" y="49201"/>
                </a:moveTo>
                <a:cubicBezTo>
                  <a:pt x="0" y="22028"/>
                  <a:pt x="22028" y="0"/>
                  <a:pt x="49201" y="0"/>
                </a:cubicBezTo>
                <a:lnTo>
                  <a:pt x="3117724" y="0"/>
                </a:lnTo>
                <a:cubicBezTo>
                  <a:pt x="3144897" y="0"/>
                  <a:pt x="3166925" y="22028"/>
                  <a:pt x="3166925" y="49201"/>
                </a:cubicBezTo>
                <a:lnTo>
                  <a:pt x="3166925" y="245999"/>
                </a:lnTo>
                <a:cubicBezTo>
                  <a:pt x="3166925" y="273172"/>
                  <a:pt x="3144897" y="295200"/>
                  <a:pt x="3117724" y="295200"/>
                </a:cubicBezTo>
                <a:lnTo>
                  <a:pt x="49201" y="295200"/>
                </a:lnTo>
                <a:cubicBezTo>
                  <a:pt x="22028" y="295200"/>
                  <a:pt x="0" y="273172"/>
                  <a:pt x="0" y="245999"/>
                </a:cubicBezTo>
                <a:lnTo>
                  <a:pt x="0" y="49201"/>
                </a:lnTo>
                <a:close/>
              </a:path>
            </a:pathLst>
          </a:custGeom>
          <a:solidFill>
            <a:schemeClr val="accent4">
              <a:lumMod val="20000"/>
              <a:lumOff val="80000"/>
            </a:schemeClr>
          </a:solidFill>
          <a:ln w="6350">
            <a:solidFill>
              <a:schemeClr val="accent4">
                <a:lumMod val="60000"/>
                <a:lumOff val="40000"/>
              </a:schemeClr>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122063" tIns="14410" rIns="122063" bIns="14410" numCol="1" spcCol="1270" anchor="ctr" anchorCtr="0">
            <a:noAutofit/>
          </a:bodyPr>
          <a:lstStyle/>
          <a:p>
            <a:pPr marL="0" lvl="0" indent="0" algn="l" defTabSz="533400" rtl="0">
              <a:lnSpc>
                <a:spcPct val="90000"/>
              </a:lnSpc>
              <a:spcBef>
                <a:spcPct val="0"/>
              </a:spcBef>
              <a:spcAft>
                <a:spcPct val="35000"/>
              </a:spcAft>
              <a:buNone/>
            </a:pPr>
            <a:r>
              <a:rPr lang="en-US" sz="1200" b="1" kern="1200" dirty="0">
                <a:solidFill>
                  <a:schemeClr val="tx1"/>
                </a:solidFill>
                <a:latin typeface="+mj-lt"/>
              </a:rPr>
              <a:t>Log Server</a:t>
            </a:r>
          </a:p>
        </p:txBody>
      </p:sp>
      <p:sp>
        <p:nvSpPr>
          <p:cNvPr id="13" name="Freeform: Shape 12">
            <a:extLst>
              <a:ext uri="{FF2B5EF4-FFF2-40B4-BE49-F238E27FC236}">
                <a16:creationId xmlns:a16="http://schemas.microsoft.com/office/drawing/2014/main" id="{6AE83E03-CF15-4344-B879-8A9FAE61DD41}"/>
              </a:ext>
            </a:extLst>
          </p:cNvPr>
          <p:cNvSpPr/>
          <p:nvPr/>
        </p:nvSpPr>
        <p:spPr>
          <a:xfrm>
            <a:off x="323850" y="4052919"/>
            <a:ext cx="4068763" cy="551250"/>
          </a:xfrm>
          <a:custGeom>
            <a:avLst/>
            <a:gdLst>
              <a:gd name="connsiteX0" fmla="*/ 0 w 4068763"/>
              <a:gd name="connsiteY0" fmla="*/ 0 h 551250"/>
              <a:gd name="connsiteX1" fmla="*/ 4068763 w 4068763"/>
              <a:gd name="connsiteY1" fmla="*/ 0 h 551250"/>
              <a:gd name="connsiteX2" fmla="*/ 4068763 w 4068763"/>
              <a:gd name="connsiteY2" fmla="*/ 551250 h 551250"/>
              <a:gd name="connsiteX3" fmla="*/ 0 w 4068763"/>
              <a:gd name="connsiteY3" fmla="*/ 551250 h 551250"/>
              <a:gd name="connsiteX4" fmla="*/ 0 w 4068763"/>
              <a:gd name="connsiteY4" fmla="*/ 0 h 5512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68763" h="551250">
                <a:moveTo>
                  <a:pt x="0" y="0"/>
                </a:moveTo>
                <a:lnTo>
                  <a:pt x="4068763" y="0"/>
                </a:lnTo>
                <a:lnTo>
                  <a:pt x="4068763" y="551250"/>
                </a:lnTo>
                <a:lnTo>
                  <a:pt x="0" y="551250"/>
                </a:lnTo>
                <a:lnTo>
                  <a:pt x="0" y="0"/>
                </a:lnTo>
                <a:close/>
              </a:path>
            </a:pathLst>
          </a:custGeom>
          <a:ln w="6350">
            <a:solidFill>
              <a:schemeClr val="accent1">
                <a:lumMod val="40000"/>
                <a:lumOff val="60000"/>
              </a:schemeClr>
            </a:solidFill>
          </a:ln>
        </p:spPr>
        <p:style>
          <a:lnRef idx="2">
            <a:scrgbClr r="0" g="0" b="0"/>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315781" tIns="208280" rIns="315781" bIns="71120" numCol="1" spcCol="1270" anchor="t" anchorCtr="0">
            <a:noAutofit/>
          </a:bodyPr>
          <a:lstStyle/>
          <a:p>
            <a:pPr marL="92075" lvl="1" indent="-92075" algn="l" defTabSz="444500" rtl="0">
              <a:lnSpc>
                <a:spcPct val="90000"/>
              </a:lnSpc>
              <a:spcBef>
                <a:spcPct val="0"/>
              </a:spcBef>
              <a:spcAft>
                <a:spcPct val="15000"/>
              </a:spcAft>
              <a:buChar char="•"/>
            </a:pPr>
            <a:r>
              <a:rPr lang="en-US" sz="1000" kern="1200" dirty="0">
                <a:latin typeface="+mj-lt"/>
              </a:rPr>
              <a:t>Bank shall provide necessary hardware, OS and AV for deploying Migration Tools</a:t>
            </a:r>
          </a:p>
        </p:txBody>
      </p:sp>
      <p:sp>
        <p:nvSpPr>
          <p:cNvPr id="14" name="Freeform: Shape 13">
            <a:extLst>
              <a:ext uri="{FF2B5EF4-FFF2-40B4-BE49-F238E27FC236}">
                <a16:creationId xmlns:a16="http://schemas.microsoft.com/office/drawing/2014/main" id="{626D1DF7-7E99-4DE9-ACFD-463242EEBDE3}"/>
              </a:ext>
            </a:extLst>
          </p:cNvPr>
          <p:cNvSpPr/>
          <p:nvPr/>
        </p:nvSpPr>
        <p:spPr>
          <a:xfrm>
            <a:off x="527288" y="3905319"/>
            <a:ext cx="3166925" cy="295200"/>
          </a:xfrm>
          <a:custGeom>
            <a:avLst/>
            <a:gdLst>
              <a:gd name="connsiteX0" fmla="*/ 0 w 3166925"/>
              <a:gd name="connsiteY0" fmla="*/ 49201 h 295200"/>
              <a:gd name="connsiteX1" fmla="*/ 49201 w 3166925"/>
              <a:gd name="connsiteY1" fmla="*/ 0 h 295200"/>
              <a:gd name="connsiteX2" fmla="*/ 3117724 w 3166925"/>
              <a:gd name="connsiteY2" fmla="*/ 0 h 295200"/>
              <a:gd name="connsiteX3" fmla="*/ 3166925 w 3166925"/>
              <a:gd name="connsiteY3" fmla="*/ 49201 h 295200"/>
              <a:gd name="connsiteX4" fmla="*/ 3166925 w 3166925"/>
              <a:gd name="connsiteY4" fmla="*/ 245999 h 295200"/>
              <a:gd name="connsiteX5" fmla="*/ 3117724 w 3166925"/>
              <a:gd name="connsiteY5" fmla="*/ 295200 h 295200"/>
              <a:gd name="connsiteX6" fmla="*/ 49201 w 3166925"/>
              <a:gd name="connsiteY6" fmla="*/ 295200 h 295200"/>
              <a:gd name="connsiteX7" fmla="*/ 0 w 3166925"/>
              <a:gd name="connsiteY7" fmla="*/ 245999 h 295200"/>
              <a:gd name="connsiteX8" fmla="*/ 0 w 3166925"/>
              <a:gd name="connsiteY8" fmla="*/ 49201 h 295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66925" h="295200">
                <a:moveTo>
                  <a:pt x="0" y="49201"/>
                </a:moveTo>
                <a:cubicBezTo>
                  <a:pt x="0" y="22028"/>
                  <a:pt x="22028" y="0"/>
                  <a:pt x="49201" y="0"/>
                </a:cubicBezTo>
                <a:lnTo>
                  <a:pt x="3117724" y="0"/>
                </a:lnTo>
                <a:cubicBezTo>
                  <a:pt x="3144897" y="0"/>
                  <a:pt x="3166925" y="22028"/>
                  <a:pt x="3166925" y="49201"/>
                </a:cubicBezTo>
                <a:lnTo>
                  <a:pt x="3166925" y="245999"/>
                </a:lnTo>
                <a:cubicBezTo>
                  <a:pt x="3166925" y="273172"/>
                  <a:pt x="3144897" y="295200"/>
                  <a:pt x="3117724" y="295200"/>
                </a:cubicBezTo>
                <a:lnTo>
                  <a:pt x="49201" y="295200"/>
                </a:lnTo>
                <a:cubicBezTo>
                  <a:pt x="22028" y="295200"/>
                  <a:pt x="0" y="273172"/>
                  <a:pt x="0" y="245999"/>
                </a:cubicBezTo>
                <a:lnTo>
                  <a:pt x="0" y="49201"/>
                </a:lnTo>
                <a:close/>
              </a:path>
            </a:pathLst>
          </a:custGeom>
          <a:solidFill>
            <a:schemeClr val="accent5">
              <a:lumMod val="20000"/>
              <a:lumOff val="80000"/>
            </a:schemeClr>
          </a:solidFill>
          <a:ln w="6350">
            <a:solidFill>
              <a:schemeClr val="accent5">
                <a:lumMod val="60000"/>
                <a:lumOff val="40000"/>
              </a:schemeClr>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122063" tIns="14410" rIns="122063" bIns="14410" numCol="1" spcCol="1270" anchor="ctr" anchorCtr="0">
            <a:noAutofit/>
          </a:bodyPr>
          <a:lstStyle/>
          <a:p>
            <a:pPr marL="0" lvl="0" indent="0" algn="l" defTabSz="533400" rtl="0">
              <a:lnSpc>
                <a:spcPct val="90000"/>
              </a:lnSpc>
              <a:spcBef>
                <a:spcPct val="0"/>
              </a:spcBef>
              <a:spcAft>
                <a:spcPct val="35000"/>
              </a:spcAft>
              <a:buNone/>
            </a:pPr>
            <a:r>
              <a:rPr lang="en-US" sz="1200" b="1" kern="1200" dirty="0">
                <a:solidFill>
                  <a:schemeClr val="tx1"/>
                </a:solidFill>
                <a:latin typeface="+mj-lt"/>
              </a:rPr>
              <a:t>Migration Tool</a:t>
            </a:r>
          </a:p>
        </p:txBody>
      </p:sp>
    </p:spTree>
    <p:extLst>
      <p:ext uri="{BB962C8B-B14F-4D97-AF65-F5344CB8AC3E}">
        <p14:creationId xmlns:p14="http://schemas.microsoft.com/office/powerpoint/2010/main" val="30494984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868A7F2-90B9-46DB-ABE5-939FF3ECF2AC}"/>
              </a:ext>
            </a:extLst>
          </p:cNvPr>
          <p:cNvSpPr>
            <a:spLocks noGrp="1"/>
          </p:cNvSpPr>
          <p:nvPr>
            <p:ph type="title"/>
          </p:nvPr>
        </p:nvSpPr>
        <p:spPr>
          <a:xfrm>
            <a:off x="324000" y="257731"/>
            <a:ext cx="7666691" cy="369332"/>
          </a:xfrm>
        </p:spPr>
        <p:txBody>
          <a:bodyPr/>
          <a:lstStyle/>
          <a:p>
            <a:r>
              <a:rPr lang="en-US" dirty="0"/>
              <a:t>Key Pre-requisites</a:t>
            </a:r>
            <a:endParaRPr lang="en-IN" dirty="0"/>
          </a:p>
        </p:txBody>
      </p:sp>
      <p:sp>
        <p:nvSpPr>
          <p:cNvPr id="5" name="Freeform: Shape 4">
            <a:extLst>
              <a:ext uri="{FF2B5EF4-FFF2-40B4-BE49-F238E27FC236}">
                <a16:creationId xmlns:a16="http://schemas.microsoft.com/office/drawing/2014/main" id="{C7528DA8-A9D1-4B0F-856F-B3E7DEEAD927}"/>
              </a:ext>
            </a:extLst>
          </p:cNvPr>
          <p:cNvSpPr/>
          <p:nvPr/>
        </p:nvSpPr>
        <p:spPr>
          <a:xfrm>
            <a:off x="327845" y="1018281"/>
            <a:ext cx="1694626" cy="1136741"/>
          </a:xfrm>
          <a:custGeom>
            <a:avLst/>
            <a:gdLst>
              <a:gd name="connsiteX0" fmla="*/ 0 w 1694626"/>
              <a:gd name="connsiteY0" fmla="*/ 189461 h 1136741"/>
              <a:gd name="connsiteX1" fmla="*/ 189461 w 1694626"/>
              <a:gd name="connsiteY1" fmla="*/ 0 h 1136741"/>
              <a:gd name="connsiteX2" fmla="*/ 1505165 w 1694626"/>
              <a:gd name="connsiteY2" fmla="*/ 0 h 1136741"/>
              <a:gd name="connsiteX3" fmla="*/ 1694626 w 1694626"/>
              <a:gd name="connsiteY3" fmla="*/ 189461 h 1136741"/>
              <a:gd name="connsiteX4" fmla="*/ 1694626 w 1694626"/>
              <a:gd name="connsiteY4" fmla="*/ 947280 h 1136741"/>
              <a:gd name="connsiteX5" fmla="*/ 1505165 w 1694626"/>
              <a:gd name="connsiteY5" fmla="*/ 1136741 h 1136741"/>
              <a:gd name="connsiteX6" fmla="*/ 189461 w 1694626"/>
              <a:gd name="connsiteY6" fmla="*/ 1136741 h 1136741"/>
              <a:gd name="connsiteX7" fmla="*/ 0 w 1694626"/>
              <a:gd name="connsiteY7" fmla="*/ 947280 h 1136741"/>
              <a:gd name="connsiteX8" fmla="*/ 0 w 1694626"/>
              <a:gd name="connsiteY8" fmla="*/ 189461 h 11367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94626" h="1136741">
                <a:moveTo>
                  <a:pt x="0" y="189461"/>
                </a:moveTo>
                <a:cubicBezTo>
                  <a:pt x="0" y="84825"/>
                  <a:pt x="84825" y="0"/>
                  <a:pt x="189461" y="0"/>
                </a:cubicBezTo>
                <a:lnTo>
                  <a:pt x="1505165" y="0"/>
                </a:lnTo>
                <a:cubicBezTo>
                  <a:pt x="1609801" y="0"/>
                  <a:pt x="1694626" y="84825"/>
                  <a:pt x="1694626" y="189461"/>
                </a:cubicBezTo>
                <a:lnTo>
                  <a:pt x="1694626" y="947280"/>
                </a:lnTo>
                <a:cubicBezTo>
                  <a:pt x="1694626" y="1051916"/>
                  <a:pt x="1609801" y="1136741"/>
                  <a:pt x="1505165" y="1136741"/>
                </a:cubicBezTo>
                <a:lnTo>
                  <a:pt x="189461" y="1136741"/>
                </a:lnTo>
                <a:cubicBezTo>
                  <a:pt x="84825" y="1136741"/>
                  <a:pt x="0" y="1051916"/>
                  <a:pt x="0" y="947280"/>
                </a:cubicBezTo>
                <a:lnTo>
                  <a:pt x="0" y="189461"/>
                </a:lnTo>
                <a:close/>
              </a:path>
            </a:pathLst>
          </a:custGeom>
          <a:solidFill>
            <a:schemeClr val="bg1"/>
          </a:solidFill>
          <a:ln w="6350">
            <a:solidFill>
              <a:schemeClr val="accent1">
                <a:lumMod val="60000"/>
                <a:lumOff val="40000"/>
              </a:schemeClr>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93591" tIns="93591" rIns="93591" bIns="93591" numCol="1" spcCol="1270" anchor="ctr" anchorCtr="0">
            <a:noAutofit/>
          </a:bodyPr>
          <a:lstStyle/>
          <a:p>
            <a:pPr marL="0" lvl="0" indent="0" algn="ctr" defTabSz="444500">
              <a:lnSpc>
                <a:spcPts val="1200"/>
              </a:lnSpc>
              <a:spcBef>
                <a:spcPct val="0"/>
              </a:spcBef>
              <a:spcAft>
                <a:spcPts val="0"/>
              </a:spcAft>
              <a:buNone/>
            </a:pPr>
            <a:r>
              <a:rPr lang="en-IN" sz="1000" kern="1200" dirty="0">
                <a:solidFill>
                  <a:schemeClr val="tx1"/>
                </a:solidFill>
              </a:rPr>
              <a:t>AD Consolidation/Cross DC network access for setting up transient AD Trust relationships</a:t>
            </a:r>
          </a:p>
        </p:txBody>
      </p:sp>
      <p:sp>
        <p:nvSpPr>
          <p:cNvPr id="6" name="Freeform: Shape 5">
            <a:extLst>
              <a:ext uri="{FF2B5EF4-FFF2-40B4-BE49-F238E27FC236}">
                <a16:creationId xmlns:a16="http://schemas.microsoft.com/office/drawing/2014/main" id="{C6F04AD6-CD7D-4DF1-AF4F-3D44DEDC6B18}"/>
              </a:ext>
            </a:extLst>
          </p:cNvPr>
          <p:cNvSpPr/>
          <p:nvPr/>
        </p:nvSpPr>
        <p:spPr>
          <a:xfrm>
            <a:off x="2158959" y="1018281"/>
            <a:ext cx="1364884" cy="1136741"/>
          </a:xfrm>
          <a:custGeom>
            <a:avLst/>
            <a:gdLst>
              <a:gd name="connsiteX0" fmla="*/ 0 w 1364884"/>
              <a:gd name="connsiteY0" fmla="*/ 189461 h 1136741"/>
              <a:gd name="connsiteX1" fmla="*/ 189461 w 1364884"/>
              <a:gd name="connsiteY1" fmla="*/ 0 h 1136741"/>
              <a:gd name="connsiteX2" fmla="*/ 1175423 w 1364884"/>
              <a:gd name="connsiteY2" fmla="*/ 0 h 1136741"/>
              <a:gd name="connsiteX3" fmla="*/ 1364884 w 1364884"/>
              <a:gd name="connsiteY3" fmla="*/ 189461 h 1136741"/>
              <a:gd name="connsiteX4" fmla="*/ 1364884 w 1364884"/>
              <a:gd name="connsiteY4" fmla="*/ 947280 h 1136741"/>
              <a:gd name="connsiteX5" fmla="*/ 1175423 w 1364884"/>
              <a:gd name="connsiteY5" fmla="*/ 1136741 h 1136741"/>
              <a:gd name="connsiteX6" fmla="*/ 189461 w 1364884"/>
              <a:gd name="connsiteY6" fmla="*/ 1136741 h 1136741"/>
              <a:gd name="connsiteX7" fmla="*/ 0 w 1364884"/>
              <a:gd name="connsiteY7" fmla="*/ 947280 h 1136741"/>
              <a:gd name="connsiteX8" fmla="*/ 0 w 1364884"/>
              <a:gd name="connsiteY8" fmla="*/ 189461 h 11367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4884" h="1136741">
                <a:moveTo>
                  <a:pt x="0" y="189461"/>
                </a:moveTo>
                <a:cubicBezTo>
                  <a:pt x="0" y="84825"/>
                  <a:pt x="84825" y="0"/>
                  <a:pt x="189461" y="0"/>
                </a:cubicBezTo>
                <a:lnTo>
                  <a:pt x="1175423" y="0"/>
                </a:lnTo>
                <a:cubicBezTo>
                  <a:pt x="1280059" y="0"/>
                  <a:pt x="1364884" y="84825"/>
                  <a:pt x="1364884" y="189461"/>
                </a:cubicBezTo>
                <a:lnTo>
                  <a:pt x="1364884" y="947280"/>
                </a:lnTo>
                <a:cubicBezTo>
                  <a:pt x="1364884" y="1051916"/>
                  <a:pt x="1280059" y="1136741"/>
                  <a:pt x="1175423" y="1136741"/>
                </a:cubicBezTo>
                <a:lnTo>
                  <a:pt x="189461" y="1136741"/>
                </a:lnTo>
                <a:cubicBezTo>
                  <a:pt x="84825" y="1136741"/>
                  <a:pt x="0" y="1051916"/>
                  <a:pt x="0" y="947280"/>
                </a:cubicBezTo>
                <a:lnTo>
                  <a:pt x="0" y="189461"/>
                </a:lnTo>
                <a:close/>
              </a:path>
            </a:pathLst>
          </a:custGeom>
          <a:solidFill>
            <a:srgbClr val="DCE6F2">
              <a:alpha val="40000"/>
            </a:srgbClr>
          </a:solidFill>
          <a:ln w="6350">
            <a:solidFill>
              <a:schemeClr val="accent1">
                <a:lumMod val="60000"/>
                <a:lumOff val="40000"/>
              </a:schemeClr>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93591" tIns="93591" rIns="93591" bIns="93591" numCol="1" spcCol="1270" anchor="ctr" anchorCtr="0">
            <a:noAutofit/>
          </a:bodyPr>
          <a:lstStyle/>
          <a:p>
            <a:pPr marL="0" lvl="0" indent="0" algn="ctr" defTabSz="444500">
              <a:lnSpc>
                <a:spcPts val="1200"/>
              </a:lnSpc>
              <a:spcBef>
                <a:spcPct val="0"/>
              </a:spcBef>
              <a:spcAft>
                <a:spcPts val="0"/>
              </a:spcAft>
              <a:buNone/>
            </a:pPr>
            <a:r>
              <a:rPr lang="en-IN" sz="1000" kern="1200">
                <a:solidFill>
                  <a:schemeClr val="tx1"/>
                </a:solidFill>
              </a:rPr>
              <a:t>Access to Active Directory setup across three forests</a:t>
            </a:r>
          </a:p>
        </p:txBody>
      </p:sp>
      <p:sp>
        <p:nvSpPr>
          <p:cNvPr id="7" name="Freeform: Shape 6">
            <a:extLst>
              <a:ext uri="{FF2B5EF4-FFF2-40B4-BE49-F238E27FC236}">
                <a16:creationId xmlns:a16="http://schemas.microsoft.com/office/drawing/2014/main" id="{DFB904AB-B0CC-426A-9650-4822A49A8414}"/>
              </a:ext>
            </a:extLst>
          </p:cNvPr>
          <p:cNvSpPr/>
          <p:nvPr/>
        </p:nvSpPr>
        <p:spPr>
          <a:xfrm>
            <a:off x="3660332" y="1018281"/>
            <a:ext cx="1816101" cy="1136741"/>
          </a:xfrm>
          <a:custGeom>
            <a:avLst/>
            <a:gdLst>
              <a:gd name="connsiteX0" fmla="*/ 0 w 1816101"/>
              <a:gd name="connsiteY0" fmla="*/ 189461 h 1136741"/>
              <a:gd name="connsiteX1" fmla="*/ 189461 w 1816101"/>
              <a:gd name="connsiteY1" fmla="*/ 0 h 1136741"/>
              <a:gd name="connsiteX2" fmla="*/ 1626640 w 1816101"/>
              <a:gd name="connsiteY2" fmla="*/ 0 h 1136741"/>
              <a:gd name="connsiteX3" fmla="*/ 1816101 w 1816101"/>
              <a:gd name="connsiteY3" fmla="*/ 189461 h 1136741"/>
              <a:gd name="connsiteX4" fmla="*/ 1816101 w 1816101"/>
              <a:gd name="connsiteY4" fmla="*/ 947280 h 1136741"/>
              <a:gd name="connsiteX5" fmla="*/ 1626640 w 1816101"/>
              <a:gd name="connsiteY5" fmla="*/ 1136741 h 1136741"/>
              <a:gd name="connsiteX6" fmla="*/ 189461 w 1816101"/>
              <a:gd name="connsiteY6" fmla="*/ 1136741 h 1136741"/>
              <a:gd name="connsiteX7" fmla="*/ 0 w 1816101"/>
              <a:gd name="connsiteY7" fmla="*/ 947280 h 1136741"/>
              <a:gd name="connsiteX8" fmla="*/ 0 w 1816101"/>
              <a:gd name="connsiteY8" fmla="*/ 189461 h 11367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16101" h="1136741">
                <a:moveTo>
                  <a:pt x="0" y="189461"/>
                </a:moveTo>
                <a:cubicBezTo>
                  <a:pt x="0" y="84825"/>
                  <a:pt x="84825" y="0"/>
                  <a:pt x="189461" y="0"/>
                </a:cubicBezTo>
                <a:lnTo>
                  <a:pt x="1626640" y="0"/>
                </a:lnTo>
                <a:cubicBezTo>
                  <a:pt x="1731276" y="0"/>
                  <a:pt x="1816101" y="84825"/>
                  <a:pt x="1816101" y="189461"/>
                </a:cubicBezTo>
                <a:lnTo>
                  <a:pt x="1816101" y="947280"/>
                </a:lnTo>
                <a:cubicBezTo>
                  <a:pt x="1816101" y="1051916"/>
                  <a:pt x="1731276" y="1136741"/>
                  <a:pt x="1626640" y="1136741"/>
                </a:cubicBezTo>
                <a:lnTo>
                  <a:pt x="189461" y="1136741"/>
                </a:lnTo>
                <a:cubicBezTo>
                  <a:pt x="84825" y="1136741"/>
                  <a:pt x="0" y="1051916"/>
                  <a:pt x="0" y="947280"/>
                </a:cubicBezTo>
                <a:lnTo>
                  <a:pt x="0" y="189461"/>
                </a:lnTo>
                <a:close/>
              </a:path>
            </a:pathLst>
          </a:custGeom>
          <a:solidFill>
            <a:schemeClr val="bg1"/>
          </a:solidFill>
          <a:ln w="6350">
            <a:solidFill>
              <a:schemeClr val="accent1">
                <a:lumMod val="60000"/>
                <a:lumOff val="40000"/>
              </a:schemeClr>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93591" tIns="93591" rIns="93591" bIns="93591" numCol="1" spcCol="1270" anchor="ctr" anchorCtr="0">
            <a:noAutofit/>
          </a:bodyPr>
          <a:lstStyle/>
          <a:p>
            <a:pPr marL="0" lvl="0" indent="0" algn="ctr" defTabSz="444500">
              <a:lnSpc>
                <a:spcPts val="1200"/>
              </a:lnSpc>
              <a:spcBef>
                <a:spcPct val="0"/>
              </a:spcBef>
              <a:spcAft>
                <a:spcPts val="0"/>
              </a:spcAft>
              <a:buNone/>
            </a:pPr>
            <a:r>
              <a:rPr lang="en-IN" sz="1000" kern="1200">
                <a:solidFill>
                  <a:schemeClr val="tx1"/>
                </a:solidFill>
              </a:rPr>
              <a:t>Access to all the messaging systems (Exchange/Lotus and Zimbra) across the three entities with permissions</a:t>
            </a:r>
          </a:p>
        </p:txBody>
      </p:sp>
      <p:sp>
        <p:nvSpPr>
          <p:cNvPr id="8" name="Freeform: Shape 7">
            <a:extLst>
              <a:ext uri="{FF2B5EF4-FFF2-40B4-BE49-F238E27FC236}">
                <a16:creationId xmlns:a16="http://schemas.microsoft.com/office/drawing/2014/main" id="{50B9E3BA-F734-4D0A-8E5F-385D87DCCD54}"/>
              </a:ext>
            </a:extLst>
          </p:cNvPr>
          <p:cNvSpPr/>
          <p:nvPr/>
        </p:nvSpPr>
        <p:spPr>
          <a:xfrm>
            <a:off x="5612922" y="1018281"/>
            <a:ext cx="1586363" cy="1136741"/>
          </a:xfrm>
          <a:custGeom>
            <a:avLst/>
            <a:gdLst>
              <a:gd name="connsiteX0" fmla="*/ 0 w 1586363"/>
              <a:gd name="connsiteY0" fmla="*/ 189461 h 1136741"/>
              <a:gd name="connsiteX1" fmla="*/ 189461 w 1586363"/>
              <a:gd name="connsiteY1" fmla="*/ 0 h 1136741"/>
              <a:gd name="connsiteX2" fmla="*/ 1396902 w 1586363"/>
              <a:gd name="connsiteY2" fmla="*/ 0 h 1136741"/>
              <a:gd name="connsiteX3" fmla="*/ 1586363 w 1586363"/>
              <a:gd name="connsiteY3" fmla="*/ 189461 h 1136741"/>
              <a:gd name="connsiteX4" fmla="*/ 1586363 w 1586363"/>
              <a:gd name="connsiteY4" fmla="*/ 947280 h 1136741"/>
              <a:gd name="connsiteX5" fmla="*/ 1396902 w 1586363"/>
              <a:gd name="connsiteY5" fmla="*/ 1136741 h 1136741"/>
              <a:gd name="connsiteX6" fmla="*/ 189461 w 1586363"/>
              <a:gd name="connsiteY6" fmla="*/ 1136741 h 1136741"/>
              <a:gd name="connsiteX7" fmla="*/ 0 w 1586363"/>
              <a:gd name="connsiteY7" fmla="*/ 947280 h 1136741"/>
              <a:gd name="connsiteX8" fmla="*/ 0 w 1586363"/>
              <a:gd name="connsiteY8" fmla="*/ 189461 h 11367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86363" h="1136741">
                <a:moveTo>
                  <a:pt x="0" y="189461"/>
                </a:moveTo>
                <a:cubicBezTo>
                  <a:pt x="0" y="84825"/>
                  <a:pt x="84825" y="0"/>
                  <a:pt x="189461" y="0"/>
                </a:cubicBezTo>
                <a:lnTo>
                  <a:pt x="1396902" y="0"/>
                </a:lnTo>
                <a:cubicBezTo>
                  <a:pt x="1501538" y="0"/>
                  <a:pt x="1586363" y="84825"/>
                  <a:pt x="1586363" y="189461"/>
                </a:cubicBezTo>
                <a:lnTo>
                  <a:pt x="1586363" y="947280"/>
                </a:lnTo>
                <a:cubicBezTo>
                  <a:pt x="1586363" y="1051916"/>
                  <a:pt x="1501538" y="1136741"/>
                  <a:pt x="1396902" y="1136741"/>
                </a:cubicBezTo>
                <a:lnTo>
                  <a:pt x="189461" y="1136741"/>
                </a:lnTo>
                <a:cubicBezTo>
                  <a:pt x="84825" y="1136741"/>
                  <a:pt x="0" y="1051916"/>
                  <a:pt x="0" y="947280"/>
                </a:cubicBezTo>
                <a:lnTo>
                  <a:pt x="0" y="189461"/>
                </a:lnTo>
                <a:close/>
              </a:path>
            </a:pathLst>
          </a:custGeom>
          <a:solidFill>
            <a:srgbClr val="DCE6F2">
              <a:alpha val="40000"/>
            </a:srgbClr>
          </a:solidFill>
          <a:ln w="6350">
            <a:solidFill>
              <a:schemeClr val="accent1">
                <a:lumMod val="60000"/>
                <a:lumOff val="40000"/>
              </a:schemeClr>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93591" tIns="93591" rIns="93591" bIns="93591" numCol="1" spcCol="1270" anchor="ctr" anchorCtr="0">
            <a:noAutofit/>
          </a:bodyPr>
          <a:lstStyle/>
          <a:p>
            <a:pPr marL="0" lvl="0" indent="0" algn="ctr" defTabSz="444500">
              <a:lnSpc>
                <a:spcPts val="1200"/>
              </a:lnSpc>
              <a:spcBef>
                <a:spcPct val="0"/>
              </a:spcBef>
              <a:spcAft>
                <a:spcPts val="0"/>
              </a:spcAft>
              <a:buNone/>
            </a:pPr>
            <a:r>
              <a:rPr lang="en-IN" sz="1000" kern="1200" dirty="0">
                <a:solidFill>
                  <a:schemeClr val="tx1"/>
                </a:solidFill>
              </a:rPr>
              <a:t>Physical access to the project resources for UBI/e-Corp/e-Andhra Bank Datacentres</a:t>
            </a:r>
          </a:p>
        </p:txBody>
      </p:sp>
      <p:sp>
        <p:nvSpPr>
          <p:cNvPr id="9" name="Freeform: Shape 8">
            <a:extLst>
              <a:ext uri="{FF2B5EF4-FFF2-40B4-BE49-F238E27FC236}">
                <a16:creationId xmlns:a16="http://schemas.microsoft.com/office/drawing/2014/main" id="{19147E3F-0D46-4C44-8C83-185DE3286926}"/>
              </a:ext>
            </a:extLst>
          </p:cNvPr>
          <p:cNvSpPr/>
          <p:nvPr/>
        </p:nvSpPr>
        <p:spPr>
          <a:xfrm>
            <a:off x="7335774" y="1018281"/>
            <a:ext cx="1480380" cy="1136741"/>
          </a:xfrm>
          <a:custGeom>
            <a:avLst/>
            <a:gdLst>
              <a:gd name="connsiteX0" fmla="*/ 0 w 1480380"/>
              <a:gd name="connsiteY0" fmla="*/ 189461 h 1136741"/>
              <a:gd name="connsiteX1" fmla="*/ 189461 w 1480380"/>
              <a:gd name="connsiteY1" fmla="*/ 0 h 1136741"/>
              <a:gd name="connsiteX2" fmla="*/ 1290919 w 1480380"/>
              <a:gd name="connsiteY2" fmla="*/ 0 h 1136741"/>
              <a:gd name="connsiteX3" fmla="*/ 1480380 w 1480380"/>
              <a:gd name="connsiteY3" fmla="*/ 189461 h 1136741"/>
              <a:gd name="connsiteX4" fmla="*/ 1480380 w 1480380"/>
              <a:gd name="connsiteY4" fmla="*/ 947280 h 1136741"/>
              <a:gd name="connsiteX5" fmla="*/ 1290919 w 1480380"/>
              <a:gd name="connsiteY5" fmla="*/ 1136741 h 1136741"/>
              <a:gd name="connsiteX6" fmla="*/ 189461 w 1480380"/>
              <a:gd name="connsiteY6" fmla="*/ 1136741 h 1136741"/>
              <a:gd name="connsiteX7" fmla="*/ 0 w 1480380"/>
              <a:gd name="connsiteY7" fmla="*/ 947280 h 1136741"/>
              <a:gd name="connsiteX8" fmla="*/ 0 w 1480380"/>
              <a:gd name="connsiteY8" fmla="*/ 189461 h 11367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80380" h="1136741">
                <a:moveTo>
                  <a:pt x="0" y="189461"/>
                </a:moveTo>
                <a:cubicBezTo>
                  <a:pt x="0" y="84825"/>
                  <a:pt x="84825" y="0"/>
                  <a:pt x="189461" y="0"/>
                </a:cubicBezTo>
                <a:lnTo>
                  <a:pt x="1290919" y="0"/>
                </a:lnTo>
                <a:cubicBezTo>
                  <a:pt x="1395555" y="0"/>
                  <a:pt x="1480380" y="84825"/>
                  <a:pt x="1480380" y="189461"/>
                </a:cubicBezTo>
                <a:lnTo>
                  <a:pt x="1480380" y="947280"/>
                </a:lnTo>
                <a:cubicBezTo>
                  <a:pt x="1480380" y="1051916"/>
                  <a:pt x="1395555" y="1136741"/>
                  <a:pt x="1290919" y="1136741"/>
                </a:cubicBezTo>
                <a:lnTo>
                  <a:pt x="189461" y="1136741"/>
                </a:lnTo>
                <a:cubicBezTo>
                  <a:pt x="84825" y="1136741"/>
                  <a:pt x="0" y="1051916"/>
                  <a:pt x="0" y="947280"/>
                </a:cubicBezTo>
                <a:lnTo>
                  <a:pt x="0" y="189461"/>
                </a:lnTo>
                <a:close/>
              </a:path>
            </a:pathLst>
          </a:custGeom>
          <a:solidFill>
            <a:schemeClr val="bg1"/>
          </a:solidFill>
          <a:ln w="6350">
            <a:solidFill>
              <a:schemeClr val="accent1">
                <a:lumMod val="60000"/>
                <a:lumOff val="40000"/>
              </a:schemeClr>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93591" tIns="93591" rIns="93591" bIns="93591" numCol="1" spcCol="1270" anchor="ctr" anchorCtr="0">
            <a:noAutofit/>
          </a:bodyPr>
          <a:lstStyle/>
          <a:p>
            <a:pPr marL="0" lvl="0" indent="0" algn="ctr" defTabSz="444500">
              <a:lnSpc>
                <a:spcPts val="1200"/>
              </a:lnSpc>
              <a:spcBef>
                <a:spcPct val="0"/>
              </a:spcBef>
              <a:spcAft>
                <a:spcPts val="0"/>
              </a:spcAft>
              <a:buNone/>
            </a:pPr>
            <a:r>
              <a:rPr lang="en-IN" sz="1000" kern="1200" dirty="0">
                <a:solidFill>
                  <a:schemeClr val="tx1"/>
                </a:solidFill>
              </a:rPr>
              <a:t>Hardware procurement and provisioning for deployment of Migration Setup (Tools)</a:t>
            </a:r>
          </a:p>
        </p:txBody>
      </p:sp>
      <p:sp>
        <p:nvSpPr>
          <p:cNvPr id="10" name="Freeform: Shape 9">
            <a:extLst>
              <a:ext uri="{FF2B5EF4-FFF2-40B4-BE49-F238E27FC236}">
                <a16:creationId xmlns:a16="http://schemas.microsoft.com/office/drawing/2014/main" id="{726C89F2-D32C-42A1-A4FA-5CEA46A8A283}"/>
              </a:ext>
            </a:extLst>
          </p:cNvPr>
          <p:cNvSpPr/>
          <p:nvPr/>
        </p:nvSpPr>
        <p:spPr>
          <a:xfrm>
            <a:off x="544704" y="2291510"/>
            <a:ext cx="1816101" cy="1136741"/>
          </a:xfrm>
          <a:custGeom>
            <a:avLst/>
            <a:gdLst>
              <a:gd name="connsiteX0" fmla="*/ 0 w 1816101"/>
              <a:gd name="connsiteY0" fmla="*/ 189461 h 1136741"/>
              <a:gd name="connsiteX1" fmla="*/ 189461 w 1816101"/>
              <a:gd name="connsiteY1" fmla="*/ 0 h 1136741"/>
              <a:gd name="connsiteX2" fmla="*/ 1626640 w 1816101"/>
              <a:gd name="connsiteY2" fmla="*/ 0 h 1136741"/>
              <a:gd name="connsiteX3" fmla="*/ 1816101 w 1816101"/>
              <a:gd name="connsiteY3" fmla="*/ 189461 h 1136741"/>
              <a:gd name="connsiteX4" fmla="*/ 1816101 w 1816101"/>
              <a:gd name="connsiteY4" fmla="*/ 947280 h 1136741"/>
              <a:gd name="connsiteX5" fmla="*/ 1626640 w 1816101"/>
              <a:gd name="connsiteY5" fmla="*/ 1136741 h 1136741"/>
              <a:gd name="connsiteX6" fmla="*/ 189461 w 1816101"/>
              <a:gd name="connsiteY6" fmla="*/ 1136741 h 1136741"/>
              <a:gd name="connsiteX7" fmla="*/ 0 w 1816101"/>
              <a:gd name="connsiteY7" fmla="*/ 947280 h 1136741"/>
              <a:gd name="connsiteX8" fmla="*/ 0 w 1816101"/>
              <a:gd name="connsiteY8" fmla="*/ 189461 h 11367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16101" h="1136741">
                <a:moveTo>
                  <a:pt x="0" y="189461"/>
                </a:moveTo>
                <a:cubicBezTo>
                  <a:pt x="0" y="84825"/>
                  <a:pt x="84825" y="0"/>
                  <a:pt x="189461" y="0"/>
                </a:cubicBezTo>
                <a:lnTo>
                  <a:pt x="1626640" y="0"/>
                </a:lnTo>
                <a:cubicBezTo>
                  <a:pt x="1731276" y="0"/>
                  <a:pt x="1816101" y="84825"/>
                  <a:pt x="1816101" y="189461"/>
                </a:cubicBezTo>
                <a:lnTo>
                  <a:pt x="1816101" y="947280"/>
                </a:lnTo>
                <a:cubicBezTo>
                  <a:pt x="1816101" y="1051916"/>
                  <a:pt x="1731276" y="1136741"/>
                  <a:pt x="1626640" y="1136741"/>
                </a:cubicBezTo>
                <a:lnTo>
                  <a:pt x="189461" y="1136741"/>
                </a:lnTo>
                <a:cubicBezTo>
                  <a:pt x="84825" y="1136741"/>
                  <a:pt x="0" y="1051916"/>
                  <a:pt x="0" y="947280"/>
                </a:cubicBezTo>
                <a:lnTo>
                  <a:pt x="0" y="189461"/>
                </a:lnTo>
                <a:close/>
              </a:path>
            </a:pathLst>
          </a:custGeom>
          <a:solidFill>
            <a:srgbClr val="DCE6F2">
              <a:alpha val="40000"/>
            </a:srgbClr>
          </a:solidFill>
          <a:ln w="6350">
            <a:solidFill>
              <a:schemeClr val="accent1">
                <a:lumMod val="60000"/>
                <a:lumOff val="40000"/>
              </a:schemeClr>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93591" tIns="93591" rIns="93591" bIns="93591" numCol="1" spcCol="1270" anchor="ctr" anchorCtr="0">
            <a:noAutofit/>
          </a:bodyPr>
          <a:lstStyle/>
          <a:p>
            <a:pPr marL="0" lvl="0" indent="0" algn="ctr" defTabSz="444500">
              <a:lnSpc>
                <a:spcPts val="1200"/>
              </a:lnSpc>
              <a:spcBef>
                <a:spcPct val="0"/>
              </a:spcBef>
              <a:spcAft>
                <a:spcPts val="0"/>
              </a:spcAft>
              <a:buNone/>
            </a:pPr>
            <a:r>
              <a:rPr lang="en-IN" sz="1000" kern="1200">
                <a:solidFill>
                  <a:schemeClr val="tx1"/>
                </a:solidFill>
              </a:rPr>
              <a:t>Hardware procurement and Provisioning for AAD, ADFS as per scale/specification recommended by project team</a:t>
            </a:r>
          </a:p>
        </p:txBody>
      </p:sp>
      <p:sp>
        <p:nvSpPr>
          <p:cNvPr id="11" name="Freeform: Shape 10">
            <a:extLst>
              <a:ext uri="{FF2B5EF4-FFF2-40B4-BE49-F238E27FC236}">
                <a16:creationId xmlns:a16="http://schemas.microsoft.com/office/drawing/2014/main" id="{459B2A52-D981-48D0-9737-B592DCB9D86F}"/>
              </a:ext>
            </a:extLst>
          </p:cNvPr>
          <p:cNvSpPr/>
          <p:nvPr/>
        </p:nvSpPr>
        <p:spPr>
          <a:xfrm>
            <a:off x="2497294" y="2291510"/>
            <a:ext cx="1597883" cy="1136741"/>
          </a:xfrm>
          <a:custGeom>
            <a:avLst/>
            <a:gdLst>
              <a:gd name="connsiteX0" fmla="*/ 0 w 1597883"/>
              <a:gd name="connsiteY0" fmla="*/ 189461 h 1136741"/>
              <a:gd name="connsiteX1" fmla="*/ 189461 w 1597883"/>
              <a:gd name="connsiteY1" fmla="*/ 0 h 1136741"/>
              <a:gd name="connsiteX2" fmla="*/ 1408422 w 1597883"/>
              <a:gd name="connsiteY2" fmla="*/ 0 h 1136741"/>
              <a:gd name="connsiteX3" fmla="*/ 1597883 w 1597883"/>
              <a:gd name="connsiteY3" fmla="*/ 189461 h 1136741"/>
              <a:gd name="connsiteX4" fmla="*/ 1597883 w 1597883"/>
              <a:gd name="connsiteY4" fmla="*/ 947280 h 1136741"/>
              <a:gd name="connsiteX5" fmla="*/ 1408422 w 1597883"/>
              <a:gd name="connsiteY5" fmla="*/ 1136741 h 1136741"/>
              <a:gd name="connsiteX6" fmla="*/ 189461 w 1597883"/>
              <a:gd name="connsiteY6" fmla="*/ 1136741 h 1136741"/>
              <a:gd name="connsiteX7" fmla="*/ 0 w 1597883"/>
              <a:gd name="connsiteY7" fmla="*/ 947280 h 1136741"/>
              <a:gd name="connsiteX8" fmla="*/ 0 w 1597883"/>
              <a:gd name="connsiteY8" fmla="*/ 189461 h 11367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97883" h="1136741">
                <a:moveTo>
                  <a:pt x="0" y="189461"/>
                </a:moveTo>
                <a:cubicBezTo>
                  <a:pt x="0" y="84825"/>
                  <a:pt x="84825" y="0"/>
                  <a:pt x="189461" y="0"/>
                </a:cubicBezTo>
                <a:lnTo>
                  <a:pt x="1408422" y="0"/>
                </a:lnTo>
                <a:cubicBezTo>
                  <a:pt x="1513058" y="0"/>
                  <a:pt x="1597883" y="84825"/>
                  <a:pt x="1597883" y="189461"/>
                </a:cubicBezTo>
                <a:lnTo>
                  <a:pt x="1597883" y="947280"/>
                </a:lnTo>
                <a:cubicBezTo>
                  <a:pt x="1597883" y="1051916"/>
                  <a:pt x="1513058" y="1136741"/>
                  <a:pt x="1408422" y="1136741"/>
                </a:cubicBezTo>
                <a:lnTo>
                  <a:pt x="189461" y="1136741"/>
                </a:lnTo>
                <a:cubicBezTo>
                  <a:pt x="84825" y="1136741"/>
                  <a:pt x="0" y="1051916"/>
                  <a:pt x="0" y="947280"/>
                </a:cubicBezTo>
                <a:lnTo>
                  <a:pt x="0" y="189461"/>
                </a:lnTo>
                <a:close/>
              </a:path>
            </a:pathLst>
          </a:custGeom>
          <a:solidFill>
            <a:schemeClr val="bg1"/>
          </a:solidFill>
          <a:ln w="6350">
            <a:solidFill>
              <a:schemeClr val="accent1">
                <a:lumMod val="60000"/>
                <a:lumOff val="40000"/>
              </a:schemeClr>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93591" tIns="93591" rIns="93591" bIns="93591" numCol="1" spcCol="1270" anchor="ctr" anchorCtr="0">
            <a:noAutofit/>
          </a:bodyPr>
          <a:lstStyle/>
          <a:p>
            <a:pPr marL="0" lvl="0" indent="0" algn="ctr" defTabSz="444500">
              <a:lnSpc>
                <a:spcPts val="1200"/>
              </a:lnSpc>
              <a:spcBef>
                <a:spcPct val="0"/>
              </a:spcBef>
              <a:spcAft>
                <a:spcPts val="0"/>
              </a:spcAft>
              <a:buNone/>
            </a:pPr>
            <a:r>
              <a:rPr lang="en-IN" sz="1000" kern="1200" dirty="0">
                <a:solidFill>
                  <a:schemeClr val="tx1"/>
                </a:solidFill>
              </a:rPr>
              <a:t>Network components (Load Balancers) procurement/placement to meet the HA requirements</a:t>
            </a:r>
          </a:p>
        </p:txBody>
      </p:sp>
      <p:sp>
        <p:nvSpPr>
          <p:cNvPr id="12" name="Freeform: Shape 11">
            <a:extLst>
              <a:ext uri="{FF2B5EF4-FFF2-40B4-BE49-F238E27FC236}">
                <a16:creationId xmlns:a16="http://schemas.microsoft.com/office/drawing/2014/main" id="{65879A9C-CAFB-4EA8-996B-0A9AB1D7FD6A}"/>
              </a:ext>
            </a:extLst>
          </p:cNvPr>
          <p:cNvSpPr/>
          <p:nvPr/>
        </p:nvSpPr>
        <p:spPr>
          <a:xfrm>
            <a:off x="4231666" y="2291510"/>
            <a:ext cx="1364884" cy="1136741"/>
          </a:xfrm>
          <a:custGeom>
            <a:avLst/>
            <a:gdLst>
              <a:gd name="connsiteX0" fmla="*/ 0 w 1364884"/>
              <a:gd name="connsiteY0" fmla="*/ 189461 h 1136741"/>
              <a:gd name="connsiteX1" fmla="*/ 189461 w 1364884"/>
              <a:gd name="connsiteY1" fmla="*/ 0 h 1136741"/>
              <a:gd name="connsiteX2" fmla="*/ 1175423 w 1364884"/>
              <a:gd name="connsiteY2" fmla="*/ 0 h 1136741"/>
              <a:gd name="connsiteX3" fmla="*/ 1364884 w 1364884"/>
              <a:gd name="connsiteY3" fmla="*/ 189461 h 1136741"/>
              <a:gd name="connsiteX4" fmla="*/ 1364884 w 1364884"/>
              <a:gd name="connsiteY4" fmla="*/ 947280 h 1136741"/>
              <a:gd name="connsiteX5" fmla="*/ 1175423 w 1364884"/>
              <a:gd name="connsiteY5" fmla="*/ 1136741 h 1136741"/>
              <a:gd name="connsiteX6" fmla="*/ 189461 w 1364884"/>
              <a:gd name="connsiteY6" fmla="*/ 1136741 h 1136741"/>
              <a:gd name="connsiteX7" fmla="*/ 0 w 1364884"/>
              <a:gd name="connsiteY7" fmla="*/ 947280 h 1136741"/>
              <a:gd name="connsiteX8" fmla="*/ 0 w 1364884"/>
              <a:gd name="connsiteY8" fmla="*/ 189461 h 11367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4884" h="1136741">
                <a:moveTo>
                  <a:pt x="0" y="189461"/>
                </a:moveTo>
                <a:cubicBezTo>
                  <a:pt x="0" y="84825"/>
                  <a:pt x="84825" y="0"/>
                  <a:pt x="189461" y="0"/>
                </a:cubicBezTo>
                <a:lnTo>
                  <a:pt x="1175423" y="0"/>
                </a:lnTo>
                <a:cubicBezTo>
                  <a:pt x="1280059" y="0"/>
                  <a:pt x="1364884" y="84825"/>
                  <a:pt x="1364884" y="189461"/>
                </a:cubicBezTo>
                <a:lnTo>
                  <a:pt x="1364884" y="947280"/>
                </a:lnTo>
                <a:cubicBezTo>
                  <a:pt x="1364884" y="1051916"/>
                  <a:pt x="1280059" y="1136741"/>
                  <a:pt x="1175423" y="1136741"/>
                </a:cubicBezTo>
                <a:lnTo>
                  <a:pt x="189461" y="1136741"/>
                </a:lnTo>
                <a:cubicBezTo>
                  <a:pt x="84825" y="1136741"/>
                  <a:pt x="0" y="1051916"/>
                  <a:pt x="0" y="947280"/>
                </a:cubicBezTo>
                <a:lnTo>
                  <a:pt x="0" y="189461"/>
                </a:lnTo>
                <a:close/>
              </a:path>
            </a:pathLst>
          </a:custGeom>
          <a:solidFill>
            <a:srgbClr val="DCE6F2">
              <a:alpha val="40000"/>
            </a:srgbClr>
          </a:solidFill>
          <a:ln w="6350">
            <a:solidFill>
              <a:schemeClr val="accent1">
                <a:lumMod val="60000"/>
                <a:lumOff val="40000"/>
              </a:schemeClr>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93591" tIns="93591" rIns="93591" bIns="93591" numCol="1" spcCol="1270" anchor="ctr" anchorCtr="0">
            <a:noAutofit/>
          </a:bodyPr>
          <a:lstStyle/>
          <a:p>
            <a:pPr marL="0" lvl="0" indent="0" algn="ctr" defTabSz="444500">
              <a:lnSpc>
                <a:spcPts val="1200"/>
              </a:lnSpc>
              <a:spcBef>
                <a:spcPct val="0"/>
              </a:spcBef>
              <a:spcAft>
                <a:spcPts val="0"/>
              </a:spcAft>
              <a:buNone/>
            </a:pPr>
            <a:r>
              <a:rPr lang="en-IN" sz="1000" kern="1200" dirty="0">
                <a:solidFill>
                  <a:schemeClr val="tx1"/>
                </a:solidFill>
              </a:rPr>
              <a:t>Identified SMEs from Messaging and AD Infrastructure across three entities</a:t>
            </a:r>
          </a:p>
        </p:txBody>
      </p:sp>
      <p:sp>
        <p:nvSpPr>
          <p:cNvPr id="13" name="Freeform: Shape 12">
            <a:extLst>
              <a:ext uri="{FF2B5EF4-FFF2-40B4-BE49-F238E27FC236}">
                <a16:creationId xmlns:a16="http://schemas.microsoft.com/office/drawing/2014/main" id="{86F206AA-E3C7-4263-A997-11C458AE484C}"/>
              </a:ext>
            </a:extLst>
          </p:cNvPr>
          <p:cNvSpPr/>
          <p:nvPr/>
        </p:nvSpPr>
        <p:spPr>
          <a:xfrm>
            <a:off x="5733038" y="2291510"/>
            <a:ext cx="1364884" cy="1136741"/>
          </a:xfrm>
          <a:custGeom>
            <a:avLst/>
            <a:gdLst>
              <a:gd name="connsiteX0" fmla="*/ 0 w 1364884"/>
              <a:gd name="connsiteY0" fmla="*/ 189461 h 1136741"/>
              <a:gd name="connsiteX1" fmla="*/ 189461 w 1364884"/>
              <a:gd name="connsiteY1" fmla="*/ 0 h 1136741"/>
              <a:gd name="connsiteX2" fmla="*/ 1175423 w 1364884"/>
              <a:gd name="connsiteY2" fmla="*/ 0 h 1136741"/>
              <a:gd name="connsiteX3" fmla="*/ 1364884 w 1364884"/>
              <a:gd name="connsiteY3" fmla="*/ 189461 h 1136741"/>
              <a:gd name="connsiteX4" fmla="*/ 1364884 w 1364884"/>
              <a:gd name="connsiteY4" fmla="*/ 947280 h 1136741"/>
              <a:gd name="connsiteX5" fmla="*/ 1175423 w 1364884"/>
              <a:gd name="connsiteY5" fmla="*/ 1136741 h 1136741"/>
              <a:gd name="connsiteX6" fmla="*/ 189461 w 1364884"/>
              <a:gd name="connsiteY6" fmla="*/ 1136741 h 1136741"/>
              <a:gd name="connsiteX7" fmla="*/ 0 w 1364884"/>
              <a:gd name="connsiteY7" fmla="*/ 947280 h 1136741"/>
              <a:gd name="connsiteX8" fmla="*/ 0 w 1364884"/>
              <a:gd name="connsiteY8" fmla="*/ 189461 h 11367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4884" h="1136741">
                <a:moveTo>
                  <a:pt x="0" y="189461"/>
                </a:moveTo>
                <a:cubicBezTo>
                  <a:pt x="0" y="84825"/>
                  <a:pt x="84825" y="0"/>
                  <a:pt x="189461" y="0"/>
                </a:cubicBezTo>
                <a:lnTo>
                  <a:pt x="1175423" y="0"/>
                </a:lnTo>
                <a:cubicBezTo>
                  <a:pt x="1280059" y="0"/>
                  <a:pt x="1364884" y="84825"/>
                  <a:pt x="1364884" y="189461"/>
                </a:cubicBezTo>
                <a:lnTo>
                  <a:pt x="1364884" y="947280"/>
                </a:lnTo>
                <a:cubicBezTo>
                  <a:pt x="1364884" y="1051916"/>
                  <a:pt x="1280059" y="1136741"/>
                  <a:pt x="1175423" y="1136741"/>
                </a:cubicBezTo>
                <a:lnTo>
                  <a:pt x="189461" y="1136741"/>
                </a:lnTo>
                <a:cubicBezTo>
                  <a:pt x="84825" y="1136741"/>
                  <a:pt x="0" y="1051916"/>
                  <a:pt x="0" y="947280"/>
                </a:cubicBezTo>
                <a:lnTo>
                  <a:pt x="0" y="189461"/>
                </a:lnTo>
                <a:close/>
              </a:path>
            </a:pathLst>
          </a:custGeom>
          <a:solidFill>
            <a:schemeClr val="bg1"/>
          </a:solidFill>
          <a:ln w="6350">
            <a:solidFill>
              <a:schemeClr val="accent1">
                <a:lumMod val="60000"/>
                <a:lumOff val="40000"/>
              </a:schemeClr>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93591" tIns="93591" rIns="93591" bIns="93591" numCol="1" spcCol="1270" anchor="ctr" anchorCtr="0">
            <a:noAutofit/>
          </a:bodyPr>
          <a:lstStyle/>
          <a:p>
            <a:pPr marL="0" lvl="0" indent="0" algn="ctr" defTabSz="444500">
              <a:lnSpc>
                <a:spcPts val="1200"/>
              </a:lnSpc>
              <a:spcBef>
                <a:spcPct val="0"/>
              </a:spcBef>
              <a:spcAft>
                <a:spcPts val="0"/>
              </a:spcAft>
              <a:buNone/>
            </a:pPr>
            <a:r>
              <a:rPr lang="en-IN" sz="1000" kern="1200" dirty="0">
                <a:solidFill>
                  <a:schemeClr val="tx1"/>
                </a:solidFill>
              </a:rPr>
              <a:t>E-Corp tenant extension until the license import</a:t>
            </a:r>
          </a:p>
        </p:txBody>
      </p:sp>
      <p:sp>
        <p:nvSpPr>
          <p:cNvPr id="14" name="Freeform: Shape 13">
            <a:extLst>
              <a:ext uri="{FF2B5EF4-FFF2-40B4-BE49-F238E27FC236}">
                <a16:creationId xmlns:a16="http://schemas.microsoft.com/office/drawing/2014/main" id="{F78DAE52-E62E-4C57-A289-B4125F7A8356}"/>
              </a:ext>
            </a:extLst>
          </p:cNvPr>
          <p:cNvSpPr/>
          <p:nvPr/>
        </p:nvSpPr>
        <p:spPr>
          <a:xfrm>
            <a:off x="7234411" y="2291510"/>
            <a:ext cx="1364884" cy="1136741"/>
          </a:xfrm>
          <a:custGeom>
            <a:avLst/>
            <a:gdLst>
              <a:gd name="connsiteX0" fmla="*/ 0 w 1364884"/>
              <a:gd name="connsiteY0" fmla="*/ 189461 h 1136741"/>
              <a:gd name="connsiteX1" fmla="*/ 189461 w 1364884"/>
              <a:gd name="connsiteY1" fmla="*/ 0 h 1136741"/>
              <a:gd name="connsiteX2" fmla="*/ 1175423 w 1364884"/>
              <a:gd name="connsiteY2" fmla="*/ 0 h 1136741"/>
              <a:gd name="connsiteX3" fmla="*/ 1364884 w 1364884"/>
              <a:gd name="connsiteY3" fmla="*/ 189461 h 1136741"/>
              <a:gd name="connsiteX4" fmla="*/ 1364884 w 1364884"/>
              <a:gd name="connsiteY4" fmla="*/ 947280 h 1136741"/>
              <a:gd name="connsiteX5" fmla="*/ 1175423 w 1364884"/>
              <a:gd name="connsiteY5" fmla="*/ 1136741 h 1136741"/>
              <a:gd name="connsiteX6" fmla="*/ 189461 w 1364884"/>
              <a:gd name="connsiteY6" fmla="*/ 1136741 h 1136741"/>
              <a:gd name="connsiteX7" fmla="*/ 0 w 1364884"/>
              <a:gd name="connsiteY7" fmla="*/ 947280 h 1136741"/>
              <a:gd name="connsiteX8" fmla="*/ 0 w 1364884"/>
              <a:gd name="connsiteY8" fmla="*/ 189461 h 11367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4884" h="1136741">
                <a:moveTo>
                  <a:pt x="0" y="189461"/>
                </a:moveTo>
                <a:cubicBezTo>
                  <a:pt x="0" y="84825"/>
                  <a:pt x="84825" y="0"/>
                  <a:pt x="189461" y="0"/>
                </a:cubicBezTo>
                <a:lnTo>
                  <a:pt x="1175423" y="0"/>
                </a:lnTo>
                <a:cubicBezTo>
                  <a:pt x="1280059" y="0"/>
                  <a:pt x="1364884" y="84825"/>
                  <a:pt x="1364884" y="189461"/>
                </a:cubicBezTo>
                <a:lnTo>
                  <a:pt x="1364884" y="947280"/>
                </a:lnTo>
                <a:cubicBezTo>
                  <a:pt x="1364884" y="1051916"/>
                  <a:pt x="1280059" y="1136741"/>
                  <a:pt x="1175423" y="1136741"/>
                </a:cubicBezTo>
                <a:lnTo>
                  <a:pt x="189461" y="1136741"/>
                </a:lnTo>
                <a:cubicBezTo>
                  <a:pt x="84825" y="1136741"/>
                  <a:pt x="0" y="1051916"/>
                  <a:pt x="0" y="947280"/>
                </a:cubicBezTo>
                <a:lnTo>
                  <a:pt x="0" y="189461"/>
                </a:lnTo>
                <a:close/>
              </a:path>
            </a:pathLst>
          </a:custGeom>
          <a:solidFill>
            <a:srgbClr val="DCE6F2">
              <a:alpha val="40000"/>
            </a:srgbClr>
          </a:solidFill>
          <a:ln w="6350">
            <a:solidFill>
              <a:schemeClr val="accent1">
                <a:lumMod val="60000"/>
                <a:lumOff val="40000"/>
              </a:schemeClr>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93591" tIns="93591" rIns="93591" bIns="93591" numCol="1" spcCol="1270" anchor="ctr" anchorCtr="0">
            <a:noAutofit/>
          </a:bodyPr>
          <a:lstStyle/>
          <a:p>
            <a:pPr marL="0" lvl="0" indent="0" algn="ctr" defTabSz="444500">
              <a:lnSpc>
                <a:spcPts val="1200"/>
              </a:lnSpc>
              <a:spcBef>
                <a:spcPct val="0"/>
              </a:spcBef>
              <a:spcAft>
                <a:spcPts val="0"/>
              </a:spcAft>
              <a:buNone/>
            </a:pPr>
            <a:r>
              <a:rPr lang="en-IN" sz="1000" kern="1200">
                <a:solidFill>
                  <a:schemeClr val="tx1"/>
                </a:solidFill>
              </a:rPr>
              <a:t>Design discussion and policies feedback</a:t>
            </a:r>
          </a:p>
        </p:txBody>
      </p:sp>
      <p:sp>
        <p:nvSpPr>
          <p:cNvPr id="15" name="Freeform: Shape 14">
            <a:extLst>
              <a:ext uri="{FF2B5EF4-FFF2-40B4-BE49-F238E27FC236}">
                <a16:creationId xmlns:a16="http://schemas.microsoft.com/office/drawing/2014/main" id="{E075F751-2A12-43A1-97E8-EE4512B457E8}"/>
              </a:ext>
            </a:extLst>
          </p:cNvPr>
          <p:cNvSpPr/>
          <p:nvPr/>
        </p:nvSpPr>
        <p:spPr>
          <a:xfrm>
            <a:off x="1362959" y="3564740"/>
            <a:ext cx="1364884" cy="1136741"/>
          </a:xfrm>
          <a:custGeom>
            <a:avLst/>
            <a:gdLst>
              <a:gd name="connsiteX0" fmla="*/ 0 w 1364884"/>
              <a:gd name="connsiteY0" fmla="*/ 189461 h 1136741"/>
              <a:gd name="connsiteX1" fmla="*/ 189461 w 1364884"/>
              <a:gd name="connsiteY1" fmla="*/ 0 h 1136741"/>
              <a:gd name="connsiteX2" fmla="*/ 1175423 w 1364884"/>
              <a:gd name="connsiteY2" fmla="*/ 0 h 1136741"/>
              <a:gd name="connsiteX3" fmla="*/ 1364884 w 1364884"/>
              <a:gd name="connsiteY3" fmla="*/ 189461 h 1136741"/>
              <a:gd name="connsiteX4" fmla="*/ 1364884 w 1364884"/>
              <a:gd name="connsiteY4" fmla="*/ 947280 h 1136741"/>
              <a:gd name="connsiteX5" fmla="*/ 1175423 w 1364884"/>
              <a:gd name="connsiteY5" fmla="*/ 1136741 h 1136741"/>
              <a:gd name="connsiteX6" fmla="*/ 189461 w 1364884"/>
              <a:gd name="connsiteY6" fmla="*/ 1136741 h 1136741"/>
              <a:gd name="connsiteX7" fmla="*/ 0 w 1364884"/>
              <a:gd name="connsiteY7" fmla="*/ 947280 h 1136741"/>
              <a:gd name="connsiteX8" fmla="*/ 0 w 1364884"/>
              <a:gd name="connsiteY8" fmla="*/ 189461 h 11367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4884" h="1136741">
                <a:moveTo>
                  <a:pt x="0" y="189461"/>
                </a:moveTo>
                <a:cubicBezTo>
                  <a:pt x="0" y="84825"/>
                  <a:pt x="84825" y="0"/>
                  <a:pt x="189461" y="0"/>
                </a:cubicBezTo>
                <a:lnTo>
                  <a:pt x="1175423" y="0"/>
                </a:lnTo>
                <a:cubicBezTo>
                  <a:pt x="1280059" y="0"/>
                  <a:pt x="1364884" y="84825"/>
                  <a:pt x="1364884" y="189461"/>
                </a:cubicBezTo>
                <a:lnTo>
                  <a:pt x="1364884" y="947280"/>
                </a:lnTo>
                <a:cubicBezTo>
                  <a:pt x="1364884" y="1051916"/>
                  <a:pt x="1280059" y="1136741"/>
                  <a:pt x="1175423" y="1136741"/>
                </a:cubicBezTo>
                <a:lnTo>
                  <a:pt x="189461" y="1136741"/>
                </a:lnTo>
                <a:cubicBezTo>
                  <a:pt x="84825" y="1136741"/>
                  <a:pt x="0" y="1051916"/>
                  <a:pt x="0" y="947280"/>
                </a:cubicBezTo>
                <a:lnTo>
                  <a:pt x="0" y="189461"/>
                </a:lnTo>
                <a:close/>
              </a:path>
            </a:pathLst>
          </a:custGeom>
          <a:solidFill>
            <a:schemeClr val="bg1"/>
          </a:solidFill>
          <a:ln w="6350">
            <a:solidFill>
              <a:schemeClr val="accent1">
                <a:lumMod val="60000"/>
                <a:lumOff val="40000"/>
              </a:schemeClr>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93591" tIns="93591" rIns="93591" bIns="93591" numCol="1" spcCol="1270" anchor="ctr" anchorCtr="0">
            <a:noAutofit/>
          </a:bodyPr>
          <a:lstStyle/>
          <a:p>
            <a:pPr marL="0" lvl="0" indent="0" algn="ctr" defTabSz="444500">
              <a:lnSpc>
                <a:spcPts val="1200"/>
              </a:lnSpc>
              <a:spcBef>
                <a:spcPct val="0"/>
              </a:spcBef>
              <a:spcAft>
                <a:spcPts val="0"/>
              </a:spcAft>
              <a:buNone/>
            </a:pPr>
            <a:r>
              <a:rPr lang="en-IN" sz="1000" kern="1200">
                <a:solidFill>
                  <a:schemeClr val="tx1"/>
                </a:solidFill>
              </a:rPr>
              <a:t>Bandwidth enhancements based on assessment</a:t>
            </a:r>
          </a:p>
        </p:txBody>
      </p:sp>
      <p:sp>
        <p:nvSpPr>
          <p:cNvPr id="16" name="Freeform: Shape 15">
            <a:extLst>
              <a:ext uri="{FF2B5EF4-FFF2-40B4-BE49-F238E27FC236}">
                <a16:creationId xmlns:a16="http://schemas.microsoft.com/office/drawing/2014/main" id="{7AE84321-933A-46DE-B2FC-8E7F4FE6AA9A}"/>
              </a:ext>
            </a:extLst>
          </p:cNvPr>
          <p:cNvSpPr/>
          <p:nvPr/>
        </p:nvSpPr>
        <p:spPr>
          <a:xfrm>
            <a:off x="2864332" y="3564740"/>
            <a:ext cx="1364884" cy="1136741"/>
          </a:xfrm>
          <a:custGeom>
            <a:avLst/>
            <a:gdLst>
              <a:gd name="connsiteX0" fmla="*/ 0 w 1364884"/>
              <a:gd name="connsiteY0" fmla="*/ 189461 h 1136741"/>
              <a:gd name="connsiteX1" fmla="*/ 189461 w 1364884"/>
              <a:gd name="connsiteY1" fmla="*/ 0 h 1136741"/>
              <a:gd name="connsiteX2" fmla="*/ 1175423 w 1364884"/>
              <a:gd name="connsiteY2" fmla="*/ 0 h 1136741"/>
              <a:gd name="connsiteX3" fmla="*/ 1364884 w 1364884"/>
              <a:gd name="connsiteY3" fmla="*/ 189461 h 1136741"/>
              <a:gd name="connsiteX4" fmla="*/ 1364884 w 1364884"/>
              <a:gd name="connsiteY4" fmla="*/ 947280 h 1136741"/>
              <a:gd name="connsiteX5" fmla="*/ 1175423 w 1364884"/>
              <a:gd name="connsiteY5" fmla="*/ 1136741 h 1136741"/>
              <a:gd name="connsiteX6" fmla="*/ 189461 w 1364884"/>
              <a:gd name="connsiteY6" fmla="*/ 1136741 h 1136741"/>
              <a:gd name="connsiteX7" fmla="*/ 0 w 1364884"/>
              <a:gd name="connsiteY7" fmla="*/ 947280 h 1136741"/>
              <a:gd name="connsiteX8" fmla="*/ 0 w 1364884"/>
              <a:gd name="connsiteY8" fmla="*/ 189461 h 11367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4884" h="1136741">
                <a:moveTo>
                  <a:pt x="0" y="189461"/>
                </a:moveTo>
                <a:cubicBezTo>
                  <a:pt x="0" y="84825"/>
                  <a:pt x="84825" y="0"/>
                  <a:pt x="189461" y="0"/>
                </a:cubicBezTo>
                <a:lnTo>
                  <a:pt x="1175423" y="0"/>
                </a:lnTo>
                <a:cubicBezTo>
                  <a:pt x="1280059" y="0"/>
                  <a:pt x="1364884" y="84825"/>
                  <a:pt x="1364884" y="189461"/>
                </a:cubicBezTo>
                <a:lnTo>
                  <a:pt x="1364884" y="947280"/>
                </a:lnTo>
                <a:cubicBezTo>
                  <a:pt x="1364884" y="1051916"/>
                  <a:pt x="1280059" y="1136741"/>
                  <a:pt x="1175423" y="1136741"/>
                </a:cubicBezTo>
                <a:lnTo>
                  <a:pt x="189461" y="1136741"/>
                </a:lnTo>
                <a:cubicBezTo>
                  <a:pt x="84825" y="1136741"/>
                  <a:pt x="0" y="1051916"/>
                  <a:pt x="0" y="947280"/>
                </a:cubicBezTo>
                <a:lnTo>
                  <a:pt x="0" y="189461"/>
                </a:lnTo>
                <a:close/>
              </a:path>
            </a:pathLst>
          </a:custGeom>
          <a:solidFill>
            <a:srgbClr val="DCE6F2">
              <a:alpha val="40000"/>
            </a:srgbClr>
          </a:solidFill>
          <a:ln w="6350">
            <a:solidFill>
              <a:schemeClr val="accent1">
                <a:lumMod val="60000"/>
                <a:lumOff val="40000"/>
              </a:schemeClr>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93591" tIns="93591" rIns="93591" bIns="93591" numCol="1" spcCol="1270" anchor="ctr" anchorCtr="0">
            <a:noAutofit/>
          </a:bodyPr>
          <a:lstStyle/>
          <a:p>
            <a:pPr marL="0" lvl="0" indent="0" algn="ctr" defTabSz="444500">
              <a:lnSpc>
                <a:spcPts val="1200"/>
              </a:lnSpc>
              <a:spcBef>
                <a:spcPct val="0"/>
              </a:spcBef>
              <a:spcAft>
                <a:spcPts val="0"/>
              </a:spcAft>
              <a:buNone/>
            </a:pPr>
            <a:r>
              <a:rPr lang="en-IN" sz="1000" kern="1200" dirty="0">
                <a:solidFill>
                  <a:schemeClr val="tx1"/>
                </a:solidFill>
              </a:rPr>
              <a:t>Client (Office, Teams) deployments across locations, ahead of Migration</a:t>
            </a:r>
          </a:p>
        </p:txBody>
      </p:sp>
      <p:sp>
        <p:nvSpPr>
          <p:cNvPr id="17" name="Freeform: Shape 16">
            <a:extLst>
              <a:ext uri="{FF2B5EF4-FFF2-40B4-BE49-F238E27FC236}">
                <a16:creationId xmlns:a16="http://schemas.microsoft.com/office/drawing/2014/main" id="{AC41FBFE-F4A1-4087-A343-6BFEC17487FD}"/>
              </a:ext>
            </a:extLst>
          </p:cNvPr>
          <p:cNvSpPr/>
          <p:nvPr/>
        </p:nvSpPr>
        <p:spPr>
          <a:xfrm>
            <a:off x="4365704" y="3564740"/>
            <a:ext cx="1462746" cy="1136741"/>
          </a:xfrm>
          <a:custGeom>
            <a:avLst/>
            <a:gdLst>
              <a:gd name="connsiteX0" fmla="*/ 0 w 1462746"/>
              <a:gd name="connsiteY0" fmla="*/ 189461 h 1136741"/>
              <a:gd name="connsiteX1" fmla="*/ 189461 w 1462746"/>
              <a:gd name="connsiteY1" fmla="*/ 0 h 1136741"/>
              <a:gd name="connsiteX2" fmla="*/ 1273285 w 1462746"/>
              <a:gd name="connsiteY2" fmla="*/ 0 h 1136741"/>
              <a:gd name="connsiteX3" fmla="*/ 1462746 w 1462746"/>
              <a:gd name="connsiteY3" fmla="*/ 189461 h 1136741"/>
              <a:gd name="connsiteX4" fmla="*/ 1462746 w 1462746"/>
              <a:gd name="connsiteY4" fmla="*/ 947280 h 1136741"/>
              <a:gd name="connsiteX5" fmla="*/ 1273285 w 1462746"/>
              <a:gd name="connsiteY5" fmla="*/ 1136741 h 1136741"/>
              <a:gd name="connsiteX6" fmla="*/ 189461 w 1462746"/>
              <a:gd name="connsiteY6" fmla="*/ 1136741 h 1136741"/>
              <a:gd name="connsiteX7" fmla="*/ 0 w 1462746"/>
              <a:gd name="connsiteY7" fmla="*/ 947280 h 1136741"/>
              <a:gd name="connsiteX8" fmla="*/ 0 w 1462746"/>
              <a:gd name="connsiteY8" fmla="*/ 189461 h 11367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62746" h="1136741">
                <a:moveTo>
                  <a:pt x="0" y="189461"/>
                </a:moveTo>
                <a:cubicBezTo>
                  <a:pt x="0" y="84825"/>
                  <a:pt x="84825" y="0"/>
                  <a:pt x="189461" y="0"/>
                </a:cubicBezTo>
                <a:lnTo>
                  <a:pt x="1273285" y="0"/>
                </a:lnTo>
                <a:cubicBezTo>
                  <a:pt x="1377921" y="0"/>
                  <a:pt x="1462746" y="84825"/>
                  <a:pt x="1462746" y="189461"/>
                </a:cubicBezTo>
                <a:lnTo>
                  <a:pt x="1462746" y="947280"/>
                </a:lnTo>
                <a:cubicBezTo>
                  <a:pt x="1462746" y="1051916"/>
                  <a:pt x="1377921" y="1136741"/>
                  <a:pt x="1273285" y="1136741"/>
                </a:cubicBezTo>
                <a:lnTo>
                  <a:pt x="189461" y="1136741"/>
                </a:lnTo>
                <a:cubicBezTo>
                  <a:pt x="84825" y="1136741"/>
                  <a:pt x="0" y="1051916"/>
                  <a:pt x="0" y="947280"/>
                </a:cubicBezTo>
                <a:lnTo>
                  <a:pt x="0" y="189461"/>
                </a:lnTo>
                <a:close/>
              </a:path>
            </a:pathLst>
          </a:custGeom>
          <a:solidFill>
            <a:schemeClr val="bg1"/>
          </a:solidFill>
          <a:ln w="6350">
            <a:solidFill>
              <a:schemeClr val="accent1">
                <a:lumMod val="60000"/>
                <a:lumOff val="40000"/>
              </a:schemeClr>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93591" tIns="93591" rIns="93591" bIns="93591" numCol="1" spcCol="1270" anchor="ctr" anchorCtr="0">
            <a:noAutofit/>
          </a:bodyPr>
          <a:lstStyle/>
          <a:p>
            <a:pPr marL="0" lvl="0" indent="0" algn="ctr" defTabSz="444500">
              <a:lnSpc>
                <a:spcPts val="1200"/>
              </a:lnSpc>
              <a:spcBef>
                <a:spcPct val="0"/>
              </a:spcBef>
              <a:spcAft>
                <a:spcPts val="0"/>
              </a:spcAft>
              <a:buNone/>
            </a:pPr>
            <a:r>
              <a:rPr lang="en-IN" sz="1000" kern="1200" dirty="0">
                <a:solidFill>
                  <a:schemeClr val="tx1"/>
                </a:solidFill>
              </a:rPr>
              <a:t>Identification and Consolidation (if necessary) of the local archives for the migration/conversion</a:t>
            </a:r>
          </a:p>
        </p:txBody>
      </p:sp>
      <p:sp>
        <p:nvSpPr>
          <p:cNvPr id="18" name="Freeform: Shape 17">
            <a:extLst>
              <a:ext uri="{FF2B5EF4-FFF2-40B4-BE49-F238E27FC236}">
                <a16:creationId xmlns:a16="http://schemas.microsoft.com/office/drawing/2014/main" id="{F91AE07F-70AC-4570-A884-F7EA7C6F91BB}"/>
              </a:ext>
            </a:extLst>
          </p:cNvPr>
          <p:cNvSpPr/>
          <p:nvPr/>
        </p:nvSpPr>
        <p:spPr>
          <a:xfrm>
            <a:off x="5964939" y="3564740"/>
            <a:ext cx="1816101" cy="1136741"/>
          </a:xfrm>
          <a:custGeom>
            <a:avLst/>
            <a:gdLst>
              <a:gd name="connsiteX0" fmla="*/ 0 w 1816101"/>
              <a:gd name="connsiteY0" fmla="*/ 189461 h 1136741"/>
              <a:gd name="connsiteX1" fmla="*/ 189461 w 1816101"/>
              <a:gd name="connsiteY1" fmla="*/ 0 h 1136741"/>
              <a:gd name="connsiteX2" fmla="*/ 1626640 w 1816101"/>
              <a:gd name="connsiteY2" fmla="*/ 0 h 1136741"/>
              <a:gd name="connsiteX3" fmla="*/ 1816101 w 1816101"/>
              <a:gd name="connsiteY3" fmla="*/ 189461 h 1136741"/>
              <a:gd name="connsiteX4" fmla="*/ 1816101 w 1816101"/>
              <a:gd name="connsiteY4" fmla="*/ 947280 h 1136741"/>
              <a:gd name="connsiteX5" fmla="*/ 1626640 w 1816101"/>
              <a:gd name="connsiteY5" fmla="*/ 1136741 h 1136741"/>
              <a:gd name="connsiteX6" fmla="*/ 189461 w 1816101"/>
              <a:gd name="connsiteY6" fmla="*/ 1136741 h 1136741"/>
              <a:gd name="connsiteX7" fmla="*/ 0 w 1816101"/>
              <a:gd name="connsiteY7" fmla="*/ 947280 h 1136741"/>
              <a:gd name="connsiteX8" fmla="*/ 0 w 1816101"/>
              <a:gd name="connsiteY8" fmla="*/ 189461 h 11367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16101" h="1136741">
                <a:moveTo>
                  <a:pt x="0" y="189461"/>
                </a:moveTo>
                <a:cubicBezTo>
                  <a:pt x="0" y="84825"/>
                  <a:pt x="84825" y="0"/>
                  <a:pt x="189461" y="0"/>
                </a:cubicBezTo>
                <a:lnTo>
                  <a:pt x="1626640" y="0"/>
                </a:lnTo>
                <a:cubicBezTo>
                  <a:pt x="1731276" y="0"/>
                  <a:pt x="1816101" y="84825"/>
                  <a:pt x="1816101" y="189461"/>
                </a:cubicBezTo>
                <a:lnTo>
                  <a:pt x="1816101" y="947280"/>
                </a:lnTo>
                <a:cubicBezTo>
                  <a:pt x="1816101" y="1051916"/>
                  <a:pt x="1731276" y="1136741"/>
                  <a:pt x="1626640" y="1136741"/>
                </a:cubicBezTo>
                <a:lnTo>
                  <a:pt x="189461" y="1136741"/>
                </a:lnTo>
                <a:cubicBezTo>
                  <a:pt x="84825" y="1136741"/>
                  <a:pt x="0" y="1051916"/>
                  <a:pt x="0" y="947280"/>
                </a:cubicBezTo>
                <a:lnTo>
                  <a:pt x="0" y="189461"/>
                </a:lnTo>
                <a:close/>
              </a:path>
            </a:pathLst>
          </a:custGeom>
          <a:solidFill>
            <a:srgbClr val="DCE6F2">
              <a:alpha val="40000"/>
            </a:srgbClr>
          </a:solidFill>
          <a:ln w="6350">
            <a:solidFill>
              <a:schemeClr val="accent1">
                <a:lumMod val="60000"/>
                <a:lumOff val="40000"/>
              </a:schemeClr>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93591" tIns="93591" rIns="93591" bIns="93591" numCol="1" spcCol="1270" anchor="ctr" anchorCtr="0">
            <a:noAutofit/>
          </a:bodyPr>
          <a:lstStyle/>
          <a:p>
            <a:pPr marL="0" lvl="0" indent="0" algn="ctr" defTabSz="444500">
              <a:lnSpc>
                <a:spcPts val="1200"/>
              </a:lnSpc>
              <a:spcBef>
                <a:spcPct val="0"/>
              </a:spcBef>
              <a:spcAft>
                <a:spcPts val="0"/>
              </a:spcAft>
              <a:buNone/>
            </a:pPr>
            <a:r>
              <a:rPr lang="en-IN" sz="1000" kern="1200">
                <a:solidFill>
                  <a:schemeClr val="tx1"/>
                </a:solidFill>
              </a:rPr>
              <a:t>Email hygiene policies and frameworks from the existing email-hygiene system – for ATP, DLP, AIP configurations</a:t>
            </a:r>
          </a:p>
        </p:txBody>
      </p:sp>
    </p:spTree>
    <p:extLst>
      <p:ext uri="{BB962C8B-B14F-4D97-AF65-F5344CB8AC3E}">
        <p14:creationId xmlns:p14="http://schemas.microsoft.com/office/powerpoint/2010/main" val="1804751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868A7F2-90B9-46DB-ABE5-939FF3ECF2AC}"/>
              </a:ext>
            </a:extLst>
          </p:cNvPr>
          <p:cNvSpPr>
            <a:spLocks noGrp="1"/>
          </p:cNvSpPr>
          <p:nvPr>
            <p:ph type="title"/>
          </p:nvPr>
        </p:nvSpPr>
        <p:spPr>
          <a:xfrm>
            <a:off x="324000" y="257731"/>
            <a:ext cx="7666691" cy="369332"/>
          </a:xfrm>
        </p:spPr>
        <p:txBody>
          <a:bodyPr/>
          <a:lstStyle/>
          <a:p>
            <a:r>
              <a:rPr lang="en-US" dirty="0"/>
              <a:t>Exclusions</a:t>
            </a:r>
            <a:endParaRPr lang="en-IN" dirty="0"/>
          </a:p>
        </p:txBody>
      </p:sp>
      <p:grpSp>
        <p:nvGrpSpPr>
          <p:cNvPr id="10" name="Group 9">
            <a:extLst>
              <a:ext uri="{FF2B5EF4-FFF2-40B4-BE49-F238E27FC236}">
                <a16:creationId xmlns:a16="http://schemas.microsoft.com/office/drawing/2014/main" id="{B9763720-1ECA-4EAD-BF5F-902B19E26172}"/>
              </a:ext>
            </a:extLst>
          </p:cNvPr>
          <p:cNvGrpSpPr/>
          <p:nvPr/>
        </p:nvGrpSpPr>
        <p:grpSpPr>
          <a:xfrm>
            <a:off x="324887" y="1848662"/>
            <a:ext cx="8494225" cy="2022434"/>
            <a:chOff x="324887" y="1848662"/>
            <a:chExt cx="8494225" cy="2022434"/>
          </a:xfrm>
        </p:grpSpPr>
        <p:sp>
          <p:nvSpPr>
            <p:cNvPr id="4" name="Freeform: Shape 3">
              <a:extLst>
                <a:ext uri="{FF2B5EF4-FFF2-40B4-BE49-F238E27FC236}">
                  <a16:creationId xmlns:a16="http://schemas.microsoft.com/office/drawing/2014/main" id="{659B4CB9-CE68-4248-89F0-2C94F034AEA3}"/>
                </a:ext>
              </a:extLst>
            </p:cNvPr>
            <p:cNvSpPr/>
            <p:nvPr/>
          </p:nvSpPr>
          <p:spPr>
            <a:xfrm>
              <a:off x="324887" y="1848662"/>
              <a:ext cx="2022434" cy="2022434"/>
            </a:xfrm>
            <a:custGeom>
              <a:avLst/>
              <a:gdLst>
                <a:gd name="connsiteX0" fmla="*/ 0 w 2022434"/>
                <a:gd name="connsiteY0" fmla="*/ 1011217 h 2022434"/>
                <a:gd name="connsiteX1" fmla="*/ 1011217 w 2022434"/>
                <a:gd name="connsiteY1" fmla="*/ 0 h 2022434"/>
                <a:gd name="connsiteX2" fmla="*/ 2022434 w 2022434"/>
                <a:gd name="connsiteY2" fmla="*/ 1011217 h 2022434"/>
                <a:gd name="connsiteX3" fmla="*/ 1011217 w 2022434"/>
                <a:gd name="connsiteY3" fmla="*/ 2022434 h 2022434"/>
                <a:gd name="connsiteX4" fmla="*/ 0 w 2022434"/>
                <a:gd name="connsiteY4" fmla="*/ 1011217 h 20224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22434" h="2022434">
                  <a:moveTo>
                    <a:pt x="0" y="1011217"/>
                  </a:moveTo>
                  <a:cubicBezTo>
                    <a:pt x="0" y="452737"/>
                    <a:pt x="452737" y="0"/>
                    <a:pt x="1011217" y="0"/>
                  </a:cubicBezTo>
                  <a:cubicBezTo>
                    <a:pt x="1569697" y="0"/>
                    <a:pt x="2022434" y="452737"/>
                    <a:pt x="2022434" y="1011217"/>
                  </a:cubicBezTo>
                  <a:cubicBezTo>
                    <a:pt x="2022434" y="1569697"/>
                    <a:pt x="1569697" y="2022434"/>
                    <a:pt x="1011217" y="2022434"/>
                  </a:cubicBezTo>
                  <a:cubicBezTo>
                    <a:pt x="452737" y="2022434"/>
                    <a:pt x="0" y="1569697"/>
                    <a:pt x="0" y="1011217"/>
                  </a:cubicBezTo>
                  <a:close/>
                </a:path>
              </a:pathLst>
            </a:custGeom>
            <a:solidFill>
              <a:schemeClr val="accent1">
                <a:lumMod val="20000"/>
                <a:lumOff val="80000"/>
              </a:schemeClr>
            </a:solidFill>
            <a:ln w="12700">
              <a:solidFill>
                <a:schemeClr val="bg1"/>
              </a:solidFill>
              <a:prstDash val="sysDot"/>
            </a:ln>
          </p:spPr>
          <p:style>
            <a:lnRef idx="2">
              <a:scrgbClr r="0" g="0" b="0"/>
            </a:lnRef>
            <a:fillRef idx="1">
              <a:scrgbClr r="0" g="0" b="0"/>
            </a:fillRef>
            <a:effectRef idx="0">
              <a:schemeClr val="accent2">
                <a:alpha val="50000"/>
                <a:hueOff val="0"/>
                <a:satOff val="0"/>
                <a:lumOff val="0"/>
                <a:alphaOff val="0"/>
              </a:schemeClr>
            </a:effectRef>
            <a:fontRef idx="minor">
              <a:schemeClr val="tx1"/>
            </a:fontRef>
          </p:style>
          <p:txBody>
            <a:bodyPr spcFirstLastPara="0" vert="horz" wrap="square" lIns="407480" tIns="311419" rIns="407480" bIns="311419" numCol="1" spcCol="1270" anchor="ctr" anchorCtr="0">
              <a:noAutofit/>
            </a:bodyPr>
            <a:lstStyle/>
            <a:p>
              <a:pPr marL="0" lvl="0" indent="0" algn="ctr" defTabSz="533400">
                <a:lnSpc>
                  <a:spcPts val="1500"/>
                </a:lnSpc>
                <a:spcBef>
                  <a:spcPct val="0"/>
                </a:spcBef>
                <a:spcAft>
                  <a:spcPts val="0"/>
                </a:spcAft>
                <a:buNone/>
              </a:pPr>
              <a:r>
                <a:rPr lang="en-US" sz="1200" kern="1200" dirty="0">
                  <a:solidFill>
                    <a:schemeClr val="tx1"/>
                  </a:solidFill>
                </a:rPr>
                <a:t>AD </a:t>
              </a:r>
            </a:p>
            <a:p>
              <a:pPr marL="0" lvl="0" indent="0" algn="ctr" defTabSz="533400">
                <a:lnSpc>
                  <a:spcPts val="1500"/>
                </a:lnSpc>
                <a:spcBef>
                  <a:spcPct val="0"/>
                </a:spcBef>
                <a:spcAft>
                  <a:spcPts val="0"/>
                </a:spcAft>
                <a:buNone/>
              </a:pPr>
              <a:r>
                <a:rPr lang="en-US" sz="1200" kern="1200" dirty="0">
                  <a:solidFill>
                    <a:schemeClr val="tx1"/>
                  </a:solidFill>
                </a:rPr>
                <a:t>Consolidation</a:t>
              </a:r>
              <a:endParaRPr lang="en-IN" sz="1200" kern="1200" dirty="0">
                <a:solidFill>
                  <a:schemeClr val="tx1"/>
                </a:solidFill>
              </a:endParaRPr>
            </a:p>
          </p:txBody>
        </p:sp>
        <p:sp>
          <p:nvSpPr>
            <p:cNvPr id="5" name="Freeform: Shape 4">
              <a:extLst>
                <a:ext uri="{FF2B5EF4-FFF2-40B4-BE49-F238E27FC236}">
                  <a16:creationId xmlns:a16="http://schemas.microsoft.com/office/drawing/2014/main" id="{20745B7F-5B65-42B2-AEDF-B16AA4DDCCA1}"/>
                </a:ext>
              </a:extLst>
            </p:cNvPr>
            <p:cNvSpPr/>
            <p:nvPr/>
          </p:nvSpPr>
          <p:spPr>
            <a:xfrm>
              <a:off x="1942834" y="1848662"/>
              <a:ext cx="2022434" cy="2022434"/>
            </a:xfrm>
            <a:custGeom>
              <a:avLst/>
              <a:gdLst>
                <a:gd name="connsiteX0" fmla="*/ 0 w 2022434"/>
                <a:gd name="connsiteY0" fmla="*/ 1011217 h 2022434"/>
                <a:gd name="connsiteX1" fmla="*/ 1011217 w 2022434"/>
                <a:gd name="connsiteY1" fmla="*/ 0 h 2022434"/>
                <a:gd name="connsiteX2" fmla="*/ 2022434 w 2022434"/>
                <a:gd name="connsiteY2" fmla="*/ 1011217 h 2022434"/>
                <a:gd name="connsiteX3" fmla="*/ 1011217 w 2022434"/>
                <a:gd name="connsiteY3" fmla="*/ 2022434 h 2022434"/>
                <a:gd name="connsiteX4" fmla="*/ 0 w 2022434"/>
                <a:gd name="connsiteY4" fmla="*/ 1011217 h 20224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22434" h="2022434">
                  <a:moveTo>
                    <a:pt x="0" y="1011217"/>
                  </a:moveTo>
                  <a:cubicBezTo>
                    <a:pt x="0" y="452737"/>
                    <a:pt x="452737" y="0"/>
                    <a:pt x="1011217" y="0"/>
                  </a:cubicBezTo>
                  <a:cubicBezTo>
                    <a:pt x="1569697" y="0"/>
                    <a:pt x="2022434" y="452737"/>
                    <a:pt x="2022434" y="1011217"/>
                  </a:cubicBezTo>
                  <a:cubicBezTo>
                    <a:pt x="2022434" y="1569697"/>
                    <a:pt x="1569697" y="2022434"/>
                    <a:pt x="1011217" y="2022434"/>
                  </a:cubicBezTo>
                  <a:cubicBezTo>
                    <a:pt x="452737" y="2022434"/>
                    <a:pt x="0" y="1569697"/>
                    <a:pt x="0" y="1011217"/>
                  </a:cubicBezTo>
                  <a:close/>
                </a:path>
              </a:pathLst>
            </a:custGeom>
            <a:solidFill>
              <a:schemeClr val="accent2">
                <a:lumMod val="20000"/>
                <a:lumOff val="80000"/>
              </a:schemeClr>
            </a:solidFill>
            <a:ln w="12700">
              <a:solidFill>
                <a:schemeClr val="bg1"/>
              </a:solidFill>
              <a:prstDash val="sysDot"/>
            </a:ln>
          </p:spPr>
          <p:style>
            <a:lnRef idx="2">
              <a:scrgbClr r="0" g="0" b="0"/>
            </a:lnRef>
            <a:fillRef idx="1">
              <a:scrgbClr r="0" g="0" b="0"/>
            </a:fillRef>
            <a:effectRef idx="0">
              <a:schemeClr val="accent3">
                <a:alpha val="50000"/>
                <a:hueOff val="0"/>
                <a:satOff val="0"/>
                <a:lumOff val="0"/>
                <a:alphaOff val="0"/>
              </a:schemeClr>
            </a:effectRef>
            <a:fontRef idx="minor">
              <a:schemeClr val="tx1"/>
            </a:fontRef>
          </p:style>
          <p:txBody>
            <a:bodyPr spcFirstLastPara="0" vert="horz" wrap="square" lIns="407480" tIns="311419" rIns="407480" bIns="311419" numCol="1" spcCol="1270" anchor="ctr" anchorCtr="0">
              <a:noAutofit/>
            </a:bodyPr>
            <a:lstStyle/>
            <a:p>
              <a:pPr marL="0" lvl="0" indent="0" algn="ctr" defTabSz="533400">
                <a:lnSpc>
                  <a:spcPts val="1500"/>
                </a:lnSpc>
                <a:spcBef>
                  <a:spcPct val="0"/>
                </a:spcBef>
                <a:spcAft>
                  <a:spcPts val="0"/>
                </a:spcAft>
                <a:buNone/>
              </a:pPr>
              <a:r>
                <a:rPr lang="en-US" sz="1200" kern="1200">
                  <a:solidFill>
                    <a:schemeClr val="tx1"/>
                  </a:solidFill>
                </a:rPr>
                <a:t>Client Deployments other than HO/ZO/RO (150) identified offices</a:t>
              </a:r>
              <a:endParaRPr lang="en-IN" sz="1200" kern="1200">
                <a:solidFill>
                  <a:schemeClr val="tx1"/>
                </a:solidFill>
              </a:endParaRPr>
            </a:p>
          </p:txBody>
        </p:sp>
        <p:sp>
          <p:nvSpPr>
            <p:cNvPr id="7" name="Freeform: Shape 6">
              <a:extLst>
                <a:ext uri="{FF2B5EF4-FFF2-40B4-BE49-F238E27FC236}">
                  <a16:creationId xmlns:a16="http://schemas.microsoft.com/office/drawing/2014/main" id="{38FF345A-ED52-4CFB-8724-6780E3580C6E}"/>
                </a:ext>
              </a:extLst>
            </p:cNvPr>
            <p:cNvSpPr/>
            <p:nvPr/>
          </p:nvSpPr>
          <p:spPr>
            <a:xfrm>
              <a:off x="3560782" y="1848662"/>
              <a:ext cx="2022434" cy="2022434"/>
            </a:xfrm>
            <a:custGeom>
              <a:avLst/>
              <a:gdLst>
                <a:gd name="connsiteX0" fmla="*/ 0 w 2022434"/>
                <a:gd name="connsiteY0" fmla="*/ 1011217 h 2022434"/>
                <a:gd name="connsiteX1" fmla="*/ 1011217 w 2022434"/>
                <a:gd name="connsiteY1" fmla="*/ 0 h 2022434"/>
                <a:gd name="connsiteX2" fmla="*/ 2022434 w 2022434"/>
                <a:gd name="connsiteY2" fmla="*/ 1011217 h 2022434"/>
                <a:gd name="connsiteX3" fmla="*/ 1011217 w 2022434"/>
                <a:gd name="connsiteY3" fmla="*/ 2022434 h 2022434"/>
                <a:gd name="connsiteX4" fmla="*/ 0 w 2022434"/>
                <a:gd name="connsiteY4" fmla="*/ 1011217 h 20224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22434" h="2022434">
                  <a:moveTo>
                    <a:pt x="0" y="1011217"/>
                  </a:moveTo>
                  <a:cubicBezTo>
                    <a:pt x="0" y="452737"/>
                    <a:pt x="452737" y="0"/>
                    <a:pt x="1011217" y="0"/>
                  </a:cubicBezTo>
                  <a:cubicBezTo>
                    <a:pt x="1569697" y="0"/>
                    <a:pt x="2022434" y="452737"/>
                    <a:pt x="2022434" y="1011217"/>
                  </a:cubicBezTo>
                  <a:cubicBezTo>
                    <a:pt x="2022434" y="1569697"/>
                    <a:pt x="1569697" y="2022434"/>
                    <a:pt x="1011217" y="2022434"/>
                  </a:cubicBezTo>
                  <a:cubicBezTo>
                    <a:pt x="452737" y="2022434"/>
                    <a:pt x="0" y="1569697"/>
                    <a:pt x="0" y="1011217"/>
                  </a:cubicBezTo>
                  <a:close/>
                </a:path>
              </a:pathLst>
            </a:custGeom>
            <a:solidFill>
              <a:schemeClr val="accent3">
                <a:lumMod val="20000"/>
                <a:lumOff val="80000"/>
              </a:schemeClr>
            </a:solidFill>
            <a:ln w="12700">
              <a:solidFill>
                <a:schemeClr val="bg1"/>
              </a:solidFill>
              <a:prstDash val="sysDot"/>
            </a:ln>
          </p:spPr>
          <p:style>
            <a:lnRef idx="2">
              <a:scrgbClr r="0" g="0" b="0"/>
            </a:lnRef>
            <a:fillRef idx="1">
              <a:scrgbClr r="0" g="0" b="0"/>
            </a:fillRef>
            <a:effectRef idx="0">
              <a:schemeClr val="accent4">
                <a:alpha val="50000"/>
                <a:hueOff val="0"/>
                <a:satOff val="0"/>
                <a:lumOff val="0"/>
                <a:alphaOff val="0"/>
              </a:schemeClr>
            </a:effectRef>
            <a:fontRef idx="minor">
              <a:schemeClr val="tx1"/>
            </a:fontRef>
          </p:style>
          <p:txBody>
            <a:bodyPr spcFirstLastPara="0" vert="horz" wrap="square" lIns="407480" tIns="311419" rIns="407480" bIns="311419" numCol="1" spcCol="1270" anchor="ctr" anchorCtr="0">
              <a:noAutofit/>
            </a:bodyPr>
            <a:lstStyle/>
            <a:p>
              <a:pPr marL="0" lvl="0" indent="0" algn="ctr" defTabSz="533400">
                <a:lnSpc>
                  <a:spcPts val="1500"/>
                </a:lnSpc>
                <a:spcBef>
                  <a:spcPct val="0"/>
                </a:spcBef>
                <a:spcAft>
                  <a:spcPts val="0"/>
                </a:spcAft>
                <a:buNone/>
              </a:pPr>
              <a:r>
                <a:rPr lang="en-US" sz="1200" kern="1200">
                  <a:solidFill>
                    <a:schemeClr val="tx1"/>
                  </a:solidFill>
                </a:rPr>
                <a:t>Helpdesk physical presence beyond HO</a:t>
              </a:r>
              <a:endParaRPr lang="en-IN" sz="1200" kern="1200">
                <a:solidFill>
                  <a:schemeClr val="tx1"/>
                </a:solidFill>
              </a:endParaRPr>
            </a:p>
          </p:txBody>
        </p:sp>
        <p:sp>
          <p:nvSpPr>
            <p:cNvPr id="8" name="Freeform: Shape 7">
              <a:extLst>
                <a:ext uri="{FF2B5EF4-FFF2-40B4-BE49-F238E27FC236}">
                  <a16:creationId xmlns:a16="http://schemas.microsoft.com/office/drawing/2014/main" id="{BB8F3891-F4EF-4ADE-9372-D557E2D7A194}"/>
                </a:ext>
              </a:extLst>
            </p:cNvPr>
            <p:cNvSpPr/>
            <p:nvPr/>
          </p:nvSpPr>
          <p:spPr>
            <a:xfrm>
              <a:off x="5178730" y="1848662"/>
              <a:ext cx="2022434" cy="2022434"/>
            </a:xfrm>
            <a:custGeom>
              <a:avLst/>
              <a:gdLst>
                <a:gd name="connsiteX0" fmla="*/ 0 w 2022434"/>
                <a:gd name="connsiteY0" fmla="*/ 1011217 h 2022434"/>
                <a:gd name="connsiteX1" fmla="*/ 1011217 w 2022434"/>
                <a:gd name="connsiteY1" fmla="*/ 0 h 2022434"/>
                <a:gd name="connsiteX2" fmla="*/ 2022434 w 2022434"/>
                <a:gd name="connsiteY2" fmla="*/ 1011217 h 2022434"/>
                <a:gd name="connsiteX3" fmla="*/ 1011217 w 2022434"/>
                <a:gd name="connsiteY3" fmla="*/ 2022434 h 2022434"/>
                <a:gd name="connsiteX4" fmla="*/ 0 w 2022434"/>
                <a:gd name="connsiteY4" fmla="*/ 1011217 h 20224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22434" h="2022434">
                  <a:moveTo>
                    <a:pt x="0" y="1011217"/>
                  </a:moveTo>
                  <a:cubicBezTo>
                    <a:pt x="0" y="452737"/>
                    <a:pt x="452737" y="0"/>
                    <a:pt x="1011217" y="0"/>
                  </a:cubicBezTo>
                  <a:cubicBezTo>
                    <a:pt x="1569697" y="0"/>
                    <a:pt x="2022434" y="452737"/>
                    <a:pt x="2022434" y="1011217"/>
                  </a:cubicBezTo>
                  <a:cubicBezTo>
                    <a:pt x="2022434" y="1569697"/>
                    <a:pt x="1569697" y="2022434"/>
                    <a:pt x="1011217" y="2022434"/>
                  </a:cubicBezTo>
                  <a:cubicBezTo>
                    <a:pt x="452737" y="2022434"/>
                    <a:pt x="0" y="1569697"/>
                    <a:pt x="0" y="1011217"/>
                  </a:cubicBezTo>
                  <a:close/>
                </a:path>
              </a:pathLst>
            </a:custGeom>
            <a:solidFill>
              <a:schemeClr val="accent4">
                <a:lumMod val="20000"/>
                <a:lumOff val="80000"/>
              </a:schemeClr>
            </a:solidFill>
            <a:ln w="12700">
              <a:solidFill>
                <a:schemeClr val="bg1"/>
              </a:solidFill>
              <a:prstDash val="sysDot"/>
            </a:ln>
          </p:spPr>
          <p:style>
            <a:lnRef idx="2">
              <a:scrgbClr r="0" g="0" b="0"/>
            </a:lnRef>
            <a:fillRef idx="1">
              <a:scrgbClr r="0" g="0" b="0"/>
            </a:fillRef>
            <a:effectRef idx="0">
              <a:schemeClr val="accent5">
                <a:alpha val="50000"/>
                <a:hueOff val="0"/>
                <a:satOff val="0"/>
                <a:lumOff val="0"/>
                <a:alphaOff val="0"/>
              </a:schemeClr>
            </a:effectRef>
            <a:fontRef idx="minor">
              <a:schemeClr val="tx1"/>
            </a:fontRef>
          </p:style>
          <p:txBody>
            <a:bodyPr spcFirstLastPara="0" vert="horz" wrap="square" lIns="407480" tIns="311419" rIns="407480" bIns="311419" numCol="1" spcCol="1270" anchor="ctr" anchorCtr="0">
              <a:noAutofit/>
            </a:bodyPr>
            <a:lstStyle/>
            <a:p>
              <a:pPr marL="0" lvl="0" indent="0" algn="ctr" defTabSz="533400">
                <a:lnSpc>
                  <a:spcPts val="1500"/>
                </a:lnSpc>
                <a:spcBef>
                  <a:spcPct val="0"/>
                </a:spcBef>
                <a:spcAft>
                  <a:spcPts val="0"/>
                </a:spcAft>
                <a:buNone/>
              </a:pPr>
              <a:r>
                <a:rPr lang="en-US" sz="1200" kern="1200" dirty="0">
                  <a:solidFill>
                    <a:schemeClr val="tx1"/>
                  </a:solidFill>
                </a:rPr>
                <a:t>Desktop Profile migration and domain joining</a:t>
              </a:r>
              <a:endParaRPr lang="en-IN" sz="1200" kern="1200" dirty="0">
                <a:solidFill>
                  <a:schemeClr val="tx1"/>
                </a:solidFill>
              </a:endParaRPr>
            </a:p>
          </p:txBody>
        </p:sp>
        <p:sp>
          <p:nvSpPr>
            <p:cNvPr id="9" name="Freeform: Shape 8">
              <a:extLst>
                <a:ext uri="{FF2B5EF4-FFF2-40B4-BE49-F238E27FC236}">
                  <a16:creationId xmlns:a16="http://schemas.microsoft.com/office/drawing/2014/main" id="{0CDB51F8-3576-41D6-8CC6-0F8D6BCEA8AB}"/>
                </a:ext>
              </a:extLst>
            </p:cNvPr>
            <p:cNvSpPr/>
            <p:nvPr/>
          </p:nvSpPr>
          <p:spPr>
            <a:xfrm>
              <a:off x="6796678" y="1848662"/>
              <a:ext cx="2022434" cy="2022434"/>
            </a:xfrm>
            <a:custGeom>
              <a:avLst/>
              <a:gdLst>
                <a:gd name="connsiteX0" fmla="*/ 0 w 2022434"/>
                <a:gd name="connsiteY0" fmla="*/ 1011217 h 2022434"/>
                <a:gd name="connsiteX1" fmla="*/ 1011217 w 2022434"/>
                <a:gd name="connsiteY1" fmla="*/ 0 h 2022434"/>
                <a:gd name="connsiteX2" fmla="*/ 2022434 w 2022434"/>
                <a:gd name="connsiteY2" fmla="*/ 1011217 h 2022434"/>
                <a:gd name="connsiteX3" fmla="*/ 1011217 w 2022434"/>
                <a:gd name="connsiteY3" fmla="*/ 2022434 h 2022434"/>
                <a:gd name="connsiteX4" fmla="*/ 0 w 2022434"/>
                <a:gd name="connsiteY4" fmla="*/ 1011217 h 20224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22434" h="2022434">
                  <a:moveTo>
                    <a:pt x="0" y="1011217"/>
                  </a:moveTo>
                  <a:cubicBezTo>
                    <a:pt x="0" y="452737"/>
                    <a:pt x="452737" y="0"/>
                    <a:pt x="1011217" y="0"/>
                  </a:cubicBezTo>
                  <a:cubicBezTo>
                    <a:pt x="1569697" y="0"/>
                    <a:pt x="2022434" y="452737"/>
                    <a:pt x="2022434" y="1011217"/>
                  </a:cubicBezTo>
                  <a:cubicBezTo>
                    <a:pt x="2022434" y="1569697"/>
                    <a:pt x="1569697" y="2022434"/>
                    <a:pt x="1011217" y="2022434"/>
                  </a:cubicBezTo>
                  <a:cubicBezTo>
                    <a:pt x="452737" y="2022434"/>
                    <a:pt x="0" y="1569697"/>
                    <a:pt x="0" y="1011217"/>
                  </a:cubicBezTo>
                  <a:close/>
                </a:path>
              </a:pathLst>
            </a:custGeom>
            <a:solidFill>
              <a:schemeClr val="accent5">
                <a:lumMod val="20000"/>
                <a:lumOff val="80000"/>
              </a:schemeClr>
            </a:solidFill>
            <a:ln w="12700">
              <a:solidFill>
                <a:schemeClr val="bg1"/>
              </a:solidFill>
              <a:prstDash val="sysDot"/>
            </a:ln>
          </p:spPr>
          <p:style>
            <a:lnRef idx="2">
              <a:scrgbClr r="0" g="0" b="0"/>
            </a:lnRef>
            <a:fillRef idx="1">
              <a:scrgbClr r="0" g="0" b="0"/>
            </a:fillRef>
            <a:effectRef idx="0">
              <a:schemeClr val="accent6">
                <a:alpha val="50000"/>
                <a:hueOff val="0"/>
                <a:satOff val="0"/>
                <a:lumOff val="0"/>
                <a:alphaOff val="0"/>
              </a:schemeClr>
            </a:effectRef>
            <a:fontRef idx="minor">
              <a:schemeClr val="tx1"/>
            </a:fontRef>
          </p:style>
          <p:txBody>
            <a:bodyPr spcFirstLastPara="0" vert="horz" wrap="square" lIns="407480" tIns="311419" rIns="407480" bIns="311419" numCol="1" spcCol="1270" anchor="ctr" anchorCtr="0">
              <a:noAutofit/>
            </a:bodyPr>
            <a:lstStyle/>
            <a:p>
              <a:pPr marL="0" lvl="0" indent="0" algn="ctr" defTabSz="533400">
                <a:lnSpc>
                  <a:spcPts val="1500"/>
                </a:lnSpc>
                <a:spcBef>
                  <a:spcPct val="0"/>
                </a:spcBef>
                <a:spcAft>
                  <a:spcPts val="0"/>
                </a:spcAft>
                <a:buNone/>
              </a:pPr>
              <a:r>
                <a:rPr lang="en-US" sz="1200" kern="1200">
                  <a:solidFill>
                    <a:schemeClr val="tx1"/>
                  </a:solidFill>
                </a:rPr>
                <a:t>Existing Servers decommission and associated cleanup activities</a:t>
              </a:r>
              <a:endParaRPr lang="en-IN" sz="1200" kern="1200">
                <a:solidFill>
                  <a:schemeClr val="tx1"/>
                </a:solidFill>
              </a:endParaRPr>
            </a:p>
          </p:txBody>
        </p:sp>
      </p:grpSp>
    </p:spTree>
    <p:extLst>
      <p:ext uri="{BB962C8B-B14F-4D97-AF65-F5344CB8AC3E}">
        <p14:creationId xmlns:p14="http://schemas.microsoft.com/office/powerpoint/2010/main" val="18880167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868A7F2-90B9-46DB-ABE5-939FF3ECF2AC}"/>
              </a:ext>
            </a:extLst>
          </p:cNvPr>
          <p:cNvSpPr>
            <a:spLocks noGrp="1"/>
          </p:cNvSpPr>
          <p:nvPr>
            <p:ph type="title"/>
          </p:nvPr>
        </p:nvSpPr>
        <p:spPr>
          <a:xfrm>
            <a:off x="324000" y="257731"/>
            <a:ext cx="7666691" cy="369332"/>
          </a:xfrm>
        </p:spPr>
        <p:txBody>
          <a:bodyPr/>
          <a:lstStyle/>
          <a:p>
            <a:r>
              <a:rPr lang="en-US" dirty="0"/>
              <a:t>Assumptions</a:t>
            </a:r>
            <a:endParaRPr lang="en-IN" dirty="0"/>
          </a:p>
        </p:txBody>
      </p:sp>
      <p:sp>
        <p:nvSpPr>
          <p:cNvPr id="4" name="Freeform: Shape 3">
            <a:extLst>
              <a:ext uri="{FF2B5EF4-FFF2-40B4-BE49-F238E27FC236}">
                <a16:creationId xmlns:a16="http://schemas.microsoft.com/office/drawing/2014/main" id="{6F6E6808-4200-4764-9531-28D19BA69024}"/>
              </a:ext>
            </a:extLst>
          </p:cNvPr>
          <p:cNvSpPr/>
          <p:nvPr/>
        </p:nvSpPr>
        <p:spPr>
          <a:xfrm>
            <a:off x="325270" y="1001315"/>
            <a:ext cx="1943780" cy="1115139"/>
          </a:xfrm>
          <a:custGeom>
            <a:avLst/>
            <a:gdLst>
              <a:gd name="connsiteX0" fmla="*/ 0 w 1943780"/>
              <a:gd name="connsiteY0" fmla="*/ 185860 h 1115139"/>
              <a:gd name="connsiteX1" fmla="*/ 185860 w 1943780"/>
              <a:gd name="connsiteY1" fmla="*/ 0 h 1115139"/>
              <a:gd name="connsiteX2" fmla="*/ 1757920 w 1943780"/>
              <a:gd name="connsiteY2" fmla="*/ 0 h 1115139"/>
              <a:gd name="connsiteX3" fmla="*/ 1943780 w 1943780"/>
              <a:gd name="connsiteY3" fmla="*/ 185860 h 1115139"/>
              <a:gd name="connsiteX4" fmla="*/ 1943780 w 1943780"/>
              <a:gd name="connsiteY4" fmla="*/ 929279 h 1115139"/>
              <a:gd name="connsiteX5" fmla="*/ 1757920 w 1943780"/>
              <a:gd name="connsiteY5" fmla="*/ 1115139 h 1115139"/>
              <a:gd name="connsiteX6" fmla="*/ 185860 w 1943780"/>
              <a:gd name="connsiteY6" fmla="*/ 1115139 h 1115139"/>
              <a:gd name="connsiteX7" fmla="*/ 0 w 1943780"/>
              <a:gd name="connsiteY7" fmla="*/ 929279 h 1115139"/>
              <a:gd name="connsiteX8" fmla="*/ 0 w 1943780"/>
              <a:gd name="connsiteY8" fmla="*/ 185860 h 11151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43780" h="1115139">
                <a:moveTo>
                  <a:pt x="0" y="185860"/>
                </a:moveTo>
                <a:cubicBezTo>
                  <a:pt x="0" y="83212"/>
                  <a:pt x="83212" y="0"/>
                  <a:pt x="185860" y="0"/>
                </a:cubicBezTo>
                <a:lnTo>
                  <a:pt x="1757920" y="0"/>
                </a:lnTo>
                <a:cubicBezTo>
                  <a:pt x="1860568" y="0"/>
                  <a:pt x="1943780" y="83212"/>
                  <a:pt x="1943780" y="185860"/>
                </a:cubicBezTo>
                <a:lnTo>
                  <a:pt x="1943780" y="929279"/>
                </a:lnTo>
                <a:cubicBezTo>
                  <a:pt x="1943780" y="1031927"/>
                  <a:pt x="1860568" y="1115139"/>
                  <a:pt x="1757920" y="1115139"/>
                </a:cubicBezTo>
                <a:lnTo>
                  <a:pt x="185860" y="1115139"/>
                </a:lnTo>
                <a:cubicBezTo>
                  <a:pt x="83212" y="1115139"/>
                  <a:pt x="0" y="1031927"/>
                  <a:pt x="0" y="929279"/>
                </a:cubicBezTo>
                <a:lnTo>
                  <a:pt x="0" y="185860"/>
                </a:lnTo>
                <a:close/>
              </a:path>
            </a:pathLst>
          </a:custGeom>
          <a:solidFill>
            <a:srgbClr val="F2DCDB">
              <a:alpha val="40000"/>
            </a:srgbClr>
          </a:solidFill>
          <a:ln w="6350">
            <a:solidFill>
              <a:schemeClr val="accent2">
                <a:lumMod val="60000"/>
                <a:lumOff val="40000"/>
              </a:schemeClr>
            </a:solidFill>
          </a:ln>
        </p:spPr>
        <p:style>
          <a:lnRef idx="2">
            <a:scrgbClr r="0" g="0" b="0"/>
          </a:lnRef>
          <a:fillRef idx="1">
            <a:scrgbClr r="0" g="0" b="0"/>
          </a:fillRef>
          <a:effectRef idx="0">
            <a:schemeClr val="accent2">
              <a:hueOff val="0"/>
              <a:satOff val="0"/>
              <a:lumOff val="0"/>
              <a:alphaOff val="0"/>
            </a:schemeClr>
          </a:effectRef>
          <a:fontRef idx="minor">
            <a:schemeClr val="lt1"/>
          </a:fontRef>
        </p:style>
        <p:txBody>
          <a:bodyPr spcFirstLastPara="0" vert="horz" wrap="square" lIns="92537" tIns="92537" rIns="92537" bIns="92537" numCol="1" spcCol="1270" anchor="ctr" anchorCtr="0">
            <a:noAutofit/>
          </a:bodyPr>
          <a:lstStyle/>
          <a:p>
            <a:pPr marL="0" lvl="0" indent="0" algn="ctr" defTabSz="444500">
              <a:lnSpc>
                <a:spcPct val="100000"/>
              </a:lnSpc>
              <a:spcBef>
                <a:spcPct val="0"/>
              </a:spcBef>
              <a:spcAft>
                <a:spcPts val="0"/>
              </a:spcAft>
              <a:buNone/>
            </a:pPr>
            <a:r>
              <a:rPr lang="en-GB" sz="1000" kern="1200" dirty="0">
                <a:solidFill>
                  <a:schemeClr val="tx1"/>
                </a:solidFill>
              </a:rPr>
              <a:t>The Customer provides necessary access to the tenant and other Customer infra (AD and Messaging) to Sify project team during the project duration</a:t>
            </a:r>
            <a:endParaRPr lang="en-IN" sz="1000" kern="1200" dirty="0">
              <a:solidFill>
                <a:schemeClr val="tx1"/>
              </a:solidFill>
            </a:endParaRPr>
          </a:p>
        </p:txBody>
      </p:sp>
      <p:sp>
        <p:nvSpPr>
          <p:cNvPr id="5" name="Freeform: Shape 4">
            <a:extLst>
              <a:ext uri="{FF2B5EF4-FFF2-40B4-BE49-F238E27FC236}">
                <a16:creationId xmlns:a16="http://schemas.microsoft.com/office/drawing/2014/main" id="{9443B413-0FAC-49AA-9544-8B0E41E48439}"/>
              </a:ext>
            </a:extLst>
          </p:cNvPr>
          <p:cNvSpPr/>
          <p:nvPr/>
        </p:nvSpPr>
        <p:spPr>
          <a:xfrm>
            <a:off x="2454907" y="1001315"/>
            <a:ext cx="1943780" cy="1115139"/>
          </a:xfrm>
          <a:custGeom>
            <a:avLst/>
            <a:gdLst>
              <a:gd name="connsiteX0" fmla="*/ 0 w 1943780"/>
              <a:gd name="connsiteY0" fmla="*/ 185860 h 1115139"/>
              <a:gd name="connsiteX1" fmla="*/ 185860 w 1943780"/>
              <a:gd name="connsiteY1" fmla="*/ 0 h 1115139"/>
              <a:gd name="connsiteX2" fmla="*/ 1757920 w 1943780"/>
              <a:gd name="connsiteY2" fmla="*/ 0 h 1115139"/>
              <a:gd name="connsiteX3" fmla="*/ 1943780 w 1943780"/>
              <a:gd name="connsiteY3" fmla="*/ 185860 h 1115139"/>
              <a:gd name="connsiteX4" fmla="*/ 1943780 w 1943780"/>
              <a:gd name="connsiteY4" fmla="*/ 929279 h 1115139"/>
              <a:gd name="connsiteX5" fmla="*/ 1757920 w 1943780"/>
              <a:gd name="connsiteY5" fmla="*/ 1115139 h 1115139"/>
              <a:gd name="connsiteX6" fmla="*/ 185860 w 1943780"/>
              <a:gd name="connsiteY6" fmla="*/ 1115139 h 1115139"/>
              <a:gd name="connsiteX7" fmla="*/ 0 w 1943780"/>
              <a:gd name="connsiteY7" fmla="*/ 929279 h 1115139"/>
              <a:gd name="connsiteX8" fmla="*/ 0 w 1943780"/>
              <a:gd name="connsiteY8" fmla="*/ 185860 h 11151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43780" h="1115139">
                <a:moveTo>
                  <a:pt x="0" y="185860"/>
                </a:moveTo>
                <a:cubicBezTo>
                  <a:pt x="0" y="83212"/>
                  <a:pt x="83212" y="0"/>
                  <a:pt x="185860" y="0"/>
                </a:cubicBezTo>
                <a:lnTo>
                  <a:pt x="1757920" y="0"/>
                </a:lnTo>
                <a:cubicBezTo>
                  <a:pt x="1860568" y="0"/>
                  <a:pt x="1943780" y="83212"/>
                  <a:pt x="1943780" y="185860"/>
                </a:cubicBezTo>
                <a:lnTo>
                  <a:pt x="1943780" y="929279"/>
                </a:lnTo>
                <a:cubicBezTo>
                  <a:pt x="1943780" y="1031927"/>
                  <a:pt x="1860568" y="1115139"/>
                  <a:pt x="1757920" y="1115139"/>
                </a:cubicBezTo>
                <a:lnTo>
                  <a:pt x="185860" y="1115139"/>
                </a:lnTo>
                <a:cubicBezTo>
                  <a:pt x="83212" y="1115139"/>
                  <a:pt x="0" y="1031927"/>
                  <a:pt x="0" y="929279"/>
                </a:cubicBezTo>
                <a:lnTo>
                  <a:pt x="0" y="185860"/>
                </a:lnTo>
                <a:close/>
              </a:path>
            </a:pathLst>
          </a:custGeom>
          <a:solidFill>
            <a:srgbClr val="EBF1DE">
              <a:alpha val="40000"/>
            </a:srgbClr>
          </a:solidFill>
          <a:ln w="6350">
            <a:solidFill>
              <a:schemeClr val="accent3">
                <a:lumMod val="60000"/>
                <a:lumOff val="40000"/>
              </a:schemeClr>
            </a:solidFill>
          </a:ln>
        </p:spPr>
        <p:style>
          <a:lnRef idx="2">
            <a:scrgbClr r="0" g="0" b="0"/>
          </a:lnRef>
          <a:fillRef idx="1">
            <a:scrgbClr r="0" g="0" b="0"/>
          </a:fillRef>
          <a:effectRef idx="0">
            <a:schemeClr val="accent3">
              <a:hueOff val="0"/>
              <a:satOff val="0"/>
              <a:lumOff val="0"/>
              <a:alphaOff val="0"/>
            </a:schemeClr>
          </a:effectRef>
          <a:fontRef idx="minor">
            <a:schemeClr val="lt1"/>
          </a:fontRef>
        </p:style>
        <p:txBody>
          <a:bodyPr spcFirstLastPara="0" vert="horz" wrap="square" lIns="92537" tIns="92537" rIns="92537" bIns="92537" numCol="1" spcCol="1270" anchor="ctr" anchorCtr="0">
            <a:noAutofit/>
          </a:bodyPr>
          <a:lstStyle/>
          <a:p>
            <a:pPr marL="0" lvl="0" indent="0" algn="ctr" defTabSz="444500">
              <a:lnSpc>
                <a:spcPct val="100000"/>
              </a:lnSpc>
              <a:spcBef>
                <a:spcPct val="0"/>
              </a:spcBef>
              <a:spcAft>
                <a:spcPts val="0"/>
              </a:spcAft>
              <a:buNone/>
            </a:pPr>
            <a:r>
              <a:rPr lang="en-GB" sz="1000" kern="1200" dirty="0">
                <a:solidFill>
                  <a:schemeClr val="tx1"/>
                </a:solidFill>
              </a:rPr>
              <a:t>Hardware, Windows Server Operating System, and Antivirus licenses for all the components (including the Audit log servers) will be provided by the customer</a:t>
            </a:r>
            <a:endParaRPr lang="en-IN" sz="1000" kern="1200" dirty="0">
              <a:solidFill>
                <a:schemeClr val="tx1"/>
              </a:solidFill>
            </a:endParaRPr>
          </a:p>
        </p:txBody>
      </p:sp>
      <p:sp>
        <p:nvSpPr>
          <p:cNvPr id="7" name="Freeform: Shape 6">
            <a:extLst>
              <a:ext uri="{FF2B5EF4-FFF2-40B4-BE49-F238E27FC236}">
                <a16:creationId xmlns:a16="http://schemas.microsoft.com/office/drawing/2014/main" id="{EDBDD4AA-00FD-439D-9C5A-A48F28CB8B7A}"/>
              </a:ext>
            </a:extLst>
          </p:cNvPr>
          <p:cNvSpPr/>
          <p:nvPr/>
        </p:nvSpPr>
        <p:spPr>
          <a:xfrm>
            <a:off x="4584545" y="1001315"/>
            <a:ext cx="2104546" cy="1115139"/>
          </a:xfrm>
          <a:custGeom>
            <a:avLst/>
            <a:gdLst>
              <a:gd name="connsiteX0" fmla="*/ 0 w 2104546"/>
              <a:gd name="connsiteY0" fmla="*/ 185860 h 1115139"/>
              <a:gd name="connsiteX1" fmla="*/ 185860 w 2104546"/>
              <a:gd name="connsiteY1" fmla="*/ 0 h 1115139"/>
              <a:gd name="connsiteX2" fmla="*/ 1918686 w 2104546"/>
              <a:gd name="connsiteY2" fmla="*/ 0 h 1115139"/>
              <a:gd name="connsiteX3" fmla="*/ 2104546 w 2104546"/>
              <a:gd name="connsiteY3" fmla="*/ 185860 h 1115139"/>
              <a:gd name="connsiteX4" fmla="*/ 2104546 w 2104546"/>
              <a:gd name="connsiteY4" fmla="*/ 929279 h 1115139"/>
              <a:gd name="connsiteX5" fmla="*/ 1918686 w 2104546"/>
              <a:gd name="connsiteY5" fmla="*/ 1115139 h 1115139"/>
              <a:gd name="connsiteX6" fmla="*/ 185860 w 2104546"/>
              <a:gd name="connsiteY6" fmla="*/ 1115139 h 1115139"/>
              <a:gd name="connsiteX7" fmla="*/ 0 w 2104546"/>
              <a:gd name="connsiteY7" fmla="*/ 929279 h 1115139"/>
              <a:gd name="connsiteX8" fmla="*/ 0 w 2104546"/>
              <a:gd name="connsiteY8" fmla="*/ 185860 h 11151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04546" h="1115139">
                <a:moveTo>
                  <a:pt x="0" y="185860"/>
                </a:moveTo>
                <a:cubicBezTo>
                  <a:pt x="0" y="83212"/>
                  <a:pt x="83212" y="0"/>
                  <a:pt x="185860" y="0"/>
                </a:cubicBezTo>
                <a:lnTo>
                  <a:pt x="1918686" y="0"/>
                </a:lnTo>
                <a:cubicBezTo>
                  <a:pt x="2021334" y="0"/>
                  <a:pt x="2104546" y="83212"/>
                  <a:pt x="2104546" y="185860"/>
                </a:cubicBezTo>
                <a:lnTo>
                  <a:pt x="2104546" y="929279"/>
                </a:lnTo>
                <a:cubicBezTo>
                  <a:pt x="2104546" y="1031927"/>
                  <a:pt x="2021334" y="1115139"/>
                  <a:pt x="1918686" y="1115139"/>
                </a:cubicBezTo>
                <a:lnTo>
                  <a:pt x="185860" y="1115139"/>
                </a:lnTo>
                <a:cubicBezTo>
                  <a:pt x="83212" y="1115139"/>
                  <a:pt x="0" y="1031927"/>
                  <a:pt x="0" y="929279"/>
                </a:cubicBezTo>
                <a:lnTo>
                  <a:pt x="0" y="185860"/>
                </a:lnTo>
                <a:close/>
              </a:path>
            </a:pathLst>
          </a:custGeom>
          <a:solidFill>
            <a:srgbClr val="E6E0EC">
              <a:alpha val="40000"/>
            </a:srgbClr>
          </a:solidFill>
          <a:ln w="6350">
            <a:solidFill>
              <a:schemeClr val="accent4">
                <a:lumMod val="60000"/>
                <a:lumOff val="40000"/>
              </a:schemeClr>
            </a:solidFill>
          </a:ln>
        </p:spPr>
        <p:style>
          <a:lnRef idx="2">
            <a:scrgbClr r="0" g="0" b="0"/>
          </a:lnRef>
          <a:fillRef idx="1">
            <a:scrgbClr r="0" g="0" b="0"/>
          </a:fillRef>
          <a:effectRef idx="0">
            <a:schemeClr val="accent4">
              <a:hueOff val="0"/>
              <a:satOff val="0"/>
              <a:lumOff val="0"/>
              <a:alphaOff val="0"/>
            </a:schemeClr>
          </a:effectRef>
          <a:fontRef idx="minor">
            <a:schemeClr val="lt1"/>
          </a:fontRef>
        </p:style>
        <p:txBody>
          <a:bodyPr spcFirstLastPara="0" vert="horz" wrap="square" lIns="92537" tIns="92537" rIns="92537" bIns="92537" numCol="1" spcCol="1270" anchor="ctr" anchorCtr="0">
            <a:noAutofit/>
          </a:bodyPr>
          <a:lstStyle/>
          <a:p>
            <a:pPr marL="0" lvl="0" indent="0" algn="ctr" defTabSz="444500">
              <a:lnSpc>
                <a:spcPct val="100000"/>
              </a:lnSpc>
              <a:spcBef>
                <a:spcPct val="0"/>
              </a:spcBef>
              <a:spcAft>
                <a:spcPts val="0"/>
              </a:spcAft>
              <a:buNone/>
            </a:pPr>
            <a:r>
              <a:rPr lang="en-GB" sz="1000" kern="1200" dirty="0">
                <a:solidFill>
                  <a:schemeClr val="tx1"/>
                </a:solidFill>
              </a:rPr>
              <a:t>Customer will facilitate Network access, VPN connectivity and physical access to deploy the migration workstations into the server networks for carrying out the migration activities</a:t>
            </a:r>
            <a:endParaRPr lang="en-IN" sz="1000" kern="1200" dirty="0">
              <a:solidFill>
                <a:schemeClr val="tx1"/>
              </a:solidFill>
            </a:endParaRPr>
          </a:p>
        </p:txBody>
      </p:sp>
      <p:sp>
        <p:nvSpPr>
          <p:cNvPr id="8" name="Freeform: Shape 7">
            <a:extLst>
              <a:ext uri="{FF2B5EF4-FFF2-40B4-BE49-F238E27FC236}">
                <a16:creationId xmlns:a16="http://schemas.microsoft.com/office/drawing/2014/main" id="{51B0D587-503B-4A0B-B9F3-51E8106DD5A2}"/>
              </a:ext>
            </a:extLst>
          </p:cNvPr>
          <p:cNvSpPr/>
          <p:nvPr/>
        </p:nvSpPr>
        <p:spPr>
          <a:xfrm>
            <a:off x="6874948" y="1001315"/>
            <a:ext cx="1943780" cy="1115139"/>
          </a:xfrm>
          <a:custGeom>
            <a:avLst/>
            <a:gdLst>
              <a:gd name="connsiteX0" fmla="*/ 0 w 1943780"/>
              <a:gd name="connsiteY0" fmla="*/ 185860 h 1115139"/>
              <a:gd name="connsiteX1" fmla="*/ 185860 w 1943780"/>
              <a:gd name="connsiteY1" fmla="*/ 0 h 1115139"/>
              <a:gd name="connsiteX2" fmla="*/ 1757920 w 1943780"/>
              <a:gd name="connsiteY2" fmla="*/ 0 h 1115139"/>
              <a:gd name="connsiteX3" fmla="*/ 1943780 w 1943780"/>
              <a:gd name="connsiteY3" fmla="*/ 185860 h 1115139"/>
              <a:gd name="connsiteX4" fmla="*/ 1943780 w 1943780"/>
              <a:gd name="connsiteY4" fmla="*/ 929279 h 1115139"/>
              <a:gd name="connsiteX5" fmla="*/ 1757920 w 1943780"/>
              <a:gd name="connsiteY5" fmla="*/ 1115139 h 1115139"/>
              <a:gd name="connsiteX6" fmla="*/ 185860 w 1943780"/>
              <a:gd name="connsiteY6" fmla="*/ 1115139 h 1115139"/>
              <a:gd name="connsiteX7" fmla="*/ 0 w 1943780"/>
              <a:gd name="connsiteY7" fmla="*/ 929279 h 1115139"/>
              <a:gd name="connsiteX8" fmla="*/ 0 w 1943780"/>
              <a:gd name="connsiteY8" fmla="*/ 185860 h 11151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43780" h="1115139">
                <a:moveTo>
                  <a:pt x="0" y="185860"/>
                </a:moveTo>
                <a:cubicBezTo>
                  <a:pt x="0" y="83212"/>
                  <a:pt x="83212" y="0"/>
                  <a:pt x="185860" y="0"/>
                </a:cubicBezTo>
                <a:lnTo>
                  <a:pt x="1757920" y="0"/>
                </a:lnTo>
                <a:cubicBezTo>
                  <a:pt x="1860568" y="0"/>
                  <a:pt x="1943780" y="83212"/>
                  <a:pt x="1943780" y="185860"/>
                </a:cubicBezTo>
                <a:lnTo>
                  <a:pt x="1943780" y="929279"/>
                </a:lnTo>
                <a:cubicBezTo>
                  <a:pt x="1943780" y="1031927"/>
                  <a:pt x="1860568" y="1115139"/>
                  <a:pt x="1757920" y="1115139"/>
                </a:cubicBezTo>
                <a:lnTo>
                  <a:pt x="185860" y="1115139"/>
                </a:lnTo>
                <a:cubicBezTo>
                  <a:pt x="83212" y="1115139"/>
                  <a:pt x="0" y="1031927"/>
                  <a:pt x="0" y="929279"/>
                </a:cubicBezTo>
                <a:lnTo>
                  <a:pt x="0" y="185860"/>
                </a:lnTo>
                <a:close/>
              </a:path>
            </a:pathLst>
          </a:custGeom>
          <a:solidFill>
            <a:srgbClr val="FDEADA">
              <a:alpha val="40000"/>
            </a:srgbClr>
          </a:solidFill>
          <a:ln w="6350">
            <a:solidFill>
              <a:schemeClr val="accent6">
                <a:lumMod val="60000"/>
                <a:lumOff val="40000"/>
              </a:schemeClr>
            </a:solidFill>
          </a:ln>
        </p:spPr>
        <p:style>
          <a:lnRef idx="2">
            <a:scrgbClr r="0" g="0" b="0"/>
          </a:lnRef>
          <a:fillRef idx="1">
            <a:scrgbClr r="0" g="0" b="0"/>
          </a:fillRef>
          <a:effectRef idx="0">
            <a:schemeClr val="accent5">
              <a:hueOff val="0"/>
              <a:satOff val="0"/>
              <a:lumOff val="0"/>
              <a:alphaOff val="0"/>
            </a:schemeClr>
          </a:effectRef>
          <a:fontRef idx="minor">
            <a:schemeClr val="lt1"/>
          </a:fontRef>
        </p:style>
        <p:txBody>
          <a:bodyPr spcFirstLastPara="0" vert="horz" wrap="square" lIns="92537" tIns="92537" rIns="92537" bIns="92537" numCol="1" spcCol="1270" anchor="ctr" anchorCtr="0">
            <a:noAutofit/>
          </a:bodyPr>
          <a:lstStyle/>
          <a:p>
            <a:pPr marL="0" lvl="0" indent="0" algn="ctr" defTabSz="444500">
              <a:lnSpc>
                <a:spcPct val="100000"/>
              </a:lnSpc>
              <a:spcBef>
                <a:spcPct val="0"/>
              </a:spcBef>
              <a:spcAft>
                <a:spcPts val="0"/>
              </a:spcAft>
              <a:buNone/>
            </a:pPr>
            <a:r>
              <a:rPr lang="en-US" sz="1000" kern="1200" dirty="0">
                <a:solidFill>
                  <a:schemeClr val="tx1"/>
                </a:solidFill>
              </a:rPr>
              <a:t>Bank shall provide the Network components and necessary Bandwidth provisions for both migration activities as well as end users as per Sify/Microsoft recommendations</a:t>
            </a:r>
            <a:endParaRPr lang="en-IN" sz="1000" kern="1200" dirty="0">
              <a:solidFill>
                <a:schemeClr val="tx1"/>
              </a:solidFill>
            </a:endParaRPr>
          </a:p>
        </p:txBody>
      </p:sp>
      <p:sp>
        <p:nvSpPr>
          <p:cNvPr id="9" name="Freeform: Shape 8">
            <a:extLst>
              <a:ext uri="{FF2B5EF4-FFF2-40B4-BE49-F238E27FC236}">
                <a16:creationId xmlns:a16="http://schemas.microsoft.com/office/drawing/2014/main" id="{06B0DCCE-8784-4860-9E46-090C7C0537EE}"/>
              </a:ext>
            </a:extLst>
          </p:cNvPr>
          <p:cNvSpPr/>
          <p:nvPr/>
        </p:nvSpPr>
        <p:spPr>
          <a:xfrm>
            <a:off x="405653" y="2302311"/>
            <a:ext cx="1943780" cy="1115139"/>
          </a:xfrm>
          <a:custGeom>
            <a:avLst/>
            <a:gdLst>
              <a:gd name="connsiteX0" fmla="*/ 0 w 1943780"/>
              <a:gd name="connsiteY0" fmla="*/ 185860 h 1115139"/>
              <a:gd name="connsiteX1" fmla="*/ 185860 w 1943780"/>
              <a:gd name="connsiteY1" fmla="*/ 0 h 1115139"/>
              <a:gd name="connsiteX2" fmla="*/ 1757920 w 1943780"/>
              <a:gd name="connsiteY2" fmla="*/ 0 h 1115139"/>
              <a:gd name="connsiteX3" fmla="*/ 1943780 w 1943780"/>
              <a:gd name="connsiteY3" fmla="*/ 185860 h 1115139"/>
              <a:gd name="connsiteX4" fmla="*/ 1943780 w 1943780"/>
              <a:gd name="connsiteY4" fmla="*/ 929279 h 1115139"/>
              <a:gd name="connsiteX5" fmla="*/ 1757920 w 1943780"/>
              <a:gd name="connsiteY5" fmla="*/ 1115139 h 1115139"/>
              <a:gd name="connsiteX6" fmla="*/ 185860 w 1943780"/>
              <a:gd name="connsiteY6" fmla="*/ 1115139 h 1115139"/>
              <a:gd name="connsiteX7" fmla="*/ 0 w 1943780"/>
              <a:gd name="connsiteY7" fmla="*/ 929279 h 1115139"/>
              <a:gd name="connsiteX8" fmla="*/ 0 w 1943780"/>
              <a:gd name="connsiteY8" fmla="*/ 185860 h 11151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43780" h="1115139">
                <a:moveTo>
                  <a:pt x="0" y="185860"/>
                </a:moveTo>
                <a:cubicBezTo>
                  <a:pt x="0" y="83212"/>
                  <a:pt x="83212" y="0"/>
                  <a:pt x="185860" y="0"/>
                </a:cubicBezTo>
                <a:lnTo>
                  <a:pt x="1757920" y="0"/>
                </a:lnTo>
                <a:cubicBezTo>
                  <a:pt x="1860568" y="0"/>
                  <a:pt x="1943780" y="83212"/>
                  <a:pt x="1943780" y="185860"/>
                </a:cubicBezTo>
                <a:lnTo>
                  <a:pt x="1943780" y="929279"/>
                </a:lnTo>
                <a:cubicBezTo>
                  <a:pt x="1943780" y="1031927"/>
                  <a:pt x="1860568" y="1115139"/>
                  <a:pt x="1757920" y="1115139"/>
                </a:cubicBezTo>
                <a:lnTo>
                  <a:pt x="185860" y="1115139"/>
                </a:lnTo>
                <a:cubicBezTo>
                  <a:pt x="83212" y="1115139"/>
                  <a:pt x="0" y="1031927"/>
                  <a:pt x="0" y="929279"/>
                </a:cubicBezTo>
                <a:lnTo>
                  <a:pt x="0" y="185860"/>
                </a:lnTo>
                <a:close/>
              </a:path>
            </a:pathLst>
          </a:custGeom>
          <a:solidFill>
            <a:srgbClr val="DBEEF4">
              <a:alpha val="40000"/>
            </a:srgbClr>
          </a:solidFill>
          <a:ln w="6350">
            <a:solidFill>
              <a:schemeClr val="accent5">
                <a:lumMod val="60000"/>
                <a:lumOff val="40000"/>
              </a:schemeClr>
            </a:solidFill>
          </a:ln>
        </p:spPr>
        <p:style>
          <a:lnRef idx="2">
            <a:scrgbClr r="0" g="0" b="0"/>
          </a:lnRef>
          <a:fillRef idx="1">
            <a:scrgbClr r="0" g="0" b="0"/>
          </a:fillRef>
          <a:effectRef idx="0">
            <a:schemeClr val="accent6">
              <a:hueOff val="0"/>
              <a:satOff val="0"/>
              <a:lumOff val="0"/>
              <a:alphaOff val="0"/>
            </a:schemeClr>
          </a:effectRef>
          <a:fontRef idx="minor">
            <a:schemeClr val="lt1"/>
          </a:fontRef>
        </p:style>
        <p:txBody>
          <a:bodyPr spcFirstLastPara="0" vert="horz" wrap="square" lIns="92537" tIns="92537" rIns="92537" bIns="92537" numCol="1" spcCol="1270" anchor="ctr" anchorCtr="0">
            <a:noAutofit/>
          </a:bodyPr>
          <a:lstStyle/>
          <a:p>
            <a:pPr marL="0" lvl="0" indent="0" algn="ctr" defTabSz="444500">
              <a:lnSpc>
                <a:spcPct val="100000"/>
              </a:lnSpc>
              <a:spcBef>
                <a:spcPct val="0"/>
              </a:spcBef>
              <a:spcAft>
                <a:spcPts val="0"/>
              </a:spcAft>
              <a:buNone/>
            </a:pPr>
            <a:r>
              <a:rPr lang="en-US" sz="1000" kern="1200" dirty="0">
                <a:solidFill>
                  <a:schemeClr val="tx1"/>
                </a:solidFill>
              </a:rPr>
              <a:t>. </a:t>
            </a:r>
            <a:r>
              <a:rPr lang="en-GB" sz="1000" kern="1200" dirty="0">
                <a:solidFill>
                  <a:schemeClr val="tx1"/>
                </a:solidFill>
              </a:rPr>
              <a:t>Customer will provide the facilities for the Onsite Helpdesk resources to carry out their assigned functions</a:t>
            </a:r>
            <a:endParaRPr lang="en-IN" sz="1000" kern="1200" dirty="0">
              <a:solidFill>
                <a:schemeClr val="tx1"/>
              </a:solidFill>
            </a:endParaRPr>
          </a:p>
        </p:txBody>
      </p:sp>
      <p:sp>
        <p:nvSpPr>
          <p:cNvPr id="10" name="Freeform: Shape 9">
            <a:extLst>
              <a:ext uri="{FF2B5EF4-FFF2-40B4-BE49-F238E27FC236}">
                <a16:creationId xmlns:a16="http://schemas.microsoft.com/office/drawing/2014/main" id="{8E1DE388-93A5-45FD-A476-A647674F5C55}"/>
              </a:ext>
            </a:extLst>
          </p:cNvPr>
          <p:cNvSpPr/>
          <p:nvPr/>
        </p:nvSpPr>
        <p:spPr>
          <a:xfrm>
            <a:off x="2535290" y="2302311"/>
            <a:ext cx="1943780" cy="1115139"/>
          </a:xfrm>
          <a:custGeom>
            <a:avLst/>
            <a:gdLst>
              <a:gd name="connsiteX0" fmla="*/ 0 w 1943780"/>
              <a:gd name="connsiteY0" fmla="*/ 185860 h 1115139"/>
              <a:gd name="connsiteX1" fmla="*/ 185860 w 1943780"/>
              <a:gd name="connsiteY1" fmla="*/ 0 h 1115139"/>
              <a:gd name="connsiteX2" fmla="*/ 1757920 w 1943780"/>
              <a:gd name="connsiteY2" fmla="*/ 0 h 1115139"/>
              <a:gd name="connsiteX3" fmla="*/ 1943780 w 1943780"/>
              <a:gd name="connsiteY3" fmla="*/ 185860 h 1115139"/>
              <a:gd name="connsiteX4" fmla="*/ 1943780 w 1943780"/>
              <a:gd name="connsiteY4" fmla="*/ 929279 h 1115139"/>
              <a:gd name="connsiteX5" fmla="*/ 1757920 w 1943780"/>
              <a:gd name="connsiteY5" fmla="*/ 1115139 h 1115139"/>
              <a:gd name="connsiteX6" fmla="*/ 185860 w 1943780"/>
              <a:gd name="connsiteY6" fmla="*/ 1115139 h 1115139"/>
              <a:gd name="connsiteX7" fmla="*/ 0 w 1943780"/>
              <a:gd name="connsiteY7" fmla="*/ 929279 h 1115139"/>
              <a:gd name="connsiteX8" fmla="*/ 0 w 1943780"/>
              <a:gd name="connsiteY8" fmla="*/ 185860 h 11151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43780" h="1115139">
                <a:moveTo>
                  <a:pt x="0" y="185860"/>
                </a:moveTo>
                <a:cubicBezTo>
                  <a:pt x="0" y="83212"/>
                  <a:pt x="83212" y="0"/>
                  <a:pt x="185860" y="0"/>
                </a:cubicBezTo>
                <a:lnTo>
                  <a:pt x="1757920" y="0"/>
                </a:lnTo>
                <a:cubicBezTo>
                  <a:pt x="1860568" y="0"/>
                  <a:pt x="1943780" y="83212"/>
                  <a:pt x="1943780" y="185860"/>
                </a:cubicBezTo>
                <a:lnTo>
                  <a:pt x="1943780" y="929279"/>
                </a:lnTo>
                <a:cubicBezTo>
                  <a:pt x="1943780" y="1031927"/>
                  <a:pt x="1860568" y="1115139"/>
                  <a:pt x="1757920" y="1115139"/>
                </a:cubicBezTo>
                <a:lnTo>
                  <a:pt x="185860" y="1115139"/>
                </a:lnTo>
                <a:cubicBezTo>
                  <a:pt x="83212" y="1115139"/>
                  <a:pt x="0" y="1031927"/>
                  <a:pt x="0" y="929279"/>
                </a:cubicBezTo>
                <a:lnTo>
                  <a:pt x="0" y="185860"/>
                </a:lnTo>
                <a:close/>
              </a:path>
            </a:pathLst>
          </a:custGeom>
          <a:solidFill>
            <a:srgbClr val="F2DCDB">
              <a:alpha val="40000"/>
            </a:srgbClr>
          </a:solidFill>
          <a:ln w="6350">
            <a:solidFill>
              <a:schemeClr val="accent2">
                <a:lumMod val="60000"/>
                <a:lumOff val="40000"/>
              </a:schemeClr>
            </a:solidFill>
          </a:ln>
        </p:spPr>
        <p:style>
          <a:lnRef idx="2">
            <a:scrgbClr r="0" g="0" b="0"/>
          </a:lnRef>
          <a:fillRef idx="1">
            <a:scrgbClr r="0" g="0" b="0"/>
          </a:fillRef>
          <a:effectRef idx="0">
            <a:schemeClr val="accent2">
              <a:hueOff val="0"/>
              <a:satOff val="0"/>
              <a:lumOff val="0"/>
              <a:alphaOff val="0"/>
            </a:schemeClr>
          </a:effectRef>
          <a:fontRef idx="minor">
            <a:schemeClr val="lt1"/>
          </a:fontRef>
        </p:style>
        <p:txBody>
          <a:bodyPr spcFirstLastPara="0" vert="horz" wrap="square" lIns="92537" tIns="92537" rIns="92537" bIns="92537" numCol="1" spcCol="1270" anchor="ctr" anchorCtr="0">
            <a:noAutofit/>
          </a:bodyPr>
          <a:lstStyle/>
          <a:p>
            <a:pPr marL="0" lvl="0" indent="0" algn="ctr" defTabSz="444500">
              <a:lnSpc>
                <a:spcPct val="100000"/>
              </a:lnSpc>
              <a:spcBef>
                <a:spcPct val="0"/>
              </a:spcBef>
              <a:spcAft>
                <a:spcPts val="0"/>
              </a:spcAft>
              <a:buNone/>
            </a:pPr>
            <a:r>
              <a:rPr lang="en-GB" sz="1000" kern="1200" dirty="0">
                <a:solidFill>
                  <a:schemeClr val="tx1"/>
                </a:solidFill>
              </a:rPr>
              <a:t>Customer will provide the hardware for the migration components </a:t>
            </a:r>
          </a:p>
          <a:p>
            <a:pPr marL="0" lvl="0" indent="0" algn="ctr" defTabSz="444500">
              <a:lnSpc>
                <a:spcPct val="100000"/>
              </a:lnSpc>
              <a:spcBef>
                <a:spcPct val="0"/>
              </a:spcBef>
              <a:spcAft>
                <a:spcPts val="0"/>
              </a:spcAft>
              <a:buNone/>
            </a:pPr>
            <a:r>
              <a:rPr lang="en-GB" sz="1000" kern="1200" dirty="0">
                <a:solidFill>
                  <a:schemeClr val="tx1"/>
                </a:solidFill>
              </a:rPr>
              <a:t>(VMs for migration tool installations and Migration workstations etc)</a:t>
            </a:r>
            <a:endParaRPr lang="en-IN" sz="1000" kern="1200" dirty="0">
              <a:solidFill>
                <a:schemeClr val="tx1"/>
              </a:solidFill>
            </a:endParaRPr>
          </a:p>
        </p:txBody>
      </p:sp>
      <p:sp>
        <p:nvSpPr>
          <p:cNvPr id="11" name="Freeform: Shape 10">
            <a:extLst>
              <a:ext uri="{FF2B5EF4-FFF2-40B4-BE49-F238E27FC236}">
                <a16:creationId xmlns:a16="http://schemas.microsoft.com/office/drawing/2014/main" id="{77442929-E163-4923-9AB6-396DE1950B7C}"/>
              </a:ext>
            </a:extLst>
          </p:cNvPr>
          <p:cNvSpPr/>
          <p:nvPr/>
        </p:nvSpPr>
        <p:spPr>
          <a:xfrm>
            <a:off x="4664928" y="2302311"/>
            <a:ext cx="1943780" cy="1115139"/>
          </a:xfrm>
          <a:custGeom>
            <a:avLst/>
            <a:gdLst>
              <a:gd name="connsiteX0" fmla="*/ 0 w 1943780"/>
              <a:gd name="connsiteY0" fmla="*/ 185860 h 1115139"/>
              <a:gd name="connsiteX1" fmla="*/ 185860 w 1943780"/>
              <a:gd name="connsiteY1" fmla="*/ 0 h 1115139"/>
              <a:gd name="connsiteX2" fmla="*/ 1757920 w 1943780"/>
              <a:gd name="connsiteY2" fmla="*/ 0 h 1115139"/>
              <a:gd name="connsiteX3" fmla="*/ 1943780 w 1943780"/>
              <a:gd name="connsiteY3" fmla="*/ 185860 h 1115139"/>
              <a:gd name="connsiteX4" fmla="*/ 1943780 w 1943780"/>
              <a:gd name="connsiteY4" fmla="*/ 929279 h 1115139"/>
              <a:gd name="connsiteX5" fmla="*/ 1757920 w 1943780"/>
              <a:gd name="connsiteY5" fmla="*/ 1115139 h 1115139"/>
              <a:gd name="connsiteX6" fmla="*/ 185860 w 1943780"/>
              <a:gd name="connsiteY6" fmla="*/ 1115139 h 1115139"/>
              <a:gd name="connsiteX7" fmla="*/ 0 w 1943780"/>
              <a:gd name="connsiteY7" fmla="*/ 929279 h 1115139"/>
              <a:gd name="connsiteX8" fmla="*/ 0 w 1943780"/>
              <a:gd name="connsiteY8" fmla="*/ 185860 h 11151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43780" h="1115139">
                <a:moveTo>
                  <a:pt x="0" y="185860"/>
                </a:moveTo>
                <a:cubicBezTo>
                  <a:pt x="0" y="83212"/>
                  <a:pt x="83212" y="0"/>
                  <a:pt x="185860" y="0"/>
                </a:cubicBezTo>
                <a:lnTo>
                  <a:pt x="1757920" y="0"/>
                </a:lnTo>
                <a:cubicBezTo>
                  <a:pt x="1860568" y="0"/>
                  <a:pt x="1943780" y="83212"/>
                  <a:pt x="1943780" y="185860"/>
                </a:cubicBezTo>
                <a:lnTo>
                  <a:pt x="1943780" y="929279"/>
                </a:lnTo>
                <a:cubicBezTo>
                  <a:pt x="1943780" y="1031927"/>
                  <a:pt x="1860568" y="1115139"/>
                  <a:pt x="1757920" y="1115139"/>
                </a:cubicBezTo>
                <a:lnTo>
                  <a:pt x="185860" y="1115139"/>
                </a:lnTo>
                <a:cubicBezTo>
                  <a:pt x="83212" y="1115139"/>
                  <a:pt x="0" y="1031927"/>
                  <a:pt x="0" y="929279"/>
                </a:cubicBezTo>
                <a:lnTo>
                  <a:pt x="0" y="185860"/>
                </a:lnTo>
                <a:close/>
              </a:path>
            </a:pathLst>
          </a:custGeom>
          <a:solidFill>
            <a:srgbClr val="EBF1DE">
              <a:alpha val="40000"/>
            </a:srgbClr>
          </a:solidFill>
          <a:ln w="6350">
            <a:solidFill>
              <a:schemeClr val="accent3">
                <a:lumMod val="60000"/>
                <a:lumOff val="40000"/>
              </a:schemeClr>
            </a:solidFill>
          </a:ln>
        </p:spPr>
        <p:style>
          <a:lnRef idx="2">
            <a:scrgbClr r="0" g="0" b="0"/>
          </a:lnRef>
          <a:fillRef idx="1">
            <a:scrgbClr r="0" g="0" b="0"/>
          </a:fillRef>
          <a:effectRef idx="0">
            <a:schemeClr val="accent3">
              <a:hueOff val="0"/>
              <a:satOff val="0"/>
              <a:lumOff val="0"/>
              <a:alphaOff val="0"/>
            </a:schemeClr>
          </a:effectRef>
          <a:fontRef idx="minor">
            <a:schemeClr val="lt1"/>
          </a:fontRef>
        </p:style>
        <p:txBody>
          <a:bodyPr spcFirstLastPara="0" vert="horz" wrap="square" lIns="92537" tIns="92537" rIns="92537" bIns="92537" numCol="1" spcCol="1270" anchor="ctr" anchorCtr="0">
            <a:noAutofit/>
          </a:bodyPr>
          <a:lstStyle/>
          <a:p>
            <a:pPr marL="0" lvl="0" indent="0" algn="ctr" defTabSz="444500">
              <a:lnSpc>
                <a:spcPct val="100000"/>
              </a:lnSpc>
              <a:spcBef>
                <a:spcPct val="0"/>
              </a:spcBef>
              <a:spcAft>
                <a:spcPts val="0"/>
              </a:spcAft>
              <a:buNone/>
            </a:pPr>
            <a:r>
              <a:rPr lang="en-GB" sz="1000" kern="1200" dirty="0">
                <a:solidFill>
                  <a:schemeClr val="tx1"/>
                </a:solidFill>
              </a:rPr>
              <a:t>The current Email gateway solutions will go redundant, and EOP/ATP will be the email gateway (MX destination for all) after migration</a:t>
            </a:r>
            <a:endParaRPr lang="en-IN" sz="1000" kern="1200" dirty="0">
              <a:solidFill>
                <a:schemeClr val="tx1"/>
              </a:solidFill>
            </a:endParaRPr>
          </a:p>
        </p:txBody>
      </p:sp>
      <p:sp>
        <p:nvSpPr>
          <p:cNvPr id="12" name="Freeform: Shape 11">
            <a:extLst>
              <a:ext uri="{FF2B5EF4-FFF2-40B4-BE49-F238E27FC236}">
                <a16:creationId xmlns:a16="http://schemas.microsoft.com/office/drawing/2014/main" id="{BC063E61-1B28-489F-9B43-2DBC326F81F4}"/>
              </a:ext>
            </a:extLst>
          </p:cNvPr>
          <p:cNvSpPr/>
          <p:nvPr/>
        </p:nvSpPr>
        <p:spPr>
          <a:xfrm>
            <a:off x="6794565" y="2302311"/>
            <a:ext cx="1943780" cy="1115139"/>
          </a:xfrm>
          <a:custGeom>
            <a:avLst/>
            <a:gdLst>
              <a:gd name="connsiteX0" fmla="*/ 0 w 1943780"/>
              <a:gd name="connsiteY0" fmla="*/ 185860 h 1115139"/>
              <a:gd name="connsiteX1" fmla="*/ 185860 w 1943780"/>
              <a:gd name="connsiteY1" fmla="*/ 0 h 1115139"/>
              <a:gd name="connsiteX2" fmla="*/ 1757920 w 1943780"/>
              <a:gd name="connsiteY2" fmla="*/ 0 h 1115139"/>
              <a:gd name="connsiteX3" fmla="*/ 1943780 w 1943780"/>
              <a:gd name="connsiteY3" fmla="*/ 185860 h 1115139"/>
              <a:gd name="connsiteX4" fmla="*/ 1943780 w 1943780"/>
              <a:gd name="connsiteY4" fmla="*/ 929279 h 1115139"/>
              <a:gd name="connsiteX5" fmla="*/ 1757920 w 1943780"/>
              <a:gd name="connsiteY5" fmla="*/ 1115139 h 1115139"/>
              <a:gd name="connsiteX6" fmla="*/ 185860 w 1943780"/>
              <a:gd name="connsiteY6" fmla="*/ 1115139 h 1115139"/>
              <a:gd name="connsiteX7" fmla="*/ 0 w 1943780"/>
              <a:gd name="connsiteY7" fmla="*/ 929279 h 1115139"/>
              <a:gd name="connsiteX8" fmla="*/ 0 w 1943780"/>
              <a:gd name="connsiteY8" fmla="*/ 185860 h 11151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43780" h="1115139">
                <a:moveTo>
                  <a:pt x="0" y="185860"/>
                </a:moveTo>
                <a:cubicBezTo>
                  <a:pt x="0" y="83212"/>
                  <a:pt x="83212" y="0"/>
                  <a:pt x="185860" y="0"/>
                </a:cubicBezTo>
                <a:lnTo>
                  <a:pt x="1757920" y="0"/>
                </a:lnTo>
                <a:cubicBezTo>
                  <a:pt x="1860568" y="0"/>
                  <a:pt x="1943780" y="83212"/>
                  <a:pt x="1943780" y="185860"/>
                </a:cubicBezTo>
                <a:lnTo>
                  <a:pt x="1943780" y="929279"/>
                </a:lnTo>
                <a:cubicBezTo>
                  <a:pt x="1943780" y="1031927"/>
                  <a:pt x="1860568" y="1115139"/>
                  <a:pt x="1757920" y="1115139"/>
                </a:cubicBezTo>
                <a:lnTo>
                  <a:pt x="185860" y="1115139"/>
                </a:lnTo>
                <a:cubicBezTo>
                  <a:pt x="83212" y="1115139"/>
                  <a:pt x="0" y="1031927"/>
                  <a:pt x="0" y="929279"/>
                </a:cubicBezTo>
                <a:lnTo>
                  <a:pt x="0" y="185860"/>
                </a:lnTo>
                <a:close/>
              </a:path>
            </a:pathLst>
          </a:custGeom>
          <a:solidFill>
            <a:srgbClr val="E6E0EC">
              <a:alpha val="40000"/>
            </a:srgbClr>
          </a:solidFill>
          <a:ln w="6350">
            <a:solidFill>
              <a:schemeClr val="accent4">
                <a:lumMod val="60000"/>
                <a:lumOff val="40000"/>
              </a:schemeClr>
            </a:solidFill>
          </a:ln>
        </p:spPr>
        <p:style>
          <a:lnRef idx="2">
            <a:scrgbClr r="0" g="0" b="0"/>
          </a:lnRef>
          <a:fillRef idx="1">
            <a:scrgbClr r="0" g="0" b="0"/>
          </a:fillRef>
          <a:effectRef idx="0">
            <a:schemeClr val="accent4">
              <a:hueOff val="0"/>
              <a:satOff val="0"/>
              <a:lumOff val="0"/>
              <a:alphaOff val="0"/>
            </a:schemeClr>
          </a:effectRef>
          <a:fontRef idx="minor">
            <a:schemeClr val="lt1"/>
          </a:fontRef>
        </p:style>
        <p:txBody>
          <a:bodyPr spcFirstLastPara="0" vert="horz" wrap="square" lIns="92537" tIns="92537" rIns="92537" bIns="92537" numCol="1" spcCol="1270" anchor="ctr" anchorCtr="0">
            <a:noAutofit/>
          </a:bodyPr>
          <a:lstStyle/>
          <a:p>
            <a:pPr marL="0" lvl="0" indent="0" algn="ctr" defTabSz="444500">
              <a:lnSpc>
                <a:spcPct val="100000"/>
              </a:lnSpc>
              <a:spcBef>
                <a:spcPct val="0"/>
              </a:spcBef>
              <a:spcAft>
                <a:spcPts val="0"/>
              </a:spcAft>
              <a:buNone/>
            </a:pPr>
            <a:r>
              <a:rPr lang="en-GB" sz="1000" kern="1200" dirty="0">
                <a:solidFill>
                  <a:schemeClr val="tx1"/>
                </a:solidFill>
              </a:rPr>
              <a:t>Any changes to existing Active directory to support the proposed authentication flow (UPN changes, attribute additions etc) shall be owned by Bank</a:t>
            </a:r>
            <a:endParaRPr lang="en-IN" sz="1000" kern="1200" dirty="0">
              <a:solidFill>
                <a:schemeClr val="tx1"/>
              </a:solidFill>
            </a:endParaRPr>
          </a:p>
        </p:txBody>
      </p:sp>
      <p:sp>
        <p:nvSpPr>
          <p:cNvPr id="13" name="Freeform: Shape 12">
            <a:extLst>
              <a:ext uri="{FF2B5EF4-FFF2-40B4-BE49-F238E27FC236}">
                <a16:creationId xmlns:a16="http://schemas.microsoft.com/office/drawing/2014/main" id="{B6EDD1AD-E771-4915-BD76-0C8E4CB723C2}"/>
              </a:ext>
            </a:extLst>
          </p:cNvPr>
          <p:cNvSpPr/>
          <p:nvPr/>
        </p:nvSpPr>
        <p:spPr>
          <a:xfrm>
            <a:off x="405653" y="3603307"/>
            <a:ext cx="1943780" cy="1115139"/>
          </a:xfrm>
          <a:custGeom>
            <a:avLst/>
            <a:gdLst>
              <a:gd name="connsiteX0" fmla="*/ 0 w 1943780"/>
              <a:gd name="connsiteY0" fmla="*/ 185860 h 1115139"/>
              <a:gd name="connsiteX1" fmla="*/ 185860 w 1943780"/>
              <a:gd name="connsiteY1" fmla="*/ 0 h 1115139"/>
              <a:gd name="connsiteX2" fmla="*/ 1757920 w 1943780"/>
              <a:gd name="connsiteY2" fmla="*/ 0 h 1115139"/>
              <a:gd name="connsiteX3" fmla="*/ 1943780 w 1943780"/>
              <a:gd name="connsiteY3" fmla="*/ 185860 h 1115139"/>
              <a:gd name="connsiteX4" fmla="*/ 1943780 w 1943780"/>
              <a:gd name="connsiteY4" fmla="*/ 929279 h 1115139"/>
              <a:gd name="connsiteX5" fmla="*/ 1757920 w 1943780"/>
              <a:gd name="connsiteY5" fmla="*/ 1115139 h 1115139"/>
              <a:gd name="connsiteX6" fmla="*/ 185860 w 1943780"/>
              <a:gd name="connsiteY6" fmla="*/ 1115139 h 1115139"/>
              <a:gd name="connsiteX7" fmla="*/ 0 w 1943780"/>
              <a:gd name="connsiteY7" fmla="*/ 929279 h 1115139"/>
              <a:gd name="connsiteX8" fmla="*/ 0 w 1943780"/>
              <a:gd name="connsiteY8" fmla="*/ 185860 h 11151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43780" h="1115139">
                <a:moveTo>
                  <a:pt x="0" y="185860"/>
                </a:moveTo>
                <a:cubicBezTo>
                  <a:pt x="0" y="83212"/>
                  <a:pt x="83212" y="0"/>
                  <a:pt x="185860" y="0"/>
                </a:cubicBezTo>
                <a:lnTo>
                  <a:pt x="1757920" y="0"/>
                </a:lnTo>
                <a:cubicBezTo>
                  <a:pt x="1860568" y="0"/>
                  <a:pt x="1943780" y="83212"/>
                  <a:pt x="1943780" y="185860"/>
                </a:cubicBezTo>
                <a:lnTo>
                  <a:pt x="1943780" y="929279"/>
                </a:lnTo>
                <a:cubicBezTo>
                  <a:pt x="1943780" y="1031927"/>
                  <a:pt x="1860568" y="1115139"/>
                  <a:pt x="1757920" y="1115139"/>
                </a:cubicBezTo>
                <a:lnTo>
                  <a:pt x="185860" y="1115139"/>
                </a:lnTo>
                <a:cubicBezTo>
                  <a:pt x="83212" y="1115139"/>
                  <a:pt x="0" y="1031927"/>
                  <a:pt x="0" y="929279"/>
                </a:cubicBezTo>
                <a:lnTo>
                  <a:pt x="0" y="185860"/>
                </a:lnTo>
                <a:close/>
              </a:path>
            </a:pathLst>
          </a:custGeom>
          <a:solidFill>
            <a:srgbClr val="FDEADA">
              <a:alpha val="40000"/>
            </a:srgbClr>
          </a:solidFill>
          <a:ln w="6350">
            <a:solidFill>
              <a:schemeClr val="accent6">
                <a:lumMod val="60000"/>
                <a:lumOff val="40000"/>
              </a:schemeClr>
            </a:solidFill>
          </a:ln>
        </p:spPr>
        <p:style>
          <a:lnRef idx="2">
            <a:scrgbClr r="0" g="0" b="0"/>
          </a:lnRef>
          <a:fillRef idx="1">
            <a:scrgbClr r="0" g="0" b="0"/>
          </a:fillRef>
          <a:effectRef idx="0">
            <a:schemeClr val="accent5">
              <a:hueOff val="0"/>
              <a:satOff val="0"/>
              <a:lumOff val="0"/>
              <a:alphaOff val="0"/>
            </a:schemeClr>
          </a:effectRef>
          <a:fontRef idx="minor">
            <a:schemeClr val="lt1"/>
          </a:fontRef>
        </p:style>
        <p:txBody>
          <a:bodyPr spcFirstLastPara="0" vert="horz" wrap="square" lIns="92537" tIns="92537" rIns="92537" bIns="92537" numCol="1" spcCol="1270" anchor="ctr" anchorCtr="0">
            <a:noAutofit/>
          </a:bodyPr>
          <a:lstStyle/>
          <a:p>
            <a:pPr marL="0" lvl="0" indent="0" algn="ctr" defTabSz="444500">
              <a:lnSpc>
                <a:spcPct val="100000"/>
              </a:lnSpc>
              <a:spcBef>
                <a:spcPct val="0"/>
              </a:spcBef>
              <a:spcAft>
                <a:spcPts val="0"/>
              </a:spcAft>
              <a:buNone/>
            </a:pPr>
            <a:r>
              <a:rPr lang="en-GB" sz="1000" kern="1200" dirty="0">
                <a:solidFill>
                  <a:schemeClr val="tx1"/>
                </a:solidFill>
              </a:rPr>
              <a:t>UBI will provide the necessary Lotus Notes Client Software and id file(s) for the purpose of the Lotus to Office 365 migration</a:t>
            </a:r>
            <a:endParaRPr lang="en-IN" sz="1000" kern="1200" dirty="0">
              <a:solidFill>
                <a:schemeClr val="tx1"/>
              </a:solidFill>
            </a:endParaRPr>
          </a:p>
        </p:txBody>
      </p:sp>
      <p:sp>
        <p:nvSpPr>
          <p:cNvPr id="14" name="Freeform: Shape 13">
            <a:extLst>
              <a:ext uri="{FF2B5EF4-FFF2-40B4-BE49-F238E27FC236}">
                <a16:creationId xmlns:a16="http://schemas.microsoft.com/office/drawing/2014/main" id="{4B7CC006-C83C-499D-84A6-5AB40DDC2975}"/>
              </a:ext>
            </a:extLst>
          </p:cNvPr>
          <p:cNvSpPr/>
          <p:nvPr/>
        </p:nvSpPr>
        <p:spPr>
          <a:xfrm>
            <a:off x="2535290" y="3603307"/>
            <a:ext cx="1943780" cy="1115139"/>
          </a:xfrm>
          <a:custGeom>
            <a:avLst/>
            <a:gdLst>
              <a:gd name="connsiteX0" fmla="*/ 0 w 1943780"/>
              <a:gd name="connsiteY0" fmla="*/ 185860 h 1115139"/>
              <a:gd name="connsiteX1" fmla="*/ 185860 w 1943780"/>
              <a:gd name="connsiteY1" fmla="*/ 0 h 1115139"/>
              <a:gd name="connsiteX2" fmla="*/ 1757920 w 1943780"/>
              <a:gd name="connsiteY2" fmla="*/ 0 h 1115139"/>
              <a:gd name="connsiteX3" fmla="*/ 1943780 w 1943780"/>
              <a:gd name="connsiteY3" fmla="*/ 185860 h 1115139"/>
              <a:gd name="connsiteX4" fmla="*/ 1943780 w 1943780"/>
              <a:gd name="connsiteY4" fmla="*/ 929279 h 1115139"/>
              <a:gd name="connsiteX5" fmla="*/ 1757920 w 1943780"/>
              <a:gd name="connsiteY5" fmla="*/ 1115139 h 1115139"/>
              <a:gd name="connsiteX6" fmla="*/ 185860 w 1943780"/>
              <a:gd name="connsiteY6" fmla="*/ 1115139 h 1115139"/>
              <a:gd name="connsiteX7" fmla="*/ 0 w 1943780"/>
              <a:gd name="connsiteY7" fmla="*/ 929279 h 1115139"/>
              <a:gd name="connsiteX8" fmla="*/ 0 w 1943780"/>
              <a:gd name="connsiteY8" fmla="*/ 185860 h 11151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43780" h="1115139">
                <a:moveTo>
                  <a:pt x="0" y="185860"/>
                </a:moveTo>
                <a:cubicBezTo>
                  <a:pt x="0" y="83212"/>
                  <a:pt x="83212" y="0"/>
                  <a:pt x="185860" y="0"/>
                </a:cubicBezTo>
                <a:lnTo>
                  <a:pt x="1757920" y="0"/>
                </a:lnTo>
                <a:cubicBezTo>
                  <a:pt x="1860568" y="0"/>
                  <a:pt x="1943780" y="83212"/>
                  <a:pt x="1943780" y="185860"/>
                </a:cubicBezTo>
                <a:lnTo>
                  <a:pt x="1943780" y="929279"/>
                </a:lnTo>
                <a:cubicBezTo>
                  <a:pt x="1943780" y="1031927"/>
                  <a:pt x="1860568" y="1115139"/>
                  <a:pt x="1757920" y="1115139"/>
                </a:cubicBezTo>
                <a:lnTo>
                  <a:pt x="185860" y="1115139"/>
                </a:lnTo>
                <a:cubicBezTo>
                  <a:pt x="83212" y="1115139"/>
                  <a:pt x="0" y="1031927"/>
                  <a:pt x="0" y="929279"/>
                </a:cubicBezTo>
                <a:lnTo>
                  <a:pt x="0" y="185860"/>
                </a:lnTo>
                <a:close/>
              </a:path>
            </a:pathLst>
          </a:custGeom>
          <a:solidFill>
            <a:srgbClr val="DBEEF4">
              <a:alpha val="40000"/>
            </a:srgbClr>
          </a:solidFill>
          <a:ln w="6350">
            <a:solidFill>
              <a:schemeClr val="accent5">
                <a:lumMod val="60000"/>
                <a:lumOff val="40000"/>
              </a:schemeClr>
            </a:solidFill>
          </a:ln>
        </p:spPr>
        <p:style>
          <a:lnRef idx="2">
            <a:scrgbClr r="0" g="0" b="0"/>
          </a:lnRef>
          <a:fillRef idx="1">
            <a:scrgbClr r="0" g="0" b="0"/>
          </a:fillRef>
          <a:effectRef idx="0">
            <a:schemeClr val="accent6">
              <a:hueOff val="0"/>
              <a:satOff val="0"/>
              <a:lumOff val="0"/>
              <a:alphaOff val="0"/>
            </a:schemeClr>
          </a:effectRef>
          <a:fontRef idx="minor">
            <a:schemeClr val="lt1"/>
          </a:fontRef>
        </p:style>
        <p:txBody>
          <a:bodyPr spcFirstLastPara="0" vert="horz" wrap="square" lIns="92537" tIns="92537" rIns="92537" bIns="92537" numCol="1" spcCol="1270" anchor="ctr" anchorCtr="0">
            <a:noAutofit/>
          </a:bodyPr>
          <a:lstStyle/>
          <a:p>
            <a:pPr marL="0" lvl="0" indent="0" algn="ctr" defTabSz="444500">
              <a:lnSpc>
                <a:spcPct val="100000"/>
              </a:lnSpc>
              <a:spcBef>
                <a:spcPct val="0"/>
              </a:spcBef>
              <a:spcAft>
                <a:spcPts val="0"/>
              </a:spcAft>
              <a:buNone/>
            </a:pPr>
            <a:r>
              <a:rPr lang="en-GB" sz="1000" kern="1200" dirty="0">
                <a:solidFill>
                  <a:schemeClr val="tx1"/>
                </a:solidFill>
              </a:rPr>
              <a:t>Compute and Storage required for the audit logs will be provided by the customer and are not factored by Sify. Customer will also provide for the backup of audit logs</a:t>
            </a:r>
            <a:endParaRPr lang="en-IN" sz="1000" kern="1200" dirty="0">
              <a:solidFill>
                <a:schemeClr val="tx1"/>
              </a:solidFill>
            </a:endParaRPr>
          </a:p>
        </p:txBody>
      </p:sp>
      <p:sp>
        <p:nvSpPr>
          <p:cNvPr id="15" name="Freeform: Shape 14">
            <a:extLst>
              <a:ext uri="{FF2B5EF4-FFF2-40B4-BE49-F238E27FC236}">
                <a16:creationId xmlns:a16="http://schemas.microsoft.com/office/drawing/2014/main" id="{118F2BEF-54EF-44CD-86E5-FAF5F81DB565}"/>
              </a:ext>
            </a:extLst>
          </p:cNvPr>
          <p:cNvSpPr/>
          <p:nvPr/>
        </p:nvSpPr>
        <p:spPr>
          <a:xfrm>
            <a:off x="4664928" y="3603307"/>
            <a:ext cx="1943780" cy="1115139"/>
          </a:xfrm>
          <a:custGeom>
            <a:avLst/>
            <a:gdLst>
              <a:gd name="connsiteX0" fmla="*/ 0 w 1943780"/>
              <a:gd name="connsiteY0" fmla="*/ 185860 h 1115139"/>
              <a:gd name="connsiteX1" fmla="*/ 185860 w 1943780"/>
              <a:gd name="connsiteY1" fmla="*/ 0 h 1115139"/>
              <a:gd name="connsiteX2" fmla="*/ 1757920 w 1943780"/>
              <a:gd name="connsiteY2" fmla="*/ 0 h 1115139"/>
              <a:gd name="connsiteX3" fmla="*/ 1943780 w 1943780"/>
              <a:gd name="connsiteY3" fmla="*/ 185860 h 1115139"/>
              <a:gd name="connsiteX4" fmla="*/ 1943780 w 1943780"/>
              <a:gd name="connsiteY4" fmla="*/ 929279 h 1115139"/>
              <a:gd name="connsiteX5" fmla="*/ 1757920 w 1943780"/>
              <a:gd name="connsiteY5" fmla="*/ 1115139 h 1115139"/>
              <a:gd name="connsiteX6" fmla="*/ 185860 w 1943780"/>
              <a:gd name="connsiteY6" fmla="*/ 1115139 h 1115139"/>
              <a:gd name="connsiteX7" fmla="*/ 0 w 1943780"/>
              <a:gd name="connsiteY7" fmla="*/ 929279 h 1115139"/>
              <a:gd name="connsiteX8" fmla="*/ 0 w 1943780"/>
              <a:gd name="connsiteY8" fmla="*/ 185860 h 11151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43780" h="1115139">
                <a:moveTo>
                  <a:pt x="0" y="185860"/>
                </a:moveTo>
                <a:cubicBezTo>
                  <a:pt x="0" y="83212"/>
                  <a:pt x="83212" y="0"/>
                  <a:pt x="185860" y="0"/>
                </a:cubicBezTo>
                <a:lnTo>
                  <a:pt x="1757920" y="0"/>
                </a:lnTo>
                <a:cubicBezTo>
                  <a:pt x="1860568" y="0"/>
                  <a:pt x="1943780" y="83212"/>
                  <a:pt x="1943780" y="185860"/>
                </a:cubicBezTo>
                <a:lnTo>
                  <a:pt x="1943780" y="929279"/>
                </a:lnTo>
                <a:cubicBezTo>
                  <a:pt x="1943780" y="1031927"/>
                  <a:pt x="1860568" y="1115139"/>
                  <a:pt x="1757920" y="1115139"/>
                </a:cubicBezTo>
                <a:lnTo>
                  <a:pt x="185860" y="1115139"/>
                </a:lnTo>
                <a:cubicBezTo>
                  <a:pt x="83212" y="1115139"/>
                  <a:pt x="0" y="1031927"/>
                  <a:pt x="0" y="929279"/>
                </a:cubicBezTo>
                <a:lnTo>
                  <a:pt x="0" y="185860"/>
                </a:lnTo>
                <a:close/>
              </a:path>
            </a:pathLst>
          </a:custGeom>
          <a:solidFill>
            <a:srgbClr val="F2DCDB">
              <a:alpha val="40000"/>
            </a:srgbClr>
          </a:solidFill>
          <a:ln w="6350">
            <a:solidFill>
              <a:schemeClr val="accent2">
                <a:lumMod val="60000"/>
                <a:lumOff val="40000"/>
              </a:schemeClr>
            </a:solidFill>
          </a:ln>
        </p:spPr>
        <p:style>
          <a:lnRef idx="2">
            <a:scrgbClr r="0" g="0" b="0"/>
          </a:lnRef>
          <a:fillRef idx="1">
            <a:scrgbClr r="0" g="0" b="0"/>
          </a:fillRef>
          <a:effectRef idx="0">
            <a:schemeClr val="accent2">
              <a:hueOff val="0"/>
              <a:satOff val="0"/>
              <a:lumOff val="0"/>
              <a:alphaOff val="0"/>
            </a:schemeClr>
          </a:effectRef>
          <a:fontRef idx="minor">
            <a:schemeClr val="lt1"/>
          </a:fontRef>
        </p:style>
        <p:txBody>
          <a:bodyPr spcFirstLastPara="0" vert="horz" wrap="square" lIns="92537" tIns="92537" rIns="92537" bIns="92537" numCol="1" spcCol="1270" anchor="ctr" anchorCtr="0">
            <a:noAutofit/>
          </a:bodyPr>
          <a:lstStyle/>
          <a:p>
            <a:pPr marL="0" lvl="0" indent="0" algn="ctr" defTabSz="444500">
              <a:lnSpc>
                <a:spcPct val="100000"/>
              </a:lnSpc>
              <a:spcBef>
                <a:spcPct val="0"/>
              </a:spcBef>
              <a:spcAft>
                <a:spcPts val="0"/>
              </a:spcAft>
              <a:buNone/>
            </a:pPr>
            <a:r>
              <a:rPr lang="en-GB" sz="1000" kern="1200" dirty="0">
                <a:solidFill>
                  <a:schemeClr val="tx1"/>
                </a:solidFill>
              </a:rPr>
              <a:t>The customer will provide necessary network access and firewall changes to make the solution work</a:t>
            </a:r>
            <a:endParaRPr lang="en-IN" sz="1000" kern="1200" dirty="0">
              <a:solidFill>
                <a:schemeClr val="tx1"/>
              </a:solidFill>
            </a:endParaRPr>
          </a:p>
        </p:txBody>
      </p:sp>
      <p:sp>
        <p:nvSpPr>
          <p:cNvPr id="16" name="Freeform: Shape 15">
            <a:extLst>
              <a:ext uri="{FF2B5EF4-FFF2-40B4-BE49-F238E27FC236}">
                <a16:creationId xmlns:a16="http://schemas.microsoft.com/office/drawing/2014/main" id="{F218E496-ACEE-4BFE-962B-DC9667521D91}"/>
              </a:ext>
            </a:extLst>
          </p:cNvPr>
          <p:cNvSpPr/>
          <p:nvPr/>
        </p:nvSpPr>
        <p:spPr>
          <a:xfrm>
            <a:off x="6794565" y="3603307"/>
            <a:ext cx="1943780" cy="1115139"/>
          </a:xfrm>
          <a:custGeom>
            <a:avLst/>
            <a:gdLst>
              <a:gd name="connsiteX0" fmla="*/ 0 w 1943780"/>
              <a:gd name="connsiteY0" fmla="*/ 185860 h 1115139"/>
              <a:gd name="connsiteX1" fmla="*/ 185860 w 1943780"/>
              <a:gd name="connsiteY1" fmla="*/ 0 h 1115139"/>
              <a:gd name="connsiteX2" fmla="*/ 1757920 w 1943780"/>
              <a:gd name="connsiteY2" fmla="*/ 0 h 1115139"/>
              <a:gd name="connsiteX3" fmla="*/ 1943780 w 1943780"/>
              <a:gd name="connsiteY3" fmla="*/ 185860 h 1115139"/>
              <a:gd name="connsiteX4" fmla="*/ 1943780 w 1943780"/>
              <a:gd name="connsiteY4" fmla="*/ 929279 h 1115139"/>
              <a:gd name="connsiteX5" fmla="*/ 1757920 w 1943780"/>
              <a:gd name="connsiteY5" fmla="*/ 1115139 h 1115139"/>
              <a:gd name="connsiteX6" fmla="*/ 185860 w 1943780"/>
              <a:gd name="connsiteY6" fmla="*/ 1115139 h 1115139"/>
              <a:gd name="connsiteX7" fmla="*/ 0 w 1943780"/>
              <a:gd name="connsiteY7" fmla="*/ 929279 h 1115139"/>
              <a:gd name="connsiteX8" fmla="*/ 0 w 1943780"/>
              <a:gd name="connsiteY8" fmla="*/ 185860 h 11151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43780" h="1115139">
                <a:moveTo>
                  <a:pt x="0" y="185860"/>
                </a:moveTo>
                <a:cubicBezTo>
                  <a:pt x="0" y="83212"/>
                  <a:pt x="83212" y="0"/>
                  <a:pt x="185860" y="0"/>
                </a:cubicBezTo>
                <a:lnTo>
                  <a:pt x="1757920" y="0"/>
                </a:lnTo>
                <a:cubicBezTo>
                  <a:pt x="1860568" y="0"/>
                  <a:pt x="1943780" y="83212"/>
                  <a:pt x="1943780" y="185860"/>
                </a:cubicBezTo>
                <a:lnTo>
                  <a:pt x="1943780" y="929279"/>
                </a:lnTo>
                <a:cubicBezTo>
                  <a:pt x="1943780" y="1031927"/>
                  <a:pt x="1860568" y="1115139"/>
                  <a:pt x="1757920" y="1115139"/>
                </a:cubicBezTo>
                <a:lnTo>
                  <a:pt x="185860" y="1115139"/>
                </a:lnTo>
                <a:cubicBezTo>
                  <a:pt x="83212" y="1115139"/>
                  <a:pt x="0" y="1031927"/>
                  <a:pt x="0" y="929279"/>
                </a:cubicBezTo>
                <a:lnTo>
                  <a:pt x="0" y="185860"/>
                </a:lnTo>
                <a:close/>
              </a:path>
            </a:pathLst>
          </a:custGeom>
          <a:solidFill>
            <a:srgbClr val="EBF1DE">
              <a:alpha val="40000"/>
            </a:srgbClr>
          </a:solidFill>
          <a:ln w="6350">
            <a:solidFill>
              <a:schemeClr val="accent3">
                <a:lumMod val="60000"/>
                <a:lumOff val="40000"/>
              </a:schemeClr>
            </a:solidFill>
          </a:ln>
        </p:spPr>
        <p:style>
          <a:lnRef idx="2">
            <a:scrgbClr r="0" g="0" b="0"/>
          </a:lnRef>
          <a:fillRef idx="1">
            <a:scrgbClr r="0" g="0" b="0"/>
          </a:fillRef>
          <a:effectRef idx="0">
            <a:schemeClr val="accent3">
              <a:hueOff val="0"/>
              <a:satOff val="0"/>
              <a:lumOff val="0"/>
              <a:alphaOff val="0"/>
            </a:schemeClr>
          </a:effectRef>
          <a:fontRef idx="minor">
            <a:schemeClr val="lt1"/>
          </a:fontRef>
        </p:style>
        <p:txBody>
          <a:bodyPr spcFirstLastPara="0" vert="horz" wrap="square" lIns="92537" tIns="92537" rIns="92537" bIns="92537" numCol="1" spcCol="1270" anchor="ctr" anchorCtr="0">
            <a:noAutofit/>
          </a:bodyPr>
          <a:lstStyle/>
          <a:p>
            <a:pPr marL="0" lvl="0" indent="0" algn="ctr" defTabSz="444500">
              <a:lnSpc>
                <a:spcPct val="100000"/>
              </a:lnSpc>
              <a:spcBef>
                <a:spcPct val="0"/>
              </a:spcBef>
              <a:spcAft>
                <a:spcPts val="0"/>
              </a:spcAft>
              <a:buNone/>
            </a:pPr>
            <a:r>
              <a:rPr lang="en-GB" sz="1000" kern="1200" dirty="0">
                <a:solidFill>
                  <a:schemeClr val="tx1"/>
                </a:solidFill>
              </a:rPr>
              <a:t>Ticketing tool shall be provided by Bank</a:t>
            </a:r>
            <a:endParaRPr lang="en-IN" sz="1000" kern="1200" dirty="0">
              <a:solidFill>
                <a:schemeClr val="tx1"/>
              </a:solidFill>
            </a:endParaRPr>
          </a:p>
        </p:txBody>
      </p:sp>
    </p:spTree>
    <p:extLst>
      <p:ext uri="{BB962C8B-B14F-4D97-AF65-F5344CB8AC3E}">
        <p14:creationId xmlns:p14="http://schemas.microsoft.com/office/powerpoint/2010/main" val="11414922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C3638F8D-0ED3-496F-BAA3-00C353BC5812}"/>
              </a:ext>
            </a:extLst>
          </p:cNvPr>
          <p:cNvSpPr>
            <a:spLocks noGrp="1"/>
          </p:cNvSpPr>
          <p:nvPr>
            <p:ph type="body" sz="quarter" idx="11"/>
          </p:nvPr>
        </p:nvSpPr>
        <p:spPr>
          <a:xfrm>
            <a:off x="323850" y="3858491"/>
            <a:ext cx="8496300" cy="1177636"/>
          </a:xfrm>
        </p:spPr>
        <p:txBody>
          <a:bodyPr/>
          <a:lstStyle/>
          <a:p>
            <a:r>
              <a:rPr lang="en-US" dirty="0"/>
              <a:t>Project Schedule &amp; Risks</a:t>
            </a:r>
          </a:p>
        </p:txBody>
      </p:sp>
    </p:spTree>
    <p:extLst>
      <p:ext uri="{BB962C8B-B14F-4D97-AF65-F5344CB8AC3E}">
        <p14:creationId xmlns:p14="http://schemas.microsoft.com/office/powerpoint/2010/main" val="14657974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2DA8BD35-158A-4461-8AF5-5A517E656319}"/>
              </a:ext>
            </a:extLst>
          </p:cNvPr>
          <p:cNvSpPr>
            <a:spLocks noGrp="1"/>
          </p:cNvSpPr>
          <p:nvPr>
            <p:ph type="title"/>
          </p:nvPr>
        </p:nvSpPr>
        <p:spPr/>
        <p:txBody>
          <a:bodyPr/>
          <a:lstStyle/>
          <a:p>
            <a:r>
              <a:rPr lang="en-US" dirty="0"/>
              <a:t>Project Phases</a:t>
            </a:r>
            <a:endParaRPr lang="en-IN" sz="1800" b="1" dirty="0">
              <a:solidFill>
                <a:schemeClr val="tx1"/>
              </a:solidFill>
              <a:highlight>
                <a:srgbClr val="FFFF00"/>
              </a:highlight>
              <a:latin typeface="Arial Narrow" panose="020B0606020202030204" pitchFamily="34" charset="0"/>
            </a:endParaRPr>
          </a:p>
        </p:txBody>
      </p:sp>
      <p:pic>
        <p:nvPicPr>
          <p:cNvPr id="3" name="Picture 2">
            <a:extLst>
              <a:ext uri="{FF2B5EF4-FFF2-40B4-BE49-F238E27FC236}">
                <a16:creationId xmlns:a16="http://schemas.microsoft.com/office/drawing/2014/main" id="{55ED762C-BDA2-437F-93E8-13D6B52843F5}"/>
              </a:ext>
            </a:extLst>
          </p:cNvPr>
          <p:cNvPicPr>
            <a:picLocks noChangeAspect="1"/>
          </p:cNvPicPr>
          <p:nvPr/>
        </p:nvPicPr>
        <p:blipFill>
          <a:blip r:embed="rId2"/>
          <a:stretch>
            <a:fillRect/>
          </a:stretch>
        </p:blipFill>
        <p:spPr>
          <a:xfrm>
            <a:off x="324000" y="987425"/>
            <a:ext cx="8496150" cy="1178158"/>
          </a:xfrm>
          <a:prstGeom prst="rect">
            <a:avLst/>
          </a:prstGeom>
        </p:spPr>
      </p:pic>
    </p:spTree>
    <p:extLst>
      <p:ext uri="{BB962C8B-B14F-4D97-AF65-F5344CB8AC3E}">
        <p14:creationId xmlns:p14="http://schemas.microsoft.com/office/powerpoint/2010/main" val="36267170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Arrow: Pentagon 34">
            <a:extLst>
              <a:ext uri="{FF2B5EF4-FFF2-40B4-BE49-F238E27FC236}">
                <a16:creationId xmlns:a16="http://schemas.microsoft.com/office/drawing/2014/main" id="{A05C79EC-8ADA-4A73-AB28-BB0EE07ECA9B}"/>
              </a:ext>
            </a:extLst>
          </p:cNvPr>
          <p:cNvSpPr/>
          <p:nvPr/>
        </p:nvSpPr>
        <p:spPr>
          <a:xfrm rot="16200000">
            <a:off x="2707279" y="2042146"/>
            <a:ext cx="3729441" cy="1620000"/>
          </a:xfrm>
          <a:prstGeom prst="homePlate">
            <a:avLst>
              <a:gd name="adj" fmla="val 20370"/>
            </a:avLst>
          </a:prstGeom>
          <a:solidFill>
            <a:schemeClr val="bg1"/>
          </a:solidFill>
          <a:ln w="9525">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4" name="Arrow: Pentagon 3">
            <a:extLst>
              <a:ext uri="{FF2B5EF4-FFF2-40B4-BE49-F238E27FC236}">
                <a16:creationId xmlns:a16="http://schemas.microsoft.com/office/drawing/2014/main" id="{0C93543A-910E-45A8-AD00-7BA06B44C808}"/>
              </a:ext>
            </a:extLst>
          </p:cNvPr>
          <p:cNvSpPr/>
          <p:nvPr/>
        </p:nvSpPr>
        <p:spPr>
          <a:xfrm rot="16200000">
            <a:off x="-730873" y="2042144"/>
            <a:ext cx="3729441" cy="1620000"/>
          </a:xfrm>
          <a:prstGeom prst="homePlate">
            <a:avLst>
              <a:gd name="adj" fmla="val 20370"/>
            </a:avLst>
          </a:prstGeom>
          <a:solidFill>
            <a:schemeClr val="bg1"/>
          </a:solidFill>
          <a:ln w="9525">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50" name="Arrow: Pentagon 49">
            <a:extLst>
              <a:ext uri="{FF2B5EF4-FFF2-40B4-BE49-F238E27FC236}">
                <a16:creationId xmlns:a16="http://schemas.microsoft.com/office/drawing/2014/main" id="{4823359A-F7D9-432E-BBB5-99C90C5F7712}"/>
              </a:ext>
            </a:extLst>
          </p:cNvPr>
          <p:cNvSpPr/>
          <p:nvPr/>
        </p:nvSpPr>
        <p:spPr>
          <a:xfrm rot="16200000">
            <a:off x="727497" y="583773"/>
            <a:ext cx="812701" cy="1620000"/>
          </a:xfrm>
          <a:prstGeom prst="homePlate">
            <a:avLst>
              <a:gd name="adj" fmla="val 41148"/>
            </a:avLst>
          </a:prstGeom>
          <a:solidFill>
            <a:srgbClr val="DCE6F2">
              <a:alpha val="40000"/>
            </a:srgb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34" name="Arrow: Pentagon 33">
            <a:extLst>
              <a:ext uri="{FF2B5EF4-FFF2-40B4-BE49-F238E27FC236}">
                <a16:creationId xmlns:a16="http://schemas.microsoft.com/office/drawing/2014/main" id="{C52D296E-1B1E-43FE-B04B-4A33E8DE65A0}"/>
              </a:ext>
            </a:extLst>
          </p:cNvPr>
          <p:cNvSpPr/>
          <p:nvPr/>
        </p:nvSpPr>
        <p:spPr>
          <a:xfrm rot="16200000">
            <a:off x="988203" y="2042145"/>
            <a:ext cx="3729441" cy="1620000"/>
          </a:xfrm>
          <a:prstGeom prst="homePlate">
            <a:avLst>
              <a:gd name="adj" fmla="val 20370"/>
            </a:avLst>
          </a:prstGeom>
          <a:solidFill>
            <a:schemeClr val="bg1"/>
          </a:solidFill>
          <a:ln w="9525">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36" name="Arrow: Pentagon 35">
            <a:extLst>
              <a:ext uri="{FF2B5EF4-FFF2-40B4-BE49-F238E27FC236}">
                <a16:creationId xmlns:a16="http://schemas.microsoft.com/office/drawing/2014/main" id="{237EB63B-B2F7-4498-938B-12F1055F9F82}"/>
              </a:ext>
            </a:extLst>
          </p:cNvPr>
          <p:cNvSpPr/>
          <p:nvPr/>
        </p:nvSpPr>
        <p:spPr>
          <a:xfrm rot="16200000">
            <a:off x="4426355" y="2042146"/>
            <a:ext cx="3729441" cy="1620000"/>
          </a:xfrm>
          <a:prstGeom prst="homePlate">
            <a:avLst>
              <a:gd name="adj" fmla="val 20370"/>
            </a:avLst>
          </a:prstGeom>
          <a:solidFill>
            <a:schemeClr val="bg1"/>
          </a:solidFill>
          <a:ln w="9525">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37" name="Arrow: Pentagon 36">
            <a:extLst>
              <a:ext uri="{FF2B5EF4-FFF2-40B4-BE49-F238E27FC236}">
                <a16:creationId xmlns:a16="http://schemas.microsoft.com/office/drawing/2014/main" id="{91161EB8-E91F-40D0-BCB1-EABC80612AEC}"/>
              </a:ext>
            </a:extLst>
          </p:cNvPr>
          <p:cNvSpPr/>
          <p:nvPr/>
        </p:nvSpPr>
        <p:spPr>
          <a:xfrm rot="16200000">
            <a:off x="6145432" y="2042146"/>
            <a:ext cx="3729441" cy="1620000"/>
          </a:xfrm>
          <a:prstGeom prst="homePlate">
            <a:avLst>
              <a:gd name="adj" fmla="val 20370"/>
            </a:avLst>
          </a:prstGeom>
          <a:solidFill>
            <a:schemeClr val="bg1"/>
          </a:solidFill>
          <a:ln w="9525">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51" name="Arrow: Pentagon 50">
            <a:extLst>
              <a:ext uri="{FF2B5EF4-FFF2-40B4-BE49-F238E27FC236}">
                <a16:creationId xmlns:a16="http://schemas.microsoft.com/office/drawing/2014/main" id="{3F2BD7B5-00A8-4731-AEA0-69127D126A71}"/>
              </a:ext>
            </a:extLst>
          </p:cNvPr>
          <p:cNvSpPr/>
          <p:nvPr/>
        </p:nvSpPr>
        <p:spPr>
          <a:xfrm rot="16200000">
            <a:off x="2445294" y="583774"/>
            <a:ext cx="812701" cy="1620000"/>
          </a:xfrm>
          <a:prstGeom prst="homePlate">
            <a:avLst>
              <a:gd name="adj" fmla="val 41148"/>
            </a:avLst>
          </a:prstGeom>
          <a:solidFill>
            <a:schemeClr val="accent2">
              <a:lumMod val="20000"/>
              <a:lumOff val="80000"/>
              <a:alpha val="4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52" name="Arrow: Pentagon 51">
            <a:extLst>
              <a:ext uri="{FF2B5EF4-FFF2-40B4-BE49-F238E27FC236}">
                <a16:creationId xmlns:a16="http://schemas.microsoft.com/office/drawing/2014/main" id="{FE038D43-2A00-4094-BA56-2030358F33E7}"/>
              </a:ext>
            </a:extLst>
          </p:cNvPr>
          <p:cNvSpPr/>
          <p:nvPr/>
        </p:nvSpPr>
        <p:spPr>
          <a:xfrm rot="16200000">
            <a:off x="4165650" y="583774"/>
            <a:ext cx="812701" cy="1620000"/>
          </a:xfrm>
          <a:prstGeom prst="homePlate">
            <a:avLst>
              <a:gd name="adj" fmla="val 41148"/>
            </a:avLst>
          </a:prstGeom>
          <a:solidFill>
            <a:schemeClr val="accent4">
              <a:lumMod val="20000"/>
              <a:lumOff val="80000"/>
              <a:alpha val="4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53" name="Arrow: Pentagon 52">
            <a:extLst>
              <a:ext uri="{FF2B5EF4-FFF2-40B4-BE49-F238E27FC236}">
                <a16:creationId xmlns:a16="http://schemas.microsoft.com/office/drawing/2014/main" id="{6781A506-D905-4AEC-B13B-007DD80C9A14}"/>
              </a:ext>
            </a:extLst>
          </p:cNvPr>
          <p:cNvSpPr/>
          <p:nvPr/>
        </p:nvSpPr>
        <p:spPr>
          <a:xfrm rot="16200000">
            <a:off x="5883446" y="583774"/>
            <a:ext cx="812701" cy="1620000"/>
          </a:xfrm>
          <a:prstGeom prst="homePlate">
            <a:avLst>
              <a:gd name="adj" fmla="val 41148"/>
            </a:avLst>
          </a:prstGeom>
          <a:solidFill>
            <a:schemeClr val="accent5">
              <a:lumMod val="20000"/>
              <a:lumOff val="80000"/>
              <a:alpha val="4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54" name="Arrow: Pentagon 53">
            <a:extLst>
              <a:ext uri="{FF2B5EF4-FFF2-40B4-BE49-F238E27FC236}">
                <a16:creationId xmlns:a16="http://schemas.microsoft.com/office/drawing/2014/main" id="{2369217D-5201-4F96-B42D-CD50479F96B0}"/>
              </a:ext>
            </a:extLst>
          </p:cNvPr>
          <p:cNvSpPr/>
          <p:nvPr/>
        </p:nvSpPr>
        <p:spPr>
          <a:xfrm rot="16200000">
            <a:off x="7612477" y="583774"/>
            <a:ext cx="812701" cy="1620000"/>
          </a:xfrm>
          <a:prstGeom prst="homePlate">
            <a:avLst>
              <a:gd name="adj" fmla="val 41148"/>
            </a:avLst>
          </a:prstGeom>
          <a:solidFill>
            <a:schemeClr val="accent6">
              <a:lumMod val="20000"/>
              <a:lumOff val="80000"/>
              <a:alpha val="4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 name="Title 1"/>
          <p:cNvSpPr>
            <a:spLocks noGrp="1"/>
          </p:cNvSpPr>
          <p:nvPr>
            <p:ph type="title"/>
          </p:nvPr>
        </p:nvSpPr>
        <p:spPr/>
        <p:txBody>
          <a:bodyPr>
            <a:normAutofit/>
          </a:bodyPr>
          <a:lstStyle/>
          <a:p>
            <a:r>
              <a:rPr lang="en-US" dirty="0"/>
              <a:t>Project Phases</a:t>
            </a:r>
            <a:endParaRPr lang="en-IN" dirty="0">
              <a:highlight>
                <a:srgbClr val="FFFF00"/>
              </a:highlight>
            </a:endParaRPr>
          </a:p>
        </p:txBody>
      </p:sp>
      <p:sp>
        <p:nvSpPr>
          <p:cNvPr id="16" name="TextBox 15">
            <a:extLst>
              <a:ext uri="{FF2B5EF4-FFF2-40B4-BE49-F238E27FC236}">
                <a16:creationId xmlns:a16="http://schemas.microsoft.com/office/drawing/2014/main" id="{842575DD-8DC1-4F1E-8A1D-C5F0BDF8F257}"/>
              </a:ext>
            </a:extLst>
          </p:cNvPr>
          <p:cNvSpPr txBox="1"/>
          <p:nvPr/>
        </p:nvSpPr>
        <p:spPr>
          <a:xfrm>
            <a:off x="323849" y="1800123"/>
            <a:ext cx="1619997" cy="276999"/>
          </a:xfrm>
          <a:prstGeom prst="rect">
            <a:avLst/>
          </a:prstGeom>
          <a:solidFill>
            <a:schemeClr val="accent1"/>
          </a:solidFill>
        </p:spPr>
        <p:txBody>
          <a:bodyPr wrap="square" rtlCol="0">
            <a:spAutoFit/>
          </a:bodyPr>
          <a:lstStyle/>
          <a:p>
            <a:pPr algn="ctr"/>
            <a:r>
              <a:rPr lang="en-IN" sz="1200" b="1" cap="all" dirty="0">
                <a:solidFill>
                  <a:schemeClr val="bg1"/>
                </a:solidFill>
                <a:latin typeface="+mj-lt"/>
                <a:ea typeface="+mn-ea"/>
                <a:cs typeface="Arial" panose="020B0604020202020204" pitchFamily="34" charset="0"/>
                <a:rtl val="0"/>
              </a:rPr>
              <a:t>Initiation</a:t>
            </a:r>
            <a:endParaRPr lang="en-IN" sz="1200" cap="all" dirty="0">
              <a:solidFill>
                <a:schemeClr val="bg1"/>
              </a:solidFill>
              <a:latin typeface="+mj-lt"/>
            </a:endParaRPr>
          </a:p>
        </p:txBody>
      </p:sp>
      <p:pic>
        <p:nvPicPr>
          <p:cNvPr id="18" name="Picture 17">
            <a:extLst>
              <a:ext uri="{FF2B5EF4-FFF2-40B4-BE49-F238E27FC236}">
                <a16:creationId xmlns:a16="http://schemas.microsoft.com/office/drawing/2014/main" id="{5FCE8F46-843D-442A-92C0-707E3A92F373}"/>
              </a:ext>
            </a:extLst>
          </p:cNvPr>
          <p:cNvPicPr>
            <a:picLocks noChangeAspect="1"/>
          </p:cNvPicPr>
          <p:nvPr/>
        </p:nvPicPr>
        <p:blipFill>
          <a:blip r:embed="rId2">
            <a:duotone>
              <a:schemeClr val="accent1">
                <a:shade val="45000"/>
                <a:satMod val="135000"/>
              </a:schemeClr>
              <a:prstClr val="white"/>
            </a:duotone>
            <a:extLst>
              <a:ext uri="{28A0092B-C50C-407E-A947-70E740481C1C}">
                <a14:useLocalDpi xmlns:a14="http://schemas.microsoft.com/office/drawing/2010/main" val="0"/>
              </a:ext>
            </a:extLst>
          </a:blip>
          <a:srcRect/>
          <a:stretch/>
        </p:blipFill>
        <p:spPr>
          <a:xfrm>
            <a:off x="953847" y="1298597"/>
            <a:ext cx="360000" cy="360000"/>
          </a:xfrm>
          <a:prstGeom prst="rect">
            <a:avLst/>
          </a:prstGeom>
        </p:spPr>
      </p:pic>
      <p:sp>
        <p:nvSpPr>
          <p:cNvPr id="38" name="TextBox 37">
            <a:extLst>
              <a:ext uri="{FF2B5EF4-FFF2-40B4-BE49-F238E27FC236}">
                <a16:creationId xmlns:a16="http://schemas.microsoft.com/office/drawing/2014/main" id="{CADF34D0-EE06-4336-BB87-528F89D0864F}"/>
              </a:ext>
            </a:extLst>
          </p:cNvPr>
          <p:cNvSpPr txBox="1"/>
          <p:nvPr/>
        </p:nvSpPr>
        <p:spPr>
          <a:xfrm>
            <a:off x="2042926" y="1800123"/>
            <a:ext cx="1619997" cy="276999"/>
          </a:xfrm>
          <a:prstGeom prst="rect">
            <a:avLst/>
          </a:prstGeom>
          <a:solidFill>
            <a:schemeClr val="accent2"/>
          </a:solidFill>
        </p:spPr>
        <p:txBody>
          <a:bodyPr wrap="square" rtlCol="0">
            <a:spAutoFit/>
          </a:bodyPr>
          <a:lstStyle/>
          <a:p>
            <a:pPr algn="ctr"/>
            <a:r>
              <a:rPr lang="en-IN" sz="1200" b="1" cap="all" dirty="0">
                <a:solidFill>
                  <a:schemeClr val="bg1"/>
                </a:solidFill>
                <a:latin typeface="+mj-lt"/>
                <a:ea typeface="+mn-ea"/>
                <a:cs typeface="Arial" panose="020B0604020202020204" pitchFamily="34" charset="0"/>
                <a:rtl val="0"/>
              </a:rPr>
              <a:t>Planning</a:t>
            </a:r>
            <a:endParaRPr lang="en-IN" sz="1200" cap="all" dirty="0">
              <a:solidFill>
                <a:schemeClr val="bg1"/>
              </a:solidFill>
              <a:latin typeface="+mj-lt"/>
            </a:endParaRPr>
          </a:p>
        </p:txBody>
      </p:sp>
      <p:pic>
        <p:nvPicPr>
          <p:cNvPr id="40" name="Picture 39">
            <a:extLst>
              <a:ext uri="{FF2B5EF4-FFF2-40B4-BE49-F238E27FC236}">
                <a16:creationId xmlns:a16="http://schemas.microsoft.com/office/drawing/2014/main" id="{B3910150-4005-48EB-81E1-44721E6B5C10}"/>
              </a:ext>
            </a:extLst>
          </p:cNvPr>
          <p:cNvPicPr>
            <a:picLocks noChangeAspect="1"/>
          </p:cNvPicPr>
          <p:nvPr/>
        </p:nvPicPr>
        <p:blipFill>
          <a:blip r:embed="rId3">
            <a:duotone>
              <a:schemeClr val="accent2">
                <a:shade val="45000"/>
                <a:satMod val="135000"/>
              </a:schemeClr>
              <a:prstClr val="white"/>
            </a:duotone>
            <a:extLst>
              <a:ext uri="{28A0092B-C50C-407E-A947-70E740481C1C}">
                <a14:useLocalDpi xmlns:a14="http://schemas.microsoft.com/office/drawing/2010/main" val="0"/>
              </a:ext>
            </a:extLst>
          </a:blip>
          <a:srcRect/>
          <a:stretch/>
        </p:blipFill>
        <p:spPr>
          <a:xfrm>
            <a:off x="2672924" y="1298597"/>
            <a:ext cx="360000" cy="360000"/>
          </a:xfrm>
          <a:prstGeom prst="rect">
            <a:avLst/>
          </a:prstGeom>
        </p:spPr>
      </p:pic>
      <p:sp>
        <p:nvSpPr>
          <p:cNvPr id="41" name="TextBox 40">
            <a:extLst>
              <a:ext uri="{FF2B5EF4-FFF2-40B4-BE49-F238E27FC236}">
                <a16:creationId xmlns:a16="http://schemas.microsoft.com/office/drawing/2014/main" id="{6479D712-5184-4C2B-B838-53BCD0B453AF}"/>
              </a:ext>
            </a:extLst>
          </p:cNvPr>
          <p:cNvSpPr txBox="1"/>
          <p:nvPr/>
        </p:nvSpPr>
        <p:spPr>
          <a:xfrm>
            <a:off x="3763280" y="1800123"/>
            <a:ext cx="1619997" cy="276999"/>
          </a:xfrm>
          <a:prstGeom prst="rect">
            <a:avLst/>
          </a:prstGeom>
          <a:solidFill>
            <a:schemeClr val="accent4"/>
          </a:solidFill>
        </p:spPr>
        <p:txBody>
          <a:bodyPr wrap="square" rtlCol="0">
            <a:spAutoFit/>
          </a:bodyPr>
          <a:lstStyle/>
          <a:p>
            <a:pPr algn="ctr"/>
            <a:r>
              <a:rPr lang="en-IN" sz="1200" b="1" cap="all" dirty="0">
                <a:solidFill>
                  <a:schemeClr val="bg1"/>
                </a:solidFill>
                <a:latin typeface="+mj-lt"/>
                <a:ea typeface="+mn-ea"/>
                <a:cs typeface="Arial" panose="020B0604020202020204" pitchFamily="34" charset="0"/>
                <a:rtl val="0"/>
              </a:rPr>
              <a:t>Execution</a:t>
            </a:r>
            <a:endParaRPr lang="en-IN" sz="1200" cap="all" dirty="0">
              <a:solidFill>
                <a:schemeClr val="bg1"/>
              </a:solidFill>
              <a:latin typeface="+mj-lt"/>
            </a:endParaRPr>
          </a:p>
        </p:txBody>
      </p:sp>
      <p:pic>
        <p:nvPicPr>
          <p:cNvPr id="43" name="Picture 42">
            <a:extLst>
              <a:ext uri="{FF2B5EF4-FFF2-40B4-BE49-F238E27FC236}">
                <a16:creationId xmlns:a16="http://schemas.microsoft.com/office/drawing/2014/main" id="{7DE7CDF6-90BB-446D-8C8E-3F2DE9544C75}"/>
              </a:ext>
            </a:extLst>
          </p:cNvPr>
          <p:cNvPicPr>
            <a:picLocks noChangeAspect="1"/>
          </p:cNvPicPr>
          <p:nvPr/>
        </p:nvPicPr>
        <p:blipFill>
          <a:blip r:embed="rId4">
            <a:duotone>
              <a:schemeClr val="accent4">
                <a:shade val="45000"/>
                <a:satMod val="135000"/>
              </a:schemeClr>
              <a:prstClr val="white"/>
            </a:duotone>
            <a:extLst>
              <a:ext uri="{28A0092B-C50C-407E-A947-70E740481C1C}">
                <a14:useLocalDpi xmlns:a14="http://schemas.microsoft.com/office/drawing/2010/main" val="0"/>
              </a:ext>
            </a:extLst>
          </a:blip>
          <a:srcRect/>
          <a:stretch/>
        </p:blipFill>
        <p:spPr>
          <a:xfrm>
            <a:off x="4393278" y="1298597"/>
            <a:ext cx="360000" cy="360000"/>
          </a:xfrm>
          <a:prstGeom prst="rect">
            <a:avLst/>
          </a:prstGeom>
        </p:spPr>
      </p:pic>
      <p:sp>
        <p:nvSpPr>
          <p:cNvPr id="44" name="TextBox 43">
            <a:extLst>
              <a:ext uri="{FF2B5EF4-FFF2-40B4-BE49-F238E27FC236}">
                <a16:creationId xmlns:a16="http://schemas.microsoft.com/office/drawing/2014/main" id="{6DF62B50-2E83-48EF-B856-E15FECC308DA}"/>
              </a:ext>
            </a:extLst>
          </p:cNvPr>
          <p:cNvSpPr txBox="1"/>
          <p:nvPr/>
        </p:nvSpPr>
        <p:spPr>
          <a:xfrm>
            <a:off x="5481076" y="1800123"/>
            <a:ext cx="1619997" cy="276999"/>
          </a:xfrm>
          <a:prstGeom prst="rect">
            <a:avLst/>
          </a:prstGeom>
          <a:solidFill>
            <a:schemeClr val="accent5"/>
          </a:solidFill>
        </p:spPr>
        <p:txBody>
          <a:bodyPr wrap="square" rtlCol="0">
            <a:spAutoFit/>
          </a:bodyPr>
          <a:lstStyle/>
          <a:p>
            <a:pPr algn="ctr"/>
            <a:r>
              <a:rPr lang="en-IN" sz="1200" b="1" cap="all" dirty="0">
                <a:solidFill>
                  <a:schemeClr val="bg1"/>
                </a:solidFill>
                <a:latin typeface="+mj-lt"/>
                <a:ea typeface="+mn-ea"/>
                <a:cs typeface="Arial" panose="020B0604020202020204" pitchFamily="34" charset="0"/>
                <a:rtl val="0"/>
              </a:rPr>
              <a:t>Control</a:t>
            </a:r>
            <a:endParaRPr lang="en-IN" sz="1200" cap="all" dirty="0">
              <a:solidFill>
                <a:schemeClr val="bg1"/>
              </a:solidFill>
              <a:latin typeface="+mj-lt"/>
            </a:endParaRPr>
          </a:p>
        </p:txBody>
      </p:sp>
      <p:pic>
        <p:nvPicPr>
          <p:cNvPr id="46" name="Picture 45">
            <a:extLst>
              <a:ext uri="{FF2B5EF4-FFF2-40B4-BE49-F238E27FC236}">
                <a16:creationId xmlns:a16="http://schemas.microsoft.com/office/drawing/2014/main" id="{738A4EBE-4E5F-4462-8CDB-856EC2CD5C48}"/>
              </a:ext>
            </a:extLst>
          </p:cNvPr>
          <p:cNvPicPr>
            <a:picLocks noChangeAspect="1"/>
          </p:cNvPicPr>
          <p:nvPr/>
        </p:nvPicPr>
        <p:blipFill>
          <a:blip r:embed="rId5">
            <a:duotone>
              <a:schemeClr val="accent5">
                <a:shade val="45000"/>
                <a:satMod val="135000"/>
              </a:schemeClr>
              <a:prstClr val="white"/>
            </a:duotone>
            <a:extLst>
              <a:ext uri="{28A0092B-C50C-407E-A947-70E740481C1C}">
                <a14:useLocalDpi xmlns:a14="http://schemas.microsoft.com/office/drawing/2010/main" val="0"/>
              </a:ext>
            </a:extLst>
          </a:blip>
          <a:srcRect/>
          <a:stretch/>
        </p:blipFill>
        <p:spPr>
          <a:xfrm>
            <a:off x="6111074" y="1298597"/>
            <a:ext cx="360000" cy="360000"/>
          </a:xfrm>
          <a:prstGeom prst="rect">
            <a:avLst/>
          </a:prstGeom>
        </p:spPr>
      </p:pic>
      <p:sp>
        <p:nvSpPr>
          <p:cNvPr id="47" name="TextBox 46">
            <a:extLst>
              <a:ext uri="{FF2B5EF4-FFF2-40B4-BE49-F238E27FC236}">
                <a16:creationId xmlns:a16="http://schemas.microsoft.com/office/drawing/2014/main" id="{9A43918E-CF3A-4880-B9C7-0A82509E46CE}"/>
              </a:ext>
            </a:extLst>
          </p:cNvPr>
          <p:cNvSpPr txBox="1"/>
          <p:nvPr/>
        </p:nvSpPr>
        <p:spPr>
          <a:xfrm>
            <a:off x="7200153" y="1800123"/>
            <a:ext cx="1619997" cy="276999"/>
          </a:xfrm>
          <a:prstGeom prst="rect">
            <a:avLst/>
          </a:prstGeom>
          <a:solidFill>
            <a:schemeClr val="accent6"/>
          </a:solidFill>
        </p:spPr>
        <p:txBody>
          <a:bodyPr wrap="square" rtlCol="0">
            <a:spAutoFit/>
          </a:bodyPr>
          <a:lstStyle/>
          <a:p>
            <a:pPr algn="ctr"/>
            <a:r>
              <a:rPr lang="en-IN" sz="1200" b="1" cap="all" dirty="0">
                <a:solidFill>
                  <a:schemeClr val="bg1"/>
                </a:solidFill>
                <a:latin typeface="+mj-lt"/>
                <a:ea typeface="+mn-ea"/>
                <a:cs typeface="Arial" panose="020B0604020202020204" pitchFamily="34" charset="0"/>
                <a:rtl val="0"/>
              </a:rPr>
              <a:t>Closure</a:t>
            </a:r>
            <a:endParaRPr lang="en-IN" sz="1200" cap="all" dirty="0">
              <a:solidFill>
                <a:schemeClr val="bg1"/>
              </a:solidFill>
              <a:latin typeface="+mj-lt"/>
            </a:endParaRPr>
          </a:p>
        </p:txBody>
      </p:sp>
      <p:pic>
        <p:nvPicPr>
          <p:cNvPr id="49" name="Picture 48">
            <a:extLst>
              <a:ext uri="{FF2B5EF4-FFF2-40B4-BE49-F238E27FC236}">
                <a16:creationId xmlns:a16="http://schemas.microsoft.com/office/drawing/2014/main" id="{736AD0F7-2D5B-49A6-ACB2-42114394FF36}"/>
              </a:ext>
            </a:extLst>
          </p:cNvPr>
          <p:cNvPicPr>
            <a:picLocks noChangeAspect="1"/>
          </p:cNvPicPr>
          <p:nvPr/>
        </p:nvPicPr>
        <p:blipFill>
          <a:blip r:embed="rId6">
            <a:duotone>
              <a:schemeClr val="accent6">
                <a:shade val="45000"/>
                <a:satMod val="135000"/>
              </a:schemeClr>
              <a:prstClr val="white"/>
            </a:duotone>
            <a:extLst>
              <a:ext uri="{28A0092B-C50C-407E-A947-70E740481C1C}">
                <a14:useLocalDpi xmlns:a14="http://schemas.microsoft.com/office/drawing/2010/main" val="0"/>
              </a:ext>
            </a:extLst>
          </a:blip>
          <a:srcRect/>
          <a:stretch/>
        </p:blipFill>
        <p:spPr>
          <a:xfrm>
            <a:off x="7830151" y="1298597"/>
            <a:ext cx="360000" cy="360000"/>
          </a:xfrm>
          <a:prstGeom prst="rect">
            <a:avLst/>
          </a:prstGeom>
        </p:spPr>
      </p:pic>
      <p:sp>
        <p:nvSpPr>
          <p:cNvPr id="42" name="TextBox 41">
            <a:extLst>
              <a:ext uri="{FF2B5EF4-FFF2-40B4-BE49-F238E27FC236}">
                <a16:creationId xmlns:a16="http://schemas.microsoft.com/office/drawing/2014/main" id="{AD563D2D-2C8E-4A5C-B50C-6CEF8ED6A9DE}"/>
              </a:ext>
            </a:extLst>
          </p:cNvPr>
          <p:cNvSpPr txBox="1"/>
          <p:nvPr/>
        </p:nvSpPr>
        <p:spPr>
          <a:xfrm>
            <a:off x="3763281" y="2162320"/>
            <a:ext cx="1619995" cy="2554545"/>
          </a:xfrm>
          <a:prstGeom prst="rect">
            <a:avLst/>
          </a:prstGeom>
          <a:noFill/>
        </p:spPr>
        <p:txBody>
          <a:bodyPr wrap="square" rtlCol="0">
            <a:spAutoFit/>
          </a:bodyPr>
          <a:lstStyle/>
          <a:p>
            <a:pPr marL="171450" indent="-171450">
              <a:lnSpc>
                <a:spcPts val="1200"/>
              </a:lnSpc>
              <a:spcAft>
                <a:spcPts val="600"/>
              </a:spcAft>
              <a:buFont typeface="Arial" panose="020B0604020202020204" pitchFamily="34" charset="0"/>
              <a:buChar char="•"/>
            </a:pPr>
            <a:r>
              <a:rPr lang="en-US" sz="1000" dirty="0">
                <a:solidFill>
                  <a:schemeClr val="tx1">
                    <a:lumMod val="85000"/>
                    <a:lumOff val="15000"/>
                  </a:schemeClr>
                </a:solidFill>
                <a:latin typeface="+mn-lt"/>
                <a:ea typeface="+mn-ea"/>
                <a:cs typeface="Arial" panose="020B0604020202020204" pitchFamily="34" charset="0"/>
                <a:rtl val="0"/>
              </a:rPr>
              <a:t>Setting up the required hardware</a:t>
            </a:r>
          </a:p>
          <a:p>
            <a:pPr marL="171450" indent="-171450">
              <a:lnSpc>
                <a:spcPts val="1200"/>
              </a:lnSpc>
              <a:spcAft>
                <a:spcPts val="600"/>
              </a:spcAft>
              <a:buFont typeface="Arial" panose="020B0604020202020204" pitchFamily="34" charset="0"/>
              <a:buChar char="•"/>
            </a:pPr>
            <a:r>
              <a:rPr lang="en-US" sz="1000" dirty="0">
                <a:solidFill>
                  <a:schemeClr val="tx1">
                    <a:lumMod val="85000"/>
                    <a:lumOff val="15000"/>
                  </a:schemeClr>
                </a:solidFill>
                <a:latin typeface="+mn-lt"/>
                <a:ea typeface="+mn-ea"/>
                <a:cs typeface="Arial" panose="020B0604020202020204" pitchFamily="34" charset="0"/>
                <a:rtl val="0"/>
              </a:rPr>
              <a:t>Migration Setup</a:t>
            </a:r>
          </a:p>
          <a:p>
            <a:pPr marL="171450" indent="-171450">
              <a:lnSpc>
                <a:spcPts val="1200"/>
              </a:lnSpc>
              <a:spcAft>
                <a:spcPts val="600"/>
              </a:spcAft>
              <a:buFont typeface="Arial" panose="020B0604020202020204" pitchFamily="34" charset="0"/>
              <a:buChar char="•"/>
            </a:pPr>
            <a:r>
              <a:rPr lang="en-US" sz="1000" dirty="0">
                <a:solidFill>
                  <a:schemeClr val="tx1">
                    <a:lumMod val="85000"/>
                    <a:lumOff val="15000"/>
                  </a:schemeClr>
                </a:solidFill>
                <a:latin typeface="+mn-lt"/>
                <a:ea typeface="+mn-ea"/>
                <a:cs typeface="Arial" panose="020B0604020202020204" pitchFamily="34" charset="0"/>
                <a:rtl val="0"/>
              </a:rPr>
              <a:t>Assigning Office 365 licenses and pre-migration activities. UAT for specified users</a:t>
            </a:r>
          </a:p>
          <a:p>
            <a:pPr marL="171450" indent="-171450">
              <a:lnSpc>
                <a:spcPts val="1200"/>
              </a:lnSpc>
              <a:spcAft>
                <a:spcPts val="600"/>
              </a:spcAft>
              <a:buFont typeface="Arial" panose="020B0604020202020204" pitchFamily="34" charset="0"/>
              <a:buChar char="•"/>
            </a:pPr>
            <a:r>
              <a:rPr lang="en-US" sz="1000" dirty="0">
                <a:solidFill>
                  <a:schemeClr val="tx1">
                    <a:lumMod val="85000"/>
                    <a:lumOff val="15000"/>
                  </a:schemeClr>
                </a:solidFill>
                <a:latin typeface="+mn-lt"/>
                <a:ea typeface="+mn-ea"/>
                <a:cs typeface="Arial" panose="020B0604020202020204" pitchFamily="34" charset="0"/>
                <a:rtl val="0"/>
              </a:rPr>
              <a:t>Client deployments at RO/ZO</a:t>
            </a:r>
          </a:p>
          <a:p>
            <a:pPr marL="171450" indent="-171450">
              <a:lnSpc>
                <a:spcPts val="1200"/>
              </a:lnSpc>
              <a:spcAft>
                <a:spcPts val="600"/>
              </a:spcAft>
              <a:buFont typeface="Arial" panose="020B0604020202020204" pitchFamily="34" charset="0"/>
              <a:buChar char="•"/>
            </a:pPr>
            <a:r>
              <a:rPr lang="en-US" sz="1000" dirty="0">
                <a:solidFill>
                  <a:schemeClr val="tx1">
                    <a:lumMod val="85000"/>
                    <a:lumOff val="15000"/>
                  </a:schemeClr>
                </a:solidFill>
                <a:latin typeface="+mn-lt"/>
                <a:ea typeface="+mn-ea"/>
                <a:cs typeface="Arial" panose="020B0604020202020204" pitchFamily="34" charset="0"/>
                <a:rtl val="0"/>
              </a:rPr>
              <a:t>Pilot/UAT Migration. </a:t>
            </a:r>
          </a:p>
          <a:p>
            <a:pPr marL="171450" indent="-171450">
              <a:lnSpc>
                <a:spcPts val="1200"/>
              </a:lnSpc>
              <a:spcAft>
                <a:spcPts val="600"/>
              </a:spcAft>
              <a:buFont typeface="Arial" panose="020B0604020202020204" pitchFamily="34" charset="0"/>
              <a:buChar char="•"/>
            </a:pPr>
            <a:r>
              <a:rPr lang="en-US" sz="1000" dirty="0">
                <a:solidFill>
                  <a:schemeClr val="tx1">
                    <a:lumMod val="85000"/>
                    <a:lumOff val="15000"/>
                  </a:schemeClr>
                </a:solidFill>
                <a:latin typeface="+mn-lt"/>
                <a:ea typeface="+mn-ea"/>
                <a:cs typeface="Arial" panose="020B0604020202020204" pitchFamily="34" charset="0"/>
                <a:rtl val="0"/>
              </a:rPr>
              <a:t>Velocity Migration</a:t>
            </a:r>
          </a:p>
          <a:p>
            <a:pPr marL="171450" indent="-171450">
              <a:lnSpc>
                <a:spcPts val="1200"/>
              </a:lnSpc>
              <a:spcAft>
                <a:spcPts val="600"/>
              </a:spcAft>
              <a:buFont typeface="Arial" panose="020B0604020202020204" pitchFamily="34" charset="0"/>
              <a:buChar char="•"/>
            </a:pPr>
            <a:r>
              <a:rPr lang="en-US" sz="1000" dirty="0">
                <a:solidFill>
                  <a:schemeClr val="tx1">
                    <a:lumMod val="85000"/>
                    <a:lumOff val="15000"/>
                  </a:schemeClr>
                </a:solidFill>
                <a:latin typeface="+mn-lt"/>
                <a:ea typeface="+mn-ea"/>
                <a:cs typeface="Arial" panose="020B0604020202020204" pitchFamily="34" charset="0"/>
                <a:rtl val="0"/>
              </a:rPr>
              <a:t>End user training</a:t>
            </a:r>
          </a:p>
        </p:txBody>
      </p:sp>
      <p:sp>
        <p:nvSpPr>
          <p:cNvPr id="17" name="TextBox 16">
            <a:extLst>
              <a:ext uri="{FF2B5EF4-FFF2-40B4-BE49-F238E27FC236}">
                <a16:creationId xmlns:a16="http://schemas.microsoft.com/office/drawing/2014/main" id="{FB947343-B51C-42C4-A128-378BB1967C38}"/>
              </a:ext>
            </a:extLst>
          </p:cNvPr>
          <p:cNvSpPr txBox="1"/>
          <p:nvPr/>
        </p:nvSpPr>
        <p:spPr>
          <a:xfrm>
            <a:off x="323850" y="2162320"/>
            <a:ext cx="1619995" cy="1554272"/>
          </a:xfrm>
          <a:prstGeom prst="rect">
            <a:avLst/>
          </a:prstGeom>
          <a:noFill/>
        </p:spPr>
        <p:txBody>
          <a:bodyPr wrap="square" rtlCol="0">
            <a:spAutoFit/>
          </a:bodyPr>
          <a:lstStyle/>
          <a:p>
            <a:pPr marL="171450" indent="-171450">
              <a:lnSpc>
                <a:spcPts val="1200"/>
              </a:lnSpc>
              <a:spcAft>
                <a:spcPts val="600"/>
              </a:spcAft>
              <a:buFont typeface="Arial" panose="020B0604020202020204" pitchFamily="34" charset="0"/>
              <a:buChar char="•"/>
            </a:pPr>
            <a:r>
              <a:rPr lang="en-US" sz="1000" dirty="0">
                <a:solidFill>
                  <a:schemeClr val="tx1">
                    <a:lumMod val="85000"/>
                    <a:lumOff val="15000"/>
                  </a:schemeClr>
                </a:solidFill>
                <a:latin typeface="+mn-lt"/>
                <a:ea typeface="+mn-ea"/>
                <a:cs typeface="Arial" panose="020B0604020202020204" pitchFamily="34" charset="0"/>
                <a:rtl val="0"/>
              </a:rPr>
              <a:t>Acceptance of PO</a:t>
            </a:r>
          </a:p>
          <a:p>
            <a:pPr marL="171450" indent="-171450">
              <a:lnSpc>
                <a:spcPts val="1200"/>
              </a:lnSpc>
              <a:spcAft>
                <a:spcPts val="600"/>
              </a:spcAft>
              <a:buFont typeface="Arial" panose="020B0604020202020204" pitchFamily="34" charset="0"/>
              <a:buChar char="•"/>
            </a:pPr>
            <a:r>
              <a:rPr lang="en-US" sz="1000" dirty="0">
                <a:solidFill>
                  <a:schemeClr val="tx1">
                    <a:lumMod val="85000"/>
                    <a:lumOff val="15000"/>
                  </a:schemeClr>
                </a:solidFill>
                <a:latin typeface="+mn-lt"/>
                <a:ea typeface="+mn-ea"/>
                <a:cs typeface="Arial" panose="020B0604020202020204" pitchFamily="34" charset="0"/>
                <a:rtl val="0"/>
              </a:rPr>
              <a:t>Project &amp; implementation Team formation</a:t>
            </a:r>
          </a:p>
          <a:p>
            <a:pPr marL="171450" indent="-171450">
              <a:lnSpc>
                <a:spcPts val="1200"/>
              </a:lnSpc>
              <a:spcAft>
                <a:spcPts val="600"/>
              </a:spcAft>
              <a:buFont typeface="Arial" panose="020B0604020202020204" pitchFamily="34" charset="0"/>
              <a:buChar char="•"/>
            </a:pPr>
            <a:r>
              <a:rPr lang="en-US" sz="1000" dirty="0">
                <a:solidFill>
                  <a:schemeClr val="tx1">
                    <a:lumMod val="85000"/>
                    <a:lumOff val="15000"/>
                  </a:schemeClr>
                </a:solidFill>
                <a:latin typeface="+mn-lt"/>
                <a:ea typeface="+mn-ea"/>
                <a:cs typeface="Arial" panose="020B0604020202020204" pitchFamily="34" charset="0"/>
                <a:rtl val="0"/>
              </a:rPr>
              <a:t>Hardware readiness</a:t>
            </a:r>
          </a:p>
          <a:p>
            <a:pPr marL="171450" indent="-171450">
              <a:lnSpc>
                <a:spcPts val="1200"/>
              </a:lnSpc>
              <a:spcAft>
                <a:spcPts val="600"/>
              </a:spcAft>
              <a:buFont typeface="Arial" panose="020B0604020202020204" pitchFamily="34" charset="0"/>
              <a:buChar char="•"/>
            </a:pPr>
            <a:r>
              <a:rPr lang="en-US" sz="1000" dirty="0">
                <a:solidFill>
                  <a:schemeClr val="tx1">
                    <a:lumMod val="85000"/>
                    <a:lumOff val="15000"/>
                  </a:schemeClr>
                </a:solidFill>
                <a:latin typeface="+mn-lt"/>
                <a:ea typeface="+mn-ea"/>
                <a:cs typeface="Arial" panose="020B0604020202020204" pitchFamily="34" charset="0"/>
                <a:rtl val="0"/>
              </a:rPr>
              <a:t>Document high level risk and risk mitigation plan</a:t>
            </a:r>
          </a:p>
        </p:txBody>
      </p:sp>
      <p:sp>
        <p:nvSpPr>
          <p:cNvPr id="39" name="TextBox 38">
            <a:extLst>
              <a:ext uri="{FF2B5EF4-FFF2-40B4-BE49-F238E27FC236}">
                <a16:creationId xmlns:a16="http://schemas.microsoft.com/office/drawing/2014/main" id="{51C0BBB7-A79C-4051-A08D-E6811C42F036}"/>
              </a:ext>
            </a:extLst>
          </p:cNvPr>
          <p:cNvSpPr txBox="1"/>
          <p:nvPr/>
        </p:nvSpPr>
        <p:spPr>
          <a:xfrm>
            <a:off x="2042927" y="2162320"/>
            <a:ext cx="1619995" cy="2477601"/>
          </a:xfrm>
          <a:prstGeom prst="rect">
            <a:avLst/>
          </a:prstGeom>
          <a:noFill/>
        </p:spPr>
        <p:txBody>
          <a:bodyPr wrap="square" rtlCol="0">
            <a:spAutoFit/>
          </a:bodyPr>
          <a:lstStyle/>
          <a:p>
            <a:pPr marL="171450" indent="-171450">
              <a:lnSpc>
                <a:spcPts val="1200"/>
              </a:lnSpc>
              <a:spcAft>
                <a:spcPts val="600"/>
              </a:spcAft>
              <a:buFont typeface="Arial" panose="020B0604020202020204" pitchFamily="34" charset="0"/>
              <a:buChar char="•"/>
            </a:pPr>
            <a:r>
              <a:rPr lang="en-US" sz="1000" dirty="0">
                <a:solidFill>
                  <a:schemeClr val="tx1">
                    <a:lumMod val="85000"/>
                    <a:lumOff val="15000"/>
                  </a:schemeClr>
                </a:solidFill>
                <a:latin typeface="+mn-lt"/>
                <a:ea typeface="+mn-ea"/>
                <a:cs typeface="Arial" panose="020B0604020202020204" pitchFamily="34" charset="0"/>
                <a:rtl val="0"/>
              </a:rPr>
              <a:t>Resource allocation</a:t>
            </a:r>
          </a:p>
          <a:p>
            <a:pPr marL="171450" indent="-171450">
              <a:lnSpc>
                <a:spcPts val="1200"/>
              </a:lnSpc>
              <a:spcAft>
                <a:spcPts val="600"/>
              </a:spcAft>
              <a:buFont typeface="Arial" panose="020B0604020202020204" pitchFamily="34" charset="0"/>
              <a:buChar char="•"/>
            </a:pPr>
            <a:r>
              <a:rPr lang="en-US" sz="1000" dirty="0">
                <a:solidFill>
                  <a:schemeClr val="tx1">
                    <a:lumMod val="85000"/>
                    <a:lumOff val="15000"/>
                  </a:schemeClr>
                </a:solidFill>
                <a:latin typeface="+mn-lt"/>
                <a:ea typeface="+mn-ea"/>
                <a:cs typeface="Arial" panose="020B0604020202020204" pitchFamily="34" charset="0"/>
                <a:rtl val="0"/>
              </a:rPr>
              <a:t>Project Kick-Off meeting</a:t>
            </a:r>
          </a:p>
          <a:p>
            <a:pPr marL="171450" indent="-171450">
              <a:lnSpc>
                <a:spcPts val="1200"/>
              </a:lnSpc>
              <a:spcAft>
                <a:spcPts val="600"/>
              </a:spcAft>
              <a:buFont typeface="Arial" panose="020B0604020202020204" pitchFamily="34" charset="0"/>
              <a:buChar char="•"/>
            </a:pPr>
            <a:r>
              <a:rPr lang="en-US" sz="1000" dirty="0">
                <a:solidFill>
                  <a:schemeClr val="tx1">
                    <a:lumMod val="85000"/>
                    <a:lumOff val="15000"/>
                  </a:schemeClr>
                </a:solidFill>
                <a:latin typeface="+mn-lt"/>
                <a:ea typeface="+mn-ea"/>
                <a:cs typeface="Arial" panose="020B0604020202020204" pitchFamily="34" charset="0"/>
                <a:rtl val="0"/>
              </a:rPr>
              <a:t>Development of project plan</a:t>
            </a:r>
          </a:p>
          <a:p>
            <a:pPr marL="171450" indent="-171450">
              <a:lnSpc>
                <a:spcPts val="1200"/>
              </a:lnSpc>
              <a:spcAft>
                <a:spcPts val="600"/>
              </a:spcAft>
              <a:buFont typeface="Arial" panose="020B0604020202020204" pitchFamily="34" charset="0"/>
              <a:buChar char="•"/>
            </a:pPr>
            <a:r>
              <a:rPr lang="en-US" sz="1000" dirty="0">
                <a:solidFill>
                  <a:schemeClr val="tx1">
                    <a:lumMod val="85000"/>
                    <a:lumOff val="15000"/>
                  </a:schemeClr>
                </a:solidFill>
                <a:latin typeface="+mn-lt"/>
                <a:ea typeface="+mn-ea"/>
                <a:cs typeface="Arial" panose="020B0604020202020204" pitchFamily="34" charset="0"/>
                <a:rtl val="0"/>
              </a:rPr>
              <a:t>Development of communication Plan for project stake holders</a:t>
            </a:r>
          </a:p>
          <a:p>
            <a:pPr marL="171450" indent="-171450">
              <a:lnSpc>
                <a:spcPts val="1200"/>
              </a:lnSpc>
              <a:spcAft>
                <a:spcPts val="600"/>
              </a:spcAft>
              <a:buFont typeface="Arial" panose="020B0604020202020204" pitchFamily="34" charset="0"/>
              <a:buChar char="•"/>
            </a:pPr>
            <a:r>
              <a:rPr lang="en-US" sz="1000" dirty="0">
                <a:solidFill>
                  <a:schemeClr val="tx1">
                    <a:lumMod val="85000"/>
                    <a:lumOff val="15000"/>
                  </a:schemeClr>
                </a:solidFill>
                <a:latin typeface="+mn-lt"/>
                <a:ea typeface="+mn-ea"/>
                <a:cs typeface="Arial" panose="020B0604020202020204" pitchFamily="34" charset="0"/>
                <a:rtl val="0"/>
              </a:rPr>
              <a:t>High level design document</a:t>
            </a:r>
          </a:p>
          <a:p>
            <a:pPr marL="171450" indent="-171450">
              <a:lnSpc>
                <a:spcPts val="1200"/>
              </a:lnSpc>
              <a:spcAft>
                <a:spcPts val="600"/>
              </a:spcAft>
              <a:buFont typeface="Arial" panose="020B0604020202020204" pitchFamily="34" charset="0"/>
              <a:buChar char="•"/>
            </a:pPr>
            <a:r>
              <a:rPr lang="en-US" sz="1000" dirty="0">
                <a:solidFill>
                  <a:schemeClr val="tx1">
                    <a:lumMod val="85000"/>
                    <a:lumOff val="15000"/>
                  </a:schemeClr>
                </a:solidFill>
                <a:latin typeface="+mn-lt"/>
                <a:ea typeface="+mn-ea"/>
                <a:cs typeface="Arial" panose="020B0604020202020204" pitchFamily="34" charset="0"/>
                <a:rtl val="0"/>
              </a:rPr>
              <a:t>Network assessment report </a:t>
            </a:r>
          </a:p>
        </p:txBody>
      </p:sp>
      <p:sp>
        <p:nvSpPr>
          <p:cNvPr id="45" name="TextBox 44">
            <a:extLst>
              <a:ext uri="{FF2B5EF4-FFF2-40B4-BE49-F238E27FC236}">
                <a16:creationId xmlns:a16="http://schemas.microsoft.com/office/drawing/2014/main" id="{0F2412C5-DE7E-48CB-B49E-5B1C8ED9A5CB}"/>
              </a:ext>
            </a:extLst>
          </p:cNvPr>
          <p:cNvSpPr txBox="1"/>
          <p:nvPr/>
        </p:nvSpPr>
        <p:spPr>
          <a:xfrm>
            <a:off x="5481077" y="2162320"/>
            <a:ext cx="1619995" cy="1850058"/>
          </a:xfrm>
          <a:prstGeom prst="rect">
            <a:avLst/>
          </a:prstGeom>
          <a:noFill/>
        </p:spPr>
        <p:txBody>
          <a:bodyPr wrap="square" rtlCol="0">
            <a:spAutoFit/>
          </a:bodyPr>
          <a:lstStyle/>
          <a:p>
            <a:pPr marL="171450" indent="-171450">
              <a:lnSpc>
                <a:spcPts val="1200"/>
              </a:lnSpc>
              <a:spcAft>
                <a:spcPts val="600"/>
              </a:spcAft>
              <a:buFont typeface="Arial" panose="020B0604020202020204" pitchFamily="34" charset="0"/>
              <a:buChar char="•"/>
            </a:pPr>
            <a:r>
              <a:rPr lang="en-US" sz="1000" dirty="0">
                <a:solidFill>
                  <a:schemeClr val="tx1">
                    <a:lumMod val="85000"/>
                    <a:lumOff val="15000"/>
                  </a:schemeClr>
                </a:solidFill>
                <a:latin typeface="+mn-lt"/>
                <a:ea typeface="+mn-ea"/>
                <a:cs typeface="Arial" panose="020B0604020202020204" pitchFamily="34" charset="0"/>
                <a:rtl val="0"/>
              </a:rPr>
              <a:t>Review of actual achievement vs. planned</a:t>
            </a:r>
          </a:p>
          <a:p>
            <a:pPr marL="171450" indent="-171450">
              <a:lnSpc>
                <a:spcPts val="1200"/>
              </a:lnSpc>
              <a:spcAft>
                <a:spcPts val="600"/>
              </a:spcAft>
              <a:buFont typeface="Arial" panose="020B0604020202020204" pitchFamily="34" charset="0"/>
              <a:buChar char="•"/>
            </a:pPr>
            <a:r>
              <a:rPr lang="en-US" sz="1000" dirty="0">
                <a:solidFill>
                  <a:schemeClr val="tx1">
                    <a:lumMod val="85000"/>
                    <a:lumOff val="15000"/>
                  </a:schemeClr>
                </a:solidFill>
                <a:latin typeface="+mn-lt"/>
                <a:ea typeface="+mn-ea"/>
                <a:cs typeface="Arial" panose="020B0604020202020204" pitchFamily="34" charset="0"/>
                <a:rtl val="0"/>
              </a:rPr>
              <a:t>Measure Performance of the team.</a:t>
            </a:r>
          </a:p>
          <a:p>
            <a:pPr marL="171450" indent="-171450">
              <a:lnSpc>
                <a:spcPts val="1200"/>
              </a:lnSpc>
              <a:spcAft>
                <a:spcPts val="600"/>
              </a:spcAft>
              <a:buFont typeface="Arial" panose="020B0604020202020204" pitchFamily="34" charset="0"/>
              <a:buChar char="•"/>
            </a:pPr>
            <a:r>
              <a:rPr lang="en-US" sz="1000" dirty="0">
                <a:solidFill>
                  <a:schemeClr val="tx1">
                    <a:lumMod val="85000"/>
                    <a:lumOff val="15000"/>
                  </a:schemeClr>
                </a:solidFill>
                <a:latin typeface="+mn-lt"/>
                <a:ea typeface="+mn-ea"/>
                <a:cs typeface="Arial" panose="020B0604020202020204" pitchFamily="34" charset="0"/>
                <a:rtl val="0"/>
              </a:rPr>
              <a:t>Take corrective actions based on gaps identified</a:t>
            </a:r>
          </a:p>
          <a:p>
            <a:pPr marL="171450" indent="-171450">
              <a:lnSpc>
                <a:spcPts val="1200"/>
              </a:lnSpc>
              <a:spcAft>
                <a:spcPts val="600"/>
              </a:spcAft>
              <a:buFont typeface="Arial" panose="020B0604020202020204" pitchFamily="34" charset="0"/>
              <a:buChar char="•"/>
            </a:pPr>
            <a:r>
              <a:rPr lang="en-US" sz="1000" dirty="0">
                <a:solidFill>
                  <a:schemeClr val="tx1">
                    <a:lumMod val="85000"/>
                    <a:lumOff val="15000"/>
                  </a:schemeClr>
                </a:solidFill>
                <a:latin typeface="+mn-lt"/>
                <a:ea typeface="+mn-ea"/>
                <a:cs typeface="Arial" panose="020B0604020202020204" pitchFamily="34" charset="0"/>
                <a:rtl val="0"/>
              </a:rPr>
              <a:t>Respond to Customer concerns</a:t>
            </a:r>
          </a:p>
        </p:txBody>
      </p:sp>
      <p:sp>
        <p:nvSpPr>
          <p:cNvPr id="48" name="TextBox 47">
            <a:extLst>
              <a:ext uri="{FF2B5EF4-FFF2-40B4-BE49-F238E27FC236}">
                <a16:creationId xmlns:a16="http://schemas.microsoft.com/office/drawing/2014/main" id="{3EB953F1-BC35-4504-981A-05D45962C245}"/>
              </a:ext>
            </a:extLst>
          </p:cNvPr>
          <p:cNvSpPr txBox="1"/>
          <p:nvPr/>
        </p:nvSpPr>
        <p:spPr>
          <a:xfrm>
            <a:off x="7200154" y="2162320"/>
            <a:ext cx="1619995" cy="2388667"/>
          </a:xfrm>
          <a:prstGeom prst="rect">
            <a:avLst/>
          </a:prstGeom>
          <a:noFill/>
        </p:spPr>
        <p:txBody>
          <a:bodyPr wrap="square" rtlCol="0">
            <a:spAutoFit/>
          </a:bodyPr>
          <a:lstStyle/>
          <a:p>
            <a:pPr marL="171450" indent="-171450">
              <a:lnSpc>
                <a:spcPts val="1200"/>
              </a:lnSpc>
              <a:spcAft>
                <a:spcPts val="600"/>
              </a:spcAft>
              <a:buFont typeface="Arial" panose="020B0604020202020204" pitchFamily="34" charset="0"/>
              <a:buChar char="•"/>
            </a:pPr>
            <a:r>
              <a:rPr lang="en-US" sz="1000" dirty="0">
                <a:solidFill>
                  <a:schemeClr val="tx1">
                    <a:lumMod val="85000"/>
                    <a:lumOff val="15000"/>
                  </a:schemeClr>
                </a:solidFill>
                <a:latin typeface="+mn-lt"/>
                <a:ea typeface="+mn-ea"/>
                <a:cs typeface="Arial" panose="020B0604020202020204" pitchFamily="34" charset="0"/>
                <a:rtl val="0"/>
              </a:rPr>
              <a:t>Complete documentation</a:t>
            </a:r>
          </a:p>
          <a:p>
            <a:pPr marL="171450" indent="-171450">
              <a:lnSpc>
                <a:spcPts val="1200"/>
              </a:lnSpc>
              <a:spcAft>
                <a:spcPts val="600"/>
              </a:spcAft>
              <a:buFont typeface="Arial" panose="020B0604020202020204" pitchFamily="34" charset="0"/>
              <a:buChar char="•"/>
            </a:pPr>
            <a:r>
              <a:rPr lang="en-US" sz="1000" dirty="0">
                <a:solidFill>
                  <a:schemeClr val="tx1">
                    <a:lumMod val="85000"/>
                    <a:lumOff val="15000"/>
                  </a:schemeClr>
                </a:solidFill>
                <a:latin typeface="+mn-lt"/>
                <a:ea typeface="+mn-ea"/>
                <a:cs typeface="Arial" panose="020B0604020202020204" pitchFamily="34" charset="0"/>
                <a:rtl val="0"/>
              </a:rPr>
              <a:t>Handover Document and manuals</a:t>
            </a:r>
          </a:p>
          <a:p>
            <a:pPr marL="171450" indent="-171450">
              <a:lnSpc>
                <a:spcPts val="1200"/>
              </a:lnSpc>
              <a:spcAft>
                <a:spcPts val="600"/>
              </a:spcAft>
              <a:buFont typeface="Arial" panose="020B0604020202020204" pitchFamily="34" charset="0"/>
              <a:buChar char="•"/>
            </a:pPr>
            <a:r>
              <a:rPr lang="en-US" sz="1000" dirty="0">
                <a:solidFill>
                  <a:schemeClr val="tx1">
                    <a:lumMod val="85000"/>
                    <a:lumOff val="15000"/>
                  </a:schemeClr>
                </a:solidFill>
                <a:latin typeface="+mn-lt"/>
                <a:ea typeface="+mn-ea"/>
                <a:cs typeface="Arial" panose="020B0604020202020204" pitchFamily="34" charset="0"/>
                <a:rtl val="0"/>
              </a:rPr>
              <a:t>Obtain Acceptance of Project Deliverables</a:t>
            </a:r>
          </a:p>
          <a:p>
            <a:pPr marL="171450" indent="-171450">
              <a:lnSpc>
                <a:spcPts val="1200"/>
              </a:lnSpc>
              <a:spcAft>
                <a:spcPts val="600"/>
              </a:spcAft>
              <a:buFont typeface="Arial" panose="020B0604020202020204" pitchFamily="34" charset="0"/>
              <a:buChar char="•"/>
            </a:pPr>
            <a:r>
              <a:rPr lang="en-US" sz="1000" dirty="0">
                <a:solidFill>
                  <a:schemeClr val="tx1">
                    <a:lumMod val="85000"/>
                    <a:lumOff val="15000"/>
                  </a:schemeClr>
                </a:solidFill>
                <a:latin typeface="+mn-lt"/>
                <a:ea typeface="+mn-ea"/>
                <a:cs typeface="Arial" panose="020B0604020202020204" pitchFamily="34" charset="0"/>
                <a:rtl val="0"/>
              </a:rPr>
              <a:t>Hand over to support Team</a:t>
            </a:r>
          </a:p>
          <a:p>
            <a:pPr marL="171450" indent="-171450">
              <a:lnSpc>
                <a:spcPts val="1200"/>
              </a:lnSpc>
              <a:spcAft>
                <a:spcPts val="600"/>
              </a:spcAft>
              <a:buFont typeface="Arial" panose="020B0604020202020204" pitchFamily="34" charset="0"/>
              <a:buChar char="•"/>
            </a:pPr>
            <a:r>
              <a:rPr lang="en-US" sz="1000" dirty="0">
                <a:solidFill>
                  <a:schemeClr val="tx1">
                    <a:lumMod val="85000"/>
                    <a:lumOff val="15000"/>
                  </a:schemeClr>
                </a:solidFill>
                <a:latin typeface="+mn-lt"/>
                <a:ea typeface="+mn-ea"/>
                <a:cs typeface="Arial" panose="020B0604020202020204" pitchFamily="34" charset="0"/>
                <a:rtl val="0"/>
              </a:rPr>
              <a:t>Facilitate Closure</a:t>
            </a:r>
          </a:p>
          <a:p>
            <a:pPr marL="171450" indent="-171450">
              <a:lnSpc>
                <a:spcPts val="1200"/>
              </a:lnSpc>
              <a:spcAft>
                <a:spcPts val="600"/>
              </a:spcAft>
              <a:buFont typeface="Arial" panose="020B0604020202020204" pitchFamily="34" charset="0"/>
              <a:buChar char="•"/>
            </a:pPr>
            <a:r>
              <a:rPr lang="en-US" sz="1000" dirty="0">
                <a:solidFill>
                  <a:schemeClr val="tx1">
                    <a:lumMod val="85000"/>
                    <a:lumOff val="15000"/>
                  </a:schemeClr>
                </a:solidFill>
                <a:latin typeface="+mn-lt"/>
                <a:ea typeface="+mn-ea"/>
                <a:cs typeface="Arial" panose="020B0604020202020204" pitchFamily="34" charset="0"/>
                <a:rtl val="0"/>
              </a:rPr>
              <a:t>Collect Feedback</a:t>
            </a:r>
          </a:p>
          <a:p>
            <a:pPr marL="171450" indent="-171450">
              <a:lnSpc>
                <a:spcPts val="1200"/>
              </a:lnSpc>
              <a:spcAft>
                <a:spcPts val="600"/>
              </a:spcAft>
              <a:buFont typeface="Arial" panose="020B0604020202020204" pitchFamily="34" charset="0"/>
              <a:buChar char="•"/>
            </a:pPr>
            <a:r>
              <a:rPr lang="en-US" sz="1000" dirty="0">
                <a:solidFill>
                  <a:schemeClr val="tx1">
                    <a:lumMod val="85000"/>
                    <a:lumOff val="15000"/>
                  </a:schemeClr>
                </a:solidFill>
                <a:latin typeface="+mn-lt"/>
                <a:ea typeface="+mn-ea"/>
                <a:cs typeface="Arial" panose="020B0604020202020204" pitchFamily="34" charset="0"/>
                <a:rtl val="0"/>
              </a:rPr>
              <a:t>Document Lesson Learned</a:t>
            </a:r>
          </a:p>
        </p:txBody>
      </p:sp>
    </p:spTree>
    <p:extLst>
      <p:ext uri="{BB962C8B-B14F-4D97-AF65-F5344CB8AC3E}">
        <p14:creationId xmlns:p14="http://schemas.microsoft.com/office/powerpoint/2010/main" val="32069192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N" dirty="0"/>
              <a:t>AGENDA</a:t>
            </a:r>
          </a:p>
        </p:txBody>
      </p:sp>
      <p:grpSp>
        <p:nvGrpSpPr>
          <p:cNvPr id="4" name="Group 3">
            <a:extLst>
              <a:ext uri="{FF2B5EF4-FFF2-40B4-BE49-F238E27FC236}">
                <a16:creationId xmlns:a16="http://schemas.microsoft.com/office/drawing/2014/main" id="{122868F1-E023-4675-9003-8D843481DC38}"/>
              </a:ext>
            </a:extLst>
          </p:cNvPr>
          <p:cNvGrpSpPr/>
          <p:nvPr/>
        </p:nvGrpSpPr>
        <p:grpSpPr>
          <a:xfrm>
            <a:off x="323999" y="987426"/>
            <a:ext cx="8496443" cy="3744912"/>
            <a:chOff x="323999" y="987426"/>
            <a:chExt cx="8496443" cy="3744912"/>
          </a:xfrm>
        </p:grpSpPr>
        <p:sp>
          <p:nvSpPr>
            <p:cNvPr id="6" name="Rectangle 5">
              <a:extLst>
                <a:ext uri="{FF2B5EF4-FFF2-40B4-BE49-F238E27FC236}">
                  <a16:creationId xmlns:a16="http://schemas.microsoft.com/office/drawing/2014/main" id="{4A904433-794B-46F8-906C-436B50C9310A}"/>
                </a:ext>
              </a:extLst>
            </p:cNvPr>
            <p:cNvSpPr/>
            <p:nvPr/>
          </p:nvSpPr>
          <p:spPr>
            <a:xfrm>
              <a:off x="323999" y="987426"/>
              <a:ext cx="8496443" cy="3744912"/>
            </a:xfrm>
            <a:prstGeom prst="rect">
              <a:avLst/>
            </a:prstGeom>
            <a:ln w="12700"/>
          </p:spPr>
        </p:sp>
        <p:sp>
          <p:nvSpPr>
            <p:cNvPr id="7" name="Straight Connector 6">
              <a:extLst>
                <a:ext uri="{FF2B5EF4-FFF2-40B4-BE49-F238E27FC236}">
                  <a16:creationId xmlns:a16="http://schemas.microsoft.com/office/drawing/2014/main" id="{FE8FC36B-CA9C-4F3E-9629-5A3F8A7071D8}"/>
                </a:ext>
              </a:extLst>
            </p:cNvPr>
            <p:cNvSpPr/>
            <p:nvPr/>
          </p:nvSpPr>
          <p:spPr>
            <a:xfrm>
              <a:off x="323999" y="987426"/>
              <a:ext cx="8496443" cy="0"/>
            </a:xfrm>
            <a:prstGeom prst="line">
              <a:avLst/>
            </a:prstGeom>
          </p:spPr>
          <p:style>
            <a:lnRef idx="1">
              <a:schemeClr val="accent4">
                <a:hueOff val="0"/>
                <a:satOff val="0"/>
                <a:lumOff val="0"/>
                <a:alphaOff val="0"/>
              </a:schemeClr>
            </a:lnRef>
            <a:fillRef idx="2">
              <a:schemeClr val="accent4">
                <a:hueOff val="0"/>
                <a:satOff val="0"/>
                <a:lumOff val="0"/>
                <a:alphaOff val="0"/>
              </a:schemeClr>
            </a:fillRef>
            <a:effectRef idx="1">
              <a:schemeClr val="accent4">
                <a:hueOff val="0"/>
                <a:satOff val="0"/>
                <a:lumOff val="0"/>
                <a:alphaOff val="0"/>
              </a:schemeClr>
            </a:effectRef>
            <a:fontRef idx="minor">
              <a:schemeClr val="dk1"/>
            </a:fontRef>
          </p:style>
        </p:sp>
        <p:sp>
          <p:nvSpPr>
            <p:cNvPr id="8" name="Freeform: Shape 7">
              <a:extLst>
                <a:ext uri="{FF2B5EF4-FFF2-40B4-BE49-F238E27FC236}">
                  <a16:creationId xmlns:a16="http://schemas.microsoft.com/office/drawing/2014/main" id="{FF64FC82-131E-4CF9-81F6-B925928BBBAC}"/>
                </a:ext>
              </a:extLst>
            </p:cNvPr>
            <p:cNvSpPr/>
            <p:nvPr/>
          </p:nvSpPr>
          <p:spPr>
            <a:xfrm>
              <a:off x="323999" y="987426"/>
              <a:ext cx="8496443" cy="936228"/>
            </a:xfrm>
            <a:custGeom>
              <a:avLst/>
              <a:gdLst>
                <a:gd name="connsiteX0" fmla="*/ 0 w 8496443"/>
                <a:gd name="connsiteY0" fmla="*/ 0 h 936228"/>
                <a:gd name="connsiteX1" fmla="*/ 8496443 w 8496443"/>
                <a:gd name="connsiteY1" fmla="*/ 0 h 936228"/>
                <a:gd name="connsiteX2" fmla="*/ 8496443 w 8496443"/>
                <a:gd name="connsiteY2" fmla="*/ 936228 h 936228"/>
                <a:gd name="connsiteX3" fmla="*/ 0 w 8496443"/>
                <a:gd name="connsiteY3" fmla="*/ 936228 h 936228"/>
                <a:gd name="connsiteX4" fmla="*/ 0 w 8496443"/>
                <a:gd name="connsiteY4" fmla="*/ 0 h 9362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6443" h="936228">
                  <a:moveTo>
                    <a:pt x="0" y="0"/>
                  </a:moveTo>
                  <a:lnTo>
                    <a:pt x="8496443" y="0"/>
                  </a:lnTo>
                  <a:lnTo>
                    <a:pt x="8496443" y="936228"/>
                  </a:lnTo>
                  <a:lnTo>
                    <a:pt x="0" y="936228"/>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IN" sz="1600" kern="1200" cap="all" baseline="0" dirty="0">
                  <a:solidFill>
                    <a:schemeClr val="accent1"/>
                  </a:solidFill>
                  <a:latin typeface="Trebuchet MS"/>
                  <a:ea typeface="+mn-ea"/>
                  <a:cs typeface="+mn-cs"/>
                </a:rPr>
                <a:t>Sify Technologies – Introduction</a:t>
              </a:r>
              <a:endParaRPr lang="en-IN" sz="1600" kern="1200" cap="all" baseline="0" dirty="0">
                <a:solidFill>
                  <a:schemeClr val="accent1"/>
                </a:solidFill>
              </a:endParaRPr>
            </a:p>
          </p:txBody>
        </p:sp>
        <p:sp>
          <p:nvSpPr>
            <p:cNvPr id="9" name="Straight Connector 8">
              <a:extLst>
                <a:ext uri="{FF2B5EF4-FFF2-40B4-BE49-F238E27FC236}">
                  <a16:creationId xmlns:a16="http://schemas.microsoft.com/office/drawing/2014/main" id="{68C9FFB2-B941-4D84-A87E-65C17A653568}"/>
                </a:ext>
              </a:extLst>
            </p:cNvPr>
            <p:cNvSpPr/>
            <p:nvPr/>
          </p:nvSpPr>
          <p:spPr>
            <a:xfrm>
              <a:off x="323999" y="1923654"/>
              <a:ext cx="8496443" cy="0"/>
            </a:xfrm>
            <a:prstGeom prst="line">
              <a:avLst/>
            </a:prstGeom>
          </p:spPr>
          <p:style>
            <a:lnRef idx="1">
              <a:schemeClr val="accent4">
                <a:hueOff val="-1488257"/>
                <a:satOff val="8966"/>
                <a:lumOff val="719"/>
                <a:alphaOff val="0"/>
              </a:schemeClr>
            </a:lnRef>
            <a:fillRef idx="2">
              <a:schemeClr val="accent4">
                <a:hueOff val="-1488257"/>
                <a:satOff val="8966"/>
                <a:lumOff val="719"/>
                <a:alphaOff val="0"/>
              </a:schemeClr>
            </a:fillRef>
            <a:effectRef idx="1">
              <a:schemeClr val="accent4">
                <a:hueOff val="-1488257"/>
                <a:satOff val="8966"/>
                <a:lumOff val="719"/>
                <a:alphaOff val="0"/>
              </a:schemeClr>
            </a:effectRef>
            <a:fontRef idx="minor">
              <a:schemeClr val="dk1"/>
            </a:fontRef>
          </p:style>
        </p:sp>
        <p:sp>
          <p:nvSpPr>
            <p:cNvPr id="10" name="Freeform: Shape 9">
              <a:extLst>
                <a:ext uri="{FF2B5EF4-FFF2-40B4-BE49-F238E27FC236}">
                  <a16:creationId xmlns:a16="http://schemas.microsoft.com/office/drawing/2014/main" id="{CB9A517F-046E-4648-B837-2FCB1CED9CB8}"/>
                </a:ext>
              </a:extLst>
            </p:cNvPr>
            <p:cNvSpPr/>
            <p:nvPr/>
          </p:nvSpPr>
          <p:spPr>
            <a:xfrm>
              <a:off x="323999" y="1923654"/>
              <a:ext cx="8496443" cy="936228"/>
            </a:xfrm>
            <a:custGeom>
              <a:avLst/>
              <a:gdLst>
                <a:gd name="connsiteX0" fmla="*/ 0 w 8496443"/>
                <a:gd name="connsiteY0" fmla="*/ 0 h 936228"/>
                <a:gd name="connsiteX1" fmla="*/ 8496443 w 8496443"/>
                <a:gd name="connsiteY1" fmla="*/ 0 h 936228"/>
                <a:gd name="connsiteX2" fmla="*/ 8496443 w 8496443"/>
                <a:gd name="connsiteY2" fmla="*/ 936228 h 936228"/>
                <a:gd name="connsiteX3" fmla="*/ 0 w 8496443"/>
                <a:gd name="connsiteY3" fmla="*/ 936228 h 936228"/>
                <a:gd name="connsiteX4" fmla="*/ 0 w 8496443"/>
                <a:gd name="connsiteY4" fmla="*/ 0 h 9362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6443" h="936228">
                  <a:moveTo>
                    <a:pt x="0" y="0"/>
                  </a:moveTo>
                  <a:lnTo>
                    <a:pt x="8496443" y="0"/>
                  </a:lnTo>
                  <a:lnTo>
                    <a:pt x="8496443" y="936228"/>
                  </a:lnTo>
                  <a:lnTo>
                    <a:pt x="0" y="936228"/>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IN" sz="1600" kern="1200" cap="all" baseline="0" dirty="0">
                  <a:solidFill>
                    <a:schemeClr val="accent1"/>
                  </a:solidFill>
                  <a:latin typeface="Trebuchet MS"/>
                  <a:ea typeface="+mn-ea"/>
                  <a:cs typeface="+mn-cs"/>
                </a:rPr>
                <a:t>Our Understanding of UBI Requirements </a:t>
              </a:r>
            </a:p>
          </p:txBody>
        </p:sp>
        <p:sp>
          <p:nvSpPr>
            <p:cNvPr id="11" name="Straight Connector 10">
              <a:extLst>
                <a:ext uri="{FF2B5EF4-FFF2-40B4-BE49-F238E27FC236}">
                  <a16:creationId xmlns:a16="http://schemas.microsoft.com/office/drawing/2014/main" id="{D8AFA137-DFBF-4EAF-BD24-B6A7EADD56D4}"/>
                </a:ext>
              </a:extLst>
            </p:cNvPr>
            <p:cNvSpPr/>
            <p:nvPr/>
          </p:nvSpPr>
          <p:spPr>
            <a:xfrm>
              <a:off x="323999" y="2859882"/>
              <a:ext cx="8496443" cy="0"/>
            </a:xfrm>
            <a:prstGeom prst="line">
              <a:avLst/>
            </a:prstGeom>
          </p:spPr>
          <p:style>
            <a:lnRef idx="1">
              <a:schemeClr val="accent4">
                <a:hueOff val="-2976513"/>
                <a:satOff val="17933"/>
                <a:lumOff val="1437"/>
                <a:alphaOff val="0"/>
              </a:schemeClr>
            </a:lnRef>
            <a:fillRef idx="2">
              <a:schemeClr val="accent4">
                <a:hueOff val="-2976513"/>
                <a:satOff val="17933"/>
                <a:lumOff val="1437"/>
                <a:alphaOff val="0"/>
              </a:schemeClr>
            </a:fillRef>
            <a:effectRef idx="1">
              <a:schemeClr val="accent4">
                <a:hueOff val="-2976513"/>
                <a:satOff val="17933"/>
                <a:lumOff val="1437"/>
                <a:alphaOff val="0"/>
              </a:schemeClr>
            </a:effectRef>
            <a:fontRef idx="minor">
              <a:schemeClr val="dk1"/>
            </a:fontRef>
          </p:style>
        </p:sp>
        <p:sp>
          <p:nvSpPr>
            <p:cNvPr id="12" name="Freeform: Shape 11">
              <a:extLst>
                <a:ext uri="{FF2B5EF4-FFF2-40B4-BE49-F238E27FC236}">
                  <a16:creationId xmlns:a16="http://schemas.microsoft.com/office/drawing/2014/main" id="{FE6E037D-FDBE-4250-8B64-245C9CB3513D}"/>
                </a:ext>
              </a:extLst>
            </p:cNvPr>
            <p:cNvSpPr/>
            <p:nvPr/>
          </p:nvSpPr>
          <p:spPr>
            <a:xfrm>
              <a:off x="323999" y="2859882"/>
              <a:ext cx="8496443" cy="936228"/>
            </a:xfrm>
            <a:custGeom>
              <a:avLst/>
              <a:gdLst>
                <a:gd name="connsiteX0" fmla="*/ 0 w 8496443"/>
                <a:gd name="connsiteY0" fmla="*/ 0 h 936228"/>
                <a:gd name="connsiteX1" fmla="*/ 8496443 w 8496443"/>
                <a:gd name="connsiteY1" fmla="*/ 0 h 936228"/>
                <a:gd name="connsiteX2" fmla="*/ 8496443 w 8496443"/>
                <a:gd name="connsiteY2" fmla="*/ 936228 h 936228"/>
                <a:gd name="connsiteX3" fmla="*/ 0 w 8496443"/>
                <a:gd name="connsiteY3" fmla="*/ 936228 h 936228"/>
                <a:gd name="connsiteX4" fmla="*/ 0 w 8496443"/>
                <a:gd name="connsiteY4" fmla="*/ 0 h 9362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6443" h="936228">
                  <a:moveTo>
                    <a:pt x="0" y="0"/>
                  </a:moveTo>
                  <a:lnTo>
                    <a:pt x="8496443" y="0"/>
                  </a:lnTo>
                  <a:lnTo>
                    <a:pt x="8496443" y="936228"/>
                  </a:lnTo>
                  <a:lnTo>
                    <a:pt x="0" y="936228"/>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IN" sz="1600" kern="1200" cap="all" baseline="0" dirty="0">
                  <a:solidFill>
                    <a:schemeClr val="accent1"/>
                  </a:solidFill>
                  <a:latin typeface="Trebuchet MS"/>
                  <a:ea typeface="+mn-ea"/>
                  <a:cs typeface="+mn-cs"/>
                </a:rPr>
                <a:t>Proposed Architecture &amp; Solution</a:t>
              </a:r>
            </a:p>
          </p:txBody>
        </p:sp>
        <p:sp>
          <p:nvSpPr>
            <p:cNvPr id="13" name="Straight Connector 12">
              <a:extLst>
                <a:ext uri="{FF2B5EF4-FFF2-40B4-BE49-F238E27FC236}">
                  <a16:creationId xmlns:a16="http://schemas.microsoft.com/office/drawing/2014/main" id="{0493429E-5F42-4114-A158-B157F81D1570}"/>
                </a:ext>
              </a:extLst>
            </p:cNvPr>
            <p:cNvSpPr/>
            <p:nvPr/>
          </p:nvSpPr>
          <p:spPr>
            <a:xfrm>
              <a:off x="323999" y="3796110"/>
              <a:ext cx="8496443" cy="0"/>
            </a:xfrm>
            <a:prstGeom prst="line">
              <a:avLst/>
            </a:prstGeom>
          </p:spPr>
          <p:style>
            <a:lnRef idx="1">
              <a:schemeClr val="accent4">
                <a:hueOff val="-4464770"/>
                <a:satOff val="26899"/>
                <a:lumOff val="2156"/>
                <a:alphaOff val="0"/>
              </a:schemeClr>
            </a:lnRef>
            <a:fillRef idx="2">
              <a:schemeClr val="accent4">
                <a:hueOff val="-4464770"/>
                <a:satOff val="26899"/>
                <a:lumOff val="2156"/>
                <a:alphaOff val="0"/>
              </a:schemeClr>
            </a:fillRef>
            <a:effectRef idx="1">
              <a:schemeClr val="accent4">
                <a:hueOff val="-4464770"/>
                <a:satOff val="26899"/>
                <a:lumOff val="2156"/>
                <a:alphaOff val="0"/>
              </a:schemeClr>
            </a:effectRef>
            <a:fontRef idx="minor">
              <a:schemeClr val="dk1"/>
            </a:fontRef>
          </p:style>
        </p:sp>
        <p:sp>
          <p:nvSpPr>
            <p:cNvPr id="14" name="Freeform: Shape 13">
              <a:extLst>
                <a:ext uri="{FF2B5EF4-FFF2-40B4-BE49-F238E27FC236}">
                  <a16:creationId xmlns:a16="http://schemas.microsoft.com/office/drawing/2014/main" id="{3E3FC5E0-84AC-4438-869C-BDA8E6E2FF0F}"/>
                </a:ext>
              </a:extLst>
            </p:cNvPr>
            <p:cNvSpPr/>
            <p:nvPr/>
          </p:nvSpPr>
          <p:spPr>
            <a:xfrm>
              <a:off x="323999" y="3796110"/>
              <a:ext cx="8496443" cy="936228"/>
            </a:xfrm>
            <a:custGeom>
              <a:avLst/>
              <a:gdLst>
                <a:gd name="connsiteX0" fmla="*/ 0 w 8496443"/>
                <a:gd name="connsiteY0" fmla="*/ 0 h 936228"/>
                <a:gd name="connsiteX1" fmla="*/ 8496443 w 8496443"/>
                <a:gd name="connsiteY1" fmla="*/ 0 h 936228"/>
                <a:gd name="connsiteX2" fmla="*/ 8496443 w 8496443"/>
                <a:gd name="connsiteY2" fmla="*/ 936228 h 936228"/>
                <a:gd name="connsiteX3" fmla="*/ 0 w 8496443"/>
                <a:gd name="connsiteY3" fmla="*/ 936228 h 936228"/>
                <a:gd name="connsiteX4" fmla="*/ 0 w 8496443"/>
                <a:gd name="connsiteY4" fmla="*/ 0 h 9362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6443" h="936228">
                  <a:moveTo>
                    <a:pt x="0" y="0"/>
                  </a:moveTo>
                  <a:lnTo>
                    <a:pt x="8496443" y="0"/>
                  </a:lnTo>
                  <a:lnTo>
                    <a:pt x="8496443" y="936228"/>
                  </a:lnTo>
                  <a:lnTo>
                    <a:pt x="0" y="936228"/>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IN" sz="1600" kern="1200" cap="all" baseline="0" dirty="0">
                  <a:solidFill>
                    <a:schemeClr val="accent1"/>
                  </a:solidFill>
                  <a:latin typeface="Trebuchet MS"/>
                  <a:ea typeface="+mn-ea"/>
                  <a:cs typeface="+mn-cs"/>
                </a:rPr>
                <a:t>Project Schedule, Risks and Escalation matrix</a:t>
              </a:r>
            </a:p>
          </p:txBody>
        </p:sp>
      </p:grpSp>
      <p:sp>
        <p:nvSpPr>
          <p:cNvPr id="5" name="Slide Number Placeholder 3">
            <a:extLst>
              <a:ext uri="{FF2B5EF4-FFF2-40B4-BE49-F238E27FC236}">
                <a16:creationId xmlns:a16="http://schemas.microsoft.com/office/drawing/2014/main" id="{44C24D6C-D61F-4D06-A88A-BA511734BAEF}"/>
              </a:ext>
            </a:extLst>
          </p:cNvPr>
          <p:cNvSpPr txBox="1">
            <a:spLocks/>
          </p:cNvSpPr>
          <p:nvPr/>
        </p:nvSpPr>
        <p:spPr>
          <a:xfrm>
            <a:off x="8286433" y="4931003"/>
            <a:ext cx="487680" cy="274637"/>
          </a:xfrm>
          <a:prstGeom prst="rect">
            <a:avLst/>
          </a:prstGeom>
        </p:spPr>
        <p:txBody>
          <a:bodyPr/>
          <a:lstStyle>
            <a:defPPr>
              <a:defRPr lang="en-US"/>
            </a:defPPr>
            <a:lvl1pPr marL="0" algn="l" defTabSz="914286" rtl="0" eaLnBrk="1" latinLnBrk="0" hangingPunct="1">
              <a:defRPr sz="1800" kern="1200">
                <a:solidFill>
                  <a:schemeClr val="tx1"/>
                </a:solidFill>
                <a:latin typeface="+mn-lt"/>
                <a:ea typeface="+mn-ea"/>
                <a:cs typeface="+mn-cs"/>
              </a:defRPr>
            </a:lvl1pPr>
            <a:lvl2pPr marL="457143" algn="l" defTabSz="914286" rtl="0" eaLnBrk="1" latinLnBrk="0" hangingPunct="1">
              <a:defRPr sz="1800" kern="1200">
                <a:solidFill>
                  <a:schemeClr val="tx1"/>
                </a:solidFill>
                <a:latin typeface="+mn-lt"/>
                <a:ea typeface="+mn-ea"/>
                <a:cs typeface="+mn-cs"/>
              </a:defRPr>
            </a:lvl2pPr>
            <a:lvl3pPr marL="914286" algn="l" defTabSz="914286" rtl="0" eaLnBrk="1" latinLnBrk="0" hangingPunct="1">
              <a:defRPr sz="1800" kern="1200">
                <a:solidFill>
                  <a:schemeClr val="tx1"/>
                </a:solidFill>
                <a:latin typeface="+mn-lt"/>
                <a:ea typeface="+mn-ea"/>
                <a:cs typeface="+mn-cs"/>
              </a:defRPr>
            </a:lvl3pPr>
            <a:lvl4pPr marL="1371429" algn="l" defTabSz="914286" rtl="0" eaLnBrk="1" latinLnBrk="0" hangingPunct="1">
              <a:defRPr sz="1800" kern="1200">
                <a:solidFill>
                  <a:schemeClr val="tx1"/>
                </a:solidFill>
                <a:latin typeface="+mn-lt"/>
                <a:ea typeface="+mn-ea"/>
                <a:cs typeface="+mn-cs"/>
              </a:defRPr>
            </a:lvl4pPr>
            <a:lvl5pPr marL="1828572" algn="l" defTabSz="914286" rtl="0" eaLnBrk="1" latinLnBrk="0" hangingPunct="1">
              <a:defRPr sz="1800" kern="1200">
                <a:solidFill>
                  <a:schemeClr val="tx1"/>
                </a:solidFill>
                <a:latin typeface="+mn-lt"/>
                <a:ea typeface="+mn-ea"/>
                <a:cs typeface="+mn-cs"/>
              </a:defRPr>
            </a:lvl5pPr>
            <a:lvl6pPr marL="2285715" algn="l" defTabSz="914286" rtl="0" eaLnBrk="1" latinLnBrk="0" hangingPunct="1">
              <a:defRPr sz="1800" kern="1200">
                <a:solidFill>
                  <a:schemeClr val="tx1"/>
                </a:solidFill>
                <a:latin typeface="+mn-lt"/>
                <a:ea typeface="+mn-ea"/>
                <a:cs typeface="+mn-cs"/>
              </a:defRPr>
            </a:lvl6pPr>
            <a:lvl7pPr marL="2742857" algn="l" defTabSz="914286" rtl="0" eaLnBrk="1" latinLnBrk="0" hangingPunct="1">
              <a:defRPr sz="1800" kern="1200">
                <a:solidFill>
                  <a:schemeClr val="tx1"/>
                </a:solidFill>
                <a:latin typeface="+mn-lt"/>
                <a:ea typeface="+mn-ea"/>
                <a:cs typeface="+mn-cs"/>
              </a:defRPr>
            </a:lvl7pPr>
            <a:lvl8pPr marL="3200001" algn="l" defTabSz="914286" rtl="0" eaLnBrk="1" latinLnBrk="0" hangingPunct="1">
              <a:defRPr sz="1800" kern="1200">
                <a:solidFill>
                  <a:schemeClr val="tx1"/>
                </a:solidFill>
                <a:latin typeface="+mn-lt"/>
                <a:ea typeface="+mn-ea"/>
                <a:cs typeface="+mn-cs"/>
              </a:defRPr>
            </a:lvl8pPr>
            <a:lvl9pPr marL="3657143" algn="l" defTabSz="914286" rtl="0" eaLnBrk="1" latinLnBrk="0" hangingPunct="1">
              <a:defRPr sz="1800" kern="1200">
                <a:solidFill>
                  <a:schemeClr val="tx1"/>
                </a:solidFill>
                <a:latin typeface="+mn-lt"/>
                <a:ea typeface="+mn-ea"/>
                <a:cs typeface="+mn-cs"/>
              </a:defRPr>
            </a:lvl9pPr>
          </a:lstStyle>
          <a:p>
            <a:pPr algn="r"/>
            <a:fld id="{D6AB342A-830E-438F-A6A8-BEDF509AB0A8}" type="slidenum">
              <a:rPr lang="en-US" sz="800" smtClean="0">
                <a:solidFill>
                  <a:schemeClr val="bg1"/>
                </a:solidFill>
              </a:rPr>
              <a:pPr algn="r"/>
              <a:t>2</a:t>
            </a:fld>
            <a:endParaRPr lang="en-US" sz="800">
              <a:solidFill>
                <a:schemeClr val="bg1"/>
              </a:solidFill>
            </a:endParaRPr>
          </a:p>
        </p:txBody>
      </p:sp>
    </p:spTree>
    <p:extLst>
      <p:ext uri="{BB962C8B-B14F-4D97-AF65-F5344CB8AC3E}">
        <p14:creationId xmlns:p14="http://schemas.microsoft.com/office/powerpoint/2010/main" val="13176988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2DA8BD35-158A-4461-8AF5-5A517E656319}"/>
              </a:ext>
            </a:extLst>
          </p:cNvPr>
          <p:cNvSpPr>
            <a:spLocks noGrp="1"/>
          </p:cNvSpPr>
          <p:nvPr>
            <p:ph type="title"/>
          </p:nvPr>
        </p:nvSpPr>
        <p:spPr>
          <a:xfrm>
            <a:off x="324000" y="257731"/>
            <a:ext cx="7666691" cy="369332"/>
          </a:xfrm>
        </p:spPr>
        <p:txBody>
          <a:bodyPr/>
          <a:lstStyle/>
          <a:p>
            <a:r>
              <a:rPr lang="en-IN" dirty="0"/>
              <a:t>Key Risks and Mitigation</a:t>
            </a:r>
          </a:p>
        </p:txBody>
      </p:sp>
      <p:graphicFrame>
        <p:nvGraphicFramePr>
          <p:cNvPr id="2" name="Table 1">
            <a:extLst>
              <a:ext uri="{FF2B5EF4-FFF2-40B4-BE49-F238E27FC236}">
                <a16:creationId xmlns:a16="http://schemas.microsoft.com/office/drawing/2014/main" id="{0946E3A5-7CFA-48E4-A0F4-6B665879F876}"/>
              </a:ext>
            </a:extLst>
          </p:cNvPr>
          <p:cNvGraphicFramePr>
            <a:graphicFrameLocks noGrp="1"/>
          </p:cNvGraphicFramePr>
          <p:nvPr>
            <p:extLst>
              <p:ext uri="{D42A27DB-BD31-4B8C-83A1-F6EECF244321}">
                <p14:modId xmlns:p14="http://schemas.microsoft.com/office/powerpoint/2010/main" val="1635238517"/>
              </p:ext>
            </p:extLst>
          </p:nvPr>
        </p:nvGraphicFramePr>
        <p:xfrm>
          <a:off x="324000" y="987425"/>
          <a:ext cx="8496150" cy="3752015"/>
        </p:xfrm>
        <a:graphic>
          <a:graphicData uri="http://schemas.openxmlformats.org/drawingml/2006/table">
            <a:tbl>
              <a:tblPr firstCol="1">
                <a:tableStyleId>{BC89EF96-8CEA-46FF-86C4-4CE0E7609802}</a:tableStyleId>
              </a:tblPr>
              <a:tblGrid>
                <a:gridCol w="3171822">
                  <a:extLst>
                    <a:ext uri="{9D8B030D-6E8A-4147-A177-3AD203B41FA5}">
                      <a16:colId xmlns:a16="http://schemas.microsoft.com/office/drawing/2014/main" val="4126993103"/>
                    </a:ext>
                  </a:extLst>
                </a:gridCol>
                <a:gridCol w="907366">
                  <a:extLst>
                    <a:ext uri="{9D8B030D-6E8A-4147-A177-3AD203B41FA5}">
                      <a16:colId xmlns:a16="http://schemas.microsoft.com/office/drawing/2014/main" val="863188641"/>
                    </a:ext>
                  </a:extLst>
                </a:gridCol>
                <a:gridCol w="4416962">
                  <a:extLst>
                    <a:ext uri="{9D8B030D-6E8A-4147-A177-3AD203B41FA5}">
                      <a16:colId xmlns:a16="http://schemas.microsoft.com/office/drawing/2014/main" val="1895018397"/>
                    </a:ext>
                  </a:extLst>
                </a:gridCol>
              </a:tblGrid>
              <a:tr h="315567">
                <a:tc>
                  <a:txBody>
                    <a:bodyPr/>
                    <a:lstStyle/>
                    <a:p>
                      <a:pPr marL="64770" marR="0" indent="0" algn="l">
                        <a:lnSpc>
                          <a:spcPct val="107000"/>
                        </a:lnSpc>
                        <a:spcBef>
                          <a:spcPts val="0"/>
                        </a:spcBef>
                        <a:spcAft>
                          <a:spcPts val="0"/>
                        </a:spcAft>
                      </a:pPr>
                      <a:r>
                        <a:rPr lang="en-US" sz="1000" b="1" dirty="0">
                          <a:effectLst/>
                        </a:rPr>
                        <a:t>Risk Factor  </a:t>
                      </a:r>
                      <a:endParaRPr lang="en-US" sz="1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72000" marR="72000" marT="0" marB="0" anchor="ctr">
                    <a:solidFill>
                      <a:schemeClr val="accent1">
                        <a:lumMod val="40000"/>
                        <a:lumOff val="60000"/>
                      </a:schemeClr>
                    </a:solidFill>
                  </a:tcPr>
                </a:tc>
                <a:tc>
                  <a:txBody>
                    <a:bodyPr/>
                    <a:lstStyle/>
                    <a:p>
                      <a:pPr marL="64770" marR="0" indent="0" algn="l">
                        <a:lnSpc>
                          <a:spcPct val="107000"/>
                        </a:lnSpc>
                        <a:spcBef>
                          <a:spcPts val="0"/>
                        </a:spcBef>
                        <a:spcAft>
                          <a:spcPts val="0"/>
                        </a:spcAft>
                      </a:pPr>
                      <a:r>
                        <a:rPr lang="en-US" sz="1000" b="1" dirty="0">
                          <a:effectLst/>
                        </a:rPr>
                        <a:t>Risk Level  </a:t>
                      </a:r>
                      <a:endParaRPr lang="en-US" sz="1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72000" marR="72000" marT="0" marB="0" anchor="ctr">
                    <a:solidFill>
                      <a:schemeClr val="accent1">
                        <a:lumMod val="40000"/>
                        <a:lumOff val="60000"/>
                      </a:schemeClr>
                    </a:solidFill>
                  </a:tcPr>
                </a:tc>
                <a:tc>
                  <a:txBody>
                    <a:bodyPr/>
                    <a:lstStyle/>
                    <a:p>
                      <a:pPr marL="68580" marR="0" indent="0" algn="l">
                        <a:lnSpc>
                          <a:spcPct val="107000"/>
                        </a:lnSpc>
                        <a:spcBef>
                          <a:spcPts val="0"/>
                        </a:spcBef>
                        <a:spcAft>
                          <a:spcPts val="0"/>
                        </a:spcAft>
                      </a:pPr>
                      <a:r>
                        <a:rPr lang="en-US" sz="1000" b="1" dirty="0">
                          <a:effectLst/>
                        </a:rPr>
                        <a:t>Mitigation Strategy  </a:t>
                      </a:r>
                      <a:endParaRPr lang="en-US" sz="1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72000" marR="72000" marT="0" marB="0" anchor="ctr">
                    <a:solidFill>
                      <a:schemeClr val="accent1">
                        <a:lumMod val="40000"/>
                        <a:lumOff val="60000"/>
                      </a:schemeClr>
                    </a:solidFill>
                  </a:tcPr>
                </a:tc>
                <a:extLst>
                  <a:ext uri="{0D108BD9-81ED-4DB2-BD59-A6C34878D82A}">
                    <a16:rowId xmlns:a16="http://schemas.microsoft.com/office/drawing/2014/main" val="2755047296"/>
                  </a:ext>
                </a:extLst>
              </a:tr>
              <a:tr h="422665">
                <a:tc>
                  <a:txBody>
                    <a:bodyPr/>
                    <a:lstStyle/>
                    <a:p>
                      <a:pPr marL="0" marR="13335" indent="0" algn="l">
                        <a:lnSpc>
                          <a:spcPct val="107000"/>
                        </a:lnSpc>
                        <a:spcBef>
                          <a:spcPts val="0"/>
                        </a:spcBef>
                        <a:spcAft>
                          <a:spcPts val="0"/>
                        </a:spcAft>
                      </a:pPr>
                      <a:r>
                        <a:rPr lang="en-US" sz="900" kern="1200" dirty="0">
                          <a:solidFill>
                            <a:prstClr val="black"/>
                          </a:solidFill>
                          <a:rtl val="0"/>
                        </a:rPr>
                        <a:t>Inadequate involvement from UBI: Delay in clarifications / sign off from UBI will impact schedules</a:t>
                      </a:r>
                      <a:endParaRPr lang="en-US" sz="900" kern="1200" dirty="0">
                        <a:solidFill>
                          <a:prstClr val="black"/>
                        </a:solidFill>
                        <a:latin typeface="Arial" panose="020B0604020202020204" pitchFamily="34" charset="0"/>
                        <a:ea typeface="+mn-ea"/>
                        <a:cs typeface="Arial" panose="020B0604020202020204" pitchFamily="34" charset="0"/>
                        <a:rtl val="0"/>
                      </a:endParaRPr>
                    </a:p>
                  </a:txBody>
                  <a:tcPr marL="72000" marR="72000" marT="0" marB="0" anchor="ctr"/>
                </a:tc>
                <a:tc>
                  <a:txBody>
                    <a:bodyPr/>
                    <a:lstStyle/>
                    <a:p>
                      <a:pPr marL="6350" marR="0" indent="0" algn="ctr">
                        <a:lnSpc>
                          <a:spcPct val="107000"/>
                        </a:lnSpc>
                        <a:spcBef>
                          <a:spcPts val="0"/>
                        </a:spcBef>
                        <a:spcAft>
                          <a:spcPts val="0"/>
                        </a:spcAft>
                      </a:pPr>
                      <a:r>
                        <a:rPr lang="en-US" sz="800" kern="1200" dirty="0">
                          <a:solidFill>
                            <a:prstClr val="black"/>
                          </a:solidFill>
                          <a:rtl val="0"/>
                        </a:rPr>
                        <a:t> High  </a:t>
                      </a:r>
                      <a:endParaRPr lang="en-US" sz="800" kern="1200" dirty="0">
                        <a:solidFill>
                          <a:prstClr val="black"/>
                        </a:solidFill>
                        <a:latin typeface="Arial" panose="020B0604020202020204" pitchFamily="34" charset="0"/>
                        <a:ea typeface="+mn-ea"/>
                        <a:cs typeface="Arial" panose="020B0604020202020204" pitchFamily="34" charset="0"/>
                        <a:rtl val="0"/>
                      </a:endParaRPr>
                    </a:p>
                  </a:txBody>
                  <a:tcPr marL="72000" marR="72000" marT="0" marB="0" anchor="ctr"/>
                </a:tc>
                <a:tc>
                  <a:txBody>
                    <a:bodyPr/>
                    <a:lstStyle/>
                    <a:p>
                      <a:pPr marL="0" marR="58420" indent="0" algn="l">
                        <a:lnSpc>
                          <a:spcPct val="107000"/>
                        </a:lnSpc>
                        <a:spcBef>
                          <a:spcPts val="0"/>
                        </a:spcBef>
                        <a:spcAft>
                          <a:spcPts val="0"/>
                        </a:spcAft>
                      </a:pPr>
                      <a:r>
                        <a:rPr lang="en-US" sz="800" kern="1200" dirty="0">
                          <a:solidFill>
                            <a:prstClr val="black"/>
                          </a:solidFill>
                          <a:rtl val="0"/>
                        </a:rPr>
                        <a:t>Timely response is really important to meet the schedules. UBI will appoint single point of contact from UBI to signoff / provide clarifications and Sify will be in continuous touch with the UBIs single point of contact</a:t>
                      </a:r>
                      <a:endParaRPr lang="en-US" sz="800" kern="1200" dirty="0">
                        <a:solidFill>
                          <a:prstClr val="black"/>
                        </a:solidFill>
                        <a:latin typeface="Arial" panose="020B0604020202020204" pitchFamily="34" charset="0"/>
                        <a:ea typeface="+mn-ea"/>
                        <a:cs typeface="Arial" panose="020B0604020202020204" pitchFamily="34" charset="0"/>
                        <a:rtl val="0"/>
                      </a:endParaRPr>
                    </a:p>
                  </a:txBody>
                  <a:tcPr marL="72000" marR="72000" marT="0" marB="0" anchor="ctr"/>
                </a:tc>
                <a:extLst>
                  <a:ext uri="{0D108BD9-81ED-4DB2-BD59-A6C34878D82A}">
                    <a16:rowId xmlns:a16="http://schemas.microsoft.com/office/drawing/2014/main" val="1436580546"/>
                  </a:ext>
                </a:extLst>
              </a:tr>
              <a:tr h="391945">
                <a:tc>
                  <a:txBody>
                    <a:bodyPr/>
                    <a:lstStyle/>
                    <a:p>
                      <a:pPr marL="0" marR="0" indent="0" algn="l">
                        <a:lnSpc>
                          <a:spcPct val="107000"/>
                        </a:lnSpc>
                        <a:spcBef>
                          <a:spcPts val="0"/>
                        </a:spcBef>
                        <a:spcAft>
                          <a:spcPts val="0"/>
                        </a:spcAft>
                      </a:pPr>
                      <a:r>
                        <a:rPr lang="en-US" sz="900" kern="1200" dirty="0">
                          <a:solidFill>
                            <a:prstClr val="black"/>
                          </a:solidFill>
                          <a:rtl val="0"/>
                        </a:rPr>
                        <a:t>Network band width issues  </a:t>
                      </a:r>
                      <a:endParaRPr lang="en-US" sz="900" kern="1200" dirty="0">
                        <a:solidFill>
                          <a:prstClr val="black"/>
                        </a:solidFill>
                        <a:latin typeface="Arial" panose="020B0604020202020204" pitchFamily="34" charset="0"/>
                        <a:ea typeface="+mn-ea"/>
                        <a:cs typeface="Arial" panose="020B0604020202020204" pitchFamily="34" charset="0"/>
                        <a:rtl val="0"/>
                      </a:endParaRPr>
                    </a:p>
                  </a:txBody>
                  <a:tcPr marL="72000" marR="72000" marT="0" marB="0" anchor="ctr"/>
                </a:tc>
                <a:tc>
                  <a:txBody>
                    <a:bodyPr/>
                    <a:lstStyle/>
                    <a:p>
                      <a:pPr marL="72390" marR="0" indent="0" algn="ctr">
                        <a:lnSpc>
                          <a:spcPct val="107000"/>
                        </a:lnSpc>
                        <a:spcBef>
                          <a:spcPts val="0"/>
                        </a:spcBef>
                        <a:spcAft>
                          <a:spcPts val="0"/>
                        </a:spcAft>
                      </a:pPr>
                      <a:r>
                        <a:rPr lang="en-US" sz="800" kern="1200" dirty="0">
                          <a:solidFill>
                            <a:prstClr val="black"/>
                          </a:solidFill>
                          <a:rtl val="0"/>
                        </a:rPr>
                        <a:t>High  </a:t>
                      </a:r>
                      <a:endParaRPr lang="en-US" sz="800" kern="1200" dirty="0">
                        <a:solidFill>
                          <a:prstClr val="black"/>
                        </a:solidFill>
                        <a:latin typeface="Arial" panose="020B0604020202020204" pitchFamily="34" charset="0"/>
                        <a:ea typeface="+mn-ea"/>
                        <a:cs typeface="Arial" panose="020B0604020202020204" pitchFamily="34" charset="0"/>
                        <a:rtl val="0"/>
                      </a:endParaRPr>
                    </a:p>
                  </a:txBody>
                  <a:tcPr marL="72000" marR="72000" marT="0" marB="0" anchor="ctr"/>
                </a:tc>
                <a:tc>
                  <a:txBody>
                    <a:bodyPr/>
                    <a:lstStyle/>
                    <a:p>
                      <a:pPr marL="0" marR="14605" indent="0" algn="l">
                        <a:lnSpc>
                          <a:spcPct val="107000"/>
                        </a:lnSpc>
                        <a:spcBef>
                          <a:spcPts val="0"/>
                        </a:spcBef>
                        <a:spcAft>
                          <a:spcPts val="0"/>
                        </a:spcAft>
                      </a:pPr>
                      <a:r>
                        <a:rPr lang="en-US" sz="800" kern="1200" dirty="0">
                          <a:solidFill>
                            <a:prstClr val="black"/>
                          </a:solidFill>
                          <a:rtl val="0"/>
                        </a:rPr>
                        <a:t>UBI to resolve the bandwidth issues as recommended by Sify Team and if required increase the bandwidth if issue persists for a longer duration which is impacting the schedule</a:t>
                      </a:r>
                      <a:endParaRPr lang="en-US" sz="800" kern="1200" dirty="0">
                        <a:solidFill>
                          <a:prstClr val="black"/>
                        </a:solidFill>
                        <a:latin typeface="Arial" panose="020B0604020202020204" pitchFamily="34" charset="0"/>
                        <a:ea typeface="+mn-ea"/>
                        <a:cs typeface="Arial" panose="020B0604020202020204" pitchFamily="34" charset="0"/>
                        <a:rtl val="0"/>
                      </a:endParaRPr>
                    </a:p>
                  </a:txBody>
                  <a:tcPr marL="72000" marR="72000" marT="0" marB="0" anchor="ctr"/>
                </a:tc>
                <a:extLst>
                  <a:ext uri="{0D108BD9-81ED-4DB2-BD59-A6C34878D82A}">
                    <a16:rowId xmlns:a16="http://schemas.microsoft.com/office/drawing/2014/main" val="1003301466"/>
                  </a:ext>
                </a:extLst>
              </a:tr>
              <a:tr h="321560">
                <a:tc>
                  <a:txBody>
                    <a:bodyPr/>
                    <a:lstStyle/>
                    <a:p>
                      <a:pPr marL="0" marR="0" indent="0" algn="l">
                        <a:lnSpc>
                          <a:spcPct val="107000"/>
                        </a:lnSpc>
                        <a:spcBef>
                          <a:spcPts val="0"/>
                        </a:spcBef>
                        <a:spcAft>
                          <a:spcPts val="0"/>
                        </a:spcAft>
                      </a:pPr>
                      <a:r>
                        <a:rPr lang="en-US" sz="900" kern="1200" dirty="0">
                          <a:solidFill>
                            <a:prstClr val="black"/>
                          </a:solidFill>
                          <a:rtl val="0"/>
                        </a:rPr>
                        <a:t>No timely response from the Client IT teams </a:t>
                      </a:r>
                      <a:endParaRPr lang="en-US" sz="900" kern="1200" dirty="0">
                        <a:solidFill>
                          <a:prstClr val="black"/>
                        </a:solidFill>
                        <a:latin typeface="Arial" panose="020B0604020202020204" pitchFamily="34" charset="0"/>
                        <a:ea typeface="+mn-ea"/>
                        <a:cs typeface="Arial" panose="020B0604020202020204" pitchFamily="34" charset="0"/>
                        <a:rtl val="0"/>
                      </a:endParaRPr>
                    </a:p>
                  </a:txBody>
                  <a:tcPr marL="72000" marR="72000" marT="0" marB="0" anchor="ctr"/>
                </a:tc>
                <a:tc>
                  <a:txBody>
                    <a:bodyPr/>
                    <a:lstStyle/>
                    <a:p>
                      <a:pPr marL="72390" marR="0" indent="0" algn="ctr">
                        <a:lnSpc>
                          <a:spcPct val="107000"/>
                        </a:lnSpc>
                        <a:spcBef>
                          <a:spcPts val="0"/>
                        </a:spcBef>
                        <a:spcAft>
                          <a:spcPts val="0"/>
                        </a:spcAft>
                      </a:pPr>
                      <a:r>
                        <a:rPr lang="en-US" sz="800" kern="1200" dirty="0">
                          <a:solidFill>
                            <a:prstClr val="black"/>
                          </a:solidFill>
                          <a:rtl val="0"/>
                        </a:rPr>
                        <a:t>High  </a:t>
                      </a:r>
                      <a:endParaRPr lang="en-US" sz="800" kern="1200" dirty="0">
                        <a:solidFill>
                          <a:prstClr val="black"/>
                        </a:solidFill>
                        <a:latin typeface="Arial" panose="020B0604020202020204" pitchFamily="34" charset="0"/>
                        <a:ea typeface="+mn-ea"/>
                        <a:cs typeface="Arial" panose="020B0604020202020204" pitchFamily="34" charset="0"/>
                        <a:rtl val="0"/>
                      </a:endParaRPr>
                    </a:p>
                  </a:txBody>
                  <a:tcPr marL="72000" marR="72000" marT="0" marB="0" anchor="ctr"/>
                </a:tc>
                <a:tc>
                  <a:txBody>
                    <a:bodyPr/>
                    <a:lstStyle/>
                    <a:p>
                      <a:pPr marL="0" marR="83185" indent="0" algn="l">
                        <a:lnSpc>
                          <a:spcPct val="107000"/>
                        </a:lnSpc>
                        <a:spcBef>
                          <a:spcPts val="0"/>
                        </a:spcBef>
                        <a:spcAft>
                          <a:spcPts val="0"/>
                        </a:spcAft>
                      </a:pPr>
                      <a:r>
                        <a:rPr lang="en-US" sz="800" kern="1200" dirty="0">
                          <a:solidFill>
                            <a:prstClr val="black"/>
                          </a:solidFill>
                          <a:rtl val="0"/>
                        </a:rPr>
                        <a:t>The existing Messaging/AD SME’s time should be planned and booked well ahead of time. UBI help is required if any delays from the Client IT teams</a:t>
                      </a:r>
                      <a:endParaRPr lang="en-US" sz="800" kern="1200" dirty="0">
                        <a:solidFill>
                          <a:prstClr val="black"/>
                        </a:solidFill>
                        <a:latin typeface="Arial" panose="020B0604020202020204" pitchFamily="34" charset="0"/>
                        <a:ea typeface="+mn-ea"/>
                        <a:cs typeface="Arial" panose="020B0604020202020204" pitchFamily="34" charset="0"/>
                        <a:rtl val="0"/>
                      </a:endParaRPr>
                    </a:p>
                  </a:txBody>
                  <a:tcPr marL="72000" marR="72000" marT="0" marB="0" anchor="ctr"/>
                </a:tc>
                <a:extLst>
                  <a:ext uri="{0D108BD9-81ED-4DB2-BD59-A6C34878D82A}">
                    <a16:rowId xmlns:a16="http://schemas.microsoft.com/office/drawing/2014/main" val="2839399668"/>
                  </a:ext>
                </a:extLst>
              </a:tr>
              <a:tr h="422665">
                <a:tc>
                  <a:txBody>
                    <a:bodyPr/>
                    <a:lstStyle/>
                    <a:p>
                      <a:pPr marL="0" marR="0" indent="0" algn="l">
                        <a:lnSpc>
                          <a:spcPct val="107000"/>
                        </a:lnSpc>
                        <a:spcBef>
                          <a:spcPts val="0"/>
                        </a:spcBef>
                        <a:spcAft>
                          <a:spcPts val="0"/>
                        </a:spcAft>
                      </a:pPr>
                      <a:r>
                        <a:rPr lang="en-US" sz="900" b="1" kern="1200" dirty="0"/>
                        <a:t>Infra readiness – migration cannot be started until the required infrastructure on premise is made available to the team</a:t>
                      </a:r>
                      <a:endParaRPr lang="en-US" sz="900" b="1" kern="1200" dirty="0">
                        <a:solidFill>
                          <a:prstClr val="black"/>
                        </a:solidFill>
                        <a:latin typeface="Arial" panose="020B0604020202020204" pitchFamily="34" charset="0"/>
                        <a:ea typeface="+mn-ea"/>
                        <a:cs typeface="Arial" panose="020B0604020202020204" pitchFamily="34" charset="0"/>
                        <a:rtl val="0"/>
                      </a:endParaRPr>
                    </a:p>
                  </a:txBody>
                  <a:tcPr marL="72000" marR="72000" marT="0" marB="0" anchor="ctr"/>
                </a:tc>
                <a:tc>
                  <a:txBody>
                    <a:bodyPr/>
                    <a:lstStyle/>
                    <a:p>
                      <a:pPr marL="6350" marR="0" indent="0" algn="ctr">
                        <a:lnSpc>
                          <a:spcPct val="107000"/>
                        </a:lnSpc>
                        <a:spcBef>
                          <a:spcPts val="0"/>
                        </a:spcBef>
                        <a:spcAft>
                          <a:spcPts val="0"/>
                        </a:spcAft>
                      </a:pPr>
                      <a:r>
                        <a:rPr lang="en-US" sz="800" kern="1200" dirty="0">
                          <a:solidFill>
                            <a:prstClr val="black"/>
                          </a:solidFill>
                          <a:rtl val="0"/>
                        </a:rPr>
                        <a:t> High </a:t>
                      </a:r>
                      <a:endParaRPr lang="en-US" sz="800" kern="1200" dirty="0">
                        <a:solidFill>
                          <a:prstClr val="black"/>
                        </a:solidFill>
                        <a:latin typeface="Arial" panose="020B0604020202020204" pitchFamily="34" charset="0"/>
                        <a:ea typeface="+mn-ea"/>
                        <a:cs typeface="Arial" panose="020B0604020202020204" pitchFamily="34" charset="0"/>
                        <a:rtl val="0"/>
                      </a:endParaRPr>
                    </a:p>
                  </a:txBody>
                  <a:tcPr marL="72000" marR="72000" marT="0" marB="0" anchor="ctr"/>
                </a:tc>
                <a:tc>
                  <a:txBody>
                    <a:bodyPr/>
                    <a:lstStyle/>
                    <a:p>
                      <a:pPr marL="0" marR="14605" lvl="0" indent="0" algn="l">
                        <a:lnSpc>
                          <a:spcPct val="107000"/>
                        </a:lnSpc>
                        <a:spcBef>
                          <a:spcPts val="0"/>
                        </a:spcBef>
                        <a:spcAft>
                          <a:spcPts val="0"/>
                        </a:spcAft>
                        <a:buNone/>
                      </a:pPr>
                      <a:r>
                        <a:rPr lang="en-US" sz="800" kern="1200" dirty="0"/>
                        <a:t>Infra required for migration tool set up, AAD Connect, ADFS, WAP, Log Servers, SMTP/Hybrid Servers to be ready a week ahead of the  Execution phase of the project</a:t>
                      </a:r>
                      <a:endParaRPr lang="en-US" sz="800" kern="1200" dirty="0">
                        <a:solidFill>
                          <a:prstClr val="black"/>
                        </a:solidFill>
                        <a:latin typeface="Arial" panose="020B0604020202020204" pitchFamily="34" charset="0"/>
                        <a:ea typeface="+mn-ea"/>
                        <a:cs typeface="Arial" panose="020B0604020202020204" pitchFamily="34" charset="0"/>
                        <a:rtl val="0"/>
                      </a:endParaRPr>
                    </a:p>
                  </a:txBody>
                  <a:tcPr marL="72000" marR="72000" marT="0" marB="0" anchor="ctr"/>
                </a:tc>
                <a:extLst>
                  <a:ext uri="{0D108BD9-81ED-4DB2-BD59-A6C34878D82A}">
                    <a16:rowId xmlns:a16="http://schemas.microsoft.com/office/drawing/2014/main" val="1333277913"/>
                  </a:ext>
                </a:extLst>
              </a:tr>
              <a:tr h="422665">
                <a:tc>
                  <a:txBody>
                    <a:bodyPr/>
                    <a:lstStyle/>
                    <a:p>
                      <a:pPr marL="0" marR="0" indent="0" algn="l">
                        <a:lnSpc>
                          <a:spcPct val="107000"/>
                        </a:lnSpc>
                        <a:spcBef>
                          <a:spcPts val="0"/>
                        </a:spcBef>
                        <a:spcAft>
                          <a:spcPts val="0"/>
                        </a:spcAft>
                      </a:pPr>
                      <a:r>
                        <a:rPr lang="en-US" sz="900" kern="1200" dirty="0">
                          <a:solidFill>
                            <a:prstClr val="black"/>
                          </a:solidFill>
                          <a:rtl val="0"/>
                        </a:rPr>
                        <a:t>Network connectivity across entities is needed for unification of AD identities across forests</a:t>
                      </a:r>
                      <a:endParaRPr lang="en-US" sz="900" kern="1200" dirty="0">
                        <a:solidFill>
                          <a:prstClr val="black"/>
                        </a:solidFill>
                        <a:latin typeface="Arial" panose="020B0604020202020204" pitchFamily="34" charset="0"/>
                        <a:ea typeface="+mn-ea"/>
                        <a:cs typeface="Arial" panose="020B0604020202020204" pitchFamily="34" charset="0"/>
                        <a:rtl val="0"/>
                      </a:endParaRPr>
                    </a:p>
                  </a:txBody>
                  <a:tcPr marL="72000" marR="72000" marT="0" marB="0" anchor="ctr"/>
                </a:tc>
                <a:tc>
                  <a:txBody>
                    <a:bodyPr/>
                    <a:lstStyle/>
                    <a:p>
                      <a:pPr marL="6350" marR="0" indent="0" algn="ctr">
                        <a:lnSpc>
                          <a:spcPct val="107000"/>
                        </a:lnSpc>
                        <a:spcBef>
                          <a:spcPts val="0"/>
                        </a:spcBef>
                        <a:spcAft>
                          <a:spcPts val="0"/>
                        </a:spcAft>
                      </a:pPr>
                      <a:r>
                        <a:rPr lang="en-US" sz="800" kern="1200" dirty="0">
                          <a:solidFill>
                            <a:prstClr val="black"/>
                          </a:solidFill>
                          <a:rtl val="0"/>
                        </a:rPr>
                        <a:t>High</a:t>
                      </a:r>
                      <a:endParaRPr lang="en-US" sz="800" kern="1200" dirty="0">
                        <a:solidFill>
                          <a:prstClr val="black"/>
                        </a:solidFill>
                        <a:latin typeface="Arial" panose="020B0604020202020204" pitchFamily="34" charset="0"/>
                        <a:ea typeface="+mn-ea"/>
                        <a:cs typeface="Arial" panose="020B0604020202020204" pitchFamily="34" charset="0"/>
                        <a:rtl val="0"/>
                      </a:endParaRPr>
                    </a:p>
                  </a:txBody>
                  <a:tcPr marL="72000" marR="72000" marT="0" marB="0" anchor="ctr"/>
                </a:tc>
                <a:tc>
                  <a:txBody>
                    <a:bodyPr/>
                    <a:lstStyle/>
                    <a:p>
                      <a:pPr marL="0" marR="14605" lvl="0" indent="0" algn="l">
                        <a:lnSpc>
                          <a:spcPct val="107000"/>
                        </a:lnSpc>
                        <a:spcBef>
                          <a:spcPts val="0"/>
                        </a:spcBef>
                        <a:spcAft>
                          <a:spcPts val="0"/>
                        </a:spcAft>
                        <a:buNone/>
                      </a:pPr>
                      <a:r>
                        <a:rPr lang="en-US" sz="800" kern="1200" dirty="0">
                          <a:solidFill>
                            <a:prstClr val="black"/>
                          </a:solidFill>
                          <a:rtl val="0"/>
                        </a:rPr>
                        <a:t>Client needs ensuring timely establishment of connectivity across entities and make necessary Active Directory Forest changes to enable such seamless connectivity a week ahead of the execution phase of the project</a:t>
                      </a:r>
                      <a:endParaRPr lang="en-US" sz="800" kern="1200" dirty="0">
                        <a:solidFill>
                          <a:prstClr val="black"/>
                        </a:solidFill>
                        <a:latin typeface="Arial" panose="020B0604020202020204" pitchFamily="34" charset="0"/>
                        <a:ea typeface="+mn-ea"/>
                        <a:cs typeface="Arial" panose="020B0604020202020204" pitchFamily="34" charset="0"/>
                        <a:rtl val="0"/>
                      </a:endParaRPr>
                    </a:p>
                  </a:txBody>
                  <a:tcPr marL="72000" marR="72000" marT="0" marB="0" anchor="ctr"/>
                </a:tc>
                <a:extLst>
                  <a:ext uri="{0D108BD9-81ED-4DB2-BD59-A6C34878D82A}">
                    <a16:rowId xmlns:a16="http://schemas.microsoft.com/office/drawing/2014/main" val="3769852689"/>
                  </a:ext>
                </a:extLst>
              </a:tr>
              <a:tr h="566989">
                <a:tc>
                  <a:txBody>
                    <a:bodyPr/>
                    <a:lstStyle/>
                    <a:p>
                      <a:pPr marL="0" marR="0" indent="0" algn="l">
                        <a:lnSpc>
                          <a:spcPct val="107000"/>
                        </a:lnSpc>
                        <a:spcBef>
                          <a:spcPts val="0"/>
                        </a:spcBef>
                        <a:spcAft>
                          <a:spcPts val="0"/>
                        </a:spcAft>
                      </a:pPr>
                      <a:r>
                        <a:rPr lang="en-US" sz="900" kern="1200" dirty="0">
                          <a:solidFill>
                            <a:prstClr val="black"/>
                          </a:solidFill>
                          <a:rtl val="0"/>
                        </a:rPr>
                        <a:t>Helpdesk tool – In order to provide help desk assistance to each user as they are migrated to O365 and commence use of the new platform</a:t>
                      </a:r>
                      <a:endParaRPr lang="en-US" sz="900" kern="1200" dirty="0">
                        <a:solidFill>
                          <a:prstClr val="black"/>
                        </a:solidFill>
                        <a:latin typeface="Arial" panose="020B0604020202020204" pitchFamily="34" charset="0"/>
                        <a:ea typeface="+mn-ea"/>
                        <a:cs typeface="Arial" panose="020B0604020202020204" pitchFamily="34" charset="0"/>
                        <a:rtl val="0"/>
                      </a:endParaRPr>
                    </a:p>
                  </a:txBody>
                  <a:tcPr marL="72000" marR="72000" marT="0" marB="0" anchor="ctr"/>
                </a:tc>
                <a:tc>
                  <a:txBody>
                    <a:bodyPr/>
                    <a:lstStyle/>
                    <a:p>
                      <a:pPr marL="6350" marR="0" indent="0" algn="ctr">
                        <a:lnSpc>
                          <a:spcPct val="107000"/>
                        </a:lnSpc>
                        <a:spcBef>
                          <a:spcPts val="0"/>
                        </a:spcBef>
                        <a:spcAft>
                          <a:spcPts val="0"/>
                        </a:spcAft>
                      </a:pPr>
                      <a:r>
                        <a:rPr lang="en-US" sz="800" kern="1200" dirty="0">
                          <a:solidFill>
                            <a:prstClr val="black"/>
                          </a:solidFill>
                          <a:rtl val="0"/>
                        </a:rPr>
                        <a:t>High</a:t>
                      </a:r>
                      <a:endParaRPr lang="en-US" sz="800" kern="1200" dirty="0">
                        <a:solidFill>
                          <a:prstClr val="black"/>
                        </a:solidFill>
                        <a:latin typeface="Arial" panose="020B0604020202020204" pitchFamily="34" charset="0"/>
                        <a:ea typeface="+mn-ea"/>
                        <a:cs typeface="Arial" panose="020B0604020202020204" pitchFamily="34" charset="0"/>
                        <a:rtl val="0"/>
                      </a:endParaRPr>
                    </a:p>
                  </a:txBody>
                  <a:tcPr marL="72000" marR="72000" marT="0" marB="0" anchor="ctr"/>
                </a:tc>
                <a:tc>
                  <a:txBody>
                    <a:bodyPr/>
                    <a:lstStyle/>
                    <a:p>
                      <a:pPr marL="0" marR="14605" lvl="0" indent="0" algn="l" defTabSz="914400" rtl="0" eaLnBrk="1" fontAlgn="auto" latinLnBrk="0" hangingPunct="1">
                        <a:lnSpc>
                          <a:spcPct val="107000"/>
                        </a:lnSpc>
                        <a:spcBef>
                          <a:spcPts val="0"/>
                        </a:spcBef>
                        <a:spcAft>
                          <a:spcPts val="0"/>
                        </a:spcAft>
                        <a:buClrTx/>
                        <a:buSzTx/>
                        <a:buFontTx/>
                        <a:buNone/>
                        <a:tabLst/>
                        <a:defRPr/>
                      </a:pPr>
                      <a:r>
                        <a:rPr lang="en-US" sz="800" kern="1200" dirty="0">
                          <a:solidFill>
                            <a:prstClr val="black"/>
                          </a:solidFill>
                          <a:rtl val="0"/>
                        </a:rPr>
                        <a:t>Client needs setting up and providing migration project team access to help desk systems/ticketing tool by end of the pilot migration phase to enable helpdesk support for migrated users as they migrate and commence using O365</a:t>
                      </a:r>
                      <a:endParaRPr lang="en-US" sz="800" kern="1200" dirty="0">
                        <a:solidFill>
                          <a:prstClr val="black"/>
                        </a:solidFill>
                        <a:latin typeface="Arial" panose="020B0604020202020204" pitchFamily="34" charset="0"/>
                        <a:ea typeface="+mn-ea"/>
                        <a:cs typeface="Arial" panose="020B0604020202020204" pitchFamily="34" charset="0"/>
                        <a:rtl val="0"/>
                      </a:endParaRPr>
                    </a:p>
                  </a:txBody>
                  <a:tcPr marL="72000" marR="72000" marT="0" marB="0" anchor="ctr"/>
                </a:tc>
                <a:extLst>
                  <a:ext uri="{0D108BD9-81ED-4DB2-BD59-A6C34878D82A}">
                    <a16:rowId xmlns:a16="http://schemas.microsoft.com/office/drawing/2014/main" val="2152782900"/>
                  </a:ext>
                </a:extLst>
              </a:tr>
              <a:tr h="880856">
                <a:tc>
                  <a:txBody>
                    <a:bodyPr/>
                    <a:lstStyle/>
                    <a:p>
                      <a:pPr marL="0" marR="0" indent="0" algn="l">
                        <a:lnSpc>
                          <a:spcPct val="107000"/>
                        </a:lnSpc>
                        <a:spcBef>
                          <a:spcPts val="0"/>
                        </a:spcBef>
                        <a:spcAft>
                          <a:spcPts val="0"/>
                        </a:spcAft>
                      </a:pPr>
                      <a:r>
                        <a:rPr lang="en-US" sz="900" kern="1200" dirty="0">
                          <a:solidFill>
                            <a:prstClr val="black"/>
                          </a:solidFill>
                          <a:rtl val="0"/>
                        </a:rPr>
                        <a:t>Uptime and Performance of existing on-prem email infrastructure – sluggish or poor performing on-prem email infrastructure limits the time window for migration, thereby reducing migration velocity directly impacting schedule</a:t>
                      </a:r>
                      <a:endParaRPr lang="en-US" sz="900" kern="1200" dirty="0">
                        <a:solidFill>
                          <a:prstClr val="black"/>
                        </a:solidFill>
                        <a:latin typeface="Arial" panose="020B0604020202020204" pitchFamily="34" charset="0"/>
                        <a:ea typeface="+mn-ea"/>
                        <a:cs typeface="Arial" panose="020B0604020202020204" pitchFamily="34" charset="0"/>
                        <a:rtl val="0"/>
                      </a:endParaRPr>
                    </a:p>
                  </a:txBody>
                  <a:tcPr marL="72000" marR="72000" marT="0" marB="0" anchor="ctr"/>
                </a:tc>
                <a:tc>
                  <a:txBody>
                    <a:bodyPr/>
                    <a:lstStyle/>
                    <a:p>
                      <a:pPr marL="6350" marR="0" indent="0" algn="ctr">
                        <a:lnSpc>
                          <a:spcPct val="107000"/>
                        </a:lnSpc>
                        <a:spcBef>
                          <a:spcPts val="0"/>
                        </a:spcBef>
                        <a:spcAft>
                          <a:spcPts val="0"/>
                        </a:spcAft>
                      </a:pPr>
                      <a:r>
                        <a:rPr lang="en-US" sz="800" kern="1200" dirty="0">
                          <a:solidFill>
                            <a:prstClr val="black"/>
                          </a:solidFill>
                          <a:rtl val="0"/>
                        </a:rPr>
                        <a:t>High</a:t>
                      </a:r>
                      <a:endParaRPr lang="en-US" sz="800" kern="1200" dirty="0">
                        <a:solidFill>
                          <a:prstClr val="black"/>
                        </a:solidFill>
                        <a:latin typeface="Arial" panose="020B0604020202020204" pitchFamily="34" charset="0"/>
                        <a:ea typeface="+mn-ea"/>
                        <a:cs typeface="Arial" panose="020B0604020202020204" pitchFamily="34" charset="0"/>
                        <a:rtl val="0"/>
                      </a:endParaRPr>
                    </a:p>
                  </a:txBody>
                  <a:tcPr marL="72000" marR="72000" marT="0" marB="0" anchor="ctr"/>
                </a:tc>
                <a:tc>
                  <a:txBody>
                    <a:bodyPr/>
                    <a:lstStyle/>
                    <a:p>
                      <a:pPr marL="0" marR="14605" lvl="0" indent="0" algn="l">
                        <a:lnSpc>
                          <a:spcPct val="107000"/>
                        </a:lnSpc>
                        <a:spcBef>
                          <a:spcPts val="0"/>
                        </a:spcBef>
                        <a:spcAft>
                          <a:spcPts val="0"/>
                        </a:spcAft>
                        <a:buNone/>
                      </a:pPr>
                      <a:r>
                        <a:rPr lang="en-US" sz="800" kern="1200" dirty="0">
                          <a:solidFill>
                            <a:prstClr val="black"/>
                          </a:solidFill>
                          <a:rtl val="0"/>
                        </a:rPr>
                        <a:t>Client needs to ensure current:</a:t>
                      </a:r>
                    </a:p>
                    <a:p>
                      <a:pPr marL="263525" marR="14605" lvl="0" indent="-171450" algn="l">
                        <a:lnSpc>
                          <a:spcPct val="107000"/>
                        </a:lnSpc>
                        <a:spcBef>
                          <a:spcPts val="0"/>
                        </a:spcBef>
                        <a:spcAft>
                          <a:spcPts val="0"/>
                        </a:spcAft>
                        <a:buFont typeface="Arial" panose="020B0604020202020204" pitchFamily="34" charset="0"/>
                        <a:buChar char="•"/>
                      </a:pPr>
                      <a:r>
                        <a:rPr lang="en-US" sz="800" kern="1200" dirty="0">
                          <a:solidFill>
                            <a:prstClr val="black"/>
                          </a:solidFill>
                          <a:rtl val="0"/>
                        </a:rPr>
                        <a:t>On-Prem infrastructure uptime and performance issues are mitigated immediately upon being notified by the delivery team</a:t>
                      </a:r>
                    </a:p>
                    <a:p>
                      <a:pPr marL="263525" marR="14605" lvl="0" indent="-171450" algn="l">
                        <a:lnSpc>
                          <a:spcPct val="107000"/>
                        </a:lnSpc>
                        <a:spcBef>
                          <a:spcPts val="0"/>
                        </a:spcBef>
                        <a:spcAft>
                          <a:spcPts val="0"/>
                        </a:spcAft>
                        <a:buFont typeface="Arial" panose="020B0604020202020204" pitchFamily="34" charset="0"/>
                        <a:buChar char="•"/>
                      </a:pPr>
                      <a:r>
                        <a:rPr lang="en-US" sz="800" kern="1200" dirty="0">
                          <a:solidFill>
                            <a:prstClr val="black"/>
                          </a:solidFill>
                          <a:rtl val="0"/>
                        </a:rPr>
                        <a:t>Bandwidth for connectivity across locations and also to the O365 Cloud infrastructure is established in line with Delivery Team recommendations post network assessment and be ready one week prior to commencement of Execution Phase</a:t>
                      </a:r>
                      <a:endParaRPr lang="en-US" sz="800" kern="1200" dirty="0">
                        <a:solidFill>
                          <a:prstClr val="black"/>
                        </a:solidFill>
                        <a:latin typeface="Arial" panose="020B0604020202020204" pitchFamily="34" charset="0"/>
                        <a:ea typeface="+mn-ea"/>
                        <a:cs typeface="Arial" panose="020B0604020202020204" pitchFamily="34" charset="0"/>
                        <a:rtl val="0"/>
                      </a:endParaRPr>
                    </a:p>
                  </a:txBody>
                  <a:tcPr marL="72000" marR="72000" marT="0" marB="0" anchor="ctr"/>
                </a:tc>
                <a:extLst>
                  <a:ext uri="{0D108BD9-81ED-4DB2-BD59-A6C34878D82A}">
                    <a16:rowId xmlns:a16="http://schemas.microsoft.com/office/drawing/2014/main" val="3113533509"/>
                  </a:ext>
                </a:extLst>
              </a:tr>
            </a:tbl>
          </a:graphicData>
        </a:graphic>
      </p:graphicFrame>
    </p:spTree>
    <p:extLst>
      <p:ext uri="{BB962C8B-B14F-4D97-AF65-F5344CB8AC3E}">
        <p14:creationId xmlns:p14="http://schemas.microsoft.com/office/powerpoint/2010/main" val="12367251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2DA8BD35-158A-4461-8AF5-5A517E656319}"/>
              </a:ext>
            </a:extLst>
          </p:cNvPr>
          <p:cNvSpPr>
            <a:spLocks noGrp="1"/>
          </p:cNvSpPr>
          <p:nvPr>
            <p:ph type="title"/>
          </p:nvPr>
        </p:nvSpPr>
        <p:spPr>
          <a:xfrm>
            <a:off x="324000" y="257731"/>
            <a:ext cx="7666691" cy="369332"/>
          </a:xfrm>
        </p:spPr>
        <p:txBody>
          <a:bodyPr/>
          <a:lstStyle/>
          <a:p>
            <a:r>
              <a:rPr lang="en-IN" dirty="0"/>
              <a:t>Key Risks and Mitigation</a:t>
            </a:r>
          </a:p>
        </p:txBody>
      </p:sp>
      <p:graphicFrame>
        <p:nvGraphicFramePr>
          <p:cNvPr id="2" name="Table 1">
            <a:extLst>
              <a:ext uri="{FF2B5EF4-FFF2-40B4-BE49-F238E27FC236}">
                <a16:creationId xmlns:a16="http://schemas.microsoft.com/office/drawing/2014/main" id="{0946E3A5-7CFA-48E4-A0F4-6B665879F876}"/>
              </a:ext>
            </a:extLst>
          </p:cNvPr>
          <p:cNvGraphicFramePr>
            <a:graphicFrameLocks noGrp="1"/>
          </p:cNvGraphicFramePr>
          <p:nvPr>
            <p:extLst>
              <p:ext uri="{D42A27DB-BD31-4B8C-83A1-F6EECF244321}">
                <p14:modId xmlns:p14="http://schemas.microsoft.com/office/powerpoint/2010/main" val="2473757365"/>
              </p:ext>
            </p:extLst>
          </p:nvPr>
        </p:nvGraphicFramePr>
        <p:xfrm>
          <a:off x="324000" y="987424"/>
          <a:ext cx="8496150" cy="3744914"/>
        </p:xfrm>
        <a:graphic>
          <a:graphicData uri="http://schemas.openxmlformats.org/drawingml/2006/table">
            <a:tbl>
              <a:tblPr firstCol="1">
                <a:tableStyleId>{BC89EF96-8CEA-46FF-86C4-4CE0E7609802}</a:tableStyleId>
              </a:tblPr>
              <a:tblGrid>
                <a:gridCol w="3178855">
                  <a:extLst>
                    <a:ext uri="{9D8B030D-6E8A-4147-A177-3AD203B41FA5}">
                      <a16:colId xmlns:a16="http://schemas.microsoft.com/office/drawing/2014/main" val="4126993103"/>
                    </a:ext>
                  </a:extLst>
                </a:gridCol>
                <a:gridCol w="900333">
                  <a:extLst>
                    <a:ext uri="{9D8B030D-6E8A-4147-A177-3AD203B41FA5}">
                      <a16:colId xmlns:a16="http://schemas.microsoft.com/office/drawing/2014/main" val="863188641"/>
                    </a:ext>
                  </a:extLst>
                </a:gridCol>
                <a:gridCol w="4416962">
                  <a:extLst>
                    <a:ext uri="{9D8B030D-6E8A-4147-A177-3AD203B41FA5}">
                      <a16:colId xmlns:a16="http://schemas.microsoft.com/office/drawing/2014/main" val="1895018397"/>
                    </a:ext>
                  </a:extLst>
                </a:gridCol>
              </a:tblGrid>
              <a:tr h="325037">
                <a:tc>
                  <a:txBody>
                    <a:bodyPr/>
                    <a:lstStyle/>
                    <a:p>
                      <a:pPr marL="64770" marR="0" indent="0" algn="l">
                        <a:lnSpc>
                          <a:spcPct val="107000"/>
                        </a:lnSpc>
                        <a:spcBef>
                          <a:spcPts val="0"/>
                        </a:spcBef>
                        <a:spcAft>
                          <a:spcPts val="0"/>
                        </a:spcAft>
                      </a:pPr>
                      <a:r>
                        <a:rPr lang="en-US" sz="1000" b="1" dirty="0">
                          <a:effectLst/>
                        </a:rPr>
                        <a:t>Risk Factor  </a:t>
                      </a:r>
                      <a:endParaRPr lang="en-US" sz="1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72000" marR="72000" marT="0" marB="0" anchor="ctr">
                    <a:solidFill>
                      <a:schemeClr val="accent1">
                        <a:lumMod val="40000"/>
                        <a:lumOff val="60000"/>
                      </a:schemeClr>
                    </a:solidFill>
                  </a:tcPr>
                </a:tc>
                <a:tc>
                  <a:txBody>
                    <a:bodyPr/>
                    <a:lstStyle/>
                    <a:p>
                      <a:pPr marL="64770" marR="0" indent="0" algn="l">
                        <a:lnSpc>
                          <a:spcPct val="107000"/>
                        </a:lnSpc>
                        <a:spcBef>
                          <a:spcPts val="0"/>
                        </a:spcBef>
                        <a:spcAft>
                          <a:spcPts val="0"/>
                        </a:spcAft>
                      </a:pPr>
                      <a:r>
                        <a:rPr lang="en-US" sz="1000" b="1" dirty="0">
                          <a:effectLst/>
                        </a:rPr>
                        <a:t>Risk Level  </a:t>
                      </a:r>
                      <a:endParaRPr lang="en-US" sz="1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72000" marR="72000" marT="0" marB="0" anchor="ctr">
                    <a:solidFill>
                      <a:schemeClr val="accent1">
                        <a:lumMod val="40000"/>
                        <a:lumOff val="60000"/>
                      </a:schemeClr>
                    </a:solidFill>
                  </a:tcPr>
                </a:tc>
                <a:tc>
                  <a:txBody>
                    <a:bodyPr/>
                    <a:lstStyle/>
                    <a:p>
                      <a:pPr marL="68580" marR="0" indent="0" algn="l">
                        <a:lnSpc>
                          <a:spcPct val="107000"/>
                        </a:lnSpc>
                        <a:spcBef>
                          <a:spcPts val="0"/>
                        </a:spcBef>
                        <a:spcAft>
                          <a:spcPts val="0"/>
                        </a:spcAft>
                      </a:pPr>
                      <a:r>
                        <a:rPr lang="en-US" sz="1000" b="1" dirty="0">
                          <a:effectLst/>
                        </a:rPr>
                        <a:t>Mitigation Strategy  </a:t>
                      </a:r>
                      <a:endParaRPr lang="en-US" sz="1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72000" marR="72000" marT="0" marB="0" anchor="ctr">
                    <a:solidFill>
                      <a:schemeClr val="accent1">
                        <a:lumMod val="40000"/>
                        <a:lumOff val="60000"/>
                      </a:schemeClr>
                    </a:solidFill>
                  </a:tcPr>
                </a:tc>
                <a:extLst>
                  <a:ext uri="{0D108BD9-81ED-4DB2-BD59-A6C34878D82A}">
                    <a16:rowId xmlns:a16="http://schemas.microsoft.com/office/drawing/2014/main" val="2755047296"/>
                  </a:ext>
                </a:extLst>
              </a:tr>
              <a:tr h="1533321">
                <a:tc>
                  <a:txBody>
                    <a:bodyPr/>
                    <a:lstStyle/>
                    <a:p>
                      <a:pPr marL="0" marR="13335" indent="0" algn="l">
                        <a:lnSpc>
                          <a:spcPct val="107000"/>
                        </a:lnSpc>
                        <a:spcBef>
                          <a:spcPts val="0"/>
                        </a:spcBef>
                        <a:spcAft>
                          <a:spcPts val="0"/>
                        </a:spcAft>
                      </a:pPr>
                      <a:r>
                        <a:rPr lang="en-US" sz="900" kern="1200" dirty="0">
                          <a:solidFill>
                            <a:prstClr val="black"/>
                          </a:solidFill>
                          <a:rtl val="0"/>
                        </a:rPr>
                        <a:t>Client readiness for office client installation – Client machines, and personnel across locations should be made available during execution phase to enable delivery team to install O365 client components on individual desktops else users may not be able to access their O365 mailboxes and content using desktop clients</a:t>
                      </a:r>
                      <a:endParaRPr lang="en-US" sz="900" kern="1200" dirty="0">
                        <a:solidFill>
                          <a:prstClr val="black"/>
                        </a:solidFill>
                        <a:latin typeface="Arial" panose="020B0604020202020204" pitchFamily="34" charset="0"/>
                        <a:ea typeface="+mn-ea"/>
                        <a:cs typeface="Arial" panose="020B0604020202020204" pitchFamily="34" charset="0"/>
                        <a:rtl val="0"/>
                      </a:endParaRPr>
                    </a:p>
                  </a:txBody>
                  <a:tcPr marL="72000" marR="72000" marT="0" marB="0" anchor="ctr"/>
                </a:tc>
                <a:tc>
                  <a:txBody>
                    <a:bodyPr/>
                    <a:lstStyle/>
                    <a:p>
                      <a:pPr marL="6350" marR="0" indent="0" algn="ctr">
                        <a:lnSpc>
                          <a:spcPct val="107000"/>
                        </a:lnSpc>
                        <a:spcBef>
                          <a:spcPts val="0"/>
                        </a:spcBef>
                        <a:spcAft>
                          <a:spcPts val="0"/>
                        </a:spcAft>
                      </a:pPr>
                      <a:r>
                        <a:rPr lang="en-US" sz="800" kern="1200" dirty="0">
                          <a:solidFill>
                            <a:prstClr val="black"/>
                          </a:solidFill>
                          <a:rtl val="0"/>
                        </a:rPr>
                        <a:t> High  </a:t>
                      </a:r>
                      <a:endParaRPr lang="en-US" sz="800" kern="1200" dirty="0">
                        <a:solidFill>
                          <a:prstClr val="black"/>
                        </a:solidFill>
                        <a:latin typeface="Arial" panose="020B0604020202020204" pitchFamily="34" charset="0"/>
                        <a:ea typeface="+mn-ea"/>
                        <a:cs typeface="Arial" panose="020B0604020202020204" pitchFamily="34" charset="0"/>
                        <a:rtl val="0"/>
                      </a:endParaRPr>
                    </a:p>
                  </a:txBody>
                  <a:tcPr marL="72000" marR="72000" marT="0" marB="0" anchor="ctr"/>
                </a:tc>
                <a:tc>
                  <a:txBody>
                    <a:bodyPr/>
                    <a:lstStyle/>
                    <a:p>
                      <a:pPr marL="171450" marR="58420" indent="-171450" algn="l">
                        <a:lnSpc>
                          <a:spcPct val="107000"/>
                        </a:lnSpc>
                        <a:spcBef>
                          <a:spcPts val="0"/>
                        </a:spcBef>
                        <a:spcAft>
                          <a:spcPts val="0"/>
                        </a:spcAft>
                        <a:buFont typeface="Arial" panose="020B0604020202020204" pitchFamily="34" charset="0"/>
                        <a:buChar char="•"/>
                      </a:pPr>
                      <a:r>
                        <a:rPr lang="en-US" sz="800" kern="1200" dirty="0">
                          <a:solidFill>
                            <a:prstClr val="black"/>
                          </a:solidFill>
                          <a:rtl val="0"/>
                        </a:rPr>
                        <a:t>Client needs to ensure personnel scheduled for migration are intimated to be available in office the day they are being migrated to O365. Client shall also ensure desktop of each of such personnel is switched on, accessible and functioning optimally the day they are being migrated</a:t>
                      </a:r>
                    </a:p>
                    <a:p>
                      <a:pPr marL="171450" marR="58420" indent="-171450" algn="l">
                        <a:lnSpc>
                          <a:spcPct val="107000"/>
                        </a:lnSpc>
                        <a:spcBef>
                          <a:spcPts val="0"/>
                        </a:spcBef>
                        <a:spcAft>
                          <a:spcPts val="0"/>
                        </a:spcAft>
                        <a:buFont typeface="Arial" panose="020B0604020202020204" pitchFamily="34" charset="0"/>
                        <a:buChar char="•"/>
                      </a:pPr>
                      <a:r>
                        <a:rPr lang="en-US" sz="800" kern="1200" dirty="0">
                          <a:solidFill>
                            <a:prstClr val="black"/>
                          </a:solidFill>
                          <a:rtl val="0"/>
                        </a:rPr>
                        <a:t>Under instances where such personnel and/or their machines are optimally unavailable for such installation, delivery team shall perform such activity for the said user during a later date within schedule and personnel shall continue accessing O365 leveraging their web browsers to access Office On Web Application thin client </a:t>
                      </a:r>
                    </a:p>
                    <a:p>
                      <a:pPr marL="171450" marR="58420" indent="-171450" algn="l">
                        <a:lnSpc>
                          <a:spcPct val="107000"/>
                        </a:lnSpc>
                        <a:spcBef>
                          <a:spcPts val="0"/>
                        </a:spcBef>
                        <a:spcAft>
                          <a:spcPts val="0"/>
                        </a:spcAft>
                        <a:buFont typeface="Arial" panose="020B0604020202020204" pitchFamily="34" charset="0"/>
                        <a:buChar char="•"/>
                      </a:pPr>
                      <a:r>
                        <a:rPr lang="en-US" sz="800" kern="1200" dirty="0">
                          <a:solidFill>
                            <a:prstClr val="black"/>
                          </a:solidFill>
                          <a:rtl val="0"/>
                        </a:rPr>
                        <a:t>Under such circumstance, client shall direct the personnel to log a helpdesk ticket to enable delivery team track all such pending client installations</a:t>
                      </a:r>
                      <a:endParaRPr lang="en-US" sz="800" kern="1200" dirty="0">
                        <a:solidFill>
                          <a:prstClr val="black"/>
                        </a:solidFill>
                        <a:latin typeface="Arial" panose="020B0604020202020204" pitchFamily="34" charset="0"/>
                        <a:ea typeface="+mn-ea"/>
                        <a:cs typeface="Arial" panose="020B0604020202020204" pitchFamily="34" charset="0"/>
                        <a:rtl val="0"/>
                      </a:endParaRPr>
                    </a:p>
                  </a:txBody>
                  <a:tcPr marL="72000" marR="72000" marT="0" marB="0" anchor="ctr"/>
                </a:tc>
                <a:extLst>
                  <a:ext uri="{0D108BD9-81ED-4DB2-BD59-A6C34878D82A}">
                    <a16:rowId xmlns:a16="http://schemas.microsoft.com/office/drawing/2014/main" val="1436580546"/>
                  </a:ext>
                </a:extLst>
              </a:tr>
              <a:tr h="1030158">
                <a:tc>
                  <a:txBody>
                    <a:bodyPr/>
                    <a:lstStyle/>
                    <a:p>
                      <a:pPr marL="0" marR="0" indent="0" algn="l">
                        <a:lnSpc>
                          <a:spcPct val="107000"/>
                        </a:lnSpc>
                        <a:spcBef>
                          <a:spcPts val="0"/>
                        </a:spcBef>
                        <a:spcAft>
                          <a:spcPts val="0"/>
                        </a:spcAft>
                      </a:pPr>
                      <a:r>
                        <a:rPr lang="en-US" sz="900" kern="1200" dirty="0">
                          <a:solidFill>
                            <a:prstClr val="black"/>
                          </a:solidFill>
                          <a:rtl val="0"/>
                        </a:rPr>
                        <a:t>Network readiness for remote installation of O365 Clients – for certain clients, delivery team may require installing O365 client suite remotely leveraging remote deployment tools – it is recommended to ensure optimal network bandwidth to such desktops to enable such remote installations</a:t>
                      </a:r>
                      <a:endParaRPr lang="en-US" sz="900" kern="1200" dirty="0">
                        <a:solidFill>
                          <a:prstClr val="black"/>
                        </a:solidFill>
                        <a:latin typeface="Arial" panose="020B0604020202020204" pitchFamily="34" charset="0"/>
                        <a:ea typeface="+mn-ea"/>
                        <a:cs typeface="Arial" panose="020B0604020202020204" pitchFamily="34" charset="0"/>
                        <a:rtl val="0"/>
                      </a:endParaRPr>
                    </a:p>
                  </a:txBody>
                  <a:tcPr marL="72000" marR="72000" marT="0" marB="0" anchor="ctr"/>
                </a:tc>
                <a:tc>
                  <a:txBody>
                    <a:bodyPr/>
                    <a:lstStyle/>
                    <a:p>
                      <a:pPr marL="72390" marR="0" indent="0" algn="ctr">
                        <a:lnSpc>
                          <a:spcPct val="107000"/>
                        </a:lnSpc>
                        <a:spcBef>
                          <a:spcPts val="0"/>
                        </a:spcBef>
                        <a:spcAft>
                          <a:spcPts val="0"/>
                        </a:spcAft>
                      </a:pPr>
                      <a:r>
                        <a:rPr lang="en-US" sz="800" kern="1200" dirty="0">
                          <a:solidFill>
                            <a:prstClr val="black"/>
                          </a:solidFill>
                          <a:rtl val="0"/>
                        </a:rPr>
                        <a:t>High  </a:t>
                      </a:r>
                      <a:endParaRPr lang="en-US" sz="800" kern="1200" dirty="0">
                        <a:solidFill>
                          <a:prstClr val="black"/>
                        </a:solidFill>
                        <a:latin typeface="Arial" panose="020B0604020202020204" pitchFamily="34" charset="0"/>
                        <a:ea typeface="+mn-ea"/>
                        <a:cs typeface="Arial" panose="020B0604020202020204" pitchFamily="34" charset="0"/>
                        <a:rtl val="0"/>
                      </a:endParaRPr>
                    </a:p>
                  </a:txBody>
                  <a:tcPr marL="72000" marR="72000" marT="0" marB="0" anchor="ctr"/>
                </a:tc>
                <a:tc>
                  <a:txBody>
                    <a:bodyPr/>
                    <a:lstStyle/>
                    <a:p>
                      <a:pPr marL="0" marR="14605" indent="0" algn="l">
                        <a:lnSpc>
                          <a:spcPct val="107000"/>
                        </a:lnSpc>
                        <a:spcBef>
                          <a:spcPts val="0"/>
                        </a:spcBef>
                        <a:spcAft>
                          <a:spcPts val="0"/>
                        </a:spcAft>
                      </a:pPr>
                      <a:r>
                        <a:rPr lang="en-US" sz="800" kern="1200" dirty="0">
                          <a:solidFill>
                            <a:prstClr val="black"/>
                          </a:solidFill>
                          <a:rtl val="0"/>
                        </a:rPr>
                        <a:t>Client shall ensure each desktop has optimal network/internet connectivity to enable such remote installations – this shall enable delivery team to optimally get each client installed and O365 accessible in faster time</a:t>
                      </a:r>
                      <a:endParaRPr lang="en-US" sz="800" kern="1200" dirty="0">
                        <a:solidFill>
                          <a:prstClr val="black"/>
                        </a:solidFill>
                        <a:latin typeface="Arial" panose="020B0604020202020204" pitchFamily="34" charset="0"/>
                        <a:ea typeface="+mn-ea"/>
                        <a:cs typeface="Arial" panose="020B0604020202020204" pitchFamily="34" charset="0"/>
                        <a:rtl val="0"/>
                      </a:endParaRPr>
                    </a:p>
                  </a:txBody>
                  <a:tcPr marL="72000" marR="72000" marT="0" marB="0" anchor="ctr"/>
                </a:tc>
                <a:extLst>
                  <a:ext uri="{0D108BD9-81ED-4DB2-BD59-A6C34878D82A}">
                    <a16:rowId xmlns:a16="http://schemas.microsoft.com/office/drawing/2014/main" val="1003301466"/>
                  </a:ext>
                </a:extLst>
              </a:tr>
              <a:tr h="856398">
                <a:tc>
                  <a:txBody>
                    <a:bodyPr/>
                    <a:lstStyle/>
                    <a:p>
                      <a:pPr marL="0" marR="0" indent="0" algn="l">
                        <a:lnSpc>
                          <a:spcPct val="107000"/>
                        </a:lnSpc>
                        <a:spcBef>
                          <a:spcPts val="0"/>
                        </a:spcBef>
                        <a:spcAft>
                          <a:spcPts val="0"/>
                        </a:spcAft>
                      </a:pPr>
                      <a:r>
                        <a:rPr lang="en-US" sz="900" kern="1200" dirty="0">
                          <a:solidFill>
                            <a:prstClr val="black"/>
                          </a:solidFill>
                          <a:rtl val="0"/>
                        </a:rPr>
                        <a:t>The helpdesk team of 1 Level 2 and 4 Level 1 resources at this time are deemed optimal to provide 24X7 O365 support to the entire bank userbase – however later, helpdesk ticket volumes may result in incremental, temporary/long term spike in support resources need</a:t>
                      </a:r>
                      <a:endParaRPr lang="en-US" sz="900" kern="1200" dirty="0">
                        <a:solidFill>
                          <a:prstClr val="black"/>
                        </a:solidFill>
                        <a:latin typeface="Arial" panose="020B0604020202020204" pitchFamily="34" charset="0"/>
                        <a:ea typeface="+mn-ea"/>
                        <a:cs typeface="Arial" panose="020B0604020202020204" pitchFamily="34" charset="0"/>
                        <a:rtl val="0"/>
                      </a:endParaRPr>
                    </a:p>
                  </a:txBody>
                  <a:tcPr marL="72000" marR="72000" marT="0" marB="0" anchor="ctr"/>
                </a:tc>
                <a:tc>
                  <a:txBody>
                    <a:bodyPr/>
                    <a:lstStyle/>
                    <a:p>
                      <a:pPr marL="72390" marR="0" indent="0" algn="ctr">
                        <a:lnSpc>
                          <a:spcPct val="107000"/>
                        </a:lnSpc>
                        <a:spcBef>
                          <a:spcPts val="0"/>
                        </a:spcBef>
                        <a:spcAft>
                          <a:spcPts val="0"/>
                        </a:spcAft>
                      </a:pPr>
                      <a:r>
                        <a:rPr lang="en-US" sz="800" kern="1200" dirty="0">
                          <a:solidFill>
                            <a:prstClr val="black"/>
                          </a:solidFill>
                          <a:rtl val="0"/>
                        </a:rPr>
                        <a:t>High  </a:t>
                      </a:r>
                      <a:endParaRPr lang="en-US" sz="800" kern="1200" dirty="0">
                        <a:solidFill>
                          <a:prstClr val="black"/>
                        </a:solidFill>
                        <a:latin typeface="Arial" panose="020B0604020202020204" pitchFamily="34" charset="0"/>
                        <a:ea typeface="+mn-ea"/>
                        <a:cs typeface="Arial" panose="020B0604020202020204" pitchFamily="34" charset="0"/>
                        <a:rtl val="0"/>
                      </a:endParaRPr>
                    </a:p>
                  </a:txBody>
                  <a:tcPr marL="72000" marR="72000" marT="0" marB="0" anchor="ctr"/>
                </a:tc>
                <a:tc>
                  <a:txBody>
                    <a:bodyPr/>
                    <a:lstStyle/>
                    <a:p>
                      <a:pPr marL="0" marR="83185" indent="0" algn="l">
                        <a:lnSpc>
                          <a:spcPct val="107000"/>
                        </a:lnSpc>
                        <a:spcBef>
                          <a:spcPts val="0"/>
                        </a:spcBef>
                        <a:spcAft>
                          <a:spcPts val="0"/>
                        </a:spcAft>
                      </a:pPr>
                      <a:r>
                        <a:rPr lang="en-US" sz="800" kern="1200" dirty="0">
                          <a:solidFill>
                            <a:prstClr val="black"/>
                          </a:solidFill>
                          <a:rtl val="0"/>
                        </a:rPr>
                        <a:t>Delivery team shall regularly report ticket volumes by severity, priority and capacity utilized to provide such support – spikes when reported should enable delivery team to manage additional load via incremental staffing augmentation to the help desk – such changes may result in a change request</a:t>
                      </a:r>
                      <a:endParaRPr lang="en-US" sz="800" kern="1200" dirty="0">
                        <a:solidFill>
                          <a:prstClr val="black"/>
                        </a:solidFill>
                        <a:latin typeface="Arial" panose="020B0604020202020204" pitchFamily="34" charset="0"/>
                        <a:ea typeface="+mn-ea"/>
                        <a:cs typeface="Arial" panose="020B0604020202020204" pitchFamily="34" charset="0"/>
                        <a:rtl val="0"/>
                      </a:endParaRPr>
                    </a:p>
                  </a:txBody>
                  <a:tcPr marL="72000" marR="72000" marT="0" marB="0" anchor="ctr"/>
                </a:tc>
                <a:extLst>
                  <a:ext uri="{0D108BD9-81ED-4DB2-BD59-A6C34878D82A}">
                    <a16:rowId xmlns:a16="http://schemas.microsoft.com/office/drawing/2014/main" val="2839399668"/>
                  </a:ext>
                </a:extLst>
              </a:tr>
            </a:tbl>
          </a:graphicData>
        </a:graphic>
      </p:graphicFrame>
    </p:spTree>
    <p:extLst>
      <p:ext uri="{BB962C8B-B14F-4D97-AF65-F5344CB8AC3E}">
        <p14:creationId xmlns:p14="http://schemas.microsoft.com/office/powerpoint/2010/main" val="42120658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a:t>Project Critical Success Factors</a:t>
            </a:r>
            <a:endParaRPr lang="en-IN" dirty="0">
              <a:highlight>
                <a:srgbClr val="FFFF00"/>
              </a:highlight>
            </a:endParaRPr>
          </a:p>
        </p:txBody>
      </p:sp>
      <p:graphicFrame>
        <p:nvGraphicFramePr>
          <p:cNvPr id="5" name="Table 4">
            <a:extLst>
              <a:ext uri="{FF2B5EF4-FFF2-40B4-BE49-F238E27FC236}">
                <a16:creationId xmlns:a16="http://schemas.microsoft.com/office/drawing/2014/main" id="{D060680D-54FA-47B4-AEF5-C617447FEBE7}"/>
              </a:ext>
            </a:extLst>
          </p:cNvPr>
          <p:cNvGraphicFramePr>
            <a:graphicFrameLocks noGrp="1"/>
          </p:cNvGraphicFramePr>
          <p:nvPr>
            <p:extLst>
              <p:ext uri="{D42A27DB-BD31-4B8C-83A1-F6EECF244321}">
                <p14:modId xmlns:p14="http://schemas.microsoft.com/office/powerpoint/2010/main" val="44626155"/>
              </p:ext>
            </p:extLst>
          </p:nvPr>
        </p:nvGraphicFramePr>
        <p:xfrm>
          <a:off x="324000" y="987425"/>
          <a:ext cx="8496150" cy="3744914"/>
        </p:xfrm>
        <a:graphic>
          <a:graphicData uri="http://schemas.openxmlformats.org/drawingml/2006/table">
            <a:tbl>
              <a:tblPr>
                <a:tableStyleId>{BC89EF96-8CEA-46FF-86C4-4CE0E7609802}</a:tableStyleId>
              </a:tblPr>
              <a:tblGrid>
                <a:gridCol w="2095643">
                  <a:extLst>
                    <a:ext uri="{9D8B030D-6E8A-4147-A177-3AD203B41FA5}">
                      <a16:colId xmlns:a16="http://schemas.microsoft.com/office/drawing/2014/main" val="1449292715"/>
                    </a:ext>
                  </a:extLst>
                </a:gridCol>
                <a:gridCol w="6400507">
                  <a:extLst>
                    <a:ext uri="{9D8B030D-6E8A-4147-A177-3AD203B41FA5}">
                      <a16:colId xmlns:a16="http://schemas.microsoft.com/office/drawing/2014/main" val="3431574375"/>
                    </a:ext>
                  </a:extLst>
                </a:gridCol>
              </a:tblGrid>
              <a:tr h="298374">
                <a:tc>
                  <a:txBody>
                    <a:bodyPr/>
                    <a:lstStyle/>
                    <a:p>
                      <a:pPr algn="l"/>
                      <a:r>
                        <a:rPr lang="en-US" sz="1000" b="1" dirty="0">
                          <a:solidFill>
                            <a:schemeClr val="tx1"/>
                          </a:solidFill>
                        </a:rPr>
                        <a:t>Critical Success Factor </a:t>
                      </a:r>
                      <a:endParaRPr lang="en-US" sz="1000" b="1" dirty="0">
                        <a:solidFill>
                          <a:schemeClr val="tx1"/>
                        </a:solidFill>
                        <a:latin typeface="Segoe UI Light" panose="020B0502040204020203" pitchFamily="34" charset="0"/>
                      </a:endParaRPr>
                    </a:p>
                  </a:txBody>
                  <a:tcPr marL="72000" marR="72000" marT="0" marB="0" anchor="ctr">
                    <a:solidFill>
                      <a:schemeClr val="accent1">
                        <a:lumMod val="40000"/>
                        <a:lumOff val="60000"/>
                      </a:schemeClr>
                    </a:solidFill>
                  </a:tcPr>
                </a:tc>
                <a:tc>
                  <a:txBody>
                    <a:bodyPr/>
                    <a:lstStyle/>
                    <a:p>
                      <a:pPr algn="l"/>
                      <a:r>
                        <a:rPr lang="en-US" sz="1000" b="1" dirty="0">
                          <a:solidFill>
                            <a:schemeClr val="tx1"/>
                          </a:solidFill>
                        </a:rPr>
                        <a:t>Steps to achieve Critical Success Factors</a:t>
                      </a:r>
                      <a:endParaRPr lang="en-US" sz="1000" b="1" dirty="0">
                        <a:solidFill>
                          <a:schemeClr val="tx1"/>
                        </a:solidFill>
                        <a:latin typeface="Segoe UI Light" panose="020B0502040204020203" pitchFamily="34" charset="0"/>
                      </a:endParaRPr>
                    </a:p>
                  </a:txBody>
                  <a:tcPr marL="72000" marR="72000" marT="0" marB="0" anchor="ctr">
                    <a:solidFill>
                      <a:schemeClr val="accent1">
                        <a:lumMod val="40000"/>
                        <a:lumOff val="60000"/>
                      </a:schemeClr>
                    </a:solidFill>
                  </a:tcPr>
                </a:tc>
                <a:extLst>
                  <a:ext uri="{0D108BD9-81ED-4DB2-BD59-A6C34878D82A}">
                    <a16:rowId xmlns:a16="http://schemas.microsoft.com/office/drawing/2014/main" val="807064194"/>
                  </a:ext>
                </a:extLst>
              </a:tr>
              <a:tr h="403461">
                <a:tc>
                  <a:txBody>
                    <a:bodyPr/>
                    <a:lstStyle/>
                    <a:p>
                      <a:pPr algn="l"/>
                      <a:r>
                        <a:rPr lang="en-US" sz="900" b="1" dirty="0"/>
                        <a:t>Understanding of Scope, Deliverables</a:t>
                      </a:r>
                      <a:endParaRPr lang="en-US" sz="900" b="1" dirty="0">
                        <a:latin typeface="Segoe UI Light" panose="020B0502040204020203" pitchFamily="34" charset="0"/>
                      </a:endParaRPr>
                    </a:p>
                  </a:txBody>
                  <a:tcPr marL="72000" marR="72000" marT="0" marB="0" anchor="ctr"/>
                </a:tc>
                <a:tc>
                  <a:txBody>
                    <a:bodyPr/>
                    <a:lstStyle/>
                    <a:p>
                      <a:pPr algn="l"/>
                      <a:r>
                        <a:rPr lang="en-US" sz="900" dirty="0"/>
                        <a:t>Involvement of Solution, Delivery, Implementation from day-1 in all key discussions, decision making with client team</a:t>
                      </a:r>
                      <a:endParaRPr lang="en-US" sz="900" dirty="0">
                        <a:latin typeface="Segoe UI Light" panose="020B0502040204020203" pitchFamily="34" charset="0"/>
                      </a:endParaRPr>
                    </a:p>
                  </a:txBody>
                  <a:tcPr marL="72000" marR="72000" marT="0" marB="0" anchor="ctr"/>
                </a:tc>
                <a:extLst>
                  <a:ext uri="{0D108BD9-81ED-4DB2-BD59-A6C34878D82A}">
                    <a16:rowId xmlns:a16="http://schemas.microsoft.com/office/drawing/2014/main" val="996760371"/>
                  </a:ext>
                </a:extLst>
              </a:tr>
              <a:tr h="403461">
                <a:tc>
                  <a:txBody>
                    <a:bodyPr/>
                    <a:lstStyle/>
                    <a:p>
                      <a:pPr algn="l"/>
                      <a:r>
                        <a:rPr lang="en-US" sz="900" b="1" dirty="0"/>
                        <a:t>Project scheduling</a:t>
                      </a:r>
                      <a:endParaRPr lang="en-US" sz="900" b="1" dirty="0">
                        <a:latin typeface="Segoe UI Light" panose="020B0502040204020203" pitchFamily="34" charset="0"/>
                      </a:endParaRPr>
                    </a:p>
                  </a:txBody>
                  <a:tcPr marL="72000" marR="72000" marT="0" marB="0" anchor="ctr"/>
                </a:tc>
                <a:tc>
                  <a:txBody>
                    <a:bodyPr/>
                    <a:lstStyle/>
                    <a:p>
                      <a:pPr algn="l"/>
                      <a:r>
                        <a:rPr lang="en-US" sz="900" dirty="0"/>
                        <a:t>Ensure timely delivery of Infra hardware, Licenses and other activities</a:t>
                      </a:r>
                      <a:endParaRPr lang="en-US" sz="900" dirty="0">
                        <a:latin typeface="Segoe UI Light" panose="020B0502040204020203" pitchFamily="34" charset="0"/>
                      </a:endParaRPr>
                    </a:p>
                  </a:txBody>
                  <a:tcPr marL="72000" marR="72000" marT="0" marB="0" anchor="ctr"/>
                </a:tc>
                <a:extLst>
                  <a:ext uri="{0D108BD9-81ED-4DB2-BD59-A6C34878D82A}">
                    <a16:rowId xmlns:a16="http://schemas.microsoft.com/office/drawing/2014/main" val="1763956275"/>
                  </a:ext>
                </a:extLst>
              </a:tr>
              <a:tr h="403461">
                <a:tc>
                  <a:txBody>
                    <a:bodyPr/>
                    <a:lstStyle/>
                    <a:p>
                      <a:pPr algn="l"/>
                      <a:r>
                        <a:rPr lang="en-US" sz="900" b="1" dirty="0"/>
                        <a:t>Timely validation, approval on HLD </a:t>
                      </a:r>
                      <a:endParaRPr lang="en-US" sz="900" b="1" dirty="0">
                        <a:latin typeface="Segoe UI Light" panose="020B0502040204020203" pitchFamily="34" charset="0"/>
                      </a:endParaRPr>
                    </a:p>
                  </a:txBody>
                  <a:tcPr marL="72000" marR="72000" marT="0" marB="0" anchor="ctr"/>
                </a:tc>
                <a:tc>
                  <a:txBody>
                    <a:bodyPr/>
                    <a:lstStyle/>
                    <a:p>
                      <a:pPr algn="l"/>
                      <a:r>
                        <a:rPr lang="en-US" sz="900" dirty="0"/>
                        <a:t>Approved HLD, Identification of SPOC from client</a:t>
                      </a:r>
                      <a:endParaRPr lang="en-US" sz="900" dirty="0">
                        <a:latin typeface="Segoe UI Light" panose="020B0502040204020203" pitchFamily="34" charset="0"/>
                      </a:endParaRPr>
                    </a:p>
                  </a:txBody>
                  <a:tcPr marL="72000" marR="72000" marT="0" marB="0" anchor="ctr"/>
                </a:tc>
                <a:extLst>
                  <a:ext uri="{0D108BD9-81ED-4DB2-BD59-A6C34878D82A}">
                    <a16:rowId xmlns:a16="http://schemas.microsoft.com/office/drawing/2014/main" val="3384735356"/>
                  </a:ext>
                </a:extLst>
              </a:tr>
              <a:tr h="403461">
                <a:tc>
                  <a:txBody>
                    <a:bodyPr/>
                    <a:lstStyle/>
                    <a:p>
                      <a:pPr algn="l"/>
                      <a:r>
                        <a:rPr lang="en-US" sz="900" b="1" dirty="0"/>
                        <a:t>Timely delivery of migration infrastructure</a:t>
                      </a:r>
                      <a:endParaRPr lang="en-US" sz="900" b="1" dirty="0">
                        <a:latin typeface="Segoe UI Light" panose="020B0502040204020203" pitchFamily="34" charset="0"/>
                      </a:endParaRPr>
                    </a:p>
                  </a:txBody>
                  <a:tcPr marL="72000" marR="72000" marT="0" marB="0" anchor="ctr"/>
                </a:tc>
                <a:tc>
                  <a:txBody>
                    <a:bodyPr/>
                    <a:lstStyle/>
                    <a:p>
                      <a:pPr algn="l"/>
                      <a:r>
                        <a:rPr lang="en-US" sz="900" dirty="0"/>
                        <a:t>Client shall ensure proactively to have on prem migration infrastructure ready for the delivery team to commence and complete migration activities on time</a:t>
                      </a:r>
                      <a:endParaRPr lang="en-US" sz="900" dirty="0">
                        <a:latin typeface="Segoe UI Light" panose="020B0502040204020203" pitchFamily="34" charset="0"/>
                      </a:endParaRPr>
                    </a:p>
                  </a:txBody>
                  <a:tcPr marL="72000" marR="72000" marT="0" marB="0" anchor="ctr"/>
                </a:tc>
                <a:extLst>
                  <a:ext uri="{0D108BD9-81ED-4DB2-BD59-A6C34878D82A}">
                    <a16:rowId xmlns:a16="http://schemas.microsoft.com/office/drawing/2014/main" val="1689243781"/>
                  </a:ext>
                </a:extLst>
              </a:tr>
              <a:tr h="529065">
                <a:tc>
                  <a:txBody>
                    <a:bodyPr/>
                    <a:lstStyle/>
                    <a:p>
                      <a:pPr algn="l"/>
                      <a:r>
                        <a:rPr lang="en-US" sz="900" b="1" dirty="0"/>
                        <a:t>Successful pilot migration sign off</a:t>
                      </a:r>
                      <a:endParaRPr lang="en-US" sz="900" b="1" dirty="0">
                        <a:latin typeface="Segoe UI Light" panose="020B0502040204020203" pitchFamily="34" charset="0"/>
                      </a:endParaRPr>
                    </a:p>
                  </a:txBody>
                  <a:tcPr marL="72000" marR="72000" marT="0" marB="0" anchor="ctr"/>
                </a:tc>
                <a:tc>
                  <a:txBody>
                    <a:bodyPr/>
                    <a:lstStyle/>
                    <a:p>
                      <a:pPr algn="l"/>
                      <a:r>
                        <a:rPr lang="en-US" sz="900" dirty="0"/>
                        <a:t>Sify team shall strive to ensure timely and successful completion of pilot migrations as they shall indicate the velocity of migrations for the rest of the users. At the same time, Client shall ensure timely validation and sign off on the pilot migrations so delivery team can proceed with complete migration with greater confidence</a:t>
                      </a:r>
                      <a:endParaRPr lang="en-US" sz="900" dirty="0">
                        <a:latin typeface="Segoe UI Light" panose="020B0502040204020203" pitchFamily="34" charset="0"/>
                      </a:endParaRPr>
                    </a:p>
                  </a:txBody>
                  <a:tcPr marL="72000" marR="72000" marT="0" marB="0" anchor="ctr"/>
                </a:tc>
                <a:extLst>
                  <a:ext uri="{0D108BD9-81ED-4DB2-BD59-A6C34878D82A}">
                    <a16:rowId xmlns:a16="http://schemas.microsoft.com/office/drawing/2014/main" val="2566173654"/>
                  </a:ext>
                </a:extLst>
              </a:tr>
              <a:tr h="496709">
                <a:tc>
                  <a:txBody>
                    <a:bodyPr/>
                    <a:lstStyle/>
                    <a:p>
                      <a:pPr algn="l"/>
                      <a:r>
                        <a:rPr lang="en-US" sz="900" b="1" dirty="0"/>
                        <a:t>Migration Schedule and Staff Communication</a:t>
                      </a:r>
                      <a:endParaRPr lang="en-US" sz="900" b="1" dirty="0">
                        <a:latin typeface="Segoe UI Light" panose="020B0502040204020203" pitchFamily="34" charset="0"/>
                      </a:endParaRPr>
                    </a:p>
                  </a:txBody>
                  <a:tcPr marL="72000" marR="72000" marT="0" marB="0" anchor="ctr"/>
                </a:tc>
                <a:tc>
                  <a:txBody>
                    <a:bodyPr/>
                    <a:lstStyle/>
                    <a:p>
                      <a:pPr algn="l"/>
                      <a:r>
                        <a:rPr lang="en-US" sz="900" dirty="0"/>
                        <a:t>Client shall in advance publish to their personnel the migration schedule and readiness steps immediately as Sify team releases such information to ensure personnel and their desktops are proactively ready to undergo migration</a:t>
                      </a:r>
                      <a:endParaRPr lang="en-US" sz="900" dirty="0">
                        <a:latin typeface="Segoe UI Light" panose="020B0502040204020203" pitchFamily="34" charset="0"/>
                      </a:endParaRPr>
                    </a:p>
                  </a:txBody>
                  <a:tcPr marL="72000" marR="72000" marT="0" marB="0" anchor="ctr"/>
                </a:tc>
                <a:extLst>
                  <a:ext uri="{0D108BD9-81ED-4DB2-BD59-A6C34878D82A}">
                    <a16:rowId xmlns:a16="http://schemas.microsoft.com/office/drawing/2014/main" val="621194802"/>
                  </a:ext>
                </a:extLst>
              </a:tr>
              <a:tr h="403461">
                <a:tc>
                  <a:txBody>
                    <a:bodyPr/>
                    <a:lstStyle/>
                    <a:p>
                      <a:pPr algn="l"/>
                      <a:r>
                        <a:rPr lang="en-US" sz="900" b="1" dirty="0"/>
                        <a:t>Risk management</a:t>
                      </a:r>
                      <a:endParaRPr lang="en-US" sz="900" b="1" dirty="0">
                        <a:latin typeface="Segoe UI Light" panose="020B0502040204020203" pitchFamily="34" charset="0"/>
                      </a:endParaRPr>
                    </a:p>
                  </a:txBody>
                  <a:tcPr marL="72000" marR="72000" marT="0" marB="0" anchor="ctr"/>
                </a:tc>
                <a:tc>
                  <a:txBody>
                    <a:bodyPr/>
                    <a:lstStyle/>
                    <a:p>
                      <a:pPr algn="l"/>
                      <a:r>
                        <a:rPr lang="en-US" sz="900" dirty="0"/>
                        <a:t>Risk register with perceived risks, risk mitigation strategy. Identification of key risks and work on them till mitigated</a:t>
                      </a:r>
                      <a:endParaRPr lang="en-US" sz="900" dirty="0">
                        <a:latin typeface="Segoe UI Light" panose="020B0502040204020203" pitchFamily="34" charset="0"/>
                      </a:endParaRPr>
                    </a:p>
                  </a:txBody>
                  <a:tcPr marL="72000" marR="72000" marT="0" marB="0" anchor="ctr"/>
                </a:tc>
                <a:extLst>
                  <a:ext uri="{0D108BD9-81ED-4DB2-BD59-A6C34878D82A}">
                    <a16:rowId xmlns:a16="http://schemas.microsoft.com/office/drawing/2014/main" val="3851109185"/>
                  </a:ext>
                </a:extLst>
              </a:tr>
              <a:tr h="403461">
                <a:tc>
                  <a:txBody>
                    <a:bodyPr/>
                    <a:lstStyle/>
                    <a:p>
                      <a:pPr algn="l"/>
                      <a:r>
                        <a:rPr lang="en-US" sz="900" b="1" dirty="0"/>
                        <a:t>Support Transition</a:t>
                      </a:r>
                      <a:endParaRPr lang="en-US" sz="900" b="1" dirty="0">
                        <a:latin typeface="Segoe UI Light" panose="020B0502040204020203" pitchFamily="34" charset="0"/>
                      </a:endParaRPr>
                    </a:p>
                  </a:txBody>
                  <a:tcPr marL="72000" marR="72000" marT="0" marB="0" anchor="ctr"/>
                </a:tc>
                <a:tc>
                  <a:txBody>
                    <a:bodyPr/>
                    <a:lstStyle/>
                    <a:p>
                      <a:pPr algn="l"/>
                      <a:r>
                        <a:rPr lang="en-US" sz="900" dirty="0"/>
                        <a:t>UBI helpdesk readiness for support phase</a:t>
                      </a:r>
                      <a:endParaRPr lang="en-US" sz="900" dirty="0">
                        <a:latin typeface="Segoe UI Light" panose="020B0502040204020203" pitchFamily="34" charset="0"/>
                      </a:endParaRPr>
                    </a:p>
                  </a:txBody>
                  <a:tcPr marL="72000" marR="72000" marT="0" marB="0" anchor="ctr"/>
                </a:tc>
                <a:extLst>
                  <a:ext uri="{0D108BD9-81ED-4DB2-BD59-A6C34878D82A}">
                    <a16:rowId xmlns:a16="http://schemas.microsoft.com/office/drawing/2014/main" val="3883882720"/>
                  </a:ext>
                </a:extLst>
              </a:tr>
            </a:tbl>
          </a:graphicData>
        </a:graphic>
      </p:graphicFrame>
    </p:spTree>
    <p:extLst>
      <p:ext uri="{BB962C8B-B14F-4D97-AF65-F5344CB8AC3E}">
        <p14:creationId xmlns:p14="http://schemas.microsoft.com/office/powerpoint/2010/main" val="4211871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18818BCD-3D0D-4E27-8C98-21F4F5A99682}"/>
              </a:ext>
            </a:extLst>
          </p:cNvPr>
          <p:cNvGraphicFramePr>
            <a:graphicFrameLocks noGrp="1"/>
          </p:cNvGraphicFramePr>
          <p:nvPr>
            <p:extLst>
              <p:ext uri="{D42A27DB-BD31-4B8C-83A1-F6EECF244321}">
                <p14:modId xmlns:p14="http://schemas.microsoft.com/office/powerpoint/2010/main" val="2964877199"/>
              </p:ext>
            </p:extLst>
          </p:nvPr>
        </p:nvGraphicFramePr>
        <p:xfrm>
          <a:off x="327268" y="3010485"/>
          <a:ext cx="8494683" cy="1745544"/>
        </p:xfrm>
        <a:graphic>
          <a:graphicData uri="http://schemas.openxmlformats.org/drawingml/2006/table">
            <a:tbl>
              <a:tblPr>
                <a:tableStyleId>{BC89EF96-8CEA-46FF-86C4-4CE0E7609802}</a:tableStyleId>
              </a:tblPr>
              <a:tblGrid>
                <a:gridCol w="1661282">
                  <a:extLst>
                    <a:ext uri="{9D8B030D-6E8A-4147-A177-3AD203B41FA5}">
                      <a16:colId xmlns:a16="http://schemas.microsoft.com/office/drawing/2014/main" val="3285536894"/>
                    </a:ext>
                  </a:extLst>
                </a:gridCol>
                <a:gridCol w="6833401">
                  <a:extLst>
                    <a:ext uri="{9D8B030D-6E8A-4147-A177-3AD203B41FA5}">
                      <a16:colId xmlns:a16="http://schemas.microsoft.com/office/drawing/2014/main" val="838087677"/>
                    </a:ext>
                  </a:extLst>
                </a:gridCol>
              </a:tblGrid>
              <a:tr h="290924">
                <a:tc>
                  <a:txBody>
                    <a:bodyPr/>
                    <a:lstStyle/>
                    <a:p>
                      <a:pPr algn="l"/>
                      <a:r>
                        <a:rPr lang="en-US" sz="1000" b="1" dirty="0">
                          <a:solidFill>
                            <a:schemeClr val="tx1"/>
                          </a:solidFill>
                        </a:rPr>
                        <a:t>Phase</a:t>
                      </a:r>
                      <a:endParaRPr lang="en-US" sz="1000" b="1" dirty="0">
                        <a:solidFill>
                          <a:schemeClr val="tx1"/>
                        </a:solidFill>
                        <a:latin typeface="+mj-lt"/>
                      </a:endParaRPr>
                    </a:p>
                  </a:txBody>
                  <a:tcPr marL="72000" marR="72000" marT="0" marB="0" anchor="ctr">
                    <a:solidFill>
                      <a:schemeClr val="accent1">
                        <a:lumMod val="40000"/>
                        <a:lumOff val="60000"/>
                      </a:schemeClr>
                    </a:solidFill>
                  </a:tcPr>
                </a:tc>
                <a:tc>
                  <a:txBody>
                    <a:bodyPr/>
                    <a:lstStyle/>
                    <a:p>
                      <a:pPr algn="l"/>
                      <a:r>
                        <a:rPr lang="en-US" sz="1000" b="1" dirty="0">
                          <a:solidFill>
                            <a:schemeClr val="tx1"/>
                          </a:solidFill>
                        </a:rPr>
                        <a:t>Documentation</a:t>
                      </a:r>
                      <a:endParaRPr lang="en-US" sz="1000" b="1" dirty="0">
                        <a:solidFill>
                          <a:schemeClr val="tx1"/>
                        </a:solidFill>
                        <a:latin typeface="+mj-lt"/>
                      </a:endParaRPr>
                    </a:p>
                  </a:txBody>
                  <a:tcPr marL="72000" marR="72000" marT="0" marB="0" anchor="ctr">
                    <a:solidFill>
                      <a:schemeClr val="accent1">
                        <a:lumMod val="40000"/>
                        <a:lumOff val="60000"/>
                      </a:schemeClr>
                    </a:solidFill>
                  </a:tcPr>
                </a:tc>
                <a:extLst>
                  <a:ext uri="{0D108BD9-81ED-4DB2-BD59-A6C34878D82A}">
                    <a16:rowId xmlns:a16="http://schemas.microsoft.com/office/drawing/2014/main" val="286156115"/>
                  </a:ext>
                </a:extLst>
              </a:tr>
              <a:tr h="290924">
                <a:tc>
                  <a:txBody>
                    <a:bodyPr/>
                    <a:lstStyle/>
                    <a:p>
                      <a:pPr algn="l"/>
                      <a:r>
                        <a:rPr lang="en-US" sz="1000" b="1" kern="1200" dirty="0">
                          <a:solidFill>
                            <a:schemeClr val="tx1"/>
                          </a:solidFill>
                        </a:rPr>
                        <a:t>Initiation</a:t>
                      </a:r>
                      <a:endParaRPr lang="en-US" sz="1000" b="1" kern="1200" dirty="0">
                        <a:solidFill>
                          <a:schemeClr val="tx1"/>
                        </a:solidFill>
                        <a:latin typeface="+mj-lt"/>
                        <a:ea typeface="+mn-ea"/>
                        <a:cs typeface="+mn-cs"/>
                      </a:endParaRPr>
                    </a:p>
                  </a:txBody>
                  <a:tcPr marL="72000" marR="72000" marT="0" marB="0" anchor="ctr"/>
                </a:tc>
                <a:tc>
                  <a:txBody>
                    <a:bodyPr/>
                    <a:lstStyle/>
                    <a:p>
                      <a:pPr algn="l"/>
                      <a:r>
                        <a:rPr lang="en-US" sz="1000" kern="1200" dirty="0">
                          <a:solidFill>
                            <a:schemeClr val="tx1"/>
                          </a:solidFill>
                        </a:rPr>
                        <a:t>Scope of work / deliverables, Signed Agreement, Validated BOM </a:t>
                      </a:r>
                      <a:endParaRPr lang="en-US" sz="1000" kern="1200" dirty="0">
                        <a:solidFill>
                          <a:schemeClr val="tx1"/>
                        </a:solidFill>
                        <a:latin typeface="+mj-lt"/>
                        <a:ea typeface="+mn-ea"/>
                        <a:cs typeface="+mn-cs"/>
                      </a:endParaRPr>
                    </a:p>
                  </a:txBody>
                  <a:tcPr marL="72000" marR="72000" marT="0" marB="0" anchor="ctr"/>
                </a:tc>
                <a:extLst>
                  <a:ext uri="{0D108BD9-81ED-4DB2-BD59-A6C34878D82A}">
                    <a16:rowId xmlns:a16="http://schemas.microsoft.com/office/drawing/2014/main" val="3297905680"/>
                  </a:ext>
                </a:extLst>
              </a:tr>
              <a:tr h="290924">
                <a:tc>
                  <a:txBody>
                    <a:bodyPr/>
                    <a:lstStyle/>
                    <a:p>
                      <a:pPr algn="l"/>
                      <a:r>
                        <a:rPr lang="en-US" sz="1000" b="1" kern="1200" dirty="0">
                          <a:solidFill>
                            <a:schemeClr val="tx1"/>
                          </a:solidFill>
                        </a:rPr>
                        <a:t>Planning</a:t>
                      </a:r>
                      <a:endParaRPr lang="en-US" sz="1000" b="1" kern="1200" dirty="0">
                        <a:solidFill>
                          <a:schemeClr val="tx1"/>
                        </a:solidFill>
                        <a:latin typeface="+mj-lt"/>
                        <a:ea typeface="+mn-ea"/>
                        <a:cs typeface="+mn-cs"/>
                      </a:endParaRPr>
                    </a:p>
                  </a:txBody>
                  <a:tcPr marL="72000" marR="72000" marT="0" marB="0" anchor="ctr"/>
                </a:tc>
                <a:tc>
                  <a:txBody>
                    <a:bodyPr/>
                    <a:lstStyle/>
                    <a:p>
                      <a:pPr algn="l"/>
                      <a:r>
                        <a:rPr lang="en-US" sz="1000" kern="1200" dirty="0">
                          <a:solidFill>
                            <a:schemeClr val="tx1"/>
                          </a:solidFill>
                        </a:rPr>
                        <a:t>Detailed project plan, High level design document covering the entire solution, Network assessment report</a:t>
                      </a:r>
                      <a:endParaRPr lang="en-US" sz="1000" kern="1200" dirty="0">
                        <a:solidFill>
                          <a:schemeClr val="tx1"/>
                        </a:solidFill>
                        <a:latin typeface="+mj-lt"/>
                        <a:ea typeface="+mn-ea"/>
                        <a:cs typeface="+mn-cs"/>
                      </a:endParaRPr>
                    </a:p>
                  </a:txBody>
                  <a:tcPr marL="72000" marR="72000" marT="0" marB="0" anchor="ctr"/>
                </a:tc>
                <a:extLst>
                  <a:ext uri="{0D108BD9-81ED-4DB2-BD59-A6C34878D82A}">
                    <a16:rowId xmlns:a16="http://schemas.microsoft.com/office/drawing/2014/main" val="2117668922"/>
                  </a:ext>
                </a:extLst>
              </a:tr>
              <a:tr h="290924">
                <a:tc>
                  <a:txBody>
                    <a:bodyPr/>
                    <a:lstStyle/>
                    <a:p>
                      <a:pPr algn="l"/>
                      <a:r>
                        <a:rPr lang="en-US" sz="1000" b="1" kern="1200" dirty="0">
                          <a:solidFill>
                            <a:schemeClr val="tx1"/>
                          </a:solidFill>
                        </a:rPr>
                        <a:t>Execution</a:t>
                      </a:r>
                      <a:endParaRPr lang="en-US" sz="1000" b="1" kern="1200" dirty="0">
                        <a:solidFill>
                          <a:schemeClr val="tx1"/>
                        </a:solidFill>
                        <a:latin typeface="+mj-lt"/>
                        <a:ea typeface="+mn-ea"/>
                        <a:cs typeface="+mn-cs"/>
                      </a:endParaRPr>
                    </a:p>
                  </a:txBody>
                  <a:tcPr marL="72000" marR="72000" marT="0" marB="0" anchor="ctr"/>
                </a:tc>
                <a:tc>
                  <a:txBody>
                    <a:bodyPr/>
                    <a:lstStyle/>
                    <a:p>
                      <a:pPr algn="l"/>
                      <a:r>
                        <a:rPr lang="en-US" sz="1000" kern="1200" dirty="0">
                          <a:solidFill>
                            <a:schemeClr val="tx1"/>
                          </a:solidFill>
                        </a:rPr>
                        <a:t>User awareness training /program details</a:t>
                      </a:r>
                      <a:endParaRPr lang="en-US" sz="1000" kern="1200" dirty="0">
                        <a:solidFill>
                          <a:schemeClr val="tx1"/>
                        </a:solidFill>
                        <a:latin typeface="+mj-lt"/>
                        <a:ea typeface="+mn-ea"/>
                        <a:cs typeface="+mn-cs"/>
                      </a:endParaRPr>
                    </a:p>
                  </a:txBody>
                  <a:tcPr marL="72000" marR="72000" marT="0" marB="0" anchor="ctr"/>
                </a:tc>
                <a:extLst>
                  <a:ext uri="{0D108BD9-81ED-4DB2-BD59-A6C34878D82A}">
                    <a16:rowId xmlns:a16="http://schemas.microsoft.com/office/drawing/2014/main" val="3001759963"/>
                  </a:ext>
                </a:extLst>
              </a:tr>
              <a:tr h="290924">
                <a:tc>
                  <a:txBody>
                    <a:bodyPr/>
                    <a:lstStyle/>
                    <a:p>
                      <a:pPr algn="l"/>
                      <a:r>
                        <a:rPr lang="en-US" sz="1000" b="1" kern="1200" dirty="0">
                          <a:solidFill>
                            <a:schemeClr val="tx1"/>
                          </a:solidFill>
                        </a:rPr>
                        <a:t>Control</a:t>
                      </a:r>
                      <a:endParaRPr lang="en-US" sz="1000" b="1" kern="1200" dirty="0">
                        <a:solidFill>
                          <a:schemeClr val="tx1"/>
                        </a:solidFill>
                        <a:latin typeface="+mj-lt"/>
                        <a:ea typeface="+mn-ea"/>
                        <a:cs typeface="+mn-cs"/>
                      </a:endParaRPr>
                    </a:p>
                  </a:txBody>
                  <a:tcPr marL="72000" marR="72000" marT="0" marB="0" anchor="ctr"/>
                </a:tc>
                <a:tc>
                  <a:txBody>
                    <a:bodyPr/>
                    <a:lstStyle/>
                    <a:p>
                      <a:pPr algn="l"/>
                      <a:r>
                        <a:rPr lang="en-US" sz="1000" kern="1200" dirty="0">
                          <a:solidFill>
                            <a:schemeClr val="tx1"/>
                          </a:solidFill>
                        </a:rPr>
                        <a:t>Updated project progress, Weekly Status Reports</a:t>
                      </a:r>
                      <a:endParaRPr lang="en-US" sz="1000" kern="1200" dirty="0">
                        <a:solidFill>
                          <a:schemeClr val="tx1"/>
                        </a:solidFill>
                        <a:latin typeface="+mj-lt"/>
                        <a:ea typeface="+mn-ea"/>
                        <a:cs typeface="+mn-cs"/>
                      </a:endParaRPr>
                    </a:p>
                  </a:txBody>
                  <a:tcPr marL="72000" marR="72000" marT="0" marB="0" anchor="ctr"/>
                </a:tc>
                <a:extLst>
                  <a:ext uri="{0D108BD9-81ED-4DB2-BD59-A6C34878D82A}">
                    <a16:rowId xmlns:a16="http://schemas.microsoft.com/office/drawing/2014/main" val="1279574263"/>
                  </a:ext>
                </a:extLst>
              </a:tr>
              <a:tr h="290924">
                <a:tc>
                  <a:txBody>
                    <a:bodyPr/>
                    <a:lstStyle/>
                    <a:p>
                      <a:pPr algn="l"/>
                      <a:r>
                        <a:rPr lang="en-US" sz="1000" b="1" kern="1200" dirty="0">
                          <a:solidFill>
                            <a:schemeClr val="tx1"/>
                          </a:solidFill>
                        </a:rPr>
                        <a:t>Closure/Handover</a:t>
                      </a:r>
                      <a:endParaRPr lang="en-US" sz="1000" b="1" kern="1200" dirty="0">
                        <a:solidFill>
                          <a:schemeClr val="tx1"/>
                        </a:solidFill>
                        <a:latin typeface="+mj-lt"/>
                        <a:ea typeface="+mn-ea"/>
                        <a:cs typeface="+mn-cs"/>
                      </a:endParaRPr>
                    </a:p>
                  </a:txBody>
                  <a:tcPr marL="72000" marR="72000" marT="0" marB="0" anchor="ctr"/>
                </a:tc>
                <a:tc>
                  <a:txBody>
                    <a:bodyPr/>
                    <a:lstStyle/>
                    <a:p>
                      <a:pPr algn="l"/>
                      <a:r>
                        <a:rPr lang="en-US" sz="1000" kern="1200" dirty="0">
                          <a:solidFill>
                            <a:schemeClr val="tx1"/>
                          </a:solidFill>
                        </a:rPr>
                        <a:t>Final documentation, and handover to support</a:t>
                      </a:r>
                      <a:endParaRPr lang="en-US" sz="1000" kern="1200" dirty="0">
                        <a:solidFill>
                          <a:schemeClr val="tx1"/>
                        </a:solidFill>
                        <a:latin typeface="+mj-lt"/>
                        <a:ea typeface="+mn-ea"/>
                        <a:cs typeface="+mn-cs"/>
                      </a:endParaRPr>
                    </a:p>
                  </a:txBody>
                  <a:tcPr marL="72000" marR="72000" marT="0" marB="0" anchor="ctr"/>
                </a:tc>
                <a:extLst>
                  <a:ext uri="{0D108BD9-81ED-4DB2-BD59-A6C34878D82A}">
                    <a16:rowId xmlns:a16="http://schemas.microsoft.com/office/drawing/2014/main" val="1615069740"/>
                  </a:ext>
                </a:extLst>
              </a:tr>
            </a:tbl>
          </a:graphicData>
        </a:graphic>
      </p:graphicFrame>
      <p:graphicFrame>
        <p:nvGraphicFramePr>
          <p:cNvPr id="6" name="Table 5">
            <a:extLst>
              <a:ext uri="{FF2B5EF4-FFF2-40B4-BE49-F238E27FC236}">
                <a16:creationId xmlns:a16="http://schemas.microsoft.com/office/drawing/2014/main" id="{B014EB71-4458-41D5-9C1E-A54A70DD31F4}"/>
              </a:ext>
            </a:extLst>
          </p:cNvPr>
          <p:cNvGraphicFramePr>
            <a:graphicFrameLocks noGrp="1"/>
          </p:cNvGraphicFramePr>
          <p:nvPr>
            <p:extLst>
              <p:ext uri="{D42A27DB-BD31-4B8C-83A1-F6EECF244321}">
                <p14:modId xmlns:p14="http://schemas.microsoft.com/office/powerpoint/2010/main" val="2333631517"/>
              </p:ext>
            </p:extLst>
          </p:nvPr>
        </p:nvGraphicFramePr>
        <p:xfrm>
          <a:off x="327268" y="1345931"/>
          <a:ext cx="8506950" cy="1122644"/>
        </p:xfrm>
        <a:graphic>
          <a:graphicData uri="http://schemas.openxmlformats.org/drawingml/2006/table">
            <a:tbl>
              <a:tblPr>
                <a:tableStyleId>{BC89EF96-8CEA-46FF-86C4-4CE0E7609802}</a:tableStyleId>
              </a:tblPr>
              <a:tblGrid>
                <a:gridCol w="1674688">
                  <a:extLst>
                    <a:ext uri="{9D8B030D-6E8A-4147-A177-3AD203B41FA5}">
                      <a16:colId xmlns:a16="http://schemas.microsoft.com/office/drawing/2014/main" val="3285536894"/>
                    </a:ext>
                  </a:extLst>
                </a:gridCol>
                <a:gridCol w="6832262">
                  <a:extLst>
                    <a:ext uri="{9D8B030D-6E8A-4147-A177-3AD203B41FA5}">
                      <a16:colId xmlns:a16="http://schemas.microsoft.com/office/drawing/2014/main" val="838087677"/>
                    </a:ext>
                  </a:extLst>
                </a:gridCol>
              </a:tblGrid>
              <a:tr h="280661">
                <a:tc>
                  <a:txBody>
                    <a:bodyPr/>
                    <a:lstStyle/>
                    <a:p>
                      <a:pPr algn="l"/>
                      <a:r>
                        <a:rPr lang="en-US" sz="1000" b="1" dirty="0">
                          <a:solidFill>
                            <a:schemeClr val="tx1"/>
                          </a:solidFill>
                        </a:rPr>
                        <a:t>Review Phase</a:t>
                      </a:r>
                      <a:endParaRPr lang="en-US" sz="1000" b="1" dirty="0">
                        <a:solidFill>
                          <a:schemeClr val="tx1"/>
                        </a:solidFill>
                        <a:latin typeface="+mj-lt"/>
                      </a:endParaRPr>
                    </a:p>
                  </a:txBody>
                  <a:tcPr marL="72000" marR="72000" marT="0" marB="0" anchor="ctr">
                    <a:solidFill>
                      <a:schemeClr val="accent1">
                        <a:lumMod val="40000"/>
                        <a:lumOff val="60000"/>
                      </a:schemeClr>
                    </a:solidFill>
                  </a:tcPr>
                </a:tc>
                <a:tc>
                  <a:txBody>
                    <a:bodyPr/>
                    <a:lstStyle/>
                    <a:p>
                      <a:pPr algn="l"/>
                      <a:r>
                        <a:rPr lang="en-US" sz="1000" b="1" dirty="0">
                          <a:solidFill>
                            <a:schemeClr val="tx1"/>
                          </a:solidFill>
                        </a:rPr>
                        <a:t>Frequency</a:t>
                      </a:r>
                      <a:endParaRPr lang="en-US" sz="1000" b="1" dirty="0">
                        <a:solidFill>
                          <a:schemeClr val="tx1"/>
                        </a:solidFill>
                        <a:latin typeface="+mj-lt"/>
                      </a:endParaRPr>
                    </a:p>
                  </a:txBody>
                  <a:tcPr marL="72000" marR="72000" marT="0" marB="0" anchor="ctr">
                    <a:solidFill>
                      <a:schemeClr val="accent1">
                        <a:lumMod val="40000"/>
                        <a:lumOff val="60000"/>
                      </a:schemeClr>
                    </a:solidFill>
                  </a:tcPr>
                </a:tc>
                <a:extLst>
                  <a:ext uri="{0D108BD9-81ED-4DB2-BD59-A6C34878D82A}">
                    <a16:rowId xmlns:a16="http://schemas.microsoft.com/office/drawing/2014/main" val="286156115"/>
                  </a:ext>
                </a:extLst>
              </a:tr>
              <a:tr h="280661">
                <a:tc>
                  <a:txBody>
                    <a:bodyPr/>
                    <a:lstStyle/>
                    <a:p>
                      <a:pPr algn="l"/>
                      <a:r>
                        <a:rPr lang="en-US" sz="1000" b="1" kern="1200" dirty="0">
                          <a:solidFill>
                            <a:schemeClr val="tx1"/>
                          </a:solidFill>
                        </a:rPr>
                        <a:t>Project Progress Report</a:t>
                      </a:r>
                      <a:endParaRPr lang="en-US" sz="1000" b="1" kern="1200" dirty="0">
                        <a:solidFill>
                          <a:schemeClr val="tx1"/>
                        </a:solidFill>
                        <a:latin typeface="+mj-lt"/>
                        <a:ea typeface="+mn-ea"/>
                        <a:cs typeface="+mn-cs"/>
                      </a:endParaRPr>
                    </a:p>
                  </a:txBody>
                  <a:tcPr marL="72000" marR="72000" marT="0" marB="0" anchor="ctr"/>
                </a:tc>
                <a:tc>
                  <a:txBody>
                    <a:bodyPr/>
                    <a:lstStyle/>
                    <a:p>
                      <a:pPr algn="l"/>
                      <a:r>
                        <a:rPr lang="en-US" sz="1000" kern="1200" dirty="0">
                          <a:solidFill>
                            <a:schemeClr val="tx1"/>
                          </a:solidFill>
                        </a:rPr>
                        <a:t>Weekly in Word/Excel/PDF format</a:t>
                      </a:r>
                      <a:endParaRPr lang="en-US" sz="1000" kern="1200" dirty="0">
                        <a:solidFill>
                          <a:schemeClr val="tx1"/>
                        </a:solidFill>
                        <a:latin typeface="+mj-lt"/>
                        <a:ea typeface="+mn-ea"/>
                        <a:cs typeface="+mn-cs"/>
                      </a:endParaRPr>
                    </a:p>
                  </a:txBody>
                  <a:tcPr marL="72000" marR="72000" marT="0" marB="0" anchor="ctr"/>
                </a:tc>
                <a:extLst>
                  <a:ext uri="{0D108BD9-81ED-4DB2-BD59-A6C34878D82A}">
                    <a16:rowId xmlns:a16="http://schemas.microsoft.com/office/drawing/2014/main" val="3297905680"/>
                  </a:ext>
                </a:extLst>
              </a:tr>
              <a:tr h="280661">
                <a:tc>
                  <a:txBody>
                    <a:bodyPr/>
                    <a:lstStyle/>
                    <a:p>
                      <a:pPr algn="l"/>
                      <a:r>
                        <a:rPr lang="en-US" sz="1000" b="1" kern="1200" dirty="0">
                          <a:solidFill>
                            <a:schemeClr val="tx1"/>
                          </a:solidFill>
                        </a:rPr>
                        <a:t>Project Progress Review</a:t>
                      </a:r>
                      <a:endParaRPr lang="en-US" sz="1000" b="1" kern="1200" dirty="0">
                        <a:solidFill>
                          <a:schemeClr val="tx1"/>
                        </a:solidFill>
                        <a:latin typeface="+mj-lt"/>
                        <a:ea typeface="+mn-ea"/>
                        <a:cs typeface="+mn-cs"/>
                      </a:endParaRPr>
                    </a:p>
                  </a:txBody>
                  <a:tcPr marL="72000" marR="7200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kern="1200" dirty="0">
                          <a:solidFill>
                            <a:schemeClr val="tx1"/>
                          </a:solidFill>
                        </a:rPr>
                        <a:t>Once a month</a:t>
                      </a:r>
                      <a:endParaRPr lang="en-US" sz="1000" kern="1200" dirty="0">
                        <a:solidFill>
                          <a:schemeClr val="tx1"/>
                        </a:solidFill>
                        <a:latin typeface="+mj-lt"/>
                        <a:ea typeface="+mn-ea"/>
                        <a:cs typeface="+mn-cs"/>
                      </a:endParaRPr>
                    </a:p>
                  </a:txBody>
                  <a:tcPr marL="72000" marR="72000" marT="0" marB="0" anchor="ctr"/>
                </a:tc>
                <a:extLst>
                  <a:ext uri="{0D108BD9-81ED-4DB2-BD59-A6C34878D82A}">
                    <a16:rowId xmlns:a16="http://schemas.microsoft.com/office/drawing/2014/main" val="2117668922"/>
                  </a:ext>
                </a:extLst>
              </a:tr>
              <a:tr h="280661">
                <a:tc>
                  <a:txBody>
                    <a:bodyPr/>
                    <a:lstStyle/>
                    <a:p>
                      <a:pPr algn="l"/>
                      <a:r>
                        <a:rPr lang="en-US" sz="1000" b="1" kern="1200" dirty="0">
                          <a:solidFill>
                            <a:schemeClr val="tx1"/>
                          </a:solidFill>
                        </a:rPr>
                        <a:t>Steer-com review</a:t>
                      </a:r>
                      <a:endParaRPr lang="en-US" sz="1000" b="1" kern="1200" dirty="0">
                        <a:solidFill>
                          <a:schemeClr val="tx1"/>
                        </a:solidFill>
                        <a:latin typeface="+mj-lt"/>
                        <a:ea typeface="+mn-ea"/>
                        <a:cs typeface="+mn-cs"/>
                      </a:endParaRPr>
                    </a:p>
                  </a:txBody>
                  <a:tcPr marL="72000" marR="72000" marT="0" marB="0" anchor="ctr"/>
                </a:tc>
                <a:tc>
                  <a:txBody>
                    <a:bodyPr/>
                    <a:lstStyle/>
                    <a:p>
                      <a:pPr algn="l"/>
                      <a:r>
                        <a:rPr lang="en-US" sz="1000" kern="1200" dirty="0">
                          <a:solidFill>
                            <a:schemeClr val="tx1"/>
                          </a:solidFill>
                        </a:rPr>
                        <a:t>To be decided </a:t>
                      </a:r>
                      <a:endParaRPr lang="en-US" sz="1000" kern="1200" dirty="0">
                        <a:solidFill>
                          <a:schemeClr val="tx1"/>
                        </a:solidFill>
                        <a:latin typeface="+mj-lt"/>
                        <a:ea typeface="+mn-ea"/>
                        <a:cs typeface="+mn-cs"/>
                      </a:endParaRPr>
                    </a:p>
                  </a:txBody>
                  <a:tcPr marL="72000" marR="72000" marT="0" marB="0" anchor="ctr"/>
                </a:tc>
                <a:extLst>
                  <a:ext uri="{0D108BD9-81ED-4DB2-BD59-A6C34878D82A}">
                    <a16:rowId xmlns:a16="http://schemas.microsoft.com/office/drawing/2014/main" val="3001759963"/>
                  </a:ext>
                </a:extLst>
              </a:tr>
            </a:tbl>
          </a:graphicData>
        </a:graphic>
      </p:graphicFrame>
      <p:sp>
        <p:nvSpPr>
          <p:cNvPr id="3" name="Title 2"/>
          <p:cNvSpPr>
            <a:spLocks noGrp="1"/>
          </p:cNvSpPr>
          <p:nvPr>
            <p:ph type="title"/>
          </p:nvPr>
        </p:nvSpPr>
        <p:spPr>
          <a:xfrm>
            <a:off x="324000" y="257731"/>
            <a:ext cx="7666691" cy="369332"/>
          </a:xfrm>
        </p:spPr>
        <p:txBody>
          <a:bodyPr>
            <a:normAutofit/>
          </a:bodyPr>
          <a:lstStyle/>
          <a:p>
            <a:r>
              <a:rPr lang="en-IN" dirty="0"/>
              <a:t>Project Review &amp; Documentation</a:t>
            </a:r>
          </a:p>
        </p:txBody>
      </p:sp>
      <p:sp>
        <p:nvSpPr>
          <p:cNvPr id="8" name="TextBox 7">
            <a:extLst>
              <a:ext uri="{FF2B5EF4-FFF2-40B4-BE49-F238E27FC236}">
                <a16:creationId xmlns:a16="http://schemas.microsoft.com/office/drawing/2014/main" id="{AC983729-3FCC-4EDB-9905-D78599A0AA9D}"/>
              </a:ext>
            </a:extLst>
          </p:cNvPr>
          <p:cNvSpPr txBox="1"/>
          <p:nvPr/>
        </p:nvSpPr>
        <p:spPr>
          <a:xfrm>
            <a:off x="323850" y="987425"/>
            <a:ext cx="8496300" cy="276999"/>
          </a:xfrm>
          <a:prstGeom prst="rect">
            <a:avLst/>
          </a:prstGeom>
          <a:noFill/>
        </p:spPr>
        <p:txBody>
          <a:bodyPr wrap="square" rtlCol="0">
            <a:spAutoFit/>
          </a:bodyPr>
          <a:lstStyle/>
          <a:p>
            <a:r>
              <a:rPr lang="en-US" sz="1200" b="1" dirty="0">
                <a:latin typeface="+mj-lt"/>
                <a:cs typeface="Segoe UI Light" panose="020B0502040204020203" pitchFamily="34" charset="0"/>
              </a:rPr>
              <a:t>Project Review</a:t>
            </a:r>
          </a:p>
        </p:txBody>
      </p:sp>
      <p:sp>
        <p:nvSpPr>
          <p:cNvPr id="9" name="TextBox 8">
            <a:extLst>
              <a:ext uri="{FF2B5EF4-FFF2-40B4-BE49-F238E27FC236}">
                <a16:creationId xmlns:a16="http://schemas.microsoft.com/office/drawing/2014/main" id="{6CE7CBE7-7A0B-4CA5-816F-892E58323412}"/>
              </a:ext>
            </a:extLst>
          </p:cNvPr>
          <p:cNvSpPr txBox="1"/>
          <p:nvPr/>
        </p:nvSpPr>
        <p:spPr>
          <a:xfrm>
            <a:off x="323850" y="2674926"/>
            <a:ext cx="8496300" cy="276999"/>
          </a:xfrm>
          <a:prstGeom prst="rect">
            <a:avLst/>
          </a:prstGeom>
          <a:noFill/>
        </p:spPr>
        <p:txBody>
          <a:bodyPr wrap="square" rtlCol="0">
            <a:spAutoFit/>
          </a:bodyPr>
          <a:lstStyle/>
          <a:p>
            <a:r>
              <a:rPr lang="en-US" sz="1200" b="1" dirty="0">
                <a:latin typeface="+mj-lt"/>
                <a:cs typeface="Segoe UI Light" panose="020B0502040204020203" pitchFamily="34" charset="0"/>
              </a:rPr>
              <a:t>Project Documentation during Project Life-cycle</a:t>
            </a:r>
          </a:p>
        </p:txBody>
      </p:sp>
    </p:spTree>
    <p:extLst>
      <p:ext uri="{BB962C8B-B14F-4D97-AF65-F5344CB8AC3E}">
        <p14:creationId xmlns:p14="http://schemas.microsoft.com/office/powerpoint/2010/main" val="227651577"/>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Rectangle: Top Corners One Rounded and One Snipped 37">
            <a:extLst>
              <a:ext uri="{FF2B5EF4-FFF2-40B4-BE49-F238E27FC236}">
                <a16:creationId xmlns:a16="http://schemas.microsoft.com/office/drawing/2014/main" id="{8FA58607-4435-4936-B19E-36F472E1B226}"/>
              </a:ext>
            </a:extLst>
          </p:cNvPr>
          <p:cNvSpPr/>
          <p:nvPr/>
        </p:nvSpPr>
        <p:spPr>
          <a:xfrm>
            <a:off x="4751388" y="987425"/>
            <a:ext cx="4068762" cy="3744913"/>
          </a:xfrm>
          <a:prstGeom prst="snipRoundRect">
            <a:avLst>
              <a:gd name="adj1" fmla="val 6149"/>
              <a:gd name="adj2" fmla="val 0"/>
            </a:avLst>
          </a:prstGeom>
          <a:solidFill>
            <a:schemeClr val="bg1"/>
          </a:solidFill>
          <a:ln w="6350">
            <a:solidFill>
              <a:schemeClr val="accent5">
                <a:lumMod val="60000"/>
                <a:lumOff val="4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286"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white"/>
              </a:solidFill>
              <a:effectLst/>
              <a:uLnTx/>
              <a:uFillTx/>
              <a:latin typeface="Trebuchet MS"/>
              <a:ea typeface="+mn-ea"/>
              <a:cs typeface="+mn-cs"/>
            </a:endParaRPr>
          </a:p>
        </p:txBody>
      </p:sp>
      <p:sp>
        <p:nvSpPr>
          <p:cNvPr id="8" name="Rectangle: Top Corners One Rounded and One Snipped 7">
            <a:extLst>
              <a:ext uri="{FF2B5EF4-FFF2-40B4-BE49-F238E27FC236}">
                <a16:creationId xmlns:a16="http://schemas.microsoft.com/office/drawing/2014/main" id="{F0B7A837-58AE-457D-B078-A54C9BAD40AD}"/>
              </a:ext>
            </a:extLst>
          </p:cNvPr>
          <p:cNvSpPr/>
          <p:nvPr/>
        </p:nvSpPr>
        <p:spPr>
          <a:xfrm flipH="1">
            <a:off x="323850" y="987425"/>
            <a:ext cx="4068762" cy="3744913"/>
          </a:xfrm>
          <a:prstGeom prst="snipRoundRect">
            <a:avLst>
              <a:gd name="adj1" fmla="val 6149"/>
              <a:gd name="adj2" fmla="val 326"/>
            </a:avLst>
          </a:prstGeom>
          <a:solidFill>
            <a:schemeClr val="bg1"/>
          </a:solidFill>
          <a:ln w="6350">
            <a:solidFill>
              <a:schemeClr val="accent5">
                <a:lumMod val="60000"/>
                <a:lumOff val="4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286"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white"/>
              </a:solidFill>
              <a:effectLst/>
              <a:uLnTx/>
              <a:uFillTx/>
              <a:latin typeface="Trebuchet MS"/>
              <a:ea typeface="+mn-ea"/>
              <a:cs typeface="+mn-cs"/>
            </a:endParaRPr>
          </a:p>
        </p:txBody>
      </p:sp>
      <p:sp>
        <p:nvSpPr>
          <p:cNvPr id="2" name="Title 1">
            <a:extLst>
              <a:ext uri="{FF2B5EF4-FFF2-40B4-BE49-F238E27FC236}">
                <a16:creationId xmlns:a16="http://schemas.microsoft.com/office/drawing/2014/main" id="{1656CF38-5F3C-4B0A-A603-9FCE3510B132}"/>
              </a:ext>
            </a:extLst>
          </p:cNvPr>
          <p:cNvSpPr>
            <a:spLocks noGrp="1"/>
          </p:cNvSpPr>
          <p:nvPr>
            <p:ph type="title"/>
          </p:nvPr>
        </p:nvSpPr>
        <p:spPr/>
        <p:txBody>
          <a:bodyPr/>
          <a:lstStyle/>
          <a:p>
            <a:r>
              <a:rPr lang="en-US" dirty="0"/>
              <a:t>Communication Plan/Management</a:t>
            </a:r>
            <a:endParaRPr lang="en-IN" dirty="0"/>
          </a:p>
        </p:txBody>
      </p:sp>
      <p:sp>
        <p:nvSpPr>
          <p:cNvPr id="3" name="TextBox 2">
            <a:extLst>
              <a:ext uri="{FF2B5EF4-FFF2-40B4-BE49-F238E27FC236}">
                <a16:creationId xmlns:a16="http://schemas.microsoft.com/office/drawing/2014/main" id="{D0AAE773-5C99-4DBE-8AF5-12A51EA06090}"/>
              </a:ext>
            </a:extLst>
          </p:cNvPr>
          <p:cNvSpPr txBox="1"/>
          <p:nvPr/>
        </p:nvSpPr>
        <p:spPr>
          <a:xfrm>
            <a:off x="640080" y="2042204"/>
            <a:ext cx="3502854" cy="1820435"/>
          </a:xfrm>
          <a:prstGeom prst="rect">
            <a:avLst/>
          </a:prstGeom>
          <a:noFill/>
        </p:spPr>
        <p:txBody>
          <a:bodyPr wrap="square" rtlCol="0">
            <a:spAutoFit/>
          </a:bodyPr>
          <a:lstStyle/>
          <a:p>
            <a:pPr marL="171450" marR="0" lvl="0" indent="-171450" algn="l" defTabSz="914286" rtl="0" eaLnBrk="1" fontAlgn="auto" latinLnBrk="0" hangingPunct="1">
              <a:lnSpc>
                <a:spcPts val="1600"/>
              </a:lnSpc>
              <a:spcBef>
                <a:spcPts val="0"/>
              </a:spcBef>
              <a:spcAft>
                <a:spcPts val="240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srgbClr val="000000"/>
                </a:solidFill>
                <a:effectLst/>
                <a:uLnTx/>
                <a:uFillTx/>
                <a:latin typeface="Trebuchet MS"/>
                <a:ea typeface="+mn-ea"/>
                <a:cs typeface="+mn-cs"/>
              </a:rPr>
              <a:t>Project Manager would be the authorized to communicate regular communication such as status updates, seeking clarification, scheduling of meeting, risks, escalation etc. </a:t>
            </a:r>
          </a:p>
          <a:p>
            <a:pPr marL="171450" marR="0" lvl="0" indent="-171450" algn="l" defTabSz="914286" rtl="0" eaLnBrk="1" fontAlgn="auto" latinLnBrk="0" hangingPunct="1">
              <a:lnSpc>
                <a:spcPts val="1600"/>
              </a:lnSpc>
              <a:spcBef>
                <a:spcPts val="0"/>
              </a:spcBef>
              <a:spcAft>
                <a:spcPts val="240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srgbClr val="000000"/>
                </a:solidFill>
                <a:effectLst/>
                <a:uLnTx/>
                <a:uFillTx/>
                <a:latin typeface="Trebuchet MS"/>
                <a:ea typeface="+mn-ea"/>
                <a:cs typeface="+mn-cs"/>
              </a:rPr>
              <a:t>Project Manager will send the necessary weekly status reports, project updates to the UBI designed team.</a:t>
            </a:r>
          </a:p>
        </p:txBody>
      </p:sp>
      <p:sp>
        <p:nvSpPr>
          <p:cNvPr id="14" name="TextBox 13">
            <a:extLst>
              <a:ext uri="{FF2B5EF4-FFF2-40B4-BE49-F238E27FC236}">
                <a16:creationId xmlns:a16="http://schemas.microsoft.com/office/drawing/2014/main" id="{2F9C7C8A-B123-4EEF-AD58-FB232AEF8FF6}"/>
              </a:ext>
            </a:extLst>
          </p:cNvPr>
          <p:cNvSpPr txBox="1"/>
          <p:nvPr/>
        </p:nvSpPr>
        <p:spPr>
          <a:xfrm>
            <a:off x="5034343" y="2042204"/>
            <a:ext cx="3230426" cy="1820435"/>
          </a:xfrm>
          <a:prstGeom prst="rect">
            <a:avLst/>
          </a:prstGeom>
          <a:noFill/>
        </p:spPr>
        <p:txBody>
          <a:bodyPr wrap="square" rtlCol="0">
            <a:spAutoFit/>
          </a:bodyPr>
          <a:lstStyle/>
          <a:p>
            <a:pPr marL="171450" marR="0" lvl="1" indent="-171450" algn="l" defTabSz="685800" rtl="0" eaLnBrk="1" fontAlgn="auto" latinLnBrk="0" hangingPunct="1">
              <a:lnSpc>
                <a:spcPts val="1600"/>
              </a:lnSpc>
              <a:spcBef>
                <a:spcPts val="0"/>
              </a:spcBef>
              <a:spcAft>
                <a:spcPts val="240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prstClr val="black"/>
                </a:solidFill>
                <a:effectLst/>
                <a:uLnTx/>
                <a:uFillTx/>
                <a:latin typeface="Trebuchet MS"/>
                <a:ea typeface="+mn-ea"/>
                <a:cs typeface="+mn-cs"/>
              </a:rPr>
              <a:t>Client to identify the SPOC / Project Owner to receive &amp; respond to communication from Sify.</a:t>
            </a:r>
          </a:p>
          <a:p>
            <a:pPr marL="171450" marR="0" lvl="1" indent="-171450" algn="l" defTabSz="685800" rtl="0" eaLnBrk="1" fontAlgn="auto" latinLnBrk="0" hangingPunct="1">
              <a:lnSpc>
                <a:spcPts val="1600"/>
              </a:lnSpc>
              <a:spcBef>
                <a:spcPts val="0"/>
              </a:spcBef>
              <a:spcAft>
                <a:spcPts val="180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prstClr val="black"/>
                </a:solidFill>
                <a:effectLst/>
                <a:uLnTx/>
                <a:uFillTx/>
                <a:latin typeface="Trebuchet MS"/>
                <a:ea typeface="+mn-ea"/>
                <a:cs typeface="+mn-cs"/>
              </a:rPr>
              <a:t>Project Owner can reach out to Sify – PM and Others shared in the escalation matrix for any requirement / information / Clarification.</a:t>
            </a:r>
            <a:endParaRPr kumimoji="0" lang="en-US" sz="1200" b="0" i="0" u="none" strike="noStrike" kern="1200" cap="none" spc="0" normalizeH="0" baseline="0" noProof="0" dirty="0">
              <a:ln>
                <a:noFill/>
              </a:ln>
              <a:solidFill>
                <a:srgbClr val="000000"/>
              </a:solidFill>
              <a:effectLst/>
              <a:uLnTx/>
              <a:uFillTx/>
              <a:latin typeface="Trebuchet MS"/>
              <a:ea typeface="+mn-ea"/>
              <a:cs typeface="+mn-cs"/>
            </a:endParaRPr>
          </a:p>
        </p:txBody>
      </p:sp>
      <p:cxnSp>
        <p:nvCxnSpPr>
          <p:cNvPr id="19" name="Straight Connector 18">
            <a:extLst>
              <a:ext uri="{FF2B5EF4-FFF2-40B4-BE49-F238E27FC236}">
                <a16:creationId xmlns:a16="http://schemas.microsoft.com/office/drawing/2014/main" id="{5AEBA643-7970-4EA6-9106-773AAD3F8810}"/>
              </a:ext>
            </a:extLst>
          </p:cNvPr>
          <p:cNvCxnSpPr>
            <a:cxnSpLocks/>
          </p:cNvCxnSpPr>
          <p:nvPr/>
        </p:nvCxnSpPr>
        <p:spPr>
          <a:xfrm>
            <a:off x="640080" y="3040945"/>
            <a:ext cx="3502854" cy="0"/>
          </a:xfrm>
          <a:prstGeom prst="line">
            <a:avLst/>
          </a:prstGeom>
          <a:ln w="6350">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5809E398-71A4-4ADC-967E-8BDF7D9DDC63}"/>
              </a:ext>
            </a:extLst>
          </p:cNvPr>
          <p:cNvCxnSpPr>
            <a:cxnSpLocks/>
          </p:cNvCxnSpPr>
          <p:nvPr/>
        </p:nvCxnSpPr>
        <p:spPr>
          <a:xfrm>
            <a:off x="5034342" y="2845757"/>
            <a:ext cx="3502854" cy="0"/>
          </a:xfrm>
          <a:prstGeom prst="line">
            <a:avLst/>
          </a:prstGeom>
          <a:ln w="6350">
            <a:prstDash val="sysDot"/>
          </a:ln>
        </p:spPr>
        <p:style>
          <a:lnRef idx="1">
            <a:schemeClr val="accent1"/>
          </a:lnRef>
          <a:fillRef idx="0">
            <a:schemeClr val="accent1"/>
          </a:fillRef>
          <a:effectRef idx="0">
            <a:schemeClr val="accent1"/>
          </a:effectRef>
          <a:fontRef idx="minor">
            <a:schemeClr val="tx1"/>
          </a:fontRef>
        </p:style>
      </p:cxnSp>
      <p:sp>
        <p:nvSpPr>
          <p:cNvPr id="34" name="Rectangle: Rounded Corners 33">
            <a:extLst>
              <a:ext uri="{FF2B5EF4-FFF2-40B4-BE49-F238E27FC236}">
                <a16:creationId xmlns:a16="http://schemas.microsoft.com/office/drawing/2014/main" id="{D3211C86-A751-4B0B-9CB8-B782EBE42669}"/>
              </a:ext>
            </a:extLst>
          </p:cNvPr>
          <p:cNvSpPr/>
          <p:nvPr/>
        </p:nvSpPr>
        <p:spPr>
          <a:xfrm>
            <a:off x="5047005" y="1275262"/>
            <a:ext cx="1315857" cy="457201"/>
          </a:xfrm>
          <a:prstGeom prst="roundRect">
            <a:avLst/>
          </a:prstGeom>
          <a:solidFill>
            <a:schemeClr val="bg1"/>
          </a:solidFill>
          <a:ln w="63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pic>
        <p:nvPicPr>
          <p:cNvPr id="40" name="Picture 39" descr="http://skillwise.in/consulting/images_new/logo/sify.png">
            <a:extLst>
              <a:ext uri="{FF2B5EF4-FFF2-40B4-BE49-F238E27FC236}">
                <a16:creationId xmlns:a16="http://schemas.microsoft.com/office/drawing/2014/main" id="{63B01A39-3F43-47A4-AC06-3073371CCA27}"/>
              </a:ext>
            </a:extLst>
          </p:cNvPr>
          <p:cNvPicPr>
            <a:picLocks noChangeAspect="1" noChangeArrowheads="1"/>
          </p:cNvPicPr>
          <p:nvPr/>
        </p:nvPicPr>
        <p:blipFill rotWithShape="1">
          <a:blip r:embed="rId3" cstate="screen">
            <a:extLst>
              <a:ext uri="{28A0092B-C50C-407E-A947-70E740481C1C}">
                <a14:useLocalDpi xmlns:a14="http://schemas.microsoft.com/office/drawing/2010/main"/>
              </a:ext>
            </a:extLst>
          </a:blip>
          <a:srcRect l="10457" t="28259" b="27623"/>
          <a:stretch/>
        </p:blipFill>
        <p:spPr bwMode="auto">
          <a:xfrm>
            <a:off x="598216" y="1244111"/>
            <a:ext cx="1069776" cy="527090"/>
          </a:xfrm>
          <a:prstGeom prst="rect">
            <a:avLst/>
          </a:prstGeom>
          <a:noFill/>
          <a:extLst>
            <a:ext uri="{909E8E84-426E-40DD-AFC4-6F175D3DCCD1}">
              <a14:hiddenFill xmlns:a14="http://schemas.microsoft.com/office/drawing/2010/main">
                <a:solidFill>
                  <a:srgbClr val="FFFFFF"/>
                </a:solidFill>
              </a14:hiddenFill>
            </a:ext>
          </a:extLst>
        </p:spPr>
      </p:pic>
      <p:pic>
        <p:nvPicPr>
          <p:cNvPr id="44" name="Picture 43" descr="Logo&#10;&#10;Description automatically generated with low confidence">
            <a:extLst>
              <a:ext uri="{FF2B5EF4-FFF2-40B4-BE49-F238E27FC236}">
                <a16:creationId xmlns:a16="http://schemas.microsoft.com/office/drawing/2014/main" id="{A584508E-C03E-4E3B-B06F-A13CAA8953ED}"/>
              </a:ext>
            </a:extLst>
          </p:cNvPr>
          <p:cNvPicPr>
            <a:picLocks noChangeAspect="1"/>
          </p:cNvPicPr>
          <p:nvPr/>
        </p:nvPicPr>
        <p:blipFill rotWithShape="1">
          <a:blip r:embed="rId4" cstate="email">
            <a:extLst>
              <a:ext uri="{28A0092B-C50C-407E-A947-70E740481C1C}">
                <a14:useLocalDpi xmlns:a14="http://schemas.microsoft.com/office/drawing/2010/main" val="0"/>
              </a:ext>
            </a:extLst>
          </a:blip>
          <a:srcRect l="10182" t="9481" r="9835" b="8100"/>
          <a:stretch/>
        </p:blipFill>
        <p:spPr>
          <a:xfrm>
            <a:off x="5144145" y="1320435"/>
            <a:ext cx="1106806" cy="361059"/>
          </a:xfrm>
          <a:prstGeom prst="rect">
            <a:avLst/>
          </a:prstGeom>
          <a:effectLst>
            <a:outerShdw blurRad="50800" dist="50800" dir="5400000" sx="200000" sy="200000" algn="ctr" rotWithShape="0">
              <a:srgbClr val="000000">
                <a:alpha val="0"/>
              </a:srgbClr>
            </a:outerShdw>
          </a:effectLst>
        </p:spPr>
      </p:pic>
    </p:spTree>
    <p:extLst>
      <p:ext uri="{BB962C8B-B14F-4D97-AF65-F5344CB8AC3E}">
        <p14:creationId xmlns:p14="http://schemas.microsoft.com/office/powerpoint/2010/main" val="24001539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Escalation matrix</a:t>
            </a:r>
            <a:endParaRPr lang="en-IN" dirty="0"/>
          </a:p>
        </p:txBody>
      </p:sp>
      <p:graphicFrame>
        <p:nvGraphicFramePr>
          <p:cNvPr id="4" name="Table 3">
            <a:extLst>
              <a:ext uri="{FF2B5EF4-FFF2-40B4-BE49-F238E27FC236}">
                <a16:creationId xmlns:a16="http://schemas.microsoft.com/office/drawing/2014/main" id="{F25CA7A8-3323-4D2B-9494-0D37A56B91F9}"/>
              </a:ext>
            </a:extLst>
          </p:cNvPr>
          <p:cNvGraphicFramePr>
            <a:graphicFrameLocks noGrp="1"/>
          </p:cNvGraphicFramePr>
          <p:nvPr>
            <p:extLst>
              <p:ext uri="{D42A27DB-BD31-4B8C-83A1-F6EECF244321}">
                <p14:modId xmlns:p14="http://schemas.microsoft.com/office/powerpoint/2010/main" val="2764089792"/>
              </p:ext>
            </p:extLst>
          </p:nvPr>
        </p:nvGraphicFramePr>
        <p:xfrm>
          <a:off x="324000" y="987425"/>
          <a:ext cx="8496150" cy="2670175"/>
        </p:xfrm>
        <a:graphic>
          <a:graphicData uri="http://schemas.openxmlformats.org/drawingml/2006/table">
            <a:tbl>
              <a:tblPr>
                <a:tableStyleId>{BC89EF96-8CEA-46FF-86C4-4CE0E7609802}</a:tableStyleId>
              </a:tblPr>
              <a:tblGrid>
                <a:gridCol w="999335">
                  <a:extLst>
                    <a:ext uri="{9D8B030D-6E8A-4147-A177-3AD203B41FA5}">
                      <a16:colId xmlns:a16="http://schemas.microsoft.com/office/drawing/2014/main" val="2739850119"/>
                    </a:ext>
                  </a:extLst>
                </a:gridCol>
                <a:gridCol w="1800779">
                  <a:extLst>
                    <a:ext uri="{9D8B030D-6E8A-4147-A177-3AD203B41FA5}">
                      <a16:colId xmlns:a16="http://schemas.microsoft.com/office/drawing/2014/main" val="2214838445"/>
                    </a:ext>
                  </a:extLst>
                </a:gridCol>
                <a:gridCol w="3085770">
                  <a:extLst>
                    <a:ext uri="{9D8B030D-6E8A-4147-A177-3AD203B41FA5}">
                      <a16:colId xmlns:a16="http://schemas.microsoft.com/office/drawing/2014/main" val="3464400355"/>
                    </a:ext>
                  </a:extLst>
                </a:gridCol>
                <a:gridCol w="2610266">
                  <a:extLst>
                    <a:ext uri="{9D8B030D-6E8A-4147-A177-3AD203B41FA5}">
                      <a16:colId xmlns:a16="http://schemas.microsoft.com/office/drawing/2014/main" val="488213973"/>
                    </a:ext>
                  </a:extLst>
                </a:gridCol>
              </a:tblGrid>
              <a:tr h="590980">
                <a:tc>
                  <a:txBody>
                    <a:bodyPr/>
                    <a:lstStyle/>
                    <a:p>
                      <a:pPr algn="l"/>
                      <a:r>
                        <a:rPr lang="en-US" sz="1200" b="1" kern="1200" dirty="0">
                          <a:solidFill>
                            <a:schemeClr val="tx1"/>
                          </a:solidFill>
                        </a:rPr>
                        <a:t>Level of Escalation</a:t>
                      </a:r>
                      <a:endParaRPr lang="en-US" sz="1200" b="1" kern="1200" dirty="0">
                        <a:solidFill>
                          <a:schemeClr val="tx1"/>
                        </a:solidFill>
                        <a:latin typeface="Segoe UI Light" panose="020B0502040204020203" pitchFamily="34" charset="0"/>
                        <a:ea typeface="+mn-ea"/>
                        <a:cs typeface="+mn-cs"/>
                      </a:endParaRPr>
                    </a:p>
                  </a:txBody>
                  <a:tcPr marL="72000" marR="72000" marT="0" marB="0" anchor="ctr">
                    <a:solidFill>
                      <a:schemeClr val="accent1">
                        <a:lumMod val="40000"/>
                        <a:lumOff val="60000"/>
                      </a:schemeClr>
                    </a:solidFill>
                  </a:tcPr>
                </a:tc>
                <a:tc>
                  <a:txBody>
                    <a:bodyPr/>
                    <a:lstStyle/>
                    <a:p>
                      <a:pPr algn="l"/>
                      <a:r>
                        <a:rPr lang="en-US" sz="1200" b="1" kern="1200" dirty="0">
                          <a:solidFill>
                            <a:schemeClr val="tx1"/>
                          </a:solidFill>
                        </a:rPr>
                        <a:t>Role / Name</a:t>
                      </a:r>
                      <a:endParaRPr lang="en-US" sz="1200" b="1" kern="1200" dirty="0">
                        <a:solidFill>
                          <a:schemeClr val="tx1"/>
                        </a:solidFill>
                        <a:latin typeface="Segoe UI Light" panose="020B0502040204020203" pitchFamily="34" charset="0"/>
                        <a:ea typeface="+mn-ea"/>
                        <a:cs typeface="+mn-cs"/>
                      </a:endParaRPr>
                    </a:p>
                  </a:txBody>
                  <a:tcPr marL="72000" marR="72000" marT="0" marB="0" anchor="ctr">
                    <a:solidFill>
                      <a:schemeClr val="accent1">
                        <a:lumMod val="40000"/>
                        <a:lumOff val="60000"/>
                      </a:schemeClr>
                    </a:solidFill>
                  </a:tcPr>
                </a:tc>
                <a:tc>
                  <a:txBody>
                    <a:bodyPr/>
                    <a:lstStyle/>
                    <a:p>
                      <a:pPr algn="l"/>
                      <a:r>
                        <a:rPr lang="en-US" sz="1200" b="1" kern="1200" dirty="0">
                          <a:solidFill>
                            <a:schemeClr val="tx1"/>
                          </a:solidFill>
                        </a:rPr>
                        <a:t>Email id</a:t>
                      </a:r>
                      <a:endParaRPr lang="en-US" sz="1200" b="1" kern="1200" dirty="0">
                        <a:solidFill>
                          <a:schemeClr val="tx1"/>
                        </a:solidFill>
                        <a:latin typeface="Segoe UI Light" panose="020B0502040204020203" pitchFamily="34" charset="0"/>
                        <a:ea typeface="+mn-ea"/>
                        <a:cs typeface="+mn-cs"/>
                      </a:endParaRPr>
                    </a:p>
                  </a:txBody>
                  <a:tcPr marL="72000" marR="72000" marT="0" marB="0" anchor="ctr">
                    <a:solidFill>
                      <a:schemeClr val="accent1">
                        <a:lumMod val="40000"/>
                        <a:lumOff val="60000"/>
                      </a:schemeClr>
                    </a:solidFill>
                  </a:tcPr>
                </a:tc>
                <a:tc>
                  <a:txBody>
                    <a:bodyPr/>
                    <a:lstStyle/>
                    <a:p>
                      <a:pPr algn="l"/>
                      <a:r>
                        <a:rPr lang="en-US" sz="1200" b="1" kern="1200" dirty="0">
                          <a:solidFill>
                            <a:schemeClr val="tx1"/>
                          </a:solidFill>
                        </a:rPr>
                        <a:t>Time after which escalation to be done to next level</a:t>
                      </a:r>
                      <a:endParaRPr lang="en-US" sz="1200" b="1" kern="1200" dirty="0">
                        <a:solidFill>
                          <a:schemeClr val="tx1"/>
                        </a:solidFill>
                        <a:latin typeface="Segoe UI Light" panose="020B0502040204020203" pitchFamily="34" charset="0"/>
                        <a:ea typeface="+mn-ea"/>
                        <a:cs typeface="+mn-cs"/>
                      </a:endParaRPr>
                    </a:p>
                  </a:txBody>
                  <a:tcPr marL="72000" marR="72000" marT="0" marB="0" anchor="ctr">
                    <a:solidFill>
                      <a:schemeClr val="accent1">
                        <a:lumMod val="40000"/>
                        <a:lumOff val="60000"/>
                      </a:schemeClr>
                    </a:solidFill>
                  </a:tcPr>
                </a:tc>
                <a:extLst>
                  <a:ext uri="{0D108BD9-81ED-4DB2-BD59-A6C34878D82A}">
                    <a16:rowId xmlns:a16="http://schemas.microsoft.com/office/drawing/2014/main" val="2374091543"/>
                  </a:ext>
                </a:extLst>
              </a:tr>
              <a:tr h="606432">
                <a:tc>
                  <a:txBody>
                    <a:bodyPr/>
                    <a:lstStyle/>
                    <a:p>
                      <a:pPr algn="l">
                        <a:lnSpc>
                          <a:spcPts val="1600"/>
                        </a:lnSpc>
                      </a:pPr>
                      <a:r>
                        <a:rPr lang="en-US" sz="1200" b="1" kern="1200" dirty="0">
                          <a:solidFill>
                            <a:schemeClr val="tx1"/>
                          </a:solidFill>
                        </a:rPr>
                        <a:t>Level 1</a:t>
                      </a:r>
                      <a:endParaRPr lang="en-US" sz="1200" b="1" i="0" kern="1200" dirty="0">
                        <a:solidFill>
                          <a:schemeClr val="tx1"/>
                        </a:solidFill>
                        <a:latin typeface="Segoe UI Light" charset="0"/>
                        <a:cs typeface="Segoe UI Light" charset="0"/>
                      </a:endParaRPr>
                    </a:p>
                  </a:txBody>
                  <a:tcPr marL="72000" marR="72000" marT="0" marB="0" anchor="ctr"/>
                </a:tc>
                <a:tc>
                  <a:txBody>
                    <a:bodyPr/>
                    <a:lstStyle/>
                    <a:p>
                      <a:pPr algn="l">
                        <a:lnSpc>
                          <a:spcPts val="1600"/>
                        </a:lnSpc>
                      </a:pPr>
                      <a:r>
                        <a:rPr lang="en-US" sz="1100" b="0" kern="1200" dirty="0">
                          <a:solidFill>
                            <a:schemeClr val="tx1"/>
                          </a:solidFill>
                        </a:rPr>
                        <a:t>Service Delivery manager (Rajesh)</a:t>
                      </a:r>
                      <a:endParaRPr lang="en-US" sz="1100" b="0" i="0" kern="1200" dirty="0">
                        <a:solidFill>
                          <a:schemeClr val="tx1"/>
                        </a:solidFill>
                        <a:latin typeface="Segoe UI Light" charset="0"/>
                        <a:cs typeface="Segoe UI Light" charset="0"/>
                      </a:endParaRPr>
                    </a:p>
                  </a:txBody>
                  <a:tcPr marL="72000" marR="72000" marT="0" marB="0" anchor="ctr"/>
                </a:tc>
                <a:tc>
                  <a:txBody>
                    <a:bodyPr/>
                    <a:lstStyle/>
                    <a:p>
                      <a:pPr algn="l">
                        <a:lnSpc>
                          <a:spcPts val="1600"/>
                        </a:lnSpc>
                      </a:pPr>
                      <a:r>
                        <a:rPr lang="en-US" sz="1100" b="0" kern="1200" dirty="0">
                          <a:solidFill>
                            <a:srgbClr val="404040">
                              <a:hueOff val="0"/>
                              <a:satOff val="0"/>
                              <a:lumOff val="0"/>
                              <a:alphaOff val="0"/>
                            </a:srgbClr>
                          </a:solidFill>
                          <a:hlinkClick r:id="rId3"/>
                        </a:rPr>
                        <a:t>menghani.rajesh@sifycorp.com</a:t>
                      </a:r>
                      <a:endParaRPr lang="en-US" sz="1100" b="0" kern="1200" dirty="0">
                        <a:solidFill>
                          <a:srgbClr val="404040">
                            <a:hueOff val="0"/>
                            <a:satOff val="0"/>
                            <a:lumOff val="0"/>
                            <a:alphaOff val="0"/>
                          </a:srgbClr>
                        </a:solidFill>
                      </a:endParaRPr>
                    </a:p>
                    <a:p>
                      <a:pPr algn="l">
                        <a:lnSpc>
                          <a:spcPts val="1600"/>
                        </a:lnSpc>
                      </a:pPr>
                      <a:r>
                        <a:rPr lang="en-US" sz="1100" b="0" kern="1200" dirty="0">
                          <a:solidFill>
                            <a:schemeClr val="tx1"/>
                          </a:solidFill>
                        </a:rPr>
                        <a:t>(+91) 9867656780</a:t>
                      </a:r>
                      <a:endParaRPr lang="en-US" sz="1100" b="0" i="0" kern="1200" dirty="0">
                        <a:solidFill>
                          <a:schemeClr val="tx1"/>
                        </a:solidFill>
                        <a:latin typeface="Segoe UI Light" charset="0"/>
                        <a:cs typeface="Segoe UI Light" charset="0"/>
                      </a:endParaRPr>
                    </a:p>
                  </a:txBody>
                  <a:tcPr marL="72000" marR="72000" marT="0" marB="0" anchor="ctr"/>
                </a:tc>
                <a:tc>
                  <a:txBody>
                    <a:bodyPr/>
                    <a:lstStyle/>
                    <a:p>
                      <a:pPr algn="l">
                        <a:lnSpc>
                          <a:spcPts val="1600"/>
                        </a:lnSpc>
                      </a:pPr>
                      <a:r>
                        <a:rPr lang="en-US" sz="1100" b="0" kern="1200" dirty="0">
                          <a:solidFill>
                            <a:schemeClr val="tx1"/>
                          </a:solidFill>
                        </a:rPr>
                        <a:t>1 day after no reply from team</a:t>
                      </a:r>
                      <a:endParaRPr lang="en-US" sz="1100" b="0" i="0" kern="1200" dirty="0">
                        <a:solidFill>
                          <a:schemeClr val="tx1"/>
                        </a:solidFill>
                        <a:latin typeface="Segoe UI Light" charset="0"/>
                        <a:cs typeface="Segoe UI Light" charset="0"/>
                      </a:endParaRPr>
                    </a:p>
                  </a:txBody>
                  <a:tcPr marL="72000" marR="72000" marT="0" marB="0" anchor="ctr"/>
                </a:tc>
                <a:extLst>
                  <a:ext uri="{0D108BD9-81ED-4DB2-BD59-A6C34878D82A}">
                    <a16:rowId xmlns:a16="http://schemas.microsoft.com/office/drawing/2014/main" val="34772918"/>
                  </a:ext>
                </a:extLst>
              </a:tr>
              <a:tr h="866331">
                <a:tc>
                  <a:txBody>
                    <a:bodyPr/>
                    <a:lstStyle/>
                    <a:p>
                      <a:pPr algn="l">
                        <a:lnSpc>
                          <a:spcPts val="1600"/>
                        </a:lnSpc>
                      </a:pPr>
                      <a:r>
                        <a:rPr lang="en-US" sz="1200" b="1" kern="1200" dirty="0">
                          <a:solidFill>
                            <a:schemeClr val="tx1"/>
                          </a:solidFill>
                        </a:rPr>
                        <a:t>Level 2</a:t>
                      </a:r>
                      <a:endParaRPr lang="en-US" sz="1200" b="1" i="0" kern="1200" dirty="0">
                        <a:solidFill>
                          <a:schemeClr val="tx1"/>
                        </a:solidFill>
                        <a:latin typeface="Segoe UI Light" charset="0"/>
                        <a:cs typeface="Segoe UI Light" charset="0"/>
                      </a:endParaRPr>
                    </a:p>
                  </a:txBody>
                  <a:tcPr marL="72000" marR="72000" marT="0" marB="0" anchor="ctr"/>
                </a:tc>
                <a:tc>
                  <a:txBody>
                    <a:bodyPr/>
                    <a:lstStyle/>
                    <a:p>
                      <a:pPr algn="l">
                        <a:lnSpc>
                          <a:spcPts val="1600"/>
                        </a:lnSpc>
                      </a:pPr>
                      <a:r>
                        <a:rPr lang="en-US" sz="1100" b="0" kern="1200" dirty="0">
                          <a:solidFill>
                            <a:schemeClr val="tx1"/>
                          </a:solidFill>
                        </a:rPr>
                        <a:t>Service Delivery Head (Sainarayan)</a:t>
                      </a:r>
                      <a:endParaRPr lang="en-US" sz="1100" b="0" i="0" kern="1200" dirty="0">
                        <a:solidFill>
                          <a:schemeClr val="tx1"/>
                        </a:solidFill>
                        <a:latin typeface="Segoe UI Light" charset="0"/>
                        <a:cs typeface="Segoe UI Light" charset="0"/>
                      </a:endParaRPr>
                    </a:p>
                  </a:txBody>
                  <a:tcPr marL="72000" marR="72000" marT="0" marB="0" anchor="ctr"/>
                </a:tc>
                <a:tc>
                  <a:txBody>
                    <a:bodyPr/>
                    <a:lstStyle/>
                    <a:p>
                      <a:pPr algn="l">
                        <a:lnSpc>
                          <a:spcPts val="1600"/>
                        </a:lnSpc>
                      </a:pPr>
                      <a:r>
                        <a:rPr lang="en-US" sz="1100" b="0" kern="1200" dirty="0">
                          <a:solidFill>
                            <a:srgbClr val="404040">
                              <a:hueOff val="0"/>
                              <a:satOff val="0"/>
                              <a:lumOff val="0"/>
                              <a:alphaOff val="0"/>
                            </a:srgbClr>
                          </a:solidFill>
                          <a:hlinkClick r:id="rId4"/>
                        </a:rPr>
                        <a:t>sainarayan.balasubramanian@sifycorp.com</a:t>
                      </a:r>
                      <a:endParaRPr lang="en-US" sz="1100" b="0" kern="1200" dirty="0">
                        <a:solidFill>
                          <a:srgbClr val="404040">
                            <a:hueOff val="0"/>
                            <a:satOff val="0"/>
                            <a:lumOff val="0"/>
                            <a:alphaOff val="0"/>
                          </a:srgbClr>
                        </a:solidFill>
                      </a:endParaRPr>
                    </a:p>
                    <a:p>
                      <a:pPr algn="l">
                        <a:lnSpc>
                          <a:spcPts val="1600"/>
                        </a:lnSpc>
                      </a:pPr>
                      <a:r>
                        <a:rPr lang="en-US" sz="1100" b="1" kern="1200" dirty="0">
                          <a:solidFill>
                            <a:srgbClr val="404040">
                              <a:hueOff val="0"/>
                              <a:satOff val="0"/>
                              <a:lumOff val="0"/>
                              <a:alphaOff val="0"/>
                            </a:srgbClr>
                          </a:solidFill>
                        </a:rPr>
                        <a:t>(+91) 8310936804</a:t>
                      </a:r>
                      <a:endParaRPr lang="en-US" sz="1100" b="1" i="0" kern="1200" dirty="0">
                        <a:solidFill>
                          <a:srgbClr val="404040">
                            <a:hueOff val="0"/>
                            <a:satOff val="0"/>
                            <a:lumOff val="0"/>
                            <a:alphaOff val="0"/>
                          </a:srgbClr>
                        </a:solidFill>
                        <a:latin typeface="Segoe UI Light" charset="0"/>
                        <a:cs typeface="Segoe UI Light" charset="0"/>
                      </a:endParaRPr>
                    </a:p>
                  </a:txBody>
                  <a:tcPr marL="72000" marR="72000" marT="0" marB="0" anchor="ctr"/>
                </a:tc>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lang="en-US" sz="1100" b="0" kern="1200" dirty="0">
                          <a:solidFill>
                            <a:schemeClr val="tx1"/>
                          </a:solidFill>
                        </a:rPr>
                        <a:t>1 day after no reply from Level1</a:t>
                      </a:r>
                    </a:p>
                    <a:p>
                      <a:pPr algn="l">
                        <a:lnSpc>
                          <a:spcPts val="1600"/>
                        </a:lnSpc>
                      </a:pPr>
                      <a:endParaRPr lang="en-US" sz="1100" b="0" i="0" kern="1200" dirty="0">
                        <a:solidFill>
                          <a:schemeClr val="tx1"/>
                        </a:solidFill>
                        <a:latin typeface="Segoe UI Light" charset="0"/>
                        <a:cs typeface="Segoe UI Light" charset="0"/>
                      </a:endParaRPr>
                    </a:p>
                  </a:txBody>
                  <a:tcPr marL="72000" marR="72000" marT="0" marB="0" anchor="ctr"/>
                </a:tc>
                <a:extLst>
                  <a:ext uri="{0D108BD9-81ED-4DB2-BD59-A6C34878D82A}">
                    <a16:rowId xmlns:a16="http://schemas.microsoft.com/office/drawing/2014/main" val="1809909636"/>
                  </a:ext>
                </a:extLst>
              </a:tr>
              <a:tr h="606432">
                <a:tc>
                  <a:txBody>
                    <a:bodyPr/>
                    <a:lstStyle/>
                    <a:p>
                      <a:pPr algn="l">
                        <a:lnSpc>
                          <a:spcPts val="1600"/>
                        </a:lnSpc>
                      </a:pPr>
                      <a:r>
                        <a:rPr lang="en-US" sz="1200" b="1" kern="1200" dirty="0">
                          <a:solidFill>
                            <a:schemeClr val="tx1"/>
                          </a:solidFill>
                        </a:rPr>
                        <a:t>Level 3</a:t>
                      </a:r>
                      <a:endParaRPr lang="en-US" sz="1200" b="1" i="0" kern="1200" dirty="0">
                        <a:solidFill>
                          <a:schemeClr val="tx1"/>
                        </a:solidFill>
                        <a:latin typeface="Segoe UI Light" charset="0"/>
                        <a:cs typeface="Segoe UI Light" charset="0"/>
                      </a:endParaRPr>
                    </a:p>
                  </a:txBody>
                  <a:tcPr marL="72000" marR="72000" marT="0" marB="0" anchor="ctr"/>
                </a:tc>
                <a:tc>
                  <a:txBody>
                    <a:bodyPr/>
                    <a:lstStyle/>
                    <a:p>
                      <a:pPr algn="l">
                        <a:lnSpc>
                          <a:spcPts val="1600"/>
                        </a:lnSpc>
                      </a:pPr>
                      <a:r>
                        <a:rPr lang="en-US" sz="1100" b="0" kern="1200" dirty="0">
                          <a:solidFill>
                            <a:schemeClr val="tx1"/>
                          </a:solidFill>
                        </a:rPr>
                        <a:t>Sify Delivery Head (Subhasish)</a:t>
                      </a:r>
                      <a:endParaRPr lang="en-US" sz="1100" b="0" i="0" kern="1200" dirty="0">
                        <a:solidFill>
                          <a:schemeClr val="tx1"/>
                        </a:solidFill>
                        <a:latin typeface="Segoe UI Light" charset="0"/>
                        <a:cs typeface="Segoe UI Light" charset="0"/>
                      </a:endParaRPr>
                    </a:p>
                  </a:txBody>
                  <a:tcPr marL="72000" marR="72000" marT="0" marB="0" anchor="ctr"/>
                </a:tc>
                <a:tc>
                  <a:txBody>
                    <a:bodyPr/>
                    <a:lstStyle/>
                    <a:p>
                      <a:pPr algn="l">
                        <a:lnSpc>
                          <a:spcPts val="1600"/>
                        </a:lnSpc>
                      </a:pPr>
                      <a:r>
                        <a:rPr lang="en-US" sz="1100" b="0" kern="1200" dirty="0">
                          <a:solidFill>
                            <a:srgbClr val="404040">
                              <a:hueOff val="0"/>
                              <a:satOff val="0"/>
                              <a:lumOff val="0"/>
                              <a:alphaOff val="0"/>
                            </a:srgbClr>
                          </a:solidFill>
                          <a:hlinkClick r:id="rId5"/>
                        </a:rPr>
                        <a:t>subhasish.dhar@sifycorp.com</a:t>
                      </a:r>
                      <a:endParaRPr lang="en-US" sz="1100" b="0" kern="1200" dirty="0">
                        <a:solidFill>
                          <a:srgbClr val="404040">
                            <a:hueOff val="0"/>
                            <a:satOff val="0"/>
                            <a:lumOff val="0"/>
                            <a:alphaOff val="0"/>
                          </a:srgbClr>
                        </a:solidFill>
                      </a:endParaRPr>
                    </a:p>
                    <a:p>
                      <a:pPr algn="l">
                        <a:lnSpc>
                          <a:spcPts val="1600"/>
                        </a:lnSpc>
                      </a:pPr>
                      <a:r>
                        <a:rPr lang="en-US" sz="1100" b="1" kern="1200" dirty="0">
                          <a:solidFill>
                            <a:srgbClr val="404040">
                              <a:hueOff val="0"/>
                              <a:satOff val="0"/>
                              <a:lumOff val="0"/>
                              <a:alphaOff val="0"/>
                            </a:srgbClr>
                          </a:solidFill>
                        </a:rPr>
                        <a:t>(+91) 9620455000</a:t>
                      </a:r>
                      <a:endParaRPr lang="en-US" sz="1100" b="1" i="0" kern="1200" dirty="0">
                        <a:solidFill>
                          <a:srgbClr val="404040">
                            <a:hueOff val="0"/>
                            <a:satOff val="0"/>
                            <a:lumOff val="0"/>
                            <a:alphaOff val="0"/>
                          </a:srgbClr>
                        </a:solidFill>
                        <a:latin typeface="Segoe UI Light" charset="0"/>
                        <a:cs typeface="Segoe UI Light" charset="0"/>
                      </a:endParaRPr>
                    </a:p>
                  </a:txBody>
                  <a:tcPr marL="72000" marR="72000" marT="0" marB="0" anchor="ctr"/>
                </a:tc>
                <a:tc>
                  <a:txBody>
                    <a:bodyPr/>
                    <a:lstStyle/>
                    <a:p>
                      <a:pPr algn="l">
                        <a:lnSpc>
                          <a:spcPts val="1600"/>
                        </a:lnSpc>
                      </a:pPr>
                      <a:r>
                        <a:rPr lang="en-US" sz="1100" b="0" kern="1200" dirty="0">
                          <a:solidFill>
                            <a:schemeClr val="tx1"/>
                          </a:solidFill>
                        </a:rPr>
                        <a:t>2 days after no reply from Level2</a:t>
                      </a:r>
                      <a:endParaRPr lang="en-US" sz="1100" b="0" i="0" kern="1200" dirty="0">
                        <a:solidFill>
                          <a:schemeClr val="tx1"/>
                        </a:solidFill>
                        <a:latin typeface="Segoe UI Light" charset="0"/>
                        <a:cs typeface="Segoe UI Light" charset="0"/>
                      </a:endParaRPr>
                    </a:p>
                  </a:txBody>
                  <a:tcPr marL="72000" marR="72000" marT="0" marB="0" anchor="ctr"/>
                </a:tc>
                <a:extLst>
                  <a:ext uri="{0D108BD9-81ED-4DB2-BD59-A6C34878D82A}">
                    <a16:rowId xmlns:a16="http://schemas.microsoft.com/office/drawing/2014/main" val="1743119347"/>
                  </a:ext>
                </a:extLst>
              </a:tr>
            </a:tbl>
          </a:graphicData>
        </a:graphic>
      </p:graphicFrame>
    </p:spTree>
    <p:extLst>
      <p:ext uri="{BB962C8B-B14F-4D97-AF65-F5344CB8AC3E}">
        <p14:creationId xmlns:p14="http://schemas.microsoft.com/office/powerpoint/2010/main" val="3362052858"/>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BE3634DA-2E08-47A5-9D47-3A7B039BD822}"/>
              </a:ext>
            </a:extLst>
          </p:cNvPr>
          <p:cNvSpPr>
            <a:spLocks noGrp="1"/>
          </p:cNvSpPr>
          <p:nvPr>
            <p:ph type="body" sz="quarter" idx="11"/>
          </p:nvPr>
        </p:nvSpPr>
        <p:spPr>
          <a:xfrm>
            <a:off x="323850" y="3735010"/>
            <a:ext cx="8496300" cy="1194704"/>
          </a:xfrm>
        </p:spPr>
        <p:txBody>
          <a:bodyPr>
            <a:normAutofit/>
          </a:bodyPr>
          <a:lstStyle/>
          <a:p>
            <a:r>
              <a:rPr lang="en-IN" dirty="0"/>
              <a:t>Thank you</a:t>
            </a:r>
          </a:p>
        </p:txBody>
      </p:sp>
      <p:sp>
        <p:nvSpPr>
          <p:cNvPr id="4" name="Rectangle 3">
            <a:extLst>
              <a:ext uri="{FF2B5EF4-FFF2-40B4-BE49-F238E27FC236}">
                <a16:creationId xmlns:a16="http://schemas.microsoft.com/office/drawing/2014/main" id="{01A383CA-F2F0-4BC3-8345-68F23F68E893}"/>
              </a:ext>
            </a:extLst>
          </p:cNvPr>
          <p:cNvSpPr/>
          <p:nvPr/>
        </p:nvSpPr>
        <p:spPr>
          <a:xfrm>
            <a:off x="-6504" y="0"/>
            <a:ext cx="135000" cy="612000"/>
          </a:xfrm>
          <a:prstGeom prst="rect">
            <a:avLst/>
          </a:prstGeom>
          <a:solidFill>
            <a:srgbClr val="BDD70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IN" sz="1350" b="0" i="0" u="none" strike="noStrike" kern="0" cap="none" spc="0" normalizeH="0" baseline="0" noProof="0">
              <a:ln>
                <a:noFill/>
              </a:ln>
              <a:solidFill>
                <a:prstClr val="white"/>
              </a:solidFill>
              <a:effectLst/>
              <a:uLnTx/>
              <a:uFillTx/>
              <a:latin typeface="Calibri" panose="020F0502020204030204"/>
              <a:ea typeface="+mn-ea"/>
              <a:cs typeface="+mn-cs"/>
              <a:sym typeface="Arial"/>
              <a:rtl val="0"/>
            </a:endParaRPr>
          </a:p>
        </p:txBody>
      </p:sp>
    </p:spTree>
    <p:extLst>
      <p:ext uri="{BB962C8B-B14F-4D97-AF65-F5344CB8AC3E}">
        <p14:creationId xmlns:p14="http://schemas.microsoft.com/office/powerpoint/2010/main" val="30544885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B7A3B369-952B-4C93-BA32-0AA4DD65C97D}"/>
              </a:ext>
            </a:extLst>
          </p:cNvPr>
          <p:cNvSpPr/>
          <p:nvPr/>
        </p:nvSpPr>
        <p:spPr>
          <a:xfrm>
            <a:off x="-6504" y="0"/>
            <a:ext cx="135000" cy="486000"/>
          </a:xfrm>
          <a:prstGeom prst="rect">
            <a:avLst/>
          </a:prstGeom>
          <a:solidFill>
            <a:srgbClr val="BDD70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IN" sz="1350" b="0" i="0" u="none" strike="noStrike" kern="0" cap="none" spc="0" normalizeH="0" baseline="0" noProof="0" dirty="0">
              <a:ln>
                <a:noFill/>
              </a:ln>
              <a:solidFill>
                <a:prstClr val="white"/>
              </a:solidFill>
              <a:effectLst/>
              <a:uLnTx/>
              <a:uFillTx/>
              <a:latin typeface="Calibri" panose="020F0502020204030204"/>
              <a:ea typeface="+mn-ea"/>
              <a:cs typeface="+mn-cs"/>
              <a:sym typeface="Arial"/>
              <a:rtl val="0"/>
            </a:endParaRPr>
          </a:p>
        </p:txBody>
      </p:sp>
      <p:sp>
        <p:nvSpPr>
          <p:cNvPr id="4" name="Text Placeholder 3">
            <a:extLst>
              <a:ext uri="{FF2B5EF4-FFF2-40B4-BE49-F238E27FC236}">
                <a16:creationId xmlns:a16="http://schemas.microsoft.com/office/drawing/2014/main" id="{C3638F8D-0ED3-496F-BAA3-00C353BC5812}"/>
              </a:ext>
            </a:extLst>
          </p:cNvPr>
          <p:cNvSpPr>
            <a:spLocks noGrp="1"/>
          </p:cNvSpPr>
          <p:nvPr>
            <p:ph type="body" sz="quarter" idx="11"/>
          </p:nvPr>
        </p:nvSpPr>
        <p:spPr>
          <a:xfrm>
            <a:off x="323850" y="3858491"/>
            <a:ext cx="8496300" cy="1177636"/>
          </a:xfrm>
        </p:spPr>
        <p:txBody>
          <a:bodyPr/>
          <a:lstStyle/>
          <a:p>
            <a:pPr lvl="0"/>
            <a:r>
              <a:rPr lang="en-IN" dirty="0"/>
              <a:t>Sify Technologies – Introduction</a:t>
            </a:r>
          </a:p>
        </p:txBody>
      </p:sp>
    </p:spTree>
    <p:extLst>
      <p:ext uri="{BB962C8B-B14F-4D97-AF65-F5344CB8AC3E}">
        <p14:creationId xmlns:p14="http://schemas.microsoft.com/office/powerpoint/2010/main" val="2575131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0F2DCA-5AEF-1B41-88AB-6B0A678F9292}"/>
              </a:ext>
            </a:extLst>
          </p:cNvPr>
          <p:cNvSpPr>
            <a:spLocks noGrp="1"/>
          </p:cNvSpPr>
          <p:nvPr>
            <p:ph type="title"/>
          </p:nvPr>
        </p:nvSpPr>
        <p:spPr/>
        <p:txBody>
          <a:bodyPr/>
          <a:lstStyle/>
          <a:p>
            <a:r>
              <a:rPr lang="en-IN" dirty="0"/>
              <a:t>SIFY’S JOURNEY: 25 YEARS OF TRANSFORMATION</a:t>
            </a:r>
            <a:endParaRPr lang="en-US" dirty="0"/>
          </a:p>
        </p:txBody>
      </p:sp>
      <p:cxnSp>
        <p:nvCxnSpPr>
          <p:cNvPr id="3" name="Straight Connector 2">
            <a:extLst>
              <a:ext uri="{FF2B5EF4-FFF2-40B4-BE49-F238E27FC236}">
                <a16:creationId xmlns:a16="http://schemas.microsoft.com/office/drawing/2014/main" id="{BAE0A588-0104-9E4B-ACD0-BED82B621858}"/>
              </a:ext>
            </a:extLst>
          </p:cNvPr>
          <p:cNvCxnSpPr>
            <a:cxnSpLocks/>
          </p:cNvCxnSpPr>
          <p:nvPr/>
        </p:nvCxnSpPr>
        <p:spPr>
          <a:xfrm>
            <a:off x="1497483" y="2456821"/>
            <a:ext cx="5949544" cy="0"/>
          </a:xfrm>
          <a:prstGeom prst="line">
            <a:avLst/>
          </a:prstGeom>
          <a:ln w="76200">
            <a:solidFill>
              <a:schemeClr val="bg2">
                <a:lumMod val="90000"/>
              </a:schemeClr>
            </a:solidFill>
          </a:ln>
        </p:spPr>
        <p:style>
          <a:lnRef idx="1">
            <a:schemeClr val="accent1"/>
          </a:lnRef>
          <a:fillRef idx="0">
            <a:schemeClr val="accent1"/>
          </a:fillRef>
          <a:effectRef idx="0">
            <a:schemeClr val="accent1"/>
          </a:effectRef>
          <a:fontRef idx="minor">
            <a:schemeClr val="tx1"/>
          </a:fontRef>
        </p:style>
      </p:cxnSp>
      <p:sp>
        <p:nvSpPr>
          <p:cNvPr id="4" name="Freeform 5">
            <a:extLst>
              <a:ext uri="{FF2B5EF4-FFF2-40B4-BE49-F238E27FC236}">
                <a16:creationId xmlns:a16="http://schemas.microsoft.com/office/drawing/2014/main" id="{25F81518-4EDE-3740-B7C6-C06A4CD0E931}"/>
              </a:ext>
            </a:extLst>
          </p:cNvPr>
          <p:cNvSpPr>
            <a:spLocks noChangeAspect="1"/>
          </p:cNvSpPr>
          <p:nvPr/>
        </p:nvSpPr>
        <p:spPr bwMode="auto">
          <a:xfrm>
            <a:off x="557683" y="2083932"/>
            <a:ext cx="900000" cy="751681"/>
          </a:xfrm>
          <a:custGeom>
            <a:avLst/>
            <a:gdLst/>
            <a:ahLst/>
            <a:cxnLst>
              <a:cxn ang="0">
                <a:pos x="564" y="0"/>
              </a:cxn>
              <a:cxn ang="0">
                <a:pos x="1127" y="0"/>
              </a:cxn>
              <a:cxn ang="0">
                <a:pos x="1691" y="0"/>
              </a:cxn>
              <a:cxn ang="0">
                <a:pos x="1972" y="487"/>
              </a:cxn>
              <a:cxn ang="0">
                <a:pos x="2255" y="976"/>
              </a:cxn>
              <a:cxn ang="0">
                <a:pos x="1972" y="1464"/>
              </a:cxn>
              <a:cxn ang="0">
                <a:pos x="1691" y="1953"/>
              </a:cxn>
              <a:cxn ang="0">
                <a:pos x="1127" y="1953"/>
              </a:cxn>
              <a:cxn ang="0">
                <a:pos x="564" y="1953"/>
              </a:cxn>
              <a:cxn ang="0">
                <a:pos x="282" y="1464"/>
              </a:cxn>
              <a:cxn ang="0">
                <a:pos x="0" y="976"/>
              </a:cxn>
              <a:cxn ang="0">
                <a:pos x="282" y="487"/>
              </a:cxn>
              <a:cxn ang="0">
                <a:pos x="564" y="0"/>
              </a:cxn>
            </a:cxnLst>
            <a:rect l="0" t="0" r="r" b="b"/>
            <a:pathLst>
              <a:path w="2255" h="1953">
                <a:moveTo>
                  <a:pt x="564" y="0"/>
                </a:moveTo>
                <a:lnTo>
                  <a:pt x="1127" y="0"/>
                </a:lnTo>
                <a:lnTo>
                  <a:pt x="1691" y="0"/>
                </a:lnTo>
                <a:lnTo>
                  <a:pt x="1972" y="487"/>
                </a:lnTo>
                <a:lnTo>
                  <a:pt x="2255" y="976"/>
                </a:lnTo>
                <a:lnTo>
                  <a:pt x="1972" y="1464"/>
                </a:lnTo>
                <a:lnTo>
                  <a:pt x="1691" y="1953"/>
                </a:lnTo>
                <a:lnTo>
                  <a:pt x="1127" y="1953"/>
                </a:lnTo>
                <a:lnTo>
                  <a:pt x="564" y="1953"/>
                </a:lnTo>
                <a:lnTo>
                  <a:pt x="282" y="1464"/>
                </a:lnTo>
                <a:lnTo>
                  <a:pt x="0" y="976"/>
                </a:lnTo>
                <a:lnTo>
                  <a:pt x="282" y="487"/>
                </a:lnTo>
                <a:lnTo>
                  <a:pt x="564" y="0"/>
                </a:lnTo>
                <a:close/>
              </a:path>
            </a:pathLst>
          </a:custGeom>
          <a:solidFill>
            <a:schemeClr val="accent1">
              <a:lumMod val="40000"/>
              <a:lumOff val="60000"/>
            </a:schemeClr>
          </a:solidFill>
          <a:ln w="19050">
            <a:solidFill>
              <a:schemeClr val="bg1"/>
            </a:solidFill>
            <a:round/>
            <a:headEnd/>
            <a:tailEnd/>
          </a:ln>
          <a:effectLst>
            <a:outerShdw blurRad="50800" dist="38100" dir="5400000" algn="t" rotWithShape="0">
              <a:prstClr val="black">
                <a:alpha val="40000"/>
              </a:prstClr>
            </a:outerShdw>
          </a:effectLst>
        </p:spPr>
        <p:txBody>
          <a:bodyPr vert="horz" wrap="square" lIns="91988" tIns="45992" rIns="91988" bIns="45992" numCol="1" anchor="ctr" anchorCtr="0" compatLnSpc="1">
            <a:prstTxWarp prst="textNoShape">
              <a:avLst/>
            </a:prstTxWarp>
          </a:bodyPr>
          <a:lstStyle/>
          <a:p>
            <a:pPr marL="0" marR="0" lvl="0" indent="0" algn="ctr" defTabSz="898087"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effectLst/>
                <a:uLnTx/>
                <a:uFillTx/>
                <a:latin typeface="Trebuchet MS" panose="020B0603020202020204" pitchFamily="34" charset="0"/>
                <a:ea typeface="+mn-ea"/>
                <a:cs typeface="+mn-cs"/>
              </a:rPr>
              <a:t>Sify 1.0</a:t>
            </a:r>
          </a:p>
        </p:txBody>
      </p:sp>
      <p:sp>
        <p:nvSpPr>
          <p:cNvPr id="5" name="Freeform 7">
            <a:extLst>
              <a:ext uri="{FF2B5EF4-FFF2-40B4-BE49-F238E27FC236}">
                <a16:creationId xmlns:a16="http://schemas.microsoft.com/office/drawing/2014/main" id="{1DD62149-BF25-EB40-A66F-CBB212922B78}"/>
              </a:ext>
            </a:extLst>
          </p:cNvPr>
          <p:cNvSpPr>
            <a:spLocks noChangeAspect="1"/>
          </p:cNvSpPr>
          <p:nvPr/>
        </p:nvSpPr>
        <p:spPr bwMode="auto">
          <a:xfrm>
            <a:off x="2204982" y="2084101"/>
            <a:ext cx="900000" cy="751342"/>
          </a:xfrm>
          <a:custGeom>
            <a:avLst/>
            <a:gdLst/>
            <a:ahLst/>
            <a:cxnLst>
              <a:cxn ang="0">
                <a:pos x="564" y="0"/>
              </a:cxn>
              <a:cxn ang="0">
                <a:pos x="1127" y="0"/>
              </a:cxn>
              <a:cxn ang="0">
                <a:pos x="1691" y="0"/>
              </a:cxn>
              <a:cxn ang="0">
                <a:pos x="1973" y="487"/>
              </a:cxn>
              <a:cxn ang="0">
                <a:pos x="2255" y="976"/>
              </a:cxn>
              <a:cxn ang="0">
                <a:pos x="1973" y="1464"/>
              </a:cxn>
              <a:cxn ang="0">
                <a:pos x="1691" y="1953"/>
              </a:cxn>
              <a:cxn ang="0">
                <a:pos x="1127" y="1953"/>
              </a:cxn>
              <a:cxn ang="0">
                <a:pos x="564" y="1953"/>
              </a:cxn>
              <a:cxn ang="0">
                <a:pos x="282" y="1464"/>
              </a:cxn>
              <a:cxn ang="0">
                <a:pos x="0" y="976"/>
              </a:cxn>
              <a:cxn ang="0">
                <a:pos x="282" y="487"/>
              </a:cxn>
              <a:cxn ang="0">
                <a:pos x="564" y="0"/>
              </a:cxn>
            </a:cxnLst>
            <a:rect l="0" t="0" r="r" b="b"/>
            <a:pathLst>
              <a:path w="2255" h="1953">
                <a:moveTo>
                  <a:pt x="564" y="0"/>
                </a:moveTo>
                <a:lnTo>
                  <a:pt x="1127" y="0"/>
                </a:lnTo>
                <a:lnTo>
                  <a:pt x="1691" y="0"/>
                </a:lnTo>
                <a:lnTo>
                  <a:pt x="1973" y="487"/>
                </a:lnTo>
                <a:lnTo>
                  <a:pt x="2255" y="976"/>
                </a:lnTo>
                <a:lnTo>
                  <a:pt x="1973" y="1464"/>
                </a:lnTo>
                <a:lnTo>
                  <a:pt x="1691" y="1953"/>
                </a:lnTo>
                <a:lnTo>
                  <a:pt x="1127" y="1953"/>
                </a:lnTo>
                <a:lnTo>
                  <a:pt x="564" y="1953"/>
                </a:lnTo>
                <a:lnTo>
                  <a:pt x="282" y="1464"/>
                </a:lnTo>
                <a:lnTo>
                  <a:pt x="0" y="976"/>
                </a:lnTo>
                <a:lnTo>
                  <a:pt x="282" y="487"/>
                </a:lnTo>
                <a:lnTo>
                  <a:pt x="564" y="0"/>
                </a:lnTo>
                <a:close/>
              </a:path>
            </a:pathLst>
          </a:custGeom>
          <a:solidFill>
            <a:schemeClr val="accent2">
              <a:lumMod val="40000"/>
              <a:lumOff val="60000"/>
            </a:schemeClr>
          </a:solidFill>
          <a:ln w="19050">
            <a:solidFill>
              <a:schemeClr val="bg1"/>
            </a:solidFill>
            <a:round/>
            <a:headEnd/>
            <a:tailEnd/>
          </a:ln>
          <a:effectLst>
            <a:outerShdw blurRad="50800" dist="38100" dir="5400000" algn="t" rotWithShape="0">
              <a:prstClr val="black">
                <a:alpha val="40000"/>
              </a:prstClr>
            </a:outerShdw>
          </a:effectLst>
        </p:spPr>
        <p:txBody>
          <a:bodyPr vert="horz" wrap="square" lIns="68137" tIns="34069" rIns="68137" bIns="34069" numCol="1" anchor="ctr" anchorCtr="0" compatLnSpc="1">
            <a:prstTxWarp prst="textNoShape">
              <a:avLst/>
            </a:prstTxWarp>
          </a:bodyPr>
          <a:lstStyle/>
          <a:p>
            <a:pPr marL="0" marR="0" lvl="0" indent="0" algn="ctr" defTabSz="684516"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a:ln>
                  <a:noFill/>
                </a:ln>
                <a:effectLst/>
                <a:uLnTx/>
                <a:uFillTx/>
                <a:latin typeface="Trebuchet MS" panose="020B0603020202020204" pitchFamily="34" charset="0"/>
                <a:ea typeface="+mn-ea"/>
                <a:cs typeface="+mn-cs"/>
              </a:rPr>
              <a:t>Sify 2.0</a:t>
            </a:r>
          </a:p>
        </p:txBody>
      </p:sp>
      <p:sp>
        <p:nvSpPr>
          <p:cNvPr id="6" name="Freeform 9">
            <a:extLst>
              <a:ext uri="{FF2B5EF4-FFF2-40B4-BE49-F238E27FC236}">
                <a16:creationId xmlns:a16="http://schemas.microsoft.com/office/drawing/2014/main" id="{A3E2F4BF-A160-094E-B2AE-8F71794C6684}"/>
              </a:ext>
            </a:extLst>
          </p:cNvPr>
          <p:cNvSpPr>
            <a:spLocks noChangeAspect="1"/>
          </p:cNvSpPr>
          <p:nvPr/>
        </p:nvSpPr>
        <p:spPr bwMode="auto">
          <a:xfrm>
            <a:off x="3957414" y="2084101"/>
            <a:ext cx="900000" cy="751342"/>
          </a:xfrm>
          <a:custGeom>
            <a:avLst/>
            <a:gdLst/>
            <a:ahLst/>
            <a:cxnLst>
              <a:cxn ang="0">
                <a:pos x="563" y="0"/>
              </a:cxn>
              <a:cxn ang="0">
                <a:pos x="1127" y="0"/>
              </a:cxn>
              <a:cxn ang="0">
                <a:pos x="1690" y="0"/>
              </a:cxn>
              <a:cxn ang="0">
                <a:pos x="1972" y="487"/>
              </a:cxn>
              <a:cxn ang="0">
                <a:pos x="2254" y="976"/>
              </a:cxn>
              <a:cxn ang="0">
                <a:pos x="1972" y="1464"/>
              </a:cxn>
              <a:cxn ang="0">
                <a:pos x="1690" y="1953"/>
              </a:cxn>
              <a:cxn ang="0">
                <a:pos x="1127" y="1953"/>
              </a:cxn>
              <a:cxn ang="0">
                <a:pos x="563" y="1953"/>
              </a:cxn>
              <a:cxn ang="0">
                <a:pos x="282" y="1464"/>
              </a:cxn>
              <a:cxn ang="0">
                <a:pos x="0" y="976"/>
              </a:cxn>
              <a:cxn ang="0">
                <a:pos x="282" y="487"/>
              </a:cxn>
              <a:cxn ang="0">
                <a:pos x="563" y="0"/>
              </a:cxn>
            </a:cxnLst>
            <a:rect l="0" t="0" r="r" b="b"/>
            <a:pathLst>
              <a:path w="2254" h="1953">
                <a:moveTo>
                  <a:pt x="563" y="0"/>
                </a:moveTo>
                <a:lnTo>
                  <a:pt x="1127" y="0"/>
                </a:lnTo>
                <a:lnTo>
                  <a:pt x="1690" y="0"/>
                </a:lnTo>
                <a:lnTo>
                  <a:pt x="1972" y="487"/>
                </a:lnTo>
                <a:lnTo>
                  <a:pt x="2254" y="976"/>
                </a:lnTo>
                <a:lnTo>
                  <a:pt x="1972" y="1464"/>
                </a:lnTo>
                <a:lnTo>
                  <a:pt x="1690" y="1953"/>
                </a:lnTo>
                <a:lnTo>
                  <a:pt x="1127" y="1953"/>
                </a:lnTo>
                <a:lnTo>
                  <a:pt x="563" y="1953"/>
                </a:lnTo>
                <a:lnTo>
                  <a:pt x="282" y="1464"/>
                </a:lnTo>
                <a:lnTo>
                  <a:pt x="0" y="976"/>
                </a:lnTo>
                <a:lnTo>
                  <a:pt x="282" y="487"/>
                </a:lnTo>
                <a:lnTo>
                  <a:pt x="563" y="0"/>
                </a:lnTo>
                <a:close/>
              </a:path>
            </a:pathLst>
          </a:custGeom>
          <a:solidFill>
            <a:schemeClr val="accent6">
              <a:lumMod val="40000"/>
              <a:lumOff val="60000"/>
            </a:schemeClr>
          </a:solidFill>
          <a:ln w="19050">
            <a:solidFill>
              <a:schemeClr val="bg1"/>
            </a:solidFill>
            <a:round/>
            <a:headEnd/>
            <a:tailEnd/>
          </a:ln>
          <a:effectLst>
            <a:outerShdw blurRad="50800" dist="38100" dir="5400000" algn="t" rotWithShape="0">
              <a:prstClr val="black">
                <a:alpha val="40000"/>
              </a:prstClr>
            </a:outerShdw>
          </a:effectLst>
        </p:spPr>
        <p:txBody>
          <a:bodyPr vert="horz" wrap="square" lIns="68137" tIns="34069" rIns="68137" bIns="34069" numCol="1" anchor="ctr" anchorCtr="0" compatLnSpc="1">
            <a:prstTxWarp prst="textNoShape">
              <a:avLst/>
            </a:prstTxWarp>
          </a:bodyPr>
          <a:lstStyle/>
          <a:p>
            <a:pPr marL="0" marR="0" lvl="0" indent="0" algn="ctr" defTabSz="684516"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a:ln>
                  <a:noFill/>
                </a:ln>
                <a:effectLst/>
                <a:uLnTx/>
                <a:uFillTx/>
                <a:latin typeface="Trebuchet MS" panose="020B0603020202020204" pitchFamily="34" charset="0"/>
                <a:ea typeface="+mn-ea"/>
                <a:cs typeface="+mn-cs"/>
              </a:rPr>
              <a:t>Sify 3.0</a:t>
            </a:r>
          </a:p>
        </p:txBody>
      </p:sp>
      <p:sp>
        <p:nvSpPr>
          <p:cNvPr id="7" name="Freeform 11">
            <a:extLst>
              <a:ext uri="{FF2B5EF4-FFF2-40B4-BE49-F238E27FC236}">
                <a16:creationId xmlns:a16="http://schemas.microsoft.com/office/drawing/2014/main" id="{D37E8AE7-0C62-194B-8ABC-C38C56B9D715}"/>
              </a:ext>
            </a:extLst>
          </p:cNvPr>
          <p:cNvSpPr>
            <a:spLocks noChangeAspect="1"/>
          </p:cNvSpPr>
          <p:nvPr/>
        </p:nvSpPr>
        <p:spPr bwMode="auto">
          <a:xfrm>
            <a:off x="5702221" y="2084101"/>
            <a:ext cx="900000" cy="751342"/>
          </a:xfrm>
          <a:custGeom>
            <a:avLst/>
            <a:gdLst/>
            <a:ahLst/>
            <a:cxnLst>
              <a:cxn ang="0">
                <a:pos x="565" y="0"/>
              </a:cxn>
              <a:cxn ang="0">
                <a:pos x="1128" y="0"/>
              </a:cxn>
              <a:cxn ang="0">
                <a:pos x="1692" y="0"/>
              </a:cxn>
              <a:cxn ang="0">
                <a:pos x="1974" y="487"/>
              </a:cxn>
              <a:cxn ang="0">
                <a:pos x="2255" y="976"/>
              </a:cxn>
              <a:cxn ang="0">
                <a:pos x="1974" y="1464"/>
              </a:cxn>
              <a:cxn ang="0">
                <a:pos x="1692" y="1953"/>
              </a:cxn>
              <a:cxn ang="0">
                <a:pos x="1128" y="1953"/>
              </a:cxn>
              <a:cxn ang="0">
                <a:pos x="565" y="1953"/>
              </a:cxn>
              <a:cxn ang="0">
                <a:pos x="282" y="1464"/>
              </a:cxn>
              <a:cxn ang="0">
                <a:pos x="0" y="976"/>
              </a:cxn>
              <a:cxn ang="0">
                <a:pos x="282" y="487"/>
              </a:cxn>
              <a:cxn ang="0">
                <a:pos x="565" y="0"/>
              </a:cxn>
            </a:cxnLst>
            <a:rect l="0" t="0" r="r" b="b"/>
            <a:pathLst>
              <a:path w="2255" h="1953">
                <a:moveTo>
                  <a:pt x="565" y="0"/>
                </a:moveTo>
                <a:lnTo>
                  <a:pt x="1128" y="0"/>
                </a:lnTo>
                <a:lnTo>
                  <a:pt x="1692" y="0"/>
                </a:lnTo>
                <a:lnTo>
                  <a:pt x="1974" y="487"/>
                </a:lnTo>
                <a:lnTo>
                  <a:pt x="2255" y="976"/>
                </a:lnTo>
                <a:lnTo>
                  <a:pt x="1974" y="1464"/>
                </a:lnTo>
                <a:lnTo>
                  <a:pt x="1692" y="1953"/>
                </a:lnTo>
                <a:lnTo>
                  <a:pt x="1128" y="1953"/>
                </a:lnTo>
                <a:lnTo>
                  <a:pt x="565" y="1953"/>
                </a:lnTo>
                <a:lnTo>
                  <a:pt x="282" y="1464"/>
                </a:lnTo>
                <a:lnTo>
                  <a:pt x="0" y="976"/>
                </a:lnTo>
                <a:lnTo>
                  <a:pt x="282" y="487"/>
                </a:lnTo>
                <a:lnTo>
                  <a:pt x="565" y="0"/>
                </a:lnTo>
                <a:close/>
              </a:path>
            </a:pathLst>
          </a:custGeom>
          <a:solidFill>
            <a:schemeClr val="accent5">
              <a:lumMod val="40000"/>
              <a:lumOff val="60000"/>
            </a:schemeClr>
          </a:solidFill>
          <a:ln w="19050">
            <a:solidFill>
              <a:schemeClr val="bg1"/>
            </a:solidFill>
            <a:round/>
            <a:headEnd/>
            <a:tailEnd/>
          </a:ln>
          <a:effectLst>
            <a:outerShdw blurRad="50800" dist="38100" dir="5400000" algn="t" rotWithShape="0">
              <a:prstClr val="black">
                <a:alpha val="40000"/>
              </a:prstClr>
            </a:outerShdw>
          </a:effectLst>
        </p:spPr>
        <p:txBody>
          <a:bodyPr vert="horz" wrap="square" lIns="68137" tIns="34069" rIns="68137" bIns="34069" numCol="1" anchor="ctr" anchorCtr="0" compatLnSpc="1">
            <a:prstTxWarp prst="textNoShape">
              <a:avLst/>
            </a:prstTxWarp>
          </a:bodyPr>
          <a:lstStyle/>
          <a:p>
            <a:pPr marL="0" marR="0" lvl="0" indent="0" algn="ctr" defTabSz="684516"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a:ln>
                  <a:noFill/>
                </a:ln>
                <a:effectLst/>
                <a:uLnTx/>
                <a:uFillTx/>
                <a:latin typeface="Trebuchet MS" panose="020B0603020202020204" pitchFamily="34" charset="0"/>
                <a:ea typeface="+mn-ea"/>
                <a:cs typeface="+mn-cs"/>
              </a:rPr>
              <a:t>Sify 3.0+</a:t>
            </a:r>
          </a:p>
        </p:txBody>
      </p:sp>
      <p:sp>
        <p:nvSpPr>
          <p:cNvPr id="8" name="Freeform 13">
            <a:extLst>
              <a:ext uri="{FF2B5EF4-FFF2-40B4-BE49-F238E27FC236}">
                <a16:creationId xmlns:a16="http://schemas.microsoft.com/office/drawing/2014/main" id="{C54CA80D-70E3-1749-A377-D0B9AEBF8EE2}"/>
              </a:ext>
            </a:extLst>
          </p:cNvPr>
          <p:cNvSpPr>
            <a:spLocks noChangeAspect="1"/>
          </p:cNvSpPr>
          <p:nvPr/>
        </p:nvSpPr>
        <p:spPr bwMode="auto">
          <a:xfrm>
            <a:off x="7447027" y="2084101"/>
            <a:ext cx="900000" cy="751342"/>
          </a:xfrm>
          <a:custGeom>
            <a:avLst/>
            <a:gdLst/>
            <a:ahLst/>
            <a:cxnLst>
              <a:cxn ang="0">
                <a:pos x="564" y="0"/>
              </a:cxn>
              <a:cxn ang="0">
                <a:pos x="1127" y="0"/>
              </a:cxn>
              <a:cxn ang="0">
                <a:pos x="1692" y="0"/>
              </a:cxn>
              <a:cxn ang="0">
                <a:pos x="1974" y="487"/>
              </a:cxn>
              <a:cxn ang="0">
                <a:pos x="2256" y="976"/>
              </a:cxn>
              <a:cxn ang="0">
                <a:pos x="1974" y="1464"/>
              </a:cxn>
              <a:cxn ang="0">
                <a:pos x="1692" y="1953"/>
              </a:cxn>
              <a:cxn ang="0">
                <a:pos x="1127" y="1953"/>
              </a:cxn>
              <a:cxn ang="0">
                <a:pos x="564" y="1953"/>
              </a:cxn>
              <a:cxn ang="0">
                <a:pos x="282" y="1464"/>
              </a:cxn>
              <a:cxn ang="0">
                <a:pos x="0" y="976"/>
              </a:cxn>
              <a:cxn ang="0">
                <a:pos x="282" y="487"/>
              </a:cxn>
              <a:cxn ang="0">
                <a:pos x="564" y="0"/>
              </a:cxn>
            </a:cxnLst>
            <a:rect l="0" t="0" r="r" b="b"/>
            <a:pathLst>
              <a:path w="2256" h="1953">
                <a:moveTo>
                  <a:pt x="564" y="0"/>
                </a:moveTo>
                <a:lnTo>
                  <a:pt x="1127" y="0"/>
                </a:lnTo>
                <a:lnTo>
                  <a:pt x="1692" y="0"/>
                </a:lnTo>
                <a:lnTo>
                  <a:pt x="1974" y="487"/>
                </a:lnTo>
                <a:lnTo>
                  <a:pt x="2256" y="976"/>
                </a:lnTo>
                <a:lnTo>
                  <a:pt x="1974" y="1464"/>
                </a:lnTo>
                <a:lnTo>
                  <a:pt x="1692" y="1953"/>
                </a:lnTo>
                <a:lnTo>
                  <a:pt x="1127" y="1953"/>
                </a:lnTo>
                <a:lnTo>
                  <a:pt x="564" y="1953"/>
                </a:lnTo>
                <a:lnTo>
                  <a:pt x="282" y="1464"/>
                </a:lnTo>
                <a:lnTo>
                  <a:pt x="0" y="976"/>
                </a:lnTo>
                <a:lnTo>
                  <a:pt x="282" y="487"/>
                </a:lnTo>
                <a:lnTo>
                  <a:pt x="564" y="0"/>
                </a:lnTo>
                <a:close/>
              </a:path>
            </a:pathLst>
          </a:custGeom>
          <a:solidFill>
            <a:schemeClr val="accent3">
              <a:lumMod val="60000"/>
              <a:lumOff val="40000"/>
            </a:schemeClr>
          </a:solidFill>
          <a:ln w="19050">
            <a:solidFill>
              <a:schemeClr val="bg1"/>
            </a:solidFill>
            <a:round/>
            <a:headEnd/>
            <a:tailEnd/>
          </a:ln>
          <a:effectLst>
            <a:outerShdw blurRad="50800" dist="38100" dir="5400000" algn="t" rotWithShape="0">
              <a:prstClr val="black">
                <a:alpha val="40000"/>
              </a:prstClr>
            </a:outerShdw>
          </a:effectLst>
        </p:spPr>
        <p:txBody>
          <a:bodyPr vert="horz" wrap="square" lIns="68137" tIns="34069" rIns="68137" bIns="34069" numCol="1" anchor="ctr" anchorCtr="0" compatLnSpc="1">
            <a:prstTxWarp prst="textNoShape">
              <a:avLst/>
            </a:prstTxWarp>
          </a:bodyPr>
          <a:lstStyle/>
          <a:p>
            <a:pPr marL="0" marR="0" lvl="0" indent="0" algn="ctr" defTabSz="684516"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a:ln>
                <a:noFill/>
              </a:ln>
              <a:effectLst/>
              <a:uLnTx/>
              <a:uFillTx/>
              <a:latin typeface="Trebuchet MS" panose="020B0603020202020204" pitchFamily="34" charset="0"/>
              <a:ea typeface="+mn-ea"/>
              <a:cs typeface="+mn-cs"/>
            </a:endParaRPr>
          </a:p>
          <a:p>
            <a:pPr marL="0" marR="0" lvl="0" indent="0" algn="ctr" defTabSz="684516"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a:ln>
                  <a:noFill/>
                </a:ln>
                <a:effectLst/>
                <a:uLnTx/>
                <a:uFillTx/>
                <a:latin typeface="Trebuchet MS" panose="020B0603020202020204" pitchFamily="34" charset="0"/>
                <a:ea typeface="+mn-ea"/>
                <a:cs typeface="+mn-cs"/>
              </a:rPr>
              <a:t>Sify 4.0</a:t>
            </a:r>
          </a:p>
          <a:p>
            <a:pPr marL="0" marR="0" lvl="0" indent="0" algn="ctr" defTabSz="684516"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a:ln>
                <a:noFill/>
              </a:ln>
              <a:effectLst/>
              <a:uLnTx/>
              <a:uFillTx/>
              <a:latin typeface="Trebuchet MS" panose="020B0603020202020204" pitchFamily="34" charset="0"/>
              <a:ea typeface="+mn-ea"/>
              <a:cs typeface="+mn-cs"/>
            </a:endParaRPr>
          </a:p>
        </p:txBody>
      </p:sp>
      <p:sp>
        <p:nvSpPr>
          <p:cNvPr id="9" name="Freeform 27">
            <a:extLst>
              <a:ext uri="{FF2B5EF4-FFF2-40B4-BE49-F238E27FC236}">
                <a16:creationId xmlns:a16="http://schemas.microsoft.com/office/drawing/2014/main" id="{748643D5-541A-954E-AB64-C07BA2D870CE}"/>
              </a:ext>
            </a:extLst>
          </p:cNvPr>
          <p:cNvSpPr>
            <a:spLocks/>
          </p:cNvSpPr>
          <p:nvPr/>
        </p:nvSpPr>
        <p:spPr bwMode="auto">
          <a:xfrm>
            <a:off x="1479348" y="1192795"/>
            <a:ext cx="111918" cy="1046649"/>
          </a:xfrm>
          <a:custGeom>
            <a:avLst/>
            <a:gdLst/>
            <a:ahLst/>
            <a:cxnLst>
              <a:cxn ang="0">
                <a:pos x="281" y="2183"/>
              </a:cxn>
              <a:cxn ang="0">
                <a:pos x="126" y="2496"/>
              </a:cxn>
              <a:cxn ang="0">
                <a:pos x="138" y="2508"/>
              </a:cxn>
              <a:cxn ang="0">
                <a:pos x="146" y="2523"/>
              </a:cxn>
              <a:cxn ang="0">
                <a:pos x="151" y="2538"/>
              </a:cxn>
              <a:cxn ang="0">
                <a:pos x="154" y="2555"/>
              </a:cxn>
              <a:cxn ang="0">
                <a:pos x="152" y="2571"/>
              </a:cxn>
              <a:cxn ang="0">
                <a:pos x="148" y="2585"/>
              </a:cxn>
              <a:cxn ang="0">
                <a:pos x="140" y="2599"/>
              </a:cxn>
              <a:cxn ang="0">
                <a:pos x="131" y="2609"/>
              </a:cxn>
              <a:cxn ang="0">
                <a:pos x="120" y="2619"/>
              </a:cxn>
              <a:cxn ang="0">
                <a:pos x="107" y="2626"/>
              </a:cxn>
              <a:cxn ang="0">
                <a:pos x="92" y="2631"/>
              </a:cxn>
              <a:cxn ang="0">
                <a:pos x="77" y="2632"/>
              </a:cxn>
              <a:cxn ang="0">
                <a:pos x="61" y="2631"/>
              </a:cxn>
              <a:cxn ang="0">
                <a:pos x="47" y="2626"/>
              </a:cxn>
              <a:cxn ang="0">
                <a:pos x="34" y="2619"/>
              </a:cxn>
              <a:cxn ang="0">
                <a:pos x="22" y="2609"/>
              </a:cxn>
              <a:cxn ang="0">
                <a:pos x="13" y="2599"/>
              </a:cxn>
              <a:cxn ang="0">
                <a:pos x="6" y="2585"/>
              </a:cxn>
              <a:cxn ang="0">
                <a:pos x="2" y="2571"/>
              </a:cxn>
              <a:cxn ang="0">
                <a:pos x="0" y="2555"/>
              </a:cxn>
              <a:cxn ang="0">
                <a:pos x="2" y="2540"/>
              </a:cxn>
              <a:cxn ang="0">
                <a:pos x="6" y="2525"/>
              </a:cxn>
              <a:cxn ang="0">
                <a:pos x="13" y="2513"/>
              </a:cxn>
              <a:cxn ang="0">
                <a:pos x="22" y="2501"/>
              </a:cxn>
              <a:cxn ang="0">
                <a:pos x="34" y="2491"/>
              </a:cxn>
              <a:cxn ang="0">
                <a:pos x="47" y="2484"/>
              </a:cxn>
              <a:cxn ang="0">
                <a:pos x="61" y="2481"/>
              </a:cxn>
              <a:cxn ang="0">
                <a:pos x="77" y="2478"/>
              </a:cxn>
              <a:cxn ang="0">
                <a:pos x="95" y="2481"/>
              </a:cxn>
              <a:cxn ang="0">
                <a:pos x="245" y="0"/>
              </a:cxn>
            </a:cxnLst>
            <a:rect l="0" t="0" r="r" b="b"/>
            <a:pathLst>
              <a:path w="281" h="2632">
                <a:moveTo>
                  <a:pt x="281" y="0"/>
                </a:moveTo>
                <a:lnTo>
                  <a:pt x="281" y="2183"/>
                </a:lnTo>
                <a:lnTo>
                  <a:pt x="279" y="2190"/>
                </a:lnTo>
                <a:lnTo>
                  <a:pt x="126" y="2496"/>
                </a:lnTo>
                <a:lnTo>
                  <a:pt x="132" y="2502"/>
                </a:lnTo>
                <a:lnTo>
                  <a:pt x="138" y="2508"/>
                </a:lnTo>
                <a:lnTo>
                  <a:pt x="143" y="2516"/>
                </a:lnTo>
                <a:lnTo>
                  <a:pt x="146" y="2523"/>
                </a:lnTo>
                <a:lnTo>
                  <a:pt x="149" y="2530"/>
                </a:lnTo>
                <a:lnTo>
                  <a:pt x="151" y="2538"/>
                </a:lnTo>
                <a:lnTo>
                  <a:pt x="154" y="2547"/>
                </a:lnTo>
                <a:lnTo>
                  <a:pt x="154" y="2555"/>
                </a:lnTo>
                <a:lnTo>
                  <a:pt x="154" y="2564"/>
                </a:lnTo>
                <a:lnTo>
                  <a:pt x="152" y="2571"/>
                </a:lnTo>
                <a:lnTo>
                  <a:pt x="150" y="2578"/>
                </a:lnTo>
                <a:lnTo>
                  <a:pt x="148" y="2585"/>
                </a:lnTo>
                <a:lnTo>
                  <a:pt x="144" y="2593"/>
                </a:lnTo>
                <a:lnTo>
                  <a:pt x="140" y="2599"/>
                </a:lnTo>
                <a:lnTo>
                  <a:pt x="136" y="2605"/>
                </a:lnTo>
                <a:lnTo>
                  <a:pt x="131" y="2609"/>
                </a:lnTo>
                <a:lnTo>
                  <a:pt x="126" y="2614"/>
                </a:lnTo>
                <a:lnTo>
                  <a:pt x="120" y="2619"/>
                </a:lnTo>
                <a:lnTo>
                  <a:pt x="114" y="2623"/>
                </a:lnTo>
                <a:lnTo>
                  <a:pt x="107" y="2626"/>
                </a:lnTo>
                <a:lnTo>
                  <a:pt x="99" y="2629"/>
                </a:lnTo>
                <a:lnTo>
                  <a:pt x="92" y="2631"/>
                </a:lnTo>
                <a:lnTo>
                  <a:pt x="85" y="2632"/>
                </a:lnTo>
                <a:lnTo>
                  <a:pt x="77" y="2632"/>
                </a:lnTo>
                <a:lnTo>
                  <a:pt x="69" y="2632"/>
                </a:lnTo>
                <a:lnTo>
                  <a:pt x="61" y="2631"/>
                </a:lnTo>
                <a:lnTo>
                  <a:pt x="54" y="2629"/>
                </a:lnTo>
                <a:lnTo>
                  <a:pt x="47" y="2626"/>
                </a:lnTo>
                <a:lnTo>
                  <a:pt x="40" y="2623"/>
                </a:lnTo>
                <a:lnTo>
                  <a:pt x="34" y="2619"/>
                </a:lnTo>
                <a:lnTo>
                  <a:pt x="28" y="2614"/>
                </a:lnTo>
                <a:lnTo>
                  <a:pt x="22" y="2609"/>
                </a:lnTo>
                <a:lnTo>
                  <a:pt x="18" y="2605"/>
                </a:lnTo>
                <a:lnTo>
                  <a:pt x="13" y="2599"/>
                </a:lnTo>
                <a:lnTo>
                  <a:pt x="9" y="2593"/>
                </a:lnTo>
                <a:lnTo>
                  <a:pt x="6" y="2585"/>
                </a:lnTo>
                <a:lnTo>
                  <a:pt x="3" y="2578"/>
                </a:lnTo>
                <a:lnTo>
                  <a:pt x="2" y="2571"/>
                </a:lnTo>
                <a:lnTo>
                  <a:pt x="1" y="2564"/>
                </a:lnTo>
                <a:lnTo>
                  <a:pt x="0" y="2555"/>
                </a:lnTo>
                <a:lnTo>
                  <a:pt x="1" y="2548"/>
                </a:lnTo>
                <a:lnTo>
                  <a:pt x="2" y="2540"/>
                </a:lnTo>
                <a:lnTo>
                  <a:pt x="3" y="2532"/>
                </a:lnTo>
                <a:lnTo>
                  <a:pt x="6" y="2525"/>
                </a:lnTo>
                <a:lnTo>
                  <a:pt x="9" y="2519"/>
                </a:lnTo>
                <a:lnTo>
                  <a:pt x="13" y="2513"/>
                </a:lnTo>
                <a:lnTo>
                  <a:pt x="18" y="2507"/>
                </a:lnTo>
                <a:lnTo>
                  <a:pt x="22" y="2501"/>
                </a:lnTo>
                <a:lnTo>
                  <a:pt x="28" y="2496"/>
                </a:lnTo>
                <a:lnTo>
                  <a:pt x="34" y="2491"/>
                </a:lnTo>
                <a:lnTo>
                  <a:pt x="40" y="2488"/>
                </a:lnTo>
                <a:lnTo>
                  <a:pt x="47" y="2484"/>
                </a:lnTo>
                <a:lnTo>
                  <a:pt x="54" y="2482"/>
                </a:lnTo>
                <a:lnTo>
                  <a:pt x="61" y="2481"/>
                </a:lnTo>
                <a:lnTo>
                  <a:pt x="69" y="2479"/>
                </a:lnTo>
                <a:lnTo>
                  <a:pt x="77" y="2478"/>
                </a:lnTo>
                <a:lnTo>
                  <a:pt x="86" y="2479"/>
                </a:lnTo>
                <a:lnTo>
                  <a:pt x="95" y="2481"/>
                </a:lnTo>
                <a:lnTo>
                  <a:pt x="245" y="2178"/>
                </a:lnTo>
                <a:lnTo>
                  <a:pt x="245" y="0"/>
                </a:lnTo>
                <a:lnTo>
                  <a:pt x="281" y="0"/>
                </a:lnTo>
                <a:close/>
              </a:path>
            </a:pathLst>
          </a:custGeom>
          <a:solidFill>
            <a:srgbClr val="595959"/>
          </a:solidFill>
          <a:ln w="9525">
            <a:noFill/>
            <a:round/>
            <a:headEnd/>
            <a:tailEnd/>
          </a:ln>
        </p:spPr>
        <p:txBody>
          <a:bodyPr vert="horz" wrap="square" lIns="68137" tIns="34069" rIns="68137" bIns="34069" numCol="1" anchor="t" anchorCtr="0" compatLnSpc="1">
            <a:prstTxWarp prst="textNoShape">
              <a:avLst/>
            </a:prstTxWarp>
          </a:bodyPr>
          <a:lstStyle/>
          <a:p>
            <a:pPr marL="0" marR="0" lvl="0" indent="0" algn="l" defTabSz="684516" rtl="0" eaLnBrk="1" fontAlgn="auto" latinLnBrk="0" hangingPunct="1">
              <a:lnSpc>
                <a:spcPct val="100000"/>
              </a:lnSpc>
              <a:spcBef>
                <a:spcPts val="0"/>
              </a:spcBef>
              <a:spcAft>
                <a:spcPts val="0"/>
              </a:spcAft>
              <a:buClrTx/>
              <a:buSzTx/>
              <a:buFontTx/>
              <a:buNone/>
              <a:tabLst/>
              <a:defRPr/>
            </a:pPr>
            <a:endParaRPr kumimoji="0" lang="en-US" sz="1275" b="0" i="0" u="none" strike="noStrike" kern="1200" cap="none" spc="0" normalizeH="0" baseline="0" noProof="0">
              <a:ln>
                <a:noFill/>
              </a:ln>
              <a:solidFill>
                <a:prstClr val="black">
                  <a:lumMod val="65000"/>
                  <a:lumOff val="35000"/>
                </a:prstClr>
              </a:solidFill>
              <a:effectLst/>
              <a:uLnTx/>
              <a:uFillTx/>
              <a:latin typeface="Trebuchet MS" panose="020B0603020202020204" pitchFamily="34" charset="0"/>
              <a:ea typeface="+mn-ea"/>
              <a:cs typeface="+mn-cs"/>
            </a:endParaRPr>
          </a:p>
        </p:txBody>
      </p:sp>
      <p:sp>
        <p:nvSpPr>
          <p:cNvPr id="10" name="TextBox 9">
            <a:extLst>
              <a:ext uri="{FF2B5EF4-FFF2-40B4-BE49-F238E27FC236}">
                <a16:creationId xmlns:a16="http://schemas.microsoft.com/office/drawing/2014/main" id="{2BD13CD0-15D1-4E4B-86E7-CB54108F09EB}"/>
              </a:ext>
            </a:extLst>
          </p:cNvPr>
          <p:cNvSpPr txBox="1"/>
          <p:nvPr/>
        </p:nvSpPr>
        <p:spPr>
          <a:xfrm>
            <a:off x="206940" y="1227842"/>
            <a:ext cx="1413203" cy="368886"/>
          </a:xfrm>
          <a:prstGeom prst="rect">
            <a:avLst/>
          </a:prstGeom>
          <a:noFill/>
        </p:spPr>
        <p:txBody>
          <a:bodyPr wrap="square" lIns="68137" tIns="34069" rIns="68137" bIns="34069" rtlCol="0">
            <a:spAutoFit/>
          </a:bodyPr>
          <a:lstStyle/>
          <a:p>
            <a:pPr marL="0" marR="0" lvl="0" indent="0" algn="r" defTabSz="684516" rtl="0" eaLnBrk="1" fontAlgn="auto" latinLnBrk="0" hangingPunct="1">
              <a:lnSpc>
                <a:spcPct val="100000"/>
              </a:lnSpc>
              <a:spcBef>
                <a:spcPts val="0"/>
              </a:spcBef>
              <a:spcAft>
                <a:spcPts val="0"/>
              </a:spcAft>
              <a:buClrTx/>
              <a:buSzTx/>
              <a:buFontTx/>
              <a:buNone/>
              <a:tabLst/>
              <a:defRPr/>
            </a:pPr>
            <a:r>
              <a:rPr kumimoji="0" lang="en-US" sz="975" b="1" i="0" u="none" strike="noStrike" kern="1200" cap="none" spc="0" normalizeH="0" baseline="0" noProof="0" dirty="0">
                <a:ln>
                  <a:noFill/>
                </a:ln>
                <a:solidFill>
                  <a:srgbClr val="95B3D7">
                    <a:lumMod val="75000"/>
                  </a:srgbClr>
                </a:solidFill>
                <a:effectLst/>
                <a:uLnTx/>
                <a:uFillTx/>
                <a:latin typeface="Trebuchet MS" panose="020B0603020202020204" pitchFamily="34" charset="0"/>
                <a:ea typeface="+mn-ea"/>
                <a:cs typeface="+mn-cs"/>
              </a:rPr>
              <a:t>CONSUMER FACING ISP</a:t>
            </a:r>
            <a:endParaRPr kumimoji="0" lang="en-US" sz="975" b="0" i="0" u="none" strike="noStrike" kern="1200" cap="none" spc="0" normalizeH="0" baseline="0" noProof="0" dirty="0">
              <a:ln>
                <a:noFill/>
              </a:ln>
              <a:solidFill>
                <a:srgbClr val="95B3D7">
                  <a:lumMod val="75000"/>
                </a:srgbClr>
              </a:solidFill>
              <a:effectLst/>
              <a:uLnTx/>
              <a:uFillTx/>
              <a:latin typeface="Trebuchet MS" panose="020B0603020202020204" pitchFamily="34" charset="0"/>
              <a:ea typeface="+mn-ea"/>
              <a:cs typeface="+mn-cs"/>
            </a:endParaRPr>
          </a:p>
        </p:txBody>
      </p:sp>
      <p:sp>
        <p:nvSpPr>
          <p:cNvPr id="11" name="TextBox 10">
            <a:extLst>
              <a:ext uri="{FF2B5EF4-FFF2-40B4-BE49-F238E27FC236}">
                <a16:creationId xmlns:a16="http://schemas.microsoft.com/office/drawing/2014/main" id="{8A379E3B-542F-D147-B144-4268D0102C17}"/>
              </a:ext>
            </a:extLst>
          </p:cNvPr>
          <p:cNvSpPr txBox="1"/>
          <p:nvPr/>
        </p:nvSpPr>
        <p:spPr>
          <a:xfrm>
            <a:off x="1814719" y="3021941"/>
            <a:ext cx="1680527" cy="368886"/>
          </a:xfrm>
          <a:prstGeom prst="rect">
            <a:avLst/>
          </a:prstGeom>
          <a:noFill/>
        </p:spPr>
        <p:txBody>
          <a:bodyPr wrap="square" lIns="68137" tIns="34069" rIns="68137" bIns="34069" rtlCol="0">
            <a:spAutoFit/>
          </a:bodyPr>
          <a:lstStyle/>
          <a:p>
            <a:pPr marL="171450" marR="0" lvl="0" indent="-171450" algn="l" defTabSz="684516" rtl="0" eaLnBrk="1" fontAlgn="auto" latinLnBrk="0" hangingPunct="1">
              <a:lnSpc>
                <a:spcPct val="100000"/>
              </a:lnSpc>
              <a:spcBef>
                <a:spcPts val="296"/>
              </a:spcBef>
              <a:spcAft>
                <a:spcPts val="0"/>
              </a:spcAft>
              <a:buClrTx/>
              <a:buSzTx/>
              <a:buFont typeface="Arial" panose="020B0604020202020204" pitchFamily="34" charset="0"/>
              <a:buChar char="•"/>
              <a:tabLst/>
              <a:defRPr/>
            </a:pPr>
            <a:r>
              <a:rPr kumimoji="0" lang="en-US" sz="975" i="0" u="none" strike="noStrike" kern="1200" cap="none" spc="0" normalizeH="0" baseline="0" noProof="0">
                <a:ln>
                  <a:noFill/>
                </a:ln>
                <a:solidFill>
                  <a:schemeClr val="tx1">
                    <a:lumMod val="75000"/>
                    <a:lumOff val="25000"/>
                  </a:schemeClr>
                </a:solidFill>
                <a:effectLst/>
                <a:uLnTx/>
                <a:uFillTx/>
                <a:latin typeface="Trebuchet MS" panose="020B0603020202020204" pitchFamily="34" charset="0"/>
                <a:ea typeface="+mn-ea"/>
                <a:cs typeface="+mn-cs"/>
              </a:rPr>
              <a:t>Launch of MPLS &amp; Data Center services in India</a:t>
            </a:r>
          </a:p>
        </p:txBody>
      </p:sp>
      <p:sp>
        <p:nvSpPr>
          <p:cNvPr id="12" name="TextBox 11">
            <a:extLst>
              <a:ext uri="{FF2B5EF4-FFF2-40B4-BE49-F238E27FC236}">
                <a16:creationId xmlns:a16="http://schemas.microsoft.com/office/drawing/2014/main" id="{2C4ED3C8-E8A6-C445-BAF9-A81622AB8F56}"/>
              </a:ext>
            </a:extLst>
          </p:cNvPr>
          <p:cNvSpPr txBox="1"/>
          <p:nvPr/>
        </p:nvSpPr>
        <p:spPr>
          <a:xfrm>
            <a:off x="399989" y="3021941"/>
            <a:ext cx="1368900" cy="368886"/>
          </a:xfrm>
          <a:prstGeom prst="rect">
            <a:avLst/>
          </a:prstGeom>
          <a:noFill/>
        </p:spPr>
        <p:txBody>
          <a:bodyPr wrap="square" lIns="68137" tIns="34069" rIns="68137" bIns="34069" rtlCol="0">
            <a:spAutoFit/>
          </a:bodyPr>
          <a:lstStyle/>
          <a:p>
            <a:pPr marL="171450" marR="0" lvl="0" indent="-171450" algn="l" defTabSz="684516" rtl="0" eaLnBrk="1" fontAlgn="auto" latinLnBrk="0" hangingPunct="1">
              <a:lnSpc>
                <a:spcPct val="100000"/>
              </a:lnSpc>
              <a:spcBef>
                <a:spcPts val="296"/>
              </a:spcBef>
              <a:spcAft>
                <a:spcPts val="0"/>
              </a:spcAft>
              <a:buClrTx/>
              <a:buSzTx/>
              <a:buFont typeface="Arial" panose="020B0604020202020204" pitchFamily="34" charset="0"/>
              <a:buChar char="•"/>
              <a:tabLst/>
              <a:defRPr/>
            </a:pPr>
            <a:r>
              <a:rPr kumimoji="0" lang="en-US" sz="975" i="0" u="none" strike="noStrike" kern="1200" cap="none" spc="0" normalizeH="0" baseline="0" noProof="0" dirty="0">
                <a:ln>
                  <a:noFill/>
                </a:ln>
                <a:solidFill>
                  <a:schemeClr val="tx1">
                    <a:lumMod val="75000"/>
                    <a:lumOff val="25000"/>
                  </a:schemeClr>
                </a:solidFill>
                <a:effectLst/>
                <a:uLnTx/>
                <a:uFillTx/>
                <a:latin typeface="Trebuchet MS" panose="020B0603020202020204" pitchFamily="34" charset="0"/>
                <a:ea typeface="+mn-ea"/>
                <a:cs typeface="+mn-cs"/>
              </a:rPr>
              <a:t>First private ISP in India</a:t>
            </a:r>
          </a:p>
        </p:txBody>
      </p:sp>
      <p:sp>
        <p:nvSpPr>
          <p:cNvPr id="13" name="TextBox 12">
            <a:extLst>
              <a:ext uri="{FF2B5EF4-FFF2-40B4-BE49-F238E27FC236}">
                <a16:creationId xmlns:a16="http://schemas.microsoft.com/office/drawing/2014/main" id="{F1BBEF6F-B5F2-8F40-B183-F454FF86D676}"/>
              </a:ext>
            </a:extLst>
          </p:cNvPr>
          <p:cNvSpPr txBox="1"/>
          <p:nvPr/>
        </p:nvSpPr>
        <p:spPr>
          <a:xfrm>
            <a:off x="3692155" y="3021941"/>
            <a:ext cx="1470370" cy="368886"/>
          </a:xfrm>
          <a:prstGeom prst="rect">
            <a:avLst/>
          </a:prstGeom>
          <a:noFill/>
        </p:spPr>
        <p:txBody>
          <a:bodyPr wrap="square" lIns="68137" tIns="34069" rIns="68137" bIns="34069" rtlCol="0">
            <a:spAutoFit/>
          </a:bodyPr>
          <a:lstStyle/>
          <a:p>
            <a:pPr marL="171450" marR="0" lvl="0" indent="-171450" algn="l" defTabSz="684516" rtl="0" eaLnBrk="1" fontAlgn="auto" latinLnBrk="0" hangingPunct="1">
              <a:lnSpc>
                <a:spcPct val="100000"/>
              </a:lnSpc>
              <a:spcBef>
                <a:spcPts val="296"/>
              </a:spcBef>
              <a:spcAft>
                <a:spcPts val="0"/>
              </a:spcAft>
              <a:buClrTx/>
              <a:buSzTx/>
              <a:buFont typeface="Arial" panose="020B0604020202020204" pitchFamily="34" charset="0"/>
              <a:buChar char="•"/>
              <a:tabLst/>
              <a:defRPr/>
            </a:pPr>
            <a:r>
              <a:rPr kumimoji="0" lang="en-US" sz="975" i="0" u="none" strike="noStrike" kern="1200" cap="none" spc="0" normalizeH="0" baseline="0" noProof="0">
                <a:ln>
                  <a:noFill/>
                </a:ln>
                <a:solidFill>
                  <a:schemeClr val="tx1">
                    <a:lumMod val="75000"/>
                    <a:lumOff val="25000"/>
                  </a:schemeClr>
                </a:solidFill>
                <a:effectLst/>
                <a:uLnTx/>
                <a:uFillTx/>
                <a:latin typeface="Trebuchet MS" panose="020B0603020202020204" pitchFamily="34" charset="0"/>
                <a:ea typeface="+mn-ea"/>
                <a:cs typeface="+mn-cs"/>
              </a:rPr>
              <a:t>Launch of Enterprise Cloud services</a:t>
            </a:r>
          </a:p>
        </p:txBody>
      </p:sp>
      <p:sp>
        <p:nvSpPr>
          <p:cNvPr id="14" name="TextBox 13">
            <a:extLst>
              <a:ext uri="{FF2B5EF4-FFF2-40B4-BE49-F238E27FC236}">
                <a16:creationId xmlns:a16="http://schemas.microsoft.com/office/drawing/2014/main" id="{3A31557B-96BF-ED49-B635-40165A1899C1}"/>
              </a:ext>
            </a:extLst>
          </p:cNvPr>
          <p:cNvSpPr txBox="1"/>
          <p:nvPr/>
        </p:nvSpPr>
        <p:spPr>
          <a:xfrm>
            <a:off x="5060763" y="1227842"/>
            <a:ext cx="1705484" cy="518927"/>
          </a:xfrm>
          <a:prstGeom prst="rect">
            <a:avLst/>
          </a:prstGeom>
          <a:noFill/>
        </p:spPr>
        <p:txBody>
          <a:bodyPr wrap="square" lIns="68137" tIns="34069" rIns="68137" bIns="34069" rtlCol="0" anchor="t">
            <a:spAutoFit/>
          </a:bodyPr>
          <a:lstStyle/>
          <a:p>
            <a:pPr marL="0" marR="0" lvl="0" indent="0" algn="r" defTabSz="684516" rtl="0" eaLnBrk="1" fontAlgn="auto" latinLnBrk="0" hangingPunct="1">
              <a:lnSpc>
                <a:spcPct val="100000"/>
              </a:lnSpc>
              <a:spcBef>
                <a:spcPts val="0"/>
              </a:spcBef>
              <a:spcAft>
                <a:spcPts val="0"/>
              </a:spcAft>
              <a:buClrTx/>
              <a:buSzTx/>
              <a:buFontTx/>
              <a:buNone/>
              <a:tabLst/>
              <a:defRPr/>
            </a:pPr>
            <a:r>
              <a:rPr kumimoji="0" lang="en-US" sz="975" b="1" i="0" u="none" strike="noStrike" kern="1200" cap="none" spc="0" normalizeH="0" baseline="0" noProof="0">
                <a:ln>
                  <a:noFill/>
                </a:ln>
                <a:solidFill>
                  <a:srgbClr val="92CDDC">
                    <a:lumMod val="75000"/>
                  </a:srgbClr>
                </a:solidFill>
                <a:effectLst/>
                <a:uLnTx/>
                <a:uFillTx/>
                <a:latin typeface="Trebuchet MS" panose="020B0603020202020204" pitchFamily="34" charset="0"/>
                <a:ea typeface="+mn-ea"/>
                <a:cs typeface="+mn-cs"/>
              </a:rPr>
              <a:t>DIGITAL ICT SERVICES PROVIDER</a:t>
            </a:r>
          </a:p>
          <a:p>
            <a:pPr marL="0" marR="0" lvl="0" indent="0" algn="r" defTabSz="684516" rtl="0" eaLnBrk="1" fontAlgn="auto" latinLnBrk="0" hangingPunct="1">
              <a:lnSpc>
                <a:spcPct val="100000"/>
              </a:lnSpc>
              <a:spcBef>
                <a:spcPts val="0"/>
              </a:spcBef>
              <a:spcAft>
                <a:spcPts val="0"/>
              </a:spcAft>
              <a:buClrTx/>
              <a:buSzTx/>
              <a:buFontTx/>
              <a:buNone/>
              <a:tabLst/>
              <a:defRPr/>
            </a:pPr>
            <a:r>
              <a:rPr kumimoji="0" lang="en-US" sz="950" b="1" i="0" u="none" strike="noStrike" kern="1200" cap="none" spc="0" normalizeH="0" baseline="0" noProof="0">
                <a:ln>
                  <a:noFill/>
                </a:ln>
                <a:solidFill>
                  <a:srgbClr val="92CDDC">
                    <a:lumMod val="75000"/>
                  </a:srgbClr>
                </a:solidFill>
                <a:effectLst/>
                <a:uLnTx/>
                <a:uFillTx/>
                <a:latin typeface="Trebuchet MS"/>
                <a:ea typeface="+mn-ea"/>
                <a:cs typeface="+mn-cs"/>
              </a:rPr>
              <a:t>(</a:t>
            </a:r>
            <a:r>
              <a:rPr kumimoji="0" lang="en-US" sz="950" b="1" i="0" u="none" strike="noStrike" kern="1200" cap="none" spc="0" normalizeH="0" baseline="0" noProof="0" err="1">
                <a:ln>
                  <a:noFill/>
                </a:ln>
                <a:solidFill>
                  <a:srgbClr val="92CDDC">
                    <a:lumMod val="75000"/>
                  </a:srgbClr>
                </a:solidFill>
                <a:effectLst/>
                <a:uLnTx/>
                <a:uFillTx/>
                <a:latin typeface="Trebuchet MS"/>
                <a:ea typeface="+mn-ea"/>
                <a:cs typeface="+mn-cs"/>
              </a:rPr>
              <a:t>cloud@core</a:t>
            </a:r>
            <a:r>
              <a:rPr kumimoji="0" lang="en-US" sz="950" b="1" i="0" u="none" strike="noStrike" kern="1200" cap="none" spc="0" normalizeH="0" baseline="0" noProof="0">
                <a:ln>
                  <a:noFill/>
                </a:ln>
                <a:solidFill>
                  <a:srgbClr val="92CDDC">
                    <a:lumMod val="75000"/>
                  </a:srgbClr>
                </a:solidFill>
                <a:effectLst/>
                <a:uLnTx/>
                <a:uFillTx/>
                <a:latin typeface="Trebuchet MS"/>
                <a:ea typeface="+mn-ea"/>
                <a:cs typeface="+mn-cs"/>
              </a:rPr>
              <a:t>)</a:t>
            </a:r>
          </a:p>
        </p:txBody>
      </p:sp>
      <p:sp>
        <p:nvSpPr>
          <p:cNvPr id="15" name="TextBox 14">
            <a:extLst>
              <a:ext uri="{FF2B5EF4-FFF2-40B4-BE49-F238E27FC236}">
                <a16:creationId xmlns:a16="http://schemas.microsoft.com/office/drawing/2014/main" id="{B24C5CDE-D9EB-4848-9EE7-CC9474207AD2}"/>
              </a:ext>
            </a:extLst>
          </p:cNvPr>
          <p:cNvSpPr txBox="1"/>
          <p:nvPr/>
        </p:nvSpPr>
        <p:spPr>
          <a:xfrm>
            <a:off x="5366389" y="3021941"/>
            <a:ext cx="1585773" cy="368886"/>
          </a:xfrm>
          <a:prstGeom prst="rect">
            <a:avLst/>
          </a:prstGeom>
          <a:noFill/>
        </p:spPr>
        <p:txBody>
          <a:bodyPr wrap="square" lIns="68137" tIns="34069" rIns="68137" bIns="34069" rtlCol="0">
            <a:spAutoFit/>
          </a:bodyPr>
          <a:lstStyle/>
          <a:p>
            <a:pPr marL="171450" marR="0" lvl="0" indent="-171450" algn="l" defTabSz="684516" rtl="0" eaLnBrk="1" fontAlgn="auto" latinLnBrk="0" hangingPunct="1">
              <a:lnSpc>
                <a:spcPct val="100000"/>
              </a:lnSpc>
              <a:spcBef>
                <a:spcPts val="296"/>
              </a:spcBef>
              <a:spcAft>
                <a:spcPts val="0"/>
              </a:spcAft>
              <a:buClrTx/>
              <a:buSzTx/>
              <a:buFont typeface="Arial" panose="020B0604020202020204" pitchFamily="34" charset="0"/>
              <a:buChar char="•"/>
              <a:tabLst/>
              <a:defRPr/>
            </a:pPr>
            <a:r>
              <a:rPr kumimoji="0" lang="en-US" sz="975" i="0" u="none" strike="noStrike" kern="1200" cap="none" spc="0" normalizeH="0" baseline="0" noProof="0">
                <a:ln>
                  <a:noFill/>
                </a:ln>
                <a:solidFill>
                  <a:schemeClr val="tx1">
                    <a:lumMod val="75000"/>
                    <a:lumOff val="25000"/>
                  </a:schemeClr>
                </a:solidFill>
                <a:effectLst/>
                <a:uLnTx/>
                <a:uFillTx/>
                <a:latin typeface="Trebuchet MS" panose="020B0603020202020204" pitchFamily="34" charset="0"/>
                <a:ea typeface="+mn-ea"/>
                <a:cs typeface="+mn-cs"/>
              </a:rPr>
              <a:t>Launch of private and hybrid cloud services</a:t>
            </a:r>
          </a:p>
        </p:txBody>
      </p:sp>
      <p:sp>
        <p:nvSpPr>
          <p:cNvPr id="16" name="TextBox 15">
            <a:extLst>
              <a:ext uri="{FF2B5EF4-FFF2-40B4-BE49-F238E27FC236}">
                <a16:creationId xmlns:a16="http://schemas.microsoft.com/office/drawing/2014/main" id="{6A396E96-CDE0-C747-B4AF-FBDCC72C3830}"/>
              </a:ext>
            </a:extLst>
          </p:cNvPr>
          <p:cNvSpPr txBox="1"/>
          <p:nvPr/>
        </p:nvSpPr>
        <p:spPr>
          <a:xfrm>
            <a:off x="6766247" y="1227842"/>
            <a:ext cx="1673810" cy="507385"/>
          </a:xfrm>
          <a:prstGeom prst="rect">
            <a:avLst/>
          </a:prstGeom>
          <a:noFill/>
        </p:spPr>
        <p:txBody>
          <a:bodyPr wrap="square" lIns="0" tIns="34069" rIns="68137" bIns="34069" rtlCol="0" anchor="t">
            <a:spAutoFit/>
          </a:bodyPr>
          <a:lstStyle/>
          <a:p>
            <a:pPr marL="0" marR="0" lvl="0" indent="0" algn="r" defTabSz="684516" rtl="0" eaLnBrk="1" fontAlgn="auto" latinLnBrk="0" hangingPunct="1">
              <a:lnSpc>
                <a:spcPct val="100000"/>
              </a:lnSpc>
              <a:spcBef>
                <a:spcPts val="0"/>
              </a:spcBef>
              <a:spcAft>
                <a:spcPts val="0"/>
              </a:spcAft>
              <a:buClrTx/>
              <a:buSzTx/>
              <a:buFontTx/>
              <a:buNone/>
              <a:tabLst/>
              <a:defRPr/>
            </a:pPr>
            <a:r>
              <a:rPr kumimoji="0" lang="en-US" sz="950" b="1" i="0" u="none" strike="noStrike" kern="1200" cap="none" spc="0" normalizeH="0" baseline="0" noProof="0">
                <a:ln>
                  <a:noFill/>
                </a:ln>
                <a:solidFill>
                  <a:srgbClr val="C3D69B">
                    <a:lumMod val="75000"/>
                  </a:srgbClr>
                </a:solidFill>
                <a:effectLst/>
                <a:uLnTx/>
                <a:uFillTx/>
                <a:latin typeface="Trebuchet MS"/>
                <a:ea typeface="+mn-ea"/>
                <a:cs typeface="+mn-cs"/>
              </a:rPr>
              <a:t>DIGITAL TRANSFORMATION  SERVICES PROVIDER</a:t>
            </a:r>
          </a:p>
          <a:p>
            <a:pPr marL="0" marR="0" lvl="0" indent="0" algn="r" defTabSz="684516" rtl="0" eaLnBrk="1" fontAlgn="auto" latinLnBrk="0" hangingPunct="1">
              <a:lnSpc>
                <a:spcPct val="100000"/>
              </a:lnSpc>
              <a:spcBef>
                <a:spcPts val="0"/>
              </a:spcBef>
              <a:spcAft>
                <a:spcPts val="0"/>
              </a:spcAft>
              <a:buClrTx/>
              <a:buSzTx/>
              <a:buFontTx/>
              <a:buNone/>
              <a:tabLst/>
              <a:defRPr/>
            </a:pPr>
            <a:r>
              <a:rPr kumimoji="0" lang="en-US" sz="950" b="1" i="0" u="none" strike="noStrike" kern="1200" cap="none" spc="0" normalizeH="0" baseline="0" noProof="0">
                <a:ln>
                  <a:noFill/>
                </a:ln>
                <a:solidFill>
                  <a:srgbClr val="C3D69B">
                    <a:lumMod val="75000"/>
                  </a:srgbClr>
                </a:solidFill>
                <a:effectLst/>
                <a:uLnTx/>
                <a:uFillTx/>
                <a:latin typeface="Trebuchet MS"/>
                <a:ea typeface="+mn-ea"/>
                <a:cs typeface="+mn-cs"/>
              </a:rPr>
              <a:t>(</a:t>
            </a:r>
            <a:r>
              <a:rPr kumimoji="0" lang="en-US" sz="950" b="1" i="0" u="none" strike="noStrike" kern="1200" cap="none" spc="0" normalizeH="0" baseline="0" noProof="0" err="1">
                <a:ln>
                  <a:noFill/>
                </a:ln>
                <a:solidFill>
                  <a:srgbClr val="C3D69B">
                    <a:lumMod val="75000"/>
                  </a:srgbClr>
                </a:solidFill>
                <a:effectLst/>
                <a:uLnTx/>
                <a:uFillTx/>
                <a:latin typeface="Trebuchet MS"/>
                <a:ea typeface="+mn-ea"/>
                <a:cs typeface="+mn-cs"/>
              </a:rPr>
              <a:t>digital@core</a:t>
            </a:r>
            <a:r>
              <a:rPr kumimoji="0" lang="en-US" sz="950" b="1" i="0" u="none" strike="noStrike" kern="1200" cap="none" spc="0" normalizeH="0" baseline="0" noProof="0">
                <a:ln>
                  <a:noFill/>
                </a:ln>
                <a:solidFill>
                  <a:srgbClr val="C3D69B">
                    <a:lumMod val="75000"/>
                  </a:srgbClr>
                </a:solidFill>
                <a:effectLst/>
                <a:uLnTx/>
                <a:uFillTx/>
                <a:latin typeface="Trebuchet MS"/>
                <a:ea typeface="+mn-ea"/>
                <a:cs typeface="+mn-cs"/>
              </a:rPr>
              <a:t>)</a:t>
            </a:r>
          </a:p>
        </p:txBody>
      </p:sp>
      <p:sp>
        <p:nvSpPr>
          <p:cNvPr id="17" name="TextBox 16">
            <a:extLst>
              <a:ext uri="{FF2B5EF4-FFF2-40B4-BE49-F238E27FC236}">
                <a16:creationId xmlns:a16="http://schemas.microsoft.com/office/drawing/2014/main" id="{56F00880-5CAA-284E-AAD8-E8DEE5EC28E3}"/>
              </a:ext>
            </a:extLst>
          </p:cNvPr>
          <p:cNvSpPr txBox="1"/>
          <p:nvPr/>
        </p:nvSpPr>
        <p:spPr>
          <a:xfrm>
            <a:off x="1676400" y="1227842"/>
            <a:ext cx="1621615" cy="368886"/>
          </a:xfrm>
          <a:prstGeom prst="rect">
            <a:avLst/>
          </a:prstGeom>
          <a:noFill/>
        </p:spPr>
        <p:txBody>
          <a:bodyPr wrap="square" lIns="68137" tIns="34069" rIns="68137" bIns="34069" rtlCol="0">
            <a:spAutoFit/>
          </a:bodyPr>
          <a:lstStyle/>
          <a:p>
            <a:pPr marL="0" marR="0" lvl="0" indent="0" algn="r" defTabSz="684516" rtl="0" eaLnBrk="1" fontAlgn="auto" latinLnBrk="0" hangingPunct="1">
              <a:lnSpc>
                <a:spcPct val="100000"/>
              </a:lnSpc>
              <a:spcBef>
                <a:spcPts val="0"/>
              </a:spcBef>
              <a:spcAft>
                <a:spcPts val="0"/>
              </a:spcAft>
              <a:buClrTx/>
              <a:buSzTx/>
              <a:buFontTx/>
              <a:buNone/>
              <a:tabLst/>
              <a:defRPr/>
            </a:pPr>
            <a:r>
              <a:rPr kumimoji="0" lang="en-US" sz="975" b="1" i="0" u="none" strike="noStrike" kern="1200" cap="none" spc="0" normalizeH="0" baseline="0" noProof="0">
                <a:ln>
                  <a:noFill/>
                </a:ln>
                <a:solidFill>
                  <a:srgbClr val="D99694">
                    <a:lumMod val="75000"/>
                  </a:srgbClr>
                </a:solidFill>
                <a:effectLst/>
                <a:uLnTx/>
                <a:uFillTx/>
                <a:latin typeface="Trebuchet MS" panose="020B0603020202020204" pitchFamily="34" charset="0"/>
                <a:ea typeface="+mn-ea"/>
                <a:cs typeface="+mn-cs"/>
              </a:rPr>
              <a:t>SHIFT TO AN ENTERPRISE SERVICES COMPANY</a:t>
            </a:r>
            <a:endParaRPr kumimoji="0" lang="en-US" sz="975" b="0" i="0" u="none" strike="noStrike" kern="1200" cap="none" spc="0" normalizeH="0" baseline="0" noProof="0">
              <a:ln>
                <a:noFill/>
              </a:ln>
              <a:solidFill>
                <a:srgbClr val="D99694">
                  <a:lumMod val="75000"/>
                </a:srgbClr>
              </a:solidFill>
              <a:effectLst/>
              <a:uLnTx/>
              <a:uFillTx/>
              <a:latin typeface="Trebuchet MS" panose="020B0603020202020204" pitchFamily="34" charset="0"/>
              <a:ea typeface="+mn-ea"/>
              <a:cs typeface="+mn-cs"/>
            </a:endParaRPr>
          </a:p>
        </p:txBody>
      </p:sp>
      <p:sp>
        <p:nvSpPr>
          <p:cNvPr id="18" name="TextBox 17">
            <a:extLst>
              <a:ext uri="{FF2B5EF4-FFF2-40B4-BE49-F238E27FC236}">
                <a16:creationId xmlns:a16="http://schemas.microsoft.com/office/drawing/2014/main" id="{FA8B39A4-214A-AF44-91B1-5C12537D83EA}"/>
              </a:ext>
            </a:extLst>
          </p:cNvPr>
          <p:cNvSpPr txBox="1"/>
          <p:nvPr/>
        </p:nvSpPr>
        <p:spPr>
          <a:xfrm>
            <a:off x="3397588" y="1227842"/>
            <a:ext cx="1663571" cy="368886"/>
          </a:xfrm>
          <a:prstGeom prst="rect">
            <a:avLst/>
          </a:prstGeom>
          <a:noFill/>
        </p:spPr>
        <p:txBody>
          <a:bodyPr wrap="square" lIns="68137" tIns="34069" rIns="68137" bIns="34069" rtlCol="0">
            <a:spAutoFit/>
          </a:bodyPr>
          <a:lstStyle/>
          <a:p>
            <a:pPr marL="0" marR="0" lvl="0" indent="0" algn="r" defTabSz="684516" rtl="0" eaLnBrk="1" fontAlgn="auto" latinLnBrk="0" hangingPunct="1">
              <a:lnSpc>
                <a:spcPct val="100000"/>
              </a:lnSpc>
              <a:spcBef>
                <a:spcPts val="0"/>
              </a:spcBef>
              <a:spcAft>
                <a:spcPts val="0"/>
              </a:spcAft>
              <a:buClrTx/>
              <a:buSzTx/>
              <a:buFontTx/>
              <a:buNone/>
              <a:tabLst/>
              <a:defRPr/>
            </a:pPr>
            <a:r>
              <a:rPr kumimoji="0" lang="en-US" sz="975" b="1" i="0" u="none" strike="noStrike" kern="1200" cap="none" spc="0" normalizeH="0" baseline="0" noProof="0">
                <a:ln>
                  <a:noFill/>
                </a:ln>
                <a:solidFill>
                  <a:srgbClr val="FAC08F">
                    <a:lumMod val="75000"/>
                  </a:srgbClr>
                </a:solidFill>
                <a:effectLst/>
                <a:uLnTx/>
                <a:uFillTx/>
                <a:latin typeface="Trebuchet MS" panose="020B0603020202020204" pitchFamily="34" charset="0"/>
                <a:ea typeface="+mn-ea"/>
                <a:cs typeface="+mn-cs"/>
              </a:rPr>
              <a:t>TRANSFORMATION INTO ICT SERVICES COMPANY</a:t>
            </a:r>
            <a:endParaRPr kumimoji="0" lang="en-US" sz="975" b="0" i="0" u="none" strike="noStrike" kern="1200" cap="none" spc="0" normalizeH="0" baseline="0" noProof="0">
              <a:ln>
                <a:noFill/>
              </a:ln>
              <a:solidFill>
                <a:srgbClr val="FAC08F">
                  <a:lumMod val="75000"/>
                </a:srgbClr>
              </a:solidFill>
              <a:effectLst/>
              <a:uLnTx/>
              <a:uFillTx/>
              <a:latin typeface="Trebuchet MS" panose="020B0603020202020204" pitchFamily="34" charset="0"/>
              <a:ea typeface="+mn-ea"/>
              <a:cs typeface="+mn-cs"/>
            </a:endParaRPr>
          </a:p>
        </p:txBody>
      </p:sp>
      <p:sp>
        <p:nvSpPr>
          <p:cNvPr id="19" name="TextBox 18">
            <a:extLst>
              <a:ext uri="{FF2B5EF4-FFF2-40B4-BE49-F238E27FC236}">
                <a16:creationId xmlns:a16="http://schemas.microsoft.com/office/drawing/2014/main" id="{66E721F7-9F21-BE4B-A6CD-91C936F07754}"/>
              </a:ext>
            </a:extLst>
          </p:cNvPr>
          <p:cNvSpPr txBox="1"/>
          <p:nvPr/>
        </p:nvSpPr>
        <p:spPr>
          <a:xfrm>
            <a:off x="7119646" y="3021941"/>
            <a:ext cx="1585773" cy="368886"/>
          </a:xfrm>
          <a:prstGeom prst="rect">
            <a:avLst/>
          </a:prstGeom>
          <a:noFill/>
        </p:spPr>
        <p:txBody>
          <a:bodyPr wrap="square" lIns="68137" tIns="34069" rIns="68137" bIns="34069" rtlCol="0">
            <a:spAutoFit/>
          </a:bodyPr>
          <a:lstStyle/>
          <a:p>
            <a:pPr marL="171450" marR="0" lvl="0" indent="-171450" algn="l" defTabSz="684516" rtl="0" eaLnBrk="1" fontAlgn="auto" latinLnBrk="0" hangingPunct="1">
              <a:lnSpc>
                <a:spcPct val="100000"/>
              </a:lnSpc>
              <a:spcBef>
                <a:spcPts val="296"/>
              </a:spcBef>
              <a:spcAft>
                <a:spcPts val="0"/>
              </a:spcAft>
              <a:buClrTx/>
              <a:buSzTx/>
              <a:buFont typeface="Arial" panose="020B0604020202020204" pitchFamily="34" charset="0"/>
              <a:buChar char="•"/>
              <a:tabLst/>
              <a:defRPr/>
            </a:pPr>
            <a:r>
              <a:rPr kumimoji="0" lang="en-US" sz="975" i="0" u="none" strike="noStrike" kern="1200" cap="none" spc="0" normalizeH="0" baseline="0" noProof="0">
                <a:ln>
                  <a:noFill/>
                </a:ln>
                <a:solidFill>
                  <a:schemeClr val="tx1">
                    <a:lumMod val="75000"/>
                    <a:lumOff val="25000"/>
                  </a:schemeClr>
                </a:solidFill>
                <a:effectLst/>
                <a:uLnTx/>
                <a:uFillTx/>
                <a:latin typeface="Trebuchet MS" panose="020B0603020202020204" pitchFamily="34" charset="0"/>
                <a:ea typeface="+mn-ea"/>
                <a:cs typeface="+mn-cs"/>
              </a:rPr>
              <a:t>Launch of end-to-end digital services</a:t>
            </a:r>
          </a:p>
        </p:txBody>
      </p:sp>
      <p:sp>
        <p:nvSpPr>
          <p:cNvPr id="20" name="Freeform 27">
            <a:extLst>
              <a:ext uri="{FF2B5EF4-FFF2-40B4-BE49-F238E27FC236}">
                <a16:creationId xmlns:a16="http://schemas.microsoft.com/office/drawing/2014/main" id="{5106E053-1D53-D449-9AE5-2D62633D7217}"/>
              </a:ext>
            </a:extLst>
          </p:cNvPr>
          <p:cNvSpPr>
            <a:spLocks/>
          </p:cNvSpPr>
          <p:nvPr/>
        </p:nvSpPr>
        <p:spPr bwMode="auto">
          <a:xfrm>
            <a:off x="3186097" y="1205758"/>
            <a:ext cx="111918" cy="1046649"/>
          </a:xfrm>
          <a:custGeom>
            <a:avLst/>
            <a:gdLst/>
            <a:ahLst/>
            <a:cxnLst>
              <a:cxn ang="0">
                <a:pos x="281" y="2183"/>
              </a:cxn>
              <a:cxn ang="0">
                <a:pos x="126" y="2496"/>
              </a:cxn>
              <a:cxn ang="0">
                <a:pos x="138" y="2508"/>
              </a:cxn>
              <a:cxn ang="0">
                <a:pos x="146" y="2523"/>
              </a:cxn>
              <a:cxn ang="0">
                <a:pos x="151" y="2538"/>
              </a:cxn>
              <a:cxn ang="0">
                <a:pos x="154" y="2555"/>
              </a:cxn>
              <a:cxn ang="0">
                <a:pos x="152" y="2571"/>
              </a:cxn>
              <a:cxn ang="0">
                <a:pos x="148" y="2585"/>
              </a:cxn>
              <a:cxn ang="0">
                <a:pos x="140" y="2599"/>
              </a:cxn>
              <a:cxn ang="0">
                <a:pos x="131" y="2609"/>
              </a:cxn>
              <a:cxn ang="0">
                <a:pos x="120" y="2619"/>
              </a:cxn>
              <a:cxn ang="0">
                <a:pos x="107" y="2626"/>
              </a:cxn>
              <a:cxn ang="0">
                <a:pos x="92" y="2631"/>
              </a:cxn>
              <a:cxn ang="0">
                <a:pos x="77" y="2632"/>
              </a:cxn>
              <a:cxn ang="0">
                <a:pos x="61" y="2631"/>
              </a:cxn>
              <a:cxn ang="0">
                <a:pos x="47" y="2626"/>
              </a:cxn>
              <a:cxn ang="0">
                <a:pos x="34" y="2619"/>
              </a:cxn>
              <a:cxn ang="0">
                <a:pos x="22" y="2609"/>
              </a:cxn>
              <a:cxn ang="0">
                <a:pos x="13" y="2599"/>
              </a:cxn>
              <a:cxn ang="0">
                <a:pos x="6" y="2585"/>
              </a:cxn>
              <a:cxn ang="0">
                <a:pos x="2" y="2571"/>
              </a:cxn>
              <a:cxn ang="0">
                <a:pos x="0" y="2555"/>
              </a:cxn>
              <a:cxn ang="0">
                <a:pos x="2" y="2540"/>
              </a:cxn>
              <a:cxn ang="0">
                <a:pos x="6" y="2525"/>
              </a:cxn>
              <a:cxn ang="0">
                <a:pos x="13" y="2513"/>
              </a:cxn>
              <a:cxn ang="0">
                <a:pos x="22" y="2501"/>
              </a:cxn>
              <a:cxn ang="0">
                <a:pos x="34" y="2491"/>
              </a:cxn>
              <a:cxn ang="0">
                <a:pos x="47" y="2484"/>
              </a:cxn>
              <a:cxn ang="0">
                <a:pos x="61" y="2481"/>
              </a:cxn>
              <a:cxn ang="0">
                <a:pos x="77" y="2478"/>
              </a:cxn>
              <a:cxn ang="0">
                <a:pos x="95" y="2481"/>
              </a:cxn>
              <a:cxn ang="0">
                <a:pos x="245" y="0"/>
              </a:cxn>
            </a:cxnLst>
            <a:rect l="0" t="0" r="r" b="b"/>
            <a:pathLst>
              <a:path w="281" h="2632">
                <a:moveTo>
                  <a:pt x="281" y="0"/>
                </a:moveTo>
                <a:lnTo>
                  <a:pt x="281" y="2183"/>
                </a:lnTo>
                <a:lnTo>
                  <a:pt x="279" y="2190"/>
                </a:lnTo>
                <a:lnTo>
                  <a:pt x="126" y="2496"/>
                </a:lnTo>
                <a:lnTo>
                  <a:pt x="132" y="2502"/>
                </a:lnTo>
                <a:lnTo>
                  <a:pt x="138" y="2508"/>
                </a:lnTo>
                <a:lnTo>
                  <a:pt x="143" y="2516"/>
                </a:lnTo>
                <a:lnTo>
                  <a:pt x="146" y="2523"/>
                </a:lnTo>
                <a:lnTo>
                  <a:pt x="149" y="2530"/>
                </a:lnTo>
                <a:lnTo>
                  <a:pt x="151" y="2538"/>
                </a:lnTo>
                <a:lnTo>
                  <a:pt x="154" y="2547"/>
                </a:lnTo>
                <a:lnTo>
                  <a:pt x="154" y="2555"/>
                </a:lnTo>
                <a:lnTo>
                  <a:pt x="154" y="2564"/>
                </a:lnTo>
                <a:lnTo>
                  <a:pt x="152" y="2571"/>
                </a:lnTo>
                <a:lnTo>
                  <a:pt x="150" y="2578"/>
                </a:lnTo>
                <a:lnTo>
                  <a:pt x="148" y="2585"/>
                </a:lnTo>
                <a:lnTo>
                  <a:pt x="144" y="2593"/>
                </a:lnTo>
                <a:lnTo>
                  <a:pt x="140" y="2599"/>
                </a:lnTo>
                <a:lnTo>
                  <a:pt x="136" y="2605"/>
                </a:lnTo>
                <a:lnTo>
                  <a:pt x="131" y="2609"/>
                </a:lnTo>
                <a:lnTo>
                  <a:pt x="126" y="2614"/>
                </a:lnTo>
                <a:lnTo>
                  <a:pt x="120" y="2619"/>
                </a:lnTo>
                <a:lnTo>
                  <a:pt x="114" y="2623"/>
                </a:lnTo>
                <a:lnTo>
                  <a:pt x="107" y="2626"/>
                </a:lnTo>
                <a:lnTo>
                  <a:pt x="99" y="2629"/>
                </a:lnTo>
                <a:lnTo>
                  <a:pt x="92" y="2631"/>
                </a:lnTo>
                <a:lnTo>
                  <a:pt x="85" y="2632"/>
                </a:lnTo>
                <a:lnTo>
                  <a:pt x="77" y="2632"/>
                </a:lnTo>
                <a:lnTo>
                  <a:pt x="69" y="2632"/>
                </a:lnTo>
                <a:lnTo>
                  <a:pt x="61" y="2631"/>
                </a:lnTo>
                <a:lnTo>
                  <a:pt x="54" y="2629"/>
                </a:lnTo>
                <a:lnTo>
                  <a:pt x="47" y="2626"/>
                </a:lnTo>
                <a:lnTo>
                  <a:pt x="40" y="2623"/>
                </a:lnTo>
                <a:lnTo>
                  <a:pt x="34" y="2619"/>
                </a:lnTo>
                <a:lnTo>
                  <a:pt x="28" y="2614"/>
                </a:lnTo>
                <a:lnTo>
                  <a:pt x="22" y="2609"/>
                </a:lnTo>
                <a:lnTo>
                  <a:pt x="18" y="2605"/>
                </a:lnTo>
                <a:lnTo>
                  <a:pt x="13" y="2599"/>
                </a:lnTo>
                <a:lnTo>
                  <a:pt x="9" y="2593"/>
                </a:lnTo>
                <a:lnTo>
                  <a:pt x="6" y="2585"/>
                </a:lnTo>
                <a:lnTo>
                  <a:pt x="3" y="2578"/>
                </a:lnTo>
                <a:lnTo>
                  <a:pt x="2" y="2571"/>
                </a:lnTo>
                <a:lnTo>
                  <a:pt x="1" y="2564"/>
                </a:lnTo>
                <a:lnTo>
                  <a:pt x="0" y="2555"/>
                </a:lnTo>
                <a:lnTo>
                  <a:pt x="1" y="2548"/>
                </a:lnTo>
                <a:lnTo>
                  <a:pt x="2" y="2540"/>
                </a:lnTo>
                <a:lnTo>
                  <a:pt x="3" y="2532"/>
                </a:lnTo>
                <a:lnTo>
                  <a:pt x="6" y="2525"/>
                </a:lnTo>
                <a:lnTo>
                  <a:pt x="9" y="2519"/>
                </a:lnTo>
                <a:lnTo>
                  <a:pt x="13" y="2513"/>
                </a:lnTo>
                <a:lnTo>
                  <a:pt x="18" y="2507"/>
                </a:lnTo>
                <a:lnTo>
                  <a:pt x="22" y="2501"/>
                </a:lnTo>
                <a:lnTo>
                  <a:pt x="28" y="2496"/>
                </a:lnTo>
                <a:lnTo>
                  <a:pt x="34" y="2491"/>
                </a:lnTo>
                <a:lnTo>
                  <a:pt x="40" y="2488"/>
                </a:lnTo>
                <a:lnTo>
                  <a:pt x="47" y="2484"/>
                </a:lnTo>
                <a:lnTo>
                  <a:pt x="54" y="2482"/>
                </a:lnTo>
                <a:lnTo>
                  <a:pt x="61" y="2481"/>
                </a:lnTo>
                <a:lnTo>
                  <a:pt x="69" y="2479"/>
                </a:lnTo>
                <a:lnTo>
                  <a:pt x="77" y="2478"/>
                </a:lnTo>
                <a:lnTo>
                  <a:pt x="86" y="2479"/>
                </a:lnTo>
                <a:lnTo>
                  <a:pt x="95" y="2481"/>
                </a:lnTo>
                <a:lnTo>
                  <a:pt x="245" y="2178"/>
                </a:lnTo>
                <a:lnTo>
                  <a:pt x="245" y="0"/>
                </a:lnTo>
                <a:lnTo>
                  <a:pt x="281" y="0"/>
                </a:lnTo>
                <a:close/>
              </a:path>
            </a:pathLst>
          </a:custGeom>
          <a:solidFill>
            <a:srgbClr val="595959"/>
          </a:solidFill>
          <a:ln w="9525">
            <a:noFill/>
            <a:round/>
            <a:headEnd/>
            <a:tailEnd/>
          </a:ln>
        </p:spPr>
        <p:txBody>
          <a:bodyPr vert="horz" wrap="square" lIns="68137" tIns="34069" rIns="68137" bIns="34069" numCol="1" anchor="t" anchorCtr="0" compatLnSpc="1">
            <a:prstTxWarp prst="textNoShape">
              <a:avLst/>
            </a:prstTxWarp>
          </a:bodyPr>
          <a:lstStyle/>
          <a:p>
            <a:pPr marL="0" marR="0" lvl="0" indent="0" algn="l" defTabSz="684516" rtl="0" eaLnBrk="1" fontAlgn="auto" latinLnBrk="0" hangingPunct="1">
              <a:lnSpc>
                <a:spcPct val="100000"/>
              </a:lnSpc>
              <a:spcBef>
                <a:spcPts val="0"/>
              </a:spcBef>
              <a:spcAft>
                <a:spcPts val="0"/>
              </a:spcAft>
              <a:buClrTx/>
              <a:buSzTx/>
              <a:buFontTx/>
              <a:buNone/>
              <a:tabLst/>
              <a:defRPr/>
            </a:pPr>
            <a:endParaRPr kumimoji="0" lang="en-US" sz="1275" b="0" i="0" u="none" strike="noStrike" kern="1200" cap="none" spc="0" normalizeH="0" baseline="0" noProof="0">
              <a:ln>
                <a:noFill/>
              </a:ln>
              <a:solidFill>
                <a:prstClr val="black">
                  <a:lumMod val="65000"/>
                  <a:lumOff val="35000"/>
                </a:prstClr>
              </a:solidFill>
              <a:effectLst/>
              <a:uLnTx/>
              <a:uFillTx/>
              <a:latin typeface="Trebuchet MS" panose="020B0603020202020204" pitchFamily="34" charset="0"/>
              <a:ea typeface="+mn-ea"/>
              <a:cs typeface="+mn-cs"/>
            </a:endParaRPr>
          </a:p>
        </p:txBody>
      </p:sp>
      <p:sp>
        <p:nvSpPr>
          <p:cNvPr id="21" name="Freeform 27">
            <a:extLst>
              <a:ext uri="{FF2B5EF4-FFF2-40B4-BE49-F238E27FC236}">
                <a16:creationId xmlns:a16="http://schemas.microsoft.com/office/drawing/2014/main" id="{BAD9A834-7CD0-E649-88C5-0A1AF8684055}"/>
              </a:ext>
            </a:extLst>
          </p:cNvPr>
          <p:cNvSpPr>
            <a:spLocks/>
          </p:cNvSpPr>
          <p:nvPr/>
        </p:nvSpPr>
        <p:spPr bwMode="auto">
          <a:xfrm>
            <a:off x="4949240" y="1205758"/>
            <a:ext cx="111918" cy="1046649"/>
          </a:xfrm>
          <a:custGeom>
            <a:avLst/>
            <a:gdLst/>
            <a:ahLst/>
            <a:cxnLst>
              <a:cxn ang="0">
                <a:pos x="281" y="2183"/>
              </a:cxn>
              <a:cxn ang="0">
                <a:pos x="126" y="2496"/>
              </a:cxn>
              <a:cxn ang="0">
                <a:pos x="138" y="2508"/>
              </a:cxn>
              <a:cxn ang="0">
                <a:pos x="146" y="2523"/>
              </a:cxn>
              <a:cxn ang="0">
                <a:pos x="151" y="2538"/>
              </a:cxn>
              <a:cxn ang="0">
                <a:pos x="154" y="2555"/>
              </a:cxn>
              <a:cxn ang="0">
                <a:pos x="152" y="2571"/>
              </a:cxn>
              <a:cxn ang="0">
                <a:pos x="148" y="2585"/>
              </a:cxn>
              <a:cxn ang="0">
                <a:pos x="140" y="2599"/>
              </a:cxn>
              <a:cxn ang="0">
                <a:pos x="131" y="2609"/>
              </a:cxn>
              <a:cxn ang="0">
                <a:pos x="120" y="2619"/>
              </a:cxn>
              <a:cxn ang="0">
                <a:pos x="107" y="2626"/>
              </a:cxn>
              <a:cxn ang="0">
                <a:pos x="92" y="2631"/>
              </a:cxn>
              <a:cxn ang="0">
                <a:pos x="77" y="2632"/>
              </a:cxn>
              <a:cxn ang="0">
                <a:pos x="61" y="2631"/>
              </a:cxn>
              <a:cxn ang="0">
                <a:pos x="47" y="2626"/>
              </a:cxn>
              <a:cxn ang="0">
                <a:pos x="34" y="2619"/>
              </a:cxn>
              <a:cxn ang="0">
                <a:pos x="22" y="2609"/>
              </a:cxn>
              <a:cxn ang="0">
                <a:pos x="13" y="2599"/>
              </a:cxn>
              <a:cxn ang="0">
                <a:pos x="6" y="2585"/>
              </a:cxn>
              <a:cxn ang="0">
                <a:pos x="2" y="2571"/>
              </a:cxn>
              <a:cxn ang="0">
                <a:pos x="0" y="2555"/>
              </a:cxn>
              <a:cxn ang="0">
                <a:pos x="2" y="2540"/>
              </a:cxn>
              <a:cxn ang="0">
                <a:pos x="6" y="2525"/>
              </a:cxn>
              <a:cxn ang="0">
                <a:pos x="13" y="2513"/>
              </a:cxn>
              <a:cxn ang="0">
                <a:pos x="22" y="2501"/>
              </a:cxn>
              <a:cxn ang="0">
                <a:pos x="34" y="2491"/>
              </a:cxn>
              <a:cxn ang="0">
                <a:pos x="47" y="2484"/>
              </a:cxn>
              <a:cxn ang="0">
                <a:pos x="61" y="2481"/>
              </a:cxn>
              <a:cxn ang="0">
                <a:pos x="77" y="2478"/>
              </a:cxn>
              <a:cxn ang="0">
                <a:pos x="95" y="2481"/>
              </a:cxn>
              <a:cxn ang="0">
                <a:pos x="245" y="0"/>
              </a:cxn>
            </a:cxnLst>
            <a:rect l="0" t="0" r="r" b="b"/>
            <a:pathLst>
              <a:path w="281" h="2632">
                <a:moveTo>
                  <a:pt x="281" y="0"/>
                </a:moveTo>
                <a:lnTo>
                  <a:pt x="281" y="2183"/>
                </a:lnTo>
                <a:lnTo>
                  <a:pt x="279" y="2190"/>
                </a:lnTo>
                <a:lnTo>
                  <a:pt x="126" y="2496"/>
                </a:lnTo>
                <a:lnTo>
                  <a:pt x="132" y="2502"/>
                </a:lnTo>
                <a:lnTo>
                  <a:pt x="138" y="2508"/>
                </a:lnTo>
                <a:lnTo>
                  <a:pt x="143" y="2516"/>
                </a:lnTo>
                <a:lnTo>
                  <a:pt x="146" y="2523"/>
                </a:lnTo>
                <a:lnTo>
                  <a:pt x="149" y="2530"/>
                </a:lnTo>
                <a:lnTo>
                  <a:pt x="151" y="2538"/>
                </a:lnTo>
                <a:lnTo>
                  <a:pt x="154" y="2547"/>
                </a:lnTo>
                <a:lnTo>
                  <a:pt x="154" y="2555"/>
                </a:lnTo>
                <a:lnTo>
                  <a:pt x="154" y="2564"/>
                </a:lnTo>
                <a:lnTo>
                  <a:pt x="152" y="2571"/>
                </a:lnTo>
                <a:lnTo>
                  <a:pt x="150" y="2578"/>
                </a:lnTo>
                <a:lnTo>
                  <a:pt x="148" y="2585"/>
                </a:lnTo>
                <a:lnTo>
                  <a:pt x="144" y="2593"/>
                </a:lnTo>
                <a:lnTo>
                  <a:pt x="140" y="2599"/>
                </a:lnTo>
                <a:lnTo>
                  <a:pt x="136" y="2605"/>
                </a:lnTo>
                <a:lnTo>
                  <a:pt x="131" y="2609"/>
                </a:lnTo>
                <a:lnTo>
                  <a:pt x="126" y="2614"/>
                </a:lnTo>
                <a:lnTo>
                  <a:pt x="120" y="2619"/>
                </a:lnTo>
                <a:lnTo>
                  <a:pt x="114" y="2623"/>
                </a:lnTo>
                <a:lnTo>
                  <a:pt x="107" y="2626"/>
                </a:lnTo>
                <a:lnTo>
                  <a:pt x="99" y="2629"/>
                </a:lnTo>
                <a:lnTo>
                  <a:pt x="92" y="2631"/>
                </a:lnTo>
                <a:lnTo>
                  <a:pt x="85" y="2632"/>
                </a:lnTo>
                <a:lnTo>
                  <a:pt x="77" y="2632"/>
                </a:lnTo>
                <a:lnTo>
                  <a:pt x="69" y="2632"/>
                </a:lnTo>
                <a:lnTo>
                  <a:pt x="61" y="2631"/>
                </a:lnTo>
                <a:lnTo>
                  <a:pt x="54" y="2629"/>
                </a:lnTo>
                <a:lnTo>
                  <a:pt x="47" y="2626"/>
                </a:lnTo>
                <a:lnTo>
                  <a:pt x="40" y="2623"/>
                </a:lnTo>
                <a:lnTo>
                  <a:pt x="34" y="2619"/>
                </a:lnTo>
                <a:lnTo>
                  <a:pt x="28" y="2614"/>
                </a:lnTo>
                <a:lnTo>
                  <a:pt x="22" y="2609"/>
                </a:lnTo>
                <a:lnTo>
                  <a:pt x="18" y="2605"/>
                </a:lnTo>
                <a:lnTo>
                  <a:pt x="13" y="2599"/>
                </a:lnTo>
                <a:lnTo>
                  <a:pt x="9" y="2593"/>
                </a:lnTo>
                <a:lnTo>
                  <a:pt x="6" y="2585"/>
                </a:lnTo>
                <a:lnTo>
                  <a:pt x="3" y="2578"/>
                </a:lnTo>
                <a:lnTo>
                  <a:pt x="2" y="2571"/>
                </a:lnTo>
                <a:lnTo>
                  <a:pt x="1" y="2564"/>
                </a:lnTo>
                <a:lnTo>
                  <a:pt x="0" y="2555"/>
                </a:lnTo>
                <a:lnTo>
                  <a:pt x="1" y="2548"/>
                </a:lnTo>
                <a:lnTo>
                  <a:pt x="2" y="2540"/>
                </a:lnTo>
                <a:lnTo>
                  <a:pt x="3" y="2532"/>
                </a:lnTo>
                <a:lnTo>
                  <a:pt x="6" y="2525"/>
                </a:lnTo>
                <a:lnTo>
                  <a:pt x="9" y="2519"/>
                </a:lnTo>
                <a:lnTo>
                  <a:pt x="13" y="2513"/>
                </a:lnTo>
                <a:lnTo>
                  <a:pt x="18" y="2507"/>
                </a:lnTo>
                <a:lnTo>
                  <a:pt x="22" y="2501"/>
                </a:lnTo>
                <a:lnTo>
                  <a:pt x="28" y="2496"/>
                </a:lnTo>
                <a:lnTo>
                  <a:pt x="34" y="2491"/>
                </a:lnTo>
                <a:lnTo>
                  <a:pt x="40" y="2488"/>
                </a:lnTo>
                <a:lnTo>
                  <a:pt x="47" y="2484"/>
                </a:lnTo>
                <a:lnTo>
                  <a:pt x="54" y="2482"/>
                </a:lnTo>
                <a:lnTo>
                  <a:pt x="61" y="2481"/>
                </a:lnTo>
                <a:lnTo>
                  <a:pt x="69" y="2479"/>
                </a:lnTo>
                <a:lnTo>
                  <a:pt x="77" y="2478"/>
                </a:lnTo>
                <a:lnTo>
                  <a:pt x="86" y="2479"/>
                </a:lnTo>
                <a:lnTo>
                  <a:pt x="95" y="2481"/>
                </a:lnTo>
                <a:lnTo>
                  <a:pt x="245" y="2178"/>
                </a:lnTo>
                <a:lnTo>
                  <a:pt x="245" y="0"/>
                </a:lnTo>
                <a:lnTo>
                  <a:pt x="281" y="0"/>
                </a:lnTo>
                <a:close/>
              </a:path>
            </a:pathLst>
          </a:custGeom>
          <a:solidFill>
            <a:srgbClr val="595959"/>
          </a:solidFill>
          <a:ln w="9525">
            <a:noFill/>
            <a:round/>
            <a:headEnd/>
            <a:tailEnd/>
          </a:ln>
        </p:spPr>
        <p:txBody>
          <a:bodyPr vert="horz" wrap="square" lIns="68137" tIns="34069" rIns="68137" bIns="34069" numCol="1" anchor="t" anchorCtr="0" compatLnSpc="1">
            <a:prstTxWarp prst="textNoShape">
              <a:avLst/>
            </a:prstTxWarp>
          </a:bodyPr>
          <a:lstStyle/>
          <a:p>
            <a:pPr marL="0" marR="0" lvl="0" indent="0" algn="l" defTabSz="684516" rtl="0" eaLnBrk="1" fontAlgn="auto" latinLnBrk="0" hangingPunct="1">
              <a:lnSpc>
                <a:spcPct val="100000"/>
              </a:lnSpc>
              <a:spcBef>
                <a:spcPts val="0"/>
              </a:spcBef>
              <a:spcAft>
                <a:spcPts val="0"/>
              </a:spcAft>
              <a:buClrTx/>
              <a:buSzTx/>
              <a:buFontTx/>
              <a:buNone/>
              <a:tabLst/>
              <a:defRPr/>
            </a:pPr>
            <a:endParaRPr kumimoji="0" lang="en-US" sz="1275" b="0" i="0" u="none" strike="noStrike" kern="1200" cap="none" spc="0" normalizeH="0" baseline="0" noProof="0">
              <a:ln>
                <a:noFill/>
              </a:ln>
              <a:solidFill>
                <a:prstClr val="black">
                  <a:lumMod val="65000"/>
                  <a:lumOff val="35000"/>
                </a:prstClr>
              </a:solidFill>
              <a:effectLst/>
              <a:uLnTx/>
              <a:uFillTx/>
              <a:latin typeface="Trebuchet MS" panose="020B0603020202020204" pitchFamily="34" charset="0"/>
              <a:ea typeface="+mn-ea"/>
              <a:cs typeface="+mn-cs"/>
            </a:endParaRPr>
          </a:p>
        </p:txBody>
      </p:sp>
      <p:sp>
        <p:nvSpPr>
          <p:cNvPr id="22" name="Freeform 27">
            <a:extLst>
              <a:ext uri="{FF2B5EF4-FFF2-40B4-BE49-F238E27FC236}">
                <a16:creationId xmlns:a16="http://schemas.microsoft.com/office/drawing/2014/main" id="{069D5304-4F9A-E841-BFAB-F375C206C679}"/>
              </a:ext>
            </a:extLst>
          </p:cNvPr>
          <p:cNvSpPr>
            <a:spLocks/>
          </p:cNvSpPr>
          <p:nvPr/>
        </p:nvSpPr>
        <p:spPr bwMode="auto">
          <a:xfrm>
            <a:off x="6654329" y="1205758"/>
            <a:ext cx="111918" cy="1046649"/>
          </a:xfrm>
          <a:custGeom>
            <a:avLst/>
            <a:gdLst/>
            <a:ahLst/>
            <a:cxnLst>
              <a:cxn ang="0">
                <a:pos x="281" y="2183"/>
              </a:cxn>
              <a:cxn ang="0">
                <a:pos x="126" y="2496"/>
              </a:cxn>
              <a:cxn ang="0">
                <a:pos x="138" y="2508"/>
              </a:cxn>
              <a:cxn ang="0">
                <a:pos x="146" y="2523"/>
              </a:cxn>
              <a:cxn ang="0">
                <a:pos x="151" y="2538"/>
              </a:cxn>
              <a:cxn ang="0">
                <a:pos x="154" y="2555"/>
              </a:cxn>
              <a:cxn ang="0">
                <a:pos x="152" y="2571"/>
              </a:cxn>
              <a:cxn ang="0">
                <a:pos x="148" y="2585"/>
              </a:cxn>
              <a:cxn ang="0">
                <a:pos x="140" y="2599"/>
              </a:cxn>
              <a:cxn ang="0">
                <a:pos x="131" y="2609"/>
              </a:cxn>
              <a:cxn ang="0">
                <a:pos x="120" y="2619"/>
              </a:cxn>
              <a:cxn ang="0">
                <a:pos x="107" y="2626"/>
              </a:cxn>
              <a:cxn ang="0">
                <a:pos x="92" y="2631"/>
              </a:cxn>
              <a:cxn ang="0">
                <a:pos x="77" y="2632"/>
              </a:cxn>
              <a:cxn ang="0">
                <a:pos x="61" y="2631"/>
              </a:cxn>
              <a:cxn ang="0">
                <a:pos x="47" y="2626"/>
              </a:cxn>
              <a:cxn ang="0">
                <a:pos x="34" y="2619"/>
              </a:cxn>
              <a:cxn ang="0">
                <a:pos x="22" y="2609"/>
              </a:cxn>
              <a:cxn ang="0">
                <a:pos x="13" y="2599"/>
              </a:cxn>
              <a:cxn ang="0">
                <a:pos x="6" y="2585"/>
              </a:cxn>
              <a:cxn ang="0">
                <a:pos x="2" y="2571"/>
              </a:cxn>
              <a:cxn ang="0">
                <a:pos x="0" y="2555"/>
              </a:cxn>
              <a:cxn ang="0">
                <a:pos x="2" y="2540"/>
              </a:cxn>
              <a:cxn ang="0">
                <a:pos x="6" y="2525"/>
              </a:cxn>
              <a:cxn ang="0">
                <a:pos x="13" y="2513"/>
              </a:cxn>
              <a:cxn ang="0">
                <a:pos x="22" y="2501"/>
              </a:cxn>
              <a:cxn ang="0">
                <a:pos x="34" y="2491"/>
              </a:cxn>
              <a:cxn ang="0">
                <a:pos x="47" y="2484"/>
              </a:cxn>
              <a:cxn ang="0">
                <a:pos x="61" y="2481"/>
              </a:cxn>
              <a:cxn ang="0">
                <a:pos x="77" y="2478"/>
              </a:cxn>
              <a:cxn ang="0">
                <a:pos x="95" y="2481"/>
              </a:cxn>
              <a:cxn ang="0">
                <a:pos x="245" y="0"/>
              </a:cxn>
            </a:cxnLst>
            <a:rect l="0" t="0" r="r" b="b"/>
            <a:pathLst>
              <a:path w="281" h="2632">
                <a:moveTo>
                  <a:pt x="281" y="0"/>
                </a:moveTo>
                <a:lnTo>
                  <a:pt x="281" y="2183"/>
                </a:lnTo>
                <a:lnTo>
                  <a:pt x="279" y="2190"/>
                </a:lnTo>
                <a:lnTo>
                  <a:pt x="126" y="2496"/>
                </a:lnTo>
                <a:lnTo>
                  <a:pt x="132" y="2502"/>
                </a:lnTo>
                <a:lnTo>
                  <a:pt x="138" y="2508"/>
                </a:lnTo>
                <a:lnTo>
                  <a:pt x="143" y="2516"/>
                </a:lnTo>
                <a:lnTo>
                  <a:pt x="146" y="2523"/>
                </a:lnTo>
                <a:lnTo>
                  <a:pt x="149" y="2530"/>
                </a:lnTo>
                <a:lnTo>
                  <a:pt x="151" y="2538"/>
                </a:lnTo>
                <a:lnTo>
                  <a:pt x="154" y="2547"/>
                </a:lnTo>
                <a:lnTo>
                  <a:pt x="154" y="2555"/>
                </a:lnTo>
                <a:lnTo>
                  <a:pt x="154" y="2564"/>
                </a:lnTo>
                <a:lnTo>
                  <a:pt x="152" y="2571"/>
                </a:lnTo>
                <a:lnTo>
                  <a:pt x="150" y="2578"/>
                </a:lnTo>
                <a:lnTo>
                  <a:pt x="148" y="2585"/>
                </a:lnTo>
                <a:lnTo>
                  <a:pt x="144" y="2593"/>
                </a:lnTo>
                <a:lnTo>
                  <a:pt x="140" y="2599"/>
                </a:lnTo>
                <a:lnTo>
                  <a:pt x="136" y="2605"/>
                </a:lnTo>
                <a:lnTo>
                  <a:pt x="131" y="2609"/>
                </a:lnTo>
                <a:lnTo>
                  <a:pt x="126" y="2614"/>
                </a:lnTo>
                <a:lnTo>
                  <a:pt x="120" y="2619"/>
                </a:lnTo>
                <a:lnTo>
                  <a:pt x="114" y="2623"/>
                </a:lnTo>
                <a:lnTo>
                  <a:pt x="107" y="2626"/>
                </a:lnTo>
                <a:lnTo>
                  <a:pt x="99" y="2629"/>
                </a:lnTo>
                <a:lnTo>
                  <a:pt x="92" y="2631"/>
                </a:lnTo>
                <a:lnTo>
                  <a:pt x="85" y="2632"/>
                </a:lnTo>
                <a:lnTo>
                  <a:pt x="77" y="2632"/>
                </a:lnTo>
                <a:lnTo>
                  <a:pt x="69" y="2632"/>
                </a:lnTo>
                <a:lnTo>
                  <a:pt x="61" y="2631"/>
                </a:lnTo>
                <a:lnTo>
                  <a:pt x="54" y="2629"/>
                </a:lnTo>
                <a:lnTo>
                  <a:pt x="47" y="2626"/>
                </a:lnTo>
                <a:lnTo>
                  <a:pt x="40" y="2623"/>
                </a:lnTo>
                <a:lnTo>
                  <a:pt x="34" y="2619"/>
                </a:lnTo>
                <a:lnTo>
                  <a:pt x="28" y="2614"/>
                </a:lnTo>
                <a:lnTo>
                  <a:pt x="22" y="2609"/>
                </a:lnTo>
                <a:lnTo>
                  <a:pt x="18" y="2605"/>
                </a:lnTo>
                <a:lnTo>
                  <a:pt x="13" y="2599"/>
                </a:lnTo>
                <a:lnTo>
                  <a:pt x="9" y="2593"/>
                </a:lnTo>
                <a:lnTo>
                  <a:pt x="6" y="2585"/>
                </a:lnTo>
                <a:lnTo>
                  <a:pt x="3" y="2578"/>
                </a:lnTo>
                <a:lnTo>
                  <a:pt x="2" y="2571"/>
                </a:lnTo>
                <a:lnTo>
                  <a:pt x="1" y="2564"/>
                </a:lnTo>
                <a:lnTo>
                  <a:pt x="0" y="2555"/>
                </a:lnTo>
                <a:lnTo>
                  <a:pt x="1" y="2548"/>
                </a:lnTo>
                <a:lnTo>
                  <a:pt x="2" y="2540"/>
                </a:lnTo>
                <a:lnTo>
                  <a:pt x="3" y="2532"/>
                </a:lnTo>
                <a:lnTo>
                  <a:pt x="6" y="2525"/>
                </a:lnTo>
                <a:lnTo>
                  <a:pt x="9" y="2519"/>
                </a:lnTo>
                <a:lnTo>
                  <a:pt x="13" y="2513"/>
                </a:lnTo>
                <a:lnTo>
                  <a:pt x="18" y="2507"/>
                </a:lnTo>
                <a:lnTo>
                  <a:pt x="22" y="2501"/>
                </a:lnTo>
                <a:lnTo>
                  <a:pt x="28" y="2496"/>
                </a:lnTo>
                <a:lnTo>
                  <a:pt x="34" y="2491"/>
                </a:lnTo>
                <a:lnTo>
                  <a:pt x="40" y="2488"/>
                </a:lnTo>
                <a:lnTo>
                  <a:pt x="47" y="2484"/>
                </a:lnTo>
                <a:lnTo>
                  <a:pt x="54" y="2482"/>
                </a:lnTo>
                <a:lnTo>
                  <a:pt x="61" y="2481"/>
                </a:lnTo>
                <a:lnTo>
                  <a:pt x="69" y="2479"/>
                </a:lnTo>
                <a:lnTo>
                  <a:pt x="77" y="2478"/>
                </a:lnTo>
                <a:lnTo>
                  <a:pt x="86" y="2479"/>
                </a:lnTo>
                <a:lnTo>
                  <a:pt x="95" y="2481"/>
                </a:lnTo>
                <a:lnTo>
                  <a:pt x="245" y="2178"/>
                </a:lnTo>
                <a:lnTo>
                  <a:pt x="245" y="0"/>
                </a:lnTo>
                <a:lnTo>
                  <a:pt x="281" y="0"/>
                </a:lnTo>
                <a:close/>
              </a:path>
            </a:pathLst>
          </a:custGeom>
          <a:solidFill>
            <a:srgbClr val="595959"/>
          </a:solidFill>
          <a:ln w="9525">
            <a:noFill/>
            <a:round/>
            <a:headEnd/>
            <a:tailEnd/>
          </a:ln>
        </p:spPr>
        <p:txBody>
          <a:bodyPr vert="horz" wrap="square" lIns="68137" tIns="34069" rIns="68137" bIns="34069" numCol="1" anchor="t" anchorCtr="0" compatLnSpc="1">
            <a:prstTxWarp prst="textNoShape">
              <a:avLst/>
            </a:prstTxWarp>
          </a:bodyPr>
          <a:lstStyle/>
          <a:p>
            <a:pPr marL="0" marR="0" lvl="0" indent="0" algn="l" defTabSz="684516" rtl="0" eaLnBrk="1" fontAlgn="auto" latinLnBrk="0" hangingPunct="1">
              <a:lnSpc>
                <a:spcPct val="100000"/>
              </a:lnSpc>
              <a:spcBef>
                <a:spcPts val="0"/>
              </a:spcBef>
              <a:spcAft>
                <a:spcPts val="0"/>
              </a:spcAft>
              <a:buClrTx/>
              <a:buSzTx/>
              <a:buFontTx/>
              <a:buNone/>
              <a:tabLst/>
              <a:defRPr/>
            </a:pPr>
            <a:endParaRPr kumimoji="0" lang="en-US" sz="1275" b="0" i="0" u="none" strike="noStrike" kern="1200" cap="none" spc="0" normalizeH="0" baseline="0" noProof="0">
              <a:ln>
                <a:noFill/>
              </a:ln>
              <a:solidFill>
                <a:prstClr val="black">
                  <a:lumMod val="65000"/>
                  <a:lumOff val="35000"/>
                </a:prstClr>
              </a:solidFill>
              <a:effectLst/>
              <a:uLnTx/>
              <a:uFillTx/>
              <a:latin typeface="Trebuchet MS" panose="020B0603020202020204" pitchFamily="34" charset="0"/>
              <a:ea typeface="+mn-ea"/>
              <a:cs typeface="+mn-cs"/>
            </a:endParaRPr>
          </a:p>
        </p:txBody>
      </p:sp>
      <p:sp>
        <p:nvSpPr>
          <p:cNvPr id="23" name="Freeform 27">
            <a:extLst>
              <a:ext uri="{FF2B5EF4-FFF2-40B4-BE49-F238E27FC236}">
                <a16:creationId xmlns:a16="http://schemas.microsoft.com/office/drawing/2014/main" id="{5056DAC3-722A-4D43-99A5-E15AE6EB2582}"/>
              </a:ext>
            </a:extLst>
          </p:cNvPr>
          <p:cNvSpPr>
            <a:spLocks/>
          </p:cNvSpPr>
          <p:nvPr/>
        </p:nvSpPr>
        <p:spPr bwMode="auto">
          <a:xfrm>
            <a:off x="8388445" y="1205758"/>
            <a:ext cx="111918" cy="1046649"/>
          </a:xfrm>
          <a:custGeom>
            <a:avLst/>
            <a:gdLst/>
            <a:ahLst/>
            <a:cxnLst>
              <a:cxn ang="0">
                <a:pos x="281" y="2183"/>
              </a:cxn>
              <a:cxn ang="0">
                <a:pos x="126" y="2496"/>
              </a:cxn>
              <a:cxn ang="0">
                <a:pos x="138" y="2508"/>
              </a:cxn>
              <a:cxn ang="0">
                <a:pos x="146" y="2523"/>
              </a:cxn>
              <a:cxn ang="0">
                <a:pos x="151" y="2538"/>
              </a:cxn>
              <a:cxn ang="0">
                <a:pos x="154" y="2555"/>
              </a:cxn>
              <a:cxn ang="0">
                <a:pos x="152" y="2571"/>
              </a:cxn>
              <a:cxn ang="0">
                <a:pos x="148" y="2585"/>
              </a:cxn>
              <a:cxn ang="0">
                <a:pos x="140" y="2599"/>
              </a:cxn>
              <a:cxn ang="0">
                <a:pos x="131" y="2609"/>
              </a:cxn>
              <a:cxn ang="0">
                <a:pos x="120" y="2619"/>
              </a:cxn>
              <a:cxn ang="0">
                <a:pos x="107" y="2626"/>
              </a:cxn>
              <a:cxn ang="0">
                <a:pos x="92" y="2631"/>
              </a:cxn>
              <a:cxn ang="0">
                <a:pos x="77" y="2632"/>
              </a:cxn>
              <a:cxn ang="0">
                <a:pos x="61" y="2631"/>
              </a:cxn>
              <a:cxn ang="0">
                <a:pos x="47" y="2626"/>
              </a:cxn>
              <a:cxn ang="0">
                <a:pos x="34" y="2619"/>
              </a:cxn>
              <a:cxn ang="0">
                <a:pos x="22" y="2609"/>
              </a:cxn>
              <a:cxn ang="0">
                <a:pos x="13" y="2599"/>
              </a:cxn>
              <a:cxn ang="0">
                <a:pos x="6" y="2585"/>
              </a:cxn>
              <a:cxn ang="0">
                <a:pos x="2" y="2571"/>
              </a:cxn>
              <a:cxn ang="0">
                <a:pos x="0" y="2555"/>
              </a:cxn>
              <a:cxn ang="0">
                <a:pos x="2" y="2540"/>
              </a:cxn>
              <a:cxn ang="0">
                <a:pos x="6" y="2525"/>
              </a:cxn>
              <a:cxn ang="0">
                <a:pos x="13" y="2513"/>
              </a:cxn>
              <a:cxn ang="0">
                <a:pos x="22" y="2501"/>
              </a:cxn>
              <a:cxn ang="0">
                <a:pos x="34" y="2491"/>
              </a:cxn>
              <a:cxn ang="0">
                <a:pos x="47" y="2484"/>
              </a:cxn>
              <a:cxn ang="0">
                <a:pos x="61" y="2481"/>
              </a:cxn>
              <a:cxn ang="0">
                <a:pos x="77" y="2478"/>
              </a:cxn>
              <a:cxn ang="0">
                <a:pos x="95" y="2481"/>
              </a:cxn>
              <a:cxn ang="0">
                <a:pos x="245" y="0"/>
              </a:cxn>
            </a:cxnLst>
            <a:rect l="0" t="0" r="r" b="b"/>
            <a:pathLst>
              <a:path w="281" h="2632">
                <a:moveTo>
                  <a:pt x="281" y="0"/>
                </a:moveTo>
                <a:lnTo>
                  <a:pt x="281" y="2183"/>
                </a:lnTo>
                <a:lnTo>
                  <a:pt x="279" y="2190"/>
                </a:lnTo>
                <a:lnTo>
                  <a:pt x="126" y="2496"/>
                </a:lnTo>
                <a:lnTo>
                  <a:pt x="132" y="2502"/>
                </a:lnTo>
                <a:lnTo>
                  <a:pt x="138" y="2508"/>
                </a:lnTo>
                <a:lnTo>
                  <a:pt x="143" y="2516"/>
                </a:lnTo>
                <a:lnTo>
                  <a:pt x="146" y="2523"/>
                </a:lnTo>
                <a:lnTo>
                  <a:pt x="149" y="2530"/>
                </a:lnTo>
                <a:lnTo>
                  <a:pt x="151" y="2538"/>
                </a:lnTo>
                <a:lnTo>
                  <a:pt x="154" y="2547"/>
                </a:lnTo>
                <a:lnTo>
                  <a:pt x="154" y="2555"/>
                </a:lnTo>
                <a:lnTo>
                  <a:pt x="154" y="2564"/>
                </a:lnTo>
                <a:lnTo>
                  <a:pt x="152" y="2571"/>
                </a:lnTo>
                <a:lnTo>
                  <a:pt x="150" y="2578"/>
                </a:lnTo>
                <a:lnTo>
                  <a:pt x="148" y="2585"/>
                </a:lnTo>
                <a:lnTo>
                  <a:pt x="144" y="2593"/>
                </a:lnTo>
                <a:lnTo>
                  <a:pt x="140" y="2599"/>
                </a:lnTo>
                <a:lnTo>
                  <a:pt x="136" y="2605"/>
                </a:lnTo>
                <a:lnTo>
                  <a:pt x="131" y="2609"/>
                </a:lnTo>
                <a:lnTo>
                  <a:pt x="126" y="2614"/>
                </a:lnTo>
                <a:lnTo>
                  <a:pt x="120" y="2619"/>
                </a:lnTo>
                <a:lnTo>
                  <a:pt x="114" y="2623"/>
                </a:lnTo>
                <a:lnTo>
                  <a:pt x="107" y="2626"/>
                </a:lnTo>
                <a:lnTo>
                  <a:pt x="99" y="2629"/>
                </a:lnTo>
                <a:lnTo>
                  <a:pt x="92" y="2631"/>
                </a:lnTo>
                <a:lnTo>
                  <a:pt x="85" y="2632"/>
                </a:lnTo>
                <a:lnTo>
                  <a:pt x="77" y="2632"/>
                </a:lnTo>
                <a:lnTo>
                  <a:pt x="69" y="2632"/>
                </a:lnTo>
                <a:lnTo>
                  <a:pt x="61" y="2631"/>
                </a:lnTo>
                <a:lnTo>
                  <a:pt x="54" y="2629"/>
                </a:lnTo>
                <a:lnTo>
                  <a:pt x="47" y="2626"/>
                </a:lnTo>
                <a:lnTo>
                  <a:pt x="40" y="2623"/>
                </a:lnTo>
                <a:lnTo>
                  <a:pt x="34" y="2619"/>
                </a:lnTo>
                <a:lnTo>
                  <a:pt x="28" y="2614"/>
                </a:lnTo>
                <a:lnTo>
                  <a:pt x="22" y="2609"/>
                </a:lnTo>
                <a:lnTo>
                  <a:pt x="18" y="2605"/>
                </a:lnTo>
                <a:lnTo>
                  <a:pt x="13" y="2599"/>
                </a:lnTo>
                <a:lnTo>
                  <a:pt x="9" y="2593"/>
                </a:lnTo>
                <a:lnTo>
                  <a:pt x="6" y="2585"/>
                </a:lnTo>
                <a:lnTo>
                  <a:pt x="3" y="2578"/>
                </a:lnTo>
                <a:lnTo>
                  <a:pt x="2" y="2571"/>
                </a:lnTo>
                <a:lnTo>
                  <a:pt x="1" y="2564"/>
                </a:lnTo>
                <a:lnTo>
                  <a:pt x="0" y="2555"/>
                </a:lnTo>
                <a:lnTo>
                  <a:pt x="1" y="2548"/>
                </a:lnTo>
                <a:lnTo>
                  <a:pt x="2" y="2540"/>
                </a:lnTo>
                <a:lnTo>
                  <a:pt x="3" y="2532"/>
                </a:lnTo>
                <a:lnTo>
                  <a:pt x="6" y="2525"/>
                </a:lnTo>
                <a:lnTo>
                  <a:pt x="9" y="2519"/>
                </a:lnTo>
                <a:lnTo>
                  <a:pt x="13" y="2513"/>
                </a:lnTo>
                <a:lnTo>
                  <a:pt x="18" y="2507"/>
                </a:lnTo>
                <a:lnTo>
                  <a:pt x="22" y="2501"/>
                </a:lnTo>
                <a:lnTo>
                  <a:pt x="28" y="2496"/>
                </a:lnTo>
                <a:lnTo>
                  <a:pt x="34" y="2491"/>
                </a:lnTo>
                <a:lnTo>
                  <a:pt x="40" y="2488"/>
                </a:lnTo>
                <a:lnTo>
                  <a:pt x="47" y="2484"/>
                </a:lnTo>
                <a:lnTo>
                  <a:pt x="54" y="2482"/>
                </a:lnTo>
                <a:lnTo>
                  <a:pt x="61" y="2481"/>
                </a:lnTo>
                <a:lnTo>
                  <a:pt x="69" y="2479"/>
                </a:lnTo>
                <a:lnTo>
                  <a:pt x="77" y="2478"/>
                </a:lnTo>
                <a:lnTo>
                  <a:pt x="86" y="2479"/>
                </a:lnTo>
                <a:lnTo>
                  <a:pt x="95" y="2481"/>
                </a:lnTo>
                <a:lnTo>
                  <a:pt x="245" y="2178"/>
                </a:lnTo>
                <a:lnTo>
                  <a:pt x="245" y="0"/>
                </a:lnTo>
                <a:lnTo>
                  <a:pt x="281" y="0"/>
                </a:lnTo>
                <a:close/>
              </a:path>
            </a:pathLst>
          </a:custGeom>
          <a:solidFill>
            <a:srgbClr val="595959"/>
          </a:solidFill>
          <a:ln w="9525">
            <a:noFill/>
            <a:round/>
            <a:headEnd/>
            <a:tailEnd/>
          </a:ln>
        </p:spPr>
        <p:txBody>
          <a:bodyPr vert="horz" wrap="square" lIns="68137" tIns="34069" rIns="68137" bIns="34069" numCol="1" anchor="t" anchorCtr="0" compatLnSpc="1">
            <a:prstTxWarp prst="textNoShape">
              <a:avLst/>
            </a:prstTxWarp>
          </a:bodyPr>
          <a:lstStyle/>
          <a:p>
            <a:pPr marL="0" marR="0" lvl="0" indent="0" algn="l" defTabSz="684516" rtl="0" eaLnBrk="1" fontAlgn="auto" latinLnBrk="0" hangingPunct="1">
              <a:lnSpc>
                <a:spcPct val="100000"/>
              </a:lnSpc>
              <a:spcBef>
                <a:spcPts val="0"/>
              </a:spcBef>
              <a:spcAft>
                <a:spcPts val="0"/>
              </a:spcAft>
              <a:buClrTx/>
              <a:buSzTx/>
              <a:buFontTx/>
              <a:buNone/>
              <a:tabLst/>
              <a:defRPr/>
            </a:pPr>
            <a:endParaRPr kumimoji="0" lang="en-US" sz="1275" b="0" i="0" u="none" strike="noStrike" kern="1200" cap="none" spc="0" normalizeH="0" baseline="0" noProof="0">
              <a:ln>
                <a:noFill/>
              </a:ln>
              <a:solidFill>
                <a:prstClr val="black">
                  <a:lumMod val="65000"/>
                  <a:lumOff val="35000"/>
                </a:prstClr>
              </a:solidFill>
              <a:effectLst/>
              <a:uLnTx/>
              <a:uFillTx/>
              <a:latin typeface="Trebuchet MS" panose="020B0603020202020204" pitchFamily="34" charset="0"/>
              <a:ea typeface="+mn-ea"/>
              <a:cs typeface="+mn-cs"/>
            </a:endParaRPr>
          </a:p>
        </p:txBody>
      </p:sp>
      <p:sp>
        <p:nvSpPr>
          <p:cNvPr id="24" name="Isosceles Triangle 16">
            <a:extLst>
              <a:ext uri="{FF2B5EF4-FFF2-40B4-BE49-F238E27FC236}">
                <a16:creationId xmlns:a16="http://schemas.microsoft.com/office/drawing/2014/main" id="{D9D688D7-543A-264E-8D1C-8A912609BE0A}"/>
              </a:ext>
            </a:extLst>
          </p:cNvPr>
          <p:cNvSpPr/>
          <p:nvPr/>
        </p:nvSpPr>
        <p:spPr>
          <a:xfrm rot="5400000">
            <a:off x="1796843" y="2345187"/>
            <a:ext cx="292222" cy="223288"/>
          </a:xfrm>
          <a:prstGeom prst="triangle">
            <a:avLst/>
          </a:prstGeom>
          <a:solidFill>
            <a:srgbClr val="DDD9C3"/>
          </a:solidFill>
          <a:ln>
            <a:noFill/>
          </a:ln>
        </p:spPr>
        <p:style>
          <a:lnRef idx="2">
            <a:schemeClr val="accent1">
              <a:shade val="50000"/>
            </a:schemeClr>
          </a:lnRef>
          <a:fillRef idx="1">
            <a:schemeClr val="accent1"/>
          </a:fillRef>
          <a:effectRef idx="0">
            <a:schemeClr val="accent1"/>
          </a:effectRef>
          <a:fontRef idx="minor">
            <a:schemeClr val="lt1"/>
          </a:fontRef>
        </p:style>
        <p:txBody>
          <a:bodyPr lIns="89807" tIns="44903" rIns="89807" bIns="44903" rtlCol="0" anchor="ctr"/>
          <a:lstStyle/>
          <a:p>
            <a:pPr marL="0" marR="0" lvl="0" indent="0" algn="ctr" defTabSz="684516" rtl="0" eaLnBrk="1" fontAlgn="auto" latinLnBrk="0" hangingPunct="1">
              <a:lnSpc>
                <a:spcPct val="100000"/>
              </a:lnSpc>
              <a:spcBef>
                <a:spcPts val="0"/>
              </a:spcBef>
              <a:spcAft>
                <a:spcPts val="0"/>
              </a:spcAft>
              <a:buClrTx/>
              <a:buSzTx/>
              <a:buFontTx/>
              <a:buNone/>
              <a:tabLst/>
              <a:defRPr/>
            </a:pPr>
            <a:endParaRPr kumimoji="0" lang="en-IN" sz="1350" b="0" i="0" u="none" strike="noStrike" kern="1200" cap="none" spc="0" normalizeH="0" baseline="0" noProof="0">
              <a:ln>
                <a:noFill/>
              </a:ln>
              <a:solidFill>
                <a:prstClr val="white"/>
              </a:solidFill>
              <a:effectLst/>
              <a:uLnTx/>
              <a:uFillTx/>
              <a:latin typeface="Trebuchet MS"/>
              <a:ea typeface="+mn-ea"/>
              <a:cs typeface="+mn-cs"/>
            </a:endParaRPr>
          </a:p>
        </p:txBody>
      </p:sp>
      <p:sp>
        <p:nvSpPr>
          <p:cNvPr id="25" name="Isosceles Triangle 76">
            <a:extLst>
              <a:ext uri="{FF2B5EF4-FFF2-40B4-BE49-F238E27FC236}">
                <a16:creationId xmlns:a16="http://schemas.microsoft.com/office/drawing/2014/main" id="{0B497939-D3C7-6F45-8A59-07EBC9D9108E}"/>
              </a:ext>
            </a:extLst>
          </p:cNvPr>
          <p:cNvSpPr/>
          <p:nvPr/>
        </p:nvSpPr>
        <p:spPr>
          <a:xfrm rot="5400000">
            <a:off x="3552738" y="2345187"/>
            <a:ext cx="292222" cy="223288"/>
          </a:xfrm>
          <a:prstGeom prst="triangle">
            <a:avLst/>
          </a:prstGeom>
          <a:solidFill>
            <a:srgbClr val="DDD9C3"/>
          </a:solidFill>
          <a:ln>
            <a:noFill/>
          </a:ln>
        </p:spPr>
        <p:style>
          <a:lnRef idx="2">
            <a:schemeClr val="accent1">
              <a:shade val="50000"/>
            </a:schemeClr>
          </a:lnRef>
          <a:fillRef idx="1">
            <a:schemeClr val="accent1"/>
          </a:fillRef>
          <a:effectRef idx="0">
            <a:schemeClr val="accent1"/>
          </a:effectRef>
          <a:fontRef idx="minor">
            <a:schemeClr val="lt1"/>
          </a:fontRef>
        </p:style>
        <p:txBody>
          <a:bodyPr lIns="89807" tIns="44903" rIns="89807" bIns="44903" rtlCol="0" anchor="ctr"/>
          <a:lstStyle/>
          <a:p>
            <a:pPr marL="0" marR="0" lvl="0" indent="0" algn="ctr" defTabSz="684516" rtl="0" eaLnBrk="1" fontAlgn="auto" latinLnBrk="0" hangingPunct="1">
              <a:lnSpc>
                <a:spcPct val="100000"/>
              </a:lnSpc>
              <a:spcBef>
                <a:spcPts val="0"/>
              </a:spcBef>
              <a:spcAft>
                <a:spcPts val="0"/>
              </a:spcAft>
              <a:buClrTx/>
              <a:buSzTx/>
              <a:buFontTx/>
              <a:buNone/>
              <a:tabLst/>
              <a:defRPr/>
            </a:pPr>
            <a:endParaRPr kumimoji="0" lang="en-IN" sz="1350" b="0" i="0" u="none" strike="noStrike" kern="1200" cap="none" spc="0" normalizeH="0" baseline="0" noProof="0">
              <a:ln>
                <a:noFill/>
              </a:ln>
              <a:solidFill>
                <a:prstClr val="white"/>
              </a:solidFill>
              <a:effectLst/>
              <a:uLnTx/>
              <a:uFillTx/>
              <a:latin typeface="Trebuchet MS"/>
              <a:ea typeface="+mn-ea"/>
              <a:cs typeface="+mn-cs"/>
            </a:endParaRPr>
          </a:p>
        </p:txBody>
      </p:sp>
      <p:sp>
        <p:nvSpPr>
          <p:cNvPr id="26" name="Isosceles Triangle 77">
            <a:extLst>
              <a:ext uri="{FF2B5EF4-FFF2-40B4-BE49-F238E27FC236}">
                <a16:creationId xmlns:a16="http://schemas.microsoft.com/office/drawing/2014/main" id="{BF0DCDC5-F0A4-2C4E-AFBB-3C7B41640FD7}"/>
              </a:ext>
            </a:extLst>
          </p:cNvPr>
          <p:cNvSpPr/>
          <p:nvPr/>
        </p:nvSpPr>
        <p:spPr>
          <a:xfrm rot="5400000">
            <a:off x="5236062" y="2345187"/>
            <a:ext cx="292222" cy="223288"/>
          </a:xfrm>
          <a:prstGeom prst="triangle">
            <a:avLst/>
          </a:prstGeom>
          <a:solidFill>
            <a:srgbClr val="DDD9C3"/>
          </a:solidFill>
          <a:ln>
            <a:noFill/>
          </a:ln>
        </p:spPr>
        <p:style>
          <a:lnRef idx="2">
            <a:schemeClr val="accent1">
              <a:shade val="50000"/>
            </a:schemeClr>
          </a:lnRef>
          <a:fillRef idx="1">
            <a:schemeClr val="accent1"/>
          </a:fillRef>
          <a:effectRef idx="0">
            <a:schemeClr val="accent1"/>
          </a:effectRef>
          <a:fontRef idx="minor">
            <a:schemeClr val="lt1"/>
          </a:fontRef>
        </p:style>
        <p:txBody>
          <a:bodyPr lIns="89807" tIns="44903" rIns="89807" bIns="44903" rtlCol="0" anchor="ctr"/>
          <a:lstStyle/>
          <a:p>
            <a:pPr marL="0" marR="0" lvl="0" indent="0" algn="ctr" defTabSz="684516" rtl="0" eaLnBrk="1" fontAlgn="auto" latinLnBrk="0" hangingPunct="1">
              <a:lnSpc>
                <a:spcPct val="100000"/>
              </a:lnSpc>
              <a:spcBef>
                <a:spcPts val="0"/>
              </a:spcBef>
              <a:spcAft>
                <a:spcPts val="0"/>
              </a:spcAft>
              <a:buClrTx/>
              <a:buSzTx/>
              <a:buFontTx/>
              <a:buNone/>
              <a:tabLst/>
              <a:defRPr/>
            </a:pPr>
            <a:endParaRPr kumimoji="0" lang="en-IN" sz="1350" b="0" i="0" u="none" strike="noStrike" kern="1200" cap="none" spc="0" normalizeH="0" baseline="0" noProof="0">
              <a:ln>
                <a:noFill/>
              </a:ln>
              <a:solidFill>
                <a:prstClr val="white"/>
              </a:solidFill>
              <a:effectLst/>
              <a:uLnTx/>
              <a:uFillTx/>
              <a:latin typeface="Trebuchet MS"/>
              <a:ea typeface="+mn-ea"/>
              <a:cs typeface="+mn-cs"/>
            </a:endParaRPr>
          </a:p>
        </p:txBody>
      </p:sp>
      <p:sp>
        <p:nvSpPr>
          <p:cNvPr id="27" name="Isosceles Triangle 78">
            <a:extLst>
              <a:ext uri="{FF2B5EF4-FFF2-40B4-BE49-F238E27FC236}">
                <a16:creationId xmlns:a16="http://schemas.microsoft.com/office/drawing/2014/main" id="{86B6792E-9DA5-C343-AC31-92BB809A01E1}"/>
              </a:ext>
            </a:extLst>
          </p:cNvPr>
          <p:cNvSpPr/>
          <p:nvPr/>
        </p:nvSpPr>
        <p:spPr>
          <a:xfrm rot="5400000">
            <a:off x="6984698" y="2345187"/>
            <a:ext cx="292222" cy="223288"/>
          </a:xfrm>
          <a:prstGeom prst="triangle">
            <a:avLst/>
          </a:prstGeom>
          <a:solidFill>
            <a:srgbClr val="DDD9C3"/>
          </a:solidFill>
          <a:ln>
            <a:noFill/>
          </a:ln>
        </p:spPr>
        <p:style>
          <a:lnRef idx="2">
            <a:schemeClr val="accent1">
              <a:shade val="50000"/>
            </a:schemeClr>
          </a:lnRef>
          <a:fillRef idx="1">
            <a:schemeClr val="accent1"/>
          </a:fillRef>
          <a:effectRef idx="0">
            <a:schemeClr val="accent1"/>
          </a:effectRef>
          <a:fontRef idx="minor">
            <a:schemeClr val="lt1"/>
          </a:fontRef>
        </p:style>
        <p:txBody>
          <a:bodyPr lIns="89807" tIns="44903" rIns="89807" bIns="44903" rtlCol="0" anchor="ctr"/>
          <a:lstStyle/>
          <a:p>
            <a:pPr marL="0" marR="0" lvl="0" indent="0" algn="ctr" defTabSz="684516" rtl="0" eaLnBrk="1" fontAlgn="auto" latinLnBrk="0" hangingPunct="1">
              <a:lnSpc>
                <a:spcPct val="100000"/>
              </a:lnSpc>
              <a:spcBef>
                <a:spcPts val="0"/>
              </a:spcBef>
              <a:spcAft>
                <a:spcPts val="0"/>
              </a:spcAft>
              <a:buClrTx/>
              <a:buSzTx/>
              <a:buFontTx/>
              <a:buNone/>
              <a:tabLst/>
              <a:defRPr/>
            </a:pPr>
            <a:endParaRPr kumimoji="0" lang="en-IN" sz="1350" b="0" i="0" u="none" strike="noStrike" kern="1200" cap="none" spc="0" normalizeH="0" baseline="0" noProof="0">
              <a:ln>
                <a:noFill/>
              </a:ln>
              <a:solidFill>
                <a:prstClr val="white"/>
              </a:solidFill>
              <a:effectLst/>
              <a:uLnTx/>
              <a:uFillTx/>
              <a:latin typeface="Trebuchet MS"/>
              <a:ea typeface="+mn-ea"/>
              <a:cs typeface="+mn-cs"/>
            </a:endParaRPr>
          </a:p>
        </p:txBody>
      </p:sp>
      <p:sp>
        <p:nvSpPr>
          <p:cNvPr id="48" name="Arrow: Pentagon 47">
            <a:extLst>
              <a:ext uri="{FF2B5EF4-FFF2-40B4-BE49-F238E27FC236}">
                <a16:creationId xmlns:a16="http://schemas.microsoft.com/office/drawing/2014/main" id="{100E2695-F8C6-4FDF-91EE-53E83B754BB9}"/>
              </a:ext>
            </a:extLst>
          </p:cNvPr>
          <p:cNvSpPr/>
          <p:nvPr/>
        </p:nvSpPr>
        <p:spPr>
          <a:xfrm rot="5400000" flipH="1">
            <a:off x="761150" y="3201945"/>
            <a:ext cx="1105400" cy="1980000"/>
          </a:xfrm>
          <a:prstGeom prst="homePlate">
            <a:avLst>
              <a:gd name="adj" fmla="val 8632"/>
            </a:avLst>
          </a:prstGeom>
          <a:solidFill>
            <a:schemeClr val="bg1"/>
          </a:solidFill>
          <a:ln w="6350">
            <a:solidFill>
              <a:schemeClr val="bg1">
                <a:lumMod val="8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78">
              <a:defRPr/>
            </a:pPr>
            <a:endParaRPr lang="en-IN" sz="1400" kern="0">
              <a:solidFill>
                <a:prstClr val="white"/>
              </a:solidFill>
              <a:latin typeface="Trebuchet MS"/>
              <a:sym typeface="Arial"/>
              <a:rtl val="0"/>
            </a:endParaRPr>
          </a:p>
        </p:txBody>
      </p:sp>
      <p:sp>
        <p:nvSpPr>
          <p:cNvPr id="49" name="Arrow: Pentagon 48">
            <a:extLst>
              <a:ext uri="{FF2B5EF4-FFF2-40B4-BE49-F238E27FC236}">
                <a16:creationId xmlns:a16="http://schemas.microsoft.com/office/drawing/2014/main" id="{366D4A53-D5EB-4A48-8D1F-06E654852F2B}"/>
              </a:ext>
            </a:extLst>
          </p:cNvPr>
          <p:cNvSpPr/>
          <p:nvPr/>
        </p:nvSpPr>
        <p:spPr>
          <a:xfrm rot="5400000" flipH="1">
            <a:off x="2933250" y="3201945"/>
            <a:ext cx="1105400" cy="1980000"/>
          </a:xfrm>
          <a:prstGeom prst="homePlate">
            <a:avLst>
              <a:gd name="adj" fmla="val 8632"/>
            </a:avLst>
          </a:prstGeom>
          <a:solidFill>
            <a:schemeClr val="bg1"/>
          </a:solidFill>
          <a:ln w="6350">
            <a:solidFill>
              <a:schemeClr val="bg1">
                <a:lumMod val="8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78">
              <a:defRPr/>
            </a:pPr>
            <a:endParaRPr lang="en-IN" sz="1400" kern="0">
              <a:solidFill>
                <a:prstClr val="white"/>
              </a:solidFill>
              <a:latin typeface="Trebuchet MS"/>
              <a:sym typeface="Arial"/>
              <a:rtl val="0"/>
            </a:endParaRPr>
          </a:p>
        </p:txBody>
      </p:sp>
      <p:sp>
        <p:nvSpPr>
          <p:cNvPr id="50" name="Arrow: Pentagon 49">
            <a:extLst>
              <a:ext uri="{FF2B5EF4-FFF2-40B4-BE49-F238E27FC236}">
                <a16:creationId xmlns:a16="http://schemas.microsoft.com/office/drawing/2014/main" id="{540102E3-4A6B-439D-A00B-EB874C6AB2E1}"/>
              </a:ext>
            </a:extLst>
          </p:cNvPr>
          <p:cNvSpPr/>
          <p:nvPr/>
        </p:nvSpPr>
        <p:spPr>
          <a:xfrm rot="5400000" flipH="1">
            <a:off x="5105350" y="3201945"/>
            <a:ext cx="1105400" cy="1980000"/>
          </a:xfrm>
          <a:prstGeom prst="homePlate">
            <a:avLst>
              <a:gd name="adj" fmla="val 8632"/>
            </a:avLst>
          </a:prstGeom>
          <a:solidFill>
            <a:schemeClr val="bg1"/>
          </a:solidFill>
          <a:ln w="6350">
            <a:solidFill>
              <a:schemeClr val="bg1">
                <a:lumMod val="8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78">
              <a:defRPr/>
            </a:pPr>
            <a:endParaRPr lang="en-IN" sz="1400" kern="0">
              <a:solidFill>
                <a:prstClr val="white"/>
              </a:solidFill>
              <a:latin typeface="Trebuchet MS"/>
              <a:sym typeface="Arial"/>
              <a:rtl val="0"/>
            </a:endParaRPr>
          </a:p>
        </p:txBody>
      </p:sp>
      <p:sp>
        <p:nvSpPr>
          <p:cNvPr id="51" name="Arrow: Pentagon 50">
            <a:extLst>
              <a:ext uri="{FF2B5EF4-FFF2-40B4-BE49-F238E27FC236}">
                <a16:creationId xmlns:a16="http://schemas.microsoft.com/office/drawing/2014/main" id="{0044C80E-C56E-43FF-B708-D02DB1A70406}"/>
              </a:ext>
            </a:extLst>
          </p:cNvPr>
          <p:cNvSpPr/>
          <p:nvPr/>
        </p:nvSpPr>
        <p:spPr>
          <a:xfrm rot="5400000" flipH="1">
            <a:off x="7277450" y="3201945"/>
            <a:ext cx="1105400" cy="1980000"/>
          </a:xfrm>
          <a:prstGeom prst="homePlate">
            <a:avLst>
              <a:gd name="adj" fmla="val 8632"/>
            </a:avLst>
          </a:prstGeom>
          <a:solidFill>
            <a:schemeClr val="bg1"/>
          </a:solidFill>
          <a:ln w="6350">
            <a:solidFill>
              <a:schemeClr val="bg1">
                <a:lumMod val="8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78">
              <a:defRPr/>
            </a:pPr>
            <a:endParaRPr lang="en-IN" sz="1400" kern="0">
              <a:solidFill>
                <a:prstClr val="white"/>
              </a:solidFill>
              <a:latin typeface="Trebuchet MS"/>
              <a:sym typeface="Arial"/>
              <a:rtl val="0"/>
            </a:endParaRPr>
          </a:p>
        </p:txBody>
      </p:sp>
      <p:sp>
        <p:nvSpPr>
          <p:cNvPr id="52" name="TextBox 51">
            <a:extLst>
              <a:ext uri="{FF2B5EF4-FFF2-40B4-BE49-F238E27FC236}">
                <a16:creationId xmlns:a16="http://schemas.microsoft.com/office/drawing/2014/main" id="{5D840E8B-6E97-4FC3-A269-CB96CBEE99B5}"/>
              </a:ext>
            </a:extLst>
          </p:cNvPr>
          <p:cNvSpPr txBox="1"/>
          <p:nvPr/>
        </p:nvSpPr>
        <p:spPr>
          <a:xfrm>
            <a:off x="405634" y="3805389"/>
            <a:ext cx="1808704" cy="300082"/>
          </a:xfrm>
          <a:prstGeom prst="rect">
            <a:avLst/>
          </a:prstGeom>
          <a:noFill/>
        </p:spPr>
        <p:txBody>
          <a:bodyPr wrap="square" rtlCol="0">
            <a:noAutofit/>
          </a:bodyPr>
          <a:lstStyle/>
          <a:p>
            <a:pPr algn="ctr" defTabSz="684499">
              <a:defRPr/>
            </a:pPr>
            <a:r>
              <a:rPr lang="en-US" altLang="ko-KR" sz="1200" b="1" dirty="0">
                <a:latin typeface="Trebuchet MS"/>
                <a:cs typeface="Arial" pitchFamily="34" charset="0"/>
              </a:rPr>
              <a:t>RELEVANCE</a:t>
            </a:r>
            <a:endParaRPr lang="ko-KR" altLang="en-US" sz="1200" b="1" dirty="0">
              <a:latin typeface="Trebuchet MS"/>
              <a:cs typeface="Arial" pitchFamily="34" charset="0"/>
            </a:endParaRPr>
          </a:p>
        </p:txBody>
      </p:sp>
      <p:sp>
        <p:nvSpPr>
          <p:cNvPr id="53" name="TextBox 52">
            <a:extLst>
              <a:ext uri="{FF2B5EF4-FFF2-40B4-BE49-F238E27FC236}">
                <a16:creationId xmlns:a16="http://schemas.microsoft.com/office/drawing/2014/main" id="{BE4C2AA1-21FE-406F-B125-D1CEA78FA347}"/>
              </a:ext>
            </a:extLst>
          </p:cNvPr>
          <p:cNvSpPr txBox="1"/>
          <p:nvPr/>
        </p:nvSpPr>
        <p:spPr>
          <a:xfrm>
            <a:off x="405634" y="4120563"/>
            <a:ext cx="1808704" cy="553998"/>
          </a:xfrm>
          <a:prstGeom prst="rect">
            <a:avLst/>
          </a:prstGeom>
          <a:noFill/>
        </p:spPr>
        <p:txBody>
          <a:bodyPr wrap="square" rtlCol="0">
            <a:spAutoFit/>
          </a:bodyPr>
          <a:lstStyle/>
          <a:p>
            <a:pPr algn="ctr"/>
            <a:r>
              <a:rPr lang="en-US" sz="1000" dirty="0">
                <a:solidFill>
                  <a:schemeClr val="tx1">
                    <a:lumMod val="75000"/>
                    <a:lumOff val="25000"/>
                  </a:schemeClr>
                </a:solidFill>
                <a:latin typeface="Trebuchet MS"/>
              </a:rPr>
              <a:t>Products and Services always aligned to market trends and customer need</a:t>
            </a:r>
          </a:p>
        </p:txBody>
      </p:sp>
      <p:sp>
        <p:nvSpPr>
          <p:cNvPr id="54" name="TextBox 53">
            <a:extLst>
              <a:ext uri="{FF2B5EF4-FFF2-40B4-BE49-F238E27FC236}">
                <a16:creationId xmlns:a16="http://schemas.microsoft.com/office/drawing/2014/main" id="{9F9EF620-2A33-43BD-8C03-750BF14B532C}"/>
              </a:ext>
            </a:extLst>
          </p:cNvPr>
          <p:cNvSpPr txBox="1"/>
          <p:nvPr/>
        </p:nvSpPr>
        <p:spPr>
          <a:xfrm>
            <a:off x="2605871" y="3805389"/>
            <a:ext cx="1680527" cy="300082"/>
          </a:xfrm>
          <a:prstGeom prst="rect">
            <a:avLst/>
          </a:prstGeom>
          <a:noFill/>
        </p:spPr>
        <p:txBody>
          <a:bodyPr wrap="square" rtlCol="0">
            <a:noAutofit/>
          </a:bodyPr>
          <a:lstStyle/>
          <a:p>
            <a:pPr algn="ctr" defTabSz="684499">
              <a:defRPr/>
            </a:pPr>
            <a:r>
              <a:rPr lang="en-US" altLang="ko-KR" sz="1200" b="1" dirty="0">
                <a:latin typeface="Trebuchet MS"/>
                <a:cs typeface="Arial" pitchFamily="34" charset="0"/>
              </a:rPr>
              <a:t>INVESTMENTS</a:t>
            </a:r>
            <a:endParaRPr lang="ko-KR" altLang="en-US" sz="1200" b="1" dirty="0">
              <a:latin typeface="Trebuchet MS"/>
              <a:cs typeface="Arial" pitchFamily="34" charset="0"/>
            </a:endParaRPr>
          </a:p>
        </p:txBody>
      </p:sp>
      <p:sp>
        <p:nvSpPr>
          <p:cNvPr id="55" name="TextBox 54">
            <a:extLst>
              <a:ext uri="{FF2B5EF4-FFF2-40B4-BE49-F238E27FC236}">
                <a16:creationId xmlns:a16="http://schemas.microsoft.com/office/drawing/2014/main" id="{875015FE-74B6-4248-B8C7-BA5E53BBDB75}"/>
              </a:ext>
            </a:extLst>
          </p:cNvPr>
          <p:cNvSpPr txBox="1"/>
          <p:nvPr/>
        </p:nvSpPr>
        <p:spPr>
          <a:xfrm>
            <a:off x="2605872" y="4120563"/>
            <a:ext cx="1680526" cy="553998"/>
          </a:xfrm>
          <a:prstGeom prst="rect">
            <a:avLst/>
          </a:prstGeom>
          <a:noFill/>
        </p:spPr>
        <p:txBody>
          <a:bodyPr wrap="square" rtlCol="0">
            <a:spAutoFit/>
          </a:bodyPr>
          <a:lstStyle/>
          <a:p>
            <a:pPr algn="ctr"/>
            <a:r>
              <a:rPr lang="en-US" sz="1000" dirty="0">
                <a:solidFill>
                  <a:schemeClr val="tx1">
                    <a:lumMod val="75000"/>
                    <a:lumOff val="25000"/>
                  </a:schemeClr>
                </a:solidFill>
                <a:latin typeface="Trebuchet MS"/>
              </a:rPr>
              <a:t>Investments in line with market trend and strategic objectives </a:t>
            </a:r>
          </a:p>
        </p:txBody>
      </p:sp>
      <p:sp>
        <p:nvSpPr>
          <p:cNvPr id="56" name="TextBox 55">
            <a:extLst>
              <a:ext uri="{FF2B5EF4-FFF2-40B4-BE49-F238E27FC236}">
                <a16:creationId xmlns:a16="http://schemas.microsoft.com/office/drawing/2014/main" id="{EB62A96D-0904-4C18-88A9-B898906BC7FB}"/>
              </a:ext>
            </a:extLst>
          </p:cNvPr>
          <p:cNvSpPr txBox="1"/>
          <p:nvPr/>
        </p:nvSpPr>
        <p:spPr>
          <a:xfrm>
            <a:off x="6953453" y="3805389"/>
            <a:ext cx="1784912" cy="300082"/>
          </a:xfrm>
          <a:prstGeom prst="rect">
            <a:avLst/>
          </a:prstGeom>
          <a:noFill/>
        </p:spPr>
        <p:txBody>
          <a:bodyPr wrap="square" rtlCol="0">
            <a:noAutofit/>
          </a:bodyPr>
          <a:lstStyle/>
          <a:p>
            <a:pPr algn="ctr" defTabSz="684499">
              <a:defRPr/>
            </a:pPr>
            <a:r>
              <a:rPr lang="en-US" altLang="ko-KR" sz="1200" b="1" dirty="0">
                <a:latin typeface="Trebuchet MS"/>
                <a:cs typeface="Arial" pitchFamily="34" charset="0"/>
              </a:rPr>
              <a:t>GROWTH</a:t>
            </a:r>
            <a:endParaRPr lang="ko-KR" altLang="en-US" sz="1200" b="1" dirty="0">
              <a:latin typeface="Trebuchet MS"/>
              <a:cs typeface="Arial" pitchFamily="34" charset="0"/>
            </a:endParaRPr>
          </a:p>
        </p:txBody>
      </p:sp>
      <p:sp>
        <p:nvSpPr>
          <p:cNvPr id="57" name="TextBox 56">
            <a:extLst>
              <a:ext uri="{FF2B5EF4-FFF2-40B4-BE49-F238E27FC236}">
                <a16:creationId xmlns:a16="http://schemas.microsoft.com/office/drawing/2014/main" id="{CE0ED002-8C8F-48EF-B8BB-AFF4E2618660}"/>
              </a:ext>
            </a:extLst>
          </p:cNvPr>
          <p:cNvSpPr txBox="1"/>
          <p:nvPr/>
        </p:nvSpPr>
        <p:spPr>
          <a:xfrm>
            <a:off x="6953452" y="4120563"/>
            <a:ext cx="1784913" cy="553998"/>
          </a:xfrm>
          <a:prstGeom prst="rect">
            <a:avLst/>
          </a:prstGeom>
          <a:noFill/>
        </p:spPr>
        <p:txBody>
          <a:bodyPr wrap="square" rtlCol="0">
            <a:spAutoFit/>
          </a:bodyPr>
          <a:lstStyle/>
          <a:p>
            <a:pPr algn="ctr"/>
            <a:r>
              <a:rPr lang="en-US" sz="1000" dirty="0">
                <a:solidFill>
                  <a:schemeClr val="tx1">
                    <a:lumMod val="75000"/>
                    <a:lumOff val="25000"/>
                  </a:schemeClr>
                </a:solidFill>
                <a:latin typeface="Trebuchet MS"/>
              </a:rPr>
              <a:t>Consistent growth through investments and customer engagements</a:t>
            </a:r>
          </a:p>
        </p:txBody>
      </p:sp>
      <p:sp>
        <p:nvSpPr>
          <p:cNvPr id="58" name="TextBox 57">
            <a:extLst>
              <a:ext uri="{FF2B5EF4-FFF2-40B4-BE49-F238E27FC236}">
                <a16:creationId xmlns:a16="http://schemas.microsoft.com/office/drawing/2014/main" id="{D4414F6D-CC9B-4982-B28C-8B0C862F234F}"/>
              </a:ext>
            </a:extLst>
          </p:cNvPr>
          <p:cNvSpPr txBox="1"/>
          <p:nvPr/>
        </p:nvSpPr>
        <p:spPr>
          <a:xfrm>
            <a:off x="4781353" y="3805389"/>
            <a:ext cx="1760695" cy="300082"/>
          </a:xfrm>
          <a:prstGeom prst="rect">
            <a:avLst/>
          </a:prstGeom>
          <a:noFill/>
        </p:spPr>
        <p:txBody>
          <a:bodyPr wrap="square" rtlCol="0">
            <a:noAutofit/>
          </a:bodyPr>
          <a:lstStyle/>
          <a:p>
            <a:pPr algn="ctr" defTabSz="684499">
              <a:defRPr/>
            </a:pPr>
            <a:r>
              <a:rPr lang="en-US" altLang="ko-KR" sz="1200" b="1" dirty="0">
                <a:latin typeface="Trebuchet MS"/>
                <a:cs typeface="Arial" pitchFamily="34" charset="0"/>
              </a:rPr>
              <a:t>ACHIEVEMENTS</a:t>
            </a:r>
          </a:p>
        </p:txBody>
      </p:sp>
      <p:sp>
        <p:nvSpPr>
          <p:cNvPr id="59" name="TextBox 58">
            <a:extLst>
              <a:ext uri="{FF2B5EF4-FFF2-40B4-BE49-F238E27FC236}">
                <a16:creationId xmlns:a16="http://schemas.microsoft.com/office/drawing/2014/main" id="{04AE69CD-2C89-4023-9A90-AB29225FE5E7}"/>
              </a:ext>
            </a:extLst>
          </p:cNvPr>
          <p:cNvSpPr txBox="1"/>
          <p:nvPr/>
        </p:nvSpPr>
        <p:spPr>
          <a:xfrm>
            <a:off x="4781353" y="4120563"/>
            <a:ext cx="1760696" cy="553998"/>
          </a:xfrm>
          <a:prstGeom prst="rect">
            <a:avLst/>
          </a:prstGeom>
          <a:noFill/>
        </p:spPr>
        <p:txBody>
          <a:bodyPr wrap="square" rtlCol="0">
            <a:spAutoFit/>
          </a:bodyPr>
          <a:lstStyle/>
          <a:p>
            <a:pPr algn="ctr"/>
            <a:r>
              <a:rPr lang="en-US" sz="1000" dirty="0">
                <a:solidFill>
                  <a:schemeClr val="tx1">
                    <a:lumMod val="75000"/>
                    <a:lumOff val="25000"/>
                  </a:schemeClr>
                </a:solidFill>
                <a:latin typeface="Trebuchet MS"/>
              </a:rPr>
              <a:t>Recognized as a trend setter or leader in multiple lines of business</a:t>
            </a:r>
          </a:p>
        </p:txBody>
      </p:sp>
      <p:sp>
        <p:nvSpPr>
          <p:cNvPr id="60" name="Rectangle 59">
            <a:extLst>
              <a:ext uri="{FF2B5EF4-FFF2-40B4-BE49-F238E27FC236}">
                <a16:creationId xmlns:a16="http://schemas.microsoft.com/office/drawing/2014/main" id="{E91591A6-E757-415F-B2A9-3C265B1F8CB3}"/>
              </a:ext>
            </a:extLst>
          </p:cNvPr>
          <p:cNvSpPr/>
          <p:nvPr/>
        </p:nvSpPr>
        <p:spPr>
          <a:xfrm>
            <a:off x="620033" y="1742600"/>
            <a:ext cx="786862" cy="338554"/>
          </a:xfrm>
          <a:prstGeom prst="rect">
            <a:avLst/>
          </a:prstGeom>
        </p:spPr>
        <p:txBody>
          <a:bodyPr wrap="square">
            <a:spAutoFit/>
          </a:bodyPr>
          <a:lstStyle/>
          <a:p>
            <a:pPr algn="ctr"/>
            <a:r>
              <a:rPr lang="en-US" sz="800" kern="0" dirty="0">
                <a:solidFill>
                  <a:srgbClr val="95B3D7">
                    <a:lumMod val="75000"/>
                  </a:srgbClr>
                </a:solidFill>
                <a:latin typeface="Trebuchet MS"/>
                <a:cs typeface="Calibri"/>
                <a:sym typeface="Arial"/>
              </a:rPr>
              <a:t>Consumer internet</a:t>
            </a:r>
            <a:endParaRPr lang="en-US" sz="800" dirty="0">
              <a:solidFill>
                <a:srgbClr val="95B3D7">
                  <a:lumMod val="75000"/>
                </a:srgbClr>
              </a:solidFill>
              <a:latin typeface="Trebuchet MS"/>
            </a:endParaRPr>
          </a:p>
        </p:txBody>
      </p:sp>
      <p:sp>
        <p:nvSpPr>
          <p:cNvPr id="61" name="Rectangle 60">
            <a:extLst>
              <a:ext uri="{FF2B5EF4-FFF2-40B4-BE49-F238E27FC236}">
                <a16:creationId xmlns:a16="http://schemas.microsoft.com/office/drawing/2014/main" id="{3E2AD937-D7AC-4352-BA6E-E6387593F70B}"/>
              </a:ext>
            </a:extLst>
          </p:cNvPr>
          <p:cNvSpPr/>
          <p:nvPr/>
        </p:nvSpPr>
        <p:spPr>
          <a:xfrm>
            <a:off x="2091720" y="1742600"/>
            <a:ext cx="1107016" cy="338554"/>
          </a:xfrm>
          <a:prstGeom prst="rect">
            <a:avLst/>
          </a:prstGeom>
        </p:spPr>
        <p:txBody>
          <a:bodyPr wrap="square">
            <a:spAutoFit/>
          </a:bodyPr>
          <a:lstStyle/>
          <a:p>
            <a:pPr algn="ctr"/>
            <a:r>
              <a:rPr lang="en-US" sz="800" kern="0" dirty="0">
                <a:solidFill>
                  <a:srgbClr val="C00000"/>
                </a:solidFill>
                <a:latin typeface="Trebuchet MS"/>
                <a:cs typeface="Calibri"/>
                <a:sym typeface="Arial"/>
              </a:rPr>
              <a:t>Enterprise adoption of internet </a:t>
            </a:r>
            <a:endParaRPr lang="en-US" sz="800" dirty="0">
              <a:solidFill>
                <a:srgbClr val="C00000"/>
              </a:solidFill>
              <a:latin typeface="Trebuchet MS"/>
            </a:endParaRPr>
          </a:p>
        </p:txBody>
      </p:sp>
      <p:sp>
        <p:nvSpPr>
          <p:cNvPr id="62" name="Rectangle 61">
            <a:extLst>
              <a:ext uri="{FF2B5EF4-FFF2-40B4-BE49-F238E27FC236}">
                <a16:creationId xmlns:a16="http://schemas.microsoft.com/office/drawing/2014/main" id="{1AD21BB2-2607-4CD0-B5C5-0C9AC2B7E515}"/>
              </a:ext>
            </a:extLst>
          </p:cNvPr>
          <p:cNvSpPr/>
          <p:nvPr/>
        </p:nvSpPr>
        <p:spPr>
          <a:xfrm>
            <a:off x="3857348" y="1742600"/>
            <a:ext cx="1053698" cy="338554"/>
          </a:xfrm>
          <a:prstGeom prst="rect">
            <a:avLst/>
          </a:prstGeom>
        </p:spPr>
        <p:txBody>
          <a:bodyPr wrap="square">
            <a:spAutoFit/>
          </a:bodyPr>
          <a:lstStyle/>
          <a:p>
            <a:pPr algn="ctr"/>
            <a:r>
              <a:rPr lang="en-US" sz="800" kern="0" dirty="0">
                <a:solidFill>
                  <a:srgbClr val="FAC08F">
                    <a:lumMod val="75000"/>
                  </a:srgbClr>
                </a:solidFill>
                <a:latin typeface="Trebuchet MS"/>
                <a:cs typeface="Calibri"/>
                <a:sym typeface="Arial"/>
              </a:rPr>
              <a:t>Social and mobile on cloud</a:t>
            </a:r>
            <a:endParaRPr lang="en-US" sz="800" dirty="0">
              <a:solidFill>
                <a:srgbClr val="FAC08F">
                  <a:lumMod val="75000"/>
                </a:srgbClr>
              </a:solidFill>
              <a:latin typeface="Trebuchet MS"/>
            </a:endParaRPr>
          </a:p>
        </p:txBody>
      </p:sp>
      <p:sp>
        <p:nvSpPr>
          <p:cNvPr id="63" name="Rectangle 62">
            <a:extLst>
              <a:ext uri="{FF2B5EF4-FFF2-40B4-BE49-F238E27FC236}">
                <a16:creationId xmlns:a16="http://schemas.microsoft.com/office/drawing/2014/main" id="{2450B45D-0BA6-4EE6-9591-85A04C243961}"/>
              </a:ext>
            </a:extLst>
          </p:cNvPr>
          <p:cNvSpPr/>
          <p:nvPr/>
        </p:nvSpPr>
        <p:spPr>
          <a:xfrm>
            <a:off x="5636104" y="1742600"/>
            <a:ext cx="987187" cy="338554"/>
          </a:xfrm>
          <a:prstGeom prst="rect">
            <a:avLst/>
          </a:prstGeom>
        </p:spPr>
        <p:txBody>
          <a:bodyPr wrap="square">
            <a:spAutoFit/>
          </a:bodyPr>
          <a:lstStyle/>
          <a:p>
            <a:pPr algn="ctr"/>
            <a:r>
              <a:rPr lang="en-US" sz="800" kern="0" dirty="0">
                <a:solidFill>
                  <a:srgbClr val="92CDDC">
                    <a:lumMod val="75000"/>
                  </a:srgbClr>
                </a:solidFill>
                <a:latin typeface="Trebuchet MS"/>
                <a:cs typeface="Calibri"/>
                <a:sym typeface="Arial"/>
              </a:rPr>
              <a:t>Emergence of cloud first</a:t>
            </a:r>
            <a:endParaRPr lang="en-US" sz="800" dirty="0">
              <a:solidFill>
                <a:srgbClr val="92CDDC">
                  <a:lumMod val="75000"/>
                </a:srgbClr>
              </a:solidFill>
              <a:latin typeface="Trebuchet MS"/>
            </a:endParaRPr>
          </a:p>
        </p:txBody>
      </p:sp>
      <p:sp>
        <p:nvSpPr>
          <p:cNvPr id="64" name="Rectangle 63">
            <a:extLst>
              <a:ext uri="{FF2B5EF4-FFF2-40B4-BE49-F238E27FC236}">
                <a16:creationId xmlns:a16="http://schemas.microsoft.com/office/drawing/2014/main" id="{6C16BBDC-7DFE-49C2-85DE-9DD635C3A0F3}"/>
              </a:ext>
            </a:extLst>
          </p:cNvPr>
          <p:cNvSpPr/>
          <p:nvPr/>
        </p:nvSpPr>
        <p:spPr>
          <a:xfrm>
            <a:off x="7319846" y="1742600"/>
            <a:ext cx="1089176" cy="338554"/>
          </a:xfrm>
          <a:prstGeom prst="rect">
            <a:avLst/>
          </a:prstGeom>
        </p:spPr>
        <p:txBody>
          <a:bodyPr wrap="square">
            <a:spAutoFit/>
          </a:bodyPr>
          <a:lstStyle/>
          <a:p>
            <a:pPr algn="ctr"/>
            <a:r>
              <a:rPr lang="en-US" sz="800" kern="0" dirty="0">
                <a:solidFill>
                  <a:srgbClr val="C3D69B">
                    <a:lumMod val="75000"/>
                  </a:srgbClr>
                </a:solidFill>
                <a:latin typeface="Trebuchet MS"/>
                <a:cs typeface="Calibri"/>
                <a:sym typeface="Arial"/>
              </a:rPr>
              <a:t>Relentless push to digital first</a:t>
            </a:r>
            <a:endParaRPr lang="en-US" sz="800" dirty="0">
              <a:solidFill>
                <a:srgbClr val="C3D69B">
                  <a:lumMod val="75000"/>
                </a:srgbClr>
              </a:solidFill>
              <a:latin typeface="Trebuchet MS"/>
            </a:endParaRPr>
          </a:p>
        </p:txBody>
      </p:sp>
    </p:spTree>
    <p:extLst>
      <p:ext uri="{BB962C8B-B14F-4D97-AF65-F5344CB8AC3E}">
        <p14:creationId xmlns:p14="http://schemas.microsoft.com/office/powerpoint/2010/main" val="16776236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5146BE-824C-4C79-9258-F3315E9CF717}"/>
              </a:ext>
            </a:extLst>
          </p:cNvPr>
          <p:cNvSpPr>
            <a:spLocks noGrp="1"/>
          </p:cNvSpPr>
          <p:nvPr>
            <p:ph type="title"/>
          </p:nvPr>
        </p:nvSpPr>
        <p:spPr>
          <a:xfrm>
            <a:off x="324000" y="257731"/>
            <a:ext cx="7666691" cy="369332"/>
          </a:xfrm>
        </p:spPr>
        <p:txBody>
          <a:bodyPr/>
          <a:lstStyle/>
          <a:p>
            <a:r>
              <a:rPr lang="en-IN" dirty="0"/>
              <a:t>SIFY ICT services KEY FACTS points </a:t>
            </a:r>
          </a:p>
        </p:txBody>
      </p:sp>
      <p:grpSp>
        <p:nvGrpSpPr>
          <p:cNvPr id="3" name="Group 2">
            <a:extLst>
              <a:ext uri="{FF2B5EF4-FFF2-40B4-BE49-F238E27FC236}">
                <a16:creationId xmlns:a16="http://schemas.microsoft.com/office/drawing/2014/main" id="{5618BAEE-C652-4505-B7A9-542A36C472C6}"/>
              </a:ext>
            </a:extLst>
          </p:cNvPr>
          <p:cNvGrpSpPr/>
          <p:nvPr/>
        </p:nvGrpSpPr>
        <p:grpSpPr>
          <a:xfrm>
            <a:off x="1526904" y="1949299"/>
            <a:ext cx="1758213" cy="824051"/>
            <a:chOff x="1526904" y="1861579"/>
            <a:chExt cx="1758213" cy="824051"/>
          </a:xfrm>
        </p:grpSpPr>
        <p:sp>
          <p:nvSpPr>
            <p:cNvPr id="4" name="Rectangle 3">
              <a:extLst>
                <a:ext uri="{FF2B5EF4-FFF2-40B4-BE49-F238E27FC236}">
                  <a16:creationId xmlns:a16="http://schemas.microsoft.com/office/drawing/2014/main" id="{87AAFADA-123C-4740-AB91-14C48E0AE3C4}"/>
                </a:ext>
              </a:extLst>
            </p:cNvPr>
            <p:cNvSpPr/>
            <p:nvPr/>
          </p:nvSpPr>
          <p:spPr>
            <a:xfrm>
              <a:off x="1526904" y="1861579"/>
              <a:ext cx="1758213" cy="824051"/>
            </a:xfrm>
            <a:prstGeom prst="rect">
              <a:avLst/>
            </a:prstGeom>
            <a:solidFill>
              <a:schemeClr val="accent1"/>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dirty="0">
                <a:ln>
                  <a:noFill/>
                </a:ln>
                <a:solidFill>
                  <a:prstClr val="white"/>
                </a:solidFill>
                <a:effectLst/>
                <a:uLnTx/>
                <a:uFillTx/>
                <a:latin typeface="Trebuchet MS"/>
                <a:ea typeface="+mn-ea"/>
                <a:cs typeface="+mn-cs"/>
                <a:sym typeface="Arial"/>
                <a:rtl val="0"/>
              </a:endParaRPr>
            </a:p>
          </p:txBody>
        </p:sp>
        <p:sp>
          <p:nvSpPr>
            <p:cNvPr id="5" name="TextBox 4">
              <a:extLst>
                <a:ext uri="{FF2B5EF4-FFF2-40B4-BE49-F238E27FC236}">
                  <a16:creationId xmlns:a16="http://schemas.microsoft.com/office/drawing/2014/main" id="{6A0CED33-FC16-467D-A3D7-02FAE98EEE3D}"/>
                </a:ext>
              </a:extLst>
            </p:cNvPr>
            <p:cNvSpPr txBox="1"/>
            <p:nvPr/>
          </p:nvSpPr>
          <p:spPr>
            <a:xfrm>
              <a:off x="1910682" y="1940463"/>
              <a:ext cx="1096875" cy="463846"/>
            </a:xfrm>
            <a:prstGeom prst="rect">
              <a:avLst/>
            </a:prstGeom>
            <a:noFill/>
            <a:ln w="6350">
              <a:noFill/>
              <a:prstDash val="dash"/>
            </a:ln>
          </p:spPr>
          <p:txBody>
            <a:bodyPr wrap="square" lIns="46800" tIns="46800" rIns="46800" bIns="4680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a:ln>
                    <a:noFill/>
                  </a:ln>
                  <a:solidFill>
                    <a:prstClr val="white"/>
                  </a:solidFill>
                  <a:effectLst/>
                  <a:uLnTx/>
                  <a:uFillTx/>
                  <a:latin typeface="Impact" panose="020B0806030902050204" pitchFamily="34" charset="0"/>
                  <a:cs typeface="Arial"/>
                  <a:sym typeface="Arial"/>
                  <a:rtl val="0"/>
                </a:rPr>
                <a:t>400+</a:t>
              </a:r>
            </a:p>
          </p:txBody>
        </p:sp>
        <p:sp>
          <p:nvSpPr>
            <p:cNvPr id="6" name="TextBox 5">
              <a:extLst>
                <a:ext uri="{FF2B5EF4-FFF2-40B4-BE49-F238E27FC236}">
                  <a16:creationId xmlns:a16="http://schemas.microsoft.com/office/drawing/2014/main" id="{00145B2D-631D-4157-B263-9DD1F522ED42}"/>
                </a:ext>
              </a:extLst>
            </p:cNvPr>
            <p:cNvSpPr txBox="1"/>
            <p:nvPr/>
          </p:nvSpPr>
          <p:spPr>
            <a:xfrm>
              <a:off x="1625328" y="2350390"/>
              <a:ext cx="1590044" cy="233014"/>
            </a:xfrm>
            <a:prstGeom prst="rect">
              <a:avLst/>
            </a:prstGeom>
            <a:noFill/>
            <a:ln w="6350">
              <a:noFill/>
              <a:prstDash val="dash"/>
            </a:ln>
          </p:spPr>
          <p:txBody>
            <a:bodyPr wrap="square" lIns="46800" tIns="46800" rIns="46800" bIns="4680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prstClr val="white"/>
                  </a:solidFill>
                  <a:effectLst/>
                  <a:uLnTx/>
                  <a:uFillTx/>
                  <a:latin typeface="Trebuchet MS"/>
                  <a:cs typeface="Arial"/>
                  <a:sym typeface="Arial"/>
                  <a:rtl val="0"/>
                </a:rPr>
                <a:t>Enterprise Cloud clients</a:t>
              </a:r>
            </a:p>
          </p:txBody>
        </p:sp>
      </p:grpSp>
      <p:grpSp>
        <p:nvGrpSpPr>
          <p:cNvPr id="7" name="Group 6">
            <a:extLst>
              <a:ext uri="{FF2B5EF4-FFF2-40B4-BE49-F238E27FC236}">
                <a16:creationId xmlns:a16="http://schemas.microsoft.com/office/drawing/2014/main" id="{008C2C72-CA76-4A9C-8415-A38D116C2474}"/>
              </a:ext>
            </a:extLst>
          </p:cNvPr>
          <p:cNvGrpSpPr/>
          <p:nvPr/>
        </p:nvGrpSpPr>
        <p:grpSpPr>
          <a:xfrm>
            <a:off x="3681365" y="1949299"/>
            <a:ext cx="1758213" cy="824051"/>
            <a:chOff x="3578624" y="1861579"/>
            <a:chExt cx="1758213" cy="824051"/>
          </a:xfrm>
        </p:grpSpPr>
        <p:sp>
          <p:nvSpPr>
            <p:cNvPr id="8" name="Rectangle 7">
              <a:extLst>
                <a:ext uri="{FF2B5EF4-FFF2-40B4-BE49-F238E27FC236}">
                  <a16:creationId xmlns:a16="http://schemas.microsoft.com/office/drawing/2014/main" id="{0F145B97-0D52-4862-BEB1-04E6EF234CD5}"/>
                </a:ext>
              </a:extLst>
            </p:cNvPr>
            <p:cNvSpPr/>
            <p:nvPr/>
          </p:nvSpPr>
          <p:spPr>
            <a:xfrm>
              <a:off x="3578624" y="1861579"/>
              <a:ext cx="1758213" cy="824051"/>
            </a:xfrm>
            <a:prstGeom prst="rect">
              <a:avLst/>
            </a:prstGeom>
            <a:solidFill>
              <a:schemeClr val="accent2"/>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dirty="0">
                <a:ln>
                  <a:noFill/>
                </a:ln>
                <a:solidFill>
                  <a:prstClr val="white"/>
                </a:solidFill>
                <a:effectLst/>
                <a:uLnTx/>
                <a:uFillTx/>
                <a:latin typeface="Trebuchet MS"/>
                <a:ea typeface="+mn-ea"/>
                <a:cs typeface="+mn-cs"/>
                <a:sym typeface="Arial"/>
                <a:rtl val="0"/>
              </a:endParaRPr>
            </a:p>
          </p:txBody>
        </p:sp>
        <p:sp>
          <p:nvSpPr>
            <p:cNvPr id="9" name="TextBox 8">
              <a:extLst>
                <a:ext uri="{FF2B5EF4-FFF2-40B4-BE49-F238E27FC236}">
                  <a16:creationId xmlns:a16="http://schemas.microsoft.com/office/drawing/2014/main" id="{3E537F02-5550-40E5-8BB6-01FE2C6FF80B}"/>
                </a:ext>
              </a:extLst>
            </p:cNvPr>
            <p:cNvSpPr txBox="1"/>
            <p:nvPr/>
          </p:nvSpPr>
          <p:spPr>
            <a:xfrm>
              <a:off x="3752320" y="1913788"/>
              <a:ext cx="1395998" cy="463846"/>
            </a:xfrm>
            <a:prstGeom prst="rect">
              <a:avLst/>
            </a:prstGeom>
            <a:noFill/>
            <a:ln w="6350">
              <a:noFill/>
              <a:prstDash val="dash"/>
            </a:ln>
          </p:spPr>
          <p:txBody>
            <a:bodyPr wrap="square" lIns="46800" tIns="46800" rIns="46800" bIns="4680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a:ln>
                    <a:noFill/>
                  </a:ln>
                  <a:solidFill>
                    <a:prstClr val="white"/>
                  </a:solidFill>
                  <a:effectLst/>
                  <a:uLnTx/>
                  <a:uFillTx/>
                  <a:latin typeface="Impact" panose="020B0806030902050204" pitchFamily="34" charset="0"/>
                  <a:cs typeface="Arial"/>
                  <a:sym typeface="Arial"/>
                  <a:rtl val="0"/>
                </a:rPr>
                <a:t>70+ </a:t>
              </a:r>
            </a:p>
          </p:txBody>
        </p:sp>
        <p:sp>
          <p:nvSpPr>
            <p:cNvPr id="10" name="TextBox 9">
              <a:extLst>
                <a:ext uri="{FF2B5EF4-FFF2-40B4-BE49-F238E27FC236}">
                  <a16:creationId xmlns:a16="http://schemas.microsoft.com/office/drawing/2014/main" id="{616E4386-0785-40B5-A669-1B0D5236C6A9}"/>
                </a:ext>
              </a:extLst>
            </p:cNvPr>
            <p:cNvSpPr txBox="1"/>
            <p:nvPr/>
          </p:nvSpPr>
          <p:spPr>
            <a:xfrm>
              <a:off x="3667912" y="2350390"/>
              <a:ext cx="1590044" cy="233014"/>
            </a:xfrm>
            <a:prstGeom prst="rect">
              <a:avLst/>
            </a:prstGeom>
            <a:noFill/>
            <a:ln w="6350">
              <a:noFill/>
              <a:prstDash val="dash"/>
            </a:ln>
          </p:spPr>
          <p:txBody>
            <a:bodyPr wrap="square" lIns="46800" tIns="46800" rIns="46800" bIns="4680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prstClr val="white"/>
                  </a:solidFill>
                  <a:effectLst/>
                  <a:uLnTx/>
                  <a:uFillTx/>
                  <a:latin typeface="Trebuchet MS"/>
                  <a:cs typeface="Arial"/>
                  <a:sym typeface="Arial"/>
                  <a:rtl val="0"/>
                </a:rPr>
                <a:t>Private Cloud &amp; DR clients</a:t>
              </a:r>
            </a:p>
          </p:txBody>
        </p:sp>
      </p:grpSp>
      <p:grpSp>
        <p:nvGrpSpPr>
          <p:cNvPr id="11" name="Group 10">
            <a:extLst>
              <a:ext uri="{FF2B5EF4-FFF2-40B4-BE49-F238E27FC236}">
                <a16:creationId xmlns:a16="http://schemas.microsoft.com/office/drawing/2014/main" id="{00B0BEBF-DA6C-4FC8-95B8-A57A7D068DD0}"/>
              </a:ext>
            </a:extLst>
          </p:cNvPr>
          <p:cNvGrpSpPr/>
          <p:nvPr/>
        </p:nvGrpSpPr>
        <p:grpSpPr>
          <a:xfrm>
            <a:off x="5831038" y="1949299"/>
            <a:ext cx="1758213" cy="824051"/>
            <a:chOff x="5682458" y="1861579"/>
            <a:chExt cx="1758213" cy="824051"/>
          </a:xfrm>
        </p:grpSpPr>
        <p:sp>
          <p:nvSpPr>
            <p:cNvPr id="12" name="Rectangle 11">
              <a:extLst>
                <a:ext uri="{FF2B5EF4-FFF2-40B4-BE49-F238E27FC236}">
                  <a16:creationId xmlns:a16="http://schemas.microsoft.com/office/drawing/2014/main" id="{D09D3836-BD32-4ADC-8D30-14C260D5CE97}"/>
                </a:ext>
              </a:extLst>
            </p:cNvPr>
            <p:cNvSpPr/>
            <p:nvPr/>
          </p:nvSpPr>
          <p:spPr>
            <a:xfrm>
              <a:off x="5682458" y="1861579"/>
              <a:ext cx="1758213" cy="824051"/>
            </a:xfrm>
            <a:prstGeom prst="rect">
              <a:avLst/>
            </a:prstGeom>
            <a:solidFill>
              <a:schemeClr val="accent4"/>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dirty="0">
                <a:ln>
                  <a:noFill/>
                </a:ln>
                <a:solidFill>
                  <a:prstClr val="white"/>
                </a:solidFill>
                <a:effectLst/>
                <a:uLnTx/>
                <a:uFillTx/>
                <a:latin typeface="Trebuchet MS"/>
                <a:ea typeface="+mn-ea"/>
                <a:cs typeface="+mn-cs"/>
                <a:sym typeface="Arial"/>
                <a:rtl val="0"/>
              </a:endParaRPr>
            </a:p>
          </p:txBody>
        </p:sp>
        <p:sp>
          <p:nvSpPr>
            <p:cNvPr id="13" name="TextBox 12">
              <a:extLst>
                <a:ext uri="{FF2B5EF4-FFF2-40B4-BE49-F238E27FC236}">
                  <a16:creationId xmlns:a16="http://schemas.microsoft.com/office/drawing/2014/main" id="{D57E665F-EDDE-435A-B54A-717CE748F518}"/>
                </a:ext>
              </a:extLst>
            </p:cNvPr>
            <p:cNvSpPr txBox="1"/>
            <p:nvPr/>
          </p:nvSpPr>
          <p:spPr>
            <a:xfrm>
              <a:off x="5953103" y="1913628"/>
              <a:ext cx="1185165" cy="463846"/>
            </a:xfrm>
            <a:prstGeom prst="rect">
              <a:avLst/>
            </a:prstGeom>
            <a:noFill/>
            <a:ln w="6350">
              <a:noFill/>
              <a:prstDash val="dash"/>
            </a:ln>
          </p:spPr>
          <p:txBody>
            <a:bodyPr wrap="square" lIns="46800" tIns="46800" rIns="46800" bIns="4680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a:ln>
                    <a:noFill/>
                  </a:ln>
                  <a:solidFill>
                    <a:prstClr val="white"/>
                  </a:solidFill>
                  <a:effectLst/>
                  <a:uLnTx/>
                  <a:uFillTx/>
                  <a:latin typeface="Impact" panose="020B0806030902050204" pitchFamily="34" charset="0"/>
                  <a:cs typeface="Arial"/>
                  <a:sym typeface="Arial"/>
                  <a:rtl val="0"/>
                </a:rPr>
                <a:t>30+ </a:t>
              </a:r>
            </a:p>
          </p:txBody>
        </p:sp>
        <p:sp>
          <p:nvSpPr>
            <p:cNvPr id="14" name="TextBox 13">
              <a:extLst>
                <a:ext uri="{FF2B5EF4-FFF2-40B4-BE49-F238E27FC236}">
                  <a16:creationId xmlns:a16="http://schemas.microsoft.com/office/drawing/2014/main" id="{EA10283D-1DD4-4AC3-847D-13C6F6883964}"/>
                </a:ext>
              </a:extLst>
            </p:cNvPr>
            <p:cNvSpPr txBox="1"/>
            <p:nvPr/>
          </p:nvSpPr>
          <p:spPr>
            <a:xfrm>
              <a:off x="5759784" y="2281141"/>
              <a:ext cx="1590044" cy="371513"/>
            </a:xfrm>
            <a:prstGeom prst="rect">
              <a:avLst/>
            </a:prstGeom>
            <a:noFill/>
            <a:ln w="6350">
              <a:noFill/>
              <a:prstDash val="dash"/>
            </a:ln>
          </p:spPr>
          <p:txBody>
            <a:bodyPr wrap="square" lIns="46800" tIns="46800" rIns="46800" bIns="4680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prstClr val="white"/>
                  </a:solidFill>
                  <a:effectLst/>
                  <a:uLnTx/>
                  <a:uFillTx/>
                  <a:latin typeface="Trebuchet MS"/>
                  <a:cs typeface="Arial"/>
                  <a:sym typeface="Arial"/>
                  <a:rtl val="0"/>
                </a:rPr>
                <a:t>CDN &amp; Cloud Security clients</a:t>
              </a:r>
            </a:p>
          </p:txBody>
        </p:sp>
      </p:grpSp>
      <p:grpSp>
        <p:nvGrpSpPr>
          <p:cNvPr id="15" name="Group 14">
            <a:extLst>
              <a:ext uri="{FF2B5EF4-FFF2-40B4-BE49-F238E27FC236}">
                <a16:creationId xmlns:a16="http://schemas.microsoft.com/office/drawing/2014/main" id="{CD707622-3033-4374-8991-EAD040F8F90D}"/>
              </a:ext>
            </a:extLst>
          </p:cNvPr>
          <p:cNvGrpSpPr/>
          <p:nvPr/>
        </p:nvGrpSpPr>
        <p:grpSpPr>
          <a:xfrm>
            <a:off x="602342" y="3026540"/>
            <a:ext cx="1758213" cy="824051"/>
            <a:chOff x="623336" y="2941282"/>
            <a:chExt cx="1758213" cy="824051"/>
          </a:xfrm>
        </p:grpSpPr>
        <p:sp>
          <p:nvSpPr>
            <p:cNvPr id="16" name="Rectangle 15">
              <a:extLst>
                <a:ext uri="{FF2B5EF4-FFF2-40B4-BE49-F238E27FC236}">
                  <a16:creationId xmlns:a16="http://schemas.microsoft.com/office/drawing/2014/main" id="{4184A0D9-FE19-4DA0-AA80-68D519ACD961}"/>
                </a:ext>
              </a:extLst>
            </p:cNvPr>
            <p:cNvSpPr/>
            <p:nvPr/>
          </p:nvSpPr>
          <p:spPr>
            <a:xfrm>
              <a:off x="623336" y="2941282"/>
              <a:ext cx="1758213" cy="824051"/>
            </a:xfrm>
            <a:prstGeom prst="rect">
              <a:avLst/>
            </a:prstGeom>
            <a:solidFill>
              <a:schemeClr val="accent5"/>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a:ln>
                  <a:noFill/>
                </a:ln>
                <a:solidFill>
                  <a:prstClr val="white"/>
                </a:solidFill>
                <a:effectLst/>
                <a:uLnTx/>
                <a:uFillTx/>
                <a:latin typeface="Trebuchet MS"/>
                <a:ea typeface="+mn-ea"/>
                <a:cs typeface="+mn-cs"/>
                <a:sym typeface="Arial"/>
                <a:rtl val="0"/>
              </a:endParaRPr>
            </a:p>
          </p:txBody>
        </p:sp>
        <p:sp>
          <p:nvSpPr>
            <p:cNvPr id="17" name="TextBox 16">
              <a:extLst>
                <a:ext uri="{FF2B5EF4-FFF2-40B4-BE49-F238E27FC236}">
                  <a16:creationId xmlns:a16="http://schemas.microsoft.com/office/drawing/2014/main" id="{0816BE25-1E34-4EBD-812F-4A1458A2B5D5}"/>
                </a:ext>
              </a:extLst>
            </p:cNvPr>
            <p:cNvSpPr txBox="1"/>
            <p:nvPr/>
          </p:nvSpPr>
          <p:spPr>
            <a:xfrm>
              <a:off x="1055215" y="3009621"/>
              <a:ext cx="818885" cy="463846"/>
            </a:xfrm>
            <a:prstGeom prst="rect">
              <a:avLst/>
            </a:prstGeom>
            <a:noFill/>
            <a:ln w="6350">
              <a:noFill/>
              <a:prstDash val="dash"/>
            </a:ln>
          </p:spPr>
          <p:txBody>
            <a:bodyPr wrap="square" lIns="46800" tIns="46800" rIns="46800" bIns="4680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kern="0" dirty="0">
                  <a:solidFill>
                    <a:prstClr val="white"/>
                  </a:solidFill>
                  <a:latin typeface="Impact" panose="020B0806030902050204" pitchFamily="34" charset="0"/>
                  <a:cs typeface="Arial"/>
                  <a:sym typeface="Arial"/>
                  <a:rtl val="0"/>
                </a:rPr>
                <a:t>30</a:t>
              </a:r>
              <a:r>
                <a:rPr kumimoji="0" lang="en-US" sz="2400" b="0" i="0" u="none" strike="noStrike" kern="0" cap="none" spc="0" normalizeH="0" baseline="0" noProof="0" dirty="0">
                  <a:ln>
                    <a:noFill/>
                  </a:ln>
                  <a:solidFill>
                    <a:prstClr val="white"/>
                  </a:solidFill>
                  <a:effectLst/>
                  <a:uLnTx/>
                  <a:uFillTx/>
                  <a:latin typeface="Impact" panose="020B0806030902050204" pitchFamily="34" charset="0"/>
                  <a:cs typeface="Arial"/>
                  <a:sym typeface="Arial"/>
                  <a:rtl val="0"/>
                </a:rPr>
                <a:t>+ </a:t>
              </a:r>
            </a:p>
          </p:txBody>
        </p:sp>
        <p:sp>
          <p:nvSpPr>
            <p:cNvPr id="18" name="TextBox 17">
              <a:extLst>
                <a:ext uri="{FF2B5EF4-FFF2-40B4-BE49-F238E27FC236}">
                  <a16:creationId xmlns:a16="http://schemas.microsoft.com/office/drawing/2014/main" id="{F168B56C-EA7E-4029-8D6A-D32979765DCB}"/>
                </a:ext>
              </a:extLst>
            </p:cNvPr>
            <p:cNvSpPr txBox="1"/>
            <p:nvPr/>
          </p:nvSpPr>
          <p:spPr>
            <a:xfrm>
              <a:off x="713678" y="3362295"/>
              <a:ext cx="1576914" cy="371513"/>
            </a:xfrm>
            <a:prstGeom prst="rect">
              <a:avLst/>
            </a:prstGeom>
            <a:noFill/>
            <a:ln w="6350">
              <a:noFill/>
              <a:prstDash val="dash"/>
            </a:ln>
          </p:spPr>
          <p:txBody>
            <a:bodyPr wrap="square" lIns="46800" tIns="46800" rIns="46800" bIns="4680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prstClr val="white"/>
                  </a:solidFill>
                  <a:effectLst/>
                  <a:uLnTx/>
                  <a:uFillTx/>
                  <a:latin typeface="Trebuchet MS"/>
                  <a:cs typeface="Arial"/>
                  <a:sym typeface="Arial"/>
                  <a:rtl val="0"/>
                </a:rPr>
                <a:t>IT Ops Transformation projects</a:t>
              </a:r>
            </a:p>
          </p:txBody>
        </p:sp>
      </p:grpSp>
      <p:grpSp>
        <p:nvGrpSpPr>
          <p:cNvPr id="19" name="Group 18">
            <a:extLst>
              <a:ext uri="{FF2B5EF4-FFF2-40B4-BE49-F238E27FC236}">
                <a16:creationId xmlns:a16="http://schemas.microsoft.com/office/drawing/2014/main" id="{88D3CCA0-2E57-4271-BAFA-2BAA76315DCE}"/>
              </a:ext>
            </a:extLst>
          </p:cNvPr>
          <p:cNvGrpSpPr/>
          <p:nvPr/>
        </p:nvGrpSpPr>
        <p:grpSpPr>
          <a:xfrm>
            <a:off x="2655712" y="3026540"/>
            <a:ext cx="1758213" cy="824051"/>
            <a:chOff x="2660348" y="2941282"/>
            <a:chExt cx="1758213" cy="824051"/>
          </a:xfrm>
        </p:grpSpPr>
        <p:sp>
          <p:nvSpPr>
            <p:cNvPr id="20" name="Rectangle 19">
              <a:extLst>
                <a:ext uri="{FF2B5EF4-FFF2-40B4-BE49-F238E27FC236}">
                  <a16:creationId xmlns:a16="http://schemas.microsoft.com/office/drawing/2014/main" id="{3E84E3C9-A0D3-4920-B16F-E4790B04AD59}"/>
                </a:ext>
              </a:extLst>
            </p:cNvPr>
            <p:cNvSpPr/>
            <p:nvPr/>
          </p:nvSpPr>
          <p:spPr>
            <a:xfrm>
              <a:off x="2660348" y="2941282"/>
              <a:ext cx="1758213" cy="824051"/>
            </a:xfrm>
            <a:prstGeom prst="rect">
              <a:avLst/>
            </a:prstGeom>
            <a:solidFill>
              <a:schemeClr val="accent6"/>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a:ln>
                  <a:noFill/>
                </a:ln>
                <a:solidFill>
                  <a:prstClr val="white"/>
                </a:solidFill>
                <a:effectLst/>
                <a:uLnTx/>
                <a:uFillTx/>
                <a:latin typeface="Trebuchet MS"/>
                <a:ea typeface="+mn-ea"/>
                <a:cs typeface="+mn-cs"/>
                <a:sym typeface="Arial"/>
                <a:rtl val="0"/>
              </a:endParaRPr>
            </a:p>
          </p:txBody>
        </p:sp>
        <p:sp>
          <p:nvSpPr>
            <p:cNvPr id="21" name="TextBox 20">
              <a:extLst>
                <a:ext uri="{FF2B5EF4-FFF2-40B4-BE49-F238E27FC236}">
                  <a16:creationId xmlns:a16="http://schemas.microsoft.com/office/drawing/2014/main" id="{CC36234B-8EB5-4F24-AF87-CBFFA8BF0D24}"/>
                </a:ext>
              </a:extLst>
            </p:cNvPr>
            <p:cNvSpPr txBox="1"/>
            <p:nvPr/>
          </p:nvSpPr>
          <p:spPr>
            <a:xfrm>
              <a:off x="2870177" y="3009621"/>
              <a:ext cx="1248591" cy="463846"/>
            </a:xfrm>
            <a:prstGeom prst="rect">
              <a:avLst/>
            </a:prstGeom>
            <a:noFill/>
            <a:ln w="6350">
              <a:noFill/>
              <a:prstDash val="dash"/>
            </a:ln>
          </p:spPr>
          <p:txBody>
            <a:bodyPr wrap="square" lIns="46800" tIns="46800" rIns="46800" bIns="4680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a:ln>
                    <a:noFill/>
                  </a:ln>
                  <a:solidFill>
                    <a:prstClr val="white"/>
                  </a:solidFill>
                  <a:effectLst/>
                  <a:uLnTx/>
                  <a:uFillTx/>
                  <a:latin typeface="Impact" panose="020B0806030902050204" pitchFamily="34" charset="0"/>
                  <a:cs typeface="Arial"/>
                  <a:sym typeface="Arial"/>
                  <a:rtl val="0"/>
                </a:rPr>
                <a:t>500+ </a:t>
              </a:r>
            </a:p>
          </p:txBody>
        </p:sp>
        <p:sp>
          <p:nvSpPr>
            <p:cNvPr id="22" name="TextBox 21">
              <a:extLst>
                <a:ext uri="{FF2B5EF4-FFF2-40B4-BE49-F238E27FC236}">
                  <a16:creationId xmlns:a16="http://schemas.microsoft.com/office/drawing/2014/main" id="{E20B2DB1-F221-4AE1-B7C0-F5B07608F08F}"/>
                </a:ext>
              </a:extLst>
            </p:cNvPr>
            <p:cNvSpPr txBox="1"/>
            <p:nvPr/>
          </p:nvSpPr>
          <p:spPr>
            <a:xfrm>
              <a:off x="2737675" y="3362295"/>
              <a:ext cx="1590044" cy="371513"/>
            </a:xfrm>
            <a:prstGeom prst="rect">
              <a:avLst/>
            </a:prstGeom>
            <a:noFill/>
            <a:ln w="6350">
              <a:noFill/>
              <a:prstDash val="dash"/>
            </a:ln>
          </p:spPr>
          <p:txBody>
            <a:bodyPr wrap="square" lIns="46800" tIns="46800" rIns="46800" bIns="4680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prstClr val="white"/>
                  </a:solidFill>
                  <a:effectLst/>
                  <a:uLnTx/>
                  <a:uFillTx/>
                  <a:latin typeface="Trebuchet MS"/>
                  <a:cs typeface="Arial"/>
                  <a:sym typeface="Arial"/>
                  <a:rtl val="0"/>
                </a:rPr>
                <a:t>Datacenter services projects executed </a:t>
              </a:r>
            </a:p>
          </p:txBody>
        </p:sp>
      </p:grpSp>
      <p:grpSp>
        <p:nvGrpSpPr>
          <p:cNvPr id="23" name="Group 22">
            <a:extLst>
              <a:ext uri="{FF2B5EF4-FFF2-40B4-BE49-F238E27FC236}">
                <a16:creationId xmlns:a16="http://schemas.microsoft.com/office/drawing/2014/main" id="{A06C4493-3408-4556-84D3-41D7978CC9B9}"/>
              </a:ext>
            </a:extLst>
          </p:cNvPr>
          <p:cNvGrpSpPr/>
          <p:nvPr/>
        </p:nvGrpSpPr>
        <p:grpSpPr>
          <a:xfrm>
            <a:off x="4709082" y="3026540"/>
            <a:ext cx="1758213" cy="824051"/>
            <a:chOff x="4697362" y="2941283"/>
            <a:chExt cx="1758213" cy="824051"/>
          </a:xfrm>
        </p:grpSpPr>
        <p:sp>
          <p:nvSpPr>
            <p:cNvPr id="24" name="Rectangle 23">
              <a:extLst>
                <a:ext uri="{FF2B5EF4-FFF2-40B4-BE49-F238E27FC236}">
                  <a16:creationId xmlns:a16="http://schemas.microsoft.com/office/drawing/2014/main" id="{2661CAFF-F565-40BF-B01D-B16142F3F2DD}"/>
                </a:ext>
              </a:extLst>
            </p:cNvPr>
            <p:cNvSpPr/>
            <p:nvPr/>
          </p:nvSpPr>
          <p:spPr>
            <a:xfrm>
              <a:off x="4697362" y="2941283"/>
              <a:ext cx="1758213" cy="824051"/>
            </a:xfrm>
            <a:prstGeom prst="rect">
              <a:avLst/>
            </a:prstGeom>
            <a:solidFill>
              <a:schemeClr val="accent3"/>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a:ln>
                  <a:noFill/>
                </a:ln>
                <a:solidFill>
                  <a:prstClr val="white"/>
                </a:solidFill>
                <a:effectLst/>
                <a:uLnTx/>
                <a:uFillTx/>
                <a:latin typeface="Trebuchet MS"/>
                <a:ea typeface="+mn-ea"/>
                <a:cs typeface="+mn-cs"/>
                <a:sym typeface="Arial"/>
                <a:rtl val="0"/>
              </a:endParaRPr>
            </a:p>
          </p:txBody>
        </p:sp>
        <p:sp>
          <p:nvSpPr>
            <p:cNvPr id="25" name="TextBox 24">
              <a:extLst>
                <a:ext uri="{FF2B5EF4-FFF2-40B4-BE49-F238E27FC236}">
                  <a16:creationId xmlns:a16="http://schemas.microsoft.com/office/drawing/2014/main" id="{52249E4B-779B-4D92-999E-CC223A41400D}"/>
                </a:ext>
              </a:extLst>
            </p:cNvPr>
            <p:cNvSpPr txBox="1"/>
            <p:nvPr/>
          </p:nvSpPr>
          <p:spPr>
            <a:xfrm>
              <a:off x="5166672" y="3009621"/>
              <a:ext cx="818885" cy="463846"/>
            </a:xfrm>
            <a:prstGeom prst="rect">
              <a:avLst/>
            </a:prstGeom>
            <a:noFill/>
            <a:ln w="6350">
              <a:noFill/>
              <a:prstDash val="dash"/>
            </a:ln>
          </p:spPr>
          <p:txBody>
            <a:bodyPr wrap="square" lIns="46800" tIns="46800" rIns="46800" bIns="4680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a:ln>
                    <a:noFill/>
                  </a:ln>
                  <a:solidFill>
                    <a:prstClr val="white"/>
                  </a:solidFill>
                  <a:effectLst/>
                  <a:uLnTx/>
                  <a:uFillTx/>
                  <a:latin typeface="Impact" panose="020B0806030902050204" pitchFamily="34" charset="0"/>
                  <a:cs typeface="Arial"/>
                  <a:sym typeface="Arial"/>
                  <a:rtl val="0"/>
                </a:rPr>
                <a:t>300+ </a:t>
              </a:r>
            </a:p>
          </p:txBody>
        </p:sp>
        <p:sp>
          <p:nvSpPr>
            <p:cNvPr id="26" name="TextBox 25">
              <a:extLst>
                <a:ext uri="{FF2B5EF4-FFF2-40B4-BE49-F238E27FC236}">
                  <a16:creationId xmlns:a16="http://schemas.microsoft.com/office/drawing/2014/main" id="{50F8DA18-BB64-4978-81EC-D19A14BC013F}"/>
                </a:ext>
              </a:extLst>
            </p:cNvPr>
            <p:cNvSpPr txBox="1"/>
            <p:nvPr/>
          </p:nvSpPr>
          <p:spPr>
            <a:xfrm>
              <a:off x="4774689" y="3362295"/>
              <a:ext cx="1590044" cy="371513"/>
            </a:xfrm>
            <a:prstGeom prst="rect">
              <a:avLst/>
            </a:prstGeom>
            <a:noFill/>
            <a:ln w="6350">
              <a:noFill/>
              <a:prstDash val="dash"/>
            </a:ln>
          </p:spPr>
          <p:txBody>
            <a:bodyPr wrap="square" lIns="46800" tIns="46800" rIns="46800" bIns="4680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prstClr val="white"/>
                  </a:solidFill>
                  <a:effectLst/>
                  <a:uLnTx/>
                  <a:uFillTx/>
                  <a:latin typeface="Trebuchet MS"/>
                  <a:cs typeface="Arial"/>
                  <a:sym typeface="Arial"/>
                  <a:rtl val="0"/>
                </a:rPr>
                <a:t>Datacenter Migration projects</a:t>
              </a:r>
            </a:p>
          </p:txBody>
        </p:sp>
      </p:grpSp>
      <p:grpSp>
        <p:nvGrpSpPr>
          <p:cNvPr id="27" name="Group 26">
            <a:extLst>
              <a:ext uri="{FF2B5EF4-FFF2-40B4-BE49-F238E27FC236}">
                <a16:creationId xmlns:a16="http://schemas.microsoft.com/office/drawing/2014/main" id="{8393ABC8-B9C8-4E47-8DEA-DAD6D81B518B}"/>
              </a:ext>
            </a:extLst>
          </p:cNvPr>
          <p:cNvGrpSpPr/>
          <p:nvPr/>
        </p:nvGrpSpPr>
        <p:grpSpPr>
          <a:xfrm>
            <a:off x="6762451" y="3026540"/>
            <a:ext cx="1758213" cy="824051"/>
            <a:chOff x="6734375" y="2941286"/>
            <a:chExt cx="1758213" cy="824051"/>
          </a:xfrm>
        </p:grpSpPr>
        <p:sp>
          <p:nvSpPr>
            <p:cNvPr id="28" name="Rectangle 27">
              <a:extLst>
                <a:ext uri="{FF2B5EF4-FFF2-40B4-BE49-F238E27FC236}">
                  <a16:creationId xmlns:a16="http://schemas.microsoft.com/office/drawing/2014/main" id="{EE4E96B6-C622-4CE5-8F31-374A2F8B5CC4}"/>
                </a:ext>
              </a:extLst>
            </p:cNvPr>
            <p:cNvSpPr/>
            <p:nvPr/>
          </p:nvSpPr>
          <p:spPr>
            <a:xfrm>
              <a:off x="6734375" y="2941286"/>
              <a:ext cx="1758213" cy="824051"/>
            </a:xfrm>
            <a:prstGeom prst="rect">
              <a:avLst/>
            </a:prstGeom>
            <a:solidFill>
              <a:schemeClr val="bg2">
                <a:lumMod val="75000"/>
              </a:schemeClr>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a:ln>
                  <a:noFill/>
                </a:ln>
                <a:solidFill>
                  <a:prstClr val="white"/>
                </a:solidFill>
                <a:effectLst/>
                <a:uLnTx/>
                <a:uFillTx/>
                <a:latin typeface="Trebuchet MS"/>
                <a:ea typeface="+mn-ea"/>
                <a:cs typeface="+mn-cs"/>
                <a:sym typeface="Arial"/>
                <a:rtl val="0"/>
              </a:endParaRPr>
            </a:p>
          </p:txBody>
        </p:sp>
        <p:sp>
          <p:nvSpPr>
            <p:cNvPr id="29" name="TextBox 28">
              <a:extLst>
                <a:ext uri="{FF2B5EF4-FFF2-40B4-BE49-F238E27FC236}">
                  <a16:creationId xmlns:a16="http://schemas.microsoft.com/office/drawing/2014/main" id="{555F84E7-018B-4D4E-AAD7-166B74F01B4C}"/>
                </a:ext>
              </a:extLst>
            </p:cNvPr>
            <p:cNvSpPr txBox="1"/>
            <p:nvPr/>
          </p:nvSpPr>
          <p:spPr>
            <a:xfrm>
              <a:off x="7151733" y="3009621"/>
              <a:ext cx="818885" cy="463846"/>
            </a:xfrm>
            <a:prstGeom prst="rect">
              <a:avLst/>
            </a:prstGeom>
            <a:noFill/>
            <a:ln w="6350">
              <a:noFill/>
              <a:prstDash val="dash"/>
            </a:ln>
          </p:spPr>
          <p:txBody>
            <a:bodyPr wrap="square" lIns="46800" tIns="46800" rIns="46800" bIns="4680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a:ln>
                    <a:noFill/>
                  </a:ln>
                  <a:solidFill>
                    <a:prstClr val="white"/>
                  </a:solidFill>
                  <a:effectLst/>
                  <a:uLnTx/>
                  <a:uFillTx/>
                  <a:latin typeface="Impact" panose="020B0806030902050204" pitchFamily="34" charset="0"/>
                  <a:cs typeface="Arial"/>
                  <a:sym typeface="Arial"/>
                  <a:rtl val="0"/>
                </a:rPr>
                <a:t>80+ </a:t>
              </a:r>
            </a:p>
          </p:txBody>
        </p:sp>
        <p:sp>
          <p:nvSpPr>
            <p:cNvPr id="30" name="TextBox 29">
              <a:extLst>
                <a:ext uri="{FF2B5EF4-FFF2-40B4-BE49-F238E27FC236}">
                  <a16:creationId xmlns:a16="http://schemas.microsoft.com/office/drawing/2014/main" id="{D294AC88-8EBC-483F-B2CE-CFF64A51C7F9}"/>
                </a:ext>
              </a:extLst>
            </p:cNvPr>
            <p:cNvSpPr txBox="1"/>
            <p:nvPr/>
          </p:nvSpPr>
          <p:spPr>
            <a:xfrm>
              <a:off x="6811702" y="3431544"/>
              <a:ext cx="1590044" cy="233014"/>
            </a:xfrm>
            <a:prstGeom prst="rect">
              <a:avLst/>
            </a:prstGeom>
            <a:noFill/>
            <a:ln w="6350">
              <a:noFill/>
              <a:prstDash val="dash"/>
            </a:ln>
          </p:spPr>
          <p:txBody>
            <a:bodyPr wrap="square" lIns="46800" tIns="46800" rIns="46800" bIns="4680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prstClr val="white"/>
                  </a:solidFill>
                  <a:effectLst/>
                  <a:uLnTx/>
                  <a:uFillTx/>
                  <a:latin typeface="Trebuchet MS"/>
                  <a:cs typeface="Arial"/>
                  <a:sym typeface="Arial"/>
                  <a:rtl val="0"/>
                </a:rPr>
                <a:t>Platform Migration Projects</a:t>
              </a:r>
            </a:p>
          </p:txBody>
        </p:sp>
      </p:grpSp>
      <p:grpSp>
        <p:nvGrpSpPr>
          <p:cNvPr id="31" name="Group 30">
            <a:extLst>
              <a:ext uri="{FF2B5EF4-FFF2-40B4-BE49-F238E27FC236}">
                <a16:creationId xmlns:a16="http://schemas.microsoft.com/office/drawing/2014/main" id="{0013DAE6-F7BC-464C-9097-558EA9721331}"/>
              </a:ext>
            </a:extLst>
          </p:cNvPr>
          <p:cNvGrpSpPr/>
          <p:nvPr/>
        </p:nvGrpSpPr>
        <p:grpSpPr>
          <a:xfrm>
            <a:off x="289073" y="4058019"/>
            <a:ext cx="1758213" cy="824051"/>
            <a:chOff x="289073" y="3907939"/>
            <a:chExt cx="1758213" cy="824051"/>
          </a:xfrm>
        </p:grpSpPr>
        <p:sp>
          <p:nvSpPr>
            <p:cNvPr id="32" name="Rectangle 31">
              <a:extLst>
                <a:ext uri="{FF2B5EF4-FFF2-40B4-BE49-F238E27FC236}">
                  <a16:creationId xmlns:a16="http://schemas.microsoft.com/office/drawing/2014/main" id="{DB45D9E7-EFA5-45EC-B6AC-F8621D9445E2}"/>
                </a:ext>
              </a:extLst>
            </p:cNvPr>
            <p:cNvSpPr/>
            <p:nvPr/>
          </p:nvSpPr>
          <p:spPr>
            <a:xfrm>
              <a:off x="289073" y="3907939"/>
              <a:ext cx="1758213" cy="824051"/>
            </a:xfrm>
            <a:prstGeom prst="rect">
              <a:avLst/>
            </a:prstGeom>
            <a:solidFill>
              <a:schemeClr val="accent5"/>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a:ln>
                  <a:noFill/>
                </a:ln>
                <a:solidFill>
                  <a:prstClr val="white"/>
                </a:solidFill>
                <a:effectLst/>
                <a:uLnTx/>
                <a:uFillTx/>
                <a:latin typeface="Trebuchet MS"/>
                <a:ea typeface="+mn-ea"/>
                <a:cs typeface="+mn-cs"/>
                <a:sym typeface="Arial"/>
                <a:rtl val="0"/>
              </a:endParaRPr>
            </a:p>
          </p:txBody>
        </p:sp>
        <p:sp>
          <p:nvSpPr>
            <p:cNvPr id="33" name="TextBox 32">
              <a:extLst>
                <a:ext uri="{FF2B5EF4-FFF2-40B4-BE49-F238E27FC236}">
                  <a16:creationId xmlns:a16="http://schemas.microsoft.com/office/drawing/2014/main" id="{94B6B315-8691-42C4-89FE-1E8BD6979B64}"/>
                </a:ext>
              </a:extLst>
            </p:cNvPr>
            <p:cNvSpPr txBox="1"/>
            <p:nvPr/>
          </p:nvSpPr>
          <p:spPr>
            <a:xfrm>
              <a:off x="434866" y="3990993"/>
              <a:ext cx="1456243" cy="463846"/>
            </a:xfrm>
            <a:prstGeom prst="rect">
              <a:avLst/>
            </a:prstGeom>
            <a:noFill/>
            <a:ln w="6350">
              <a:noFill/>
              <a:prstDash val="dash"/>
            </a:ln>
          </p:spPr>
          <p:txBody>
            <a:bodyPr wrap="square" lIns="46800" tIns="46800" rIns="46800" bIns="4680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a:ln>
                    <a:noFill/>
                  </a:ln>
                  <a:solidFill>
                    <a:prstClr val="white"/>
                  </a:solidFill>
                  <a:effectLst/>
                  <a:uLnTx/>
                  <a:uFillTx/>
                  <a:latin typeface="Impact" panose="020B0806030902050204" pitchFamily="34" charset="0"/>
                  <a:cs typeface="Arial"/>
                  <a:sym typeface="Arial"/>
                  <a:rtl val="0"/>
                </a:rPr>
                <a:t>22K+ </a:t>
              </a:r>
            </a:p>
          </p:txBody>
        </p:sp>
        <p:sp>
          <p:nvSpPr>
            <p:cNvPr id="34" name="TextBox 33">
              <a:extLst>
                <a:ext uri="{FF2B5EF4-FFF2-40B4-BE49-F238E27FC236}">
                  <a16:creationId xmlns:a16="http://schemas.microsoft.com/office/drawing/2014/main" id="{C35DDA52-71D3-46D4-9C65-F03EC46DE0DE}"/>
                </a:ext>
              </a:extLst>
            </p:cNvPr>
            <p:cNvSpPr txBox="1"/>
            <p:nvPr/>
          </p:nvSpPr>
          <p:spPr>
            <a:xfrm>
              <a:off x="324000" y="4437849"/>
              <a:ext cx="1622504" cy="233014"/>
            </a:xfrm>
            <a:prstGeom prst="rect">
              <a:avLst/>
            </a:prstGeom>
            <a:noFill/>
            <a:ln w="6350">
              <a:noFill/>
              <a:prstDash val="dash"/>
            </a:ln>
          </p:spPr>
          <p:txBody>
            <a:bodyPr wrap="square" lIns="46800" tIns="46800" rIns="46800" bIns="4680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prstClr val="white"/>
                  </a:solidFill>
                  <a:effectLst/>
                  <a:uLnTx/>
                  <a:uFillTx/>
                  <a:latin typeface="Trebuchet MS"/>
                  <a:cs typeface="Arial"/>
                  <a:sym typeface="Arial"/>
                  <a:rtl val="0"/>
                </a:rPr>
                <a:t>Managed Tickets per Month</a:t>
              </a:r>
            </a:p>
          </p:txBody>
        </p:sp>
      </p:grpSp>
      <p:grpSp>
        <p:nvGrpSpPr>
          <p:cNvPr id="35" name="Group 34">
            <a:extLst>
              <a:ext uri="{FF2B5EF4-FFF2-40B4-BE49-F238E27FC236}">
                <a16:creationId xmlns:a16="http://schemas.microsoft.com/office/drawing/2014/main" id="{BB5B2FDA-C1B9-4DBD-BF2C-A0D3904B541F}"/>
              </a:ext>
            </a:extLst>
          </p:cNvPr>
          <p:cNvGrpSpPr/>
          <p:nvPr/>
        </p:nvGrpSpPr>
        <p:grpSpPr>
          <a:xfrm>
            <a:off x="1990390" y="4058019"/>
            <a:ext cx="1758213" cy="824051"/>
            <a:chOff x="1953689" y="3969066"/>
            <a:chExt cx="1758213" cy="824051"/>
          </a:xfrm>
        </p:grpSpPr>
        <p:sp>
          <p:nvSpPr>
            <p:cNvPr id="36" name="Rectangle 35">
              <a:extLst>
                <a:ext uri="{FF2B5EF4-FFF2-40B4-BE49-F238E27FC236}">
                  <a16:creationId xmlns:a16="http://schemas.microsoft.com/office/drawing/2014/main" id="{EA1B7148-E967-4278-A90E-A588A4F42FF0}"/>
                </a:ext>
              </a:extLst>
            </p:cNvPr>
            <p:cNvSpPr/>
            <p:nvPr/>
          </p:nvSpPr>
          <p:spPr>
            <a:xfrm>
              <a:off x="1953689" y="3969066"/>
              <a:ext cx="1758213" cy="824051"/>
            </a:xfrm>
            <a:prstGeom prst="rect">
              <a:avLst/>
            </a:prstGeom>
            <a:solidFill>
              <a:schemeClr val="accent6"/>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a:ln>
                  <a:noFill/>
                </a:ln>
                <a:solidFill>
                  <a:prstClr val="white"/>
                </a:solidFill>
                <a:effectLst/>
                <a:uLnTx/>
                <a:uFillTx/>
                <a:latin typeface="Trebuchet MS"/>
                <a:ea typeface="+mn-ea"/>
                <a:cs typeface="+mn-cs"/>
                <a:sym typeface="Arial"/>
                <a:rtl val="0"/>
              </a:endParaRPr>
            </a:p>
          </p:txBody>
        </p:sp>
        <p:sp>
          <p:nvSpPr>
            <p:cNvPr id="37" name="TextBox 36">
              <a:extLst>
                <a:ext uri="{FF2B5EF4-FFF2-40B4-BE49-F238E27FC236}">
                  <a16:creationId xmlns:a16="http://schemas.microsoft.com/office/drawing/2014/main" id="{0024309F-C487-42AB-B7E5-7C36EA268AF7}"/>
                </a:ext>
              </a:extLst>
            </p:cNvPr>
            <p:cNvSpPr txBox="1"/>
            <p:nvPr/>
          </p:nvSpPr>
          <p:spPr>
            <a:xfrm>
              <a:off x="2098160" y="4052120"/>
              <a:ext cx="1430150" cy="463846"/>
            </a:xfrm>
            <a:prstGeom prst="rect">
              <a:avLst/>
            </a:prstGeom>
            <a:noFill/>
            <a:ln w="6350">
              <a:noFill/>
              <a:prstDash val="dash"/>
            </a:ln>
          </p:spPr>
          <p:txBody>
            <a:bodyPr wrap="square" lIns="46800" tIns="46800" rIns="46800" bIns="4680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a:ln>
                    <a:noFill/>
                  </a:ln>
                  <a:solidFill>
                    <a:prstClr val="white"/>
                  </a:solidFill>
                  <a:effectLst/>
                  <a:uLnTx/>
                  <a:uFillTx/>
                  <a:latin typeface="Impact" panose="020B0806030902050204" pitchFamily="34" charset="0"/>
                  <a:cs typeface="Arial"/>
                  <a:sym typeface="Arial"/>
                  <a:rtl val="0"/>
                </a:rPr>
                <a:t>100K+ </a:t>
              </a:r>
            </a:p>
          </p:txBody>
        </p:sp>
        <p:sp>
          <p:nvSpPr>
            <p:cNvPr id="38" name="TextBox 37">
              <a:extLst>
                <a:ext uri="{FF2B5EF4-FFF2-40B4-BE49-F238E27FC236}">
                  <a16:creationId xmlns:a16="http://schemas.microsoft.com/office/drawing/2014/main" id="{E5D48744-8230-472B-A5B1-083E10392F38}"/>
                </a:ext>
              </a:extLst>
            </p:cNvPr>
            <p:cNvSpPr txBox="1"/>
            <p:nvPr/>
          </p:nvSpPr>
          <p:spPr>
            <a:xfrm>
              <a:off x="2021077" y="4498976"/>
              <a:ext cx="1590044" cy="233014"/>
            </a:xfrm>
            <a:prstGeom prst="rect">
              <a:avLst/>
            </a:prstGeom>
            <a:noFill/>
            <a:ln w="6350">
              <a:noFill/>
              <a:prstDash val="dash"/>
            </a:ln>
          </p:spPr>
          <p:txBody>
            <a:bodyPr wrap="square" lIns="46800" tIns="46800" rIns="46800" bIns="4680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prstClr val="white"/>
                  </a:solidFill>
                  <a:effectLst/>
                  <a:uLnTx/>
                  <a:uFillTx/>
                  <a:latin typeface="Trebuchet MS"/>
                  <a:cs typeface="Arial"/>
                  <a:sym typeface="Arial"/>
                  <a:rtl val="0"/>
                </a:rPr>
                <a:t>Network Devices</a:t>
              </a:r>
            </a:p>
          </p:txBody>
        </p:sp>
      </p:grpSp>
      <p:grpSp>
        <p:nvGrpSpPr>
          <p:cNvPr id="39" name="Group 38">
            <a:extLst>
              <a:ext uri="{FF2B5EF4-FFF2-40B4-BE49-F238E27FC236}">
                <a16:creationId xmlns:a16="http://schemas.microsoft.com/office/drawing/2014/main" id="{E5DDE0A9-9777-4F44-900C-41CE7183BDA3}"/>
              </a:ext>
            </a:extLst>
          </p:cNvPr>
          <p:cNvGrpSpPr/>
          <p:nvPr/>
        </p:nvGrpSpPr>
        <p:grpSpPr>
          <a:xfrm>
            <a:off x="3691707" y="4058019"/>
            <a:ext cx="1758213" cy="824051"/>
            <a:chOff x="3738485" y="3969066"/>
            <a:chExt cx="1758213" cy="824051"/>
          </a:xfrm>
        </p:grpSpPr>
        <p:sp>
          <p:nvSpPr>
            <p:cNvPr id="40" name="Rectangle 39">
              <a:extLst>
                <a:ext uri="{FF2B5EF4-FFF2-40B4-BE49-F238E27FC236}">
                  <a16:creationId xmlns:a16="http://schemas.microsoft.com/office/drawing/2014/main" id="{443BEB34-2191-4954-8980-BFA838E26CB7}"/>
                </a:ext>
              </a:extLst>
            </p:cNvPr>
            <p:cNvSpPr/>
            <p:nvPr/>
          </p:nvSpPr>
          <p:spPr>
            <a:xfrm>
              <a:off x="3738485" y="3969066"/>
              <a:ext cx="1758213" cy="824051"/>
            </a:xfrm>
            <a:prstGeom prst="rect">
              <a:avLst/>
            </a:prstGeom>
            <a:solidFill>
              <a:schemeClr val="accent3"/>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a:ln>
                  <a:noFill/>
                </a:ln>
                <a:solidFill>
                  <a:prstClr val="white"/>
                </a:solidFill>
                <a:effectLst/>
                <a:uLnTx/>
                <a:uFillTx/>
                <a:latin typeface="Trebuchet MS"/>
                <a:ea typeface="+mn-ea"/>
                <a:cs typeface="+mn-cs"/>
                <a:sym typeface="Arial"/>
                <a:rtl val="0"/>
              </a:endParaRPr>
            </a:p>
          </p:txBody>
        </p:sp>
        <p:sp>
          <p:nvSpPr>
            <p:cNvPr id="41" name="TextBox 40">
              <a:extLst>
                <a:ext uri="{FF2B5EF4-FFF2-40B4-BE49-F238E27FC236}">
                  <a16:creationId xmlns:a16="http://schemas.microsoft.com/office/drawing/2014/main" id="{31867BE9-3CDA-41C8-9E96-F5E26DA287F3}"/>
                </a:ext>
              </a:extLst>
            </p:cNvPr>
            <p:cNvSpPr txBox="1"/>
            <p:nvPr/>
          </p:nvSpPr>
          <p:spPr>
            <a:xfrm>
              <a:off x="3888685" y="4052120"/>
              <a:ext cx="1448152" cy="463846"/>
            </a:xfrm>
            <a:prstGeom prst="rect">
              <a:avLst/>
            </a:prstGeom>
            <a:noFill/>
            <a:ln w="6350">
              <a:noFill/>
              <a:prstDash val="dash"/>
            </a:ln>
          </p:spPr>
          <p:txBody>
            <a:bodyPr wrap="square" lIns="46800" tIns="46800" rIns="46800" bIns="4680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a:ln>
                    <a:noFill/>
                  </a:ln>
                  <a:solidFill>
                    <a:prstClr val="white"/>
                  </a:solidFill>
                  <a:effectLst/>
                  <a:uLnTx/>
                  <a:uFillTx/>
                  <a:latin typeface="Impact" panose="020B0806030902050204" pitchFamily="34" charset="0"/>
                  <a:cs typeface="Arial"/>
                  <a:sym typeface="Arial"/>
                  <a:rtl val="0"/>
                </a:rPr>
                <a:t>91k+</a:t>
              </a:r>
            </a:p>
          </p:txBody>
        </p:sp>
        <p:sp>
          <p:nvSpPr>
            <p:cNvPr id="42" name="TextBox 41">
              <a:extLst>
                <a:ext uri="{FF2B5EF4-FFF2-40B4-BE49-F238E27FC236}">
                  <a16:creationId xmlns:a16="http://schemas.microsoft.com/office/drawing/2014/main" id="{4476A718-6165-4D47-9919-36D1DE9D61CC}"/>
                </a:ext>
              </a:extLst>
            </p:cNvPr>
            <p:cNvSpPr txBox="1"/>
            <p:nvPr/>
          </p:nvSpPr>
          <p:spPr>
            <a:xfrm>
              <a:off x="3805873" y="4498976"/>
              <a:ext cx="1590044" cy="233014"/>
            </a:xfrm>
            <a:prstGeom prst="rect">
              <a:avLst/>
            </a:prstGeom>
            <a:noFill/>
            <a:ln w="6350">
              <a:noFill/>
              <a:prstDash val="dash"/>
            </a:ln>
          </p:spPr>
          <p:txBody>
            <a:bodyPr wrap="square" lIns="46800" tIns="46800" rIns="46800" bIns="4680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prstClr val="white"/>
                  </a:solidFill>
                  <a:effectLst/>
                  <a:uLnTx/>
                  <a:uFillTx/>
                  <a:latin typeface="Trebuchet MS"/>
                  <a:cs typeface="Arial"/>
                  <a:sym typeface="Arial"/>
                  <a:rtl val="0"/>
                </a:rPr>
                <a:t>Managed Mailbox</a:t>
              </a:r>
            </a:p>
          </p:txBody>
        </p:sp>
      </p:grpSp>
      <p:grpSp>
        <p:nvGrpSpPr>
          <p:cNvPr id="43" name="Group 42">
            <a:extLst>
              <a:ext uri="{FF2B5EF4-FFF2-40B4-BE49-F238E27FC236}">
                <a16:creationId xmlns:a16="http://schemas.microsoft.com/office/drawing/2014/main" id="{BB6B36EB-0E94-4367-B740-A0099F9F5C58}"/>
              </a:ext>
            </a:extLst>
          </p:cNvPr>
          <p:cNvGrpSpPr/>
          <p:nvPr/>
        </p:nvGrpSpPr>
        <p:grpSpPr>
          <a:xfrm>
            <a:off x="2508355" y="910422"/>
            <a:ext cx="1758213" cy="824051"/>
            <a:chOff x="2596328" y="770003"/>
            <a:chExt cx="1758213" cy="824051"/>
          </a:xfrm>
        </p:grpSpPr>
        <p:sp>
          <p:nvSpPr>
            <p:cNvPr id="44" name="Rectangle 43">
              <a:extLst>
                <a:ext uri="{FF2B5EF4-FFF2-40B4-BE49-F238E27FC236}">
                  <a16:creationId xmlns:a16="http://schemas.microsoft.com/office/drawing/2014/main" id="{DAC69F5C-E4F5-41B6-A8D6-CFF3DA4A3388}"/>
                </a:ext>
              </a:extLst>
            </p:cNvPr>
            <p:cNvSpPr/>
            <p:nvPr/>
          </p:nvSpPr>
          <p:spPr>
            <a:xfrm>
              <a:off x="2596328" y="770003"/>
              <a:ext cx="1758213" cy="824051"/>
            </a:xfrm>
            <a:prstGeom prst="rect">
              <a:avLst/>
            </a:prstGeom>
            <a:solidFill>
              <a:schemeClr val="bg2">
                <a:lumMod val="75000"/>
              </a:schemeClr>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a:ln>
                  <a:noFill/>
                </a:ln>
                <a:solidFill>
                  <a:prstClr val="white"/>
                </a:solidFill>
                <a:effectLst/>
                <a:uLnTx/>
                <a:uFillTx/>
                <a:latin typeface="Trebuchet MS"/>
                <a:ea typeface="+mn-ea"/>
                <a:cs typeface="+mn-cs"/>
                <a:sym typeface="Arial"/>
                <a:rtl val="0"/>
              </a:endParaRPr>
            </a:p>
          </p:txBody>
        </p:sp>
        <p:sp>
          <p:nvSpPr>
            <p:cNvPr id="45" name="TextBox 44">
              <a:extLst>
                <a:ext uri="{FF2B5EF4-FFF2-40B4-BE49-F238E27FC236}">
                  <a16:creationId xmlns:a16="http://schemas.microsoft.com/office/drawing/2014/main" id="{45050C64-61D0-4684-8394-634702D1498E}"/>
                </a:ext>
              </a:extLst>
            </p:cNvPr>
            <p:cNvSpPr txBox="1"/>
            <p:nvPr/>
          </p:nvSpPr>
          <p:spPr>
            <a:xfrm>
              <a:off x="3013685" y="847297"/>
              <a:ext cx="818885" cy="463846"/>
            </a:xfrm>
            <a:prstGeom prst="rect">
              <a:avLst/>
            </a:prstGeom>
            <a:noFill/>
            <a:ln w="6350">
              <a:noFill/>
              <a:prstDash val="dash"/>
            </a:ln>
          </p:spPr>
          <p:txBody>
            <a:bodyPr wrap="square" lIns="46800" tIns="46800" rIns="46800" bIns="4680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a:ln>
                    <a:noFill/>
                  </a:ln>
                  <a:solidFill>
                    <a:prstClr val="white"/>
                  </a:solidFill>
                  <a:effectLst/>
                  <a:uLnTx/>
                  <a:uFillTx/>
                  <a:latin typeface="Impact" panose="020B0806030902050204" pitchFamily="34" charset="0"/>
                  <a:cs typeface="Arial"/>
                  <a:sym typeface="Arial"/>
                  <a:rtl val="0"/>
                </a:rPr>
                <a:t>700+</a:t>
              </a:r>
            </a:p>
          </p:txBody>
        </p:sp>
        <p:sp>
          <p:nvSpPr>
            <p:cNvPr id="46" name="TextBox 45">
              <a:extLst>
                <a:ext uri="{FF2B5EF4-FFF2-40B4-BE49-F238E27FC236}">
                  <a16:creationId xmlns:a16="http://schemas.microsoft.com/office/drawing/2014/main" id="{B9E66395-AC4C-425A-AE69-BF5074FB8053}"/>
                </a:ext>
              </a:extLst>
            </p:cNvPr>
            <p:cNvSpPr txBox="1"/>
            <p:nvPr/>
          </p:nvSpPr>
          <p:spPr>
            <a:xfrm>
              <a:off x="2663716" y="1178306"/>
              <a:ext cx="1590044" cy="371513"/>
            </a:xfrm>
            <a:prstGeom prst="rect">
              <a:avLst/>
            </a:prstGeom>
            <a:noFill/>
            <a:ln w="6350">
              <a:noFill/>
              <a:prstDash val="dash"/>
            </a:ln>
          </p:spPr>
          <p:txBody>
            <a:bodyPr wrap="square" lIns="46800" tIns="46800" rIns="46800" bIns="4680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prstClr val="white"/>
                  </a:solidFill>
                  <a:effectLst/>
                  <a:uLnTx/>
                  <a:uFillTx/>
                  <a:latin typeface="Trebuchet MS"/>
                  <a:cs typeface="Arial"/>
                  <a:sym typeface="Arial"/>
                  <a:rtl val="0"/>
                </a:rPr>
                <a:t>DC, Cloud &amp; Managed Service Team</a:t>
              </a:r>
            </a:p>
          </p:txBody>
        </p:sp>
      </p:grpSp>
      <p:sp>
        <p:nvSpPr>
          <p:cNvPr id="47" name="TextBox 46">
            <a:extLst>
              <a:ext uri="{FF2B5EF4-FFF2-40B4-BE49-F238E27FC236}">
                <a16:creationId xmlns:a16="http://schemas.microsoft.com/office/drawing/2014/main" id="{5942ED00-3699-4F2E-975D-E7577A707CB7}"/>
              </a:ext>
            </a:extLst>
          </p:cNvPr>
          <p:cNvSpPr txBox="1"/>
          <p:nvPr/>
        </p:nvSpPr>
        <p:spPr>
          <a:xfrm>
            <a:off x="4067944" y="1704057"/>
            <a:ext cx="1033103" cy="276999"/>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1200" b="1" i="0" u="none" strike="noStrike" kern="0" cap="none" spc="0" normalizeH="0" baseline="0" noProof="0" dirty="0">
                <a:ln>
                  <a:noFill/>
                </a:ln>
                <a:solidFill>
                  <a:srgbClr val="1F497D"/>
                </a:solidFill>
                <a:effectLst/>
                <a:uLnTx/>
                <a:uFillTx/>
                <a:latin typeface="Trebuchet MS"/>
                <a:cs typeface="Arial"/>
                <a:sym typeface="Arial"/>
                <a:rtl val="0"/>
              </a:rPr>
              <a:t>CUSTOMERS</a:t>
            </a:r>
          </a:p>
        </p:txBody>
      </p:sp>
      <p:sp>
        <p:nvSpPr>
          <p:cNvPr id="48" name="TextBox 47">
            <a:extLst>
              <a:ext uri="{FF2B5EF4-FFF2-40B4-BE49-F238E27FC236}">
                <a16:creationId xmlns:a16="http://schemas.microsoft.com/office/drawing/2014/main" id="{9DD72C86-1802-4A04-A589-607BD246E5AE}"/>
              </a:ext>
            </a:extLst>
          </p:cNvPr>
          <p:cNvSpPr txBox="1"/>
          <p:nvPr/>
        </p:nvSpPr>
        <p:spPr>
          <a:xfrm>
            <a:off x="4126678" y="2784177"/>
            <a:ext cx="915635" cy="276999"/>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1200" b="1" i="0" u="none" strike="noStrike" kern="0" cap="none" spc="0" normalizeH="0" baseline="0" noProof="0" dirty="0">
                <a:ln>
                  <a:noFill/>
                </a:ln>
                <a:solidFill>
                  <a:srgbClr val="1F497D"/>
                </a:solidFill>
                <a:effectLst/>
                <a:uLnTx/>
                <a:uFillTx/>
                <a:latin typeface="Trebuchet MS"/>
                <a:cs typeface="Arial"/>
                <a:sym typeface="Arial"/>
                <a:rtl val="0"/>
              </a:rPr>
              <a:t>PROJECTS</a:t>
            </a:r>
          </a:p>
        </p:txBody>
      </p:sp>
      <p:sp>
        <p:nvSpPr>
          <p:cNvPr id="49" name="TextBox 48">
            <a:extLst>
              <a:ext uri="{FF2B5EF4-FFF2-40B4-BE49-F238E27FC236}">
                <a16:creationId xmlns:a16="http://schemas.microsoft.com/office/drawing/2014/main" id="{9A6B000D-AE8D-4F04-BE04-95975E3DE2BF}"/>
              </a:ext>
            </a:extLst>
          </p:cNvPr>
          <p:cNvSpPr txBox="1"/>
          <p:nvPr/>
        </p:nvSpPr>
        <p:spPr>
          <a:xfrm>
            <a:off x="4193202" y="3822547"/>
            <a:ext cx="782587" cy="276999"/>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1200" b="1" i="0" u="none" strike="noStrike" kern="0" cap="none" spc="0" normalizeH="0" baseline="0" noProof="0" dirty="0">
                <a:ln>
                  <a:noFill/>
                </a:ln>
                <a:solidFill>
                  <a:srgbClr val="1F497D"/>
                </a:solidFill>
                <a:effectLst/>
                <a:uLnTx/>
                <a:uFillTx/>
                <a:latin typeface="Trebuchet MS"/>
                <a:cs typeface="Arial"/>
                <a:sym typeface="Arial"/>
                <a:rtl val="0"/>
              </a:rPr>
              <a:t>VOLUME</a:t>
            </a:r>
          </a:p>
        </p:txBody>
      </p:sp>
      <p:grpSp>
        <p:nvGrpSpPr>
          <p:cNvPr id="50" name="Group 49">
            <a:extLst>
              <a:ext uri="{FF2B5EF4-FFF2-40B4-BE49-F238E27FC236}">
                <a16:creationId xmlns:a16="http://schemas.microsoft.com/office/drawing/2014/main" id="{D89095E5-84E2-4FF5-A8AB-17C60C121C00}"/>
              </a:ext>
            </a:extLst>
          </p:cNvPr>
          <p:cNvGrpSpPr/>
          <p:nvPr/>
        </p:nvGrpSpPr>
        <p:grpSpPr>
          <a:xfrm>
            <a:off x="5393024" y="4058019"/>
            <a:ext cx="1758213" cy="824051"/>
            <a:chOff x="5495990" y="3969066"/>
            <a:chExt cx="1758213" cy="824051"/>
          </a:xfrm>
        </p:grpSpPr>
        <p:sp>
          <p:nvSpPr>
            <p:cNvPr id="51" name="Rectangle 50">
              <a:extLst>
                <a:ext uri="{FF2B5EF4-FFF2-40B4-BE49-F238E27FC236}">
                  <a16:creationId xmlns:a16="http://schemas.microsoft.com/office/drawing/2014/main" id="{B1539809-831B-447A-BB0C-F131CC57D5B8}"/>
                </a:ext>
              </a:extLst>
            </p:cNvPr>
            <p:cNvSpPr/>
            <p:nvPr/>
          </p:nvSpPr>
          <p:spPr>
            <a:xfrm>
              <a:off x="5495990" y="3969066"/>
              <a:ext cx="1758213" cy="824051"/>
            </a:xfrm>
            <a:prstGeom prst="rect">
              <a:avLst/>
            </a:prstGeom>
            <a:solidFill>
              <a:schemeClr val="bg2">
                <a:lumMod val="75000"/>
              </a:schemeClr>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a:ln>
                  <a:noFill/>
                </a:ln>
                <a:solidFill>
                  <a:prstClr val="white"/>
                </a:solidFill>
                <a:effectLst/>
                <a:uLnTx/>
                <a:uFillTx/>
                <a:latin typeface="Trebuchet MS"/>
                <a:ea typeface="+mn-ea"/>
                <a:cs typeface="+mn-cs"/>
                <a:sym typeface="Arial"/>
                <a:rtl val="0"/>
              </a:endParaRPr>
            </a:p>
          </p:txBody>
        </p:sp>
        <p:sp>
          <p:nvSpPr>
            <p:cNvPr id="52" name="TextBox 51">
              <a:extLst>
                <a:ext uri="{FF2B5EF4-FFF2-40B4-BE49-F238E27FC236}">
                  <a16:creationId xmlns:a16="http://schemas.microsoft.com/office/drawing/2014/main" id="{4507BEA9-02A2-4200-A33A-2EFA1FEC96F5}"/>
                </a:ext>
              </a:extLst>
            </p:cNvPr>
            <p:cNvSpPr txBox="1"/>
            <p:nvPr/>
          </p:nvSpPr>
          <p:spPr>
            <a:xfrm>
              <a:off x="5840941" y="4052120"/>
              <a:ext cx="1034917" cy="463846"/>
            </a:xfrm>
            <a:prstGeom prst="rect">
              <a:avLst/>
            </a:prstGeom>
            <a:noFill/>
            <a:ln w="6350">
              <a:noFill/>
              <a:prstDash val="dash"/>
            </a:ln>
          </p:spPr>
          <p:txBody>
            <a:bodyPr wrap="square" lIns="46800" tIns="46800" rIns="46800" bIns="4680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a:ln>
                    <a:noFill/>
                  </a:ln>
                  <a:solidFill>
                    <a:prstClr val="white"/>
                  </a:solidFill>
                  <a:effectLst/>
                  <a:uLnTx/>
                  <a:uFillTx/>
                  <a:latin typeface="Impact" panose="020B0806030902050204" pitchFamily="34" charset="0"/>
                  <a:cs typeface="Arial"/>
                  <a:sym typeface="Arial"/>
                  <a:rtl val="0"/>
                </a:rPr>
                <a:t>5000+</a:t>
              </a:r>
            </a:p>
          </p:txBody>
        </p:sp>
        <p:sp>
          <p:nvSpPr>
            <p:cNvPr id="53" name="TextBox 52">
              <a:extLst>
                <a:ext uri="{FF2B5EF4-FFF2-40B4-BE49-F238E27FC236}">
                  <a16:creationId xmlns:a16="http://schemas.microsoft.com/office/drawing/2014/main" id="{BF07B247-D4C1-4B37-9963-8C99D1DEDC21}"/>
                </a:ext>
              </a:extLst>
            </p:cNvPr>
            <p:cNvSpPr txBox="1"/>
            <p:nvPr/>
          </p:nvSpPr>
          <p:spPr>
            <a:xfrm>
              <a:off x="5563378" y="4498976"/>
              <a:ext cx="1590044" cy="233014"/>
            </a:xfrm>
            <a:prstGeom prst="rect">
              <a:avLst/>
            </a:prstGeom>
            <a:noFill/>
            <a:ln w="6350">
              <a:noFill/>
              <a:prstDash val="dash"/>
            </a:ln>
          </p:spPr>
          <p:txBody>
            <a:bodyPr wrap="square" lIns="46800" tIns="46800" rIns="46800" bIns="4680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prstClr val="white"/>
                  </a:solidFill>
                  <a:effectLst/>
                  <a:uLnTx/>
                  <a:uFillTx/>
                  <a:latin typeface="Trebuchet MS"/>
                  <a:cs typeface="Arial"/>
                  <a:sym typeface="Arial"/>
                  <a:rtl val="0"/>
                </a:rPr>
                <a:t>Security Devices</a:t>
              </a:r>
            </a:p>
          </p:txBody>
        </p:sp>
      </p:grpSp>
      <p:grpSp>
        <p:nvGrpSpPr>
          <p:cNvPr id="54" name="Group 53">
            <a:extLst>
              <a:ext uri="{FF2B5EF4-FFF2-40B4-BE49-F238E27FC236}">
                <a16:creationId xmlns:a16="http://schemas.microsoft.com/office/drawing/2014/main" id="{008829B5-DA42-4404-B4DF-989847A7CD0D}"/>
              </a:ext>
            </a:extLst>
          </p:cNvPr>
          <p:cNvGrpSpPr/>
          <p:nvPr/>
        </p:nvGrpSpPr>
        <p:grpSpPr>
          <a:xfrm>
            <a:off x="4858868" y="906565"/>
            <a:ext cx="1758213" cy="824051"/>
            <a:chOff x="4710668" y="766146"/>
            <a:chExt cx="1758213" cy="824051"/>
          </a:xfrm>
        </p:grpSpPr>
        <p:sp>
          <p:nvSpPr>
            <p:cNvPr id="55" name="Rectangle 54">
              <a:extLst>
                <a:ext uri="{FF2B5EF4-FFF2-40B4-BE49-F238E27FC236}">
                  <a16:creationId xmlns:a16="http://schemas.microsoft.com/office/drawing/2014/main" id="{3F0C1227-77D4-4CEB-9498-21DD9EEABA8D}"/>
                </a:ext>
              </a:extLst>
            </p:cNvPr>
            <p:cNvSpPr/>
            <p:nvPr/>
          </p:nvSpPr>
          <p:spPr>
            <a:xfrm>
              <a:off x="4710668" y="766146"/>
              <a:ext cx="1758213" cy="824051"/>
            </a:xfrm>
            <a:prstGeom prst="rect">
              <a:avLst/>
            </a:prstGeom>
            <a:solidFill>
              <a:schemeClr val="bg2">
                <a:lumMod val="75000"/>
              </a:schemeClr>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a:ln>
                  <a:noFill/>
                </a:ln>
                <a:solidFill>
                  <a:prstClr val="white"/>
                </a:solidFill>
                <a:effectLst/>
                <a:uLnTx/>
                <a:uFillTx/>
                <a:latin typeface="Trebuchet MS"/>
                <a:ea typeface="+mn-ea"/>
                <a:cs typeface="+mn-cs"/>
                <a:sym typeface="Arial"/>
                <a:rtl val="0"/>
              </a:endParaRPr>
            </a:p>
          </p:txBody>
        </p:sp>
        <p:sp>
          <p:nvSpPr>
            <p:cNvPr id="56" name="TextBox 55">
              <a:extLst>
                <a:ext uri="{FF2B5EF4-FFF2-40B4-BE49-F238E27FC236}">
                  <a16:creationId xmlns:a16="http://schemas.microsoft.com/office/drawing/2014/main" id="{7BF5B296-6EC9-4307-BCCA-0A2997DB1074}"/>
                </a:ext>
              </a:extLst>
            </p:cNvPr>
            <p:cNvSpPr txBox="1"/>
            <p:nvPr/>
          </p:nvSpPr>
          <p:spPr>
            <a:xfrm>
              <a:off x="5128025" y="843440"/>
              <a:ext cx="818885" cy="463846"/>
            </a:xfrm>
            <a:prstGeom prst="rect">
              <a:avLst/>
            </a:prstGeom>
            <a:noFill/>
            <a:ln w="6350">
              <a:noFill/>
              <a:prstDash val="dash"/>
            </a:ln>
          </p:spPr>
          <p:txBody>
            <a:bodyPr wrap="square" lIns="46800" tIns="46800" rIns="46800" bIns="4680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a:ln>
                    <a:noFill/>
                  </a:ln>
                  <a:solidFill>
                    <a:prstClr val="white"/>
                  </a:solidFill>
                  <a:effectLst/>
                  <a:uLnTx/>
                  <a:uFillTx/>
                  <a:latin typeface="Impact" panose="020B0806030902050204" pitchFamily="34" charset="0"/>
                  <a:cs typeface="Arial"/>
                  <a:sym typeface="Arial"/>
                  <a:rtl val="0"/>
                </a:rPr>
                <a:t>100+</a:t>
              </a:r>
            </a:p>
          </p:txBody>
        </p:sp>
        <p:sp>
          <p:nvSpPr>
            <p:cNvPr id="57" name="TextBox 56">
              <a:extLst>
                <a:ext uri="{FF2B5EF4-FFF2-40B4-BE49-F238E27FC236}">
                  <a16:creationId xmlns:a16="http://schemas.microsoft.com/office/drawing/2014/main" id="{E9552C59-8ABC-43AC-BB65-B5D959CEF383}"/>
                </a:ext>
              </a:extLst>
            </p:cNvPr>
            <p:cNvSpPr txBox="1"/>
            <p:nvPr/>
          </p:nvSpPr>
          <p:spPr>
            <a:xfrm>
              <a:off x="4778056" y="1247555"/>
              <a:ext cx="1590044" cy="233014"/>
            </a:xfrm>
            <a:prstGeom prst="rect">
              <a:avLst/>
            </a:prstGeom>
            <a:noFill/>
            <a:ln w="6350">
              <a:noFill/>
              <a:prstDash val="dash"/>
            </a:ln>
          </p:spPr>
          <p:txBody>
            <a:bodyPr wrap="square" lIns="46800" tIns="46800" rIns="46800" bIns="4680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prstClr val="white"/>
                  </a:solidFill>
                  <a:effectLst/>
                  <a:uLnTx/>
                  <a:uFillTx/>
                  <a:latin typeface="Trebuchet MS"/>
                  <a:cs typeface="Arial"/>
                  <a:sym typeface="Arial"/>
                  <a:rtl val="0"/>
                </a:rPr>
                <a:t>Certified Security Experts</a:t>
              </a:r>
            </a:p>
          </p:txBody>
        </p:sp>
      </p:grpSp>
      <p:grpSp>
        <p:nvGrpSpPr>
          <p:cNvPr id="58" name="Group 57">
            <a:extLst>
              <a:ext uri="{FF2B5EF4-FFF2-40B4-BE49-F238E27FC236}">
                <a16:creationId xmlns:a16="http://schemas.microsoft.com/office/drawing/2014/main" id="{2AE850FA-B771-4923-A4BD-D59A62A771A5}"/>
              </a:ext>
            </a:extLst>
          </p:cNvPr>
          <p:cNvGrpSpPr/>
          <p:nvPr/>
        </p:nvGrpSpPr>
        <p:grpSpPr>
          <a:xfrm>
            <a:off x="7094342" y="4058019"/>
            <a:ext cx="1758213" cy="824051"/>
            <a:chOff x="7311955" y="3969066"/>
            <a:chExt cx="1758213" cy="824051"/>
          </a:xfrm>
        </p:grpSpPr>
        <p:sp>
          <p:nvSpPr>
            <p:cNvPr id="59" name="Rectangle 58">
              <a:extLst>
                <a:ext uri="{FF2B5EF4-FFF2-40B4-BE49-F238E27FC236}">
                  <a16:creationId xmlns:a16="http://schemas.microsoft.com/office/drawing/2014/main" id="{2CEB45A8-B60D-42AE-A4A5-FACC72794432}"/>
                </a:ext>
              </a:extLst>
            </p:cNvPr>
            <p:cNvSpPr/>
            <p:nvPr/>
          </p:nvSpPr>
          <p:spPr>
            <a:xfrm>
              <a:off x="7311955" y="3969066"/>
              <a:ext cx="1758213" cy="824051"/>
            </a:xfrm>
            <a:prstGeom prst="rect">
              <a:avLst/>
            </a:prstGeom>
            <a:solidFill>
              <a:schemeClr val="bg2">
                <a:lumMod val="75000"/>
              </a:schemeClr>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a:ln>
                  <a:noFill/>
                </a:ln>
                <a:solidFill>
                  <a:prstClr val="white"/>
                </a:solidFill>
                <a:effectLst/>
                <a:uLnTx/>
                <a:uFillTx/>
                <a:latin typeface="Trebuchet MS"/>
                <a:ea typeface="+mn-ea"/>
                <a:cs typeface="+mn-cs"/>
                <a:sym typeface="Arial"/>
                <a:rtl val="0"/>
              </a:endParaRPr>
            </a:p>
          </p:txBody>
        </p:sp>
        <p:sp>
          <p:nvSpPr>
            <p:cNvPr id="60" name="TextBox 59">
              <a:extLst>
                <a:ext uri="{FF2B5EF4-FFF2-40B4-BE49-F238E27FC236}">
                  <a16:creationId xmlns:a16="http://schemas.microsoft.com/office/drawing/2014/main" id="{7659AB73-7F0F-43C0-9D06-C7C07364BEAB}"/>
                </a:ext>
              </a:extLst>
            </p:cNvPr>
            <p:cNvSpPr txBox="1"/>
            <p:nvPr/>
          </p:nvSpPr>
          <p:spPr>
            <a:xfrm>
              <a:off x="7440671" y="4052120"/>
              <a:ext cx="1493006" cy="463846"/>
            </a:xfrm>
            <a:prstGeom prst="rect">
              <a:avLst/>
            </a:prstGeom>
            <a:noFill/>
            <a:ln w="6350">
              <a:noFill/>
              <a:prstDash val="dash"/>
            </a:ln>
          </p:spPr>
          <p:txBody>
            <a:bodyPr wrap="square" lIns="46800" tIns="46800" rIns="46800" bIns="4680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a:ln>
                    <a:noFill/>
                  </a:ln>
                  <a:solidFill>
                    <a:prstClr val="white"/>
                  </a:solidFill>
                  <a:effectLst/>
                  <a:uLnTx/>
                  <a:uFillTx/>
                  <a:latin typeface="Impact" panose="020B0806030902050204" pitchFamily="34" charset="0"/>
                  <a:cs typeface="Arial"/>
                  <a:sym typeface="Arial"/>
                  <a:rtl val="0"/>
                </a:rPr>
                <a:t>7 Petabyte</a:t>
              </a:r>
            </a:p>
          </p:txBody>
        </p:sp>
        <p:sp>
          <p:nvSpPr>
            <p:cNvPr id="61" name="TextBox 60">
              <a:extLst>
                <a:ext uri="{FF2B5EF4-FFF2-40B4-BE49-F238E27FC236}">
                  <a16:creationId xmlns:a16="http://schemas.microsoft.com/office/drawing/2014/main" id="{57CF832D-9881-4F3C-BBE1-6BFFF5CF5E6C}"/>
                </a:ext>
              </a:extLst>
            </p:cNvPr>
            <p:cNvSpPr txBox="1"/>
            <p:nvPr/>
          </p:nvSpPr>
          <p:spPr>
            <a:xfrm>
              <a:off x="7357773" y="4498976"/>
              <a:ext cx="1652533" cy="233014"/>
            </a:xfrm>
            <a:prstGeom prst="rect">
              <a:avLst/>
            </a:prstGeom>
            <a:noFill/>
            <a:ln w="6350">
              <a:noFill/>
              <a:prstDash val="dash"/>
            </a:ln>
          </p:spPr>
          <p:txBody>
            <a:bodyPr wrap="square" lIns="46800" tIns="46800" rIns="46800" bIns="46800" rtlCol="0">
              <a:spAutoFit/>
            </a:bodyPr>
            <a:lstStyle/>
            <a:p>
              <a:pPr marL="0" marR="0" lvl="1" indent="0" algn="ctr" defTabSz="914400" rtl="0" eaLnBrk="1" fontAlgn="auto" latinLnBrk="0" hangingPunct="1">
                <a:lnSpc>
                  <a:spcPct val="100000"/>
                </a:lnSpc>
                <a:spcBef>
                  <a:spcPts val="0"/>
                </a:spcBef>
                <a:spcAft>
                  <a:spcPts val="0"/>
                </a:spcAft>
                <a:buClrTx/>
                <a:buSzTx/>
                <a:buFontTx/>
                <a:buNone/>
                <a:tabLst/>
                <a:defRPr/>
              </a:pPr>
              <a:r>
                <a:rPr kumimoji="0" lang="en-IN" sz="900" b="0" i="0" u="none" strike="noStrike" kern="0" cap="none" spc="0" normalizeH="0" baseline="0" noProof="0" dirty="0">
                  <a:ln>
                    <a:noFill/>
                  </a:ln>
                  <a:solidFill>
                    <a:prstClr val="white"/>
                  </a:solidFill>
                  <a:effectLst/>
                  <a:uLnTx/>
                  <a:uFillTx/>
                  <a:latin typeface="Trebuchet MS"/>
                  <a:cs typeface="Arial"/>
                  <a:sym typeface="Arial"/>
                  <a:rtl val="0"/>
                </a:rPr>
                <a:t>Managed Storage and Back-up</a:t>
              </a:r>
            </a:p>
          </p:txBody>
        </p:sp>
      </p:grpSp>
      <p:sp>
        <p:nvSpPr>
          <p:cNvPr id="62" name="TextBox 61">
            <a:extLst>
              <a:ext uri="{FF2B5EF4-FFF2-40B4-BE49-F238E27FC236}">
                <a16:creationId xmlns:a16="http://schemas.microsoft.com/office/drawing/2014/main" id="{BB5AA71C-485F-4CD2-A7B7-27E2EBAC47D7}"/>
              </a:ext>
            </a:extLst>
          </p:cNvPr>
          <p:cNvSpPr txBox="1"/>
          <p:nvPr/>
        </p:nvSpPr>
        <p:spPr>
          <a:xfrm>
            <a:off x="4217247" y="645488"/>
            <a:ext cx="734496" cy="276999"/>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1200" b="1" i="0" u="none" strike="noStrike" kern="0" cap="none" spc="0" normalizeH="0" baseline="0" noProof="0" dirty="0">
                <a:ln>
                  <a:noFill/>
                </a:ln>
                <a:solidFill>
                  <a:srgbClr val="1F497D"/>
                </a:solidFill>
                <a:effectLst/>
                <a:uLnTx/>
                <a:uFillTx/>
                <a:latin typeface="Trebuchet MS"/>
                <a:cs typeface="Arial"/>
                <a:sym typeface="Arial"/>
                <a:rtl val="0"/>
              </a:rPr>
              <a:t>PEOPLE</a:t>
            </a:r>
          </a:p>
        </p:txBody>
      </p:sp>
    </p:spTree>
    <p:extLst>
      <p:ext uri="{BB962C8B-B14F-4D97-AF65-F5344CB8AC3E}">
        <p14:creationId xmlns:p14="http://schemas.microsoft.com/office/powerpoint/2010/main" val="39770010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Top Corners Rounded 1">
            <a:extLst>
              <a:ext uri="{FF2B5EF4-FFF2-40B4-BE49-F238E27FC236}">
                <a16:creationId xmlns:a16="http://schemas.microsoft.com/office/drawing/2014/main" id="{3B4DA403-94D5-4149-A319-BECE6406661A}"/>
              </a:ext>
            </a:extLst>
          </p:cNvPr>
          <p:cNvSpPr/>
          <p:nvPr/>
        </p:nvSpPr>
        <p:spPr>
          <a:xfrm>
            <a:off x="323719" y="1458810"/>
            <a:ext cx="1620000" cy="649141"/>
          </a:xfrm>
          <a:prstGeom prst="round2Same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IN" sz="1350" b="0" i="0" u="none" strike="noStrike" kern="1200" cap="none" spc="0" normalizeH="0" baseline="0" noProof="0" dirty="0">
              <a:ln>
                <a:noFill/>
              </a:ln>
              <a:solidFill>
                <a:prstClr val="white"/>
              </a:solidFill>
              <a:effectLst/>
              <a:uLnTx/>
              <a:uFillTx/>
              <a:latin typeface="Trebuchet MS"/>
              <a:ea typeface="+mn-ea"/>
              <a:cs typeface="+mn-cs"/>
              <a:sym typeface="Arial"/>
              <a:rtl val="0"/>
            </a:endParaRPr>
          </a:p>
        </p:txBody>
      </p:sp>
      <p:sp>
        <p:nvSpPr>
          <p:cNvPr id="16" name="Rectangle 15">
            <a:extLst>
              <a:ext uri="{FF2B5EF4-FFF2-40B4-BE49-F238E27FC236}">
                <a16:creationId xmlns:a16="http://schemas.microsoft.com/office/drawing/2014/main" id="{7EABF518-68C7-4521-8111-2B167418ADCB}"/>
              </a:ext>
            </a:extLst>
          </p:cNvPr>
          <p:cNvSpPr/>
          <p:nvPr/>
        </p:nvSpPr>
        <p:spPr>
          <a:xfrm>
            <a:off x="323719" y="2110126"/>
            <a:ext cx="1620000" cy="2630952"/>
          </a:xfrm>
          <a:prstGeom prst="rect">
            <a:avLst/>
          </a:prstGeom>
          <a:noFill/>
          <a:ln w="63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4499" rtl="0" eaLnBrk="1" fontAlgn="auto" latinLnBrk="0" hangingPunct="1">
              <a:lnSpc>
                <a:spcPct val="100000"/>
              </a:lnSpc>
              <a:spcBef>
                <a:spcPts val="0"/>
              </a:spcBef>
              <a:spcAft>
                <a:spcPts val="0"/>
              </a:spcAft>
              <a:buClrTx/>
              <a:buSzTx/>
              <a:buFontTx/>
              <a:buNone/>
              <a:tabLst/>
              <a:defRPr/>
            </a:pPr>
            <a:endParaRPr kumimoji="0" lang="en-IN" sz="1013" b="0" i="0" u="none" strike="noStrike" kern="1200" cap="none" spc="0" normalizeH="0" baseline="0" noProof="0" dirty="0">
              <a:ln>
                <a:noFill/>
              </a:ln>
              <a:solidFill>
                <a:prstClr val="white"/>
              </a:solidFill>
              <a:effectLst/>
              <a:uLnTx/>
              <a:uFillTx/>
              <a:latin typeface="Trebuchet MS"/>
              <a:ea typeface="+mn-ea"/>
              <a:cs typeface="+mn-cs"/>
              <a:sym typeface="Arial"/>
              <a:rtl val="0"/>
            </a:endParaRPr>
          </a:p>
        </p:txBody>
      </p:sp>
      <p:pic>
        <p:nvPicPr>
          <p:cNvPr id="5" name="Picture 2" descr="Important Information for Customers">
            <a:extLst>
              <a:ext uri="{FF2B5EF4-FFF2-40B4-BE49-F238E27FC236}">
                <a16:creationId xmlns:a16="http://schemas.microsoft.com/office/drawing/2014/main" id="{C0DC13F7-85C7-43D9-AB81-D6E6F893A88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27870" y="2259565"/>
            <a:ext cx="392564" cy="492668"/>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Outlookindia | Mahindra &amp; Mahindra Financial Services | stock &amp; share price  update with analysis | 2017-08-04">
            <a:extLst>
              <a:ext uri="{FF2B5EF4-FFF2-40B4-BE49-F238E27FC236}">
                <a16:creationId xmlns:a16="http://schemas.microsoft.com/office/drawing/2014/main" id="{92B07E5A-CDEA-41E9-BEF3-F76FCC9F126E}"/>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34909" b="28580"/>
          <a:stretch/>
        </p:blipFill>
        <p:spPr bwMode="auto">
          <a:xfrm>
            <a:off x="1070971" y="2416520"/>
            <a:ext cx="786197" cy="272704"/>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Image result for max life insurance">
            <a:extLst>
              <a:ext uri="{FF2B5EF4-FFF2-40B4-BE49-F238E27FC236}">
                <a16:creationId xmlns:a16="http://schemas.microsoft.com/office/drawing/2014/main" id="{04CB8CBB-3373-45B0-AE19-E828D3FA85B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4248" y="2932707"/>
            <a:ext cx="631286" cy="363721"/>
          </a:xfrm>
          <a:prstGeom prst="rect">
            <a:avLst/>
          </a:prstGeom>
          <a:noFill/>
          <a:ln>
            <a:noFill/>
          </a:ln>
          <a:extLst>
            <a:ext uri="{909E8E84-426E-40DD-AFC4-6F175D3DCCD1}">
              <a14:hiddenFill xmlns:a14="http://schemas.microsoft.com/office/drawing/2010/main">
                <a:solidFill>
                  <a:srgbClr val="FFFFFF"/>
                </a:solidFill>
              </a14:hiddenFill>
            </a:ext>
          </a:extLst>
        </p:spPr>
      </p:pic>
      <p:pic>
        <p:nvPicPr>
          <p:cNvPr id="10" name="Picture 9" descr="A picture containing logo&#10;&#10;Description automatically generated">
            <a:extLst>
              <a:ext uri="{FF2B5EF4-FFF2-40B4-BE49-F238E27FC236}">
                <a16:creationId xmlns:a16="http://schemas.microsoft.com/office/drawing/2014/main" id="{FD220EBD-7E19-47E1-9350-8B6579E24B89}"/>
              </a:ext>
            </a:extLst>
          </p:cNvPr>
          <p:cNvPicPr>
            <a:picLocks noChangeAspect="1"/>
          </p:cNvPicPr>
          <p:nvPr/>
        </p:nvPicPr>
        <p:blipFill rotWithShape="1">
          <a:blip r:embed="rId5"/>
          <a:srcRect t="35070" b="35270"/>
          <a:stretch/>
        </p:blipFill>
        <p:spPr>
          <a:xfrm>
            <a:off x="479548" y="3482919"/>
            <a:ext cx="757800" cy="224761"/>
          </a:xfrm>
          <a:prstGeom prst="rect">
            <a:avLst/>
          </a:prstGeom>
        </p:spPr>
      </p:pic>
      <p:pic>
        <p:nvPicPr>
          <p:cNvPr id="11" name="Picture 10" descr="Logo, company name&#10;&#10;Description automatically generated">
            <a:extLst>
              <a:ext uri="{FF2B5EF4-FFF2-40B4-BE49-F238E27FC236}">
                <a16:creationId xmlns:a16="http://schemas.microsoft.com/office/drawing/2014/main" id="{D69FAAD1-713D-45BA-B580-FF523A415B25}"/>
              </a:ext>
            </a:extLst>
          </p:cNvPr>
          <p:cNvPicPr>
            <a:picLocks noChangeAspect="1"/>
          </p:cNvPicPr>
          <p:nvPr/>
        </p:nvPicPr>
        <p:blipFill>
          <a:blip r:embed="rId6"/>
          <a:stretch>
            <a:fillRect/>
          </a:stretch>
        </p:blipFill>
        <p:spPr>
          <a:xfrm>
            <a:off x="516574" y="4232854"/>
            <a:ext cx="945000" cy="308572"/>
          </a:xfrm>
          <a:prstGeom prst="rect">
            <a:avLst/>
          </a:prstGeom>
        </p:spPr>
      </p:pic>
      <p:pic>
        <p:nvPicPr>
          <p:cNvPr id="12" name="Picture 2" descr="Greenply Logo Vector (.EPS) Free Download">
            <a:extLst>
              <a:ext uri="{FF2B5EF4-FFF2-40B4-BE49-F238E27FC236}">
                <a16:creationId xmlns:a16="http://schemas.microsoft.com/office/drawing/2014/main" id="{EA7983DE-F18D-4979-90A8-B70727A84B0C}"/>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253091" y="3764129"/>
            <a:ext cx="574535" cy="364687"/>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2" descr="Top producers in last lap of Emami Cement takeover - The Economic Times">
            <a:extLst>
              <a:ext uri="{FF2B5EF4-FFF2-40B4-BE49-F238E27FC236}">
                <a16:creationId xmlns:a16="http://schemas.microsoft.com/office/drawing/2014/main" id="{0694F602-765D-4AD3-A802-CE6D26D8FEC6}"/>
              </a:ext>
            </a:extLst>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267651" y="2946374"/>
            <a:ext cx="475035" cy="355817"/>
          </a:xfrm>
          <a:prstGeom prst="rect">
            <a:avLst/>
          </a:prstGeom>
          <a:noFill/>
          <a:extLst>
            <a:ext uri="{909E8E84-426E-40DD-AFC4-6F175D3DCCD1}">
              <a14:hiddenFill xmlns:a14="http://schemas.microsoft.com/office/drawing/2010/main">
                <a:solidFill>
                  <a:srgbClr val="FFFFFF"/>
                </a:solidFill>
              </a14:hiddenFill>
            </a:ext>
          </a:extLst>
        </p:spPr>
      </p:pic>
      <p:sp>
        <p:nvSpPr>
          <p:cNvPr id="14" name="TextBox 13">
            <a:extLst>
              <a:ext uri="{FF2B5EF4-FFF2-40B4-BE49-F238E27FC236}">
                <a16:creationId xmlns:a16="http://schemas.microsoft.com/office/drawing/2014/main" id="{323F7ADA-E1EA-43A9-A948-1889FC32CC52}"/>
              </a:ext>
            </a:extLst>
          </p:cNvPr>
          <p:cNvSpPr txBox="1"/>
          <p:nvPr/>
        </p:nvSpPr>
        <p:spPr>
          <a:xfrm>
            <a:off x="541250" y="1551144"/>
            <a:ext cx="1235767" cy="461665"/>
          </a:xfrm>
          <a:prstGeom prst="rect">
            <a:avLst/>
          </a:prstGeom>
          <a:noFill/>
        </p:spPr>
        <p:txBody>
          <a:bodyPr wrap="square" rtlCol="0">
            <a:spAutoFit/>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US" sz="1200" b="1" i="0" u="none" strike="noStrike" kern="1200" cap="all" spc="0" normalizeH="0" baseline="0" noProof="0" dirty="0">
                <a:ln>
                  <a:noFill/>
                </a:ln>
                <a:solidFill>
                  <a:prstClr val="white"/>
                </a:solidFill>
                <a:effectLst/>
                <a:uLnTx/>
                <a:uFillTx/>
                <a:latin typeface="Trebuchet MS"/>
                <a:ea typeface="+mn-ea"/>
                <a:cs typeface="Arial"/>
                <a:sym typeface="Arial"/>
                <a:rtl val="0"/>
              </a:rPr>
              <a:t>HYBRID CLOUD LED</a:t>
            </a:r>
          </a:p>
        </p:txBody>
      </p:sp>
      <p:pic>
        <p:nvPicPr>
          <p:cNvPr id="15" name="Picture 14" descr="Shape&#10;&#10;Description automatically generated">
            <a:extLst>
              <a:ext uri="{FF2B5EF4-FFF2-40B4-BE49-F238E27FC236}">
                <a16:creationId xmlns:a16="http://schemas.microsoft.com/office/drawing/2014/main" id="{048B19D0-E93F-41E8-9A46-AE56CFFDD985}"/>
              </a:ext>
            </a:extLst>
          </p:cNvPr>
          <p:cNvPicPr>
            <a:picLocks noChangeAspect="1"/>
          </p:cNvPicPr>
          <p:nvPr/>
        </p:nvPicPr>
        <p:blipFill rotWithShape="1">
          <a:blip r:embed="rId9">
            <a:alphaModFix amt="70000"/>
            <a:duotone>
              <a:schemeClr val="accent1">
                <a:shade val="45000"/>
                <a:satMod val="135000"/>
              </a:schemeClr>
              <a:prstClr val="white"/>
            </a:duotone>
          </a:blip>
          <a:srcRect t="9309" b="12643"/>
          <a:stretch/>
        </p:blipFill>
        <p:spPr>
          <a:xfrm>
            <a:off x="928508" y="1009519"/>
            <a:ext cx="461250" cy="360000"/>
          </a:xfrm>
          <a:prstGeom prst="rect">
            <a:avLst/>
          </a:prstGeom>
        </p:spPr>
      </p:pic>
      <p:sp>
        <p:nvSpPr>
          <p:cNvPr id="20" name="Rectangle: Top Corners Rounded 19">
            <a:extLst>
              <a:ext uri="{FF2B5EF4-FFF2-40B4-BE49-F238E27FC236}">
                <a16:creationId xmlns:a16="http://schemas.microsoft.com/office/drawing/2014/main" id="{4AF1D261-4E99-4F73-9A6F-155081D1692D}"/>
              </a:ext>
            </a:extLst>
          </p:cNvPr>
          <p:cNvSpPr/>
          <p:nvPr/>
        </p:nvSpPr>
        <p:spPr>
          <a:xfrm>
            <a:off x="2043283" y="1458810"/>
            <a:ext cx="1620000" cy="649141"/>
          </a:xfrm>
          <a:prstGeom prst="round2Same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IN" sz="1350" b="0" i="0" u="none" strike="noStrike" kern="1200" cap="none" spc="0" normalizeH="0" baseline="0" noProof="0" dirty="0">
              <a:ln>
                <a:noFill/>
              </a:ln>
              <a:solidFill>
                <a:prstClr val="white"/>
              </a:solidFill>
              <a:effectLst/>
              <a:uLnTx/>
              <a:uFillTx/>
              <a:latin typeface="Trebuchet MS"/>
              <a:ea typeface="+mn-ea"/>
              <a:cs typeface="+mn-cs"/>
              <a:sym typeface="Arial"/>
              <a:rtl val="0"/>
            </a:endParaRPr>
          </a:p>
        </p:txBody>
      </p:sp>
      <p:sp>
        <p:nvSpPr>
          <p:cNvPr id="21" name="Rectangle 20">
            <a:extLst>
              <a:ext uri="{FF2B5EF4-FFF2-40B4-BE49-F238E27FC236}">
                <a16:creationId xmlns:a16="http://schemas.microsoft.com/office/drawing/2014/main" id="{14F03BF9-86C0-4A65-8BDC-46C45A47D87A}"/>
              </a:ext>
            </a:extLst>
          </p:cNvPr>
          <p:cNvSpPr/>
          <p:nvPr/>
        </p:nvSpPr>
        <p:spPr>
          <a:xfrm>
            <a:off x="2043283" y="2103092"/>
            <a:ext cx="1620000" cy="2630952"/>
          </a:xfrm>
          <a:prstGeom prst="rect">
            <a:avLst/>
          </a:prstGeom>
          <a:noFill/>
          <a:ln w="63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4499" rtl="0" eaLnBrk="1" fontAlgn="auto" latinLnBrk="0" hangingPunct="1">
              <a:lnSpc>
                <a:spcPct val="100000"/>
              </a:lnSpc>
              <a:spcBef>
                <a:spcPts val="0"/>
              </a:spcBef>
              <a:spcAft>
                <a:spcPts val="0"/>
              </a:spcAft>
              <a:buClrTx/>
              <a:buSzTx/>
              <a:buFontTx/>
              <a:buNone/>
              <a:tabLst/>
              <a:defRPr/>
            </a:pPr>
            <a:endParaRPr kumimoji="0" lang="en-IN" sz="1013" b="0" i="0" u="none" strike="noStrike" kern="1200" cap="none" spc="0" normalizeH="0" baseline="0" noProof="0" dirty="0">
              <a:ln>
                <a:noFill/>
              </a:ln>
              <a:solidFill>
                <a:prstClr val="white"/>
              </a:solidFill>
              <a:effectLst/>
              <a:uLnTx/>
              <a:uFillTx/>
              <a:latin typeface="Trebuchet MS"/>
              <a:ea typeface="+mn-ea"/>
              <a:cs typeface="+mn-cs"/>
              <a:sym typeface="Arial"/>
              <a:rtl val="0"/>
            </a:endParaRPr>
          </a:p>
        </p:txBody>
      </p:sp>
      <p:sp>
        <p:nvSpPr>
          <p:cNvPr id="29" name="TextBox 28">
            <a:extLst>
              <a:ext uri="{FF2B5EF4-FFF2-40B4-BE49-F238E27FC236}">
                <a16:creationId xmlns:a16="http://schemas.microsoft.com/office/drawing/2014/main" id="{9D8F6727-675E-4373-82C0-4B3D506E25AB}"/>
              </a:ext>
            </a:extLst>
          </p:cNvPr>
          <p:cNvSpPr txBox="1"/>
          <p:nvPr/>
        </p:nvSpPr>
        <p:spPr>
          <a:xfrm>
            <a:off x="2137182" y="1458811"/>
            <a:ext cx="1454703" cy="646331"/>
          </a:xfrm>
          <a:prstGeom prst="rect">
            <a:avLst/>
          </a:prstGeom>
          <a:noFill/>
        </p:spPr>
        <p:txBody>
          <a:bodyPr wrap="square" rtlCol="0">
            <a:spAutoFit/>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US" sz="1200" b="1" i="0" u="none" strike="noStrike" kern="1200" cap="all" spc="0" normalizeH="0" baseline="0" noProof="0" dirty="0">
                <a:ln>
                  <a:noFill/>
                </a:ln>
                <a:solidFill>
                  <a:prstClr val="white"/>
                </a:solidFill>
                <a:effectLst/>
                <a:uLnTx/>
                <a:uFillTx/>
                <a:latin typeface="Trebuchet MS"/>
                <a:ea typeface="+mn-ea"/>
                <a:cs typeface="Arial"/>
                <a:sym typeface="Arial"/>
                <a:rtl val="0"/>
              </a:rPr>
              <a:t>Managed Hosted/ PRIVATE CLOUD led​</a:t>
            </a:r>
          </a:p>
        </p:txBody>
      </p:sp>
      <p:sp>
        <p:nvSpPr>
          <p:cNvPr id="31" name="Rectangle: Top Corners Rounded 30">
            <a:extLst>
              <a:ext uri="{FF2B5EF4-FFF2-40B4-BE49-F238E27FC236}">
                <a16:creationId xmlns:a16="http://schemas.microsoft.com/office/drawing/2014/main" id="{25B843B6-2331-40CD-8E37-EF1127617945}"/>
              </a:ext>
            </a:extLst>
          </p:cNvPr>
          <p:cNvSpPr/>
          <p:nvPr/>
        </p:nvSpPr>
        <p:spPr>
          <a:xfrm>
            <a:off x="3762847" y="1458810"/>
            <a:ext cx="1620000" cy="649141"/>
          </a:xfrm>
          <a:prstGeom prst="round2Same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IN" sz="1350" b="0" i="0" u="none" strike="noStrike" kern="1200" cap="none" spc="0" normalizeH="0" baseline="0" noProof="0" dirty="0">
              <a:ln>
                <a:noFill/>
              </a:ln>
              <a:solidFill>
                <a:prstClr val="white"/>
              </a:solidFill>
              <a:effectLst/>
              <a:uLnTx/>
              <a:uFillTx/>
              <a:latin typeface="Trebuchet MS"/>
              <a:ea typeface="+mn-ea"/>
              <a:cs typeface="+mn-cs"/>
              <a:sym typeface="Arial"/>
              <a:rtl val="0"/>
            </a:endParaRPr>
          </a:p>
        </p:txBody>
      </p:sp>
      <p:sp>
        <p:nvSpPr>
          <p:cNvPr id="32" name="Rectangle 31">
            <a:extLst>
              <a:ext uri="{FF2B5EF4-FFF2-40B4-BE49-F238E27FC236}">
                <a16:creationId xmlns:a16="http://schemas.microsoft.com/office/drawing/2014/main" id="{C3BEE465-1681-4D53-B10E-CDDEA44F26CB}"/>
              </a:ext>
            </a:extLst>
          </p:cNvPr>
          <p:cNvSpPr/>
          <p:nvPr/>
        </p:nvSpPr>
        <p:spPr>
          <a:xfrm>
            <a:off x="3762847" y="2103092"/>
            <a:ext cx="1620000" cy="2630952"/>
          </a:xfrm>
          <a:prstGeom prst="rect">
            <a:avLst/>
          </a:prstGeom>
          <a:noFill/>
          <a:ln w="63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4499" rtl="0" eaLnBrk="1" fontAlgn="auto" latinLnBrk="0" hangingPunct="1">
              <a:lnSpc>
                <a:spcPct val="100000"/>
              </a:lnSpc>
              <a:spcBef>
                <a:spcPts val="0"/>
              </a:spcBef>
              <a:spcAft>
                <a:spcPts val="0"/>
              </a:spcAft>
              <a:buClrTx/>
              <a:buSzTx/>
              <a:buFontTx/>
              <a:buNone/>
              <a:tabLst/>
              <a:defRPr/>
            </a:pPr>
            <a:endParaRPr kumimoji="0" lang="en-IN" sz="1013" b="0" i="0" u="none" strike="noStrike" kern="1200" cap="none" spc="0" normalizeH="0" baseline="0" noProof="0" dirty="0">
              <a:ln>
                <a:noFill/>
              </a:ln>
              <a:solidFill>
                <a:prstClr val="white"/>
              </a:solidFill>
              <a:effectLst/>
              <a:uLnTx/>
              <a:uFillTx/>
              <a:latin typeface="Trebuchet MS"/>
              <a:ea typeface="+mn-ea"/>
              <a:cs typeface="+mn-cs"/>
              <a:sym typeface="Arial"/>
              <a:rtl val="0"/>
            </a:endParaRPr>
          </a:p>
        </p:txBody>
      </p:sp>
      <p:sp>
        <p:nvSpPr>
          <p:cNvPr id="40" name="TextBox 39">
            <a:extLst>
              <a:ext uri="{FF2B5EF4-FFF2-40B4-BE49-F238E27FC236}">
                <a16:creationId xmlns:a16="http://schemas.microsoft.com/office/drawing/2014/main" id="{22F9C367-94BB-4E32-AB63-24F2C8ADACCC}"/>
              </a:ext>
            </a:extLst>
          </p:cNvPr>
          <p:cNvSpPr txBox="1"/>
          <p:nvPr/>
        </p:nvSpPr>
        <p:spPr>
          <a:xfrm>
            <a:off x="3951764" y="1551144"/>
            <a:ext cx="1287884" cy="461665"/>
          </a:xfrm>
          <a:prstGeom prst="rect">
            <a:avLst/>
          </a:prstGeom>
          <a:noFill/>
        </p:spPr>
        <p:txBody>
          <a:bodyPr wrap="square" rtlCol="0">
            <a:spAutoFit/>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US" sz="1200" b="1" i="0" u="none" strike="noStrike" kern="1200" cap="all" spc="0" normalizeH="0" baseline="0" noProof="0" dirty="0">
                <a:ln>
                  <a:noFill/>
                </a:ln>
                <a:solidFill>
                  <a:prstClr val="white"/>
                </a:solidFill>
                <a:effectLst/>
                <a:uLnTx/>
                <a:uFillTx/>
                <a:latin typeface="Trebuchet MS"/>
                <a:ea typeface="+mn-ea"/>
                <a:cs typeface="Arial"/>
                <a:sym typeface="Arial"/>
                <a:rtl val="0"/>
              </a:rPr>
              <a:t>Cloud Services led</a:t>
            </a:r>
          </a:p>
        </p:txBody>
      </p:sp>
      <p:sp>
        <p:nvSpPr>
          <p:cNvPr id="42" name="Rectangle: Top Corners Rounded 41">
            <a:extLst>
              <a:ext uri="{FF2B5EF4-FFF2-40B4-BE49-F238E27FC236}">
                <a16:creationId xmlns:a16="http://schemas.microsoft.com/office/drawing/2014/main" id="{3889D1F6-AF9B-45D4-88CC-D17333E62F8C}"/>
              </a:ext>
            </a:extLst>
          </p:cNvPr>
          <p:cNvSpPr/>
          <p:nvPr/>
        </p:nvSpPr>
        <p:spPr>
          <a:xfrm>
            <a:off x="7201977" y="1458810"/>
            <a:ext cx="1620000" cy="649141"/>
          </a:xfrm>
          <a:prstGeom prst="round2Same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IN" sz="1350" b="0" i="0" u="none" strike="noStrike" kern="1200" cap="none" spc="0" normalizeH="0" baseline="0" noProof="0" dirty="0">
              <a:ln>
                <a:noFill/>
              </a:ln>
              <a:solidFill>
                <a:prstClr val="white"/>
              </a:solidFill>
              <a:effectLst/>
              <a:uLnTx/>
              <a:uFillTx/>
              <a:latin typeface="Trebuchet MS"/>
              <a:ea typeface="+mn-ea"/>
              <a:cs typeface="+mn-cs"/>
              <a:sym typeface="Arial"/>
              <a:rtl val="0"/>
            </a:endParaRPr>
          </a:p>
        </p:txBody>
      </p:sp>
      <p:sp>
        <p:nvSpPr>
          <p:cNvPr id="43" name="Rectangle 42">
            <a:extLst>
              <a:ext uri="{FF2B5EF4-FFF2-40B4-BE49-F238E27FC236}">
                <a16:creationId xmlns:a16="http://schemas.microsoft.com/office/drawing/2014/main" id="{CC98DBE2-4ECE-4EE1-AB4A-974116CC6910}"/>
              </a:ext>
            </a:extLst>
          </p:cNvPr>
          <p:cNvSpPr/>
          <p:nvPr/>
        </p:nvSpPr>
        <p:spPr>
          <a:xfrm>
            <a:off x="5482411" y="2103092"/>
            <a:ext cx="1620000" cy="2630952"/>
          </a:xfrm>
          <a:prstGeom prst="rect">
            <a:avLst/>
          </a:prstGeom>
          <a:noFill/>
          <a:ln w="63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4499" rtl="0" eaLnBrk="1" fontAlgn="auto" latinLnBrk="0" hangingPunct="1">
              <a:lnSpc>
                <a:spcPct val="100000"/>
              </a:lnSpc>
              <a:spcBef>
                <a:spcPts val="0"/>
              </a:spcBef>
              <a:spcAft>
                <a:spcPts val="0"/>
              </a:spcAft>
              <a:buClrTx/>
              <a:buSzTx/>
              <a:buFontTx/>
              <a:buNone/>
              <a:tabLst/>
              <a:defRPr/>
            </a:pPr>
            <a:endParaRPr kumimoji="0" lang="en-IN" sz="1013" b="0" i="0" u="none" strike="noStrike" kern="1200" cap="none" spc="0" normalizeH="0" baseline="0" noProof="0" dirty="0">
              <a:ln>
                <a:noFill/>
              </a:ln>
              <a:solidFill>
                <a:prstClr val="white"/>
              </a:solidFill>
              <a:effectLst/>
              <a:uLnTx/>
              <a:uFillTx/>
              <a:latin typeface="Trebuchet MS"/>
              <a:ea typeface="+mn-ea"/>
              <a:cs typeface="+mn-cs"/>
              <a:sym typeface="Arial"/>
              <a:rtl val="0"/>
            </a:endParaRPr>
          </a:p>
        </p:txBody>
      </p:sp>
      <p:sp>
        <p:nvSpPr>
          <p:cNvPr id="51" name="TextBox 50">
            <a:extLst>
              <a:ext uri="{FF2B5EF4-FFF2-40B4-BE49-F238E27FC236}">
                <a16:creationId xmlns:a16="http://schemas.microsoft.com/office/drawing/2014/main" id="{6928969E-D7F0-4E00-8E3C-621E301F4368}"/>
              </a:ext>
            </a:extLst>
          </p:cNvPr>
          <p:cNvSpPr txBox="1"/>
          <p:nvPr/>
        </p:nvSpPr>
        <p:spPr>
          <a:xfrm>
            <a:off x="7358943" y="1551144"/>
            <a:ext cx="1347101" cy="461665"/>
          </a:xfrm>
          <a:prstGeom prst="rect">
            <a:avLst/>
          </a:prstGeom>
          <a:noFill/>
        </p:spPr>
        <p:txBody>
          <a:bodyPr wrap="square" rtlCol="0">
            <a:spAutoFit/>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US" sz="1200" b="1" i="0" u="none" strike="noStrike" kern="1200" cap="all" spc="0" normalizeH="0" baseline="0" noProof="0" dirty="0">
                <a:ln>
                  <a:noFill/>
                </a:ln>
                <a:solidFill>
                  <a:prstClr val="white"/>
                </a:solidFill>
                <a:effectLst/>
                <a:uLnTx/>
                <a:uFillTx/>
                <a:latin typeface="Trebuchet MS"/>
                <a:ea typeface="+mn-ea"/>
                <a:cs typeface="Arial"/>
                <a:sym typeface="Arial"/>
                <a:rtl val="0"/>
              </a:rPr>
              <a:t>Network services led</a:t>
            </a:r>
          </a:p>
        </p:txBody>
      </p:sp>
      <p:pic>
        <p:nvPicPr>
          <p:cNvPr id="53" name="Picture 52">
            <a:extLst>
              <a:ext uri="{FF2B5EF4-FFF2-40B4-BE49-F238E27FC236}">
                <a16:creationId xmlns:a16="http://schemas.microsoft.com/office/drawing/2014/main" id="{A705E1F2-361F-4919-85EF-62EA3DC69285}"/>
              </a:ext>
            </a:extLst>
          </p:cNvPr>
          <p:cNvPicPr>
            <a:picLocks noChangeAspect="1"/>
          </p:cNvPicPr>
          <p:nvPr/>
        </p:nvPicPr>
        <p:blipFill rotWithShape="1">
          <a:blip r:embed="rId10">
            <a:alphaModFix amt="70000"/>
            <a:duotone>
              <a:schemeClr val="accent3">
                <a:shade val="45000"/>
                <a:satMod val="135000"/>
              </a:schemeClr>
              <a:prstClr val="white"/>
            </a:duotone>
          </a:blip>
          <a:srcRect l="15583" t="14462" r="18336" b="13261"/>
          <a:stretch/>
        </p:blipFill>
        <p:spPr>
          <a:xfrm>
            <a:off x="2699961" y="1010956"/>
            <a:ext cx="329143" cy="360000"/>
          </a:xfrm>
          <a:prstGeom prst="rect">
            <a:avLst/>
          </a:prstGeom>
        </p:spPr>
      </p:pic>
      <p:pic>
        <p:nvPicPr>
          <p:cNvPr id="54" name="Picture 53" descr="Logo&#10;&#10;Description automatically generated">
            <a:extLst>
              <a:ext uri="{FF2B5EF4-FFF2-40B4-BE49-F238E27FC236}">
                <a16:creationId xmlns:a16="http://schemas.microsoft.com/office/drawing/2014/main" id="{B510B899-4DA9-4A12-9E64-BEF448C895F5}"/>
              </a:ext>
            </a:extLst>
          </p:cNvPr>
          <p:cNvPicPr>
            <a:picLocks noChangeAspect="1"/>
          </p:cNvPicPr>
          <p:nvPr/>
        </p:nvPicPr>
        <p:blipFill rotWithShape="1">
          <a:blip r:embed="rId11"/>
          <a:srcRect l="20813" t="25897" r="18846" b="26401"/>
          <a:stretch/>
        </p:blipFill>
        <p:spPr>
          <a:xfrm>
            <a:off x="2177283" y="2366685"/>
            <a:ext cx="774176" cy="433218"/>
          </a:xfrm>
          <a:prstGeom prst="rect">
            <a:avLst/>
          </a:prstGeom>
        </p:spPr>
      </p:pic>
      <p:pic>
        <p:nvPicPr>
          <p:cNvPr id="55" name="Picture 2" descr="UPPCL Technician (Line) Recruitment 2019- UPPCL Application Form @ upenergy  in">
            <a:extLst>
              <a:ext uri="{FF2B5EF4-FFF2-40B4-BE49-F238E27FC236}">
                <a16:creationId xmlns:a16="http://schemas.microsoft.com/office/drawing/2014/main" id="{C4B60476-48EE-405C-8D76-3661FA2FF743}"/>
              </a:ext>
            </a:extLst>
          </p:cNvPr>
          <p:cNvPicPr>
            <a:picLocks noChangeAspect="1" noChangeArrowheads="1"/>
          </p:cNvPicPr>
          <p:nvPr/>
        </p:nvPicPr>
        <p:blipFill rotWithShape="1">
          <a:blip r:embed="rId12" cstate="print">
            <a:extLst>
              <a:ext uri="{28A0092B-C50C-407E-A947-70E740481C1C}">
                <a14:useLocalDpi xmlns:a14="http://schemas.microsoft.com/office/drawing/2010/main" val="0"/>
              </a:ext>
            </a:extLst>
          </a:blip>
          <a:srcRect l="16616" t="8485" r="15398" b="5486"/>
          <a:stretch/>
        </p:blipFill>
        <p:spPr bwMode="auto">
          <a:xfrm>
            <a:off x="3145618" y="2302062"/>
            <a:ext cx="439952" cy="525472"/>
          </a:xfrm>
          <a:prstGeom prst="rect">
            <a:avLst/>
          </a:prstGeom>
          <a:noFill/>
          <a:extLst>
            <a:ext uri="{909E8E84-426E-40DD-AFC4-6F175D3DCCD1}">
              <a14:hiddenFill xmlns:a14="http://schemas.microsoft.com/office/drawing/2010/main">
                <a:solidFill>
                  <a:srgbClr val="FFFFFF"/>
                </a:solidFill>
              </a14:hiddenFill>
            </a:ext>
          </a:extLst>
        </p:spPr>
      </p:pic>
      <p:pic>
        <p:nvPicPr>
          <p:cNvPr id="56" name="Picture 55" descr="A picture containing graphical user interface&#10;&#10;Description automatically generated">
            <a:extLst>
              <a:ext uri="{FF2B5EF4-FFF2-40B4-BE49-F238E27FC236}">
                <a16:creationId xmlns:a16="http://schemas.microsoft.com/office/drawing/2014/main" id="{57F10917-D05A-4AA9-B678-32B2B93407C2}"/>
              </a:ext>
            </a:extLst>
          </p:cNvPr>
          <p:cNvPicPr>
            <a:picLocks noChangeAspect="1"/>
          </p:cNvPicPr>
          <p:nvPr/>
        </p:nvPicPr>
        <p:blipFill>
          <a:blip r:embed="rId13"/>
          <a:stretch>
            <a:fillRect/>
          </a:stretch>
        </p:blipFill>
        <p:spPr>
          <a:xfrm>
            <a:off x="2187159" y="2953598"/>
            <a:ext cx="1398411" cy="237807"/>
          </a:xfrm>
          <a:prstGeom prst="rect">
            <a:avLst/>
          </a:prstGeom>
        </p:spPr>
      </p:pic>
      <p:pic>
        <p:nvPicPr>
          <p:cNvPr id="57" name="Picture 56" descr="Logo, company name&#10;&#10;Description automatically generated">
            <a:extLst>
              <a:ext uri="{FF2B5EF4-FFF2-40B4-BE49-F238E27FC236}">
                <a16:creationId xmlns:a16="http://schemas.microsoft.com/office/drawing/2014/main" id="{0262E5D1-907A-4312-9FFF-FFC691C05131}"/>
              </a:ext>
            </a:extLst>
          </p:cNvPr>
          <p:cNvPicPr>
            <a:picLocks noChangeAspect="1"/>
          </p:cNvPicPr>
          <p:nvPr/>
        </p:nvPicPr>
        <p:blipFill rotWithShape="1">
          <a:blip r:embed="rId14"/>
          <a:srcRect t="12219" b="19818"/>
          <a:stretch/>
        </p:blipFill>
        <p:spPr>
          <a:xfrm>
            <a:off x="2229838" y="3336450"/>
            <a:ext cx="1265946" cy="463928"/>
          </a:xfrm>
          <a:prstGeom prst="rect">
            <a:avLst/>
          </a:prstGeom>
        </p:spPr>
      </p:pic>
      <p:pic>
        <p:nvPicPr>
          <p:cNvPr id="58" name="Picture 57" descr="Graphical user interface, text, application&#10;&#10;Description automatically generated">
            <a:extLst>
              <a:ext uri="{FF2B5EF4-FFF2-40B4-BE49-F238E27FC236}">
                <a16:creationId xmlns:a16="http://schemas.microsoft.com/office/drawing/2014/main" id="{B0AE491F-E8D7-4106-AB70-CF323A5F0357}"/>
              </a:ext>
            </a:extLst>
          </p:cNvPr>
          <p:cNvPicPr>
            <a:picLocks noChangeAspect="1"/>
          </p:cNvPicPr>
          <p:nvPr/>
        </p:nvPicPr>
        <p:blipFill rotWithShape="1">
          <a:blip r:embed="rId15"/>
          <a:srcRect t="10512" b="59232"/>
          <a:stretch/>
        </p:blipFill>
        <p:spPr>
          <a:xfrm>
            <a:off x="2163691" y="3958359"/>
            <a:ext cx="1393764" cy="202135"/>
          </a:xfrm>
          <a:prstGeom prst="rect">
            <a:avLst/>
          </a:prstGeom>
        </p:spPr>
      </p:pic>
      <p:pic>
        <p:nvPicPr>
          <p:cNvPr id="59" name="Picture 58">
            <a:extLst>
              <a:ext uri="{FF2B5EF4-FFF2-40B4-BE49-F238E27FC236}">
                <a16:creationId xmlns:a16="http://schemas.microsoft.com/office/drawing/2014/main" id="{D506067C-1EB4-414A-8412-ABEC433234A5}"/>
              </a:ext>
            </a:extLst>
          </p:cNvPr>
          <p:cNvPicPr>
            <a:picLocks noChangeAspect="1"/>
          </p:cNvPicPr>
          <p:nvPr/>
        </p:nvPicPr>
        <p:blipFill>
          <a:blip r:embed="rId16">
            <a:alphaModFix amt="70000"/>
            <a:duotone>
              <a:schemeClr val="accent4">
                <a:shade val="45000"/>
                <a:satMod val="135000"/>
              </a:schemeClr>
              <a:prstClr val="white"/>
            </a:duotone>
          </a:blip>
          <a:srcRect/>
          <a:stretch/>
        </p:blipFill>
        <p:spPr>
          <a:xfrm>
            <a:off x="4391388" y="1008527"/>
            <a:ext cx="360000" cy="360000"/>
          </a:xfrm>
          <a:prstGeom prst="rect">
            <a:avLst/>
          </a:prstGeom>
        </p:spPr>
      </p:pic>
      <p:pic>
        <p:nvPicPr>
          <p:cNvPr id="60" name="Picture 59" descr="A red and white sign&#10;&#10;Description automatically generated">
            <a:extLst>
              <a:ext uri="{FF2B5EF4-FFF2-40B4-BE49-F238E27FC236}">
                <a16:creationId xmlns:a16="http://schemas.microsoft.com/office/drawing/2014/main" id="{B80A34AD-FAD9-4355-8383-EB2396852C44}"/>
              </a:ext>
            </a:extLst>
          </p:cNvPr>
          <p:cNvPicPr>
            <a:picLocks noChangeAspect="1"/>
          </p:cNvPicPr>
          <p:nvPr/>
        </p:nvPicPr>
        <p:blipFill>
          <a:blip r:embed="rId17">
            <a:clrChange>
              <a:clrFrom>
                <a:srgbClr val="000000">
                  <a:alpha val="0"/>
                </a:srgbClr>
              </a:clrFrom>
              <a:clrTo>
                <a:srgbClr val="000000">
                  <a:alpha val="0"/>
                </a:srgbClr>
              </a:clrTo>
            </a:clrChange>
            <a:extLst>
              <a:ext uri="{28A0092B-C50C-407E-A947-70E740481C1C}">
                <a14:useLocalDpi xmlns:a14="http://schemas.microsoft.com/office/drawing/2010/main" val="0"/>
              </a:ext>
            </a:extLst>
          </a:blip>
          <a:stretch>
            <a:fillRect/>
          </a:stretch>
        </p:blipFill>
        <p:spPr>
          <a:xfrm>
            <a:off x="3987710" y="2324566"/>
            <a:ext cx="1215992" cy="362665"/>
          </a:xfrm>
          <a:prstGeom prst="rect">
            <a:avLst/>
          </a:prstGeom>
        </p:spPr>
      </p:pic>
      <p:pic>
        <p:nvPicPr>
          <p:cNvPr id="61" name="Picture 60" descr="A picture containing drawing&#10;&#10;Description automatically generated">
            <a:extLst>
              <a:ext uri="{FF2B5EF4-FFF2-40B4-BE49-F238E27FC236}">
                <a16:creationId xmlns:a16="http://schemas.microsoft.com/office/drawing/2014/main" id="{1B4957F7-E758-46C8-BA94-37EDF63DAD89}"/>
              </a:ext>
            </a:extLst>
          </p:cNvPr>
          <p:cNvPicPr>
            <a:picLocks noChangeAspect="1"/>
          </p:cNvPicPr>
          <p:nvPr/>
        </p:nvPicPr>
        <p:blipFill>
          <a:blip r:embed="rId18">
            <a:extLst>
              <a:ext uri="{28A0092B-C50C-407E-A947-70E740481C1C}">
                <a14:useLocalDpi xmlns:a14="http://schemas.microsoft.com/office/drawing/2010/main" val="0"/>
              </a:ext>
            </a:extLst>
          </a:blip>
          <a:stretch>
            <a:fillRect/>
          </a:stretch>
        </p:blipFill>
        <p:spPr>
          <a:xfrm>
            <a:off x="3987710" y="2825705"/>
            <a:ext cx="1215992" cy="560257"/>
          </a:xfrm>
          <a:prstGeom prst="rect">
            <a:avLst/>
          </a:prstGeom>
        </p:spPr>
      </p:pic>
      <p:pic>
        <p:nvPicPr>
          <p:cNvPr id="62" name="Picture 61">
            <a:extLst>
              <a:ext uri="{FF2B5EF4-FFF2-40B4-BE49-F238E27FC236}">
                <a16:creationId xmlns:a16="http://schemas.microsoft.com/office/drawing/2014/main" id="{440F8E8E-F59C-4EF3-AE2C-96C339D33E35}"/>
              </a:ext>
            </a:extLst>
          </p:cNvPr>
          <p:cNvPicPr>
            <a:picLocks noChangeAspect="1"/>
          </p:cNvPicPr>
          <p:nvPr/>
        </p:nvPicPr>
        <p:blipFill>
          <a:blip r:embed="rId19"/>
          <a:stretch>
            <a:fillRect/>
          </a:stretch>
        </p:blipFill>
        <p:spPr>
          <a:xfrm>
            <a:off x="4120342" y="3393162"/>
            <a:ext cx="973271" cy="616106"/>
          </a:xfrm>
          <a:prstGeom prst="rect">
            <a:avLst/>
          </a:prstGeom>
        </p:spPr>
      </p:pic>
      <p:pic>
        <p:nvPicPr>
          <p:cNvPr id="63" name="Picture 62">
            <a:extLst>
              <a:ext uri="{FF2B5EF4-FFF2-40B4-BE49-F238E27FC236}">
                <a16:creationId xmlns:a16="http://schemas.microsoft.com/office/drawing/2014/main" id="{E5381AB7-B988-4B26-B8AA-0B33D25EDDB5}"/>
              </a:ext>
            </a:extLst>
          </p:cNvPr>
          <p:cNvPicPr>
            <a:picLocks noChangeAspect="1"/>
          </p:cNvPicPr>
          <p:nvPr/>
        </p:nvPicPr>
        <p:blipFill>
          <a:blip r:embed="rId20">
            <a:alphaModFix amt="70000"/>
            <a:duotone>
              <a:schemeClr val="accent5">
                <a:shade val="45000"/>
                <a:satMod val="135000"/>
              </a:schemeClr>
              <a:prstClr val="white"/>
            </a:duotone>
          </a:blip>
          <a:srcRect/>
          <a:stretch/>
        </p:blipFill>
        <p:spPr>
          <a:xfrm>
            <a:off x="7835610" y="1011533"/>
            <a:ext cx="360000" cy="360000"/>
          </a:xfrm>
          <a:prstGeom prst="rect">
            <a:avLst/>
          </a:prstGeom>
        </p:spPr>
      </p:pic>
      <p:pic>
        <p:nvPicPr>
          <p:cNvPr id="64" name="Picture 63" descr="A picture containing text, clipart&#10;&#10;Description automatically generated">
            <a:extLst>
              <a:ext uri="{FF2B5EF4-FFF2-40B4-BE49-F238E27FC236}">
                <a16:creationId xmlns:a16="http://schemas.microsoft.com/office/drawing/2014/main" id="{ABA68510-16B1-4E5D-94E1-7F4151F67AD8}"/>
              </a:ext>
            </a:extLst>
          </p:cNvPr>
          <p:cNvPicPr>
            <a:picLocks noChangeAspect="1"/>
          </p:cNvPicPr>
          <p:nvPr/>
        </p:nvPicPr>
        <p:blipFill>
          <a:blip r:embed="rId21"/>
          <a:stretch>
            <a:fillRect/>
          </a:stretch>
        </p:blipFill>
        <p:spPr>
          <a:xfrm>
            <a:off x="7512502" y="2341389"/>
            <a:ext cx="1039981" cy="480992"/>
          </a:xfrm>
          <a:prstGeom prst="rect">
            <a:avLst/>
          </a:prstGeom>
        </p:spPr>
      </p:pic>
      <p:pic>
        <p:nvPicPr>
          <p:cNvPr id="65" name="Picture 64" descr="Logo, company name&#10;&#10;Description automatically generated">
            <a:extLst>
              <a:ext uri="{FF2B5EF4-FFF2-40B4-BE49-F238E27FC236}">
                <a16:creationId xmlns:a16="http://schemas.microsoft.com/office/drawing/2014/main" id="{A5E6CEC5-E12E-45BC-8BEE-150C4FA49D75}"/>
              </a:ext>
            </a:extLst>
          </p:cNvPr>
          <p:cNvPicPr>
            <a:picLocks noChangeAspect="1"/>
          </p:cNvPicPr>
          <p:nvPr/>
        </p:nvPicPr>
        <p:blipFill rotWithShape="1">
          <a:blip r:embed="rId22"/>
          <a:srcRect t="22406" b="23517"/>
          <a:stretch/>
        </p:blipFill>
        <p:spPr>
          <a:xfrm>
            <a:off x="7570879" y="3992358"/>
            <a:ext cx="889461" cy="480992"/>
          </a:xfrm>
          <a:prstGeom prst="rect">
            <a:avLst/>
          </a:prstGeom>
        </p:spPr>
      </p:pic>
      <p:pic>
        <p:nvPicPr>
          <p:cNvPr id="66" name="Picture 65" descr="A picture containing text, clipart&#10;&#10;Description automatically generated">
            <a:extLst>
              <a:ext uri="{FF2B5EF4-FFF2-40B4-BE49-F238E27FC236}">
                <a16:creationId xmlns:a16="http://schemas.microsoft.com/office/drawing/2014/main" id="{5E944D05-A372-4B58-AA6B-4BA1151C43C3}"/>
              </a:ext>
            </a:extLst>
          </p:cNvPr>
          <p:cNvPicPr>
            <a:picLocks noChangeAspect="1"/>
          </p:cNvPicPr>
          <p:nvPr/>
        </p:nvPicPr>
        <p:blipFill rotWithShape="1">
          <a:blip r:embed="rId23"/>
          <a:srcRect t="17377" b="17377"/>
          <a:stretch/>
        </p:blipFill>
        <p:spPr>
          <a:xfrm>
            <a:off x="7499801" y="2960496"/>
            <a:ext cx="986020" cy="356938"/>
          </a:xfrm>
          <a:prstGeom prst="rect">
            <a:avLst/>
          </a:prstGeom>
        </p:spPr>
      </p:pic>
      <p:pic>
        <p:nvPicPr>
          <p:cNvPr id="67" name="Picture 66" descr="Logo, company name&#10;&#10;Description automatically generated">
            <a:extLst>
              <a:ext uri="{FF2B5EF4-FFF2-40B4-BE49-F238E27FC236}">
                <a16:creationId xmlns:a16="http://schemas.microsoft.com/office/drawing/2014/main" id="{4ACC923A-68B6-4674-AEAC-48DCA6E39157}"/>
              </a:ext>
            </a:extLst>
          </p:cNvPr>
          <p:cNvPicPr>
            <a:picLocks noChangeAspect="1"/>
          </p:cNvPicPr>
          <p:nvPr/>
        </p:nvPicPr>
        <p:blipFill rotWithShape="1">
          <a:blip r:embed="rId24"/>
          <a:srcRect l="9741" t="18868" r="8515" b="18868"/>
          <a:stretch/>
        </p:blipFill>
        <p:spPr>
          <a:xfrm>
            <a:off x="7519819" y="3455899"/>
            <a:ext cx="1025346" cy="438053"/>
          </a:xfrm>
          <a:prstGeom prst="rect">
            <a:avLst/>
          </a:prstGeom>
        </p:spPr>
      </p:pic>
      <p:sp>
        <p:nvSpPr>
          <p:cNvPr id="3" name="Title 2">
            <a:extLst>
              <a:ext uri="{FF2B5EF4-FFF2-40B4-BE49-F238E27FC236}">
                <a16:creationId xmlns:a16="http://schemas.microsoft.com/office/drawing/2014/main" id="{D8BB24C0-E249-4578-B3C0-05B0A4A7624A}"/>
              </a:ext>
            </a:extLst>
          </p:cNvPr>
          <p:cNvSpPr>
            <a:spLocks noGrp="1"/>
          </p:cNvSpPr>
          <p:nvPr>
            <p:ph type="title"/>
          </p:nvPr>
        </p:nvSpPr>
        <p:spPr>
          <a:xfrm>
            <a:off x="324000" y="257731"/>
            <a:ext cx="7666691" cy="369332"/>
          </a:xfrm>
        </p:spPr>
        <p:txBody>
          <a:bodyPr/>
          <a:lstStyle/>
          <a:p>
            <a:r>
              <a:rPr lang="en-IN" dirty="0"/>
              <a:t>INTEGRATED ENGAGEMENTS: key references</a:t>
            </a:r>
          </a:p>
        </p:txBody>
      </p:sp>
      <p:pic>
        <p:nvPicPr>
          <p:cNvPr id="69" name="Picture 7" descr="A picture containing light&#10;&#10;Description automatically generated">
            <a:extLst>
              <a:ext uri="{FF2B5EF4-FFF2-40B4-BE49-F238E27FC236}">
                <a16:creationId xmlns:a16="http://schemas.microsoft.com/office/drawing/2014/main" id="{6EE11EFA-7E66-4F12-B93D-89A2761B43FF}"/>
              </a:ext>
            </a:extLst>
          </p:cNvPr>
          <p:cNvPicPr>
            <a:picLocks noChangeAspect="1"/>
          </p:cNvPicPr>
          <p:nvPr/>
        </p:nvPicPr>
        <p:blipFill>
          <a:blip r:embed="rId25">
            <a:duotone>
              <a:schemeClr val="accent6">
                <a:shade val="45000"/>
                <a:satMod val="135000"/>
              </a:schemeClr>
              <a:prstClr val="white"/>
            </a:duotone>
          </a:blip>
          <a:stretch>
            <a:fillRect/>
          </a:stretch>
        </p:blipFill>
        <p:spPr>
          <a:xfrm>
            <a:off x="6124800" y="1010956"/>
            <a:ext cx="349606" cy="360000"/>
          </a:xfrm>
          <a:prstGeom prst="rect">
            <a:avLst/>
          </a:prstGeom>
        </p:spPr>
      </p:pic>
      <p:pic>
        <p:nvPicPr>
          <p:cNvPr id="70" name="Picture 69" descr="Logo, company name&#10;&#10;Description automatically generated">
            <a:extLst>
              <a:ext uri="{FF2B5EF4-FFF2-40B4-BE49-F238E27FC236}">
                <a16:creationId xmlns:a16="http://schemas.microsoft.com/office/drawing/2014/main" id="{13217066-E887-4977-B264-03E1AF50672B}"/>
              </a:ext>
            </a:extLst>
          </p:cNvPr>
          <p:cNvPicPr>
            <a:picLocks noChangeAspect="1"/>
          </p:cNvPicPr>
          <p:nvPr/>
        </p:nvPicPr>
        <p:blipFill rotWithShape="1">
          <a:blip r:embed="rId26"/>
          <a:srcRect t="7044"/>
          <a:stretch/>
        </p:blipFill>
        <p:spPr>
          <a:xfrm>
            <a:off x="5914749" y="2250153"/>
            <a:ext cx="810000" cy="752943"/>
          </a:xfrm>
          <a:prstGeom prst="rect">
            <a:avLst/>
          </a:prstGeom>
        </p:spPr>
      </p:pic>
      <p:sp>
        <p:nvSpPr>
          <p:cNvPr id="41" name="Rectangle 40">
            <a:extLst>
              <a:ext uri="{FF2B5EF4-FFF2-40B4-BE49-F238E27FC236}">
                <a16:creationId xmlns:a16="http://schemas.microsoft.com/office/drawing/2014/main" id="{BED095B3-7842-4A93-9260-5F1884AE7C23}"/>
              </a:ext>
            </a:extLst>
          </p:cNvPr>
          <p:cNvSpPr/>
          <p:nvPr/>
        </p:nvSpPr>
        <p:spPr>
          <a:xfrm>
            <a:off x="7201977" y="2103092"/>
            <a:ext cx="1620000" cy="2630952"/>
          </a:xfrm>
          <a:prstGeom prst="rect">
            <a:avLst/>
          </a:prstGeom>
          <a:noFill/>
          <a:ln w="63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4499" rtl="0" eaLnBrk="1" fontAlgn="auto" latinLnBrk="0" hangingPunct="1">
              <a:lnSpc>
                <a:spcPct val="100000"/>
              </a:lnSpc>
              <a:spcBef>
                <a:spcPts val="0"/>
              </a:spcBef>
              <a:spcAft>
                <a:spcPts val="0"/>
              </a:spcAft>
              <a:buClrTx/>
              <a:buSzTx/>
              <a:buFontTx/>
              <a:buNone/>
              <a:tabLst/>
              <a:defRPr/>
            </a:pPr>
            <a:endParaRPr kumimoji="0" lang="en-IN" sz="1013" b="0" i="0" u="none" strike="noStrike" kern="1200" cap="none" spc="0" normalizeH="0" baseline="0" noProof="0" dirty="0">
              <a:ln>
                <a:noFill/>
              </a:ln>
              <a:solidFill>
                <a:prstClr val="white"/>
              </a:solidFill>
              <a:effectLst/>
              <a:uLnTx/>
              <a:uFillTx/>
              <a:latin typeface="Trebuchet MS"/>
              <a:ea typeface="+mn-ea"/>
              <a:cs typeface="+mn-cs"/>
              <a:sym typeface="Arial"/>
              <a:rtl val="0"/>
            </a:endParaRPr>
          </a:p>
        </p:txBody>
      </p:sp>
      <p:sp>
        <p:nvSpPr>
          <p:cNvPr id="44" name="Rectangle: Top Corners Rounded 43">
            <a:extLst>
              <a:ext uri="{FF2B5EF4-FFF2-40B4-BE49-F238E27FC236}">
                <a16:creationId xmlns:a16="http://schemas.microsoft.com/office/drawing/2014/main" id="{4A7597DE-BEFF-4796-B585-32D469915853}"/>
              </a:ext>
            </a:extLst>
          </p:cNvPr>
          <p:cNvSpPr/>
          <p:nvPr/>
        </p:nvSpPr>
        <p:spPr>
          <a:xfrm>
            <a:off x="5482411" y="1458810"/>
            <a:ext cx="1620000" cy="649141"/>
          </a:xfrm>
          <a:prstGeom prst="round2Same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IN" sz="1350" b="0" i="0" u="none" strike="noStrike" kern="1200" cap="none" spc="0" normalizeH="0" baseline="0" noProof="0" dirty="0">
              <a:ln>
                <a:noFill/>
              </a:ln>
              <a:solidFill>
                <a:prstClr val="white"/>
              </a:solidFill>
              <a:effectLst/>
              <a:uLnTx/>
              <a:uFillTx/>
              <a:latin typeface="Trebuchet MS"/>
              <a:ea typeface="+mn-ea"/>
              <a:cs typeface="+mn-cs"/>
              <a:sym typeface="Arial"/>
              <a:rtl val="0"/>
            </a:endParaRPr>
          </a:p>
        </p:txBody>
      </p:sp>
      <p:sp>
        <p:nvSpPr>
          <p:cNvPr id="45" name="TextBox 44">
            <a:extLst>
              <a:ext uri="{FF2B5EF4-FFF2-40B4-BE49-F238E27FC236}">
                <a16:creationId xmlns:a16="http://schemas.microsoft.com/office/drawing/2014/main" id="{96C5DF1E-CC33-4EBE-885D-A3C88C059C5C}"/>
              </a:ext>
            </a:extLst>
          </p:cNvPr>
          <p:cNvSpPr txBox="1"/>
          <p:nvPr/>
        </p:nvSpPr>
        <p:spPr>
          <a:xfrm>
            <a:off x="5618080" y="1551144"/>
            <a:ext cx="1363047" cy="461665"/>
          </a:xfrm>
          <a:prstGeom prst="rect">
            <a:avLst/>
          </a:prstGeom>
          <a:noFill/>
        </p:spPr>
        <p:txBody>
          <a:bodyPr wrap="square" rtlCol="0">
            <a:spAutoFit/>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US" sz="1200" b="1" i="0" u="none" strike="noStrike" kern="1200" cap="all" spc="0" normalizeH="0" baseline="0" noProof="0" dirty="0">
                <a:ln>
                  <a:noFill/>
                </a:ln>
                <a:solidFill>
                  <a:prstClr val="white"/>
                </a:solidFill>
                <a:effectLst/>
                <a:uLnTx/>
                <a:uFillTx/>
                <a:latin typeface="Trebuchet MS"/>
                <a:ea typeface="+mn-ea"/>
                <a:cs typeface="Arial"/>
                <a:sym typeface="Arial"/>
                <a:rtl val="0"/>
              </a:rPr>
              <a:t>MANAGED services led</a:t>
            </a:r>
          </a:p>
        </p:txBody>
      </p:sp>
      <p:pic>
        <p:nvPicPr>
          <p:cNvPr id="7" name="Picture 6" descr="Logo, company name&#10;&#10;Description automatically generated">
            <a:extLst>
              <a:ext uri="{FF2B5EF4-FFF2-40B4-BE49-F238E27FC236}">
                <a16:creationId xmlns:a16="http://schemas.microsoft.com/office/drawing/2014/main" id="{F01EAC52-DC79-4CD8-A00C-FB21E92AB614}"/>
              </a:ext>
            </a:extLst>
          </p:cNvPr>
          <p:cNvPicPr>
            <a:picLocks noChangeAspect="1"/>
          </p:cNvPicPr>
          <p:nvPr/>
        </p:nvPicPr>
        <p:blipFill>
          <a:blip r:embed="rId27"/>
          <a:stretch>
            <a:fillRect/>
          </a:stretch>
        </p:blipFill>
        <p:spPr>
          <a:xfrm>
            <a:off x="5779749" y="3794455"/>
            <a:ext cx="1080000" cy="789230"/>
          </a:xfrm>
          <a:prstGeom prst="rect">
            <a:avLst/>
          </a:prstGeom>
        </p:spPr>
      </p:pic>
      <p:pic>
        <p:nvPicPr>
          <p:cNvPr id="17" name="Picture 16">
            <a:extLst>
              <a:ext uri="{FF2B5EF4-FFF2-40B4-BE49-F238E27FC236}">
                <a16:creationId xmlns:a16="http://schemas.microsoft.com/office/drawing/2014/main" id="{47FF6712-6999-4C2C-8ED2-F5FB2F70B722}"/>
              </a:ext>
            </a:extLst>
          </p:cNvPr>
          <p:cNvPicPr>
            <a:picLocks noChangeAspect="1"/>
          </p:cNvPicPr>
          <p:nvPr/>
        </p:nvPicPr>
        <p:blipFill>
          <a:blip r:embed="rId28"/>
          <a:stretch>
            <a:fillRect/>
          </a:stretch>
        </p:blipFill>
        <p:spPr>
          <a:xfrm>
            <a:off x="5632853" y="3293925"/>
            <a:ext cx="1333500" cy="381000"/>
          </a:xfrm>
          <a:prstGeom prst="rect">
            <a:avLst/>
          </a:prstGeom>
        </p:spPr>
      </p:pic>
    </p:spTree>
    <p:extLst>
      <p:ext uri="{BB962C8B-B14F-4D97-AF65-F5344CB8AC3E}">
        <p14:creationId xmlns:p14="http://schemas.microsoft.com/office/powerpoint/2010/main" val="9277614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B7A3B369-952B-4C93-BA32-0AA4DD65C97D}"/>
              </a:ext>
            </a:extLst>
          </p:cNvPr>
          <p:cNvSpPr/>
          <p:nvPr/>
        </p:nvSpPr>
        <p:spPr>
          <a:xfrm>
            <a:off x="-6504" y="0"/>
            <a:ext cx="135000" cy="486000"/>
          </a:xfrm>
          <a:prstGeom prst="rect">
            <a:avLst/>
          </a:prstGeom>
          <a:solidFill>
            <a:srgbClr val="BDD70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IN" sz="1350" b="0" i="0" u="none" strike="noStrike" kern="0" cap="none" spc="0" normalizeH="0" baseline="0" noProof="0" dirty="0">
              <a:ln>
                <a:noFill/>
              </a:ln>
              <a:solidFill>
                <a:prstClr val="white"/>
              </a:solidFill>
              <a:effectLst/>
              <a:uLnTx/>
              <a:uFillTx/>
              <a:latin typeface="Calibri" panose="020F0502020204030204"/>
              <a:ea typeface="+mn-ea"/>
              <a:cs typeface="+mn-cs"/>
              <a:sym typeface="Arial"/>
              <a:rtl val="0"/>
            </a:endParaRPr>
          </a:p>
        </p:txBody>
      </p:sp>
      <p:sp>
        <p:nvSpPr>
          <p:cNvPr id="4" name="Text Placeholder 3">
            <a:extLst>
              <a:ext uri="{FF2B5EF4-FFF2-40B4-BE49-F238E27FC236}">
                <a16:creationId xmlns:a16="http://schemas.microsoft.com/office/drawing/2014/main" id="{C3638F8D-0ED3-496F-BAA3-00C353BC5812}"/>
              </a:ext>
            </a:extLst>
          </p:cNvPr>
          <p:cNvSpPr>
            <a:spLocks noGrp="1"/>
          </p:cNvSpPr>
          <p:nvPr>
            <p:ph type="body" sz="quarter" idx="11"/>
          </p:nvPr>
        </p:nvSpPr>
        <p:spPr>
          <a:xfrm>
            <a:off x="323850" y="3858491"/>
            <a:ext cx="8496300" cy="1177636"/>
          </a:xfrm>
        </p:spPr>
        <p:txBody>
          <a:bodyPr/>
          <a:lstStyle/>
          <a:p>
            <a:r>
              <a:rPr lang="en-US" dirty="0"/>
              <a:t>Understanding of UBI Requirements</a:t>
            </a:r>
            <a:endParaRPr lang="en-IN" dirty="0"/>
          </a:p>
        </p:txBody>
      </p:sp>
    </p:spTree>
    <p:extLst>
      <p:ext uri="{BB962C8B-B14F-4D97-AF65-F5344CB8AC3E}">
        <p14:creationId xmlns:p14="http://schemas.microsoft.com/office/powerpoint/2010/main" val="2294903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534D5C1-D6DC-48E4-B13D-A7C2F0DE5EF5}"/>
              </a:ext>
            </a:extLst>
          </p:cNvPr>
          <p:cNvSpPr>
            <a:spLocks noGrp="1"/>
          </p:cNvSpPr>
          <p:nvPr>
            <p:ph type="title"/>
          </p:nvPr>
        </p:nvSpPr>
        <p:spPr>
          <a:xfrm>
            <a:off x="324000" y="257731"/>
            <a:ext cx="7666691" cy="369332"/>
          </a:xfrm>
        </p:spPr>
        <p:txBody>
          <a:bodyPr/>
          <a:lstStyle/>
          <a:p>
            <a:r>
              <a:rPr lang="en-US" dirty="0"/>
              <a:t>Project Overview</a:t>
            </a:r>
            <a:endParaRPr lang="en-IN" dirty="0"/>
          </a:p>
        </p:txBody>
      </p:sp>
      <p:sp>
        <p:nvSpPr>
          <p:cNvPr id="5" name="TextBox 4">
            <a:extLst>
              <a:ext uri="{FF2B5EF4-FFF2-40B4-BE49-F238E27FC236}">
                <a16:creationId xmlns:a16="http://schemas.microsoft.com/office/drawing/2014/main" id="{5CD1AD9B-3D79-4951-92AB-E1D8C5B7D919}"/>
              </a:ext>
            </a:extLst>
          </p:cNvPr>
          <p:cNvSpPr txBox="1"/>
          <p:nvPr/>
        </p:nvSpPr>
        <p:spPr>
          <a:xfrm>
            <a:off x="683850" y="987425"/>
            <a:ext cx="3710350" cy="307777"/>
          </a:xfrm>
          <a:prstGeom prst="rect">
            <a:avLst/>
          </a:prstGeom>
          <a:noFill/>
        </p:spPr>
        <p:txBody>
          <a:bodyPr wrap="square" rtlCol="0">
            <a:spAutoFit/>
          </a:bodyPr>
          <a:lstStyle/>
          <a:p>
            <a:r>
              <a:rPr lang="en-IN" sz="1400" b="1" dirty="0">
                <a:solidFill>
                  <a:schemeClr val="tx2"/>
                </a:solidFill>
                <a:latin typeface="+mj-lt"/>
                <a:ea typeface="+mn-ea"/>
                <a:cs typeface="Arial" panose="020B0604020202020204" pitchFamily="34" charset="0"/>
                <a:rtl val="0"/>
              </a:rPr>
              <a:t>OBJECTIVES</a:t>
            </a:r>
            <a:endParaRPr lang="en-IN" sz="1400" dirty="0">
              <a:solidFill>
                <a:schemeClr val="tx2"/>
              </a:solidFill>
              <a:latin typeface="+mj-lt"/>
            </a:endParaRPr>
          </a:p>
        </p:txBody>
      </p:sp>
      <p:sp>
        <p:nvSpPr>
          <p:cNvPr id="12" name="TextBox 11">
            <a:extLst>
              <a:ext uri="{FF2B5EF4-FFF2-40B4-BE49-F238E27FC236}">
                <a16:creationId xmlns:a16="http://schemas.microsoft.com/office/drawing/2014/main" id="{BFCE8AB1-8538-44F5-BA35-68EB5468B324}"/>
              </a:ext>
            </a:extLst>
          </p:cNvPr>
          <p:cNvSpPr txBox="1"/>
          <p:nvPr/>
        </p:nvSpPr>
        <p:spPr>
          <a:xfrm>
            <a:off x="323851" y="1532453"/>
            <a:ext cx="4068762" cy="2234010"/>
          </a:xfrm>
          <a:prstGeom prst="rect">
            <a:avLst/>
          </a:prstGeom>
          <a:noFill/>
        </p:spPr>
        <p:txBody>
          <a:bodyPr wrap="square" rtlCol="0">
            <a:spAutoFit/>
          </a:bodyPr>
          <a:lstStyle/>
          <a:p>
            <a:pPr marL="171450" indent="-171450">
              <a:lnSpc>
                <a:spcPts val="1500"/>
              </a:lnSpc>
              <a:spcAft>
                <a:spcPts val="1200"/>
              </a:spcAft>
              <a:buFont typeface="Arial" panose="020B0604020202020204" pitchFamily="34" charset="0"/>
              <a:buChar char="•"/>
            </a:pPr>
            <a:r>
              <a:rPr lang="en-US" sz="1200" dirty="0">
                <a:solidFill>
                  <a:prstClr val="black"/>
                </a:solidFill>
                <a:latin typeface="+mn-lt"/>
                <a:ea typeface="+mn-ea"/>
                <a:cs typeface="Arial" panose="020B0604020202020204" pitchFamily="34" charset="0"/>
                <a:rtl val="0"/>
              </a:rPr>
              <a:t>Migration of Exchange, Lotus- notes and Zimbra mailbox to cloud base mailbox</a:t>
            </a:r>
          </a:p>
          <a:p>
            <a:pPr marL="171450" indent="-171450">
              <a:lnSpc>
                <a:spcPts val="1500"/>
              </a:lnSpc>
              <a:spcAft>
                <a:spcPts val="1200"/>
              </a:spcAft>
              <a:buFont typeface="Arial" panose="020B0604020202020204" pitchFamily="34" charset="0"/>
              <a:buChar char="•"/>
            </a:pPr>
            <a:r>
              <a:rPr lang="en-US" sz="1200" dirty="0">
                <a:solidFill>
                  <a:prstClr val="black"/>
                </a:solidFill>
                <a:latin typeface="+mn-lt"/>
                <a:ea typeface="+mn-ea"/>
                <a:cs typeface="Arial" panose="020B0604020202020204" pitchFamily="34" charset="0"/>
                <a:rtl val="0"/>
              </a:rPr>
              <a:t>Enabling consolidated Office solutions across UBI,     e-Andhra Bank &amp; e-Corporation Bank</a:t>
            </a:r>
          </a:p>
          <a:p>
            <a:pPr marL="171450" indent="-171450">
              <a:lnSpc>
                <a:spcPts val="1500"/>
              </a:lnSpc>
              <a:spcAft>
                <a:spcPts val="1200"/>
              </a:spcAft>
              <a:buFont typeface="Arial" panose="020B0604020202020204" pitchFamily="34" charset="0"/>
              <a:buChar char="•"/>
            </a:pPr>
            <a:r>
              <a:rPr lang="en-US" sz="1200" dirty="0">
                <a:solidFill>
                  <a:prstClr val="black"/>
                </a:solidFill>
                <a:latin typeface="+mn-lt"/>
                <a:ea typeface="+mn-ea"/>
                <a:cs typeface="Arial" panose="020B0604020202020204" pitchFamily="34" charset="0"/>
                <a:rtl val="0"/>
              </a:rPr>
              <a:t>Training and end user awareness sessions</a:t>
            </a:r>
          </a:p>
          <a:p>
            <a:pPr marL="171450" indent="-171450">
              <a:lnSpc>
                <a:spcPts val="1500"/>
              </a:lnSpc>
              <a:spcAft>
                <a:spcPts val="1200"/>
              </a:spcAft>
              <a:buFont typeface="Arial" panose="020B0604020202020204" pitchFamily="34" charset="0"/>
              <a:buChar char="•"/>
            </a:pPr>
            <a:r>
              <a:rPr lang="en-US" sz="1200" dirty="0">
                <a:solidFill>
                  <a:prstClr val="black"/>
                </a:solidFill>
                <a:latin typeface="+mn-lt"/>
                <a:ea typeface="+mn-ea"/>
                <a:cs typeface="Arial" panose="020B0604020202020204" pitchFamily="34" charset="0"/>
                <a:rtl val="0"/>
              </a:rPr>
              <a:t>Set up Microsoft Office at HO, RO and ZO locations</a:t>
            </a:r>
          </a:p>
          <a:p>
            <a:pPr marL="171450" indent="-171450">
              <a:lnSpc>
                <a:spcPts val="1500"/>
              </a:lnSpc>
              <a:spcAft>
                <a:spcPts val="1200"/>
              </a:spcAft>
              <a:buFont typeface="Arial" panose="020B0604020202020204" pitchFamily="34" charset="0"/>
              <a:buChar char="•"/>
            </a:pPr>
            <a:r>
              <a:rPr lang="en-US" sz="1200" dirty="0">
                <a:solidFill>
                  <a:prstClr val="black"/>
                </a:solidFill>
                <a:latin typeface="+mn-lt"/>
                <a:ea typeface="+mn-ea"/>
                <a:cs typeface="Arial" panose="020B0604020202020204" pitchFamily="34" charset="0"/>
                <a:rtl val="0"/>
              </a:rPr>
              <a:t>Support and maintenance of the proposed solution for a period of 3 Years</a:t>
            </a:r>
          </a:p>
        </p:txBody>
      </p:sp>
      <p:sp>
        <p:nvSpPr>
          <p:cNvPr id="13" name="TextBox 12">
            <a:extLst>
              <a:ext uri="{FF2B5EF4-FFF2-40B4-BE49-F238E27FC236}">
                <a16:creationId xmlns:a16="http://schemas.microsoft.com/office/drawing/2014/main" id="{F4B36540-A277-4B29-823D-C252D8CD6629}"/>
              </a:ext>
            </a:extLst>
          </p:cNvPr>
          <p:cNvSpPr txBox="1"/>
          <p:nvPr/>
        </p:nvSpPr>
        <p:spPr>
          <a:xfrm>
            <a:off x="5054780" y="987425"/>
            <a:ext cx="3766957" cy="307777"/>
          </a:xfrm>
          <a:prstGeom prst="rect">
            <a:avLst/>
          </a:prstGeom>
          <a:noFill/>
        </p:spPr>
        <p:txBody>
          <a:bodyPr wrap="square" rtlCol="0">
            <a:spAutoFit/>
          </a:bodyPr>
          <a:lstStyle/>
          <a:p>
            <a:r>
              <a:rPr lang="en-IN" sz="1400" b="1" dirty="0">
                <a:solidFill>
                  <a:schemeClr val="tx2"/>
                </a:solidFill>
                <a:latin typeface="+mj-lt"/>
                <a:sym typeface="Arial"/>
                <a:rtl val="0"/>
              </a:rPr>
              <a:t>REQUIREMENTS</a:t>
            </a:r>
            <a:endParaRPr lang="en-IN" sz="1200" dirty="0">
              <a:solidFill>
                <a:schemeClr val="tx2"/>
              </a:solidFill>
              <a:latin typeface="+mj-lt"/>
            </a:endParaRPr>
          </a:p>
        </p:txBody>
      </p:sp>
      <p:sp>
        <p:nvSpPr>
          <p:cNvPr id="14" name="TextBox 13">
            <a:extLst>
              <a:ext uri="{FF2B5EF4-FFF2-40B4-BE49-F238E27FC236}">
                <a16:creationId xmlns:a16="http://schemas.microsoft.com/office/drawing/2014/main" id="{C6136A01-2B00-4CD9-A1EC-C5EDE6A85B3C}"/>
              </a:ext>
            </a:extLst>
          </p:cNvPr>
          <p:cNvSpPr txBox="1"/>
          <p:nvPr/>
        </p:nvSpPr>
        <p:spPr>
          <a:xfrm>
            <a:off x="4751387" y="1532453"/>
            <a:ext cx="4090157" cy="2772618"/>
          </a:xfrm>
          <a:prstGeom prst="rect">
            <a:avLst/>
          </a:prstGeom>
          <a:noFill/>
        </p:spPr>
        <p:txBody>
          <a:bodyPr wrap="square" rtlCol="0">
            <a:spAutoFit/>
          </a:bodyPr>
          <a:lstStyle/>
          <a:p>
            <a:pPr marL="171450" indent="-171450">
              <a:lnSpc>
                <a:spcPts val="1500"/>
              </a:lnSpc>
              <a:spcAft>
                <a:spcPts val="1200"/>
              </a:spcAft>
              <a:buFont typeface="Arial" panose="020B0604020202020204" pitchFamily="34" charset="0"/>
              <a:buChar char="•"/>
            </a:pPr>
            <a:r>
              <a:rPr lang="en-US" sz="1200" dirty="0">
                <a:solidFill>
                  <a:prstClr val="black"/>
                </a:solidFill>
                <a:latin typeface="+mn-lt"/>
                <a:ea typeface="+mn-ea"/>
                <a:cs typeface="Arial" panose="020B0604020202020204" pitchFamily="34" charset="0"/>
                <a:rtl val="0"/>
              </a:rPr>
              <a:t>Migration of 40000 mailboxes to Microsoft Office 365</a:t>
            </a:r>
          </a:p>
          <a:p>
            <a:pPr marL="171450" indent="-171450">
              <a:lnSpc>
                <a:spcPts val="1500"/>
              </a:lnSpc>
              <a:spcAft>
                <a:spcPts val="1200"/>
              </a:spcAft>
              <a:buFont typeface="Arial" panose="020B0604020202020204" pitchFamily="34" charset="0"/>
              <a:buChar char="•"/>
            </a:pPr>
            <a:r>
              <a:rPr lang="en-US" sz="1200" dirty="0">
                <a:solidFill>
                  <a:prstClr val="black"/>
                </a:solidFill>
                <a:latin typeface="+mn-lt"/>
                <a:ea typeface="+mn-ea"/>
                <a:cs typeface="Arial" panose="020B0604020202020204" pitchFamily="34" charset="0"/>
                <a:rtl val="0"/>
              </a:rPr>
              <a:t>Setting up integration with AD, ADFS to enable single sign on</a:t>
            </a:r>
          </a:p>
          <a:p>
            <a:pPr marL="171450" indent="-171450">
              <a:lnSpc>
                <a:spcPts val="1500"/>
              </a:lnSpc>
              <a:spcAft>
                <a:spcPts val="1200"/>
              </a:spcAft>
              <a:buFont typeface="Arial" panose="020B0604020202020204" pitchFamily="34" charset="0"/>
              <a:buChar char="•"/>
            </a:pPr>
            <a:r>
              <a:rPr lang="en-US" sz="1200" dirty="0">
                <a:solidFill>
                  <a:prstClr val="black"/>
                </a:solidFill>
                <a:latin typeface="+mn-lt"/>
                <a:ea typeface="+mn-ea"/>
                <a:cs typeface="Arial" panose="020B0604020202020204" pitchFamily="34" charset="0"/>
                <a:rtl val="0"/>
              </a:rPr>
              <a:t>End user awareness sessions on the new Microsoft Office 365 solution</a:t>
            </a:r>
          </a:p>
          <a:p>
            <a:pPr marL="171450" indent="-171450">
              <a:lnSpc>
                <a:spcPts val="1500"/>
              </a:lnSpc>
              <a:spcAft>
                <a:spcPts val="1200"/>
              </a:spcAft>
              <a:buFont typeface="Arial" panose="020B0604020202020204" pitchFamily="34" charset="0"/>
              <a:buChar char="•"/>
            </a:pPr>
            <a:r>
              <a:rPr lang="en-US" sz="1200" dirty="0">
                <a:solidFill>
                  <a:prstClr val="black"/>
                </a:solidFill>
                <a:latin typeface="+mn-lt"/>
                <a:ea typeface="+mn-ea"/>
                <a:cs typeface="Arial" panose="020B0604020202020204" pitchFamily="34" charset="0"/>
                <a:rtl val="0"/>
              </a:rPr>
              <a:t>Deploy Microsoft office at HO, RO and ZO locations</a:t>
            </a:r>
          </a:p>
          <a:p>
            <a:pPr marL="171450" indent="-171450">
              <a:lnSpc>
                <a:spcPts val="1500"/>
              </a:lnSpc>
              <a:spcAft>
                <a:spcPts val="1200"/>
              </a:spcAft>
              <a:buFont typeface="Arial" panose="020B0604020202020204" pitchFamily="34" charset="0"/>
              <a:buChar char="•"/>
            </a:pPr>
            <a:r>
              <a:rPr lang="en-US" sz="1200" dirty="0">
                <a:solidFill>
                  <a:prstClr val="black"/>
                </a:solidFill>
                <a:latin typeface="+mn-lt"/>
                <a:ea typeface="+mn-ea"/>
                <a:cs typeface="Arial" panose="020B0604020202020204" pitchFamily="34" charset="0"/>
                <a:rtl val="0"/>
              </a:rPr>
              <a:t>Helpdesk setup and deployment of One L2 and Four  L1 resources at UBI Mumbai HQ for a period of 3 years</a:t>
            </a:r>
          </a:p>
          <a:p>
            <a:pPr marL="171450" indent="-171450">
              <a:lnSpc>
                <a:spcPts val="1500"/>
              </a:lnSpc>
              <a:spcAft>
                <a:spcPts val="1200"/>
              </a:spcAft>
              <a:buFont typeface="Arial" panose="020B0604020202020204" pitchFamily="34" charset="0"/>
              <a:buChar char="•"/>
            </a:pPr>
            <a:r>
              <a:rPr lang="en-US" sz="1200" dirty="0">
                <a:solidFill>
                  <a:prstClr val="black"/>
                </a:solidFill>
                <a:latin typeface="+mn-lt"/>
                <a:ea typeface="+mn-ea"/>
                <a:cs typeface="Arial" panose="020B0604020202020204" pitchFamily="34" charset="0"/>
                <a:rtl val="0"/>
              </a:rPr>
              <a:t>Support and maintenance of Microsoft Office 365 solution</a:t>
            </a:r>
          </a:p>
        </p:txBody>
      </p:sp>
      <p:cxnSp>
        <p:nvCxnSpPr>
          <p:cNvPr id="7" name="Straight Connector 6">
            <a:extLst>
              <a:ext uri="{FF2B5EF4-FFF2-40B4-BE49-F238E27FC236}">
                <a16:creationId xmlns:a16="http://schemas.microsoft.com/office/drawing/2014/main" id="{0E73A89C-FD8D-4D8E-BF59-4ADCE188B944}"/>
              </a:ext>
            </a:extLst>
          </p:cNvPr>
          <p:cNvCxnSpPr/>
          <p:nvPr/>
        </p:nvCxnSpPr>
        <p:spPr>
          <a:xfrm>
            <a:off x="4572000" y="987425"/>
            <a:ext cx="0" cy="3744913"/>
          </a:xfrm>
          <a:prstGeom prst="line">
            <a:avLst/>
          </a:prstGeom>
          <a:ln w="6350">
            <a:solidFill>
              <a:schemeClr val="accent1">
                <a:lumMod val="40000"/>
                <a:lumOff val="60000"/>
              </a:schemeClr>
            </a:solidFill>
          </a:ln>
        </p:spPr>
        <p:style>
          <a:lnRef idx="1">
            <a:schemeClr val="accent1"/>
          </a:lnRef>
          <a:fillRef idx="0">
            <a:schemeClr val="accent1"/>
          </a:fillRef>
          <a:effectRef idx="0">
            <a:schemeClr val="accent1"/>
          </a:effectRef>
          <a:fontRef idx="minor">
            <a:schemeClr val="tx1"/>
          </a:fontRef>
        </p:style>
      </p:cxnSp>
      <p:pic>
        <p:nvPicPr>
          <p:cNvPr id="15" name="Picture 14" descr="Shape&#10;&#10;Description automatically generated with low confidence">
            <a:extLst>
              <a:ext uri="{FF2B5EF4-FFF2-40B4-BE49-F238E27FC236}">
                <a16:creationId xmlns:a16="http://schemas.microsoft.com/office/drawing/2014/main" id="{65C224C2-CFFE-4CF9-A503-C95B8A17BAB0}"/>
              </a:ext>
            </a:extLst>
          </p:cNvPr>
          <p:cNvPicPr>
            <a:picLocks noChangeAspect="1"/>
          </p:cNvPicPr>
          <p:nvPr/>
        </p:nvPicPr>
        <p:blipFill>
          <a:blip r:embed="rId2">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323850" y="987425"/>
            <a:ext cx="360000" cy="360000"/>
          </a:xfrm>
          <a:prstGeom prst="rect">
            <a:avLst/>
          </a:prstGeom>
        </p:spPr>
      </p:pic>
      <p:pic>
        <p:nvPicPr>
          <p:cNvPr id="17" name="Picture 16" descr="Shape&#10;&#10;Description automatically generated with low confidence">
            <a:extLst>
              <a:ext uri="{FF2B5EF4-FFF2-40B4-BE49-F238E27FC236}">
                <a16:creationId xmlns:a16="http://schemas.microsoft.com/office/drawing/2014/main" id="{6AFF6082-8309-4EC5-9301-BDA657DE6C63}"/>
              </a:ext>
            </a:extLst>
          </p:cNvPr>
          <p:cNvPicPr>
            <a:picLocks noChangeAspect="1"/>
          </p:cNvPicPr>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4694781" y="987425"/>
            <a:ext cx="360000" cy="360000"/>
          </a:xfrm>
          <a:prstGeom prst="rect">
            <a:avLst/>
          </a:prstGeom>
        </p:spPr>
      </p:pic>
    </p:spTree>
    <p:extLst>
      <p:ext uri="{BB962C8B-B14F-4D97-AF65-F5344CB8AC3E}">
        <p14:creationId xmlns:p14="http://schemas.microsoft.com/office/powerpoint/2010/main" val="16469182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534D5C1-D6DC-48E4-B13D-A7C2F0DE5EF5}"/>
              </a:ext>
            </a:extLst>
          </p:cNvPr>
          <p:cNvSpPr>
            <a:spLocks noGrp="1"/>
          </p:cNvSpPr>
          <p:nvPr>
            <p:ph type="title"/>
          </p:nvPr>
        </p:nvSpPr>
        <p:spPr>
          <a:xfrm>
            <a:off x="324000" y="257731"/>
            <a:ext cx="7666691" cy="369332"/>
          </a:xfrm>
        </p:spPr>
        <p:txBody>
          <a:bodyPr/>
          <a:lstStyle/>
          <a:p>
            <a:r>
              <a:rPr lang="en-US" dirty="0">
                <a:sym typeface="Arial"/>
              </a:rPr>
              <a:t>Implementation &amp; Support-1/2</a:t>
            </a:r>
            <a:endParaRPr lang="en-IN" dirty="0"/>
          </a:p>
        </p:txBody>
      </p:sp>
      <p:sp>
        <p:nvSpPr>
          <p:cNvPr id="5" name="TextBox 4">
            <a:extLst>
              <a:ext uri="{FF2B5EF4-FFF2-40B4-BE49-F238E27FC236}">
                <a16:creationId xmlns:a16="http://schemas.microsoft.com/office/drawing/2014/main" id="{5CD1AD9B-3D79-4951-92AB-E1D8C5B7D919}"/>
              </a:ext>
            </a:extLst>
          </p:cNvPr>
          <p:cNvSpPr txBox="1"/>
          <p:nvPr/>
        </p:nvSpPr>
        <p:spPr>
          <a:xfrm>
            <a:off x="683850" y="987425"/>
            <a:ext cx="3710350" cy="307777"/>
          </a:xfrm>
          <a:prstGeom prst="rect">
            <a:avLst/>
          </a:prstGeom>
          <a:noFill/>
        </p:spPr>
        <p:txBody>
          <a:bodyPr wrap="square" rtlCol="0">
            <a:spAutoFit/>
          </a:bodyPr>
          <a:lstStyle/>
          <a:p>
            <a:r>
              <a:rPr lang="en-IN" sz="1400" b="1" dirty="0">
                <a:solidFill>
                  <a:schemeClr val="tx2"/>
                </a:solidFill>
                <a:latin typeface="+mj-lt"/>
                <a:ea typeface="+mn-ea"/>
                <a:cs typeface="Arial" panose="020B0604020202020204" pitchFamily="34" charset="0"/>
                <a:rtl val="0"/>
              </a:rPr>
              <a:t>PLAN </a:t>
            </a:r>
            <a:endParaRPr lang="en-IN" sz="1400" dirty="0">
              <a:solidFill>
                <a:schemeClr val="tx2"/>
              </a:solidFill>
              <a:latin typeface="+mj-lt"/>
            </a:endParaRPr>
          </a:p>
        </p:txBody>
      </p:sp>
      <p:sp>
        <p:nvSpPr>
          <p:cNvPr id="12" name="TextBox 11">
            <a:extLst>
              <a:ext uri="{FF2B5EF4-FFF2-40B4-BE49-F238E27FC236}">
                <a16:creationId xmlns:a16="http://schemas.microsoft.com/office/drawing/2014/main" id="{BFCE8AB1-8538-44F5-BA35-68EB5468B324}"/>
              </a:ext>
            </a:extLst>
          </p:cNvPr>
          <p:cNvSpPr txBox="1"/>
          <p:nvPr/>
        </p:nvSpPr>
        <p:spPr>
          <a:xfrm>
            <a:off x="323851" y="1532453"/>
            <a:ext cx="4068762" cy="2349426"/>
          </a:xfrm>
          <a:prstGeom prst="rect">
            <a:avLst/>
          </a:prstGeom>
          <a:noFill/>
        </p:spPr>
        <p:txBody>
          <a:bodyPr wrap="square" rtlCol="0">
            <a:spAutoFit/>
          </a:bodyPr>
          <a:lstStyle/>
          <a:p>
            <a:pPr marL="171450" indent="-171450">
              <a:lnSpc>
                <a:spcPts val="1500"/>
              </a:lnSpc>
              <a:spcAft>
                <a:spcPts val="1200"/>
              </a:spcAft>
              <a:buFont typeface="Arial" panose="020B0604020202020204" pitchFamily="34" charset="0"/>
              <a:buChar char="•"/>
            </a:pPr>
            <a:r>
              <a:rPr lang="en-US" sz="1200" dirty="0">
                <a:solidFill>
                  <a:prstClr val="black"/>
                </a:solidFill>
                <a:latin typeface="+mn-lt"/>
                <a:ea typeface="+mn-ea"/>
                <a:cs typeface="Arial" panose="020B0604020202020204" pitchFamily="34" charset="0"/>
                <a:rtl val="0"/>
              </a:rPr>
              <a:t>Project Plan</a:t>
            </a:r>
          </a:p>
          <a:p>
            <a:pPr marL="171450" indent="-171450">
              <a:lnSpc>
                <a:spcPts val="1500"/>
              </a:lnSpc>
              <a:spcAft>
                <a:spcPts val="1200"/>
              </a:spcAft>
              <a:buFont typeface="Arial" panose="020B0604020202020204" pitchFamily="34" charset="0"/>
              <a:buChar char="•"/>
            </a:pPr>
            <a:r>
              <a:rPr lang="en-US" sz="1200" dirty="0">
                <a:solidFill>
                  <a:prstClr val="black"/>
                </a:solidFill>
                <a:latin typeface="+mn-lt"/>
                <a:ea typeface="+mn-ea"/>
                <a:cs typeface="Arial" panose="020B0604020202020204" pitchFamily="34" charset="0"/>
                <a:rtl val="0"/>
              </a:rPr>
              <a:t>Procurement initiation</a:t>
            </a:r>
          </a:p>
          <a:p>
            <a:pPr marL="171450" indent="-171450">
              <a:lnSpc>
                <a:spcPts val="1500"/>
              </a:lnSpc>
              <a:spcAft>
                <a:spcPts val="1200"/>
              </a:spcAft>
              <a:buFont typeface="Arial" panose="020B0604020202020204" pitchFamily="34" charset="0"/>
              <a:buChar char="•"/>
            </a:pPr>
            <a:r>
              <a:rPr lang="en-US" sz="1200" dirty="0">
                <a:solidFill>
                  <a:prstClr val="black"/>
                </a:solidFill>
                <a:latin typeface="+mn-lt"/>
                <a:ea typeface="+mn-ea"/>
                <a:cs typeface="Arial" panose="020B0604020202020204" pitchFamily="34" charset="0"/>
                <a:rtl val="0"/>
              </a:rPr>
              <a:t>Project Team deployment</a:t>
            </a:r>
          </a:p>
          <a:p>
            <a:pPr marL="171450" indent="-171450">
              <a:lnSpc>
                <a:spcPts val="1500"/>
              </a:lnSpc>
              <a:spcAft>
                <a:spcPts val="1200"/>
              </a:spcAft>
              <a:buFont typeface="Arial" panose="020B0604020202020204" pitchFamily="34" charset="0"/>
              <a:buChar char="•"/>
            </a:pPr>
            <a:r>
              <a:rPr lang="en-US" sz="1200" dirty="0">
                <a:solidFill>
                  <a:prstClr val="black"/>
                </a:solidFill>
                <a:latin typeface="+mn-lt"/>
                <a:ea typeface="+mn-ea"/>
                <a:cs typeface="Arial" panose="020B0604020202020204" pitchFamily="34" charset="0"/>
                <a:rtl val="0"/>
              </a:rPr>
              <a:t>N/W &amp; Performance assessment</a:t>
            </a:r>
          </a:p>
          <a:p>
            <a:pPr marL="171450" indent="-171450">
              <a:lnSpc>
                <a:spcPts val="1500"/>
              </a:lnSpc>
              <a:spcAft>
                <a:spcPts val="1200"/>
              </a:spcAft>
              <a:buFont typeface="Arial" panose="020B0604020202020204" pitchFamily="34" charset="0"/>
              <a:buChar char="•"/>
            </a:pPr>
            <a:r>
              <a:rPr lang="en-US" sz="1200" dirty="0">
                <a:solidFill>
                  <a:prstClr val="black"/>
                </a:solidFill>
                <a:latin typeface="+mn-lt"/>
                <a:ea typeface="+mn-ea"/>
                <a:cs typeface="Arial" panose="020B0604020202020204" pitchFamily="34" charset="0"/>
                <a:rtl val="0"/>
              </a:rPr>
              <a:t>Setting up the required Migration Infra</a:t>
            </a:r>
          </a:p>
          <a:p>
            <a:pPr marL="171450" indent="-171450">
              <a:lnSpc>
                <a:spcPts val="1500"/>
              </a:lnSpc>
              <a:spcAft>
                <a:spcPts val="1200"/>
              </a:spcAft>
              <a:buFont typeface="Arial" panose="020B0604020202020204" pitchFamily="34" charset="0"/>
              <a:buChar char="•"/>
            </a:pPr>
            <a:r>
              <a:rPr lang="en-US" sz="1200" dirty="0">
                <a:solidFill>
                  <a:prstClr val="black"/>
                </a:solidFill>
                <a:latin typeface="+mn-lt"/>
                <a:ea typeface="+mn-ea"/>
                <a:cs typeface="Arial" panose="020B0604020202020204" pitchFamily="34" charset="0"/>
                <a:rtl val="0"/>
              </a:rPr>
              <a:t>Assigning Microsoft Office 365 licenses</a:t>
            </a:r>
          </a:p>
          <a:p>
            <a:pPr marL="171450" indent="-171450">
              <a:lnSpc>
                <a:spcPts val="1500"/>
              </a:lnSpc>
              <a:spcAft>
                <a:spcPts val="1200"/>
              </a:spcAft>
              <a:buFont typeface="Arial" panose="020B0604020202020204" pitchFamily="34" charset="0"/>
              <a:buChar char="•"/>
            </a:pPr>
            <a:r>
              <a:rPr lang="en-US" sz="1200" dirty="0">
                <a:solidFill>
                  <a:prstClr val="black"/>
                </a:solidFill>
                <a:latin typeface="+mn-lt"/>
                <a:ea typeface="+mn-ea"/>
                <a:cs typeface="Arial" panose="020B0604020202020204" pitchFamily="34" charset="0"/>
                <a:rtl val="0"/>
              </a:rPr>
              <a:t>Pre-migration activities</a:t>
            </a:r>
          </a:p>
        </p:txBody>
      </p:sp>
      <p:sp>
        <p:nvSpPr>
          <p:cNvPr id="13" name="TextBox 12">
            <a:extLst>
              <a:ext uri="{FF2B5EF4-FFF2-40B4-BE49-F238E27FC236}">
                <a16:creationId xmlns:a16="http://schemas.microsoft.com/office/drawing/2014/main" id="{F4B36540-A277-4B29-823D-C252D8CD6629}"/>
              </a:ext>
            </a:extLst>
          </p:cNvPr>
          <p:cNvSpPr txBox="1"/>
          <p:nvPr/>
        </p:nvSpPr>
        <p:spPr>
          <a:xfrm>
            <a:off x="5054780" y="987425"/>
            <a:ext cx="3766957" cy="307777"/>
          </a:xfrm>
          <a:prstGeom prst="rect">
            <a:avLst/>
          </a:prstGeom>
          <a:noFill/>
        </p:spPr>
        <p:txBody>
          <a:bodyPr wrap="square" rtlCol="0">
            <a:spAutoFit/>
          </a:bodyPr>
          <a:lstStyle/>
          <a:p>
            <a:r>
              <a:rPr lang="en-IN" sz="1400" b="1" dirty="0">
                <a:solidFill>
                  <a:schemeClr val="tx2"/>
                </a:solidFill>
                <a:latin typeface="+mj-lt"/>
                <a:sym typeface="Arial"/>
                <a:rtl val="0"/>
              </a:rPr>
              <a:t>IMPLEMENTATION</a:t>
            </a:r>
            <a:endParaRPr lang="en-IN" sz="1200" dirty="0">
              <a:solidFill>
                <a:schemeClr val="tx2"/>
              </a:solidFill>
              <a:latin typeface="+mj-lt"/>
            </a:endParaRPr>
          </a:p>
        </p:txBody>
      </p:sp>
      <p:sp>
        <p:nvSpPr>
          <p:cNvPr id="14" name="TextBox 13">
            <a:extLst>
              <a:ext uri="{FF2B5EF4-FFF2-40B4-BE49-F238E27FC236}">
                <a16:creationId xmlns:a16="http://schemas.microsoft.com/office/drawing/2014/main" id="{C6136A01-2B00-4CD9-A1EC-C5EDE6A85B3C}"/>
              </a:ext>
            </a:extLst>
          </p:cNvPr>
          <p:cNvSpPr txBox="1"/>
          <p:nvPr/>
        </p:nvSpPr>
        <p:spPr>
          <a:xfrm>
            <a:off x="4751387" y="1532453"/>
            <a:ext cx="4090157" cy="2541786"/>
          </a:xfrm>
          <a:prstGeom prst="rect">
            <a:avLst/>
          </a:prstGeom>
          <a:noFill/>
        </p:spPr>
        <p:txBody>
          <a:bodyPr wrap="square" rtlCol="0">
            <a:spAutoFit/>
          </a:bodyPr>
          <a:lstStyle/>
          <a:p>
            <a:pPr marL="171450" indent="-171450">
              <a:lnSpc>
                <a:spcPts val="1500"/>
              </a:lnSpc>
              <a:spcAft>
                <a:spcPts val="1200"/>
              </a:spcAft>
              <a:buFont typeface="Arial" panose="020B0604020202020204" pitchFamily="34" charset="0"/>
              <a:buChar char="•"/>
            </a:pPr>
            <a:r>
              <a:rPr lang="en-US" sz="1200" dirty="0">
                <a:solidFill>
                  <a:prstClr val="black"/>
                </a:solidFill>
                <a:latin typeface="+mn-lt"/>
                <a:ea typeface="+mn-ea"/>
                <a:cs typeface="Arial" panose="020B0604020202020204" pitchFamily="34" charset="0"/>
                <a:rtl val="0"/>
              </a:rPr>
              <a:t>AD integration through Trusts</a:t>
            </a:r>
          </a:p>
          <a:p>
            <a:pPr marL="171450" indent="-171450">
              <a:lnSpc>
                <a:spcPts val="1500"/>
              </a:lnSpc>
              <a:spcAft>
                <a:spcPts val="1200"/>
              </a:spcAft>
              <a:buFont typeface="Arial" panose="020B0604020202020204" pitchFamily="34" charset="0"/>
              <a:buChar char="•"/>
            </a:pPr>
            <a:r>
              <a:rPr lang="en-US" sz="1200" dirty="0">
                <a:solidFill>
                  <a:prstClr val="black"/>
                </a:solidFill>
                <a:latin typeface="+mn-lt"/>
                <a:ea typeface="+mn-ea"/>
                <a:cs typeface="Arial" panose="020B0604020202020204" pitchFamily="34" charset="0"/>
                <a:rtl val="0"/>
              </a:rPr>
              <a:t>AAD and ADFS deployment</a:t>
            </a:r>
          </a:p>
          <a:p>
            <a:pPr marL="171450" indent="-171450">
              <a:lnSpc>
                <a:spcPts val="1500"/>
              </a:lnSpc>
              <a:spcAft>
                <a:spcPts val="1200"/>
              </a:spcAft>
              <a:buFont typeface="Arial" panose="020B0604020202020204" pitchFamily="34" charset="0"/>
              <a:buChar char="•"/>
            </a:pPr>
            <a:r>
              <a:rPr lang="en-US" sz="1200" dirty="0">
                <a:solidFill>
                  <a:prstClr val="black"/>
                </a:solidFill>
                <a:latin typeface="+mn-lt"/>
                <a:ea typeface="+mn-ea"/>
                <a:cs typeface="Arial" panose="020B0604020202020204" pitchFamily="34" charset="0"/>
                <a:rtl val="0"/>
              </a:rPr>
              <a:t>Deploy Migration Tools</a:t>
            </a:r>
          </a:p>
          <a:p>
            <a:pPr marL="171450" indent="-171450">
              <a:lnSpc>
                <a:spcPts val="1500"/>
              </a:lnSpc>
              <a:spcAft>
                <a:spcPts val="1200"/>
              </a:spcAft>
              <a:buFont typeface="Arial" panose="020B0604020202020204" pitchFamily="34" charset="0"/>
              <a:buChar char="•"/>
            </a:pPr>
            <a:r>
              <a:rPr lang="en-US" sz="1200" dirty="0">
                <a:solidFill>
                  <a:prstClr val="black"/>
                </a:solidFill>
                <a:latin typeface="+mn-lt"/>
                <a:ea typeface="+mn-ea"/>
                <a:cs typeface="Arial" panose="020B0604020202020204" pitchFamily="34" charset="0"/>
                <a:rtl val="0"/>
              </a:rPr>
              <a:t>Tenant Configurations</a:t>
            </a:r>
          </a:p>
          <a:p>
            <a:pPr marL="171450" indent="-171450">
              <a:lnSpc>
                <a:spcPts val="1500"/>
              </a:lnSpc>
              <a:spcAft>
                <a:spcPts val="1200"/>
              </a:spcAft>
              <a:buFont typeface="Arial" panose="020B0604020202020204" pitchFamily="34" charset="0"/>
              <a:buChar char="•"/>
            </a:pPr>
            <a:r>
              <a:rPr lang="en-US" sz="1200" dirty="0">
                <a:solidFill>
                  <a:prstClr val="black"/>
                </a:solidFill>
                <a:latin typeface="+mn-lt"/>
                <a:ea typeface="+mn-ea"/>
                <a:cs typeface="Arial" panose="020B0604020202020204" pitchFamily="34" charset="0"/>
                <a:rtl val="0"/>
              </a:rPr>
              <a:t>Perform UAT &amp; pilot migration</a:t>
            </a:r>
          </a:p>
          <a:p>
            <a:pPr marL="171450" indent="-171450">
              <a:lnSpc>
                <a:spcPts val="1500"/>
              </a:lnSpc>
              <a:spcAft>
                <a:spcPts val="1200"/>
              </a:spcAft>
              <a:buFont typeface="Arial" panose="020B0604020202020204" pitchFamily="34" charset="0"/>
              <a:buChar char="•"/>
            </a:pPr>
            <a:r>
              <a:rPr lang="en-US" sz="1200" dirty="0">
                <a:solidFill>
                  <a:prstClr val="black"/>
                </a:solidFill>
                <a:latin typeface="+mn-lt"/>
                <a:ea typeface="+mn-ea"/>
                <a:cs typeface="Arial" panose="020B0604020202020204" pitchFamily="34" charset="0"/>
                <a:rtl val="0"/>
              </a:rPr>
              <a:t>Perform end – end migration for all identified users </a:t>
            </a:r>
          </a:p>
          <a:p>
            <a:pPr marL="171450" indent="-171450">
              <a:lnSpc>
                <a:spcPts val="1500"/>
              </a:lnSpc>
              <a:spcAft>
                <a:spcPts val="1200"/>
              </a:spcAft>
              <a:buFont typeface="Arial" panose="020B0604020202020204" pitchFamily="34" charset="0"/>
              <a:buChar char="•"/>
            </a:pPr>
            <a:r>
              <a:rPr lang="en-US" sz="1200" dirty="0">
                <a:solidFill>
                  <a:prstClr val="black"/>
                </a:solidFill>
                <a:latin typeface="+mn-lt"/>
                <a:ea typeface="+mn-ea"/>
                <a:cs typeface="Arial" panose="020B0604020202020204" pitchFamily="34" charset="0"/>
                <a:rtl val="0"/>
              </a:rPr>
              <a:t>Deploy Microsoft Office 365 at HO, RO and ZO locations</a:t>
            </a:r>
          </a:p>
        </p:txBody>
      </p:sp>
      <p:cxnSp>
        <p:nvCxnSpPr>
          <p:cNvPr id="7" name="Straight Connector 6">
            <a:extLst>
              <a:ext uri="{FF2B5EF4-FFF2-40B4-BE49-F238E27FC236}">
                <a16:creationId xmlns:a16="http://schemas.microsoft.com/office/drawing/2014/main" id="{0E73A89C-FD8D-4D8E-BF59-4ADCE188B944}"/>
              </a:ext>
            </a:extLst>
          </p:cNvPr>
          <p:cNvCxnSpPr/>
          <p:nvPr/>
        </p:nvCxnSpPr>
        <p:spPr>
          <a:xfrm>
            <a:off x="4572000" y="987425"/>
            <a:ext cx="0" cy="3744913"/>
          </a:xfrm>
          <a:prstGeom prst="line">
            <a:avLst/>
          </a:prstGeom>
          <a:ln w="6350">
            <a:solidFill>
              <a:schemeClr val="accent1">
                <a:lumMod val="40000"/>
                <a:lumOff val="60000"/>
              </a:schemeClr>
            </a:solidFil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65C224C2-CFFE-4CF9-A503-C95B8A17BAB0}"/>
              </a:ext>
            </a:extLst>
          </p:cNvPr>
          <p:cNvPicPr>
            <a:picLocks noChangeAspect="1"/>
          </p:cNvPicPr>
          <p:nvPr/>
        </p:nvPicPr>
        <p:blipFill>
          <a:blip r:embed="rId2">
            <a:duotone>
              <a:schemeClr val="accent1">
                <a:shade val="45000"/>
                <a:satMod val="135000"/>
              </a:schemeClr>
              <a:prstClr val="white"/>
            </a:duotone>
            <a:extLst>
              <a:ext uri="{28A0092B-C50C-407E-A947-70E740481C1C}">
                <a14:useLocalDpi xmlns:a14="http://schemas.microsoft.com/office/drawing/2010/main" val="0"/>
              </a:ext>
            </a:extLst>
          </a:blip>
          <a:srcRect/>
          <a:stretch/>
        </p:blipFill>
        <p:spPr>
          <a:xfrm>
            <a:off x="323850" y="1041214"/>
            <a:ext cx="360000" cy="252421"/>
          </a:xfrm>
          <a:prstGeom prst="rect">
            <a:avLst/>
          </a:prstGeom>
        </p:spPr>
      </p:pic>
      <p:pic>
        <p:nvPicPr>
          <p:cNvPr id="17" name="Picture 16">
            <a:extLst>
              <a:ext uri="{FF2B5EF4-FFF2-40B4-BE49-F238E27FC236}">
                <a16:creationId xmlns:a16="http://schemas.microsoft.com/office/drawing/2014/main" id="{6AFF6082-8309-4EC5-9301-BDA657DE6C63}"/>
              </a:ext>
            </a:extLst>
          </p:cNvPr>
          <p:cNvPicPr>
            <a:picLocks noChangeAspect="1"/>
          </p:cNvPicPr>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rcRect/>
          <a:stretch/>
        </p:blipFill>
        <p:spPr>
          <a:xfrm>
            <a:off x="4694781" y="987425"/>
            <a:ext cx="360000" cy="360000"/>
          </a:xfrm>
          <a:prstGeom prst="rect">
            <a:avLst/>
          </a:prstGeom>
        </p:spPr>
      </p:pic>
    </p:spTree>
    <p:extLst>
      <p:ext uri="{BB962C8B-B14F-4D97-AF65-F5344CB8AC3E}">
        <p14:creationId xmlns:p14="http://schemas.microsoft.com/office/powerpoint/2010/main" val="433477590"/>
      </p:ext>
    </p:extLst>
  </p:cSld>
  <p:clrMapOvr>
    <a:masterClrMapping/>
  </p:clrMapOvr>
</p:sld>
</file>

<file path=ppt/theme/theme1.xml><?xml version="1.0" encoding="utf-8"?>
<a:theme xmlns:a="http://schemas.openxmlformats.org/drawingml/2006/main" name="Sify Theme Nov20">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ify New Theme">
      <a:majorFont>
        <a:latin typeface="Trebuchet MS"/>
        <a:ea typeface=""/>
        <a:cs typeface=""/>
      </a:majorFont>
      <a:minorFont>
        <a:latin typeface="Trebuchet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Sify Theme 11102018" id="{5D34ADB0-9B4B-4AC9-89EB-6B867DA4F5E7}" vid="{13943DAD-321F-49F1-803A-50B168C71F3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83E1AD0B7C49E46BEDB6BC02C59C368" ma:contentTypeVersion="14" ma:contentTypeDescription="Create a new document." ma:contentTypeScope="" ma:versionID="59f04d422c3dc55a1470d80b7216bed2">
  <xsd:schema xmlns:xsd="http://www.w3.org/2001/XMLSchema" xmlns:xs="http://www.w3.org/2001/XMLSchema" xmlns:p="http://schemas.microsoft.com/office/2006/metadata/properties" xmlns:ns3="83f309df-a20e-4ae4-a762-48cfa988792c" xmlns:ns4="79b5214c-cae0-4b14-a405-c2ca24cbd5ac" targetNamespace="http://schemas.microsoft.com/office/2006/metadata/properties" ma:root="true" ma:fieldsID="8282346ac9902f39c438f066e6c80bea" ns3:_="" ns4:_="">
    <xsd:import namespace="83f309df-a20e-4ae4-a762-48cfa988792c"/>
    <xsd:import namespace="79b5214c-cae0-4b14-a405-c2ca24cbd5ac"/>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DateTaken" minOccurs="0"/>
                <xsd:element ref="ns4:MediaServiceLocation" minOccurs="0"/>
                <xsd:element ref="ns4:MediaServiceGenerationTime" minOccurs="0"/>
                <xsd:element ref="ns4:MediaServiceEventHashCod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3f309df-a20e-4ae4-a762-48cfa988792c"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9b5214c-cae0-4b14-a405-c2ca24cbd5ac"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Location" ma:index="16" nillable="true" ma:displayNam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haredContentType xmlns="Microsoft.SharePoint.Taxonomy.ContentTypeSync" SourceId="05225ff6-d8db-4da8-8d9c-1f925f835688" ContentTypeId="0x0101" PreviousValue="false"/>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1DED0F9-CDA7-4965-85CD-A94BCF6FB2E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3f309df-a20e-4ae4-a762-48cfa988792c"/>
    <ds:schemaRef ds:uri="79b5214c-cae0-4b14-a405-c2ca24cbd5a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9F2B61C-B540-4BC0-AC3E-83528A72D13F}">
  <ds:schemaRefs>
    <ds:schemaRef ds:uri="Microsoft.SharePoint.Taxonomy.ContentTypeSync"/>
  </ds:schemaRefs>
</ds:datastoreItem>
</file>

<file path=customXml/itemProps3.xml><?xml version="1.0" encoding="utf-8"?>
<ds:datastoreItem xmlns:ds="http://schemas.openxmlformats.org/officeDocument/2006/customXml" ds:itemID="{FA3E4D9C-AA0A-4FCA-B13F-7B928CF49D9F}">
  <ds:schemaRefs>
    <ds:schemaRef ds:uri="http://schemas.microsoft.com/sharepoint/v3/contenttype/forms"/>
  </ds:schemaRefs>
</ds:datastoreItem>
</file>

<file path=customXml/itemProps4.xml><?xml version="1.0" encoding="utf-8"?>
<ds:datastoreItem xmlns:ds="http://schemas.openxmlformats.org/officeDocument/2006/customXml" ds:itemID="{9703D672-4BAB-4225-91D3-6155E7C52C5F}">
  <ds:schemaRefs>
    <ds:schemaRef ds:uri="http://schemas.microsoft.com/office/2006/documentManagement/types"/>
    <ds:schemaRef ds:uri="http://purl.org/dc/terms/"/>
    <ds:schemaRef ds:uri="http://purl.org/dc/dcmitype/"/>
    <ds:schemaRef ds:uri="http://schemas.microsoft.com/office/2006/metadata/properties"/>
    <ds:schemaRef ds:uri="79b5214c-cae0-4b14-a405-c2ca24cbd5ac"/>
    <ds:schemaRef ds:uri="http://purl.org/dc/elements/1.1/"/>
    <ds:schemaRef ds:uri="http://schemas.microsoft.com/office/infopath/2007/PartnerControls"/>
    <ds:schemaRef ds:uri="http://schemas.openxmlformats.org/package/2006/metadata/core-properties"/>
    <ds:schemaRef ds:uri="83f309df-a20e-4ae4-a762-48cfa988792c"/>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Sify Theme 11102018</Template>
  <TotalTime>1844</TotalTime>
  <Words>2713</Words>
  <Application>Microsoft Office PowerPoint</Application>
  <PresentationFormat>On-screen Show (16:9)</PresentationFormat>
  <Paragraphs>334</Paragraphs>
  <Slides>26</Slides>
  <Notes>5</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Sify Theme Nov20</vt:lpstr>
      <vt:lpstr>PowerPoint Presentation</vt:lpstr>
      <vt:lpstr>AGENDA</vt:lpstr>
      <vt:lpstr>PowerPoint Presentation</vt:lpstr>
      <vt:lpstr>SIFY’S JOURNEY: 25 YEARS OF TRANSFORMATION</vt:lpstr>
      <vt:lpstr>SIFY ICT services KEY FACTS points </vt:lpstr>
      <vt:lpstr>INTEGRATED ENGAGEMENTS: key references</vt:lpstr>
      <vt:lpstr>PowerPoint Presentation</vt:lpstr>
      <vt:lpstr>Project Overview</vt:lpstr>
      <vt:lpstr>Implementation &amp; Support-1/2</vt:lpstr>
      <vt:lpstr>Implementation &amp; Support-2/2</vt:lpstr>
      <vt:lpstr>PowerPoint Presentation</vt:lpstr>
      <vt:lpstr>Proposed Target Architecture</vt:lpstr>
      <vt:lpstr>Proposed Solution</vt:lpstr>
      <vt:lpstr>Key Pre-requisites</vt:lpstr>
      <vt:lpstr>Exclusions</vt:lpstr>
      <vt:lpstr>Assumptions</vt:lpstr>
      <vt:lpstr>PowerPoint Presentation</vt:lpstr>
      <vt:lpstr>Project Phases</vt:lpstr>
      <vt:lpstr>Project Phases</vt:lpstr>
      <vt:lpstr>Key Risks and Mitigation</vt:lpstr>
      <vt:lpstr>Key Risks and Mitigation</vt:lpstr>
      <vt:lpstr>Project Critical Success Factors</vt:lpstr>
      <vt:lpstr>Project Review &amp; Documentation</vt:lpstr>
      <vt:lpstr>Communication Plan/Management</vt:lpstr>
      <vt:lpstr>Escalation matrix</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Ramkumar  Mv</dc:creator>
  <cp:lastModifiedBy>Murali.J  Janakiraman</cp:lastModifiedBy>
  <cp:revision>75</cp:revision>
  <dcterms:created xsi:type="dcterms:W3CDTF">2020-10-26T06:38:47Z</dcterms:created>
  <dcterms:modified xsi:type="dcterms:W3CDTF">2023-09-19T05:03:08Z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0x010100383E1AD0B7C49E46BEDB6BC02C59C368</vt:lpwstr>
  </property>
</Properties>
</file>