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6" r:id="rId2"/>
  </p:sldMasterIdLst>
  <p:notesMasterIdLst>
    <p:notesMasterId r:id="rId58"/>
  </p:notesMasterIdLst>
  <p:sldIdLst>
    <p:sldId id="266" r:id="rId3"/>
    <p:sldId id="340" r:id="rId4"/>
    <p:sldId id="348" r:id="rId5"/>
    <p:sldId id="392" r:id="rId6"/>
    <p:sldId id="267" r:id="rId7"/>
    <p:sldId id="268" r:id="rId8"/>
    <p:sldId id="355" r:id="rId9"/>
    <p:sldId id="270" r:id="rId10"/>
    <p:sldId id="271" r:id="rId11"/>
    <p:sldId id="481" r:id="rId12"/>
    <p:sldId id="275" r:id="rId13"/>
    <p:sldId id="276" r:id="rId14"/>
    <p:sldId id="317" r:id="rId15"/>
    <p:sldId id="318" r:id="rId16"/>
    <p:sldId id="2555" r:id="rId17"/>
    <p:sldId id="368" r:id="rId18"/>
    <p:sldId id="280" r:id="rId19"/>
    <p:sldId id="357" r:id="rId20"/>
    <p:sldId id="358" r:id="rId21"/>
    <p:sldId id="350" r:id="rId22"/>
    <p:sldId id="283" r:id="rId23"/>
    <p:sldId id="388" r:id="rId24"/>
    <p:sldId id="389" r:id="rId25"/>
    <p:sldId id="390" r:id="rId26"/>
    <p:sldId id="363" r:id="rId27"/>
    <p:sldId id="369" r:id="rId28"/>
    <p:sldId id="284" r:id="rId29"/>
    <p:sldId id="359" r:id="rId30"/>
    <p:sldId id="360" r:id="rId31"/>
    <p:sldId id="361" r:id="rId32"/>
    <p:sldId id="288" r:id="rId33"/>
    <p:sldId id="362" r:id="rId34"/>
    <p:sldId id="293" r:id="rId35"/>
    <p:sldId id="294" r:id="rId36"/>
    <p:sldId id="295" r:id="rId37"/>
    <p:sldId id="296" r:id="rId38"/>
    <p:sldId id="297" r:id="rId39"/>
    <p:sldId id="298" r:id="rId40"/>
    <p:sldId id="366" r:id="rId41"/>
    <p:sldId id="370" r:id="rId42"/>
    <p:sldId id="380" r:id="rId43"/>
    <p:sldId id="382" r:id="rId44"/>
    <p:sldId id="384" r:id="rId45"/>
    <p:sldId id="383" r:id="rId46"/>
    <p:sldId id="385" r:id="rId47"/>
    <p:sldId id="335" r:id="rId48"/>
    <p:sldId id="482" r:id="rId49"/>
    <p:sldId id="301" r:id="rId50"/>
    <p:sldId id="302" r:id="rId51"/>
    <p:sldId id="303" r:id="rId52"/>
    <p:sldId id="304" r:id="rId53"/>
    <p:sldId id="305" r:id="rId54"/>
    <p:sldId id="483" r:id="rId55"/>
    <p:sldId id="289" r:id="rId56"/>
    <p:sldId id="263" r:id="rId57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2" orient="horz" pos="2951">
          <p15:clr>
            <a:srgbClr val="A4A3A4"/>
          </p15:clr>
        </p15:guide>
        <p15:guide id="3" orient="horz" pos="395" userDrawn="1">
          <p15:clr>
            <a:srgbClr val="A4A3A4"/>
          </p15:clr>
        </p15:guide>
        <p15:guide id="4" pos="226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pos="2881">
          <p15:clr>
            <a:srgbClr val="A4A3A4"/>
          </p15:clr>
        </p15:guide>
        <p15:guide id="7" pos="2779">
          <p15:clr>
            <a:srgbClr val="A4A3A4"/>
          </p15:clr>
        </p15:guide>
        <p15:guide id="8" pos="29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8FB4E0"/>
    <a:srgbClr val="B2A2C8"/>
    <a:srgbClr val="595959"/>
    <a:srgbClr val="93CEDE"/>
    <a:srgbClr val="FDD5B4"/>
    <a:srgbClr val="CCC1DB"/>
    <a:srgbClr val="E7B8B7"/>
    <a:srgbClr val="C3D79B"/>
    <a:srgbClr val="BC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98F7B4-FDCD-4D98-A461-3DA63EFD1522}" v="1" dt="2019-09-03T10:02:32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21" autoAdjust="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252" y="126"/>
      </p:cViewPr>
      <p:guideLst>
        <p:guide orient="horz" pos="645"/>
        <p:guide orient="horz" pos="2951"/>
        <p:guide orient="horz" pos="395"/>
        <p:guide pos="226"/>
        <p:guide pos="5511"/>
        <p:guide pos="2881"/>
        <p:guide pos="2779"/>
        <p:guide pos="29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73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1046</c:v>
                </c:pt>
                <c:pt idx="1">
                  <c:v>1286</c:v>
                </c:pt>
                <c:pt idx="2">
                  <c:v>1503</c:v>
                </c:pt>
                <c:pt idx="3">
                  <c:v>1843</c:v>
                </c:pt>
                <c:pt idx="4">
                  <c:v>2068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E-47DE-85AC-D97251BAF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27350784"/>
        <c:axId val="227357824"/>
      </c:barChart>
      <c:catAx>
        <c:axId val="2273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7357824"/>
        <c:crosses val="autoZero"/>
        <c:auto val="1"/>
        <c:lblAlgn val="ctr"/>
        <c:lblOffset val="100"/>
        <c:noMultiLvlLbl val="0"/>
      </c:catAx>
      <c:valAx>
        <c:axId val="227357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735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595959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82051282051282E-3"/>
          <c:y val="5.2083333333333409E-3"/>
          <c:w val="0.99487166647889202"/>
          <c:h val="0.79319430774278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Telecom centric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F-42ED-B3C7-CC0463748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7321728"/>
        <c:axId val="227323264"/>
      </c:barChart>
      <c:catAx>
        <c:axId val="22732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323264"/>
        <c:crosses val="autoZero"/>
        <c:auto val="1"/>
        <c:lblAlgn val="ctr"/>
        <c:lblOffset val="100"/>
        <c:noMultiLvlLbl val="0"/>
      </c:catAx>
      <c:valAx>
        <c:axId val="227323264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one"/>
        <c:crossAx val="22732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8FB4E0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DC Centric IT Services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34.300000000000004</c:v>
                </c:pt>
                <c:pt idx="1">
                  <c:v>34.300000000000004</c:v>
                </c:pt>
                <c:pt idx="2">
                  <c:v>36.5</c:v>
                </c:pt>
                <c:pt idx="3">
                  <c:v>44.9</c:v>
                </c:pt>
                <c:pt idx="4">
                  <c:v>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E-425E-969B-603A3B236B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Telecom Centric Services</c:v>
                </c:pt>
              </c:strCache>
            </c:strRef>
          </c:tx>
          <c:spPr>
            <a:solidFill>
              <a:srgbClr val="CBC1DB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65.7</c:v>
                </c:pt>
                <c:pt idx="1">
                  <c:v>65.7</c:v>
                </c:pt>
                <c:pt idx="2">
                  <c:v>63.5</c:v>
                </c:pt>
                <c:pt idx="3">
                  <c:v>55.1</c:v>
                </c:pt>
                <c:pt idx="4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5E-425E-969B-603A3B236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8199040"/>
        <c:axId val="228209024"/>
      </c:barChart>
      <c:catAx>
        <c:axId val="228199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209024"/>
        <c:crosses val="autoZero"/>
        <c:auto val="1"/>
        <c:lblAlgn val="ctr"/>
        <c:lblOffset val="100"/>
        <c:noMultiLvlLbl val="0"/>
      </c:catAx>
      <c:valAx>
        <c:axId val="228209024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1990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097224274828519E-2"/>
          <c:y val="0.82985224677519631"/>
          <c:w val="0.89999995122519905"/>
          <c:h val="0.11429556538026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39969485411185E-2"/>
          <c:y val="0.14856813866185539"/>
          <c:w val="0.86381439794608894"/>
          <c:h val="0.70566602065201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2.62273469035416E-3"/>
                  <c:y val="2.3649389422112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9D-4A1A-852E-3C5140C8BA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4.9000000000000004</c:v>
                </c:pt>
                <c:pt idx="1">
                  <c:v>5.8</c:v>
                </c:pt>
                <c:pt idx="2">
                  <c:v>6.7</c:v>
                </c:pt>
                <c:pt idx="3">
                  <c:v>9.9</c:v>
                </c:pt>
                <c:pt idx="4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9D-4A1A-852E-3C5140C8BA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4353408"/>
        <c:axId val="214364544"/>
      </c:barChart>
      <c:catAx>
        <c:axId val="21435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64544"/>
        <c:crosses val="autoZero"/>
        <c:auto val="1"/>
        <c:lblAlgn val="ctr"/>
        <c:lblOffset val="100"/>
        <c:noMultiLvlLbl val="0"/>
      </c:catAx>
      <c:valAx>
        <c:axId val="21436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5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58456-C41B-40D1-8F1E-3E01E3ED8636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0C7FB-05A3-4118-86D5-E4ADFF43D7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2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7FB-05A3-4118-86D5-E4ADFF43D7F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8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1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56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Our financial journey in the past 5 years</a:t>
            </a:r>
            <a:r>
              <a:rPr lang="en-US" baseline="0" dirty="0"/>
              <a:t> has been a true reflection of our stellar capabilities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We have transformed ourselves from a ‘Network/Data center provider’ to a ‘cloud transformation partner’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We have grown by 19% over the past 5 years with a Y-O-Y growth of almost 20%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The share of revenue from our  DC centric IT services has grown over the years with the contribution rising from 34.3% in FY 2013-14 to almost 52% in FY 2017-18 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 The bulk of our revenue comes from services with the services revenue being 12-20 times of our revenue from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7FB-05A3-4118-86D5-E4ADFF43D7F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76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5A46C-A1A7-4E9C-8330-2D54FC2AD1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4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57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1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2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0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9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7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83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968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452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937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4216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905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390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87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00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97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432" indent="0">
              <a:buNone/>
              <a:defRPr sz="1500" b="1"/>
            </a:lvl2pPr>
            <a:lvl3pPr marL="696864" indent="0">
              <a:buNone/>
              <a:defRPr sz="1400" b="1"/>
            </a:lvl3pPr>
            <a:lvl4pPr marL="1045296" indent="0">
              <a:buNone/>
              <a:defRPr sz="1200" b="1"/>
            </a:lvl4pPr>
            <a:lvl5pPr marL="1393728" indent="0">
              <a:buNone/>
              <a:defRPr sz="1200" b="1"/>
            </a:lvl5pPr>
            <a:lvl6pPr marL="1742161" indent="0">
              <a:buNone/>
              <a:defRPr sz="1200" b="1"/>
            </a:lvl6pPr>
            <a:lvl7pPr marL="2090593" indent="0">
              <a:buNone/>
              <a:defRPr sz="1200" b="1"/>
            </a:lvl7pPr>
            <a:lvl8pPr marL="2439025" indent="0">
              <a:buNone/>
              <a:defRPr sz="1200" b="1"/>
            </a:lvl8pPr>
            <a:lvl9pPr marL="27874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432" indent="0">
              <a:buNone/>
              <a:defRPr sz="1500" b="1"/>
            </a:lvl2pPr>
            <a:lvl3pPr marL="696864" indent="0">
              <a:buNone/>
              <a:defRPr sz="1400" b="1"/>
            </a:lvl3pPr>
            <a:lvl4pPr marL="1045296" indent="0">
              <a:buNone/>
              <a:defRPr sz="1200" b="1"/>
            </a:lvl4pPr>
            <a:lvl5pPr marL="1393728" indent="0">
              <a:buNone/>
              <a:defRPr sz="1200" b="1"/>
            </a:lvl5pPr>
            <a:lvl6pPr marL="1742161" indent="0">
              <a:buNone/>
              <a:defRPr sz="1200" b="1"/>
            </a:lvl6pPr>
            <a:lvl7pPr marL="2090593" indent="0">
              <a:buNone/>
              <a:defRPr sz="1200" b="1"/>
            </a:lvl7pPr>
            <a:lvl8pPr marL="2439025" indent="0">
              <a:buNone/>
              <a:defRPr sz="1200" b="1"/>
            </a:lvl8pPr>
            <a:lvl9pPr marL="27874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0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92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99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2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2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8432" indent="0">
              <a:buNone/>
              <a:defRPr sz="900"/>
            </a:lvl2pPr>
            <a:lvl3pPr marL="696864" indent="0">
              <a:buNone/>
              <a:defRPr sz="800"/>
            </a:lvl3pPr>
            <a:lvl4pPr marL="1045296" indent="0">
              <a:buNone/>
              <a:defRPr sz="700"/>
            </a:lvl4pPr>
            <a:lvl5pPr marL="1393728" indent="0">
              <a:buNone/>
              <a:defRPr sz="700"/>
            </a:lvl5pPr>
            <a:lvl6pPr marL="1742161" indent="0">
              <a:buNone/>
              <a:defRPr sz="700"/>
            </a:lvl6pPr>
            <a:lvl7pPr marL="2090593" indent="0">
              <a:buNone/>
              <a:defRPr sz="700"/>
            </a:lvl7pPr>
            <a:lvl8pPr marL="2439025" indent="0">
              <a:buNone/>
              <a:defRPr sz="700"/>
            </a:lvl8pPr>
            <a:lvl9pPr marL="27874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62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8432" indent="0">
              <a:buNone/>
              <a:defRPr sz="2100"/>
            </a:lvl2pPr>
            <a:lvl3pPr marL="696864" indent="0">
              <a:buNone/>
              <a:defRPr sz="1800"/>
            </a:lvl3pPr>
            <a:lvl4pPr marL="1045296" indent="0">
              <a:buNone/>
              <a:defRPr sz="1500"/>
            </a:lvl4pPr>
            <a:lvl5pPr marL="1393728" indent="0">
              <a:buNone/>
              <a:defRPr sz="1500"/>
            </a:lvl5pPr>
            <a:lvl6pPr marL="1742161" indent="0">
              <a:buNone/>
              <a:defRPr sz="1500"/>
            </a:lvl6pPr>
            <a:lvl7pPr marL="2090593" indent="0">
              <a:buNone/>
              <a:defRPr sz="1500"/>
            </a:lvl7pPr>
            <a:lvl8pPr marL="2439025" indent="0">
              <a:buNone/>
              <a:defRPr sz="1500"/>
            </a:lvl8pPr>
            <a:lvl9pPr marL="2787457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8432" indent="0">
              <a:buNone/>
              <a:defRPr sz="900"/>
            </a:lvl2pPr>
            <a:lvl3pPr marL="696864" indent="0">
              <a:buNone/>
              <a:defRPr sz="800"/>
            </a:lvl3pPr>
            <a:lvl4pPr marL="1045296" indent="0">
              <a:buNone/>
              <a:defRPr sz="700"/>
            </a:lvl4pPr>
            <a:lvl5pPr marL="1393728" indent="0">
              <a:buNone/>
              <a:defRPr sz="700"/>
            </a:lvl5pPr>
            <a:lvl6pPr marL="1742161" indent="0">
              <a:buNone/>
              <a:defRPr sz="700"/>
            </a:lvl6pPr>
            <a:lvl7pPr marL="2090593" indent="0">
              <a:buNone/>
              <a:defRPr sz="700"/>
            </a:lvl7pPr>
            <a:lvl8pPr marL="2439025" indent="0">
              <a:buNone/>
              <a:defRPr sz="700"/>
            </a:lvl8pPr>
            <a:lvl9pPr marL="27874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73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5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1026161"/>
            <a:ext cx="8412163" cy="36585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98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C9DCF62E-A4F4-42AB-A8EE-74B886D41FF4}"/>
              </a:ext>
            </a:extLst>
          </p:cNvPr>
          <p:cNvGrpSpPr/>
          <p:nvPr userDrawn="1"/>
        </p:nvGrpSpPr>
        <p:grpSpPr>
          <a:xfrm rot="16200000">
            <a:off x="3868537" y="1710689"/>
            <a:ext cx="1405044" cy="1808430"/>
            <a:chOff x="9651545" y="1652096"/>
            <a:chExt cx="1873392" cy="2411240"/>
          </a:xfrm>
        </p:grpSpPr>
        <p:sp>
          <p:nvSpPr>
            <p:cNvPr id="8" name="Rectangle 80">
              <a:extLst>
                <a:ext uri="{FF2B5EF4-FFF2-40B4-BE49-F238E27FC236}">
                  <a16:creationId xmlns:a16="http://schemas.microsoft.com/office/drawing/2014/main" id="{C375357E-FAC9-4CD3-8A0B-E0DD0F41A148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EC2422-8495-4CA8-9C42-4C9CB0D789F6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AutoShape 60">
            <a:extLst>
              <a:ext uri="{FF2B5EF4-FFF2-40B4-BE49-F238E27FC236}">
                <a16:creationId xmlns:a16="http://schemas.microsoft.com/office/drawing/2014/main" id="{A7ABD64C-41A9-4D2A-B30E-C38778DC57F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2918835" y="2076200"/>
            <a:ext cx="3304448" cy="107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 dirty="0">
                <a:solidFill>
                  <a:prstClr val="black"/>
                </a:solidFill>
              </a:rPr>
              <a:t>thank you</a:t>
            </a:r>
          </a:p>
        </p:txBody>
      </p:sp>
      <p:pic>
        <p:nvPicPr>
          <p:cNvPr id="18" name="Picture 6" descr="http://skillwise.in/consulting/images_new/logo/sify.png">
            <a:extLst>
              <a:ext uri="{FF2B5EF4-FFF2-40B4-BE49-F238E27FC236}">
                <a16:creationId xmlns:a16="http://schemas.microsoft.com/office/drawing/2014/main" id="{14CDEA47-6575-4AE8-939E-085EEADD46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296" y="-156924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D104A88-D5AC-48A6-A044-F03AE144E917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087637-F030-4BD7-B944-4016C5C0ECCF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6B4D0E-D160-4E8F-916C-3ADD45ECA9F2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9AF86A-D38D-402E-97A8-1EB596390E9E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4C54D9-6E1F-49EF-8C53-81F84A804AEE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CFA3EB-FAD2-4DF7-A769-76ECD26EF43F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6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3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 anchor="b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5" y="1025124"/>
            <a:ext cx="4040188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7" y="1333501"/>
            <a:ext cx="4040187" cy="33512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386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513" y="1333501"/>
            <a:ext cx="4038600" cy="3351213"/>
          </a:xfrm>
        </p:spPr>
        <p:txBody>
          <a:bodyPr/>
          <a:lstStyle>
            <a:lvl1pPr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91428" tIns="45715" rIns="91428" bIns="45715"/>
          <a:lstStyle/>
          <a:p>
            <a:fld id="{31955FAA-B548-4C42-A7F7-1EE7353C52E3}" type="datetimeFigureOut">
              <a:rPr lang="en-IN" sz="14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/>
              <a:t>18-09-2023</a:t>
            </a:fld>
            <a:endParaRPr lang="en-IN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91428" tIns="45715" rIns="91428" bIns="45715"/>
          <a:lstStyle/>
          <a:p>
            <a:endParaRPr lang="en-IN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15861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08A3319-5104-4E46-B7BB-4F68F196E48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098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2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1" y="1026161"/>
            <a:ext cx="8412163" cy="365855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61950" y="367268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60" r:id="rId7"/>
    <p:sldLayoutId id="2147483671" r:id="rId8"/>
    <p:sldLayoutId id="2147483700" r:id="rId9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9686" tIns="34843" rIns="69686" bIns="348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9686" tIns="34843" rIns="69686" bIns="34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9686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8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defTabSz="696864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324" indent="-261324" algn="l" defTabSz="6968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202" indent="-217770" algn="l" defTabSz="69686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1080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512" indent="-174216" algn="l" defTabSz="69686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945" indent="-174216" algn="l" defTabSz="69686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377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4809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3241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673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432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6864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296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728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161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0593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9025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7457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svg"/><Relationship Id="rId21" Type="http://schemas.openxmlformats.org/officeDocument/2006/relationships/image" Target="../media/image53.pn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49.jpe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sv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jpe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jpeg"/><Relationship Id="rId22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" Type="http://schemas.openxmlformats.org/officeDocument/2006/relationships/image" Target="../media/image57.png"/><Relationship Id="rId21" Type="http://schemas.openxmlformats.org/officeDocument/2006/relationships/image" Target="../media/image75.png"/><Relationship Id="rId7" Type="http://schemas.openxmlformats.org/officeDocument/2006/relationships/image" Target="../media/image61.jpe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5" Type="http://schemas.openxmlformats.org/officeDocument/2006/relationships/image" Target="../media/image59.gif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jpeg"/><Relationship Id="rId27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0.png"/><Relationship Id="rId18" Type="http://schemas.openxmlformats.org/officeDocument/2006/relationships/image" Target="../media/image114.png"/><Relationship Id="rId3" Type="http://schemas.microsoft.com/office/2007/relationships/hdphoto" Target="../media/hdphoto4.wdp"/><Relationship Id="rId21" Type="http://schemas.openxmlformats.org/officeDocument/2006/relationships/image" Target="../media/image117.png"/><Relationship Id="rId7" Type="http://schemas.microsoft.com/office/2007/relationships/hdphoto" Target="../media/hdphoto5.wdp"/><Relationship Id="rId12" Type="http://schemas.microsoft.com/office/2007/relationships/hdphoto" Target="../media/hdphoto7.wdp"/><Relationship Id="rId17" Type="http://schemas.openxmlformats.org/officeDocument/2006/relationships/image" Target="../media/image113.png"/><Relationship Id="rId2" Type="http://schemas.openxmlformats.org/officeDocument/2006/relationships/image" Target="../media/image103.png"/><Relationship Id="rId16" Type="http://schemas.microsoft.com/office/2007/relationships/hdphoto" Target="../media/hdphoto8.wdp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09.png"/><Relationship Id="rId5" Type="http://schemas.openxmlformats.org/officeDocument/2006/relationships/image" Target="../media/image105.png"/><Relationship Id="rId15" Type="http://schemas.openxmlformats.org/officeDocument/2006/relationships/image" Target="../media/image112.png"/><Relationship Id="rId10" Type="http://schemas.microsoft.com/office/2007/relationships/hdphoto" Target="../media/hdphoto6.wdp"/><Relationship Id="rId19" Type="http://schemas.openxmlformats.org/officeDocument/2006/relationships/image" Target="../media/image115.png"/><Relationship Id="rId4" Type="http://schemas.openxmlformats.org/officeDocument/2006/relationships/image" Target="../media/image104.png"/><Relationship Id="rId9" Type="http://schemas.openxmlformats.org/officeDocument/2006/relationships/image" Target="../media/image108.png"/><Relationship Id="rId14" Type="http://schemas.openxmlformats.org/officeDocument/2006/relationships/image" Target="../media/image11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26" Type="http://schemas.microsoft.com/office/2007/relationships/hdphoto" Target="../media/hdphoto10.wdp"/><Relationship Id="rId3" Type="http://schemas.openxmlformats.org/officeDocument/2006/relationships/image" Target="../media/image119.png"/><Relationship Id="rId21" Type="http://schemas.openxmlformats.org/officeDocument/2006/relationships/image" Target="../media/image133.png"/><Relationship Id="rId7" Type="http://schemas.openxmlformats.org/officeDocument/2006/relationships/image" Target="../media/image105.png"/><Relationship Id="rId12" Type="http://schemas.microsoft.com/office/2007/relationships/hdphoto" Target="../media/hdphoto9.wdp"/><Relationship Id="rId17" Type="http://schemas.openxmlformats.org/officeDocument/2006/relationships/image" Target="../media/image129.png"/><Relationship Id="rId25" Type="http://schemas.openxmlformats.org/officeDocument/2006/relationships/image" Target="../media/image137.png"/><Relationship Id="rId2" Type="http://schemas.openxmlformats.org/officeDocument/2006/relationships/image" Target="../media/image118.png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29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24.png"/><Relationship Id="rId24" Type="http://schemas.openxmlformats.org/officeDocument/2006/relationships/image" Target="../media/image136.png"/><Relationship Id="rId5" Type="http://schemas.openxmlformats.org/officeDocument/2006/relationships/image" Target="../media/image106.png"/><Relationship Id="rId15" Type="http://schemas.openxmlformats.org/officeDocument/2006/relationships/image" Target="../media/image127.png"/><Relationship Id="rId23" Type="http://schemas.openxmlformats.org/officeDocument/2006/relationships/image" Target="../media/image135.png"/><Relationship Id="rId28" Type="http://schemas.microsoft.com/office/2007/relationships/hdphoto" Target="../media/hdphoto11.wdp"/><Relationship Id="rId10" Type="http://schemas.openxmlformats.org/officeDocument/2006/relationships/image" Target="../media/image123.png"/><Relationship Id="rId19" Type="http://schemas.openxmlformats.org/officeDocument/2006/relationships/image" Target="../media/image131.png"/><Relationship Id="rId4" Type="http://schemas.openxmlformats.org/officeDocument/2006/relationships/image" Target="../media/image120.png"/><Relationship Id="rId9" Type="http://schemas.openxmlformats.org/officeDocument/2006/relationships/image" Target="../media/image122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Relationship Id="rId27" Type="http://schemas.openxmlformats.org/officeDocument/2006/relationships/image" Target="../media/image13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svg"/><Relationship Id="rId7" Type="http://schemas.openxmlformats.org/officeDocument/2006/relationships/image" Target="../media/image145.sv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svg"/><Relationship Id="rId4" Type="http://schemas.openxmlformats.org/officeDocument/2006/relationships/image" Target="../media/image142.png"/><Relationship Id="rId9" Type="http://schemas.openxmlformats.org/officeDocument/2006/relationships/image" Target="../media/image147.sv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gif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finance image">
            <a:extLst>
              <a:ext uri="{FF2B5EF4-FFF2-40B4-BE49-F238E27FC236}">
                <a16:creationId xmlns:a16="http://schemas.microsoft.com/office/drawing/2014/main" id="{517CF30B-FD35-41DC-9F3F-E05609021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4"/>
          <a:stretch/>
        </p:blipFill>
        <p:spPr bwMode="auto">
          <a:xfrm>
            <a:off x="0" y="0"/>
            <a:ext cx="9144000" cy="33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76A6FD32-7510-4661-B7AC-98380426A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9858" y="2513460"/>
            <a:ext cx="495323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79358" fontAlgn="base">
              <a:lnSpc>
                <a:spcPts val="4192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cap="all" dirty="0">
                <a:solidFill>
                  <a:prstClr val="white"/>
                </a:solidFill>
                <a:latin typeface="Trebuchet MS" panose="020B0603020202020204" pitchFamily="34" charset="0"/>
                <a:cs typeface="Arial" pitchFamily="34" charset="0"/>
              </a:rPr>
              <a:t>Section divider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5EB55-FD34-4555-9F09-F7E32603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5861" y="3253652"/>
            <a:ext cx="2057400" cy="27384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4399" y="4761659"/>
            <a:ext cx="9145025" cy="3818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>
            <a:off x="-2" y="2825400"/>
            <a:ext cx="9144002" cy="193138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2" name="Freeform 21"/>
          <p:cNvSpPr/>
          <p:nvPr/>
        </p:nvSpPr>
        <p:spPr>
          <a:xfrm>
            <a:off x="-1" y="2582629"/>
            <a:ext cx="9144001" cy="248501"/>
          </a:xfrm>
          <a:custGeom>
            <a:avLst/>
            <a:gdLst>
              <a:gd name="connsiteX0" fmla="*/ 0 w 10045700"/>
              <a:gd name="connsiteY0" fmla="*/ 0 h 248501"/>
              <a:gd name="connsiteX1" fmla="*/ 4581427 w 10045700"/>
              <a:gd name="connsiteY1" fmla="*/ 0 h 248501"/>
              <a:gd name="connsiteX2" fmla="*/ 4695652 w 10045700"/>
              <a:gd name="connsiteY2" fmla="*/ 200739 h 248501"/>
              <a:gd name="connsiteX3" fmla="*/ 10045700 w 10045700"/>
              <a:gd name="connsiteY3" fmla="*/ 200739 h 248501"/>
              <a:gd name="connsiteX4" fmla="*/ 10045700 w 10045700"/>
              <a:gd name="connsiteY4" fmla="*/ 248501 h 248501"/>
              <a:gd name="connsiteX5" fmla="*/ 4722829 w 10045700"/>
              <a:gd name="connsiteY5" fmla="*/ 248501 h 248501"/>
              <a:gd name="connsiteX6" fmla="*/ 0 w 10045700"/>
              <a:gd name="connsiteY6" fmla="*/ 248501 h 248501"/>
              <a:gd name="connsiteX7" fmla="*/ 0 w 10045700"/>
              <a:gd name="connsiteY7" fmla="*/ 200739 h 24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700" h="248501">
                <a:moveTo>
                  <a:pt x="0" y="0"/>
                </a:moveTo>
                <a:lnTo>
                  <a:pt x="4581427" y="0"/>
                </a:lnTo>
                <a:lnTo>
                  <a:pt x="4695652" y="200739"/>
                </a:lnTo>
                <a:lnTo>
                  <a:pt x="10045700" y="200739"/>
                </a:lnTo>
                <a:lnTo>
                  <a:pt x="10045700" y="248501"/>
                </a:lnTo>
                <a:lnTo>
                  <a:pt x="4722829" y="248501"/>
                </a:lnTo>
                <a:lnTo>
                  <a:pt x="0" y="248501"/>
                </a:lnTo>
                <a:lnTo>
                  <a:pt x="0" y="200739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3" name="Freeform 22"/>
          <p:cNvSpPr/>
          <p:nvPr/>
        </p:nvSpPr>
        <p:spPr>
          <a:xfrm rot="10800000">
            <a:off x="0" y="4725036"/>
            <a:ext cx="9144000" cy="256666"/>
          </a:xfrm>
          <a:custGeom>
            <a:avLst/>
            <a:gdLst>
              <a:gd name="connsiteX0" fmla="*/ 10045700 w 10045700"/>
              <a:gd name="connsiteY0" fmla="*/ 248501 h 248501"/>
              <a:gd name="connsiteX1" fmla="*/ 4722829 w 10045700"/>
              <a:gd name="connsiteY1" fmla="*/ 248501 h 248501"/>
              <a:gd name="connsiteX2" fmla="*/ 0 w 10045700"/>
              <a:gd name="connsiteY2" fmla="*/ 248501 h 248501"/>
              <a:gd name="connsiteX3" fmla="*/ 0 w 10045700"/>
              <a:gd name="connsiteY3" fmla="*/ 200739 h 248501"/>
              <a:gd name="connsiteX4" fmla="*/ 0 w 10045700"/>
              <a:gd name="connsiteY4" fmla="*/ 0 h 248501"/>
              <a:gd name="connsiteX5" fmla="*/ 4581427 w 10045700"/>
              <a:gd name="connsiteY5" fmla="*/ 0 h 248501"/>
              <a:gd name="connsiteX6" fmla="*/ 4695652 w 10045700"/>
              <a:gd name="connsiteY6" fmla="*/ 200739 h 248501"/>
              <a:gd name="connsiteX7" fmla="*/ 10045700 w 10045700"/>
              <a:gd name="connsiteY7" fmla="*/ 200739 h 24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700" h="248501">
                <a:moveTo>
                  <a:pt x="10045700" y="248501"/>
                </a:moveTo>
                <a:lnTo>
                  <a:pt x="4722829" y="248501"/>
                </a:lnTo>
                <a:lnTo>
                  <a:pt x="0" y="248501"/>
                </a:lnTo>
                <a:lnTo>
                  <a:pt x="0" y="200739"/>
                </a:lnTo>
                <a:lnTo>
                  <a:pt x="0" y="0"/>
                </a:lnTo>
                <a:lnTo>
                  <a:pt x="4581427" y="0"/>
                </a:lnTo>
                <a:lnTo>
                  <a:pt x="4695652" y="200739"/>
                </a:lnTo>
                <a:lnTo>
                  <a:pt x="10045700" y="200739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53331" y="3269033"/>
            <a:ext cx="5187130" cy="830997"/>
          </a:xfrm>
          <a:prstGeom prst="rect">
            <a:avLst/>
          </a:prstGeom>
        </p:spPr>
        <p:txBody>
          <a:bodyPr wrap="square" lIns="0" anchor="t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>
                <a:solidFill>
                  <a:srgbClr val="1F497D"/>
                </a:solidFill>
                <a:latin typeface="Trebuchet MS" panose="020B0603020202020204" pitchFamily="34" charset="0"/>
              </a:rPr>
              <a:t>CAPABILITY PRESENTATION TO</a:t>
            </a:r>
            <a:br>
              <a:rPr lang="en-IN" dirty="0">
                <a:solidFill>
                  <a:srgbClr val="1F497D"/>
                </a:solidFill>
                <a:latin typeface="Trebuchet MS" panose="020B0603020202020204" pitchFamily="34" charset="0"/>
              </a:rPr>
            </a:br>
            <a:r>
              <a:rPr lang="en-IN" dirty="0">
                <a:solidFill>
                  <a:srgbClr val="1F497D"/>
                </a:solidFill>
                <a:latin typeface="Trebuchet MS" panose="020B0603020202020204" pitchFamily="34" charset="0"/>
              </a:rPr>
              <a:t>MUTHOOTH FINCORP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518723" y="3302306"/>
            <a:ext cx="0" cy="116448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/>
          <p:cNvSpPr txBox="1">
            <a:spLocks/>
          </p:cNvSpPr>
          <p:nvPr/>
        </p:nvSpPr>
        <p:spPr>
          <a:xfrm>
            <a:off x="366031" y="4087207"/>
            <a:ext cx="5187130" cy="24102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1003960" rtl="0" eaLnBrk="1" latinLnBrk="0" hangingPunct="1">
              <a:lnSpc>
                <a:spcPct val="105000"/>
              </a:lnSpc>
              <a:spcBef>
                <a:spcPts val="1800"/>
              </a:spcBef>
              <a:buFont typeface="Arial" pitchFamily="34" charset="0"/>
              <a:buNone/>
              <a:tabLst>
                <a:tab pos="9348307" algn="r"/>
              </a:tabLst>
              <a:defRPr lang="en-US" sz="1400" b="1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Font typeface="Arial" pitchFamily="34" charset="0"/>
              <a:buNone/>
              <a:tabLst>
                <a:tab pos="9348307" algn="r"/>
              </a:tabLs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Garamond" pitchFamily="18" charset="0"/>
              <a:buChar char="►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360000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358756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358756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1244" indent="0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None/>
              <a:tabLst>
                <a:tab pos="9348307" algn="r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360345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358756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20"/>
              </a:spcBef>
            </a:pPr>
            <a:r>
              <a:rPr lang="en-US" sz="1600" dirty="0">
                <a:latin typeface="Trebuchet MS" panose="020B0603020202020204" pitchFamily="34" charset="0"/>
              </a:rPr>
              <a:t>August ‘18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87D36-3130-4F46-A48B-CDCC657B1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060" y="3188710"/>
            <a:ext cx="1391676" cy="13916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5C0EA8-6968-4747-906B-A3008E62483A}"/>
              </a:ext>
            </a:extLst>
          </p:cNvPr>
          <p:cNvSpPr/>
          <p:nvPr/>
        </p:nvSpPr>
        <p:spPr>
          <a:xfrm>
            <a:off x="0" y="0"/>
            <a:ext cx="9144000" cy="2795118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2" name="Group 71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3" name="Round Same Side Corner Rectangle 72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74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4647402" y="2452863"/>
            <a:ext cx="4287308" cy="664272"/>
            <a:chOff x="8223557" y="-2223216"/>
            <a:chExt cx="6766560" cy="1048405"/>
          </a:xfrm>
        </p:grpSpPr>
        <p:grpSp>
          <p:nvGrpSpPr>
            <p:cNvPr id="29" name="Group 110"/>
            <p:cNvGrpSpPr/>
            <p:nvPr/>
          </p:nvGrpSpPr>
          <p:grpSpPr>
            <a:xfrm>
              <a:off x="8223557" y="-2223216"/>
              <a:ext cx="1048405" cy="1048405"/>
              <a:chOff x="5119580" y="2412318"/>
              <a:chExt cx="1048405" cy="1048405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119580" y="2412318"/>
                <a:ext cx="1048405" cy="104840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endParaRPr lang="en-US" sz="1200" b="1" dirty="0"/>
              </a:p>
            </p:txBody>
          </p:sp>
          <p:sp>
            <p:nvSpPr>
              <p:cNvPr id="67" name="Freeform 18"/>
              <p:cNvSpPr>
                <a:spLocks/>
              </p:cNvSpPr>
              <p:nvPr/>
            </p:nvSpPr>
            <p:spPr bwMode="auto">
              <a:xfrm>
                <a:off x="5398901" y="2718611"/>
                <a:ext cx="466555" cy="487414"/>
              </a:xfrm>
              <a:custGeom>
                <a:avLst/>
                <a:gdLst>
                  <a:gd name="T0" fmla="*/ 2747 w 2756"/>
                  <a:gd name="T1" fmla="*/ 2617 h 2872"/>
                  <a:gd name="T2" fmla="*/ 2208 w 2756"/>
                  <a:gd name="T3" fmla="*/ 1817 h 2872"/>
                  <a:gd name="T4" fmla="*/ 1722 w 2756"/>
                  <a:gd name="T5" fmla="*/ 1575 h 2872"/>
                  <a:gd name="T6" fmla="*/ 1970 w 2756"/>
                  <a:gd name="T7" fmla="*/ 995 h 2872"/>
                  <a:gd name="T8" fmla="*/ 1989 w 2756"/>
                  <a:gd name="T9" fmla="*/ 520 h 2872"/>
                  <a:gd name="T10" fmla="*/ 1383 w 2756"/>
                  <a:gd name="T11" fmla="*/ 0 h 2872"/>
                  <a:gd name="T12" fmla="*/ 1378 w 2756"/>
                  <a:gd name="T13" fmla="*/ 0 h 2872"/>
                  <a:gd name="T14" fmla="*/ 1374 w 2756"/>
                  <a:gd name="T15" fmla="*/ 0 h 2872"/>
                  <a:gd name="T16" fmla="*/ 767 w 2756"/>
                  <a:gd name="T17" fmla="*/ 520 h 2872"/>
                  <a:gd name="T18" fmla="*/ 786 w 2756"/>
                  <a:gd name="T19" fmla="*/ 995 h 2872"/>
                  <a:gd name="T20" fmla="*/ 808 w 2756"/>
                  <a:gd name="T21" fmla="*/ 1099 h 2872"/>
                  <a:gd name="T22" fmla="*/ 1178 w 2756"/>
                  <a:gd name="T23" fmla="*/ 1320 h 2872"/>
                  <a:gd name="T24" fmla="*/ 1239 w 2756"/>
                  <a:gd name="T25" fmla="*/ 1296 h 2872"/>
                  <a:gd name="T26" fmla="*/ 1463 w 2756"/>
                  <a:gd name="T27" fmla="*/ 1296 h 2872"/>
                  <a:gd name="T28" fmla="*/ 1549 w 2756"/>
                  <a:gd name="T29" fmla="*/ 1382 h 2872"/>
                  <a:gd name="T30" fmla="*/ 1463 w 2756"/>
                  <a:gd name="T31" fmla="*/ 1468 h 2872"/>
                  <a:gd name="T32" fmla="*/ 1239 w 2756"/>
                  <a:gd name="T33" fmla="*/ 1468 h 2872"/>
                  <a:gd name="T34" fmla="*/ 1159 w 2756"/>
                  <a:gd name="T35" fmla="*/ 1416 h 2872"/>
                  <a:gd name="T36" fmla="*/ 866 w 2756"/>
                  <a:gd name="T37" fmla="*/ 1288 h 2872"/>
                  <a:gd name="T38" fmla="*/ 1034 w 2756"/>
                  <a:gd name="T39" fmla="*/ 1575 h 2872"/>
                  <a:gd name="T40" fmla="*/ 548 w 2756"/>
                  <a:gd name="T41" fmla="*/ 1817 h 2872"/>
                  <a:gd name="T42" fmla="*/ 9 w 2756"/>
                  <a:gd name="T43" fmla="*/ 2617 h 2872"/>
                  <a:gd name="T44" fmla="*/ 179 w 2756"/>
                  <a:gd name="T45" fmla="*/ 2747 h 2872"/>
                  <a:gd name="T46" fmla="*/ 1378 w 2756"/>
                  <a:gd name="T47" fmla="*/ 2872 h 2872"/>
                  <a:gd name="T48" fmla="*/ 2577 w 2756"/>
                  <a:gd name="T49" fmla="*/ 2747 h 2872"/>
                  <a:gd name="T50" fmla="*/ 2747 w 2756"/>
                  <a:gd name="T51" fmla="*/ 2617 h 2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56" h="2872">
                    <a:moveTo>
                      <a:pt x="2747" y="2617"/>
                    </a:moveTo>
                    <a:cubicBezTo>
                      <a:pt x="2717" y="2051"/>
                      <a:pt x="2208" y="1817"/>
                      <a:pt x="2208" y="1817"/>
                    </a:cubicBezTo>
                    <a:cubicBezTo>
                      <a:pt x="2086" y="1760"/>
                      <a:pt x="1866" y="1649"/>
                      <a:pt x="1722" y="1575"/>
                    </a:cubicBezTo>
                    <a:cubicBezTo>
                      <a:pt x="1907" y="1373"/>
                      <a:pt x="1961" y="1042"/>
                      <a:pt x="1970" y="995"/>
                    </a:cubicBezTo>
                    <a:cubicBezTo>
                      <a:pt x="2009" y="783"/>
                      <a:pt x="1989" y="520"/>
                      <a:pt x="1989" y="520"/>
                    </a:cubicBezTo>
                    <a:cubicBezTo>
                      <a:pt x="1954" y="8"/>
                      <a:pt x="1437" y="0"/>
                      <a:pt x="1383" y="0"/>
                    </a:cubicBezTo>
                    <a:cubicBezTo>
                      <a:pt x="1380" y="0"/>
                      <a:pt x="1378" y="0"/>
                      <a:pt x="1378" y="0"/>
                    </a:cubicBezTo>
                    <a:cubicBezTo>
                      <a:pt x="1378" y="0"/>
                      <a:pt x="1376" y="0"/>
                      <a:pt x="1374" y="0"/>
                    </a:cubicBezTo>
                    <a:cubicBezTo>
                      <a:pt x="1325" y="0"/>
                      <a:pt x="802" y="5"/>
                      <a:pt x="767" y="520"/>
                    </a:cubicBezTo>
                    <a:cubicBezTo>
                      <a:pt x="767" y="520"/>
                      <a:pt x="747" y="783"/>
                      <a:pt x="786" y="995"/>
                    </a:cubicBezTo>
                    <a:cubicBezTo>
                      <a:pt x="789" y="1009"/>
                      <a:pt x="795" y="1047"/>
                      <a:pt x="808" y="1099"/>
                    </a:cubicBezTo>
                    <a:cubicBezTo>
                      <a:pt x="905" y="1227"/>
                      <a:pt x="1055" y="1289"/>
                      <a:pt x="1178" y="1320"/>
                    </a:cubicBezTo>
                    <a:cubicBezTo>
                      <a:pt x="1194" y="1305"/>
                      <a:pt x="1215" y="1296"/>
                      <a:pt x="1239" y="1296"/>
                    </a:cubicBezTo>
                    <a:cubicBezTo>
                      <a:pt x="1463" y="1296"/>
                      <a:pt x="1463" y="1296"/>
                      <a:pt x="1463" y="1296"/>
                    </a:cubicBezTo>
                    <a:cubicBezTo>
                      <a:pt x="1511" y="1296"/>
                      <a:pt x="1549" y="1334"/>
                      <a:pt x="1549" y="1382"/>
                    </a:cubicBezTo>
                    <a:cubicBezTo>
                      <a:pt x="1549" y="1429"/>
                      <a:pt x="1511" y="1468"/>
                      <a:pt x="1463" y="1468"/>
                    </a:cubicBezTo>
                    <a:cubicBezTo>
                      <a:pt x="1239" y="1468"/>
                      <a:pt x="1239" y="1468"/>
                      <a:pt x="1239" y="1468"/>
                    </a:cubicBezTo>
                    <a:cubicBezTo>
                      <a:pt x="1203" y="1468"/>
                      <a:pt x="1173" y="1446"/>
                      <a:pt x="1159" y="1416"/>
                    </a:cubicBezTo>
                    <a:cubicBezTo>
                      <a:pt x="1067" y="1394"/>
                      <a:pt x="961" y="1355"/>
                      <a:pt x="866" y="1288"/>
                    </a:cubicBezTo>
                    <a:cubicBezTo>
                      <a:pt x="904" y="1386"/>
                      <a:pt x="958" y="1492"/>
                      <a:pt x="1034" y="1575"/>
                    </a:cubicBezTo>
                    <a:cubicBezTo>
                      <a:pt x="890" y="1649"/>
                      <a:pt x="670" y="1760"/>
                      <a:pt x="548" y="1817"/>
                    </a:cubicBezTo>
                    <a:cubicBezTo>
                      <a:pt x="548" y="1817"/>
                      <a:pt x="39" y="2051"/>
                      <a:pt x="9" y="2617"/>
                    </a:cubicBezTo>
                    <a:cubicBezTo>
                      <a:pt x="9" y="2617"/>
                      <a:pt x="0" y="2712"/>
                      <a:pt x="179" y="2747"/>
                    </a:cubicBezTo>
                    <a:cubicBezTo>
                      <a:pt x="179" y="2747"/>
                      <a:pt x="725" y="2872"/>
                      <a:pt x="1378" y="2872"/>
                    </a:cubicBezTo>
                    <a:cubicBezTo>
                      <a:pt x="2031" y="2872"/>
                      <a:pt x="2577" y="2747"/>
                      <a:pt x="2577" y="2747"/>
                    </a:cubicBezTo>
                    <a:cubicBezTo>
                      <a:pt x="2756" y="2712"/>
                      <a:pt x="2747" y="2617"/>
                      <a:pt x="2747" y="26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19"/>
              <p:cNvSpPr>
                <a:spLocks/>
              </p:cNvSpPr>
              <p:nvPr/>
            </p:nvSpPr>
            <p:spPr bwMode="auto">
              <a:xfrm>
                <a:off x="5458181" y="2667015"/>
                <a:ext cx="347995" cy="251392"/>
              </a:xfrm>
              <a:custGeom>
                <a:avLst/>
                <a:gdLst>
                  <a:gd name="T0" fmla="*/ 242 w 2056"/>
                  <a:gd name="T1" fmla="*/ 1481 h 1481"/>
                  <a:gd name="T2" fmla="*/ 296 w 2056"/>
                  <a:gd name="T3" fmla="*/ 1481 h 1481"/>
                  <a:gd name="T4" fmla="*/ 296 w 2056"/>
                  <a:gd name="T5" fmla="*/ 843 h 1481"/>
                  <a:gd name="T6" fmla="*/ 297 w 2056"/>
                  <a:gd name="T7" fmla="*/ 838 h 1481"/>
                  <a:gd name="T8" fmla="*/ 297 w 2056"/>
                  <a:gd name="T9" fmla="*/ 744 h 1481"/>
                  <a:gd name="T10" fmla="*/ 451 w 2056"/>
                  <a:gd name="T11" fmla="*/ 340 h 1481"/>
                  <a:gd name="T12" fmla="*/ 1030 w 2056"/>
                  <a:gd name="T13" fmla="*/ 135 h 1481"/>
                  <a:gd name="T14" fmla="*/ 1604 w 2056"/>
                  <a:gd name="T15" fmla="*/ 338 h 1481"/>
                  <a:gd name="T16" fmla="*/ 1759 w 2056"/>
                  <a:gd name="T17" fmla="*/ 744 h 1481"/>
                  <a:gd name="T18" fmla="*/ 1759 w 2056"/>
                  <a:gd name="T19" fmla="*/ 844 h 1481"/>
                  <a:gd name="T20" fmla="*/ 1760 w 2056"/>
                  <a:gd name="T21" fmla="*/ 847 h 1481"/>
                  <a:gd name="T22" fmla="*/ 1760 w 2056"/>
                  <a:gd name="T23" fmla="*/ 1481 h 1481"/>
                  <a:gd name="T24" fmla="*/ 1814 w 2056"/>
                  <a:gd name="T25" fmla="*/ 1481 h 1481"/>
                  <a:gd name="T26" fmla="*/ 2056 w 2056"/>
                  <a:gd name="T27" fmla="*/ 1239 h 1481"/>
                  <a:gd name="T28" fmla="*/ 2056 w 2056"/>
                  <a:gd name="T29" fmla="*/ 1007 h 1481"/>
                  <a:gd name="T30" fmla="*/ 1889 w 2056"/>
                  <a:gd name="T31" fmla="*/ 777 h 1481"/>
                  <a:gd name="T32" fmla="*/ 1889 w 2056"/>
                  <a:gd name="T33" fmla="*/ 744 h 1481"/>
                  <a:gd name="T34" fmla="*/ 1695 w 2056"/>
                  <a:gd name="T35" fmla="*/ 245 h 1481"/>
                  <a:gd name="T36" fmla="*/ 1029 w 2056"/>
                  <a:gd name="T37" fmla="*/ 6 h 1481"/>
                  <a:gd name="T38" fmla="*/ 361 w 2056"/>
                  <a:gd name="T39" fmla="*/ 247 h 1481"/>
                  <a:gd name="T40" fmla="*/ 167 w 2056"/>
                  <a:gd name="T41" fmla="*/ 744 h 1481"/>
                  <a:gd name="T42" fmla="*/ 167 w 2056"/>
                  <a:gd name="T43" fmla="*/ 776 h 1481"/>
                  <a:gd name="T44" fmla="*/ 0 w 2056"/>
                  <a:gd name="T45" fmla="*/ 1006 h 1481"/>
                  <a:gd name="T46" fmla="*/ 0 w 2056"/>
                  <a:gd name="T47" fmla="*/ 1239 h 1481"/>
                  <a:gd name="T48" fmla="*/ 242 w 2056"/>
                  <a:gd name="T49" fmla="*/ 1481 h 1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56" h="1481">
                    <a:moveTo>
                      <a:pt x="242" y="1481"/>
                    </a:moveTo>
                    <a:cubicBezTo>
                      <a:pt x="296" y="1481"/>
                      <a:pt x="296" y="1481"/>
                      <a:pt x="296" y="1481"/>
                    </a:cubicBezTo>
                    <a:cubicBezTo>
                      <a:pt x="296" y="843"/>
                      <a:pt x="296" y="843"/>
                      <a:pt x="296" y="843"/>
                    </a:cubicBezTo>
                    <a:cubicBezTo>
                      <a:pt x="296" y="842"/>
                      <a:pt x="297" y="840"/>
                      <a:pt x="297" y="838"/>
                    </a:cubicBezTo>
                    <a:cubicBezTo>
                      <a:pt x="297" y="744"/>
                      <a:pt x="297" y="744"/>
                      <a:pt x="297" y="744"/>
                    </a:cubicBezTo>
                    <a:cubicBezTo>
                      <a:pt x="297" y="576"/>
                      <a:pt x="349" y="440"/>
                      <a:pt x="451" y="340"/>
                    </a:cubicBezTo>
                    <a:cubicBezTo>
                      <a:pt x="662" y="132"/>
                      <a:pt x="1023" y="134"/>
                      <a:pt x="1030" y="135"/>
                    </a:cubicBezTo>
                    <a:cubicBezTo>
                      <a:pt x="1034" y="135"/>
                      <a:pt x="1392" y="130"/>
                      <a:pt x="1604" y="338"/>
                    </a:cubicBezTo>
                    <a:cubicBezTo>
                      <a:pt x="1707" y="438"/>
                      <a:pt x="1759" y="575"/>
                      <a:pt x="1759" y="744"/>
                    </a:cubicBezTo>
                    <a:cubicBezTo>
                      <a:pt x="1759" y="844"/>
                      <a:pt x="1759" y="844"/>
                      <a:pt x="1759" y="844"/>
                    </a:cubicBezTo>
                    <a:cubicBezTo>
                      <a:pt x="1759" y="845"/>
                      <a:pt x="1760" y="846"/>
                      <a:pt x="1760" y="847"/>
                    </a:cubicBezTo>
                    <a:cubicBezTo>
                      <a:pt x="1760" y="1481"/>
                      <a:pt x="1760" y="1481"/>
                      <a:pt x="1760" y="1481"/>
                    </a:cubicBezTo>
                    <a:cubicBezTo>
                      <a:pt x="1814" y="1481"/>
                      <a:pt x="1814" y="1481"/>
                      <a:pt x="1814" y="1481"/>
                    </a:cubicBezTo>
                    <a:cubicBezTo>
                      <a:pt x="1948" y="1481"/>
                      <a:pt x="2056" y="1373"/>
                      <a:pt x="2056" y="1239"/>
                    </a:cubicBezTo>
                    <a:cubicBezTo>
                      <a:pt x="2056" y="1007"/>
                      <a:pt x="2056" y="1007"/>
                      <a:pt x="2056" y="1007"/>
                    </a:cubicBezTo>
                    <a:cubicBezTo>
                      <a:pt x="2056" y="899"/>
                      <a:pt x="1986" y="808"/>
                      <a:pt x="1889" y="777"/>
                    </a:cubicBezTo>
                    <a:cubicBezTo>
                      <a:pt x="1889" y="744"/>
                      <a:pt x="1889" y="744"/>
                      <a:pt x="1889" y="744"/>
                    </a:cubicBezTo>
                    <a:cubicBezTo>
                      <a:pt x="1889" y="539"/>
                      <a:pt x="1823" y="371"/>
                      <a:pt x="1695" y="245"/>
                    </a:cubicBezTo>
                    <a:cubicBezTo>
                      <a:pt x="1444" y="0"/>
                      <a:pt x="1043" y="6"/>
                      <a:pt x="1029" y="6"/>
                    </a:cubicBezTo>
                    <a:cubicBezTo>
                      <a:pt x="1012" y="6"/>
                      <a:pt x="611" y="1"/>
                      <a:pt x="361" y="247"/>
                    </a:cubicBezTo>
                    <a:cubicBezTo>
                      <a:pt x="232" y="373"/>
                      <a:pt x="167" y="540"/>
                      <a:pt x="167" y="744"/>
                    </a:cubicBezTo>
                    <a:cubicBezTo>
                      <a:pt x="167" y="776"/>
                      <a:pt x="167" y="776"/>
                      <a:pt x="167" y="776"/>
                    </a:cubicBezTo>
                    <a:cubicBezTo>
                      <a:pt x="70" y="808"/>
                      <a:pt x="0" y="899"/>
                      <a:pt x="0" y="1006"/>
                    </a:cubicBezTo>
                    <a:cubicBezTo>
                      <a:pt x="0" y="1239"/>
                      <a:pt x="0" y="1239"/>
                      <a:pt x="0" y="1239"/>
                    </a:cubicBezTo>
                    <a:cubicBezTo>
                      <a:pt x="0" y="1373"/>
                      <a:pt x="108" y="1481"/>
                      <a:pt x="242" y="14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" name="Group 109"/>
            <p:cNvGrpSpPr/>
            <p:nvPr/>
          </p:nvGrpSpPr>
          <p:grpSpPr>
            <a:xfrm>
              <a:off x="9653096" y="-2223216"/>
              <a:ext cx="1048405" cy="1048405"/>
              <a:chOff x="6362817" y="2412318"/>
              <a:chExt cx="1048405" cy="1048405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6362817" y="2412318"/>
                <a:ext cx="1048405" cy="104840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endParaRPr lang="en-US" sz="1200" b="1" dirty="0"/>
              </a:p>
            </p:txBody>
          </p:sp>
          <p:sp>
            <p:nvSpPr>
              <p:cNvPr id="65" name="Freeform 67"/>
              <p:cNvSpPr>
                <a:spLocks noEditPoints="1"/>
              </p:cNvSpPr>
              <p:nvPr/>
            </p:nvSpPr>
            <p:spPr bwMode="auto">
              <a:xfrm>
                <a:off x="6610165" y="2696808"/>
                <a:ext cx="588733" cy="595836"/>
              </a:xfrm>
              <a:custGeom>
                <a:avLst/>
                <a:gdLst>
                  <a:gd name="T0" fmla="*/ 179 w 316"/>
                  <a:gd name="T1" fmla="*/ 86 h 320"/>
                  <a:gd name="T2" fmla="*/ 221 w 316"/>
                  <a:gd name="T3" fmla="*/ 53 h 320"/>
                  <a:gd name="T4" fmla="*/ 223 w 316"/>
                  <a:gd name="T5" fmla="*/ 53 h 320"/>
                  <a:gd name="T6" fmla="*/ 215 w 316"/>
                  <a:gd name="T7" fmla="*/ 76 h 320"/>
                  <a:gd name="T8" fmla="*/ 228 w 316"/>
                  <a:gd name="T9" fmla="*/ 76 h 320"/>
                  <a:gd name="T10" fmla="*/ 264 w 316"/>
                  <a:gd name="T11" fmla="*/ 90 h 320"/>
                  <a:gd name="T12" fmla="*/ 257 w 316"/>
                  <a:gd name="T13" fmla="*/ 125 h 320"/>
                  <a:gd name="T14" fmla="*/ 230 w 316"/>
                  <a:gd name="T15" fmla="*/ 96 h 320"/>
                  <a:gd name="T16" fmla="*/ 223 w 316"/>
                  <a:gd name="T17" fmla="*/ 117 h 320"/>
                  <a:gd name="T18" fmla="*/ 221 w 316"/>
                  <a:gd name="T19" fmla="*/ 119 h 320"/>
                  <a:gd name="T20" fmla="*/ 24 w 316"/>
                  <a:gd name="T21" fmla="*/ 186 h 320"/>
                  <a:gd name="T22" fmla="*/ 74 w 316"/>
                  <a:gd name="T23" fmla="*/ 167 h 320"/>
                  <a:gd name="T24" fmla="*/ 24 w 316"/>
                  <a:gd name="T25" fmla="*/ 186 h 320"/>
                  <a:gd name="T26" fmla="*/ 86 w 316"/>
                  <a:gd name="T27" fmla="*/ 31 h 320"/>
                  <a:gd name="T28" fmla="*/ 74 w 316"/>
                  <a:gd name="T29" fmla="*/ 31 h 320"/>
                  <a:gd name="T30" fmla="*/ 119 w 316"/>
                  <a:gd name="T31" fmla="*/ 37 h 320"/>
                  <a:gd name="T32" fmla="*/ 119 w 316"/>
                  <a:gd name="T33" fmla="*/ 25 h 320"/>
                  <a:gd name="T34" fmla="*/ 119 w 316"/>
                  <a:gd name="T35" fmla="*/ 37 h 320"/>
                  <a:gd name="T36" fmla="*/ 74 w 316"/>
                  <a:gd name="T37" fmla="*/ 134 h 320"/>
                  <a:gd name="T38" fmla="*/ 24 w 316"/>
                  <a:gd name="T39" fmla="*/ 138 h 320"/>
                  <a:gd name="T40" fmla="*/ 132 w 316"/>
                  <a:gd name="T41" fmla="*/ 119 h 320"/>
                  <a:gd name="T42" fmla="*/ 125 w 316"/>
                  <a:gd name="T43" fmla="*/ 126 h 320"/>
                  <a:gd name="T44" fmla="*/ 110 w 316"/>
                  <a:gd name="T45" fmla="*/ 131 h 320"/>
                  <a:gd name="T46" fmla="*/ 125 w 316"/>
                  <a:gd name="T47" fmla="*/ 126 h 320"/>
                  <a:gd name="T48" fmla="*/ 74 w 316"/>
                  <a:gd name="T49" fmla="*/ 147 h 320"/>
                  <a:gd name="T50" fmla="*/ 15 w 316"/>
                  <a:gd name="T51" fmla="*/ 158 h 320"/>
                  <a:gd name="T52" fmla="*/ 74 w 316"/>
                  <a:gd name="T53" fmla="*/ 195 h 320"/>
                  <a:gd name="T54" fmla="*/ 0 w 316"/>
                  <a:gd name="T55" fmla="*/ 216 h 320"/>
                  <a:gd name="T56" fmla="*/ 154 w 316"/>
                  <a:gd name="T57" fmla="*/ 0 h 320"/>
                  <a:gd name="T58" fmla="*/ 142 w 316"/>
                  <a:gd name="T59" fmla="*/ 134 h 320"/>
                  <a:gd name="T60" fmla="*/ 15 w 316"/>
                  <a:gd name="T61" fmla="*/ 110 h 320"/>
                  <a:gd name="T62" fmla="*/ 103 w 316"/>
                  <a:gd name="T63" fmla="*/ 31 h 320"/>
                  <a:gd name="T64" fmla="*/ 134 w 316"/>
                  <a:gd name="T65" fmla="*/ 31 h 320"/>
                  <a:gd name="T66" fmla="*/ 103 w 316"/>
                  <a:gd name="T67" fmla="*/ 31 h 320"/>
                  <a:gd name="T68" fmla="*/ 80 w 316"/>
                  <a:gd name="T69" fmla="*/ 47 h 320"/>
                  <a:gd name="T70" fmla="*/ 80 w 316"/>
                  <a:gd name="T71" fmla="*/ 16 h 320"/>
                  <a:gd name="T72" fmla="*/ 15 w 316"/>
                  <a:gd name="T73" fmla="*/ 99 h 320"/>
                  <a:gd name="T74" fmla="*/ 142 w 316"/>
                  <a:gd name="T75" fmla="*/ 61 h 320"/>
                  <a:gd name="T76" fmla="*/ 15 w 316"/>
                  <a:gd name="T77" fmla="*/ 99 h 320"/>
                  <a:gd name="T78" fmla="*/ 132 w 316"/>
                  <a:gd name="T79" fmla="*/ 71 h 320"/>
                  <a:gd name="T80" fmla="*/ 24 w 316"/>
                  <a:gd name="T81" fmla="*/ 89 h 320"/>
                  <a:gd name="T82" fmla="*/ 110 w 316"/>
                  <a:gd name="T83" fmla="*/ 82 h 320"/>
                  <a:gd name="T84" fmla="*/ 125 w 316"/>
                  <a:gd name="T85" fmla="*/ 77 h 320"/>
                  <a:gd name="T86" fmla="*/ 110 w 316"/>
                  <a:gd name="T87" fmla="*/ 82 h 320"/>
                  <a:gd name="T88" fmla="*/ 229 w 316"/>
                  <a:gd name="T89" fmla="*/ 306 h 320"/>
                  <a:gd name="T90" fmla="*/ 205 w 316"/>
                  <a:gd name="T91" fmla="*/ 320 h 320"/>
                  <a:gd name="T92" fmla="*/ 173 w 316"/>
                  <a:gd name="T93" fmla="*/ 306 h 320"/>
                  <a:gd name="T94" fmla="*/ 86 w 316"/>
                  <a:gd name="T95" fmla="*/ 295 h 320"/>
                  <a:gd name="T96" fmla="*/ 316 w 316"/>
                  <a:gd name="T97" fmla="*/ 149 h 320"/>
                  <a:gd name="T98" fmla="*/ 229 w 316"/>
                  <a:gd name="T99" fmla="*/ 295 h 320"/>
                  <a:gd name="T100" fmla="*/ 301 w 316"/>
                  <a:gd name="T101" fmla="*/ 160 h 320"/>
                  <a:gd name="T102" fmla="*/ 101 w 316"/>
                  <a:gd name="T103" fmla="*/ 28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16" h="320">
                    <a:moveTo>
                      <a:pt x="179" y="87"/>
                    </a:moveTo>
                    <a:cubicBezTo>
                      <a:pt x="179" y="87"/>
                      <a:pt x="179" y="87"/>
                      <a:pt x="179" y="86"/>
                    </a:cubicBezTo>
                    <a:cubicBezTo>
                      <a:pt x="179" y="86"/>
                      <a:pt x="179" y="85"/>
                      <a:pt x="179" y="85"/>
                    </a:cubicBezTo>
                    <a:cubicBezTo>
                      <a:pt x="221" y="53"/>
                      <a:pt x="221" y="53"/>
                      <a:pt x="221" y="53"/>
                    </a:cubicBezTo>
                    <a:cubicBezTo>
                      <a:pt x="221" y="53"/>
                      <a:pt x="221" y="53"/>
                      <a:pt x="222" y="53"/>
                    </a:cubicBezTo>
                    <a:cubicBezTo>
                      <a:pt x="222" y="53"/>
                      <a:pt x="222" y="53"/>
                      <a:pt x="223" y="53"/>
                    </a:cubicBezTo>
                    <a:cubicBezTo>
                      <a:pt x="223" y="53"/>
                      <a:pt x="224" y="54"/>
                      <a:pt x="223" y="55"/>
                    </a:cubicBezTo>
                    <a:cubicBezTo>
                      <a:pt x="215" y="76"/>
                      <a:pt x="215" y="76"/>
                      <a:pt x="215" y="76"/>
                    </a:cubicBezTo>
                    <a:cubicBezTo>
                      <a:pt x="226" y="76"/>
                      <a:pt x="226" y="76"/>
                      <a:pt x="226" y="76"/>
                    </a:cubicBezTo>
                    <a:cubicBezTo>
                      <a:pt x="226" y="76"/>
                      <a:pt x="227" y="76"/>
                      <a:pt x="228" y="76"/>
                    </a:cubicBezTo>
                    <a:cubicBezTo>
                      <a:pt x="228" y="76"/>
                      <a:pt x="228" y="76"/>
                      <a:pt x="228" y="76"/>
                    </a:cubicBezTo>
                    <a:cubicBezTo>
                      <a:pt x="229" y="76"/>
                      <a:pt x="250" y="76"/>
                      <a:pt x="264" y="90"/>
                    </a:cubicBezTo>
                    <a:cubicBezTo>
                      <a:pt x="273" y="99"/>
                      <a:pt x="278" y="110"/>
                      <a:pt x="278" y="125"/>
                    </a:cubicBezTo>
                    <a:cubicBezTo>
                      <a:pt x="257" y="125"/>
                      <a:pt x="257" y="125"/>
                      <a:pt x="257" y="125"/>
                    </a:cubicBezTo>
                    <a:cubicBezTo>
                      <a:pt x="257" y="116"/>
                      <a:pt x="255" y="109"/>
                      <a:pt x="250" y="104"/>
                    </a:cubicBezTo>
                    <a:cubicBezTo>
                      <a:pt x="243" y="97"/>
                      <a:pt x="233" y="96"/>
                      <a:pt x="230" y="96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23" y="117"/>
                      <a:pt x="223" y="117"/>
                      <a:pt x="223" y="117"/>
                    </a:cubicBezTo>
                    <a:cubicBezTo>
                      <a:pt x="224" y="118"/>
                      <a:pt x="223" y="119"/>
                      <a:pt x="223" y="119"/>
                    </a:cubicBezTo>
                    <a:cubicBezTo>
                      <a:pt x="222" y="120"/>
                      <a:pt x="221" y="120"/>
                      <a:pt x="221" y="119"/>
                    </a:cubicBezTo>
                    <a:lnTo>
                      <a:pt x="179" y="87"/>
                    </a:lnTo>
                    <a:close/>
                    <a:moveTo>
                      <a:pt x="24" y="186"/>
                    </a:moveTo>
                    <a:cubicBezTo>
                      <a:pt x="74" y="186"/>
                      <a:pt x="74" y="186"/>
                      <a:pt x="74" y="186"/>
                    </a:cubicBezTo>
                    <a:cubicBezTo>
                      <a:pt x="74" y="167"/>
                      <a:pt x="74" y="167"/>
                      <a:pt x="74" y="167"/>
                    </a:cubicBezTo>
                    <a:cubicBezTo>
                      <a:pt x="24" y="167"/>
                      <a:pt x="24" y="167"/>
                      <a:pt x="24" y="167"/>
                    </a:cubicBezTo>
                    <a:lnTo>
                      <a:pt x="24" y="186"/>
                    </a:lnTo>
                    <a:close/>
                    <a:moveTo>
                      <a:pt x="80" y="37"/>
                    </a:moveTo>
                    <a:cubicBezTo>
                      <a:pt x="83" y="37"/>
                      <a:pt x="86" y="35"/>
                      <a:pt x="86" y="31"/>
                    </a:cubicBezTo>
                    <a:cubicBezTo>
                      <a:pt x="86" y="28"/>
                      <a:pt x="83" y="25"/>
                      <a:pt x="80" y="25"/>
                    </a:cubicBezTo>
                    <a:cubicBezTo>
                      <a:pt x="77" y="25"/>
                      <a:pt x="74" y="28"/>
                      <a:pt x="74" y="31"/>
                    </a:cubicBezTo>
                    <a:cubicBezTo>
                      <a:pt x="74" y="35"/>
                      <a:pt x="77" y="37"/>
                      <a:pt x="80" y="37"/>
                    </a:cubicBezTo>
                    <a:close/>
                    <a:moveTo>
                      <a:pt x="119" y="37"/>
                    </a:moveTo>
                    <a:cubicBezTo>
                      <a:pt x="122" y="37"/>
                      <a:pt x="125" y="35"/>
                      <a:pt x="125" y="31"/>
                    </a:cubicBezTo>
                    <a:cubicBezTo>
                      <a:pt x="125" y="28"/>
                      <a:pt x="122" y="25"/>
                      <a:pt x="119" y="25"/>
                    </a:cubicBezTo>
                    <a:cubicBezTo>
                      <a:pt x="115" y="25"/>
                      <a:pt x="113" y="28"/>
                      <a:pt x="113" y="31"/>
                    </a:cubicBezTo>
                    <a:cubicBezTo>
                      <a:pt x="113" y="35"/>
                      <a:pt x="115" y="37"/>
                      <a:pt x="119" y="37"/>
                    </a:cubicBezTo>
                    <a:close/>
                    <a:moveTo>
                      <a:pt x="132" y="134"/>
                    </a:moveTo>
                    <a:cubicBezTo>
                      <a:pt x="74" y="134"/>
                      <a:pt x="74" y="134"/>
                      <a:pt x="74" y="134"/>
                    </a:cubicBezTo>
                    <a:cubicBezTo>
                      <a:pt x="74" y="138"/>
                      <a:pt x="74" y="138"/>
                      <a:pt x="74" y="138"/>
                    </a:cubicBezTo>
                    <a:cubicBezTo>
                      <a:pt x="24" y="138"/>
                      <a:pt x="24" y="138"/>
                      <a:pt x="24" y="138"/>
                    </a:cubicBezTo>
                    <a:cubicBezTo>
                      <a:pt x="24" y="119"/>
                      <a:pt x="24" y="119"/>
                      <a:pt x="24" y="119"/>
                    </a:cubicBezTo>
                    <a:cubicBezTo>
                      <a:pt x="132" y="119"/>
                      <a:pt x="132" y="119"/>
                      <a:pt x="132" y="119"/>
                    </a:cubicBezTo>
                    <a:lnTo>
                      <a:pt x="132" y="134"/>
                    </a:lnTo>
                    <a:close/>
                    <a:moveTo>
                      <a:pt x="125" y="126"/>
                    </a:moveTo>
                    <a:cubicBezTo>
                      <a:pt x="110" y="126"/>
                      <a:pt x="110" y="126"/>
                      <a:pt x="110" y="126"/>
                    </a:cubicBezTo>
                    <a:cubicBezTo>
                      <a:pt x="110" y="131"/>
                      <a:pt x="110" y="131"/>
                      <a:pt x="110" y="131"/>
                    </a:cubicBezTo>
                    <a:cubicBezTo>
                      <a:pt x="125" y="131"/>
                      <a:pt x="125" y="131"/>
                      <a:pt x="125" y="131"/>
                    </a:cubicBezTo>
                    <a:lnTo>
                      <a:pt x="125" y="126"/>
                    </a:lnTo>
                    <a:close/>
                    <a:moveTo>
                      <a:pt x="15" y="147"/>
                    </a:moveTo>
                    <a:cubicBezTo>
                      <a:pt x="74" y="147"/>
                      <a:pt x="74" y="147"/>
                      <a:pt x="74" y="147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15" y="158"/>
                      <a:pt x="15" y="158"/>
                      <a:pt x="15" y="158"/>
                    </a:cubicBezTo>
                    <a:cubicBezTo>
                      <a:pt x="15" y="195"/>
                      <a:pt x="15" y="195"/>
                      <a:pt x="15" y="195"/>
                    </a:cubicBezTo>
                    <a:cubicBezTo>
                      <a:pt x="74" y="195"/>
                      <a:pt x="74" y="195"/>
                      <a:pt x="74" y="195"/>
                    </a:cubicBezTo>
                    <a:cubicBezTo>
                      <a:pt x="74" y="216"/>
                      <a:pt x="74" y="216"/>
                      <a:pt x="74" y="216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54" y="134"/>
                      <a:pt x="154" y="134"/>
                      <a:pt x="154" y="134"/>
                    </a:cubicBezTo>
                    <a:cubicBezTo>
                      <a:pt x="142" y="134"/>
                      <a:pt x="142" y="134"/>
                      <a:pt x="142" y="134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5" y="110"/>
                      <a:pt x="15" y="110"/>
                      <a:pt x="15" y="110"/>
                    </a:cubicBezTo>
                    <a:lnTo>
                      <a:pt x="15" y="147"/>
                    </a:lnTo>
                    <a:close/>
                    <a:moveTo>
                      <a:pt x="103" y="31"/>
                    </a:moveTo>
                    <a:cubicBezTo>
                      <a:pt x="103" y="40"/>
                      <a:pt x="110" y="47"/>
                      <a:pt x="119" y="47"/>
                    </a:cubicBezTo>
                    <a:cubicBezTo>
                      <a:pt x="127" y="47"/>
                      <a:pt x="134" y="40"/>
                      <a:pt x="134" y="31"/>
                    </a:cubicBezTo>
                    <a:cubicBezTo>
                      <a:pt x="134" y="23"/>
                      <a:pt x="127" y="16"/>
                      <a:pt x="119" y="16"/>
                    </a:cubicBezTo>
                    <a:cubicBezTo>
                      <a:pt x="110" y="16"/>
                      <a:pt x="103" y="23"/>
                      <a:pt x="103" y="31"/>
                    </a:cubicBezTo>
                    <a:close/>
                    <a:moveTo>
                      <a:pt x="65" y="31"/>
                    </a:moveTo>
                    <a:cubicBezTo>
                      <a:pt x="65" y="40"/>
                      <a:pt x="72" y="47"/>
                      <a:pt x="80" y="47"/>
                    </a:cubicBezTo>
                    <a:cubicBezTo>
                      <a:pt x="89" y="47"/>
                      <a:pt x="96" y="40"/>
                      <a:pt x="96" y="31"/>
                    </a:cubicBezTo>
                    <a:cubicBezTo>
                      <a:pt x="96" y="23"/>
                      <a:pt x="89" y="16"/>
                      <a:pt x="80" y="16"/>
                    </a:cubicBezTo>
                    <a:cubicBezTo>
                      <a:pt x="72" y="16"/>
                      <a:pt x="65" y="23"/>
                      <a:pt x="65" y="31"/>
                    </a:cubicBezTo>
                    <a:close/>
                    <a:moveTo>
                      <a:pt x="15" y="99"/>
                    </a:moveTo>
                    <a:cubicBezTo>
                      <a:pt x="142" y="99"/>
                      <a:pt x="142" y="99"/>
                      <a:pt x="142" y="99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5" y="61"/>
                      <a:pt x="15" y="61"/>
                      <a:pt x="15" y="61"/>
                    </a:cubicBezTo>
                    <a:lnTo>
                      <a:pt x="15" y="99"/>
                    </a:lnTo>
                    <a:close/>
                    <a:moveTo>
                      <a:pt x="24" y="71"/>
                    </a:moveTo>
                    <a:cubicBezTo>
                      <a:pt x="132" y="71"/>
                      <a:pt x="132" y="71"/>
                      <a:pt x="132" y="71"/>
                    </a:cubicBezTo>
                    <a:cubicBezTo>
                      <a:pt x="132" y="89"/>
                      <a:pt x="132" y="89"/>
                      <a:pt x="132" y="89"/>
                    </a:cubicBezTo>
                    <a:cubicBezTo>
                      <a:pt x="24" y="89"/>
                      <a:pt x="24" y="89"/>
                      <a:pt x="24" y="89"/>
                    </a:cubicBezTo>
                    <a:lnTo>
                      <a:pt x="24" y="71"/>
                    </a:lnTo>
                    <a:close/>
                    <a:moveTo>
                      <a:pt x="110" y="82"/>
                    </a:move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10" y="77"/>
                      <a:pt x="110" y="77"/>
                      <a:pt x="110" y="77"/>
                    </a:cubicBezTo>
                    <a:lnTo>
                      <a:pt x="110" y="82"/>
                    </a:lnTo>
                    <a:close/>
                    <a:moveTo>
                      <a:pt x="229" y="295"/>
                    </a:moveTo>
                    <a:cubicBezTo>
                      <a:pt x="229" y="306"/>
                      <a:pt x="229" y="306"/>
                      <a:pt x="229" y="306"/>
                    </a:cubicBezTo>
                    <a:cubicBezTo>
                      <a:pt x="258" y="307"/>
                      <a:pt x="279" y="310"/>
                      <a:pt x="279" y="313"/>
                    </a:cubicBezTo>
                    <a:cubicBezTo>
                      <a:pt x="279" y="317"/>
                      <a:pt x="246" y="320"/>
                      <a:pt x="205" y="320"/>
                    </a:cubicBezTo>
                    <a:cubicBezTo>
                      <a:pt x="165" y="320"/>
                      <a:pt x="132" y="317"/>
                      <a:pt x="132" y="313"/>
                    </a:cubicBezTo>
                    <a:cubicBezTo>
                      <a:pt x="132" y="310"/>
                      <a:pt x="149" y="308"/>
                      <a:pt x="173" y="306"/>
                    </a:cubicBezTo>
                    <a:cubicBezTo>
                      <a:pt x="173" y="295"/>
                      <a:pt x="173" y="295"/>
                      <a:pt x="173" y="295"/>
                    </a:cubicBezTo>
                    <a:cubicBezTo>
                      <a:pt x="86" y="295"/>
                      <a:pt x="86" y="295"/>
                      <a:pt x="86" y="295"/>
                    </a:cubicBezTo>
                    <a:cubicBezTo>
                      <a:pt x="86" y="149"/>
                      <a:pt x="86" y="149"/>
                      <a:pt x="86" y="149"/>
                    </a:cubicBezTo>
                    <a:cubicBezTo>
                      <a:pt x="316" y="149"/>
                      <a:pt x="316" y="149"/>
                      <a:pt x="316" y="149"/>
                    </a:cubicBezTo>
                    <a:cubicBezTo>
                      <a:pt x="316" y="295"/>
                      <a:pt x="316" y="295"/>
                      <a:pt x="316" y="295"/>
                    </a:cubicBezTo>
                    <a:lnTo>
                      <a:pt x="229" y="295"/>
                    </a:lnTo>
                    <a:close/>
                    <a:moveTo>
                      <a:pt x="301" y="283"/>
                    </a:moveTo>
                    <a:cubicBezTo>
                      <a:pt x="301" y="160"/>
                      <a:pt x="301" y="160"/>
                      <a:pt x="301" y="160"/>
                    </a:cubicBezTo>
                    <a:cubicBezTo>
                      <a:pt x="101" y="160"/>
                      <a:pt x="101" y="160"/>
                      <a:pt x="101" y="160"/>
                    </a:cubicBezTo>
                    <a:cubicBezTo>
                      <a:pt x="101" y="283"/>
                      <a:pt x="101" y="283"/>
                      <a:pt x="101" y="283"/>
                    </a:cubicBezTo>
                    <a:lnTo>
                      <a:pt x="301" y="2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1" name="Group 108"/>
            <p:cNvGrpSpPr/>
            <p:nvPr/>
          </p:nvGrpSpPr>
          <p:grpSpPr>
            <a:xfrm>
              <a:off x="11082635" y="-2223216"/>
              <a:ext cx="1048405" cy="1048405"/>
              <a:chOff x="7606053" y="2412318"/>
              <a:chExt cx="1048405" cy="1048405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7606053" y="2412318"/>
                <a:ext cx="1048405" cy="104840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endParaRPr lang="en-US" sz="1200" b="1" dirty="0"/>
              </a:p>
            </p:txBody>
          </p:sp>
          <p:sp>
            <p:nvSpPr>
              <p:cNvPr id="63" name="Freeform 8"/>
              <p:cNvSpPr>
                <a:spLocks noEditPoints="1"/>
              </p:cNvSpPr>
              <p:nvPr/>
            </p:nvSpPr>
            <p:spPr bwMode="auto">
              <a:xfrm>
                <a:off x="7900807" y="2688330"/>
                <a:ext cx="458895" cy="526521"/>
              </a:xfrm>
              <a:custGeom>
                <a:avLst/>
                <a:gdLst>
                  <a:gd name="T0" fmla="*/ 119 w 137"/>
                  <a:gd name="T1" fmla="*/ 114 h 158"/>
                  <a:gd name="T2" fmla="*/ 86 w 137"/>
                  <a:gd name="T3" fmla="*/ 114 h 158"/>
                  <a:gd name="T4" fmla="*/ 86 w 137"/>
                  <a:gd name="T5" fmla="*/ 79 h 158"/>
                  <a:gd name="T6" fmla="*/ 94 w 137"/>
                  <a:gd name="T7" fmla="*/ 79 h 158"/>
                  <a:gd name="T8" fmla="*/ 94 w 137"/>
                  <a:gd name="T9" fmla="*/ 97 h 158"/>
                  <a:gd name="T10" fmla="*/ 109 w 137"/>
                  <a:gd name="T11" fmla="*/ 97 h 158"/>
                  <a:gd name="T12" fmla="*/ 109 w 137"/>
                  <a:gd name="T13" fmla="*/ 104 h 158"/>
                  <a:gd name="T14" fmla="*/ 121 w 137"/>
                  <a:gd name="T15" fmla="*/ 94 h 158"/>
                  <a:gd name="T16" fmla="*/ 109 w 137"/>
                  <a:gd name="T17" fmla="*/ 85 h 158"/>
                  <a:gd name="T18" fmla="*/ 109 w 137"/>
                  <a:gd name="T19" fmla="*/ 93 h 158"/>
                  <a:gd name="T20" fmla="*/ 99 w 137"/>
                  <a:gd name="T21" fmla="*/ 93 h 158"/>
                  <a:gd name="T22" fmla="*/ 99 w 137"/>
                  <a:gd name="T23" fmla="*/ 79 h 158"/>
                  <a:gd name="T24" fmla="*/ 117 w 137"/>
                  <a:gd name="T25" fmla="*/ 79 h 158"/>
                  <a:gd name="T26" fmla="*/ 117 w 137"/>
                  <a:gd name="T27" fmla="*/ 79 h 158"/>
                  <a:gd name="T28" fmla="*/ 137 w 137"/>
                  <a:gd name="T29" fmla="*/ 54 h 158"/>
                  <a:gd name="T30" fmla="*/ 112 w 137"/>
                  <a:gd name="T31" fmla="*/ 29 h 158"/>
                  <a:gd name="T32" fmla="*/ 111 w 137"/>
                  <a:gd name="T33" fmla="*/ 29 h 158"/>
                  <a:gd name="T34" fmla="*/ 112 w 137"/>
                  <a:gd name="T35" fmla="*/ 24 h 158"/>
                  <a:gd name="T36" fmla="*/ 89 w 137"/>
                  <a:gd name="T37" fmla="*/ 1 h 158"/>
                  <a:gd name="T38" fmla="*/ 70 w 137"/>
                  <a:gd name="T39" fmla="*/ 10 h 158"/>
                  <a:gd name="T40" fmla="*/ 52 w 137"/>
                  <a:gd name="T41" fmla="*/ 1 h 158"/>
                  <a:gd name="T42" fmla="*/ 29 w 137"/>
                  <a:gd name="T43" fmla="*/ 24 h 158"/>
                  <a:gd name="T44" fmla="*/ 29 w 137"/>
                  <a:gd name="T45" fmla="*/ 29 h 158"/>
                  <a:gd name="T46" fmla="*/ 26 w 137"/>
                  <a:gd name="T47" fmla="*/ 29 h 158"/>
                  <a:gd name="T48" fmla="*/ 1 w 137"/>
                  <a:gd name="T49" fmla="*/ 54 h 158"/>
                  <a:gd name="T50" fmla="*/ 24 w 137"/>
                  <a:gd name="T51" fmla="*/ 79 h 158"/>
                  <a:gd name="T52" fmla="*/ 24 w 137"/>
                  <a:gd name="T53" fmla="*/ 79 h 158"/>
                  <a:gd name="T54" fmla="*/ 44 w 137"/>
                  <a:gd name="T55" fmla="*/ 79 h 158"/>
                  <a:gd name="T56" fmla="*/ 44 w 137"/>
                  <a:gd name="T57" fmla="*/ 92 h 158"/>
                  <a:gd name="T58" fmla="*/ 34 w 137"/>
                  <a:gd name="T59" fmla="*/ 92 h 158"/>
                  <a:gd name="T60" fmla="*/ 34 w 137"/>
                  <a:gd name="T61" fmla="*/ 85 h 158"/>
                  <a:gd name="T62" fmla="*/ 22 w 137"/>
                  <a:gd name="T63" fmla="*/ 95 h 158"/>
                  <a:gd name="T64" fmla="*/ 34 w 137"/>
                  <a:gd name="T65" fmla="*/ 104 h 158"/>
                  <a:gd name="T66" fmla="*/ 34 w 137"/>
                  <a:gd name="T67" fmla="*/ 97 h 158"/>
                  <a:gd name="T68" fmla="*/ 48 w 137"/>
                  <a:gd name="T69" fmla="*/ 97 h 158"/>
                  <a:gd name="T70" fmla="*/ 48 w 137"/>
                  <a:gd name="T71" fmla="*/ 79 h 158"/>
                  <a:gd name="T72" fmla="*/ 57 w 137"/>
                  <a:gd name="T73" fmla="*/ 79 h 158"/>
                  <a:gd name="T74" fmla="*/ 57 w 137"/>
                  <a:gd name="T75" fmla="*/ 114 h 158"/>
                  <a:gd name="T76" fmla="*/ 15 w 137"/>
                  <a:gd name="T77" fmla="*/ 114 h 158"/>
                  <a:gd name="T78" fmla="*/ 15 w 137"/>
                  <a:gd name="T79" fmla="*/ 107 h 158"/>
                  <a:gd name="T80" fmla="*/ 4 w 137"/>
                  <a:gd name="T81" fmla="*/ 117 h 158"/>
                  <a:gd name="T82" fmla="*/ 15 w 137"/>
                  <a:gd name="T83" fmla="*/ 126 h 158"/>
                  <a:gd name="T84" fmla="*/ 15 w 137"/>
                  <a:gd name="T85" fmla="*/ 119 h 158"/>
                  <a:gd name="T86" fmla="*/ 61 w 137"/>
                  <a:gd name="T87" fmla="*/ 119 h 158"/>
                  <a:gd name="T88" fmla="*/ 61 w 137"/>
                  <a:gd name="T89" fmla="*/ 79 h 158"/>
                  <a:gd name="T90" fmla="*/ 68 w 137"/>
                  <a:gd name="T91" fmla="*/ 79 h 158"/>
                  <a:gd name="T92" fmla="*/ 68 w 137"/>
                  <a:gd name="T93" fmla="*/ 146 h 158"/>
                  <a:gd name="T94" fmla="*/ 61 w 137"/>
                  <a:gd name="T95" fmla="*/ 146 h 158"/>
                  <a:gd name="T96" fmla="*/ 71 w 137"/>
                  <a:gd name="T97" fmla="*/ 158 h 158"/>
                  <a:gd name="T98" fmla="*/ 80 w 137"/>
                  <a:gd name="T99" fmla="*/ 146 h 158"/>
                  <a:gd name="T100" fmla="*/ 73 w 137"/>
                  <a:gd name="T101" fmla="*/ 146 h 158"/>
                  <a:gd name="T102" fmla="*/ 73 w 137"/>
                  <a:gd name="T103" fmla="*/ 79 h 158"/>
                  <a:gd name="T104" fmla="*/ 81 w 137"/>
                  <a:gd name="T105" fmla="*/ 79 h 158"/>
                  <a:gd name="T106" fmla="*/ 81 w 137"/>
                  <a:gd name="T107" fmla="*/ 119 h 158"/>
                  <a:gd name="T108" fmla="*/ 119 w 137"/>
                  <a:gd name="T109" fmla="*/ 119 h 158"/>
                  <a:gd name="T110" fmla="*/ 119 w 137"/>
                  <a:gd name="T111" fmla="*/ 126 h 158"/>
                  <a:gd name="T112" fmla="*/ 131 w 137"/>
                  <a:gd name="T113" fmla="*/ 116 h 158"/>
                  <a:gd name="T114" fmla="*/ 119 w 137"/>
                  <a:gd name="T115" fmla="*/ 107 h 158"/>
                  <a:gd name="T116" fmla="*/ 119 w 137"/>
                  <a:gd name="T117" fmla="*/ 114 h 158"/>
                  <a:gd name="T118" fmla="*/ 119 w 137"/>
                  <a:gd name="T119" fmla="*/ 114 h 158"/>
                  <a:gd name="T120" fmla="*/ 119 w 137"/>
                  <a:gd name="T121" fmla="*/ 11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7" h="158">
                    <a:moveTo>
                      <a:pt x="119" y="114"/>
                    </a:moveTo>
                    <a:cubicBezTo>
                      <a:pt x="86" y="114"/>
                      <a:pt x="86" y="114"/>
                      <a:pt x="86" y="114"/>
                    </a:cubicBezTo>
                    <a:cubicBezTo>
                      <a:pt x="86" y="79"/>
                      <a:pt x="86" y="79"/>
                      <a:pt x="86" y="79"/>
                    </a:cubicBezTo>
                    <a:cubicBezTo>
                      <a:pt x="94" y="79"/>
                      <a:pt x="94" y="79"/>
                      <a:pt x="94" y="79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21" y="94"/>
                      <a:pt x="121" y="94"/>
                      <a:pt x="121" y="94"/>
                    </a:cubicBezTo>
                    <a:cubicBezTo>
                      <a:pt x="109" y="85"/>
                      <a:pt x="109" y="85"/>
                      <a:pt x="109" y="85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99" y="93"/>
                      <a:pt x="99" y="93"/>
                      <a:pt x="99" y="93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17" y="79"/>
                      <a:pt x="117" y="79"/>
                      <a:pt x="117" y="79"/>
                    </a:cubicBezTo>
                    <a:cubicBezTo>
                      <a:pt x="129" y="77"/>
                      <a:pt x="137" y="65"/>
                      <a:pt x="137" y="54"/>
                    </a:cubicBezTo>
                    <a:cubicBezTo>
                      <a:pt x="137" y="40"/>
                      <a:pt x="126" y="29"/>
                      <a:pt x="112" y="29"/>
                    </a:cubicBezTo>
                    <a:cubicBezTo>
                      <a:pt x="112" y="29"/>
                      <a:pt x="112" y="29"/>
                      <a:pt x="111" y="29"/>
                    </a:cubicBezTo>
                    <a:cubicBezTo>
                      <a:pt x="112" y="27"/>
                      <a:pt x="112" y="26"/>
                      <a:pt x="112" y="24"/>
                    </a:cubicBezTo>
                    <a:cubicBezTo>
                      <a:pt x="111" y="11"/>
                      <a:pt x="102" y="2"/>
                      <a:pt x="89" y="1"/>
                    </a:cubicBezTo>
                    <a:cubicBezTo>
                      <a:pt x="81" y="1"/>
                      <a:pt x="74" y="5"/>
                      <a:pt x="70" y="10"/>
                    </a:cubicBezTo>
                    <a:cubicBezTo>
                      <a:pt x="66" y="5"/>
                      <a:pt x="60" y="1"/>
                      <a:pt x="52" y="1"/>
                    </a:cubicBezTo>
                    <a:cubicBezTo>
                      <a:pt x="39" y="0"/>
                      <a:pt x="29" y="12"/>
                      <a:pt x="29" y="24"/>
                    </a:cubicBezTo>
                    <a:cubicBezTo>
                      <a:pt x="28" y="26"/>
                      <a:pt x="29" y="27"/>
                      <a:pt x="29" y="29"/>
                    </a:cubicBezTo>
                    <a:cubicBezTo>
                      <a:pt x="28" y="29"/>
                      <a:pt x="27" y="29"/>
                      <a:pt x="26" y="29"/>
                    </a:cubicBezTo>
                    <a:cubicBezTo>
                      <a:pt x="12" y="28"/>
                      <a:pt x="2" y="41"/>
                      <a:pt x="1" y="54"/>
                    </a:cubicBezTo>
                    <a:cubicBezTo>
                      <a:pt x="0" y="67"/>
                      <a:pt x="12" y="77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34" y="92"/>
                      <a:pt x="34" y="92"/>
                      <a:pt x="34" y="92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97"/>
                      <a:pt x="34" y="97"/>
                      <a:pt x="34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15" y="114"/>
                      <a:pt x="15" y="114"/>
                      <a:pt x="15" y="114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61" y="119"/>
                      <a:pt x="61" y="119"/>
                      <a:pt x="61" y="119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68" y="79"/>
                      <a:pt x="68" y="79"/>
                      <a:pt x="68" y="79"/>
                    </a:cubicBezTo>
                    <a:cubicBezTo>
                      <a:pt x="68" y="146"/>
                      <a:pt x="68" y="146"/>
                      <a:pt x="68" y="146"/>
                    </a:cubicBezTo>
                    <a:cubicBezTo>
                      <a:pt x="61" y="146"/>
                      <a:pt x="61" y="146"/>
                      <a:pt x="61" y="146"/>
                    </a:cubicBezTo>
                    <a:cubicBezTo>
                      <a:pt x="71" y="158"/>
                      <a:pt x="71" y="158"/>
                      <a:pt x="71" y="158"/>
                    </a:cubicBezTo>
                    <a:cubicBezTo>
                      <a:pt x="80" y="146"/>
                      <a:pt x="80" y="146"/>
                      <a:pt x="80" y="146"/>
                    </a:cubicBezTo>
                    <a:cubicBezTo>
                      <a:pt x="73" y="146"/>
                      <a:pt x="73" y="146"/>
                      <a:pt x="73" y="146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119" y="119"/>
                      <a:pt x="119" y="119"/>
                      <a:pt x="119" y="119"/>
                    </a:cubicBezTo>
                    <a:cubicBezTo>
                      <a:pt x="119" y="126"/>
                      <a:pt x="119" y="126"/>
                      <a:pt x="119" y="126"/>
                    </a:cubicBezTo>
                    <a:cubicBezTo>
                      <a:pt x="131" y="116"/>
                      <a:pt x="131" y="116"/>
                      <a:pt x="131" y="116"/>
                    </a:cubicBezTo>
                    <a:cubicBezTo>
                      <a:pt x="119" y="107"/>
                      <a:pt x="119" y="107"/>
                      <a:pt x="119" y="107"/>
                    </a:cubicBezTo>
                    <a:lnTo>
                      <a:pt x="119" y="114"/>
                    </a:lnTo>
                    <a:close/>
                    <a:moveTo>
                      <a:pt x="119" y="114"/>
                    </a:moveTo>
                    <a:cubicBezTo>
                      <a:pt x="119" y="114"/>
                      <a:pt x="119" y="114"/>
                      <a:pt x="119" y="11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32" name="Group 107"/>
            <p:cNvGrpSpPr/>
            <p:nvPr/>
          </p:nvGrpSpPr>
          <p:grpSpPr>
            <a:xfrm>
              <a:off x="12512174" y="-2223216"/>
              <a:ext cx="1048405" cy="1048405"/>
              <a:chOff x="8849290" y="2412318"/>
              <a:chExt cx="1048405" cy="104840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8849290" y="2412318"/>
                <a:ext cx="1048405" cy="104840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endParaRPr lang="en-US" sz="1200" b="1" dirty="0"/>
              </a:p>
            </p:txBody>
          </p:sp>
          <p:sp>
            <p:nvSpPr>
              <p:cNvPr id="41" name="Freeform 91"/>
              <p:cNvSpPr>
                <a:spLocks noEditPoints="1"/>
              </p:cNvSpPr>
              <p:nvPr/>
            </p:nvSpPr>
            <p:spPr bwMode="auto">
              <a:xfrm>
                <a:off x="9072425" y="2743974"/>
                <a:ext cx="602135" cy="436684"/>
              </a:xfrm>
              <a:custGeom>
                <a:avLst/>
                <a:gdLst>
                  <a:gd name="T0" fmla="*/ 444 w 444"/>
                  <a:gd name="T1" fmla="*/ 286 h 322"/>
                  <a:gd name="T2" fmla="*/ 444 w 444"/>
                  <a:gd name="T3" fmla="*/ 0 h 322"/>
                  <a:gd name="T4" fmla="*/ 0 w 444"/>
                  <a:gd name="T5" fmla="*/ 0 h 322"/>
                  <a:gd name="T6" fmla="*/ 0 w 444"/>
                  <a:gd name="T7" fmla="*/ 286 h 322"/>
                  <a:gd name="T8" fmla="*/ 182 w 444"/>
                  <a:gd name="T9" fmla="*/ 286 h 322"/>
                  <a:gd name="T10" fmla="*/ 182 w 444"/>
                  <a:gd name="T11" fmla="*/ 305 h 322"/>
                  <a:gd name="T12" fmla="*/ 85 w 444"/>
                  <a:gd name="T13" fmla="*/ 305 h 322"/>
                  <a:gd name="T14" fmla="*/ 85 w 444"/>
                  <a:gd name="T15" fmla="*/ 322 h 322"/>
                  <a:gd name="T16" fmla="*/ 352 w 444"/>
                  <a:gd name="T17" fmla="*/ 322 h 322"/>
                  <a:gd name="T18" fmla="*/ 352 w 444"/>
                  <a:gd name="T19" fmla="*/ 305 h 322"/>
                  <a:gd name="T20" fmla="*/ 260 w 444"/>
                  <a:gd name="T21" fmla="*/ 305 h 322"/>
                  <a:gd name="T22" fmla="*/ 260 w 444"/>
                  <a:gd name="T23" fmla="*/ 286 h 322"/>
                  <a:gd name="T24" fmla="*/ 444 w 444"/>
                  <a:gd name="T25" fmla="*/ 286 h 322"/>
                  <a:gd name="T26" fmla="*/ 31 w 444"/>
                  <a:gd name="T27" fmla="*/ 246 h 322"/>
                  <a:gd name="T28" fmla="*/ 31 w 444"/>
                  <a:gd name="T29" fmla="*/ 33 h 322"/>
                  <a:gd name="T30" fmla="*/ 413 w 444"/>
                  <a:gd name="T31" fmla="*/ 33 h 322"/>
                  <a:gd name="T32" fmla="*/ 413 w 444"/>
                  <a:gd name="T33" fmla="*/ 246 h 322"/>
                  <a:gd name="T34" fmla="*/ 31 w 444"/>
                  <a:gd name="T35" fmla="*/ 246 h 322"/>
                  <a:gd name="T36" fmla="*/ 31 w 444"/>
                  <a:gd name="T37" fmla="*/ 246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4" h="322">
                    <a:moveTo>
                      <a:pt x="444" y="286"/>
                    </a:moveTo>
                    <a:lnTo>
                      <a:pt x="444" y="0"/>
                    </a:lnTo>
                    <a:lnTo>
                      <a:pt x="0" y="0"/>
                    </a:lnTo>
                    <a:lnTo>
                      <a:pt x="0" y="286"/>
                    </a:lnTo>
                    <a:lnTo>
                      <a:pt x="182" y="286"/>
                    </a:lnTo>
                    <a:lnTo>
                      <a:pt x="182" y="305"/>
                    </a:lnTo>
                    <a:lnTo>
                      <a:pt x="85" y="305"/>
                    </a:lnTo>
                    <a:lnTo>
                      <a:pt x="85" y="322"/>
                    </a:lnTo>
                    <a:lnTo>
                      <a:pt x="352" y="322"/>
                    </a:lnTo>
                    <a:lnTo>
                      <a:pt x="352" y="305"/>
                    </a:lnTo>
                    <a:lnTo>
                      <a:pt x="260" y="305"/>
                    </a:lnTo>
                    <a:lnTo>
                      <a:pt x="260" y="286"/>
                    </a:lnTo>
                    <a:lnTo>
                      <a:pt x="444" y="286"/>
                    </a:lnTo>
                    <a:close/>
                    <a:moveTo>
                      <a:pt x="31" y="246"/>
                    </a:moveTo>
                    <a:lnTo>
                      <a:pt x="31" y="33"/>
                    </a:lnTo>
                    <a:lnTo>
                      <a:pt x="413" y="33"/>
                    </a:lnTo>
                    <a:lnTo>
                      <a:pt x="413" y="246"/>
                    </a:lnTo>
                    <a:lnTo>
                      <a:pt x="31" y="246"/>
                    </a:lnTo>
                    <a:lnTo>
                      <a:pt x="31" y="2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92"/>
              <p:cNvSpPr>
                <a:spLocks noEditPoints="1"/>
              </p:cNvSpPr>
              <p:nvPr/>
            </p:nvSpPr>
            <p:spPr bwMode="auto">
              <a:xfrm>
                <a:off x="9213466" y="2828056"/>
                <a:ext cx="320054" cy="80014"/>
              </a:xfrm>
              <a:custGeom>
                <a:avLst/>
                <a:gdLst>
                  <a:gd name="T0" fmla="*/ 0 w 236"/>
                  <a:gd name="T1" fmla="*/ 59 h 59"/>
                  <a:gd name="T2" fmla="*/ 236 w 236"/>
                  <a:gd name="T3" fmla="*/ 59 h 59"/>
                  <a:gd name="T4" fmla="*/ 236 w 236"/>
                  <a:gd name="T5" fmla="*/ 0 h 59"/>
                  <a:gd name="T6" fmla="*/ 0 w 236"/>
                  <a:gd name="T7" fmla="*/ 0 h 59"/>
                  <a:gd name="T8" fmla="*/ 0 w 236"/>
                  <a:gd name="T9" fmla="*/ 59 h 59"/>
                  <a:gd name="T10" fmla="*/ 5 w 236"/>
                  <a:gd name="T11" fmla="*/ 4 h 59"/>
                  <a:gd name="T12" fmla="*/ 231 w 236"/>
                  <a:gd name="T13" fmla="*/ 4 h 59"/>
                  <a:gd name="T14" fmla="*/ 231 w 236"/>
                  <a:gd name="T15" fmla="*/ 54 h 59"/>
                  <a:gd name="T16" fmla="*/ 5 w 236"/>
                  <a:gd name="T17" fmla="*/ 54 h 59"/>
                  <a:gd name="T18" fmla="*/ 5 w 236"/>
                  <a:gd name="T1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6" h="59">
                    <a:moveTo>
                      <a:pt x="0" y="59"/>
                    </a:moveTo>
                    <a:lnTo>
                      <a:pt x="236" y="59"/>
                    </a:lnTo>
                    <a:lnTo>
                      <a:pt x="236" y="0"/>
                    </a:lnTo>
                    <a:lnTo>
                      <a:pt x="0" y="0"/>
                    </a:lnTo>
                    <a:lnTo>
                      <a:pt x="0" y="59"/>
                    </a:lnTo>
                    <a:close/>
                    <a:moveTo>
                      <a:pt x="5" y="4"/>
                    </a:moveTo>
                    <a:lnTo>
                      <a:pt x="231" y="4"/>
                    </a:lnTo>
                    <a:lnTo>
                      <a:pt x="231" y="54"/>
                    </a:lnTo>
                    <a:lnTo>
                      <a:pt x="5" y="5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93"/>
              <p:cNvSpPr>
                <a:spLocks noEditPoints="1"/>
              </p:cNvSpPr>
              <p:nvPr/>
            </p:nvSpPr>
            <p:spPr bwMode="auto">
              <a:xfrm>
                <a:off x="9210753" y="2917563"/>
                <a:ext cx="99000" cy="73233"/>
              </a:xfrm>
              <a:custGeom>
                <a:avLst/>
                <a:gdLst>
                  <a:gd name="T0" fmla="*/ 0 w 73"/>
                  <a:gd name="T1" fmla="*/ 54 h 54"/>
                  <a:gd name="T2" fmla="*/ 73 w 73"/>
                  <a:gd name="T3" fmla="*/ 54 h 54"/>
                  <a:gd name="T4" fmla="*/ 73 w 73"/>
                  <a:gd name="T5" fmla="*/ 0 h 54"/>
                  <a:gd name="T6" fmla="*/ 0 w 73"/>
                  <a:gd name="T7" fmla="*/ 0 h 54"/>
                  <a:gd name="T8" fmla="*/ 0 w 73"/>
                  <a:gd name="T9" fmla="*/ 54 h 54"/>
                  <a:gd name="T10" fmla="*/ 5 w 73"/>
                  <a:gd name="T11" fmla="*/ 5 h 54"/>
                  <a:gd name="T12" fmla="*/ 68 w 73"/>
                  <a:gd name="T13" fmla="*/ 5 h 54"/>
                  <a:gd name="T14" fmla="*/ 68 w 73"/>
                  <a:gd name="T15" fmla="*/ 50 h 54"/>
                  <a:gd name="T16" fmla="*/ 5 w 73"/>
                  <a:gd name="T17" fmla="*/ 50 h 54"/>
                  <a:gd name="T18" fmla="*/ 5 w 73"/>
                  <a:gd name="T19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54">
                    <a:moveTo>
                      <a:pt x="0" y="54"/>
                    </a:moveTo>
                    <a:lnTo>
                      <a:pt x="73" y="54"/>
                    </a:lnTo>
                    <a:lnTo>
                      <a:pt x="73" y="0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  <a:moveTo>
                      <a:pt x="5" y="5"/>
                    </a:moveTo>
                    <a:lnTo>
                      <a:pt x="68" y="5"/>
                    </a:lnTo>
                    <a:lnTo>
                      <a:pt x="68" y="50"/>
                    </a:lnTo>
                    <a:lnTo>
                      <a:pt x="5" y="5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94"/>
              <p:cNvSpPr>
                <a:spLocks noEditPoints="1"/>
              </p:cNvSpPr>
              <p:nvPr/>
            </p:nvSpPr>
            <p:spPr bwMode="auto">
              <a:xfrm>
                <a:off x="9321958" y="2917563"/>
                <a:ext cx="100356" cy="73233"/>
              </a:xfrm>
              <a:custGeom>
                <a:avLst/>
                <a:gdLst>
                  <a:gd name="T0" fmla="*/ 0 w 74"/>
                  <a:gd name="T1" fmla="*/ 54 h 54"/>
                  <a:gd name="T2" fmla="*/ 74 w 74"/>
                  <a:gd name="T3" fmla="*/ 54 h 54"/>
                  <a:gd name="T4" fmla="*/ 74 w 74"/>
                  <a:gd name="T5" fmla="*/ 0 h 54"/>
                  <a:gd name="T6" fmla="*/ 0 w 74"/>
                  <a:gd name="T7" fmla="*/ 0 h 54"/>
                  <a:gd name="T8" fmla="*/ 0 w 74"/>
                  <a:gd name="T9" fmla="*/ 54 h 54"/>
                  <a:gd name="T10" fmla="*/ 5 w 74"/>
                  <a:gd name="T11" fmla="*/ 5 h 54"/>
                  <a:gd name="T12" fmla="*/ 69 w 74"/>
                  <a:gd name="T13" fmla="*/ 5 h 54"/>
                  <a:gd name="T14" fmla="*/ 69 w 74"/>
                  <a:gd name="T15" fmla="*/ 50 h 54"/>
                  <a:gd name="T16" fmla="*/ 5 w 74"/>
                  <a:gd name="T17" fmla="*/ 50 h 54"/>
                  <a:gd name="T18" fmla="*/ 5 w 74"/>
                  <a:gd name="T19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54">
                    <a:moveTo>
                      <a:pt x="0" y="54"/>
                    </a:moveTo>
                    <a:lnTo>
                      <a:pt x="74" y="54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  <a:moveTo>
                      <a:pt x="5" y="5"/>
                    </a:moveTo>
                    <a:lnTo>
                      <a:pt x="69" y="5"/>
                    </a:lnTo>
                    <a:lnTo>
                      <a:pt x="69" y="50"/>
                    </a:lnTo>
                    <a:lnTo>
                      <a:pt x="5" y="5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95"/>
              <p:cNvSpPr>
                <a:spLocks noEditPoints="1"/>
              </p:cNvSpPr>
              <p:nvPr/>
            </p:nvSpPr>
            <p:spPr bwMode="auto">
              <a:xfrm>
                <a:off x="9434520" y="2917563"/>
                <a:ext cx="99000" cy="73233"/>
              </a:xfrm>
              <a:custGeom>
                <a:avLst/>
                <a:gdLst>
                  <a:gd name="T0" fmla="*/ 73 w 73"/>
                  <a:gd name="T1" fmla="*/ 0 h 54"/>
                  <a:gd name="T2" fmla="*/ 0 w 73"/>
                  <a:gd name="T3" fmla="*/ 0 h 54"/>
                  <a:gd name="T4" fmla="*/ 0 w 73"/>
                  <a:gd name="T5" fmla="*/ 54 h 54"/>
                  <a:gd name="T6" fmla="*/ 73 w 73"/>
                  <a:gd name="T7" fmla="*/ 54 h 54"/>
                  <a:gd name="T8" fmla="*/ 73 w 73"/>
                  <a:gd name="T9" fmla="*/ 0 h 54"/>
                  <a:gd name="T10" fmla="*/ 68 w 73"/>
                  <a:gd name="T11" fmla="*/ 50 h 54"/>
                  <a:gd name="T12" fmla="*/ 5 w 73"/>
                  <a:gd name="T13" fmla="*/ 50 h 54"/>
                  <a:gd name="T14" fmla="*/ 5 w 73"/>
                  <a:gd name="T15" fmla="*/ 5 h 54"/>
                  <a:gd name="T16" fmla="*/ 68 w 73"/>
                  <a:gd name="T17" fmla="*/ 5 h 54"/>
                  <a:gd name="T18" fmla="*/ 68 w 73"/>
                  <a:gd name="T19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54">
                    <a:moveTo>
                      <a:pt x="73" y="0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73" y="54"/>
                    </a:lnTo>
                    <a:lnTo>
                      <a:pt x="73" y="0"/>
                    </a:lnTo>
                    <a:close/>
                    <a:moveTo>
                      <a:pt x="68" y="50"/>
                    </a:moveTo>
                    <a:lnTo>
                      <a:pt x="5" y="50"/>
                    </a:lnTo>
                    <a:lnTo>
                      <a:pt x="5" y="5"/>
                    </a:lnTo>
                    <a:lnTo>
                      <a:pt x="68" y="5"/>
                    </a:lnTo>
                    <a:lnTo>
                      <a:pt x="68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Rectangle 96"/>
              <p:cNvSpPr>
                <a:spLocks noChangeArrowheads="1"/>
              </p:cNvSpPr>
              <p:nvPr/>
            </p:nvSpPr>
            <p:spPr bwMode="auto">
              <a:xfrm>
                <a:off x="9210753" y="3007069"/>
                <a:ext cx="89507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Rectangle 97"/>
              <p:cNvSpPr>
                <a:spLocks noChangeArrowheads="1"/>
              </p:cNvSpPr>
              <p:nvPr/>
            </p:nvSpPr>
            <p:spPr bwMode="auto">
              <a:xfrm>
                <a:off x="9210753" y="3016562"/>
                <a:ext cx="99000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Rectangle 98"/>
              <p:cNvSpPr>
                <a:spLocks noChangeArrowheads="1"/>
              </p:cNvSpPr>
              <p:nvPr/>
            </p:nvSpPr>
            <p:spPr bwMode="auto">
              <a:xfrm>
                <a:off x="9210753" y="3030124"/>
                <a:ext cx="82726" cy="5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Rectangle 99"/>
              <p:cNvSpPr>
                <a:spLocks noChangeArrowheads="1"/>
              </p:cNvSpPr>
              <p:nvPr/>
            </p:nvSpPr>
            <p:spPr bwMode="auto">
              <a:xfrm>
                <a:off x="9210753" y="3042330"/>
                <a:ext cx="92219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Rectangle 100"/>
              <p:cNvSpPr>
                <a:spLocks noChangeArrowheads="1"/>
              </p:cNvSpPr>
              <p:nvPr/>
            </p:nvSpPr>
            <p:spPr bwMode="auto">
              <a:xfrm>
                <a:off x="9208041" y="3055891"/>
                <a:ext cx="56959" cy="5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Rectangle 101"/>
              <p:cNvSpPr>
                <a:spLocks noChangeArrowheads="1"/>
              </p:cNvSpPr>
              <p:nvPr/>
            </p:nvSpPr>
            <p:spPr bwMode="auto">
              <a:xfrm>
                <a:off x="9321958" y="3007069"/>
                <a:ext cx="90863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Rectangle 102"/>
              <p:cNvSpPr>
                <a:spLocks noChangeArrowheads="1"/>
              </p:cNvSpPr>
              <p:nvPr/>
            </p:nvSpPr>
            <p:spPr bwMode="auto">
              <a:xfrm>
                <a:off x="9321958" y="3016562"/>
                <a:ext cx="100356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Rectangle 103"/>
              <p:cNvSpPr>
                <a:spLocks noChangeArrowheads="1"/>
              </p:cNvSpPr>
              <p:nvPr/>
            </p:nvSpPr>
            <p:spPr bwMode="auto">
              <a:xfrm>
                <a:off x="9321958" y="3030124"/>
                <a:ext cx="80013" cy="5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Rectangle 104"/>
              <p:cNvSpPr>
                <a:spLocks noChangeArrowheads="1"/>
              </p:cNvSpPr>
              <p:nvPr/>
            </p:nvSpPr>
            <p:spPr bwMode="auto">
              <a:xfrm>
                <a:off x="9321958" y="3042330"/>
                <a:ext cx="90863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Rectangle 105"/>
              <p:cNvSpPr>
                <a:spLocks noChangeArrowheads="1"/>
              </p:cNvSpPr>
              <p:nvPr/>
            </p:nvSpPr>
            <p:spPr bwMode="auto">
              <a:xfrm>
                <a:off x="9316534" y="3055891"/>
                <a:ext cx="61027" cy="5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Rectangle 106"/>
              <p:cNvSpPr>
                <a:spLocks noChangeArrowheads="1"/>
              </p:cNvSpPr>
              <p:nvPr/>
            </p:nvSpPr>
            <p:spPr bwMode="auto">
              <a:xfrm>
                <a:off x="9437232" y="3007069"/>
                <a:ext cx="89507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Rectangle 107"/>
              <p:cNvSpPr>
                <a:spLocks noChangeArrowheads="1"/>
              </p:cNvSpPr>
              <p:nvPr/>
            </p:nvSpPr>
            <p:spPr bwMode="auto">
              <a:xfrm>
                <a:off x="9437232" y="3016562"/>
                <a:ext cx="100356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Rectangle 108"/>
              <p:cNvSpPr>
                <a:spLocks noChangeArrowheads="1"/>
              </p:cNvSpPr>
              <p:nvPr/>
            </p:nvSpPr>
            <p:spPr bwMode="auto">
              <a:xfrm>
                <a:off x="9437232" y="3030124"/>
                <a:ext cx="80013" cy="5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Rectangle 109"/>
              <p:cNvSpPr>
                <a:spLocks noChangeArrowheads="1"/>
              </p:cNvSpPr>
              <p:nvPr/>
            </p:nvSpPr>
            <p:spPr bwMode="auto">
              <a:xfrm>
                <a:off x="9437232" y="3042330"/>
                <a:ext cx="89507" cy="6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Rectangle 110"/>
              <p:cNvSpPr>
                <a:spLocks noChangeArrowheads="1"/>
              </p:cNvSpPr>
              <p:nvPr/>
            </p:nvSpPr>
            <p:spPr bwMode="auto">
              <a:xfrm>
                <a:off x="9431807" y="3055891"/>
                <a:ext cx="56959" cy="5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111"/>
              <p:cNvSpPr>
                <a:spLocks noEditPoints="1"/>
              </p:cNvSpPr>
              <p:nvPr/>
            </p:nvSpPr>
            <p:spPr bwMode="auto">
              <a:xfrm>
                <a:off x="9210753" y="2802289"/>
                <a:ext cx="150534" cy="16274"/>
              </a:xfrm>
              <a:custGeom>
                <a:avLst/>
                <a:gdLst>
                  <a:gd name="T0" fmla="*/ 111 w 111"/>
                  <a:gd name="T1" fmla="*/ 0 h 12"/>
                  <a:gd name="T2" fmla="*/ 0 w 111"/>
                  <a:gd name="T3" fmla="*/ 0 h 12"/>
                  <a:gd name="T4" fmla="*/ 0 w 111"/>
                  <a:gd name="T5" fmla="*/ 12 h 12"/>
                  <a:gd name="T6" fmla="*/ 111 w 111"/>
                  <a:gd name="T7" fmla="*/ 12 h 12"/>
                  <a:gd name="T8" fmla="*/ 111 w 111"/>
                  <a:gd name="T9" fmla="*/ 0 h 12"/>
                  <a:gd name="T10" fmla="*/ 106 w 111"/>
                  <a:gd name="T11" fmla="*/ 7 h 12"/>
                  <a:gd name="T12" fmla="*/ 5 w 111"/>
                  <a:gd name="T13" fmla="*/ 7 h 12"/>
                  <a:gd name="T14" fmla="*/ 5 w 111"/>
                  <a:gd name="T15" fmla="*/ 5 h 12"/>
                  <a:gd name="T16" fmla="*/ 106 w 111"/>
                  <a:gd name="T17" fmla="*/ 5 h 12"/>
                  <a:gd name="T18" fmla="*/ 106 w 111"/>
                  <a:gd name="T1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2">
                    <a:moveTo>
                      <a:pt x="11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11" y="12"/>
                    </a:lnTo>
                    <a:lnTo>
                      <a:pt x="111" y="0"/>
                    </a:lnTo>
                    <a:close/>
                    <a:moveTo>
                      <a:pt x="106" y="7"/>
                    </a:moveTo>
                    <a:lnTo>
                      <a:pt x="5" y="7"/>
                    </a:lnTo>
                    <a:lnTo>
                      <a:pt x="5" y="5"/>
                    </a:lnTo>
                    <a:lnTo>
                      <a:pt x="106" y="5"/>
                    </a:lnTo>
                    <a:lnTo>
                      <a:pt x="106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106"/>
            <p:cNvGrpSpPr/>
            <p:nvPr/>
          </p:nvGrpSpPr>
          <p:grpSpPr>
            <a:xfrm>
              <a:off x="13941712" y="-2223216"/>
              <a:ext cx="1048405" cy="1048405"/>
              <a:chOff x="10092523" y="2412318"/>
              <a:chExt cx="1048405" cy="104840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0092523" y="2412318"/>
                <a:ext cx="1048405" cy="104840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endParaRPr lang="en-US" sz="1200" b="1" dirty="0"/>
              </a:p>
            </p:txBody>
          </p:sp>
          <p:sp>
            <p:nvSpPr>
              <p:cNvPr id="35" name="Freeform 55"/>
              <p:cNvSpPr>
                <a:spLocks noEditPoints="1"/>
              </p:cNvSpPr>
              <p:nvPr/>
            </p:nvSpPr>
            <p:spPr bwMode="auto">
              <a:xfrm>
                <a:off x="10304997" y="2608079"/>
                <a:ext cx="623458" cy="575615"/>
              </a:xfrm>
              <a:custGeom>
                <a:avLst/>
                <a:gdLst>
                  <a:gd name="T0" fmla="*/ 1056 w 2056"/>
                  <a:gd name="T1" fmla="*/ 0 h 1898"/>
                  <a:gd name="T2" fmla="*/ 1144 w 2056"/>
                  <a:gd name="T3" fmla="*/ 95 h 1898"/>
                  <a:gd name="T4" fmla="*/ 1072 w 2056"/>
                  <a:gd name="T5" fmla="*/ 231 h 1898"/>
                  <a:gd name="T6" fmla="*/ 1072 w 2056"/>
                  <a:gd name="T7" fmla="*/ 803 h 1898"/>
                  <a:gd name="T8" fmla="*/ 1269 w 2056"/>
                  <a:gd name="T9" fmla="*/ 488 h 1898"/>
                  <a:gd name="T10" fmla="*/ 1552 w 2056"/>
                  <a:gd name="T11" fmla="*/ 471 h 1898"/>
                  <a:gd name="T12" fmla="*/ 1755 w 2056"/>
                  <a:gd name="T13" fmla="*/ 515 h 1898"/>
                  <a:gd name="T14" fmla="*/ 1564 w 2056"/>
                  <a:gd name="T15" fmla="*/ 592 h 1898"/>
                  <a:gd name="T16" fmla="*/ 1362 w 2056"/>
                  <a:gd name="T17" fmla="*/ 560 h 1898"/>
                  <a:gd name="T18" fmla="*/ 1341 w 2056"/>
                  <a:gd name="T19" fmla="*/ 805 h 1898"/>
                  <a:gd name="T20" fmla="*/ 1756 w 2056"/>
                  <a:gd name="T21" fmla="*/ 1460 h 1898"/>
                  <a:gd name="T22" fmla="*/ 1902 w 2056"/>
                  <a:gd name="T23" fmla="*/ 1436 h 1898"/>
                  <a:gd name="T24" fmla="*/ 1888 w 2056"/>
                  <a:gd name="T25" fmla="*/ 387 h 1898"/>
                  <a:gd name="T26" fmla="*/ 1939 w 2056"/>
                  <a:gd name="T27" fmla="*/ 184 h 1898"/>
                  <a:gd name="T28" fmla="*/ 1991 w 2056"/>
                  <a:gd name="T29" fmla="*/ 386 h 1898"/>
                  <a:gd name="T30" fmla="*/ 1975 w 2056"/>
                  <a:gd name="T31" fmla="*/ 1511 h 1898"/>
                  <a:gd name="T32" fmla="*/ 1778 w 2056"/>
                  <a:gd name="T33" fmla="*/ 1534 h 1898"/>
                  <a:gd name="T34" fmla="*/ 1757 w 2056"/>
                  <a:gd name="T35" fmla="*/ 1705 h 1898"/>
                  <a:gd name="T36" fmla="*/ 1926 w 2056"/>
                  <a:gd name="T37" fmla="*/ 1724 h 1898"/>
                  <a:gd name="T38" fmla="*/ 1925 w 2056"/>
                  <a:gd name="T39" fmla="*/ 1898 h 1898"/>
                  <a:gd name="T40" fmla="*/ 124 w 2056"/>
                  <a:gd name="T41" fmla="*/ 1704 h 1898"/>
                  <a:gd name="T42" fmla="*/ 291 w 2056"/>
                  <a:gd name="T43" fmla="*/ 1533 h 1898"/>
                  <a:gd name="T44" fmla="*/ 73 w 2056"/>
                  <a:gd name="T45" fmla="*/ 1439 h 1898"/>
                  <a:gd name="T46" fmla="*/ 67 w 2056"/>
                  <a:gd name="T47" fmla="*/ 940 h 1898"/>
                  <a:gd name="T48" fmla="*/ 0 w 2056"/>
                  <a:gd name="T49" fmla="*/ 820 h 1898"/>
                  <a:gd name="T50" fmla="*/ 117 w 2056"/>
                  <a:gd name="T51" fmla="*/ 732 h 1898"/>
                  <a:gd name="T52" fmla="*/ 160 w 2056"/>
                  <a:gd name="T53" fmla="*/ 935 h 1898"/>
                  <a:gd name="T54" fmla="*/ 146 w 2056"/>
                  <a:gd name="T55" fmla="*/ 1431 h 1898"/>
                  <a:gd name="T56" fmla="*/ 294 w 2056"/>
                  <a:gd name="T57" fmla="*/ 1460 h 1898"/>
                  <a:gd name="T58" fmla="*/ 755 w 2056"/>
                  <a:gd name="T59" fmla="*/ 803 h 1898"/>
                  <a:gd name="T60" fmla="*/ 746 w 2056"/>
                  <a:gd name="T61" fmla="*/ 463 h 1898"/>
                  <a:gd name="T62" fmla="*/ 280 w 2056"/>
                  <a:gd name="T63" fmla="*/ 476 h 1898"/>
                  <a:gd name="T64" fmla="*/ 76 w 2056"/>
                  <a:gd name="T65" fmla="*/ 445 h 1898"/>
                  <a:gd name="T66" fmla="*/ 279 w 2056"/>
                  <a:gd name="T67" fmla="*/ 373 h 1898"/>
                  <a:gd name="T68" fmla="*/ 802 w 2056"/>
                  <a:gd name="T69" fmla="*/ 390 h 1898"/>
                  <a:gd name="T70" fmla="*/ 829 w 2056"/>
                  <a:gd name="T71" fmla="*/ 803 h 1898"/>
                  <a:gd name="T72" fmla="*/ 1000 w 2056"/>
                  <a:gd name="T73" fmla="*/ 783 h 1898"/>
                  <a:gd name="T74" fmla="*/ 984 w 2056"/>
                  <a:gd name="T75" fmla="*/ 203 h 1898"/>
                  <a:gd name="T76" fmla="*/ 1002 w 2056"/>
                  <a:gd name="T77" fmla="*/ 6 h 1898"/>
                  <a:gd name="T78" fmla="*/ 804 w 2056"/>
                  <a:gd name="T79" fmla="*/ 1802 h 1898"/>
                  <a:gd name="T80" fmla="*/ 1226 w 2056"/>
                  <a:gd name="T81" fmla="*/ 1804 h 1898"/>
                  <a:gd name="T82" fmla="*/ 1244 w 2056"/>
                  <a:gd name="T83" fmla="*/ 1704 h 1898"/>
                  <a:gd name="T84" fmla="*/ 1608 w 2056"/>
                  <a:gd name="T85" fmla="*/ 951 h 1898"/>
                  <a:gd name="T86" fmla="*/ 440 w 2056"/>
                  <a:gd name="T87" fmla="*/ 1706 h 1898"/>
                  <a:gd name="T88" fmla="*/ 804 w 2056"/>
                  <a:gd name="T89" fmla="*/ 1802 h 1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56" h="1898">
                    <a:moveTo>
                      <a:pt x="1016" y="0"/>
                    </a:moveTo>
                    <a:cubicBezTo>
                      <a:pt x="1029" y="0"/>
                      <a:pt x="1043" y="0"/>
                      <a:pt x="1056" y="0"/>
                    </a:cubicBezTo>
                    <a:cubicBezTo>
                      <a:pt x="1060" y="2"/>
                      <a:pt x="1063" y="3"/>
                      <a:pt x="1067" y="5"/>
                    </a:cubicBezTo>
                    <a:cubicBezTo>
                      <a:pt x="1110" y="19"/>
                      <a:pt x="1138" y="49"/>
                      <a:pt x="1144" y="95"/>
                    </a:cubicBezTo>
                    <a:cubicBezTo>
                      <a:pt x="1150" y="144"/>
                      <a:pt x="1129" y="181"/>
                      <a:pt x="1087" y="204"/>
                    </a:cubicBezTo>
                    <a:cubicBezTo>
                      <a:pt x="1075" y="211"/>
                      <a:pt x="1072" y="218"/>
                      <a:pt x="1072" y="231"/>
                    </a:cubicBezTo>
                    <a:cubicBezTo>
                      <a:pt x="1072" y="407"/>
                      <a:pt x="1072" y="583"/>
                      <a:pt x="1072" y="759"/>
                    </a:cubicBezTo>
                    <a:cubicBezTo>
                      <a:pt x="1072" y="773"/>
                      <a:pt x="1072" y="788"/>
                      <a:pt x="1072" y="803"/>
                    </a:cubicBezTo>
                    <a:cubicBezTo>
                      <a:pt x="1138" y="803"/>
                      <a:pt x="1203" y="803"/>
                      <a:pt x="1269" y="803"/>
                    </a:cubicBezTo>
                    <a:cubicBezTo>
                      <a:pt x="1269" y="697"/>
                      <a:pt x="1269" y="593"/>
                      <a:pt x="1269" y="488"/>
                    </a:cubicBezTo>
                    <a:cubicBezTo>
                      <a:pt x="1355" y="488"/>
                      <a:pt x="1438" y="488"/>
                      <a:pt x="1521" y="488"/>
                    </a:cubicBezTo>
                    <a:cubicBezTo>
                      <a:pt x="1536" y="488"/>
                      <a:pt x="1545" y="485"/>
                      <a:pt x="1552" y="471"/>
                    </a:cubicBezTo>
                    <a:cubicBezTo>
                      <a:pt x="1575" y="427"/>
                      <a:pt x="1623" y="406"/>
                      <a:pt x="1671" y="417"/>
                    </a:cubicBezTo>
                    <a:cubicBezTo>
                      <a:pt x="1716" y="428"/>
                      <a:pt x="1750" y="467"/>
                      <a:pt x="1755" y="515"/>
                    </a:cubicBezTo>
                    <a:cubicBezTo>
                      <a:pt x="1759" y="562"/>
                      <a:pt x="1731" y="607"/>
                      <a:pt x="1687" y="625"/>
                    </a:cubicBezTo>
                    <a:cubicBezTo>
                      <a:pt x="1643" y="642"/>
                      <a:pt x="1588" y="632"/>
                      <a:pt x="1564" y="592"/>
                    </a:cubicBezTo>
                    <a:cubicBezTo>
                      <a:pt x="1545" y="559"/>
                      <a:pt x="1522" y="559"/>
                      <a:pt x="1492" y="559"/>
                    </a:cubicBezTo>
                    <a:cubicBezTo>
                      <a:pt x="1449" y="560"/>
                      <a:pt x="1405" y="560"/>
                      <a:pt x="1362" y="560"/>
                    </a:cubicBezTo>
                    <a:cubicBezTo>
                      <a:pt x="1356" y="560"/>
                      <a:pt x="1349" y="560"/>
                      <a:pt x="1341" y="561"/>
                    </a:cubicBezTo>
                    <a:cubicBezTo>
                      <a:pt x="1341" y="642"/>
                      <a:pt x="1341" y="722"/>
                      <a:pt x="1341" y="805"/>
                    </a:cubicBezTo>
                    <a:cubicBezTo>
                      <a:pt x="1480" y="805"/>
                      <a:pt x="1617" y="805"/>
                      <a:pt x="1756" y="805"/>
                    </a:cubicBezTo>
                    <a:cubicBezTo>
                      <a:pt x="1756" y="1025"/>
                      <a:pt x="1756" y="1242"/>
                      <a:pt x="1756" y="1460"/>
                    </a:cubicBezTo>
                    <a:cubicBezTo>
                      <a:pt x="1805" y="1460"/>
                      <a:pt x="1853" y="1460"/>
                      <a:pt x="1902" y="1460"/>
                    </a:cubicBezTo>
                    <a:cubicBezTo>
                      <a:pt x="1902" y="1451"/>
                      <a:pt x="1902" y="1443"/>
                      <a:pt x="1902" y="1436"/>
                    </a:cubicBezTo>
                    <a:cubicBezTo>
                      <a:pt x="1902" y="1095"/>
                      <a:pt x="1902" y="754"/>
                      <a:pt x="1902" y="412"/>
                    </a:cubicBezTo>
                    <a:cubicBezTo>
                      <a:pt x="1902" y="400"/>
                      <a:pt x="1899" y="393"/>
                      <a:pt x="1888" y="387"/>
                    </a:cubicBezTo>
                    <a:cubicBezTo>
                      <a:pt x="1841" y="363"/>
                      <a:pt x="1820" y="315"/>
                      <a:pt x="1833" y="265"/>
                    </a:cubicBezTo>
                    <a:cubicBezTo>
                      <a:pt x="1845" y="218"/>
                      <a:pt x="1889" y="184"/>
                      <a:pt x="1939" y="184"/>
                    </a:cubicBezTo>
                    <a:cubicBezTo>
                      <a:pt x="1989" y="183"/>
                      <a:pt x="2031" y="216"/>
                      <a:pt x="2044" y="264"/>
                    </a:cubicBezTo>
                    <a:cubicBezTo>
                      <a:pt x="2056" y="312"/>
                      <a:pt x="2036" y="362"/>
                      <a:pt x="1991" y="386"/>
                    </a:cubicBezTo>
                    <a:cubicBezTo>
                      <a:pt x="1977" y="393"/>
                      <a:pt x="1975" y="402"/>
                      <a:pt x="1975" y="416"/>
                    </a:cubicBezTo>
                    <a:cubicBezTo>
                      <a:pt x="1975" y="781"/>
                      <a:pt x="1975" y="1146"/>
                      <a:pt x="1975" y="1511"/>
                    </a:cubicBezTo>
                    <a:cubicBezTo>
                      <a:pt x="1975" y="1530"/>
                      <a:pt x="1970" y="1535"/>
                      <a:pt x="1952" y="1535"/>
                    </a:cubicBezTo>
                    <a:cubicBezTo>
                      <a:pt x="1894" y="1534"/>
                      <a:pt x="1836" y="1534"/>
                      <a:pt x="1778" y="1534"/>
                    </a:cubicBezTo>
                    <a:cubicBezTo>
                      <a:pt x="1771" y="1534"/>
                      <a:pt x="1764" y="1535"/>
                      <a:pt x="1757" y="1535"/>
                    </a:cubicBezTo>
                    <a:cubicBezTo>
                      <a:pt x="1757" y="1593"/>
                      <a:pt x="1757" y="1649"/>
                      <a:pt x="1757" y="1705"/>
                    </a:cubicBezTo>
                    <a:cubicBezTo>
                      <a:pt x="1808" y="1705"/>
                      <a:pt x="1857" y="1706"/>
                      <a:pt x="1906" y="1705"/>
                    </a:cubicBezTo>
                    <a:cubicBezTo>
                      <a:pt x="1921" y="1705"/>
                      <a:pt x="1926" y="1709"/>
                      <a:pt x="1926" y="1724"/>
                    </a:cubicBezTo>
                    <a:cubicBezTo>
                      <a:pt x="1925" y="1772"/>
                      <a:pt x="1925" y="1820"/>
                      <a:pt x="1925" y="1868"/>
                    </a:cubicBezTo>
                    <a:cubicBezTo>
                      <a:pt x="1925" y="1878"/>
                      <a:pt x="1925" y="1888"/>
                      <a:pt x="1925" y="1898"/>
                    </a:cubicBezTo>
                    <a:cubicBezTo>
                      <a:pt x="1323" y="1898"/>
                      <a:pt x="724" y="1898"/>
                      <a:pt x="124" y="1898"/>
                    </a:cubicBezTo>
                    <a:cubicBezTo>
                      <a:pt x="124" y="1833"/>
                      <a:pt x="124" y="1769"/>
                      <a:pt x="124" y="1704"/>
                    </a:cubicBezTo>
                    <a:cubicBezTo>
                      <a:pt x="181" y="1704"/>
                      <a:pt x="236" y="1704"/>
                      <a:pt x="291" y="1704"/>
                    </a:cubicBezTo>
                    <a:cubicBezTo>
                      <a:pt x="291" y="1647"/>
                      <a:pt x="291" y="1591"/>
                      <a:pt x="291" y="1533"/>
                    </a:cubicBezTo>
                    <a:cubicBezTo>
                      <a:pt x="218" y="1533"/>
                      <a:pt x="146" y="1533"/>
                      <a:pt x="73" y="1533"/>
                    </a:cubicBezTo>
                    <a:cubicBezTo>
                      <a:pt x="73" y="1500"/>
                      <a:pt x="73" y="1470"/>
                      <a:pt x="73" y="1439"/>
                    </a:cubicBezTo>
                    <a:cubicBezTo>
                      <a:pt x="73" y="1279"/>
                      <a:pt x="73" y="1119"/>
                      <a:pt x="73" y="959"/>
                    </a:cubicBezTo>
                    <a:cubicBezTo>
                      <a:pt x="73" y="953"/>
                      <a:pt x="71" y="942"/>
                      <a:pt x="67" y="940"/>
                    </a:cubicBezTo>
                    <a:cubicBezTo>
                      <a:pt x="31" y="924"/>
                      <a:pt x="12" y="895"/>
                      <a:pt x="0" y="860"/>
                    </a:cubicBezTo>
                    <a:cubicBezTo>
                      <a:pt x="0" y="847"/>
                      <a:pt x="0" y="833"/>
                      <a:pt x="0" y="820"/>
                    </a:cubicBezTo>
                    <a:cubicBezTo>
                      <a:pt x="2" y="817"/>
                      <a:pt x="4" y="813"/>
                      <a:pt x="5" y="810"/>
                    </a:cubicBezTo>
                    <a:cubicBezTo>
                      <a:pt x="22" y="758"/>
                      <a:pt x="63" y="730"/>
                      <a:pt x="117" y="732"/>
                    </a:cubicBezTo>
                    <a:cubicBezTo>
                      <a:pt x="164" y="734"/>
                      <a:pt x="205" y="768"/>
                      <a:pt x="216" y="815"/>
                    </a:cubicBezTo>
                    <a:cubicBezTo>
                      <a:pt x="227" y="863"/>
                      <a:pt x="206" y="911"/>
                      <a:pt x="160" y="935"/>
                    </a:cubicBezTo>
                    <a:cubicBezTo>
                      <a:pt x="148" y="942"/>
                      <a:pt x="146" y="949"/>
                      <a:pt x="146" y="961"/>
                    </a:cubicBezTo>
                    <a:cubicBezTo>
                      <a:pt x="146" y="1117"/>
                      <a:pt x="146" y="1274"/>
                      <a:pt x="146" y="1431"/>
                    </a:cubicBezTo>
                    <a:cubicBezTo>
                      <a:pt x="146" y="1440"/>
                      <a:pt x="146" y="1450"/>
                      <a:pt x="146" y="1460"/>
                    </a:cubicBezTo>
                    <a:cubicBezTo>
                      <a:pt x="197" y="1460"/>
                      <a:pt x="244" y="1460"/>
                      <a:pt x="294" y="1460"/>
                    </a:cubicBezTo>
                    <a:cubicBezTo>
                      <a:pt x="294" y="1240"/>
                      <a:pt x="294" y="1023"/>
                      <a:pt x="294" y="803"/>
                    </a:cubicBezTo>
                    <a:cubicBezTo>
                      <a:pt x="449" y="803"/>
                      <a:pt x="602" y="803"/>
                      <a:pt x="755" y="803"/>
                    </a:cubicBezTo>
                    <a:cubicBezTo>
                      <a:pt x="755" y="689"/>
                      <a:pt x="755" y="577"/>
                      <a:pt x="755" y="464"/>
                    </a:cubicBezTo>
                    <a:cubicBezTo>
                      <a:pt x="751" y="464"/>
                      <a:pt x="749" y="463"/>
                      <a:pt x="746" y="463"/>
                    </a:cubicBezTo>
                    <a:cubicBezTo>
                      <a:pt x="597" y="463"/>
                      <a:pt x="448" y="463"/>
                      <a:pt x="298" y="463"/>
                    </a:cubicBezTo>
                    <a:cubicBezTo>
                      <a:pt x="292" y="463"/>
                      <a:pt x="283" y="470"/>
                      <a:pt x="280" y="476"/>
                    </a:cubicBezTo>
                    <a:cubicBezTo>
                      <a:pt x="258" y="513"/>
                      <a:pt x="227" y="534"/>
                      <a:pt x="184" y="535"/>
                    </a:cubicBezTo>
                    <a:cubicBezTo>
                      <a:pt x="130" y="537"/>
                      <a:pt x="85" y="499"/>
                      <a:pt x="76" y="445"/>
                    </a:cubicBezTo>
                    <a:cubicBezTo>
                      <a:pt x="66" y="392"/>
                      <a:pt x="95" y="342"/>
                      <a:pt x="147" y="324"/>
                    </a:cubicBezTo>
                    <a:cubicBezTo>
                      <a:pt x="198" y="306"/>
                      <a:pt x="253" y="326"/>
                      <a:pt x="279" y="373"/>
                    </a:cubicBezTo>
                    <a:cubicBezTo>
                      <a:pt x="286" y="386"/>
                      <a:pt x="293" y="390"/>
                      <a:pt x="307" y="390"/>
                    </a:cubicBezTo>
                    <a:cubicBezTo>
                      <a:pt x="472" y="390"/>
                      <a:pt x="637" y="390"/>
                      <a:pt x="802" y="390"/>
                    </a:cubicBezTo>
                    <a:cubicBezTo>
                      <a:pt x="810" y="390"/>
                      <a:pt x="818" y="390"/>
                      <a:pt x="829" y="390"/>
                    </a:cubicBezTo>
                    <a:cubicBezTo>
                      <a:pt x="829" y="529"/>
                      <a:pt x="829" y="666"/>
                      <a:pt x="829" y="803"/>
                    </a:cubicBezTo>
                    <a:cubicBezTo>
                      <a:pt x="887" y="803"/>
                      <a:pt x="943" y="803"/>
                      <a:pt x="999" y="803"/>
                    </a:cubicBezTo>
                    <a:cubicBezTo>
                      <a:pt x="1000" y="796"/>
                      <a:pt x="1000" y="789"/>
                      <a:pt x="1000" y="783"/>
                    </a:cubicBezTo>
                    <a:cubicBezTo>
                      <a:pt x="1000" y="599"/>
                      <a:pt x="1000" y="416"/>
                      <a:pt x="1001" y="233"/>
                    </a:cubicBezTo>
                    <a:cubicBezTo>
                      <a:pt x="1001" y="218"/>
                      <a:pt x="997" y="211"/>
                      <a:pt x="984" y="203"/>
                    </a:cubicBezTo>
                    <a:cubicBezTo>
                      <a:pt x="942" y="181"/>
                      <a:pt x="923" y="144"/>
                      <a:pt x="928" y="97"/>
                    </a:cubicBezTo>
                    <a:cubicBezTo>
                      <a:pt x="933" y="52"/>
                      <a:pt x="959" y="22"/>
                      <a:pt x="1002" y="6"/>
                    </a:cubicBezTo>
                    <a:cubicBezTo>
                      <a:pt x="1006" y="4"/>
                      <a:pt x="1011" y="2"/>
                      <a:pt x="1016" y="0"/>
                    </a:cubicBezTo>
                    <a:close/>
                    <a:moveTo>
                      <a:pt x="804" y="1802"/>
                    </a:moveTo>
                    <a:cubicBezTo>
                      <a:pt x="810" y="1803"/>
                      <a:pt x="814" y="1803"/>
                      <a:pt x="818" y="1803"/>
                    </a:cubicBezTo>
                    <a:cubicBezTo>
                      <a:pt x="954" y="1803"/>
                      <a:pt x="1090" y="1803"/>
                      <a:pt x="1226" y="1804"/>
                    </a:cubicBezTo>
                    <a:cubicBezTo>
                      <a:pt x="1242" y="1804"/>
                      <a:pt x="1245" y="1798"/>
                      <a:pt x="1244" y="1784"/>
                    </a:cubicBezTo>
                    <a:cubicBezTo>
                      <a:pt x="1244" y="1758"/>
                      <a:pt x="1244" y="1732"/>
                      <a:pt x="1244" y="1704"/>
                    </a:cubicBezTo>
                    <a:cubicBezTo>
                      <a:pt x="1367" y="1704"/>
                      <a:pt x="1488" y="1704"/>
                      <a:pt x="1608" y="1704"/>
                    </a:cubicBezTo>
                    <a:cubicBezTo>
                      <a:pt x="1608" y="1452"/>
                      <a:pt x="1608" y="1202"/>
                      <a:pt x="1608" y="951"/>
                    </a:cubicBezTo>
                    <a:cubicBezTo>
                      <a:pt x="1217" y="951"/>
                      <a:pt x="829" y="951"/>
                      <a:pt x="440" y="951"/>
                    </a:cubicBezTo>
                    <a:cubicBezTo>
                      <a:pt x="440" y="1203"/>
                      <a:pt x="440" y="1453"/>
                      <a:pt x="440" y="1706"/>
                    </a:cubicBezTo>
                    <a:cubicBezTo>
                      <a:pt x="562" y="1706"/>
                      <a:pt x="682" y="1706"/>
                      <a:pt x="804" y="1706"/>
                    </a:cubicBezTo>
                    <a:cubicBezTo>
                      <a:pt x="804" y="1739"/>
                      <a:pt x="804" y="1769"/>
                      <a:pt x="804" y="18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36" name="Group 99"/>
              <p:cNvGrpSpPr/>
              <p:nvPr/>
            </p:nvGrpSpPr>
            <p:grpSpPr>
              <a:xfrm>
                <a:off x="10525739" y="2932542"/>
                <a:ext cx="165206" cy="147555"/>
                <a:chOff x="592450" y="1344089"/>
                <a:chExt cx="237453" cy="212084"/>
              </a:xfrm>
              <a:solidFill>
                <a:schemeClr val="bg1"/>
              </a:solidFill>
            </p:grpSpPr>
            <p:sp>
              <p:nvSpPr>
                <p:cNvPr id="37" name="Freeform 15"/>
                <p:cNvSpPr>
                  <a:spLocks/>
                </p:cNvSpPr>
                <p:nvPr/>
              </p:nvSpPr>
              <p:spPr bwMode="auto">
                <a:xfrm>
                  <a:off x="640143" y="1420196"/>
                  <a:ext cx="135977" cy="58856"/>
                </a:xfrm>
                <a:custGeom>
                  <a:avLst/>
                  <a:gdLst>
                    <a:gd name="T0" fmla="*/ 3 w 46"/>
                    <a:gd name="T1" fmla="*/ 8 h 20"/>
                    <a:gd name="T2" fmla="*/ 1 w 46"/>
                    <a:gd name="T3" fmla="*/ 12 h 20"/>
                    <a:gd name="T4" fmla="*/ 2 w 46"/>
                    <a:gd name="T5" fmla="*/ 16 h 20"/>
                    <a:gd name="T6" fmla="*/ 3 w 46"/>
                    <a:gd name="T7" fmla="*/ 17 h 20"/>
                    <a:gd name="T8" fmla="*/ 10 w 46"/>
                    <a:gd name="T9" fmla="*/ 18 h 20"/>
                    <a:gd name="T10" fmla="*/ 36 w 46"/>
                    <a:gd name="T11" fmla="*/ 18 h 20"/>
                    <a:gd name="T12" fmla="*/ 44 w 46"/>
                    <a:gd name="T13" fmla="*/ 18 h 20"/>
                    <a:gd name="T14" fmla="*/ 44 w 46"/>
                    <a:gd name="T15" fmla="*/ 17 h 20"/>
                    <a:gd name="T16" fmla="*/ 46 w 46"/>
                    <a:gd name="T17" fmla="*/ 13 h 20"/>
                    <a:gd name="T18" fmla="*/ 43 w 46"/>
                    <a:gd name="T19" fmla="*/ 8 h 20"/>
                    <a:gd name="T20" fmla="*/ 3 w 46"/>
                    <a:gd name="T21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6" h="20">
                      <a:moveTo>
                        <a:pt x="3" y="8"/>
                      </a:moveTo>
                      <a:cubicBezTo>
                        <a:pt x="2" y="9"/>
                        <a:pt x="1" y="10"/>
                        <a:pt x="1" y="12"/>
                      </a:cubicBezTo>
                      <a:cubicBezTo>
                        <a:pt x="0" y="13"/>
                        <a:pt x="1" y="15"/>
                        <a:pt x="2" y="16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5" y="19"/>
                        <a:pt x="7" y="19"/>
                        <a:pt x="10" y="18"/>
                      </a:cubicBezTo>
                      <a:cubicBezTo>
                        <a:pt x="18" y="13"/>
                        <a:pt x="28" y="13"/>
                        <a:pt x="36" y="18"/>
                      </a:cubicBezTo>
                      <a:cubicBezTo>
                        <a:pt x="39" y="20"/>
                        <a:pt x="42" y="20"/>
                        <a:pt x="44" y="18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5" y="16"/>
                        <a:pt x="46" y="14"/>
                        <a:pt x="46" y="13"/>
                      </a:cubicBezTo>
                      <a:cubicBezTo>
                        <a:pt x="46" y="11"/>
                        <a:pt x="45" y="9"/>
                        <a:pt x="43" y="8"/>
                      </a:cubicBezTo>
                      <a:cubicBezTo>
                        <a:pt x="31" y="0"/>
                        <a:pt x="15" y="0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16"/>
                <p:cNvSpPr>
                  <a:spLocks/>
                </p:cNvSpPr>
                <p:nvPr/>
              </p:nvSpPr>
              <p:spPr bwMode="auto">
                <a:xfrm>
                  <a:off x="592450" y="1344089"/>
                  <a:ext cx="237453" cy="85239"/>
                </a:xfrm>
                <a:custGeom>
                  <a:avLst/>
                  <a:gdLst>
                    <a:gd name="T0" fmla="*/ 2 w 80"/>
                    <a:gd name="T1" fmla="*/ 17 h 29"/>
                    <a:gd name="T2" fmla="*/ 0 w 80"/>
                    <a:gd name="T3" fmla="*/ 21 h 29"/>
                    <a:gd name="T4" fmla="*/ 1 w 80"/>
                    <a:gd name="T5" fmla="*/ 26 h 29"/>
                    <a:gd name="T6" fmla="*/ 2 w 80"/>
                    <a:gd name="T7" fmla="*/ 26 h 29"/>
                    <a:gd name="T8" fmla="*/ 9 w 80"/>
                    <a:gd name="T9" fmla="*/ 27 h 29"/>
                    <a:gd name="T10" fmla="*/ 69 w 80"/>
                    <a:gd name="T11" fmla="*/ 27 h 29"/>
                    <a:gd name="T12" fmla="*/ 76 w 80"/>
                    <a:gd name="T13" fmla="*/ 27 h 29"/>
                    <a:gd name="T14" fmla="*/ 79 w 80"/>
                    <a:gd name="T15" fmla="*/ 24 h 29"/>
                    <a:gd name="T16" fmla="*/ 80 w 80"/>
                    <a:gd name="T17" fmla="*/ 22 h 29"/>
                    <a:gd name="T18" fmla="*/ 79 w 80"/>
                    <a:gd name="T19" fmla="*/ 20 h 29"/>
                    <a:gd name="T20" fmla="*/ 2 w 80"/>
                    <a:gd name="T21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0" h="29">
                      <a:moveTo>
                        <a:pt x="2" y="17"/>
                      </a:moveTo>
                      <a:cubicBezTo>
                        <a:pt x="1" y="18"/>
                        <a:pt x="0" y="20"/>
                        <a:pt x="0" y="21"/>
                      </a:cubicBezTo>
                      <a:cubicBezTo>
                        <a:pt x="0" y="23"/>
                        <a:pt x="0" y="24"/>
                        <a:pt x="1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4" y="28"/>
                        <a:pt x="7" y="28"/>
                        <a:pt x="9" y="27"/>
                      </a:cubicBezTo>
                      <a:cubicBezTo>
                        <a:pt x="27" y="13"/>
                        <a:pt x="52" y="13"/>
                        <a:pt x="69" y="27"/>
                      </a:cubicBezTo>
                      <a:cubicBezTo>
                        <a:pt x="71" y="29"/>
                        <a:pt x="74" y="29"/>
                        <a:pt x="76" y="27"/>
                      </a:cubicBezTo>
                      <a:cubicBezTo>
                        <a:pt x="79" y="24"/>
                        <a:pt x="79" y="24"/>
                        <a:pt x="79" y="24"/>
                      </a:cubicBezTo>
                      <a:cubicBezTo>
                        <a:pt x="79" y="24"/>
                        <a:pt x="80" y="23"/>
                        <a:pt x="80" y="22"/>
                      </a:cubicBezTo>
                      <a:cubicBezTo>
                        <a:pt x="80" y="21"/>
                        <a:pt x="79" y="20"/>
                        <a:pt x="79" y="20"/>
                      </a:cubicBezTo>
                      <a:cubicBezTo>
                        <a:pt x="57" y="1"/>
                        <a:pt x="25" y="0"/>
                        <a:pt x="2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Oval 17"/>
                <p:cNvSpPr>
                  <a:spLocks noChangeArrowheads="1"/>
                </p:cNvSpPr>
                <p:nvPr/>
              </p:nvSpPr>
              <p:spPr bwMode="auto">
                <a:xfrm>
                  <a:off x="675660" y="1494273"/>
                  <a:ext cx="64944" cy="619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31320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EBEAD5-C8CC-41AA-B1E3-A5B441C51F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75" y="1288125"/>
            <a:ext cx="3532400" cy="34937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00050" y="342900"/>
            <a:ext cx="7318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ENGAGEMENT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51A44F22-7DDA-2F41-8281-17ED243A5668}"/>
              </a:ext>
            </a:extLst>
          </p:cNvPr>
          <p:cNvSpPr txBox="1"/>
          <p:nvPr/>
        </p:nvSpPr>
        <p:spPr>
          <a:xfrm>
            <a:off x="7233666" y="971551"/>
            <a:ext cx="1296353" cy="690286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>
              <a:lnSpc>
                <a:spcPts val="1260"/>
              </a:lnSpc>
              <a:spcBef>
                <a:spcPts val="266"/>
              </a:spcBef>
            </a:pPr>
            <a:r>
              <a:rPr sz="105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Systems </a:t>
            </a:r>
            <a:r>
              <a:rPr sz="1050" spc="-5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are </a:t>
            </a:r>
            <a:r>
              <a:rPr sz="1050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owned </a:t>
            </a:r>
            <a:r>
              <a:rPr sz="105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by  </a:t>
            </a:r>
            <a:r>
              <a:rPr sz="105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the client and </a:t>
            </a:r>
            <a:r>
              <a:rPr sz="1050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annuity  </a:t>
            </a:r>
            <a:r>
              <a:rPr sz="1050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based </a:t>
            </a:r>
            <a:r>
              <a:rPr sz="105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payout </a:t>
            </a:r>
            <a:r>
              <a:rPr sz="1050" spc="-4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for  </a:t>
            </a:r>
            <a:r>
              <a:rPr sz="105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services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8FB665BD-3ABE-6346-A665-1007DA3E5684}"/>
              </a:ext>
            </a:extLst>
          </p:cNvPr>
          <p:cNvSpPr txBox="1"/>
          <p:nvPr/>
        </p:nvSpPr>
        <p:spPr>
          <a:xfrm>
            <a:off x="7437940" y="3582960"/>
            <a:ext cx="965835" cy="856998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>
              <a:lnSpc>
                <a:spcPts val="1260"/>
              </a:lnSpc>
              <a:spcBef>
                <a:spcPts val="266"/>
              </a:spcBef>
            </a:pPr>
            <a:r>
              <a:rPr sz="105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No upfront  </a:t>
            </a:r>
            <a:r>
              <a:rPr sz="105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investment </a:t>
            </a:r>
            <a:r>
              <a:rPr sz="105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by  </a:t>
            </a:r>
            <a:r>
              <a:rPr sz="105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client and payout  </a:t>
            </a:r>
            <a:r>
              <a:rPr sz="1050" spc="-4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is </a:t>
            </a:r>
            <a:r>
              <a:rPr sz="1050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based </a:t>
            </a:r>
            <a:r>
              <a:rPr sz="105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on  </a:t>
            </a:r>
            <a:r>
              <a:rPr sz="1050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consumption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3F8184D-F048-7D41-8C12-A6400FA26E10}"/>
              </a:ext>
            </a:extLst>
          </p:cNvPr>
          <p:cNvSpPr txBox="1"/>
          <p:nvPr/>
        </p:nvSpPr>
        <p:spPr>
          <a:xfrm>
            <a:off x="3429000" y="3905659"/>
            <a:ext cx="1778946" cy="1023710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694" marR="3810" indent="-138589" algn="r">
              <a:lnSpc>
                <a:spcPts val="1260"/>
              </a:lnSpc>
              <a:spcBef>
                <a:spcPts val="266"/>
              </a:spcBef>
            </a:pPr>
            <a:r>
              <a:rPr sz="105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Reduced</a:t>
            </a:r>
            <a:r>
              <a:rPr sz="105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upfront </a:t>
            </a:r>
            <a:r>
              <a:rPr sz="1050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investment </a:t>
            </a:r>
            <a:r>
              <a:rPr sz="1050" spc="-4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as</a:t>
            </a:r>
            <a:r>
              <a:rPr sz="1050" spc="-1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client</a:t>
            </a:r>
            <a:r>
              <a:rPr lang="en-IN" sz="105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subscribes</a:t>
            </a:r>
            <a:r>
              <a:rPr sz="1050" spc="-4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to </a:t>
            </a:r>
            <a:r>
              <a:rPr sz="105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infrastructure</a:t>
            </a:r>
            <a:r>
              <a:rPr sz="105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owned</a:t>
            </a:r>
            <a:r>
              <a:rPr sz="105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by </a:t>
            </a:r>
            <a:r>
              <a:rPr sz="1050" spc="-1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4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Sify </a:t>
            </a:r>
            <a:r>
              <a:rPr sz="1050" spc="-4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as </a:t>
            </a:r>
            <a:r>
              <a:rPr sz="1050"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a </a:t>
            </a:r>
            <a:r>
              <a:rPr sz="105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part</a:t>
            </a:r>
            <a:r>
              <a:rPr sz="1050" spc="11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of</a:t>
            </a:r>
            <a:r>
              <a:rPr sz="1050" spc="-1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4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their </a:t>
            </a:r>
            <a:r>
              <a:rPr sz="105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5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overall</a:t>
            </a:r>
            <a:r>
              <a:rPr sz="1050" spc="-56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infrastructure</a:t>
            </a:r>
            <a:r>
              <a:rPr lang="en-IN" sz="105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4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requirement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14384170-5BEC-BF4A-A3F0-33F263F16160}"/>
              </a:ext>
            </a:extLst>
          </p:cNvPr>
          <p:cNvSpPr txBox="1"/>
          <p:nvPr/>
        </p:nvSpPr>
        <p:spPr>
          <a:xfrm>
            <a:off x="3429000" y="1403017"/>
            <a:ext cx="1143000" cy="1190423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indent="169069" algn="r">
              <a:lnSpc>
                <a:spcPts val="1260"/>
              </a:lnSpc>
              <a:spcBef>
                <a:spcPts val="266"/>
              </a:spcBef>
            </a:pPr>
            <a:r>
              <a:rPr sz="1050" spc="-4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Client</a:t>
            </a:r>
            <a:r>
              <a:rPr sz="1050" spc="-1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engagement</a:t>
            </a:r>
            <a:r>
              <a:rPr sz="1050" spc="-1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4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is </a:t>
            </a:r>
            <a:r>
              <a:rPr sz="105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based</a:t>
            </a:r>
            <a:r>
              <a:rPr sz="1050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on</a:t>
            </a:r>
            <a:r>
              <a:rPr sz="1050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defined </a:t>
            </a:r>
            <a:r>
              <a:rPr sz="1050" spc="-19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business</a:t>
            </a:r>
            <a:r>
              <a:rPr sz="1050" spc="-7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outcome </a:t>
            </a:r>
            <a:r>
              <a:rPr sz="105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generated</a:t>
            </a:r>
            <a:r>
              <a:rPr sz="1050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by</a:t>
            </a:r>
            <a:r>
              <a:rPr sz="1050" spc="-26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10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IT </a:t>
            </a:r>
            <a:r>
              <a:rPr sz="1050" spc="-6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34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solutions and</a:t>
            </a:r>
            <a:r>
              <a:rPr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38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/>
              </a:rPr>
              <a:t>services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F255A9-4A2B-4CC0-91F8-62920D747D06}"/>
              </a:ext>
            </a:extLst>
          </p:cNvPr>
          <p:cNvGrpSpPr/>
          <p:nvPr/>
        </p:nvGrpSpPr>
        <p:grpSpPr>
          <a:xfrm>
            <a:off x="400050" y="1894676"/>
            <a:ext cx="3277800" cy="2097414"/>
            <a:chOff x="0" y="750002"/>
            <a:chExt cx="4370400" cy="27965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2D0B6A-90AF-4E7C-8AA4-1DE40152873D}"/>
                </a:ext>
              </a:extLst>
            </p:cNvPr>
            <p:cNvSpPr txBox="1"/>
            <p:nvPr/>
          </p:nvSpPr>
          <p:spPr>
            <a:xfrm>
              <a:off x="0" y="750002"/>
              <a:ext cx="1477328" cy="264521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IN" sz="6000" b="1" dirty="0">
                  <a:solidFill>
                    <a:srgbClr val="1F497D">
                      <a:lumMod val="40000"/>
                      <a:lumOff val="60000"/>
                    </a:srgbClr>
                  </a:solidFill>
                  <a:latin typeface="Trebuchet MS" pitchFamily="34" charset="0"/>
                </a:rPr>
                <a:t>Less</a:t>
              </a:r>
              <a:endParaRPr lang="en-IN" sz="6000" dirty="0">
                <a:solidFill>
                  <a:srgbClr val="1F497D">
                    <a:lumMod val="40000"/>
                    <a:lumOff val="60000"/>
                  </a:srgb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CDC7C9-E4F7-4B1B-AEF1-E33A70152CDB}"/>
                </a:ext>
              </a:extLst>
            </p:cNvPr>
            <p:cNvSpPr txBox="1"/>
            <p:nvPr/>
          </p:nvSpPr>
          <p:spPr>
            <a:xfrm>
              <a:off x="1085200" y="1371599"/>
              <a:ext cx="3285200" cy="2174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975"/>
                </a:lnSpc>
              </a:pPr>
              <a:r>
                <a:rPr lang="en-IN" sz="4050" dirty="0">
                  <a:solidFill>
                    <a:schemeClr val="bg1">
                      <a:lumMod val="65000"/>
                    </a:schemeClr>
                  </a:solidFill>
                  <a:latin typeface="Trebuchet MS" pitchFamily="34" charset="0"/>
                </a:rPr>
                <a:t>Hardware</a:t>
              </a:r>
            </a:p>
            <a:p>
              <a:pPr>
                <a:lnSpc>
                  <a:spcPts val="3975"/>
                </a:lnSpc>
              </a:pPr>
              <a:r>
                <a:rPr lang="en-IN" sz="4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itchFamily="34" charset="0"/>
                </a:rPr>
                <a:t>People</a:t>
              </a:r>
            </a:p>
            <a:p>
              <a:pPr>
                <a:lnSpc>
                  <a:spcPts val="3975"/>
                </a:lnSpc>
              </a:pPr>
              <a:r>
                <a:rPr lang="en-IN" sz="4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itchFamily="34" charset="0"/>
                </a:rPr>
                <a:t>Licenses</a:t>
              </a:r>
              <a:endParaRPr lang="en-IN" sz="4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2F2EE6-566D-4C29-936D-26F638FA2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9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Network">
            <a:extLst>
              <a:ext uri="{FF2B5EF4-FFF2-40B4-BE49-F238E27FC236}">
                <a16:creationId xmlns:a16="http://schemas.microsoft.com/office/drawing/2014/main" id="{D2755C90-0B09-4A90-AB3E-2A8CDBD07C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3882" y="1314450"/>
            <a:ext cx="342900" cy="342900"/>
          </a:xfrm>
          <a:prstGeom prst="rect">
            <a:avLst/>
          </a:prstGeom>
        </p:spPr>
      </p:pic>
      <p:pic>
        <p:nvPicPr>
          <p:cNvPr id="9" name="Graphic 8" descr="Bar chart">
            <a:extLst>
              <a:ext uri="{FF2B5EF4-FFF2-40B4-BE49-F238E27FC236}">
                <a16:creationId xmlns:a16="http://schemas.microsoft.com/office/drawing/2014/main" id="{47B7CD4B-0CE7-47C7-9D6A-5528A45935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1202" y="3771900"/>
            <a:ext cx="285750" cy="285750"/>
          </a:xfrm>
          <a:prstGeom prst="rect">
            <a:avLst/>
          </a:prstGeom>
        </p:spPr>
      </p:pic>
      <p:pic>
        <p:nvPicPr>
          <p:cNvPr id="11" name="Graphic 10" descr="Database">
            <a:extLst>
              <a:ext uri="{FF2B5EF4-FFF2-40B4-BE49-F238E27FC236}">
                <a16:creationId xmlns:a16="http://schemas.microsoft.com/office/drawing/2014/main" id="{D4F0BFF4-2B16-4A6C-8302-86A3320B47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4650" y="1371600"/>
            <a:ext cx="285750" cy="285750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10B187FA-8E3D-4241-9990-CA771BE618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14650" y="3771900"/>
            <a:ext cx="285750" cy="285750"/>
          </a:xfrm>
          <a:prstGeom prst="rect">
            <a:avLst/>
          </a:prstGeom>
        </p:spPr>
      </p:pic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CE351F74-D25A-48B7-9DD0-80B39B393A2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52" y="940495"/>
            <a:ext cx="7742698" cy="3826772"/>
          </a:xfrm>
          <a:prstGeom prst="rect">
            <a:avLst/>
          </a:prstGeom>
        </p:spPr>
      </p:pic>
      <p:pic>
        <p:nvPicPr>
          <p:cNvPr id="12" name="Picture 2" descr="Image result for max bupa health insurance">
            <a:extLst>
              <a:ext uri="{FF2B5EF4-FFF2-40B4-BE49-F238E27FC236}">
                <a16:creationId xmlns:a16="http://schemas.microsoft.com/office/drawing/2014/main" id="{F78E2779-0BA8-48D6-91C7-E68AB7E7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659" y="1777374"/>
            <a:ext cx="777941" cy="42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dhfl general insurance company">
            <a:extLst>
              <a:ext uri="{FF2B5EF4-FFF2-40B4-BE49-F238E27FC236}">
                <a16:creationId xmlns:a16="http://schemas.microsoft.com/office/drawing/2014/main" id="{B411A278-281F-4310-B852-5FB1DA4C6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34" y="1726667"/>
            <a:ext cx="478804" cy="5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E8ADC0BF-2176-4B2F-8E29-C34145DC7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136120" y="1705456"/>
            <a:ext cx="386606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united bank of india">
            <a:extLst>
              <a:ext uri="{FF2B5EF4-FFF2-40B4-BE49-F238E27FC236}">
                <a16:creationId xmlns:a16="http://schemas.microsoft.com/office/drawing/2014/main" id="{4DC28B08-F774-44A1-8B4F-950B4CF9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1" y="4448885"/>
            <a:ext cx="1257479" cy="2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Image result for central bank of india">
            <a:extLst>
              <a:ext uri="{FF2B5EF4-FFF2-40B4-BE49-F238E27FC236}">
                <a16:creationId xmlns:a16="http://schemas.microsoft.com/office/drawing/2014/main" id="{14BF7A64-6073-4E6A-BCFC-2C8FE300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1" y="4073494"/>
            <a:ext cx="1257479" cy="33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syndicate bank">
            <a:extLst>
              <a:ext uri="{FF2B5EF4-FFF2-40B4-BE49-F238E27FC236}">
                <a16:creationId xmlns:a16="http://schemas.microsoft.com/office/drawing/2014/main" id="{C491B215-DAAA-460A-907F-1231C20B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541" y="4073494"/>
            <a:ext cx="1371600" cy="2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punjab national bank">
            <a:extLst>
              <a:ext uri="{FF2B5EF4-FFF2-40B4-BE49-F238E27FC236}">
                <a16:creationId xmlns:a16="http://schemas.microsoft.com/office/drawing/2014/main" id="{E569CADE-16D5-423D-BED0-06C0AB57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250" y="4387750"/>
            <a:ext cx="1316182" cy="3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india post">
            <a:extLst>
              <a:ext uri="{FF2B5EF4-FFF2-40B4-BE49-F238E27FC236}">
                <a16:creationId xmlns:a16="http://schemas.microsoft.com/office/drawing/2014/main" id="{C2473B9D-38E4-45BB-98B0-1C49CDDC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221" y="1807893"/>
            <a:ext cx="785951" cy="39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mage result for idrbt">
            <a:extLst>
              <a:ext uri="{FF2B5EF4-FFF2-40B4-BE49-F238E27FC236}">
                <a16:creationId xmlns:a16="http://schemas.microsoft.com/office/drawing/2014/main" id="{00DD2927-0EC0-4659-B7B6-FA4CD2AB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976" y="1880346"/>
            <a:ext cx="669254" cy="32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NSE">
            <a:extLst>
              <a:ext uri="{FF2B5EF4-FFF2-40B4-BE49-F238E27FC236}">
                <a16:creationId xmlns:a16="http://schemas.microsoft.com/office/drawing/2014/main" id="{3EF1C226-06A3-47DA-88A4-FEFFD4D1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733" y="1880346"/>
            <a:ext cx="726640" cy="2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up power corporation">
            <a:extLst>
              <a:ext uri="{FF2B5EF4-FFF2-40B4-BE49-F238E27FC236}">
                <a16:creationId xmlns:a16="http://schemas.microsoft.com/office/drawing/2014/main" id="{47229F5B-C993-4D69-932B-C89A277A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0923" y="3966571"/>
            <a:ext cx="1706154" cy="3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62438B8-3A22-45E6-8DB2-76DD156E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6938171" y="4433604"/>
            <a:ext cx="971550" cy="30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9BB260E3-7669-44AB-A7C9-D755B055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6186577" y="4457701"/>
            <a:ext cx="571500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EXECUTION CAPABILITIES</a:t>
            </a:r>
          </a:p>
        </p:txBody>
      </p:sp>
      <p:sp>
        <p:nvSpPr>
          <p:cNvPr id="23" name="Slide Number Placeholder 21">
            <a:extLst>
              <a:ext uri="{FF2B5EF4-FFF2-40B4-BE49-F238E27FC236}">
                <a16:creationId xmlns:a16="http://schemas.microsoft.com/office/drawing/2014/main" id="{82F65AF7-8905-44CF-8B3E-9508883F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4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Strategic Partnerships </a:t>
            </a:r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642385" y="1023938"/>
            <a:ext cx="7131727" cy="9651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8775" y="1023938"/>
            <a:ext cx="1156319" cy="886040"/>
          </a:xfrm>
          <a:prstGeom prst="homePlate">
            <a:avLst>
              <a:gd name="adj" fmla="val 17320"/>
            </a:avLst>
          </a:prstGeom>
          <a:solidFill>
            <a:srgbClr val="8FB4E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Partners</a:t>
            </a:r>
          </a:p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74" y="1055030"/>
            <a:ext cx="755414" cy="45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" descr="G:\Marketing from 1st of June 2016\Alliance Details\Alliances Logos\HP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46" y="1487886"/>
            <a:ext cx="861381" cy="457576"/>
          </a:xfrm>
          <a:prstGeom prst="rect">
            <a:avLst/>
          </a:prstGeom>
          <a:noFill/>
        </p:spPr>
      </p:pic>
      <p:pic>
        <p:nvPicPr>
          <p:cNvPr id="79" name="Picture 2" descr="Image result for de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47" y="1081099"/>
            <a:ext cx="542113" cy="5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ca technolog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26" y="1512283"/>
            <a:ext cx="577981" cy="4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Image result for commvaul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08" y="1075996"/>
            <a:ext cx="779901" cy="48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Image result for actif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56" y="1606833"/>
            <a:ext cx="733857" cy="33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Image result for riverb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47" y="1104142"/>
            <a:ext cx="798530" cy="4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0" descr="Image result for ib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23" y="1658636"/>
            <a:ext cx="734995" cy="3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 descr="Image result for service n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57" y="1141453"/>
            <a:ext cx="1479599" cy="3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4" descr="Image result for bmc softwa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31" y="1406794"/>
            <a:ext cx="1639916" cy="54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1642385" y="2119903"/>
            <a:ext cx="7131727" cy="6923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8775" y="2073671"/>
            <a:ext cx="1156319" cy="692498"/>
          </a:xfrm>
          <a:prstGeom prst="homePlate">
            <a:avLst>
              <a:gd name="adj" fmla="val 19190"/>
            </a:avLst>
          </a:prstGeom>
          <a:solidFill>
            <a:srgbClr val="E7B8B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and Acceleration Partners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642385" y="2943010"/>
            <a:ext cx="7131728" cy="89520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8775" y="2929862"/>
            <a:ext cx="1156319" cy="900248"/>
          </a:xfrm>
          <a:prstGeom prst="homePlate">
            <a:avLst>
              <a:gd name="adj" fmla="val 16143"/>
            </a:avLst>
          </a:prstGeom>
          <a:solidFill>
            <a:srgbClr val="CBC1D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Partners</a:t>
            </a:r>
          </a:p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797146" y="2213534"/>
            <a:ext cx="6182745" cy="499299"/>
            <a:chOff x="2070431" y="2209599"/>
            <a:chExt cx="6182745" cy="499299"/>
          </a:xfrm>
        </p:grpSpPr>
        <p:pic>
          <p:nvPicPr>
            <p:cNvPr id="92" name="Picture 2" descr="C:\Users\013146\Desktop\Untitled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431" y="2276249"/>
              <a:ext cx="615018" cy="4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0" descr="Image result for nutanix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914" y="2374683"/>
              <a:ext cx="1074262" cy="174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1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353" y="2209599"/>
              <a:ext cx="859280" cy="47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16" descr="Image result for akamai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0304" y="2251766"/>
              <a:ext cx="936058" cy="346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18" descr="Image result for windows azur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958" y="2235717"/>
              <a:ext cx="1499183" cy="457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Group 96"/>
          <p:cNvGrpSpPr/>
          <p:nvPr/>
        </p:nvGrpSpPr>
        <p:grpSpPr>
          <a:xfrm>
            <a:off x="1787613" y="2970164"/>
            <a:ext cx="6173202" cy="872090"/>
            <a:chOff x="1966592" y="2924974"/>
            <a:chExt cx="6173202" cy="872090"/>
          </a:xfrm>
        </p:grpSpPr>
        <p:pic>
          <p:nvPicPr>
            <p:cNvPr id="98" name="Picture 1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584" y="3005178"/>
              <a:ext cx="1124844" cy="278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0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592" y="2971246"/>
              <a:ext cx="864305" cy="389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7" descr="Image result for oracle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441" y="2924974"/>
              <a:ext cx="1038587" cy="337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0" descr="Image result for saba technologies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587" y="3382145"/>
              <a:ext cx="875537" cy="41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2" descr="Image result for livewire for live careers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539" y="3026920"/>
              <a:ext cx="1003255" cy="327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4" descr="Image result for sumtotal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552" y="3412702"/>
              <a:ext cx="961001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6" descr="Image result for litmos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544" y="3408094"/>
              <a:ext cx="965687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" name="Rectangle 104"/>
          <p:cNvSpPr/>
          <p:nvPr/>
        </p:nvSpPr>
        <p:spPr>
          <a:xfrm>
            <a:off x="1642385" y="3969019"/>
            <a:ext cx="7131728" cy="71728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8775" y="3993802"/>
            <a:ext cx="1156319" cy="692498"/>
          </a:xfrm>
          <a:prstGeom prst="homePlate">
            <a:avLst>
              <a:gd name="adj" fmla="val 19923"/>
            </a:avLst>
          </a:prstGeom>
          <a:solidFill>
            <a:srgbClr val="C4D89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Partners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1901284" y="4162171"/>
            <a:ext cx="6308128" cy="389930"/>
            <a:chOff x="2071282" y="4136056"/>
            <a:chExt cx="6308128" cy="389930"/>
          </a:xfrm>
        </p:grpSpPr>
        <p:pic>
          <p:nvPicPr>
            <p:cNvPr id="108" name="Picture 4" descr="Check Point Software Technologies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800" y="4211193"/>
              <a:ext cx="1329776" cy="257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6" descr="Image result for symantec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694" y="4165333"/>
              <a:ext cx="1160749" cy="28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30" descr="Image result for mcafee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71282" y="4203709"/>
              <a:ext cx="843782" cy="27433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32" descr="Image result for trend micro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55" y="4162772"/>
              <a:ext cx="874477" cy="32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4" descr="Image result for fortinet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679" y="4136056"/>
              <a:ext cx="1326731" cy="38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102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1F38DA-1F33-4BF1-8D47-5743D0596F13}"/>
              </a:ext>
            </a:extLst>
          </p:cNvPr>
          <p:cNvCxnSpPr/>
          <p:nvPr/>
        </p:nvCxnSpPr>
        <p:spPr>
          <a:xfrm>
            <a:off x="4566444" y="1023937"/>
            <a:ext cx="0" cy="3660775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773F6E-BCD1-4828-BCCE-47C674D3E235}"/>
              </a:ext>
            </a:extLst>
          </p:cNvPr>
          <p:cNvCxnSpPr/>
          <p:nvPr/>
        </p:nvCxnSpPr>
        <p:spPr>
          <a:xfrm>
            <a:off x="358775" y="2854325"/>
            <a:ext cx="8415338" cy="0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8774" y="1023937"/>
            <a:ext cx="4068763" cy="1688400"/>
          </a:xfrm>
          <a:prstGeom prst="rect">
            <a:avLst/>
          </a:prstGeom>
          <a:solidFill>
            <a:srgbClr val="8FB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Rectangle 28"/>
          <p:cNvSpPr/>
          <p:nvPr/>
        </p:nvSpPr>
        <p:spPr>
          <a:xfrm>
            <a:off x="358774" y="2999741"/>
            <a:ext cx="4068763" cy="1688400"/>
          </a:xfrm>
          <a:prstGeom prst="rect">
            <a:avLst/>
          </a:prstGeom>
          <a:solidFill>
            <a:srgbClr val="CBC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Rectangle 29"/>
          <p:cNvSpPr/>
          <p:nvPr/>
        </p:nvSpPr>
        <p:spPr>
          <a:xfrm>
            <a:off x="4705350" y="1023937"/>
            <a:ext cx="4068763" cy="1688400"/>
          </a:xfrm>
          <a:prstGeom prst="rect">
            <a:avLst/>
          </a:prstGeom>
          <a:solidFill>
            <a:srgbClr val="E7B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Rectangle 30"/>
          <p:cNvSpPr/>
          <p:nvPr/>
        </p:nvSpPr>
        <p:spPr>
          <a:xfrm>
            <a:off x="4705350" y="2999741"/>
            <a:ext cx="4068763" cy="1688400"/>
          </a:xfrm>
          <a:prstGeom prst="rect">
            <a:avLst/>
          </a:prstGeom>
          <a:solidFill>
            <a:srgbClr val="92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People Capabilities and Strengths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C6B3E-2FCB-4C60-9179-39CCCD3292F4}"/>
              </a:ext>
            </a:extLst>
          </p:cNvPr>
          <p:cNvSpPr txBox="1"/>
          <p:nvPr/>
        </p:nvSpPr>
        <p:spPr>
          <a:xfrm>
            <a:off x="1193005" y="1191029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550+</a:t>
            </a:r>
            <a:r>
              <a:rPr lang="en-IN" sz="50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 CENTER AND MANAGED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38015-37E9-4758-B5A4-C8851761401B}"/>
              </a:ext>
            </a:extLst>
          </p:cNvPr>
          <p:cNvSpPr txBox="1"/>
          <p:nvPr/>
        </p:nvSpPr>
        <p:spPr>
          <a:xfrm>
            <a:off x="5539581" y="1191029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1800+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NETWORK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A1801-A1D3-4E52-93E6-B6E2CB1C83B7}"/>
              </a:ext>
            </a:extLst>
          </p:cNvPr>
          <p:cNvSpPr txBox="1"/>
          <p:nvPr/>
        </p:nvSpPr>
        <p:spPr>
          <a:xfrm>
            <a:off x="1193005" y="3166833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70+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SECURITY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85AA3-1505-44A9-97F4-53988F81EA36}"/>
              </a:ext>
            </a:extLst>
          </p:cNvPr>
          <p:cNvSpPr txBox="1"/>
          <p:nvPr/>
        </p:nvSpPr>
        <p:spPr>
          <a:xfrm>
            <a:off x="5539581" y="3166833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225+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APPLICATION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22629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Recognitions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B24F9F92-50D0-450A-8E03-D03FBDA61A53}"/>
              </a:ext>
            </a:extLst>
          </p:cNvPr>
          <p:cNvGrpSpPr/>
          <p:nvPr/>
        </p:nvGrpSpPr>
        <p:grpSpPr>
          <a:xfrm>
            <a:off x="5401111" y="1037559"/>
            <a:ext cx="1039753" cy="1986887"/>
            <a:chOff x="6964638" y="1240538"/>
            <a:chExt cx="1722000" cy="32906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C56A3B-8D0D-4752-9A0D-07E23F9FE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134" y="3455185"/>
              <a:ext cx="1460580" cy="107596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615928-9E1C-415A-B6F9-67CF8CC57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638" y="1240538"/>
              <a:ext cx="1722000" cy="170830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37DAD-C385-4FC4-8463-CC73F17D11F6}"/>
              </a:ext>
            </a:extLst>
          </p:cNvPr>
          <p:cNvSpPr/>
          <p:nvPr/>
        </p:nvSpPr>
        <p:spPr>
          <a:xfrm>
            <a:off x="358775" y="4413191"/>
            <a:ext cx="4376738" cy="2681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3" tIns="44981" rIns="89963" bIns="44981" rtlCol="0" anchor="ctr"/>
          <a:lstStyle/>
          <a:p>
            <a:pPr algn="ctr" defTabSz="685800"/>
            <a:r>
              <a:rPr lang="en-US" sz="1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Sify moves up to the challenger position in the Gartner MQ for Managed Hybrid Cloud Hosting – Asia Pacific (2017)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493431" y="3308202"/>
            <a:ext cx="940363" cy="1326307"/>
            <a:chOff x="7361550" y="3388872"/>
            <a:chExt cx="1143000" cy="161211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E3DC6D50-99B2-4E9A-91DD-D93F22BFA0A2}"/>
                </a:ext>
              </a:extLst>
            </p:cNvPr>
            <p:cNvGrpSpPr/>
            <p:nvPr/>
          </p:nvGrpSpPr>
          <p:grpSpPr>
            <a:xfrm>
              <a:off x="7361550" y="3388872"/>
              <a:ext cx="1143000" cy="1612110"/>
              <a:chOff x="6964639" y="4034345"/>
              <a:chExt cx="1524000" cy="214948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A82B7C-73AD-4949-82F2-656FE3645828}"/>
                  </a:ext>
                </a:extLst>
              </p:cNvPr>
              <p:cNvSpPr/>
              <p:nvPr/>
            </p:nvSpPr>
            <p:spPr>
              <a:xfrm>
                <a:off x="7056605" y="4034345"/>
                <a:ext cx="1295400" cy="134354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4E63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82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CB37B1-FC50-49CC-8AF4-9BAFE3253FEB}"/>
                  </a:ext>
                </a:extLst>
              </p:cNvPr>
              <p:cNvSpPr txBox="1"/>
              <p:nvPr/>
            </p:nvSpPr>
            <p:spPr>
              <a:xfrm>
                <a:off x="6964639" y="5414387"/>
                <a:ext cx="1524000" cy="769439"/>
              </a:xfrm>
              <a:prstGeom prst="rect">
                <a:avLst/>
              </a:prstGeom>
              <a:noFill/>
            </p:spPr>
            <p:txBody>
              <a:bodyPr wrap="square" lIns="68570" tIns="34289" rIns="68570" bIns="34289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rgbClr val="68686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685800"/>
                <a:r>
                  <a:rPr lang="en-US" sz="825" b="1" dirty="0">
                    <a:solidFill>
                      <a:prstClr val="black"/>
                    </a:solidFill>
                  </a:rPr>
                  <a:t>Data Center Transformation Services</a:t>
                </a:r>
              </a:p>
              <a:p>
                <a:pPr defTabSz="685800"/>
                <a:r>
                  <a:rPr lang="en-US" sz="825" b="1" dirty="0">
                    <a:solidFill>
                      <a:prstClr val="black"/>
                    </a:solidFill>
                  </a:rPr>
                  <a:t>2018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528" y="3510869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5" name="Group 24"/>
          <p:cNvGrpSpPr/>
          <p:nvPr/>
        </p:nvGrpSpPr>
        <p:grpSpPr>
          <a:xfrm>
            <a:off x="5401111" y="3296769"/>
            <a:ext cx="1131570" cy="1273248"/>
            <a:chOff x="5543550" y="3388871"/>
            <a:chExt cx="1375410" cy="154761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A82B7C-73AD-4949-82F2-656FE3645828}"/>
                </a:ext>
              </a:extLst>
            </p:cNvPr>
            <p:cNvSpPr/>
            <p:nvPr/>
          </p:nvSpPr>
          <p:spPr>
            <a:xfrm>
              <a:off x="5745480" y="3388871"/>
              <a:ext cx="971550" cy="10730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E6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5543550" y="4486368"/>
              <a:ext cx="1375410" cy="450121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Network Transformation Services</a:t>
              </a:r>
            </a:p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2018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141" y="3516257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4" name="Group 23"/>
          <p:cNvGrpSpPr/>
          <p:nvPr/>
        </p:nvGrpSpPr>
        <p:grpSpPr>
          <a:xfrm>
            <a:off x="7140172" y="975360"/>
            <a:ext cx="1523655" cy="2222555"/>
            <a:chOff x="7029450" y="742950"/>
            <a:chExt cx="1771650" cy="2584304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574" y="742950"/>
              <a:ext cx="1515907" cy="137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 descr="Image result for Cisco service provider partner of the year 20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243" y="2163697"/>
              <a:ext cx="903384" cy="9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7029450" y="3131048"/>
              <a:ext cx="1771650" cy="196206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Partner of the year 2017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6324" y="975360"/>
            <a:ext cx="4626315" cy="3381878"/>
            <a:chOff x="114301" y="794888"/>
            <a:chExt cx="5086349" cy="37147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F0FBE9-CE8A-45D0-8940-EF6533729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1" y="794888"/>
              <a:ext cx="5086349" cy="371475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502106" y="2526521"/>
              <a:ext cx="571500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485900" y="2400281"/>
              <a:ext cx="742950" cy="17145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66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5B26AC-D780-49B1-A97E-EDA81D066580}"/>
              </a:ext>
            </a:extLst>
          </p:cNvPr>
          <p:cNvSpPr txBox="1"/>
          <p:nvPr/>
        </p:nvSpPr>
        <p:spPr>
          <a:xfrm>
            <a:off x="323850" y="843510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ALIGNED TO OUR CUSTOMERS’ CLOUD TRANSFORMATION PURSUIT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067493-9CD6-4ECC-997F-BCBE0F186582}"/>
              </a:ext>
            </a:extLst>
          </p:cNvPr>
          <p:cNvGrpSpPr/>
          <p:nvPr/>
        </p:nvGrpSpPr>
        <p:grpSpPr>
          <a:xfrm>
            <a:off x="323850" y="1347580"/>
            <a:ext cx="8499418" cy="3455836"/>
            <a:chOff x="323850" y="1348224"/>
            <a:chExt cx="8499418" cy="345583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0899AD2-5B55-49DF-964A-08646D2BE91D}"/>
                </a:ext>
              </a:extLst>
            </p:cNvPr>
            <p:cNvGrpSpPr/>
            <p:nvPr/>
          </p:nvGrpSpPr>
          <p:grpSpPr>
            <a:xfrm>
              <a:off x="323850" y="1348224"/>
              <a:ext cx="8499418" cy="3455836"/>
              <a:chOff x="323850" y="1348224"/>
              <a:chExt cx="8499418" cy="3455836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304D07AC-3439-4E3F-839E-D3CBE13BA02C}"/>
                  </a:ext>
                </a:extLst>
              </p:cNvPr>
              <p:cNvSpPr/>
              <p:nvPr/>
            </p:nvSpPr>
            <p:spPr>
              <a:xfrm rot="5400000">
                <a:off x="-180440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734FE5DA-C8E6-4D9A-8769-22F94960633F}"/>
                  </a:ext>
                </a:extLst>
              </p:cNvPr>
              <p:cNvSpPr/>
              <p:nvPr/>
            </p:nvSpPr>
            <p:spPr>
              <a:xfrm rot="5400000">
                <a:off x="1956749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5" name="Arrow: Pentagon 24">
                <a:extLst>
                  <a:ext uri="{FF2B5EF4-FFF2-40B4-BE49-F238E27FC236}">
                    <a16:creationId xmlns:a16="http://schemas.microsoft.com/office/drawing/2014/main" id="{2F01F99F-314A-49C6-AA62-9FC66A91204A}"/>
                  </a:ext>
                </a:extLst>
              </p:cNvPr>
              <p:cNvSpPr/>
              <p:nvPr/>
            </p:nvSpPr>
            <p:spPr>
              <a:xfrm rot="5400000">
                <a:off x="409393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3F3558A4-04F0-484C-9195-5143B226F1F6}"/>
                  </a:ext>
                </a:extLst>
              </p:cNvPr>
              <p:cNvSpPr/>
              <p:nvPr/>
            </p:nvSpPr>
            <p:spPr>
              <a:xfrm rot="5400000">
                <a:off x="623112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158E8B0-353D-4EE2-AABC-A8360F3DD0C3}"/>
                  </a:ext>
                </a:extLst>
              </p:cNvPr>
              <p:cNvSpPr/>
              <p:nvPr/>
            </p:nvSpPr>
            <p:spPr>
              <a:xfrm>
                <a:off x="1007775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9" name="Picture 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44019E2-0EC1-41A5-8705-E94089661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775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F2AFD35-AECB-4AA2-B5D8-8799317E3527}"/>
                  </a:ext>
                </a:extLst>
              </p:cNvPr>
              <p:cNvSpPr/>
              <p:nvPr/>
            </p:nvSpPr>
            <p:spPr>
              <a:xfrm>
                <a:off x="741934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59" name="Picture 5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6358FE6-DAFE-4D4A-BEC9-5112676D1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9343" y="144867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53CF844-0D36-45AD-842C-4FC0DE2F1FA6}"/>
                  </a:ext>
                </a:extLst>
              </p:cNvPr>
              <p:cNvSpPr/>
              <p:nvPr/>
            </p:nvSpPr>
            <p:spPr>
              <a:xfrm>
                <a:off x="3144964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2" name="Picture 6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6341AB0-0136-4512-AC0A-73A0DBB86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4964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2BEF06-9949-46F4-B0BF-94635A5B11EE}"/>
                  </a:ext>
                </a:extLst>
              </p:cNvPr>
              <p:cNvSpPr/>
              <p:nvPr/>
            </p:nvSpPr>
            <p:spPr>
              <a:xfrm>
                <a:off x="528215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4" name="Picture 6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3F86628-8B79-4245-BECF-B5DA46801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72153" y="1448671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1DB9539-220C-482E-AF2D-EECB28139AF2}"/>
                </a:ext>
              </a:extLst>
            </p:cNvPr>
            <p:cNvSpPr txBox="1"/>
            <p:nvPr/>
          </p:nvSpPr>
          <p:spPr>
            <a:xfrm>
              <a:off x="544473" y="2068338"/>
              <a:ext cx="1646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CLOUD ENABLING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4F57AA3-579B-4765-9816-9D4B73312946}"/>
                </a:ext>
              </a:extLst>
            </p:cNvPr>
            <p:cNvSpPr txBox="1"/>
            <p:nvPr/>
          </p:nvSpPr>
          <p:spPr>
            <a:xfrm>
              <a:off x="2726546" y="2068338"/>
              <a:ext cx="1556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INSPIRED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7F0849-E8C4-43AC-BD20-958A0E1FFADC}"/>
                </a:ext>
              </a:extLst>
            </p:cNvPr>
            <p:cNvSpPr txBox="1"/>
            <p:nvPr/>
          </p:nvSpPr>
          <p:spPr>
            <a:xfrm>
              <a:off x="5016020" y="2068338"/>
              <a:ext cx="12522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PURE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A3BDE4-EDCF-4FA6-9ABC-CD6963F37ABB}"/>
                </a:ext>
              </a:extLst>
            </p:cNvPr>
            <p:cNvSpPr txBox="1"/>
            <p:nvPr/>
          </p:nvSpPr>
          <p:spPr>
            <a:xfrm>
              <a:off x="6918370" y="2068338"/>
              <a:ext cx="1721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ENHANCED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9C46830-25BB-4049-AE24-764662BB5A74}"/>
                </a:ext>
              </a:extLst>
            </p:cNvPr>
            <p:cNvSpPr txBox="1"/>
            <p:nvPr/>
          </p:nvSpPr>
          <p:spPr>
            <a:xfrm>
              <a:off x="377775" y="2405582"/>
              <a:ext cx="1980000" cy="203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DC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Hyper reach/Hyper scale transport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Oracle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FastConnect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ExpressRoute |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DirectConnect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Partner Interconnect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Software Defined Network services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build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Private | Hyperconverged | Enterprise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Security services for cloud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Migration and Implementation services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8E2F5B4-A516-4B05-A938-20DFE719CDD6}"/>
                </a:ext>
              </a:extLst>
            </p:cNvPr>
            <p:cNvSpPr txBox="1"/>
            <p:nvPr/>
          </p:nvSpPr>
          <p:spPr>
            <a:xfrm>
              <a:off x="2514964" y="2405582"/>
              <a:ext cx="1980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Sify </a:t>
              </a:r>
              <a:r>
                <a:rPr lang="en-US" sz="10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CloudInfinit</a:t>
              </a:r>
              <a:endParaRPr lang="en-US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Enterprise Multi-Tenant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Dedicated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Hosted SAP/S4 HANA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 Stack as a 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Edge Connect Services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SD-WAN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Collaboration services on Cloud</a:t>
              </a:r>
              <a:endParaRPr lang="en-IN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E038E24-5A31-4851-A514-C9FBA1415A51}"/>
                </a:ext>
              </a:extLst>
            </p:cNvPr>
            <p:cNvSpPr txBox="1"/>
            <p:nvPr/>
          </p:nvSpPr>
          <p:spPr>
            <a:xfrm>
              <a:off x="4652153" y="2405582"/>
              <a:ext cx="1980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AWS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OCI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GCP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Multi Cloud Management platform &amp; services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E8626E-4DED-463D-8506-4D0E7FEDE9FF}"/>
                </a:ext>
              </a:extLst>
            </p:cNvPr>
            <p:cNvSpPr txBox="1"/>
            <p:nvPr/>
          </p:nvSpPr>
          <p:spPr>
            <a:xfrm>
              <a:off x="6789343" y="2405582"/>
              <a:ext cx="1980000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Modern Applications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Kubernetes-as-a-Service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AI/ML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cs typeface="Calibri" panose="020F0502020204030204" pitchFamily="34" charset="0"/>
                </a:rPr>
                <a:t>Forum</a:t>
              </a: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DIGITAL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HCM Digital (iTest)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Learning Management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Internet-of-Things (IOT)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Industry Solution-as-a-Service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337A343-02CC-4356-8C97-4289B931BCD8}"/>
              </a:ext>
            </a:extLst>
          </p:cNvPr>
          <p:cNvSpPr txBox="1"/>
          <p:nvPr/>
        </p:nvSpPr>
        <p:spPr>
          <a:xfrm>
            <a:off x="386789" y="372052"/>
            <a:ext cx="23503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32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cloud@core</a:t>
            </a:r>
            <a:endParaRPr 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9CD82E-0016-4C0E-9A5B-7FC3B11F7824}"/>
              </a:ext>
            </a:extLst>
          </p:cNvPr>
          <p:cNvSpPr txBox="1"/>
          <p:nvPr/>
        </p:nvSpPr>
        <p:spPr>
          <a:xfrm>
            <a:off x="2555776" y="43592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96715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6" t="22289" r="24991"/>
          <a:stretch/>
        </p:blipFill>
        <p:spPr>
          <a:xfrm flipH="1">
            <a:off x="0" y="0"/>
            <a:ext cx="9132425" cy="31642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0"/>
            <a:ext cx="9140626" cy="4165902"/>
          </a:xfrm>
          <a:prstGeom prst="rect">
            <a:avLst/>
          </a:prstGeom>
          <a:solidFill>
            <a:schemeClr val="tx2">
              <a:alpha val="31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177640"/>
            <a:ext cx="9144000" cy="196023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3114038"/>
            <a:ext cx="9144000" cy="1960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3" name="Rectangle 22"/>
          <p:cNvSpPr/>
          <p:nvPr userDrawn="1"/>
        </p:nvSpPr>
        <p:spPr>
          <a:xfrm rot="10800000">
            <a:off x="0" y="4883875"/>
            <a:ext cx="9144000" cy="196023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4" name="Rectangle 23"/>
          <p:cNvSpPr/>
          <p:nvPr userDrawn="1"/>
        </p:nvSpPr>
        <p:spPr>
          <a:xfrm rot="10800000">
            <a:off x="0" y="4947477"/>
            <a:ext cx="9144000" cy="1960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" name="Round Same Side Corner Rectangle 6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8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0" y="3360234"/>
            <a:ext cx="9144000" cy="1563643"/>
          </a:xfrm>
          <a:prstGeom prst="rect">
            <a:avLst/>
          </a:prstGeom>
          <a:pattFill prst="smCheck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ADA95-A07D-4A68-9230-6FA3F83025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7549" y="3749075"/>
            <a:ext cx="6284685" cy="830987"/>
          </a:xfrm>
        </p:spPr>
        <p:txBody>
          <a:bodyPr/>
          <a:lstStyle/>
          <a:p>
            <a:pPr defTabSz="1003960"/>
            <a:r>
              <a:rPr lang="en-IN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Data </a:t>
            </a:r>
            <a:r>
              <a:rPr lang="en-IN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center</a:t>
            </a:r>
            <a:r>
              <a:rPr lang="en-IN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and cloud transformation capabilities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565615" y="3555508"/>
            <a:ext cx="0" cy="116448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2FF1CBF-0D7D-498B-A4B4-D013AE5FB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433" y="3427761"/>
            <a:ext cx="1374173" cy="13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64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91430"/>
            <a:ext cx="7538400" cy="646321"/>
          </a:xfrm>
        </p:spPr>
        <p:txBody>
          <a:bodyPr/>
          <a:lstStyle/>
          <a:p>
            <a:r>
              <a:rPr lang="en-IN" dirty="0"/>
              <a:t>Data Center and Cloud Services Driven Infrastructure Transformation Partner</a:t>
            </a:r>
          </a:p>
        </p:txBody>
      </p:sp>
      <p:sp>
        <p:nvSpPr>
          <p:cNvPr id="39" name="Rounded Rectangle 38"/>
          <p:cNvSpPr>
            <a:spLocks noChangeAspect="1"/>
          </p:cNvSpPr>
          <p:nvPr/>
        </p:nvSpPr>
        <p:spPr>
          <a:xfrm>
            <a:off x="400051" y="3195334"/>
            <a:ext cx="2553578" cy="117427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>
            <a:spLocks noChangeAspect="1"/>
          </p:cNvSpPr>
          <p:nvPr/>
        </p:nvSpPr>
        <p:spPr>
          <a:xfrm>
            <a:off x="6316426" y="1361882"/>
            <a:ext cx="237037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59840" y="3076795"/>
            <a:ext cx="648517" cy="139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ft Brace 41"/>
          <p:cNvSpPr/>
          <p:nvPr/>
        </p:nvSpPr>
        <p:spPr>
          <a:xfrm>
            <a:off x="2173231" y="3076795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>
            <a:spLocks noChangeAspect="1"/>
          </p:cNvSpPr>
          <p:nvPr/>
        </p:nvSpPr>
        <p:spPr>
          <a:xfrm>
            <a:off x="6316425" y="3195335"/>
            <a:ext cx="2370376" cy="116209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>
            <a:spLocks noChangeAspect="1"/>
          </p:cNvSpPr>
          <p:nvPr/>
        </p:nvSpPr>
        <p:spPr>
          <a:xfrm>
            <a:off x="400051" y="1361882"/>
            <a:ext cx="243750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47702" y="3076795"/>
            <a:ext cx="648517" cy="1399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ft Brace 45"/>
          <p:cNvSpPr/>
          <p:nvPr/>
        </p:nvSpPr>
        <p:spPr>
          <a:xfrm flipH="1">
            <a:off x="6386304" y="3076795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747702" y="1303069"/>
            <a:ext cx="648517" cy="1399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Left Brace 47"/>
          <p:cNvSpPr/>
          <p:nvPr/>
        </p:nvSpPr>
        <p:spPr>
          <a:xfrm flipH="1">
            <a:off x="6386304" y="1303069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559840" y="1303069"/>
            <a:ext cx="648517" cy="139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eft Brace 49"/>
          <p:cNvSpPr/>
          <p:nvPr/>
        </p:nvSpPr>
        <p:spPr>
          <a:xfrm>
            <a:off x="2173231" y="1303069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466780" y="1129125"/>
            <a:ext cx="1853636" cy="1714463"/>
          </a:xfrm>
          <a:prstGeom prst="roundRect">
            <a:avLst/>
          </a:prstGeom>
          <a:solidFill>
            <a:srgbClr val="0070C0"/>
          </a:solidFill>
          <a:ln w="228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615186" y="1124139"/>
            <a:ext cx="1853636" cy="1714463"/>
          </a:xfrm>
          <a:prstGeom prst="roundRect">
            <a:avLst/>
          </a:prstGeom>
          <a:solidFill>
            <a:schemeClr val="accent4"/>
          </a:solidFill>
          <a:ln w="228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615186" y="2910766"/>
            <a:ext cx="1853636" cy="1714463"/>
          </a:xfrm>
          <a:prstGeom prst="roundRect">
            <a:avLst/>
          </a:prstGeom>
          <a:solidFill>
            <a:srgbClr val="679A9A"/>
          </a:solidFill>
          <a:ln w="228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srgbClr val="6A9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468822" y="2903030"/>
            <a:ext cx="1853636" cy="1714463"/>
          </a:xfrm>
          <a:prstGeom prst="roundRect">
            <a:avLst/>
          </a:prstGeom>
          <a:solidFill>
            <a:schemeClr val="accent2"/>
          </a:solidFill>
          <a:ln w="228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55968" y="2017453"/>
            <a:ext cx="1878500" cy="180946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/>
          <p:cNvSpPr>
            <a:spLocks noChangeAspect="1"/>
          </p:cNvSpPr>
          <p:nvPr/>
        </p:nvSpPr>
        <p:spPr>
          <a:xfrm>
            <a:off x="2690056" y="1196303"/>
            <a:ext cx="1710371" cy="1648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56"/>
          <p:cNvSpPr>
            <a:spLocks noChangeAspect="1"/>
          </p:cNvSpPr>
          <p:nvPr/>
        </p:nvSpPr>
        <p:spPr>
          <a:xfrm>
            <a:off x="2690056" y="2982930"/>
            <a:ext cx="1703896" cy="16423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57"/>
          <p:cNvSpPr>
            <a:spLocks noChangeAspect="1"/>
          </p:cNvSpPr>
          <p:nvPr/>
        </p:nvSpPr>
        <p:spPr>
          <a:xfrm>
            <a:off x="4539820" y="1196303"/>
            <a:ext cx="1714244" cy="1652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/>
          <p:cNvSpPr>
            <a:spLocks noChangeAspect="1"/>
          </p:cNvSpPr>
          <p:nvPr/>
        </p:nvSpPr>
        <p:spPr>
          <a:xfrm>
            <a:off x="4539820" y="2972956"/>
            <a:ext cx="1714244" cy="1652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743200" y="3249877"/>
            <a:ext cx="1593175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IT and technology integration experience</a:t>
            </a:r>
            <a:endParaRPr lang="en-ZA" sz="1050" b="1" dirty="0">
              <a:solidFill>
                <a:srgbClr val="4BAC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863642" y="1364683"/>
            <a:ext cx="1356725" cy="125287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8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center experience</a:t>
            </a:r>
            <a:endParaRPr lang="en-ZA" sz="1050" b="1" dirty="0">
              <a:solidFill>
                <a:srgbClr val="8064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597381" y="3195334"/>
            <a:ext cx="1596518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experience</a:t>
            </a:r>
            <a:endParaRPr lang="en-ZA" sz="1050" b="1" dirty="0">
              <a:solidFill>
                <a:srgbClr val="F79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4698685" y="1451125"/>
            <a:ext cx="1464433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experience</a:t>
            </a:r>
            <a:endParaRPr lang="en-ZA" sz="1050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1484336"/>
            <a:ext cx="1674000" cy="485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Over 250 man-years of experience in Data Centre build &amp; operations</a:t>
            </a:r>
            <a:endParaRPr lang="en-US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503227" y="1899840"/>
            <a:ext cx="1827518" cy="24250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Designed and built 12 Tier III DC’s in India with 2 lakhs + sq. ft. </a:t>
            </a: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3B756AE-FD68-4ACF-88C5-027E59B43A13}"/>
              </a:ext>
            </a:extLst>
          </p:cNvPr>
          <p:cNvSpPr txBox="1"/>
          <p:nvPr/>
        </p:nvSpPr>
        <p:spPr>
          <a:xfrm>
            <a:off x="503227" y="2166945"/>
            <a:ext cx="1674000" cy="48500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Hosting major Enterprises, Govt, PSU, Global Cloud and Content Providers</a:t>
            </a: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5A66ADE-74E8-4B0B-B84F-8A784B8E1CFD}"/>
              </a:ext>
            </a:extLst>
          </p:cNvPr>
          <p:cNvSpPr txBox="1"/>
          <p:nvPr/>
        </p:nvSpPr>
        <p:spPr>
          <a:xfrm>
            <a:off x="514350" y="3823081"/>
            <a:ext cx="1816395" cy="33483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In house team of 400+ skilled and certified resources to deliver projects</a:t>
            </a:r>
          </a:p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3242650"/>
            <a:ext cx="1857230" cy="485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Extensive experience in delivering end-to-end Data Centre services from design, implementation, operations</a:t>
            </a:r>
          </a:p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1484337"/>
            <a:ext cx="1971023" cy="456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</a:t>
            </a: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Own Cloud Orchestration &amp; Management IP which is hosting 300+ customers</a:t>
            </a:r>
          </a:p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endParaRPr lang="en-IN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8629" y="1946648"/>
            <a:ext cx="1827518" cy="3637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</a:t>
            </a: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Implemented Hybrid Managed Cloud for 100+ organizations</a:t>
            </a:r>
          </a:p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3323692"/>
            <a:ext cx="1971023" cy="456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Experience of providing IAAS/PAAS/DRAAS (300+ customers) on our Sify Cloudinfinit platform 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DE81FF5-8995-46D2-938E-05FE4DE67EA6}"/>
              </a:ext>
            </a:extLst>
          </p:cNvPr>
          <p:cNvSpPr txBox="1"/>
          <p:nvPr/>
        </p:nvSpPr>
        <p:spPr>
          <a:xfrm>
            <a:off x="6658629" y="3842878"/>
            <a:ext cx="1890215" cy="48500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Our Cloud services offer industry-leading SLAs with guaranteed 99.95% uptime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nb-NO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0097" y="2388500"/>
            <a:ext cx="1827518" cy="24250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MeitY certified CSP, STQC audit completed</a:t>
            </a:r>
          </a:p>
        </p:txBody>
      </p:sp>
      <p:sp>
        <p:nvSpPr>
          <p:cNvPr id="74" name="Slide Number Placeholder 21">
            <a:extLst>
              <a:ext uri="{FF2B5EF4-FFF2-40B4-BE49-F238E27FC236}">
                <a16:creationId xmlns:a16="http://schemas.microsoft.com/office/drawing/2014/main" id="{9A132E61-463F-4B50-8515-D299CF7B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74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92674" y="951548"/>
            <a:ext cx="3936063" cy="813401"/>
            <a:chOff x="4992674" y="951548"/>
            <a:chExt cx="3936063" cy="813401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9D6E315-BD96-4E74-AA3D-F67FC042411E}"/>
                </a:ext>
              </a:extLst>
            </p:cNvPr>
            <p:cNvSpPr txBox="1"/>
            <p:nvPr/>
          </p:nvSpPr>
          <p:spPr>
            <a:xfrm>
              <a:off x="7028837" y="951548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C4242CA-6CDE-4CF8-9C85-91289AD315A2}"/>
                </a:ext>
              </a:extLst>
            </p:cNvPr>
            <p:cNvSpPr txBox="1"/>
            <p:nvPr/>
          </p:nvSpPr>
          <p:spPr>
            <a:xfrm>
              <a:off x="7018177" y="1116348"/>
              <a:ext cx="1910560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Discovery &amp; Assessment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ROI Analysis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 Roadmap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1" name="Freeform 4">
              <a:extLst>
                <a:ext uri="{FF2B5EF4-FFF2-40B4-BE49-F238E27FC236}">
                  <a16:creationId xmlns:a16="http://schemas.microsoft.com/office/drawing/2014/main" id="{DEF28D84-FE1E-43E3-9074-268AB7ED4136}"/>
                </a:ext>
              </a:extLst>
            </p:cNvPr>
            <p:cNvSpPr/>
            <p:nvPr/>
          </p:nvSpPr>
          <p:spPr>
            <a:xfrm>
              <a:off x="4992674" y="1316541"/>
              <a:ext cx="571500" cy="448408"/>
            </a:xfrm>
            <a:custGeom>
              <a:avLst/>
              <a:gdLst>
                <a:gd name="connsiteX0" fmla="*/ 0 w 571500"/>
                <a:gd name="connsiteY0" fmla="*/ 448408 h 448408"/>
                <a:gd name="connsiteX1" fmla="*/ 0 w 571500"/>
                <a:gd name="connsiteY1" fmla="*/ 0 h 448408"/>
                <a:gd name="connsiteX2" fmla="*/ 571500 w 571500"/>
                <a:gd name="connsiteY2" fmla="*/ 0 h 44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0" h="448408">
                  <a:moveTo>
                    <a:pt x="0" y="448408"/>
                  </a:moveTo>
                  <a:lnTo>
                    <a:pt x="0" y="0"/>
                  </a:lnTo>
                  <a:lnTo>
                    <a:pt x="571500" y="0"/>
                  </a:lnTo>
                </a:path>
              </a:pathLst>
            </a:custGeom>
            <a:noFill/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70BC842-941A-4889-AA24-BFEAF996B63B}"/>
                </a:ext>
              </a:extLst>
            </p:cNvPr>
            <p:cNvSpPr txBox="1"/>
            <p:nvPr/>
          </p:nvSpPr>
          <p:spPr>
            <a:xfrm>
              <a:off x="5521749" y="960806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AAA8AAD-28DE-4A53-95C7-C96C70E532C5}"/>
                </a:ext>
              </a:extLst>
            </p:cNvPr>
            <p:cNvSpPr txBox="1"/>
            <p:nvPr/>
          </p:nvSpPr>
          <p:spPr>
            <a:xfrm>
              <a:off x="5541891" y="1116315"/>
              <a:ext cx="1358064" cy="473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Right Fit IT Strategy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Optimized IT and OPS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Future Ready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17792" y="941477"/>
            <a:ext cx="2771631" cy="745827"/>
            <a:chOff x="1117792" y="941477"/>
            <a:chExt cx="2771631" cy="74582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6EE9A56-5D86-4B11-9B6A-AAD4EA7956C2}"/>
                </a:ext>
              </a:extLst>
            </p:cNvPr>
            <p:cNvSpPr txBox="1"/>
            <p:nvPr/>
          </p:nvSpPr>
          <p:spPr>
            <a:xfrm>
              <a:off x="1117792" y="960882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220A901-BD18-41CA-AB55-8DAFFA790C68}"/>
                </a:ext>
              </a:extLst>
            </p:cNvPr>
            <p:cNvSpPr txBox="1"/>
            <p:nvPr/>
          </p:nvSpPr>
          <p:spPr>
            <a:xfrm>
              <a:off x="2554985" y="941477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4CB03BF-5469-4824-80D5-11E1494F6565}"/>
                </a:ext>
              </a:extLst>
            </p:cNvPr>
            <p:cNvSpPr txBox="1"/>
            <p:nvPr/>
          </p:nvSpPr>
          <p:spPr>
            <a:xfrm>
              <a:off x="1136086" y="1109386"/>
              <a:ext cx="1549963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Application as Service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Business Aligned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Pay per use model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F9F4B93-AB26-478D-9EF2-8CFBB45ED920}"/>
                </a:ext>
              </a:extLst>
            </p:cNvPr>
            <p:cNvSpPr txBox="1"/>
            <p:nvPr/>
          </p:nvSpPr>
          <p:spPr>
            <a:xfrm>
              <a:off x="2567786" y="1087140"/>
              <a:ext cx="92956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SAP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Microsoft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Oracle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Sify Apps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3" name="Freeform 66">
              <a:extLst>
                <a:ext uri="{FF2B5EF4-FFF2-40B4-BE49-F238E27FC236}">
                  <a16:creationId xmlns:a16="http://schemas.microsoft.com/office/drawing/2014/main" id="{B7F5918E-5CA3-46CF-B9C6-C1F8858B9D8E}"/>
                </a:ext>
              </a:extLst>
            </p:cNvPr>
            <p:cNvSpPr/>
            <p:nvPr/>
          </p:nvSpPr>
          <p:spPr>
            <a:xfrm flipH="1">
              <a:off x="3317923" y="1161095"/>
              <a:ext cx="571500" cy="448408"/>
            </a:xfrm>
            <a:custGeom>
              <a:avLst/>
              <a:gdLst>
                <a:gd name="connsiteX0" fmla="*/ 0 w 571500"/>
                <a:gd name="connsiteY0" fmla="*/ 448408 h 448408"/>
                <a:gd name="connsiteX1" fmla="*/ 0 w 571500"/>
                <a:gd name="connsiteY1" fmla="*/ 0 h 448408"/>
                <a:gd name="connsiteX2" fmla="*/ 571500 w 571500"/>
                <a:gd name="connsiteY2" fmla="*/ 0 h 44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0" h="448408">
                  <a:moveTo>
                    <a:pt x="0" y="448408"/>
                  </a:moveTo>
                  <a:lnTo>
                    <a:pt x="0" y="0"/>
                  </a:lnTo>
                  <a:lnTo>
                    <a:pt x="571500" y="0"/>
                  </a:lnTo>
                </a:path>
              </a:pathLst>
            </a:custGeom>
            <a:noFill/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Data Center Transformation Framework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DC6768B-5FF6-44E7-919D-B847FA5A34F2}"/>
              </a:ext>
            </a:extLst>
          </p:cNvPr>
          <p:cNvSpPr/>
          <p:nvPr/>
        </p:nvSpPr>
        <p:spPr>
          <a:xfrm>
            <a:off x="3891204" y="2120685"/>
            <a:ext cx="1186990" cy="11869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/>
            <a:endParaRPr lang="en-IN" sz="8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73" name="Group 5">
            <a:extLst>
              <a:ext uri="{FF2B5EF4-FFF2-40B4-BE49-F238E27FC236}">
                <a16:creationId xmlns:a16="http://schemas.microsoft.com/office/drawing/2014/main" id="{8BD602C9-627A-484C-8476-7DC90AB945FD}"/>
              </a:ext>
            </a:extLst>
          </p:cNvPr>
          <p:cNvGrpSpPr/>
          <p:nvPr/>
        </p:nvGrpSpPr>
        <p:grpSpPr>
          <a:xfrm>
            <a:off x="4800099" y="2884068"/>
            <a:ext cx="3949963" cy="1862701"/>
            <a:chOff x="4906963" y="2714627"/>
            <a:chExt cx="3949963" cy="1862701"/>
          </a:xfrm>
        </p:grpSpPr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1E930CD0-16CE-4234-A8B0-03ABE33D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963" y="2714627"/>
              <a:ext cx="993775" cy="1036638"/>
            </a:xfrm>
            <a:custGeom>
              <a:avLst/>
              <a:gdLst>
                <a:gd name="T0" fmla="*/ 239 w 686"/>
                <a:gd name="T1" fmla="*/ 0 h 715"/>
                <a:gd name="T2" fmla="*/ 199 w 686"/>
                <a:gd name="T3" fmla="*/ 31 h 715"/>
                <a:gd name="T4" fmla="*/ 31 w 686"/>
                <a:gd name="T5" fmla="*/ 265 h 715"/>
                <a:gd name="T6" fmla="*/ 15 w 686"/>
                <a:gd name="T7" fmla="*/ 323 h 715"/>
                <a:gd name="T8" fmla="*/ 72 w 686"/>
                <a:gd name="T9" fmla="*/ 441 h 715"/>
                <a:gd name="T10" fmla="*/ 89 w 686"/>
                <a:gd name="T11" fmla="*/ 484 h 715"/>
                <a:gd name="T12" fmla="*/ 85 w 686"/>
                <a:gd name="T13" fmla="*/ 489 h 715"/>
                <a:gd name="T14" fmla="*/ 67 w 686"/>
                <a:gd name="T15" fmla="*/ 495 h 715"/>
                <a:gd name="T16" fmla="*/ 58 w 686"/>
                <a:gd name="T17" fmla="*/ 493 h 715"/>
                <a:gd name="T18" fmla="*/ 43 w 686"/>
                <a:gd name="T19" fmla="*/ 482 h 715"/>
                <a:gd name="T20" fmla="*/ 28 w 686"/>
                <a:gd name="T21" fmla="*/ 478 h 715"/>
                <a:gd name="T22" fmla="*/ 4 w 686"/>
                <a:gd name="T23" fmla="*/ 498 h 715"/>
                <a:gd name="T24" fmla="*/ 13 w 686"/>
                <a:gd name="T25" fmla="*/ 553 h 715"/>
                <a:gd name="T26" fmla="*/ 51 w 686"/>
                <a:gd name="T27" fmla="*/ 593 h 715"/>
                <a:gd name="T28" fmla="*/ 63 w 686"/>
                <a:gd name="T29" fmla="*/ 596 h 715"/>
                <a:gd name="T30" fmla="*/ 87 w 686"/>
                <a:gd name="T31" fmla="*/ 572 h 715"/>
                <a:gd name="T32" fmla="*/ 88 w 686"/>
                <a:gd name="T33" fmla="*/ 554 h 715"/>
                <a:gd name="T34" fmla="*/ 107 w 686"/>
                <a:gd name="T35" fmla="*/ 535 h 715"/>
                <a:gd name="T36" fmla="*/ 111 w 686"/>
                <a:gd name="T37" fmla="*/ 534 h 715"/>
                <a:gd name="T38" fmla="*/ 114 w 686"/>
                <a:gd name="T39" fmla="*/ 534 h 715"/>
                <a:gd name="T40" fmla="*/ 138 w 686"/>
                <a:gd name="T41" fmla="*/ 574 h 715"/>
                <a:gd name="T42" fmla="*/ 197 w 686"/>
                <a:gd name="T43" fmla="*/ 693 h 715"/>
                <a:gd name="T44" fmla="*/ 231 w 686"/>
                <a:gd name="T45" fmla="*/ 715 h 715"/>
                <a:gd name="T46" fmla="*/ 250 w 686"/>
                <a:gd name="T47" fmla="*/ 709 h 715"/>
                <a:gd name="T48" fmla="*/ 680 w 686"/>
                <a:gd name="T49" fmla="*/ 136 h 715"/>
                <a:gd name="T50" fmla="*/ 650 w 686"/>
                <a:gd name="T51" fmla="*/ 88 h 715"/>
                <a:gd name="T52" fmla="*/ 553 w 686"/>
                <a:gd name="T53" fmla="*/ 67 h 715"/>
                <a:gd name="T54" fmla="*/ 538 w 686"/>
                <a:gd name="T55" fmla="*/ 65 h 715"/>
                <a:gd name="T56" fmla="*/ 524 w 686"/>
                <a:gd name="T57" fmla="*/ 79 h 715"/>
                <a:gd name="T58" fmla="*/ 524 w 686"/>
                <a:gd name="T59" fmla="*/ 102 h 715"/>
                <a:gd name="T60" fmla="*/ 498 w 686"/>
                <a:gd name="T61" fmla="*/ 136 h 715"/>
                <a:gd name="T62" fmla="*/ 454 w 686"/>
                <a:gd name="T63" fmla="*/ 146 h 715"/>
                <a:gd name="T64" fmla="*/ 425 w 686"/>
                <a:gd name="T65" fmla="*/ 143 h 715"/>
                <a:gd name="T66" fmla="*/ 362 w 686"/>
                <a:gd name="T67" fmla="*/ 107 h 715"/>
                <a:gd name="T68" fmla="*/ 352 w 686"/>
                <a:gd name="T69" fmla="*/ 64 h 715"/>
                <a:gd name="T70" fmla="*/ 362 w 686"/>
                <a:gd name="T71" fmla="*/ 44 h 715"/>
                <a:gd name="T72" fmla="*/ 341 w 686"/>
                <a:gd name="T73" fmla="*/ 21 h 715"/>
                <a:gd name="T74" fmla="*/ 247 w 686"/>
                <a:gd name="T75" fmla="*/ 0 h 715"/>
                <a:gd name="T76" fmla="*/ 239 w 686"/>
                <a:gd name="T77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6" h="715">
                  <a:moveTo>
                    <a:pt x="239" y="0"/>
                  </a:moveTo>
                  <a:cubicBezTo>
                    <a:pt x="220" y="0"/>
                    <a:pt x="204" y="12"/>
                    <a:pt x="199" y="31"/>
                  </a:cubicBezTo>
                  <a:cubicBezTo>
                    <a:pt x="170" y="126"/>
                    <a:pt x="110" y="208"/>
                    <a:pt x="31" y="265"/>
                  </a:cubicBezTo>
                  <a:cubicBezTo>
                    <a:pt x="13" y="278"/>
                    <a:pt x="5" y="303"/>
                    <a:pt x="15" y="323"/>
                  </a:cubicBezTo>
                  <a:cubicBezTo>
                    <a:pt x="72" y="441"/>
                    <a:pt x="72" y="441"/>
                    <a:pt x="72" y="441"/>
                  </a:cubicBezTo>
                  <a:cubicBezTo>
                    <a:pt x="82" y="460"/>
                    <a:pt x="90" y="480"/>
                    <a:pt x="89" y="484"/>
                  </a:cubicBezTo>
                  <a:cubicBezTo>
                    <a:pt x="88" y="486"/>
                    <a:pt x="87" y="488"/>
                    <a:pt x="85" y="489"/>
                  </a:cubicBezTo>
                  <a:cubicBezTo>
                    <a:pt x="79" y="492"/>
                    <a:pt x="73" y="495"/>
                    <a:pt x="67" y="495"/>
                  </a:cubicBezTo>
                  <a:cubicBezTo>
                    <a:pt x="64" y="495"/>
                    <a:pt x="61" y="494"/>
                    <a:pt x="58" y="493"/>
                  </a:cubicBezTo>
                  <a:cubicBezTo>
                    <a:pt x="53" y="490"/>
                    <a:pt x="48" y="486"/>
                    <a:pt x="43" y="482"/>
                  </a:cubicBezTo>
                  <a:cubicBezTo>
                    <a:pt x="38" y="479"/>
                    <a:pt x="33" y="478"/>
                    <a:pt x="28" y="478"/>
                  </a:cubicBezTo>
                  <a:cubicBezTo>
                    <a:pt x="17" y="478"/>
                    <a:pt x="7" y="485"/>
                    <a:pt x="4" y="498"/>
                  </a:cubicBezTo>
                  <a:cubicBezTo>
                    <a:pt x="0" y="516"/>
                    <a:pt x="5" y="536"/>
                    <a:pt x="13" y="553"/>
                  </a:cubicBezTo>
                  <a:cubicBezTo>
                    <a:pt x="21" y="570"/>
                    <a:pt x="34" y="586"/>
                    <a:pt x="51" y="593"/>
                  </a:cubicBezTo>
                  <a:cubicBezTo>
                    <a:pt x="55" y="595"/>
                    <a:pt x="59" y="596"/>
                    <a:pt x="63" y="596"/>
                  </a:cubicBezTo>
                  <a:cubicBezTo>
                    <a:pt x="75" y="596"/>
                    <a:pt x="86" y="586"/>
                    <a:pt x="87" y="572"/>
                  </a:cubicBezTo>
                  <a:cubicBezTo>
                    <a:pt x="88" y="566"/>
                    <a:pt x="87" y="560"/>
                    <a:pt x="88" y="554"/>
                  </a:cubicBezTo>
                  <a:cubicBezTo>
                    <a:pt x="90" y="543"/>
                    <a:pt x="98" y="539"/>
                    <a:pt x="107" y="535"/>
                  </a:cubicBezTo>
                  <a:cubicBezTo>
                    <a:pt x="108" y="534"/>
                    <a:pt x="110" y="534"/>
                    <a:pt x="111" y="534"/>
                  </a:cubicBezTo>
                  <a:cubicBezTo>
                    <a:pt x="112" y="534"/>
                    <a:pt x="113" y="534"/>
                    <a:pt x="114" y="534"/>
                  </a:cubicBezTo>
                  <a:cubicBezTo>
                    <a:pt x="118" y="536"/>
                    <a:pt x="128" y="554"/>
                    <a:pt x="138" y="574"/>
                  </a:cubicBezTo>
                  <a:cubicBezTo>
                    <a:pt x="197" y="693"/>
                    <a:pt x="197" y="693"/>
                    <a:pt x="197" y="693"/>
                  </a:cubicBezTo>
                  <a:cubicBezTo>
                    <a:pt x="204" y="707"/>
                    <a:pt x="217" y="715"/>
                    <a:pt x="231" y="715"/>
                  </a:cubicBezTo>
                  <a:cubicBezTo>
                    <a:pt x="237" y="715"/>
                    <a:pt x="244" y="713"/>
                    <a:pt x="250" y="709"/>
                  </a:cubicBezTo>
                  <a:cubicBezTo>
                    <a:pt x="461" y="584"/>
                    <a:pt x="618" y="379"/>
                    <a:pt x="680" y="136"/>
                  </a:cubicBezTo>
                  <a:cubicBezTo>
                    <a:pt x="686" y="114"/>
                    <a:pt x="672" y="93"/>
                    <a:pt x="650" y="88"/>
                  </a:cubicBezTo>
                  <a:cubicBezTo>
                    <a:pt x="553" y="67"/>
                    <a:pt x="553" y="67"/>
                    <a:pt x="553" y="67"/>
                  </a:cubicBezTo>
                  <a:cubicBezTo>
                    <a:pt x="547" y="66"/>
                    <a:pt x="542" y="65"/>
                    <a:pt x="538" y="65"/>
                  </a:cubicBezTo>
                  <a:cubicBezTo>
                    <a:pt x="527" y="65"/>
                    <a:pt x="522" y="70"/>
                    <a:pt x="524" y="79"/>
                  </a:cubicBezTo>
                  <a:cubicBezTo>
                    <a:pt x="526" y="86"/>
                    <a:pt x="526" y="94"/>
                    <a:pt x="524" y="102"/>
                  </a:cubicBezTo>
                  <a:cubicBezTo>
                    <a:pt x="521" y="116"/>
                    <a:pt x="512" y="129"/>
                    <a:pt x="498" y="136"/>
                  </a:cubicBezTo>
                  <a:cubicBezTo>
                    <a:pt x="485" y="143"/>
                    <a:pt x="470" y="146"/>
                    <a:pt x="454" y="146"/>
                  </a:cubicBezTo>
                  <a:cubicBezTo>
                    <a:pt x="445" y="146"/>
                    <a:pt x="435" y="145"/>
                    <a:pt x="425" y="143"/>
                  </a:cubicBezTo>
                  <a:cubicBezTo>
                    <a:pt x="399" y="137"/>
                    <a:pt x="376" y="125"/>
                    <a:pt x="362" y="107"/>
                  </a:cubicBezTo>
                  <a:cubicBezTo>
                    <a:pt x="353" y="94"/>
                    <a:pt x="349" y="79"/>
                    <a:pt x="352" y="64"/>
                  </a:cubicBezTo>
                  <a:cubicBezTo>
                    <a:pt x="354" y="57"/>
                    <a:pt x="357" y="50"/>
                    <a:pt x="362" y="44"/>
                  </a:cubicBezTo>
                  <a:cubicBezTo>
                    <a:pt x="370" y="34"/>
                    <a:pt x="362" y="26"/>
                    <a:pt x="341" y="2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5" y="0"/>
                    <a:pt x="242" y="0"/>
                    <a:pt x="239" y="0"/>
                  </a:cubicBezTo>
                </a:path>
              </a:pathLst>
            </a:custGeom>
            <a:solidFill>
              <a:srgbClr val="CBC1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5D6F1B8-EB09-45C3-B4AF-2838AC9703A0}"/>
                </a:ext>
              </a:extLst>
            </p:cNvPr>
            <p:cNvSpPr txBox="1"/>
            <p:nvPr/>
          </p:nvSpPr>
          <p:spPr>
            <a:xfrm>
              <a:off x="4948301" y="3017423"/>
              <a:ext cx="90281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Infrastructure </a:t>
              </a:r>
            </a:p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as a Service</a:t>
              </a:r>
              <a:endParaRPr lang="en-IN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3228A46-76B4-4B85-BE4A-0D6EC52A712F}"/>
                </a:ext>
              </a:extLst>
            </p:cNvPr>
            <p:cNvSpPr txBox="1"/>
            <p:nvPr/>
          </p:nvSpPr>
          <p:spPr>
            <a:xfrm>
              <a:off x="6466183" y="3168429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571EAE5-DA25-4C56-8578-7294665F65D4}"/>
                </a:ext>
              </a:extLst>
            </p:cNvPr>
            <p:cNvSpPr txBox="1"/>
            <p:nvPr/>
          </p:nvSpPr>
          <p:spPr>
            <a:xfrm>
              <a:off x="7439764" y="3164661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2FC33A8-3983-4778-890B-B7916AA5899E}"/>
                </a:ext>
              </a:extLst>
            </p:cNvPr>
            <p:cNvSpPr txBox="1"/>
            <p:nvPr/>
          </p:nvSpPr>
          <p:spPr>
            <a:xfrm>
              <a:off x="6486325" y="3323938"/>
              <a:ext cx="942887" cy="473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Agility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Future Ready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Consumption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3366E97-4D27-4A4D-A707-F84917EC037E}"/>
                </a:ext>
              </a:extLst>
            </p:cNvPr>
            <p:cNvSpPr txBox="1"/>
            <p:nvPr/>
          </p:nvSpPr>
          <p:spPr>
            <a:xfrm>
              <a:off x="7422064" y="3342375"/>
              <a:ext cx="1434862" cy="123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1128" lvl="2" indent="-96833" defTabSz="914378">
                <a:buFont typeface="Wingdings" panose="05000000000000000000" pitchFamily="2" charset="2"/>
                <a:buChar char="§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Private Cloud</a:t>
              </a:r>
            </a:p>
            <a:p>
              <a:pPr marL="211128" lvl="2" indent="-96833" defTabSz="914378">
                <a:buFont typeface="Wingdings" panose="05000000000000000000" pitchFamily="2" charset="2"/>
                <a:buChar char="§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Enterprise Cloud</a:t>
              </a:r>
            </a:p>
            <a:p>
              <a:pPr marL="290499" lvl="3" indent="-109532" defTabSz="914378">
                <a:buFont typeface="Courier New" panose="02070309020205020404" pitchFamily="49" charset="0"/>
                <a:buChar char="o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AWS/Azure/ CI</a:t>
              </a:r>
            </a:p>
            <a:p>
              <a:pPr marL="211128" lvl="2" indent="-96833" defTabSz="914378">
                <a:buFont typeface="Wingdings" panose="05000000000000000000" pitchFamily="2" charset="2"/>
                <a:buChar char="§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Hybrid IT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Backup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DR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Acceleration 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DC Security 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302A089F-6B53-42FE-BCEA-C106649259E6}"/>
                </a:ext>
              </a:extLst>
            </p:cNvPr>
            <p:cNvSpPr/>
            <p:nvPr/>
          </p:nvSpPr>
          <p:spPr>
            <a:xfrm>
              <a:off x="5583115" y="3376246"/>
              <a:ext cx="874737" cy="122606"/>
            </a:xfrm>
            <a:custGeom>
              <a:avLst/>
              <a:gdLst>
                <a:gd name="connsiteX0" fmla="*/ 0 w 747347"/>
                <a:gd name="connsiteY0" fmla="*/ 96716 h 96716"/>
                <a:gd name="connsiteX1" fmla="*/ 334108 w 747347"/>
                <a:gd name="connsiteY1" fmla="*/ 96716 h 96716"/>
                <a:gd name="connsiteX2" fmla="*/ 334108 w 747347"/>
                <a:gd name="connsiteY2" fmla="*/ 0 h 96716"/>
                <a:gd name="connsiteX3" fmla="*/ 747347 w 747347"/>
                <a:gd name="connsiteY3" fmla="*/ 0 h 9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347" h="96716">
                  <a:moveTo>
                    <a:pt x="0" y="96716"/>
                  </a:moveTo>
                  <a:lnTo>
                    <a:pt x="334108" y="96716"/>
                  </a:lnTo>
                  <a:lnTo>
                    <a:pt x="334108" y="0"/>
                  </a:lnTo>
                  <a:lnTo>
                    <a:pt x="747347" y="0"/>
                  </a:lnTo>
                </a:path>
              </a:pathLst>
            </a:cu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2" name="Group 15">
            <a:extLst>
              <a:ext uri="{FF2B5EF4-FFF2-40B4-BE49-F238E27FC236}">
                <a16:creationId xmlns:a16="http://schemas.microsoft.com/office/drawing/2014/main" id="{796F94BB-89F2-4DE7-9A73-C998A430B51E}"/>
              </a:ext>
            </a:extLst>
          </p:cNvPr>
          <p:cNvGrpSpPr/>
          <p:nvPr/>
        </p:nvGrpSpPr>
        <p:grpSpPr>
          <a:xfrm>
            <a:off x="2945152" y="3329736"/>
            <a:ext cx="3130006" cy="1449513"/>
            <a:chOff x="3052015" y="3170238"/>
            <a:chExt cx="3130006" cy="1449513"/>
          </a:xfrm>
        </p:grpSpPr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E139BBCF-C3AB-4A3F-8673-4E815372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4" y="3170238"/>
              <a:ext cx="1133475" cy="763588"/>
            </a:xfrm>
            <a:custGeom>
              <a:avLst/>
              <a:gdLst>
                <a:gd name="T0" fmla="*/ 553 w 783"/>
                <a:gd name="T1" fmla="*/ 0 h 527"/>
                <a:gd name="T2" fmla="*/ 537 w 783"/>
                <a:gd name="T3" fmla="*/ 3 h 527"/>
                <a:gd name="T4" fmla="*/ 375 w 783"/>
                <a:gd name="T5" fmla="*/ 35 h 527"/>
                <a:gd name="T6" fmla="*/ 370 w 783"/>
                <a:gd name="T7" fmla="*/ 35 h 527"/>
                <a:gd name="T8" fmla="*/ 248 w 783"/>
                <a:gd name="T9" fmla="*/ 18 h 527"/>
                <a:gd name="T10" fmla="*/ 235 w 783"/>
                <a:gd name="T11" fmla="*/ 17 h 527"/>
                <a:gd name="T12" fmla="*/ 193 w 783"/>
                <a:gd name="T13" fmla="*/ 42 h 527"/>
                <a:gd name="T14" fmla="*/ 137 w 783"/>
                <a:gd name="T15" fmla="*/ 160 h 527"/>
                <a:gd name="T16" fmla="*/ 114 w 783"/>
                <a:gd name="T17" fmla="*/ 200 h 527"/>
                <a:gd name="T18" fmla="*/ 111 w 783"/>
                <a:gd name="T19" fmla="*/ 201 h 527"/>
                <a:gd name="T20" fmla="*/ 107 w 783"/>
                <a:gd name="T21" fmla="*/ 200 h 527"/>
                <a:gd name="T22" fmla="*/ 88 w 783"/>
                <a:gd name="T23" fmla="*/ 182 h 527"/>
                <a:gd name="T24" fmla="*/ 86 w 783"/>
                <a:gd name="T25" fmla="*/ 163 h 527"/>
                <a:gd name="T26" fmla="*/ 62 w 783"/>
                <a:gd name="T27" fmla="*/ 140 h 527"/>
                <a:gd name="T28" fmla="*/ 50 w 783"/>
                <a:gd name="T29" fmla="*/ 143 h 527"/>
                <a:gd name="T30" fmla="*/ 13 w 783"/>
                <a:gd name="T31" fmla="*/ 184 h 527"/>
                <a:gd name="T32" fmla="*/ 5 w 783"/>
                <a:gd name="T33" fmla="*/ 239 h 527"/>
                <a:gd name="T34" fmla="*/ 29 w 783"/>
                <a:gd name="T35" fmla="*/ 259 h 527"/>
                <a:gd name="T36" fmla="*/ 44 w 783"/>
                <a:gd name="T37" fmla="*/ 254 h 527"/>
                <a:gd name="T38" fmla="*/ 59 w 783"/>
                <a:gd name="T39" fmla="*/ 243 h 527"/>
                <a:gd name="T40" fmla="*/ 69 w 783"/>
                <a:gd name="T41" fmla="*/ 241 h 527"/>
                <a:gd name="T42" fmla="*/ 86 w 783"/>
                <a:gd name="T43" fmla="*/ 246 h 527"/>
                <a:gd name="T44" fmla="*/ 90 w 783"/>
                <a:gd name="T45" fmla="*/ 252 h 527"/>
                <a:gd name="T46" fmla="*/ 74 w 783"/>
                <a:gd name="T47" fmla="*/ 295 h 527"/>
                <a:gd name="T48" fmla="*/ 18 w 783"/>
                <a:gd name="T49" fmla="*/ 416 h 527"/>
                <a:gd name="T50" fmla="*/ 38 w 783"/>
                <a:gd name="T51" fmla="*/ 467 h 527"/>
                <a:gd name="T52" fmla="*/ 370 w 783"/>
                <a:gd name="T53" fmla="*/ 527 h 527"/>
                <a:gd name="T54" fmla="*/ 381 w 783"/>
                <a:gd name="T55" fmla="*/ 527 h 527"/>
                <a:gd name="T56" fmla="*/ 755 w 783"/>
                <a:gd name="T57" fmla="*/ 446 h 527"/>
                <a:gd name="T58" fmla="*/ 773 w 783"/>
                <a:gd name="T59" fmla="*/ 393 h 527"/>
                <a:gd name="T60" fmla="*/ 729 w 783"/>
                <a:gd name="T61" fmla="*/ 303 h 527"/>
                <a:gd name="T62" fmla="*/ 710 w 783"/>
                <a:gd name="T63" fmla="*/ 283 h 527"/>
                <a:gd name="T64" fmla="*/ 702 w 783"/>
                <a:gd name="T65" fmla="*/ 288 h 527"/>
                <a:gd name="T66" fmla="*/ 684 w 783"/>
                <a:gd name="T67" fmla="*/ 303 h 527"/>
                <a:gd name="T68" fmla="*/ 662 w 783"/>
                <a:gd name="T69" fmla="*/ 308 h 527"/>
                <a:gd name="T70" fmla="*/ 641 w 783"/>
                <a:gd name="T71" fmla="*/ 303 h 527"/>
                <a:gd name="T72" fmla="*/ 590 w 783"/>
                <a:gd name="T73" fmla="*/ 251 h 527"/>
                <a:gd name="T74" fmla="*/ 579 w 783"/>
                <a:gd name="T75" fmla="*/ 179 h 527"/>
                <a:gd name="T76" fmla="*/ 606 w 783"/>
                <a:gd name="T77" fmla="*/ 145 h 527"/>
                <a:gd name="T78" fmla="*/ 628 w 783"/>
                <a:gd name="T79" fmla="*/ 139 h 527"/>
                <a:gd name="T80" fmla="*/ 628 w 783"/>
                <a:gd name="T81" fmla="*/ 139 h 527"/>
                <a:gd name="T82" fmla="*/ 628 w 783"/>
                <a:gd name="T83" fmla="*/ 139 h 527"/>
                <a:gd name="T84" fmla="*/ 633 w 783"/>
                <a:gd name="T85" fmla="*/ 109 h 527"/>
                <a:gd name="T86" fmla="*/ 591 w 783"/>
                <a:gd name="T87" fmla="*/ 23 h 527"/>
                <a:gd name="T88" fmla="*/ 553 w 783"/>
                <a:gd name="T8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3" h="527">
                  <a:moveTo>
                    <a:pt x="553" y="0"/>
                  </a:moveTo>
                  <a:cubicBezTo>
                    <a:pt x="548" y="0"/>
                    <a:pt x="542" y="1"/>
                    <a:pt x="537" y="3"/>
                  </a:cubicBezTo>
                  <a:cubicBezTo>
                    <a:pt x="487" y="23"/>
                    <a:pt x="432" y="35"/>
                    <a:pt x="375" y="35"/>
                  </a:cubicBezTo>
                  <a:cubicBezTo>
                    <a:pt x="374" y="35"/>
                    <a:pt x="372" y="35"/>
                    <a:pt x="370" y="35"/>
                  </a:cubicBezTo>
                  <a:cubicBezTo>
                    <a:pt x="328" y="35"/>
                    <a:pt x="287" y="29"/>
                    <a:pt x="248" y="18"/>
                  </a:cubicBezTo>
                  <a:cubicBezTo>
                    <a:pt x="244" y="17"/>
                    <a:pt x="240" y="17"/>
                    <a:pt x="235" y="17"/>
                  </a:cubicBezTo>
                  <a:cubicBezTo>
                    <a:pt x="218" y="17"/>
                    <a:pt x="201" y="26"/>
                    <a:pt x="193" y="42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28" y="180"/>
                    <a:pt x="118" y="199"/>
                    <a:pt x="114" y="200"/>
                  </a:cubicBezTo>
                  <a:cubicBezTo>
                    <a:pt x="113" y="201"/>
                    <a:pt x="112" y="201"/>
                    <a:pt x="111" y="201"/>
                  </a:cubicBezTo>
                  <a:cubicBezTo>
                    <a:pt x="109" y="201"/>
                    <a:pt x="108" y="201"/>
                    <a:pt x="107" y="200"/>
                  </a:cubicBezTo>
                  <a:cubicBezTo>
                    <a:pt x="98" y="196"/>
                    <a:pt x="90" y="192"/>
                    <a:pt x="88" y="182"/>
                  </a:cubicBezTo>
                  <a:cubicBezTo>
                    <a:pt x="87" y="176"/>
                    <a:pt x="87" y="169"/>
                    <a:pt x="86" y="163"/>
                  </a:cubicBezTo>
                  <a:cubicBezTo>
                    <a:pt x="85" y="149"/>
                    <a:pt x="74" y="140"/>
                    <a:pt x="62" y="140"/>
                  </a:cubicBezTo>
                  <a:cubicBezTo>
                    <a:pt x="58" y="140"/>
                    <a:pt x="54" y="141"/>
                    <a:pt x="50" y="143"/>
                  </a:cubicBezTo>
                  <a:cubicBezTo>
                    <a:pt x="33" y="151"/>
                    <a:pt x="21" y="167"/>
                    <a:pt x="13" y="184"/>
                  </a:cubicBezTo>
                  <a:cubicBezTo>
                    <a:pt x="5" y="201"/>
                    <a:pt x="0" y="221"/>
                    <a:pt x="5" y="239"/>
                  </a:cubicBezTo>
                  <a:cubicBezTo>
                    <a:pt x="8" y="251"/>
                    <a:pt x="18" y="259"/>
                    <a:pt x="29" y="259"/>
                  </a:cubicBezTo>
                  <a:cubicBezTo>
                    <a:pt x="34" y="259"/>
                    <a:pt x="39" y="257"/>
                    <a:pt x="44" y="254"/>
                  </a:cubicBezTo>
                  <a:cubicBezTo>
                    <a:pt x="49" y="251"/>
                    <a:pt x="54" y="246"/>
                    <a:pt x="59" y="243"/>
                  </a:cubicBezTo>
                  <a:cubicBezTo>
                    <a:pt x="62" y="241"/>
                    <a:pt x="65" y="241"/>
                    <a:pt x="69" y="241"/>
                  </a:cubicBezTo>
                  <a:cubicBezTo>
                    <a:pt x="74" y="241"/>
                    <a:pt x="80" y="243"/>
                    <a:pt x="86" y="246"/>
                  </a:cubicBezTo>
                  <a:cubicBezTo>
                    <a:pt x="88" y="247"/>
                    <a:pt x="89" y="249"/>
                    <a:pt x="90" y="252"/>
                  </a:cubicBezTo>
                  <a:cubicBezTo>
                    <a:pt x="92" y="255"/>
                    <a:pt x="84" y="275"/>
                    <a:pt x="74" y="295"/>
                  </a:cubicBezTo>
                  <a:cubicBezTo>
                    <a:pt x="18" y="416"/>
                    <a:pt x="18" y="416"/>
                    <a:pt x="18" y="416"/>
                  </a:cubicBezTo>
                  <a:cubicBezTo>
                    <a:pt x="8" y="436"/>
                    <a:pt x="17" y="459"/>
                    <a:pt x="38" y="467"/>
                  </a:cubicBezTo>
                  <a:cubicBezTo>
                    <a:pt x="141" y="506"/>
                    <a:pt x="253" y="527"/>
                    <a:pt x="370" y="527"/>
                  </a:cubicBezTo>
                  <a:cubicBezTo>
                    <a:pt x="374" y="527"/>
                    <a:pt x="377" y="527"/>
                    <a:pt x="381" y="527"/>
                  </a:cubicBezTo>
                  <a:cubicBezTo>
                    <a:pt x="514" y="526"/>
                    <a:pt x="640" y="497"/>
                    <a:pt x="755" y="446"/>
                  </a:cubicBezTo>
                  <a:cubicBezTo>
                    <a:pt x="775" y="436"/>
                    <a:pt x="783" y="412"/>
                    <a:pt x="773" y="393"/>
                  </a:cubicBezTo>
                  <a:cubicBezTo>
                    <a:pt x="729" y="303"/>
                    <a:pt x="729" y="303"/>
                    <a:pt x="729" y="303"/>
                  </a:cubicBezTo>
                  <a:cubicBezTo>
                    <a:pt x="722" y="290"/>
                    <a:pt x="716" y="283"/>
                    <a:pt x="710" y="283"/>
                  </a:cubicBezTo>
                  <a:cubicBezTo>
                    <a:pt x="707" y="283"/>
                    <a:pt x="704" y="285"/>
                    <a:pt x="702" y="288"/>
                  </a:cubicBezTo>
                  <a:cubicBezTo>
                    <a:pt x="697" y="294"/>
                    <a:pt x="691" y="299"/>
                    <a:pt x="684" y="303"/>
                  </a:cubicBezTo>
                  <a:cubicBezTo>
                    <a:pt x="677" y="306"/>
                    <a:pt x="670" y="308"/>
                    <a:pt x="662" y="308"/>
                  </a:cubicBezTo>
                  <a:cubicBezTo>
                    <a:pt x="655" y="308"/>
                    <a:pt x="648" y="306"/>
                    <a:pt x="641" y="303"/>
                  </a:cubicBezTo>
                  <a:cubicBezTo>
                    <a:pt x="620" y="294"/>
                    <a:pt x="602" y="275"/>
                    <a:pt x="590" y="251"/>
                  </a:cubicBezTo>
                  <a:cubicBezTo>
                    <a:pt x="578" y="226"/>
                    <a:pt x="574" y="201"/>
                    <a:pt x="579" y="179"/>
                  </a:cubicBezTo>
                  <a:cubicBezTo>
                    <a:pt x="583" y="164"/>
                    <a:pt x="592" y="151"/>
                    <a:pt x="606" y="145"/>
                  </a:cubicBezTo>
                  <a:cubicBezTo>
                    <a:pt x="613" y="141"/>
                    <a:pt x="620" y="139"/>
                    <a:pt x="628" y="139"/>
                  </a:cubicBezTo>
                  <a:cubicBezTo>
                    <a:pt x="628" y="139"/>
                    <a:pt x="628" y="139"/>
                    <a:pt x="628" y="139"/>
                  </a:cubicBezTo>
                  <a:cubicBezTo>
                    <a:pt x="628" y="139"/>
                    <a:pt x="628" y="139"/>
                    <a:pt x="628" y="139"/>
                  </a:cubicBezTo>
                  <a:cubicBezTo>
                    <a:pt x="641" y="139"/>
                    <a:pt x="642" y="128"/>
                    <a:pt x="633" y="109"/>
                  </a:cubicBezTo>
                  <a:cubicBezTo>
                    <a:pt x="591" y="23"/>
                    <a:pt x="591" y="23"/>
                    <a:pt x="591" y="23"/>
                  </a:cubicBezTo>
                  <a:cubicBezTo>
                    <a:pt x="583" y="8"/>
                    <a:pt x="569" y="0"/>
                    <a:pt x="553" y="0"/>
                  </a:cubicBezTo>
                </a:path>
              </a:pathLst>
            </a:custGeom>
            <a:solidFill>
              <a:srgbClr val="92CE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D809869-1DD6-43D0-BED0-D0060EB436F5}"/>
                </a:ext>
              </a:extLst>
            </p:cNvPr>
            <p:cNvSpPr txBox="1"/>
            <p:nvPr/>
          </p:nvSpPr>
          <p:spPr>
            <a:xfrm>
              <a:off x="4769877" y="3994611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CF1DDC4-2794-4CBC-A46A-EA4B4813901F}"/>
                </a:ext>
              </a:extLst>
            </p:cNvPr>
            <p:cNvSpPr txBox="1"/>
            <p:nvPr/>
          </p:nvSpPr>
          <p:spPr>
            <a:xfrm>
              <a:off x="3052015" y="4132620"/>
              <a:ext cx="1717862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Cloud Nerve Center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Shade and Dedicated Pool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to end Management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8CADCD4-0D79-4DA9-BD3F-9ED5F7EADEC3}"/>
                </a:ext>
              </a:extLst>
            </p:cNvPr>
            <p:cNvSpPr txBox="1"/>
            <p:nvPr/>
          </p:nvSpPr>
          <p:spPr>
            <a:xfrm>
              <a:off x="4769877" y="4146545"/>
              <a:ext cx="1412144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Automation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Lean Operations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Cloud Ready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9F9B90E-FF7D-4519-82B9-6C39D51044DF}"/>
                </a:ext>
              </a:extLst>
            </p:cNvPr>
            <p:cNvSpPr txBox="1"/>
            <p:nvPr/>
          </p:nvSpPr>
          <p:spPr>
            <a:xfrm>
              <a:off x="3052015" y="3973318"/>
              <a:ext cx="798429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C4B1B9A-44F2-4DCD-AE9C-B72075AB631C}"/>
                </a:ext>
              </a:extLst>
            </p:cNvPr>
            <p:cNvSpPr txBox="1"/>
            <p:nvPr/>
          </p:nvSpPr>
          <p:spPr>
            <a:xfrm>
              <a:off x="4107940" y="3430068"/>
              <a:ext cx="96052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OPS</a:t>
              </a:r>
            </a:p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</a:t>
              </a:r>
              <a:endParaRPr lang="en-IN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0FD7692-47CC-41DE-BE68-3DFD1D3FB1AB}"/>
                </a:ext>
              </a:extLst>
            </p:cNvPr>
            <p:cNvCxnSpPr/>
            <p:nvPr/>
          </p:nvCxnSpPr>
          <p:spPr>
            <a:xfrm>
              <a:off x="4579938" y="3880486"/>
              <a:ext cx="0" cy="436605"/>
            </a:xfrm>
            <a:prstGeom prst="line">
              <a:avLst/>
            </a:pr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23">
            <a:extLst>
              <a:ext uri="{FF2B5EF4-FFF2-40B4-BE49-F238E27FC236}">
                <a16:creationId xmlns:a16="http://schemas.microsoft.com/office/drawing/2014/main" id="{6CA81FB0-1D7D-4ECB-9EBB-0881F2C60895}"/>
              </a:ext>
            </a:extLst>
          </p:cNvPr>
          <p:cNvGrpSpPr/>
          <p:nvPr/>
        </p:nvGrpSpPr>
        <p:grpSpPr>
          <a:xfrm>
            <a:off x="571500" y="2871366"/>
            <a:ext cx="3636752" cy="1167341"/>
            <a:chOff x="678364" y="2701926"/>
            <a:chExt cx="3636752" cy="1167341"/>
          </a:xfrm>
        </p:grpSpPr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B36FF10D-8FD8-462B-B031-C3DBDC070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076" y="2701926"/>
              <a:ext cx="1025525" cy="1087438"/>
            </a:xfrm>
            <a:custGeom>
              <a:avLst/>
              <a:gdLst>
                <a:gd name="T0" fmla="*/ 238 w 708"/>
                <a:gd name="T1" fmla="*/ 0 h 750"/>
                <a:gd name="T2" fmla="*/ 213 w 708"/>
                <a:gd name="T3" fmla="*/ 3 h 750"/>
                <a:gd name="T4" fmla="*/ 165 w 708"/>
                <a:gd name="T5" fmla="*/ 31 h 750"/>
                <a:gd name="T6" fmla="*/ 177 w 708"/>
                <a:gd name="T7" fmla="*/ 71 h 750"/>
                <a:gd name="T8" fmla="*/ 195 w 708"/>
                <a:gd name="T9" fmla="*/ 76 h 750"/>
                <a:gd name="T10" fmla="*/ 209 w 708"/>
                <a:gd name="T11" fmla="*/ 98 h 750"/>
                <a:gd name="T12" fmla="*/ 208 w 708"/>
                <a:gd name="T13" fmla="*/ 105 h 750"/>
                <a:gd name="T14" fmla="*/ 164 w 708"/>
                <a:gd name="T15" fmla="*/ 120 h 750"/>
                <a:gd name="T16" fmla="*/ 34 w 708"/>
                <a:gd name="T17" fmla="*/ 151 h 750"/>
                <a:gd name="T18" fmla="*/ 7 w 708"/>
                <a:gd name="T19" fmla="*/ 199 h 750"/>
                <a:gd name="T20" fmla="*/ 471 w 708"/>
                <a:gd name="T21" fmla="*/ 746 h 750"/>
                <a:gd name="T22" fmla="*/ 488 w 708"/>
                <a:gd name="T23" fmla="*/ 750 h 750"/>
                <a:gd name="T24" fmla="*/ 524 w 708"/>
                <a:gd name="T25" fmla="*/ 727 h 750"/>
                <a:gd name="T26" fmla="*/ 566 w 708"/>
                <a:gd name="T27" fmla="*/ 637 h 750"/>
                <a:gd name="T28" fmla="*/ 561 w 708"/>
                <a:gd name="T29" fmla="*/ 606 h 750"/>
                <a:gd name="T30" fmla="*/ 561 w 708"/>
                <a:gd name="T31" fmla="*/ 606 h 750"/>
                <a:gd name="T32" fmla="*/ 559 w 708"/>
                <a:gd name="T33" fmla="*/ 606 h 750"/>
                <a:gd name="T34" fmla="*/ 538 w 708"/>
                <a:gd name="T35" fmla="*/ 602 h 750"/>
                <a:gd name="T36" fmla="*/ 511 w 708"/>
                <a:gd name="T37" fmla="*/ 568 h 750"/>
                <a:gd name="T38" fmla="*/ 521 w 708"/>
                <a:gd name="T39" fmla="*/ 496 h 750"/>
                <a:gd name="T40" fmla="*/ 570 w 708"/>
                <a:gd name="T41" fmla="*/ 442 h 750"/>
                <a:gd name="T42" fmla="*/ 592 w 708"/>
                <a:gd name="T43" fmla="*/ 437 h 750"/>
                <a:gd name="T44" fmla="*/ 613 w 708"/>
                <a:gd name="T45" fmla="*/ 442 h 750"/>
                <a:gd name="T46" fmla="*/ 631 w 708"/>
                <a:gd name="T47" fmla="*/ 456 h 750"/>
                <a:gd name="T48" fmla="*/ 639 w 708"/>
                <a:gd name="T49" fmla="*/ 461 h 750"/>
                <a:gd name="T50" fmla="*/ 658 w 708"/>
                <a:gd name="T51" fmla="*/ 440 h 750"/>
                <a:gd name="T52" fmla="*/ 699 w 708"/>
                <a:gd name="T53" fmla="*/ 354 h 750"/>
                <a:gd name="T54" fmla="*/ 680 w 708"/>
                <a:gd name="T55" fmla="*/ 300 h 750"/>
                <a:gd name="T56" fmla="*/ 489 w 708"/>
                <a:gd name="T57" fmla="*/ 84 h 750"/>
                <a:gd name="T58" fmla="*/ 446 w 708"/>
                <a:gd name="T59" fmla="*/ 54 h 750"/>
                <a:gd name="T60" fmla="*/ 436 w 708"/>
                <a:gd name="T61" fmla="*/ 55 h 750"/>
                <a:gd name="T62" fmla="*/ 309 w 708"/>
                <a:gd name="T63" fmla="*/ 85 h 750"/>
                <a:gd name="T64" fmla="*/ 267 w 708"/>
                <a:gd name="T65" fmla="*/ 93 h 750"/>
                <a:gd name="T66" fmla="*/ 263 w 708"/>
                <a:gd name="T67" fmla="*/ 92 h 750"/>
                <a:gd name="T68" fmla="*/ 259 w 708"/>
                <a:gd name="T69" fmla="*/ 86 h 750"/>
                <a:gd name="T70" fmla="*/ 261 w 708"/>
                <a:gd name="T71" fmla="*/ 60 h 750"/>
                <a:gd name="T72" fmla="*/ 275 w 708"/>
                <a:gd name="T73" fmla="*/ 47 h 750"/>
                <a:gd name="T74" fmla="*/ 268 w 708"/>
                <a:gd name="T75" fmla="*/ 6 h 750"/>
                <a:gd name="T76" fmla="*/ 238 w 708"/>
                <a:gd name="T77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8" h="750">
                  <a:moveTo>
                    <a:pt x="238" y="0"/>
                  </a:moveTo>
                  <a:cubicBezTo>
                    <a:pt x="229" y="0"/>
                    <a:pt x="221" y="1"/>
                    <a:pt x="213" y="3"/>
                  </a:cubicBezTo>
                  <a:cubicBezTo>
                    <a:pt x="194" y="7"/>
                    <a:pt x="176" y="16"/>
                    <a:pt x="165" y="31"/>
                  </a:cubicBezTo>
                  <a:cubicBezTo>
                    <a:pt x="153" y="46"/>
                    <a:pt x="160" y="65"/>
                    <a:pt x="177" y="71"/>
                  </a:cubicBezTo>
                  <a:cubicBezTo>
                    <a:pt x="183" y="73"/>
                    <a:pt x="189" y="74"/>
                    <a:pt x="195" y="76"/>
                  </a:cubicBezTo>
                  <a:cubicBezTo>
                    <a:pt x="205" y="80"/>
                    <a:pt x="207" y="89"/>
                    <a:pt x="209" y="98"/>
                  </a:cubicBezTo>
                  <a:cubicBezTo>
                    <a:pt x="210" y="101"/>
                    <a:pt x="209" y="103"/>
                    <a:pt x="208" y="105"/>
                  </a:cubicBezTo>
                  <a:cubicBezTo>
                    <a:pt x="206" y="109"/>
                    <a:pt x="186" y="115"/>
                    <a:pt x="164" y="120"/>
                  </a:cubicBezTo>
                  <a:cubicBezTo>
                    <a:pt x="34" y="151"/>
                    <a:pt x="34" y="151"/>
                    <a:pt x="34" y="151"/>
                  </a:cubicBezTo>
                  <a:cubicBezTo>
                    <a:pt x="13" y="156"/>
                    <a:pt x="0" y="178"/>
                    <a:pt x="7" y="199"/>
                  </a:cubicBezTo>
                  <a:cubicBezTo>
                    <a:pt x="84" y="437"/>
                    <a:pt x="252" y="633"/>
                    <a:pt x="471" y="746"/>
                  </a:cubicBezTo>
                  <a:cubicBezTo>
                    <a:pt x="476" y="749"/>
                    <a:pt x="482" y="750"/>
                    <a:pt x="488" y="750"/>
                  </a:cubicBezTo>
                  <a:cubicBezTo>
                    <a:pt x="503" y="750"/>
                    <a:pt x="517" y="742"/>
                    <a:pt x="524" y="727"/>
                  </a:cubicBezTo>
                  <a:cubicBezTo>
                    <a:pt x="566" y="637"/>
                    <a:pt x="566" y="637"/>
                    <a:pt x="566" y="637"/>
                  </a:cubicBezTo>
                  <a:cubicBezTo>
                    <a:pt x="575" y="617"/>
                    <a:pt x="574" y="606"/>
                    <a:pt x="561" y="606"/>
                  </a:cubicBezTo>
                  <a:cubicBezTo>
                    <a:pt x="561" y="606"/>
                    <a:pt x="561" y="606"/>
                    <a:pt x="561" y="606"/>
                  </a:cubicBezTo>
                  <a:cubicBezTo>
                    <a:pt x="560" y="606"/>
                    <a:pt x="560" y="606"/>
                    <a:pt x="559" y="606"/>
                  </a:cubicBezTo>
                  <a:cubicBezTo>
                    <a:pt x="552" y="606"/>
                    <a:pt x="545" y="605"/>
                    <a:pt x="538" y="602"/>
                  </a:cubicBezTo>
                  <a:cubicBezTo>
                    <a:pt x="525" y="595"/>
                    <a:pt x="515" y="583"/>
                    <a:pt x="511" y="568"/>
                  </a:cubicBezTo>
                  <a:cubicBezTo>
                    <a:pt x="505" y="546"/>
                    <a:pt x="509" y="520"/>
                    <a:pt x="521" y="496"/>
                  </a:cubicBezTo>
                  <a:cubicBezTo>
                    <a:pt x="532" y="471"/>
                    <a:pt x="549" y="452"/>
                    <a:pt x="570" y="442"/>
                  </a:cubicBezTo>
                  <a:cubicBezTo>
                    <a:pt x="577" y="439"/>
                    <a:pt x="585" y="437"/>
                    <a:pt x="592" y="437"/>
                  </a:cubicBezTo>
                  <a:cubicBezTo>
                    <a:pt x="599" y="437"/>
                    <a:pt x="607" y="439"/>
                    <a:pt x="613" y="442"/>
                  </a:cubicBezTo>
                  <a:cubicBezTo>
                    <a:pt x="620" y="445"/>
                    <a:pt x="626" y="450"/>
                    <a:pt x="631" y="456"/>
                  </a:cubicBezTo>
                  <a:cubicBezTo>
                    <a:pt x="634" y="459"/>
                    <a:pt x="636" y="461"/>
                    <a:pt x="639" y="461"/>
                  </a:cubicBezTo>
                  <a:cubicBezTo>
                    <a:pt x="645" y="461"/>
                    <a:pt x="652" y="454"/>
                    <a:pt x="658" y="440"/>
                  </a:cubicBezTo>
                  <a:cubicBezTo>
                    <a:pt x="699" y="354"/>
                    <a:pt x="699" y="354"/>
                    <a:pt x="699" y="354"/>
                  </a:cubicBezTo>
                  <a:cubicBezTo>
                    <a:pt x="708" y="334"/>
                    <a:pt x="700" y="311"/>
                    <a:pt x="680" y="300"/>
                  </a:cubicBezTo>
                  <a:cubicBezTo>
                    <a:pt x="595" y="251"/>
                    <a:pt x="527" y="175"/>
                    <a:pt x="489" y="84"/>
                  </a:cubicBezTo>
                  <a:cubicBezTo>
                    <a:pt x="482" y="66"/>
                    <a:pt x="464" y="54"/>
                    <a:pt x="446" y="54"/>
                  </a:cubicBezTo>
                  <a:cubicBezTo>
                    <a:pt x="442" y="54"/>
                    <a:pt x="439" y="54"/>
                    <a:pt x="436" y="55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291" y="89"/>
                    <a:pt x="275" y="93"/>
                    <a:pt x="267" y="93"/>
                  </a:cubicBezTo>
                  <a:cubicBezTo>
                    <a:pt x="265" y="93"/>
                    <a:pt x="264" y="92"/>
                    <a:pt x="263" y="92"/>
                  </a:cubicBezTo>
                  <a:cubicBezTo>
                    <a:pt x="261" y="91"/>
                    <a:pt x="259" y="89"/>
                    <a:pt x="259" y="86"/>
                  </a:cubicBezTo>
                  <a:cubicBezTo>
                    <a:pt x="256" y="77"/>
                    <a:pt x="254" y="68"/>
                    <a:pt x="261" y="60"/>
                  </a:cubicBezTo>
                  <a:cubicBezTo>
                    <a:pt x="265" y="55"/>
                    <a:pt x="270" y="52"/>
                    <a:pt x="275" y="47"/>
                  </a:cubicBezTo>
                  <a:cubicBezTo>
                    <a:pt x="288" y="34"/>
                    <a:pt x="285" y="14"/>
                    <a:pt x="268" y="6"/>
                  </a:cubicBezTo>
                  <a:cubicBezTo>
                    <a:pt x="259" y="2"/>
                    <a:pt x="248" y="0"/>
                    <a:pt x="238" y="0"/>
                  </a:cubicBezTo>
                </a:path>
              </a:pathLst>
            </a:custGeom>
            <a:solidFill>
              <a:srgbClr val="E7B8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05DB619-5B28-4413-B98C-3CB0D092BD7E}"/>
                </a:ext>
              </a:extLst>
            </p:cNvPr>
            <p:cNvSpPr txBox="1"/>
            <p:nvPr/>
          </p:nvSpPr>
          <p:spPr>
            <a:xfrm>
              <a:off x="3354596" y="2978472"/>
              <a:ext cx="96052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Security</a:t>
              </a:r>
            </a:p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</a:t>
              </a:r>
              <a:endParaRPr lang="en-IN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53F1E8F-1BD0-4681-9732-EEF788B5B476}"/>
                </a:ext>
              </a:extLst>
            </p:cNvPr>
            <p:cNvSpPr txBox="1"/>
            <p:nvPr/>
          </p:nvSpPr>
          <p:spPr>
            <a:xfrm>
              <a:off x="686274" y="3102768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64028C2-7104-4EB4-8D2F-EFC7C70C9FA7}"/>
                </a:ext>
              </a:extLst>
            </p:cNvPr>
            <p:cNvSpPr txBox="1"/>
            <p:nvPr/>
          </p:nvSpPr>
          <p:spPr>
            <a:xfrm>
              <a:off x="1903876" y="3118617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261B546-B140-48C2-A710-49DAA7A68370}"/>
                </a:ext>
              </a:extLst>
            </p:cNvPr>
            <p:cNvSpPr txBox="1"/>
            <p:nvPr/>
          </p:nvSpPr>
          <p:spPr>
            <a:xfrm>
              <a:off x="678364" y="3269103"/>
              <a:ext cx="159685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Seamless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Impregnable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Audit &amp; Compliance</a:t>
              </a:r>
              <a:b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driven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3C943D8-2748-4F71-A301-56BBD1EE9371}"/>
                </a:ext>
              </a:extLst>
            </p:cNvPr>
            <p:cNvSpPr txBox="1"/>
            <p:nvPr/>
          </p:nvSpPr>
          <p:spPr>
            <a:xfrm>
              <a:off x="1903906" y="3310916"/>
              <a:ext cx="1509113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Network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Point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IT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7" name="Freeform 64">
              <a:extLst>
                <a:ext uri="{FF2B5EF4-FFF2-40B4-BE49-F238E27FC236}">
                  <a16:creationId xmlns:a16="http://schemas.microsoft.com/office/drawing/2014/main" id="{B6B3E2D2-6692-4EAC-ACE8-86751607E317}"/>
                </a:ext>
              </a:extLst>
            </p:cNvPr>
            <p:cNvSpPr/>
            <p:nvPr/>
          </p:nvSpPr>
          <p:spPr>
            <a:xfrm flipH="1">
              <a:off x="2687831" y="3376246"/>
              <a:ext cx="874737" cy="122606"/>
            </a:xfrm>
            <a:custGeom>
              <a:avLst/>
              <a:gdLst>
                <a:gd name="connsiteX0" fmla="*/ 0 w 747347"/>
                <a:gd name="connsiteY0" fmla="*/ 96716 h 96716"/>
                <a:gd name="connsiteX1" fmla="*/ 334108 w 747347"/>
                <a:gd name="connsiteY1" fmla="*/ 96716 h 96716"/>
                <a:gd name="connsiteX2" fmla="*/ 334108 w 747347"/>
                <a:gd name="connsiteY2" fmla="*/ 0 h 96716"/>
                <a:gd name="connsiteX3" fmla="*/ 747347 w 747347"/>
                <a:gd name="connsiteY3" fmla="*/ 0 h 9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347" h="96716">
                  <a:moveTo>
                    <a:pt x="0" y="96716"/>
                  </a:moveTo>
                  <a:lnTo>
                    <a:pt x="334108" y="96716"/>
                  </a:lnTo>
                  <a:lnTo>
                    <a:pt x="334108" y="0"/>
                  </a:lnTo>
                  <a:lnTo>
                    <a:pt x="747347" y="0"/>
                  </a:lnTo>
                </a:path>
              </a:pathLst>
            </a:cu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8" name="Group 31">
            <a:extLst>
              <a:ext uri="{FF2B5EF4-FFF2-40B4-BE49-F238E27FC236}">
                <a16:creationId xmlns:a16="http://schemas.microsoft.com/office/drawing/2014/main" id="{48FB2866-AFCA-4660-BDA5-63DE89FD85C2}"/>
              </a:ext>
            </a:extLst>
          </p:cNvPr>
          <p:cNvGrpSpPr/>
          <p:nvPr/>
        </p:nvGrpSpPr>
        <p:grpSpPr>
          <a:xfrm>
            <a:off x="562475" y="1952704"/>
            <a:ext cx="3348626" cy="1099638"/>
            <a:chOff x="669338" y="1783264"/>
            <a:chExt cx="3348626" cy="1099638"/>
          </a:xfrm>
        </p:grpSpPr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DDB3F6D2-5067-4039-B6AE-12D2988E7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339" y="1795464"/>
              <a:ext cx="809625" cy="1087438"/>
            </a:xfrm>
            <a:custGeom>
              <a:avLst/>
              <a:gdLst>
                <a:gd name="T0" fmla="*/ 189 w 559"/>
                <a:gd name="T1" fmla="*/ 0 h 751"/>
                <a:gd name="T2" fmla="*/ 158 w 559"/>
                <a:gd name="T3" fmla="*/ 16 h 751"/>
                <a:gd name="T4" fmla="*/ 2 w 559"/>
                <a:gd name="T5" fmla="*/ 547 h 751"/>
                <a:gd name="T6" fmla="*/ 20 w 559"/>
                <a:gd name="T7" fmla="*/ 720 h 751"/>
                <a:gd name="T8" fmla="*/ 58 w 559"/>
                <a:gd name="T9" fmla="*/ 751 h 751"/>
                <a:gd name="T10" fmla="*/ 67 w 559"/>
                <a:gd name="T11" fmla="*/ 749 h 751"/>
                <a:gd name="T12" fmla="*/ 164 w 559"/>
                <a:gd name="T13" fmla="*/ 726 h 751"/>
                <a:gd name="T14" fmla="*/ 185 w 559"/>
                <a:gd name="T15" fmla="*/ 703 h 751"/>
                <a:gd name="T16" fmla="*/ 175 w 559"/>
                <a:gd name="T17" fmla="*/ 683 h 751"/>
                <a:gd name="T18" fmla="*/ 184 w 559"/>
                <a:gd name="T19" fmla="*/ 640 h 751"/>
                <a:gd name="T20" fmla="*/ 246 w 559"/>
                <a:gd name="T21" fmla="*/ 603 h 751"/>
                <a:gd name="T22" fmla="*/ 277 w 559"/>
                <a:gd name="T23" fmla="*/ 599 h 751"/>
                <a:gd name="T24" fmla="*/ 319 w 559"/>
                <a:gd name="T25" fmla="*/ 608 h 751"/>
                <a:gd name="T26" fmla="*/ 346 w 559"/>
                <a:gd name="T27" fmla="*/ 642 h 751"/>
                <a:gd name="T28" fmla="*/ 346 w 559"/>
                <a:gd name="T29" fmla="*/ 664 h 751"/>
                <a:gd name="T30" fmla="*/ 360 w 559"/>
                <a:gd name="T31" fmla="*/ 678 h 751"/>
                <a:gd name="T32" fmla="*/ 375 w 559"/>
                <a:gd name="T33" fmla="*/ 676 h 751"/>
                <a:gd name="T34" fmla="*/ 468 w 559"/>
                <a:gd name="T35" fmla="*/ 654 h 751"/>
                <a:gd name="T36" fmla="*/ 499 w 559"/>
                <a:gd name="T37" fmla="*/ 605 h 751"/>
                <a:gd name="T38" fmla="*/ 494 w 559"/>
                <a:gd name="T39" fmla="*/ 541 h 751"/>
                <a:gd name="T40" fmla="*/ 549 w 559"/>
                <a:gd name="T41" fmla="*/ 321 h 751"/>
                <a:gd name="T42" fmla="*/ 538 w 559"/>
                <a:gd name="T43" fmla="*/ 262 h 751"/>
                <a:gd name="T44" fmla="*/ 435 w 559"/>
                <a:gd name="T45" fmla="*/ 181 h 751"/>
                <a:gd name="T46" fmla="*/ 401 w 559"/>
                <a:gd name="T47" fmla="*/ 150 h 751"/>
                <a:gd name="T48" fmla="*/ 403 w 559"/>
                <a:gd name="T49" fmla="*/ 143 h 751"/>
                <a:gd name="T50" fmla="*/ 424 w 559"/>
                <a:gd name="T51" fmla="*/ 128 h 751"/>
                <a:gd name="T52" fmla="*/ 425 w 559"/>
                <a:gd name="T53" fmla="*/ 128 h 751"/>
                <a:gd name="T54" fmla="*/ 444 w 559"/>
                <a:gd name="T55" fmla="*/ 131 h 751"/>
                <a:gd name="T56" fmla="*/ 447 w 559"/>
                <a:gd name="T57" fmla="*/ 131 h 751"/>
                <a:gd name="T58" fmla="*/ 472 w 559"/>
                <a:gd name="T59" fmla="*/ 100 h 751"/>
                <a:gd name="T60" fmla="*/ 439 w 559"/>
                <a:gd name="T61" fmla="*/ 55 h 751"/>
                <a:gd name="T62" fmla="*/ 390 w 559"/>
                <a:gd name="T63" fmla="*/ 35 h 751"/>
                <a:gd name="T64" fmla="*/ 388 w 559"/>
                <a:gd name="T65" fmla="*/ 35 h 751"/>
                <a:gd name="T66" fmla="*/ 365 w 559"/>
                <a:gd name="T67" fmla="*/ 69 h 751"/>
                <a:gd name="T68" fmla="*/ 372 w 559"/>
                <a:gd name="T69" fmla="*/ 86 h 751"/>
                <a:gd name="T70" fmla="*/ 363 w 559"/>
                <a:gd name="T71" fmla="*/ 112 h 751"/>
                <a:gd name="T72" fmla="*/ 357 w 559"/>
                <a:gd name="T73" fmla="*/ 115 h 751"/>
                <a:gd name="T74" fmla="*/ 356 w 559"/>
                <a:gd name="T75" fmla="*/ 115 h 751"/>
                <a:gd name="T76" fmla="*/ 318 w 559"/>
                <a:gd name="T77" fmla="*/ 90 h 751"/>
                <a:gd name="T78" fmla="*/ 213 w 559"/>
                <a:gd name="T79" fmla="*/ 8 h 751"/>
                <a:gd name="T80" fmla="*/ 189 w 559"/>
                <a:gd name="T81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9" h="751">
                  <a:moveTo>
                    <a:pt x="189" y="0"/>
                  </a:moveTo>
                  <a:cubicBezTo>
                    <a:pt x="177" y="0"/>
                    <a:pt x="166" y="5"/>
                    <a:pt x="158" y="16"/>
                  </a:cubicBezTo>
                  <a:cubicBezTo>
                    <a:pt x="58" y="168"/>
                    <a:pt x="0" y="351"/>
                    <a:pt x="2" y="547"/>
                  </a:cubicBezTo>
                  <a:cubicBezTo>
                    <a:pt x="2" y="606"/>
                    <a:pt x="9" y="664"/>
                    <a:pt x="20" y="720"/>
                  </a:cubicBezTo>
                  <a:cubicBezTo>
                    <a:pt x="23" y="738"/>
                    <a:pt x="40" y="751"/>
                    <a:pt x="58" y="751"/>
                  </a:cubicBezTo>
                  <a:cubicBezTo>
                    <a:pt x="61" y="751"/>
                    <a:pt x="64" y="750"/>
                    <a:pt x="67" y="749"/>
                  </a:cubicBezTo>
                  <a:cubicBezTo>
                    <a:pt x="164" y="726"/>
                    <a:pt x="164" y="726"/>
                    <a:pt x="164" y="726"/>
                  </a:cubicBezTo>
                  <a:cubicBezTo>
                    <a:pt x="186" y="721"/>
                    <a:pt x="193" y="713"/>
                    <a:pt x="185" y="703"/>
                  </a:cubicBezTo>
                  <a:cubicBezTo>
                    <a:pt x="180" y="697"/>
                    <a:pt x="177" y="690"/>
                    <a:pt x="175" y="683"/>
                  </a:cubicBezTo>
                  <a:cubicBezTo>
                    <a:pt x="171" y="668"/>
                    <a:pt x="175" y="653"/>
                    <a:pt x="184" y="640"/>
                  </a:cubicBezTo>
                  <a:cubicBezTo>
                    <a:pt x="198" y="622"/>
                    <a:pt x="220" y="609"/>
                    <a:pt x="246" y="603"/>
                  </a:cubicBezTo>
                  <a:cubicBezTo>
                    <a:pt x="257" y="600"/>
                    <a:pt x="267" y="599"/>
                    <a:pt x="277" y="599"/>
                  </a:cubicBezTo>
                  <a:cubicBezTo>
                    <a:pt x="292" y="599"/>
                    <a:pt x="307" y="602"/>
                    <a:pt x="319" y="608"/>
                  </a:cubicBezTo>
                  <a:cubicBezTo>
                    <a:pt x="333" y="615"/>
                    <a:pt x="343" y="627"/>
                    <a:pt x="346" y="642"/>
                  </a:cubicBezTo>
                  <a:cubicBezTo>
                    <a:pt x="348" y="649"/>
                    <a:pt x="348" y="657"/>
                    <a:pt x="346" y="664"/>
                  </a:cubicBezTo>
                  <a:cubicBezTo>
                    <a:pt x="344" y="673"/>
                    <a:pt x="349" y="678"/>
                    <a:pt x="360" y="678"/>
                  </a:cubicBezTo>
                  <a:cubicBezTo>
                    <a:pt x="364" y="678"/>
                    <a:pt x="369" y="677"/>
                    <a:pt x="375" y="676"/>
                  </a:cubicBezTo>
                  <a:cubicBezTo>
                    <a:pt x="468" y="654"/>
                    <a:pt x="468" y="654"/>
                    <a:pt x="468" y="654"/>
                  </a:cubicBezTo>
                  <a:cubicBezTo>
                    <a:pt x="490" y="649"/>
                    <a:pt x="503" y="627"/>
                    <a:pt x="499" y="605"/>
                  </a:cubicBezTo>
                  <a:cubicBezTo>
                    <a:pt x="496" y="584"/>
                    <a:pt x="494" y="563"/>
                    <a:pt x="494" y="541"/>
                  </a:cubicBezTo>
                  <a:cubicBezTo>
                    <a:pt x="493" y="461"/>
                    <a:pt x="513" y="386"/>
                    <a:pt x="549" y="321"/>
                  </a:cubicBezTo>
                  <a:cubicBezTo>
                    <a:pt x="559" y="302"/>
                    <a:pt x="555" y="276"/>
                    <a:pt x="538" y="262"/>
                  </a:cubicBezTo>
                  <a:cubicBezTo>
                    <a:pt x="435" y="181"/>
                    <a:pt x="435" y="181"/>
                    <a:pt x="435" y="181"/>
                  </a:cubicBezTo>
                  <a:cubicBezTo>
                    <a:pt x="418" y="168"/>
                    <a:pt x="402" y="154"/>
                    <a:pt x="401" y="150"/>
                  </a:cubicBezTo>
                  <a:cubicBezTo>
                    <a:pt x="401" y="147"/>
                    <a:pt x="401" y="145"/>
                    <a:pt x="403" y="143"/>
                  </a:cubicBezTo>
                  <a:cubicBezTo>
                    <a:pt x="409" y="135"/>
                    <a:pt x="414" y="128"/>
                    <a:pt x="424" y="128"/>
                  </a:cubicBezTo>
                  <a:cubicBezTo>
                    <a:pt x="425" y="128"/>
                    <a:pt x="425" y="128"/>
                    <a:pt x="425" y="128"/>
                  </a:cubicBezTo>
                  <a:cubicBezTo>
                    <a:pt x="431" y="129"/>
                    <a:pt x="437" y="130"/>
                    <a:pt x="444" y="131"/>
                  </a:cubicBezTo>
                  <a:cubicBezTo>
                    <a:pt x="445" y="131"/>
                    <a:pt x="446" y="131"/>
                    <a:pt x="447" y="131"/>
                  </a:cubicBezTo>
                  <a:cubicBezTo>
                    <a:pt x="464" y="131"/>
                    <a:pt x="475" y="117"/>
                    <a:pt x="472" y="100"/>
                  </a:cubicBezTo>
                  <a:cubicBezTo>
                    <a:pt x="468" y="82"/>
                    <a:pt x="454" y="66"/>
                    <a:pt x="439" y="55"/>
                  </a:cubicBezTo>
                  <a:cubicBezTo>
                    <a:pt x="425" y="43"/>
                    <a:pt x="407" y="35"/>
                    <a:pt x="390" y="35"/>
                  </a:cubicBezTo>
                  <a:cubicBezTo>
                    <a:pt x="389" y="35"/>
                    <a:pt x="388" y="35"/>
                    <a:pt x="388" y="35"/>
                  </a:cubicBezTo>
                  <a:cubicBezTo>
                    <a:pt x="369" y="35"/>
                    <a:pt x="358" y="52"/>
                    <a:pt x="365" y="69"/>
                  </a:cubicBezTo>
                  <a:cubicBezTo>
                    <a:pt x="367" y="75"/>
                    <a:pt x="370" y="81"/>
                    <a:pt x="372" y="86"/>
                  </a:cubicBezTo>
                  <a:cubicBezTo>
                    <a:pt x="375" y="97"/>
                    <a:pt x="369" y="104"/>
                    <a:pt x="363" y="112"/>
                  </a:cubicBezTo>
                  <a:cubicBezTo>
                    <a:pt x="361" y="114"/>
                    <a:pt x="359" y="115"/>
                    <a:pt x="357" y="115"/>
                  </a:cubicBezTo>
                  <a:cubicBezTo>
                    <a:pt x="357" y="115"/>
                    <a:pt x="357" y="115"/>
                    <a:pt x="356" y="115"/>
                  </a:cubicBezTo>
                  <a:cubicBezTo>
                    <a:pt x="352" y="115"/>
                    <a:pt x="335" y="103"/>
                    <a:pt x="318" y="90"/>
                  </a:cubicBezTo>
                  <a:cubicBezTo>
                    <a:pt x="213" y="8"/>
                    <a:pt x="213" y="8"/>
                    <a:pt x="213" y="8"/>
                  </a:cubicBezTo>
                  <a:cubicBezTo>
                    <a:pt x="206" y="2"/>
                    <a:pt x="197" y="0"/>
                    <a:pt x="189" y="0"/>
                  </a:cubicBezTo>
                </a:path>
              </a:pathLst>
            </a:custGeom>
            <a:solidFill>
              <a:srgbClr val="C4D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1BFB19-50C0-432F-A388-33F794313B5A}"/>
                </a:ext>
              </a:extLst>
            </p:cNvPr>
            <p:cNvSpPr txBox="1"/>
            <p:nvPr/>
          </p:nvSpPr>
          <p:spPr>
            <a:xfrm>
              <a:off x="3230193" y="2253782"/>
              <a:ext cx="716863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Innovation</a:t>
              </a:r>
              <a:endParaRPr lang="en-IN" sz="825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5EBABDA-45DD-4802-8016-F9DC23C74288}"/>
                </a:ext>
              </a:extLst>
            </p:cNvPr>
            <p:cNvSpPr txBox="1"/>
            <p:nvPr/>
          </p:nvSpPr>
          <p:spPr>
            <a:xfrm>
              <a:off x="669338" y="1783264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D5C0C2B-BC89-40EA-A4A2-B76E1F3F6816}"/>
                </a:ext>
              </a:extLst>
            </p:cNvPr>
            <p:cNvSpPr txBox="1"/>
            <p:nvPr/>
          </p:nvSpPr>
          <p:spPr>
            <a:xfrm>
              <a:off x="1656764" y="1820055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400EDA-879E-41E6-B4FB-0AC2CD9847E5}"/>
                </a:ext>
              </a:extLst>
            </p:cNvPr>
            <p:cNvSpPr txBox="1"/>
            <p:nvPr/>
          </p:nvSpPr>
          <p:spPr>
            <a:xfrm>
              <a:off x="1640861" y="1984144"/>
              <a:ext cx="1578605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Change the Business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Digital IT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IOT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53FE91C-041A-4E79-853F-CC74DB8CAB2D}"/>
                </a:ext>
              </a:extLst>
            </p:cNvPr>
            <p:cNvSpPr txBox="1"/>
            <p:nvPr/>
          </p:nvSpPr>
          <p:spPr>
            <a:xfrm>
              <a:off x="677036" y="1968242"/>
              <a:ext cx="143007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Agility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Autonomous 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Predictive </a:t>
              </a:r>
              <a:b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Analytics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BB05A04-56E9-4C8A-89CE-FA0923504C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3447" y="1926174"/>
              <a:ext cx="418033" cy="0"/>
            </a:xfrm>
            <a:prstGeom prst="line">
              <a:avLst/>
            </a:pr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Freeform 6">
            <a:extLst>
              <a:ext uri="{FF2B5EF4-FFF2-40B4-BE49-F238E27FC236}">
                <a16:creationId xmlns:a16="http://schemas.microsoft.com/office/drawing/2014/main" id="{A857DC6A-4C6B-45E4-B94A-ADD9CA69369A}"/>
              </a:ext>
            </a:extLst>
          </p:cNvPr>
          <p:cNvSpPr>
            <a:spLocks/>
          </p:cNvSpPr>
          <p:nvPr/>
        </p:nvSpPr>
        <p:spPr bwMode="auto">
          <a:xfrm>
            <a:off x="3404687" y="1383879"/>
            <a:ext cx="1154113" cy="938213"/>
          </a:xfrm>
          <a:custGeom>
            <a:avLst/>
            <a:gdLst>
              <a:gd name="T0" fmla="*/ 654 w 797"/>
              <a:gd name="T1" fmla="*/ 0 h 648"/>
              <a:gd name="T2" fmla="*/ 651 w 797"/>
              <a:gd name="T3" fmla="*/ 0 h 648"/>
              <a:gd name="T4" fmla="*/ 15 w 797"/>
              <a:gd name="T5" fmla="*/ 330 h 648"/>
              <a:gd name="T6" fmla="*/ 21 w 797"/>
              <a:gd name="T7" fmla="*/ 386 h 648"/>
              <a:gd name="T8" fmla="*/ 100 w 797"/>
              <a:gd name="T9" fmla="*/ 447 h 648"/>
              <a:gd name="T10" fmla="*/ 121 w 797"/>
              <a:gd name="T11" fmla="*/ 458 h 648"/>
              <a:gd name="T12" fmla="*/ 131 w 797"/>
              <a:gd name="T13" fmla="*/ 449 h 648"/>
              <a:gd name="T14" fmla="*/ 140 w 797"/>
              <a:gd name="T15" fmla="*/ 428 h 648"/>
              <a:gd name="T16" fmla="*/ 179 w 797"/>
              <a:gd name="T17" fmla="*/ 409 h 648"/>
              <a:gd name="T18" fmla="*/ 181 w 797"/>
              <a:gd name="T19" fmla="*/ 409 h 648"/>
              <a:gd name="T20" fmla="*/ 247 w 797"/>
              <a:gd name="T21" fmla="*/ 435 h 648"/>
              <a:gd name="T22" fmla="*/ 288 w 797"/>
              <a:gd name="T23" fmla="*/ 494 h 648"/>
              <a:gd name="T24" fmla="*/ 279 w 797"/>
              <a:gd name="T25" fmla="*/ 537 h 648"/>
              <a:gd name="T26" fmla="*/ 261 w 797"/>
              <a:gd name="T27" fmla="*/ 551 h 648"/>
              <a:gd name="T28" fmla="*/ 270 w 797"/>
              <a:gd name="T29" fmla="*/ 581 h 648"/>
              <a:gd name="T30" fmla="*/ 346 w 797"/>
              <a:gd name="T31" fmla="*/ 640 h 648"/>
              <a:gd name="T32" fmla="*/ 370 w 797"/>
              <a:gd name="T33" fmla="*/ 648 h 648"/>
              <a:gd name="T34" fmla="*/ 403 w 797"/>
              <a:gd name="T35" fmla="*/ 634 h 648"/>
              <a:gd name="T36" fmla="*/ 656 w 797"/>
              <a:gd name="T37" fmla="*/ 495 h 648"/>
              <a:gd name="T38" fmla="*/ 695 w 797"/>
              <a:gd name="T39" fmla="*/ 450 h 648"/>
              <a:gd name="T40" fmla="*/ 694 w 797"/>
              <a:gd name="T41" fmla="*/ 319 h 648"/>
              <a:gd name="T42" fmla="*/ 698 w 797"/>
              <a:gd name="T43" fmla="*/ 273 h 648"/>
              <a:gd name="T44" fmla="*/ 704 w 797"/>
              <a:gd name="T45" fmla="*/ 270 h 648"/>
              <a:gd name="T46" fmla="*/ 710 w 797"/>
              <a:gd name="T47" fmla="*/ 270 h 648"/>
              <a:gd name="T48" fmla="*/ 730 w 797"/>
              <a:gd name="T49" fmla="*/ 279 h 648"/>
              <a:gd name="T50" fmla="*/ 739 w 797"/>
              <a:gd name="T51" fmla="*/ 294 h 648"/>
              <a:gd name="T52" fmla="*/ 761 w 797"/>
              <a:gd name="T53" fmla="*/ 307 h 648"/>
              <a:gd name="T54" fmla="*/ 781 w 797"/>
              <a:gd name="T55" fmla="*/ 297 h 648"/>
              <a:gd name="T56" fmla="*/ 796 w 797"/>
              <a:gd name="T57" fmla="*/ 244 h 648"/>
              <a:gd name="T58" fmla="*/ 780 w 797"/>
              <a:gd name="T59" fmla="*/ 191 h 648"/>
              <a:gd name="T60" fmla="*/ 760 w 797"/>
              <a:gd name="T61" fmla="*/ 181 h 648"/>
              <a:gd name="T62" fmla="*/ 738 w 797"/>
              <a:gd name="T63" fmla="*/ 194 h 648"/>
              <a:gd name="T64" fmla="*/ 729 w 797"/>
              <a:gd name="T65" fmla="*/ 210 h 648"/>
              <a:gd name="T66" fmla="*/ 708 w 797"/>
              <a:gd name="T67" fmla="*/ 220 h 648"/>
              <a:gd name="T68" fmla="*/ 704 w 797"/>
              <a:gd name="T69" fmla="*/ 219 h 648"/>
              <a:gd name="T70" fmla="*/ 697 w 797"/>
              <a:gd name="T71" fmla="*/ 217 h 648"/>
              <a:gd name="T72" fmla="*/ 693 w 797"/>
              <a:gd name="T73" fmla="*/ 171 h 648"/>
              <a:gd name="T74" fmla="*/ 691 w 797"/>
              <a:gd name="T75" fmla="*/ 37 h 648"/>
              <a:gd name="T76" fmla="*/ 654 w 797"/>
              <a:gd name="T7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97" h="648">
                <a:moveTo>
                  <a:pt x="654" y="0"/>
                </a:moveTo>
                <a:cubicBezTo>
                  <a:pt x="653" y="0"/>
                  <a:pt x="652" y="0"/>
                  <a:pt x="651" y="0"/>
                </a:cubicBezTo>
                <a:cubicBezTo>
                  <a:pt x="396" y="22"/>
                  <a:pt x="170" y="146"/>
                  <a:pt x="15" y="330"/>
                </a:cubicBezTo>
                <a:cubicBezTo>
                  <a:pt x="0" y="347"/>
                  <a:pt x="3" y="373"/>
                  <a:pt x="21" y="386"/>
                </a:cubicBezTo>
                <a:cubicBezTo>
                  <a:pt x="100" y="447"/>
                  <a:pt x="100" y="447"/>
                  <a:pt x="100" y="447"/>
                </a:cubicBezTo>
                <a:cubicBezTo>
                  <a:pt x="109" y="454"/>
                  <a:pt x="116" y="458"/>
                  <a:pt x="121" y="458"/>
                </a:cubicBezTo>
                <a:cubicBezTo>
                  <a:pt x="126" y="458"/>
                  <a:pt x="129" y="455"/>
                  <a:pt x="131" y="449"/>
                </a:cubicBezTo>
                <a:cubicBezTo>
                  <a:pt x="132" y="442"/>
                  <a:pt x="135" y="435"/>
                  <a:pt x="140" y="428"/>
                </a:cubicBezTo>
                <a:cubicBezTo>
                  <a:pt x="149" y="417"/>
                  <a:pt x="163" y="410"/>
                  <a:pt x="179" y="409"/>
                </a:cubicBezTo>
                <a:cubicBezTo>
                  <a:pt x="180" y="409"/>
                  <a:pt x="181" y="409"/>
                  <a:pt x="181" y="409"/>
                </a:cubicBezTo>
                <a:cubicBezTo>
                  <a:pt x="203" y="409"/>
                  <a:pt x="226" y="418"/>
                  <a:pt x="247" y="435"/>
                </a:cubicBezTo>
                <a:cubicBezTo>
                  <a:pt x="269" y="451"/>
                  <a:pt x="283" y="472"/>
                  <a:pt x="288" y="494"/>
                </a:cubicBezTo>
                <a:cubicBezTo>
                  <a:pt x="292" y="509"/>
                  <a:pt x="288" y="525"/>
                  <a:pt x="279" y="537"/>
                </a:cubicBezTo>
                <a:cubicBezTo>
                  <a:pt x="274" y="543"/>
                  <a:pt x="268" y="548"/>
                  <a:pt x="261" y="551"/>
                </a:cubicBezTo>
                <a:cubicBezTo>
                  <a:pt x="250" y="556"/>
                  <a:pt x="253" y="567"/>
                  <a:pt x="270" y="581"/>
                </a:cubicBezTo>
                <a:cubicBezTo>
                  <a:pt x="346" y="640"/>
                  <a:pt x="346" y="640"/>
                  <a:pt x="346" y="640"/>
                </a:cubicBezTo>
                <a:cubicBezTo>
                  <a:pt x="353" y="646"/>
                  <a:pt x="362" y="648"/>
                  <a:pt x="370" y="648"/>
                </a:cubicBezTo>
                <a:cubicBezTo>
                  <a:pt x="382" y="648"/>
                  <a:pt x="394" y="643"/>
                  <a:pt x="403" y="634"/>
                </a:cubicBezTo>
                <a:cubicBezTo>
                  <a:pt x="468" y="563"/>
                  <a:pt x="556" y="513"/>
                  <a:pt x="656" y="495"/>
                </a:cubicBezTo>
                <a:cubicBezTo>
                  <a:pt x="678" y="492"/>
                  <a:pt x="696" y="472"/>
                  <a:pt x="695" y="450"/>
                </a:cubicBezTo>
                <a:cubicBezTo>
                  <a:pt x="694" y="319"/>
                  <a:pt x="694" y="319"/>
                  <a:pt x="694" y="319"/>
                </a:cubicBezTo>
                <a:cubicBezTo>
                  <a:pt x="694" y="297"/>
                  <a:pt x="695" y="276"/>
                  <a:pt x="698" y="273"/>
                </a:cubicBezTo>
                <a:cubicBezTo>
                  <a:pt x="700" y="272"/>
                  <a:pt x="702" y="270"/>
                  <a:pt x="704" y="270"/>
                </a:cubicBezTo>
                <a:cubicBezTo>
                  <a:pt x="706" y="270"/>
                  <a:pt x="708" y="270"/>
                  <a:pt x="710" y="270"/>
                </a:cubicBezTo>
                <a:cubicBezTo>
                  <a:pt x="718" y="270"/>
                  <a:pt x="725" y="271"/>
                  <a:pt x="730" y="279"/>
                </a:cubicBezTo>
                <a:cubicBezTo>
                  <a:pt x="733" y="284"/>
                  <a:pt x="736" y="289"/>
                  <a:pt x="739" y="294"/>
                </a:cubicBezTo>
                <a:cubicBezTo>
                  <a:pt x="744" y="303"/>
                  <a:pt x="753" y="307"/>
                  <a:pt x="761" y="307"/>
                </a:cubicBezTo>
                <a:cubicBezTo>
                  <a:pt x="768" y="307"/>
                  <a:pt x="775" y="304"/>
                  <a:pt x="781" y="297"/>
                </a:cubicBezTo>
                <a:cubicBezTo>
                  <a:pt x="792" y="283"/>
                  <a:pt x="797" y="263"/>
                  <a:pt x="796" y="244"/>
                </a:cubicBezTo>
                <a:cubicBezTo>
                  <a:pt x="796" y="225"/>
                  <a:pt x="791" y="205"/>
                  <a:pt x="780" y="191"/>
                </a:cubicBezTo>
                <a:cubicBezTo>
                  <a:pt x="774" y="184"/>
                  <a:pt x="767" y="181"/>
                  <a:pt x="760" y="181"/>
                </a:cubicBezTo>
                <a:cubicBezTo>
                  <a:pt x="752" y="181"/>
                  <a:pt x="743" y="186"/>
                  <a:pt x="738" y="194"/>
                </a:cubicBezTo>
                <a:cubicBezTo>
                  <a:pt x="735" y="200"/>
                  <a:pt x="732" y="205"/>
                  <a:pt x="729" y="210"/>
                </a:cubicBezTo>
                <a:cubicBezTo>
                  <a:pt x="724" y="218"/>
                  <a:pt x="716" y="220"/>
                  <a:pt x="708" y="220"/>
                </a:cubicBezTo>
                <a:cubicBezTo>
                  <a:pt x="706" y="220"/>
                  <a:pt x="705" y="219"/>
                  <a:pt x="704" y="219"/>
                </a:cubicBezTo>
                <a:cubicBezTo>
                  <a:pt x="701" y="219"/>
                  <a:pt x="699" y="218"/>
                  <a:pt x="697" y="217"/>
                </a:cubicBezTo>
                <a:cubicBezTo>
                  <a:pt x="694" y="214"/>
                  <a:pt x="693" y="193"/>
                  <a:pt x="693" y="171"/>
                </a:cubicBezTo>
                <a:cubicBezTo>
                  <a:pt x="691" y="37"/>
                  <a:pt x="691" y="37"/>
                  <a:pt x="691" y="37"/>
                </a:cubicBezTo>
                <a:cubicBezTo>
                  <a:pt x="691" y="16"/>
                  <a:pt x="675" y="0"/>
                  <a:pt x="654" y="0"/>
                </a:cubicBezTo>
              </a:path>
            </a:pathLst>
          </a:custGeom>
          <a:solidFill>
            <a:srgbClr val="FCD5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IN" sz="8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1E6BAEB-3E6E-403F-9235-276C88BE30E5}"/>
              </a:ext>
            </a:extLst>
          </p:cNvPr>
          <p:cNvSpPr txBox="1"/>
          <p:nvPr/>
        </p:nvSpPr>
        <p:spPr>
          <a:xfrm>
            <a:off x="3498378" y="1629953"/>
            <a:ext cx="96052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Apps</a:t>
            </a:r>
          </a:p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Transformation</a:t>
            </a:r>
            <a:endParaRPr lang="en-IN" sz="825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2" name="Freeform 11">
            <a:extLst>
              <a:ext uri="{FF2B5EF4-FFF2-40B4-BE49-F238E27FC236}">
                <a16:creationId xmlns:a16="http://schemas.microsoft.com/office/drawing/2014/main" id="{30BA8683-2438-4D34-A00F-0F17454AB6D2}"/>
              </a:ext>
            </a:extLst>
          </p:cNvPr>
          <p:cNvSpPr>
            <a:spLocks/>
          </p:cNvSpPr>
          <p:nvPr/>
        </p:nvSpPr>
        <p:spPr bwMode="auto">
          <a:xfrm>
            <a:off x="4447673" y="1379115"/>
            <a:ext cx="1027113" cy="893764"/>
          </a:xfrm>
          <a:custGeom>
            <a:avLst/>
            <a:gdLst>
              <a:gd name="T0" fmla="*/ 38 w 710"/>
              <a:gd name="T1" fmla="*/ 0 h 617"/>
              <a:gd name="T2" fmla="*/ 0 w 710"/>
              <a:gd name="T3" fmla="*/ 40 h 617"/>
              <a:gd name="T4" fmla="*/ 1 w 710"/>
              <a:gd name="T5" fmla="*/ 139 h 617"/>
              <a:gd name="T6" fmla="*/ 13 w 710"/>
              <a:gd name="T7" fmla="*/ 166 h 617"/>
              <a:gd name="T8" fmla="*/ 19 w 710"/>
              <a:gd name="T9" fmla="*/ 165 h 617"/>
              <a:gd name="T10" fmla="*/ 41 w 710"/>
              <a:gd name="T11" fmla="*/ 159 h 617"/>
              <a:gd name="T12" fmla="*/ 42 w 710"/>
              <a:gd name="T13" fmla="*/ 159 h 617"/>
              <a:gd name="T14" fmla="*/ 80 w 710"/>
              <a:gd name="T15" fmla="*/ 178 h 617"/>
              <a:gd name="T16" fmla="*/ 103 w 710"/>
              <a:gd name="T17" fmla="*/ 247 h 617"/>
              <a:gd name="T18" fmla="*/ 82 w 710"/>
              <a:gd name="T19" fmla="*/ 316 h 617"/>
              <a:gd name="T20" fmla="*/ 43 w 710"/>
              <a:gd name="T21" fmla="*/ 335 h 617"/>
              <a:gd name="T22" fmla="*/ 42 w 710"/>
              <a:gd name="T23" fmla="*/ 335 h 617"/>
              <a:gd name="T24" fmla="*/ 21 w 710"/>
              <a:gd name="T25" fmla="*/ 330 h 617"/>
              <a:gd name="T26" fmla="*/ 15 w 710"/>
              <a:gd name="T27" fmla="*/ 329 h 617"/>
              <a:gd name="T28" fmla="*/ 3 w 710"/>
              <a:gd name="T29" fmla="*/ 356 h 617"/>
              <a:gd name="T30" fmla="*/ 4 w 710"/>
              <a:gd name="T31" fmla="*/ 452 h 617"/>
              <a:gd name="T32" fmla="*/ 44 w 710"/>
              <a:gd name="T33" fmla="*/ 493 h 617"/>
              <a:gd name="T34" fmla="*/ 289 w 710"/>
              <a:gd name="T35" fmla="*/ 586 h 617"/>
              <a:gd name="T36" fmla="*/ 315 w 710"/>
              <a:gd name="T37" fmla="*/ 608 h 617"/>
              <a:gd name="T38" fmla="*/ 340 w 710"/>
              <a:gd name="T39" fmla="*/ 617 h 617"/>
              <a:gd name="T40" fmla="*/ 370 w 710"/>
              <a:gd name="T41" fmla="*/ 607 h 617"/>
              <a:gd name="T42" fmla="*/ 472 w 710"/>
              <a:gd name="T43" fmla="*/ 524 h 617"/>
              <a:gd name="T44" fmla="*/ 510 w 710"/>
              <a:gd name="T45" fmla="*/ 499 h 617"/>
              <a:gd name="T46" fmla="*/ 510 w 710"/>
              <a:gd name="T47" fmla="*/ 499 h 617"/>
              <a:gd name="T48" fmla="*/ 516 w 710"/>
              <a:gd name="T49" fmla="*/ 502 h 617"/>
              <a:gd name="T50" fmla="*/ 526 w 710"/>
              <a:gd name="T51" fmla="*/ 527 h 617"/>
              <a:gd name="T52" fmla="*/ 519 w 710"/>
              <a:gd name="T53" fmla="*/ 544 h 617"/>
              <a:gd name="T54" fmla="*/ 543 w 710"/>
              <a:gd name="T55" fmla="*/ 578 h 617"/>
              <a:gd name="T56" fmla="*/ 544 w 710"/>
              <a:gd name="T57" fmla="*/ 578 h 617"/>
              <a:gd name="T58" fmla="*/ 594 w 710"/>
              <a:gd name="T59" fmla="*/ 557 h 617"/>
              <a:gd name="T60" fmla="*/ 625 w 710"/>
              <a:gd name="T61" fmla="*/ 511 h 617"/>
              <a:gd name="T62" fmla="*/ 601 w 710"/>
              <a:gd name="T63" fmla="*/ 480 h 617"/>
              <a:gd name="T64" fmla="*/ 597 w 710"/>
              <a:gd name="T65" fmla="*/ 481 h 617"/>
              <a:gd name="T66" fmla="*/ 579 w 710"/>
              <a:gd name="T67" fmla="*/ 484 h 617"/>
              <a:gd name="T68" fmla="*/ 577 w 710"/>
              <a:gd name="T69" fmla="*/ 484 h 617"/>
              <a:gd name="T70" fmla="*/ 556 w 710"/>
              <a:gd name="T71" fmla="*/ 470 h 617"/>
              <a:gd name="T72" fmla="*/ 554 w 710"/>
              <a:gd name="T73" fmla="*/ 463 h 617"/>
              <a:gd name="T74" fmla="*/ 587 w 710"/>
              <a:gd name="T75" fmla="*/ 431 h 617"/>
              <a:gd name="T76" fmla="*/ 691 w 710"/>
              <a:gd name="T77" fmla="*/ 346 h 617"/>
              <a:gd name="T78" fmla="*/ 695 w 710"/>
              <a:gd name="T79" fmla="*/ 291 h 617"/>
              <a:gd name="T80" fmla="*/ 591 w 710"/>
              <a:gd name="T81" fmla="*/ 198 h 617"/>
              <a:gd name="T82" fmla="*/ 39 w 710"/>
              <a:gd name="T83" fmla="*/ 0 h 617"/>
              <a:gd name="T84" fmla="*/ 38 w 710"/>
              <a:gd name="T85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0" h="617">
                <a:moveTo>
                  <a:pt x="38" y="0"/>
                </a:moveTo>
                <a:cubicBezTo>
                  <a:pt x="17" y="0"/>
                  <a:pt x="0" y="18"/>
                  <a:pt x="0" y="40"/>
                </a:cubicBezTo>
                <a:cubicBezTo>
                  <a:pt x="1" y="139"/>
                  <a:pt x="1" y="139"/>
                  <a:pt x="1" y="139"/>
                </a:cubicBezTo>
                <a:cubicBezTo>
                  <a:pt x="1" y="157"/>
                  <a:pt x="5" y="166"/>
                  <a:pt x="13" y="166"/>
                </a:cubicBezTo>
                <a:cubicBezTo>
                  <a:pt x="15" y="166"/>
                  <a:pt x="17" y="166"/>
                  <a:pt x="19" y="165"/>
                </a:cubicBezTo>
                <a:cubicBezTo>
                  <a:pt x="26" y="161"/>
                  <a:pt x="33" y="159"/>
                  <a:pt x="41" y="159"/>
                </a:cubicBezTo>
                <a:cubicBezTo>
                  <a:pt x="41" y="159"/>
                  <a:pt x="41" y="159"/>
                  <a:pt x="42" y="159"/>
                </a:cubicBezTo>
                <a:cubicBezTo>
                  <a:pt x="56" y="159"/>
                  <a:pt x="70" y="166"/>
                  <a:pt x="80" y="178"/>
                </a:cubicBezTo>
                <a:cubicBezTo>
                  <a:pt x="95" y="195"/>
                  <a:pt x="103" y="219"/>
                  <a:pt x="103" y="247"/>
                </a:cubicBezTo>
                <a:cubicBezTo>
                  <a:pt x="104" y="274"/>
                  <a:pt x="96" y="298"/>
                  <a:pt x="82" y="316"/>
                </a:cubicBezTo>
                <a:cubicBezTo>
                  <a:pt x="72" y="328"/>
                  <a:pt x="58" y="335"/>
                  <a:pt x="43" y="335"/>
                </a:cubicBezTo>
                <a:cubicBezTo>
                  <a:pt x="43" y="335"/>
                  <a:pt x="43" y="335"/>
                  <a:pt x="42" y="335"/>
                </a:cubicBezTo>
                <a:cubicBezTo>
                  <a:pt x="35" y="335"/>
                  <a:pt x="27" y="334"/>
                  <a:pt x="21" y="330"/>
                </a:cubicBezTo>
                <a:cubicBezTo>
                  <a:pt x="19" y="329"/>
                  <a:pt x="17" y="329"/>
                  <a:pt x="15" y="329"/>
                </a:cubicBezTo>
                <a:cubicBezTo>
                  <a:pt x="7" y="329"/>
                  <a:pt x="3" y="338"/>
                  <a:pt x="3" y="356"/>
                </a:cubicBezTo>
                <a:cubicBezTo>
                  <a:pt x="4" y="452"/>
                  <a:pt x="4" y="452"/>
                  <a:pt x="4" y="452"/>
                </a:cubicBezTo>
                <a:cubicBezTo>
                  <a:pt x="4" y="474"/>
                  <a:pt x="22" y="491"/>
                  <a:pt x="44" y="493"/>
                </a:cubicBezTo>
                <a:cubicBezTo>
                  <a:pt x="130" y="499"/>
                  <a:pt x="216" y="529"/>
                  <a:pt x="289" y="586"/>
                </a:cubicBezTo>
                <a:cubicBezTo>
                  <a:pt x="298" y="593"/>
                  <a:pt x="307" y="601"/>
                  <a:pt x="315" y="608"/>
                </a:cubicBezTo>
                <a:cubicBezTo>
                  <a:pt x="322" y="614"/>
                  <a:pt x="331" y="617"/>
                  <a:pt x="340" y="617"/>
                </a:cubicBezTo>
                <a:cubicBezTo>
                  <a:pt x="351" y="617"/>
                  <a:pt x="361" y="614"/>
                  <a:pt x="370" y="607"/>
                </a:cubicBezTo>
                <a:cubicBezTo>
                  <a:pt x="472" y="524"/>
                  <a:pt x="472" y="524"/>
                  <a:pt x="472" y="524"/>
                </a:cubicBezTo>
                <a:cubicBezTo>
                  <a:pt x="489" y="511"/>
                  <a:pt x="506" y="499"/>
                  <a:pt x="510" y="499"/>
                </a:cubicBezTo>
                <a:cubicBezTo>
                  <a:pt x="510" y="499"/>
                  <a:pt x="510" y="499"/>
                  <a:pt x="510" y="499"/>
                </a:cubicBezTo>
                <a:cubicBezTo>
                  <a:pt x="513" y="499"/>
                  <a:pt x="515" y="500"/>
                  <a:pt x="516" y="502"/>
                </a:cubicBezTo>
                <a:cubicBezTo>
                  <a:pt x="523" y="509"/>
                  <a:pt x="529" y="516"/>
                  <a:pt x="526" y="527"/>
                </a:cubicBezTo>
                <a:cubicBezTo>
                  <a:pt x="524" y="533"/>
                  <a:pt x="521" y="538"/>
                  <a:pt x="519" y="544"/>
                </a:cubicBezTo>
                <a:cubicBezTo>
                  <a:pt x="513" y="561"/>
                  <a:pt x="525" y="578"/>
                  <a:pt x="543" y="578"/>
                </a:cubicBezTo>
                <a:cubicBezTo>
                  <a:pt x="543" y="578"/>
                  <a:pt x="543" y="578"/>
                  <a:pt x="544" y="578"/>
                </a:cubicBezTo>
                <a:cubicBezTo>
                  <a:pt x="562" y="578"/>
                  <a:pt x="580" y="569"/>
                  <a:pt x="594" y="557"/>
                </a:cubicBezTo>
                <a:cubicBezTo>
                  <a:pt x="609" y="545"/>
                  <a:pt x="622" y="529"/>
                  <a:pt x="625" y="511"/>
                </a:cubicBezTo>
                <a:cubicBezTo>
                  <a:pt x="629" y="494"/>
                  <a:pt x="617" y="480"/>
                  <a:pt x="601" y="480"/>
                </a:cubicBezTo>
                <a:cubicBezTo>
                  <a:pt x="599" y="480"/>
                  <a:pt x="598" y="480"/>
                  <a:pt x="597" y="481"/>
                </a:cubicBezTo>
                <a:cubicBezTo>
                  <a:pt x="591" y="481"/>
                  <a:pt x="585" y="483"/>
                  <a:pt x="579" y="484"/>
                </a:cubicBezTo>
                <a:cubicBezTo>
                  <a:pt x="578" y="484"/>
                  <a:pt x="577" y="484"/>
                  <a:pt x="577" y="484"/>
                </a:cubicBezTo>
                <a:cubicBezTo>
                  <a:pt x="567" y="484"/>
                  <a:pt x="562" y="477"/>
                  <a:pt x="556" y="470"/>
                </a:cubicBezTo>
                <a:cubicBezTo>
                  <a:pt x="554" y="467"/>
                  <a:pt x="554" y="465"/>
                  <a:pt x="554" y="463"/>
                </a:cubicBezTo>
                <a:cubicBezTo>
                  <a:pt x="554" y="459"/>
                  <a:pt x="570" y="445"/>
                  <a:pt x="587" y="431"/>
                </a:cubicBezTo>
                <a:cubicBezTo>
                  <a:pt x="691" y="346"/>
                  <a:pt x="691" y="346"/>
                  <a:pt x="691" y="346"/>
                </a:cubicBezTo>
                <a:cubicBezTo>
                  <a:pt x="708" y="332"/>
                  <a:pt x="710" y="307"/>
                  <a:pt x="695" y="291"/>
                </a:cubicBezTo>
                <a:cubicBezTo>
                  <a:pt x="663" y="258"/>
                  <a:pt x="629" y="227"/>
                  <a:pt x="591" y="198"/>
                </a:cubicBezTo>
                <a:cubicBezTo>
                  <a:pt x="427" y="70"/>
                  <a:pt x="233" y="5"/>
                  <a:pt x="39" y="0"/>
                </a:cubicBezTo>
                <a:cubicBezTo>
                  <a:pt x="39" y="0"/>
                  <a:pt x="39" y="0"/>
                  <a:pt x="38" y="0"/>
                </a:cubicBezTo>
              </a:path>
            </a:pathLst>
          </a:custGeom>
          <a:solidFill>
            <a:srgbClr val="C0BE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IN" sz="8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B8AF505-21F4-47B1-8339-95D7006E142D}"/>
              </a:ext>
            </a:extLst>
          </p:cNvPr>
          <p:cNvSpPr txBox="1"/>
          <p:nvPr/>
        </p:nvSpPr>
        <p:spPr>
          <a:xfrm>
            <a:off x="4442954" y="1656870"/>
            <a:ext cx="899605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IT</a:t>
            </a:r>
          </a:p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Modernization</a:t>
            </a:r>
          </a:p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Assessment</a:t>
            </a:r>
            <a:endParaRPr lang="en-IN" sz="825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25" name="Group 58">
            <a:extLst>
              <a:ext uri="{FF2B5EF4-FFF2-40B4-BE49-F238E27FC236}">
                <a16:creationId xmlns:a16="http://schemas.microsoft.com/office/drawing/2014/main" id="{42B3B633-9F39-431F-9711-98D26159CB0D}"/>
              </a:ext>
            </a:extLst>
          </p:cNvPr>
          <p:cNvGrpSpPr/>
          <p:nvPr/>
        </p:nvGrpSpPr>
        <p:grpSpPr>
          <a:xfrm>
            <a:off x="4982664" y="1806365"/>
            <a:ext cx="3611982" cy="1250740"/>
            <a:chOff x="5089527" y="1636925"/>
            <a:chExt cx="3611982" cy="1250740"/>
          </a:xfrm>
        </p:grpSpPr>
        <p:grpSp>
          <p:nvGrpSpPr>
            <p:cNvPr id="126" name="Group 59">
              <a:extLst>
                <a:ext uri="{FF2B5EF4-FFF2-40B4-BE49-F238E27FC236}">
                  <a16:creationId xmlns:a16="http://schemas.microsoft.com/office/drawing/2014/main" id="{B5E3F883-0043-41CC-BB56-3E16E68C85EC}"/>
                </a:ext>
              </a:extLst>
            </p:cNvPr>
            <p:cNvGrpSpPr/>
            <p:nvPr/>
          </p:nvGrpSpPr>
          <p:grpSpPr>
            <a:xfrm>
              <a:off x="5089527" y="1636925"/>
              <a:ext cx="3611982" cy="1250740"/>
              <a:chOff x="5089527" y="1636925"/>
              <a:chExt cx="3611982" cy="1250740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F2966CD-4E81-4C93-92F3-061D04D352E2}"/>
                  </a:ext>
                </a:extLst>
              </p:cNvPr>
              <p:cNvSpPr txBox="1"/>
              <p:nvPr/>
            </p:nvSpPr>
            <p:spPr>
              <a:xfrm>
                <a:off x="7467013" y="1636925"/>
                <a:ext cx="729687" cy="219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8"/>
                <a:r>
                  <a:rPr lang="en-US" sz="825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OFFERING</a:t>
                </a:r>
                <a:endParaRPr lang="en-IN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130" name="Group 63">
                <a:extLst>
                  <a:ext uri="{FF2B5EF4-FFF2-40B4-BE49-F238E27FC236}">
                    <a16:creationId xmlns:a16="http://schemas.microsoft.com/office/drawing/2014/main" id="{7B1FEBF4-A57D-4282-AE1D-5A46B6E90493}"/>
                  </a:ext>
                </a:extLst>
              </p:cNvPr>
              <p:cNvGrpSpPr/>
              <p:nvPr/>
            </p:nvGrpSpPr>
            <p:grpSpPr>
              <a:xfrm>
                <a:off x="5089527" y="1730376"/>
                <a:ext cx="3611982" cy="1157289"/>
                <a:chOff x="5089527" y="1730376"/>
                <a:chExt cx="3611982" cy="1157289"/>
              </a:xfrm>
            </p:grpSpPr>
            <p:sp>
              <p:nvSpPr>
                <p:cNvPr id="131" name="Freeform 7">
                  <a:extLst>
                    <a:ext uri="{FF2B5EF4-FFF2-40B4-BE49-F238E27FC236}">
                      <a16:creationId xmlns:a16="http://schemas.microsoft.com/office/drawing/2014/main" id="{420C169D-592E-4A23-9124-2040B965C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527" y="1730376"/>
                  <a:ext cx="846138" cy="1157289"/>
                </a:xfrm>
                <a:custGeom>
                  <a:avLst/>
                  <a:gdLst>
                    <a:gd name="T0" fmla="*/ 364 w 584"/>
                    <a:gd name="T1" fmla="*/ 0 h 799"/>
                    <a:gd name="T2" fmla="*/ 339 w 584"/>
                    <a:gd name="T3" fmla="*/ 9 h 799"/>
                    <a:gd name="T4" fmla="*/ 262 w 584"/>
                    <a:gd name="T5" fmla="*/ 72 h 799"/>
                    <a:gd name="T6" fmla="*/ 253 w 584"/>
                    <a:gd name="T7" fmla="*/ 102 h 799"/>
                    <a:gd name="T8" fmla="*/ 271 w 584"/>
                    <a:gd name="T9" fmla="*/ 116 h 799"/>
                    <a:gd name="T10" fmla="*/ 281 w 584"/>
                    <a:gd name="T11" fmla="*/ 158 h 799"/>
                    <a:gd name="T12" fmla="*/ 241 w 584"/>
                    <a:gd name="T13" fmla="*/ 219 h 799"/>
                    <a:gd name="T14" fmla="*/ 175 w 584"/>
                    <a:gd name="T15" fmla="*/ 246 h 799"/>
                    <a:gd name="T16" fmla="*/ 174 w 584"/>
                    <a:gd name="T17" fmla="*/ 246 h 799"/>
                    <a:gd name="T18" fmla="*/ 135 w 584"/>
                    <a:gd name="T19" fmla="*/ 227 h 799"/>
                    <a:gd name="T20" fmla="*/ 125 w 584"/>
                    <a:gd name="T21" fmla="*/ 207 h 799"/>
                    <a:gd name="T22" fmla="*/ 115 w 584"/>
                    <a:gd name="T23" fmla="*/ 198 h 799"/>
                    <a:gd name="T24" fmla="*/ 94 w 584"/>
                    <a:gd name="T25" fmla="*/ 209 h 799"/>
                    <a:gd name="T26" fmla="*/ 19 w 584"/>
                    <a:gd name="T27" fmla="*/ 269 h 799"/>
                    <a:gd name="T28" fmla="*/ 12 w 584"/>
                    <a:gd name="T29" fmla="*/ 326 h 799"/>
                    <a:gd name="T30" fmla="*/ 92 w 584"/>
                    <a:gd name="T31" fmla="*/ 576 h 799"/>
                    <a:gd name="T32" fmla="*/ 91 w 584"/>
                    <a:gd name="T33" fmla="*/ 610 h 799"/>
                    <a:gd name="T34" fmla="*/ 126 w 584"/>
                    <a:gd name="T35" fmla="*/ 652 h 799"/>
                    <a:gd name="T36" fmla="*/ 254 w 584"/>
                    <a:gd name="T37" fmla="*/ 681 h 799"/>
                    <a:gd name="T38" fmla="*/ 298 w 584"/>
                    <a:gd name="T39" fmla="*/ 694 h 799"/>
                    <a:gd name="T40" fmla="*/ 300 w 584"/>
                    <a:gd name="T41" fmla="*/ 701 h 799"/>
                    <a:gd name="T42" fmla="*/ 286 w 584"/>
                    <a:gd name="T43" fmla="*/ 724 h 799"/>
                    <a:gd name="T44" fmla="*/ 268 w 584"/>
                    <a:gd name="T45" fmla="*/ 730 h 799"/>
                    <a:gd name="T46" fmla="*/ 257 w 584"/>
                    <a:gd name="T47" fmla="*/ 770 h 799"/>
                    <a:gd name="T48" fmla="*/ 305 w 584"/>
                    <a:gd name="T49" fmla="*/ 796 h 799"/>
                    <a:gd name="T50" fmla="*/ 328 w 584"/>
                    <a:gd name="T51" fmla="*/ 799 h 799"/>
                    <a:gd name="T52" fmla="*/ 360 w 584"/>
                    <a:gd name="T53" fmla="*/ 792 h 799"/>
                    <a:gd name="T54" fmla="*/ 366 w 584"/>
                    <a:gd name="T55" fmla="*/ 751 h 799"/>
                    <a:gd name="T56" fmla="*/ 352 w 584"/>
                    <a:gd name="T57" fmla="*/ 738 h 799"/>
                    <a:gd name="T58" fmla="*/ 349 w 584"/>
                    <a:gd name="T59" fmla="*/ 712 h 799"/>
                    <a:gd name="T60" fmla="*/ 354 w 584"/>
                    <a:gd name="T61" fmla="*/ 706 h 799"/>
                    <a:gd name="T62" fmla="*/ 358 w 584"/>
                    <a:gd name="T63" fmla="*/ 706 h 799"/>
                    <a:gd name="T64" fmla="*/ 399 w 584"/>
                    <a:gd name="T65" fmla="*/ 712 h 799"/>
                    <a:gd name="T66" fmla="*/ 530 w 584"/>
                    <a:gd name="T67" fmla="*/ 740 h 799"/>
                    <a:gd name="T68" fmla="*/ 538 w 584"/>
                    <a:gd name="T69" fmla="*/ 741 h 799"/>
                    <a:gd name="T70" fmla="*/ 575 w 584"/>
                    <a:gd name="T71" fmla="*/ 709 h 799"/>
                    <a:gd name="T72" fmla="*/ 584 w 584"/>
                    <a:gd name="T73" fmla="*/ 570 h 799"/>
                    <a:gd name="T74" fmla="*/ 395 w 584"/>
                    <a:gd name="T75" fmla="*/ 15 h 799"/>
                    <a:gd name="T76" fmla="*/ 364 w 584"/>
                    <a:gd name="T77" fmla="*/ 0 h 7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84" h="799">
                      <a:moveTo>
                        <a:pt x="364" y="0"/>
                      </a:moveTo>
                      <a:cubicBezTo>
                        <a:pt x="355" y="0"/>
                        <a:pt x="346" y="3"/>
                        <a:pt x="339" y="9"/>
                      </a:cubicBezTo>
                      <a:cubicBezTo>
                        <a:pt x="262" y="72"/>
                        <a:pt x="262" y="72"/>
                        <a:pt x="262" y="72"/>
                      </a:cubicBezTo>
                      <a:cubicBezTo>
                        <a:pt x="245" y="86"/>
                        <a:pt x="241" y="97"/>
                        <a:pt x="253" y="102"/>
                      </a:cubicBezTo>
                      <a:cubicBezTo>
                        <a:pt x="260" y="105"/>
                        <a:pt x="266" y="110"/>
                        <a:pt x="271" y="116"/>
                      </a:cubicBezTo>
                      <a:cubicBezTo>
                        <a:pt x="281" y="127"/>
                        <a:pt x="284" y="143"/>
                        <a:pt x="281" y="158"/>
                      </a:cubicBezTo>
                      <a:cubicBezTo>
                        <a:pt x="277" y="180"/>
                        <a:pt x="263" y="202"/>
                        <a:pt x="241" y="219"/>
                      </a:cubicBezTo>
                      <a:cubicBezTo>
                        <a:pt x="221" y="236"/>
                        <a:pt x="197" y="246"/>
                        <a:pt x="175" y="246"/>
                      </a:cubicBezTo>
                      <a:cubicBezTo>
                        <a:pt x="174" y="246"/>
                        <a:pt x="174" y="246"/>
                        <a:pt x="174" y="246"/>
                      </a:cubicBezTo>
                      <a:cubicBezTo>
                        <a:pt x="158" y="246"/>
                        <a:pt x="144" y="239"/>
                        <a:pt x="135" y="227"/>
                      </a:cubicBezTo>
                      <a:cubicBezTo>
                        <a:pt x="130" y="221"/>
                        <a:pt x="126" y="214"/>
                        <a:pt x="125" y="207"/>
                      </a:cubicBezTo>
                      <a:cubicBezTo>
                        <a:pt x="123" y="201"/>
                        <a:pt x="120" y="198"/>
                        <a:pt x="115" y="198"/>
                      </a:cubicBezTo>
                      <a:cubicBezTo>
                        <a:pt x="110" y="198"/>
                        <a:pt x="103" y="202"/>
                        <a:pt x="94" y="209"/>
                      </a:cubicBezTo>
                      <a:cubicBezTo>
                        <a:pt x="19" y="269"/>
                        <a:pt x="19" y="269"/>
                        <a:pt x="19" y="269"/>
                      </a:cubicBezTo>
                      <a:cubicBezTo>
                        <a:pt x="2" y="283"/>
                        <a:pt x="0" y="308"/>
                        <a:pt x="12" y="326"/>
                      </a:cubicBezTo>
                      <a:cubicBezTo>
                        <a:pt x="61" y="397"/>
                        <a:pt x="91" y="483"/>
                        <a:pt x="92" y="576"/>
                      </a:cubicBezTo>
                      <a:cubicBezTo>
                        <a:pt x="92" y="587"/>
                        <a:pt x="91" y="599"/>
                        <a:pt x="91" y="610"/>
                      </a:cubicBezTo>
                      <a:cubicBezTo>
                        <a:pt x="89" y="629"/>
                        <a:pt x="105" y="648"/>
                        <a:pt x="126" y="652"/>
                      </a:cubicBezTo>
                      <a:cubicBezTo>
                        <a:pt x="254" y="681"/>
                        <a:pt x="254" y="681"/>
                        <a:pt x="254" y="681"/>
                      </a:cubicBezTo>
                      <a:cubicBezTo>
                        <a:pt x="276" y="685"/>
                        <a:pt x="296" y="691"/>
                        <a:pt x="298" y="694"/>
                      </a:cubicBezTo>
                      <a:cubicBezTo>
                        <a:pt x="299" y="696"/>
                        <a:pt x="300" y="699"/>
                        <a:pt x="300" y="701"/>
                      </a:cubicBezTo>
                      <a:cubicBezTo>
                        <a:pt x="298" y="711"/>
                        <a:pt x="296" y="720"/>
                        <a:pt x="286" y="724"/>
                      </a:cubicBezTo>
                      <a:cubicBezTo>
                        <a:pt x="280" y="726"/>
                        <a:pt x="274" y="728"/>
                        <a:pt x="268" y="730"/>
                      </a:cubicBezTo>
                      <a:cubicBezTo>
                        <a:pt x="251" y="736"/>
                        <a:pt x="245" y="755"/>
                        <a:pt x="257" y="770"/>
                      </a:cubicBezTo>
                      <a:cubicBezTo>
                        <a:pt x="268" y="784"/>
                        <a:pt x="287" y="793"/>
                        <a:pt x="305" y="796"/>
                      </a:cubicBezTo>
                      <a:cubicBezTo>
                        <a:pt x="313" y="798"/>
                        <a:pt x="321" y="799"/>
                        <a:pt x="328" y="799"/>
                      </a:cubicBezTo>
                      <a:cubicBezTo>
                        <a:pt x="340" y="799"/>
                        <a:pt x="351" y="797"/>
                        <a:pt x="360" y="792"/>
                      </a:cubicBezTo>
                      <a:cubicBezTo>
                        <a:pt x="377" y="784"/>
                        <a:pt x="379" y="764"/>
                        <a:pt x="366" y="751"/>
                      </a:cubicBezTo>
                      <a:cubicBezTo>
                        <a:pt x="362" y="746"/>
                        <a:pt x="357" y="743"/>
                        <a:pt x="352" y="738"/>
                      </a:cubicBezTo>
                      <a:cubicBezTo>
                        <a:pt x="345" y="731"/>
                        <a:pt x="347" y="722"/>
                        <a:pt x="349" y="712"/>
                      </a:cubicBezTo>
                      <a:cubicBezTo>
                        <a:pt x="350" y="709"/>
                        <a:pt x="352" y="708"/>
                        <a:pt x="354" y="706"/>
                      </a:cubicBezTo>
                      <a:cubicBezTo>
                        <a:pt x="354" y="706"/>
                        <a:pt x="356" y="706"/>
                        <a:pt x="358" y="706"/>
                      </a:cubicBezTo>
                      <a:cubicBezTo>
                        <a:pt x="366" y="706"/>
                        <a:pt x="382" y="708"/>
                        <a:pt x="399" y="712"/>
                      </a:cubicBezTo>
                      <a:cubicBezTo>
                        <a:pt x="530" y="740"/>
                        <a:pt x="530" y="740"/>
                        <a:pt x="530" y="740"/>
                      </a:cubicBezTo>
                      <a:cubicBezTo>
                        <a:pt x="533" y="741"/>
                        <a:pt x="535" y="741"/>
                        <a:pt x="538" y="741"/>
                      </a:cubicBezTo>
                      <a:cubicBezTo>
                        <a:pt x="556" y="741"/>
                        <a:pt x="572" y="728"/>
                        <a:pt x="575" y="709"/>
                      </a:cubicBezTo>
                      <a:cubicBezTo>
                        <a:pt x="581" y="664"/>
                        <a:pt x="584" y="618"/>
                        <a:pt x="584" y="570"/>
                      </a:cubicBezTo>
                      <a:cubicBezTo>
                        <a:pt x="581" y="362"/>
                        <a:pt x="511" y="170"/>
                        <a:pt x="395" y="15"/>
                      </a:cubicBezTo>
                      <a:cubicBezTo>
                        <a:pt x="387" y="5"/>
                        <a:pt x="376" y="0"/>
                        <a:pt x="364" y="0"/>
                      </a:cubicBezTo>
                    </a:path>
                  </a:pathLst>
                </a:custGeom>
                <a:solidFill>
                  <a:srgbClr val="8FB4E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/>
                  <a:endParaRPr lang="en-IN" sz="825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41EEEC0-CD1E-434A-9010-220463757BE5}"/>
                    </a:ext>
                  </a:extLst>
                </p:cNvPr>
                <p:cNvSpPr txBox="1"/>
                <p:nvPr/>
              </p:nvSpPr>
              <p:spPr>
                <a:xfrm>
                  <a:off x="5207658" y="2229275"/>
                  <a:ext cx="659155" cy="219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8"/>
                  <a:r>
                    <a:rPr lang="en-US" sz="825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Migration</a:t>
                  </a:r>
                  <a:endParaRPr lang="en-IN" sz="825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grpSp>
              <p:nvGrpSpPr>
                <p:cNvPr id="133" name="Group 66">
                  <a:extLst>
                    <a:ext uri="{FF2B5EF4-FFF2-40B4-BE49-F238E27FC236}">
                      <a16:creationId xmlns:a16="http://schemas.microsoft.com/office/drawing/2014/main" id="{50463C91-3D78-4B5E-925C-712C966E4765}"/>
                    </a:ext>
                  </a:extLst>
                </p:cNvPr>
                <p:cNvGrpSpPr/>
                <p:nvPr/>
              </p:nvGrpSpPr>
              <p:grpSpPr>
                <a:xfrm>
                  <a:off x="7478417" y="1808921"/>
                  <a:ext cx="1223092" cy="981038"/>
                  <a:chOff x="1587656" y="1904103"/>
                  <a:chExt cx="1223092" cy="981037"/>
                </a:xfrm>
              </p:grpSpPr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429CD054-99CB-49F9-B340-A51BAB50A13E}"/>
                      </a:ext>
                    </a:extLst>
                  </p:cNvPr>
                  <p:cNvSpPr txBox="1"/>
                  <p:nvPr/>
                </p:nvSpPr>
                <p:spPr>
                  <a:xfrm>
                    <a:off x="1587656" y="1904103"/>
                    <a:ext cx="1223092" cy="98103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114294" indent="-114294" defTabSz="914378">
                      <a:buFont typeface="Arial" panose="020B0604020202020204" pitchFamily="34" charset="0"/>
                      <a:buChar char="•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Infra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P – V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V – V</a:t>
                    </a:r>
                  </a:p>
                  <a:p>
                    <a:pPr marL="114294" lvl="1" indent="-114294" defTabSz="914378">
                      <a:buFont typeface="Arial" panose="020B0604020202020204" pitchFamily="34" charset="0"/>
                      <a:buChar char="•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Platform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Win8 – Win10</a:t>
                    </a:r>
                  </a:p>
                  <a:p>
                    <a:pPr marL="114294" lvl="1" indent="-114294" defTabSz="914378">
                      <a:buFont typeface="Arial" panose="020B0604020202020204" pitchFamily="34" charset="0"/>
                      <a:buChar char="•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Apps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Lotus - Exchange</a:t>
                    </a:r>
                    <a:endParaRPr lang="en-IN" sz="825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061047FD-819F-4C14-B68B-53DB666DEA94}"/>
                      </a:ext>
                    </a:extLst>
                  </p:cNvPr>
                  <p:cNvSpPr txBox="1"/>
                  <p:nvPr/>
                </p:nvSpPr>
                <p:spPr>
                  <a:xfrm>
                    <a:off x="2280223" y="2091472"/>
                    <a:ext cx="463588" cy="2192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8"/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Cloud</a:t>
                    </a:r>
                    <a:endParaRPr lang="en-IN" sz="825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</p:grp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7F40E5F4-D67B-4524-9E1F-CFF50C274F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1354" y="1877444"/>
                  <a:ext cx="417487" cy="0"/>
                </a:xfrm>
                <a:prstGeom prst="line">
                  <a:avLst/>
                </a:prstGeom>
                <a:ln w="19050">
                  <a:solidFill>
                    <a:srgbClr val="8064A2"/>
                  </a:solidFill>
                  <a:prstDash val="sysDot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6446CFF-B750-4D99-B339-FAB2B259D2BB}"/>
                </a:ext>
              </a:extLst>
            </p:cNvPr>
            <p:cNvSpPr txBox="1"/>
            <p:nvPr/>
          </p:nvSpPr>
          <p:spPr>
            <a:xfrm>
              <a:off x="6019911" y="1891970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968DF3C-B50F-4BA9-99AB-A4113BF8E26B}"/>
                </a:ext>
              </a:extLst>
            </p:cNvPr>
            <p:cNvSpPr txBox="1"/>
            <p:nvPr/>
          </p:nvSpPr>
          <p:spPr>
            <a:xfrm>
              <a:off x="6030089" y="2060217"/>
              <a:ext cx="1494729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‘’0’’ Defect Migration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Seamless 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to end ownership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endParaRPr lang="en-US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endParaRPr lang="en-US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12A81B02-AEB8-4C2C-B70B-AD6CD1C10DAC}"/>
              </a:ext>
            </a:extLst>
          </p:cNvPr>
          <p:cNvSpPr txBox="1"/>
          <p:nvPr/>
        </p:nvSpPr>
        <p:spPr>
          <a:xfrm>
            <a:off x="3857727" y="2356317"/>
            <a:ext cx="122823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350" b="1" kern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Sify’s</a:t>
            </a:r>
          </a:p>
          <a:p>
            <a:pPr algn="ctr" defTabSz="914378"/>
            <a:r>
              <a:rPr lang="en-US" sz="1350" b="1" kern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DCT Framework</a:t>
            </a:r>
            <a:endParaRPr lang="en-IN" sz="1350" b="1" kern="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F830978-B137-4996-85AC-757F0A48B37B}"/>
              </a:ext>
            </a:extLst>
          </p:cNvPr>
          <p:cNvSpPr txBox="1"/>
          <p:nvPr/>
        </p:nvSpPr>
        <p:spPr>
          <a:xfrm>
            <a:off x="7943850" y="2114550"/>
            <a:ext cx="2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41796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149" y="924560"/>
            <a:ext cx="8382963" cy="3842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Data Center Transformation Aligned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8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AGENDA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68300" y="970388"/>
            <a:ext cx="4608513" cy="584775"/>
            <a:chOff x="342900" y="1112628"/>
            <a:chExt cx="4608513" cy="584775"/>
          </a:xfrm>
        </p:grpSpPr>
        <p:sp>
          <p:nvSpPr>
            <p:cNvPr id="6" name="Rectangle 5"/>
            <p:cNvSpPr/>
            <p:nvPr/>
          </p:nvSpPr>
          <p:spPr>
            <a:xfrm>
              <a:off x="1119142" y="1262220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INTRODUCING SIFY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2900" y="117641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1834" y="1112628"/>
              <a:ext cx="6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8775" y="1609779"/>
            <a:ext cx="5914703" cy="584775"/>
            <a:chOff x="358775" y="1773334"/>
            <a:chExt cx="5914703" cy="584775"/>
          </a:xfrm>
        </p:grpSpPr>
        <p:sp>
          <p:nvSpPr>
            <p:cNvPr id="9" name="Rectangle 8"/>
            <p:cNvSpPr/>
            <p:nvPr/>
          </p:nvSpPr>
          <p:spPr>
            <a:xfrm>
              <a:off x="1135017" y="1922926"/>
              <a:ext cx="513846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DATA CENTER AND CLOUD TRANSFORMATION CAPABILITIES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775" y="1837121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7709" y="177333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2900" y="2249170"/>
            <a:ext cx="5356860" cy="584775"/>
            <a:chOff x="342900" y="2434040"/>
            <a:chExt cx="5356860" cy="584775"/>
          </a:xfrm>
        </p:grpSpPr>
        <p:sp>
          <p:nvSpPr>
            <p:cNvPr id="12" name="Rectangle 11"/>
            <p:cNvSpPr/>
            <p:nvPr/>
          </p:nvSpPr>
          <p:spPr>
            <a:xfrm>
              <a:off x="1119142" y="2583632"/>
              <a:ext cx="4580618" cy="337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NETWORK SERVICES TRANSFORMATION CAPABILITIES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900" y="249782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834" y="2434040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2900" y="2888561"/>
            <a:ext cx="4608513" cy="584775"/>
            <a:chOff x="342900" y="3233824"/>
            <a:chExt cx="4608513" cy="584775"/>
          </a:xfrm>
        </p:grpSpPr>
        <p:sp>
          <p:nvSpPr>
            <p:cNvPr id="15" name="Rectangle 14"/>
            <p:cNvSpPr/>
            <p:nvPr/>
          </p:nvSpPr>
          <p:spPr>
            <a:xfrm>
              <a:off x="1119142" y="3383416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SECURITY SERVICE ENGAGEMENT MODELS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2900" y="3297611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1834" y="323382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2900" y="3527952"/>
            <a:ext cx="4608513" cy="584775"/>
            <a:chOff x="342900" y="4012961"/>
            <a:chExt cx="4608513" cy="584775"/>
          </a:xfrm>
        </p:grpSpPr>
        <p:sp>
          <p:nvSpPr>
            <p:cNvPr id="19" name="Rectangle 18"/>
            <p:cNvSpPr/>
            <p:nvPr/>
          </p:nvSpPr>
          <p:spPr>
            <a:xfrm>
              <a:off x="1119142" y="4162553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TOOLS &amp; AUTOMATION CAPABILITIES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2900" y="4076748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1834" y="4012961"/>
              <a:ext cx="731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0" r="9721"/>
          <a:stretch/>
        </p:blipFill>
        <p:spPr>
          <a:xfrm>
            <a:off x="6771190" y="1559809"/>
            <a:ext cx="2372810" cy="244644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4F300A2-9743-423B-B5D2-7AD600FE1930}"/>
              </a:ext>
            </a:extLst>
          </p:cNvPr>
          <p:cNvGrpSpPr/>
          <p:nvPr/>
        </p:nvGrpSpPr>
        <p:grpSpPr>
          <a:xfrm>
            <a:off x="342900" y="4117981"/>
            <a:ext cx="4608513" cy="584775"/>
            <a:chOff x="342900" y="4012961"/>
            <a:chExt cx="4608513" cy="5847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9E28893-138A-4C54-9D12-9F11DF8295C1}"/>
                </a:ext>
              </a:extLst>
            </p:cNvPr>
            <p:cNvSpPr/>
            <p:nvPr/>
          </p:nvSpPr>
          <p:spPr>
            <a:xfrm>
              <a:off x="1119142" y="4162553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KEY CUSTOMERS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E95EED-128F-4219-940C-697218D33DBD}"/>
                </a:ext>
              </a:extLst>
            </p:cNvPr>
            <p:cNvSpPr/>
            <p:nvPr/>
          </p:nvSpPr>
          <p:spPr>
            <a:xfrm>
              <a:off x="342900" y="4076748"/>
              <a:ext cx="122382" cy="45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E84404-E5EE-407C-AC55-0DEDB0D7F740}"/>
                </a:ext>
              </a:extLst>
            </p:cNvPr>
            <p:cNvSpPr txBox="1"/>
            <p:nvPr/>
          </p:nvSpPr>
          <p:spPr>
            <a:xfrm>
              <a:off x="481834" y="4012961"/>
              <a:ext cx="731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2">
                      <a:lumMod val="75000"/>
                    </a:schemeClr>
                  </a:solidFill>
                  <a:latin typeface="Impact" pitchFamily="34" charset="0"/>
                </a:rPr>
                <a:t>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937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DR SERVICES: MODELS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30" name="Picture 6" descr="Image result for cloud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94" y="1045302"/>
            <a:ext cx="556260" cy="55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locatio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88" y="1014099"/>
            <a:ext cx="606268" cy="6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ublic cloud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90" y="1021221"/>
            <a:ext cx="620115" cy="62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on premis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8" y="1014099"/>
            <a:ext cx="634360" cy="63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367388" y="2112044"/>
            <a:ext cx="1900800" cy="2583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18000" bIns="33741" anchor="t">
            <a:noAutofit/>
          </a:bodyPr>
          <a:lstStyle/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DRaaS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Services through Sify’s Pre-validated architecture and tools to fulfil required SLAs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Build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 delivery model build as per Customer environment and Business Demand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Consultation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Complete Assessment of environment to decide backup / DR Strategy 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Managed Services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Support Services for Customer’s Existing/new Setup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67388" y="1730408"/>
            <a:ext cx="1900800" cy="370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b="1" dirty="0">
                <a:solidFill>
                  <a:schemeClr val="bg1"/>
                </a:solidFill>
                <a:ea typeface="Fujitsu Sans" charset="0"/>
                <a:cs typeface="Arial" panose="020B0604020202020204" pitchFamily="34" charset="0"/>
              </a:rPr>
              <a:t>ON-PREMISE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536739" y="2112045"/>
            <a:ext cx="1900800" cy="2583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lvl="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DRaaS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536739" y="1730408"/>
            <a:ext cx="1900800" cy="370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SIFY CLOUD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706090" y="2112044"/>
            <a:ext cx="1900800" cy="25837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DRaaS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delivery. </a:t>
            </a:r>
          </a:p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 Build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 delivery model build as per Customer environment and Business Demand</a:t>
            </a:r>
          </a:p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Managed Services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Regular Backup &amp; DR Support services | Profile/policy administration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706090" y="1725462"/>
            <a:ext cx="1900800" cy="37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SIFY COLOCATION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875441" y="2112043"/>
            <a:ext cx="1900800" cy="25837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DRaaS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delivery. 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Protect, replicate, recover &amp; convert seamlessly</a:t>
            </a:r>
          </a:p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 Build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delivery model build as per Customer environment and Business Demand</a:t>
            </a:r>
          </a:p>
          <a:p>
            <a:pPr marL="216000" lvl="1" indent="-108000">
              <a:spcBef>
                <a:spcPts val="400"/>
              </a:spcBef>
              <a:defRPr/>
            </a:pPr>
            <a:endParaRPr lang="en-IN" sz="900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875441" y="1730407"/>
            <a:ext cx="1900800" cy="370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PUBLIC CLOUD</a:t>
            </a:r>
            <a:br>
              <a:rPr lang="en-IN" sz="1200" b="1" dirty="0">
                <a:latin typeface="+mn-lt"/>
                <a:cs typeface="Arial" panose="020B0604020202020204" pitchFamily="34" charset="0"/>
              </a:rPr>
            </a:br>
            <a:r>
              <a:rPr lang="en-IN" sz="1200" b="1" dirty="0">
                <a:latin typeface="+mn-lt"/>
                <a:cs typeface="Arial" panose="020B0604020202020204" pitchFamily="34" charset="0"/>
              </a:rPr>
              <a:t>(AWS/ AZURE)</a:t>
            </a:r>
          </a:p>
        </p:txBody>
      </p:sp>
    </p:spTree>
    <p:extLst>
      <p:ext uri="{BB962C8B-B14F-4D97-AF65-F5344CB8AC3E}">
        <p14:creationId xmlns:p14="http://schemas.microsoft.com/office/powerpoint/2010/main" val="520996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DR Services – Goinfinit Recover</a:t>
            </a:r>
          </a:p>
        </p:txBody>
      </p:sp>
      <p:pic>
        <p:nvPicPr>
          <p:cNvPr id="2050" name="Picture 2" descr="C:\Users\013146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0" y="821271"/>
            <a:ext cx="8617491" cy="403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D0FD5B3A-CBFA-4262-9F1D-90D88D9B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4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857254"/>
          <a:ext cx="8229601" cy="3943349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918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65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07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048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Private 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0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Bupa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0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Ins.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 housing finance corporation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011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Avantha Ergo Life Insurance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01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Life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932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 AIG Life Insurance    Company Ltd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01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HDFC Life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01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Apollo DKV Insurance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932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Aviva Life Insurance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  <a:p>
                      <a:pPr algn="ctr" rtl="0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932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 Union Daichi Life Insurance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01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Insurance TPA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01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 Gateway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Billdesk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01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Paytm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969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YouFirst Money Express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4068" y="234004"/>
            <a:ext cx="73183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Key References – Private (BFSI) (1/2)</a:t>
            </a:r>
            <a:endParaRPr lang="en-IN" sz="21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3710952A-87A3-41FB-B08A-C093F5C677ED}"/>
              </a:ext>
            </a:extLst>
          </p:cNvPr>
          <p:cNvSpPr txBox="1">
            <a:spLocks/>
          </p:cNvSpPr>
          <p:nvPr/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defPPr>
              <a:defRPr lang="en-US"/>
            </a:defPPr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A528DF-D215-450C-9DB5-2AB96B301B6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96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857251"/>
          <a:ext cx="8229601" cy="3809229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971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65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07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126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Private 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64"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Banking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IndiaIdeas.com Ltd (BillDesk Payment Gateway)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4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Thane District Central Co-op Bank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Fedbank Financial Services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Bombay Mercantile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Axis Bank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J&amp;K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Bank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3338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Hindustan Co-op Bank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593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Corporation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338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Nagaland State Co-operative Bank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338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Bassein Catholic Co-operative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469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Citizen Co-operative Bank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7200" y="234004"/>
            <a:ext cx="73183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Key References – Private (BFSI) (2/2)</a:t>
            </a:r>
            <a:endParaRPr lang="en-IN" sz="21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0D3DC21F-19F0-4DEE-8662-A86115C6FD99}"/>
              </a:ext>
            </a:extLst>
          </p:cNvPr>
          <p:cNvSpPr txBox="1">
            <a:spLocks/>
          </p:cNvSpPr>
          <p:nvPr/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defPPr>
              <a:defRPr lang="en-US"/>
            </a:defPPr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A528DF-D215-450C-9DB5-2AB96B301B6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1" y="922725"/>
          <a:ext cx="8172449" cy="3763574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028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7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6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6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4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511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Private 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64"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</a:t>
                      </a:r>
                    </a:p>
                    <a:p>
                      <a:pPr algn="ctr" rtl="0" fontAlgn="ctr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Oriental Insurance Company Limited 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Insurance Corporation 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NIA 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Insurance Corporation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022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Banking</a:t>
                      </a:r>
                    </a:p>
                    <a:p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Allahabad Bank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OBC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Bank of India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UCO Bank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 Of Baroda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022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Andhra Bank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022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Dena Bank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022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Vijaya Bank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7200" y="234004"/>
            <a:ext cx="73183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Key References – PSU (BFSI) </a:t>
            </a:r>
            <a:endParaRPr lang="en-IN" sz="21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E8FCAFB0-9868-430A-900D-094662A27CF9}"/>
              </a:ext>
            </a:extLst>
          </p:cNvPr>
          <p:cNvSpPr txBox="1">
            <a:spLocks/>
          </p:cNvSpPr>
          <p:nvPr/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defPPr>
              <a:defRPr lang="en-US"/>
            </a:defPPr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A528DF-D215-450C-9DB5-2AB96B301B6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60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917349"/>
          <a:ext cx="8229603" cy="3768953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776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9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9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97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635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Private 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IOCL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8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ONGC Tripura power corporation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8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 Bengal state electricity development corporation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83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DC (Kerala, Chhattisgarh, Tripura, Meghalaya, Sikkim, Punjab, Tamilnadu DR)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8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 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4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Kanpur electricity supply company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4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UPPCL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4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NISCAIR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4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TNDRC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4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PSPCL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4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High Court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4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grid corporation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7200" y="234004"/>
            <a:ext cx="73183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Key References – PSU/Government </a:t>
            </a:r>
            <a:endParaRPr lang="en-IN" sz="21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4C2B75B2-4F1D-4D05-8431-7344A7495DAB}"/>
              </a:ext>
            </a:extLst>
          </p:cNvPr>
          <p:cNvSpPr txBox="1">
            <a:spLocks/>
          </p:cNvSpPr>
          <p:nvPr/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defPPr>
              <a:defRPr lang="en-US"/>
            </a:defPPr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A528DF-D215-450C-9DB5-2AB96B301B6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94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6" t="22289" r="24991"/>
          <a:stretch/>
        </p:blipFill>
        <p:spPr>
          <a:xfrm flipH="1">
            <a:off x="0" y="0"/>
            <a:ext cx="9132425" cy="31642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0"/>
            <a:ext cx="9140626" cy="4165902"/>
          </a:xfrm>
          <a:prstGeom prst="rect">
            <a:avLst/>
          </a:prstGeom>
          <a:solidFill>
            <a:schemeClr val="tx2">
              <a:alpha val="31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177640"/>
            <a:ext cx="9144000" cy="196023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3114038"/>
            <a:ext cx="9144000" cy="1960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3" name="Rectangle 22"/>
          <p:cNvSpPr/>
          <p:nvPr userDrawn="1"/>
        </p:nvSpPr>
        <p:spPr>
          <a:xfrm rot="10800000">
            <a:off x="0" y="4883875"/>
            <a:ext cx="9144000" cy="196023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4" name="Rectangle 23"/>
          <p:cNvSpPr/>
          <p:nvPr userDrawn="1"/>
        </p:nvSpPr>
        <p:spPr>
          <a:xfrm rot="10800000">
            <a:off x="0" y="4947477"/>
            <a:ext cx="9144000" cy="1960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" name="Round Same Side Corner Rectangle 6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8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0" y="3360234"/>
            <a:ext cx="9144000" cy="1563643"/>
          </a:xfrm>
          <a:prstGeom prst="rect">
            <a:avLst/>
          </a:prstGeom>
          <a:pattFill prst="smCheck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ADA95-A07D-4A68-9230-6FA3F83025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7549" y="3749075"/>
            <a:ext cx="6284685" cy="830987"/>
          </a:xfrm>
        </p:spPr>
        <p:txBody>
          <a:bodyPr/>
          <a:lstStyle/>
          <a:p>
            <a:pPr defTabSz="1003960"/>
            <a:r>
              <a:rPr lang="en-IN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Network service transformation capabilities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565615" y="3555508"/>
            <a:ext cx="0" cy="116448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2FF1CBF-0D7D-498B-A4B4-D013AE5FB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433" y="3427761"/>
            <a:ext cx="1374173" cy="13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99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NETWORK SERVICES TRANSFORMATION PARTNER</a:t>
            </a:r>
          </a:p>
        </p:txBody>
      </p:sp>
      <p:sp>
        <p:nvSpPr>
          <p:cNvPr id="93" name="Rounded Rectangle 92"/>
          <p:cNvSpPr>
            <a:spLocks noChangeAspect="1"/>
          </p:cNvSpPr>
          <p:nvPr/>
        </p:nvSpPr>
        <p:spPr>
          <a:xfrm>
            <a:off x="400051" y="3195334"/>
            <a:ext cx="2553578" cy="117427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93"/>
          <p:cNvSpPr>
            <a:spLocks noChangeAspect="1"/>
          </p:cNvSpPr>
          <p:nvPr/>
        </p:nvSpPr>
        <p:spPr>
          <a:xfrm>
            <a:off x="6316426" y="1361882"/>
            <a:ext cx="237037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559840" y="3076795"/>
            <a:ext cx="648517" cy="139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Left Brace 95"/>
          <p:cNvSpPr/>
          <p:nvPr/>
        </p:nvSpPr>
        <p:spPr>
          <a:xfrm>
            <a:off x="2173231" y="3076795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/>
          <p:cNvSpPr>
            <a:spLocks noChangeAspect="1"/>
          </p:cNvSpPr>
          <p:nvPr/>
        </p:nvSpPr>
        <p:spPr>
          <a:xfrm>
            <a:off x="6316425" y="3195335"/>
            <a:ext cx="2370376" cy="128006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/>
          <p:cNvSpPr>
            <a:spLocks noChangeAspect="1"/>
          </p:cNvSpPr>
          <p:nvPr/>
        </p:nvSpPr>
        <p:spPr>
          <a:xfrm>
            <a:off x="400051" y="1361882"/>
            <a:ext cx="243750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747702" y="3076795"/>
            <a:ext cx="648517" cy="1399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Left Brace 99"/>
          <p:cNvSpPr/>
          <p:nvPr/>
        </p:nvSpPr>
        <p:spPr>
          <a:xfrm flipH="1">
            <a:off x="6386304" y="3076795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747702" y="1303069"/>
            <a:ext cx="648517" cy="1399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Left Brace 101"/>
          <p:cNvSpPr/>
          <p:nvPr/>
        </p:nvSpPr>
        <p:spPr>
          <a:xfrm flipH="1">
            <a:off x="6386304" y="1303069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59840" y="1303069"/>
            <a:ext cx="648517" cy="139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Left Brace 103"/>
          <p:cNvSpPr/>
          <p:nvPr/>
        </p:nvSpPr>
        <p:spPr>
          <a:xfrm>
            <a:off x="2173231" y="1303069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466780" y="1129125"/>
            <a:ext cx="1853636" cy="1786628"/>
          </a:xfrm>
          <a:prstGeom prst="ellipse">
            <a:avLst/>
          </a:prstGeom>
          <a:solidFill>
            <a:srgbClr val="0070C0"/>
          </a:solidFill>
          <a:ln w="2286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615186" y="1124139"/>
            <a:ext cx="1853636" cy="17866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286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2615186" y="2910766"/>
            <a:ext cx="1853636" cy="1786628"/>
          </a:xfrm>
          <a:prstGeom prst="ellipse">
            <a:avLst/>
          </a:prstGeom>
          <a:solidFill>
            <a:srgbClr val="679A9A"/>
          </a:solidFill>
          <a:ln w="2286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srgbClr val="6A9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468822" y="2903030"/>
            <a:ext cx="1853636" cy="1786628"/>
          </a:xfrm>
          <a:prstGeom prst="ellipse">
            <a:avLst/>
          </a:prstGeom>
          <a:solidFill>
            <a:schemeClr val="accent2"/>
          </a:solidFill>
          <a:ln w="228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555968" y="2017453"/>
            <a:ext cx="1878500" cy="180946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2690056" y="1196303"/>
            <a:ext cx="1710371" cy="1648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2690056" y="2982930"/>
            <a:ext cx="1703896" cy="1642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4539820" y="1196303"/>
            <a:ext cx="1714244" cy="16522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4539820" y="2972956"/>
            <a:ext cx="1714244" cy="16522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2753436" y="3352237"/>
            <a:ext cx="1593175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Project Design and Rollout Experience</a:t>
            </a: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2863642" y="1395391"/>
            <a:ext cx="1356725" cy="125287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Network and Security Service</a:t>
            </a: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4655592" y="3398292"/>
            <a:ext cx="1507599" cy="101010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in Digital and Cloud Network (SMAC)</a:t>
            </a: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4698685" y="1451125"/>
            <a:ext cx="1464433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Integrator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3327738"/>
            <a:ext cx="1857230" cy="634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Design, Analysis, Planning, Deployment, Integration &amp; Transitioning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4BACC6"/>
              </a:buClr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DoP, IDRBT, NSE, Sanmar, 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1484337"/>
            <a:ext cx="1674000" cy="380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Integrated NOC &amp; SOC, 24x7x365 Operations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503227" y="1828800"/>
            <a:ext cx="1827518" cy="25391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 Tools -1200+ Man Years in Tools &amp; Process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B756AE-FD68-4ACF-88C5-027E59B43A13}"/>
              </a:ext>
            </a:extLst>
          </p:cNvPr>
          <p:cNvSpPr txBox="1"/>
          <p:nvPr/>
        </p:nvSpPr>
        <p:spPr>
          <a:xfrm>
            <a:off x="503227" y="2166945"/>
            <a:ext cx="1674000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Supported by Advance Toolsets - CA Spectrum, Service Now, CA e-Health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1410479"/>
            <a:ext cx="1971023" cy="380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Network design, platform selection, solution interoperability, seamless migration</a:t>
            </a: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8629" y="1830587"/>
            <a:ext cx="1827518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Outcome based services which are t</a:t>
            </a: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echnology centric and OEM agnostic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0097" y="2249952"/>
            <a:ext cx="1827518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Managing multi-vendor environments, single ownership, SLA driven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3323692"/>
            <a:ext cx="1971023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Zero Latency connectivity into Cloud Service Providers Like AWS &amp; Microsoft Azure 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750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Capabilities of Delivering Managed Wifi &amp; SD WAN from Sify Cloud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E81FF5-8995-46D2-938E-05FE4DE67EA6}"/>
              </a:ext>
            </a:extLst>
          </p:cNvPr>
          <p:cNvSpPr txBox="1"/>
          <p:nvPr/>
        </p:nvSpPr>
        <p:spPr>
          <a:xfrm>
            <a:off x="6658629" y="3842878"/>
            <a:ext cx="1890215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Cloud and Software Defined Network Orchestration IP developed by Sify</a:t>
            </a:r>
            <a:endParaRPr lang="nb-NO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nb-NO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lide Number Placeholder 21">
            <a:extLst>
              <a:ext uri="{FF2B5EF4-FFF2-40B4-BE49-F238E27FC236}">
                <a16:creationId xmlns:a16="http://schemas.microsoft.com/office/drawing/2014/main" id="{D68E9949-D277-4944-8475-D6176EC6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57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NETWORK SERVICES – KEY STRENGTH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50203" y="1021082"/>
            <a:ext cx="8423910" cy="3674744"/>
            <a:chOff x="457200" y="742951"/>
            <a:chExt cx="8229600" cy="40004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9727111-9CA8-F243-9926-5519BE34C8D7}"/>
                </a:ext>
              </a:extLst>
            </p:cNvPr>
            <p:cNvSpPr/>
            <p:nvPr/>
          </p:nvSpPr>
          <p:spPr>
            <a:xfrm>
              <a:off x="2548329" y="778057"/>
              <a:ext cx="6138471" cy="514890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Inhouse  engineering design team of Service Provider class network (Sify + Customer Networks)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Experience of high availability and scale centric network design</a:t>
              </a: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C23EF98-8A96-794D-9F96-134065F28A2C}"/>
                </a:ext>
              </a:extLst>
            </p:cNvPr>
            <p:cNvSpPr/>
            <p:nvPr/>
          </p:nvSpPr>
          <p:spPr>
            <a:xfrm>
              <a:off x="457200" y="742951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Design Experience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C31E116-8103-3B4A-B8E7-611E7D7BFBA8}"/>
                </a:ext>
              </a:extLst>
            </p:cNvPr>
            <p:cNvSpPr/>
            <p:nvPr/>
          </p:nvSpPr>
          <p:spPr>
            <a:xfrm>
              <a:off x="2548329" y="1410857"/>
              <a:ext cx="6138471" cy="514890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2 decades of Large Network Deployment, Integration and Transitioning experience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Some marquee Large projects like DoP, IDRBT, Muthoot, New India Assurance 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D617DD-92CE-D945-AE8E-E7CC515AB34C}"/>
                </a:ext>
              </a:extLst>
            </p:cNvPr>
            <p:cNvSpPr/>
            <p:nvPr/>
          </p:nvSpPr>
          <p:spPr>
            <a:xfrm>
              <a:off x="457200" y="1418743"/>
              <a:ext cx="2233592" cy="501254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Deployment integration and transition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7BEF2B1-6049-5946-9201-C372F39B57B3}"/>
                </a:ext>
              </a:extLst>
            </p:cNvPr>
            <p:cNvSpPr/>
            <p:nvPr/>
          </p:nvSpPr>
          <p:spPr>
            <a:xfrm>
              <a:off x="2548329" y="1995410"/>
              <a:ext cx="6138471" cy="585101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Project Management, Operations with a Field Team of 1300+ Trained Engineers on the field manning 400 POP Location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Deploy Personnel for Field &amp; NOC Operations, Fault, Change &amp; Vendor Management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CB1265D-3000-D74C-879C-F4796786207E}"/>
                </a:ext>
              </a:extLst>
            </p:cNvPr>
            <p:cNvSpPr/>
            <p:nvPr/>
          </p:nvSpPr>
          <p:spPr>
            <a:xfrm>
              <a:off x="457200" y="1995410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Operation and  maintenance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FA152FF-ED9A-3743-94F7-13A9BFD20C8D}"/>
                </a:ext>
              </a:extLst>
            </p:cNvPr>
            <p:cNvSpPr/>
            <p:nvPr/>
          </p:nvSpPr>
          <p:spPr>
            <a:xfrm>
              <a:off x="2548329" y="2671202"/>
              <a:ext cx="6138471" cy="585101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360 degree engagement with all carriers (buy, deploy, manage and sell)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99.9995% uptime on backbone achieved on the network 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1F703B3-1806-A347-A8B7-3BE6E3F40C6F}"/>
                </a:ext>
              </a:extLst>
            </p:cNvPr>
            <p:cNvSpPr/>
            <p:nvPr/>
          </p:nvSpPr>
          <p:spPr>
            <a:xfrm>
              <a:off x="457200" y="2671203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Service provider management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80E5E8E-17ED-BA41-A30B-36897E56C1EF}"/>
                </a:ext>
              </a:extLst>
            </p:cNvPr>
            <p:cNvSpPr/>
            <p:nvPr/>
          </p:nvSpPr>
          <p:spPr>
            <a:xfrm>
              <a:off x="2548329" y="3346994"/>
              <a:ext cx="6138471" cy="585308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7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Integrated NoC and SOC operations for the last 12+ years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600 customers in dedicated/shared or hybrid mode of management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Visibility tools - 1200+  Man Years Experience in Tools &amp; Process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A38D9A4-63BE-A448-AC79-A0D55F449328}"/>
                </a:ext>
              </a:extLst>
            </p:cNvPr>
            <p:cNvSpPr/>
            <p:nvPr/>
          </p:nvSpPr>
          <p:spPr>
            <a:xfrm>
              <a:off x="457200" y="3347202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NOC, SOC and Systems experience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F27B1C8-1B60-1240-BE8B-AF257AB624BD}"/>
                </a:ext>
              </a:extLst>
            </p:cNvPr>
            <p:cNvSpPr/>
            <p:nvPr/>
          </p:nvSpPr>
          <p:spPr>
            <a:xfrm>
              <a:off x="2548329" y="4022992"/>
              <a:ext cx="6138471" cy="720458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26251" rIns="219119" bIns="126251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Sify Service Provider IP Network is built on Cisco Technologies (For last 2 decades)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Many firsts Cisco technology implementation – CSR/WAAS/GETVPN/Optical 100G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200+ POP routers of the same family inhouse managed by Sify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Sify Public &amp; Private Cloud Setup on HP, Sify Storage on IBM Flash , Sify SAP ECC/HANA Platform on Cisco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4D9004D-F342-4B47-970E-F440EC599A27}"/>
                </a:ext>
              </a:extLst>
            </p:cNvPr>
            <p:cNvSpPr/>
            <p:nvPr/>
          </p:nvSpPr>
          <p:spPr>
            <a:xfrm>
              <a:off x="457200" y="4022993"/>
              <a:ext cx="2233592" cy="720457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Mature alliance and relationship with global leaders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170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NETWORK MANAGED SERVICES &amp; OPERATIONS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775" y="945414"/>
            <a:ext cx="3257550" cy="184282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5587999" y="2741194"/>
            <a:ext cx="3164773" cy="1945045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685800"/>
            <a:endParaRPr lang="en-US" sz="13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75" y="2997116"/>
            <a:ext cx="3263492" cy="1698709"/>
          </a:xfrm>
          <a:prstGeom prst="rect">
            <a:avLst/>
          </a:prstGeom>
          <a:solidFill>
            <a:srgbClr val="E6B9B8"/>
          </a:solidFill>
          <a:ln w="508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429894" y="3116542"/>
            <a:ext cx="2933065" cy="14848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defTabSz="685784"/>
            <a:r>
              <a:rPr lang="en-US" sz="9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Management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with over 10 NLD providers for backbone communication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BSNL/MTNL, Bharti, Tata Communications, Vodafone, Reliance, PowerGrid, RailTel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degree carrier engagement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of managing multiple physical access media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71899" y="1026694"/>
            <a:ext cx="4999162" cy="1714500"/>
            <a:chOff x="3771900" y="707976"/>
            <a:chExt cx="4969017" cy="1714500"/>
          </a:xfrm>
        </p:grpSpPr>
        <p:sp>
          <p:nvSpPr>
            <p:cNvPr id="7" name="Rectangle 6"/>
            <p:cNvSpPr/>
            <p:nvPr/>
          </p:nvSpPr>
          <p:spPr>
            <a:xfrm>
              <a:off x="3771900" y="707976"/>
              <a:ext cx="2514600" cy="17145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3821238" y="835178"/>
              <a:ext cx="2408113" cy="1436332"/>
            </a:xfrm>
            <a:prstGeom prst="rect">
              <a:avLst/>
            </a:prstGeom>
            <a:noFill/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ctr" anchorCtr="0">
              <a:noAutofit/>
            </a:bodyPr>
            <a:lstStyle/>
            <a:p>
              <a:pPr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 NoC and SoC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24x7x365 Operations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Adherence to ITIL Framework supported by advanced toolsets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Deployment of industry standard tools</a:t>
              </a:r>
              <a:endParaRPr lang="en-US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 Spectrum, CA eHealth, ServiceNow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Detailed CRM Workflows in Oracle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Portal for near-real time view and </a:t>
              </a: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reporting dashboards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Expertise in aligning to customer-owned monitoring &amp; ticketing tools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Expertise in API integration for infra-tools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C7BF2D-16E2-43B5-9E39-DD0FF2713CD1}"/>
                </a:ext>
              </a:extLst>
            </p:cNvPr>
            <p:cNvSpPr/>
            <p:nvPr/>
          </p:nvSpPr>
          <p:spPr>
            <a:xfrm>
              <a:off x="6361828" y="707976"/>
              <a:ext cx="2379089" cy="1714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5C7E11-8438-4996-B8CA-D0E5C3FF46DE}"/>
                </a:ext>
              </a:extLst>
            </p:cNvPr>
            <p:cNvSpPr/>
            <p:nvPr/>
          </p:nvSpPr>
          <p:spPr>
            <a:xfrm>
              <a:off x="6400203" y="868709"/>
              <a:ext cx="2269079" cy="114235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ctr" anchorCtr="0">
              <a:noAutofit/>
            </a:bodyPr>
            <a:lstStyle/>
            <a:p>
              <a:pPr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9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 of Operations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 600 managed Enterprise customers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1.35 Lacs+ Enterprise connections implemented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76,000+ managed customer links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44,650+ managed CPE 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Experience of managing Carrier Network 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30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6" t="22289" r="24991"/>
          <a:stretch/>
        </p:blipFill>
        <p:spPr>
          <a:xfrm flipH="1">
            <a:off x="0" y="0"/>
            <a:ext cx="9132425" cy="31642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0"/>
            <a:ext cx="9140626" cy="4165902"/>
          </a:xfrm>
          <a:prstGeom prst="rect">
            <a:avLst/>
          </a:prstGeom>
          <a:solidFill>
            <a:schemeClr val="tx2">
              <a:alpha val="31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177640"/>
            <a:ext cx="9144000" cy="196023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3114038"/>
            <a:ext cx="9144000" cy="1960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3" name="Rectangle 22"/>
          <p:cNvSpPr/>
          <p:nvPr userDrawn="1"/>
        </p:nvSpPr>
        <p:spPr>
          <a:xfrm rot="10800000">
            <a:off x="0" y="4883875"/>
            <a:ext cx="9144000" cy="196023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4" name="Rectangle 23"/>
          <p:cNvSpPr/>
          <p:nvPr userDrawn="1"/>
        </p:nvSpPr>
        <p:spPr>
          <a:xfrm rot="10800000">
            <a:off x="0" y="4947477"/>
            <a:ext cx="9144000" cy="1960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" name="Round Same Side Corner Rectangle 6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8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0" y="3360234"/>
            <a:ext cx="9144000" cy="1563643"/>
          </a:xfrm>
          <a:prstGeom prst="rect">
            <a:avLst/>
          </a:prstGeom>
          <a:pattFill prst="smCheck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ADA95-A07D-4A68-9230-6FA3F83025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7549" y="3933741"/>
            <a:ext cx="7539038" cy="461655"/>
          </a:xfrm>
        </p:spPr>
        <p:txBody>
          <a:bodyPr/>
          <a:lstStyle/>
          <a:p>
            <a:pPr defTabSz="1003960"/>
            <a:r>
              <a:rPr lang="en-IN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Introducing sify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565615" y="3555508"/>
            <a:ext cx="0" cy="116448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2FF1CBF-0D7D-498B-A4B4-D013AE5FB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433" y="3427761"/>
            <a:ext cx="1374173" cy="13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36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NETWORK EXPERTISE &amp; SKILL SET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35513" y="1028700"/>
            <a:ext cx="4038600" cy="1771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003" tIns="20003" rIns="20003" bIns="20003" numCol="1" spcCol="1270" anchor="t" anchorCtr="0">
            <a:noAutofit/>
          </a:bodyPr>
          <a:lstStyle/>
          <a:p>
            <a:pPr defTabSz="685784"/>
            <a:r>
              <a: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Deep Engineering Expertise</a:t>
            </a:r>
            <a:br>
              <a: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</a:br>
            <a:endParaRPr lang="en-US" sz="900" b="1" dirty="0">
              <a:solidFill>
                <a:prstClr val="black"/>
              </a:solidFill>
              <a:latin typeface="Trebuchet MS" panose="020B0603020202020204" pitchFamily="34" charset="0"/>
              <a:ea typeface="Open Sans Condensed" panose="020B0806030504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Deep Cisco expertise-CCNA, CCIE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Integrated SDN CoE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Advanced L2/L3 Engg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L1 teams trained in FLT on diverse media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Experience in deployment of Hybrid Management models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8776" y="3342900"/>
            <a:ext cx="3013720" cy="1352926"/>
            <a:chOff x="556595" y="3211489"/>
            <a:chExt cx="2859789" cy="158911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214BD7-64B2-7049-9688-37653BBE354A}"/>
                </a:ext>
              </a:extLst>
            </p:cNvPr>
            <p:cNvSpPr/>
            <p:nvPr/>
          </p:nvSpPr>
          <p:spPr>
            <a:xfrm>
              <a:off x="556595" y="3211489"/>
              <a:ext cx="2859789" cy="158911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20BBE4-4F88-4784-87F1-F71D1D1FAE24}"/>
                </a:ext>
              </a:extLst>
            </p:cNvPr>
            <p:cNvSpPr/>
            <p:nvPr/>
          </p:nvSpPr>
          <p:spPr>
            <a:xfrm>
              <a:off x="686279" y="3266121"/>
              <a:ext cx="2637159" cy="1338828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defTabSz="685784">
                <a:buClr>
                  <a:prstClr val="black"/>
                </a:buClr>
              </a:pPr>
              <a: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Project Management</a:t>
              </a:r>
              <a:b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PMI framework-based Project governance</a:t>
              </a:r>
              <a:endParaRPr lang="en-US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Dedicated Project  team for planning &amp; Control</a:t>
              </a:r>
              <a:endParaRPr lang="en-US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Integrated tools to track, monitor and report on the project</a:t>
              </a:r>
              <a:endParaRPr lang="en-US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Dedicated Project Execution team and logistic teams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72496" y="3325789"/>
            <a:ext cx="2685404" cy="1343549"/>
            <a:chOff x="3491902" y="3211489"/>
            <a:chExt cx="2565998" cy="158911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33F12A-95D6-D74A-AA90-D4A089891A30}"/>
                </a:ext>
              </a:extLst>
            </p:cNvPr>
            <p:cNvSpPr/>
            <p:nvPr/>
          </p:nvSpPr>
          <p:spPr>
            <a:xfrm>
              <a:off x="3491902" y="3211489"/>
              <a:ext cx="2565998" cy="158911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14750" y="3325789"/>
              <a:ext cx="2223743" cy="97155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t" anchorCtr="0">
              <a:noAutofit/>
            </a:bodyPr>
            <a:lstStyle/>
            <a:p>
              <a:pPr defTabSz="685784">
                <a:buClr>
                  <a:prstClr val="black"/>
                </a:buClr>
              </a:pPr>
              <a: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Extensive Field Teams</a:t>
              </a:r>
              <a:b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28585" indent="-128585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1300+ trained engineers on field, covering over 400 manned locations</a:t>
              </a:r>
            </a:p>
            <a:p>
              <a:pPr marL="128585" indent="-128585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Project teams that deliver customer centric projects</a:t>
              </a:r>
              <a:endPara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33047" y="3342899"/>
            <a:ext cx="2641065" cy="1352927"/>
            <a:chOff x="6133048" y="3211489"/>
            <a:chExt cx="2565998" cy="158911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860136-2C1B-CD42-8E19-701CDD06591A}"/>
                </a:ext>
              </a:extLst>
            </p:cNvPr>
            <p:cNvSpPr/>
            <p:nvPr/>
          </p:nvSpPr>
          <p:spPr>
            <a:xfrm>
              <a:off x="6133048" y="3211489"/>
              <a:ext cx="2565998" cy="158911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DB90F3-D5A8-4366-9232-B4473FE31B42}"/>
                </a:ext>
              </a:extLst>
            </p:cNvPr>
            <p:cNvSpPr/>
            <p:nvPr/>
          </p:nvSpPr>
          <p:spPr>
            <a:xfrm>
              <a:off x="6261885" y="3325789"/>
              <a:ext cx="2343150" cy="134354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t" anchorCtr="0">
              <a:noAutofit/>
            </a:bodyPr>
            <a:lstStyle/>
            <a:p>
              <a:pPr defTabSz="685784"/>
              <a: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Business Relationship Management</a:t>
              </a:r>
              <a:b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28585" indent="-128585" defTabSz="685784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Extensive Quarterly Business &amp; Service Reviews</a:t>
              </a:r>
            </a:p>
            <a:p>
              <a:pPr marL="128585" indent="-128585" defTabSz="685784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Proactive solution &amp; service enhancement recommendations</a:t>
              </a:r>
            </a:p>
            <a:p>
              <a:pPr marL="128585" indent="-128585" defTabSz="685784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Proactive Network cost optimization</a:t>
              </a: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B85D18-4E87-4FC2-A29C-96584E8985D1}"/>
              </a:ext>
            </a:extLst>
          </p:cNvPr>
          <p:cNvGraphicFramePr>
            <a:graphicFrameLocks noGrp="1"/>
          </p:cNvGraphicFramePr>
          <p:nvPr/>
        </p:nvGraphicFramePr>
        <p:xfrm>
          <a:off x="363601" y="1035093"/>
          <a:ext cx="4063938" cy="23078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4079">
                  <a:extLst>
                    <a:ext uri="{9D8B030D-6E8A-4147-A177-3AD203B41FA5}">
                      <a16:colId xmlns:a16="http://schemas.microsoft.com/office/drawing/2014/main" val="306147680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467450280"/>
                    </a:ext>
                  </a:extLst>
                </a:gridCol>
                <a:gridCol w="1053245">
                  <a:extLst>
                    <a:ext uri="{9D8B030D-6E8A-4147-A177-3AD203B41FA5}">
                      <a16:colId xmlns:a16="http://schemas.microsoft.com/office/drawing/2014/main" val="4127858579"/>
                    </a:ext>
                  </a:extLst>
                </a:gridCol>
                <a:gridCol w="844454">
                  <a:extLst>
                    <a:ext uri="{9D8B030D-6E8A-4147-A177-3AD203B41FA5}">
                      <a16:colId xmlns:a16="http://schemas.microsoft.com/office/drawing/2014/main" val="4231917422"/>
                    </a:ext>
                  </a:extLst>
                </a:gridCol>
              </a:tblGrid>
              <a:tr h="108232">
                <a:tc>
                  <a:txBody>
                    <a:bodyPr/>
                    <a:lstStyle/>
                    <a:p>
                      <a:endParaRPr lang="en-IN" sz="9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Total Resources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Technical skill sets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Other Training </a:t>
                      </a: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3229801533"/>
                  </a:ext>
                </a:extLst>
              </a:tr>
              <a:tr h="88608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Network engineering and solution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47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CCNA + CCNP + CCIE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3421991429"/>
                  </a:ext>
                </a:extLst>
              </a:tr>
              <a:tr h="12295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SDN CoE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32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Dec Ops, Scripting, Tools,  Network Management, ITIL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2187157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Central NoC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150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CCNA + CCNP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4202082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Service operations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40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CCNA  + ITIL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1668239803"/>
                  </a:ext>
                </a:extLst>
              </a:tr>
              <a:tr h="12295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Service operations – Field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PMO and project managers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1317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32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PMP Prince and CCNA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3699570483"/>
                  </a:ext>
                </a:extLst>
              </a:tr>
              <a:tr h="191633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SDM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Service desk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Infrastructure operations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177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115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80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ITIL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CCNA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265484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302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SIFY’S MANAGED SERVICES – DIGITAL DISTRIBUTION ARCHITECTURE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FB0810C4-C543-4FBB-A4C3-43F944222FB9}"/>
              </a:ext>
            </a:extLst>
          </p:cNvPr>
          <p:cNvSpPr txBox="1">
            <a:spLocks/>
          </p:cNvSpPr>
          <p:nvPr/>
        </p:nvSpPr>
        <p:spPr>
          <a:xfrm>
            <a:off x="867551" y="2502716"/>
            <a:ext cx="3492000" cy="2195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marL="171446" indent="-171446" defTabSz="68578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90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24*7*365 monitoring of Network Infrastructure.</a:t>
            </a:r>
          </a:p>
          <a:p>
            <a:r>
              <a:rPr lang="en-US" dirty="0"/>
              <a:t>Incident, Problem and Change Management.</a:t>
            </a:r>
          </a:p>
          <a:p>
            <a:r>
              <a:rPr lang="en-US" dirty="0"/>
              <a:t>Software version and updates </a:t>
            </a:r>
          </a:p>
          <a:p>
            <a:r>
              <a:rPr lang="en-US" dirty="0"/>
              <a:t>Spares and service support</a:t>
            </a:r>
          </a:p>
          <a:p>
            <a:r>
              <a:rPr lang="en-US" dirty="0"/>
              <a:t>Inventory management</a:t>
            </a:r>
          </a:p>
          <a:p>
            <a:r>
              <a:rPr lang="en-US" dirty="0"/>
              <a:t>Network configuration and change.</a:t>
            </a:r>
          </a:p>
          <a:p>
            <a:r>
              <a:rPr lang="en-US" dirty="0"/>
              <a:t>Capacity and Availability management</a:t>
            </a: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B8579B23-7CAC-44C0-9C39-EF60EB606949}"/>
              </a:ext>
            </a:extLst>
          </p:cNvPr>
          <p:cNvSpPr/>
          <p:nvPr/>
        </p:nvSpPr>
        <p:spPr>
          <a:xfrm>
            <a:off x="839298" y="1033784"/>
            <a:ext cx="3492000" cy="3159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5482"/>
            <a:r>
              <a:rPr lang="en-US" sz="1350" b="1" dirty="0">
                <a:solidFill>
                  <a:schemeClr val="bg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MANAGEMENT</a:t>
            </a: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26D83C26-6110-48B6-B567-49670E628538}"/>
              </a:ext>
            </a:extLst>
          </p:cNvPr>
          <p:cNvSpPr/>
          <p:nvPr/>
        </p:nvSpPr>
        <p:spPr>
          <a:xfrm>
            <a:off x="4354623" y="1033784"/>
            <a:ext cx="3492000" cy="315900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551" tIns="32775" rIns="65551" bIns="32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55482"/>
            <a:r>
              <a:rPr lang="en-US" sz="1350" b="1" dirty="0">
                <a:solidFill>
                  <a:schemeClr val="bg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SERVICE MANAGEMENT</a:t>
            </a:r>
          </a:p>
        </p:txBody>
      </p:sp>
      <p:sp>
        <p:nvSpPr>
          <p:cNvPr id="21" name="Content Placeholder 16">
            <a:extLst>
              <a:ext uri="{FF2B5EF4-FFF2-40B4-BE49-F238E27FC236}">
                <a16:creationId xmlns:a16="http://schemas.microsoft.com/office/drawing/2014/main" id="{62CA61E2-FFD1-4AC3-B3BD-5DF726370EE4}"/>
              </a:ext>
            </a:extLst>
          </p:cNvPr>
          <p:cNvSpPr txBox="1">
            <a:spLocks/>
          </p:cNvSpPr>
          <p:nvPr/>
        </p:nvSpPr>
        <p:spPr>
          <a:xfrm>
            <a:off x="4354184" y="2502717"/>
            <a:ext cx="3492000" cy="21945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72000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Tools for Network monitoring and performance management.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Tools for tickets, support and reports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Change, Incident and Problem records.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Uptime/SLA and capacity reports.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Provide monitoring feeds and reports to exchange.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Periodic and on-demand reports on network health and ticket resolutions.</a:t>
            </a:r>
          </a:p>
        </p:txBody>
      </p:sp>
      <p:sp>
        <p:nvSpPr>
          <p:cNvPr id="22" name="Rounded Rectangle 19">
            <a:extLst>
              <a:ext uri="{FF2B5EF4-FFF2-40B4-BE49-F238E27FC236}">
                <a16:creationId xmlns:a16="http://schemas.microsoft.com/office/drawing/2014/main" id="{CC44F25C-A5C2-4AF1-BA17-8579F55C939A}"/>
              </a:ext>
            </a:extLst>
          </p:cNvPr>
          <p:cNvSpPr/>
          <p:nvPr/>
        </p:nvSpPr>
        <p:spPr>
          <a:xfrm rot="16200000">
            <a:off x="54011" y="1765230"/>
            <a:ext cx="921375" cy="2563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5482"/>
            <a:r>
              <a:rPr lang="en-US" sz="1350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SLAs</a:t>
            </a:r>
          </a:p>
        </p:txBody>
      </p:sp>
      <p:sp>
        <p:nvSpPr>
          <p:cNvPr id="23" name="Rounded Rectangle 21">
            <a:extLst>
              <a:ext uri="{FF2B5EF4-FFF2-40B4-BE49-F238E27FC236}">
                <a16:creationId xmlns:a16="http://schemas.microsoft.com/office/drawing/2014/main" id="{D2CAA426-D3E6-4450-9E42-600673BF9F05}"/>
              </a:ext>
            </a:extLst>
          </p:cNvPr>
          <p:cNvSpPr/>
          <p:nvPr/>
        </p:nvSpPr>
        <p:spPr>
          <a:xfrm rot="16200000">
            <a:off x="-584032" y="3469943"/>
            <a:ext cx="2194535" cy="2600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5482"/>
            <a:r>
              <a:rPr lang="en-US" sz="1350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SCOPE</a:t>
            </a:r>
          </a:p>
        </p:txBody>
      </p:sp>
      <p:sp>
        <p:nvSpPr>
          <p:cNvPr id="24" name="Content Placeholder 16">
            <a:extLst>
              <a:ext uri="{FF2B5EF4-FFF2-40B4-BE49-F238E27FC236}">
                <a16:creationId xmlns:a16="http://schemas.microsoft.com/office/drawing/2014/main" id="{23EA1240-8CBC-4403-A3DF-4C95FCB349FD}"/>
              </a:ext>
            </a:extLst>
          </p:cNvPr>
          <p:cNvSpPr txBox="1">
            <a:spLocks/>
          </p:cNvSpPr>
          <p:nvPr/>
        </p:nvSpPr>
        <p:spPr>
          <a:xfrm>
            <a:off x="848798" y="1432697"/>
            <a:ext cx="3492000" cy="921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685783">
              <a:spcBef>
                <a:spcPts val="750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Uptime</a:t>
            </a:r>
          </a:p>
          <a:p>
            <a:pPr marL="171446" indent="-171446" defTabSz="685783">
              <a:spcBef>
                <a:spcPts val="750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Link Uptime</a:t>
            </a:r>
          </a:p>
          <a:p>
            <a:pPr marL="171446" indent="-171446" defTabSz="685783">
              <a:spcBef>
                <a:spcPts val="750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End-to-End Latency</a:t>
            </a:r>
          </a:p>
        </p:txBody>
      </p:sp>
      <p:sp>
        <p:nvSpPr>
          <p:cNvPr id="26" name="Content Placeholder 16">
            <a:extLst>
              <a:ext uri="{FF2B5EF4-FFF2-40B4-BE49-F238E27FC236}">
                <a16:creationId xmlns:a16="http://schemas.microsoft.com/office/drawing/2014/main" id="{399FB4E4-BD0B-4647-95CC-6137C4E67D63}"/>
              </a:ext>
            </a:extLst>
          </p:cNvPr>
          <p:cNvSpPr txBox="1">
            <a:spLocks/>
          </p:cNvSpPr>
          <p:nvPr/>
        </p:nvSpPr>
        <p:spPr>
          <a:xfrm>
            <a:off x="4344245" y="1432697"/>
            <a:ext cx="3492000" cy="921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Response &amp; Resolution Times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Change Management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Capacity &amp; Utilization</a:t>
            </a:r>
          </a:p>
        </p:txBody>
      </p:sp>
      <p:sp>
        <p:nvSpPr>
          <p:cNvPr id="27" name="Slide Number Placeholder 21">
            <a:extLst>
              <a:ext uri="{FF2B5EF4-FFF2-40B4-BE49-F238E27FC236}">
                <a16:creationId xmlns:a16="http://schemas.microsoft.com/office/drawing/2014/main" id="{8CB707CD-6A6A-4D88-9A92-BE4D5DA9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78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5B869F9-8762-6640-95C6-68F65988B88D}"/>
              </a:ext>
            </a:extLst>
          </p:cNvPr>
          <p:cNvSpPr/>
          <p:nvPr/>
        </p:nvSpPr>
        <p:spPr bwMode="auto">
          <a:xfrm>
            <a:off x="358775" y="2885895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 agnostic Overlay architecture.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Multi-transport support.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control &amp; Monitoring.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topologies per segment.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Encryption, segmentation and service chains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off-ramping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C79446-8379-1C41-B87B-4FA5664D5CBF}"/>
              </a:ext>
            </a:extLst>
          </p:cNvPr>
          <p:cNvSpPr/>
          <p:nvPr/>
        </p:nvSpPr>
        <p:spPr bwMode="auto">
          <a:xfrm>
            <a:off x="358775" y="1746950"/>
            <a:ext cx="2030400" cy="343260"/>
          </a:xfrm>
          <a:prstGeom prst="rect">
            <a:avLst/>
          </a:prstGeom>
          <a:solidFill>
            <a:srgbClr val="8FB4E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&amp; FLEXIBLE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ECC6500-9A35-C14C-96D4-9AA3F05FE06A}"/>
              </a:ext>
            </a:extLst>
          </p:cNvPr>
          <p:cNvSpPr/>
          <p:nvPr/>
        </p:nvSpPr>
        <p:spPr bwMode="auto">
          <a:xfrm>
            <a:off x="2479077" y="2885894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aware routing.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based policies.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visibility &amp; recognition.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enforcement of App SLA.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policy control.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9E22ED-C55B-0344-B750-0B5B991BE006}"/>
              </a:ext>
            </a:extLst>
          </p:cNvPr>
          <p:cNvSpPr/>
          <p:nvPr/>
        </p:nvSpPr>
        <p:spPr bwMode="auto">
          <a:xfrm>
            <a:off x="2479077" y="1746950"/>
            <a:ext cx="2030400" cy="343260"/>
          </a:xfrm>
          <a:prstGeom prst="rect">
            <a:avLst/>
          </a:prstGeom>
          <a:solidFill>
            <a:srgbClr val="E7B8B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CENTRIC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B6B2513-FA73-144A-9045-53B986D4588A}"/>
              </a:ext>
            </a:extLst>
          </p:cNvPr>
          <p:cNvSpPr/>
          <p:nvPr/>
        </p:nvSpPr>
        <p:spPr bwMode="auto">
          <a:xfrm>
            <a:off x="4599379" y="2885894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quality assessment.&amp; path liveliness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Consolidates multi provider WAN as a single fabric.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convergence of application traffic.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Bandwidth augmentation with Active/Active utilization.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 optimization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ADE66C0-6E18-064A-A2B0-72922A7BE596}"/>
              </a:ext>
            </a:extLst>
          </p:cNvPr>
          <p:cNvSpPr/>
          <p:nvPr/>
        </p:nvSpPr>
        <p:spPr bwMode="auto">
          <a:xfrm>
            <a:off x="4599379" y="1746950"/>
            <a:ext cx="2030400" cy="343260"/>
          </a:xfrm>
          <a:prstGeom prst="rect">
            <a:avLst/>
          </a:prstGeom>
          <a:solidFill>
            <a:srgbClr val="CCC1D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AWARE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9355E93-99D8-4C40-8831-DB37234C6E66}"/>
              </a:ext>
            </a:extLst>
          </p:cNvPr>
          <p:cNvSpPr/>
          <p:nvPr/>
        </p:nvSpPr>
        <p:spPr bwMode="auto">
          <a:xfrm>
            <a:off x="6719681" y="2885894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platforms enabling physical or virtual CPE.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touch provisioning.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configuration.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Agility for operations with analytics.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Interoperable with legacy.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1BF50F-7D03-2B45-917C-0DD71103E6E5}"/>
              </a:ext>
            </a:extLst>
          </p:cNvPr>
          <p:cNvSpPr/>
          <p:nvPr/>
        </p:nvSpPr>
        <p:spPr bwMode="auto">
          <a:xfrm>
            <a:off x="6719681" y="1746950"/>
            <a:ext cx="2030400" cy="343260"/>
          </a:xfrm>
          <a:prstGeom prst="rect">
            <a:avLst/>
          </a:prstGeom>
          <a:solidFill>
            <a:srgbClr val="FDD5B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BASED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623743-E681-E843-80EC-C92E8CE07CF9}"/>
              </a:ext>
            </a:extLst>
          </p:cNvPr>
          <p:cNvSpPr/>
          <p:nvPr/>
        </p:nvSpPr>
        <p:spPr>
          <a:xfrm>
            <a:off x="363600" y="1034326"/>
            <a:ext cx="78349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 defTabSz="68580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Customer Value, Not Just Cost Efficiency</a:t>
            </a:r>
          </a:p>
          <a:p>
            <a:pPr marL="214308" indent="-214308" defTabSz="68580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Unify Managed services</a:t>
            </a:r>
          </a:p>
          <a:p>
            <a:pPr marL="214308" indent="-214308" defTabSz="68580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enabler for Digital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WAN Transformation with Sify Managed SDWAN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24054" y="2174487"/>
            <a:ext cx="579980" cy="581395"/>
            <a:chOff x="-3005138" y="1336676"/>
            <a:chExt cx="1952625" cy="1957388"/>
          </a:xfrm>
          <a:solidFill>
            <a:srgbClr val="8FB4E0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-3005138" y="1336676"/>
              <a:ext cx="1952625" cy="1957388"/>
            </a:xfrm>
            <a:custGeom>
              <a:avLst/>
              <a:gdLst>
                <a:gd name="T0" fmla="*/ 1024 w 2048"/>
                <a:gd name="T1" fmla="*/ 0 h 2048"/>
                <a:gd name="T2" fmla="*/ 0 w 2048"/>
                <a:gd name="T3" fmla="*/ 1024 h 2048"/>
                <a:gd name="T4" fmla="*/ 1024 w 2048"/>
                <a:gd name="T5" fmla="*/ 2048 h 2048"/>
                <a:gd name="T6" fmla="*/ 2048 w 2048"/>
                <a:gd name="T7" fmla="*/ 1024 h 2048"/>
                <a:gd name="T8" fmla="*/ 1024 w 2048"/>
                <a:gd name="T9" fmla="*/ 0 h 2048"/>
                <a:gd name="T10" fmla="*/ 1024 w 2048"/>
                <a:gd name="T11" fmla="*/ 1920 h 2048"/>
                <a:gd name="T12" fmla="*/ 128 w 2048"/>
                <a:gd name="T13" fmla="*/ 1024 h 2048"/>
                <a:gd name="T14" fmla="*/ 1024 w 2048"/>
                <a:gd name="T15" fmla="*/ 128 h 2048"/>
                <a:gd name="T16" fmla="*/ 1920 w 2048"/>
                <a:gd name="T17" fmla="*/ 1024 h 2048"/>
                <a:gd name="T18" fmla="*/ 1024 w 2048"/>
                <a:gd name="T19" fmla="*/ 192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8" h="2048">
                  <a:moveTo>
                    <a:pt x="1024" y="0"/>
                  </a:moveTo>
                  <a:cubicBezTo>
                    <a:pt x="458" y="0"/>
                    <a:pt x="0" y="458"/>
                    <a:pt x="0" y="1024"/>
                  </a:cubicBezTo>
                  <a:cubicBezTo>
                    <a:pt x="0" y="1590"/>
                    <a:pt x="458" y="2048"/>
                    <a:pt x="1024" y="2048"/>
                  </a:cubicBezTo>
                  <a:cubicBezTo>
                    <a:pt x="1590" y="2048"/>
                    <a:pt x="2048" y="1590"/>
                    <a:pt x="2048" y="1024"/>
                  </a:cubicBezTo>
                  <a:cubicBezTo>
                    <a:pt x="2047" y="459"/>
                    <a:pt x="1589" y="1"/>
                    <a:pt x="1024" y="0"/>
                  </a:cubicBezTo>
                  <a:close/>
                  <a:moveTo>
                    <a:pt x="1024" y="1920"/>
                  </a:moveTo>
                  <a:cubicBezTo>
                    <a:pt x="529" y="1920"/>
                    <a:pt x="128" y="1519"/>
                    <a:pt x="128" y="1024"/>
                  </a:cubicBezTo>
                  <a:cubicBezTo>
                    <a:pt x="128" y="529"/>
                    <a:pt x="529" y="128"/>
                    <a:pt x="1024" y="128"/>
                  </a:cubicBezTo>
                  <a:cubicBezTo>
                    <a:pt x="1519" y="128"/>
                    <a:pt x="1920" y="529"/>
                    <a:pt x="1920" y="1024"/>
                  </a:cubicBezTo>
                  <a:cubicBezTo>
                    <a:pt x="1919" y="1519"/>
                    <a:pt x="1519" y="1919"/>
                    <a:pt x="1024" y="19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1844675" y="2055813"/>
              <a:ext cx="579438" cy="519113"/>
            </a:xfrm>
            <a:custGeom>
              <a:avLst/>
              <a:gdLst>
                <a:gd name="T0" fmla="*/ 179 w 365"/>
                <a:gd name="T1" fmla="*/ 0 h 327"/>
                <a:gd name="T2" fmla="*/ 128 w 365"/>
                <a:gd name="T3" fmla="*/ 57 h 327"/>
                <a:gd name="T4" fmla="*/ 205 w 365"/>
                <a:gd name="T5" fmla="*/ 125 h 327"/>
                <a:gd name="T6" fmla="*/ 0 w 365"/>
                <a:gd name="T7" fmla="*/ 125 h 327"/>
                <a:gd name="T8" fmla="*/ 0 w 365"/>
                <a:gd name="T9" fmla="*/ 202 h 327"/>
                <a:gd name="T10" fmla="*/ 205 w 365"/>
                <a:gd name="T11" fmla="*/ 202 h 327"/>
                <a:gd name="T12" fmla="*/ 128 w 365"/>
                <a:gd name="T13" fmla="*/ 269 h 327"/>
                <a:gd name="T14" fmla="*/ 179 w 365"/>
                <a:gd name="T15" fmla="*/ 327 h 327"/>
                <a:gd name="T16" fmla="*/ 365 w 365"/>
                <a:gd name="T17" fmla="*/ 163 h 327"/>
                <a:gd name="T18" fmla="*/ 179 w 365"/>
                <a:gd name="T1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5" h="327">
                  <a:moveTo>
                    <a:pt x="179" y="0"/>
                  </a:moveTo>
                  <a:lnTo>
                    <a:pt x="128" y="57"/>
                  </a:lnTo>
                  <a:lnTo>
                    <a:pt x="205" y="125"/>
                  </a:lnTo>
                  <a:lnTo>
                    <a:pt x="0" y="125"/>
                  </a:lnTo>
                  <a:lnTo>
                    <a:pt x="0" y="202"/>
                  </a:lnTo>
                  <a:lnTo>
                    <a:pt x="205" y="202"/>
                  </a:lnTo>
                  <a:lnTo>
                    <a:pt x="128" y="269"/>
                  </a:lnTo>
                  <a:lnTo>
                    <a:pt x="179" y="327"/>
                  </a:lnTo>
                  <a:lnTo>
                    <a:pt x="365" y="163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-2089150" y="2254251"/>
              <a:ext cx="122238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-2792413" y="2055813"/>
              <a:ext cx="581025" cy="519113"/>
            </a:xfrm>
            <a:custGeom>
              <a:avLst/>
              <a:gdLst>
                <a:gd name="T0" fmla="*/ 237 w 366"/>
                <a:gd name="T1" fmla="*/ 57 h 327"/>
                <a:gd name="T2" fmla="*/ 187 w 366"/>
                <a:gd name="T3" fmla="*/ 0 h 327"/>
                <a:gd name="T4" fmla="*/ 0 w 366"/>
                <a:gd name="T5" fmla="*/ 163 h 327"/>
                <a:gd name="T6" fmla="*/ 187 w 366"/>
                <a:gd name="T7" fmla="*/ 327 h 327"/>
                <a:gd name="T8" fmla="*/ 237 w 366"/>
                <a:gd name="T9" fmla="*/ 269 h 327"/>
                <a:gd name="T10" fmla="*/ 160 w 366"/>
                <a:gd name="T11" fmla="*/ 202 h 327"/>
                <a:gd name="T12" fmla="*/ 366 w 366"/>
                <a:gd name="T13" fmla="*/ 202 h 327"/>
                <a:gd name="T14" fmla="*/ 366 w 366"/>
                <a:gd name="T15" fmla="*/ 125 h 327"/>
                <a:gd name="T16" fmla="*/ 160 w 366"/>
                <a:gd name="T17" fmla="*/ 125 h 327"/>
                <a:gd name="T18" fmla="*/ 237 w 366"/>
                <a:gd name="T19" fmla="*/ 5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27">
                  <a:moveTo>
                    <a:pt x="237" y="57"/>
                  </a:moveTo>
                  <a:lnTo>
                    <a:pt x="187" y="0"/>
                  </a:lnTo>
                  <a:lnTo>
                    <a:pt x="0" y="163"/>
                  </a:lnTo>
                  <a:lnTo>
                    <a:pt x="187" y="327"/>
                  </a:lnTo>
                  <a:lnTo>
                    <a:pt x="237" y="269"/>
                  </a:lnTo>
                  <a:lnTo>
                    <a:pt x="160" y="202"/>
                  </a:lnTo>
                  <a:lnTo>
                    <a:pt x="366" y="202"/>
                  </a:lnTo>
                  <a:lnTo>
                    <a:pt x="366" y="125"/>
                  </a:lnTo>
                  <a:lnTo>
                    <a:pt x="160" y="125"/>
                  </a:lnTo>
                  <a:lnTo>
                    <a:pt x="23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14263" y="2224383"/>
            <a:ext cx="360027" cy="481603"/>
            <a:chOff x="8137009" y="1511122"/>
            <a:chExt cx="775047" cy="1036770"/>
          </a:xfrm>
          <a:solidFill>
            <a:srgbClr val="E7B8B7"/>
          </a:solidFill>
        </p:grpSpPr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137009" y="1511122"/>
              <a:ext cx="775047" cy="1036770"/>
            </a:xfrm>
            <a:custGeom>
              <a:avLst/>
              <a:gdLst>
                <a:gd name="T0" fmla="*/ 74 w 78"/>
                <a:gd name="T1" fmla="*/ 0 h 104"/>
                <a:gd name="T2" fmla="*/ 4 w 78"/>
                <a:gd name="T3" fmla="*/ 0 h 104"/>
                <a:gd name="T4" fmla="*/ 0 w 78"/>
                <a:gd name="T5" fmla="*/ 3 h 104"/>
                <a:gd name="T6" fmla="*/ 0 w 78"/>
                <a:gd name="T7" fmla="*/ 101 h 104"/>
                <a:gd name="T8" fmla="*/ 4 w 78"/>
                <a:gd name="T9" fmla="*/ 104 h 104"/>
                <a:gd name="T10" fmla="*/ 56 w 78"/>
                <a:gd name="T11" fmla="*/ 104 h 104"/>
                <a:gd name="T12" fmla="*/ 58 w 78"/>
                <a:gd name="T13" fmla="*/ 103 h 104"/>
                <a:gd name="T14" fmla="*/ 77 w 78"/>
                <a:gd name="T15" fmla="*/ 87 h 104"/>
                <a:gd name="T16" fmla="*/ 78 w 78"/>
                <a:gd name="T17" fmla="*/ 84 h 104"/>
                <a:gd name="T18" fmla="*/ 78 w 78"/>
                <a:gd name="T19" fmla="*/ 3 h 104"/>
                <a:gd name="T20" fmla="*/ 74 w 78"/>
                <a:gd name="T21" fmla="*/ 0 h 104"/>
                <a:gd name="T22" fmla="*/ 71 w 78"/>
                <a:gd name="T23" fmla="*/ 82 h 104"/>
                <a:gd name="T24" fmla="*/ 55 w 78"/>
                <a:gd name="T25" fmla="*/ 82 h 104"/>
                <a:gd name="T26" fmla="*/ 55 w 78"/>
                <a:gd name="T27" fmla="*/ 97 h 104"/>
                <a:gd name="T28" fmla="*/ 55 w 78"/>
                <a:gd name="T29" fmla="*/ 97 h 104"/>
                <a:gd name="T30" fmla="*/ 7 w 78"/>
                <a:gd name="T31" fmla="*/ 97 h 104"/>
                <a:gd name="T32" fmla="*/ 7 w 78"/>
                <a:gd name="T33" fmla="*/ 7 h 104"/>
                <a:gd name="T34" fmla="*/ 71 w 78"/>
                <a:gd name="T35" fmla="*/ 7 h 104"/>
                <a:gd name="T36" fmla="*/ 71 w 78"/>
                <a:gd name="T37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4">
                  <a:moveTo>
                    <a:pt x="7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2"/>
                    <a:pt x="2" y="104"/>
                    <a:pt x="4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7" y="104"/>
                    <a:pt x="58" y="104"/>
                    <a:pt x="58" y="103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8" y="85"/>
                    <a:pt x="78" y="84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6" y="0"/>
                    <a:pt x="74" y="0"/>
                  </a:cubicBezTo>
                  <a:close/>
                  <a:moveTo>
                    <a:pt x="71" y="82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1" y="7"/>
                    <a:pt x="71" y="7"/>
                    <a:pt x="71" y="7"/>
                  </a:cubicBezTo>
                  <a:lnTo>
                    <a:pt x="71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8246524" y="1721638"/>
              <a:ext cx="525463" cy="463550"/>
            </a:xfrm>
            <a:custGeom>
              <a:avLst/>
              <a:gdLst>
                <a:gd name="T0" fmla="*/ 74 w 140"/>
                <a:gd name="T1" fmla="*/ 76 h 124"/>
                <a:gd name="T2" fmla="*/ 75 w 140"/>
                <a:gd name="T3" fmla="*/ 59 h 124"/>
                <a:gd name="T4" fmla="*/ 88 w 140"/>
                <a:gd name="T5" fmla="*/ 45 h 124"/>
                <a:gd name="T6" fmla="*/ 77 w 140"/>
                <a:gd name="T7" fmla="*/ 32 h 124"/>
                <a:gd name="T8" fmla="*/ 77 w 140"/>
                <a:gd name="T9" fmla="*/ 14 h 124"/>
                <a:gd name="T10" fmla="*/ 60 w 140"/>
                <a:gd name="T11" fmla="*/ 12 h 124"/>
                <a:gd name="T12" fmla="*/ 46 w 140"/>
                <a:gd name="T13" fmla="*/ 0 h 124"/>
                <a:gd name="T14" fmla="*/ 33 w 140"/>
                <a:gd name="T15" fmla="*/ 11 h 124"/>
                <a:gd name="T16" fmla="*/ 15 w 140"/>
                <a:gd name="T17" fmla="*/ 11 h 124"/>
                <a:gd name="T18" fmla="*/ 13 w 140"/>
                <a:gd name="T19" fmla="*/ 28 h 124"/>
                <a:gd name="T20" fmla="*/ 0 w 140"/>
                <a:gd name="T21" fmla="*/ 41 h 124"/>
                <a:gd name="T22" fmla="*/ 11 w 140"/>
                <a:gd name="T23" fmla="*/ 54 h 124"/>
                <a:gd name="T24" fmla="*/ 12 w 140"/>
                <a:gd name="T25" fmla="*/ 73 h 124"/>
                <a:gd name="T26" fmla="*/ 29 w 140"/>
                <a:gd name="T27" fmla="*/ 74 h 124"/>
                <a:gd name="T28" fmla="*/ 42 w 140"/>
                <a:gd name="T29" fmla="*/ 87 h 124"/>
                <a:gd name="T30" fmla="*/ 55 w 140"/>
                <a:gd name="T31" fmla="*/ 76 h 124"/>
                <a:gd name="T32" fmla="*/ 26 w 140"/>
                <a:gd name="T33" fmla="*/ 39 h 124"/>
                <a:gd name="T34" fmla="*/ 48 w 140"/>
                <a:gd name="T35" fmla="*/ 25 h 124"/>
                <a:gd name="T36" fmla="*/ 62 w 140"/>
                <a:gd name="T37" fmla="*/ 48 h 124"/>
                <a:gd name="T38" fmla="*/ 40 w 140"/>
                <a:gd name="T39" fmla="*/ 61 h 124"/>
                <a:gd name="T40" fmla="*/ 26 w 140"/>
                <a:gd name="T41" fmla="*/ 39 h 124"/>
                <a:gd name="T42" fmla="*/ 118 w 140"/>
                <a:gd name="T43" fmla="*/ 92 h 124"/>
                <a:gd name="T44" fmla="*/ 108 w 140"/>
                <a:gd name="T45" fmla="*/ 84 h 124"/>
                <a:gd name="T46" fmla="*/ 105 w 140"/>
                <a:gd name="T47" fmla="*/ 78 h 124"/>
                <a:gd name="T48" fmla="*/ 93 w 140"/>
                <a:gd name="T49" fmla="*/ 79 h 124"/>
                <a:gd name="T50" fmla="*/ 87 w 140"/>
                <a:gd name="T51" fmla="*/ 76 h 124"/>
                <a:gd name="T52" fmla="*/ 79 w 140"/>
                <a:gd name="T53" fmla="*/ 86 h 124"/>
                <a:gd name="T54" fmla="*/ 72 w 140"/>
                <a:gd name="T55" fmla="*/ 89 h 124"/>
                <a:gd name="T56" fmla="*/ 74 w 140"/>
                <a:gd name="T57" fmla="*/ 101 h 124"/>
                <a:gd name="T58" fmla="*/ 71 w 140"/>
                <a:gd name="T59" fmla="*/ 107 h 124"/>
                <a:gd name="T60" fmla="*/ 81 w 140"/>
                <a:gd name="T61" fmla="*/ 115 h 124"/>
                <a:gd name="T62" fmla="*/ 83 w 140"/>
                <a:gd name="T63" fmla="*/ 122 h 124"/>
                <a:gd name="T64" fmla="*/ 95 w 140"/>
                <a:gd name="T65" fmla="*/ 120 h 124"/>
                <a:gd name="T66" fmla="*/ 102 w 140"/>
                <a:gd name="T67" fmla="*/ 123 h 124"/>
                <a:gd name="T68" fmla="*/ 110 w 140"/>
                <a:gd name="T69" fmla="*/ 114 h 124"/>
                <a:gd name="T70" fmla="*/ 116 w 140"/>
                <a:gd name="T71" fmla="*/ 111 h 124"/>
                <a:gd name="T72" fmla="*/ 115 w 140"/>
                <a:gd name="T73" fmla="*/ 98 h 124"/>
                <a:gd name="T74" fmla="*/ 103 w 140"/>
                <a:gd name="T75" fmla="*/ 102 h 124"/>
                <a:gd name="T76" fmla="*/ 87 w 140"/>
                <a:gd name="T77" fmla="*/ 104 h 124"/>
                <a:gd name="T78" fmla="*/ 94 w 140"/>
                <a:gd name="T79" fmla="*/ 91 h 124"/>
                <a:gd name="T80" fmla="*/ 103 w 140"/>
                <a:gd name="T81" fmla="*/ 102 h 124"/>
                <a:gd name="T82" fmla="*/ 138 w 140"/>
                <a:gd name="T83" fmla="*/ 57 h 124"/>
                <a:gd name="T84" fmla="*/ 134 w 140"/>
                <a:gd name="T85" fmla="*/ 48 h 124"/>
                <a:gd name="T86" fmla="*/ 138 w 140"/>
                <a:gd name="T87" fmla="*/ 38 h 124"/>
                <a:gd name="T88" fmla="*/ 129 w 140"/>
                <a:gd name="T89" fmla="*/ 34 h 124"/>
                <a:gd name="T90" fmla="*/ 125 w 140"/>
                <a:gd name="T91" fmla="*/ 25 h 124"/>
                <a:gd name="T92" fmla="*/ 116 w 140"/>
                <a:gd name="T93" fmla="*/ 29 h 124"/>
                <a:gd name="T94" fmla="*/ 109 w 140"/>
                <a:gd name="T95" fmla="*/ 30 h 124"/>
                <a:gd name="T96" fmla="*/ 100 w 140"/>
                <a:gd name="T97" fmla="*/ 29 h 124"/>
                <a:gd name="T98" fmla="*/ 99 w 140"/>
                <a:gd name="T99" fmla="*/ 39 h 124"/>
                <a:gd name="T100" fmla="*/ 91 w 140"/>
                <a:gd name="T101" fmla="*/ 46 h 124"/>
                <a:gd name="T102" fmla="*/ 98 w 140"/>
                <a:gd name="T103" fmla="*/ 54 h 124"/>
                <a:gd name="T104" fmla="*/ 97 w 140"/>
                <a:gd name="T105" fmla="*/ 63 h 124"/>
                <a:gd name="T106" fmla="*/ 108 w 140"/>
                <a:gd name="T107" fmla="*/ 64 h 124"/>
                <a:gd name="T108" fmla="*/ 114 w 140"/>
                <a:gd name="T109" fmla="*/ 72 h 124"/>
                <a:gd name="T110" fmla="*/ 116 w 140"/>
                <a:gd name="T111" fmla="*/ 66 h 124"/>
                <a:gd name="T112" fmla="*/ 125 w 140"/>
                <a:gd name="T113" fmla="*/ 70 h 124"/>
                <a:gd name="T114" fmla="*/ 129 w 140"/>
                <a:gd name="T115" fmla="*/ 61 h 124"/>
                <a:gd name="T116" fmla="*/ 105 w 140"/>
                <a:gd name="T117" fmla="*/ 45 h 124"/>
                <a:gd name="T118" fmla="*/ 118 w 140"/>
                <a:gd name="T119" fmla="*/ 37 h 124"/>
                <a:gd name="T120" fmla="*/ 126 w 140"/>
                <a:gd name="T121" fmla="*/ 50 h 124"/>
                <a:gd name="T122" fmla="*/ 106 w 140"/>
                <a:gd name="T123" fmla="*/ 5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" h="124">
                  <a:moveTo>
                    <a:pt x="60" y="84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71" y="65"/>
                    <a:pt x="73" y="62"/>
                    <a:pt x="75" y="59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0"/>
                    <a:pt x="78" y="36"/>
                    <a:pt x="77" y="32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6" y="16"/>
                    <a:pt x="63" y="14"/>
                    <a:pt x="60" y="12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9"/>
                    <a:pt x="37" y="9"/>
                    <a:pt x="33" y="1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22"/>
                    <a:pt x="15" y="25"/>
                    <a:pt x="13" y="28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7"/>
                    <a:pt x="10" y="51"/>
                    <a:pt x="11" y="54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2" y="70"/>
                    <a:pt x="25" y="73"/>
                    <a:pt x="29" y="7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8" y="78"/>
                    <a:pt x="52" y="77"/>
                    <a:pt x="55" y="76"/>
                  </a:cubicBezTo>
                  <a:lnTo>
                    <a:pt x="60" y="84"/>
                  </a:lnTo>
                  <a:close/>
                  <a:moveTo>
                    <a:pt x="26" y="39"/>
                  </a:moveTo>
                  <a:cubicBezTo>
                    <a:pt x="28" y="31"/>
                    <a:pt x="35" y="25"/>
                    <a:pt x="44" y="25"/>
                  </a:cubicBezTo>
                  <a:cubicBezTo>
                    <a:pt x="45" y="25"/>
                    <a:pt x="47" y="25"/>
                    <a:pt x="48" y="25"/>
                  </a:cubicBezTo>
                  <a:cubicBezTo>
                    <a:pt x="53" y="26"/>
                    <a:pt x="57" y="29"/>
                    <a:pt x="60" y="34"/>
                  </a:cubicBezTo>
                  <a:cubicBezTo>
                    <a:pt x="62" y="38"/>
                    <a:pt x="63" y="43"/>
                    <a:pt x="62" y="48"/>
                  </a:cubicBezTo>
                  <a:cubicBezTo>
                    <a:pt x="60" y="56"/>
                    <a:pt x="53" y="62"/>
                    <a:pt x="44" y="62"/>
                  </a:cubicBezTo>
                  <a:cubicBezTo>
                    <a:pt x="43" y="62"/>
                    <a:pt x="41" y="62"/>
                    <a:pt x="40" y="61"/>
                  </a:cubicBezTo>
                  <a:cubicBezTo>
                    <a:pt x="35" y="60"/>
                    <a:pt x="31" y="57"/>
                    <a:pt x="28" y="53"/>
                  </a:cubicBezTo>
                  <a:cubicBezTo>
                    <a:pt x="26" y="49"/>
                    <a:pt x="25" y="44"/>
                    <a:pt x="26" y="39"/>
                  </a:cubicBezTo>
                  <a:close/>
                  <a:moveTo>
                    <a:pt x="114" y="95"/>
                  </a:moveTo>
                  <a:cubicBezTo>
                    <a:pt x="118" y="92"/>
                    <a:pt x="118" y="92"/>
                    <a:pt x="118" y="92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7" y="83"/>
                    <a:pt x="106" y="83"/>
                    <a:pt x="105" y="82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0" y="80"/>
                    <a:pt x="89" y="80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8" y="87"/>
                    <a:pt x="77" y="88"/>
                    <a:pt x="76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4" y="103"/>
                    <a:pt x="74" y="104"/>
                    <a:pt x="74" y="105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2" y="116"/>
                    <a:pt x="83" y="117"/>
                    <a:pt x="84" y="118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7" y="120"/>
                    <a:pt x="98" y="120"/>
                    <a:pt x="99" y="120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1"/>
                    <a:pt x="112" y="110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119" y="99"/>
                    <a:pt x="119" y="99"/>
                    <a:pt x="119" y="99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5" y="97"/>
                    <a:pt x="114" y="96"/>
                    <a:pt x="114" y="95"/>
                  </a:cubicBezTo>
                  <a:close/>
                  <a:moveTo>
                    <a:pt x="103" y="102"/>
                  </a:moveTo>
                  <a:cubicBezTo>
                    <a:pt x="102" y="106"/>
                    <a:pt x="97" y="109"/>
                    <a:pt x="92" y="108"/>
                  </a:cubicBezTo>
                  <a:cubicBezTo>
                    <a:pt x="90" y="108"/>
                    <a:pt x="88" y="106"/>
                    <a:pt x="87" y="104"/>
                  </a:cubicBezTo>
                  <a:cubicBezTo>
                    <a:pt x="86" y="102"/>
                    <a:pt x="85" y="100"/>
                    <a:pt x="86" y="98"/>
                  </a:cubicBezTo>
                  <a:cubicBezTo>
                    <a:pt x="87" y="94"/>
                    <a:pt x="90" y="91"/>
                    <a:pt x="94" y="91"/>
                  </a:cubicBezTo>
                  <a:cubicBezTo>
                    <a:pt x="95" y="91"/>
                    <a:pt x="95" y="91"/>
                    <a:pt x="96" y="91"/>
                  </a:cubicBezTo>
                  <a:cubicBezTo>
                    <a:pt x="101" y="92"/>
                    <a:pt x="104" y="97"/>
                    <a:pt x="103" y="102"/>
                  </a:cubicBezTo>
                  <a:close/>
                  <a:moveTo>
                    <a:pt x="132" y="55"/>
                  </a:moveTo>
                  <a:cubicBezTo>
                    <a:pt x="138" y="57"/>
                    <a:pt x="138" y="57"/>
                    <a:pt x="138" y="57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4" y="45"/>
                    <a:pt x="134" y="43"/>
                    <a:pt x="133" y="41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7" y="33"/>
                    <a:pt x="126" y="32"/>
                    <a:pt x="124" y="31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3" y="29"/>
                    <a:pt x="111" y="29"/>
                    <a:pt x="109" y="30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1" y="36"/>
                    <a:pt x="100" y="37"/>
                    <a:pt x="99" y="39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9"/>
                    <a:pt x="97" y="52"/>
                    <a:pt x="98" y="54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4" y="62"/>
                    <a:pt x="106" y="63"/>
                    <a:pt x="108" y="64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66"/>
                    <a:pt x="116" y="66"/>
                    <a:pt x="116" y="66"/>
                  </a:cubicBezTo>
                  <a:cubicBezTo>
                    <a:pt x="118" y="66"/>
                    <a:pt x="120" y="66"/>
                    <a:pt x="122" y="65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0" y="59"/>
                    <a:pt x="131" y="58"/>
                    <a:pt x="132" y="55"/>
                  </a:cubicBezTo>
                  <a:close/>
                  <a:moveTo>
                    <a:pt x="105" y="45"/>
                  </a:moveTo>
                  <a:cubicBezTo>
                    <a:pt x="106" y="40"/>
                    <a:pt x="111" y="37"/>
                    <a:pt x="116" y="37"/>
                  </a:cubicBezTo>
                  <a:cubicBezTo>
                    <a:pt x="116" y="37"/>
                    <a:pt x="117" y="37"/>
                    <a:pt x="118" y="37"/>
                  </a:cubicBezTo>
                  <a:cubicBezTo>
                    <a:pt x="121" y="38"/>
                    <a:pt x="123" y="39"/>
                    <a:pt x="125" y="42"/>
                  </a:cubicBezTo>
                  <a:cubicBezTo>
                    <a:pt x="126" y="44"/>
                    <a:pt x="127" y="47"/>
                    <a:pt x="126" y="50"/>
                  </a:cubicBezTo>
                  <a:cubicBezTo>
                    <a:pt x="125" y="56"/>
                    <a:pt x="119" y="59"/>
                    <a:pt x="113" y="58"/>
                  </a:cubicBezTo>
                  <a:cubicBezTo>
                    <a:pt x="110" y="57"/>
                    <a:pt x="108" y="56"/>
                    <a:pt x="106" y="53"/>
                  </a:cubicBezTo>
                  <a:cubicBezTo>
                    <a:pt x="105" y="51"/>
                    <a:pt x="104" y="48"/>
                    <a:pt x="105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1"/>
            <p:cNvSpPr>
              <a:spLocks/>
            </p:cNvSpPr>
            <p:nvPr/>
          </p:nvSpPr>
          <p:spPr bwMode="auto">
            <a:xfrm>
              <a:off x="8330509" y="2246927"/>
              <a:ext cx="140934" cy="138395"/>
            </a:xfrm>
            <a:custGeom>
              <a:avLst/>
              <a:gdLst>
                <a:gd name="T0" fmla="*/ 111 w 111"/>
                <a:gd name="T1" fmla="*/ 16 h 109"/>
                <a:gd name="T2" fmla="*/ 90 w 111"/>
                <a:gd name="T3" fmla="*/ 0 h 109"/>
                <a:gd name="T4" fmla="*/ 43 w 111"/>
                <a:gd name="T5" fmla="*/ 68 h 109"/>
                <a:gd name="T6" fmla="*/ 17 w 111"/>
                <a:gd name="T7" fmla="*/ 45 h 109"/>
                <a:gd name="T8" fmla="*/ 0 w 111"/>
                <a:gd name="T9" fmla="*/ 64 h 109"/>
                <a:gd name="T10" fmla="*/ 45 w 111"/>
                <a:gd name="T11" fmla="*/ 109 h 109"/>
                <a:gd name="T12" fmla="*/ 111 w 111"/>
                <a:gd name="T13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09">
                  <a:moveTo>
                    <a:pt x="111" y="16"/>
                  </a:moveTo>
                  <a:lnTo>
                    <a:pt x="90" y="0"/>
                  </a:lnTo>
                  <a:lnTo>
                    <a:pt x="43" y="68"/>
                  </a:lnTo>
                  <a:lnTo>
                    <a:pt x="17" y="45"/>
                  </a:lnTo>
                  <a:lnTo>
                    <a:pt x="0" y="64"/>
                  </a:lnTo>
                  <a:lnTo>
                    <a:pt x="45" y="109"/>
                  </a:lnTo>
                  <a:lnTo>
                    <a:pt x="11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83429" y="2217677"/>
              <a:ext cx="235095" cy="202517"/>
            </a:xfrm>
            <a:prstGeom prst="rect">
              <a:avLst/>
            </a:prstGeom>
            <a:noFill/>
            <a:ln w="28575">
              <a:solidFill>
                <a:srgbClr val="E7B8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20038" y="2198851"/>
            <a:ext cx="589080" cy="532666"/>
            <a:chOff x="7161213" y="4241800"/>
            <a:chExt cx="712787" cy="644526"/>
          </a:xfrm>
          <a:solidFill>
            <a:srgbClr val="CCC1DB"/>
          </a:solidFill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7254875" y="4294188"/>
              <a:ext cx="104775" cy="104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7161213" y="4413250"/>
              <a:ext cx="228600" cy="420688"/>
            </a:xfrm>
            <a:custGeom>
              <a:avLst/>
              <a:gdLst>
                <a:gd name="T0" fmla="*/ 58 w 61"/>
                <a:gd name="T1" fmla="*/ 65 h 112"/>
                <a:gd name="T2" fmla="*/ 53 w 61"/>
                <a:gd name="T3" fmla="*/ 64 h 112"/>
                <a:gd name="T4" fmla="*/ 42 w 61"/>
                <a:gd name="T5" fmla="*/ 54 h 112"/>
                <a:gd name="T6" fmla="*/ 42 w 61"/>
                <a:gd name="T7" fmla="*/ 39 h 112"/>
                <a:gd name="T8" fmla="*/ 57 w 61"/>
                <a:gd name="T9" fmla="*/ 0 h 112"/>
                <a:gd name="T10" fmla="*/ 54 w 61"/>
                <a:gd name="T11" fmla="*/ 0 h 112"/>
                <a:gd name="T12" fmla="*/ 46 w 61"/>
                <a:gd name="T13" fmla="*/ 0 h 112"/>
                <a:gd name="T14" fmla="*/ 41 w 61"/>
                <a:gd name="T15" fmla="*/ 2 h 112"/>
                <a:gd name="T16" fmla="*/ 37 w 61"/>
                <a:gd name="T17" fmla="*/ 2 h 112"/>
                <a:gd name="T18" fmla="*/ 31 w 61"/>
                <a:gd name="T19" fmla="*/ 0 h 112"/>
                <a:gd name="T20" fmla="*/ 23 w 61"/>
                <a:gd name="T21" fmla="*/ 0 h 112"/>
                <a:gd name="T22" fmla="*/ 16 w 61"/>
                <a:gd name="T23" fmla="*/ 5 h 112"/>
                <a:gd name="T24" fmla="*/ 2 w 61"/>
                <a:gd name="T25" fmla="*/ 42 h 112"/>
                <a:gd name="T26" fmla="*/ 6 w 61"/>
                <a:gd name="T27" fmla="*/ 53 h 112"/>
                <a:gd name="T28" fmla="*/ 16 w 61"/>
                <a:gd name="T29" fmla="*/ 48 h 112"/>
                <a:gd name="T30" fmla="*/ 23 w 61"/>
                <a:gd name="T31" fmla="*/ 30 h 112"/>
                <a:gd name="T32" fmla="*/ 23 w 61"/>
                <a:gd name="T33" fmla="*/ 51 h 112"/>
                <a:gd name="T34" fmla="*/ 9 w 61"/>
                <a:gd name="T35" fmla="*/ 102 h 112"/>
                <a:gd name="T36" fmla="*/ 14 w 61"/>
                <a:gd name="T37" fmla="*/ 112 h 112"/>
                <a:gd name="T38" fmla="*/ 16 w 61"/>
                <a:gd name="T39" fmla="*/ 112 h 112"/>
                <a:gd name="T40" fmla="*/ 24 w 61"/>
                <a:gd name="T41" fmla="*/ 107 h 112"/>
                <a:gd name="T42" fmla="*/ 39 w 61"/>
                <a:gd name="T43" fmla="*/ 55 h 112"/>
                <a:gd name="T44" fmla="*/ 53 w 61"/>
                <a:gd name="T45" fmla="*/ 104 h 112"/>
                <a:gd name="T46" fmla="*/ 61 w 61"/>
                <a:gd name="T47" fmla="*/ 75 h 112"/>
                <a:gd name="T48" fmla="*/ 58 w 61"/>
                <a:gd name="T49" fmla="*/ 6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2">
                  <a:moveTo>
                    <a:pt x="58" y="65"/>
                  </a:moveTo>
                  <a:cubicBezTo>
                    <a:pt x="56" y="65"/>
                    <a:pt x="55" y="64"/>
                    <a:pt x="53" y="64"/>
                  </a:cubicBezTo>
                  <a:cubicBezTo>
                    <a:pt x="48" y="62"/>
                    <a:pt x="44" y="58"/>
                    <a:pt x="42" y="54"/>
                  </a:cubicBezTo>
                  <a:cubicBezTo>
                    <a:pt x="40" y="49"/>
                    <a:pt x="40" y="44"/>
                    <a:pt x="42" y="3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0"/>
                    <a:pt x="5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2" y="1"/>
                    <a:pt x="41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1"/>
                    <a:pt x="33" y="0"/>
                    <a:pt x="3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2"/>
                    <a:pt x="16" y="5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6"/>
                    <a:pt x="2" y="51"/>
                    <a:pt x="6" y="53"/>
                  </a:cubicBezTo>
                  <a:cubicBezTo>
                    <a:pt x="10" y="54"/>
                    <a:pt x="15" y="52"/>
                    <a:pt x="16" y="4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7" y="107"/>
                    <a:pt x="10" y="111"/>
                    <a:pt x="14" y="112"/>
                  </a:cubicBezTo>
                  <a:cubicBezTo>
                    <a:pt x="15" y="112"/>
                    <a:pt x="16" y="112"/>
                    <a:pt x="16" y="112"/>
                  </a:cubicBezTo>
                  <a:cubicBezTo>
                    <a:pt x="20" y="112"/>
                    <a:pt x="23" y="110"/>
                    <a:pt x="24" y="107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61" y="75"/>
                    <a:pt x="61" y="75"/>
                    <a:pt x="61" y="75"/>
                  </a:cubicBezTo>
                  <a:lnTo>
                    <a:pt x="58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675563" y="4294188"/>
              <a:ext cx="104775" cy="104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645400" y="4413250"/>
              <a:ext cx="228600" cy="420688"/>
            </a:xfrm>
            <a:custGeom>
              <a:avLst/>
              <a:gdLst>
                <a:gd name="T0" fmla="*/ 59 w 61"/>
                <a:gd name="T1" fmla="*/ 42 h 112"/>
                <a:gd name="T2" fmla="*/ 45 w 61"/>
                <a:gd name="T3" fmla="*/ 5 h 112"/>
                <a:gd name="T4" fmla="*/ 38 w 61"/>
                <a:gd name="T5" fmla="*/ 0 h 112"/>
                <a:gd name="T6" fmla="*/ 30 w 61"/>
                <a:gd name="T7" fmla="*/ 0 h 112"/>
                <a:gd name="T8" fmla="*/ 24 w 61"/>
                <a:gd name="T9" fmla="*/ 2 h 112"/>
                <a:gd name="T10" fmla="*/ 20 w 61"/>
                <a:gd name="T11" fmla="*/ 2 h 112"/>
                <a:gd name="T12" fmla="*/ 15 w 61"/>
                <a:gd name="T13" fmla="*/ 0 h 112"/>
                <a:gd name="T14" fmla="*/ 7 w 61"/>
                <a:gd name="T15" fmla="*/ 0 h 112"/>
                <a:gd name="T16" fmla="*/ 4 w 61"/>
                <a:gd name="T17" fmla="*/ 0 h 112"/>
                <a:gd name="T18" fmla="*/ 19 w 61"/>
                <a:gd name="T19" fmla="*/ 39 h 112"/>
                <a:gd name="T20" fmla="*/ 19 w 61"/>
                <a:gd name="T21" fmla="*/ 54 h 112"/>
                <a:gd name="T22" fmla="*/ 8 w 61"/>
                <a:gd name="T23" fmla="*/ 64 h 112"/>
                <a:gd name="T24" fmla="*/ 3 w 61"/>
                <a:gd name="T25" fmla="*/ 65 h 112"/>
                <a:gd name="T26" fmla="*/ 0 w 61"/>
                <a:gd name="T27" fmla="*/ 75 h 112"/>
                <a:gd name="T28" fmla="*/ 8 w 61"/>
                <a:gd name="T29" fmla="*/ 104 h 112"/>
                <a:gd name="T30" fmla="*/ 22 w 61"/>
                <a:gd name="T31" fmla="*/ 55 h 112"/>
                <a:gd name="T32" fmla="*/ 37 w 61"/>
                <a:gd name="T33" fmla="*/ 107 h 112"/>
                <a:gd name="T34" fmla="*/ 45 w 61"/>
                <a:gd name="T35" fmla="*/ 112 h 112"/>
                <a:gd name="T36" fmla="*/ 47 w 61"/>
                <a:gd name="T37" fmla="*/ 112 h 112"/>
                <a:gd name="T38" fmla="*/ 52 w 61"/>
                <a:gd name="T39" fmla="*/ 102 h 112"/>
                <a:gd name="T40" fmla="*/ 38 w 61"/>
                <a:gd name="T41" fmla="*/ 51 h 112"/>
                <a:gd name="T42" fmla="*/ 38 w 61"/>
                <a:gd name="T43" fmla="*/ 30 h 112"/>
                <a:gd name="T44" fmla="*/ 45 w 61"/>
                <a:gd name="T45" fmla="*/ 48 h 112"/>
                <a:gd name="T46" fmla="*/ 55 w 61"/>
                <a:gd name="T47" fmla="*/ 53 h 112"/>
                <a:gd name="T48" fmla="*/ 59 w 61"/>
                <a:gd name="T49" fmla="*/ 4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2">
                  <a:moveTo>
                    <a:pt x="59" y="42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4" y="2"/>
                    <a:pt x="41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6" y="1"/>
                    <a:pt x="24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0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44"/>
                    <a:pt x="21" y="49"/>
                    <a:pt x="19" y="54"/>
                  </a:cubicBezTo>
                  <a:cubicBezTo>
                    <a:pt x="17" y="58"/>
                    <a:pt x="13" y="62"/>
                    <a:pt x="8" y="64"/>
                  </a:cubicBezTo>
                  <a:cubicBezTo>
                    <a:pt x="6" y="64"/>
                    <a:pt x="5" y="65"/>
                    <a:pt x="3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10"/>
                    <a:pt x="41" y="112"/>
                    <a:pt x="45" y="112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51" y="111"/>
                    <a:pt x="54" y="107"/>
                    <a:pt x="52" y="10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6" y="52"/>
                    <a:pt x="51" y="54"/>
                    <a:pt x="55" y="53"/>
                  </a:cubicBezTo>
                  <a:cubicBezTo>
                    <a:pt x="59" y="51"/>
                    <a:pt x="61" y="46"/>
                    <a:pt x="5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453313" y="4241800"/>
              <a:ext cx="127000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7343775" y="4383088"/>
              <a:ext cx="346075" cy="503238"/>
            </a:xfrm>
            <a:custGeom>
              <a:avLst/>
              <a:gdLst>
                <a:gd name="T0" fmla="*/ 64 w 92"/>
                <a:gd name="T1" fmla="*/ 61 h 134"/>
                <a:gd name="T2" fmla="*/ 64 w 92"/>
                <a:gd name="T3" fmla="*/ 36 h 134"/>
                <a:gd name="T4" fmla="*/ 73 w 92"/>
                <a:gd name="T5" fmla="*/ 58 h 134"/>
                <a:gd name="T6" fmla="*/ 85 w 92"/>
                <a:gd name="T7" fmla="*/ 63 h 134"/>
                <a:gd name="T8" fmla="*/ 90 w 92"/>
                <a:gd name="T9" fmla="*/ 51 h 134"/>
                <a:gd name="T10" fmla="*/ 73 w 92"/>
                <a:gd name="T11" fmla="*/ 6 h 134"/>
                <a:gd name="T12" fmla="*/ 64 w 92"/>
                <a:gd name="T13" fmla="*/ 0 h 134"/>
                <a:gd name="T14" fmla="*/ 55 w 92"/>
                <a:gd name="T15" fmla="*/ 0 h 134"/>
                <a:gd name="T16" fmla="*/ 48 w 92"/>
                <a:gd name="T17" fmla="*/ 3 h 134"/>
                <a:gd name="T18" fmla="*/ 53 w 92"/>
                <a:gd name="T19" fmla="*/ 35 h 134"/>
                <a:gd name="T20" fmla="*/ 46 w 92"/>
                <a:gd name="T21" fmla="*/ 41 h 134"/>
                <a:gd name="T22" fmla="*/ 39 w 92"/>
                <a:gd name="T23" fmla="*/ 35 h 134"/>
                <a:gd name="T24" fmla="*/ 44 w 92"/>
                <a:gd name="T25" fmla="*/ 3 h 134"/>
                <a:gd name="T26" fmla="*/ 37 w 92"/>
                <a:gd name="T27" fmla="*/ 0 h 134"/>
                <a:gd name="T28" fmla="*/ 28 w 92"/>
                <a:gd name="T29" fmla="*/ 0 h 134"/>
                <a:gd name="T30" fmla="*/ 19 w 92"/>
                <a:gd name="T31" fmla="*/ 6 h 134"/>
                <a:gd name="T32" fmla="*/ 2 w 92"/>
                <a:gd name="T33" fmla="*/ 51 h 134"/>
                <a:gd name="T34" fmla="*/ 7 w 92"/>
                <a:gd name="T35" fmla="*/ 63 h 134"/>
                <a:gd name="T36" fmla="*/ 19 w 92"/>
                <a:gd name="T37" fmla="*/ 58 h 134"/>
                <a:gd name="T38" fmla="*/ 28 w 92"/>
                <a:gd name="T39" fmla="*/ 36 h 134"/>
                <a:gd name="T40" fmla="*/ 28 w 92"/>
                <a:gd name="T41" fmla="*/ 61 h 134"/>
                <a:gd name="T42" fmla="*/ 10 w 92"/>
                <a:gd name="T43" fmla="*/ 122 h 134"/>
                <a:gd name="T44" fmla="*/ 17 w 92"/>
                <a:gd name="T45" fmla="*/ 134 h 134"/>
                <a:gd name="T46" fmla="*/ 19 w 92"/>
                <a:gd name="T47" fmla="*/ 134 h 134"/>
                <a:gd name="T48" fmla="*/ 28 w 92"/>
                <a:gd name="T49" fmla="*/ 127 h 134"/>
                <a:gd name="T50" fmla="*/ 46 w 92"/>
                <a:gd name="T51" fmla="*/ 66 h 134"/>
                <a:gd name="T52" fmla="*/ 64 w 92"/>
                <a:gd name="T53" fmla="*/ 127 h 134"/>
                <a:gd name="T54" fmla="*/ 73 w 92"/>
                <a:gd name="T55" fmla="*/ 134 h 134"/>
                <a:gd name="T56" fmla="*/ 75 w 92"/>
                <a:gd name="T57" fmla="*/ 134 h 134"/>
                <a:gd name="T58" fmla="*/ 82 w 92"/>
                <a:gd name="T59" fmla="*/ 122 h 134"/>
                <a:gd name="T60" fmla="*/ 64 w 92"/>
                <a:gd name="T61" fmla="*/ 6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34">
                  <a:moveTo>
                    <a:pt x="64" y="61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4" y="62"/>
                    <a:pt x="80" y="65"/>
                    <a:pt x="85" y="63"/>
                  </a:cubicBezTo>
                  <a:cubicBezTo>
                    <a:pt x="90" y="61"/>
                    <a:pt x="92" y="56"/>
                    <a:pt x="90" y="51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1" y="2"/>
                    <a:pt x="68" y="0"/>
                    <a:pt x="6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2" y="0"/>
                    <a:pt x="50" y="1"/>
                    <a:pt x="48" y="3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2" y="1"/>
                    <a:pt x="40" y="0"/>
                    <a:pt x="3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1" y="2"/>
                    <a:pt x="19" y="6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6"/>
                    <a:pt x="2" y="61"/>
                    <a:pt x="7" y="63"/>
                  </a:cubicBezTo>
                  <a:cubicBezTo>
                    <a:pt x="12" y="65"/>
                    <a:pt x="18" y="62"/>
                    <a:pt x="19" y="58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7"/>
                    <a:pt x="12" y="132"/>
                    <a:pt x="17" y="134"/>
                  </a:cubicBezTo>
                  <a:cubicBezTo>
                    <a:pt x="18" y="134"/>
                    <a:pt x="19" y="134"/>
                    <a:pt x="19" y="134"/>
                  </a:cubicBezTo>
                  <a:cubicBezTo>
                    <a:pt x="23" y="134"/>
                    <a:pt x="27" y="131"/>
                    <a:pt x="28" y="127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5" y="131"/>
                    <a:pt x="69" y="134"/>
                    <a:pt x="73" y="134"/>
                  </a:cubicBezTo>
                  <a:cubicBezTo>
                    <a:pt x="73" y="134"/>
                    <a:pt x="74" y="134"/>
                    <a:pt x="75" y="134"/>
                  </a:cubicBezTo>
                  <a:cubicBezTo>
                    <a:pt x="80" y="132"/>
                    <a:pt x="83" y="127"/>
                    <a:pt x="82" y="122"/>
                  </a:cubicBezTo>
                  <a:lnTo>
                    <a:pt x="6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3" name="Group 40"/>
          <p:cNvGrpSpPr>
            <a:grpSpLocks noChangeAspect="1"/>
          </p:cNvGrpSpPr>
          <p:nvPr/>
        </p:nvGrpSpPr>
        <p:grpSpPr bwMode="auto">
          <a:xfrm>
            <a:off x="7412577" y="2233314"/>
            <a:ext cx="646450" cy="463740"/>
            <a:chOff x="2330" y="1701"/>
            <a:chExt cx="789" cy="566"/>
          </a:xfrm>
          <a:solidFill>
            <a:srgbClr val="FDD5B4"/>
          </a:solidFill>
        </p:grpSpPr>
        <p:sp>
          <p:nvSpPr>
            <p:cNvPr id="34" name="Freeform 41"/>
            <p:cNvSpPr>
              <a:spLocks noEditPoints="1"/>
            </p:cNvSpPr>
            <p:nvPr/>
          </p:nvSpPr>
          <p:spPr bwMode="auto">
            <a:xfrm>
              <a:off x="2370" y="1701"/>
              <a:ext cx="709" cy="437"/>
            </a:xfrm>
            <a:custGeom>
              <a:avLst/>
              <a:gdLst>
                <a:gd name="T0" fmla="*/ 16 w 374"/>
                <a:gd name="T1" fmla="*/ 230 h 230"/>
                <a:gd name="T2" fmla="*/ 358 w 374"/>
                <a:gd name="T3" fmla="*/ 230 h 230"/>
                <a:gd name="T4" fmla="*/ 374 w 374"/>
                <a:gd name="T5" fmla="*/ 214 h 230"/>
                <a:gd name="T6" fmla="*/ 374 w 374"/>
                <a:gd name="T7" fmla="*/ 16 h 230"/>
                <a:gd name="T8" fmla="*/ 358 w 374"/>
                <a:gd name="T9" fmla="*/ 0 h 230"/>
                <a:gd name="T10" fmla="*/ 16 w 374"/>
                <a:gd name="T11" fmla="*/ 0 h 230"/>
                <a:gd name="T12" fmla="*/ 0 w 374"/>
                <a:gd name="T13" fmla="*/ 16 h 230"/>
                <a:gd name="T14" fmla="*/ 0 w 374"/>
                <a:gd name="T15" fmla="*/ 214 h 230"/>
                <a:gd name="T16" fmla="*/ 16 w 374"/>
                <a:gd name="T17" fmla="*/ 230 h 230"/>
                <a:gd name="T18" fmla="*/ 16 w 374"/>
                <a:gd name="T19" fmla="*/ 16 h 230"/>
                <a:gd name="T20" fmla="*/ 358 w 374"/>
                <a:gd name="T21" fmla="*/ 16 h 230"/>
                <a:gd name="T22" fmla="*/ 358 w 374"/>
                <a:gd name="T23" fmla="*/ 214 h 230"/>
                <a:gd name="T24" fmla="*/ 16 w 374"/>
                <a:gd name="T25" fmla="*/ 214 h 230"/>
                <a:gd name="T26" fmla="*/ 16 w 374"/>
                <a:gd name="T27" fmla="*/ 1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230">
                  <a:moveTo>
                    <a:pt x="16" y="230"/>
                  </a:moveTo>
                  <a:cubicBezTo>
                    <a:pt x="358" y="230"/>
                    <a:pt x="358" y="230"/>
                    <a:pt x="358" y="230"/>
                  </a:cubicBezTo>
                  <a:cubicBezTo>
                    <a:pt x="366" y="230"/>
                    <a:pt x="374" y="223"/>
                    <a:pt x="374" y="214"/>
                  </a:cubicBezTo>
                  <a:cubicBezTo>
                    <a:pt x="374" y="16"/>
                    <a:pt x="374" y="16"/>
                    <a:pt x="374" y="16"/>
                  </a:cubicBezTo>
                  <a:cubicBezTo>
                    <a:pt x="374" y="7"/>
                    <a:pt x="366" y="0"/>
                    <a:pt x="35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23"/>
                    <a:pt x="8" y="230"/>
                    <a:pt x="16" y="230"/>
                  </a:cubicBezTo>
                  <a:close/>
                  <a:moveTo>
                    <a:pt x="16" y="16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16" y="214"/>
                    <a:pt x="16" y="214"/>
                    <a:pt x="16" y="214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42"/>
            <p:cNvSpPr>
              <a:spLocks noEditPoints="1"/>
            </p:cNvSpPr>
            <p:nvPr/>
          </p:nvSpPr>
          <p:spPr bwMode="auto">
            <a:xfrm>
              <a:off x="2330" y="2229"/>
              <a:ext cx="789" cy="38"/>
            </a:xfrm>
            <a:custGeom>
              <a:avLst/>
              <a:gdLst>
                <a:gd name="T0" fmla="*/ 412 w 416"/>
                <a:gd name="T1" fmla="*/ 0 h 20"/>
                <a:gd name="T2" fmla="*/ 410 w 416"/>
                <a:gd name="T3" fmla="*/ 0 h 20"/>
                <a:gd name="T4" fmla="*/ 410 w 416"/>
                <a:gd name="T5" fmla="*/ 0 h 20"/>
                <a:gd name="T6" fmla="*/ 6 w 416"/>
                <a:gd name="T7" fmla="*/ 0 h 20"/>
                <a:gd name="T8" fmla="*/ 4 w 416"/>
                <a:gd name="T9" fmla="*/ 0 h 20"/>
                <a:gd name="T10" fmla="*/ 4 w 416"/>
                <a:gd name="T11" fmla="*/ 0 h 20"/>
                <a:gd name="T12" fmla="*/ 0 w 416"/>
                <a:gd name="T13" fmla="*/ 2 h 20"/>
                <a:gd name="T14" fmla="*/ 1 w 416"/>
                <a:gd name="T15" fmla="*/ 7 h 20"/>
                <a:gd name="T16" fmla="*/ 70 w 416"/>
                <a:gd name="T17" fmla="*/ 17 h 20"/>
                <a:gd name="T18" fmla="*/ 206 w 416"/>
                <a:gd name="T19" fmla="*/ 20 h 20"/>
                <a:gd name="T20" fmla="*/ 415 w 416"/>
                <a:gd name="T21" fmla="*/ 8 h 20"/>
                <a:gd name="T22" fmla="*/ 416 w 416"/>
                <a:gd name="T23" fmla="*/ 4 h 20"/>
                <a:gd name="T24" fmla="*/ 412 w 416"/>
                <a:gd name="T25" fmla="*/ 0 h 20"/>
                <a:gd name="T26" fmla="*/ 237 w 416"/>
                <a:gd name="T27" fmla="*/ 12 h 20"/>
                <a:gd name="T28" fmla="*/ 179 w 416"/>
                <a:gd name="T29" fmla="*/ 12 h 20"/>
                <a:gd name="T30" fmla="*/ 177 w 416"/>
                <a:gd name="T31" fmla="*/ 10 h 20"/>
                <a:gd name="T32" fmla="*/ 179 w 416"/>
                <a:gd name="T33" fmla="*/ 8 h 20"/>
                <a:gd name="T34" fmla="*/ 237 w 416"/>
                <a:gd name="T35" fmla="*/ 8 h 20"/>
                <a:gd name="T36" fmla="*/ 239 w 416"/>
                <a:gd name="T37" fmla="*/ 10 h 20"/>
                <a:gd name="T38" fmla="*/ 237 w 416"/>
                <a:gd name="T3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6" h="20">
                  <a:moveTo>
                    <a:pt x="412" y="0"/>
                  </a:moveTo>
                  <a:cubicBezTo>
                    <a:pt x="412" y="0"/>
                    <a:pt x="411" y="0"/>
                    <a:pt x="410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2" y="10"/>
                    <a:pt x="5" y="14"/>
                    <a:pt x="70" y="17"/>
                  </a:cubicBezTo>
                  <a:cubicBezTo>
                    <a:pt x="106" y="19"/>
                    <a:pt x="154" y="20"/>
                    <a:pt x="206" y="20"/>
                  </a:cubicBezTo>
                  <a:cubicBezTo>
                    <a:pt x="252" y="20"/>
                    <a:pt x="404" y="19"/>
                    <a:pt x="415" y="8"/>
                  </a:cubicBezTo>
                  <a:cubicBezTo>
                    <a:pt x="416" y="6"/>
                    <a:pt x="416" y="5"/>
                    <a:pt x="416" y="4"/>
                  </a:cubicBezTo>
                  <a:cubicBezTo>
                    <a:pt x="416" y="1"/>
                    <a:pt x="414" y="0"/>
                    <a:pt x="412" y="0"/>
                  </a:cubicBezTo>
                  <a:close/>
                  <a:moveTo>
                    <a:pt x="237" y="12"/>
                  </a:moveTo>
                  <a:cubicBezTo>
                    <a:pt x="179" y="12"/>
                    <a:pt x="179" y="12"/>
                    <a:pt x="179" y="12"/>
                  </a:cubicBezTo>
                  <a:cubicBezTo>
                    <a:pt x="178" y="12"/>
                    <a:pt x="177" y="11"/>
                    <a:pt x="177" y="10"/>
                  </a:cubicBezTo>
                  <a:cubicBezTo>
                    <a:pt x="177" y="9"/>
                    <a:pt x="178" y="8"/>
                    <a:pt x="179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8" y="8"/>
                    <a:pt x="239" y="9"/>
                    <a:pt x="239" y="10"/>
                  </a:cubicBezTo>
                  <a:cubicBezTo>
                    <a:pt x="239" y="11"/>
                    <a:pt x="238" y="12"/>
                    <a:pt x="2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43"/>
            <p:cNvSpPr>
              <a:spLocks noEditPoints="1"/>
            </p:cNvSpPr>
            <p:nvPr/>
          </p:nvSpPr>
          <p:spPr bwMode="auto">
            <a:xfrm>
              <a:off x="2332" y="2142"/>
              <a:ext cx="783" cy="79"/>
            </a:xfrm>
            <a:custGeom>
              <a:avLst/>
              <a:gdLst>
                <a:gd name="T0" fmla="*/ 3 w 413"/>
                <a:gd name="T1" fmla="*/ 42 h 42"/>
                <a:gd name="T2" fmla="*/ 411 w 413"/>
                <a:gd name="T3" fmla="*/ 42 h 42"/>
                <a:gd name="T4" fmla="*/ 411 w 413"/>
                <a:gd name="T5" fmla="*/ 42 h 42"/>
                <a:gd name="T6" fmla="*/ 413 w 413"/>
                <a:gd name="T7" fmla="*/ 38 h 42"/>
                <a:gd name="T8" fmla="*/ 412 w 413"/>
                <a:gd name="T9" fmla="*/ 35 h 42"/>
                <a:gd name="T10" fmla="*/ 388 w 413"/>
                <a:gd name="T11" fmla="*/ 2 h 42"/>
                <a:gd name="T12" fmla="*/ 384 w 413"/>
                <a:gd name="T13" fmla="*/ 0 h 42"/>
                <a:gd name="T14" fmla="*/ 31 w 413"/>
                <a:gd name="T15" fmla="*/ 0 h 42"/>
                <a:gd name="T16" fmla="*/ 28 w 413"/>
                <a:gd name="T17" fmla="*/ 2 h 42"/>
                <a:gd name="T18" fmla="*/ 1 w 413"/>
                <a:gd name="T19" fmla="*/ 36 h 42"/>
                <a:gd name="T20" fmla="*/ 1 w 413"/>
                <a:gd name="T21" fmla="*/ 40 h 42"/>
                <a:gd name="T22" fmla="*/ 3 w 413"/>
                <a:gd name="T23" fmla="*/ 42 h 42"/>
                <a:gd name="T24" fmla="*/ 33 w 413"/>
                <a:gd name="T25" fmla="*/ 8 h 42"/>
                <a:gd name="T26" fmla="*/ 382 w 413"/>
                <a:gd name="T27" fmla="*/ 8 h 42"/>
                <a:gd name="T28" fmla="*/ 401 w 413"/>
                <a:gd name="T29" fmla="*/ 34 h 42"/>
                <a:gd name="T30" fmla="*/ 13 w 413"/>
                <a:gd name="T31" fmla="*/ 34 h 42"/>
                <a:gd name="T32" fmla="*/ 33 w 413"/>
                <a:gd name="T33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3" h="42">
                  <a:moveTo>
                    <a:pt x="3" y="42"/>
                  </a:moveTo>
                  <a:cubicBezTo>
                    <a:pt x="411" y="42"/>
                    <a:pt x="411" y="42"/>
                    <a:pt x="411" y="42"/>
                  </a:cubicBezTo>
                  <a:cubicBezTo>
                    <a:pt x="411" y="42"/>
                    <a:pt x="411" y="42"/>
                    <a:pt x="411" y="42"/>
                  </a:cubicBezTo>
                  <a:cubicBezTo>
                    <a:pt x="412" y="41"/>
                    <a:pt x="413" y="40"/>
                    <a:pt x="413" y="38"/>
                  </a:cubicBezTo>
                  <a:cubicBezTo>
                    <a:pt x="413" y="37"/>
                    <a:pt x="413" y="36"/>
                    <a:pt x="412" y="35"/>
                  </a:cubicBezTo>
                  <a:cubicBezTo>
                    <a:pt x="388" y="2"/>
                    <a:pt x="388" y="2"/>
                    <a:pt x="388" y="2"/>
                  </a:cubicBezTo>
                  <a:cubicBezTo>
                    <a:pt x="387" y="1"/>
                    <a:pt x="386" y="0"/>
                    <a:pt x="38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0" y="39"/>
                    <a:pt x="1" y="40"/>
                  </a:cubicBezTo>
                  <a:cubicBezTo>
                    <a:pt x="1" y="41"/>
                    <a:pt x="2" y="42"/>
                    <a:pt x="3" y="42"/>
                  </a:cubicBezTo>
                  <a:close/>
                  <a:moveTo>
                    <a:pt x="33" y="8"/>
                  </a:moveTo>
                  <a:cubicBezTo>
                    <a:pt x="382" y="8"/>
                    <a:pt x="382" y="8"/>
                    <a:pt x="382" y="8"/>
                  </a:cubicBezTo>
                  <a:cubicBezTo>
                    <a:pt x="401" y="34"/>
                    <a:pt x="401" y="34"/>
                    <a:pt x="401" y="34"/>
                  </a:cubicBezTo>
                  <a:cubicBezTo>
                    <a:pt x="13" y="34"/>
                    <a:pt x="13" y="34"/>
                    <a:pt x="13" y="34"/>
                  </a:cubicBezTo>
                  <a:lnTo>
                    <a:pt x="3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44"/>
            <p:cNvSpPr>
              <a:spLocks noEditPoints="1"/>
            </p:cNvSpPr>
            <p:nvPr/>
          </p:nvSpPr>
          <p:spPr bwMode="auto">
            <a:xfrm>
              <a:off x="2599" y="1813"/>
              <a:ext cx="245" cy="247"/>
            </a:xfrm>
            <a:custGeom>
              <a:avLst/>
              <a:gdLst>
                <a:gd name="T0" fmla="*/ 129 w 129"/>
                <a:gd name="T1" fmla="*/ 75 h 130"/>
                <a:gd name="T2" fmla="*/ 129 w 129"/>
                <a:gd name="T3" fmla="*/ 75 h 130"/>
                <a:gd name="T4" fmla="*/ 129 w 129"/>
                <a:gd name="T5" fmla="*/ 75 h 130"/>
                <a:gd name="T6" fmla="*/ 128 w 129"/>
                <a:gd name="T7" fmla="*/ 75 h 130"/>
                <a:gd name="T8" fmla="*/ 128 w 129"/>
                <a:gd name="T9" fmla="*/ 75 h 130"/>
                <a:gd name="T10" fmla="*/ 128 w 129"/>
                <a:gd name="T11" fmla="*/ 75 h 130"/>
                <a:gd name="T12" fmla="*/ 128 w 129"/>
                <a:gd name="T13" fmla="*/ 74 h 130"/>
                <a:gd name="T14" fmla="*/ 128 w 129"/>
                <a:gd name="T15" fmla="*/ 74 h 130"/>
                <a:gd name="T16" fmla="*/ 128 w 129"/>
                <a:gd name="T17" fmla="*/ 74 h 130"/>
                <a:gd name="T18" fmla="*/ 128 w 129"/>
                <a:gd name="T19" fmla="*/ 74 h 130"/>
                <a:gd name="T20" fmla="*/ 128 w 129"/>
                <a:gd name="T21" fmla="*/ 74 h 130"/>
                <a:gd name="T22" fmla="*/ 128 w 129"/>
                <a:gd name="T23" fmla="*/ 74 h 130"/>
                <a:gd name="T24" fmla="*/ 106 w 129"/>
                <a:gd name="T25" fmla="*/ 71 h 130"/>
                <a:gd name="T26" fmla="*/ 106 w 129"/>
                <a:gd name="T27" fmla="*/ 71 h 130"/>
                <a:gd name="T28" fmla="*/ 106 w 129"/>
                <a:gd name="T29" fmla="*/ 71 h 130"/>
                <a:gd name="T30" fmla="*/ 106 w 129"/>
                <a:gd name="T31" fmla="*/ 71 h 130"/>
                <a:gd name="T32" fmla="*/ 105 w 129"/>
                <a:gd name="T33" fmla="*/ 71 h 130"/>
                <a:gd name="T34" fmla="*/ 105 w 129"/>
                <a:gd name="T35" fmla="*/ 71 h 130"/>
                <a:gd name="T36" fmla="*/ 105 w 129"/>
                <a:gd name="T37" fmla="*/ 71 h 130"/>
                <a:gd name="T38" fmla="*/ 105 w 129"/>
                <a:gd name="T39" fmla="*/ 72 h 130"/>
                <a:gd name="T40" fmla="*/ 105 w 129"/>
                <a:gd name="T41" fmla="*/ 72 h 130"/>
                <a:gd name="T42" fmla="*/ 93 w 129"/>
                <a:gd name="T43" fmla="*/ 94 h 130"/>
                <a:gd name="T44" fmla="*/ 65 w 129"/>
                <a:gd name="T45" fmla="*/ 106 h 130"/>
                <a:gd name="T46" fmla="*/ 23 w 129"/>
                <a:gd name="T47" fmla="*/ 65 h 130"/>
                <a:gd name="T48" fmla="*/ 65 w 129"/>
                <a:gd name="T49" fmla="*/ 24 h 130"/>
                <a:gd name="T50" fmla="*/ 78 w 129"/>
                <a:gd name="T51" fmla="*/ 26 h 130"/>
                <a:gd name="T52" fmla="*/ 78 w 129"/>
                <a:gd name="T53" fmla="*/ 26 h 130"/>
                <a:gd name="T54" fmla="*/ 78 w 129"/>
                <a:gd name="T55" fmla="*/ 26 h 130"/>
                <a:gd name="T56" fmla="*/ 79 w 129"/>
                <a:gd name="T57" fmla="*/ 26 h 130"/>
                <a:gd name="T58" fmla="*/ 79 w 129"/>
                <a:gd name="T59" fmla="*/ 26 h 130"/>
                <a:gd name="T60" fmla="*/ 79 w 129"/>
                <a:gd name="T61" fmla="*/ 26 h 130"/>
                <a:gd name="T62" fmla="*/ 79 w 129"/>
                <a:gd name="T63" fmla="*/ 26 h 130"/>
                <a:gd name="T64" fmla="*/ 79 w 129"/>
                <a:gd name="T65" fmla="*/ 26 h 130"/>
                <a:gd name="T66" fmla="*/ 80 w 129"/>
                <a:gd name="T67" fmla="*/ 26 h 130"/>
                <a:gd name="T68" fmla="*/ 80 w 129"/>
                <a:gd name="T69" fmla="*/ 26 h 130"/>
                <a:gd name="T70" fmla="*/ 80 w 129"/>
                <a:gd name="T71" fmla="*/ 26 h 130"/>
                <a:gd name="T72" fmla="*/ 80 w 129"/>
                <a:gd name="T73" fmla="*/ 26 h 130"/>
                <a:gd name="T74" fmla="*/ 80 w 129"/>
                <a:gd name="T75" fmla="*/ 26 h 130"/>
                <a:gd name="T76" fmla="*/ 87 w 129"/>
                <a:gd name="T77" fmla="*/ 5 h 130"/>
                <a:gd name="T78" fmla="*/ 87 w 129"/>
                <a:gd name="T79" fmla="*/ 5 h 130"/>
                <a:gd name="T80" fmla="*/ 87 w 129"/>
                <a:gd name="T81" fmla="*/ 5 h 130"/>
                <a:gd name="T82" fmla="*/ 87 w 129"/>
                <a:gd name="T83" fmla="*/ 5 h 130"/>
                <a:gd name="T84" fmla="*/ 87 w 129"/>
                <a:gd name="T85" fmla="*/ 4 h 130"/>
                <a:gd name="T86" fmla="*/ 87 w 129"/>
                <a:gd name="T87" fmla="*/ 4 h 130"/>
                <a:gd name="T88" fmla="*/ 87 w 129"/>
                <a:gd name="T89" fmla="*/ 4 h 130"/>
                <a:gd name="T90" fmla="*/ 86 w 129"/>
                <a:gd name="T91" fmla="*/ 4 h 130"/>
                <a:gd name="T92" fmla="*/ 86 w 129"/>
                <a:gd name="T93" fmla="*/ 4 h 130"/>
                <a:gd name="T94" fmla="*/ 86 w 129"/>
                <a:gd name="T95" fmla="*/ 4 h 130"/>
                <a:gd name="T96" fmla="*/ 64 w 129"/>
                <a:gd name="T97" fmla="*/ 0 h 130"/>
                <a:gd name="T98" fmla="*/ 0 w 129"/>
                <a:gd name="T99" fmla="*/ 65 h 130"/>
                <a:gd name="T100" fmla="*/ 64 w 129"/>
                <a:gd name="T101" fmla="*/ 130 h 130"/>
                <a:gd name="T102" fmla="*/ 110 w 129"/>
                <a:gd name="T103" fmla="*/ 111 h 130"/>
                <a:gd name="T104" fmla="*/ 129 w 129"/>
                <a:gd name="T105" fmla="*/ 75 h 130"/>
                <a:gd name="T106" fmla="*/ 109 w 129"/>
                <a:gd name="T107" fmla="*/ 109 h 130"/>
                <a:gd name="T108" fmla="*/ 96 w 129"/>
                <a:gd name="T109" fmla="*/ 95 h 130"/>
                <a:gd name="T110" fmla="*/ 107 w 129"/>
                <a:gd name="T111" fmla="*/ 73 h 130"/>
                <a:gd name="T112" fmla="*/ 126 w 129"/>
                <a:gd name="T113" fmla="*/ 76 h 130"/>
                <a:gd name="T114" fmla="*/ 109 w 129"/>
                <a:gd name="T115" fmla="*/ 10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5"/>
                    <a:pt x="129" y="75"/>
                    <a:pt x="129" y="75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29" y="75"/>
                    <a:pt x="129" y="75"/>
                    <a:pt x="128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1"/>
                    <a:pt x="105" y="71"/>
                    <a:pt x="105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80"/>
                    <a:pt x="99" y="88"/>
                    <a:pt x="93" y="94"/>
                  </a:cubicBezTo>
                  <a:cubicBezTo>
                    <a:pt x="86" y="102"/>
                    <a:pt x="75" y="106"/>
                    <a:pt x="65" y="106"/>
                  </a:cubicBezTo>
                  <a:cubicBezTo>
                    <a:pt x="42" y="106"/>
                    <a:pt x="23" y="88"/>
                    <a:pt x="23" y="65"/>
                  </a:cubicBezTo>
                  <a:cubicBezTo>
                    <a:pt x="23" y="42"/>
                    <a:pt x="42" y="24"/>
                    <a:pt x="65" y="24"/>
                  </a:cubicBezTo>
                  <a:cubicBezTo>
                    <a:pt x="69" y="24"/>
                    <a:pt x="74" y="25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79" y="1"/>
                    <a:pt x="72" y="0"/>
                    <a:pt x="64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4" y="130"/>
                  </a:cubicBezTo>
                  <a:cubicBezTo>
                    <a:pt x="82" y="130"/>
                    <a:pt x="98" y="123"/>
                    <a:pt x="110" y="111"/>
                  </a:cubicBezTo>
                  <a:cubicBezTo>
                    <a:pt x="120" y="101"/>
                    <a:pt x="126" y="89"/>
                    <a:pt x="129" y="75"/>
                  </a:cubicBezTo>
                  <a:close/>
                  <a:moveTo>
                    <a:pt x="109" y="109"/>
                  </a:moveTo>
                  <a:cubicBezTo>
                    <a:pt x="96" y="95"/>
                    <a:pt x="96" y="95"/>
                    <a:pt x="96" y="95"/>
                  </a:cubicBezTo>
                  <a:cubicBezTo>
                    <a:pt x="102" y="89"/>
                    <a:pt x="105" y="81"/>
                    <a:pt x="107" y="73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4" y="88"/>
                    <a:pt x="118" y="100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2774" y="1796"/>
              <a:ext cx="98" cy="137"/>
            </a:xfrm>
            <a:custGeom>
              <a:avLst/>
              <a:gdLst>
                <a:gd name="T0" fmla="*/ 1 w 52"/>
                <a:gd name="T1" fmla="*/ 22 h 72"/>
                <a:gd name="T2" fmla="*/ 1 w 52"/>
                <a:gd name="T3" fmla="*/ 22 h 72"/>
                <a:gd name="T4" fmla="*/ 1 w 52"/>
                <a:gd name="T5" fmla="*/ 22 h 72"/>
                <a:gd name="T6" fmla="*/ 1 w 52"/>
                <a:gd name="T7" fmla="*/ 22 h 72"/>
                <a:gd name="T8" fmla="*/ 1 w 52"/>
                <a:gd name="T9" fmla="*/ 22 h 72"/>
                <a:gd name="T10" fmla="*/ 28 w 52"/>
                <a:gd name="T11" fmla="*/ 61 h 72"/>
                <a:gd name="T12" fmla="*/ 28 w 52"/>
                <a:gd name="T13" fmla="*/ 68 h 72"/>
                <a:gd name="T14" fmla="*/ 28 w 52"/>
                <a:gd name="T15" fmla="*/ 68 h 72"/>
                <a:gd name="T16" fmla="*/ 28 w 52"/>
                <a:gd name="T17" fmla="*/ 68 h 72"/>
                <a:gd name="T18" fmla="*/ 28 w 52"/>
                <a:gd name="T19" fmla="*/ 68 h 72"/>
                <a:gd name="T20" fmla="*/ 28 w 52"/>
                <a:gd name="T21" fmla="*/ 68 h 72"/>
                <a:gd name="T22" fmla="*/ 28 w 52"/>
                <a:gd name="T23" fmla="*/ 69 h 72"/>
                <a:gd name="T24" fmla="*/ 28 w 52"/>
                <a:gd name="T25" fmla="*/ 69 h 72"/>
                <a:gd name="T26" fmla="*/ 28 w 52"/>
                <a:gd name="T27" fmla="*/ 69 h 72"/>
                <a:gd name="T28" fmla="*/ 28 w 52"/>
                <a:gd name="T29" fmla="*/ 69 h 72"/>
                <a:gd name="T30" fmla="*/ 29 w 52"/>
                <a:gd name="T31" fmla="*/ 69 h 72"/>
                <a:gd name="T32" fmla="*/ 29 w 52"/>
                <a:gd name="T33" fmla="*/ 69 h 72"/>
                <a:gd name="T34" fmla="*/ 29 w 52"/>
                <a:gd name="T35" fmla="*/ 69 h 72"/>
                <a:gd name="T36" fmla="*/ 29 w 52"/>
                <a:gd name="T37" fmla="*/ 69 h 72"/>
                <a:gd name="T38" fmla="*/ 50 w 52"/>
                <a:gd name="T39" fmla="*/ 72 h 72"/>
                <a:gd name="T40" fmla="*/ 50 w 52"/>
                <a:gd name="T41" fmla="*/ 72 h 72"/>
                <a:gd name="T42" fmla="*/ 50 w 52"/>
                <a:gd name="T43" fmla="*/ 72 h 72"/>
                <a:gd name="T44" fmla="*/ 50 w 52"/>
                <a:gd name="T45" fmla="*/ 72 h 72"/>
                <a:gd name="T46" fmla="*/ 51 w 52"/>
                <a:gd name="T47" fmla="*/ 72 h 72"/>
                <a:gd name="T48" fmla="*/ 51 w 52"/>
                <a:gd name="T49" fmla="*/ 72 h 72"/>
                <a:gd name="T50" fmla="*/ 51 w 52"/>
                <a:gd name="T51" fmla="*/ 72 h 72"/>
                <a:gd name="T52" fmla="*/ 51 w 52"/>
                <a:gd name="T53" fmla="*/ 72 h 72"/>
                <a:gd name="T54" fmla="*/ 51 w 52"/>
                <a:gd name="T55" fmla="*/ 72 h 72"/>
                <a:gd name="T56" fmla="*/ 51 w 52"/>
                <a:gd name="T57" fmla="*/ 72 h 72"/>
                <a:gd name="T58" fmla="*/ 51 w 52"/>
                <a:gd name="T59" fmla="*/ 71 h 72"/>
                <a:gd name="T60" fmla="*/ 51 w 52"/>
                <a:gd name="T61" fmla="*/ 71 h 72"/>
                <a:gd name="T62" fmla="*/ 52 w 52"/>
                <a:gd name="T63" fmla="*/ 61 h 72"/>
                <a:gd name="T64" fmla="*/ 9 w 52"/>
                <a:gd name="T65" fmla="*/ 0 h 72"/>
                <a:gd name="T66" fmla="*/ 9 w 52"/>
                <a:gd name="T67" fmla="*/ 0 h 72"/>
                <a:gd name="T68" fmla="*/ 8 w 52"/>
                <a:gd name="T69" fmla="*/ 0 h 72"/>
                <a:gd name="T70" fmla="*/ 8 w 52"/>
                <a:gd name="T71" fmla="*/ 0 h 72"/>
                <a:gd name="T72" fmla="*/ 8 w 52"/>
                <a:gd name="T73" fmla="*/ 0 h 72"/>
                <a:gd name="T74" fmla="*/ 8 w 52"/>
                <a:gd name="T75" fmla="*/ 0 h 72"/>
                <a:gd name="T76" fmla="*/ 8 w 52"/>
                <a:gd name="T77" fmla="*/ 1 h 72"/>
                <a:gd name="T78" fmla="*/ 8 w 52"/>
                <a:gd name="T79" fmla="*/ 1 h 72"/>
                <a:gd name="T80" fmla="*/ 8 w 52"/>
                <a:gd name="T81" fmla="*/ 1 h 72"/>
                <a:gd name="T82" fmla="*/ 0 w 52"/>
                <a:gd name="T83" fmla="*/ 21 h 72"/>
                <a:gd name="T84" fmla="*/ 0 w 52"/>
                <a:gd name="T85" fmla="*/ 21 h 72"/>
                <a:gd name="T86" fmla="*/ 0 w 52"/>
                <a:gd name="T87" fmla="*/ 21 h 72"/>
                <a:gd name="T88" fmla="*/ 0 w 52"/>
                <a:gd name="T89" fmla="*/ 22 h 72"/>
                <a:gd name="T90" fmla="*/ 1 w 52"/>
                <a:gd name="T91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72"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7" y="28"/>
                    <a:pt x="28" y="44"/>
                    <a:pt x="28" y="61"/>
                  </a:cubicBezTo>
                  <a:cubicBezTo>
                    <a:pt x="28" y="63"/>
                    <a:pt x="28" y="66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2" y="68"/>
                    <a:pt x="52" y="65"/>
                    <a:pt x="52" y="61"/>
                  </a:cubicBezTo>
                  <a:cubicBezTo>
                    <a:pt x="52" y="34"/>
                    <a:pt x="35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1" y="22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2832" y="1999"/>
              <a:ext cx="59" cy="32"/>
            </a:xfrm>
            <a:custGeom>
              <a:avLst/>
              <a:gdLst>
                <a:gd name="T0" fmla="*/ 8 w 59"/>
                <a:gd name="T1" fmla="*/ 0 h 32"/>
                <a:gd name="T2" fmla="*/ 0 w 59"/>
                <a:gd name="T3" fmla="*/ 6 h 32"/>
                <a:gd name="T4" fmla="*/ 27 w 59"/>
                <a:gd name="T5" fmla="*/ 32 h 32"/>
                <a:gd name="T6" fmla="*/ 59 w 59"/>
                <a:gd name="T7" fmla="*/ 32 h 32"/>
                <a:gd name="T8" fmla="*/ 59 w 59"/>
                <a:gd name="T9" fmla="*/ 23 h 32"/>
                <a:gd name="T10" fmla="*/ 31 w 59"/>
                <a:gd name="T11" fmla="*/ 23 h 32"/>
                <a:gd name="T12" fmla="*/ 8 w 5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8" y="0"/>
                  </a:moveTo>
                  <a:lnTo>
                    <a:pt x="0" y="6"/>
                  </a:lnTo>
                  <a:lnTo>
                    <a:pt x="27" y="32"/>
                  </a:lnTo>
                  <a:lnTo>
                    <a:pt x="59" y="32"/>
                  </a:lnTo>
                  <a:lnTo>
                    <a:pt x="59" y="23"/>
                  </a:lnTo>
                  <a:lnTo>
                    <a:pt x="31" y="23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501" y="1982"/>
              <a:ext cx="92" cy="38"/>
            </a:xfrm>
            <a:custGeom>
              <a:avLst/>
              <a:gdLst>
                <a:gd name="T0" fmla="*/ 41 w 92"/>
                <a:gd name="T1" fmla="*/ 27 h 38"/>
                <a:gd name="T2" fmla="*/ 0 w 92"/>
                <a:gd name="T3" fmla="*/ 27 h 38"/>
                <a:gd name="T4" fmla="*/ 0 w 92"/>
                <a:gd name="T5" fmla="*/ 38 h 38"/>
                <a:gd name="T6" fmla="*/ 45 w 92"/>
                <a:gd name="T7" fmla="*/ 38 h 38"/>
                <a:gd name="T8" fmla="*/ 92 w 92"/>
                <a:gd name="T9" fmla="*/ 10 h 38"/>
                <a:gd name="T10" fmla="*/ 87 w 92"/>
                <a:gd name="T11" fmla="*/ 0 h 38"/>
                <a:gd name="T12" fmla="*/ 41 w 92"/>
                <a:gd name="T13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38">
                  <a:moveTo>
                    <a:pt x="41" y="27"/>
                  </a:moveTo>
                  <a:lnTo>
                    <a:pt x="0" y="27"/>
                  </a:lnTo>
                  <a:lnTo>
                    <a:pt x="0" y="38"/>
                  </a:lnTo>
                  <a:lnTo>
                    <a:pt x="45" y="38"/>
                  </a:lnTo>
                  <a:lnTo>
                    <a:pt x="92" y="10"/>
                  </a:lnTo>
                  <a:lnTo>
                    <a:pt x="87" y="0"/>
                  </a:lnTo>
                  <a:lnTo>
                    <a:pt x="4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861" y="1804"/>
              <a:ext cx="87" cy="39"/>
            </a:xfrm>
            <a:custGeom>
              <a:avLst/>
              <a:gdLst>
                <a:gd name="T0" fmla="*/ 87 w 87"/>
                <a:gd name="T1" fmla="*/ 0 h 39"/>
                <a:gd name="T2" fmla="*/ 34 w 87"/>
                <a:gd name="T3" fmla="*/ 0 h 39"/>
                <a:gd name="T4" fmla="*/ 0 w 87"/>
                <a:gd name="T5" fmla="*/ 32 h 39"/>
                <a:gd name="T6" fmla="*/ 8 w 87"/>
                <a:gd name="T7" fmla="*/ 39 h 39"/>
                <a:gd name="T8" fmla="*/ 38 w 87"/>
                <a:gd name="T9" fmla="*/ 9 h 39"/>
                <a:gd name="T10" fmla="*/ 87 w 87"/>
                <a:gd name="T11" fmla="*/ 9 h 39"/>
                <a:gd name="T12" fmla="*/ 87 w 8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9">
                  <a:moveTo>
                    <a:pt x="87" y="0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8" y="39"/>
                  </a:lnTo>
                  <a:lnTo>
                    <a:pt x="38" y="9"/>
                  </a:lnTo>
                  <a:lnTo>
                    <a:pt x="87" y="9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3003" y="1902"/>
              <a:ext cx="38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2960" y="1914"/>
              <a:ext cx="81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2984" y="1925"/>
              <a:ext cx="57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2992" y="1938"/>
              <a:ext cx="49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2933" y="1950"/>
              <a:ext cx="108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2965" y="1961"/>
              <a:ext cx="76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5"/>
            <p:cNvSpPr>
              <a:spLocks noEditPoints="1"/>
            </p:cNvSpPr>
            <p:nvPr/>
          </p:nvSpPr>
          <p:spPr bwMode="auto">
            <a:xfrm>
              <a:off x="2901" y="1986"/>
              <a:ext cx="127" cy="95"/>
            </a:xfrm>
            <a:custGeom>
              <a:avLst/>
              <a:gdLst>
                <a:gd name="T0" fmla="*/ 43 w 67"/>
                <a:gd name="T1" fmla="*/ 2 h 50"/>
                <a:gd name="T2" fmla="*/ 29 w 67"/>
                <a:gd name="T3" fmla="*/ 6 h 50"/>
                <a:gd name="T4" fmla="*/ 22 w 67"/>
                <a:gd name="T5" fmla="*/ 0 h 50"/>
                <a:gd name="T6" fmla="*/ 0 w 67"/>
                <a:gd name="T7" fmla="*/ 0 h 50"/>
                <a:gd name="T8" fmla="*/ 0 w 67"/>
                <a:gd name="T9" fmla="*/ 1 h 50"/>
                <a:gd name="T10" fmla="*/ 22 w 67"/>
                <a:gd name="T11" fmla="*/ 1 h 50"/>
                <a:gd name="T12" fmla="*/ 28 w 67"/>
                <a:gd name="T13" fmla="*/ 7 h 50"/>
                <a:gd name="T14" fmla="*/ 19 w 67"/>
                <a:gd name="T15" fmla="*/ 26 h 50"/>
                <a:gd name="T16" fmla="*/ 43 w 67"/>
                <a:gd name="T17" fmla="*/ 50 h 50"/>
                <a:gd name="T18" fmla="*/ 67 w 67"/>
                <a:gd name="T19" fmla="*/ 26 h 50"/>
                <a:gd name="T20" fmla="*/ 43 w 67"/>
                <a:gd name="T21" fmla="*/ 2 h 50"/>
                <a:gd name="T22" fmla="*/ 43 w 67"/>
                <a:gd name="T23" fmla="*/ 48 h 50"/>
                <a:gd name="T24" fmla="*/ 21 w 67"/>
                <a:gd name="T25" fmla="*/ 26 h 50"/>
                <a:gd name="T26" fmla="*/ 29 w 67"/>
                <a:gd name="T27" fmla="*/ 8 h 50"/>
                <a:gd name="T28" fmla="*/ 35 w 67"/>
                <a:gd name="T29" fmla="*/ 14 h 50"/>
                <a:gd name="T30" fmla="*/ 29 w 67"/>
                <a:gd name="T31" fmla="*/ 26 h 50"/>
                <a:gd name="T32" fmla="*/ 43 w 67"/>
                <a:gd name="T33" fmla="*/ 40 h 50"/>
                <a:gd name="T34" fmla="*/ 57 w 67"/>
                <a:gd name="T35" fmla="*/ 26 h 50"/>
                <a:gd name="T36" fmla="*/ 43 w 67"/>
                <a:gd name="T37" fmla="*/ 11 h 50"/>
                <a:gd name="T38" fmla="*/ 36 w 67"/>
                <a:gd name="T39" fmla="*/ 13 h 50"/>
                <a:gd name="T40" fmla="*/ 30 w 67"/>
                <a:gd name="T41" fmla="*/ 8 h 50"/>
                <a:gd name="T42" fmla="*/ 43 w 67"/>
                <a:gd name="T43" fmla="*/ 4 h 50"/>
                <a:gd name="T44" fmla="*/ 65 w 67"/>
                <a:gd name="T45" fmla="*/ 26 h 50"/>
                <a:gd name="T46" fmla="*/ 43 w 67"/>
                <a:gd name="T47" fmla="*/ 48 h 50"/>
                <a:gd name="T48" fmla="*/ 43 w 67"/>
                <a:gd name="T49" fmla="*/ 12 h 50"/>
                <a:gd name="T50" fmla="*/ 56 w 67"/>
                <a:gd name="T51" fmla="*/ 26 h 50"/>
                <a:gd name="T52" fmla="*/ 43 w 67"/>
                <a:gd name="T53" fmla="*/ 39 h 50"/>
                <a:gd name="T54" fmla="*/ 30 w 67"/>
                <a:gd name="T55" fmla="*/ 26 h 50"/>
                <a:gd name="T56" fmla="*/ 43 w 67"/>
                <a:gd name="T57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50">
                  <a:moveTo>
                    <a:pt x="43" y="2"/>
                  </a:moveTo>
                  <a:cubicBezTo>
                    <a:pt x="38" y="2"/>
                    <a:pt x="33" y="3"/>
                    <a:pt x="29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2" y="11"/>
                    <a:pt x="19" y="18"/>
                    <a:pt x="19" y="26"/>
                  </a:cubicBezTo>
                  <a:cubicBezTo>
                    <a:pt x="19" y="39"/>
                    <a:pt x="30" y="50"/>
                    <a:pt x="43" y="50"/>
                  </a:cubicBezTo>
                  <a:cubicBezTo>
                    <a:pt x="56" y="50"/>
                    <a:pt x="67" y="39"/>
                    <a:pt x="67" y="26"/>
                  </a:cubicBezTo>
                  <a:cubicBezTo>
                    <a:pt x="67" y="12"/>
                    <a:pt x="56" y="2"/>
                    <a:pt x="43" y="2"/>
                  </a:cubicBezTo>
                  <a:close/>
                  <a:moveTo>
                    <a:pt x="43" y="48"/>
                  </a:moveTo>
                  <a:cubicBezTo>
                    <a:pt x="31" y="48"/>
                    <a:pt x="21" y="38"/>
                    <a:pt x="21" y="26"/>
                  </a:cubicBezTo>
                  <a:cubicBezTo>
                    <a:pt x="21" y="19"/>
                    <a:pt x="24" y="12"/>
                    <a:pt x="29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1" y="16"/>
                    <a:pt x="29" y="21"/>
                    <a:pt x="29" y="26"/>
                  </a:cubicBezTo>
                  <a:cubicBezTo>
                    <a:pt x="29" y="34"/>
                    <a:pt x="35" y="40"/>
                    <a:pt x="43" y="40"/>
                  </a:cubicBezTo>
                  <a:cubicBezTo>
                    <a:pt x="51" y="40"/>
                    <a:pt x="57" y="34"/>
                    <a:pt x="57" y="26"/>
                  </a:cubicBezTo>
                  <a:cubicBezTo>
                    <a:pt x="57" y="18"/>
                    <a:pt x="51" y="11"/>
                    <a:pt x="43" y="11"/>
                  </a:cubicBezTo>
                  <a:cubicBezTo>
                    <a:pt x="40" y="11"/>
                    <a:pt x="38" y="12"/>
                    <a:pt x="36" y="13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4" y="5"/>
                    <a:pt x="38" y="4"/>
                    <a:pt x="43" y="4"/>
                  </a:cubicBezTo>
                  <a:cubicBezTo>
                    <a:pt x="55" y="4"/>
                    <a:pt x="65" y="13"/>
                    <a:pt x="65" y="26"/>
                  </a:cubicBezTo>
                  <a:cubicBezTo>
                    <a:pt x="65" y="38"/>
                    <a:pt x="55" y="48"/>
                    <a:pt x="43" y="48"/>
                  </a:cubicBezTo>
                  <a:close/>
                  <a:moveTo>
                    <a:pt x="43" y="12"/>
                  </a:moveTo>
                  <a:cubicBezTo>
                    <a:pt x="50" y="12"/>
                    <a:pt x="56" y="18"/>
                    <a:pt x="56" y="26"/>
                  </a:cubicBezTo>
                  <a:cubicBezTo>
                    <a:pt x="56" y="33"/>
                    <a:pt x="50" y="39"/>
                    <a:pt x="43" y="39"/>
                  </a:cubicBezTo>
                  <a:cubicBezTo>
                    <a:pt x="36" y="39"/>
                    <a:pt x="30" y="33"/>
                    <a:pt x="30" y="26"/>
                  </a:cubicBezTo>
                  <a:cubicBezTo>
                    <a:pt x="30" y="18"/>
                    <a:pt x="36" y="12"/>
                    <a:pt x="4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2413" y="1758"/>
              <a:ext cx="6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2487" y="1758"/>
              <a:ext cx="65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2413" y="1855"/>
              <a:ext cx="70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2413" y="1840"/>
              <a:ext cx="114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2413" y="1824"/>
              <a:ext cx="51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2413" y="1809"/>
              <a:ext cx="84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Rectangle 62"/>
            <p:cNvSpPr>
              <a:spLocks noChangeArrowheads="1"/>
            </p:cNvSpPr>
            <p:nvPr/>
          </p:nvSpPr>
          <p:spPr bwMode="auto">
            <a:xfrm>
              <a:off x="2413" y="1792"/>
              <a:ext cx="101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2413" y="1777"/>
              <a:ext cx="84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7" name="Slide Number Placeholder 21">
            <a:extLst>
              <a:ext uri="{FF2B5EF4-FFF2-40B4-BE49-F238E27FC236}">
                <a16:creationId xmlns:a16="http://schemas.microsoft.com/office/drawing/2014/main" id="{A38676EE-F401-4C96-BF7E-9823DBEA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42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1A9F0DF-49CF-8047-B74D-D12F63E90FA0}"/>
              </a:ext>
            </a:extLst>
          </p:cNvPr>
          <p:cNvSpPr txBox="1"/>
          <p:nvPr/>
        </p:nvSpPr>
        <p:spPr>
          <a:xfrm>
            <a:off x="358776" y="4084320"/>
            <a:ext cx="8389938" cy="578882"/>
          </a:xfrm>
          <a:prstGeom prst="round2Diag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400" kern="0" dirty="0">
                <a:solidFill>
                  <a:srgbClr val="595959"/>
                </a:solidFill>
                <a:cs typeface="Arial" panose="020B0604020202020204" pitchFamily="34" charset="0"/>
              </a:rPr>
              <a:t>Managed services to drive efficiencies, lead engagements through insights and </a:t>
            </a:r>
          </a:p>
          <a:p>
            <a:pPr algn="ctr" defTabSz="685800">
              <a:defRPr/>
            </a:pPr>
            <a:r>
              <a:rPr lang="en-US" sz="1400" kern="0" dirty="0">
                <a:solidFill>
                  <a:srgbClr val="595959"/>
                </a:solidFill>
                <a:cs typeface="Arial" panose="020B0604020202020204" pitchFamily="34" charset="0"/>
              </a:rPr>
              <a:t>value beyond cost economics.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 Managed SDWAN: Value Propositions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8775" y="1022510"/>
            <a:ext cx="2449710" cy="932899"/>
            <a:chOff x="358775" y="1022510"/>
            <a:chExt cx="2449710" cy="932899"/>
          </a:xfrm>
        </p:grpSpPr>
        <p:sp>
          <p:nvSpPr>
            <p:cNvPr id="4" name="Rectangle 3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Connectivity-centric  to App centric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Discover, understand needs and manage performance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8FB4E0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328889" y="1022510"/>
            <a:ext cx="2449710" cy="932899"/>
            <a:chOff x="358775" y="1022510"/>
            <a:chExt cx="2449710" cy="932899"/>
          </a:xfrm>
        </p:grpSpPr>
        <p:sp>
          <p:nvSpPr>
            <p:cNvPr id="47" name="Rectangle 46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E7B8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Cloud Enablement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Facilitate &amp; manage performance 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E7B8B7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99003" y="1022510"/>
            <a:ext cx="2449710" cy="932899"/>
            <a:chOff x="358775" y="1022510"/>
            <a:chExt cx="2449710" cy="932899"/>
          </a:xfrm>
        </p:grpSpPr>
        <p:sp>
          <p:nvSpPr>
            <p:cNvPr id="51" name="Rectangle 50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CCC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Difficult to simplified operations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Automation, programmability, consolidation and agility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CCC1DB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58775" y="2555788"/>
            <a:ext cx="2449710" cy="932899"/>
            <a:chOff x="358775" y="1022510"/>
            <a:chExt cx="2449710" cy="932899"/>
          </a:xfrm>
        </p:grpSpPr>
        <p:sp>
          <p:nvSpPr>
            <p:cNvPr id="55" name="Rectangle 54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FDD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Inflexible to Flexible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Hybrid WAN, Topologies, Physical/Virtual, convergence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FDD5B4"/>
                  </a:solidFill>
                  <a:latin typeface="Impact" panose="020B0806030902050204" pitchFamily="34" charset="0"/>
                </a:rPr>
                <a:t>4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28889" y="2555788"/>
            <a:ext cx="2449710" cy="932899"/>
            <a:chOff x="358775" y="1022510"/>
            <a:chExt cx="2449710" cy="932899"/>
          </a:xfrm>
        </p:grpSpPr>
        <p:sp>
          <p:nvSpPr>
            <p:cNvPr id="59" name="Rectangle 58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93C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Visibility &amp; Analytics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Behaviours, Trends and feedback loops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93CEDE"/>
                  </a:solidFill>
                  <a:latin typeface="Impact" panose="020B0806030902050204" pitchFamily="34" charset="0"/>
                </a:rPr>
                <a:t>5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299003" y="2555788"/>
            <a:ext cx="2449710" cy="932899"/>
            <a:chOff x="358775" y="1022510"/>
            <a:chExt cx="2449710" cy="932899"/>
          </a:xfrm>
        </p:grpSpPr>
        <p:sp>
          <p:nvSpPr>
            <p:cNvPr id="63" name="Rectangle 62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C3D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Security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Cloud perimeter branch and user security.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C3D79B"/>
                  </a:solidFill>
                  <a:latin typeface="Impact" panose="020B0806030902050204" pitchFamily="34" charset="0"/>
                </a:rPr>
                <a:t>6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358775" y="1955409"/>
            <a:ext cx="245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328889" y="1955409"/>
            <a:ext cx="2451600" cy="0"/>
          </a:xfrm>
          <a:prstGeom prst="line">
            <a:avLst/>
          </a:prstGeom>
          <a:ln>
            <a:solidFill>
              <a:srgbClr val="E7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299003" y="1955409"/>
            <a:ext cx="245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8775" y="3488687"/>
            <a:ext cx="2451600" cy="0"/>
          </a:xfrm>
          <a:prstGeom prst="line">
            <a:avLst/>
          </a:prstGeom>
          <a:ln>
            <a:solidFill>
              <a:srgbClr val="FDD5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28889" y="3488687"/>
            <a:ext cx="2451600" cy="0"/>
          </a:xfrm>
          <a:prstGeom prst="line">
            <a:avLst/>
          </a:prstGeom>
          <a:ln>
            <a:solidFill>
              <a:srgbClr val="93C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299003" y="3488687"/>
            <a:ext cx="2451600" cy="0"/>
          </a:xfrm>
          <a:prstGeom prst="line">
            <a:avLst/>
          </a:prstGeom>
          <a:ln>
            <a:solidFill>
              <a:srgbClr val="C3D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21">
            <a:extLst>
              <a:ext uri="{FF2B5EF4-FFF2-40B4-BE49-F238E27FC236}">
                <a16:creationId xmlns:a16="http://schemas.microsoft.com/office/drawing/2014/main" id="{FAC3D4A6-39C2-4562-A20C-68C17BAB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37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ym typeface="Arial"/>
              </a:rPr>
              <a:t>Sify Managed</a:t>
            </a:r>
            <a:r>
              <a:rPr lang="en-IN" dirty="0"/>
              <a:t> SD WAN Components</a:t>
            </a:r>
          </a:p>
        </p:txBody>
      </p:sp>
      <p:sp>
        <p:nvSpPr>
          <p:cNvPr id="14" name="Round Single Corner Rectangle 13"/>
          <p:cNvSpPr/>
          <p:nvPr/>
        </p:nvSpPr>
        <p:spPr>
          <a:xfrm>
            <a:off x="528766" y="1471076"/>
            <a:ext cx="1800000" cy="2658964"/>
          </a:xfrm>
          <a:prstGeom prst="round1Rect">
            <a:avLst/>
          </a:prstGeom>
          <a:solidFill>
            <a:srgbClr val="8FB4E0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SD-WAN CPE</a:t>
            </a:r>
            <a:endParaRPr lang="en-US" sz="1200" b="1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Data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each site to terminate WAN links – internet and MPLS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Available as hardware appliance model or in VM form factor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Standalone or HA deployment (Active-Standby)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Various bandwidth subscription models</a:t>
            </a:r>
          </a:p>
        </p:txBody>
      </p:sp>
      <p:sp>
        <p:nvSpPr>
          <p:cNvPr id="17" name="Round Single Corner Rectangle 16"/>
          <p:cNvSpPr/>
          <p:nvPr/>
        </p:nvSpPr>
        <p:spPr>
          <a:xfrm>
            <a:off x="2838739" y="1471076"/>
            <a:ext cx="1800000" cy="2658964"/>
          </a:xfrm>
          <a:prstGeom prst="round1Rect">
            <a:avLst/>
          </a:prstGeom>
          <a:solidFill>
            <a:srgbClr val="E7B8B7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13333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CONTROLLER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Control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DC/DR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High availability mode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Complete discovery of WAN</a:t>
            </a:r>
          </a:p>
          <a:p>
            <a:pPr marL="228600" lvl="2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CPE devices</a:t>
            </a:r>
          </a:p>
          <a:p>
            <a:pPr marL="228600" lvl="2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WAN links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Enables discovery of other spoke sites and prefix exchange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Facilitates in IPSEC key exchange and establishment</a:t>
            </a:r>
            <a:endParaRPr lang="en-US" sz="1000" kern="1200" dirty="0">
              <a:solidFill>
                <a:srgbClr val="595959"/>
              </a:solidFill>
            </a:endParaRPr>
          </a:p>
        </p:txBody>
      </p:sp>
      <p:sp>
        <p:nvSpPr>
          <p:cNvPr id="20" name="Round Single Corner Rectangle 19"/>
          <p:cNvSpPr/>
          <p:nvPr/>
        </p:nvSpPr>
        <p:spPr>
          <a:xfrm>
            <a:off x="4808730" y="1471076"/>
            <a:ext cx="1800000" cy="2658964"/>
          </a:xfrm>
          <a:prstGeom prst="round1Rect">
            <a:avLst/>
          </a:prstGeom>
          <a:solidFill>
            <a:srgbClr val="CCC1DB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26667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DIRECTOR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Management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DC/DR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High availability mode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Initial on-boarding of CPE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Configuration of WAN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Link configuration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IPSEC configuration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Dynamic and performance routing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App aware routing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Northbound API</a:t>
            </a:r>
          </a:p>
        </p:txBody>
      </p:sp>
      <p:sp>
        <p:nvSpPr>
          <p:cNvPr id="23" name="Round Single Corner Rectangle 22"/>
          <p:cNvSpPr/>
          <p:nvPr/>
        </p:nvSpPr>
        <p:spPr>
          <a:xfrm>
            <a:off x="6778721" y="1471076"/>
            <a:ext cx="1800000" cy="2658964"/>
          </a:xfrm>
          <a:prstGeom prst="round1Rect">
            <a:avLst/>
          </a:prstGeom>
          <a:solidFill>
            <a:srgbClr val="93CEDE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ANALYTICS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Management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DC/DR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High availability mode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Gathers visibility and reporting data of WAN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CPE health and link monitoring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Application fingerprinting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Granular reporting – per site, per app, per user, user to app to WAN mapping</a:t>
            </a:r>
            <a:endParaRPr lang="en-US" sz="1000" kern="1200" dirty="0">
              <a:solidFill>
                <a:srgbClr val="595959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774" y="1035348"/>
            <a:ext cx="2139982" cy="3178042"/>
          </a:xfrm>
          <a:prstGeom prst="roundRect">
            <a:avLst>
              <a:gd name="adj" fmla="val 8502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2459" y="1017487"/>
            <a:ext cx="1512613" cy="267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r>
              <a:rPr lang="en-US" sz="1400" b="1" dirty="0">
                <a:solidFill>
                  <a:srgbClr val="595959"/>
                </a:solidFill>
              </a:rPr>
              <a:t>BRANCH INFRA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32236" y="1035348"/>
            <a:ext cx="2541915" cy="267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r>
              <a:rPr lang="en-US" sz="1400" b="1" dirty="0">
                <a:solidFill>
                  <a:srgbClr val="595959"/>
                </a:solidFill>
              </a:rPr>
              <a:t>CENTRALIZED CLOUD INFRA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358773" y="4276971"/>
            <a:ext cx="8389939" cy="403854"/>
          </a:xfrm>
          <a:prstGeom prst="leftRightArrow">
            <a:avLst>
              <a:gd name="adj1" fmla="val 59685"/>
              <a:gd name="adj2" fmla="val 64496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r>
              <a:rPr lang="en-US" sz="1400" b="1" dirty="0">
                <a:solidFill>
                  <a:srgbClr val="595959"/>
                </a:solidFill>
              </a:rPr>
              <a:t>NOC SERVICES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657673" y="1035348"/>
            <a:ext cx="6091040" cy="3178042"/>
          </a:xfrm>
          <a:prstGeom prst="roundRect">
            <a:avLst>
              <a:gd name="adj" fmla="val 4400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951285" y="1262156"/>
            <a:ext cx="468000" cy="468000"/>
          </a:xfrm>
          <a:prstGeom prst="ellipse">
            <a:avLst/>
          </a:prstGeom>
          <a:solidFill>
            <a:srgbClr val="8FB4E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Oval 32"/>
          <p:cNvSpPr/>
          <p:nvPr/>
        </p:nvSpPr>
        <p:spPr>
          <a:xfrm>
            <a:off x="4261258" y="1262156"/>
            <a:ext cx="468000" cy="468000"/>
          </a:xfrm>
          <a:prstGeom prst="ellipse">
            <a:avLst/>
          </a:prstGeom>
          <a:solidFill>
            <a:srgbClr val="E7B8B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4" name="Oval 33"/>
          <p:cNvSpPr/>
          <p:nvPr/>
        </p:nvSpPr>
        <p:spPr>
          <a:xfrm>
            <a:off x="6231249" y="1262156"/>
            <a:ext cx="468000" cy="468000"/>
          </a:xfrm>
          <a:prstGeom prst="ellipse">
            <a:avLst/>
          </a:prstGeom>
          <a:solidFill>
            <a:srgbClr val="CCC1DB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5" name="Oval 34"/>
          <p:cNvSpPr/>
          <p:nvPr/>
        </p:nvSpPr>
        <p:spPr>
          <a:xfrm>
            <a:off x="8201240" y="1262156"/>
            <a:ext cx="468000" cy="468000"/>
          </a:xfrm>
          <a:prstGeom prst="ellipse">
            <a:avLst/>
          </a:prstGeom>
          <a:solidFill>
            <a:srgbClr val="93CEDE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6" name="Group 35"/>
          <p:cNvGrpSpPr/>
          <p:nvPr/>
        </p:nvGrpSpPr>
        <p:grpSpPr>
          <a:xfrm>
            <a:off x="2028088" y="1349999"/>
            <a:ext cx="310930" cy="287070"/>
            <a:chOff x="425031" y="1909167"/>
            <a:chExt cx="545431" cy="503576"/>
          </a:xfrm>
          <a:solidFill>
            <a:schemeClr val="bg1"/>
          </a:solidFill>
        </p:grpSpPr>
        <p:sp>
          <p:nvSpPr>
            <p:cNvPr id="37" name="Freeform 55"/>
            <p:cNvSpPr>
              <a:spLocks noEditPoints="1"/>
            </p:cNvSpPr>
            <p:nvPr/>
          </p:nvSpPr>
          <p:spPr bwMode="auto">
            <a:xfrm>
              <a:off x="425031" y="1909167"/>
              <a:ext cx="545431" cy="503576"/>
            </a:xfrm>
            <a:custGeom>
              <a:avLst/>
              <a:gdLst>
                <a:gd name="T0" fmla="*/ 1056 w 2056"/>
                <a:gd name="T1" fmla="*/ 0 h 1898"/>
                <a:gd name="T2" fmla="*/ 1144 w 2056"/>
                <a:gd name="T3" fmla="*/ 95 h 1898"/>
                <a:gd name="T4" fmla="*/ 1072 w 2056"/>
                <a:gd name="T5" fmla="*/ 231 h 1898"/>
                <a:gd name="T6" fmla="*/ 1072 w 2056"/>
                <a:gd name="T7" fmla="*/ 803 h 1898"/>
                <a:gd name="T8" fmla="*/ 1269 w 2056"/>
                <a:gd name="T9" fmla="*/ 488 h 1898"/>
                <a:gd name="T10" fmla="*/ 1552 w 2056"/>
                <a:gd name="T11" fmla="*/ 471 h 1898"/>
                <a:gd name="T12" fmla="*/ 1755 w 2056"/>
                <a:gd name="T13" fmla="*/ 515 h 1898"/>
                <a:gd name="T14" fmla="*/ 1564 w 2056"/>
                <a:gd name="T15" fmla="*/ 592 h 1898"/>
                <a:gd name="T16" fmla="*/ 1362 w 2056"/>
                <a:gd name="T17" fmla="*/ 560 h 1898"/>
                <a:gd name="T18" fmla="*/ 1341 w 2056"/>
                <a:gd name="T19" fmla="*/ 805 h 1898"/>
                <a:gd name="T20" fmla="*/ 1756 w 2056"/>
                <a:gd name="T21" fmla="*/ 1460 h 1898"/>
                <a:gd name="T22" fmla="*/ 1902 w 2056"/>
                <a:gd name="T23" fmla="*/ 1436 h 1898"/>
                <a:gd name="T24" fmla="*/ 1888 w 2056"/>
                <a:gd name="T25" fmla="*/ 387 h 1898"/>
                <a:gd name="T26" fmla="*/ 1939 w 2056"/>
                <a:gd name="T27" fmla="*/ 184 h 1898"/>
                <a:gd name="T28" fmla="*/ 1991 w 2056"/>
                <a:gd name="T29" fmla="*/ 386 h 1898"/>
                <a:gd name="T30" fmla="*/ 1975 w 2056"/>
                <a:gd name="T31" fmla="*/ 1511 h 1898"/>
                <a:gd name="T32" fmla="*/ 1778 w 2056"/>
                <a:gd name="T33" fmla="*/ 1534 h 1898"/>
                <a:gd name="T34" fmla="*/ 1757 w 2056"/>
                <a:gd name="T35" fmla="*/ 1705 h 1898"/>
                <a:gd name="T36" fmla="*/ 1926 w 2056"/>
                <a:gd name="T37" fmla="*/ 1724 h 1898"/>
                <a:gd name="T38" fmla="*/ 1925 w 2056"/>
                <a:gd name="T39" fmla="*/ 1898 h 1898"/>
                <a:gd name="T40" fmla="*/ 124 w 2056"/>
                <a:gd name="T41" fmla="*/ 1704 h 1898"/>
                <a:gd name="T42" fmla="*/ 291 w 2056"/>
                <a:gd name="T43" fmla="*/ 1533 h 1898"/>
                <a:gd name="T44" fmla="*/ 73 w 2056"/>
                <a:gd name="T45" fmla="*/ 1439 h 1898"/>
                <a:gd name="T46" fmla="*/ 67 w 2056"/>
                <a:gd name="T47" fmla="*/ 940 h 1898"/>
                <a:gd name="T48" fmla="*/ 0 w 2056"/>
                <a:gd name="T49" fmla="*/ 820 h 1898"/>
                <a:gd name="T50" fmla="*/ 117 w 2056"/>
                <a:gd name="T51" fmla="*/ 732 h 1898"/>
                <a:gd name="T52" fmla="*/ 160 w 2056"/>
                <a:gd name="T53" fmla="*/ 935 h 1898"/>
                <a:gd name="T54" fmla="*/ 146 w 2056"/>
                <a:gd name="T55" fmla="*/ 1431 h 1898"/>
                <a:gd name="T56" fmla="*/ 294 w 2056"/>
                <a:gd name="T57" fmla="*/ 1460 h 1898"/>
                <a:gd name="T58" fmla="*/ 755 w 2056"/>
                <a:gd name="T59" fmla="*/ 803 h 1898"/>
                <a:gd name="T60" fmla="*/ 746 w 2056"/>
                <a:gd name="T61" fmla="*/ 463 h 1898"/>
                <a:gd name="T62" fmla="*/ 280 w 2056"/>
                <a:gd name="T63" fmla="*/ 476 h 1898"/>
                <a:gd name="T64" fmla="*/ 76 w 2056"/>
                <a:gd name="T65" fmla="*/ 445 h 1898"/>
                <a:gd name="T66" fmla="*/ 279 w 2056"/>
                <a:gd name="T67" fmla="*/ 373 h 1898"/>
                <a:gd name="T68" fmla="*/ 802 w 2056"/>
                <a:gd name="T69" fmla="*/ 390 h 1898"/>
                <a:gd name="T70" fmla="*/ 829 w 2056"/>
                <a:gd name="T71" fmla="*/ 803 h 1898"/>
                <a:gd name="T72" fmla="*/ 1000 w 2056"/>
                <a:gd name="T73" fmla="*/ 783 h 1898"/>
                <a:gd name="T74" fmla="*/ 984 w 2056"/>
                <a:gd name="T75" fmla="*/ 203 h 1898"/>
                <a:gd name="T76" fmla="*/ 1002 w 2056"/>
                <a:gd name="T77" fmla="*/ 6 h 1898"/>
                <a:gd name="T78" fmla="*/ 804 w 2056"/>
                <a:gd name="T79" fmla="*/ 1802 h 1898"/>
                <a:gd name="T80" fmla="*/ 1226 w 2056"/>
                <a:gd name="T81" fmla="*/ 1804 h 1898"/>
                <a:gd name="T82" fmla="*/ 1244 w 2056"/>
                <a:gd name="T83" fmla="*/ 1704 h 1898"/>
                <a:gd name="T84" fmla="*/ 1608 w 2056"/>
                <a:gd name="T85" fmla="*/ 951 h 1898"/>
                <a:gd name="T86" fmla="*/ 440 w 2056"/>
                <a:gd name="T87" fmla="*/ 1706 h 1898"/>
                <a:gd name="T88" fmla="*/ 804 w 2056"/>
                <a:gd name="T89" fmla="*/ 1802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1898">
                  <a:moveTo>
                    <a:pt x="1016" y="0"/>
                  </a:moveTo>
                  <a:cubicBezTo>
                    <a:pt x="1029" y="0"/>
                    <a:pt x="1043" y="0"/>
                    <a:pt x="1056" y="0"/>
                  </a:cubicBezTo>
                  <a:cubicBezTo>
                    <a:pt x="1060" y="2"/>
                    <a:pt x="1063" y="3"/>
                    <a:pt x="1067" y="5"/>
                  </a:cubicBezTo>
                  <a:cubicBezTo>
                    <a:pt x="1110" y="19"/>
                    <a:pt x="1138" y="49"/>
                    <a:pt x="1144" y="95"/>
                  </a:cubicBezTo>
                  <a:cubicBezTo>
                    <a:pt x="1150" y="144"/>
                    <a:pt x="1129" y="181"/>
                    <a:pt x="1087" y="204"/>
                  </a:cubicBezTo>
                  <a:cubicBezTo>
                    <a:pt x="1075" y="211"/>
                    <a:pt x="1072" y="218"/>
                    <a:pt x="1072" y="231"/>
                  </a:cubicBezTo>
                  <a:cubicBezTo>
                    <a:pt x="1072" y="407"/>
                    <a:pt x="1072" y="583"/>
                    <a:pt x="1072" y="759"/>
                  </a:cubicBezTo>
                  <a:cubicBezTo>
                    <a:pt x="1072" y="773"/>
                    <a:pt x="1072" y="788"/>
                    <a:pt x="1072" y="803"/>
                  </a:cubicBezTo>
                  <a:cubicBezTo>
                    <a:pt x="1138" y="803"/>
                    <a:pt x="1203" y="803"/>
                    <a:pt x="1269" y="803"/>
                  </a:cubicBezTo>
                  <a:cubicBezTo>
                    <a:pt x="1269" y="697"/>
                    <a:pt x="1269" y="593"/>
                    <a:pt x="1269" y="488"/>
                  </a:cubicBezTo>
                  <a:cubicBezTo>
                    <a:pt x="1355" y="488"/>
                    <a:pt x="1438" y="488"/>
                    <a:pt x="1521" y="488"/>
                  </a:cubicBezTo>
                  <a:cubicBezTo>
                    <a:pt x="1536" y="488"/>
                    <a:pt x="1545" y="485"/>
                    <a:pt x="1552" y="471"/>
                  </a:cubicBezTo>
                  <a:cubicBezTo>
                    <a:pt x="1575" y="427"/>
                    <a:pt x="1623" y="406"/>
                    <a:pt x="1671" y="417"/>
                  </a:cubicBezTo>
                  <a:cubicBezTo>
                    <a:pt x="1716" y="428"/>
                    <a:pt x="1750" y="467"/>
                    <a:pt x="1755" y="515"/>
                  </a:cubicBezTo>
                  <a:cubicBezTo>
                    <a:pt x="1759" y="562"/>
                    <a:pt x="1731" y="607"/>
                    <a:pt x="1687" y="625"/>
                  </a:cubicBezTo>
                  <a:cubicBezTo>
                    <a:pt x="1643" y="642"/>
                    <a:pt x="1588" y="632"/>
                    <a:pt x="1564" y="592"/>
                  </a:cubicBezTo>
                  <a:cubicBezTo>
                    <a:pt x="1545" y="559"/>
                    <a:pt x="1522" y="559"/>
                    <a:pt x="1492" y="559"/>
                  </a:cubicBezTo>
                  <a:cubicBezTo>
                    <a:pt x="1449" y="560"/>
                    <a:pt x="1405" y="560"/>
                    <a:pt x="1362" y="560"/>
                  </a:cubicBezTo>
                  <a:cubicBezTo>
                    <a:pt x="1356" y="560"/>
                    <a:pt x="1349" y="560"/>
                    <a:pt x="1341" y="561"/>
                  </a:cubicBezTo>
                  <a:cubicBezTo>
                    <a:pt x="1341" y="642"/>
                    <a:pt x="1341" y="722"/>
                    <a:pt x="1341" y="805"/>
                  </a:cubicBezTo>
                  <a:cubicBezTo>
                    <a:pt x="1480" y="805"/>
                    <a:pt x="1617" y="805"/>
                    <a:pt x="1756" y="805"/>
                  </a:cubicBezTo>
                  <a:cubicBezTo>
                    <a:pt x="1756" y="1025"/>
                    <a:pt x="1756" y="1242"/>
                    <a:pt x="1756" y="1460"/>
                  </a:cubicBezTo>
                  <a:cubicBezTo>
                    <a:pt x="1805" y="1460"/>
                    <a:pt x="1853" y="1460"/>
                    <a:pt x="1902" y="1460"/>
                  </a:cubicBezTo>
                  <a:cubicBezTo>
                    <a:pt x="1902" y="1451"/>
                    <a:pt x="1902" y="1443"/>
                    <a:pt x="1902" y="1436"/>
                  </a:cubicBezTo>
                  <a:cubicBezTo>
                    <a:pt x="1902" y="1095"/>
                    <a:pt x="1902" y="754"/>
                    <a:pt x="1902" y="412"/>
                  </a:cubicBezTo>
                  <a:cubicBezTo>
                    <a:pt x="1902" y="400"/>
                    <a:pt x="1899" y="393"/>
                    <a:pt x="1888" y="387"/>
                  </a:cubicBezTo>
                  <a:cubicBezTo>
                    <a:pt x="1841" y="363"/>
                    <a:pt x="1820" y="315"/>
                    <a:pt x="1833" y="265"/>
                  </a:cubicBezTo>
                  <a:cubicBezTo>
                    <a:pt x="1845" y="218"/>
                    <a:pt x="1889" y="184"/>
                    <a:pt x="1939" y="184"/>
                  </a:cubicBezTo>
                  <a:cubicBezTo>
                    <a:pt x="1989" y="183"/>
                    <a:pt x="2031" y="216"/>
                    <a:pt x="2044" y="264"/>
                  </a:cubicBezTo>
                  <a:cubicBezTo>
                    <a:pt x="2056" y="312"/>
                    <a:pt x="2036" y="362"/>
                    <a:pt x="1991" y="386"/>
                  </a:cubicBezTo>
                  <a:cubicBezTo>
                    <a:pt x="1977" y="393"/>
                    <a:pt x="1975" y="402"/>
                    <a:pt x="1975" y="416"/>
                  </a:cubicBezTo>
                  <a:cubicBezTo>
                    <a:pt x="1975" y="781"/>
                    <a:pt x="1975" y="1146"/>
                    <a:pt x="1975" y="1511"/>
                  </a:cubicBezTo>
                  <a:cubicBezTo>
                    <a:pt x="1975" y="1530"/>
                    <a:pt x="1970" y="1535"/>
                    <a:pt x="1952" y="1535"/>
                  </a:cubicBezTo>
                  <a:cubicBezTo>
                    <a:pt x="1894" y="1534"/>
                    <a:pt x="1836" y="1534"/>
                    <a:pt x="1778" y="1534"/>
                  </a:cubicBezTo>
                  <a:cubicBezTo>
                    <a:pt x="1771" y="1534"/>
                    <a:pt x="1764" y="1535"/>
                    <a:pt x="1757" y="1535"/>
                  </a:cubicBezTo>
                  <a:cubicBezTo>
                    <a:pt x="1757" y="1593"/>
                    <a:pt x="1757" y="1649"/>
                    <a:pt x="1757" y="1705"/>
                  </a:cubicBezTo>
                  <a:cubicBezTo>
                    <a:pt x="1808" y="1705"/>
                    <a:pt x="1857" y="1706"/>
                    <a:pt x="1906" y="1705"/>
                  </a:cubicBezTo>
                  <a:cubicBezTo>
                    <a:pt x="1921" y="1705"/>
                    <a:pt x="1926" y="1709"/>
                    <a:pt x="1926" y="1724"/>
                  </a:cubicBezTo>
                  <a:cubicBezTo>
                    <a:pt x="1925" y="1772"/>
                    <a:pt x="1925" y="1820"/>
                    <a:pt x="1925" y="1868"/>
                  </a:cubicBezTo>
                  <a:cubicBezTo>
                    <a:pt x="1925" y="1878"/>
                    <a:pt x="1925" y="1888"/>
                    <a:pt x="1925" y="1898"/>
                  </a:cubicBezTo>
                  <a:cubicBezTo>
                    <a:pt x="1323" y="1898"/>
                    <a:pt x="724" y="1898"/>
                    <a:pt x="124" y="1898"/>
                  </a:cubicBezTo>
                  <a:cubicBezTo>
                    <a:pt x="124" y="1833"/>
                    <a:pt x="124" y="1769"/>
                    <a:pt x="124" y="1704"/>
                  </a:cubicBezTo>
                  <a:cubicBezTo>
                    <a:pt x="181" y="1704"/>
                    <a:pt x="236" y="1704"/>
                    <a:pt x="291" y="1704"/>
                  </a:cubicBezTo>
                  <a:cubicBezTo>
                    <a:pt x="291" y="1647"/>
                    <a:pt x="291" y="1591"/>
                    <a:pt x="291" y="1533"/>
                  </a:cubicBezTo>
                  <a:cubicBezTo>
                    <a:pt x="218" y="1533"/>
                    <a:pt x="146" y="1533"/>
                    <a:pt x="73" y="1533"/>
                  </a:cubicBezTo>
                  <a:cubicBezTo>
                    <a:pt x="73" y="1500"/>
                    <a:pt x="73" y="1470"/>
                    <a:pt x="73" y="1439"/>
                  </a:cubicBezTo>
                  <a:cubicBezTo>
                    <a:pt x="73" y="1279"/>
                    <a:pt x="73" y="1119"/>
                    <a:pt x="73" y="959"/>
                  </a:cubicBezTo>
                  <a:cubicBezTo>
                    <a:pt x="73" y="953"/>
                    <a:pt x="71" y="942"/>
                    <a:pt x="67" y="940"/>
                  </a:cubicBezTo>
                  <a:cubicBezTo>
                    <a:pt x="31" y="924"/>
                    <a:pt x="12" y="895"/>
                    <a:pt x="0" y="860"/>
                  </a:cubicBezTo>
                  <a:cubicBezTo>
                    <a:pt x="0" y="847"/>
                    <a:pt x="0" y="833"/>
                    <a:pt x="0" y="820"/>
                  </a:cubicBezTo>
                  <a:cubicBezTo>
                    <a:pt x="2" y="817"/>
                    <a:pt x="4" y="813"/>
                    <a:pt x="5" y="810"/>
                  </a:cubicBezTo>
                  <a:cubicBezTo>
                    <a:pt x="22" y="758"/>
                    <a:pt x="63" y="730"/>
                    <a:pt x="117" y="732"/>
                  </a:cubicBezTo>
                  <a:cubicBezTo>
                    <a:pt x="164" y="734"/>
                    <a:pt x="205" y="768"/>
                    <a:pt x="216" y="815"/>
                  </a:cubicBezTo>
                  <a:cubicBezTo>
                    <a:pt x="227" y="863"/>
                    <a:pt x="206" y="911"/>
                    <a:pt x="160" y="935"/>
                  </a:cubicBezTo>
                  <a:cubicBezTo>
                    <a:pt x="148" y="942"/>
                    <a:pt x="146" y="949"/>
                    <a:pt x="146" y="961"/>
                  </a:cubicBezTo>
                  <a:cubicBezTo>
                    <a:pt x="146" y="1117"/>
                    <a:pt x="146" y="1274"/>
                    <a:pt x="146" y="1431"/>
                  </a:cubicBezTo>
                  <a:cubicBezTo>
                    <a:pt x="146" y="1440"/>
                    <a:pt x="146" y="1450"/>
                    <a:pt x="146" y="1460"/>
                  </a:cubicBezTo>
                  <a:cubicBezTo>
                    <a:pt x="197" y="1460"/>
                    <a:pt x="244" y="1460"/>
                    <a:pt x="294" y="1460"/>
                  </a:cubicBezTo>
                  <a:cubicBezTo>
                    <a:pt x="294" y="1240"/>
                    <a:pt x="294" y="1023"/>
                    <a:pt x="294" y="803"/>
                  </a:cubicBezTo>
                  <a:cubicBezTo>
                    <a:pt x="449" y="803"/>
                    <a:pt x="602" y="803"/>
                    <a:pt x="755" y="803"/>
                  </a:cubicBezTo>
                  <a:cubicBezTo>
                    <a:pt x="755" y="689"/>
                    <a:pt x="755" y="577"/>
                    <a:pt x="755" y="464"/>
                  </a:cubicBezTo>
                  <a:cubicBezTo>
                    <a:pt x="751" y="464"/>
                    <a:pt x="749" y="463"/>
                    <a:pt x="746" y="463"/>
                  </a:cubicBezTo>
                  <a:cubicBezTo>
                    <a:pt x="597" y="463"/>
                    <a:pt x="448" y="463"/>
                    <a:pt x="298" y="463"/>
                  </a:cubicBezTo>
                  <a:cubicBezTo>
                    <a:pt x="292" y="463"/>
                    <a:pt x="283" y="470"/>
                    <a:pt x="280" y="476"/>
                  </a:cubicBezTo>
                  <a:cubicBezTo>
                    <a:pt x="258" y="513"/>
                    <a:pt x="227" y="534"/>
                    <a:pt x="184" y="535"/>
                  </a:cubicBezTo>
                  <a:cubicBezTo>
                    <a:pt x="130" y="537"/>
                    <a:pt x="85" y="499"/>
                    <a:pt x="76" y="445"/>
                  </a:cubicBezTo>
                  <a:cubicBezTo>
                    <a:pt x="66" y="392"/>
                    <a:pt x="95" y="342"/>
                    <a:pt x="147" y="324"/>
                  </a:cubicBezTo>
                  <a:cubicBezTo>
                    <a:pt x="198" y="306"/>
                    <a:pt x="253" y="326"/>
                    <a:pt x="279" y="373"/>
                  </a:cubicBezTo>
                  <a:cubicBezTo>
                    <a:pt x="286" y="386"/>
                    <a:pt x="293" y="390"/>
                    <a:pt x="307" y="390"/>
                  </a:cubicBezTo>
                  <a:cubicBezTo>
                    <a:pt x="472" y="390"/>
                    <a:pt x="637" y="390"/>
                    <a:pt x="802" y="390"/>
                  </a:cubicBezTo>
                  <a:cubicBezTo>
                    <a:pt x="810" y="390"/>
                    <a:pt x="818" y="390"/>
                    <a:pt x="829" y="390"/>
                  </a:cubicBezTo>
                  <a:cubicBezTo>
                    <a:pt x="829" y="529"/>
                    <a:pt x="829" y="666"/>
                    <a:pt x="829" y="803"/>
                  </a:cubicBezTo>
                  <a:cubicBezTo>
                    <a:pt x="887" y="803"/>
                    <a:pt x="943" y="803"/>
                    <a:pt x="999" y="803"/>
                  </a:cubicBezTo>
                  <a:cubicBezTo>
                    <a:pt x="1000" y="796"/>
                    <a:pt x="1000" y="789"/>
                    <a:pt x="1000" y="783"/>
                  </a:cubicBezTo>
                  <a:cubicBezTo>
                    <a:pt x="1000" y="599"/>
                    <a:pt x="1000" y="416"/>
                    <a:pt x="1001" y="233"/>
                  </a:cubicBezTo>
                  <a:cubicBezTo>
                    <a:pt x="1001" y="218"/>
                    <a:pt x="997" y="211"/>
                    <a:pt x="984" y="203"/>
                  </a:cubicBezTo>
                  <a:cubicBezTo>
                    <a:pt x="942" y="181"/>
                    <a:pt x="923" y="144"/>
                    <a:pt x="928" y="97"/>
                  </a:cubicBezTo>
                  <a:cubicBezTo>
                    <a:pt x="933" y="52"/>
                    <a:pt x="959" y="22"/>
                    <a:pt x="1002" y="6"/>
                  </a:cubicBezTo>
                  <a:cubicBezTo>
                    <a:pt x="1006" y="4"/>
                    <a:pt x="1011" y="2"/>
                    <a:pt x="1016" y="0"/>
                  </a:cubicBezTo>
                  <a:close/>
                  <a:moveTo>
                    <a:pt x="804" y="1802"/>
                  </a:moveTo>
                  <a:cubicBezTo>
                    <a:pt x="810" y="1803"/>
                    <a:pt x="814" y="1803"/>
                    <a:pt x="818" y="1803"/>
                  </a:cubicBezTo>
                  <a:cubicBezTo>
                    <a:pt x="954" y="1803"/>
                    <a:pt x="1090" y="1803"/>
                    <a:pt x="1226" y="1804"/>
                  </a:cubicBezTo>
                  <a:cubicBezTo>
                    <a:pt x="1242" y="1804"/>
                    <a:pt x="1245" y="1798"/>
                    <a:pt x="1244" y="1784"/>
                  </a:cubicBezTo>
                  <a:cubicBezTo>
                    <a:pt x="1244" y="1758"/>
                    <a:pt x="1244" y="1732"/>
                    <a:pt x="1244" y="1704"/>
                  </a:cubicBezTo>
                  <a:cubicBezTo>
                    <a:pt x="1367" y="1704"/>
                    <a:pt x="1488" y="1704"/>
                    <a:pt x="1608" y="1704"/>
                  </a:cubicBezTo>
                  <a:cubicBezTo>
                    <a:pt x="1608" y="1452"/>
                    <a:pt x="1608" y="1202"/>
                    <a:pt x="1608" y="951"/>
                  </a:cubicBezTo>
                  <a:cubicBezTo>
                    <a:pt x="1217" y="951"/>
                    <a:pt x="829" y="951"/>
                    <a:pt x="440" y="951"/>
                  </a:cubicBezTo>
                  <a:cubicBezTo>
                    <a:pt x="440" y="1203"/>
                    <a:pt x="440" y="1453"/>
                    <a:pt x="440" y="1706"/>
                  </a:cubicBezTo>
                  <a:cubicBezTo>
                    <a:pt x="562" y="1706"/>
                    <a:pt x="682" y="1706"/>
                    <a:pt x="804" y="1706"/>
                  </a:cubicBezTo>
                  <a:cubicBezTo>
                    <a:pt x="804" y="1739"/>
                    <a:pt x="804" y="1769"/>
                    <a:pt x="804" y="18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18147" y="2193023"/>
              <a:ext cx="144530" cy="129088"/>
              <a:chOff x="592450" y="1344089"/>
              <a:chExt cx="237453" cy="212084"/>
            </a:xfrm>
            <a:grpFill/>
          </p:grpSpPr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640143" y="1420196"/>
                <a:ext cx="135977" cy="58856"/>
              </a:xfrm>
              <a:custGeom>
                <a:avLst/>
                <a:gdLst>
                  <a:gd name="T0" fmla="*/ 3 w 46"/>
                  <a:gd name="T1" fmla="*/ 8 h 20"/>
                  <a:gd name="T2" fmla="*/ 1 w 46"/>
                  <a:gd name="T3" fmla="*/ 12 h 20"/>
                  <a:gd name="T4" fmla="*/ 2 w 46"/>
                  <a:gd name="T5" fmla="*/ 16 h 20"/>
                  <a:gd name="T6" fmla="*/ 3 w 46"/>
                  <a:gd name="T7" fmla="*/ 17 h 20"/>
                  <a:gd name="T8" fmla="*/ 10 w 46"/>
                  <a:gd name="T9" fmla="*/ 18 h 20"/>
                  <a:gd name="T10" fmla="*/ 36 w 46"/>
                  <a:gd name="T11" fmla="*/ 18 h 20"/>
                  <a:gd name="T12" fmla="*/ 44 w 46"/>
                  <a:gd name="T13" fmla="*/ 18 h 20"/>
                  <a:gd name="T14" fmla="*/ 44 w 46"/>
                  <a:gd name="T15" fmla="*/ 17 h 20"/>
                  <a:gd name="T16" fmla="*/ 46 w 46"/>
                  <a:gd name="T17" fmla="*/ 13 h 20"/>
                  <a:gd name="T18" fmla="*/ 43 w 46"/>
                  <a:gd name="T19" fmla="*/ 8 h 20"/>
                  <a:gd name="T20" fmla="*/ 3 w 46"/>
                  <a:gd name="T2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0">
                    <a:moveTo>
                      <a:pt x="3" y="8"/>
                    </a:moveTo>
                    <a:cubicBezTo>
                      <a:pt x="2" y="9"/>
                      <a:pt x="1" y="10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9"/>
                      <a:pt x="7" y="19"/>
                      <a:pt x="10" y="18"/>
                    </a:cubicBezTo>
                    <a:cubicBezTo>
                      <a:pt x="18" y="13"/>
                      <a:pt x="28" y="13"/>
                      <a:pt x="36" y="18"/>
                    </a:cubicBezTo>
                    <a:cubicBezTo>
                      <a:pt x="39" y="20"/>
                      <a:pt x="42" y="20"/>
                      <a:pt x="44" y="1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6"/>
                      <a:pt x="46" y="14"/>
                      <a:pt x="46" y="13"/>
                    </a:cubicBezTo>
                    <a:cubicBezTo>
                      <a:pt x="46" y="11"/>
                      <a:pt x="45" y="9"/>
                      <a:pt x="43" y="8"/>
                    </a:cubicBezTo>
                    <a:cubicBezTo>
                      <a:pt x="31" y="0"/>
                      <a:pt x="15" y="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592450" y="1344089"/>
                <a:ext cx="237453" cy="85239"/>
              </a:xfrm>
              <a:custGeom>
                <a:avLst/>
                <a:gdLst>
                  <a:gd name="T0" fmla="*/ 2 w 80"/>
                  <a:gd name="T1" fmla="*/ 17 h 29"/>
                  <a:gd name="T2" fmla="*/ 0 w 80"/>
                  <a:gd name="T3" fmla="*/ 21 h 29"/>
                  <a:gd name="T4" fmla="*/ 1 w 80"/>
                  <a:gd name="T5" fmla="*/ 26 h 29"/>
                  <a:gd name="T6" fmla="*/ 2 w 80"/>
                  <a:gd name="T7" fmla="*/ 26 h 29"/>
                  <a:gd name="T8" fmla="*/ 9 w 80"/>
                  <a:gd name="T9" fmla="*/ 27 h 29"/>
                  <a:gd name="T10" fmla="*/ 69 w 80"/>
                  <a:gd name="T11" fmla="*/ 27 h 29"/>
                  <a:gd name="T12" fmla="*/ 76 w 80"/>
                  <a:gd name="T13" fmla="*/ 27 h 29"/>
                  <a:gd name="T14" fmla="*/ 79 w 80"/>
                  <a:gd name="T15" fmla="*/ 24 h 29"/>
                  <a:gd name="T16" fmla="*/ 80 w 80"/>
                  <a:gd name="T17" fmla="*/ 22 h 29"/>
                  <a:gd name="T18" fmla="*/ 79 w 80"/>
                  <a:gd name="T19" fmla="*/ 20 h 29"/>
                  <a:gd name="T20" fmla="*/ 2 w 80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2" y="17"/>
                    </a:moveTo>
                    <a:cubicBezTo>
                      <a:pt x="1" y="18"/>
                      <a:pt x="0" y="20"/>
                      <a:pt x="0" y="21"/>
                    </a:cubicBezTo>
                    <a:cubicBezTo>
                      <a:pt x="0" y="23"/>
                      <a:pt x="0" y="24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8"/>
                      <a:pt x="7" y="28"/>
                      <a:pt x="9" y="27"/>
                    </a:cubicBezTo>
                    <a:cubicBezTo>
                      <a:pt x="27" y="13"/>
                      <a:pt x="52" y="13"/>
                      <a:pt x="69" y="27"/>
                    </a:cubicBezTo>
                    <a:cubicBezTo>
                      <a:pt x="71" y="29"/>
                      <a:pt x="74" y="29"/>
                      <a:pt x="76" y="27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80" y="23"/>
                      <a:pt x="80" y="22"/>
                    </a:cubicBezTo>
                    <a:cubicBezTo>
                      <a:pt x="80" y="21"/>
                      <a:pt x="79" y="20"/>
                      <a:pt x="79" y="20"/>
                    </a:cubicBezTo>
                    <a:cubicBezTo>
                      <a:pt x="57" y="1"/>
                      <a:pt x="25" y="0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Oval 17"/>
              <p:cNvSpPr>
                <a:spLocks noChangeArrowheads="1"/>
              </p:cNvSpPr>
              <p:nvPr/>
            </p:nvSpPr>
            <p:spPr bwMode="auto">
              <a:xfrm>
                <a:off x="675660" y="1494273"/>
                <a:ext cx="64944" cy="619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260416" y="1369343"/>
            <a:ext cx="357966" cy="248381"/>
            <a:chOff x="3356552" y="6270857"/>
            <a:chExt cx="1069163" cy="741858"/>
          </a:xfrm>
        </p:grpSpPr>
        <p:grpSp>
          <p:nvGrpSpPr>
            <p:cNvPr id="43" name="Group 42"/>
            <p:cNvGrpSpPr/>
            <p:nvPr/>
          </p:nvGrpSpPr>
          <p:grpSpPr>
            <a:xfrm>
              <a:off x="3356552" y="6270857"/>
              <a:ext cx="1069163" cy="741858"/>
              <a:chOff x="3356552" y="6270857"/>
              <a:chExt cx="1069163" cy="741858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104279" y="6675761"/>
                <a:ext cx="321436" cy="336954"/>
                <a:chOff x="-519082" y="4518996"/>
                <a:chExt cx="321436" cy="336954"/>
              </a:xfrm>
            </p:grpSpPr>
            <p:sp>
              <p:nvSpPr>
                <p:cNvPr id="47" name="Freeform 19"/>
                <p:cNvSpPr>
                  <a:spLocks/>
                </p:cNvSpPr>
                <p:nvPr/>
              </p:nvSpPr>
              <p:spPr bwMode="auto">
                <a:xfrm>
                  <a:off x="-434844" y="4518996"/>
                  <a:ext cx="152959" cy="185103"/>
                </a:xfrm>
                <a:custGeom>
                  <a:avLst/>
                  <a:gdLst>
                    <a:gd name="T0" fmla="*/ 229 w 456"/>
                    <a:gd name="T1" fmla="*/ 0 h 554"/>
                    <a:gd name="T2" fmla="*/ 1 w 456"/>
                    <a:gd name="T3" fmla="*/ 223 h 554"/>
                    <a:gd name="T4" fmla="*/ 229 w 456"/>
                    <a:gd name="T5" fmla="*/ 545 h 554"/>
                    <a:gd name="T6" fmla="*/ 456 w 456"/>
                    <a:gd name="T7" fmla="*/ 223 h 554"/>
                    <a:gd name="T8" fmla="*/ 229 w 456"/>
                    <a:gd name="T9" fmla="*/ 0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554">
                      <a:moveTo>
                        <a:pt x="229" y="0"/>
                      </a:moveTo>
                      <a:cubicBezTo>
                        <a:pt x="81" y="0"/>
                        <a:pt x="0" y="76"/>
                        <a:pt x="1" y="223"/>
                      </a:cubicBezTo>
                      <a:cubicBezTo>
                        <a:pt x="3" y="425"/>
                        <a:pt x="89" y="547"/>
                        <a:pt x="229" y="545"/>
                      </a:cubicBezTo>
                      <a:cubicBezTo>
                        <a:pt x="229" y="545"/>
                        <a:pt x="456" y="554"/>
                        <a:pt x="456" y="223"/>
                      </a:cubicBezTo>
                      <a:cubicBezTo>
                        <a:pt x="456" y="76"/>
                        <a:pt x="379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/>
              </p:nvSpPr>
              <p:spPr bwMode="auto">
                <a:xfrm>
                  <a:off x="-519082" y="4702991"/>
                  <a:ext cx="321436" cy="152959"/>
                </a:xfrm>
                <a:custGeom>
                  <a:avLst/>
                  <a:gdLst>
                    <a:gd name="T0" fmla="*/ 884 w 963"/>
                    <a:gd name="T1" fmla="*/ 148 h 459"/>
                    <a:gd name="T2" fmla="*/ 656 w 963"/>
                    <a:gd name="T3" fmla="*/ 57 h 459"/>
                    <a:gd name="T4" fmla="*/ 603 w 963"/>
                    <a:gd name="T5" fmla="*/ 12 h 459"/>
                    <a:gd name="T6" fmla="*/ 555 w 963"/>
                    <a:gd name="T7" fmla="*/ 14 h 459"/>
                    <a:gd name="T8" fmla="*/ 482 w 963"/>
                    <a:gd name="T9" fmla="*/ 88 h 459"/>
                    <a:gd name="T10" fmla="*/ 407 w 963"/>
                    <a:gd name="T11" fmla="*/ 14 h 459"/>
                    <a:gd name="T12" fmla="*/ 360 w 963"/>
                    <a:gd name="T13" fmla="*/ 12 h 459"/>
                    <a:gd name="T14" fmla="*/ 306 w 963"/>
                    <a:gd name="T15" fmla="*/ 57 h 459"/>
                    <a:gd name="T16" fmla="*/ 79 w 963"/>
                    <a:gd name="T17" fmla="*/ 148 h 459"/>
                    <a:gd name="T18" fmla="*/ 0 w 963"/>
                    <a:gd name="T19" fmla="*/ 459 h 459"/>
                    <a:gd name="T20" fmla="*/ 963 w 963"/>
                    <a:gd name="T21" fmla="*/ 459 h 459"/>
                    <a:gd name="T22" fmla="*/ 884 w 963"/>
                    <a:gd name="T23" fmla="*/ 148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63" h="459">
                      <a:moveTo>
                        <a:pt x="884" y="148"/>
                      </a:moveTo>
                      <a:cubicBezTo>
                        <a:pt x="656" y="57"/>
                        <a:pt x="656" y="57"/>
                        <a:pt x="656" y="57"/>
                      </a:cubicBezTo>
                      <a:cubicBezTo>
                        <a:pt x="603" y="12"/>
                        <a:pt x="603" y="12"/>
                        <a:pt x="603" y="12"/>
                      </a:cubicBezTo>
                      <a:cubicBezTo>
                        <a:pt x="589" y="0"/>
                        <a:pt x="568" y="1"/>
                        <a:pt x="555" y="14"/>
                      </a:cubicBezTo>
                      <a:cubicBezTo>
                        <a:pt x="482" y="88"/>
                        <a:pt x="482" y="88"/>
                        <a:pt x="482" y="88"/>
                      </a:cubicBezTo>
                      <a:cubicBezTo>
                        <a:pt x="407" y="14"/>
                        <a:pt x="407" y="14"/>
                        <a:pt x="407" y="14"/>
                      </a:cubicBezTo>
                      <a:cubicBezTo>
                        <a:pt x="394" y="1"/>
                        <a:pt x="374" y="0"/>
                        <a:pt x="360" y="12"/>
                      </a:cubicBezTo>
                      <a:cubicBezTo>
                        <a:pt x="306" y="57"/>
                        <a:pt x="306" y="57"/>
                        <a:pt x="306" y="57"/>
                      </a:cubicBezTo>
                      <a:cubicBezTo>
                        <a:pt x="79" y="148"/>
                        <a:pt x="79" y="148"/>
                        <a:pt x="79" y="148"/>
                      </a:cubicBezTo>
                      <a:cubicBezTo>
                        <a:pt x="6" y="177"/>
                        <a:pt x="6" y="436"/>
                        <a:pt x="0" y="459"/>
                      </a:cubicBezTo>
                      <a:cubicBezTo>
                        <a:pt x="963" y="459"/>
                        <a:pt x="963" y="459"/>
                        <a:pt x="963" y="459"/>
                      </a:cubicBezTo>
                      <a:cubicBezTo>
                        <a:pt x="957" y="436"/>
                        <a:pt x="957" y="177"/>
                        <a:pt x="884" y="1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4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356552" y="6270857"/>
                <a:ext cx="814388" cy="655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3356552" y="6270857"/>
              <a:ext cx="814388" cy="655638"/>
            </a:xfrm>
            <a:custGeom>
              <a:avLst/>
              <a:gdLst>
                <a:gd name="T0" fmla="*/ 1409 w 1720"/>
                <a:gd name="T1" fmla="*/ 1043 h 1384"/>
                <a:gd name="T2" fmla="*/ 1720 w 1720"/>
                <a:gd name="T3" fmla="*/ 732 h 1384"/>
                <a:gd name="T4" fmla="*/ 1474 w 1720"/>
                <a:gd name="T5" fmla="*/ 427 h 1384"/>
                <a:gd name="T6" fmla="*/ 1474 w 1720"/>
                <a:gd name="T7" fmla="*/ 420 h 1384"/>
                <a:gd name="T8" fmla="*/ 1053 w 1720"/>
                <a:gd name="T9" fmla="*/ 0 h 1384"/>
                <a:gd name="T10" fmla="*/ 691 w 1720"/>
                <a:gd name="T11" fmla="*/ 208 h 1384"/>
                <a:gd name="T12" fmla="*/ 659 w 1720"/>
                <a:gd name="T13" fmla="*/ 206 h 1384"/>
                <a:gd name="T14" fmla="*/ 362 w 1720"/>
                <a:gd name="T15" fmla="*/ 424 h 1384"/>
                <a:gd name="T16" fmla="*/ 311 w 1720"/>
                <a:gd name="T17" fmla="*/ 420 h 1384"/>
                <a:gd name="T18" fmla="*/ 0 w 1720"/>
                <a:gd name="T19" fmla="*/ 732 h 1384"/>
                <a:gd name="T20" fmla="*/ 311 w 1720"/>
                <a:gd name="T21" fmla="*/ 1043 h 1384"/>
                <a:gd name="T22" fmla="*/ 815 w 1720"/>
                <a:gd name="T23" fmla="*/ 1043 h 1384"/>
                <a:gd name="T24" fmla="*/ 815 w 1720"/>
                <a:gd name="T25" fmla="*/ 1166 h 1384"/>
                <a:gd name="T26" fmla="*/ 698 w 1720"/>
                <a:gd name="T27" fmla="*/ 1166 h 1384"/>
                <a:gd name="T28" fmla="*/ 657 w 1720"/>
                <a:gd name="T29" fmla="*/ 1207 h 1384"/>
                <a:gd name="T30" fmla="*/ 657 w 1720"/>
                <a:gd name="T31" fmla="*/ 1230 h 1384"/>
                <a:gd name="T32" fmla="*/ 311 w 1720"/>
                <a:gd name="T33" fmla="*/ 1230 h 1384"/>
                <a:gd name="T34" fmla="*/ 311 w 1720"/>
                <a:gd name="T35" fmla="*/ 1320 h 1384"/>
                <a:gd name="T36" fmla="*/ 657 w 1720"/>
                <a:gd name="T37" fmla="*/ 1320 h 1384"/>
                <a:gd name="T38" fmla="*/ 657 w 1720"/>
                <a:gd name="T39" fmla="*/ 1343 h 1384"/>
                <a:gd name="T40" fmla="*/ 698 w 1720"/>
                <a:gd name="T41" fmla="*/ 1384 h 1384"/>
                <a:gd name="T42" fmla="*/ 1022 w 1720"/>
                <a:gd name="T43" fmla="*/ 1384 h 1384"/>
                <a:gd name="T44" fmla="*/ 1063 w 1720"/>
                <a:gd name="T45" fmla="*/ 1343 h 1384"/>
                <a:gd name="T46" fmla="*/ 1063 w 1720"/>
                <a:gd name="T47" fmla="*/ 1320 h 1384"/>
                <a:gd name="T48" fmla="*/ 1409 w 1720"/>
                <a:gd name="T49" fmla="*/ 1320 h 1384"/>
                <a:gd name="T50" fmla="*/ 1409 w 1720"/>
                <a:gd name="T51" fmla="*/ 1230 h 1384"/>
                <a:gd name="T52" fmla="*/ 1063 w 1720"/>
                <a:gd name="T53" fmla="*/ 1230 h 1384"/>
                <a:gd name="T54" fmla="*/ 1063 w 1720"/>
                <a:gd name="T55" fmla="*/ 1207 h 1384"/>
                <a:gd name="T56" fmla="*/ 1022 w 1720"/>
                <a:gd name="T57" fmla="*/ 1166 h 1384"/>
                <a:gd name="T58" fmla="*/ 905 w 1720"/>
                <a:gd name="T59" fmla="*/ 1166 h 1384"/>
                <a:gd name="T60" fmla="*/ 905 w 1720"/>
                <a:gd name="T61" fmla="*/ 1043 h 1384"/>
                <a:gd name="T62" fmla="*/ 1409 w 1720"/>
                <a:gd name="T63" fmla="*/ 1043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0" h="1384">
                  <a:moveTo>
                    <a:pt x="1409" y="1043"/>
                  </a:moveTo>
                  <a:cubicBezTo>
                    <a:pt x="1581" y="1043"/>
                    <a:pt x="1720" y="903"/>
                    <a:pt x="1720" y="732"/>
                  </a:cubicBezTo>
                  <a:cubicBezTo>
                    <a:pt x="1720" y="582"/>
                    <a:pt x="1614" y="457"/>
                    <a:pt x="1474" y="427"/>
                  </a:cubicBezTo>
                  <a:cubicBezTo>
                    <a:pt x="1474" y="425"/>
                    <a:pt x="1474" y="423"/>
                    <a:pt x="1474" y="420"/>
                  </a:cubicBezTo>
                  <a:cubicBezTo>
                    <a:pt x="1474" y="188"/>
                    <a:pt x="1286" y="0"/>
                    <a:pt x="1053" y="0"/>
                  </a:cubicBezTo>
                  <a:cubicBezTo>
                    <a:pt x="899" y="0"/>
                    <a:pt x="764" y="83"/>
                    <a:pt x="691" y="208"/>
                  </a:cubicBezTo>
                  <a:cubicBezTo>
                    <a:pt x="680" y="207"/>
                    <a:pt x="670" y="206"/>
                    <a:pt x="659" y="206"/>
                  </a:cubicBezTo>
                  <a:cubicBezTo>
                    <a:pt x="519" y="206"/>
                    <a:pt x="401" y="298"/>
                    <a:pt x="362" y="424"/>
                  </a:cubicBezTo>
                  <a:cubicBezTo>
                    <a:pt x="345" y="422"/>
                    <a:pt x="328" y="420"/>
                    <a:pt x="311" y="420"/>
                  </a:cubicBezTo>
                  <a:cubicBezTo>
                    <a:pt x="139" y="420"/>
                    <a:pt x="0" y="560"/>
                    <a:pt x="0" y="732"/>
                  </a:cubicBezTo>
                  <a:cubicBezTo>
                    <a:pt x="0" y="903"/>
                    <a:pt x="139" y="1043"/>
                    <a:pt x="311" y="1043"/>
                  </a:cubicBezTo>
                  <a:cubicBezTo>
                    <a:pt x="815" y="1043"/>
                    <a:pt x="815" y="1043"/>
                    <a:pt x="815" y="1043"/>
                  </a:cubicBezTo>
                  <a:cubicBezTo>
                    <a:pt x="815" y="1166"/>
                    <a:pt x="815" y="1166"/>
                    <a:pt x="815" y="1166"/>
                  </a:cubicBezTo>
                  <a:cubicBezTo>
                    <a:pt x="698" y="1166"/>
                    <a:pt x="698" y="1166"/>
                    <a:pt x="698" y="1166"/>
                  </a:cubicBezTo>
                  <a:cubicBezTo>
                    <a:pt x="675" y="1166"/>
                    <a:pt x="657" y="1185"/>
                    <a:pt x="657" y="1207"/>
                  </a:cubicBezTo>
                  <a:cubicBezTo>
                    <a:pt x="657" y="1230"/>
                    <a:pt x="657" y="1230"/>
                    <a:pt x="657" y="1230"/>
                  </a:cubicBezTo>
                  <a:cubicBezTo>
                    <a:pt x="311" y="1230"/>
                    <a:pt x="311" y="1230"/>
                    <a:pt x="311" y="1230"/>
                  </a:cubicBezTo>
                  <a:cubicBezTo>
                    <a:pt x="311" y="1320"/>
                    <a:pt x="311" y="1320"/>
                    <a:pt x="311" y="1320"/>
                  </a:cubicBezTo>
                  <a:cubicBezTo>
                    <a:pt x="657" y="1320"/>
                    <a:pt x="657" y="1320"/>
                    <a:pt x="657" y="1320"/>
                  </a:cubicBezTo>
                  <a:cubicBezTo>
                    <a:pt x="657" y="1343"/>
                    <a:pt x="657" y="1343"/>
                    <a:pt x="657" y="1343"/>
                  </a:cubicBezTo>
                  <a:cubicBezTo>
                    <a:pt x="657" y="1366"/>
                    <a:pt x="675" y="1384"/>
                    <a:pt x="698" y="1384"/>
                  </a:cubicBezTo>
                  <a:cubicBezTo>
                    <a:pt x="1022" y="1384"/>
                    <a:pt x="1022" y="1384"/>
                    <a:pt x="1022" y="1384"/>
                  </a:cubicBezTo>
                  <a:cubicBezTo>
                    <a:pt x="1045" y="1384"/>
                    <a:pt x="1063" y="1366"/>
                    <a:pt x="1063" y="1343"/>
                  </a:cubicBezTo>
                  <a:cubicBezTo>
                    <a:pt x="1063" y="1320"/>
                    <a:pt x="1063" y="1320"/>
                    <a:pt x="1063" y="1320"/>
                  </a:cubicBezTo>
                  <a:cubicBezTo>
                    <a:pt x="1409" y="1320"/>
                    <a:pt x="1409" y="1320"/>
                    <a:pt x="1409" y="1320"/>
                  </a:cubicBezTo>
                  <a:cubicBezTo>
                    <a:pt x="1409" y="1230"/>
                    <a:pt x="1409" y="1230"/>
                    <a:pt x="1409" y="1230"/>
                  </a:cubicBezTo>
                  <a:cubicBezTo>
                    <a:pt x="1063" y="1230"/>
                    <a:pt x="1063" y="1230"/>
                    <a:pt x="1063" y="1230"/>
                  </a:cubicBezTo>
                  <a:cubicBezTo>
                    <a:pt x="1063" y="1207"/>
                    <a:pt x="1063" y="1207"/>
                    <a:pt x="1063" y="1207"/>
                  </a:cubicBezTo>
                  <a:cubicBezTo>
                    <a:pt x="1063" y="1184"/>
                    <a:pt x="1045" y="1166"/>
                    <a:pt x="1022" y="1166"/>
                  </a:cubicBezTo>
                  <a:cubicBezTo>
                    <a:pt x="905" y="1166"/>
                    <a:pt x="905" y="1166"/>
                    <a:pt x="905" y="1166"/>
                  </a:cubicBezTo>
                  <a:cubicBezTo>
                    <a:pt x="905" y="1043"/>
                    <a:pt x="905" y="1043"/>
                    <a:pt x="905" y="1043"/>
                  </a:cubicBezTo>
                  <a:cubicBezTo>
                    <a:pt x="1409" y="1043"/>
                    <a:pt x="1409" y="1043"/>
                    <a:pt x="1409" y="10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274231" y="1389605"/>
            <a:ext cx="316206" cy="258665"/>
            <a:chOff x="5862638" y="2513013"/>
            <a:chExt cx="933450" cy="763587"/>
          </a:xfrm>
          <a:solidFill>
            <a:schemeClr val="bg1"/>
          </a:solidFill>
        </p:grpSpPr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6008688" y="2644775"/>
              <a:ext cx="679450" cy="311150"/>
            </a:xfrm>
            <a:custGeom>
              <a:avLst/>
              <a:gdLst>
                <a:gd name="T0" fmla="*/ 5 w 144"/>
                <a:gd name="T1" fmla="*/ 65 h 66"/>
                <a:gd name="T2" fmla="*/ 17 w 144"/>
                <a:gd name="T3" fmla="*/ 65 h 66"/>
                <a:gd name="T4" fmla="*/ 21 w 144"/>
                <a:gd name="T5" fmla="*/ 62 h 66"/>
                <a:gd name="T6" fmla="*/ 27 w 144"/>
                <a:gd name="T7" fmla="*/ 47 h 66"/>
                <a:gd name="T8" fmla="*/ 34 w 144"/>
                <a:gd name="T9" fmla="*/ 62 h 66"/>
                <a:gd name="T10" fmla="*/ 41 w 144"/>
                <a:gd name="T11" fmla="*/ 62 h 66"/>
                <a:gd name="T12" fmla="*/ 52 w 144"/>
                <a:gd name="T13" fmla="*/ 19 h 66"/>
                <a:gd name="T14" fmla="*/ 61 w 144"/>
                <a:gd name="T15" fmla="*/ 62 h 66"/>
                <a:gd name="T16" fmla="*/ 68 w 144"/>
                <a:gd name="T17" fmla="*/ 62 h 66"/>
                <a:gd name="T18" fmla="*/ 78 w 144"/>
                <a:gd name="T19" fmla="*/ 35 h 66"/>
                <a:gd name="T20" fmla="*/ 87 w 144"/>
                <a:gd name="T21" fmla="*/ 62 h 66"/>
                <a:gd name="T22" fmla="*/ 94 w 144"/>
                <a:gd name="T23" fmla="*/ 63 h 66"/>
                <a:gd name="T24" fmla="*/ 99 w 144"/>
                <a:gd name="T25" fmla="*/ 52 h 66"/>
                <a:gd name="T26" fmla="*/ 103 w 144"/>
                <a:gd name="T27" fmla="*/ 62 h 66"/>
                <a:gd name="T28" fmla="*/ 107 w 144"/>
                <a:gd name="T29" fmla="*/ 65 h 66"/>
                <a:gd name="T30" fmla="*/ 139 w 144"/>
                <a:gd name="T31" fmla="*/ 65 h 66"/>
                <a:gd name="T32" fmla="*/ 139 w 144"/>
                <a:gd name="T33" fmla="*/ 58 h 66"/>
                <a:gd name="T34" fmla="*/ 111 w 144"/>
                <a:gd name="T35" fmla="*/ 58 h 66"/>
                <a:gd name="T36" fmla="*/ 109 w 144"/>
                <a:gd name="T37" fmla="*/ 58 h 66"/>
                <a:gd name="T38" fmla="*/ 108 w 144"/>
                <a:gd name="T39" fmla="*/ 55 h 66"/>
                <a:gd name="T40" fmla="*/ 103 w 144"/>
                <a:gd name="T41" fmla="*/ 42 h 66"/>
                <a:gd name="T42" fmla="*/ 97 w 144"/>
                <a:gd name="T43" fmla="*/ 42 h 66"/>
                <a:gd name="T44" fmla="*/ 91 w 144"/>
                <a:gd name="T45" fmla="*/ 52 h 66"/>
                <a:gd name="T46" fmla="*/ 82 w 144"/>
                <a:gd name="T47" fmla="*/ 23 h 66"/>
                <a:gd name="T48" fmla="*/ 75 w 144"/>
                <a:gd name="T49" fmla="*/ 23 h 66"/>
                <a:gd name="T50" fmla="*/ 66 w 144"/>
                <a:gd name="T51" fmla="*/ 49 h 66"/>
                <a:gd name="T52" fmla="*/ 55 w 144"/>
                <a:gd name="T53" fmla="*/ 3 h 66"/>
                <a:gd name="T54" fmla="*/ 49 w 144"/>
                <a:gd name="T55" fmla="*/ 3 h 66"/>
                <a:gd name="T56" fmla="*/ 36 w 144"/>
                <a:gd name="T57" fmla="*/ 51 h 66"/>
                <a:gd name="T58" fmla="*/ 29 w 144"/>
                <a:gd name="T59" fmla="*/ 36 h 66"/>
                <a:gd name="T60" fmla="*/ 23 w 144"/>
                <a:gd name="T61" fmla="*/ 37 h 66"/>
                <a:gd name="T62" fmla="*/ 16 w 144"/>
                <a:gd name="T63" fmla="*/ 55 h 66"/>
                <a:gd name="T64" fmla="*/ 15 w 144"/>
                <a:gd name="T65" fmla="*/ 58 h 66"/>
                <a:gd name="T66" fmla="*/ 5 w 144"/>
                <a:gd name="T67" fmla="*/ 58 h 66"/>
                <a:gd name="T68" fmla="*/ 5 w 144"/>
                <a:gd name="T69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66">
                  <a:moveTo>
                    <a:pt x="5" y="65"/>
                  </a:moveTo>
                  <a:cubicBezTo>
                    <a:pt x="9" y="65"/>
                    <a:pt x="13" y="65"/>
                    <a:pt x="17" y="65"/>
                  </a:cubicBezTo>
                  <a:cubicBezTo>
                    <a:pt x="19" y="65"/>
                    <a:pt x="20" y="64"/>
                    <a:pt x="21" y="62"/>
                  </a:cubicBezTo>
                  <a:cubicBezTo>
                    <a:pt x="23" y="57"/>
                    <a:pt x="25" y="52"/>
                    <a:pt x="27" y="47"/>
                  </a:cubicBezTo>
                  <a:cubicBezTo>
                    <a:pt x="29" y="52"/>
                    <a:pt x="32" y="57"/>
                    <a:pt x="34" y="62"/>
                  </a:cubicBezTo>
                  <a:cubicBezTo>
                    <a:pt x="36" y="65"/>
                    <a:pt x="40" y="64"/>
                    <a:pt x="41" y="62"/>
                  </a:cubicBezTo>
                  <a:cubicBezTo>
                    <a:pt x="44" y="47"/>
                    <a:pt x="48" y="33"/>
                    <a:pt x="52" y="19"/>
                  </a:cubicBezTo>
                  <a:cubicBezTo>
                    <a:pt x="55" y="33"/>
                    <a:pt x="58" y="48"/>
                    <a:pt x="61" y="62"/>
                  </a:cubicBezTo>
                  <a:cubicBezTo>
                    <a:pt x="62" y="66"/>
                    <a:pt x="67" y="65"/>
                    <a:pt x="68" y="62"/>
                  </a:cubicBezTo>
                  <a:cubicBezTo>
                    <a:pt x="71" y="53"/>
                    <a:pt x="75" y="44"/>
                    <a:pt x="78" y="35"/>
                  </a:cubicBezTo>
                  <a:cubicBezTo>
                    <a:pt x="81" y="44"/>
                    <a:pt x="84" y="53"/>
                    <a:pt x="87" y="62"/>
                  </a:cubicBezTo>
                  <a:cubicBezTo>
                    <a:pt x="88" y="65"/>
                    <a:pt x="92" y="65"/>
                    <a:pt x="94" y="63"/>
                  </a:cubicBezTo>
                  <a:cubicBezTo>
                    <a:pt x="95" y="59"/>
                    <a:pt x="97" y="55"/>
                    <a:pt x="99" y="52"/>
                  </a:cubicBezTo>
                  <a:cubicBezTo>
                    <a:pt x="101" y="55"/>
                    <a:pt x="102" y="59"/>
                    <a:pt x="103" y="62"/>
                  </a:cubicBezTo>
                  <a:cubicBezTo>
                    <a:pt x="104" y="64"/>
                    <a:pt x="105" y="65"/>
                    <a:pt x="107" y="65"/>
                  </a:cubicBezTo>
                  <a:cubicBezTo>
                    <a:pt x="118" y="65"/>
                    <a:pt x="128" y="65"/>
                    <a:pt x="139" y="65"/>
                  </a:cubicBezTo>
                  <a:cubicBezTo>
                    <a:pt x="144" y="65"/>
                    <a:pt x="144" y="58"/>
                    <a:pt x="139" y="58"/>
                  </a:cubicBezTo>
                  <a:cubicBezTo>
                    <a:pt x="130" y="58"/>
                    <a:pt x="120" y="58"/>
                    <a:pt x="111" y="58"/>
                  </a:cubicBezTo>
                  <a:cubicBezTo>
                    <a:pt x="110" y="58"/>
                    <a:pt x="109" y="58"/>
                    <a:pt x="109" y="58"/>
                  </a:cubicBezTo>
                  <a:cubicBezTo>
                    <a:pt x="109" y="57"/>
                    <a:pt x="108" y="56"/>
                    <a:pt x="108" y="55"/>
                  </a:cubicBezTo>
                  <a:cubicBezTo>
                    <a:pt x="106" y="51"/>
                    <a:pt x="105" y="47"/>
                    <a:pt x="103" y="42"/>
                  </a:cubicBezTo>
                  <a:cubicBezTo>
                    <a:pt x="102" y="40"/>
                    <a:pt x="98" y="39"/>
                    <a:pt x="97" y="42"/>
                  </a:cubicBezTo>
                  <a:cubicBezTo>
                    <a:pt x="95" y="45"/>
                    <a:pt x="93" y="49"/>
                    <a:pt x="91" y="52"/>
                  </a:cubicBezTo>
                  <a:cubicBezTo>
                    <a:pt x="88" y="42"/>
                    <a:pt x="85" y="33"/>
                    <a:pt x="82" y="23"/>
                  </a:cubicBezTo>
                  <a:cubicBezTo>
                    <a:pt x="81" y="20"/>
                    <a:pt x="77" y="20"/>
                    <a:pt x="75" y="23"/>
                  </a:cubicBezTo>
                  <a:cubicBezTo>
                    <a:pt x="72" y="32"/>
                    <a:pt x="69" y="41"/>
                    <a:pt x="66" y="49"/>
                  </a:cubicBezTo>
                  <a:cubicBezTo>
                    <a:pt x="62" y="34"/>
                    <a:pt x="59" y="18"/>
                    <a:pt x="55" y="3"/>
                  </a:cubicBezTo>
                  <a:cubicBezTo>
                    <a:pt x="55" y="0"/>
                    <a:pt x="50" y="0"/>
                    <a:pt x="49" y="3"/>
                  </a:cubicBezTo>
                  <a:cubicBezTo>
                    <a:pt x="45" y="19"/>
                    <a:pt x="40" y="35"/>
                    <a:pt x="36" y="51"/>
                  </a:cubicBezTo>
                  <a:cubicBezTo>
                    <a:pt x="34" y="46"/>
                    <a:pt x="32" y="41"/>
                    <a:pt x="29" y="36"/>
                  </a:cubicBezTo>
                  <a:cubicBezTo>
                    <a:pt x="28" y="33"/>
                    <a:pt x="24" y="35"/>
                    <a:pt x="23" y="37"/>
                  </a:cubicBezTo>
                  <a:cubicBezTo>
                    <a:pt x="21" y="43"/>
                    <a:pt x="18" y="49"/>
                    <a:pt x="16" y="55"/>
                  </a:cubicBezTo>
                  <a:cubicBezTo>
                    <a:pt x="15" y="56"/>
                    <a:pt x="15" y="57"/>
                    <a:pt x="15" y="58"/>
                  </a:cubicBezTo>
                  <a:cubicBezTo>
                    <a:pt x="11" y="58"/>
                    <a:pt x="8" y="58"/>
                    <a:pt x="5" y="58"/>
                  </a:cubicBezTo>
                  <a:cubicBezTo>
                    <a:pt x="0" y="58"/>
                    <a:pt x="0" y="65"/>
                    <a:pt x="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36"/>
            <p:cNvSpPr>
              <a:spLocks noEditPoints="1"/>
            </p:cNvSpPr>
            <p:nvPr/>
          </p:nvSpPr>
          <p:spPr bwMode="auto">
            <a:xfrm>
              <a:off x="5862638" y="2513013"/>
              <a:ext cx="933450" cy="735012"/>
            </a:xfrm>
            <a:custGeom>
              <a:avLst/>
              <a:gdLst>
                <a:gd name="T0" fmla="*/ 0 w 588"/>
                <a:gd name="T1" fmla="*/ 0 h 463"/>
                <a:gd name="T2" fmla="*/ 0 w 588"/>
                <a:gd name="T3" fmla="*/ 386 h 463"/>
                <a:gd name="T4" fmla="*/ 211 w 588"/>
                <a:gd name="T5" fmla="*/ 386 h 463"/>
                <a:gd name="T6" fmla="*/ 211 w 588"/>
                <a:gd name="T7" fmla="*/ 463 h 463"/>
                <a:gd name="T8" fmla="*/ 368 w 588"/>
                <a:gd name="T9" fmla="*/ 463 h 463"/>
                <a:gd name="T10" fmla="*/ 368 w 588"/>
                <a:gd name="T11" fmla="*/ 386 h 463"/>
                <a:gd name="T12" fmla="*/ 588 w 588"/>
                <a:gd name="T13" fmla="*/ 386 h 463"/>
                <a:gd name="T14" fmla="*/ 588 w 588"/>
                <a:gd name="T15" fmla="*/ 0 h 463"/>
                <a:gd name="T16" fmla="*/ 0 w 588"/>
                <a:gd name="T17" fmla="*/ 0 h 463"/>
                <a:gd name="T18" fmla="*/ 529 w 588"/>
                <a:gd name="T19" fmla="*/ 327 h 463"/>
                <a:gd name="T20" fmla="*/ 59 w 588"/>
                <a:gd name="T21" fmla="*/ 327 h 463"/>
                <a:gd name="T22" fmla="*/ 59 w 588"/>
                <a:gd name="T23" fmla="*/ 59 h 463"/>
                <a:gd name="T24" fmla="*/ 529 w 588"/>
                <a:gd name="T25" fmla="*/ 59 h 463"/>
                <a:gd name="T26" fmla="*/ 529 w 588"/>
                <a:gd name="T27" fmla="*/ 32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8" h="463">
                  <a:moveTo>
                    <a:pt x="0" y="0"/>
                  </a:moveTo>
                  <a:lnTo>
                    <a:pt x="0" y="386"/>
                  </a:lnTo>
                  <a:lnTo>
                    <a:pt x="211" y="386"/>
                  </a:lnTo>
                  <a:lnTo>
                    <a:pt x="211" y="463"/>
                  </a:lnTo>
                  <a:lnTo>
                    <a:pt x="368" y="463"/>
                  </a:lnTo>
                  <a:lnTo>
                    <a:pt x="368" y="386"/>
                  </a:lnTo>
                  <a:lnTo>
                    <a:pt x="588" y="386"/>
                  </a:lnTo>
                  <a:lnTo>
                    <a:pt x="588" y="0"/>
                  </a:lnTo>
                  <a:lnTo>
                    <a:pt x="0" y="0"/>
                  </a:lnTo>
                  <a:close/>
                  <a:moveTo>
                    <a:pt x="529" y="327"/>
                  </a:moveTo>
                  <a:lnTo>
                    <a:pt x="59" y="327"/>
                  </a:lnTo>
                  <a:lnTo>
                    <a:pt x="59" y="59"/>
                  </a:lnTo>
                  <a:lnTo>
                    <a:pt x="529" y="59"/>
                  </a:lnTo>
                  <a:lnTo>
                    <a:pt x="529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Rectangle 37"/>
            <p:cNvSpPr>
              <a:spLocks noChangeArrowheads="1"/>
            </p:cNvSpPr>
            <p:nvPr/>
          </p:nvSpPr>
          <p:spPr bwMode="auto">
            <a:xfrm>
              <a:off x="6061075" y="3252788"/>
              <a:ext cx="522288" cy="23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6" name="Freeform 5"/>
          <p:cNvSpPr>
            <a:spLocks noEditPoints="1"/>
          </p:cNvSpPr>
          <p:nvPr/>
        </p:nvSpPr>
        <p:spPr bwMode="auto">
          <a:xfrm>
            <a:off x="4342689" y="1356724"/>
            <a:ext cx="296118" cy="273620"/>
          </a:xfrm>
          <a:custGeom>
            <a:avLst/>
            <a:gdLst>
              <a:gd name="T0" fmla="*/ 634 w 658"/>
              <a:gd name="T1" fmla="*/ 432 h 606"/>
              <a:gd name="T2" fmla="*/ 594 w 658"/>
              <a:gd name="T3" fmla="*/ 432 h 606"/>
              <a:gd name="T4" fmla="*/ 594 w 658"/>
              <a:gd name="T5" fmla="*/ 354 h 606"/>
              <a:gd name="T6" fmla="*/ 570 w 658"/>
              <a:gd name="T7" fmla="*/ 330 h 606"/>
              <a:gd name="T8" fmla="*/ 353 w 658"/>
              <a:gd name="T9" fmla="*/ 330 h 606"/>
              <a:gd name="T10" fmla="*/ 353 w 658"/>
              <a:gd name="T11" fmla="*/ 238 h 606"/>
              <a:gd name="T12" fmla="*/ 491 w 658"/>
              <a:gd name="T13" fmla="*/ 238 h 606"/>
              <a:gd name="T14" fmla="*/ 515 w 658"/>
              <a:gd name="T15" fmla="*/ 214 h 606"/>
              <a:gd name="T16" fmla="*/ 515 w 658"/>
              <a:gd name="T17" fmla="*/ 24 h 606"/>
              <a:gd name="T18" fmla="*/ 491 w 658"/>
              <a:gd name="T19" fmla="*/ 0 h 606"/>
              <a:gd name="T20" fmla="*/ 166 w 658"/>
              <a:gd name="T21" fmla="*/ 0 h 606"/>
              <a:gd name="T22" fmla="*/ 142 w 658"/>
              <a:gd name="T23" fmla="*/ 24 h 606"/>
              <a:gd name="T24" fmla="*/ 142 w 658"/>
              <a:gd name="T25" fmla="*/ 214 h 606"/>
              <a:gd name="T26" fmla="*/ 166 w 658"/>
              <a:gd name="T27" fmla="*/ 238 h 606"/>
              <a:gd name="T28" fmla="*/ 305 w 658"/>
              <a:gd name="T29" fmla="*/ 238 h 606"/>
              <a:gd name="T30" fmla="*/ 305 w 658"/>
              <a:gd name="T31" fmla="*/ 330 h 606"/>
              <a:gd name="T32" fmla="*/ 87 w 658"/>
              <a:gd name="T33" fmla="*/ 330 h 606"/>
              <a:gd name="T34" fmla="*/ 63 w 658"/>
              <a:gd name="T35" fmla="*/ 354 h 606"/>
              <a:gd name="T36" fmla="*/ 63 w 658"/>
              <a:gd name="T37" fmla="*/ 432 h 606"/>
              <a:gd name="T38" fmla="*/ 24 w 658"/>
              <a:gd name="T39" fmla="*/ 432 h 606"/>
              <a:gd name="T40" fmla="*/ 0 w 658"/>
              <a:gd name="T41" fmla="*/ 456 h 606"/>
              <a:gd name="T42" fmla="*/ 0 w 658"/>
              <a:gd name="T43" fmla="*/ 582 h 606"/>
              <a:gd name="T44" fmla="*/ 24 w 658"/>
              <a:gd name="T45" fmla="*/ 606 h 606"/>
              <a:gd name="T46" fmla="*/ 150 w 658"/>
              <a:gd name="T47" fmla="*/ 606 h 606"/>
              <a:gd name="T48" fmla="*/ 174 w 658"/>
              <a:gd name="T49" fmla="*/ 582 h 606"/>
              <a:gd name="T50" fmla="*/ 174 w 658"/>
              <a:gd name="T51" fmla="*/ 456 h 606"/>
              <a:gd name="T52" fmla="*/ 150 w 658"/>
              <a:gd name="T53" fmla="*/ 432 h 606"/>
              <a:gd name="T54" fmla="*/ 111 w 658"/>
              <a:gd name="T55" fmla="*/ 432 h 606"/>
              <a:gd name="T56" fmla="*/ 111 w 658"/>
              <a:gd name="T57" fmla="*/ 378 h 606"/>
              <a:gd name="T58" fmla="*/ 305 w 658"/>
              <a:gd name="T59" fmla="*/ 378 h 606"/>
              <a:gd name="T60" fmla="*/ 305 w 658"/>
              <a:gd name="T61" fmla="*/ 432 h 606"/>
              <a:gd name="T62" fmla="*/ 266 w 658"/>
              <a:gd name="T63" fmla="*/ 432 h 606"/>
              <a:gd name="T64" fmla="*/ 242 w 658"/>
              <a:gd name="T65" fmla="*/ 456 h 606"/>
              <a:gd name="T66" fmla="*/ 242 w 658"/>
              <a:gd name="T67" fmla="*/ 582 h 606"/>
              <a:gd name="T68" fmla="*/ 266 w 658"/>
              <a:gd name="T69" fmla="*/ 606 h 606"/>
              <a:gd name="T70" fmla="*/ 392 w 658"/>
              <a:gd name="T71" fmla="*/ 606 h 606"/>
              <a:gd name="T72" fmla="*/ 416 w 658"/>
              <a:gd name="T73" fmla="*/ 582 h 606"/>
              <a:gd name="T74" fmla="*/ 416 w 658"/>
              <a:gd name="T75" fmla="*/ 456 h 606"/>
              <a:gd name="T76" fmla="*/ 392 w 658"/>
              <a:gd name="T77" fmla="*/ 432 h 606"/>
              <a:gd name="T78" fmla="*/ 353 w 658"/>
              <a:gd name="T79" fmla="*/ 432 h 606"/>
              <a:gd name="T80" fmla="*/ 353 w 658"/>
              <a:gd name="T81" fmla="*/ 378 h 606"/>
              <a:gd name="T82" fmla="*/ 546 w 658"/>
              <a:gd name="T83" fmla="*/ 378 h 606"/>
              <a:gd name="T84" fmla="*/ 546 w 658"/>
              <a:gd name="T85" fmla="*/ 432 h 606"/>
              <a:gd name="T86" fmla="*/ 507 w 658"/>
              <a:gd name="T87" fmla="*/ 432 h 606"/>
              <a:gd name="T88" fmla="*/ 483 w 658"/>
              <a:gd name="T89" fmla="*/ 456 h 606"/>
              <a:gd name="T90" fmla="*/ 483 w 658"/>
              <a:gd name="T91" fmla="*/ 582 h 606"/>
              <a:gd name="T92" fmla="*/ 507 w 658"/>
              <a:gd name="T93" fmla="*/ 606 h 606"/>
              <a:gd name="T94" fmla="*/ 634 w 658"/>
              <a:gd name="T95" fmla="*/ 606 h 606"/>
              <a:gd name="T96" fmla="*/ 658 w 658"/>
              <a:gd name="T97" fmla="*/ 582 h 606"/>
              <a:gd name="T98" fmla="*/ 658 w 658"/>
              <a:gd name="T99" fmla="*/ 456 h 606"/>
              <a:gd name="T100" fmla="*/ 634 w 658"/>
              <a:gd name="T101" fmla="*/ 432 h 606"/>
              <a:gd name="T102" fmla="*/ 634 w 658"/>
              <a:gd name="T103" fmla="*/ 432 h 606"/>
              <a:gd name="T104" fmla="*/ 634 w 658"/>
              <a:gd name="T105" fmla="*/ 43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58" h="606">
                <a:moveTo>
                  <a:pt x="634" y="432"/>
                </a:moveTo>
                <a:cubicBezTo>
                  <a:pt x="594" y="432"/>
                  <a:pt x="594" y="432"/>
                  <a:pt x="594" y="432"/>
                </a:cubicBezTo>
                <a:cubicBezTo>
                  <a:pt x="594" y="354"/>
                  <a:pt x="594" y="354"/>
                  <a:pt x="594" y="354"/>
                </a:cubicBezTo>
                <a:cubicBezTo>
                  <a:pt x="594" y="341"/>
                  <a:pt x="584" y="330"/>
                  <a:pt x="570" y="330"/>
                </a:cubicBezTo>
                <a:cubicBezTo>
                  <a:pt x="353" y="330"/>
                  <a:pt x="353" y="330"/>
                  <a:pt x="353" y="330"/>
                </a:cubicBezTo>
                <a:cubicBezTo>
                  <a:pt x="353" y="238"/>
                  <a:pt x="353" y="238"/>
                  <a:pt x="353" y="238"/>
                </a:cubicBezTo>
                <a:cubicBezTo>
                  <a:pt x="491" y="238"/>
                  <a:pt x="491" y="238"/>
                  <a:pt x="491" y="238"/>
                </a:cubicBezTo>
                <a:cubicBezTo>
                  <a:pt x="504" y="238"/>
                  <a:pt x="515" y="228"/>
                  <a:pt x="515" y="214"/>
                </a:cubicBezTo>
                <a:cubicBezTo>
                  <a:pt x="515" y="24"/>
                  <a:pt x="515" y="24"/>
                  <a:pt x="515" y="24"/>
                </a:cubicBezTo>
                <a:cubicBezTo>
                  <a:pt x="515" y="11"/>
                  <a:pt x="504" y="0"/>
                  <a:pt x="491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53" y="0"/>
                  <a:pt x="142" y="11"/>
                  <a:pt x="142" y="24"/>
                </a:cubicBezTo>
                <a:cubicBezTo>
                  <a:pt x="142" y="214"/>
                  <a:pt x="142" y="214"/>
                  <a:pt x="142" y="214"/>
                </a:cubicBezTo>
                <a:cubicBezTo>
                  <a:pt x="142" y="228"/>
                  <a:pt x="153" y="238"/>
                  <a:pt x="166" y="238"/>
                </a:cubicBezTo>
                <a:cubicBezTo>
                  <a:pt x="305" y="238"/>
                  <a:pt x="305" y="238"/>
                  <a:pt x="305" y="238"/>
                </a:cubicBezTo>
                <a:cubicBezTo>
                  <a:pt x="305" y="330"/>
                  <a:pt x="305" y="330"/>
                  <a:pt x="305" y="330"/>
                </a:cubicBezTo>
                <a:cubicBezTo>
                  <a:pt x="87" y="330"/>
                  <a:pt x="87" y="330"/>
                  <a:pt x="87" y="330"/>
                </a:cubicBezTo>
                <a:cubicBezTo>
                  <a:pt x="74" y="330"/>
                  <a:pt x="63" y="341"/>
                  <a:pt x="63" y="354"/>
                </a:cubicBezTo>
                <a:cubicBezTo>
                  <a:pt x="63" y="432"/>
                  <a:pt x="63" y="432"/>
                  <a:pt x="63" y="432"/>
                </a:cubicBezTo>
                <a:cubicBezTo>
                  <a:pt x="24" y="432"/>
                  <a:pt x="24" y="432"/>
                  <a:pt x="24" y="432"/>
                </a:cubicBezTo>
                <a:cubicBezTo>
                  <a:pt x="11" y="432"/>
                  <a:pt x="0" y="443"/>
                  <a:pt x="0" y="456"/>
                </a:cubicBezTo>
                <a:cubicBezTo>
                  <a:pt x="0" y="582"/>
                  <a:pt x="0" y="582"/>
                  <a:pt x="0" y="582"/>
                </a:cubicBezTo>
                <a:cubicBezTo>
                  <a:pt x="0" y="596"/>
                  <a:pt x="11" y="606"/>
                  <a:pt x="24" y="606"/>
                </a:cubicBezTo>
                <a:cubicBezTo>
                  <a:pt x="150" y="606"/>
                  <a:pt x="150" y="606"/>
                  <a:pt x="150" y="606"/>
                </a:cubicBezTo>
                <a:cubicBezTo>
                  <a:pt x="164" y="606"/>
                  <a:pt x="174" y="596"/>
                  <a:pt x="174" y="582"/>
                </a:cubicBezTo>
                <a:cubicBezTo>
                  <a:pt x="174" y="456"/>
                  <a:pt x="174" y="456"/>
                  <a:pt x="174" y="456"/>
                </a:cubicBezTo>
                <a:cubicBezTo>
                  <a:pt x="174" y="443"/>
                  <a:pt x="164" y="432"/>
                  <a:pt x="150" y="432"/>
                </a:cubicBezTo>
                <a:cubicBezTo>
                  <a:pt x="111" y="432"/>
                  <a:pt x="111" y="432"/>
                  <a:pt x="111" y="432"/>
                </a:cubicBezTo>
                <a:cubicBezTo>
                  <a:pt x="111" y="378"/>
                  <a:pt x="111" y="378"/>
                  <a:pt x="111" y="378"/>
                </a:cubicBezTo>
                <a:cubicBezTo>
                  <a:pt x="305" y="378"/>
                  <a:pt x="305" y="378"/>
                  <a:pt x="305" y="378"/>
                </a:cubicBezTo>
                <a:cubicBezTo>
                  <a:pt x="305" y="432"/>
                  <a:pt x="305" y="432"/>
                  <a:pt x="305" y="432"/>
                </a:cubicBezTo>
                <a:cubicBezTo>
                  <a:pt x="266" y="432"/>
                  <a:pt x="266" y="432"/>
                  <a:pt x="266" y="432"/>
                </a:cubicBezTo>
                <a:cubicBezTo>
                  <a:pt x="252" y="432"/>
                  <a:pt x="242" y="443"/>
                  <a:pt x="242" y="456"/>
                </a:cubicBezTo>
                <a:cubicBezTo>
                  <a:pt x="242" y="582"/>
                  <a:pt x="242" y="582"/>
                  <a:pt x="242" y="582"/>
                </a:cubicBezTo>
                <a:cubicBezTo>
                  <a:pt x="242" y="596"/>
                  <a:pt x="252" y="606"/>
                  <a:pt x="266" y="606"/>
                </a:cubicBezTo>
                <a:cubicBezTo>
                  <a:pt x="392" y="606"/>
                  <a:pt x="392" y="606"/>
                  <a:pt x="392" y="606"/>
                </a:cubicBezTo>
                <a:cubicBezTo>
                  <a:pt x="405" y="606"/>
                  <a:pt x="416" y="596"/>
                  <a:pt x="416" y="582"/>
                </a:cubicBezTo>
                <a:cubicBezTo>
                  <a:pt x="416" y="456"/>
                  <a:pt x="416" y="456"/>
                  <a:pt x="416" y="456"/>
                </a:cubicBezTo>
                <a:cubicBezTo>
                  <a:pt x="416" y="443"/>
                  <a:pt x="405" y="432"/>
                  <a:pt x="392" y="432"/>
                </a:cubicBezTo>
                <a:cubicBezTo>
                  <a:pt x="353" y="432"/>
                  <a:pt x="353" y="432"/>
                  <a:pt x="353" y="432"/>
                </a:cubicBezTo>
                <a:cubicBezTo>
                  <a:pt x="353" y="378"/>
                  <a:pt x="353" y="378"/>
                  <a:pt x="353" y="378"/>
                </a:cubicBezTo>
                <a:cubicBezTo>
                  <a:pt x="546" y="378"/>
                  <a:pt x="546" y="378"/>
                  <a:pt x="546" y="378"/>
                </a:cubicBezTo>
                <a:cubicBezTo>
                  <a:pt x="546" y="432"/>
                  <a:pt x="546" y="432"/>
                  <a:pt x="546" y="432"/>
                </a:cubicBezTo>
                <a:cubicBezTo>
                  <a:pt x="507" y="432"/>
                  <a:pt x="507" y="432"/>
                  <a:pt x="507" y="432"/>
                </a:cubicBezTo>
                <a:cubicBezTo>
                  <a:pt x="494" y="432"/>
                  <a:pt x="483" y="443"/>
                  <a:pt x="483" y="456"/>
                </a:cubicBezTo>
                <a:cubicBezTo>
                  <a:pt x="483" y="582"/>
                  <a:pt x="483" y="582"/>
                  <a:pt x="483" y="582"/>
                </a:cubicBezTo>
                <a:cubicBezTo>
                  <a:pt x="483" y="596"/>
                  <a:pt x="494" y="606"/>
                  <a:pt x="507" y="606"/>
                </a:cubicBezTo>
                <a:cubicBezTo>
                  <a:pt x="634" y="606"/>
                  <a:pt x="634" y="606"/>
                  <a:pt x="634" y="606"/>
                </a:cubicBezTo>
                <a:cubicBezTo>
                  <a:pt x="647" y="606"/>
                  <a:pt x="658" y="596"/>
                  <a:pt x="658" y="582"/>
                </a:cubicBezTo>
                <a:cubicBezTo>
                  <a:pt x="658" y="456"/>
                  <a:pt x="658" y="456"/>
                  <a:pt x="658" y="456"/>
                </a:cubicBezTo>
                <a:cubicBezTo>
                  <a:pt x="658" y="443"/>
                  <a:pt x="647" y="432"/>
                  <a:pt x="634" y="432"/>
                </a:cubicBezTo>
                <a:close/>
                <a:moveTo>
                  <a:pt x="634" y="432"/>
                </a:moveTo>
                <a:cubicBezTo>
                  <a:pt x="634" y="432"/>
                  <a:pt x="634" y="432"/>
                  <a:pt x="634" y="43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53" name="Slide Number Placeholder 21">
            <a:extLst>
              <a:ext uri="{FF2B5EF4-FFF2-40B4-BE49-F238E27FC236}">
                <a16:creationId xmlns:a16="http://schemas.microsoft.com/office/drawing/2014/main" id="{4BEBDF0F-70A7-423F-822F-A682E04B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58113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Typical Enterprise SD-WAN TopologY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91" y="3843723"/>
            <a:ext cx="272840" cy="2158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6993" y="3656677"/>
            <a:ext cx="1411726" cy="73632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91" y="3013274"/>
            <a:ext cx="272840" cy="21584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66993" y="2826228"/>
            <a:ext cx="1411726" cy="73632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98" y="3545515"/>
            <a:ext cx="1341811" cy="5053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98" y="2843926"/>
            <a:ext cx="1341811" cy="5053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24" y="2131132"/>
            <a:ext cx="1341811" cy="5053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91" y="2203757"/>
            <a:ext cx="272840" cy="21584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66993" y="2016710"/>
            <a:ext cx="1411726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3679" y="3719839"/>
            <a:ext cx="824516" cy="275523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Sify MPLS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3675" y="2944940"/>
            <a:ext cx="766808" cy="460189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3</a:t>
            </a:r>
            <a:r>
              <a:rPr lang="en-US" sz="1200" baseline="30000" dirty="0">
                <a:solidFill>
                  <a:srgbClr val="595959"/>
                </a:solidFill>
                <a:cs typeface="Segoe UI" panose="020B0502040204020203" pitchFamily="34" charset="0"/>
              </a:rPr>
              <a:t>rd</a:t>
            </a:r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 party</a:t>
            </a:r>
          </a:p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MPLS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70012" y="2327142"/>
            <a:ext cx="739556" cy="275523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Internet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496785" y="2005584"/>
            <a:ext cx="2151201" cy="23986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7180" y="4390920"/>
            <a:ext cx="1562606" cy="2293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Regional offices/Branches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67017" y="4387032"/>
            <a:ext cx="2360852" cy="2293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Multi-provider transport network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036" y="2921961"/>
            <a:ext cx="272840" cy="2158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387462" y="2736739"/>
            <a:ext cx="1302485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036" y="3840791"/>
            <a:ext cx="272840" cy="215848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5387462" y="3655569"/>
            <a:ext cx="1302485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7259486" y="3588797"/>
            <a:ext cx="541206" cy="218916"/>
            <a:chOff x="1933074" y="2029326"/>
            <a:chExt cx="561473" cy="272716"/>
          </a:xfrm>
        </p:grpSpPr>
        <p:sp>
          <p:nvSpPr>
            <p:cNvPr id="80" name="Rectangle 79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037361" y="2029550"/>
              <a:ext cx="352895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SAP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7145246" y="3515418"/>
            <a:ext cx="1371972" cy="639271"/>
          </a:xfrm>
          <a:prstGeom prst="rect">
            <a:avLst/>
          </a:prstGeom>
          <a:noFill/>
          <a:ln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275643" y="3881762"/>
            <a:ext cx="541206" cy="218916"/>
            <a:chOff x="1933074" y="2029326"/>
            <a:chExt cx="561473" cy="272716"/>
          </a:xfrm>
        </p:grpSpPr>
        <p:sp>
          <p:nvSpPr>
            <p:cNvPr id="83" name="Rectangle 82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035694" y="2029550"/>
              <a:ext cx="356221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ERP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853607" y="3594119"/>
            <a:ext cx="541205" cy="218916"/>
            <a:chOff x="1933074" y="2029326"/>
            <a:chExt cx="561473" cy="272716"/>
          </a:xfrm>
        </p:grpSpPr>
        <p:sp>
          <p:nvSpPr>
            <p:cNvPr id="86" name="Rectangle 85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026549" y="2029550"/>
              <a:ext cx="374515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CRM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250218" y="2431927"/>
            <a:ext cx="541206" cy="218916"/>
            <a:chOff x="1933074" y="2029326"/>
            <a:chExt cx="561473" cy="272716"/>
          </a:xfrm>
        </p:grpSpPr>
        <p:sp>
          <p:nvSpPr>
            <p:cNvPr id="92" name="Rectangle 91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03269" y="2029550"/>
              <a:ext cx="421079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O365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7844869" y="2431932"/>
            <a:ext cx="541206" cy="218916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826769" y="2459589"/>
            <a:ext cx="577401" cy="1650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/>
            <a:r>
              <a:rPr lang="en-US" sz="650" b="1" dirty="0">
                <a:solidFill>
                  <a:prstClr val="white"/>
                </a:solidFill>
                <a:cs typeface="Segoe UI" panose="020B0502040204020203" pitchFamily="34" charset="0"/>
              </a:rPr>
              <a:t>Skype for </a:t>
            </a:r>
          </a:p>
          <a:p>
            <a:pPr algn="ctr" defTabSz="685800"/>
            <a:r>
              <a:rPr lang="en-US" sz="650" b="1" dirty="0">
                <a:solidFill>
                  <a:prstClr val="white"/>
                </a:solidFill>
                <a:cs typeface="Segoe UI" panose="020B0502040204020203" pitchFamily="34" charset="0"/>
              </a:rPr>
              <a:t>business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7203675" y="2719094"/>
            <a:ext cx="617478" cy="218916"/>
            <a:chOff x="1893508" y="2029326"/>
            <a:chExt cx="640600" cy="272716"/>
          </a:xfrm>
        </p:grpSpPr>
        <p:sp>
          <p:nvSpPr>
            <p:cNvPr id="98" name="Rectangle 97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893508" y="2029550"/>
              <a:ext cx="640600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Salesforce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842310" y="2719094"/>
            <a:ext cx="541206" cy="218916"/>
            <a:chOff x="1933074" y="2029326"/>
            <a:chExt cx="561473" cy="272716"/>
          </a:xfrm>
        </p:grpSpPr>
        <p:sp>
          <p:nvSpPr>
            <p:cNvPr id="101" name="Rectangle 100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975833" y="2029550"/>
              <a:ext cx="475959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Oracle</a:t>
              </a: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7145246" y="2381354"/>
            <a:ext cx="1371972" cy="851965"/>
          </a:xfrm>
          <a:prstGeom prst="rect">
            <a:avLst/>
          </a:prstGeom>
          <a:noFill/>
          <a:ln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7265301" y="2966652"/>
            <a:ext cx="541205" cy="218916"/>
            <a:chOff x="1933074" y="2029326"/>
            <a:chExt cx="561473" cy="272716"/>
          </a:xfrm>
        </p:grpSpPr>
        <p:sp>
          <p:nvSpPr>
            <p:cNvPr id="105" name="Rectangle 104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70841" y="2029550"/>
              <a:ext cx="485938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Webex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245098" y="1570721"/>
            <a:ext cx="541206" cy="218916"/>
            <a:chOff x="1933074" y="2029326"/>
            <a:chExt cx="561473" cy="272716"/>
          </a:xfrm>
        </p:grpSpPr>
        <p:sp>
          <p:nvSpPr>
            <p:cNvPr id="108" name="Rectangle 107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969176" y="2029550"/>
              <a:ext cx="489265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Google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7130861" y="1497340"/>
            <a:ext cx="1371972" cy="639271"/>
          </a:xfrm>
          <a:prstGeom prst="rect">
            <a:avLst/>
          </a:prstGeom>
          <a:noFill/>
          <a:ln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7174009" y="1863679"/>
            <a:ext cx="720918" cy="218915"/>
            <a:chOff x="1842562" y="2029326"/>
            <a:chExt cx="747916" cy="272716"/>
          </a:xfrm>
        </p:grpSpPr>
        <p:sp>
          <p:nvSpPr>
            <p:cNvPr id="112" name="Rectangle 111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842562" y="2035833"/>
              <a:ext cx="747916" cy="249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8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Social media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839222" y="1576043"/>
            <a:ext cx="541205" cy="218916"/>
            <a:chOff x="1933074" y="2029326"/>
            <a:chExt cx="561473" cy="272716"/>
          </a:xfrm>
        </p:grpSpPr>
        <p:sp>
          <p:nvSpPr>
            <p:cNvPr id="115" name="Rectangle 114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935916" y="2029549"/>
              <a:ext cx="555787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Youtube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7047549" y="4152531"/>
            <a:ext cx="1617977" cy="2293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On-premise Business apps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047549" y="3233498"/>
            <a:ext cx="1537852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Cloud based business apps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394932" y="2118797"/>
            <a:ext cx="872606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Internet apps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7789729" y="1856472"/>
            <a:ext cx="697172" cy="218915"/>
            <a:chOff x="1852171" y="2029326"/>
            <a:chExt cx="723280" cy="272716"/>
          </a:xfrm>
        </p:grpSpPr>
        <p:sp>
          <p:nvSpPr>
            <p:cNvPr id="121" name="Rectangle 120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852171" y="2036799"/>
              <a:ext cx="723280" cy="249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File sharing</a:t>
              </a:r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5356198" y="1836795"/>
            <a:ext cx="1302485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244015" y="1508516"/>
            <a:ext cx="1564208" cy="3678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Cloud hosted – AWS, Azure, GCP</a:t>
            </a:r>
          </a:p>
        </p:txBody>
      </p:sp>
      <p:cxnSp>
        <p:nvCxnSpPr>
          <p:cNvPr id="136" name="Straight Connector 135"/>
          <p:cNvCxnSpPr/>
          <p:nvPr/>
        </p:nvCxnSpPr>
        <p:spPr>
          <a:xfrm flipV="1">
            <a:off x="1467486" y="3918194"/>
            <a:ext cx="1384775" cy="270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423977" y="3335884"/>
            <a:ext cx="1428284" cy="575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1494083" y="2225846"/>
            <a:ext cx="1379862" cy="27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429988" y="2562544"/>
            <a:ext cx="1414367" cy="658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1463029" y="3024809"/>
            <a:ext cx="1389232" cy="201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1463029" y="3222236"/>
            <a:ext cx="1389232" cy="615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4191884" y="1962508"/>
            <a:ext cx="1346060" cy="540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4166389" y="2327088"/>
            <a:ext cx="1409285" cy="891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4195868" y="2504321"/>
            <a:ext cx="1375116" cy="415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200766" y="2505356"/>
            <a:ext cx="1357378" cy="1338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4199078" y="2505356"/>
            <a:ext cx="1384561" cy="775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4173097" y="3915554"/>
            <a:ext cx="1410542" cy="29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172648" y="3225898"/>
            <a:ext cx="1385493" cy="631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/>
          <p:cNvSpPr/>
          <p:nvPr/>
        </p:nvSpPr>
        <p:spPr>
          <a:xfrm>
            <a:off x="7013429" y="1451825"/>
            <a:ext cx="1735284" cy="29711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232687" y="4396251"/>
            <a:ext cx="1383964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Application eco-system</a:t>
            </a:r>
          </a:p>
        </p:txBody>
      </p:sp>
      <p:grpSp>
        <p:nvGrpSpPr>
          <p:cNvPr id="198" name="Group 197"/>
          <p:cNvGrpSpPr/>
          <p:nvPr/>
        </p:nvGrpSpPr>
        <p:grpSpPr>
          <a:xfrm>
            <a:off x="2287970" y="1179834"/>
            <a:ext cx="1374089" cy="572220"/>
            <a:chOff x="3436851" y="512340"/>
            <a:chExt cx="1311611" cy="716473"/>
          </a:xfrm>
        </p:grpSpPr>
        <p:grpSp>
          <p:nvGrpSpPr>
            <p:cNvPr id="185" name="Group 184"/>
            <p:cNvGrpSpPr/>
            <p:nvPr/>
          </p:nvGrpSpPr>
          <p:grpSpPr>
            <a:xfrm>
              <a:off x="3820579" y="916512"/>
              <a:ext cx="584810" cy="272716"/>
              <a:chOff x="1921405" y="2029326"/>
              <a:chExt cx="584810" cy="272716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1921405" y="2033422"/>
                <a:ext cx="584810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Controller</a:t>
                </a:r>
              </a:p>
            </p:txBody>
          </p:sp>
        </p:grpSp>
        <p:sp>
          <p:nvSpPr>
            <p:cNvPr id="187" name="Rectangle 186"/>
            <p:cNvSpPr/>
            <p:nvPr/>
          </p:nvSpPr>
          <p:spPr>
            <a:xfrm>
              <a:off x="3436851" y="512340"/>
              <a:ext cx="1311611" cy="716473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38404" y="604211"/>
              <a:ext cx="561473" cy="272716"/>
              <a:chOff x="1933074" y="2029326"/>
              <a:chExt cx="561473" cy="272716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1960421" y="2033422"/>
                <a:ext cx="506775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Director</a:t>
                </a: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4150463" y="611842"/>
              <a:ext cx="561473" cy="272716"/>
              <a:chOff x="1933074" y="2029326"/>
              <a:chExt cx="561473" cy="272716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1944356" y="2033422"/>
                <a:ext cx="538906" cy="250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Analytics</a:t>
                </a:r>
              </a:p>
            </p:txBody>
          </p:sp>
        </p:grpSp>
      </p:grpSp>
      <p:grpSp>
        <p:nvGrpSpPr>
          <p:cNvPr id="199" name="Group 198"/>
          <p:cNvGrpSpPr/>
          <p:nvPr/>
        </p:nvGrpSpPr>
        <p:grpSpPr>
          <a:xfrm>
            <a:off x="3782038" y="1192265"/>
            <a:ext cx="1374089" cy="572220"/>
            <a:chOff x="3436851" y="512340"/>
            <a:chExt cx="1311611" cy="716473"/>
          </a:xfrm>
        </p:grpSpPr>
        <p:grpSp>
          <p:nvGrpSpPr>
            <p:cNvPr id="200" name="Group 199"/>
            <p:cNvGrpSpPr/>
            <p:nvPr/>
          </p:nvGrpSpPr>
          <p:grpSpPr>
            <a:xfrm>
              <a:off x="3820579" y="916512"/>
              <a:ext cx="584810" cy="272716"/>
              <a:chOff x="1921405" y="2029326"/>
              <a:chExt cx="584810" cy="272716"/>
            </a:xfrm>
          </p:grpSpPr>
          <p:sp>
            <p:nvSpPr>
              <p:cNvPr id="208" name="Rectangle 207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1921405" y="2033422"/>
                <a:ext cx="584810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Controller</a:t>
                </a:r>
              </a:p>
            </p:txBody>
          </p:sp>
        </p:grpSp>
        <p:sp>
          <p:nvSpPr>
            <p:cNvPr id="201" name="Rectangle 200"/>
            <p:cNvSpPr/>
            <p:nvPr/>
          </p:nvSpPr>
          <p:spPr>
            <a:xfrm>
              <a:off x="3436851" y="512340"/>
              <a:ext cx="1311611" cy="716473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3538404" y="604211"/>
              <a:ext cx="561473" cy="272716"/>
              <a:chOff x="1933074" y="2029326"/>
              <a:chExt cx="561473" cy="272716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1960421" y="2033422"/>
                <a:ext cx="506775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Director</a:t>
                </a: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4150463" y="611842"/>
              <a:ext cx="561473" cy="272716"/>
              <a:chOff x="1933074" y="2029326"/>
              <a:chExt cx="561473" cy="272716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1944357" y="2033422"/>
                <a:ext cx="538906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Analytics</a:t>
                </a:r>
              </a:p>
            </p:txBody>
          </p:sp>
        </p:grpSp>
      </p:grpSp>
      <p:cxnSp>
        <p:nvCxnSpPr>
          <p:cNvPr id="215" name="Straight Connector 214"/>
          <p:cNvCxnSpPr>
            <a:stCxn id="33" idx="3"/>
            <a:endCxn id="190" idx="2"/>
          </p:cNvCxnSpPr>
          <p:nvPr/>
        </p:nvCxnSpPr>
        <p:spPr>
          <a:xfrm flipV="1">
            <a:off x="1778719" y="1720439"/>
            <a:ext cx="1217592" cy="664434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33" idx="3"/>
            <a:endCxn id="209" idx="2"/>
          </p:cNvCxnSpPr>
          <p:nvPr/>
        </p:nvCxnSpPr>
        <p:spPr>
          <a:xfrm flipV="1">
            <a:off x="1778719" y="1718388"/>
            <a:ext cx="2711660" cy="666485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21" idx="3"/>
            <a:endCxn id="190" idx="2"/>
          </p:cNvCxnSpPr>
          <p:nvPr/>
        </p:nvCxnSpPr>
        <p:spPr>
          <a:xfrm flipV="1">
            <a:off x="1778719" y="1720439"/>
            <a:ext cx="1217592" cy="1473952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21" idx="3"/>
            <a:endCxn id="209" idx="2"/>
          </p:cNvCxnSpPr>
          <p:nvPr/>
        </p:nvCxnSpPr>
        <p:spPr>
          <a:xfrm flipV="1">
            <a:off x="1778719" y="1718388"/>
            <a:ext cx="2711660" cy="1476003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15" idx="3"/>
            <a:endCxn id="187" idx="2"/>
          </p:cNvCxnSpPr>
          <p:nvPr/>
        </p:nvCxnSpPr>
        <p:spPr>
          <a:xfrm flipV="1">
            <a:off x="1778719" y="1752054"/>
            <a:ext cx="1196296" cy="2272786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1566238" y="1718388"/>
            <a:ext cx="2733069" cy="2306452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208" idx="2"/>
          </p:cNvCxnSpPr>
          <p:nvPr/>
        </p:nvCxnSpPr>
        <p:spPr>
          <a:xfrm>
            <a:off x="4490375" y="1732869"/>
            <a:ext cx="886127" cy="464555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190" idx="2"/>
            <a:endCxn id="129" idx="1"/>
          </p:cNvCxnSpPr>
          <p:nvPr/>
        </p:nvCxnSpPr>
        <p:spPr>
          <a:xfrm>
            <a:off x="2996309" y="1720438"/>
            <a:ext cx="2359890" cy="484522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208" idx="2"/>
            <a:endCxn id="49" idx="1"/>
          </p:cNvCxnSpPr>
          <p:nvPr/>
        </p:nvCxnSpPr>
        <p:spPr>
          <a:xfrm>
            <a:off x="4490377" y="1732869"/>
            <a:ext cx="897086" cy="1372033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190" idx="2"/>
            <a:endCxn id="49" idx="1"/>
          </p:cNvCxnSpPr>
          <p:nvPr/>
        </p:nvCxnSpPr>
        <p:spPr>
          <a:xfrm>
            <a:off x="2996307" y="1720439"/>
            <a:ext cx="2391154" cy="1384465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3045886" y="1770171"/>
            <a:ext cx="2393143" cy="216132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>
            <a:stCxn id="209" idx="2"/>
          </p:cNvCxnSpPr>
          <p:nvPr/>
        </p:nvCxnSpPr>
        <p:spPr>
          <a:xfrm>
            <a:off x="4490379" y="1718388"/>
            <a:ext cx="877614" cy="216337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2552897" y="978218"/>
            <a:ext cx="2342559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Geo-redundant Control components in HA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5528306" y="4413256"/>
            <a:ext cx="1087409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HO/DC/DR/Cloud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5236011" y="1549651"/>
            <a:ext cx="1572213" cy="288134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01700" y="2810112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44591" y="2820933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01700" y="3161319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44591" y="3172140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501700" y="3728942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44591" y="3739763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501700" y="4080149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44591" y="4090970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905712" y="2558659"/>
            <a:ext cx="321173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DC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860309" y="3484234"/>
            <a:ext cx="319570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DR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470436" y="1910168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413327" y="1920989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5470436" y="2261375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13327" y="2272196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4" name="Rectangle 3"/>
          <p:cNvSpPr/>
          <p:nvPr/>
        </p:nvSpPr>
        <p:spPr>
          <a:xfrm>
            <a:off x="963617" y="3712911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508" y="3723732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3617" y="4064117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508" y="4074938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63617" y="2882462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6508" y="2893283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3617" y="3233668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6508" y="3244489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63616" y="2072944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6277" y="2088182"/>
            <a:ext cx="7073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63617" y="2424151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8218" y="2428858"/>
            <a:ext cx="7571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44" name="Slide Number Placeholder 21">
            <a:extLst>
              <a:ext uri="{FF2B5EF4-FFF2-40B4-BE49-F238E27FC236}">
                <a16:creationId xmlns:a16="http://schemas.microsoft.com/office/drawing/2014/main" id="{DC8E9835-F873-4C57-976C-70665B5D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04406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Sify Managed SD-WAN FeatureS</a:t>
            </a:r>
          </a:p>
        </p:txBody>
      </p:sp>
      <p:sp>
        <p:nvSpPr>
          <p:cNvPr id="4" name="Freeform 3"/>
          <p:cNvSpPr/>
          <p:nvPr/>
        </p:nvSpPr>
        <p:spPr>
          <a:xfrm>
            <a:off x="358775" y="102393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93CEDE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>
                <a:solidFill>
                  <a:srgbClr val="595959"/>
                </a:solidFill>
                <a:cs typeface="Segoe UI" panose="020B0502040204020203" pitchFamily="34" charset="0"/>
              </a:rPr>
              <a:t>Transport independence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MPLS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Internet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3G/LTE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DSL</a:t>
            </a:r>
          </a:p>
        </p:txBody>
      </p:sp>
      <p:sp>
        <p:nvSpPr>
          <p:cNvPr id="6" name="Freeform 5"/>
          <p:cNvSpPr/>
          <p:nvPr/>
        </p:nvSpPr>
        <p:spPr>
          <a:xfrm>
            <a:off x="2464664" y="1025441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E7B8B7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Any to any IPSEC VPN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Native IPSEC VPN support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Any to any IPSEC VPN between sites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Automatic rekeying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PSK and PKI support</a:t>
            </a:r>
          </a:p>
        </p:txBody>
      </p:sp>
      <p:sp>
        <p:nvSpPr>
          <p:cNvPr id="7" name="Freeform 6"/>
          <p:cNvSpPr/>
          <p:nvPr/>
        </p:nvSpPr>
        <p:spPr>
          <a:xfrm>
            <a:off x="4555700" y="1025441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FDD5B4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Real time performance monitoring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Synthetic and inline measurement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Uni-directional and bi-directional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Latency, loss, jitter and MOS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Identify performance issues on end to end WAN paths</a:t>
            </a:r>
          </a:p>
        </p:txBody>
      </p:sp>
      <p:sp>
        <p:nvSpPr>
          <p:cNvPr id="8" name="Freeform 7"/>
          <p:cNvSpPr/>
          <p:nvPr/>
        </p:nvSpPr>
        <p:spPr>
          <a:xfrm>
            <a:off x="6646737" y="1025441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CCC1DB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App visibility &amp; app aware routing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 and sub-app discovery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Custom app fingerprinting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Application performance based path selection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365438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Effective WAN load balancing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Across multiple WAN types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Active-Active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Active-Standby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Per flow and per packet</a:t>
            </a:r>
          </a:p>
        </p:txBody>
      </p:sp>
      <p:sp>
        <p:nvSpPr>
          <p:cNvPr id="10" name="Freeform 9"/>
          <p:cNvSpPr/>
          <p:nvPr/>
        </p:nvSpPr>
        <p:spPr>
          <a:xfrm>
            <a:off x="2464664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FDD5B4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WAN optimization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FEC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Packet striping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Packet replication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TCP optimization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 optimization – in roadmaps</a:t>
            </a:r>
          </a:p>
        </p:txBody>
      </p:sp>
      <p:sp>
        <p:nvSpPr>
          <p:cNvPr id="11" name="Freeform 10"/>
          <p:cNvSpPr/>
          <p:nvPr/>
        </p:nvSpPr>
        <p:spPr>
          <a:xfrm>
            <a:off x="4555700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C3D79B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Management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Zero touch provisioning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2FA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Template based configuration – similar sites, feature wise</a:t>
            </a:r>
          </a:p>
        </p:txBody>
      </p:sp>
      <p:sp>
        <p:nvSpPr>
          <p:cNvPr id="12" name="Freeform 11"/>
          <p:cNvSpPr/>
          <p:nvPr/>
        </p:nvSpPr>
        <p:spPr>
          <a:xfrm>
            <a:off x="6646737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93CEDE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Visibility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CPE health – CPU, RAM, IO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Availability report – Site and link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Link statistics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End to end path performance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 and sub-app performance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Per link, per site, per app analysis	</a:t>
            </a:r>
          </a:p>
        </p:txBody>
      </p:sp>
      <p:sp>
        <p:nvSpPr>
          <p:cNvPr id="13" name="Freeform 12"/>
          <p:cNvSpPr/>
          <p:nvPr/>
        </p:nvSpPr>
        <p:spPr>
          <a:xfrm>
            <a:off x="365438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Security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Stateful firewall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Web filtering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IPS/IDS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Anti-virus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Segmentation and multi-VRF</a:t>
            </a:r>
          </a:p>
        </p:txBody>
      </p:sp>
      <p:sp>
        <p:nvSpPr>
          <p:cNvPr id="14" name="Freeform 13"/>
          <p:cNvSpPr/>
          <p:nvPr/>
        </p:nvSpPr>
        <p:spPr>
          <a:xfrm>
            <a:off x="2464664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B2A2C8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Subscription tier licensing and Cloud support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Bandwidth and Feature based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Pay as you grow model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Public cloud presence – Azure, AWS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800" kern="1200" dirty="0">
              <a:solidFill>
                <a:srgbClr val="595959"/>
              </a:solidFill>
              <a:cs typeface="Segoe UI" panose="020B0502040204020203" pitchFamily="34" charset="0"/>
            </a:endParaRP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800" kern="1200" dirty="0">
              <a:solidFill>
                <a:srgbClr val="595959"/>
              </a:solidFill>
              <a:cs typeface="Segoe UI" panose="020B0502040204020203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555700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8FB4E0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Centralized controller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Cloud based 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Geo-redundant HA mode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IPSEC and Routing control plane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Configuration, monitoring and analytics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Multi-tenancy</a:t>
            </a:r>
          </a:p>
        </p:txBody>
      </p:sp>
      <p:sp>
        <p:nvSpPr>
          <p:cNvPr id="16" name="Freeform 15"/>
          <p:cNvSpPr/>
          <p:nvPr/>
        </p:nvSpPr>
        <p:spPr>
          <a:xfrm>
            <a:off x="6646737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E7B8B7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CPE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White labelled device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x86 based appliance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Virtual appliance – ESXi and KVM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Universal CPE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900" kern="1200" dirty="0">
              <a:solidFill>
                <a:srgbClr val="595959"/>
              </a:solidFill>
              <a:cs typeface="Segoe UI" panose="020B0502040204020203" pitchFamily="34" charset="0"/>
            </a:endParaRPr>
          </a:p>
        </p:txBody>
      </p: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78B73114-D927-4B5F-8CAA-5F652A1E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4982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 Managed SD-WAN Security Features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209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Stateful firewall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78641" y="2013416"/>
            <a:ext cx="1044149" cy="0"/>
          </a:xfrm>
          <a:prstGeom prst="line">
            <a:avLst/>
          </a:prstGeom>
          <a:ln w="12700">
            <a:solidFill>
              <a:srgbClr val="8FB4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58774" y="1021079"/>
            <a:ext cx="1507917" cy="3663633"/>
          </a:xfrm>
          <a:prstGeom prst="roundRect">
            <a:avLst/>
          </a:prstGeom>
          <a:noFill/>
          <a:ln w="19050">
            <a:solidFill>
              <a:srgbClr val="8FB4E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5477565" y="1021080"/>
            <a:ext cx="1507916" cy="3663632"/>
          </a:xfrm>
          <a:prstGeom prst="roundRect">
            <a:avLst/>
          </a:prstGeom>
          <a:noFill/>
          <a:ln w="19050">
            <a:solidFill>
              <a:srgbClr val="FDD5B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5416900" y="2091247"/>
            <a:ext cx="1645771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cs typeface="Calibri" pitchFamily="34" charset="0"/>
              </a:rPr>
              <a:t>Anti-virus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698910" y="2013416"/>
            <a:ext cx="1044149" cy="0"/>
          </a:xfrm>
          <a:prstGeom prst="line">
            <a:avLst/>
          </a:prstGeom>
          <a:ln w="12700">
            <a:solidFill>
              <a:srgbClr val="FDD5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730858" y="1021080"/>
            <a:ext cx="1507917" cy="3663632"/>
          </a:xfrm>
          <a:prstGeom prst="roundRect">
            <a:avLst/>
          </a:prstGeom>
          <a:noFill/>
          <a:ln w="19050">
            <a:solidFill>
              <a:srgbClr val="93CE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9" name="Rectangle 28"/>
          <p:cNvSpPr/>
          <p:nvPr/>
        </p:nvSpPr>
        <p:spPr>
          <a:xfrm>
            <a:off x="3766244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SSL inspection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958675" y="2013416"/>
            <a:ext cx="1044149" cy="0"/>
          </a:xfrm>
          <a:prstGeom prst="line">
            <a:avLst/>
          </a:prstGeom>
          <a:ln w="12700">
            <a:solidFill>
              <a:srgbClr val="93C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240796" y="1021080"/>
            <a:ext cx="1507917" cy="3663632"/>
          </a:xfrm>
          <a:prstGeom prst="roundRect">
            <a:avLst/>
          </a:prstGeom>
          <a:noFill/>
          <a:ln w="19050">
            <a:solidFill>
              <a:srgbClr val="B2A2C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40" name="Rectangle 39"/>
          <p:cNvSpPr/>
          <p:nvPr/>
        </p:nvSpPr>
        <p:spPr>
          <a:xfrm>
            <a:off x="7283050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IDS/IPS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7475482" y="2013416"/>
            <a:ext cx="1044149" cy="0"/>
          </a:xfrm>
          <a:prstGeom prst="line">
            <a:avLst/>
          </a:prstGeom>
          <a:ln w="12700">
            <a:solidFill>
              <a:srgbClr val="B2A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2044816" y="1021080"/>
            <a:ext cx="1507917" cy="3663632"/>
          </a:xfrm>
          <a:prstGeom prst="roundRect">
            <a:avLst/>
          </a:prstGeom>
          <a:noFill/>
          <a:ln w="19050">
            <a:solidFill>
              <a:srgbClr val="E7B8B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48" name="Rectangle 47"/>
          <p:cNvSpPr/>
          <p:nvPr/>
        </p:nvSpPr>
        <p:spPr>
          <a:xfrm>
            <a:off x="2082235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URL filtering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2274667" y="2013416"/>
            <a:ext cx="1044149" cy="0"/>
          </a:xfrm>
          <a:prstGeom prst="line">
            <a:avLst/>
          </a:prstGeom>
          <a:ln w="12700">
            <a:solidFill>
              <a:srgbClr val="E7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/>
          <p:cNvSpPr/>
          <p:nvPr/>
        </p:nvSpPr>
        <p:spPr>
          <a:xfrm>
            <a:off x="372491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L3 and L4 based stateful firewall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Zone based firewall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Application level gateway</a:t>
            </a:r>
          </a:p>
        </p:txBody>
      </p:sp>
      <p:sp>
        <p:nvSpPr>
          <p:cNvPr id="73" name="Freeform 72"/>
          <p:cNvSpPr/>
          <p:nvPr/>
        </p:nvSpPr>
        <p:spPr>
          <a:xfrm>
            <a:off x="2052478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Local lookup – faster processing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Master central repository lookup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Category, reputation, whitelist/blacklist, User-ID based integration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Actions – deny, allow, inspect, bandwidth control, time of day, HTTP redirect to captive portal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Security package updates – refresh local URL DB </a:t>
            </a:r>
          </a:p>
        </p:txBody>
      </p:sp>
      <p:sp>
        <p:nvSpPr>
          <p:cNvPr id="74" name="Freeform 73"/>
          <p:cNvSpPr/>
          <p:nvPr/>
        </p:nvSpPr>
        <p:spPr>
          <a:xfrm>
            <a:off x="3714774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Inspect various attributes of SSL certificates and enforces security policy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SSL inspection policy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Expired SSL certificates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Untrusted issuers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Restrict cert extensions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Unsupported ciphers/key lengths/versions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Action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Drop, allow, reject client, reject server</a:t>
            </a:r>
          </a:p>
        </p:txBody>
      </p:sp>
      <p:sp>
        <p:nvSpPr>
          <p:cNvPr id="75" name="Freeform 74"/>
          <p:cNvSpPr/>
          <p:nvPr/>
        </p:nvSpPr>
        <p:spPr>
          <a:xfrm>
            <a:off x="5480743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Blocks unwanted apps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Prevent malware and exploits into the network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Signature, heuristics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Signature based file type – FTP, HTTP, SMTP, POP3, IMAP</a:t>
            </a:r>
          </a:p>
        </p:txBody>
      </p:sp>
      <p:sp>
        <p:nvSpPr>
          <p:cNvPr id="76" name="Freeform 75"/>
          <p:cNvSpPr/>
          <p:nvPr/>
        </p:nvSpPr>
        <p:spPr>
          <a:xfrm>
            <a:off x="7249464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Blocks known and unknown network and application vulnerability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Protocol anomaly, protocol decoder, heuristics based, malformed packets, Fragmentation attacks, signature based, custom vulnerability signatures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Integrated DoS mitigation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DoS profiles – Syn, ICMP and UDP floo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729338" y="1271852"/>
            <a:ext cx="766789" cy="632957"/>
            <a:chOff x="-2124075" y="1300163"/>
            <a:chExt cx="1882775" cy="1554163"/>
          </a:xfrm>
          <a:solidFill>
            <a:srgbClr val="8FB4E0"/>
          </a:solidFill>
        </p:grpSpPr>
        <p:sp>
          <p:nvSpPr>
            <p:cNvPr id="81" name="Freeform 5"/>
            <p:cNvSpPr>
              <a:spLocks noEditPoints="1"/>
            </p:cNvSpPr>
            <p:nvPr/>
          </p:nvSpPr>
          <p:spPr bwMode="auto">
            <a:xfrm>
              <a:off x="-2124075" y="1300163"/>
              <a:ext cx="1882775" cy="1217613"/>
            </a:xfrm>
            <a:custGeom>
              <a:avLst/>
              <a:gdLst>
                <a:gd name="T0" fmla="*/ 0 w 2048"/>
                <a:gd name="T1" fmla="*/ 0 h 1320"/>
                <a:gd name="T2" fmla="*/ 0 w 2048"/>
                <a:gd name="T3" fmla="*/ 1320 h 1320"/>
                <a:gd name="T4" fmla="*/ 1088 w 2048"/>
                <a:gd name="T5" fmla="*/ 1320 h 1320"/>
                <a:gd name="T6" fmla="*/ 1084 w 2048"/>
                <a:gd name="T7" fmla="*/ 1257 h 1320"/>
                <a:gd name="T8" fmla="*/ 1087 w 2048"/>
                <a:gd name="T9" fmla="*/ 1200 h 1320"/>
                <a:gd name="T10" fmla="*/ 1084 w 2048"/>
                <a:gd name="T11" fmla="*/ 1200 h 1320"/>
                <a:gd name="T12" fmla="*/ 1084 w 2048"/>
                <a:gd name="T13" fmla="*/ 920 h 1320"/>
                <a:gd name="T14" fmla="*/ 1186 w 2048"/>
                <a:gd name="T15" fmla="*/ 920 h 1320"/>
                <a:gd name="T16" fmla="*/ 1261 w 2048"/>
                <a:gd name="T17" fmla="*/ 829 h 1320"/>
                <a:gd name="T18" fmla="*/ 1290 w 2048"/>
                <a:gd name="T19" fmla="*/ 800 h 1320"/>
                <a:gd name="T20" fmla="*/ 684 w 2048"/>
                <a:gd name="T21" fmla="*/ 800 h 1320"/>
                <a:gd name="T22" fmla="*/ 684 w 2048"/>
                <a:gd name="T23" fmla="*/ 520 h 1320"/>
                <a:gd name="T24" fmla="*/ 1364 w 2048"/>
                <a:gd name="T25" fmla="*/ 520 h 1320"/>
                <a:gd name="T26" fmla="*/ 1364 w 2048"/>
                <a:gd name="T27" fmla="*/ 726 h 1320"/>
                <a:gd name="T28" fmla="*/ 1484 w 2048"/>
                <a:gd name="T29" fmla="*/ 606 h 1320"/>
                <a:gd name="T30" fmla="*/ 1484 w 2048"/>
                <a:gd name="T31" fmla="*/ 520 h 1320"/>
                <a:gd name="T32" fmla="*/ 1570 w 2048"/>
                <a:gd name="T33" fmla="*/ 520 h 1320"/>
                <a:gd name="T34" fmla="*/ 1626 w 2048"/>
                <a:gd name="T35" fmla="*/ 464 h 1320"/>
                <a:gd name="T36" fmla="*/ 1682 w 2048"/>
                <a:gd name="T37" fmla="*/ 520 h 1320"/>
                <a:gd name="T38" fmla="*/ 1928 w 2048"/>
                <a:gd name="T39" fmla="*/ 520 h 1320"/>
                <a:gd name="T40" fmla="*/ 1928 w 2048"/>
                <a:gd name="T41" fmla="*/ 766 h 1320"/>
                <a:gd name="T42" fmla="*/ 1991 w 2048"/>
                <a:gd name="T43" fmla="*/ 829 h 1320"/>
                <a:gd name="T44" fmla="*/ 2048 w 2048"/>
                <a:gd name="T45" fmla="*/ 895 h 1320"/>
                <a:gd name="T46" fmla="*/ 2048 w 2048"/>
                <a:gd name="T47" fmla="*/ 0 h 1320"/>
                <a:gd name="T48" fmla="*/ 0 w 2048"/>
                <a:gd name="T49" fmla="*/ 0 h 1320"/>
                <a:gd name="T50" fmla="*/ 120 w 2048"/>
                <a:gd name="T51" fmla="*/ 520 h 1320"/>
                <a:gd name="T52" fmla="*/ 564 w 2048"/>
                <a:gd name="T53" fmla="*/ 520 h 1320"/>
                <a:gd name="T54" fmla="*/ 564 w 2048"/>
                <a:gd name="T55" fmla="*/ 800 h 1320"/>
                <a:gd name="T56" fmla="*/ 120 w 2048"/>
                <a:gd name="T57" fmla="*/ 800 h 1320"/>
                <a:gd name="T58" fmla="*/ 120 w 2048"/>
                <a:gd name="T59" fmla="*/ 520 h 1320"/>
                <a:gd name="T60" fmla="*/ 964 w 2048"/>
                <a:gd name="T61" fmla="*/ 920 h 1320"/>
                <a:gd name="T62" fmla="*/ 964 w 2048"/>
                <a:gd name="T63" fmla="*/ 1200 h 1320"/>
                <a:gd name="T64" fmla="*/ 120 w 2048"/>
                <a:gd name="T65" fmla="*/ 1200 h 1320"/>
                <a:gd name="T66" fmla="*/ 120 w 2048"/>
                <a:gd name="T67" fmla="*/ 920 h 1320"/>
                <a:gd name="T68" fmla="*/ 964 w 2048"/>
                <a:gd name="T69" fmla="*/ 920 h 1320"/>
                <a:gd name="T70" fmla="*/ 964 w 2048"/>
                <a:gd name="T71" fmla="*/ 400 h 1320"/>
                <a:gd name="T72" fmla="*/ 120 w 2048"/>
                <a:gd name="T73" fmla="*/ 400 h 1320"/>
                <a:gd name="T74" fmla="*/ 120 w 2048"/>
                <a:gd name="T75" fmla="*/ 120 h 1320"/>
                <a:gd name="T76" fmla="*/ 964 w 2048"/>
                <a:gd name="T77" fmla="*/ 120 h 1320"/>
                <a:gd name="T78" fmla="*/ 964 w 2048"/>
                <a:gd name="T79" fmla="*/ 400 h 1320"/>
                <a:gd name="T80" fmla="*/ 1928 w 2048"/>
                <a:gd name="T81" fmla="*/ 400 h 1320"/>
                <a:gd name="T82" fmla="*/ 1084 w 2048"/>
                <a:gd name="T83" fmla="*/ 400 h 1320"/>
                <a:gd name="T84" fmla="*/ 1084 w 2048"/>
                <a:gd name="T85" fmla="*/ 120 h 1320"/>
                <a:gd name="T86" fmla="*/ 1928 w 2048"/>
                <a:gd name="T87" fmla="*/ 120 h 1320"/>
                <a:gd name="T88" fmla="*/ 1928 w 2048"/>
                <a:gd name="T89" fmla="*/ 40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48" h="1320">
                  <a:moveTo>
                    <a:pt x="0" y="0"/>
                  </a:moveTo>
                  <a:cubicBezTo>
                    <a:pt x="0" y="1320"/>
                    <a:pt x="0" y="1320"/>
                    <a:pt x="0" y="1320"/>
                  </a:cubicBezTo>
                  <a:cubicBezTo>
                    <a:pt x="1088" y="1320"/>
                    <a:pt x="1088" y="1320"/>
                    <a:pt x="1088" y="1320"/>
                  </a:cubicBezTo>
                  <a:cubicBezTo>
                    <a:pt x="1085" y="1299"/>
                    <a:pt x="1084" y="1279"/>
                    <a:pt x="1084" y="1257"/>
                  </a:cubicBezTo>
                  <a:cubicBezTo>
                    <a:pt x="1084" y="1238"/>
                    <a:pt x="1085" y="1219"/>
                    <a:pt x="1087" y="1200"/>
                  </a:cubicBezTo>
                  <a:cubicBezTo>
                    <a:pt x="1084" y="1200"/>
                    <a:pt x="1084" y="1200"/>
                    <a:pt x="1084" y="1200"/>
                  </a:cubicBezTo>
                  <a:cubicBezTo>
                    <a:pt x="1084" y="920"/>
                    <a:pt x="1084" y="920"/>
                    <a:pt x="1084" y="920"/>
                  </a:cubicBezTo>
                  <a:cubicBezTo>
                    <a:pt x="1186" y="920"/>
                    <a:pt x="1186" y="920"/>
                    <a:pt x="1186" y="920"/>
                  </a:cubicBezTo>
                  <a:cubicBezTo>
                    <a:pt x="1208" y="888"/>
                    <a:pt x="1233" y="857"/>
                    <a:pt x="1261" y="829"/>
                  </a:cubicBezTo>
                  <a:cubicBezTo>
                    <a:pt x="1290" y="800"/>
                    <a:pt x="1290" y="800"/>
                    <a:pt x="1290" y="800"/>
                  </a:cubicBezTo>
                  <a:cubicBezTo>
                    <a:pt x="684" y="800"/>
                    <a:pt x="684" y="800"/>
                    <a:pt x="684" y="800"/>
                  </a:cubicBezTo>
                  <a:cubicBezTo>
                    <a:pt x="684" y="520"/>
                    <a:pt x="684" y="520"/>
                    <a:pt x="684" y="520"/>
                  </a:cubicBezTo>
                  <a:cubicBezTo>
                    <a:pt x="1364" y="520"/>
                    <a:pt x="1364" y="520"/>
                    <a:pt x="1364" y="520"/>
                  </a:cubicBezTo>
                  <a:cubicBezTo>
                    <a:pt x="1364" y="726"/>
                    <a:pt x="1364" y="726"/>
                    <a:pt x="1364" y="726"/>
                  </a:cubicBezTo>
                  <a:cubicBezTo>
                    <a:pt x="1484" y="606"/>
                    <a:pt x="1484" y="606"/>
                    <a:pt x="1484" y="606"/>
                  </a:cubicBezTo>
                  <a:cubicBezTo>
                    <a:pt x="1484" y="520"/>
                    <a:pt x="1484" y="520"/>
                    <a:pt x="1484" y="520"/>
                  </a:cubicBezTo>
                  <a:cubicBezTo>
                    <a:pt x="1570" y="520"/>
                    <a:pt x="1570" y="520"/>
                    <a:pt x="1570" y="520"/>
                  </a:cubicBezTo>
                  <a:cubicBezTo>
                    <a:pt x="1626" y="464"/>
                    <a:pt x="1626" y="464"/>
                    <a:pt x="1626" y="464"/>
                  </a:cubicBezTo>
                  <a:cubicBezTo>
                    <a:pt x="1682" y="520"/>
                    <a:pt x="1682" y="520"/>
                    <a:pt x="1682" y="520"/>
                  </a:cubicBezTo>
                  <a:cubicBezTo>
                    <a:pt x="1928" y="520"/>
                    <a:pt x="1928" y="520"/>
                    <a:pt x="1928" y="520"/>
                  </a:cubicBezTo>
                  <a:cubicBezTo>
                    <a:pt x="1928" y="766"/>
                    <a:pt x="1928" y="766"/>
                    <a:pt x="1928" y="766"/>
                  </a:cubicBezTo>
                  <a:cubicBezTo>
                    <a:pt x="1991" y="829"/>
                    <a:pt x="1991" y="829"/>
                    <a:pt x="1991" y="829"/>
                  </a:cubicBezTo>
                  <a:cubicBezTo>
                    <a:pt x="2011" y="850"/>
                    <a:pt x="2031" y="872"/>
                    <a:pt x="2048" y="895"/>
                  </a:cubicBezTo>
                  <a:cubicBezTo>
                    <a:pt x="2048" y="0"/>
                    <a:pt x="2048" y="0"/>
                    <a:pt x="2048" y="0"/>
                  </a:cubicBezTo>
                  <a:lnTo>
                    <a:pt x="0" y="0"/>
                  </a:lnTo>
                  <a:close/>
                  <a:moveTo>
                    <a:pt x="120" y="520"/>
                  </a:moveTo>
                  <a:cubicBezTo>
                    <a:pt x="564" y="520"/>
                    <a:pt x="564" y="520"/>
                    <a:pt x="564" y="520"/>
                  </a:cubicBezTo>
                  <a:cubicBezTo>
                    <a:pt x="564" y="800"/>
                    <a:pt x="564" y="800"/>
                    <a:pt x="564" y="800"/>
                  </a:cubicBezTo>
                  <a:cubicBezTo>
                    <a:pt x="120" y="800"/>
                    <a:pt x="120" y="800"/>
                    <a:pt x="120" y="800"/>
                  </a:cubicBezTo>
                  <a:lnTo>
                    <a:pt x="120" y="520"/>
                  </a:lnTo>
                  <a:close/>
                  <a:moveTo>
                    <a:pt x="964" y="920"/>
                  </a:moveTo>
                  <a:cubicBezTo>
                    <a:pt x="964" y="1200"/>
                    <a:pt x="964" y="1200"/>
                    <a:pt x="964" y="1200"/>
                  </a:cubicBezTo>
                  <a:cubicBezTo>
                    <a:pt x="120" y="1200"/>
                    <a:pt x="120" y="1200"/>
                    <a:pt x="120" y="1200"/>
                  </a:cubicBezTo>
                  <a:cubicBezTo>
                    <a:pt x="120" y="920"/>
                    <a:pt x="120" y="920"/>
                    <a:pt x="120" y="920"/>
                  </a:cubicBezTo>
                  <a:lnTo>
                    <a:pt x="964" y="920"/>
                  </a:lnTo>
                  <a:close/>
                  <a:moveTo>
                    <a:pt x="964" y="400"/>
                  </a:moveTo>
                  <a:cubicBezTo>
                    <a:pt x="120" y="400"/>
                    <a:pt x="120" y="400"/>
                    <a:pt x="120" y="40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964" y="120"/>
                    <a:pt x="964" y="120"/>
                    <a:pt x="964" y="120"/>
                  </a:cubicBezTo>
                  <a:lnTo>
                    <a:pt x="964" y="400"/>
                  </a:lnTo>
                  <a:close/>
                  <a:moveTo>
                    <a:pt x="1928" y="400"/>
                  </a:moveTo>
                  <a:cubicBezTo>
                    <a:pt x="1084" y="400"/>
                    <a:pt x="1084" y="400"/>
                    <a:pt x="1084" y="400"/>
                  </a:cubicBezTo>
                  <a:cubicBezTo>
                    <a:pt x="1084" y="120"/>
                    <a:pt x="1084" y="120"/>
                    <a:pt x="1084" y="120"/>
                  </a:cubicBezTo>
                  <a:cubicBezTo>
                    <a:pt x="1928" y="120"/>
                    <a:pt x="1928" y="120"/>
                    <a:pt x="1928" y="120"/>
                  </a:cubicBezTo>
                  <a:lnTo>
                    <a:pt x="1928" y="4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2" name="Freeform 6"/>
            <p:cNvSpPr>
              <a:spLocks noEditPoints="1"/>
            </p:cNvSpPr>
            <p:nvPr/>
          </p:nvSpPr>
          <p:spPr bwMode="auto">
            <a:xfrm>
              <a:off x="-1016000" y="1884363"/>
              <a:ext cx="774700" cy="969963"/>
            </a:xfrm>
            <a:custGeom>
              <a:avLst/>
              <a:gdLst>
                <a:gd name="T0" fmla="*/ 422 w 844"/>
                <a:gd name="T1" fmla="*/ 0 h 1050"/>
                <a:gd name="T2" fmla="*/ 142 w 844"/>
                <a:gd name="T3" fmla="*/ 280 h 1050"/>
                <a:gd name="T4" fmla="*/ 0 w 844"/>
                <a:gd name="T5" fmla="*/ 623 h 1050"/>
                <a:gd name="T6" fmla="*/ 419 w 844"/>
                <a:gd name="T7" fmla="*/ 1050 h 1050"/>
                <a:gd name="T8" fmla="*/ 422 w 844"/>
                <a:gd name="T9" fmla="*/ 1050 h 1050"/>
                <a:gd name="T10" fmla="*/ 422 w 844"/>
                <a:gd name="T11" fmla="*/ 1050 h 1050"/>
                <a:gd name="T12" fmla="*/ 422 w 844"/>
                <a:gd name="T13" fmla="*/ 1050 h 1050"/>
                <a:gd name="T14" fmla="*/ 422 w 844"/>
                <a:gd name="T15" fmla="*/ 1050 h 1050"/>
                <a:gd name="T16" fmla="*/ 719 w 844"/>
                <a:gd name="T17" fmla="*/ 928 h 1050"/>
                <a:gd name="T18" fmla="*/ 844 w 844"/>
                <a:gd name="T19" fmla="*/ 628 h 1050"/>
                <a:gd name="T20" fmla="*/ 844 w 844"/>
                <a:gd name="T21" fmla="*/ 623 h 1050"/>
                <a:gd name="T22" fmla="*/ 702 w 844"/>
                <a:gd name="T23" fmla="*/ 280 h 1050"/>
                <a:gd name="T24" fmla="*/ 422 w 844"/>
                <a:gd name="T25" fmla="*/ 0 h 1050"/>
                <a:gd name="T26" fmla="*/ 427 w 844"/>
                <a:gd name="T27" fmla="*/ 930 h 1050"/>
                <a:gd name="T28" fmla="*/ 421 w 844"/>
                <a:gd name="T29" fmla="*/ 930 h 1050"/>
                <a:gd name="T30" fmla="*/ 322 w 844"/>
                <a:gd name="T31" fmla="*/ 830 h 1050"/>
                <a:gd name="T32" fmla="*/ 422 w 844"/>
                <a:gd name="T33" fmla="*/ 730 h 1050"/>
                <a:gd name="T34" fmla="*/ 522 w 844"/>
                <a:gd name="T35" fmla="*/ 830 h 1050"/>
                <a:gd name="T36" fmla="*/ 427 w 844"/>
                <a:gd name="T37" fmla="*/ 930 h 1050"/>
                <a:gd name="T38" fmla="*/ 724 w 844"/>
                <a:gd name="T39" fmla="*/ 628 h 1050"/>
                <a:gd name="T40" fmla="*/ 642 w 844"/>
                <a:gd name="T41" fmla="*/ 835 h 1050"/>
                <a:gd name="T42" fmla="*/ 642 w 844"/>
                <a:gd name="T43" fmla="*/ 830 h 1050"/>
                <a:gd name="T44" fmla="*/ 422 w 844"/>
                <a:gd name="T45" fmla="*/ 610 h 1050"/>
                <a:gd name="T46" fmla="*/ 202 w 844"/>
                <a:gd name="T47" fmla="*/ 830 h 1050"/>
                <a:gd name="T48" fmla="*/ 202 w 844"/>
                <a:gd name="T49" fmla="*/ 833 h 1050"/>
                <a:gd name="T50" fmla="*/ 120 w 844"/>
                <a:gd name="T51" fmla="*/ 623 h 1050"/>
                <a:gd name="T52" fmla="*/ 227 w 844"/>
                <a:gd name="T53" fmla="*/ 365 h 1050"/>
                <a:gd name="T54" fmla="*/ 422 w 844"/>
                <a:gd name="T55" fmla="*/ 170 h 1050"/>
                <a:gd name="T56" fmla="*/ 617 w 844"/>
                <a:gd name="T57" fmla="*/ 365 h 1050"/>
                <a:gd name="T58" fmla="*/ 724 w 844"/>
                <a:gd name="T59" fmla="*/ 623 h 1050"/>
                <a:gd name="T60" fmla="*/ 724 w 844"/>
                <a:gd name="T61" fmla="*/ 62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4" h="1050">
                  <a:moveTo>
                    <a:pt x="422" y="0"/>
                  </a:moveTo>
                  <a:cubicBezTo>
                    <a:pt x="142" y="280"/>
                    <a:pt x="142" y="280"/>
                    <a:pt x="142" y="280"/>
                  </a:cubicBezTo>
                  <a:cubicBezTo>
                    <a:pt x="51" y="372"/>
                    <a:pt x="0" y="494"/>
                    <a:pt x="0" y="623"/>
                  </a:cubicBezTo>
                  <a:cubicBezTo>
                    <a:pt x="0" y="857"/>
                    <a:pt x="188" y="1048"/>
                    <a:pt x="419" y="1050"/>
                  </a:cubicBezTo>
                  <a:cubicBezTo>
                    <a:pt x="420" y="1050"/>
                    <a:pt x="421" y="1050"/>
                    <a:pt x="422" y="1050"/>
                  </a:cubicBezTo>
                  <a:cubicBezTo>
                    <a:pt x="422" y="1050"/>
                    <a:pt x="422" y="1050"/>
                    <a:pt x="422" y="1050"/>
                  </a:cubicBezTo>
                  <a:cubicBezTo>
                    <a:pt x="422" y="1050"/>
                    <a:pt x="422" y="1050"/>
                    <a:pt x="422" y="1050"/>
                  </a:cubicBezTo>
                  <a:cubicBezTo>
                    <a:pt x="422" y="1050"/>
                    <a:pt x="422" y="1050"/>
                    <a:pt x="422" y="1050"/>
                  </a:cubicBezTo>
                  <a:cubicBezTo>
                    <a:pt x="534" y="1050"/>
                    <a:pt x="640" y="1007"/>
                    <a:pt x="719" y="928"/>
                  </a:cubicBezTo>
                  <a:cubicBezTo>
                    <a:pt x="800" y="848"/>
                    <a:pt x="844" y="741"/>
                    <a:pt x="844" y="628"/>
                  </a:cubicBezTo>
                  <a:cubicBezTo>
                    <a:pt x="844" y="623"/>
                    <a:pt x="844" y="623"/>
                    <a:pt x="844" y="623"/>
                  </a:cubicBezTo>
                  <a:cubicBezTo>
                    <a:pt x="844" y="494"/>
                    <a:pt x="793" y="372"/>
                    <a:pt x="702" y="280"/>
                  </a:cubicBezTo>
                  <a:lnTo>
                    <a:pt x="422" y="0"/>
                  </a:lnTo>
                  <a:close/>
                  <a:moveTo>
                    <a:pt x="427" y="930"/>
                  </a:moveTo>
                  <a:cubicBezTo>
                    <a:pt x="425" y="930"/>
                    <a:pt x="423" y="930"/>
                    <a:pt x="421" y="930"/>
                  </a:cubicBezTo>
                  <a:cubicBezTo>
                    <a:pt x="366" y="929"/>
                    <a:pt x="322" y="885"/>
                    <a:pt x="322" y="830"/>
                  </a:cubicBezTo>
                  <a:cubicBezTo>
                    <a:pt x="322" y="775"/>
                    <a:pt x="367" y="730"/>
                    <a:pt x="422" y="730"/>
                  </a:cubicBezTo>
                  <a:cubicBezTo>
                    <a:pt x="477" y="730"/>
                    <a:pt x="522" y="775"/>
                    <a:pt x="522" y="830"/>
                  </a:cubicBezTo>
                  <a:cubicBezTo>
                    <a:pt x="522" y="883"/>
                    <a:pt x="480" y="927"/>
                    <a:pt x="427" y="930"/>
                  </a:cubicBezTo>
                  <a:close/>
                  <a:moveTo>
                    <a:pt x="724" y="628"/>
                  </a:moveTo>
                  <a:cubicBezTo>
                    <a:pt x="724" y="706"/>
                    <a:pt x="695" y="779"/>
                    <a:pt x="642" y="835"/>
                  </a:cubicBezTo>
                  <a:cubicBezTo>
                    <a:pt x="642" y="833"/>
                    <a:pt x="642" y="832"/>
                    <a:pt x="642" y="830"/>
                  </a:cubicBezTo>
                  <a:cubicBezTo>
                    <a:pt x="642" y="709"/>
                    <a:pt x="543" y="610"/>
                    <a:pt x="422" y="610"/>
                  </a:cubicBezTo>
                  <a:cubicBezTo>
                    <a:pt x="301" y="610"/>
                    <a:pt x="202" y="709"/>
                    <a:pt x="202" y="830"/>
                  </a:cubicBezTo>
                  <a:cubicBezTo>
                    <a:pt x="202" y="831"/>
                    <a:pt x="202" y="832"/>
                    <a:pt x="202" y="833"/>
                  </a:cubicBezTo>
                  <a:cubicBezTo>
                    <a:pt x="151" y="778"/>
                    <a:pt x="120" y="704"/>
                    <a:pt x="120" y="623"/>
                  </a:cubicBezTo>
                  <a:cubicBezTo>
                    <a:pt x="120" y="526"/>
                    <a:pt x="158" y="434"/>
                    <a:pt x="227" y="365"/>
                  </a:cubicBezTo>
                  <a:cubicBezTo>
                    <a:pt x="422" y="170"/>
                    <a:pt x="422" y="170"/>
                    <a:pt x="422" y="170"/>
                  </a:cubicBezTo>
                  <a:cubicBezTo>
                    <a:pt x="617" y="365"/>
                    <a:pt x="617" y="365"/>
                    <a:pt x="617" y="365"/>
                  </a:cubicBezTo>
                  <a:cubicBezTo>
                    <a:pt x="686" y="434"/>
                    <a:pt x="724" y="526"/>
                    <a:pt x="724" y="623"/>
                  </a:cubicBezTo>
                  <a:lnTo>
                    <a:pt x="724" y="6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87" name="Freeform 10"/>
          <p:cNvSpPr>
            <a:spLocks noEditPoints="1"/>
          </p:cNvSpPr>
          <p:nvPr/>
        </p:nvSpPr>
        <p:spPr bwMode="auto">
          <a:xfrm>
            <a:off x="2456434" y="1236157"/>
            <a:ext cx="672570" cy="699429"/>
          </a:xfrm>
          <a:custGeom>
            <a:avLst/>
            <a:gdLst>
              <a:gd name="T0" fmla="*/ 160 w 160"/>
              <a:gd name="T1" fmla="*/ 22 h 166"/>
              <a:gd name="T2" fmla="*/ 80 w 160"/>
              <a:gd name="T3" fmla="*/ 0 h 166"/>
              <a:gd name="T4" fmla="*/ 0 w 160"/>
              <a:gd name="T5" fmla="*/ 22 h 166"/>
              <a:gd name="T6" fmla="*/ 6 w 160"/>
              <a:gd name="T7" fmla="*/ 31 h 166"/>
              <a:gd name="T8" fmla="*/ 61 w 160"/>
              <a:gd name="T9" fmla="*/ 107 h 166"/>
              <a:gd name="T10" fmla="*/ 61 w 160"/>
              <a:gd name="T11" fmla="*/ 163 h 166"/>
              <a:gd name="T12" fmla="*/ 61 w 160"/>
              <a:gd name="T13" fmla="*/ 166 h 166"/>
              <a:gd name="T14" fmla="*/ 64 w 160"/>
              <a:gd name="T15" fmla="*/ 166 h 166"/>
              <a:gd name="T16" fmla="*/ 66 w 160"/>
              <a:gd name="T17" fmla="*/ 166 h 166"/>
              <a:gd name="T18" fmla="*/ 99 w 160"/>
              <a:gd name="T19" fmla="*/ 132 h 166"/>
              <a:gd name="T20" fmla="*/ 99 w 160"/>
              <a:gd name="T21" fmla="*/ 107 h 166"/>
              <a:gd name="T22" fmla="*/ 154 w 160"/>
              <a:gd name="T23" fmla="*/ 31 h 166"/>
              <a:gd name="T24" fmla="*/ 160 w 160"/>
              <a:gd name="T25" fmla="*/ 22 h 166"/>
              <a:gd name="T26" fmla="*/ 80 w 160"/>
              <a:gd name="T27" fmla="*/ 6 h 166"/>
              <a:gd name="T28" fmla="*/ 154 w 160"/>
              <a:gd name="T29" fmla="*/ 22 h 166"/>
              <a:gd name="T30" fmla="*/ 80 w 160"/>
              <a:gd name="T31" fmla="*/ 38 h 166"/>
              <a:gd name="T32" fmla="*/ 6 w 160"/>
              <a:gd name="T33" fmla="*/ 22 h 166"/>
              <a:gd name="T34" fmla="*/ 80 w 160"/>
              <a:gd name="T35" fmla="*/ 6 h 166"/>
              <a:gd name="T36" fmla="*/ 80 w 160"/>
              <a:gd name="T37" fmla="*/ 6 h 166"/>
              <a:gd name="T38" fmla="*/ 80 w 160"/>
              <a:gd name="T39" fmla="*/ 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0" h="166">
                <a:moveTo>
                  <a:pt x="160" y="22"/>
                </a:moveTo>
                <a:cubicBezTo>
                  <a:pt x="160" y="8"/>
                  <a:pt x="120" y="0"/>
                  <a:pt x="80" y="0"/>
                </a:cubicBezTo>
                <a:cubicBezTo>
                  <a:pt x="40" y="0"/>
                  <a:pt x="0" y="8"/>
                  <a:pt x="0" y="22"/>
                </a:cubicBezTo>
                <a:cubicBezTo>
                  <a:pt x="0" y="26"/>
                  <a:pt x="2" y="29"/>
                  <a:pt x="6" y="3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1" y="163"/>
                  <a:pt x="61" y="163"/>
                  <a:pt x="61" y="163"/>
                </a:cubicBezTo>
                <a:cubicBezTo>
                  <a:pt x="61" y="166"/>
                  <a:pt x="61" y="166"/>
                  <a:pt x="61" y="166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66" y="166"/>
                  <a:pt x="66" y="166"/>
                  <a:pt x="66" y="166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8" y="29"/>
                  <a:pt x="160" y="26"/>
                  <a:pt x="160" y="22"/>
                </a:cubicBezTo>
                <a:close/>
                <a:moveTo>
                  <a:pt x="80" y="6"/>
                </a:moveTo>
                <a:cubicBezTo>
                  <a:pt x="125" y="6"/>
                  <a:pt x="154" y="16"/>
                  <a:pt x="154" y="22"/>
                </a:cubicBezTo>
                <a:cubicBezTo>
                  <a:pt x="154" y="29"/>
                  <a:pt x="125" y="38"/>
                  <a:pt x="80" y="38"/>
                </a:cubicBezTo>
                <a:cubicBezTo>
                  <a:pt x="35" y="38"/>
                  <a:pt x="6" y="29"/>
                  <a:pt x="6" y="22"/>
                </a:cubicBezTo>
                <a:cubicBezTo>
                  <a:pt x="6" y="16"/>
                  <a:pt x="35" y="6"/>
                  <a:pt x="80" y="6"/>
                </a:cubicBezTo>
                <a:close/>
                <a:moveTo>
                  <a:pt x="80" y="6"/>
                </a:moveTo>
                <a:cubicBezTo>
                  <a:pt x="80" y="6"/>
                  <a:pt x="80" y="6"/>
                  <a:pt x="80" y="6"/>
                </a:cubicBezTo>
              </a:path>
            </a:pathLst>
          </a:custGeom>
          <a:solidFill>
            <a:srgbClr val="E7B8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8" name="TextBox 87"/>
          <p:cNvSpPr txBox="1"/>
          <p:nvPr/>
        </p:nvSpPr>
        <p:spPr>
          <a:xfrm>
            <a:off x="2650853" y="1437490"/>
            <a:ext cx="28373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b="1" dirty="0">
                <a:solidFill>
                  <a:schemeClr val="bg1"/>
                </a:solidFill>
              </a:rPr>
              <a:t>URL</a:t>
            </a:r>
          </a:p>
        </p:txBody>
      </p:sp>
      <p:sp>
        <p:nvSpPr>
          <p:cNvPr id="92" name="Freeform 14"/>
          <p:cNvSpPr>
            <a:spLocks noEditPoints="1"/>
          </p:cNvSpPr>
          <p:nvPr/>
        </p:nvSpPr>
        <p:spPr bwMode="auto">
          <a:xfrm>
            <a:off x="4129656" y="1271852"/>
            <a:ext cx="702185" cy="700238"/>
          </a:xfrm>
          <a:custGeom>
            <a:avLst/>
            <a:gdLst>
              <a:gd name="T0" fmla="*/ 1042 w 1061"/>
              <a:gd name="T1" fmla="*/ 974 h 1056"/>
              <a:gd name="T2" fmla="*/ 907 w 1061"/>
              <a:gd name="T3" fmla="*/ 839 h 1056"/>
              <a:gd name="T4" fmla="*/ 960 w 1061"/>
              <a:gd name="T5" fmla="*/ 672 h 1056"/>
              <a:gd name="T6" fmla="*/ 864 w 1061"/>
              <a:gd name="T7" fmla="*/ 458 h 1056"/>
              <a:gd name="T8" fmla="*/ 864 w 1061"/>
              <a:gd name="T9" fmla="*/ 240 h 1056"/>
              <a:gd name="T10" fmla="*/ 816 w 1061"/>
              <a:gd name="T11" fmla="*/ 192 h 1056"/>
              <a:gd name="T12" fmla="*/ 672 w 1061"/>
              <a:gd name="T13" fmla="*/ 192 h 1056"/>
              <a:gd name="T14" fmla="*/ 672 w 1061"/>
              <a:gd name="T15" fmla="*/ 48 h 1056"/>
              <a:gd name="T16" fmla="*/ 624 w 1061"/>
              <a:gd name="T17" fmla="*/ 0 h 1056"/>
              <a:gd name="T18" fmla="*/ 240 w 1061"/>
              <a:gd name="T19" fmla="*/ 0 h 1056"/>
              <a:gd name="T20" fmla="*/ 192 w 1061"/>
              <a:gd name="T21" fmla="*/ 48 h 1056"/>
              <a:gd name="T22" fmla="*/ 192 w 1061"/>
              <a:gd name="T23" fmla="*/ 192 h 1056"/>
              <a:gd name="T24" fmla="*/ 48 w 1061"/>
              <a:gd name="T25" fmla="*/ 192 h 1056"/>
              <a:gd name="T26" fmla="*/ 0 w 1061"/>
              <a:gd name="T27" fmla="*/ 240 h 1056"/>
              <a:gd name="T28" fmla="*/ 0 w 1061"/>
              <a:gd name="T29" fmla="*/ 752 h 1056"/>
              <a:gd name="T30" fmla="*/ 48 w 1061"/>
              <a:gd name="T31" fmla="*/ 800 h 1056"/>
              <a:gd name="T32" fmla="*/ 414 w 1061"/>
              <a:gd name="T33" fmla="*/ 800 h 1056"/>
              <a:gd name="T34" fmla="*/ 672 w 1061"/>
              <a:gd name="T35" fmla="*/ 960 h 1056"/>
              <a:gd name="T36" fmla="*/ 839 w 1061"/>
              <a:gd name="T37" fmla="*/ 907 h 1056"/>
              <a:gd name="T38" fmla="*/ 974 w 1061"/>
              <a:gd name="T39" fmla="*/ 1042 h 1056"/>
              <a:gd name="T40" fmla="*/ 1008 w 1061"/>
              <a:gd name="T41" fmla="*/ 1056 h 1056"/>
              <a:gd name="T42" fmla="*/ 1042 w 1061"/>
              <a:gd name="T43" fmla="*/ 1042 h 1056"/>
              <a:gd name="T44" fmla="*/ 1042 w 1061"/>
              <a:gd name="T45" fmla="*/ 974 h 1056"/>
              <a:gd name="T46" fmla="*/ 288 w 1061"/>
              <a:gd name="T47" fmla="*/ 96 h 1056"/>
              <a:gd name="T48" fmla="*/ 576 w 1061"/>
              <a:gd name="T49" fmla="*/ 96 h 1056"/>
              <a:gd name="T50" fmla="*/ 576 w 1061"/>
              <a:gd name="T51" fmla="*/ 192 h 1056"/>
              <a:gd name="T52" fmla="*/ 288 w 1061"/>
              <a:gd name="T53" fmla="*/ 192 h 1056"/>
              <a:gd name="T54" fmla="*/ 288 w 1061"/>
              <a:gd name="T55" fmla="*/ 96 h 1056"/>
              <a:gd name="T56" fmla="*/ 96 w 1061"/>
              <a:gd name="T57" fmla="*/ 704 h 1056"/>
              <a:gd name="T58" fmla="*/ 96 w 1061"/>
              <a:gd name="T59" fmla="*/ 288 h 1056"/>
              <a:gd name="T60" fmla="*/ 768 w 1061"/>
              <a:gd name="T61" fmla="*/ 288 h 1056"/>
              <a:gd name="T62" fmla="*/ 768 w 1061"/>
              <a:gd name="T63" fmla="*/ 400 h 1056"/>
              <a:gd name="T64" fmla="*/ 672 w 1061"/>
              <a:gd name="T65" fmla="*/ 384 h 1056"/>
              <a:gd name="T66" fmla="*/ 384 w 1061"/>
              <a:gd name="T67" fmla="*/ 672 h 1056"/>
              <a:gd name="T68" fmla="*/ 386 w 1061"/>
              <a:gd name="T69" fmla="*/ 704 h 1056"/>
              <a:gd name="T70" fmla="*/ 96 w 1061"/>
              <a:gd name="T71" fmla="*/ 704 h 1056"/>
              <a:gd name="T72" fmla="*/ 480 w 1061"/>
              <a:gd name="T73" fmla="*/ 672 h 1056"/>
              <a:gd name="T74" fmla="*/ 672 w 1061"/>
              <a:gd name="T75" fmla="*/ 480 h 1056"/>
              <a:gd name="T76" fmla="*/ 864 w 1061"/>
              <a:gd name="T77" fmla="*/ 672 h 1056"/>
              <a:gd name="T78" fmla="*/ 672 w 1061"/>
              <a:gd name="T79" fmla="*/ 864 h 1056"/>
              <a:gd name="T80" fmla="*/ 480 w 1061"/>
              <a:gd name="T81" fmla="*/ 672 h 1056"/>
              <a:gd name="T82" fmla="*/ 480 w 1061"/>
              <a:gd name="T83" fmla="*/ 672 h 1056"/>
              <a:gd name="T84" fmla="*/ 480 w 1061"/>
              <a:gd name="T85" fmla="*/ 672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61" h="1056">
                <a:moveTo>
                  <a:pt x="1042" y="974"/>
                </a:moveTo>
                <a:cubicBezTo>
                  <a:pt x="907" y="839"/>
                  <a:pt x="907" y="839"/>
                  <a:pt x="907" y="839"/>
                </a:cubicBezTo>
                <a:cubicBezTo>
                  <a:pt x="940" y="792"/>
                  <a:pt x="960" y="734"/>
                  <a:pt x="960" y="672"/>
                </a:cubicBezTo>
                <a:cubicBezTo>
                  <a:pt x="960" y="587"/>
                  <a:pt x="923" y="510"/>
                  <a:pt x="864" y="458"/>
                </a:cubicBezTo>
                <a:cubicBezTo>
                  <a:pt x="864" y="240"/>
                  <a:pt x="864" y="240"/>
                  <a:pt x="864" y="240"/>
                </a:cubicBezTo>
                <a:cubicBezTo>
                  <a:pt x="864" y="213"/>
                  <a:pt x="843" y="192"/>
                  <a:pt x="816" y="192"/>
                </a:cubicBezTo>
                <a:cubicBezTo>
                  <a:pt x="672" y="192"/>
                  <a:pt x="672" y="192"/>
                  <a:pt x="672" y="192"/>
                </a:cubicBezTo>
                <a:cubicBezTo>
                  <a:pt x="672" y="48"/>
                  <a:pt x="672" y="48"/>
                  <a:pt x="672" y="48"/>
                </a:cubicBezTo>
                <a:cubicBezTo>
                  <a:pt x="672" y="21"/>
                  <a:pt x="651" y="0"/>
                  <a:pt x="624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13" y="0"/>
                  <a:pt x="192" y="21"/>
                  <a:pt x="192" y="48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48" y="192"/>
                  <a:pt x="48" y="192"/>
                  <a:pt x="48" y="192"/>
                </a:cubicBezTo>
                <a:cubicBezTo>
                  <a:pt x="21" y="192"/>
                  <a:pt x="0" y="213"/>
                  <a:pt x="0" y="240"/>
                </a:cubicBezTo>
                <a:cubicBezTo>
                  <a:pt x="0" y="752"/>
                  <a:pt x="0" y="752"/>
                  <a:pt x="0" y="752"/>
                </a:cubicBezTo>
                <a:cubicBezTo>
                  <a:pt x="0" y="779"/>
                  <a:pt x="21" y="800"/>
                  <a:pt x="48" y="800"/>
                </a:cubicBezTo>
                <a:cubicBezTo>
                  <a:pt x="414" y="800"/>
                  <a:pt x="414" y="800"/>
                  <a:pt x="414" y="800"/>
                </a:cubicBezTo>
                <a:cubicBezTo>
                  <a:pt x="461" y="895"/>
                  <a:pt x="559" y="960"/>
                  <a:pt x="672" y="960"/>
                </a:cubicBezTo>
                <a:cubicBezTo>
                  <a:pt x="734" y="960"/>
                  <a:pt x="792" y="940"/>
                  <a:pt x="839" y="907"/>
                </a:cubicBezTo>
                <a:cubicBezTo>
                  <a:pt x="974" y="1042"/>
                  <a:pt x="974" y="1042"/>
                  <a:pt x="974" y="1042"/>
                </a:cubicBezTo>
                <a:cubicBezTo>
                  <a:pt x="983" y="1051"/>
                  <a:pt x="996" y="1056"/>
                  <a:pt x="1008" y="1056"/>
                </a:cubicBezTo>
                <a:cubicBezTo>
                  <a:pt x="1020" y="1056"/>
                  <a:pt x="1033" y="1051"/>
                  <a:pt x="1042" y="1042"/>
                </a:cubicBezTo>
                <a:cubicBezTo>
                  <a:pt x="1061" y="1023"/>
                  <a:pt x="1061" y="993"/>
                  <a:pt x="1042" y="974"/>
                </a:cubicBezTo>
                <a:close/>
                <a:moveTo>
                  <a:pt x="288" y="96"/>
                </a:moveTo>
                <a:cubicBezTo>
                  <a:pt x="576" y="96"/>
                  <a:pt x="576" y="96"/>
                  <a:pt x="576" y="96"/>
                </a:cubicBezTo>
                <a:cubicBezTo>
                  <a:pt x="576" y="192"/>
                  <a:pt x="576" y="192"/>
                  <a:pt x="576" y="192"/>
                </a:cubicBezTo>
                <a:cubicBezTo>
                  <a:pt x="288" y="192"/>
                  <a:pt x="288" y="192"/>
                  <a:pt x="288" y="192"/>
                </a:cubicBezTo>
                <a:lnTo>
                  <a:pt x="288" y="96"/>
                </a:lnTo>
                <a:close/>
                <a:moveTo>
                  <a:pt x="96" y="704"/>
                </a:moveTo>
                <a:cubicBezTo>
                  <a:pt x="96" y="288"/>
                  <a:pt x="96" y="288"/>
                  <a:pt x="96" y="288"/>
                </a:cubicBezTo>
                <a:cubicBezTo>
                  <a:pt x="768" y="288"/>
                  <a:pt x="768" y="288"/>
                  <a:pt x="768" y="288"/>
                </a:cubicBezTo>
                <a:cubicBezTo>
                  <a:pt x="768" y="400"/>
                  <a:pt x="768" y="400"/>
                  <a:pt x="768" y="400"/>
                </a:cubicBezTo>
                <a:cubicBezTo>
                  <a:pt x="738" y="390"/>
                  <a:pt x="706" y="384"/>
                  <a:pt x="672" y="384"/>
                </a:cubicBezTo>
                <a:cubicBezTo>
                  <a:pt x="513" y="384"/>
                  <a:pt x="384" y="513"/>
                  <a:pt x="384" y="672"/>
                </a:cubicBezTo>
                <a:cubicBezTo>
                  <a:pt x="384" y="683"/>
                  <a:pt x="385" y="693"/>
                  <a:pt x="386" y="704"/>
                </a:cubicBezTo>
                <a:lnTo>
                  <a:pt x="96" y="704"/>
                </a:lnTo>
                <a:close/>
                <a:moveTo>
                  <a:pt x="480" y="672"/>
                </a:moveTo>
                <a:cubicBezTo>
                  <a:pt x="480" y="566"/>
                  <a:pt x="566" y="480"/>
                  <a:pt x="672" y="480"/>
                </a:cubicBezTo>
                <a:cubicBezTo>
                  <a:pt x="778" y="480"/>
                  <a:pt x="864" y="566"/>
                  <a:pt x="864" y="672"/>
                </a:cubicBezTo>
                <a:cubicBezTo>
                  <a:pt x="864" y="778"/>
                  <a:pt x="778" y="864"/>
                  <a:pt x="672" y="864"/>
                </a:cubicBezTo>
                <a:cubicBezTo>
                  <a:pt x="566" y="864"/>
                  <a:pt x="480" y="778"/>
                  <a:pt x="480" y="672"/>
                </a:cubicBezTo>
                <a:close/>
                <a:moveTo>
                  <a:pt x="480" y="672"/>
                </a:moveTo>
                <a:cubicBezTo>
                  <a:pt x="480" y="672"/>
                  <a:pt x="480" y="672"/>
                  <a:pt x="480" y="672"/>
                </a:cubicBezTo>
              </a:path>
            </a:pathLst>
          </a:custGeom>
          <a:solidFill>
            <a:srgbClr val="93CE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93" name="TextBox 92"/>
          <p:cNvSpPr txBox="1"/>
          <p:nvPr/>
        </p:nvSpPr>
        <p:spPr>
          <a:xfrm>
            <a:off x="4480748" y="1639219"/>
            <a:ext cx="20197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000" b="1" dirty="0">
                <a:solidFill>
                  <a:schemeClr val="accent5">
                    <a:lumMod val="50000"/>
                  </a:schemeClr>
                </a:solidFill>
              </a:rPr>
              <a:t>SSL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5882479" y="1284081"/>
            <a:ext cx="606378" cy="602562"/>
            <a:chOff x="9329738" y="165100"/>
            <a:chExt cx="2017712" cy="2005013"/>
          </a:xfrm>
          <a:solidFill>
            <a:srgbClr val="FDD5B4"/>
          </a:solidFill>
        </p:grpSpPr>
        <p:sp>
          <p:nvSpPr>
            <p:cNvPr id="97" name="Freeform 18"/>
            <p:cNvSpPr>
              <a:spLocks noEditPoints="1"/>
            </p:cNvSpPr>
            <p:nvPr/>
          </p:nvSpPr>
          <p:spPr bwMode="auto">
            <a:xfrm>
              <a:off x="9617075" y="165100"/>
              <a:ext cx="1730375" cy="1730375"/>
            </a:xfrm>
            <a:custGeom>
              <a:avLst/>
              <a:gdLst>
                <a:gd name="T0" fmla="*/ 756 w 802"/>
                <a:gd name="T1" fmla="*/ 0 h 800"/>
                <a:gd name="T2" fmla="*/ 46 w 802"/>
                <a:gd name="T3" fmla="*/ 0 h 800"/>
                <a:gd name="T4" fmla="*/ 0 w 802"/>
                <a:gd name="T5" fmla="*/ 46 h 800"/>
                <a:gd name="T6" fmla="*/ 0 w 802"/>
                <a:gd name="T7" fmla="*/ 370 h 800"/>
                <a:gd name="T8" fmla="*/ 67 w 802"/>
                <a:gd name="T9" fmla="*/ 344 h 800"/>
                <a:gd name="T10" fmla="*/ 91 w 802"/>
                <a:gd name="T11" fmla="*/ 338 h 800"/>
                <a:gd name="T12" fmla="*/ 91 w 802"/>
                <a:gd name="T13" fmla="*/ 232 h 800"/>
                <a:gd name="T14" fmla="*/ 120 w 802"/>
                <a:gd name="T15" fmla="*/ 203 h 800"/>
                <a:gd name="T16" fmla="*/ 681 w 802"/>
                <a:gd name="T17" fmla="*/ 203 h 800"/>
                <a:gd name="T18" fmla="*/ 711 w 802"/>
                <a:gd name="T19" fmla="*/ 232 h 800"/>
                <a:gd name="T20" fmla="*/ 711 w 802"/>
                <a:gd name="T21" fmla="*/ 680 h 800"/>
                <a:gd name="T22" fmla="*/ 681 w 802"/>
                <a:gd name="T23" fmla="*/ 710 h 800"/>
                <a:gd name="T24" fmla="*/ 376 w 802"/>
                <a:gd name="T25" fmla="*/ 710 h 800"/>
                <a:gd name="T26" fmla="*/ 338 w 802"/>
                <a:gd name="T27" fmla="*/ 800 h 800"/>
                <a:gd name="T28" fmla="*/ 756 w 802"/>
                <a:gd name="T29" fmla="*/ 800 h 800"/>
                <a:gd name="T30" fmla="*/ 802 w 802"/>
                <a:gd name="T31" fmla="*/ 755 h 800"/>
                <a:gd name="T32" fmla="*/ 802 w 802"/>
                <a:gd name="T33" fmla="*/ 46 h 800"/>
                <a:gd name="T34" fmla="*/ 756 w 802"/>
                <a:gd name="T35" fmla="*/ 0 h 800"/>
                <a:gd name="T36" fmla="*/ 457 w 802"/>
                <a:gd name="T37" fmla="*/ 131 h 800"/>
                <a:gd name="T38" fmla="*/ 441 w 802"/>
                <a:gd name="T39" fmla="*/ 147 h 800"/>
                <a:gd name="T40" fmla="*/ 395 w 802"/>
                <a:gd name="T41" fmla="*/ 147 h 800"/>
                <a:gd name="T42" fmla="*/ 379 w 802"/>
                <a:gd name="T43" fmla="*/ 131 h 800"/>
                <a:gd name="T44" fmla="*/ 379 w 802"/>
                <a:gd name="T45" fmla="*/ 85 h 800"/>
                <a:gd name="T46" fmla="*/ 395 w 802"/>
                <a:gd name="T47" fmla="*/ 69 h 800"/>
                <a:gd name="T48" fmla="*/ 441 w 802"/>
                <a:gd name="T49" fmla="*/ 69 h 800"/>
                <a:gd name="T50" fmla="*/ 457 w 802"/>
                <a:gd name="T51" fmla="*/ 85 h 800"/>
                <a:gd name="T52" fmla="*/ 457 w 802"/>
                <a:gd name="T53" fmla="*/ 131 h 800"/>
                <a:gd name="T54" fmla="*/ 584 w 802"/>
                <a:gd name="T55" fmla="*/ 131 h 800"/>
                <a:gd name="T56" fmla="*/ 568 w 802"/>
                <a:gd name="T57" fmla="*/ 147 h 800"/>
                <a:gd name="T58" fmla="*/ 522 w 802"/>
                <a:gd name="T59" fmla="*/ 147 h 800"/>
                <a:gd name="T60" fmla="*/ 506 w 802"/>
                <a:gd name="T61" fmla="*/ 131 h 800"/>
                <a:gd name="T62" fmla="*/ 506 w 802"/>
                <a:gd name="T63" fmla="*/ 85 h 800"/>
                <a:gd name="T64" fmla="*/ 522 w 802"/>
                <a:gd name="T65" fmla="*/ 69 h 800"/>
                <a:gd name="T66" fmla="*/ 568 w 802"/>
                <a:gd name="T67" fmla="*/ 69 h 800"/>
                <a:gd name="T68" fmla="*/ 584 w 802"/>
                <a:gd name="T69" fmla="*/ 85 h 800"/>
                <a:gd name="T70" fmla="*/ 584 w 802"/>
                <a:gd name="T71" fmla="*/ 131 h 800"/>
                <a:gd name="T72" fmla="*/ 711 w 802"/>
                <a:gd name="T73" fmla="*/ 131 h 800"/>
                <a:gd name="T74" fmla="*/ 695 w 802"/>
                <a:gd name="T75" fmla="*/ 147 h 800"/>
                <a:gd name="T76" fmla="*/ 649 w 802"/>
                <a:gd name="T77" fmla="*/ 147 h 800"/>
                <a:gd name="T78" fmla="*/ 633 w 802"/>
                <a:gd name="T79" fmla="*/ 131 h 800"/>
                <a:gd name="T80" fmla="*/ 633 w 802"/>
                <a:gd name="T81" fmla="*/ 85 h 800"/>
                <a:gd name="T82" fmla="*/ 649 w 802"/>
                <a:gd name="T83" fmla="*/ 69 h 800"/>
                <a:gd name="T84" fmla="*/ 695 w 802"/>
                <a:gd name="T85" fmla="*/ 69 h 800"/>
                <a:gd name="T86" fmla="*/ 711 w 802"/>
                <a:gd name="T87" fmla="*/ 85 h 800"/>
                <a:gd name="T88" fmla="*/ 711 w 802"/>
                <a:gd name="T89" fmla="*/ 131 h 800"/>
                <a:gd name="T90" fmla="*/ 711 w 802"/>
                <a:gd name="T91" fmla="*/ 131 h 800"/>
                <a:gd name="T92" fmla="*/ 711 w 802"/>
                <a:gd name="T93" fmla="*/ 131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02" h="800">
                  <a:moveTo>
                    <a:pt x="75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0"/>
                    <a:pt x="0" y="46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67" y="344"/>
                    <a:pt x="67" y="344"/>
                    <a:pt x="67" y="344"/>
                  </a:cubicBezTo>
                  <a:cubicBezTo>
                    <a:pt x="75" y="341"/>
                    <a:pt x="83" y="339"/>
                    <a:pt x="91" y="338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91" y="216"/>
                    <a:pt x="104" y="203"/>
                    <a:pt x="120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98" y="203"/>
                    <a:pt x="711" y="216"/>
                    <a:pt x="711" y="232"/>
                  </a:cubicBezTo>
                  <a:cubicBezTo>
                    <a:pt x="711" y="680"/>
                    <a:pt x="711" y="680"/>
                    <a:pt x="711" y="680"/>
                  </a:cubicBezTo>
                  <a:cubicBezTo>
                    <a:pt x="711" y="696"/>
                    <a:pt x="698" y="710"/>
                    <a:pt x="681" y="710"/>
                  </a:cubicBezTo>
                  <a:cubicBezTo>
                    <a:pt x="376" y="710"/>
                    <a:pt x="376" y="710"/>
                    <a:pt x="376" y="710"/>
                  </a:cubicBezTo>
                  <a:cubicBezTo>
                    <a:pt x="365" y="741"/>
                    <a:pt x="352" y="772"/>
                    <a:pt x="338" y="800"/>
                  </a:cubicBezTo>
                  <a:cubicBezTo>
                    <a:pt x="756" y="800"/>
                    <a:pt x="756" y="800"/>
                    <a:pt x="756" y="800"/>
                  </a:cubicBezTo>
                  <a:cubicBezTo>
                    <a:pt x="781" y="800"/>
                    <a:pt x="802" y="780"/>
                    <a:pt x="802" y="755"/>
                  </a:cubicBezTo>
                  <a:cubicBezTo>
                    <a:pt x="802" y="46"/>
                    <a:pt x="802" y="46"/>
                    <a:pt x="802" y="46"/>
                  </a:cubicBezTo>
                  <a:cubicBezTo>
                    <a:pt x="802" y="20"/>
                    <a:pt x="781" y="0"/>
                    <a:pt x="756" y="0"/>
                  </a:cubicBezTo>
                  <a:close/>
                  <a:moveTo>
                    <a:pt x="457" y="131"/>
                  </a:moveTo>
                  <a:cubicBezTo>
                    <a:pt x="457" y="140"/>
                    <a:pt x="450" y="147"/>
                    <a:pt x="441" y="147"/>
                  </a:cubicBezTo>
                  <a:cubicBezTo>
                    <a:pt x="395" y="147"/>
                    <a:pt x="395" y="147"/>
                    <a:pt x="395" y="147"/>
                  </a:cubicBezTo>
                  <a:cubicBezTo>
                    <a:pt x="386" y="147"/>
                    <a:pt x="379" y="140"/>
                    <a:pt x="379" y="131"/>
                  </a:cubicBezTo>
                  <a:cubicBezTo>
                    <a:pt x="379" y="85"/>
                    <a:pt x="379" y="85"/>
                    <a:pt x="379" y="85"/>
                  </a:cubicBezTo>
                  <a:cubicBezTo>
                    <a:pt x="379" y="76"/>
                    <a:pt x="386" y="69"/>
                    <a:pt x="395" y="69"/>
                  </a:cubicBezTo>
                  <a:cubicBezTo>
                    <a:pt x="441" y="69"/>
                    <a:pt x="441" y="69"/>
                    <a:pt x="441" y="69"/>
                  </a:cubicBezTo>
                  <a:cubicBezTo>
                    <a:pt x="450" y="69"/>
                    <a:pt x="457" y="76"/>
                    <a:pt x="457" y="85"/>
                  </a:cubicBezTo>
                  <a:lnTo>
                    <a:pt x="457" y="131"/>
                  </a:lnTo>
                  <a:close/>
                  <a:moveTo>
                    <a:pt x="584" y="131"/>
                  </a:moveTo>
                  <a:cubicBezTo>
                    <a:pt x="584" y="140"/>
                    <a:pt x="577" y="147"/>
                    <a:pt x="568" y="147"/>
                  </a:cubicBezTo>
                  <a:cubicBezTo>
                    <a:pt x="522" y="147"/>
                    <a:pt x="522" y="147"/>
                    <a:pt x="522" y="147"/>
                  </a:cubicBezTo>
                  <a:cubicBezTo>
                    <a:pt x="513" y="147"/>
                    <a:pt x="506" y="140"/>
                    <a:pt x="506" y="131"/>
                  </a:cubicBezTo>
                  <a:cubicBezTo>
                    <a:pt x="506" y="85"/>
                    <a:pt x="506" y="85"/>
                    <a:pt x="506" y="85"/>
                  </a:cubicBezTo>
                  <a:cubicBezTo>
                    <a:pt x="506" y="76"/>
                    <a:pt x="513" y="69"/>
                    <a:pt x="522" y="69"/>
                  </a:cubicBezTo>
                  <a:cubicBezTo>
                    <a:pt x="568" y="69"/>
                    <a:pt x="568" y="69"/>
                    <a:pt x="568" y="69"/>
                  </a:cubicBezTo>
                  <a:cubicBezTo>
                    <a:pt x="577" y="69"/>
                    <a:pt x="584" y="76"/>
                    <a:pt x="584" y="85"/>
                  </a:cubicBezTo>
                  <a:lnTo>
                    <a:pt x="584" y="131"/>
                  </a:lnTo>
                  <a:close/>
                  <a:moveTo>
                    <a:pt x="711" y="131"/>
                  </a:moveTo>
                  <a:cubicBezTo>
                    <a:pt x="711" y="140"/>
                    <a:pt x="704" y="147"/>
                    <a:pt x="695" y="147"/>
                  </a:cubicBezTo>
                  <a:cubicBezTo>
                    <a:pt x="649" y="147"/>
                    <a:pt x="649" y="147"/>
                    <a:pt x="649" y="147"/>
                  </a:cubicBezTo>
                  <a:cubicBezTo>
                    <a:pt x="640" y="147"/>
                    <a:pt x="633" y="140"/>
                    <a:pt x="633" y="131"/>
                  </a:cubicBezTo>
                  <a:cubicBezTo>
                    <a:pt x="633" y="85"/>
                    <a:pt x="633" y="85"/>
                    <a:pt x="633" y="85"/>
                  </a:cubicBezTo>
                  <a:cubicBezTo>
                    <a:pt x="633" y="76"/>
                    <a:pt x="640" y="69"/>
                    <a:pt x="649" y="69"/>
                  </a:cubicBezTo>
                  <a:cubicBezTo>
                    <a:pt x="695" y="69"/>
                    <a:pt x="695" y="69"/>
                    <a:pt x="695" y="69"/>
                  </a:cubicBezTo>
                  <a:cubicBezTo>
                    <a:pt x="704" y="69"/>
                    <a:pt x="711" y="76"/>
                    <a:pt x="711" y="85"/>
                  </a:cubicBezTo>
                  <a:lnTo>
                    <a:pt x="711" y="131"/>
                  </a:lnTo>
                  <a:close/>
                  <a:moveTo>
                    <a:pt x="711" y="131"/>
                  </a:moveTo>
                  <a:cubicBezTo>
                    <a:pt x="711" y="131"/>
                    <a:pt x="711" y="131"/>
                    <a:pt x="711" y="1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8" name="Freeform 19"/>
            <p:cNvSpPr>
              <a:spLocks noEditPoints="1"/>
            </p:cNvSpPr>
            <p:nvPr/>
          </p:nvSpPr>
          <p:spPr bwMode="auto">
            <a:xfrm>
              <a:off x="9329738" y="1030288"/>
              <a:ext cx="1049338" cy="1139825"/>
            </a:xfrm>
            <a:custGeom>
              <a:avLst/>
              <a:gdLst>
                <a:gd name="T0" fmla="*/ 448 w 486"/>
                <a:gd name="T1" fmla="*/ 74 h 527"/>
                <a:gd name="T2" fmla="*/ 263 w 486"/>
                <a:gd name="T3" fmla="*/ 4 h 527"/>
                <a:gd name="T4" fmla="*/ 243 w 486"/>
                <a:gd name="T5" fmla="*/ 0 h 527"/>
                <a:gd name="T6" fmla="*/ 223 w 486"/>
                <a:gd name="T7" fmla="*/ 4 h 527"/>
                <a:gd name="T8" fmla="*/ 38 w 486"/>
                <a:gd name="T9" fmla="*/ 74 h 527"/>
                <a:gd name="T10" fmla="*/ 2 w 486"/>
                <a:gd name="T11" fmla="*/ 132 h 527"/>
                <a:gd name="T12" fmla="*/ 243 w 486"/>
                <a:gd name="T13" fmla="*/ 527 h 527"/>
                <a:gd name="T14" fmla="*/ 484 w 486"/>
                <a:gd name="T15" fmla="*/ 132 h 527"/>
                <a:gd name="T16" fmla="*/ 448 w 486"/>
                <a:gd name="T17" fmla="*/ 74 h 527"/>
                <a:gd name="T18" fmla="*/ 448 w 486"/>
                <a:gd name="T19" fmla="*/ 74 h 527"/>
                <a:gd name="T20" fmla="*/ 448 w 486"/>
                <a:gd name="T21" fmla="*/ 74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527">
                  <a:moveTo>
                    <a:pt x="448" y="74"/>
                  </a:moveTo>
                  <a:cubicBezTo>
                    <a:pt x="263" y="4"/>
                    <a:pt x="263" y="4"/>
                    <a:pt x="263" y="4"/>
                  </a:cubicBezTo>
                  <a:cubicBezTo>
                    <a:pt x="256" y="1"/>
                    <a:pt x="250" y="0"/>
                    <a:pt x="243" y="0"/>
                  </a:cubicBezTo>
                  <a:cubicBezTo>
                    <a:pt x="236" y="0"/>
                    <a:pt x="229" y="1"/>
                    <a:pt x="223" y="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14" y="83"/>
                    <a:pt x="0" y="107"/>
                    <a:pt x="2" y="132"/>
                  </a:cubicBezTo>
                  <a:cubicBezTo>
                    <a:pt x="18" y="296"/>
                    <a:pt x="120" y="527"/>
                    <a:pt x="243" y="527"/>
                  </a:cubicBezTo>
                  <a:cubicBezTo>
                    <a:pt x="366" y="527"/>
                    <a:pt x="467" y="296"/>
                    <a:pt x="484" y="132"/>
                  </a:cubicBezTo>
                  <a:cubicBezTo>
                    <a:pt x="486" y="107"/>
                    <a:pt x="471" y="83"/>
                    <a:pt x="448" y="74"/>
                  </a:cubicBezTo>
                  <a:close/>
                  <a:moveTo>
                    <a:pt x="448" y="74"/>
                  </a:moveTo>
                  <a:cubicBezTo>
                    <a:pt x="448" y="74"/>
                    <a:pt x="448" y="74"/>
                    <a:pt x="448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03" name="Freeform 23"/>
          <p:cNvSpPr>
            <a:spLocks noEditPoints="1"/>
          </p:cNvSpPr>
          <p:nvPr/>
        </p:nvSpPr>
        <p:spPr bwMode="auto">
          <a:xfrm>
            <a:off x="7713394" y="1225675"/>
            <a:ext cx="638126" cy="598913"/>
          </a:xfrm>
          <a:custGeom>
            <a:avLst/>
            <a:gdLst>
              <a:gd name="T0" fmla="*/ 153 w 262"/>
              <a:gd name="T1" fmla="*/ 64 h 245"/>
              <a:gd name="T2" fmla="*/ 131 w 262"/>
              <a:gd name="T3" fmla="*/ 0 h 245"/>
              <a:gd name="T4" fmla="*/ 108 w 262"/>
              <a:gd name="T5" fmla="*/ 64 h 245"/>
              <a:gd name="T6" fmla="*/ 0 w 262"/>
              <a:gd name="T7" fmla="*/ 71 h 245"/>
              <a:gd name="T8" fmla="*/ 7 w 262"/>
              <a:gd name="T9" fmla="*/ 245 h 245"/>
              <a:gd name="T10" fmla="*/ 262 w 262"/>
              <a:gd name="T11" fmla="*/ 238 h 245"/>
              <a:gd name="T12" fmla="*/ 255 w 262"/>
              <a:gd name="T13" fmla="*/ 64 h 245"/>
              <a:gd name="T14" fmla="*/ 142 w 262"/>
              <a:gd name="T15" fmla="*/ 22 h 245"/>
              <a:gd name="T16" fmla="*/ 120 w 262"/>
              <a:gd name="T17" fmla="*/ 22 h 245"/>
              <a:gd name="T18" fmla="*/ 92 w 262"/>
              <a:gd name="T19" fmla="*/ 220 h 245"/>
              <a:gd name="T20" fmla="*/ 25 w 262"/>
              <a:gd name="T21" fmla="*/ 207 h 245"/>
              <a:gd name="T22" fmla="*/ 92 w 262"/>
              <a:gd name="T23" fmla="*/ 220 h 245"/>
              <a:gd name="T24" fmla="*/ 25 w 262"/>
              <a:gd name="T25" fmla="*/ 185 h 245"/>
              <a:gd name="T26" fmla="*/ 92 w 262"/>
              <a:gd name="T27" fmla="*/ 172 h 245"/>
              <a:gd name="T28" fmla="*/ 115 w 262"/>
              <a:gd name="T29" fmla="*/ 149 h 245"/>
              <a:gd name="T30" fmla="*/ 25 w 262"/>
              <a:gd name="T31" fmla="*/ 136 h 245"/>
              <a:gd name="T32" fmla="*/ 115 w 262"/>
              <a:gd name="T33" fmla="*/ 149 h 245"/>
              <a:gd name="T34" fmla="*/ 224 w 262"/>
              <a:gd name="T35" fmla="*/ 223 h 245"/>
              <a:gd name="T36" fmla="*/ 206 w 262"/>
              <a:gd name="T37" fmla="*/ 191 h 245"/>
              <a:gd name="T38" fmla="*/ 179 w 262"/>
              <a:gd name="T39" fmla="*/ 186 h 245"/>
              <a:gd name="T40" fmla="*/ 161 w 262"/>
              <a:gd name="T41" fmla="*/ 197 h 245"/>
              <a:gd name="T42" fmla="*/ 155 w 262"/>
              <a:gd name="T43" fmla="*/ 223 h 245"/>
              <a:gd name="T44" fmla="*/ 150 w 262"/>
              <a:gd name="T45" fmla="*/ 132 h 245"/>
              <a:gd name="T46" fmla="*/ 234 w 262"/>
              <a:gd name="T47" fmla="*/ 223 h 245"/>
              <a:gd name="T48" fmla="*/ 237 w 262"/>
              <a:gd name="T49" fmla="*/ 112 h 245"/>
              <a:gd name="T50" fmla="*/ 18 w 262"/>
              <a:gd name="T51" fmla="*/ 105 h 245"/>
              <a:gd name="T52" fmla="*/ 25 w 262"/>
              <a:gd name="T53" fmla="*/ 86 h 245"/>
              <a:gd name="T54" fmla="*/ 108 w 262"/>
              <a:gd name="T55" fmla="*/ 99 h 245"/>
              <a:gd name="T56" fmla="*/ 153 w 262"/>
              <a:gd name="T57" fmla="*/ 86 h 245"/>
              <a:gd name="T58" fmla="*/ 244 w 262"/>
              <a:gd name="T59" fmla="*/ 93 h 245"/>
              <a:gd name="T60" fmla="*/ 176 w 262"/>
              <a:gd name="T61" fmla="*/ 174 h 245"/>
              <a:gd name="T62" fmla="*/ 204 w 262"/>
              <a:gd name="T63" fmla="*/ 174 h 245"/>
              <a:gd name="T64" fmla="*/ 205 w 262"/>
              <a:gd name="T65" fmla="*/ 167 h 245"/>
              <a:gd name="T66" fmla="*/ 196 w 262"/>
              <a:gd name="T67" fmla="*/ 148 h 245"/>
              <a:gd name="T68" fmla="*/ 191 w 262"/>
              <a:gd name="T69" fmla="*/ 143 h 245"/>
              <a:gd name="T70" fmla="*/ 191 w 262"/>
              <a:gd name="T71" fmla="*/ 143 h 245"/>
              <a:gd name="T72" fmla="*/ 187 w 262"/>
              <a:gd name="T73" fmla="*/ 147 h 245"/>
              <a:gd name="T74" fmla="*/ 187 w 262"/>
              <a:gd name="T75" fmla="*/ 146 h 245"/>
              <a:gd name="T76" fmla="*/ 176 w 262"/>
              <a:gd name="T77" fmla="*/ 156 h 245"/>
              <a:gd name="T78" fmla="*/ 175 w 262"/>
              <a:gd name="T79" fmla="*/ 171 h 245"/>
              <a:gd name="T80" fmla="*/ 189 w 262"/>
              <a:gd name="T81" fmla="*/ 144 h 245"/>
              <a:gd name="T82" fmla="*/ 188 w 262"/>
              <a:gd name="T83" fmla="*/ 146 h 245"/>
              <a:gd name="T84" fmla="*/ 189 w 262"/>
              <a:gd name="T85" fmla="*/ 144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2" h="245">
                <a:moveTo>
                  <a:pt x="255" y="64"/>
                </a:moveTo>
                <a:cubicBezTo>
                  <a:pt x="153" y="64"/>
                  <a:pt x="153" y="64"/>
                  <a:pt x="153" y="64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153" y="10"/>
                  <a:pt x="143" y="0"/>
                  <a:pt x="131" y="0"/>
                </a:cubicBezTo>
                <a:cubicBezTo>
                  <a:pt x="118" y="0"/>
                  <a:pt x="108" y="10"/>
                  <a:pt x="108" y="22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3" y="64"/>
                  <a:pt x="0" y="67"/>
                  <a:pt x="0" y="71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2"/>
                  <a:pt x="3" y="245"/>
                  <a:pt x="7" y="245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9" y="245"/>
                  <a:pt x="262" y="242"/>
                  <a:pt x="262" y="238"/>
                </a:cubicBezTo>
                <a:cubicBezTo>
                  <a:pt x="262" y="71"/>
                  <a:pt x="262" y="71"/>
                  <a:pt x="262" y="71"/>
                </a:cubicBezTo>
                <a:cubicBezTo>
                  <a:pt x="262" y="67"/>
                  <a:pt x="259" y="64"/>
                  <a:pt x="255" y="64"/>
                </a:cubicBezTo>
                <a:close/>
                <a:moveTo>
                  <a:pt x="131" y="11"/>
                </a:moveTo>
                <a:cubicBezTo>
                  <a:pt x="137" y="11"/>
                  <a:pt x="142" y="16"/>
                  <a:pt x="142" y="22"/>
                </a:cubicBezTo>
                <a:cubicBezTo>
                  <a:pt x="142" y="29"/>
                  <a:pt x="137" y="34"/>
                  <a:pt x="131" y="34"/>
                </a:cubicBezTo>
                <a:cubicBezTo>
                  <a:pt x="125" y="34"/>
                  <a:pt x="120" y="29"/>
                  <a:pt x="120" y="22"/>
                </a:cubicBezTo>
                <a:cubicBezTo>
                  <a:pt x="120" y="16"/>
                  <a:pt x="125" y="11"/>
                  <a:pt x="131" y="11"/>
                </a:cubicBezTo>
                <a:close/>
                <a:moveTo>
                  <a:pt x="92" y="220"/>
                </a:moveTo>
                <a:cubicBezTo>
                  <a:pt x="25" y="220"/>
                  <a:pt x="25" y="220"/>
                  <a:pt x="25" y="220"/>
                </a:cubicBezTo>
                <a:cubicBezTo>
                  <a:pt x="25" y="207"/>
                  <a:pt x="25" y="207"/>
                  <a:pt x="25" y="207"/>
                </a:cubicBezTo>
                <a:cubicBezTo>
                  <a:pt x="92" y="207"/>
                  <a:pt x="92" y="207"/>
                  <a:pt x="92" y="207"/>
                </a:cubicBezTo>
                <a:lnTo>
                  <a:pt x="92" y="220"/>
                </a:lnTo>
                <a:close/>
                <a:moveTo>
                  <a:pt x="92" y="185"/>
                </a:moveTo>
                <a:cubicBezTo>
                  <a:pt x="25" y="185"/>
                  <a:pt x="25" y="185"/>
                  <a:pt x="25" y="185"/>
                </a:cubicBezTo>
                <a:cubicBezTo>
                  <a:pt x="25" y="172"/>
                  <a:pt x="25" y="172"/>
                  <a:pt x="25" y="172"/>
                </a:cubicBezTo>
                <a:cubicBezTo>
                  <a:pt x="92" y="172"/>
                  <a:pt x="92" y="172"/>
                  <a:pt x="92" y="172"/>
                </a:cubicBezTo>
                <a:lnTo>
                  <a:pt x="92" y="185"/>
                </a:lnTo>
                <a:close/>
                <a:moveTo>
                  <a:pt x="115" y="149"/>
                </a:moveTo>
                <a:cubicBezTo>
                  <a:pt x="25" y="149"/>
                  <a:pt x="25" y="149"/>
                  <a:pt x="25" y="149"/>
                </a:cubicBezTo>
                <a:cubicBezTo>
                  <a:pt x="25" y="136"/>
                  <a:pt x="25" y="136"/>
                  <a:pt x="25" y="136"/>
                </a:cubicBezTo>
                <a:cubicBezTo>
                  <a:pt x="115" y="136"/>
                  <a:pt x="115" y="136"/>
                  <a:pt x="115" y="136"/>
                </a:cubicBezTo>
                <a:lnTo>
                  <a:pt x="115" y="149"/>
                </a:lnTo>
                <a:close/>
                <a:moveTo>
                  <a:pt x="234" y="223"/>
                </a:moveTo>
                <a:cubicBezTo>
                  <a:pt x="224" y="223"/>
                  <a:pt x="224" y="223"/>
                  <a:pt x="224" y="223"/>
                </a:cubicBezTo>
                <a:cubicBezTo>
                  <a:pt x="225" y="211"/>
                  <a:pt x="220" y="198"/>
                  <a:pt x="220" y="198"/>
                </a:cubicBezTo>
                <a:cubicBezTo>
                  <a:pt x="218" y="194"/>
                  <a:pt x="206" y="191"/>
                  <a:pt x="206" y="191"/>
                </a:cubicBezTo>
                <a:cubicBezTo>
                  <a:pt x="200" y="188"/>
                  <a:pt x="200" y="186"/>
                  <a:pt x="200" y="186"/>
                </a:cubicBezTo>
                <a:cubicBezTo>
                  <a:pt x="188" y="210"/>
                  <a:pt x="179" y="186"/>
                  <a:pt x="179" y="186"/>
                </a:cubicBezTo>
                <a:cubicBezTo>
                  <a:pt x="179" y="189"/>
                  <a:pt x="166" y="193"/>
                  <a:pt x="166" y="193"/>
                </a:cubicBezTo>
                <a:cubicBezTo>
                  <a:pt x="163" y="195"/>
                  <a:pt x="161" y="197"/>
                  <a:pt x="161" y="197"/>
                </a:cubicBezTo>
                <a:cubicBezTo>
                  <a:pt x="156" y="204"/>
                  <a:pt x="155" y="222"/>
                  <a:pt x="155" y="222"/>
                </a:cubicBezTo>
                <a:cubicBezTo>
                  <a:pt x="155" y="222"/>
                  <a:pt x="155" y="222"/>
                  <a:pt x="155" y="223"/>
                </a:cubicBezTo>
                <a:cubicBezTo>
                  <a:pt x="150" y="223"/>
                  <a:pt x="150" y="223"/>
                  <a:pt x="150" y="223"/>
                </a:cubicBezTo>
                <a:cubicBezTo>
                  <a:pt x="150" y="132"/>
                  <a:pt x="150" y="132"/>
                  <a:pt x="150" y="132"/>
                </a:cubicBezTo>
                <a:cubicBezTo>
                  <a:pt x="234" y="132"/>
                  <a:pt x="234" y="132"/>
                  <a:pt x="234" y="132"/>
                </a:cubicBezTo>
                <a:lnTo>
                  <a:pt x="234" y="223"/>
                </a:lnTo>
                <a:close/>
                <a:moveTo>
                  <a:pt x="244" y="105"/>
                </a:moveTo>
                <a:cubicBezTo>
                  <a:pt x="244" y="109"/>
                  <a:pt x="241" y="112"/>
                  <a:pt x="237" y="112"/>
                </a:cubicBezTo>
                <a:cubicBezTo>
                  <a:pt x="25" y="112"/>
                  <a:pt x="25" y="112"/>
                  <a:pt x="25" y="112"/>
                </a:cubicBezTo>
                <a:cubicBezTo>
                  <a:pt x="21" y="112"/>
                  <a:pt x="18" y="109"/>
                  <a:pt x="18" y="105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89"/>
                  <a:pt x="21" y="86"/>
                  <a:pt x="25" y="86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53" y="99"/>
                  <a:pt x="153" y="99"/>
                  <a:pt x="153" y="99"/>
                </a:cubicBezTo>
                <a:cubicBezTo>
                  <a:pt x="153" y="86"/>
                  <a:pt x="153" y="86"/>
                  <a:pt x="153" y="86"/>
                </a:cubicBezTo>
                <a:cubicBezTo>
                  <a:pt x="237" y="86"/>
                  <a:pt x="237" y="86"/>
                  <a:pt x="237" y="86"/>
                </a:cubicBezTo>
                <a:cubicBezTo>
                  <a:pt x="241" y="86"/>
                  <a:pt x="244" y="89"/>
                  <a:pt x="244" y="93"/>
                </a:cubicBezTo>
                <a:lnTo>
                  <a:pt x="244" y="105"/>
                </a:lnTo>
                <a:close/>
                <a:moveTo>
                  <a:pt x="176" y="174"/>
                </a:moveTo>
                <a:cubicBezTo>
                  <a:pt x="177" y="181"/>
                  <a:pt x="184" y="189"/>
                  <a:pt x="190" y="189"/>
                </a:cubicBezTo>
                <a:cubicBezTo>
                  <a:pt x="196" y="189"/>
                  <a:pt x="203" y="181"/>
                  <a:pt x="204" y="174"/>
                </a:cubicBezTo>
                <a:cubicBezTo>
                  <a:pt x="204" y="174"/>
                  <a:pt x="205" y="173"/>
                  <a:pt x="205" y="171"/>
                </a:cubicBezTo>
                <a:cubicBezTo>
                  <a:pt x="205" y="171"/>
                  <a:pt x="207" y="166"/>
                  <a:pt x="205" y="167"/>
                </a:cubicBezTo>
                <a:cubicBezTo>
                  <a:pt x="205" y="165"/>
                  <a:pt x="207" y="157"/>
                  <a:pt x="203" y="152"/>
                </a:cubicBezTo>
                <a:cubicBezTo>
                  <a:pt x="203" y="152"/>
                  <a:pt x="201" y="150"/>
                  <a:pt x="196" y="148"/>
                </a:cubicBezTo>
                <a:cubicBezTo>
                  <a:pt x="194" y="147"/>
                  <a:pt x="194" y="147"/>
                  <a:pt x="194" y="147"/>
                </a:cubicBezTo>
                <a:cubicBezTo>
                  <a:pt x="193" y="147"/>
                  <a:pt x="191" y="145"/>
                  <a:pt x="191" y="143"/>
                </a:cubicBezTo>
                <a:cubicBezTo>
                  <a:pt x="191" y="143"/>
                  <a:pt x="190" y="144"/>
                  <a:pt x="190" y="145"/>
                </a:cubicBezTo>
                <a:cubicBezTo>
                  <a:pt x="190" y="144"/>
                  <a:pt x="190" y="143"/>
                  <a:pt x="191" y="143"/>
                </a:cubicBezTo>
                <a:cubicBezTo>
                  <a:pt x="191" y="143"/>
                  <a:pt x="190" y="143"/>
                  <a:pt x="190" y="144"/>
                </a:cubicBezTo>
                <a:cubicBezTo>
                  <a:pt x="189" y="144"/>
                  <a:pt x="188" y="145"/>
                  <a:pt x="187" y="147"/>
                </a:cubicBezTo>
                <a:cubicBezTo>
                  <a:pt x="187" y="147"/>
                  <a:pt x="187" y="147"/>
                  <a:pt x="187" y="147"/>
                </a:cubicBezTo>
                <a:cubicBezTo>
                  <a:pt x="187" y="147"/>
                  <a:pt x="187" y="146"/>
                  <a:pt x="187" y="146"/>
                </a:cubicBezTo>
                <a:cubicBezTo>
                  <a:pt x="186" y="146"/>
                  <a:pt x="185" y="146"/>
                  <a:pt x="185" y="146"/>
                </a:cubicBezTo>
                <a:cubicBezTo>
                  <a:pt x="185" y="146"/>
                  <a:pt x="178" y="149"/>
                  <a:pt x="176" y="156"/>
                </a:cubicBezTo>
                <a:cubicBezTo>
                  <a:pt x="176" y="156"/>
                  <a:pt x="174" y="158"/>
                  <a:pt x="176" y="167"/>
                </a:cubicBezTo>
                <a:cubicBezTo>
                  <a:pt x="174" y="166"/>
                  <a:pt x="175" y="171"/>
                  <a:pt x="175" y="171"/>
                </a:cubicBezTo>
                <a:cubicBezTo>
                  <a:pt x="175" y="173"/>
                  <a:pt x="176" y="174"/>
                  <a:pt x="176" y="174"/>
                </a:cubicBezTo>
                <a:close/>
                <a:moveTo>
                  <a:pt x="189" y="144"/>
                </a:moveTo>
                <a:cubicBezTo>
                  <a:pt x="189" y="145"/>
                  <a:pt x="189" y="145"/>
                  <a:pt x="189" y="146"/>
                </a:cubicBezTo>
                <a:cubicBezTo>
                  <a:pt x="188" y="146"/>
                  <a:pt x="188" y="146"/>
                  <a:pt x="188" y="146"/>
                </a:cubicBezTo>
                <a:cubicBezTo>
                  <a:pt x="188" y="145"/>
                  <a:pt x="189" y="145"/>
                  <a:pt x="189" y="144"/>
                </a:cubicBezTo>
                <a:close/>
                <a:moveTo>
                  <a:pt x="189" y="144"/>
                </a:moveTo>
                <a:cubicBezTo>
                  <a:pt x="189" y="144"/>
                  <a:pt x="189" y="144"/>
                  <a:pt x="189" y="144"/>
                </a:cubicBezTo>
              </a:path>
            </a:pathLst>
          </a:custGeom>
          <a:solidFill>
            <a:srgbClr val="B2A2C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34" name="Slide Number Placeholder 21">
            <a:extLst>
              <a:ext uri="{FF2B5EF4-FFF2-40B4-BE49-F238E27FC236}">
                <a16:creationId xmlns:a16="http://schemas.microsoft.com/office/drawing/2014/main" id="{DA08D45D-34F3-4B10-AD7C-F5C84691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07857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ym typeface="Arial"/>
              </a:rPr>
              <a:t>Sify Managed SD-WAN: Subscription TierS</a:t>
            </a:r>
          </a:p>
        </p:txBody>
      </p:sp>
      <p:sp>
        <p:nvSpPr>
          <p:cNvPr id="3" name="Freeform 2"/>
          <p:cNvSpPr/>
          <p:nvPr/>
        </p:nvSpPr>
        <p:spPr>
          <a:xfrm>
            <a:off x="358774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8FB4E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Bronze</a:t>
            </a:r>
          </a:p>
        </p:txBody>
      </p:sp>
      <p:sp>
        <p:nvSpPr>
          <p:cNvPr id="4" name="Freeform 3"/>
          <p:cNvSpPr/>
          <p:nvPr/>
        </p:nvSpPr>
        <p:spPr>
          <a:xfrm>
            <a:off x="358774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ZTP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VRRP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OSPF – LAN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MP-BGP – Controller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Routing policies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VRF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QoS/HQoS</a:t>
            </a:r>
          </a:p>
        </p:txBody>
      </p:sp>
      <p:sp>
        <p:nvSpPr>
          <p:cNvPr id="6" name="Freeform 5"/>
          <p:cNvSpPr/>
          <p:nvPr/>
        </p:nvSpPr>
        <p:spPr>
          <a:xfrm>
            <a:off x="2067076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E7B8B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Silver</a:t>
            </a:r>
          </a:p>
        </p:txBody>
      </p:sp>
      <p:sp>
        <p:nvSpPr>
          <p:cNvPr id="7" name="Freeform 6"/>
          <p:cNvSpPr/>
          <p:nvPr/>
        </p:nvSpPr>
        <p:spPr>
          <a:xfrm>
            <a:off x="2067076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Bronze+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IPSEC transport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Any to any IPSEC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Stateful firewall</a:t>
            </a:r>
          </a:p>
        </p:txBody>
      </p:sp>
      <p:sp>
        <p:nvSpPr>
          <p:cNvPr id="8" name="Freeform 7"/>
          <p:cNvSpPr/>
          <p:nvPr/>
        </p:nvSpPr>
        <p:spPr>
          <a:xfrm>
            <a:off x="3775378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93CED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Gold</a:t>
            </a:r>
          </a:p>
        </p:txBody>
      </p:sp>
      <p:sp>
        <p:nvSpPr>
          <p:cNvPr id="9" name="Freeform 8"/>
          <p:cNvSpPr/>
          <p:nvPr/>
        </p:nvSpPr>
        <p:spPr>
          <a:xfrm>
            <a:off x="3775378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Silver+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Performance measurement – synthetic and inline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App visibility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App aware routing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FEC, Packet striping &amp; cloning</a:t>
            </a:r>
          </a:p>
        </p:txBody>
      </p:sp>
      <p:sp>
        <p:nvSpPr>
          <p:cNvPr id="10" name="Freeform 9"/>
          <p:cNvSpPr/>
          <p:nvPr/>
        </p:nvSpPr>
        <p:spPr>
          <a:xfrm>
            <a:off x="5483680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FDD5B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Diamond</a:t>
            </a:r>
          </a:p>
        </p:txBody>
      </p:sp>
      <p:sp>
        <p:nvSpPr>
          <p:cNvPr id="11" name="Freeform 10"/>
          <p:cNvSpPr/>
          <p:nvPr/>
        </p:nvSpPr>
        <p:spPr>
          <a:xfrm>
            <a:off x="5483680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Gold+</a:t>
            </a:r>
            <a:endParaRPr lang="en-US" sz="1200" kern="1200" dirty="0">
              <a:solidFill>
                <a:srgbClr val="595959"/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CGNAT</a:t>
            </a:r>
            <a:br>
              <a:rPr lang="en-US" sz="1200" kern="1200" dirty="0">
                <a:solidFill>
                  <a:srgbClr val="595959"/>
                </a:solidFill>
              </a:rPr>
            </a:br>
            <a:r>
              <a:rPr lang="en-US" sz="1200" kern="1200" dirty="0">
                <a:solidFill>
                  <a:srgbClr val="595959"/>
                </a:solidFill>
              </a:rPr>
              <a:t>DoS protection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URL filtering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SSL inspection</a:t>
            </a:r>
          </a:p>
        </p:txBody>
      </p:sp>
      <p:sp>
        <p:nvSpPr>
          <p:cNvPr id="12" name="Freeform 11"/>
          <p:cNvSpPr/>
          <p:nvPr/>
        </p:nvSpPr>
        <p:spPr>
          <a:xfrm>
            <a:off x="7191983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CCC1D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Platinum</a:t>
            </a:r>
          </a:p>
        </p:txBody>
      </p:sp>
      <p:sp>
        <p:nvSpPr>
          <p:cNvPr id="13" name="Freeform 12"/>
          <p:cNvSpPr/>
          <p:nvPr/>
        </p:nvSpPr>
        <p:spPr>
          <a:xfrm>
            <a:off x="7191983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Diamond+</a:t>
            </a:r>
            <a:endParaRPr lang="en-US" sz="1200" kern="1200" dirty="0">
              <a:solidFill>
                <a:srgbClr val="595959"/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IDS/IPS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Anti-virus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SSL decryption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00" kern="1200" dirty="0">
              <a:solidFill>
                <a:srgbClr val="595959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53121" y="1023938"/>
            <a:ext cx="775911" cy="920823"/>
            <a:chOff x="-1752600" y="1198563"/>
            <a:chExt cx="1751013" cy="20780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-1428750" y="1198563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-1428750" y="1198563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moveTo>
                    <a:pt x="899" y="0"/>
                  </a:move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-1752600" y="1198563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-1752600" y="1198563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-1557338" y="1846263"/>
              <a:ext cx="1425575" cy="1430338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rgbClr val="E4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-1363663" y="2043113"/>
              <a:ext cx="1038225" cy="1038225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CD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44866" y="1023938"/>
            <a:ext cx="775817" cy="919488"/>
            <a:chOff x="-1660525" y="1022351"/>
            <a:chExt cx="1751013" cy="20780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-1336675" y="1022351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-1336675" y="1022351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moveTo>
                    <a:pt x="899" y="0"/>
                  </a:move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1" name="Freeform 16"/>
            <p:cNvSpPr>
              <a:spLocks noEditPoints="1"/>
            </p:cNvSpPr>
            <p:nvPr/>
          </p:nvSpPr>
          <p:spPr bwMode="auto">
            <a:xfrm>
              <a:off x="-1660525" y="1022351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-1660525" y="1022351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-1465263" y="1670051"/>
              <a:ext cx="1425575" cy="1430338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rgbClr val="ED9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-1271588" y="1866901"/>
              <a:ext cx="1038225" cy="1038225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D58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161470" y="1023938"/>
            <a:ext cx="775817" cy="919488"/>
            <a:chOff x="-2130425" y="1384301"/>
            <a:chExt cx="1751013" cy="2076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Freeform 23"/>
            <p:cNvSpPr>
              <a:spLocks noEditPoints="1"/>
            </p:cNvSpPr>
            <p:nvPr/>
          </p:nvSpPr>
          <p:spPr bwMode="auto">
            <a:xfrm>
              <a:off x="-1806575" y="1384301"/>
              <a:ext cx="1427163" cy="1233487"/>
            </a:xfrm>
            <a:custGeom>
              <a:avLst/>
              <a:gdLst>
                <a:gd name="T0" fmla="*/ 899 w 899"/>
                <a:gd name="T1" fmla="*/ 0 h 777"/>
                <a:gd name="T2" fmla="*/ 532 w 899"/>
                <a:gd name="T3" fmla="*/ 0 h 777"/>
                <a:gd name="T4" fmla="*/ 0 w 899"/>
                <a:gd name="T5" fmla="*/ 777 h 777"/>
                <a:gd name="T6" fmla="*/ 369 w 899"/>
                <a:gd name="T7" fmla="*/ 777 h 777"/>
                <a:gd name="T8" fmla="*/ 899 w 899"/>
                <a:gd name="T9" fmla="*/ 0 h 777"/>
                <a:gd name="T10" fmla="*/ 899 w 899"/>
                <a:gd name="T11" fmla="*/ 0 h 777"/>
                <a:gd name="T12" fmla="*/ 899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899" y="0"/>
                  </a:moveTo>
                  <a:lnTo>
                    <a:pt x="532" y="0"/>
                  </a:lnTo>
                  <a:lnTo>
                    <a:pt x="0" y="777"/>
                  </a:lnTo>
                  <a:lnTo>
                    <a:pt x="369" y="777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0" name="Freeform 24"/>
            <p:cNvSpPr>
              <a:spLocks noEditPoints="1"/>
            </p:cNvSpPr>
            <p:nvPr/>
          </p:nvSpPr>
          <p:spPr bwMode="auto">
            <a:xfrm>
              <a:off x="-1806575" y="1384301"/>
              <a:ext cx="1427163" cy="1233487"/>
            </a:xfrm>
            <a:custGeom>
              <a:avLst/>
              <a:gdLst>
                <a:gd name="T0" fmla="*/ 899 w 899"/>
                <a:gd name="T1" fmla="*/ 0 h 777"/>
                <a:gd name="T2" fmla="*/ 532 w 899"/>
                <a:gd name="T3" fmla="*/ 0 h 777"/>
                <a:gd name="T4" fmla="*/ 0 w 899"/>
                <a:gd name="T5" fmla="*/ 777 h 777"/>
                <a:gd name="T6" fmla="*/ 369 w 899"/>
                <a:gd name="T7" fmla="*/ 777 h 777"/>
                <a:gd name="T8" fmla="*/ 899 w 899"/>
                <a:gd name="T9" fmla="*/ 0 h 777"/>
                <a:gd name="T10" fmla="*/ 899 w 899"/>
                <a:gd name="T11" fmla="*/ 0 h 777"/>
                <a:gd name="T12" fmla="*/ 899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899" y="0"/>
                  </a:moveTo>
                  <a:lnTo>
                    <a:pt x="532" y="0"/>
                  </a:lnTo>
                  <a:lnTo>
                    <a:pt x="0" y="777"/>
                  </a:lnTo>
                  <a:lnTo>
                    <a:pt x="369" y="777"/>
                  </a:lnTo>
                  <a:lnTo>
                    <a:pt x="899" y="0"/>
                  </a:lnTo>
                  <a:moveTo>
                    <a:pt x="899" y="0"/>
                  </a:move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1" name="Freeform 25"/>
            <p:cNvSpPr>
              <a:spLocks noEditPoints="1"/>
            </p:cNvSpPr>
            <p:nvPr/>
          </p:nvSpPr>
          <p:spPr bwMode="auto">
            <a:xfrm>
              <a:off x="-2130425" y="1384301"/>
              <a:ext cx="1427163" cy="1233487"/>
            </a:xfrm>
            <a:custGeom>
              <a:avLst/>
              <a:gdLst>
                <a:gd name="T0" fmla="*/ 0 w 899"/>
                <a:gd name="T1" fmla="*/ 0 h 777"/>
                <a:gd name="T2" fmla="*/ 367 w 899"/>
                <a:gd name="T3" fmla="*/ 0 h 777"/>
                <a:gd name="T4" fmla="*/ 899 w 899"/>
                <a:gd name="T5" fmla="*/ 777 h 777"/>
                <a:gd name="T6" fmla="*/ 532 w 899"/>
                <a:gd name="T7" fmla="*/ 777 h 777"/>
                <a:gd name="T8" fmla="*/ 0 w 899"/>
                <a:gd name="T9" fmla="*/ 0 h 777"/>
                <a:gd name="T10" fmla="*/ 0 w 899"/>
                <a:gd name="T11" fmla="*/ 0 h 777"/>
                <a:gd name="T12" fmla="*/ 0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0"/>
                  </a:moveTo>
                  <a:lnTo>
                    <a:pt x="367" y="0"/>
                  </a:lnTo>
                  <a:lnTo>
                    <a:pt x="899" y="777"/>
                  </a:lnTo>
                  <a:lnTo>
                    <a:pt x="532" y="77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2" name="Freeform 26"/>
            <p:cNvSpPr>
              <a:spLocks noEditPoints="1"/>
            </p:cNvSpPr>
            <p:nvPr/>
          </p:nvSpPr>
          <p:spPr bwMode="auto">
            <a:xfrm>
              <a:off x="-2130425" y="1384301"/>
              <a:ext cx="1427163" cy="1233487"/>
            </a:xfrm>
            <a:custGeom>
              <a:avLst/>
              <a:gdLst>
                <a:gd name="T0" fmla="*/ 0 w 899"/>
                <a:gd name="T1" fmla="*/ 0 h 777"/>
                <a:gd name="T2" fmla="*/ 367 w 899"/>
                <a:gd name="T3" fmla="*/ 0 h 777"/>
                <a:gd name="T4" fmla="*/ 899 w 899"/>
                <a:gd name="T5" fmla="*/ 777 h 777"/>
                <a:gd name="T6" fmla="*/ 532 w 899"/>
                <a:gd name="T7" fmla="*/ 777 h 777"/>
                <a:gd name="T8" fmla="*/ 0 w 899"/>
                <a:gd name="T9" fmla="*/ 0 h 777"/>
                <a:gd name="T10" fmla="*/ 0 w 899"/>
                <a:gd name="T11" fmla="*/ 0 h 777"/>
                <a:gd name="T12" fmla="*/ 0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0"/>
                  </a:moveTo>
                  <a:lnTo>
                    <a:pt x="367" y="0"/>
                  </a:lnTo>
                  <a:lnTo>
                    <a:pt x="899" y="777"/>
                  </a:lnTo>
                  <a:lnTo>
                    <a:pt x="532" y="777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3" name="Freeform 27"/>
            <p:cNvSpPr>
              <a:spLocks noEditPoints="1"/>
            </p:cNvSpPr>
            <p:nvPr/>
          </p:nvSpPr>
          <p:spPr bwMode="auto">
            <a:xfrm>
              <a:off x="-1935163" y="2032000"/>
              <a:ext cx="1425575" cy="1428750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rgbClr val="EFC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-1741488" y="2228850"/>
              <a:ext cx="1038225" cy="1036637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D7B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869772" y="1023938"/>
            <a:ext cx="775817" cy="919488"/>
            <a:chOff x="5652805" y="1053625"/>
            <a:chExt cx="951865" cy="1128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6" name="Group 45"/>
            <p:cNvGrpSpPr/>
            <p:nvPr/>
          </p:nvGrpSpPr>
          <p:grpSpPr>
            <a:xfrm>
              <a:off x="5652805" y="1053625"/>
              <a:ext cx="951865" cy="1128775"/>
              <a:chOff x="-2130425" y="1384301"/>
              <a:chExt cx="1751013" cy="2076449"/>
            </a:xfrm>
          </p:grpSpPr>
          <p:sp>
            <p:nvSpPr>
              <p:cNvPr id="47" name="Freeform 23"/>
              <p:cNvSpPr>
                <a:spLocks noEditPoints="1"/>
              </p:cNvSpPr>
              <p:nvPr/>
            </p:nvSpPr>
            <p:spPr bwMode="auto">
              <a:xfrm>
                <a:off x="-1806575" y="1384301"/>
                <a:ext cx="1427163" cy="1233487"/>
              </a:xfrm>
              <a:custGeom>
                <a:avLst/>
                <a:gdLst>
                  <a:gd name="T0" fmla="*/ 899 w 899"/>
                  <a:gd name="T1" fmla="*/ 0 h 777"/>
                  <a:gd name="T2" fmla="*/ 532 w 899"/>
                  <a:gd name="T3" fmla="*/ 0 h 777"/>
                  <a:gd name="T4" fmla="*/ 0 w 899"/>
                  <a:gd name="T5" fmla="*/ 777 h 777"/>
                  <a:gd name="T6" fmla="*/ 369 w 899"/>
                  <a:gd name="T7" fmla="*/ 777 h 777"/>
                  <a:gd name="T8" fmla="*/ 899 w 899"/>
                  <a:gd name="T9" fmla="*/ 0 h 777"/>
                  <a:gd name="T10" fmla="*/ 899 w 899"/>
                  <a:gd name="T11" fmla="*/ 0 h 777"/>
                  <a:gd name="T12" fmla="*/ 899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899" y="0"/>
                    </a:moveTo>
                    <a:lnTo>
                      <a:pt x="532" y="0"/>
                    </a:lnTo>
                    <a:lnTo>
                      <a:pt x="0" y="777"/>
                    </a:lnTo>
                    <a:lnTo>
                      <a:pt x="369" y="777"/>
                    </a:lnTo>
                    <a:lnTo>
                      <a:pt x="899" y="0"/>
                    </a:lnTo>
                    <a:close/>
                    <a:moveTo>
                      <a:pt x="899" y="0"/>
                    </a:moveTo>
                    <a:lnTo>
                      <a:pt x="899" y="0"/>
                    </a:lnTo>
                    <a:close/>
                  </a:path>
                </a:pathLst>
              </a:custGeom>
              <a:solidFill>
                <a:srgbClr val="BF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8" name="Freeform 24"/>
              <p:cNvSpPr>
                <a:spLocks noEditPoints="1"/>
              </p:cNvSpPr>
              <p:nvPr/>
            </p:nvSpPr>
            <p:spPr bwMode="auto">
              <a:xfrm>
                <a:off x="-1806575" y="1384301"/>
                <a:ext cx="1427163" cy="1233487"/>
              </a:xfrm>
              <a:custGeom>
                <a:avLst/>
                <a:gdLst>
                  <a:gd name="T0" fmla="*/ 899 w 899"/>
                  <a:gd name="T1" fmla="*/ 0 h 777"/>
                  <a:gd name="T2" fmla="*/ 532 w 899"/>
                  <a:gd name="T3" fmla="*/ 0 h 777"/>
                  <a:gd name="T4" fmla="*/ 0 w 899"/>
                  <a:gd name="T5" fmla="*/ 777 h 777"/>
                  <a:gd name="T6" fmla="*/ 369 w 899"/>
                  <a:gd name="T7" fmla="*/ 777 h 777"/>
                  <a:gd name="T8" fmla="*/ 899 w 899"/>
                  <a:gd name="T9" fmla="*/ 0 h 777"/>
                  <a:gd name="T10" fmla="*/ 899 w 899"/>
                  <a:gd name="T11" fmla="*/ 0 h 777"/>
                  <a:gd name="T12" fmla="*/ 899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899" y="0"/>
                    </a:moveTo>
                    <a:lnTo>
                      <a:pt x="532" y="0"/>
                    </a:lnTo>
                    <a:lnTo>
                      <a:pt x="0" y="777"/>
                    </a:lnTo>
                    <a:lnTo>
                      <a:pt x="369" y="777"/>
                    </a:lnTo>
                    <a:lnTo>
                      <a:pt x="899" y="0"/>
                    </a:lnTo>
                    <a:moveTo>
                      <a:pt x="899" y="0"/>
                    </a:moveTo>
                    <a:lnTo>
                      <a:pt x="8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9" name="Freeform 25"/>
              <p:cNvSpPr>
                <a:spLocks noEditPoints="1"/>
              </p:cNvSpPr>
              <p:nvPr/>
            </p:nvSpPr>
            <p:spPr bwMode="auto">
              <a:xfrm>
                <a:off x="-2130425" y="1384301"/>
                <a:ext cx="1427163" cy="1233487"/>
              </a:xfrm>
              <a:custGeom>
                <a:avLst/>
                <a:gdLst>
                  <a:gd name="T0" fmla="*/ 0 w 899"/>
                  <a:gd name="T1" fmla="*/ 0 h 777"/>
                  <a:gd name="T2" fmla="*/ 367 w 899"/>
                  <a:gd name="T3" fmla="*/ 0 h 777"/>
                  <a:gd name="T4" fmla="*/ 899 w 899"/>
                  <a:gd name="T5" fmla="*/ 777 h 777"/>
                  <a:gd name="T6" fmla="*/ 532 w 899"/>
                  <a:gd name="T7" fmla="*/ 777 h 777"/>
                  <a:gd name="T8" fmla="*/ 0 w 899"/>
                  <a:gd name="T9" fmla="*/ 0 h 777"/>
                  <a:gd name="T10" fmla="*/ 0 w 899"/>
                  <a:gd name="T11" fmla="*/ 0 h 777"/>
                  <a:gd name="T12" fmla="*/ 0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0" y="0"/>
                    </a:moveTo>
                    <a:lnTo>
                      <a:pt x="367" y="0"/>
                    </a:lnTo>
                    <a:lnTo>
                      <a:pt x="899" y="777"/>
                    </a:lnTo>
                    <a:lnTo>
                      <a:pt x="532" y="77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0" name="Freeform 26"/>
              <p:cNvSpPr>
                <a:spLocks noEditPoints="1"/>
              </p:cNvSpPr>
              <p:nvPr/>
            </p:nvSpPr>
            <p:spPr bwMode="auto">
              <a:xfrm>
                <a:off x="-2130425" y="1384301"/>
                <a:ext cx="1427163" cy="1233487"/>
              </a:xfrm>
              <a:custGeom>
                <a:avLst/>
                <a:gdLst>
                  <a:gd name="T0" fmla="*/ 0 w 899"/>
                  <a:gd name="T1" fmla="*/ 0 h 777"/>
                  <a:gd name="T2" fmla="*/ 367 w 899"/>
                  <a:gd name="T3" fmla="*/ 0 h 777"/>
                  <a:gd name="T4" fmla="*/ 899 w 899"/>
                  <a:gd name="T5" fmla="*/ 777 h 777"/>
                  <a:gd name="T6" fmla="*/ 532 w 899"/>
                  <a:gd name="T7" fmla="*/ 777 h 777"/>
                  <a:gd name="T8" fmla="*/ 0 w 899"/>
                  <a:gd name="T9" fmla="*/ 0 h 777"/>
                  <a:gd name="T10" fmla="*/ 0 w 899"/>
                  <a:gd name="T11" fmla="*/ 0 h 777"/>
                  <a:gd name="T12" fmla="*/ 0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0" y="0"/>
                    </a:moveTo>
                    <a:lnTo>
                      <a:pt x="367" y="0"/>
                    </a:lnTo>
                    <a:lnTo>
                      <a:pt x="899" y="777"/>
                    </a:lnTo>
                    <a:lnTo>
                      <a:pt x="532" y="777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1" name="Freeform 27"/>
              <p:cNvSpPr>
                <a:spLocks noEditPoints="1"/>
              </p:cNvSpPr>
              <p:nvPr/>
            </p:nvSpPr>
            <p:spPr bwMode="auto">
              <a:xfrm>
                <a:off x="-1935163" y="2032000"/>
                <a:ext cx="1425575" cy="1428750"/>
              </a:xfrm>
              <a:custGeom>
                <a:avLst/>
                <a:gdLst>
                  <a:gd name="T0" fmla="*/ 331 w 661"/>
                  <a:gd name="T1" fmla="*/ 0 h 661"/>
                  <a:gd name="T2" fmla="*/ 661 w 661"/>
                  <a:gd name="T3" fmla="*/ 331 h 661"/>
                  <a:gd name="T4" fmla="*/ 331 w 661"/>
                  <a:gd name="T5" fmla="*/ 661 h 661"/>
                  <a:gd name="T6" fmla="*/ 0 w 661"/>
                  <a:gd name="T7" fmla="*/ 331 h 661"/>
                  <a:gd name="T8" fmla="*/ 331 w 661"/>
                  <a:gd name="T9" fmla="*/ 0 h 661"/>
                  <a:gd name="T10" fmla="*/ 331 w 661"/>
                  <a:gd name="T11" fmla="*/ 0 h 661"/>
                  <a:gd name="T12" fmla="*/ 331 w 661"/>
                  <a:gd name="T13" fmla="*/ 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1" h="661">
                    <a:moveTo>
                      <a:pt x="331" y="0"/>
                    </a:moveTo>
                    <a:cubicBezTo>
                      <a:pt x="514" y="0"/>
                      <a:pt x="661" y="148"/>
                      <a:pt x="661" y="331"/>
                    </a:cubicBezTo>
                    <a:cubicBezTo>
                      <a:pt x="661" y="514"/>
                      <a:pt x="514" y="661"/>
                      <a:pt x="331" y="661"/>
                    </a:cubicBezTo>
                    <a:cubicBezTo>
                      <a:pt x="147" y="661"/>
                      <a:pt x="0" y="514"/>
                      <a:pt x="0" y="331"/>
                    </a:cubicBezTo>
                    <a:cubicBezTo>
                      <a:pt x="0" y="148"/>
                      <a:pt x="147" y="0"/>
                      <a:pt x="331" y="0"/>
                    </a:cubicBezTo>
                    <a:close/>
                    <a:moveTo>
                      <a:pt x="331" y="0"/>
                    </a:moveTo>
                    <a:cubicBezTo>
                      <a:pt x="331" y="0"/>
                      <a:pt x="331" y="0"/>
                      <a:pt x="331" y="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2" name="Freeform 28"/>
              <p:cNvSpPr>
                <a:spLocks noEditPoints="1"/>
              </p:cNvSpPr>
              <p:nvPr/>
            </p:nvSpPr>
            <p:spPr bwMode="auto">
              <a:xfrm>
                <a:off x="-1741488" y="2228850"/>
                <a:ext cx="1038225" cy="1036637"/>
              </a:xfrm>
              <a:custGeom>
                <a:avLst/>
                <a:gdLst>
                  <a:gd name="T0" fmla="*/ 241 w 481"/>
                  <a:gd name="T1" fmla="*/ 0 h 480"/>
                  <a:gd name="T2" fmla="*/ 0 w 481"/>
                  <a:gd name="T3" fmla="*/ 240 h 480"/>
                  <a:gd name="T4" fmla="*/ 241 w 481"/>
                  <a:gd name="T5" fmla="*/ 480 h 480"/>
                  <a:gd name="T6" fmla="*/ 481 w 481"/>
                  <a:gd name="T7" fmla="*/ 240 h 480"/>
                  <a:gd name="T8" fmla="*/ 241 w 481"/>
                  <a:gd name="T9" fmla="*/ 0 h 480"/>
                  <a:gd name="T10" fmla="*/ 241 w 481"/>
                  <a:gd name="T11" fmla="*/ 420 h 480"/>
                  <a:gd name="T12" fmla="*/ 60 w 481"/>
                  <a:gd name="T13" fmla="*/ 240 h 480"/>
                  <a:gd name="T14" fmla="*/ 241 w 481"/>
                  <a:gd name="T15" fmla="*/ 60 h 480"/>
                  <a:gd name="T16" fmla="*/ 421 w 481"/>
                  <a:gd name="T17" fmla="*/ 240 h 480"/>
                  <a:gd name="T18" fmla="*/ 241 w 481"/>
                  <a:gd name="T19" fmla="*/ 420 h 480"/>
                  <a:gd name="T20" fmla="*/ 241 w 481"/>
                  <a:gd name="T21" fmla="*/ 420 h 480"/>
                  <a:gd name="T22" fmla="*/ 241 w 481"/>
                  <a:gd name="T23" fmla="*/ 42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1" h="480">
                    <a:moveTo>
                      <a:pt x="241" y="0"/>
                    </a:moveTo>
                    <a:cubicBezTo>
                      <a:pt x="108" y="0"/>
                      <a:pt x="0" y="108"/>
                      <a:pt x="0" y="240"/>
                    </a:cubicBezTo>
                    <a:cubicBezTo>
                      <a:pt x="0" y="372"/>
                      <a:pt x="108" y="480"/>
                      <a:pt x="241" y="480"/>
                    </a:cubicBezTo>
                    <a:cubicBezTo>
                      <a:pt x="373" y="480"/>
                      <a:pt x="481" y="372"/>
                      <a:pt x="481" y="240"/>
                    </a:cubicBezTo>
                    <a:cubicBezTo>
                      <a:pt x="481" y="108"/>
                      <a:pt x="373" y="0"/>
                      <a:pt x="241" y="0"/>
                    </a:cubicBezTo>
                    <a:close/>
                    <a:moveTo>
                      <a:pt x="241" y="420"/>
                    </a:moveTo>
                    <a:cubicBezTo>
                      <a:pt x="141" y="420"/>
                      <a:pt x="60" y="339"/>
                      <a:pt x="60" y="240"/>
                    </a:cubicBezTo>
                    <a:cubicBezTo>
                      <a:pt x="60" y="141"/>
                      <a:pt x="141" y="60"/>
                      <a:pt x="241" y="60"/>
                    </a:cubicBezTo>
                    <a:cubicBezTo>
                      <a:pt x="340" y="60"/>
                      <a:pt x="421" y="141"/>
                      <a:pt x="421" y="240"/>
                    </a:cubicBezTo>
                    <a:cubicBezTo>
                      <a:pt x="421" y="339"/>
                      <a:pt x="340" y="420"/>
                      <a:pt x="241" y="420"/>
                    </a:cubicBezTo>
                    <a:close/>
                    <a:moveTo>
                      <a:pt x="241" y="420"/>
                    </a:moveTo>
                    <a:cubicBezTo>
                      <a:pt x="241" y="420"/>
                      <a:pt x="241" y="420"/>
                      <a:pt x="241" y="42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001881" y="1696219"/>
              <a:ext cx="289093" cy="253357"/>
              <a:chOff x="6042025" y="-1312863"/>
              <a:chExt cx="1001713" cy="877888"/>
            </a:xfrm>
            <a:solidFill>
              <a:schemeClr val="bg1"/>
            </a:solidFill>
          </p:grpSpPr>
          <p:sp>
            <p:nvSpPr>
              <p:cNvPr id="56" name="Freeform 32"/>
              <p:cNvSpPr>
                <a:spLocks noEditPoints="1"/>
              </p:cNvSpPr>
              <p:nvPr/>
            </p:nvSpPr>
            <p:spPr bwMode="auto">
              <a:xfrm>
                <a:off x="6048375" y="-1019175"/>
                <a:ext cx="436563" cy="549275"/>
              </a:xfrm>
              <a:custGeom>
                <a:avLst/>
                <a:gdLst>
                  <a:gd name="T0" fmla="*/ 0 w 275"/>
                  <a:gd name="T1" fmla="*/ 0 h 346"/>
                  <a:gd name="T2" fmla="*/ 275 w 275"/>
                  <a:gd name="T3" fmla="*/ 346 h 346"/>
                  <a:gd name="T4" fmla="*/ 152 w 275"/>
                  <a:gd name="T5" fmla="*/ 0 h 346"/>
                  <a:gd name="T6" fmla="*/ 0 w 275"/>
                  <a:gd name="T7" fmla="*/ 0 h 346"/>
                  <a:gd name="T8" fmla="*/ 0 w 275"/>
                  <a:gd name="T9" fmla="*/ 0 h 346"/>
                  <a:gd name="T10" fmla="*/ 0 w 275"/>
                  <a:gd name="T11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346">
                    <a:moveTo>
                      <a:pt x="0" y="0"/>
                    </a:moveTo>
                    <a:lnTo>
                      <a:pt x="275" y="346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7" name="Freeform 33"/>
              <p:cNvSpPr>
                <a:spLocks noEditPoints="1"/>
              </p:cNvSpPr>
              <p:nvPr/>
            </p:nvSpPr>
            <p:spPr bwMode="auto">
              <a:xfrm>
                <a:off x="6048375" y="-1019175"/>
                <a:ext cx="436563" cy="549275"/>
              </a:xfrm>
              <a:custGeom>
                <a:avLst/>
                <a:gdLst>
                  <a:gd name="T0" fmla="*/ 0 w 275"/>
                  <a:gd name="T1" fmla="*/ 0 h 346"/>
                  <a:gd name="T2" fmla="*/ 275 w 275"/>
                  <a:gd name="T3" fmla="*/ 346 h 346"/>
                  <a:gd name="T4" fmla="*/ 152 w 275"/>
                  <a:gd name="T5" fmla="*/ 0 h 346"/>
                  <a:gd name="T6" fmla="*/ 0 w 275"/>
                  <a:gd name="T7" fmla="*/ 0 h 346"/>
                  <a:gd name="T8" fmla="*/ 0 w 275"/>
                  <a:gd name="T9" fmla="*/ 0 h 346"/>
                  <a:gd name="T10" fmla="*/ 0 w 275"/>
                  <a:gd name="T11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346">
                    <a:moveTo>
                      <a:pt x="0" y="0"/>
                    </a:moveTo>
                    <a:lnTo>
                      <a:pt x="275" y="346"/>
                    </a:lnTo>
                    <a:lnTo>
                      <a:pt x="152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8" name="Freeform 34"/>
              <p:cNvSpPr>
                <a:spLocks noEditPoints="1"/>
              </p:cNvSpPr>
              <p:nvPr/>
            </p:nvSpPr>
            <p:spPr bwMode="auto">
              <a:xfrm>
                <a:off x="6329363" y="-1019175"/>
                <a:ext cx="425450" cy="584200"/>
              </a:xfrm>
              <a:custGeom>
                <a:avLst/>
                <a:gdLst>
                  <a:gd name="T0" fmla="*/ 0 w 268"/>
                  <a:gd name="T1" fmla="*/ 0 h 368"/>
                  <a:gd name="T2" fmla="*/ 131 w 268"/>
                  <a:gd name="T3" fmla="*/ 368 h 368"/>
                  <a:gd name="T4" fmla="*/ 268 w 268"/>
                  <a:gd name="T5" fmla="*/ 0 h 368"/>
                  <a:gd name="T6" fmla="*/ 0 w 268"/>
                  <a:gd name="T7" fmla="*/ 0 h 368"/>
                  <a:gd name="T8" fmla="*/ 0 w 268"/>
                  <a:gd name="T9" fmla="*/ 0 h 368"/>
                  <a:gd name="T10" fmla="*/ 0 w 268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368">
                    <a:moveTo>
                      <a:pt x="0" y="0"/>
                    </a:moveTo>
                    <a:lnTo>
                      <a:pt x="131" y="368"/>
                    </a:lnTo>
                    <a:lnTo>
                      <a:pt x="268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9" name="Freeform 35"/>
              <p:cNvSpPr>
                <a:spLocks noEditPoints="1"/>
              </p:cNvSpPr>
              <p:nvPr/>
            </p:nvSpPr>
            <p:spPr bwMode="auto">
              <a:xfrm>
                <a:off x="6329363" y="-1019175"/>
                <a:ext cx="425450" cy="584200"/>
              </a:xfrm>
              <a:custGeom>
                <a:avLst/>
                <a:gdLst>
                  <a:gd name="T0" fmla="*/ 0 w 268"/>
                  <a:gd name="T1" fmla="*/ 0 h 368"/>
                  <a:gd name="T2" fmla="*/ 131 w 268"/>
                  <a:gd name="T3" fmla="*/ 368 h 368"/>
                  <a:gd name="T4" fmla="*/ 268 w 268"/>
                  <a:gd name="T5" fmla="*/ 0 h 368"/>
                  <a:gd name="T6" fmla="*/ 0 w 268"/>
                  <a:gd name="T7" fmla="*/ 0 h 368"/>
                  <a:gd name="T8" fmla="*/ 0 w 268"/>
                  <a:gd name="T9" fmla="*/ 0 h 368"/>
                  <a:gd name="T10" fmla="*/ 0 w 268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368">
                    <a:moveTo>
                      <a:pt x="0" y="0"/>
                    </a:moveTo>
                    <a:lnTo>
                      <a:pt x="131" y="368"/>
                    </a:lnTo>
                    <a:lnTo>
                      <a:pt x="268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0" name="Freeform 36"/>
              <p:cNvSpPr>
                <a:spLocks noEditPoints="1"/>
              </p:cNvSpPr>
              <p:nvPr/>
            </p:nvSpPr>
            <p:spPr bwMode="auto">
              <a:xfrm>
                <a:off x="6588125" y="-1019175"/>
                <a:ext cx="449263" cy="566738"/>
              </a:xfrm>
              <a:custGeom>
                <a:avLst/>
                <a:gdLst>
                  <a:gd name="T0" fmla="*/ 0 w 283"/>
                  <a:gd name="T1" fmla="*/ 357 h 357"/>
                  <a:gd name="T2" fmla="*/ 283 w 283"/>
                  <a:gd name="T3" fmla="*/ 0 h 357"/>
                  <a:gd name="T4" fmla="*/ 131 w 283"/>
                  <a:gd name="T5" fmla="*/ 0 h 357"/>
                  <a:gd name="T6" fmla="*/ 0 w 283"/>
                  <a:gd name="T7" fmla="*/ 357 h 357"/>
                  <a:gd name="T8" fmla="*/ 0 w 283"/>
                  <a:gd name="T9" fmla="*/ 357 h 357"/>
                  <a:gd name="T10" fmla="*/ 0 w 283"/>
                  <a:gd name="T11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3" h="357">
                    <a:moveTo>
                      <a:pt x="0" y="357"/>
                    </a:moveTo>
                    <a:lnTo>
                      <a:pt x="283" y="0"/>
                    </a:lnTo>
                    <a:lnTo>
                      <a:pt x="131" y="0"/>
                    </a:lnTo>
                    <a:lnTo>
                      <a:pt x="0" y="357"/>
                    </a:lnTo>
                    <a:close/>
                    <a:moveTo>
                      <a:pt x="0" y="357"/>
                    </a:moveTo>
                    <a:lnTo>
                      <a:pt x="0" y="3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1" name="Freeform 37"/>
              <p:cNvSpPr>
                <a:spLocks noEditPoints="1"/>
              </p:cNvSpPr>
              <p:nvPr/>
            </p:nvSpPr>
            <p:spPr bwMode="auto">
              <a:xfrm>
                <a:off x="6588125" y="-1019175"/>
                <a:ext cx="449263" cy="566738"/>
              </a:xfrm>
              <a:custGeom>
                <a:avLst/>
                <a:gdLst>
                  <a:gd name="T0" fmla="*/ 0 w 283"/>
                  <a:gd name="T1" fmla="*/ 357 h 357"/>
                  <a:gd name="T2" fmla="*/ 283 w 283"/>
                  <a:gd name="T3" fmla="*/ 0 h 357"/>
                  <a:gd name="T4" fmla="*/ 131 w 283"/>
                  <a:gd name="T5" fmla="*/ 0 h 357"/>
                  <a:gd name="T6" fmla="*/ 0 w 283"/>
                  <a:gd name="T7" fmla="*/ 357 h 357"/>
                  <a:gd name="T8" fmla="*/ 0 w 283"/>
                  <a:gd name="T9" fmla="*/ 357 h 357"/>
                  <a:gd name="T10" fmla="*/ 0 w 283"/>
                  <a:gd name="T11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3" h="357">
                    <a:moveTo>
                      <a:pt x="0" y="357"/>
                    </a:moveTo>
                    <a:lnTo>
                      <a:pt x="283" y="0"/>
                    </a:lnTo>
                    <a:lnTo>
                      <a:pt x="131" y="0"/>
                    </a:lnTo>
                    <a:lnTo>
                      <a:pt x="0" y="357"/>
                    </a:lnTo>
                    <a:moveTo>
                      <a:pt x="0" y="357"/>
                    </a:moveTo>
                    <a:lnTo>
                      <a:pt x="0" y="3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2" name="Freeform 38"/>
              <p:cNvSpPr>
                <a:spLocks noEditPoints="1"/>
              </p:cNvSpPr>
              <p:nvPr/>
            </p:nvSpPr>
            <p:spPr bwMode="auto">
              <a:xfrm>
                <a:off x="658336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123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123" y="153"/>
                    </a:lnTo>
                    <a:lnTo>
                      <a:pt x="177" y="0"/>
                    </a:lnTo>
                    <a:close/>
                    <a:moveTo>
                      <a:pt x="177" y="0"/>
                    </a:moveTo>
                    <a:lnTo>
                      <a:pt x="1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3" name="Freeform 39"/>
              <p:cNvSpPr>
                <a:spLocks noEditPoints="1"/>
              </p:cNvSpPr>
              <p:nvPr/>
            </p:nvSpPr>
            <p:spPr bwMode="auto">
              <a:xfrm>
                <a:off x="658336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123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123" y="153"/>
                    </a:lnTo>
                    <a:lnTo>
                      <a:pt x="177" y="0"/>
                    </a:lnTo>
                    <a:moveTo>
                      <a:pt x="177" y="0"/>
                    </a:moveTo>
                    <a:lnTo>
                      <a:pt x="17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4" name="Freeform 40"/>
              <p:cNvSpPr>
                <a:spLocks noEditPoints="1"/>
              </p:cNvSpPr>
              <p:nvPr/>
            </p:nvSpPr>
            <p:spPr bwMode="auto">
              <a:xfrm>
                <a:off x="6342063" y="-1301750"/>
                <a:ext cx="401638" cy="249238"/>
              </a:xfrm>
              <a:custGeom>
                <a:avLst/>
                <a:gdLst>
                  <a:gd name="T0" fmla="*/ 253 w 253"/>
                  <a:gd name="T1" fmla="*/ 157 h 157"/>
                  <a:gd name="T2" fmla="*/ 126 w 253"/>
                  <a:gd name="T3" fmla="*/ 0 h 157"/>
                  <a:gd name="T4" fmla="*/ 0 w 253"/>
                  <a:gd name="T5" fmla="*/ 157 h 157"/>
                  <a:gd name="T6" fmla="*/ 253 w 253"/>
                  <a:gd name="T7" fmla="*/ 157 h 157"/>
                  <a:gd name="T8" fmla="*/ 253 w 253"/>
                  <a:gd name="T9" fmla="*/ 157 h 157"/>
                  <a:gd name="T10" fmla="*/ 253 w 253"/>
                  <a:gd name="T1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157">
                    <a:moveTo>
                      <a:pt x="253" y="157"/>
                    </a:moveTo>
                    <a:lnTo>
                      <a:pt x="126" y="0"/>
                    </a:lnTo>
                    <a:lnTo>
                      <a:pt x="0" y="157"/>
                    </a:lnTo>
                    <a:lnTo>
                      <a:pt x="253" y="157"/>
                    </a:lnTo>
                    <a:close/>
                    <a:moveTo>
                      <a:pt x="253" y="157"/>
                    </a:moveTo>
                    <a:lnTo>
                      <a:pt x="253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5" name="Freeform 41"/>
              <p:cNvSpPr>
                <a:spLocks noEditPoints="1"/>
              </p:cNvSpPr>
              <p:nvPr/>
            </p:nvSpPr>
            <p:spPr bwMode="auto">
              <a:xfrm>
                <a:off x="6342063" y="-1301750"/>
                <a:ext cx="401638" cy="249238"/>
              </a:xfrm>
              <a:custGeom>
                <a:avLst/>
                <a:gdLst>
                  <a:gd name="T0" fmla="*/ 253 w 253"/>
                  <a:gd name="T1" fmla="*/ 157 h 157"/>
                  <a:gd name="T2" fmla="*/ 126 w 253"/>
                  <a:gd name="T3" fmla="*/ 0 h 157"/>
                  <a:gd name="T4" fmla="*/ 0 w 253"/>
                  <a:gd name="T5" fmla="*/ 157 h 157"/>
                  <a:gd name="T6" fmla="*/ 253 w 253"/>
                  <a:gd name="T7" fmla="*/ 157 h 157"/>
                  <a:gd name="T8" fmla="*/ 253 w 253"/>
                  <a:gd name="T9" fmla="*/ 157 h 157"/>
                  <a:gd name="T10" fmla="*/ 253 w 253"/>
                  <a:gd name="T1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157">
                    <a:moveTo>
                      <a:pt x="253" y="157"/>
                    </a:moveTo>
                    <a:lnTo>
                      <a:pt x="126" y="0"/>
                    </a:lnTo>
                    <a:lnTo>
                      <a:pt x="0" y="157"/>
                    </a:lnTo>
                    <a:lnTo>
                      <a:pt x="253" y="157"/>
                    </a:lnTo>
                    <a:moveTo>
                      <a:pt x="253" y="157"/>
                    </a:moveTo>
                    <a:lnTo>
                      <a:pt x="253" y="1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6" name="Freeform 42"/>
              <p:cNvSpPr>
                <a:spLocks noEditPoints="1"/>
              </p:cNvSpPr>
              <p:nvPr/>
            </p:nvSpPr>
            <p:spPr bwMode="auto">
              <a:xfrm>
                <a:off x="622141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54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54" y="153"/>
                    </a:lnTo>
                    <a:lnTo>
                      <a:pt x="177" y="0"/>
                    </a:lnTo>
                    <a:close/>
                    <a:moveTo>
                      <a:pt x="177" y="0"/>
                    </a:moveTo>
                    <a:lnTo>
                      <a:pt x="1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7" name="Freeform 43"/>
              <p:cNvSpPr>
                <a:spLocks noEditPoints="1"/>
              </p:cNvSpPr>
              <p:nvPr/>
            </p:nvSpPr>
            <p:spPr bwMode="auto">
              <a:xfrm>
                <a:off x="622141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54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54" y="153"/>
                    </a:lnTo>
                    <a:lnTo>
                      <a:pt x="177" y="0"/>
                    </a:lnTo>
                    <a:moveTo>
                      <a:pt x="177" y="0"/>
                    </a:moveTo>
                    <a:lnTo>
                      <a:pt x="17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8" name="Freeform 44"/>
              <p:cNvSpPr>
                <a:spLocks noEditPoints="1"/>
              </p:cNvSpPr>
              <p:nvPr/>
            </p:nvSpPr>
            <p:spPr bwMode="auto">
              <a:xfrm>
                <a:off x="6042025" y="-1290638"/>
                <a:ext cx="230188" cy="238125"/>
              </a:xfrm>
              <a:custGeom>
                <a:avLst/>
                <a:gdLst>
                  <a:gd name="T0" fmla="*/ 91 w 145"/>
                  <a:gd name="T1" fmla="*/ 0 h 150"/>
                  <a:gd name="T2" fmla="*/ 0 w 145"/>
                  <a:gd name="T3" fmla="*/ 150 h 150"/>
                  <a:gd name="T4" fmla="*/ 145 w 145"/>
                  <a:gd name="T5" fmla="*/ 150 h 150"/>
                  <a:gd name="T6" fmla="*/ 91 w 145"/>
                  <a:gd name="T7" fmla="*/ 0 h 150"/>
                  <a:gd name="T8" fmla="*/ 91 w 145"/>
                  <a:gd name="T9" fmla="*/ 0 h 150"/>
                  <a:gd name="T10" fmla="*/ 91 w 145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50">
                    <a:moveTo>
                      <a:pt x="91" y="0"/>
                    </a:moveTo>
                    <a:lnTo>
                      <a:pt x="0" y="150"/>
                    </a:lnTo>
                    <a:lnTo>
                      <a:pt x="145" y="150"/>
                    </a:lnTo>
                    <a:lnTo>
                      <a:pt x="91" y="0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9" name="Freeform 45"/>
              <p:cNvSpPr>
                <a:spLocks noEditPoints="1"/>
              </p:cNvSpPr>
              <p:nvPr/>
            </p:nvSpPr>
            <p:spPr bwMode="auto">
              <a:xfrm>
                <a:off x="6042025" y="-1290638"/>
                <a:ext cx="230188" cy="238125"/>
              </a:xfrm>
              <a:custGeom>
                <a:avLst/>
                <a:gdLst>
                  <a:gd name="T0" fmla="*/ 91 w 145"/>
                  <a:gd name="T1" fmla="*/ 0 h 150"/>
                  <a:gd name="T2" fmla="*/ 0 w 145"/>
                  <a:gd name="T3" fmla="*/ 150 h 150"/>
                  <a:gd name="T4" fmla="*/ 145 w 145"/>
                  <a:gd name="T5" fmla="*/ 150 h 150"/>
                  <a:gd name="T6" fmla="*/ 91 w 145"/>
                  <a:gd name="T7" fmla="*/ 0 h 150"/>
                  <a:gd name="T8" fmla="*/ 91 w 145"/>
                  <a:gd name="T9" fmla="*/ 0 h 150"/>
                  <a:gd name="T10" fmla="*/ 91 w 145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50">
                    <a:moveTo>
                      <a:pt x="91" y="0"/>
                    </a:moveTo>
                    <a:lnTo>
                      <a:pt x="0" y="150"/>
                    </a:lnTo>
                    <a:lnTo>
                      <a:pt x="145" y="150"/>
                    </a:lnTo>
                    <a:lnTo>
                      <a:pt x="91" y="0"/>
                    </a:lnTo>
                    <a:moveTo>
                      <a:pt x="91" y="0"/>
                    </a:moveTo>
                    <a:lnTo>
                      <a:pt x="9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70" name="Freeform 46"/>
              <p:cNvSpPr>
                <a:spLocks noEditPoints="1"/>
              </p:cNvSpPr>
              <p:nvPr/>
            </p:nvSpPr>
            <p:spPr bwMode="auto">
              <a:xfrm>
                <a:off x="6807200" y="-1290638"/>
                <a:ext cx="236538" cy="238125"/>
              </a:xfrm>
              <a:custGeom>
                <a:avLst/>
                <a:gdLst>
                  <a:gd name="T0" fmla="*/ 149 w 149"/>
                  <a:gd name="T1" fmla="*/ 150 h 150"/>
                  <a:gd name="T2" fmla="*/ 58 w 149"/>
                  <a:gd name="T3" fmla="*/ 0 h 150"/>
                  <a:gd name="T4" fmla="*/ 0 w 149"/>
                  <a:gd name="T5" fmla="*/ 150 h 150"/>
                  <a:gd name="T6" fmla="*/ 149 w 149"/>
                  <a:gd name="T7" fmla="*/ 150 h 150"/>
                  <a:gd name="T8" fmla="*/ 149 w 149"/>
                  <a:gd name="T9" fmla="*/ 150 h 150"/>
                  <a:gd name="T10" fmla="*/ 149 w 149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150">
                    <a:moveTo>
                      <a:pt x="149" y="150"/>
                    </a:moveTo>
                    <a:lnTo>
                      <a:pt x="58" y="0"/>
                    </a:lnTo>
                    <a:lnTo>
                      <a:pt x="0" y="150"/>
                    </a:lnTo>
                    <a:lnTo>
                      <a:pt x="149" y="150"/>
                    </a:lnTo>
                    <a:close/>
                    <a:moveTo>
                      <a:pt x="149" y="150"/>
                    </a:moveTo>
                    <a:lnTo>
                      <a:pt x="149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71" name="Freeform 47"/>
              <p:cNvSpPr>
                <a:spLocks noEditPoints="1"/>
              </p:cNvSpPr>
              <p:nvPr/>
            </p:nvSpPr>
            <p:spPr bwMode="auto">
              <a:xfrm>
                <a:off x="6807200" y="-1290638"/>
                <a:ext cx="236538" cy="238125"/>
              </a:xfrm>
              <a:custGeom>
                <a:avLst/>
                <a:gdLst>
                  <a:gd name="T0" fmla="*/ 149 w 149"/>
                  <a:gd name="T1" fmla="*/ 150 h 150"/>
                  <a:gd name="T2" fmla="*/ 58 w 149"/>
                  <a:gd name="T3" fmla="*/ 0 h 150"/>
                  <a:gd name="T4" fmla="*/ 0 w 149"/>
                  <a:gd name="T5" fmla="*/ 150 h 150"/>
                  <a:gd name="T6" fmla="*/ 149 w 149"/>
                  <a:gd name="T7" fmla="*/ 150 h 150"/>
                  <a:gd name="T8" fmla="*/ 149 w 149"/>
                  <a:gd name="T9" fmla="*/ 150 h 150"/>
                  <a:gd name="T10" fmla="*/ 149 w 149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150">
                    <a:moveTo>
                      <a:pt x="149" y="150"/>
                    </a:moveTo>
                    <a:lnTo>
                      <a:pt x="58" y="0"/>
                    </a:lnTo>
                    <a:lnTo>
                      <a:pt x="0" y="150"/>
                    </a:lnTo>
                    <a:lnTo>
                      <a:pt x="149" y="150"/>
                    </a:lnTo>
                    <a:moveTo>
                      <a:pt x="149" y="150"/>
                    </a:moveTo>
                    <a:lnTo>
                      <a:pt x="149" y="15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7578075" y="1023938"/>
            <a:ext cx="775817" cy="919488"/>
            <a:chOff x="8034365" y="1090720"/>
            <a:chExt cx="951865" cy="1128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Freeform 23"/>
            <p:cNvSpPr>
              <a:spLocks noEditPoints="1"/>
            </p:cNvSpPr>
            <p:nvPr/>
          </p:nvSpPr>
          <p:spPr bwMode="auto">
            <a:xfrm>
              <a:off x="8210413" y="1090720"/>
              <a:ext cx="775817" cy="670534"/>
            </a:xfrm>
            <a:custGeom>
              <a:avLst/>
              <a:gdLst>
                <a:gd name="T0" fmla="*/ 899 w 899"/>
                <a:gd name="T1" fmla="*/ 0 h 777"/>
                <a:gd name="T2" fmla="*/ 532 w 899"/>
                <a:gd name="T3" fmla="*/ 0 h 777"/>
                <a:gd name="T4" fmla="*/ 0 w 899"/>
                <a:gd name="T5" fmla="*/ 777 h 777"/>
                <a:gd name="T6" fmla="*/ 369 w 899"/>
                <a:gd name="T7" fmla="*/ 777 h 777"/>
                <a:gd name="T8" fmla="*/ 899 w 899"/>
                <a:gd name="T9" fmla="*/ 0 h 777"/>
                <a:gd name="T10" fmla="*/ 899 w 899"/>
                <a:gd name="T11" fmla="*/ 0 h 777"/>
                <a:gd name="T12" fmla="*/ 899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899" y="0"/>
                  </a:moveTo>
                  <a:lnTo>
                    <a:pt x="532" y="0"/>
                  </a:lnTo>
                  <a:lnTo>
                    <a:pt x="0" y="777"/>
                  </a:lnTo>
                  <a:lnTo>
                    <a:pt x="369" y="777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7" name="Freeform 25"/>
            <p:cNvSpPr>
              <a:spLocks noEditPoints="1"/>
            </p:cNvSpPr>
            <p:nvPr/>
          </p:nvSpPr>
          <p:spPr bwMode="auto">
            <a:xfrm>
              <a:off x="8034365" y="1090720"/>
              <a:ext cx="775817" cy="670534"/>
            </a:xfrm>
            <a:custGeom>
              <a:avLst/>
              <a:gdLst>
                <a:gd name="T0" fmla="*/ 0 w 899"/>
                <a:gd name="T1" fmla="*/ 0 h 777"/>
                <a:gd name="T2" fmla="*/ 367 w 899"/>
                <a:gd name="T3" fmla="*/ 0 h 777"/>
                <a:gd name="T4" fmla="*/ 899 w 899"/>
                <a:gd name="T5" fmla="*/ 777 h 777"/>
                <a:gd name="T6" fmla="*/ 532 w 899"/>
                <a:gd name="T7" fmla="*/ 777 h 777"/>
                <a:gd name="T8" fmla="*/ 0 w 899"/>
                <a:gd name="T9" fmla="*/ 0 h 777"/>
                <a:gd name="T10" fmla="*/ 0 w 899"/>
                <a:gd name="T11" fmla="*/ 0 h 777"/>
                <a:gd name="T12" fmla="*/ 0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0"/>
                  </a:moveTo>
                  <a:lnTo>
                    <a:pt x="367" y="0"/>
                  </a:lnTo>
                  <a:lnTo>
                    <a:pt x="899" y="777"/>
                  </a:lnTo>
                  <a:lnTo>
                    <a:pt x="532" y="77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9" name="Freeform 27"/>
            <p:cNvSpPr>
              <a:spLocks noEditPoints="1"/>
            </p:cNvSpPr>
            <p:nvPr/>
          </p:nvSpPr>
          <p:spPr bwMode="auto">
            <a:xfrm>
              <a:off x="8140511" y="1442815"/>
              <a:ext cx="774954" cy="776680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0" name="Freeform 28"/>
            <p:cNvSpPr>
              <a:spLocks noEditPoints="1"/>
            </p:cNvSpPr>
            <p:nvPr/>
          </p:nvSpPr>
          <p:spPr bwMode="auto">
            <a:xfrm>
              <a:off x="8245794" y="1549393"/>
              <a:ext cx="564388" cy="563525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319263" y="1539061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  <a:latin typeface="Articulate Extrabold" panose="02000503050000020004" pitchFamily="2" charset="0"/>
                </a:rPr>
                <a:t>P</a:t>
              </a:r>
            </a:p>
          </p:txBody>
        </p:sp>
      </p:grpSp>
      <p:sp>
        <p:nvSpPr>
          <p:cNvPr id="74" name="Slide Number Placeholder 21">
            <a:extLst>
              <a:ext uri="{FF2B5EF4-FFF2-40B4-BE49-F238E27FC236}">
                <a16:creationId xmlns:a16="http://schemas.microsoft.com/office/drawing/2014/main" id="{9EB23104-0C2B-488D-927D-2FE62FEE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12412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961536"/>
              </p:ext>
            </p:extLst>
          </p:nvPr>
        </p:nvGraphicFramePr>
        <p:xfrm>
          <a:off x="486725" y="971550"/>
          <a:ext cx="8172450" cy="3791392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232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2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387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5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6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13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8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Design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Build/Integration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Managed Services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Service Provider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Security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consolidation transformation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Wifi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of Post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IDRBT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Stock Exchange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India Assurance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Oriental Insurance Company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Syndicate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Commercial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Bank of India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Oriental Bank of Commerce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Muthoot Fincorp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Union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 Overseas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7200" y="234004"/>
            <a:ext cx="73183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Network References &amp; Transformation Capabilities</a:t>
            </a:r>
            <a:endParaRPr lang="en-IN" sz="21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71A22727-08E0-48C5-9263-FD4983F39B27}"/>
              </a:ext>
            </a:extLst>
          </p:cNvPr>
          <p:cNvSpPr txBox="1">
            <a:spLocks/>
          </p:cNvSpPr>
          <p:nvPr/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defPPr>
              <a:defRPr lang="en-US"/>
            </a:defPPr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A528DF-D215-450C-9DB5-2AB96B301B6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8775" y="4361248"/>
            <a:ext cx="8415338" cy="321120"/>
          </a:xfrm>
          <a:prstGeom prst="rect">
            <a:avLst/>
          </a:prstGeom>
          <a:solidFill>
            <a:srgbClr val="595959">
              <a:alpha val="39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66866" tIns="33433" rIns="66866" bIns="33433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Sify has surfed the wave of technology disruption from its inception</a:t>
            </a:r>
            <a:endParaRPr lang="en-SG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2051" y="1113850"/>
            <a:ext cx="8416577" cy="3196597"/>
            <a:chOff x="628650" y="1164651"/>
            <a:chExt cx="7937898" cy="301479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20354" y="1207514"/>
              <a:ext cx="7646194" cy="288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920354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2" y="487"/>
                </a:cxn>
                <a:cxn ang="0">
                  <a:pos x="2255" y="976"/>
                </a:cxn>
                <a:cxn ang="0">
                  <a:pos x="1972" y="1464"/>
                </a:cxn>
                <a:cxn ang="0">
                  <a:pos x="1691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5" h="1953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2" y="487"/>
                  </a:lnTo>
                  <a:lnTo>
                    <a:pt x="2255" y="976"/>
                  </a:lnTo>
                  <a:lnTo>
                    <a:pt x="1972" y="1464"/>
                  </a:lnTo>
                  <a:lnTo>
                    <a:pt x="1691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591866" y="2438620"/>
              <a:ext cx="89416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8" y="0"/>
                </a:cxn>
                <a:cxn ang="0">
                  <a:pos x="1691" y="0"/>
                </a:cxn>
                <a:cxn ang="0">
                  <a:pos x="1973" y="488"/>
                </a:cxn>
                <a:cxn ang="0">
                  <a:pos x="2255" y="977"/>
                </a:cxn>
                <a:cxn ang="0">
                  <a:pos x="1973" y="1464"/>
                </a:cxn>
                <a:cxn ang="0">
                  <a:pos x="1691" y="1952"/>
                </a:cxn>
                <a:cxn ang="0">
                  <a:pos x="1128" y="1952"/>
                </a:cxn>
                <a:cxn ang="0">
                  <a:pos x="564" y="1952"/>
                </a:cxn>
                <a:cxn ang="0">
                  <a:pos x="281" y="1464"/>
                </a:cxn>
                <a:cxn ang="0">
                  <a:pos x="0" y="977"/>
                </a:cxn>
                <a:cxn ang="0">
                  <a:pos x="281" y="488"/>
                </a:cxn>
                <a:cxn ang="0">
                  <a:pos x="564" y="0"/>
                </a:cxn>
              </a:cxnLst>
              <a:rect l="0" t="0" r="r" b="b"/>
              <a:pathLst>
                <a:path w="2255" h="1952">
                  <a:moveTo>
                    <a:pt x="564" y="0"/>
                  </a:moveTo>
                  <a:lnTo>
                    <a:pt x="1128" y="0"/>
                  </a:lnTo>
                  <a:lnTo>
                    <a:pt x="1691" y="0"/>
                  </a:lnTo>
                  <a:lnTo>
                    <a:pt x="1973" y="488"/>
                  </a:lnTo>
                  <a:lnTo>
                    <a:pt x="2255" y="977"/>
                  </a:lnTo>
                  <a:lnTo>
                    <a:pt x="1973" y="1464"/>
                  </a:lnTo>
                  <a:lnTo>
                    <a:pt x="1691" y="1952"/>
                  </a:lnTo>
                  <a:lnTo>
                    <a:pt x="1128" y="1952"/>
                  </a:lnTo>
                  <a:lnTo>
                    <a:pt x="564" y="1952"/>
                  </a:lnTo>
                  <a:lnTo>
                    <a:pt x="281" y="1464"/>
                  </a:lnTo>
                  <a:lnTo>
                    <a:pt x="0" y="977"/>
                  </a:lnTo>
                  <a:lnTo>
                    <a:pt x="281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262188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3" y="487"/>
                </a:cxn>
                <a:cxn ang="0">
                  <a:pos x="2255" y="976"/>
                </a:cxn>
                <a:cxn ang="0">
                  <a:pos x="1973" y="1464"/>
                </a:cxn>
                <a:cxn ang="0">
                  <a:pos x="1691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5" h="1953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3" y="487"/>
                  </a:lnTo>
                  <a:lnTo>
                    <a:pt x="2255" y="976"/>
                  </a:lnTo>
                  <a:lnTo>
                    <a:pt x="1973" y="1464"/>
                  </a:lnTo>
                  <a:lnTo>
                    <a:pt x="1691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933701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2" y="0"/>
                </a:cxn>
                <a:cxn ang="0">
                  <a:pos x="1974" y="488"/>
                </a:cxn>
                <a:cxn ang="0">
                  <a:pos x="2255" y="977"/>
                </a:cxn>
                <a:cxn ang="0">
                  <a:pos x="1974" y="1464"/>
                </a:cxn>
                <a:cxn ang="0">
                  <a:pos x="1692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5" h="1952">
                  <a:moveTo>
                    <a:pt x="564" y="0"/>
                  </a:moveTo>
                  <a:lnTo>
                    <a:pt x="1127" y="0"/>
                  </a:lnTo>
                  <a:lnTo>
                    <a:pt x="1692" y="0"/>
                  </a:lnTo>
                  <a:lnTo>
                    <a:pt x="1974" y="488"/>
                  </a:lnTo>
                  <a:lnTo>
                    <a:pt x="2255" y="977"/>
                  </a:lnTo>
                  <a:lnTo>
                    <a:pt x="1974" y="1464"/>
                  </a:lnTo>
                  <a:lnTo>
                    <a:pt x="1692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605214" y="2051668"/>
              <a:ext cx="89416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7"/>
                </a:cxn>
                <a:cxn ang="0">
                  <a:pos x="2254" y="976"/>
                </a:cxn>
                <a:cxn ang="0">
                  <a:pos x="1972" y="1464"/>
                </a:cxn>
                <a:cxn ang="0">
                  <a:pos x="1690" y="1953"/>
                </a:cxn>
                <a:cxn ang="0">
                  <a:pos x="1127" y="1953"/>
                </a:cxn>
                <a:cxn ang="0">
                  <a:pos x="563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3" y="0"/>
                </a:cxn>
              </a:cxnLst>
              <a:rect l="0" t="0" r="r" b="b"/>
              <a:pathLst>
                <a:path w="2254" h="1953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7"/>
                  </a:lnTo>
                  <a:lnTo>
                    <a:pt x="2254" y="976"/>
                  </a:lnTo>
                  <a:lnTo>
                    <a:pt x="1972" y="1464"/>
                  </a:lnTo>
                  <a:lnTo>
                    <a:pt x="1690" y="1953"/>
                  </a:lnTo>
                  <a:lnTo>
                    <a:pt x="1127" y="1953"/>
                  </a:lnTo>
                  <a:lnTo>
                    <a:pt x="563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275535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3" y="488"/>
                </a:cxn>
                <a:cxn ang="0">
                  <a:pos x="2256" y="977"/>
                </a:cxn>
                <a:cxn ang="0">
                  <a:pos x="1973" y="1464"/>
                </a:cxn>
                <a:cxn ang="0">
                  <a:pos x="1691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6" h="1952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3" y="488"/>
                  </a:lnTo>
                  <a:lnTo>
                    <a:pt x="2256" y="977"/>
                  </a:lnTo>
                  <a:lnTo>
                    <a:pt x="1973" y="1464"/>
                  </a:lnTo>
                  <a:lnTo>
                    <a:pt x="1691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947047" y="2051668"/>
              <a:ext cx="895350" cy="775097"/>
            </a:xfrm>
            <a:custGeom>
              <a:avLst/>
              <a:gdLst/>
              <a:ahLst/>
              <a:cxnLst>
                <a:cxn ang="0">
                  <a:pos x="565" y="0"/>
                </a:cxn>
                <a:cxn ang="0">
                  <a:pos x="1128" y="0"/>
                </a:cxn>
                <a:cxn ang="0">
                  <a:pos x="1692" y="0"/>
                </a:cxn>
                <a:cxn ang="0">
                  <a:pos x="1974" y="487"/>
                </a:cxn>
                <a:cxn ang="0">
                  <a:pos x="2255" y="976"/>
                </a:cxn>
                <a:cxn ang="0">
                  <a:pos x="1974" y="1464"/>
                </a:cxn>
                <a:cxn ang="0">
                  <a:pos x="1692" y="1953"/>
                </a:cxn>
                <a:cxn ang="0">
                  <a:pos x="1128" y="1953"/>
                </a:cxn>
                <a:cxn ang="0">
                  <a:pos x="565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5" y="0"/>
                </a:cxn>
              </a:cxnLst>
              <a:rect l="0" t="0" r="r" b="b"/>
              <a:pathLst>
                <a:path w="2255" h="1953">
                  <a:moveTo>
                    <a:pt x="565" y="0"/>
                  </a:moveTo>
                  <a:lnTo>
                    <a:pt x="1128" y="0"/>
                  </a:lnTo>
                  <a:lnTo>
                    <a:pt x="1692" y="0"/>
                  </a:lnTo>
                  <a:lnTo>
                    <a:pt x="1974" y="487"/>
                  </a:lnTo>
                  <a:lnTo>
                    <a:pt x="2255" y="976"/>
                  </a:lnTo>
                  <a:lnTo>
                    <a:pt x="1974" y="1464"/>
                  </a:lnTo>
                  <a:lnTo>
                    <a:pt x="1692" y="1953"/>
                  </a:lnTo>
                  <a:lnTo>
                    <a:pt x="1128" y="1953"/>
                  </a:lnTo>
                  <a:lnTo>
                    <a:pt x="565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618560" y="2438620"/>
              <a:ext cx="89416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8"/>
                </a:cxn>
                <a:cxn ang="0">
                  <a:pos x="2254" y="977"/>
                </a:cxn>
                <a:cxn ang="0">
                  <a:pos x="1972" y="1464"/>
                </a:cxn>
                <a:cxn ang="0">
                  <a:pos x="1690" y="1952"/>
                </a:cxn>
                <a:cxn ang="0">
                  <a:pos x="1127" y="1952"/>
                </a:cxn>
                <a:cxn ang="0">
                  <a:pos x="563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3" y="0"/>
                </a:cxn>
              </a:cxnLst>
              <a:rect l="0" t="0" r="r" b="b"/>
              <a:pathLst>
                <a:path w="2254" h="1952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8"/>
                  </a:lnTo>
                  <a:lnTo>
                    <a:pt x="2254" y="977"/>
                  </a:lnTo>
                  <a:lnTo>
                    <a:pt x="1972" y="1464"/>
                  </a:lnTo>
                  <a:lnTo>
                    <a:pt x="1690" y="1952"/>
                  </a:lnTo>
                  <a:lnTo>
                    <a:pt x="1127" y="1952"/>
                  </a:lnTo>
                  <a:lnTo>
                    <a:pt x="563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288882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2" y="0"/>
                </a:cxn>
                <a:cxn ang="0">
                  <a:pos x="1974" y="487"/>
                </a:cxn>
                <a:cxn ang="0">
                  <a:pos x="2256" y="976"/>
                </a:cxn>
                <a:cxn ang="0">
                  <a:pos x="1974" y="1464"/>
                </a:cxn>
                <a:cxn ang="0">
                  <a:pos x="1692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6" h="1953">
                  <a:moveTo>
                    <a:pt x="564" y="0"/>
                  </a:moveTo>
                  <a:lnTo>
                    <a:pt x="1127" y="0"/>
                  </a:lnTo>
                  <a:lnTo>
                    <a:pt x="1692" y="0"/>
                  </a:lnTo>
                  <a:lnTo>
                    <a:pt x="1974" y="487"/>
                  </a:lnTo>
                  <a:lnTo>
                    <a:pt x="2256" y="976"/>
                  </a:lnTo>
                  <a:lnTo>
                    <a:pt x="1974" y="1464"/>
                  </a:lnTo>
                  <a:lnTo>
                    <a:pt x="1692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960395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2" y="488"/>
                </a:cxn>
                <a:cxn ang="0">
                  <a:pos x="2254" y="977"/>
                </a:cxn>
                <a:cxn ang="0">
                  <a:pos x="1972" y="1464"/>
                </a:cxn>
                <a:cxn ang="0">
                  <a:pos x="1691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4" h="1952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2" y="488"/>
                  </a:lnTo>
                  <a:lnTo>
                    <a:pt x="2254" y="977"/>
                  </a:lnTo>
                  <a:lnTo>
                    <a:pt x="1972" y="1464"/>
                  </a:lnTo>
                  <a:lnTo>
                    <a:pt x="1691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7631907" y="2051668"/>
              <a:ext cx="89535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7"/>
                </a:cxn>
                <a:cxn ang="0">
                  <a:pos x="2255" y="976"/>
                </a:cxn>
                <a:cxn ang="0">
                  <a:pos x="1972" y="1464"/>
                </a:cxn>
                <a:cxn ang="0">
                  <a:pos x="1690" y="1953"/>
                </a:cxn>
                <a:cxn ang="0">
                  <a:pos x="1127" y="1953"/>
                </a:cxn>
                <a:cxn ang="0">
                  <a:pos x="563" y="1953"/>
                </a:cxn>
                <a:cxn ang="0">
                  <a:pos x="281" y="1464"/>
                </a:cxn>
                <a:cxn ang="0">
                  <a:pos x="0" y="976"/>
                </a:cxn>
                <a:cxn ang="0">
                  <a:pos x="281" y="487"/>
                </a:cxn>
                <a:cxn ang="0">
                  <a:pos x="563" y="0"/>
                </a:cxn>
              </a:cxnLst>
              <a:rect l="0" t="0" r="r" b="b"/>
              <a:pathLst>
                <a:path w="2255" h="1953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7"/>
                  </a:lnTo>
                  <a:lnTo>
                    <a:pt x="2255" y="976"/>
                  </a:lnTo>
                  <a:lnTo>
                    <a:pt x="1972" y="1464"/>
                  </a:lnTo>
                  <a:lnTo>
                    <a:pt x="1690" y="1953"/>
                  </a:lnTo>
                  <a:lnTo>
                    <a:pt x="1127" y="1953"/>
                  </a:lnTo>
                  <a:lnTo>
                    <a:pt x="563" y="1953"/>
                  </a:lnTo>
                  <a:lnTo>
                    <a:pt x="281" y="1464"/>
                  </a:lnTo>
                  <a:lnTo>
                    <a:pt x="0" y="976"/>
                  </a:lnTo>
                  <a:lnTo>
                    <a:pt x="281" y="4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747839" y="1207513"/>
              <a:ext cx="111919" cy="1044179"/>
            </a:xfrm>
            <a:custGeom>
              <a:avLst/>
              <a:gdLst/>
              <a:ahLst/>
              <a:cxnLst>
                <a:cxn ang="0">
                  <a:pos x="281" y="2183"/>
                </a:cxn>
                <a:cxn ang="0">
                  <a:pos x="126" y="2496"/>
                </a:cxn>
                <a:cxn ang="0">
                  <a:pos x="138" y="2508"/>
                </a:cxn>
                <a:cxn ang="0">
                  <a:pos x="146" y="2523"/>
                </a:cxn>
                <a:cxn ang="0">
                  <a:pos x="151" y="2538"/>
                </a:cxn>
                <a:cxn ang="0">
                  <a:pos x="154" y="2555"/>
                </a:cxn>
                <a:cxn ang="0">
                  <a:pos x="152" y="2571"/>
                </a:cxn>
                <a:cxn ang="0">
                  <a:pos x="148" y="2585"/>
                </a:cxn>
                <a:cxn ang="0">
                  <a:pos x="140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2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2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2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5" y="0"/>
                </a:cxn>
              </a:cxnLst>
              <a:rect l="0" t="0" r="r" b="b"/>
              <a:pathLst>
                <a:path w="281" h="2632">
                  <a:moveTo>
                    <a:pt x="281" y="0"/>
                  </a:moveTo>
                  <a:lnTo>
                    <a:pt x="281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8" y="2508"/>
                  </a:lnTo>
                  <a:lnTo>
                    <a:pt x="143" y="2516"/>
                  </a:lnTo>
                  <a:lnTo>
                    <a:pt x="146" y="2523"/>
                  </a:lnTo>
                  <a:lnTo>
                    <a:pt x="149" y="2530"/>
                  </a:lnTo>
                  <a:lnTo>
                    <a:pt x="151" y="2538"/>
                  </a:lnTo>
                  <a:lnTo>
                    <a:pt x="154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2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0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4" y="2623"/>
                  </a:lnTo>
                  <a:lnTo>
                    <a:pt x="107" y="2626"/>
                  </a:lnTo>
                  <a:lnTo>
                    <a:pt x="99" y="2629"/>
                  </a:lnTo>
                  <a:lnTo>
                    <a:pt x="92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69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0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2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9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9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2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0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69" y="2479"/>
                  </a:lnTo>
                  <a:lnTo>
                    <a:pt x="77" y="2478"/>
                  </a:lnTo>
                  <a:lnTo>
                    <a:pt x="86" y="2479"/>
                  </a:lnTo>
                  <a:lnTo>
                    <a:pt x="95" y="2481"/>
                  </a:lnTo>
                  <a:lnTo>
                    <a:pt x="245" y="2178"/>
                  </a:lnTo>
                  <a:lnTo>
                    <a:pt x="245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18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084910" y="1207513"/>
              <a:ext cx="110729" cy="1044179"/>
            </a:xfrm>
            <a:custGeom>
              <a:avLst/>
              <a:gdLst/>
              <a:ahLst/>
              <a:cxnLst>
                <a:cxn ang="0">
                  <a:pos x="281" y="2183"/>
                </a:cxn>
                <a:cxn ang="0">
                  <a:pos x="127" y="2496"/>
                </a:cxn>
                <a:cxn ang="0">
                  <a:pos x="138" y="2508"/>
                </a:cxn>
                <a:cxn ang="0">
                  <a:pos x="146" y="2523"/>
                </a:cxn>
                <a:cxn ang="0">
                  <a:pos x="152" y="2538"/>
                </a:cxn>
                <a:cxn ang="0">
                  <a:pos x="153" y="2555"/>
                </a:cxn>
                <a:cxn ang="0">
                  <a:pos x="152" y="2571"/>
                </a:cxn>
                <a:cxn ang="0">
                  <a:pos x="147" y="2585"/>
                </a:cxn>
                <a:cxn ang="0">
                  <a:pos x="141" y="2599"/>
                </a:cxn>
                <a:cxn ang="0">
                  <a:pos x="132" y="2609"/>
                </a:cxn>
                <a:cxn ang="0">
                  <a:pos x="120" y="2619"/>
                </a:cxn>
                <a:cxn ang="0">
                  <a:pos x="106" y="2626"/>
                </a:cxn>
                <a:cxn ang="0">
                  <a:pos x="92" y="2631"/>
                </a:cxn>
                <a:cxn ang="0">
                  <a:pos x="78" y="2632"/>
                </a:cxn>
                <a:cxn ang="0">
                  <a:pos x="62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4" y="2599"/>
                </a:cxn>
                <a:cxn ang="0">
                  <a:pos x="7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7" y="2525"/>
                </a:cxn>
                <a:cxn ang="0">
                  <a:pos x="14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2" y="2481"/>
                </a:cxn>
                <a:cxn ang="0">
                  <a:pos x="78" y="2478"/>
                </a:cxn>
                <a:cxn ang="0">
                  <a:pos x="94" y="2481"/>
                </a:cxn>
                <a:cxn ang="0">
                  <a:pos x="246" y="0"/>
                </a:cxn>
              </a:cxnLst>
              <a:rect l="0" t="0" r="r" b="b"/>
              <a:pathLst>
                <a:path w="281" h="2632">
                  <a:moveTo>
                    <a:pt x="281" y="0"/>
                  </a:moveTo>
                  <a:lnTo>
                    <a:pt x="281" y="2183"/>
                  </a:lnTo>
                  <a:lnTo>
                    <a:pt x="280" y="2190"/>
                  </a:lnTo>
                  <a:lnTo>
                    <a:pt x="127" y="2496"/>
                  </a:lnTo>
                  <a:lnTo>
                    <a:pt x="133" y="2502"/>
                  </a:lnTo>
                  <a:lnTo>
                    <a:pt x="138" y="2508"/>
                  </a:lnTo>
                  <a:lnTo>
                    <a:pt x="143" y="2516"/>
                  </a:lnTo>
                  <a:lnTo>
                    <a:pt x="146" y="2523"/>
                  </a:lnTo>
                  <a:lnTo>
                    <a:pt x="150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3" y="2555"/>
                  </a:lnTo>
                  <a:lnTo>
                    <a:pt x="153" y="2564"/>
                  </a:lnTo>
                  <a:lnTo>
                    <a:pt x="152" y="2571"/>
                  </a:lnTo>
                  <a:lnTo>
                    <a:pt x="151" y="2578"/>
                  </a:lnTo>
                  <a:lnTo>
                    <a:pt x="147" y="2585"/>
                  </a:lnTo>
                  <a:lnTo>
                    <a:pt x="145" y="2593"/>
                  </a:lnTo>
                  <a:lnTo>
                    <a:pt x="141" y="2599"/>
                  </a:lnTo>
                  <a:lnTo>
                    <a:pt x="137" y="2605"/>
                  </a:lnTo>
                  <a:lnTo>
                    <a:pt x="132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4" y="2623"/>
                  </a:lnTo>
                  <a:lnTo>
                    <a:pt x="106" y="2626"/>
                  </a:lnTo>
                  <a:lnTo>
                    <a:pt x="100" y="2629"/>
                  </a:lnTo>
                  <a:lnTo>
                    <a:pt x="92" y="2631"/>
                  </a:lnTo>
                  <a:lnTo>
                    <a:pt x="85" y="2632"/>
                  </a:lnTo>
                  <a:lnTo>
                    <a:pt x="78" y="2632"/>
                  </a:lnTo>
                  <a:lnTo>
                    <a:pt x="69" y="2632"/>
                  </a:lnTo>
                  <a:lnTo>
                    <a:pt x="62" y="2631"/>
                  </a:lnTo>
                  <a:lnTo>
                    <a:pt x="55" y="2629"/>
                  </a:lnTo>
                  <a:lnTo>
                    <a:pt x="47" y="2626"/>
                  </a:lnTo>
                  <a:lnTo>
                    <a:pt x="40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3" y="2609"/>
                  </a:lnTo>
                  <a:lnTo>
                    <a:pt x="17" y="2605"/>
                  </a:lnTo>
                  <a:lnTo>
                    <a:pt x="14" y="2599"/>
                  </a:lnTo>
                  <a:lnTo>
                    <a:pt x="10" y="2593"/>
                  </a:lnTo>
                  <a:lnTo>
                    <a:pt x="7" y="2585"/>
                  </a:lnTo>
                  <a:lnTo>
                    <a:pt x="4" y="2578"/>
                  </a:lnTo>
                  <a:lnTo>
                    <a:pt x="2" y="2571"/>
                  </a:lnTo>
                  <a:lnTo>
                    <a:pt x="0" y="2564"/>
                  </a:lnTo>
                  <a:lnTo>
                    <a:pt x="0" y="2555"/>
                  </a:lnTo>
                  <a:lnTo>
                    <a:pt x="0" y="2548"/>
                  </a:lnTo>
                  <a:lnTo>
                    <a:pt x="2" y="2540"/>
                  </a:lnTo>
                  <a:lnTo>
                    <a:pt x="4" y="2532"/>
                  </a:lnTo>
                  <a:lnTo>
                    <a:pt x="7" y="2525"/>
                  </a:lnTo>
                  <a:lnTo>
                    <a:pt x="10" y="2519"/>
                  </a:lnTo>
                  <a:lnTo>
                    <a:pt x="14" y="2513"/>
                  </a:lnTo>
                  <a:lnTo>
                    <a:pt x="17" y="2507"/>
                  </a:lnTo>
                  <a:lnTo>
                    <a:pt x="23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0" y="2488"/>
                  </a:lnTo>
                  <a:lnTo>
                    <a:pt x="47" y="2484"/>
                  </a:lnTo>
                  <a:lnTo>
                    <a:pt x="55" y="2482"/>
                  </a:lnTo>
                  <a:lnTo>
                    <a:pt x="62" y="2481"/>
                  </a:lnTo>
                  <a:lnTo>
                    <a:pt x="69" y="2479"/>
                  </a:lnTo>
                  <a:lnTo>
                    <a:pt x="78" y="2478"/>
                  </a:lnTo>
                  <a:lnTo>
                    <a:pt x="86" y="2479"/>
                  </a:lnTo>
                  <a:lnTo>
                    <a:pt x="94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426745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6" y="2496"/>
                </a:cxn>
                <a:cxn ang="0">
                  <a:pos x="137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4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7" y="2508"/>
                  </a:lnTo>
                  <a:lnTo>
                    <a:pt x="142" y="2516"/>
                  </a:lnTo>
                  <a:lnTo>
                    <a:pt x="147" y="2523"/>
                  </a:lnTo>
                  <a:lnTo>
                    <a:pt x="149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4" y="2555"/>
                  </a:lnTo>
                  <a:lnTo>
                    <a:pt x="153" y="2564"/>
                  </a:lnTo>
                  <a:lnTo>
                    <a:pt x="153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4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761435" y="1207513"/>
              <a:ext cx="110729" cy="1044179"/>
            </a:xfrm>
            <a:custGeom>
              <a:avLst/>
              <a:gdLst/>
              <a:ahLst/>
              <a:cxnLst>
                <a:cxn ang="0">
                  <a:pos x="280" y="2183"/>
                </a:cxn>
                <a:cxn ang="0">
                  <a:pos x="126" y="2496"/>
                </a:cxn>
                <a:cxn ang="0">
                  <a:pos x="137" y="2508"/>
                </a:cxn>
                <a:cxn ang="0">
                  <a:pos x="145" y="2523"/>
                </a:cxn>
                <a:cxn ang="0">
                  <a:pos x="151" y="2538"/>
                </a:cxn>
                <a:cxn ang="0">
                  <a:pos x="153" y="2555"/>
                </a:cxn>
                <a:cxn ang="0">
                  <a:pos x="151" y="2571"/>
                </a:cxn>
                <a:cxn ang="0">
                  <a:pos x="146" y="2585"/>
                </a:cxn>
                <a:cxn ang="0">
                  <a:pos x="140" y="2599"/>
                </a:cxn>
                <a:cxn ang="0">
                  <a:pos x="131" y="2609"/>
                </a:cxn>
                <a:cxn ang="0">
                  <a:pos x="119" y="2619"/>
                </a:cxn>
                <a:cxn ang="0">
                  <a:pos x="107" y="2626"/>
                </a:cxn>
                <a:cxn ang="0">
                  <a:pos x="92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3" y="2619"/>
                </a:cxn>
                <a:cxn ang="0">
                  <a:pos x="22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1" y="2571"/>
                </a:cxn>
                <a:cxn ang="0">
                  <a:pos x="0" y="2555"/>
                </a:cxn>
                <a:cxn ang="0">
                  <a:pos x="1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2" y="2501"/>
                </a:cxn>
                <a:cxn ang="0">
                  <a:pos x="33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4" y="2481"/>
                </a:cxn>
                <a:cxn ang="0">
                  <a:pos x="245" y="0"/>
                </a:cxn>
              </a:cxnLst>
              <a:rect l="0" t="0" r="r" b="b"/>
              <a:pathLst>
                <a:path w="280" h="2632">
                  <a:moveTo>
                    <a:pt x="280" y="0"/>
                  </a:moveTo>
                  <a:lnTo>
                    <a:pt x="280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7" y="2508"/>
                  </a:lnTo>
                  <a:lnTo>
                    <a:pt x="142" y="2516"/>
                  </a:lnTo>
                  <a:lnTo>
                    <a:pt x="145" y="2523"/>
                  </a:lnTo>
                  <a:lnTo>
                    <a:pt x="149" y="2530"/>
                  </a:lnTo>
                  <a:lnTo>
                    <a:pt x="151" y="2538"/>
                  </a:lnTo>
                  <a:lnTo>
                    <a:pt x="153" y="2547"/>
                  </a:lnTo>
                  <a:lnTo>
                    <a:pt x="153" y="2555"/>
                  </a:lnTo>
                  <a:lnTo>
                    <a:pt x="153" y="2564"/>
                  </a:lnTo>
                  <a:lnTo>
                    <a:pt x="151" y="2571"/>
                  </a:lnTo>
                  <a:lnTo>
                    <a:pt x="150" y="2578"/>
                  </a:lnTo>
                  <a:lnTo>
                    <a:pt x="146" y="2585"/>
                  </a:lnTo>
                  <a:lnTo>
                    <a:pt x="144" y="2593"/>
                  </a:lnTo>
                  <a:lnTo>
                    <a:pt x="140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5" y="2614"/>
                  </a:lnTo>
                  <a:lnTo>
                    <a:pt x="119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2" y="2631"/>
                  </a:lnTo>
                  <a:lnTo>
                    <a:pt x="84" y="2632"/>
                  </a:lnTo>
                  <a:lnTo>
                    <a:pt x="77" y="2632"/>
                  </a:lnTo>
                  <a:lnTo>
                    <a:pt x="68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39" y="2623"/>
                  </a:lnTo>
                  <a:lnTo>
                    <a:pt x="33" y="2619"/>
                  </a:lnTo>
                  <a:lnTo>
                    <a:pt x="27" y="2614"/>
                  </a:lnTo>
                  <a:lnTo>
                    <a:pt x="22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9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1" y="2571"/>
                  </a:lnTo>
                  <a:lnTo>
                    <a:pt x="0" y="2564"/>
                  </a:lnTo>
                  <a:lnTo>
                    <a:pt x="0" y="2555"/>
                  </a:lnTo>
                  <a:lnTo>
                    <a:pt x="0" y="2548"/>
                  </a:lnTo>
                  <a:lnTo>
                    <a:pt x="1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9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2" y="2501"/>
                  </a:lnTo>
                  <a:lnTo>
                    <a:pt x="27" y="2496"/>
                  </a:lnTo>
                  <a:lnTo>
                    <a:pt x="33" y="2491"/>
                  </a:lnTo>
                  <a:lnTo>
                    <a:pt x="39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68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4" y="2481"/>
                  </a:lnTo>
                  <a:lnTo>
                    <a:pt x="245" y="2178"/>
                  </a:lnTo>
                  <a:lnTo>
                    <a:pt x="245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7103270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6" y="2496"/>
                </a:cxn>
                <a:cxn ang="0">
                  <a:pos x="138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8" y="2508"/>
                  </a:lnTo>
                  <a:lnTo>
                    <a:pt x="142" y="2516"/>
                  </a:lnTo>
                  <a:lnTo>
                    <a:pt x="147" y="2523"/>
                  </a:lnTo>
                  <a:lnTo>
                    <a:pt x="149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3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4" y="2619"/>
                  </a:lnTo>
                  <a:lnTo>
                    <a:pt x="29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4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4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9" y="2496"/>
                  </a:lnTo>
                  <a:lnTo>
                    <a:pt x="34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5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8454629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7" y="2496"/>
                </a:cxn>
                <a:cxn ang="0">
                  <a:pos x="139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1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2" y="2631"/>
                </a:cxn>
                <a:cxn ang="0">
                  <a:pos x="47" y="2626"/>
                </a:cxn>
                <a:cxn ang="0">
                  <a:pos x="35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3" y="2571"/>
                </a:cxn>
                <a:cxn ang="0">
                  <a:pos x="0" y="2555"/>
                </a:cxn>
                <a:cxn ang="0">
                  <a:pos x="3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5" y="2491"/>
                </a:cxn>
                <a:cxn ang="0">
                  <a:pos x="47" y="2484"/>
                </a:cxn>
                <a:cxn ang="0">
                  <a:pos x="62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80" y="2190"/>
                  </a:lnTo>
                  <a:lnTo>
                    <a:pt x="127" y="2496"/>
                  </a:lnTo>
                  <a:lnTo>
                    <a:pt x="133" y="2502"/>
                  </a:lnTo>
                  <a:lnTo>
                    <a:pt x="139" y="2508"/>
                  </a:lnTo>
                  <a:lnTo>
                    <a:pt x="144" y="2516"/>
                  </a:lnTo>
                  <a:lnTo>
                    <a:pt x="147" y="2523"/>
                  </a:lnTo>
                  <a:lnTo>
                    <a:pt x="150" y="2530"/>
                  </a:lnTo>
                  <a:lnTo>
                    <a:pt x="152" y="2538"/>
                  </a:lnTo>
                  <a:lnTo>
                    <a:pt x="154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3" y="2571"/>
                  </a:lnTo>
                  <a:lnTo>
                    <a:pt x="151" y="2578"/>
                  </a:lnTo>
                  <a:lnTo>
                    <a:pt x="148" y="2585"/>
                  </a:lnTo>
                  <a:lnTo>
                    <a:pt x="145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7" y="2614"/>
                  </a:lnTo>
                  <a:lnTo>
                    <a:pt x="121" y="2619"/>
                  </a:lnTo>
                  <a:lnTo>
                    <a:pt x="115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6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2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5" y="2619"/>
                  </a:lnTo>
                  <a:lnTo>
                    <a:pt x="29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4" y="2578"/>
                  </a:lnTo>
                  <a:lnTo>
                    <a:pt x="3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3" y="2540"/>
                  </a:lnTo>
                  <a:lnTo>
                    <a:pt x="4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9" y="2496"/>
                  </a:lnTo>
                  <a:lnTo>
                    <a:pt x="35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2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7" y="2479"/>
                  </a:lnTo>
                  <a:lnTo>
                    <a:pt x="95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6930629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4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29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50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19" y="1"/>
                </a:cxn>
                <a:cxn ang="0">
                  <a:pos x="234" y="6"/>
                </a:cxn>
                <a:cxn ang="0">
                  <a:pos x="247" y="13"/>
                </a:cxn>
                <a:cxn ang="0">
                  <a:pos x="259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9" y="131"/>
                </a:cxn>
                <a:cxn ang="0">
                  <a:pos x="247" y="141"/>
                </a:cxn>
                <a:cxn ang="0">
                  <a:pos x="234" y="148"/>
                </a:cxn>
                <a:cxn ang="0">
                  <a:pos x="219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1" y="442"/>
                  </a:lnTo>
                  <a:lnTo>
                    <a:pt x="154" y="136"/>
                  </a:lnTo>
                  <a:lnTo>
                    <a:pt x="148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2" y="102"/>
                  </a:lnTo>
                  <a:lnTo>
                    <a:pt x="129" y="94"/>
                  </a:lnTo>
                  <a:lnTo>
                    <a:pt x="128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2" y="54"/>
                  </a:lnTo>
                  <a:lnTo>
                    <a:pt x="134" y="47"/>
                  </a:lnTo>
                  <a:lnTo>
                    <a:pt x="136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8" y="9"/>
                  </a:lnTo>
                  <a:lnTo>
                    <a:pt x="175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19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7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7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7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7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19" y="151"/>
                  </a:lnTo>
                  <a:lnTo>
                    <a:pt x="212" y="153"/>
                  </a:lnTo>
                  <a:lnTo>
                    <a:pt x="204" y="154"/>
                  </a:lnTo>
                  <a:lnTo>
                    <a:pt x="195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5587604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5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30" y="94"/>
                </a:cxn>
                <a:cxn ang="0">
                  <a:pos x="127" y="77"/>
                </a:cxn>
                <a:cxn ang="0">
                  <a:pos x="130" y="61"/>
                </a:cxn>
                <a:cxn ang="0">
                  <a:pos x="133" y="47"/>
                </a:cxn>
                <a:cxn ang="0">
                  <a:pos x="141" y="33"/>
                </a:cxn>
                <a:cxn ang="0">
                  <a:pos x="150" y="23"/>
                </a:cxn>
                <a:cxn ang="0">
                  <a:pos x="161" y="13"/>
                </a:cxn>
                <a:cxn ang="0">
                  <a:pos x="174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20" y="1"/>
                </a:cxn>
                <a:cxn ang="0">
                  <a:pos x="234" y="6"/>
                </a:cxn>
                <a:cxn ang="0">
                  <a:pos x="248" y="13"/>
                </a:cxn>
                <a:cxn ang="0">
                  <a:pos x="259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9" y="131"/>
                </a:cxn>
                <a:cxn ang="0">
                  <a:pos x="248" y="141"/>
                </a:cxn>
                <a:cxn ang="0">
                  <a:pos x="234" y="148"/>
                </a:cxn>
                <a:cxn ang="0">
                  <a:pos x="220" y="151"/>
                </a:cxn>
                <a:cxn ang="0">
                  <a:pos x="204" y="154"/>
                </a:cxn>
                <a:cxn ang="0">
                  <a:pos x="188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2" y="442"/>
                  </a:lnTo>
                  <a:lnTo>
                    <a:pt x="155" y="136"/>
                  </a:lnTo>
                  <a:lnTo>
                    <a:pt x="149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2" y="102"/>
                  </a:lnTo>
                  <a:lnTo>
                    <a:pt x="130" y="94"/>
                  </a:lnTo>
                  <a:lnTo>
                    <a:pt x="129" y="85"/>
                  </a:lnTo>
                  <a:lnTo>
                    <a:pt x="127" y="77"/>
                  </a:lnTo>
                  <a:lnTo>
                    <a:pt x="129" y="68"/>
                  </a:lnTo>
                  <a:lnTo>
                    <a:pt x="130" y="61"/>
                  </a:lnTo>
                  <a:lnTo>
                    <a:pt x="131" y="54"/>
                  </a:lnTo>
                  <a:lnTo>
                    <a:pt x="133" y="47"/>
                  </a:lnTo>
                  <a:lnTo>
                    <a:pt x="137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6" y="18"/>
                  </a:lnTo>
                  <a:lnTo>
                    <a:pt x="161" y="13"/>
                  </a:lnTo>
                  <a:lnTo>
                    <a:pt x="168" y="9"/>
                  </a:lnTo>
                  <a:lnTo>
                    <a:pt x="174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3" y="0"/>
                  </a:lnTo>
                  <a:lnTo>
                    <a:pt x="220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8" y="13"/>
                  </a:lnTo>
                  <a:lnTo>
                    <a:pt x="254" y="18"/>
                  </a:lnTo>
                  <a:lnTo>
                    <a:pt x="259" y="23"/>
                  </a:lnTo>
                  <a:lnTo>
                    <a:pt x="263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8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8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3" y="125"/>
                  </a:lnTo>
                  <a:lnTo>
                    <a:pt x="259" y="131"/>
                  </a:lnTo>
                  <a:lnTo>
                    <a:pt x="254" y="136"/>
                  </a:lnTo>
                  <a:lnTo>
                    <a:pt x="248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20" y="151"/>
                  </a:lnTo>
                  <a:lnTo>
                    <a:pt x="213" y="153"/>
                  </a:lnTo>
                  <a:lnTo>
                    <a:pt x="204" y="154"/>
                  </a:lnTo>
                  <a:lnTo>
                    <a:pt x="196" y="153"/>
                  </a:lnTo>
                  <a:lnTo>
                    <a:pt x="188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4254104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4" y="136"/>
                </a:cxn>
                <a:cxn ang="0">
                  <a:pos x="143" y="124"/>
                </a:cxn>
                <a:cxn ang="0">
                  <a:pos x="135" y="109"/>
                </a:cxn>
                <a:cxn ang="0">
                  <a:pos x="129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49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19" y="1"/>
                </a:cxn>
                <a:cxn ang="0">
                  <a:pos x="234" y="6"/>
                </a:cxn>
                <a:cxn ang="0">
                  <a:pos x="247" y="13"/>
                </a:cxn>
                <a:cxn ang="0">
                  <a:pos x="259" y="23"/>
                </a:cxn>
                <a:cxn ang="0">
                  <a:pos x="267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7" y="119"/>
                </a:cxn>
                <a:cxn ang="0">
                  <a:pos x="259" y="131"/>
                </a:cxn>
                <a:cxn ang="0">
                  <a:pos x="247" y="141"/>
                </a:cxn>
                <a:cxn ang="0">
                  <a:pos x="234" y="148"/>
                </a:cxn>
                <a:cxn ang="0">
                  <a:pos x="219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1" y="442"/>
                  </a:lnTo>
                  <a:lnTo>
                    <a:pt x="154" y="136"/>
                  </a:lnTo>
                  <a:lnTo>
                    <a:pt x="148" y="130"/>
                  </a:lnTo>
                  <a:lnTo>
                    <a:pt x="143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1" y="102"/>
                  </a:lnTo>
                  <a:lnTo>
                    <a:pt x="129" y="94"/>
                  </a:lnTo>
                  <a:lnTo>
                    <a:pt x="128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1" y="54"/>
                  </a:lnTo>
                  <a:lnTo>
                    <a:pt x="134" y="47"/>
                  </a:lnTo>
                  <a:lnTo>
                    <a:pt x="136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49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8" y="9"/>
                  </a:lnTo>
                  <a:lnTo>
                    <a:pt x="175" y="6"/>
                  </a:lnTo>
                  <a:lnTo>
                    <a:pt x="181" y="3"/>
                  </a:lnTo>
                  <a:lnTo>
                    <a:pt x="189" y="1"/>
                  </a:lnTo>
                  <a:lnTo>
                    <a:pt x="196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19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7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7" y="33"/>
                  </a:lnTo>
                  <a:lnTo>
                    <a:pt x="271" y="39"/>
                  </a:lnTo>
                  <a:lnTo>
                    <a:pt x="275" y="47"/>
                  </a:lnTo>
                  <a:lnTo>
                    <a:pt x="277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7" y="100"/>
                  </a:lnTo>
                  <a:lnTo>
                    <a:pt x="275" y="107"/>
                  </a:lnTo>
                  <a:lnTo>
                    <a:pt x="271" y="113"/>
                  </a:lnTo>
                  <a:lnTo>
                    <a:pt x="267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7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19" y="151"/>
                  </a:lnTo>
                  <a:lnTo>
                    <a:pt x="212" y="153"/>
                  </a:lnTo>
                  <a:lnTo>
                    <a:pt x="204" y="154"/>
                  </a:lnTo>
                  <a:lnTo>
                    <a:pt x="195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912269" y="3049411"/>
              <a:ext cx="11072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5" y="136"/>
                </a:cxn>
                <a:cxn ang="0">
                  <a:pos x="144" y="124"/>
                </a:cxn>
                <a:cxn ang="0">
                  <a:pos x="134" y="109"/>
                </a:cxn>
                <a:cxn ang="0">
                  <a:pos x="130" y="94"/>
                </a:cxn>
                <a:cxn ang="0">
                  <a:pos x="127" y="77"/>
                </a:cxn>
                <a:cxn ang="0">
                  <a:pos x="130" y="61"/>
                </a:cxn>
                <a:cxn ang="0">
                  <a:pos x="133" y="47"/>
                </a:cxn>
                <a:cxn ang="0">
                  <a:pos x="140" y="33"/>
                </a:cxn>
                <a:cxn ang="0">
                  <a:pos x="150" y="23"/>
                </a:cxn>
                <a:cxn ang="0">
                  <a:pos x="161" y="13"/>
                </a:cxn>
                <a:cxn ang="0">
                  <a:pos x="174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20" y="1"/>
                </a:cxn>
                <a:cxn ang="0">
                  <a:pos x="234" y="6"/>
                </a:cxn>
                <a:cxn ang="0">
                  <a:pos x="248" y="13"/>
                </a:cxn>
                <a:cxn ang="0">
                  <a:pos x="258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79" y="61"/>
                </a:cxn>
                <a:cxn ang="0">
                  <a:pos x="281" y="77"/>
                </a:cxn>
                <a:cxn ang="0">
                  <a:pos x="279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8" y="131"/>
                </a:cxn>
                <a:cxn ang="0">
                  <a:pos x="248" y="141"/>
                </a:cxn>
                <a:cxn ang="0">
                  <a:pos x="234" y="148"/>
                </a:cxn>
                <a:cxn ang="0">
                  <a:pos x="220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2" y="442"/>
                  </a:lnTo>
                  <a:lnTo>
                    <a:pt x="155" y="136"/>
                  </a:lnTo>
                  <a:lnTo>
                    <a:pt x="149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4" y="109"/>
                  </a:lnTo>
                  <a:lnTo>
                    <a:pt x="132" y="102"/>
                  </a:lnTo>
                  <a:lnTo>
                    <a:pt x="130" y="94"/>
                  </a:lnTo>
                  <a:lnTo>
                    <a:pt x="128" y="85"/>
                  </a:lnTo>
                  <a:lnTo>
                    <a:pt x="127" y="77"/>
                  </a:lnTo>
                  <a:lnTo>
                    <a:pt x="128" y="68"/>
                  </a:lnTo>
                  <a:lnTo>
                    <a:pt x="130" y="61"/>
                  </a:lnTo>
                  <a:lnTo>
                    <a:pt x="131" y="54"/>
                  </a:lnTo>
                  <a:lnTo>
                    <a:pt x="133" y="47"/>
                  </a:lnTo>
                  <a:lnTo>
                    <a:pt x="137" y="39"/>
                  </a:lnTo>
                  <a:lnTo>
                    <a:pt x="140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5" y="18"/>
                  </a:lnTo>
                  <a:lnTo>
                    <a:pt x="161" y="13"/>
                  </a:lnTo>
                  <a:lnTo>
                    <a:pt x="168" y="9"/>
                  </a:lnTo>
                  <a:lnTo>
                    <a:pt x="174" y="6"/>
                  </a:lnTo>
                  <a:lnTo>
                    <a:pt x="181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3" y="0"/>
                  </a:lnTo>
                  <a:lnTo>
                    <a:pt x="220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0" y="9"/>
                  </a:lnTo>
                  <a:lnTo>
                    <a:pt x="248" y="13"/>
                  </a:lnTo>
                  <a:lnTo>
                    <a:pt x="254" y="18"/>
                  </a:lnTo>
                  <a:lnTo>
                    <a:pt x="258" y="23"/>
                  </a:lnTo>
                  <a:lnTo>
                    <a:pt x="263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8" y="54"/>
                  </a:lnTo>
                  <a:lnTo>
                    <a:pt x="279" y="61"/>
                  </a:lnTo>
                  <a:lnTo>
                    <a:pt x="280" y="68"/>
                  </a:lnTo>
                  <a:lnTo>
                    <a:pt x="281" y="77"/>
                  </a:lnTo>
                  <a:lnTo>
                    <a:pt x="280" y="84"/>
                  </a:lnTo>
                  <a:lnTo>
                    <a:pt x="279" y="92"/>
                  </a:lnTo>
                  <a:lnTo>
                    <a:pt x="278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3" y="125"/>
                  </a:lnTo>
                  <a:lnTo>
                    <a:pt x="258" y="131"/>
                  </a:lnTo>
                  <a:lnTo>
                    <a:pt x="254" y="136"/>
                  </a:lnTo>
                  <a:lnTo>
                    <a:pt x="248" y="141"/>
                  </a:lnTo>
                  <a:lnTo>
                    <a:pt x="240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20" y="151"/>
                  </a:lnTo>
                  <a:lnTo>
                    <a:pt x="213" y="153"/>
                  </a:lnTo>
                  <a:lnTo>
                    <a:pt x="204" y="154"/>
                  </a:lnTo>
                  <a:lnTo>
                    <a:pt x="196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559720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6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30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51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5" y="0"/>
                </a:cxn>
                <a:cxn ang="0">
                  <a:pos x="221" y="1"/>
                </a:cxn>
                <a:cxn ang="0">
                  <a:pos x="235" y="6"/>
                </a:cxn>
                <a:cxn ang="0">
                  <a:pos x="248" y="13"/>
                </a:cxn>
                <a:cxn ang="0">
                  <a:pos x="259" y="23"/>
                </a:cxn>
                <a:cxn ang="0">
                  <a:pos x="269" y="33"/>
                </a:cxn>
                <a:cxn ang="0">
                  <a:pos x="276" y="47"/>
                </a:cxn>
                <a:cxn ang="0">
                  <a:pos x="280" y="61"/>
                </a:cxn>
                <a:cxn ang="0">
                  <a:pos x="282" y="77"/>
                </a:cxn>
                <a:cxn ang="0">
                  <a:pos x="280" y="92"/>
                </a:cxn>
                <a:cxn ang="0">
                  <a:pos x="276" y="107"/>
                </a:cxn>
                <a:cxn ang="0">
                  <a:pos x="269" y="119"/>
                </a:cxn>
                <a:cxn ang="0">
                  <a:pos x="259" y="131"/>
                </a:cxn>
                <a:cxn ang="0">
                  <a:pos x="248" y="141"/>
                </a:cxn>
                <a:cxn ang="0">
                  <a:pos x="235" y="148"/>
                </a:cxn>
                <a:cxn ang="0">
                  <a:pos x="221" y="151"/>
                </a:cxn>
                <a:cxn ang="0">
                  <a:pos x="205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2" h="2632">
                  <a:moveTo>
                    <a:pt x="0" y="2632"/>
                  </a:moveTo>
                  <a:lnTo>
                    <a:pt x="0" y="449"/>
                  </a:lnTo>
                  <a:lnTo>
                    <a:pt x="3" y="442"/>
                  </a:lnTo>
                  <a:lnTo>
                    <a:pt x="156" y="136"/>
                  </a:lnTo>
                  <a:lnTo>
                    <a:pt x="150" y="130"/>
                  </a:lnTo>
                  <a:lnTo>
                    <a:pt x="144" y="124"/>
                  </a:lnTo>
                  <a:lnTo>
                    <a:pt x="140" y="116"/>
                  </a:lnTo>
                  <a:lnTo>
                    <a:pt x="135" y="109"/>
                  </a:lnTo>
                  <a:lnTo>
                    <a:pt x="133" y="102"/>
                  </a:lnTo>
                  <a:lnTo>
                    <a:pt x="130" y="94"/>
                  </a:lnTo>
                  <a:lnTo>
                    <a:pt x="129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2" y="54"/>
                  </a:lnTo>
                  <a:lnTo>
                    <a:pt x="134" y="47"/>
                  </a:lnTo>
                  <a:lnTo>
                    <a:pt x="138" y="39"/>
                  </a:lnTo>
                  <a:lnTo>
                    <a:pt x="141" y="33"/>
                  </a:lnTo>
                  <a:lnTo>
                    <a:pt x="146" y="27"/>
                  </a:lnTo>
                  <a:lnTo>
                    <a:pt x="151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9" y="9"/>
                  </a:lnTo>
                  <a:lnTo>
                    <a:pt x="175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21" y="1"/>
                  </a:lnTo>
                  <a:lnTo>
                    <a:pt x="228" y="3"/>
                  </a:lnTo>
                  <a:lnTo>
                    <a:pt x="235" y="6"/>
                  </a:lnTo>
                  <a:lnTo>
                    <a:pt x="241" y="9"/>
                  </a:lnTo>
                  <a:lnTo>
                    <a:pt x="248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9" y="33"/>
                  </a:lnTo>
                  <a:lnTo>
                    <a:pt x="272" y="39"/>
                  </a:lnTo>
                  <a:lnTo>
                    <a:pt x="276" y="47"/>
                  </a:lnTo>
                  <a:lnTo>
                    <a:pt x="278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2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8" y="100"/>
                  </a:lnTo>
                  <a:lnTo>
                    <a:pt x="276" y="107"/>
                  </a:lnTo>
                  <a:lnTo>
                    <a:pt x="272" y="113"/>
                  </a:lnTo>
                  <a:lnTo>
                    <a:pt x="269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8" y="141"/>
                  </a:lnTo>
                  <a:lnTo>
                    <a:pt x="241" y="144"/>
                  </a:lnTo>
                  <a:lnTo>
                    <a:pt x="235" y="148"/>
                  </a:lnTo>
                  <a:lnTo>
                    <a:pt x="228" y="150"/>
                  </a:lnTo>
                  <a:lnTo>
                    <a:pt x="221" y="151"/>
                  </a:lnTo>
                  <a:lnTo>
                    <a:pt x="212" y="153"/>
                  </a:lnTo>
                  <a:lnTo>
                    <a:pt x="205" y="154"/>
                  </a:lnTo>
                  <a:lnTo>
                    <a:pt x="197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155930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1995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820131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1998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508312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1999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164347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2000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857290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2001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4526422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2004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5196744" y="2310033"/>
              <a:ext cx="380983" cy="195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2008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5853969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2012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6542150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2013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7196994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2016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7882794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2017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8650" y="1221801"/>
              <a:ext cx="1143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Established HQ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in Chennai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43400" y="3249421"/>
              <a:ext cx="11430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RIM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services,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NOC, SOC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services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71850" y="1221801"/>
              <a:ext cx="108585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MPLS service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in India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71800" y="3279201"/>
              <a:ext cx="10287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First Tier3 Datacenter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in India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057400" y="1229436"/>
              <a:ext cx="10287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Listed on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NASDAQ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00200" y="3279201"/>
              <a:ext cx="10287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First private ISP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in India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57850" y="3279201"/>
              <a:ext cx="10287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Cloudinfinit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services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33911" y="1164651"/>
              <a:ext cx="1195388" cy="54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Exit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Consumer Broadband/Cyber Café </a:t>
              </a:r>
              <a:endPara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87993" y="3279201"/>
              <a:ext cx="120015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VPEC hybrid cloud and CI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containers offerings launched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86450" y="1164651"/>
              <a:ext cx="12573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SAP Private Cloud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services and practice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86650" y="1164651"/>
              <a:ext cx="1028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business outcome based models</a:t>
              </a:r>
            </a:p>
          </p:txBody>
        </p:sp>
      </p:grp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SIFY’S JOURNEY SO FAR…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5094A9-1EE8-4672-B91D-9079CA35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20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6" t="22289" r="24991"/>
          <a:stretch/>
        </p:blipFill>
        <p:spPr>
          <a:xfrm flipH="1">
            <a:off x="0" y="0"/>
            <a:ext cx="9132425" cy="31642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0"/>
            <a:ext cx="9140626" cy="4165902"/>
          </a:xfrm>
          <a:prstGeom prst="rect">
            <a:avLst/>
          </a:prstGeom>
          <a:solidFill>
            <a:schemeClr val="tx2">
              <a:alpha val="31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177640"/>
            <a:ext cx="9144000" cy="196023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3114038"/>
            <a:ext cx="9144000" cy="1960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3" name="Rectangle 22"/>
          <p:cNvSpPr/>
          <p:nvPr userDrawn="1"/>
        </p:nvSpPr>
        <p:spPr>
          <a:xfrm rot="10800000">
            <a:off x="0" y="4883875"/>
            <a:ext cx="9144000" cy="196023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4" name="Rectangle 23"/>
          <p:cNvSpPr/>
          <p:nvPr userDrawn="1"/>
        </p:nvSpPr>
        <p:spPr>
          <a:xfrm rot="10800000">
            <a:off x="0" y="4947477"/>
            <a:ext cx="9144000" cy="1960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" name="Round Same Side Corner Rectangle 6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8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0" y="3360234"/>
            <a:ext cx="9144000" cy="1563643"/>
          </a:xfrm>
          <a:prstGeom prst="rect">
            <a:avLst/>
          </a:prstGeom>
          <a:pattFill prst="smCheck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ADA95-A07D-4A68-9230-6FA3F83025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7549" y="3933741"/>
            <a:ext cx="6284685" cy="461655"/>
          </a:xfrm>
        </p:spPr>
        <p:txBody>
          <a:bodyPr/>
          <a:lstStyle/>
          <a:p>
            <a:pPr defTabSz="1003960"/>
            <a:r>
              <a:rPr lang="en-IN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Security service engagement model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565615" y="3555508"/>
            <a:ext cx="0" cy="116448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2FF1CBF-0D7D-498B-A4B4-D013AE5FB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433" y="3427761"/>
            <a:ext cx="1374173" cy="13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273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FD05DCB-BC3E-454C-B712-8890A66DA6AA}"/>
              </a:ext>
            </a:extLst>
          </p:cNvPr>
          <p:cNvSpPr/>
          <p:nvPr/>
        </p:nvSpPr>
        <p:spPr>
          <a:xfrm>
            <a:off x="2909909" y="1032196"/>
            <a:ext cx="5875317" cy="23091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F084B-B635-44FB-AF2E-70657C14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00" y="367201"/>
            <a:ext cx="7538400" cy="369332"/>
          </a:xfrm>
        </p:spPr>
        <p:txBody>
          <a:bodyPr/>
          <a:lstStyle/>
          <a:p>
            <a:r>
              <a:rPr lang="en-IN" dirty="0"/>
              <a:t>Security services engagement models</a:t>
            </a:r>
          </a:p>
        </p:txBody>
      </p:sp>
      <p:sp>
        <p:nvSpPr>
          <p:cNvPr id="36" name="Down Arrow 35"/>
          <p:cNvSpPr/>
          <p:nvPr/>
        </p:nvSpPr>
        <p:spPr>
          <a:xfrm>
            <a:off x="2966008" y="1080481"/>
            <a:ext cx="290337" cy="2199268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algn="ctr" defTabSz="685800"/>
            <a:r>
              <a:rPr lang="en-US" sz="800" b="1" kern="1200" dirty="0">
                <a:solidFill>
                  <a:schemeClr val="bg1"/>
                </a:solidFill>
              </a:rPr>
              <a:t>Engagement by Stage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2013EF-0371-42DC-A6B2-D7B832F67817}"/>
              </a:ext>
            </a:extLst>
          </p:cNvPr>
          <p:cNvGrpSpPr/>
          <p:nvPr/>
        </p:nvGrpSpPr>
        <p:grpSpPr>
          <a:xfrm>
            <a:off x="3156584" y="3655324"/>
            <a:ext cx="5628640" cy="1029389"/>
            <a:chOff x="3162180" y="3655324"/>
            <a:chExt cx="5623044" cy="10293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0936E6-2C18-46E9-AF94-8E7250F30685}"/>
                </a:ext>
              </a:extLst>
            </p:cNvPr>
            <p:cNvSpPr/>
            <p:nvPr/>
          </p:nvSpPr>
          <p:spPr>
            <a:xfrm>
              <a:off x="6223305" y="3655324"/>
              <a:ext cx="2561919" cy="331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2000" tIns="0" rIns="0" bIns="0" numCol="1" spcCol="1270" anchor="ctr" anchorCtr="0">
              <a:noAutofit/>
            </a:bodyPr>
            <a:lstStyle/>
            <a:p>
              <a:pPr marL="108000" indent="-108000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900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Sify</a:t>
              </a:r>
              <a:r>
                <a:rPr lang="en-US" sz="9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Native(Built over NW/DC Infra)</a:t>
              </a:r>
            </a:p>
            <a:p>
              <a:pPr marL="108000" indent="-108000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Partner Driven(Akamai /</a:t>
              </a:r>
              <a:r>
                <a:rPr lang="en-US" sz="900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isco</a:t>
              </a:r>
              <a:r>
                <a:rPr lang="en-US" sz="9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etc)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94101B1A-9195-4DC2-8CBE-6509EE33D023}"/>
                </a:ext>
              </a:extLst>
            </p:cNvPr>
            <p:cNvSpPr/>
            <p:nvPr/>
          </p:nvSpPr>
          <p:spPr>
            <a:xfrm>
              <a:off x="3162180" y="3655324"/>
              <a:ext cx="3266015" cy="331514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0" rIns="0" bIns="0" numCol="1" spcCol="1270" anchor="ctr" anchorCtr="0">
              <a:noAutofit/>
            </a:bodyPr>
            <a:lstStyle/>
            <a:p>
              <a:pPr marL="0" lvl="0" indent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b="1" kern="1200" dirty="0">
                  <a:solidFill>
                    <a:schemeClr val="bg1"/>
                  </a:solidFill>
                  <a:latin typeface="+mj-lt"/>
                </a:rPr>
                <a:t>Cloud Delivered Security (From the cloud)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6DC7F7-BC81-40A7-A7DB-18D560E197D2}"/>
                </a:ext>
              </a:extLst>
            </p:cNvPr>
            <p:cNvSpPr/>
            <p:nvPr/>
          </p:nvSpPr>
          <p:spPr>
            <a:xfrm>
              <a:off x="6223306" y="4005108"/>
              <a:ext cx="2561918" cy="331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tint val="40000"/>
                <a:alpha val="90000"/>
                <a:hueOff val="5492287"/>
                <a:satOff val="-7749"/>
                <a:lumOff val="-314"/>
                <a:alphaOff val="0"/>
              </a:schemeClr>
            </a:lnRef>
            <a:fillRef idx="1">
              <a:schemeClr val="accent3">
                <a:tint val="40000"/>
                <a:alpha val="90000"/>
                <a:hueOff val="5492287"/>
                <a:satOff val="-7749"/>
                <a:lumOff val="-314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5492287"/>
                <a:satOff val="-7749"/>
                <a:lumOff val="-31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2000" tIns="0" rIns="0" bIns="0" numCol="1" spcCol="1270" anchor="ctr" anchorCtr="0">
              <a:noAutofit/>
            </a:bodyPr>
            <a:lstStyle/>
            <a:p>
              <a:pPr marL="108000" lvl="1" indent="-108000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900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Sify</a:t>
              </a:r>
              <a:r>
                <a:rPr lang="en-US" sz="9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Infinit</a:t>
              </a:r>
              <a:r>
                <a:rPr lang="en-US" sz="9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Security Public | Private</a:t>
              </a:r>
            </a:p>
            <a:p>
              <a:pPr marL="108000" lvl="1" indent="-108000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Partner Cloud( Azure/AWS)</a:t>
              </a: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C18914A-BD0E-4FD9-B905-90B2D435FD8A}"/>
                </a:ext>
              </a:extLst>
            </p:cNvPr>
            <p:cNvSpPr/>
            <p:nvPr/>
          </p:nvSpPr>
          <p:spPr>
            <a:xfrm>
              <a:off x="3162180" y="4005108"/>
              <a:ext cx="3266015" cy="331514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598688"/>
                <a:satOff val="-8506"/>
                <a:lumOff val="-784"/>
                <a:alphaOff val="0"/>
              </a:schemeClr>
            </a:fillRef>
            <a:effectRef idx="0">
              <a:schemeClr val="accent3">
                <a:hueOff val="5598688"/>
                <a:satOff val="-8506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0" rIns="0" bIns="0" numCol="1" spcCol="1270" anchor="ctr" anchorCtr="0">
              <a:noAutofit/>
            </a:bodyPr>
            <a:lstStyle/>
            <a:p>
              <a:pPr marL="0" lvl="0" indent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b="1" kern="1200" dirty="0">
                  <a:solidFill>
                    <a:schemeClr val="bg1"/>
                  </a:solidFill>
                  <a:latin typeface="+mj-lt"/>
                </a:rPr>
                <a:t>Security As A Service (From the Cloud)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C0E1A1-834F-4E23-833C-BEC85F421E4F}"/>
                </a:ext>
              </a:extLst>
            </p:cNvPr>
            <p:cNvSpPr/>
            <p:nvPr/>
          </p:nvSpPr>
          <p:spPr>
            <a:xfrm>
              <a:off x="6223306" y="4353199"/>
              <a:ext cx="2561918" cy="331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tint val="40000"/>
                <a:alpha val="90000"/>
                <a:hueOff val="10984575"/>
                <a:satOff val="-15497"/>
                <a:lumOff val="-628"/>
                <a:alphaOff val="0"/>
              </a:schemeClr>
            </a:lnRef>
            <a:fillRef idx="1">
              <a:schemeClr val="accent3">
                <a:tint val="40000"/>
                <a:alpha val="90000"/>
                <a:hueOff val="10984575"/>
                <a:satOff val="-15497"/>
                <a:lumOff val="-628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10984575"/>
                <a:satOff val="-15497"/>
                <a:lumOff val="-62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2000" tIns="0" rIns="0" bIns="0" numCol="1" spcCol="1270" anchor="ctr" anchorCtr="0">
              <a:noAutofit/>
            </a:bodyPr>
            <a:lstStyle/>
            <a:p>
              <a:pPr marL="108000" lvl="1" indent="-108000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900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Colocated</a:t>
              </a:r>
              <a:r>
                <a:rPr lang="en-US" sz="9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@ </a:t>
              </a:r>
              <a:r>
                <a:rPr lang="en-US" sz="900" dirty="0" err="1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Sify</a:t>
              </a:r>
              <a:r>
                <a:rPr lang="en-US" sz="9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| 3</a:t>
              </a:r>
              <a:r>
                <a:rPr lang="en-US" sz="900" baseline="300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rd</a:t>
              </a:r>
              <a:r>
                <a:rPr lang="en-US" sz="9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 party DC </a:t>
              </a:r>
            </a:p>
            <a:p>
              <a:pPr marL="108000" lvl="1" indent="-108000"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On premise DC | Branch RO/BO</a:t>
              </a:r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2A9395EF-A57D-4A5A-925D-86DB84CC58A6}"/>
                </a:ext>
              </a:extLst>
            </p:cNvPr>
            <p:cNvSpPr/>
            <p:nvPr/>
          </p:nvSpPr>
          <p:spPr>
            <a:xfrm>
              <a:off x="3162180" y="4353199"/>
              <a:ext cx="3266015" cy="331514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197375"/>
                <a:satOff val="-17012"/>
                <a:lumOff val="-1569"/>
                <a:alphaOff val="0"/>
              </a:schemeClr>
            </a:fillRef>
            <a:effectRef idx="0">
              <a:schemeClr val="accent3">
                <a:hueOff val="11197375"/>
                <a:satOff val="-17012"/>
                <a:lumOff val="-15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0" rIns="0" bIns="0" numCol="1" spcCol="1270" anchor="ctr" anchorCtr="0">
              <a:noAutofit/>
            </a:bodyPr>
            <a:lstStyle/>
            <a:p>
              <a:pPr marL="0" lvl="0" indent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b="1" kern="1200" dirty="0">
                  <a:solidFill>
                    <a:schemeClr val="bg1"/>
                  </a:solidFill>
                  <a:latin typeface="+mj-lt"/>
                </a:rPr>
                <a:t>Dedicated &amp; Captive Solutions (Supply, Install &amp; Manage)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6B12A5-1817-4861-8FE3-2118C7A794FB}"/>
              </a:ext>
            </a:extLst>
          </p:cNvPr>
          <p:cNvGrpSpPr/>
          <p:nvPr/>
        </p:nvGrpSpPr>
        <p:grpSpPr>
          <a:xfrm>
            <a:off x="358775" y="992030"/>
            <a:ext cx="2520000" cy="3727939"/>
            <a:chOff x="358775" y="992030"/>
            <a:chExt cx="2520000" cy="372793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27F2B58-E1B9-4E6B-B3EA-CEC0D45E0422}"/>
                </a:ext>
              </a:extLst>
            </p:cNvPr>
            <p:cNvGrpSpPr/>
            <p:nvPr/>
          </p:nvGrpSpPr>
          <p:grpSpPr>
            <a:xfrm>
              <a:off x="358775" y="992030"/>
              <a:ext cx="2520000" cy="1109123"/>
              <a:chOff x="358775" y="1022510"/>
              <a:chExt cx="2520000" cy="1109123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632F0E3-572B-4164-985C-511999CDC5FD}"/>
                  </a:ext>
                </a:extLst>
              </p:cNvPr>
              <p:cNvSpPr/>
              <p:nvPr/>
            </p:nvSpPr>
            <p:spPr>
              <a:xfrm>
                <a:off x="758190" y="1062676"/>
                <a:ext cx="2050295" cy="3689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000" b="1" dirty="0">
                    <a:latin typeface="+mj-lt"/>
                  </a:rPr>
                  <a:t>Study &amp; Assess 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7810EC9-FB5B-43F8-80D7-47014B80088B}"/>
                  </a:ext>
                </a:extLst>
              </p:cNvPr>
              <p:cNvSpPr/>
              <p:nvPr/>
            </p:nvSpPr>
            <p:spPr>
              <a:xfrm>
                <a:off x="358775" y="1549935"/>
                <a:ext cx="2520000" cy="5816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>
                <a:spAutoFit/>
              </a:bodyPr>
              <a:lstStyle/>
              <a:p>
                <a:pPr marL="108000" indent="-108000" defTabSz="6858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595959"/>
                    </a:solidFill>
                    <a:latin typeface="+mj-lt"/>
                    <a:cs typeface="Arial" panose="020B0604020202020204" pitchFamily="34" charset="0"/>
                  </a:rPr>
                  <a:t>Study the IT foot-print in scope for Information Security Posture Assessment</a:t>
                </a:r>
              </a:p>
              <a:p>
                <a:pPr marL="108000" indent="-108000" defTabSz="6858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595959"/>
                    </a:solidFill>
                    <a:latin typeface="+mj-lt"/>
                    <a:cs typeface="Arial" panose="020B0604020202020204" pitchFamily="34" charset="0"/>
                  </a:rPr>
                  <a:t>Assess to find potential Security Risks and its Threat Vectors with business relevance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043069-DCC9-4472-9098-1682214F7B00}"/>
                  </a:ext>
                </a:extLst>
              </p:cNvPr>
              <p:cNvSpPr/>
              <p:nvPr/>
            </p:nvSpPr>
            <p:spPr>
              <a:xfrm>
                <a:off x="358775" y="1022510"/>
                <a:ext cx="399415" cy="44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3600" dirty="0">
                    <a:solidFill>
                      <a:srgbClr val="8FB4E0"/>
                    </a:solidFill>
                    <a:latin typeface="Impact" panose="020B0806030902050204" pitchFamily="34" charset="0"/>
                  </a:rPr>
                  <a:t>1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B18199F-F60F-4124-A361-62BD055DEFB1}"/>
                </a:ext>
              </a:extLst>
            </p:cNvPr>
            <p:cNvGrpSpPr/>
            <p:nvPr/>
          </p:nvGrpSpPr>
          <p:grpSpPr>
            <a:xfrm>
              <a:off x="358775" y="2232188"/>
              <a:ext cx="2520000" cy="1109123"/>
              <a:chOff x="3328889" y="1022510"/>
              <a:chExt cx="2520000" cy="110912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D4F43BE-2AFD-4DBF-8508-869AA54A0EB4}"/>
                  </a:ext>
                </a:extLst>
              </p:cNvPr>
              <p:cNvSpPr/>
              <p:nvPr/>
            </p:nvSpPr>
            <p:spPr>
              <a:xfrm>
                <a:off x="3728304" y="1062676"/>
                <a:ext cx="2050295" cy="368925"/>
              </a:xfrm>
              <a:prstGeom prst="rect">
                <a:avLst/>
              </a:prstGeom>
              <a:solidFill>
                <a:srgbClr val="E7B8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000" b="1" dirty="0">
                    <a:latin typeface="+mj-lt"/>
                  </a:rPr>
                  <a:t>Design &amp; Implement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A5CD440-9DFC-4FE0-A797-FB773B0E89E1}"/>
                  </a:ext>
                </a:extLst>
              </p:cNvPr>
              <p:cNvSpPr/>
              <p:nvPr/>
            </p:nvSpPr>
            <p:spPr>
              <a:xfrm>
                <a:off x="3328889" y="1549935"/>
                <a:ext cx="2520000" cy="5816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>
                <a:spAutoFit/>
              </a:bodyPr>
              <a:lstStyle/>
              <a:p>
                <a:pPr marL="108000" indent="-108000" defTabSz="6858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595959"/>
                    </a:solidFill>
                    <a:latin typeface="+mj-lt"/>
                    <a:cs typeface="Arial" panose="020B0604020202020204" pitchFamily="34" charset="0"/>
                  </a:rPr>
                  <a:t>Design Security solution based on assessment report findings prioritized based on Risk Value</a:t>
                </a:r>
              </a:p>
              <a:p>
                <a:pPr marL="108000" indent="-108000" defTabSz="6858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595959"/>
                    </a:solidFill>
                    <a:latin typeface="+mj-lt"/>
                    <a:cs typeface="Arial" panose="020B0604020202020204" pitchFamily="34" charset="0"/>
                  </a:rPr>
                  <a:t>Implement Security Controls in the order of priority to address identified Threat Vectors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7EF0BAF-6356-442C-B1D6-C052FF8F6F9B}"/>
                  </a:ext>
                </a:extLst>
              </p:cNvPr>
              <p:cNvSpPr/>
              <p:nvPr/>
            </p:nvSpPr>
            <p:spPr>
              <a:xfrm>
                <a:off x="3328889" y="1022510"/>
                <a:ext cx="399415" cy="44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3600" dirty="0">
                    <a:solidFill>
                      <a:srgbClr val="E7B8B7"/>
                    </a:solidFill>
                    <a:latin typeface="Impact" panose="020B0806030902050204" pitchFamily="34" charset="0"/>
                  </a:rPr>
                  <a:t>2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5948D2E-519D-4C77-98D4-84E3CE01E255}"/>
                </a:ext>
              </a:extLst>
            </p:cNvPr>
            <p:cNvGrpSpPr/>
            <p:nvPr/>
          </p:nvGrpSpPr>
          <p:grpSpPr>
            <a:xfrm>
              <a:off x="358775" y="3472347"/>
              <a:ext cx="2520000" cy="1247622"/>
              <a:chOff x="6299003" y="1022510"/>
              <a:chExt cx="2520000" cy="124762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E9B34BA-18F9-4759-B05D-3EC746A9ADB3}"/>
                  </a:ext>
                </a:extLst>
              </p:cNvPr>
              <p:cNvSpPr/>
              <p:nvPr/>
            </p:nvSpPr>
            <p:spPr>
              <a:xfrm>
                <a:off x="6698418" y="1062676"/>
                <a:ext cx="2050295" cy="368925"/>
              </a:xfrm>
              <a:prstGeom prst="rect">
                <a:avLst/>
              </a:prstGeom>
              <a:solidFill>
                <a:srgbClr val="CCC1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000" b="1" dirty="0">
                    <a:latin typeface="+mj-lt"/>
                  </a:rPr>
                  <a:t>Operate &amp; Protect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AD865B7-8FBF-420D-9527-4D4C2C2E449F}"/>
                  </a:ext>
                </a:extLst>
              </p:cNvPr>
              <p:cNvSpPr/>
              <p:nvPr/>
            </p:nvSpPr>
            <p:spPr>
              <a:xfrm>
                <a:off x="6299003" y="1549935"/>
                <a:ext cx="2520000" cy="7201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>
                <a:spAutoFit/>
              </a:bodyPr>
              <a:lstStyle/>
              <a:p>
                <a:pPr marL="108000" indent="-108000" defTabSz="6858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595959"/>
                    </a:solidFill>
                    <a:latin typeface="+mj-lt"/>
                    <a:cs typeface="Arial" panose="020B0604020202020204" pitchFamily="34" charset="0"/>
                  </a:rPr>
                  <a:t>Administer and Manage Security Assets and Tools for its lifecycle governed by ITSM framework</a:t>
                </a:r>
              </a:p>
              <a:p>
                <a:pPr marL="108000" indent="-108000" defTabSz="6858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rgbClr val="595959"/>
                    </a:solidFill>
                    <a:latin typeface="+mj-lt"/>
                    <a:cs typeface="Arial" panose="020B0604020202020204" pitchFamily="34" charset="0"/>
                  </a:rPr>
                  <a:t>Run Active Incident Response program with Security Threat Analysis and Reporting (STAR)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9F3E7D2-AECA-42C2-8010-63D08F7FC1BE}"/>
                  </a:ext>
                </a:extLst>
              </p:cNvPr>
              <p:cNvSpPr/>
              <p:nvPr/>
            </p:nvSpPr>
            <p:spPr>
              <a:xfrm>
                <a:off x="6299003" y="1022510"/>
                <a:ext cx="399415" cy="446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3600" dirty="0">
                    <a:solidFill>
                      <a:srgbClr val="CCC1DB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942E520-F086-4461-B359-AD8F932353FF}"/>
              </a:ext>
            </a:extLst>
          </p:cNvPr>
          <p:cNvGrpSpPr/>
          <p:nvPr/>
        </p:nvGrpSpPr>
        <p:grpSpPr>
          <a:xfrm>
            <a:off x="3314582" y="1080481"/>
            <a:ext cx="3904092" cy="648995"/>
            <a:chOff x="5044717" y="2564822"/>
            <a:chExt cx="3858985" cy="814573"/>
          </a:xfrm>
          <a:solidFill>
            <a:srgbClr val="8FB4E0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82057E5-5F8F-4ECE-B08F-CAAAD5BE2303}"/>
                </a:ext>
              </a:extLst>
            </p:cNvPr>
            <p:cNvSpPr/>
            <p:nvPr/>
          </p:nvSpPr>
          <p:spPr>
            <a:xfrm>
              <a:off x="5890624" y="2564822"/>
              <a:ext cx="3013078" cy="81270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96000" rtlCol="0" anchor="ctr"/>
            <a:lstStyle/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Policy framework &amp; development</a:t>
              </a:r>
            </a:p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Compliance readiness &amp; assessment</a:t>
              </a:r>
            </a:p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Security posture assessment</a:t>
              </a:r>
            </a:p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Gap &amp; Risk Assessment</a:t>
              </a:r>
            </a:p>
          </p:txBody>
        </p:sp>
        <p:sp>
          <p:nvSpPr>
            <p:cNvPr id="49" name="Round Same Side Corner Rectangle 4">
              <a:extLst>
                <a:ext uri="{FF2B5EF4-FFF2-40B4-BE49-F238E27FC236}">
                  <a16:creationId xmlns:a16="http://schemas.microsoft.com/office/drawing/2014/main" id="{35CED495-5E84-4523-826A-B0DDE239FA9C}"/>
                </a:ext>
              </a:extLst>
            </p:cNvPr>
            <p:cNvSpPr/>
            <p:nvPr/>
          </p:nvSpPr>
          <p:spPr>
            <a:xfrm>
              <a:off x="5044716" y="2564822"/>
              <a:ext cx="1184786" cy="814572"/>
            </a:xfrm>
            <a:prstGeom prst="homePlate">
              <a:avLst>
                <a:gd name="adj" fmla="val 27454"/>
              </a:avLst>
            </a:prstGeom>
            <a:solidFill>
              <a:srgbClr val="8FB4E0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50" b="1" dirty="0">
                  <a:latin typeface="+mj-lt"/>
                </a:rPr>
                <a:t>STUDY, ASSESS &amp; REPORT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012CF6-EE0A-4FCD-A34C-3C95FA3AB794}"/>
              </a:ext>
            </a:extLst>
          </p:cNvPr>
          <p:cNvGrpSpPr/>
          <p:nvPr/>
        </p:nvGrpSpPr>
        <p:grpSpPr>
          <a:xfrm>
            <a:off x="4072962" y="1855618"/>
            <a:ext cx="3904093" cy="648994"/>
            <a:chOff x="5044716" y="2564822"/>
            <a:chExt cx="3858986" cy="814572"/>
          </a:xfrm>
          <a:solidFill>
            <a:srgbClr val="E7B8B7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15016C2-2BC9-4A84-9B17-04637AD21603}"/>
                </a:ext>
              </a:extLst>
            </p:cNvPr>
            <p:cNvSpPr/>
            <p:nvPr/>
          </p:nvSpPr>
          <p:spPr>
            <a:xfrm>
              <a:off x="5890624" y="2564822"/>
              <a:ext cx="3013078" cy="8127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96000" rtlCol="0" anchor="ctr"/>
            <a:lstStyle/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Web &amp; Email Security</a:t>
              </a:r>
            </a:p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End point &amp; mobile security</a:t>
              </a:r>
            </a:p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Cloud &amp;  Network security</a:t>
              </a:r>
            </a:p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System &amp; Data security</a:t>
              </a:r>
            </a:p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Cloud &amp; Application security</a:t>
              </a:r>
            </a:p>
          </p:txBody>
        </p:sp>
        <p:sp>
          <p:nvSpPr>
            <p:cNvPr id="53" name="Round Same Side Corner Rectangle 4">
              <a:extLst>
                <a:ext uri="{FF2B5EF4-FFF2-40B4-BE49-F238E27FC236}">
                  <a16:creationId xmlns:a16="http://schemas.microsoft.com/office/drawing/2014/main" id="{92EED2CE-CC91-481D-8C31-178DEA504AB0}"/>
                </a:ext>
              </a:extLst>
            </p:cNvPr>
            <p:cNvSpPr/>
            <p:nvPr/>
          </p:nvSpPr>
          <p:spPr>
            <a:xfrm>
              <a:off x="5044716" y="2564822"/>
              <a:ext cx="1184786" cy="814572"/>
            </a:xfrm>
            <a:prstGeom prst="homePlate">
              <a:avLst>
                <a:gd name="adj" fmla="val 27454"/>
              </a:avLst>
            </a:prstGeom>
            <a:solidFill>
              <a:srgbClr val="E7B8B7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50" b="1" dirty="0">
                  <a:latin typeface="+mj-lt"/>
                </a:rPr>
                <a:t>DESIGN, BUILD &amp; TRANSFORM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709F20-2612-472C-AEE7-703896D6FD2A}"/>
              </a:ext>
            </a:extLst>
          </p:cNvPr>
          <p:cNvGrpSpPr/>
          <p:nvPr/>
        </p:nvGrpSpPr>
        <p:grpSpPr>
          <a:xfrm>
            <a:off x="4831342" y="2630755"/>
            <a:ext cx="3904092" cy="648994"/>
            <a:chOff x="5044716" y="2564822"/>
            <a:chExt cx="3858985" cy="814572"/>
          </a:xfrm>
          <a:solidFill>
            <a:srgbClr val="B2A2C8"/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91621C4-7081-4361-9938-EE6ED6FF28BB}"/>
                </a:ext>
              </a:extLst>
            </p:cNvPr>
            <p:cNvSpPr/>
            <p:nvPr/>
          </p:nvSpPr>
          <p:spPr>
            <a:xfrm>
              <a:off x="5890623" y="2564822"/>
              <a:ext cx="3013078" cy="8127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96000" rtlCol="0" anchor="ctr"/>
            <a:lstStyle/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Security asset monitoring &amp; management</a:t>
              </a:r>
            </a:p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Security threat detection &amp; remediation</a:t>
              </a:r>
            </a:p>
            <a:p>
              <a:pPr marL="108000" lvl="0" indent="-108000" defTabSz="685800" fontAlgn="base"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85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Security risk &amp; compliance management</a:t>
              </a:r>
            </a:p>
          </p:txBody>
        </p:sp>
        <p:sp>
          <p:nvSpPr>
            <p:cNvPr id="56" name="Round Same Side Corner Rectangle 4">
              <a:extLst>
                <a:ext uri="{FF2B5EF4-FFF2-40B4-BE49-F238E27FC236}">
                  <a16:creationId xmlns:a16="http://schemas.microsoft.com/office/drawing/2014/main" id="{D60C506F-6D62-4392-937F-A08FCFCD6AEA}"/>
                </a:ext>
              </a:extLst>
            </p:cNvPr>
            <p:cNvSpPr/>
            <p:nvPr/>
          </p:nvSpPr>
          <p:spPr>
            <a:xfrm>
              <a:off x="5044716" y="2564822"/>
              <a:ext cx="1184786" cy="814572"/>
            </a:xfrm>
            <a:prstGeom prst="homePlate">
              <a:avLst>
                <a:gd name="adj" fmla="val 27454"/>
              </a:avLst>
            </a:prstGeom>
            <a:solidFill>
              <a:srgbClr val="B2A2C8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50" b="1" dirty="0">
                  <a:latin typeface="+mj-lt"/>
                </a:rPr>
                <a:t>OPERATE &amp; PROTECT</a:t>
              </a:r>
            </a:p>
          </p:txBody>
        </p:sp>
      </p:grp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71B59A45-9C8A-423C-80B1-D8893CA66BA8}"/>
              </a:ext>
            </a:extLst>
          </p:cNvPr>
          <p:cNvSpPr/>
          <p:nvPr/>
        </p:nvSpPr>
        <p:spPr>
          <a:xfrm rot="10800000">
            <a:off x="5118375" y="3400813"/>
            <a:ext cx="1627231" cy="1920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2511885" y="4054037"/>
            <a:ext cx="1029389" cy="23334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r>
              <a:rPr lang="en-US" sz="1000" b="1" kern="1200" dirty="0">
                <a:solidFill>
                  <a:prstClr val="black"/>
                </a:solidFill>
                <a:ea typeface="+mn-ea"/>
                <a:cs typeface="+mn-cs"/>
              </a:rPr>
              <a:t>Delivery Models</a:t>
            </a:r>
          </a:p>
        </p:txBody>
      </p:sp>
      <p:sp>
        <p:nvSpPr>
          <p:cNvPr id="37" name="Slide Number Placeholder 21">
            <a:extLst>
              <a:ext uri="{FF2B5EF4-FFF2-40B4-BE49-F238E27FC236}">
                <a16:creationId xmlns:a16="http://schemas.microsoft.com/office/drawing/2014/main" id="{14F79383-2003-44D6-8EF3-CE8AD2CF397C}"/>
              </a:ext>
            </a:extLst>
          </p:cNvPr>
          <p:cNvSpPr txBox="1">
            <a:spLocks/>
          </p:cNvSpPr>
          <p:nvPr/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defPPr>
              <a:defRPr lang="en-US"/>
            </a:defPPr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A528DF-D215-450C-9DB5-2AB96B301B6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74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084B-B635-44FB-AF2E-70657C14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Security services delivery models : Dedicated &amp; captive</a:t>
            </a:r>
          </a:p>
        </p:txBody>
      </p:sp>
      <p:sp>
        <p:nvSpPr>
          <p:cNvPr id="46096" name="AutoShape 16" descr="Image result for gvk bio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8" name="AutoShape 18" descr="Image result for gvk bio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0" name="AutoShape 20" descr="Image result for gvk bio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A4C4B1F-1828-475A-BE43-082D106553D2}"/>
              </a:ext>
            </a:extLst>
          </p:cNvPr>
          <p:cNvCxnSpPr>
            <a:cxnSpLocks/>
            <a:stCxn id="26" idx="6"/>
            <a:endCxn id="68" idx="3"/>
          </p:cNvCxnSpPr>
          <p:nvPr/>
        </p:nvCxnSpPr>
        <p:spPr>
          <a:xfrm flipV="1">
            <a:off x="6078918" y="1763912"/>
            <a:ext cx="695415" cy="545147"/>
          </a:xfrm>
          <a:prstGeom prst="line">
            <a:avLst/>
          </a:prstGeom>
          <a:ln w="190500" cap="rnd">
            <a:gradFill>
              <a:gsLst>
                <a:gs pos="35000">
                  <a:schemeClr val="accent5"/>
                </a:gs>
                <a:gs pos="74000">
                  <a:schemeClr val="accent3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A18B90C-5683-4CFD-8B87-18D835011E89}"/>
              </a:ext>
            </a:extLst>
          </p:cNvPr>
          <p:cNvSpPr/>
          <p:nvPr/>
        </p:nvSpPr>
        <p:spPr>
          <a:xfrm>
            <a:off x="474214" y="1863254"/>
            <a:ext cx="891611" cy="8916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20661C-594F-4C98-8071-854D307034ED}"/>
              </a:ext>
            </a:extLst>
          </p:cNvPr>
          <p:cNvSpPr/>
          <p:nvPr/>
        </p:nvSpPr>
        <p:spPr>
          <a:xfrm>
            <a:off x="1676473" y="1070718"/>
            <a:ext cx="891611" cy="891611"/>
          </a:xfrm>
          <a:prstGeom prst="ellipse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DDECCD-90FF-4A4D-9069-7A41B011A2C0}"/>
              </a:ext>
            </a:extLst>
          </p:cNvPr>
          <p:cNvSpPr/>
          <p:nvPr/>
        </p:nvSpPr>
        <p:spPr>
          <a:xfrm>
            <a:off x="2878731" y="1863255"/>
            <a:ext cx="891611" cy="891611"/>
          </a:xfrm>
          <a:prstGeom prst="ellipse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4C9C97-F287-457A-B8A1-CFDC60A3D8D3}"/>
              </a:ext>
            </a:extLst>
          </p:cNvPr>
          <p:cNvSpPr/>
          <p:nvPr/>
        </p:nvSpPr>
        <p:spPr>
          <a:xfrm>
            <a:off x="4080991" y="1070718"/>
            <a:ext cx="891611" cy="891611"/>
          </a:xfrm>
          <a:prstGeom prst="ellipse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2A0456-DBB6-4F95-B57E-E76731468064}"/>
              </a:ext>
            </a:extLst>
          </p:cNvPr>
          <p:cNvSpPr/>
          <p:nvPr/>
        </p:nvSpPr>
        <p:spPr>
          <a:xfrm>
            <a:off x="5283249" y="1863254"/>
            <a:ext cx="891611" cy="891611"/>
          </a:xfrm>
          <a:prstGeom prst="ellipse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573301-EDDF-4010-9B13-BDED4312C572}"/>
              </a:ext>
            </a:extLst>
          </p:cNvPr>
          <p:cNvCxnSpPr>
            <a:cxnSpLocks/>
            <a:stCxn id="22" idx="6"/>
            <a:endCxn id="23" idx="3"/>
          </p:cNvCxnSpPr>
          <p:nvPr/>
        </p:nvCxnSpPr>
        <p:spPr>
          <a:xfrm flipV="1">
            <a:off x="1269880" y="1763912"/>
            <a:ext cx="605008" cy="545147"/>
          </a:xfrm>
          <a:prstGeom prst="line">
            <a:avLst/>
          </a:prstGeom>
          <a:ln w="190500" cap="rnd">
            <a:gradFill>
              <a:gsLst>
                <a:gs pos="35000">
                  <a:srgbClr val="95B3D7"/>
                </a:gs>
                <a:gs pos="74000">
                  <a:srgbClr val="E7B9B8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6CF705-DA54-4406-A693-1AD0146C62A1}"/>
              </a:ext>
            </a:extLst>
          </p:cNvPr>
          <p:cNvCxnSpPr>
            <a:cxnSpLocks/>
            <a:stCxn id="24" idx="2"/>
            <a:endCxn id="23" idx="5"/>
          </p:cNvCxnSpPr>
          <p:nvPr/>
        </p:nvCxnSpPr>
        <p:spPr>
          <a:xfrm flipH="1" flipV="1">
            <a:off x="2369667" y="1763912"/>
            <a:ext cx="605007" cy="545147"/>
          </a:xfrm>
          <a:prstGeom prst="line">
            <a:avLst/>
          </a:prstGeom>
          <a:ln w="190500" cap="sq">
            <a:gradFill>
              <a:gsLst>
                <a:gs pos="35000">
                  <a:srgbClr val="B3A3C9"/>
                </a:gs>
                <a:gs pos="74000">
                  <a:srgbClr val="E7B9B8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76A445-52A3-4AD6-B965-79E42F8A746A}"/>
              </a:ext>
            </a:extLst>
          </p:cNvPr>
          <p:cNvCxnSpPr>
            <a:cxnSpLocks/>
            <a:stCxn id="24" idx="6"/>
            <a:endCxn id="25" idx="3"/>
          </p:cNvCxnSpPr>
          <p:nvPr/>
        </p:nvCxnSpPr>
        <p:spPr>
          <a:xfrm flipV="1">
            <a:off x="3674397" y="1763912"/>
            <a:ext cx="605008" cy="545147"/>
          </a:xfrm>
          <a:prstGeom prst="line">
            <a:avLst/>
          </a:prstGeom>
          <a:ln w="190500" cap="sq">
            <a:gradFill>
              <a:gsLst>
                <a:gs pos="35000">
                  <a:srgbClr val="B3A3C9"/>
                </a:gs>
                <a:gs pos="74000">
                  <a:srgbClr val="FDD5B4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A3D6FF-0C72-47F3-A379-BA9A7798352A}"/>
              </a:ext>
            </a:extLst>
          </p:cNvPr>
          <p:cNvCxnSpPr>
            <a:cxnSpLocks/>
            <a:stCxn id="26" idx="2"/>
            <a:endCxn id="25" idx="5"/>
          </p:cNvCxnSpPr>
          <p:nvPr/>
        </p:nvCxnSpPr>
        <p:spPr>
          <a:xfrm flipH="1" flipV="1">
            <a:off x="4774184" y="1763912"/>
            <a:ext cx="605011" cy="545147"/>
          </a:xfrm>
          <a:prstGeom prst="line">
            <a:avLst/>
          </a:prstGeom>
          <a:ln w="190500" cap="sq">
            <a:gradFill>
              <a:gsLst>
                <a:gs pos="35000">
                  <a:srgbClr val="93CFDE"/>
                </a:gs>
                <a:gs pos="74000">
                  <a:srgbClr val="FDD5B4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A51C6150-6D3E-4DC7-A529-5280C036F27E}"/>
              </a:ext>
            </a:extLst>
          </p:cNvPr>
          <p:cNvSpPr/>
          <p:nvPr/>
        </p:nvSpPr>
        <p:spPr>
          <a:xfrm>
            <a:off x="570157" y="1959197"/>
            <a:ext cx="699723" cy="699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IN" sz="1200" b="1" dirty="0">
              <a:solidFill>
                <a:srgbClr val="595959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0CEBCA-68E2-4446-92BD-D2BCDD1ED50F}"/>
              </a:ext>
            </a:extLst>
          </p:cNvPr>
          <p:cNvSpPr/>
          <p:nvPr/>
        </p:nvSpPr>
        <p:spPr>
          <a:xfrm>
            <a:off x="1772416" y="1166661"/>
            <a:ext cx="699723" cy="699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200" b="1" dirty="0">
              <a:solidFill>
                <a:srgbClr val="595959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55D346C-5084-43C9-B456-7B104AA68ADE}"/>
              </a:ext>
            </a:extLst>
          </p:cNvPr>
          <p:cNvSpPr/>
          <p:nvPr/>
        </p:nvSpPr>
        <p:spPr>
          <a:xfrm>
            <a:off x="2974674" y="1959197"/>
            <a:ext cx="699723" cy="699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200" b="1" dirty="0">
              <a:solidFill>
                <a:srgbClr val="595959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7879800-1D1A-4F5F-8139-560F1E7D93C8}"/>
              </a:ext>
            </a:extLst>
          </p:cNvPr>
          <p:cNvSpPr/>
          <p:nvPr/>
        </p:nvSpPr>
        <p:spPr>
          <a:xfrm>
            <a:off x="4176933" y="1166661"/>
            <a:ext cx="699723" cy="699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200" b="1" dirty="0">
              <a:solidFill>
                <a:srgbClr val="595959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13A832-FDE3-4B83-A73D-E20D35EBCA2C}"/>
              </a:ext>
            </a:extLst>
          </p:cNvPr>
          <p:cNvSpPr/>
          <p:nvPr/>
        </p:nvSpPr>
        <p:spPr>
          <a:xfrm>
            <a:off x="5379195" y="1959197"/>
            <a:ext cx="699723" cy="699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200" b="1" dirty="0">
              <a:solidFill>
                <a:srgbClr val="595959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0E3057-9230-4EA8-964F-98EBF2911DC8}"/>
              </a:ext>
            </a:extLst>
          </p:cNvPr>
          <p:cNvSpPr txBox="1"/>
          <p:nvPr/>
        </p:nvSpPr>
        <p:spPr>
          <a:xfrm>
            <a:off x="368031" y="3077488"/>
            <a:ext cx="1103974" cy="444350"/>
          </a:xfrm>
          <a:prstGeom prst="rect">
            <a:avLst/>
          </a:prstGeom>
          <a:solidFill>
            <a:srgbClr val="95B3D7">
              <a:alpha val="50000"/>
            </a:srgbClr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IN" sz="900" dirty="0"/>
              <a:t>Security Intelligence &amp; Threat Analytics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749C61-4CE1-495C-9C31-B12D4FD07268}"/>
              </a:ext>
            </a:extLst>
          </p:cNvPr>
          <p:cNvSpPr txBox="1"/>
          <p:nvPr/>
        </p:nvSpPr>
        <p:spPr>
          <a:xfrm>
            <a:off x="1570290" y="2469934"/>
            <a:ext cx="1103974" cy="444350"/>
          </a:xfrm>
          <a:prstGeom prst="rect">
            <a:avLst/>
          </a:prstGeom>
          <a:solidFill>
            <a:srgbClr val="E7B9B8">
              <a:alpha val="50000"/>
            </a:srgbClr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IN" sz="900" dirty="0"/>
              <a:t>User/Device Environment Security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0110CE-29E9-4960-9945-2296FF796E66}"/>
              </a:ext>
            </a:extLst>
          </p:cNvPr>
          <p:cNvSpPr txBox="1"/>
          <p:nvPr/>
        </p:nvSpPr>
        <p:spPr>
          <a:xfrm>
            <a:off x="2772549" y="3077487"/>
            <a:ext cx="1103974" cy="444350"/>
          </a:xfrm>
          <a:prstGeom prst="rect">
            <a:avLst/>
          </a:prstGeom>
          <a:solidFill>
            <a:srgbClr val="B3A3C9">
              <a:alpha val="50000"/>
            </a:srgbClr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900" dirty="0"/>
              <a:t>Governance, Risk &amp; Compliance tools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8F5097-96C9-4A74-A7BB-5569270E9F1D}"/>
              </a:ext>
            </a:extLst>
          </p:cNvPr>
          <p:cNvSpPr txBox="1"/>
          <p:nvPr/>
        </p:nvSpPr>
        <p:spPr>
          <a:xfrm>
            <a:off x="3974809" y="2469936"/>
            <a:ext cx="1103974" cy="444350"/>
          </a:xfrm>
          <a:prstGeom prst="rect">
            <a:avLst/>
          </a:prstGeom>
          <a:solidFill>
            <a:srgbClr val="FDD5B4">
              <a:alpha val="50000"/>
            </a:srgbClr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900" dirty="0"/>
              <a:t>Identity &amp; Access Mgmt.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995F71-4892-46E5-928B-7C8A3C24F9D3}"/>
              </a:ext>
            </a:extLst>
          </p:cNvPr>
          <p:cNvSpPr txBox="1"/>
          <p:nvPr/>
        </p:nvSpPr>
        <p:spPr>
          <a:xfrm>
            <a:off x="5177068" y="3077487"/>
            <a:ext cx="1103974" cy="444350"/>
          </a:xfrm>
          <a:prstGeom prst="rect">
            <a:avLst/>
          </a:prstGeom>
          <a:solidFill>
            <a:srgbClr val="93CFDE">
              <a:alpha val="50000"/>
            </a:srgbClr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900" dirty="0"/>
              <a:t>Network &amp; Systems Security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1512904-EAAC-4B4B-A3D4-7870E780F7EE}"/>
              </a:ext>
            </a:extLst>
          </p:cNvPr>
          <p:cNvCxnSpPr>
            <a:stCxn id="14" idx="4"/>
            <a:endCxn id="28" idx="0"/>
          </p:cNvCxnSpPr>
          <p:nvPr/>
        </p:nvCxnSpPr>
        <p:spPr>
          <a:xfrm flipH="1">
            <a:off x="2122277" y="1962329"/>
            <a:ext cx="1" cy="507605"/>
          </a:xfrm>
          <a:prstGeom prst="line">
            <a:avLst/>
          </a:prstGeom>
          <a:ln w="19050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DF2C1C8-E54C-4696-9443-7696EEAC49B4}"/>
              </a:ext>
            </a:extLst>
          </p:cNvPr>
          <p:cNvCxnSpPr>
            <a:cxnSpLocks/>
            <a:stCxn id="13" idx="4"/>
            <a:endCxn id="27" idx="0"/>
          </p:cNvCxnSpPr>
          <p:nvPr/>
        </p:nvCxnSpPr>
        <p:spPr>
          <a:xfrm>
            <a:off x="920018" y="2754865"/>
            <a:ext cx="0" cy="322624"/>
          </a:xfrm>
          <a:prstGeom prst="line">
            <a:avLst/>
          </a:prstGeom>
          <a:ln w="19050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EFEC34-F6AE-4F28-952B-6266AB849EDC}"/>
              </a:ext>
            </a:extLst>
          </p:cNvPr>
          <p:cNvCxnSpPr>
            <a:cxnSpLocks/>
            <a:stCxn id="15" idx="4"/>
            <a:endCxn id="29" idx="0"/>
          </p:cNvCxnSpPr>
          <p:nvPr/>
        </p:nvCxnSpPr>
        <p:spPr>
          <a:xfrm>
            <a:off x="3324536" y="2754866"/>
            <a:ext cx="0" cy="32262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3A1F6F4-8130-4434-ACCA-92D2E554F49B}"/>
              </a:ext>
            </a:extLst>
          </p:cNvPr>
          <p:cNvCxnSpPr>
            <a:cxnSpLocks/>
            <a:stCxn id="16" idx="4"/>
            <a:endCxn id="30" idx="0"/>
          </p:cNvCxnSpPr>
          <p:nvPr/>
        </p:nvCxnSpPr>
        <p:spPr>
          <a:xfrm>
            <a:off x="4526795" y="1962329"/>
            <a:ext cx="0" cy="507605"/>
          </a:xfrm>
          <a:prstGeom prst="line">
            <a:avLst/>
          </a:prstGeom>
          <a:ln w="19050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CC45D5E-4020-43A2-A202-0A4EBBB30C9F}"/>
              </a:ext>
            </a:extLst>
          </p:cNvPr>
          <p:cNvCxnSpPr>
            <a:cxnSpLocks/>
            <a:stCxn id="17" idx="4"/>
            <a:endCxn id="31" idx="0"/>
          </p:cNvCxnSpPr>
          <p:nvPr/>
        </p:nvCxnSpPr>
        <p:spPr>
          <a:xfrm>
            <a:off x="5729055" y="2754865"/>
            <a:ext cx="0" cy="322623"/>
          </a:xfrm>
          <a:prstGeom prst="line">
            <a:avLst/>
          </a:prstGeom>
          <a:ln w="19050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E834E8F0-B3E6-463A-ADC0-D6D57941A26C}"/>
              </a:ext>
            </a:extLst>
          </p:cNvPr>
          <p:cNvSpPr/>
          <p:nvPr/>
        </p:nvSpPr>
        <p:spPr>
          <a:xfrm>
            <a:off x="6575917" y="1070718"/>
            <a:ext cx="891611" cy="89161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30B929C-5162-44B7-90C8-B242505BC479}"/>
              </a:ext>
            </a:extLst>
          </p:cNvPr>
          <p:cNvSpPr/>
          <p:nvPr/>
        </p:nvSpPr>
        <p:spPr>
          <a:xfrm>
            <a:off x="7778176" y="1863255"/>
            <a:ext cx="891611" cy="89161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F6B36F5-D450-46F3-A27B-282CE6A8A4F5}"/>
              </a:ext>
            </a:extLst>
          </p:cNvPr>
          <p:cNvCxnSpPr>
            <a:cxnSpLocks/>
            <a:stCxn id="69" idx="2"/>
            <a:endCxn id="68" idx="5"/>
          </p:cNvCxnSpPr>
          <p:nvPr/>
        </p:nvCxnSpPr>
        <p:spPr>
          <a:xfrm flipH="1" flipV="1">
            <a:off x="7269112" y="1763912"/>
            <a:ext cx="605007" cy="545147"/>
          </a:xfrm>
          <a:prstGeom prst="line">
            <a:avLst/>
          </a:prstGeom>
          <a:ln w="190500" cap="sq">
            <a:gradFill>
              <a:gsLst>
                <a:gs pos="35000">
                  <a:schemeClr val="bg1">
                    <a:lumMod val="65000"/>
                  </a:schemeClr>
                </a:gs>
                <a:gs pos="74000">
                  <a:schemeClr val="accent3"/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2821A6EF-F43E-499C-9A62-63A613143E8D}"/>
              </a:ext>
            </a:extLst>
          </p:cNvPr>
          <p:cNvSpPr/>
          <p:nvPr/>
        </p:nvSpPr>
        <p:spPr>
          <a:xfrm>
            <a:off x="6671861" y="1166661"/>
            <a:ext cx="699723" cy="699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200" b="1" dirty="0">
              <a:solidFill>
                <a:srgbClr val="595959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1E28AF6-D04A-41A7-8545-DEFFD98A20AA}"/>
              </a:ext>
            </a:extLst>
          </p:cNvPr>
          <p:cNvSpPr/>
          <p:nvPr/>
        </p:nvSpPr>
        <p:spPr>
          <a:xfrm>
            <a:off x="7874119" y="1959197"/>
            <a:ext cx="699723" cy="699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200" b="1" dirty="0">
              <a:solidFill>
                <a:srgbClr val="595959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81D3095-2753-4522-97F9-9D8E503A89BB}"/>
              </a:ext>
            </a:extLst>
          </p:cNvPr>
          <p:cNvSpPr txBox="1"/>
          <p:nvPr/>
        </p:nvSpPr>
        <p:spPr>
          <a:xfrm>
            <a:off x="6469735" y="2469934"/>
            <a:ext cx="1103974" cy="444350"/>
          </a:xfrm>
          <a:prstGeom prst="rect">
            <a:avLst/>
          </a:prstGeom>
          <a:solidFill>
            <a:srgbClr val="E7B9B8">
              <a:alpha val="50000"/>
            </a:srgbClr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IN" sz="900" dirty="0"/>
              <a:t>Data &amp; Application Security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5DCBB72-D1BB-44C2-8595-63B7C9AC298D}"/>
              </a:ext>
            </a:extLst>
          </p:cNvPr>
          <p:cNvSpPr txBox="1"/>
          <p:nvPr/>
        </p:nvSpPr>
        <p:spPr>
          <a:xfrm>
            <a:off x="7671995" y="3077487"/>
            <a:ext cx="1103974" cy="444350"/>
          </a:xfrm>
          <a:prstGeom prst="rect">
            <a:avLst/>
          </a:prstGeom>
          <a:solidFill>
            <a:srgbClr val="B3A3C9">
              <a:alpha val="50000"/>
            </a:srgbClr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en-US" sz="900" dirty="0"/>
              <a:t>Cloud &amp; Cloud Access Security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68DFFA4-1103-4DA5-B202-FAFF22BF15CD}"/>
              </a:ext>
            </a:extLst>
          </p:cNvPr>
          <p:cNvCxnSpPr>
            <a:stCxn id="60" idx="4"/>
            <a:endCxn id="72" idx="0"/>
          </p:cNvCxnSpPr>
          <p:nvPr/>
        </p:nvCxnSpPr>
        <p:spPr>
          <a:xfrm flipH="1">
            <a:off x="7021722" y="1962329"/>
            <a:ext cx="1" cy="507605"/>
          </a:xfrm>
          <a:prstGeom prst="line">
            <a:avLst/>
          </a:prstGeom>
          <a:ln w="19050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996DF18-07C5-4D5D-9E34-7B8BD3E6B9CD}"/>
              </a:ext>
            </a:extLst>
          </p:cNvPr>
          <p:cNvCxnSpPr>
            <a:cxnSpLocks/>
            <a:stCxn id="61" idx="4"/>
            <a:endCxn id="73" idx="0"/>
          </p:cNvCxnSpPr>
          <p:nvPr/>
        </p:nvCxnSpPr>
        <p:spPr>
          <a:xfrm>
            <a:off x="8223981" y="2754866"/>
            <a:ext cx="0" cy="322622"/>
          </a:xfrm>
          <a:prstGeom prst="line">
            <a:avLst/>
          </a:prstGeom>
          <a:ln w="19050">
            <a:solidFill>
              <a:srgbClr val="5959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>
            <a:extLst>
              <a:ext uri="{FF2B5EF4-FFF2-40B4-BE49-F238E27FC236}">
                <a16:creationId xmlns:a16="http://schemas.microsoft.com/office/drawing/2014/main" id="{C1775AF0-CBB1-475C-A871-A1CFDAACC434}"/>
              </a:ext>
            </a:extLst>
          </p:cNvPr>
          <p:cNvSpPr>
            <a:spLocks noEditPoints="1"/>
          </p:cNvSpPr>
          <p:nvPr/>
        </p:nvSpPr>
        <p:spPr bwMode="auto">
          <a:xfrm>
            <a:off x="762851" y="2105316"/>
            <a:ext cx="314334" cy="407484"/>
          </a:xfrm>
          <a:custGeom>
            <a:avLst/>
            <a:gdLst>
              <a:gd name="T0" fmla="*/ 1112 w 1197"/>
              <a:gd name="T1" fmla="*/ 629 h 1558"/>
              <a:gd name="T2" fmla="*/ 1082 w 1197"/>
              <a:gd name="T3" fmla="*/ 629 h 1558"/>
              <a:gd name="T4" fmla="*/ 1082 w 1197"/>
              <a:gd name="T5" fmla="*/ 487 h 1558"/>
              <a:gd name="T6" fmla="*/ 613 w 1197"/>
              <a:gd name="T7" fmla="*/ 0 h 1558"/>
              <a:gd name="T8" fmla="*/ 584 w 1197"/>
              <a:gd name="T9" fmla="*/ 0 h 1558"/>
              <a:gd name="T10" fmla="*/ 115 w 1197"/>
              <a:gd name="T11" fmla="*/ 487 h 1558"/>
              <a:gd name="T12" fmla="*/ 115 w 1197"/>
              <a:gd name="T13" fmla="*/ 629 h 1558"/>
              <a:gd name="T14" fmla="*/ 85 w 1197"/>
              <a:gd name="T15" fmla="*/ 629 h 1558"/>
              <a:gd name="T16" fmla="*/ 0 w 1197"/>
              <a:gd name="T17" fmla="*/ 737 h 1558"/>
              <a:gd name="T18" fmla="*/ 0 w 1197"/>
              <a:gd name="T19" fmla="*/ 1449 h 1558"/>
              <a:gd name="T20" fmla="*/ 85 w 1197"/>
              <a:gd name="T21" fmla="*/ 1558 h 1558"/>
              <a:gd name="T22" fmla="*/ 1112 w 1197"/>
              <a:gd name="T23" fmla="*/ 1558 h 1558"/>
              <a:gd name="T24" fmla="*/ 1197 w 1197"/>
              <a:gd name="T25" fmla="*/ 1449 h 1558"/>
              <a:gd name="T26" fmla="*/ 1197 w 1197"/>
              <a:gd name="T27" fmla="*/ 737 h 1558"/>
              <a:gd name="T28" fmla="*/ 1112 w 1197"/>
              <a:gd name="T29" fmla="*/ 629 h 1558"/>
              <a:gd name="T30" fmla="*/ 695 w 1197"/>
              <a:gd name="T31" fmla="*/ 1092 h 1558"/>
              <a:gd name="T32" fmla="*/ 695 w 1197"/>
              <a:gd name="T33" fmla="*/ 1308 h 1558"/>
              <a:gd name="T34" fmla="*/ 650 w 1197"/>
              <a:gd name="T35" fmla="*/ 1353 h 1558"/>
              <a:gd name="T36" fmla="*/ 548 w 1197"/>
              <a:gd name="T37" fmla="*/ 1353 h 1558"/>
              <a:gd name="T38" fmla="*/ 502 w 1197"/>
              <a:gd name="T39" fmla="*/ 1308 h 1558"/>
              <a:gd name="T40" fmla="*/ 502 w 1197"/>
              <a:gd name="T41" fmla="*/ 1092 h 1558"/>
              <a:gd name="T42" fmla="*/ 464 w 1197"/>
              <a:gd name="T43" fmla="*/ 1000 h 1558"/>
              <a:gd name="T44" fmla="*/ 584 w 1197"/>
              <a:gd name="T45" fmla="*/ 871 h 1558"/>
              <a:gd name="T46" fmla="*/ 613 w 1197"/>
              <a:gd name="T47" fmla="*/ 871 h 1558"/>
              <a:gd name="T48" fmla="*/ 733 w 1197"/>
              <a:gd name="T49" fmla="*/ 1000 h 1558"/>
              <a:gd name="T50" fmla="*/ 695 w 1197"/>
              <a:gd name="T51" fmla="*/ 1092 h 1558"/>
              <a:gd name="T52" fmla="*/ 882 w 1197"/>
              <a:gd name="T53" fmla="*/ 629 h 1558"/>
              <a:gd name="T54" fmla="*/ 315 w 1197"/>
              <a:gd name="T55" fmla="*/ 629 h 1558"/>
              <a:gd name="T56" fmla="*/ 315 w 1197"/>
              <a:gd name="T57" fmla="*/ 487 h 1558"/>
              <a:gd name="T58" fmla="*/ 599 w 1197"/>
              <a:gd name="T59" fmla="*/ 201 h 1558"/>
              <a:gd name="T60" fmla="*/ 882 w 1197"/>
              <a:gd name="T61" fmla="*/ 487 h 1558"/>
              <a:gd name="T62" fmla="*/ 882 w 1197"/>
              <a:gd name="T63" fmla="*/ 629 h 1558"/>
              <a:gd name="T64" fmla="*/ 882 w 1197"/>
              <a:gd name="T65" fmla="*/ 629 h 1558"/>
              <a:gd name="T66" fmla="*/ 882 w 1197"/>
              <a:gd name="T67" fmla="*/ 629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7" h="1558">
                <a:moveTo>
                  <a:pt x="1112" y="629"/>
                </a:moveTo>
                <a:cubicBezTo>
                  <a:pt x="1082" y="629"/>
                  <a:pt x="1082" y="629"/>
                  <a:pt x="1082" y="629"/>
                </a:cubicBezTo>
                <a:cubicBezTo>
                  <a:pt x="1082" y="487"/>
                  <a:pt x="1082" y="487"/>
                  <a:pt x="1082" y="487"/>
                </a:cubicBezTo>
                <a:cubicBezTo>
                  <a:pt x="1082" y="224"/>
                  <a:pt x="873" y="5"/>
                  <a:pt x="613" y="0"/>
                </a:cubicBezTo>
                <a:cubicBezTo>
                  <a:pt x="606" y="0"/>
                  <a:pt x="591" y="0"/>
                  <a:pt x="584" y="0"/>
                </a:cubicBezTo>
                <a:cubicBezTo>
                  <a:pt x="324" y="5"/>
                  <a:pt x="115" y="224"/>
                  <a:pt x="115" y="487"/>
                </a:cubicBezTo>
                <a:cubicBezTo>
                  <a:pt x="115" y="629"/>
                  <a:pt x="115" y="629"/>
                  <a:pt x="115" y="629"/>
                </a:cubicBezTo>
                <a:cubicBezTo>
                  <a:pt x="85" y="629"/>
                  <a:pt x="85" y="629"/>
                  <a:pt x="85" y="629"/>
                </a:cubicBezTo>
                <a:cubicBezTo>
                  <a:pt x="38" y="629"/>
                  <a:pt x="0" y="677"/>
                  <a:pt x="0" y="737"/>
                </a:cubicBezTo>
                <a:cubicBezTo>
                  <a:pt x="0" y="1449"/>
                  <a:pt x="0" y="1449"/>
                  <a:pt x="0" y="1449"/>
                </a:cubicBezTo>
                <a:cubicBezTo>
                  <a:pt x="0" y="1509"/>
                  <a:pt x="38" y="1558"/>
                  <a:pt x="85" y="1558"/>
                </a:cubicBezTo>
                <a:cubicBezTo>
                  <a:pt x="1112" y="1558"/>
                  <a:pt x="1112" y="1558"/>
                  <a:pt x="1112" y="1558"/>
                </a:cubicBezTo>
                <a:cubicBezTo>
                  <a:pt x="1159" y="1558"/>
                  <a:pt x="1197" y="1509"/>
                  <a:pt x="1197" y="1449"/>
                </a:cubicBezTo>
                <a:cubicBezTo>
                  <a:pt x="1197" y="737"/>
                  <a:pt x="1197" y="737"/>
                  <a:pt x="1197" y="737"/>
                </a:cubicBezTo>
                <a:cubicBezTo>
                  <a:pt x="1197" y="677"/>
                  <a:pt x="1159" y="629"/>
                  <a:pt x="1112" y="629"/>
                </a:cubicBezTo>
                <a:close/>
                <a:moveTo>
                  <a:pt x="695" y="1092"/>
                </a:moveTo>
                <a:cubicBezTo>
                  <a:pt x="695" y="1308"/>
                  <a:pt x="695" y="1308"/>
                  <a:pt x="695" y="1308"/>
                </a:cubicBezTo>
                <a:cubicBezTo>
                  <a:pt x="695" y="1332"/>
                  <a:pt x="674" y="1353"/>
                  <a:pt x="650" y="1353"/>
                </a:cubicBezTo>
                <a:cubicBezTo>
                  <a:pt x="548" y="1353"/>
                  <a:pt x="548" y="1353"/>
                  <a:pt x="548" y="1353"/>
                </a:cubicBezTo>
                <a:cubicBezTo>
                  <a:pt x="523" y="1353"/>
                  <a:pt x="502" y="1332"/>
                  <a:pt x="502" y="1308"/>
                </a:cubicBezTo>
                <a:cubicBezTo>
                  <a:pt x="502" y="1092"/>
                  <a:pt x="502" y="1092"/>
                  <a:pt x="502" y="1092"/>
                </a:cubicBezTo>
                <a:cubicBezTo>
                  <a:pt x="478" y="1069"/>
                  <a:pt x="464" y="1036"/>
                  <a:pt x="464" y="1000"/>
                </a:cubicBezTo>
                <a:cubicBezTo>
                  <a:pt x="464" y="932"/>
                  <a:pt x="517" y="873"/>
                  <a:pt x="584" y="871"/>
                </a:cubicBezTo>
                <a:cubicBezTo>
                  <a:pt x="591" y="870"/>
                  <a:pt x="606" y="870"/>
                  <a:pt x="613" y="871"/>
                </a:cubicBezTo>
                <a:cubicBezTo>
                  <a:pt x="680" y="873"/>
                  <a:pt x="733" y="932"/>
                  <a:pt x="733" y="1000"/>
                </a:cubicBezTo>
                <a:cubicBezTo>
                  <a:pt x="733" y="1036"/>
                  <a:pt x="719" y="1069"/>
                  <a:pt x="695" y="1092"/>
                </a:cubicBezTo>
                <a:close/>
                <a:moveTo>
                  <a:pt x="882" y="629"/>
                </a:moveTo>
                <a:cubicBezTo>
                  <a:pt x="315" y="629"/>
                  <a:pt x="315" y="629"/>
                  <a:pt x="315" y="629"/>
                </a:cubicBezTo>
                <a:cubicBezTo>
                  <a:pt x="315" y="487"/>
                  <a:pt x="315" y="487"/>
                  <a:pt x="315" y="487"/>
                </a:cubicBezTo>
                <a:cubicBezTo>
                  <a:pt x="315" y="330"/>
                  <a:pt x="442" y="201"/>
                  <a:pt x="599" y="201"/>
                </a:cubicBezTo>
                <a:cubicBezTo>
                  <a:pt x="755" y="201"/>
                  <a:pt x="882" y="330"/>
                  <a:pt x="882" y="487"/>
                </a:cubicBezTo>
                <a:lnTo>
                  <a:pt x="882" y="629"/>
                </a:lnTo>
                <a:close/>
                <a:moveTo>
                  <a:pt x="882" y="629"/>
                </a:moveTo>
                <a:cubicBezTo>
                  <a:pt x="882" y="629"/>
                  <a:pt x="882" y="629"/>
                  <a:pt x="882" y="629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B2E520-5C1A-46DF-8566-7E3E1D3F7213}"/>
              </a:ext>
            </a:extLst>
          </p:cNvPr>
          <p:cNvGrpSpPr/>
          <p:nvPr/>
        </p:nvGrpSpPr>
        <p:grpSpPr>
          <a:xfrm>
            <a:off x="8006164" y="2091514"/>
            <a:ext cx="435630" cy="435086"/>
            <a:chOff x="9504363" y="4691063"/>
            <a:chExt cx="1273175" cy="1271587"/>
          </a:xfrm>
          <a:solidFill>
            <a:schemeClr val="bg1">
              <a:lumMod val="65000"/>
            </a:schemeClr>
          </a:solidFill>
        </p:grpSpPr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D0C07BEB-4326-4807-8DB8-2D24F5058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4363" y="5776913"/>
              <a:ext cx="1273175" cy="185737"/>
            </a:xfrm>
            <a:custGeom>
              <a:avLst/>
              <a:gdLst>
                <a:gd name="T0" fmla="*/ 1907 w 2054"/>
                <a:gd name="T1" fmla="*/ 8 h 300"/>
                <a:gd name="T2" fmla="*/ 1770 w 2054"/>
                <a:gd name="T3" fmla="*/ 115 h 300"/>
                <a:gd name="T4" fmla="*/ 1766 w 2054"/>
                <a:gd name="T5" fmla="*/ 114 h 300"/>
                <a:gd name="T6" fmla="*/ 1165 w 2054"/>
                <a:gd name="T7" fmla="*/ 114 h 300"/>
                <a:gd name="T8" fmla="*/ 1161 w 2054"/>
                <a:gd name="T9" fmla="*/ 115 h 300"/>
                <a:gd name="T10" fmla="*/ 1024 w 2054"/>
                <a:gd name="T11" fmla="*/ 8 h 300"/>
                <a:gd name="T12" fmla="*/ 887 w 2054"/>
                <a:gd name="T13" fmla="*/ 115 h 300"/>
                <a:gd name="T14" fmla="*/ 883 w 2054"/>
                <a:gd name="T15" fmla="*/ 114 h 300"/>
                <a:gd name="T16" fmla="*/ 282 w 2054"/>
                <a:gd name="T17" fmla="*/ 114 h 300"/>
                <a:gd name="T18" fmla="*/ 278 w 2054"/>
                <a:gd name="T19" fmla="*/ 115 h 300"/>
                <a:gd name="T20" fmla="*/ 123 w 2054"/>
                <a:gd name="T21" fmla="*/ 9 h 300"/>
                <a:gd name="T22" fmla="*/ 0 w 2054"/>
                <a:gd name="T23" fmla="*/ 149 h 300"/>
                <a:gd name="T24" fmla="*/ 123 w 2054"/>
                <a:gd name="T25" fmla="*/ 289 h 300"/>
                <a:gd name="T26" fmla="*/ 278 w 2054"/>
                <a:gd name="T27" fmla="*/ 183 h 300"/>
                <a:gd name="T28" fmla="*/ 282 w 2054"/>
                <a:gd name="T29" fmla="*/ 184 h 300"/>
                <a:gd name="T30" fmla="*/ 883 w 2054"/>
                <a:gd name="T31" fmla="*/ 184 h 300"/>
                <a:gd name="T32" fmla="*/ 887 w 2054"/>
                <a:gd name="T33" fmla="*/ 183 h 300"/>
                <a:gd name="T34" fmla="*/ 1024 w 2054"/>
                <a:gd name="T35" fmla="*/ 290 h 300"/>
                <a:gd name="T36" fmla="*/ 1161 w 2054"/>
                <a:gd name="T37" fmla="*/ 183 h 300"/>
                <a:gd name="T38" fmla="*/ 1165 w 2054"/>
                <a:gd name="T39" fmla="*/ 184 h 300"/>
                <a:gd name="T40" fmla="*/ 1766 w 2054"/>
                <a:gd name="T41" fmla="*/ 184 h 300"/>
                <a:gd name="T42" fmla="*/ 1770 w 2054"/>
                <a:gd name="T43" fmla="*/ 183 h 300"/>
                <a:gd name="T44" fmla="*/ 1930 w 2054"/>
                <a:gd name="T45" fmla="*/ 288 h 300"/>
                <a:gd name="T46" fmla="*/ 2048 w 2054"/>
                <a:gd name="T47" fmla="*/ 137 h 300"/>
                <a:gd name="T48" fmla="*/ 1907 w 2054"/>
                <a:gd name="T49" fmla="*/ 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54" h="300">
                  <a:moveTo>
                    <a:pt x="1907" y="8"/>
                  </a:moveTo>
                  <a:cubicBezTo>
                    <a:pt x="1842" y="8"/>
                    <a:pt x="1786" y="52"/>
                    <a:pt x="1770" y="115"/>
                  </a:cubicBezTo>
                  <a:cubicBezTo>
                    <a:pt x="1769" y="114"/>
                    <a:pt x="1767" y="114"/>
                    <a:pt x="1766" y="114"/>
                  </a:cubicBezTo>
                  <a:cubicBezTo>
                    <a:pt x="1165" y="114"/>
                    <a:pt x="1165" y="114"/>
                    <a:pt x="1165" y="114"/>
                  </a:cubicBezTo>
                  <a:cubicBezTo>
                    <a:pt x="1164" y="114"/>
                    <a:pt x="1162" y="114"/>
                    <a:pt x="1161" y="115"/>
                  </a:cubicBezTo>
                  <a:cubicBezTo>
                    <a:pt x="1145" y="52"/>
                    <a:pt x="1089" y="8"/>
                    <a:pt x="1024" y="8"/>
                  </a:cubicBezTo>
                  <a:cubicBezTo>
                    <a:pt x="959" y="8"/>
                    <a:pt x="903" y="52"/>
                    <a:pt x="887" y="115"/>
                  </a:cubicBezTo>
                  <a:cubicBezTo>
                    <a:pt x="886" y="114"/>
                    <a:pt x="884" y="114"/>
                    <a:pt x="883" y="114"/>
                  </a:cubicBezTo>
                  <a:cubicBezTo>
                    <a:pt x="282" y="114"/>
                    <a:pt x="282" y="114"/>
                    <a:pt x="282" y="114"/>
                  </a:cubicBezTo>
                  <a:cubicBezTo>
                    <a:pt x="281" y="114"/>
                    <a:pt x="279" y="114"/>
                    <a:pt x="278" y="115"/>
                  </a:cubicBezTo>
                  <a:cubicBezTo>
                    <a:pt x="260" y="46"/>
                    <a:pt x="194" y="0"/>
                    <a:pt x="123" y="9"/>
                  </a:cubicBezTo>
                  <a:cubicBezTo>
                    <a:pt x="53" y="18"/>
                    <a:pt x="0" y="78"/>
                    <a:pt x="0" y="149"/>
                  </a:cubicBezTo>
                  <a:cubicBezTo>
                    <a:pt x="0" y="220"/>
                    <a:pt x="53" y="281"/>
                    <a:pt x="123" y="289"/>
                  </a:cubicBezTo>
                  <a:cubicBezTo>
                    <a:pt x="194" y="298"/>
                    <a:pt x="260" y="253"/>
                    <a:pt x="278" y="183"/>
                  </a:cubicBezTo>
                  <a:cubicBezTo>
                    <a:pt x="279" y="184"/>
                    <a:pt x="281" y="184"/>
                    <a:pt x="282" y="184"/>
                  </a:cubicBezTo>
                  <a:cubicBezTo>
                    <a:pt x="883" y="184"/>
                    <a:pt x="883" y="184"/>
                    <a:pt x="883" y="184"/>
                  </a:cubicBezTo>
                  <a:cubicBezTo>
                    <a:pt x="884" y="184"/>
                    <a:pt x="886" y="184"/>
                    <a:pt x="887" y="183"/>
                  </a:cubicBezTo>
                  <a:cubicBezTo>
                    <a:pt x="903" y="246"/>
                    <a:pt x="959" y="290"/>
                    <a:pt x="1024" y="290"/>
                  </a:cubicBezTo>
                  <a:cubicBezTo>
                    <a:pt x="1089" y="290"/>
                    <a:pt x="1145" y="246"/>
                    <a:pt x="1161" y="183"/>
                  </a:cubicBezTo>
                  <a:cubicBezTo>
                    <a:pt x="1162" y="184"/>
                    <a:pt x="1164" y="184"/>
                    <a:pt x="1165" y="184"/>
                  </a:cubicBezTo>
                  <a:cubicBezTo>
                    <a:pt x="1766" y="184"/>
                    <a:pt x="1766" y="184"/>
                    <a:pt x="1766" y="184"/>
                  </a:cubicBezTo>
                  <a:cubicBezTo>
                    <a:pt x="1767" y="184"/>
                    <a:pt x="1769" y="184"/>
                    <a:pt x="1770" y="183"/>
                  </a:cubicBezTo>
                  <a:cubicBezTo>
                    <a:pt x="1788" y="255"/>
                    <a:pt x="1858" y="300"/>
                    <a:pt x="1930" y="288"/>
                  </a:cubicBezTo>
                  <a:cubicBezTo>
                    <a:pt x="2003" y="276"/>
                    <a:pt x="2054" y="210"/>
                    <a:pt x="2048" y="137"/>
                  </a:cubicBezTo>
                  <a:cubicBezTo>
                    <a:pt x="2041" y="64"/>
                    <a:pt x="1980" y="8"/>
                    <a:pt x="190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37AAD3C8-BD76-475A-A7F1-9DFFE0AC9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0713" y="4691063"/>
              <a:ext cx="1257300" cy="1058862"/>
            </a:xfrm>
            <a:custGeom>
              <a:avLst/>
              <a:gdLst>
                <a:gd name="T0" fmla="*/ 351 w 2028"/>
                <a:gd name="T1" fmla="*/ 1237 h 1715"/>
                <a:gd name="T2" fmla="*/ 943 w 2028"/>
                <a:gd name="T3" fmla="*/ 1237 h 1715"/>
                <a:gd name="T4" fmla="*/ 943 w 2028"/>
                <a:gd name="T5" fmla="*/ 1715 h 1715"/>
                <a:gd name="T6" fmla="*/ 1085 w 2028"/>
                <a:gd name="T7" fmla="*/ 1715 h 1715"/>
                <a:gd name="T8" fmla="*/ 1085 w 2028"/>
                <a:gd name="T9" fmla="*/ 1237 h 1715"/>
                <a:gd name="T10" fmla="*/ 1677 w 2028"/>
                <a:gd name="T11" fmla="*/ 1237 h 1715"/>
                <a:gd name="T12" fmla="*/ 1907 w 2028"/>
                <a:gd name="T13" fmla="*/ 1141 h 1715"/>
                <a:gd name="T14" fmla="*/ 1978 w 2028"/>
                <a:gd name="T15" fmla="*/ 785 h 1715"/>
                <a:gd name="T16" fmla="*/ 1677 w 2028"/>
                <a:gd name="T17" fmla="*/ 581 h 1715"/>
                <a:gd name="T18" fmla="*/ 1652 w 2028"/>
                <a:gd name="T19" fmla="*/ 571 h 1715"/>
                <a:gd name="T20" fmla="*/ 1641 w 2028"/>
                <a:gd name="T21" fmla="*/ 546 h 1715"/>
                <a:gd name="T22" fmla="*/ 1315 w 2028"/>
                <a:gd name="T23" fmla="*/ 218 h 1715"/>
                <a:gd name="T24" fmla="*/ 1229 w 2028"/>
                <a:gd name="T25" fmla="*/ 230 h 1715"/>
                <a:gd name="T26" fmla="*/ 989 w 2028"/>
                <a:gd name="T27" fmla="*/ 546 h 1715"/>
                <a:gd name="T28" fmla="*/ 954 w 2028"/>
                <a:gd name="T29" fmla="*/ 581 h 1715"/>
                <a:gd name="T30" fmla="*/ 918 w 2028"/>
                <a:gd name="T31" fmla="*/ 546 h 1715"/>
                <a:gd name="T32" fmla="*/ 1160 w 2028"/>
                <a:gd name="T33" fmla="*/ 180 h 1715"/>
                <a:gd name="T34" fmla="*/ 669 w 2028"/>
                <a:gd name="T35" fmla="*/ 68 h 1715"/>
                <a:gd name="T36" fmla="*/ 387 w 2028"/>
                <a:gd name="T37" fmla="*/ 486 h 1715"/>
                <a:gd name="T38" fmla="*/ 390 w 2028"/>
                <a:gd name="T39" fmla="*/ 542 h 1715"/>
                <a:gd name="T40" fmla="*/ 390 w 2028"/>
                <a:gd name="T41" fmla="*/ 544 h 1715"/>
                <a:gd name="T42" fmla="*/ 390 w 2028"/>
                <a:gd name="T43" fmla="*/ 546 h 1715"/>
                <a:gd name="T44" fmla="*/ 389 w 2028"/>
                <a:gd name="T45" fmla="*/ 551 h 1715"/>
                <a:gd name="T46" fmla="*/ 388 w 2028"/>
                <a:gd name="T47" fmla="*/ 558 h 1715"/>
                <a:gd name="T48" fmla="*/ 385 w 2028"/>
                <a:gd name="T49" fmla="*/ 564 h 1715"/>
                <a:gd name="T50" fmla="*/ 376 w 2028"/>
                <a:gd name="T51" fmla="*/ 574 h 1715"/>
                <a:gd name="T52" fmla="*/ 371 w 2028"/>
                <a:gd name="T53" fmla="*/ 577 h 1715"/>
                <a:gd name="T54" fmla="*/ 364 w 2028"/>
                <a:gd name="T55" fmla="*/ 580 h 1715"/>
                <a:gd name="T56" fmla="*/ 359 w 2028"/>
                <a:gd name="T57" fmla="*/ 581 h 1715"/>
                <a:gd name="T58" fmla="*/ 355 w 2028"/>
                <a:gd name="T59" fmla="*/ 581 h 1715"/>
                <a:gd name="T60" fmla="*/ 351 w 2028"/>
                <a:gd name="T61" fmla="*/ 581 h 1715"/>
                <a:gd name="T62" fmla="*/ 121 w 2028"/>
                <a:gd name="T63" fmla="*/ 677 h 1715"/>
                <a:gd name="T64" fmla="*/ 50 w 2028"/>
                <a:gd name="T65" fmla="*/ 1034 h 1715"/>
                <a:gd name="T66" fmla="*/ 351 w 2028"/>
                <a:gd name="T67" fmla="*/ 1237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28" h="1715">
                  <a:moveTo>
                    <a:pt x="351" y="1237"/>
                  </a:moveTo>
                  <a:cubicBezTo>
                    <a:pt x="943" y="1237"/>
                    <a:pt x="943" y="1237"/>
                    <a:pt x="943" y="1237"/>
                  </a:cubicBezTo>
                  <a:cubicBezTo>
                    <a:pt x="943" y="1715"/>
                    <a:pt x="943" y="1715"/>
                    <a:pt x="943" y="1715"/>
                  </a:cubicBezTo>
                  <a:cubicBezTo>
                    <a:pt x="987" y="1690"/>
                    <a:pt x="1041" y="1690"/>
                    <a:pt x="1085" y="1715"/>
                  </a:cubicBezTo>
                  <a:cubicBezTo>
                    <a:pt x="1085" y="1237"/>
                    <a:pt x="1085" y="1237"/>
                    <a:pt x="1085" y="1237"/>
                  </a:cubicBezTo>
                  <a:cubicBezTo>
                    <a:pt x="1677" y="1237"/>
                    <a:pt x="1677" y="1237"/>
                    <a:pt x="1677" y="1237"/>
                  </a:cubicBezTo>
                  <a:cubicBezTo>
                    <a:pt x="1763" y="1238"/>
                    <a:pt x="1846" y="1203"/>
                    <a:pt x="1907" y="1141"/>
                  </a:cubicBezTo>
                  <a:cubicBezTo>
                    <a:pt x="2000" y="1048"/>
                    <a:pt x="2028" y="907"/>
                    <a:pt x="1978" y="785"/>
                  </a:cubicBezTo>
                  <a:cubicBezTo>
                    <a:pt x="1928" y="662"/>
                    <a:pt x="1809" y="582"/>
                    <a:pt x="1677" y="581"/>
                  </a:cubicBezTo>
                  <a:cubicBezTo>
                    <a:pt x="1667" y="581"/>
                    <a:pt x="1658" y="578"/>
                    <a:pt x="1652" y="571"/>
                  </a:cubicBezTo>
                  <a:cubicBezTo>
                    <a:pt x="1645" y="564"/>
                    <a:pt x="1641" y="556"/>
                    <a:pt x="1641" y="546"/>
                  </a:cubicBezTo>
                  <a:cubicBezTo>
                    <a:pt x="1642" y="366"/>
                    <a:pt x="1496" y="219"/>
                    <a:pt x="1315" y="218"/>
                  </a:cubicBezTo>
                  <a:cubicBezTo>
                    <a:pt x="1286" y="218"/>
                    <a:pt x="1257" y="222"/>
                    <a:pt x="1229" y="230"/>
                  </a:cubicBezTo>
                  <a:cubicBezTo>
                    <a:pt x="1087" y="269"/>
                    <a:pt x="989" y="399"/>
                    <a:pt x="989" y="546"/>
                  </a:cubicBezTo>
                  <a:cubicBezTo>
                    <a:pt x="989" y="566"/>
                    <a:pt x="973" y="581"/>
                    <a:pt x="954" y="581"/>
                  </a:cubicBezTo>
                  <a:cubicBezTo>
                    <a:pt x="934" y="581"/>
                    <a:pt x="918" y="566"/>
                    <a:pt x="918" y="546"/>
                  </a:cubicBezTo>
                  <a:cubicBezTo>
                    <a:pt x="919" y="387"/>
                    <a:pt x="1013" y="243"/>
                    <a:pt x="1160" y="180"/>
                  </a:cubicBezTo>
                  <a:cubicBezTo>
                    <a:pt x="1035" y="45"/>
                    <a:pt x="840" y="0"/>
                    <a:pt x="669" y="68"/>
                  </a:cubicBezTo>
                  <a:cubicBezTo>
                    <a:pt x="497" y="136"/>
                    <a:pt x="385" y="301"/>
                    <a:pt x="387" y="486"/>
                  </a:cubicBezTo>
                  <a:cubicBezTo>
                    <a:pt x="387" y="504"/>
                    <a:pt x="388" y="523"/>
                    <a:pt x="390" y="542"/>
                  </a:cubicBezTo>
                  <a:cubicBezTo>
                    <a:pt x="390" y="543"/>
                    <a:pt x="390" y="543"/>
                    <a:pt x="390" y="544"/>
                  </a:cubicBezTo>
                  <a:cubicBezTo>
                    <a:pt x="390" y="545"/>
                    <a:pt x="390" y="545"/>
                    <a:pt x="390" y="546"/>
                  </a:cubicBezTo>
                  <a:cubicBezTo>
                    <a:pt x="390" y="548"/>
                    <a:pt x="390" y="549"/>
                    <a:pt x="389" y="551"/>
                  </a:cubicBezTo>
                  <a:cubicBezTo>
                    <a:pt x="389" y="553"/>
                    <a:pt x="389" y="556"/>
                    <a:pt x="388" y="558"/>
                  </a:cubicBezTo>
                  <a:cubicBezTo>
                    <a:pt x="387" y="560"/>
                    <a:pt x="386" y="562"/>
                    <a:pt x="385" y="564"/>
                  </a:cubicBezTo>
                  <a:cubicBezTo>
                    <a:pt x="383" y="568"/>
                    <a:pt x="380" y="571"/>
                    <a:pt x="376" y="574"/>
                  </a:cubicBezTo>
                  <a:cubicBezTo>
                    <a:pt x="374" y="575"/>
                    <a:pt x="373" y="576"/>
                    <a:pt x="371" y="577"/>
                  </a:cubicBezTo>
                  <a:cubicBezTo>
                    <a:pt x="368" y="578"/>
                    <a:pt x="366" y="579"/>
                    <a:pt x="364" y="580"/>
                  </a:cubicBezTo>
                  <a:cubicBezTo>
                    <a:pt x="362" y="580"/>
                    <a:pt x="361" y="581"/>
                    <a:pt x="359" y="581"/>
                  </a:cubicBezTo>
                  <a:cubicBezTo>
                    <a:pt x="358" y="581"/>
                    <a:pt x="356" y="581"/>
                    <a:pt x="355" y="581"/>
                  </a:cubicBezTo>
                  <a:cubicBezTo>
                    <a:pt x="351" y="581"/>
                    <a:pt x="351" y="581"/>
                    <a:pt x="351" y="581"/>
                  </a:cubicBezTo>
                  <a:cubicBezTo>
                    <a:pt x="265" y="581"/>
                    <a:pt x="182" y="616"/>
                    <a:pt x="121" y="677"/>
                  </a:cubicBezTo>
                  <a:cubicBezTo>
                    <a:pt x="28" y="771"/>
                    <a:pt x="0" y="912"/>
                    <a:pt x="50" y="1034"/>
                  </a:cubicBezTo>
                  <a:cubicBezTo>
                    <a:pt x="100" y="1156"/>
                    <a:pt x="219" y="1236"/>
                    <a:pt x="351" y="1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5" name="Freeform 14">
            <a:extLst>
              <a:ext uri="{FF2B5EF4-FFF2-40B4-BE49-F238E27FC236}">
                <a16:creationId xmlns:a16="http://schemas.microsoft.com/office/drawing/2014/main" id="{444AB99A-D7AB-465F-B451-E6B245FDD8B9}"/>
              </a:ext>
            </a:extLst>
          </p:cNvPr>
          <p:cNvSpPr>
            <a:spLocks noEditPoints="1"/>
          </p:cNvSpPr>
          <p:nvPr/>
        </p:nvSpPr>
        <p:spPr bwMode="auto">
          <a:xfrm>
            <a:off x="1952779" y="1291255"/>
            <a:ext cx="338996" cy="450535"/>
          </a:xfrm>
          <a:custGeom>
            <a:avLst/>
            <a:gdLst>
              <a:gd name="T0" fmla="*/ 1507 w 1536"/>
              <a:gd name="T1" fmla="*/ 259 h 2049"/>
              <a:gd name="T2" fmla="*/ 782 w 1536"/>
              <a:gd name="T3" fmla="*/ 3 h 2049"/>
              <a:gd name="T4" fmla="*/ 754 w 1536"/>
              <a:gd name="T5" fmla="*/ 3 h 2049"/>
              <a:gd name="T6" fmla="*/ 29 w 1536"/>
              <a:gd name="T7" fmla="*/ 259 h 2049"/>
              <a:gd name="T8" fmla="*/ 0 w 1536"/>
              <a:gd name="T9" fmla="*/ 300 h 2049"/>
              <a:gd name="T10" fmla="*/ 0 w 1536"/>
              <a:gd name="T11" fmla="*/ 812 h 2049"/>
              <a:gd name="T12" fmla="*/ 749 w 1536"/>
              <a:gd name="T13" fmla="*/ 2044 h 2049"/>
              <a:gd name="T14" fmla="*/ 768 w 1536"/>
              <a:gd name="T15" fmla="*/ 2049 h 2049"/>
              <a:gd name="T16" fmla="*/ 787 w 1536"/>
              <a:gd name="T17" fmla="*/ 2044 h 2049"/>
              <a:gd name="T18" fmla="*/ 1536 w 1536"/>
              <a:gd name="T19" fmla="*/ 812 h 2049"/>
              <a:gd name="T20" fmla="*/ 1536 w 1536"/>
              <a:gd name="T21" fmla="*/ 300 h 2049"/>
              <a:gd name="T22" fmla="*/ 1507 w 1536"/>
              <a:gd name="T23" fmla="*/ 259 h 2049"/>
              <a:gd name="T24" fmla="*/ 633 w 1536"/>
              <a:gd name="T25" fmla="*/ 1366 h 2049"/>
              <a:gd name="T26" fmla="*/ 431 w 1536"/>
              <a:gd name="T27" fmla="*/ 1289 h 2049"/>
              <a:gd name="T28" fmla="*/ 382 w 1536"/>
              <a:gd name="T29" fmla="*/ 1421 h 2049"/>
              <a:gd name="T30" fmla="*/ 341 w 1536"/>
              <a:gd name="T31" fmla="*/ 1452 h 2049"/>
              <a:gd name="T32" fmla="*/ 329 w 1536"/>
              <a:gd name="T33" fmla="*/ 1450 h 2049"/>
              <a:gd name="T34" fmla="*/ 301 w 1536"/>
              <a:gd name="T35" fmla="*/ 1396 h 2049"/>
              <a:gd name="T36" fmla="*/ 433 w 1536"/>
              <a:gd name="T37" fmla="*/ 1098 h 2049"/>
              <a:gd name="T38" fmla="*/ 439 w 1536"/>
              <a:gd name="T39" fmla="*/ 1092 h 2049"/>
              <a:gd name="T40" fmla="*/ 920 w 1536"/>
              <a:gd name="T41" fmla="*/ 688 h 2049"/>
              <a:gd name="T42" fmla="*/ 941 w 1536"/>
              <a:gd name="T43" fmla="*/ 664 h 2049"/>
              <a:gd name="T44" fmla="*/ 939 w 1536"/>
              <a:gd name="T45" fmla="*/ 631 h 2049"/>
              <a:gd name="T46" fmla="*/ 882 w 1536"/>
              <a:gd name="T47" fmla="*/ 612 h 2049"/>
              <a:gd name="T48" fmla="*/ 380 w 1536"/>
              <a:gd name="T49" fmla="*/ 1024 h 2049"/>
              <a:gd name="T50" fmla="*/ 330 w 1536"/>
              <a:gd name="T51" fmla="*/ 1040 h 2049"/>
              <a:gd name="T52" fmla="*/ 302 w 1536"/>
              <a:gd name="T53" fmla="*/ 996 h 2049"/>
              <a:gd name="T54" fmla="*/ 1127 w 1536"/>
              <a:gd name="T55" fmla="*/ 428 h 2049"/>
              <a:gd name="T56" fmla="*/ 1237 w 1536"/>
              <a:gd name="T57" fmla="*/ 538 h 2049"/>
              <a:gd name="T58" fmla="*/ 633 w 1536"/>
              <a:gd name="T59" fmla="*/ 1366 h 2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36" h="2049">
                <a:moveTo>
                  <a:pt x="1507" y="259"/>
                </a:moveTo>
                <a:cubicBezTo>
                  <a:pt x="782" y="3"/>
                  <a:pt x="782" y="3"/>
                  <a:pt x="782" y="3"/>
                </a:cubicBezTo>
                <a:cubicBezTo>
                  <a:pt x="773" y="0"/>
                  <a:pt x="763" y="0"/>
                  <a:pt x="754" y="3"/>
                </a:cubicBezTo>
                <a:cubicBezTo>
                  <a:pt x="29" y="259"/>
                  <a:pt x="29" y="259"/>
                  <a:pt x="29" y="259"/>
                </a:cubicBezTo>
                <a:cubicBezTo>
                  <a:pt x="11" y="265"/>
                  <a:pt x="0" y="282"/>
                  <a:pt x="0" y="300"/>
                </a:cubicBezTo>
                <a:cubicBezTo>
                  <a:pt x="0" y="812"/>
                  <a:pt x="0" y="812"/>
                  <a:pt x="0" y="812"/>
                </a:cubicBezTo>
                <a:cubicBezTo>
                  <a:pt x="0" y="1474"/>
                  <a:pt x="98" y="1716"/>
                  <a:pt x="749" y="2044"/>
                </a:cubicBezTo>
                <a:cubicBezTo>
                  <a:pt x="755" y="2047"/>
                  <a:pt x="761" y="2049"/>
                  <a:pt x="768" y="2049"/>
                </a:cubicBezTo>
                <a:cubicBezTo>
                  <a:pt x="775" y="2049"/>
                  <a:pt x="781" y="2047"/>
                  <a:pt x="787" y="2044"/>
                </a:cubicBezTo>
                <a:cubicBezTo>
                  <a:pt x="1438" y="1716"/>
                  <a:pt x="1536" y="1474"/>
                  <a:pt x="1536" y="812"/>
                </a:cubicBezTo>
                <a:cubicBezTo>
                  <a:pt x="1536" y="300"/>
                  <a:pt x="1536" y="300"/>
                  <a:pt x="1536" y="300"/>
                </a:cubicBezTo>
                <a:cubicBezTo>
                  <a:pt x="1536" y="282"/>
                  <a:pt x="1525" y="265"/>
                  <a:pt x="1507" y="259"/>
                </a:cubicBezTo>
                <a:close/>
                <a:moveTo>
                  <a:pt x="633" y="1366"/>
                </a:moveTo>
                <a:cubicBezTo>
                  <a:pt x="559" y="1366"/>
                  <a:pt x="491" y="1339"/>
                  <a:pt x="431" y="1289"/>
                </a:cubicBezTo>
                <a:cubicBezTo>
                  <a:pt x="413" y="1330"/>
                  <a:pt x="397" y="1374"/>
                  <a:pt x="382" y="1421"/>
                </a:cubicBezTo>
                <a:cubicBezTo>
                  <a:pt x="377" y="1440"/>
                  <a:pt x="360" y="1452"/>
                  <a:pt x="341" y="1452"/>
                </a:cubicBezTo>
                <a:cubicBezTo>
                  <a:pt x="337" y="1452"/>
                  <a:pt x="333" y="1451"/>
                  <a:pt x="329" y="1450"/>
                </a:cubicBezTo>
                <a:cubicBezTo>
                  <a:pt x="306" y="1443"/>
                  <a:pt x="294" y="1419"/>
                  <a:pt x="301" y="1396"/>
                </a:cubicBezTo>
                <a:cubicBezTo>
                  <a:pt x="336" y="1281"/>
                  <a:pt x="380" y="1183"/>
                  <a:pt x="433" y="1098"/>
                </a:cubicBezTo>
                <a:cubicBezTo>
                  <a:pt x="435" y="1096"/>
                  <a:pt x="437" y="1094"/>
                  <a:pt x="439" y="1092"/>
                </a:cubicBezTo>
                <a:cubicBezTo>
                  <a:pt x="546" y="924"/>
                  <a:pt x="695" y="799"/>
                  <a:pt x="920" y="688"/>
                </a:cubicBezTo>
                <a:cubicBezTo>
                  <a:pt x="930" y="683"/>
                  <a:pt x="938" y="674"/>
                  <a:pt x="941" y="664"/>
                </a:cubicBezTo>
                <a:cubicBezTo>
                  <a:pt x="945" y="653"/>
                  <a:pt x="944" y="641"/>
                  <a:pt x="939" y="631"/>
                </a:cubicBezTo>
                <a:cubicBezTo>
                  <a:pt x="929" y="611"/>
                  <a:pt x="903" y="601"/>
                  <a:pt x="882" y="612"/>
                </a:cubicBezTo>
                <a:cubicBezTo>
                  <a:pt x="652" y="725"/>
                  <a:pt x="493" y="856"/>
                  <a:pt x="380" y="1024"/>
                </a:cubicBezTo>
                <a:cubicBezTo>
                  <a:pt x="369" y="1040"/>
                  <a:pt x="348" y="1047"/>
                  <a:pt x="330" y="1040"/>
                </a:cubicBezTo>
                <a:cubicBezTo>
                  <a:pt x="311" y="1034"/>
                  <a:pt x="300" y="1015"/>
                  <a:pt x="302" y="996"/>
                </a:cubicBezTo>
                <a:cubicBezTo>
                  <a:pt x="333" y="676"/>
                  <a:pt x="771" y="428"/>
                  <a:pt x="1127" y="428"/>
                </a:cubicBezTo>
                <a:cubicBezTo>
                  <a:pt x="1188" y="428"/>
                  <a:pt x="1237" y="477"/>
                  <a:pt x="1237" y="538"/>
                </a:cubicBezTo>
                <a:cubicBezTo>
                  <a:pt x="1237" y="913"/>
                  <a:pt x="968" y="1366"/>
                  <a:pt x="633" y="13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9" name="Freeform 18">
            <a:extLst>
              <a:ext uri="{FF2B5EF4-FFF2-40B4-BE49-F238E27FC236}">
                <a16:creationId xmlns:a16="http://schemas.microsoft.com/office/drawing/2014/main" id="{B2D2E7D3-E610-4F7D-A03A-5806A7548F55}"/>
              </a:ext>
            </a:extLst>
          </p:cNvPr>
          <p:cNvSpPr>
            <a:spLocks noEditPoints="1"/>
          </p:cNvSpPr>
          <p:nvPr/>
        </p:nvSpPr>
        <p:spPr bwMode="auto">
          <a:xfrm>
            <a:off x="3100798" y="2086275"/>
            <a:ext cx="447475" cy="445566"/>
          </a:xfrm>
          <a:custGeom>
            <a:avLst/>
            <a:gdLst>
              <a:gd name="T0" fmla="*/ 858 w 862"/>
              <a:gd name="T1" fmla="*/ 383 h 861"/>
              <a:gd name="T2" fmla="*/ 831 w 862"/>
              <a:gd name="T3" fmla="*/ 362 h 861"/>
              <a:gd name="T4" fmla="*/ 742 w 862"/>
              <a:gd name="T5" fmla="*/ 303 h 861"/>
              <a:gd name="T6" fmla="*/ 766 w 862"/>
              <a:gd name="T7" fmla="*/ 197 h 861"/>
              <a:gd name="T8" fmla="*/ 768 w 862"/>
              <a:gd name="T9" fmla="*/ 164 h 861"/>
              <a:gd name="T10" fmla="*/ 700 w 862"/>
              <a:gd name="T11" fmla="*/ 96 h 861"/>
              <a:gd name="T12" fmla="*/ 668 w 862"/>
              <a:gd name="T13" fmla="*/ 98 h 861"/>
              <a:gd name="T14" fmla="*/ 560 w 862"/>
              <a:gd name="T15" fmla="*/ 122 h 861"/>
              <a:gd name="T16" fmla="*/ 502 w 862"/>
              <a:gd name="T17" fmla="*/ 29 h 861"/>
              <a:gd name="T18" fmla="*/ 481 w 862"/>
              <a:gd name="T19" fmla="*/ 4 h 861"/>
              <a:gd name="T20" fmla="*/ 384 w 862"/>
              <a:gd name="T21" fmla="*/ 4 h 861"/>
              <a:gd name="T22" fmla="*/ 363 w 862"/>
              <a:gd name="T23" fmla="*/ 28 h 861"/>
              <a:gd name="T24" fmla="*/ 304 w 862"/>
              <a:gd name="T25" fmla="*/ 120 h 861"/>
              <a:gd name="T26" fmla="*/ 198 w 862"/>
              <a:gd name="T27" fmla="*/ 96 h 861"/>
              <a:gd name="T28" fmla="*/ 165 w 862"/>
              <a:gd name="T29" fmla="*/ 93 h 861"/>
              <a:gd name="T30" fmla="*/ 96 w 862"/>
              <a:gd name="T31" fmla="*/ 162 h 861"/>
              <a:gd name="T32" fmla="*/ 98 w 862"/>
              <a:gd name="T33" fmla="*/ 194 h 861"/>
              <a:gd name="T34" fmla="*/ 122 w 862"/>
              <a:gd name="T35" fmla="*/ 302 h 861"/>
              <a:gd name="T36" fmla="*/ 29 w 862"/>
              <a:gd name="T37" fmla="*/ 360 h 861"/>
              <a:gd name="T38" fmla="*/ 4 w 862"/>
              <a:gd name="T39" fmla="*/ 381 h 861"/>
              <a:gd name="T40" fmla="*/ 4 w 862"/>
              <a:gd name="T41" fmla="*/ 479 h 861"/>
              <a:gd name="T42" fmla="*/ 32 w 862"/>
              <a:gd name="T43" fmla="*/ 500 h 861"/>
              <a:gd name="T44" fmla="*/ 120 w 862"/>
              <a:gd name="T45" fmla="*/ 559 h 861"/>
              <a:gd name="T46" fmla="*/ 96 w 862"/>
              <a:gd name="T47" fmla="*/ 665 h 861"/>
              <a:gd name="T48" fmla="*/ 94 w 862"/>
              <a:gd name="T49" fmla="*/ 698 h 861"/>
              <a:gd name="T50" fmla="*/ 162 w 862"/>
              <a:gd name="T51" fmla="*/ 766 h 861"/>
              <a:gd name="T52" fmla="*/ 194 w 862"/>
              <a:gd name="T53" fmla="*/ 764 h 861"/>
              <a:gd name="T54" fmla="*/ 302 w 862"/>
              <a:gd name="T55" fmla="*/ 740 h 861"/>
              <a:gd name="T56" fmla="*/ 360 w 862"/>
              <a:gd name="T57" fmla="*/ 833 h 861"/>
              <a:gd name="T58" fmla="*/ 381 w 862"/>
              <a:gd name="T59" fmla="*/ 858 h 861"/>
              <a:gd name="T60" fmla="*/ 431 w 862"/>
              <a:gd name="T61" fmla="*/ 861 h 861"/>
              <a:gd name="T62" fmla="*/ 478 w 862"/>
              <a:gd name="T63" fmla="*/ 858 h 861"/>
              <a:gd name="T64" fmla="*/ 499 w 862"/>
              <a:gd name="T65" fmla="*/ 834 h 861"/>
              <a:gd name="T66" fmla="*/ 558 w 862"/>
              <a:gd name="T67" fmla="*/ 742 h 861"/>
              <a:gd name="T68" fmla="*/ 664 w 862"/>
              <a:gd name="T69" fmla="*/ 766 h 861"/>
              <a:gd name="T70" fmla="*/ 697 w 862"/>
              <a:gd name="T71" fmla="*/ 769 h 861"/>
              <a:gd name="T72" fmla="*/ 766 w 862"/>
              <a:gd name="T73" fmla="*/ 700 h 861"/>
              <a:gd name="T74" fmla="*/ 764 w 862"/>
              <a:gd name="T75" fmla="*/ 668 h 861"/>
              <a:gd name="T76" fmla="*/ 740 w 862"/>
              <a:gd name="T77" fmla="*/ 560 h 861"/>
              <a:gd name="T78" fmla="*/ 828 w 862"/>
              <a:gd name="T79" fmla="*/ 502 h 861"/>
              <a:gd name="T80" fmla="*/ 833 w 862"/>
              <a:gd name="T81" fmla="*/ 502 h 861"/>
              <a:gd name="T82" fmla="*/ 858 w 862"/>
              <a:gd name="T83" fmla="*/ 481 h 861"/>
              <a:gd name="T84" fmla="*/ 858 w 862"/>
              <a:gd name="T85" fmla="*/ 383 h 861"/>
              <a:gd name="T86" fmla="*/ 432 w 862"/>
              <a:gd name="T87" fmla="*/ 575 h 861"/>
              <a:gd name="T88" fmla="*/ 288 w 862"/>
              <a:gd name="T89" fmla="*/ 432 h 861"/>
              <a:gd name="T90" fmla="*/ 432 w 862"/>
              <a:gd name="T91" fmla="*/ 288 h 861"/>
              <a:gd name="T92" fmla="*/ 575 w 862"/>
              <a:gd name="T93" fmla="*/ 432 h 861"/>
              <a:gd name="T94" fmla="*/ 432 w 862"/>
              <a:gd name="T95" fmla="*/ 575 h 861"/>
              <a:gd name="T96" fmla="*/ 432 w 862"/>
              <a:gd name="T97" fmla="*/ 575 h 861"/>
              <a:gd name="T98" fmla="*/ 432 w 862"/>
              <a:gd name="T99" fmla="*/ 575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62" h="861">
                <a:moveTo>
                  <a:pt x="858" y="383"/>
                </a:moveTo>
                <a:cubicBezTo>
                  <a:pt x="857" y="371"/>
                  <a:pt x="843" y="362"/>
                  <a:pt x="831" y="362"/>
                </a:cubicBezTo>
                <a:cubicBezTo>
                  <a:pt x="791" y="362"/>
                  <a:pt x="756" y="339"/>
                  <a:pt x="742" y="303"/>
                </a:cubicBezTo>
                <a:cubicBezTo>
                  <a:pt x="727" y="267"/>
                  <a:pt x="736" y="224"/>
                  <a:pt x="766" y="197"/>
                </a:cubicBezTo>
                <a:cubicBezTo>
                  <a:pt x="775" y="188"/>
                  <a:pt x="776" y="174"/>
                  <a:pt x="768" y="164"/>
                </a:cubicBezTo>
                <a:cubicBezTo>
                  <a:pt x="748" y="139"/>
                  <a:pt x="725" y="116"/>
                  <a:pt x="700" y="96"/>
                </a:cubicBezTo>
                <a:cubicBezTo>
                  <a:pt x="690" y="88"/>
                  <a:pt x="676" y="89"/>
                  <a:pt x="668" y="98"/>
                </a:cubicBezTo>
                <a:cubicBezTo>
                  <a:pt x="642" y="127"/>
                  <a:pt x="596" y="137"/>
                  <a:pt x="560" y="122"/>
                </a:cubicBezTo>
                <a:cubicBezTo>
                  <a:pt x="523" y="107"/>
                  <a:pt x="500" y="69"/>
                  <a:pt x="502" y="29"/>
                </a:cubicBezTo>
                <a:cubicBezTo>
                  <a:pt x="503" y="16"/>
                  <a:pt x="494" y="5"/>
                  <a:pt x="481" y="4"/>
                </a:cubicBezTo>
                <a:cubicBezTo>
                  <a:pt x="449" y="0"/>
                  <a:pt x="417" y="0"/>
                  <a:pt x="384" y="4"/>
                </a:cubicBezTo>
                <a:cubicBezTo>
                  <a:pt x="372" y="5"/>
                  <a:pt x="363" y="16"/>
                  <a:pt x="363" y="28"/>
                </a:cubicBezTo>
                <a:cubicBezTo>
                  <a:pt x="364" y="68"/>
                  <a:pt x="341" y="105"/>
                  <a:pt x="304" y="120"/>
                </a:cubicBezTo>
                <a:cubicBezTo>
                  <a:pt x="269" y="134"/>
                  <a:pt x="223" y="124"/>
                  <a:pt x="198" y="96"/>
                </a:cubicBezTo>
                <a:cubicBezTo>
                  <a:pt x="189" y="86"/>
                  <a:pt x="175" y="85"/>
                  <a:pt x="165" y="93"/>
                </a:cubicBezTo>
                <a:cubicBezTo>
                  <a:pt x="139" y="113"/>
                  <a:pt x="116" y="136"/>
                  <a:pt x="96" y="162"/>
                </a:cubicBezTo>
                <a:cubicBezTo>
                  <a:pt x="88" y="172"/>
                  <a:pt x="89" y="186"/>
                  <a:pt x="98" y="194"/>
                </a:cubicBezTo>
                <a:cubicBezTo>
                  <a:pt x="128" y="222"/>
                  <a:pt x="138" y="265"/>
                  <a:pt x="122" y="302"/>
                </a:cubicBezTo>
                <a:cubicBezTo>
                  <a:pt x="107" y="337"/>
                  <a:pt x="71" y="360"/>
                  <a:pt x="29" y="360"/>
                </a:cubicBezTo>
                <a:cubicBezTo>
                  <a:pt x="15" y="359"/>
                  <a:pt x="5" y="369"/>
                  <a:pt x="4" y="381"/>
                </a:cubicBezTo>
                <a:cubicBezTo>
                  <a:pt x="0" y="413"/>
                  <a:pt x="0" y="446"/>
                  <a:pt x="4" y="479"/>
                </a:cubicBezTo>
                <a:cubicBezTo>
                  <a:pt x="5" y="491"/>
                  <a:pt x="20" y="500"/>
                  <a:pt x="32" y="500"/>
                </a:cubicBezTo>
                <a:cubicBezTo>
                  <a:pt x="69" y="499"/>
                  <a:pt x="105" y="522"/>
                  <a:pt x="120" y="559"/>
                </a:cubicBezTo>
                <a:cubicBezTo>
                  <a:pt x="135" y="596"/>
                  <a:pt x="126" y="638"/>
                  <a:pt x="96" y="665"/>
                </a:cubicBezTo>
                <a:cubicBezTo>
                  <a:pt x="87" y="674"/>
                  <a:pt x="86" y="688"/>
                  <a:pt x="94" y="698"/>
                </a:cubicBezTo>
                <a:cubicBezTo>
                  <a:pt x="114" y="723"/>
                  <a:pt x="137" y="746"/>
                  <a:pt x="162" y="766"/>
                </a:cubicBezTo>
                <a:cubicBezTo>
                  <a:pt x="172" y="774"/>
                  <a:pt x="186" y="773"/>
                  <a:pt x="194" y="764"/>
                </a:cubicBezTo>
                <a:cubicBezTo>
                  <a:pt x="220" y="735"/>
                  <a:pt x="266" y="725"/>
                  <a:pt x="302" y="740"/>
                </a:cubicBezTo>
                <a:cubicBezTo>
                  <a:pt x="339" y="755"/>
                  <a:pt x="362" y="793"/>
                  <a:pt x="360" y="833"/>
                </a:cubicBezTo>
                <a:cubicBezTo>
                  <a:pt x="359" y="846"/>
                  <a:pt x="368" y="857"/>
                  <a:pt x="381" y="858"/>
                </a:cubicBezTo>
                <a:cubicBezTo>
                  <a:pt x="397" y="860"/>
                  <a:pt x="414" y="861"/>
                  <a:pt x="431" y="861"/>
                </a:cubicBezTo>
                <a:cubicBezTo>
                  <a:pt x="446" y="861"/>
                  <a:pt x="462" y="860"/>
                  <a:pt x="478" y="858"/>
                </a:cubicBezTo>
                <a:cubicBezTo>
                  <a:pt x="490" y="857"/>
                  <a:pt x="499" y="846"/>
                  <a:pt x="499" y="834"/>
                </a:cubicBezTo>
                <a:cubicBezTo>
                  <a:pt x="498" y="794"/>
                  <a:pt x="521" y="757"/>
                  <a:pt x="558" y="742"/>
                </a:cubicBezTo>
                <a:cubicBezTo>
                  <a:pt x="593" y="728"/>
                  <a:pt x="639" y="738"/>
                  <a:pt x="664" y="766"/>
                </a:cubicBezTo>
                <a:cubicBezTo>
                  <a:pt x="673" y="776"/>
                  <a:pt x="687" y="777"/>
                  <a:pt x="697" y="769"/>
                </a:cubicBezTo>
                <a:cubicBezTo>
                  <a:pt x="723" y="749"/>
                  <a:pt x="746" y="726"/>
                  <a:pt x="766" y="700"/>
                </a:cubicBezTo>
                <a:cubicBezTo>
                  <a:pt x="774" y="690"/>
                  <a:pt x="773" y="676"/>
                  <a:pt x="764" y="668"/>
                </a:cubicBezTo>
                <a:cubicBezTo>
                  <a:pt x="734" y="640"/>
                  <a:pt x="724" y="597"/>
                  <a:pt x="740" y="560"/>
                </a:cubicBezTo>
                <a:cubicBezTo>
                  <a:pt x="754" y="525"/>
                  <a:pt x="790" y="502"/>
                  <a:pt x="828" y="502"/>
                </a:cubicBezTo>
                <a:cubicBezTo>
                  <a:pt x="833" y="502"/>
                  <a:pt x="833" y="502"/>
                  <a:pt x="833" y="502"/>
                </a:cubicBezTo>
                <a:cubicBezTo>
                  <a:pt x="845" y="503"/>
                  <a:pt x="857" y="494"/>
                  <a:pt x="858" y="481"/>
                </a:cubicBezTo>
                <a:cubicBezTo>
                  <a:pt x="862" y="449"/>
                  <a:pt x="862" y="416"/>
                  <a:pt x="858" y="383"/>
                </a:cubicBezTo>
                <a:close/>
                <a:moveTo>
                  <a:pt x="432" y="575"/>
                </a:moveTo>
                <a:cubicBezTo>
                  <a:pt x="353" y="575"/>
                  <a:pt x="288" y="511"/>
                  <a:pt x="288" y="432"/>
                </a:cubicBezTo>
                <a:cubicBezTo>
                  <a:pt x="288" y="353"/>
                  <a:pt x="353" y="288"/>
                  <a:pt x="432" y="288"/>
                </a:cubicBezTo>
                <a:cubicBezTo>
                  <a:pt x="511" y="288"/>
                  <a:pt x="575" y="353"/>
                  <a:pt x="575" y="432"/>
                </a:cubicBezTo>
                <a:cubicBezTo>
                  <a:pt x="575" y="511"/>
                  <a:pt x="511" y="575"/>
                  <a:pt x="432" y="575"/>
                </a:cubicBezTo>
                <a:close/>
                <a:moveTo>
                  <a:pt x="432" y="575"/>
                </a:moveTo>
                <a:cubicBezTo>
                  <a:pt x="432" y="575"/>
                  <a:pt x="432" y="575"/>
                  <a:pt x="432" y="575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2CCA301-CE7B-43CE-B4A5-12E21FFF8D07}"/>
              </a:ext>
            </a:extLst>
          </p:cNvPr>
          <p:cNvGrpSpPr/>
          <p:nvPr/>
        </p:nvGrpSpPr>
        <p:grpSpPr>
          <a:xfrm>
            <a:off x="4315184" y="1319992"/>
            <a:ext cx="423221" cy="393061"/>
            <a:chOff x="10179050" y="-1533525"/>
            <a:chExt cx="2049463" cy="1903412"/>
          </a:xfrm>
          <a:solidFill>
            <a:schemeClr val="accent6"/>
          </a:solidFill>
        </p:grpSpPr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05FC21DA-6178-4C04-BC37-FFBF71AAF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34663" y="-157163"/>
              <a:ext cx="303213" cy="179388"/>
            </a:xfrm>
            <a:custGeom>
              <a:avLst/>
              <a:gdLst>
                <a:gd name="T0" fmla="*/ 126 w 141"/>
                <a:gd name="T1" fmla="*/ 3 h 83"/>
                <a:gd name="T2" fmla="*/ 118 w 141"/>
                <a:gd name="T3" fmla="*/ 0 h 83"/>
                <a:gd name="T4" fmla="*/ 80 w 141"/>
                <a:gd name="T5" fmla="*/ 16 h 83"/>
                <a:gd name="T6" fmla="*/ 61 w 141"/>
                <a:gd name="T7" fmla="*/ 16 h 83"/>
                <a:gd name="T8" fmla="*/ 24 w 141"/>
                <a:gd name="T9" fmla="*/ 0 h 83"/>
                <a:gd name="T10" fmla="*/ 16 w 141"/>
                <a:gd name="T11" fmla="*/ 3 h 83"/>
                <a:gd name="T12" fmla="*/ 0 w 141"/>
                <a:gd name="T13" fmla="*/ 24 h 83"/>
                <a:gd name="T14" fmla="*/ 0 w 141"/>
                <a:gd name="T15" fmla="*/ 83 h 83"/>
                <a:gd name="T16" fmla="*/ 141 w 141"/>
                <a:gd name="T17" fmla="*/ 83 h 83"/>
                <a:gd name="T18" fmla="*/ 141 w 141"/>
                <a:gd name="T19" fmla="*/ 24 h 83"/>
                <a:gd name="T20" fmla="*/ 126 w 141"/>
                <a:gd name="T21" fmla="*/ 3 h 83"/>
                <a:gd name="T22" fmla="*/ 126 w 141"/>
                <a:gd name="T23" fmla="*/ 3 h 83"/>
                <a:gd name="T24" fmla="*/ 126 w 141"/>
                <a:gd name="T25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83">
                  <a:moveTo>
                    <a:pt x="126" y="3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4" y="19"/>
                    <a:pt x="67" y="19"/>
                    <a:pt x="61" y="1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7" y="6"/>
                    <a:pt x="0" y="15"/>
                    <a:pt x="0" y="2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15"/>
                    <a:pt x="135" y="6"/>
                    <a:pt x="126" y="3"/>
                  </a:cubicBezTo>
                  <a:close/>
                  <a:moveTo>
                    <a:pt x="126" y="3"/>
                  </a:moveTo>
                  <a:cubicBezTo>
                    <a:pt x="126" y="3"/>
                    <a:pt x="126" y="3"/>
                    <a:pt x="126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F6044B98-14E3-4AA3-8E12-69B6C9451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8138" y="-638175"/>
              <a:ext cx="577850" cy="660400"/>
            </a:xfrm>
            <a:custGeom>
              <a:avLst/>
              <a:gdLst>
                <a:gd name="T0" fmla="*/ 0 w 268"/>
                <a:gd name="T1" fmla="*/ 307 h 307"/>
                <a:gd name="T2" fmla="*/ 16 w 268"/>
                <a:gd name="T3" fmla="*/ 307 h 307"/>
                <a:gd name="T4" fmla="*/ 16 w 268"/>
                <a:gd name="T5" fmla="*/ 248 h 307"/>
                <a:gd name="T6" fmla="*/ 64 w 268"/>
                <a:gd name="T7" fmla="*/ 182 h 307"/>
                <a:gd name="T8" fmla="*/ 65 w 268"/>
                <a:gd name="T9" fmla="*/ 182 h 307"/>
                <a:gd name="T10" fmla="*/ 81 w 268"/>
                <a:gd name="T11" fmla="*/ 177 h 307"/>
                <a:gd name="T12" fmla="*/ 97 w 268"/>
                <a:gd name="T13" fmla="*/ 178 h 307"/>
                <a:gd name="T14" fmla="*/ 134 w 268"/>
                <a:gd name="T15" fmla="*/ 193 h 307"/>
                <a:gd name="T16" fmla="*/ 170 w 268"/>
                <a:gd name="T17" fmla="*/ 178 h 307"/>
                <a:gd name="T18" fmla="*/ 186 w 268"/>
                <a:gd name="T19" fmla="*/ 177 h 307"/>
                <a:gd name="T20" fmla="*/ 203 w 268"/>
                <a:gd name="T21" fmla="*/ 182 h 307"/>
                <a:gd name="T22" fmla="*/ 203 w 268"/>
                <a:gd name="T23" fmla="*/ 182 h 307"/>
                <a:gd name="T24" fmla="*/ 251 w 268"/>
                <a:gd name="T25" fmla="*/ 248 h 307"/>
                <a:gd name="T26" fmla="*/ 251 w 268"/>
                <a:gd name="T27" fmla="*/ 307 h 307"/>
                <a:gd name="T28" fmla="*/ 268 w 268"/>
                <a:gd name="T29" fmla="*/ 307 h 307"/>
                <a:gd name="T30" fmla="*/ 268 w 268"/>
                <a:gd name="T31" fmla="*/ 20 h 307"/>
                <a:gd name="T32" fmla="*/ 247 w 268"/>
                <a:gd name="T33" fmla="*/ 0 h 307"/>
                <a:gd name="T34" fmla="*/ 21 w 268"/>
                <a:gd name="T35" fmla="*/ 0 h 307"/>
                <a:gd name="T36" fmla="*/ 0 w 268"/>
                <a:gd name="T37" fmla="*/ 20 h 307"/>
                <a:gd name="T38" fmla="*/ 0 w 268"/>
                <a:gd name="T39" fmla="*/ 307 h 307"/>
                <a:gd name="T40" fmla="*/ 134 w 268"/>
                <a:gd name="T41" fmla="*/ 28 h 307"/>
                <a:gd name="T42" fmla="*/ 204 w 268"/>
                <a:gd name="T43" fmla="*/ 98 h 307"/>
                <a:gd name="T44" fmla="*/ 134 w 268"/>
                <a:gd name="T45" fmla="*/ 169 h 307"/>
                <a:gd name="T46" fmla="*/ 63 w 268"/>
                <a:gd name="T47" fmla="*/ 98 h 307"/>
                <a:gd name="T48" fmla="*/ 134 w 268"/>
                <a:gd name="T49" fmla="*/ 28 h 307"/>
                <a:gd name="T50" fmla="*/ 134 w 268"/>
                <a:gd name="T51" fmla="*/ 28 h 307"/>
                <a:gd name="T52" fmla="*/ 134 w 268"/>
                <a:gd name="T53" fmla="*/ 2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8" h="307">
                  <a:moveTo>
                    <a:pt x="0" y="307"/>
                  </a:moveTo>
                  <a:cubicBezTo>
                    <a:pt x="16" y="307"/>
                    <a:pt x="16" y="307"/>
                    <a:pt x="16" y="307"/>
                  </a:cubicBezTo>
                  <a:cubicBezTo>
                    <a:pt x="16" y="248"/>
                    <a:pt x="16" y="248"/>
                    <a:pt x="16" y="248"/>
                  </a:cubicBezTo>
                  <a:cubicBezTo>
                    <a:pt x="16" y="218"/>
                    <a:pt x="36" y="192"/>
                    <a:pt x="64" y="182"/>
                  </a:cubicBezTo>
                  <a:cubicBezTo>
                    <a:pt x="64" y="182"/>
                    <a:pt x="65" y="182"/>
                    <a:pt x="65" y="182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7" y="175"/>
                    <a:pt x="92" y="176"/>
                    <a:pt x="97" y="178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70" y="178"/>
                    <a:pt x="170" y="178"/>
                    <a:pt x="170" y="178"/>
                  </a:cubicBezTo>
                  <a:cubicBezTo>
                    <a:pt x="175" y="176"/>
                    <a:pt x="181" y="175"/>
                    <a:pt x="186" y="177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32" y="192"/>
                    <a:pt x="251" y="218"/>
                    <a:pt x="251" y="248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68" y="307"/>
                    <a:pt x="268" y="307"/>
                    <a:pt x="268" y="307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8" y="9"/>
                    <a:pt x="258" y="0"/>
                    <a:pt x="24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lnTo>
                    <a:pt x="0" y="307"/>
                  </a:lnTo>
                  <a:close/>
                  <a:moveTo>
                    <a:pt x="134" y="28"/>
                  </a:moveTo>
                  <a:cubicBezTo>
                    <a:pt x="173" y="28"/>
                    <a:pt x="204" y="59"/>
                    <a:pt x="204" y="98"/>
                  </a:cubicBezTo>
                  <a:cubicBezTo>
                    <a:pt x="204" y="137"/>
                    <a:pt x="173" y="169"/>
                    <a:pt x="134" y="169"/>
                  </a:cubicBezTo>
                  <a:cubicBezTo>
                    <a:pt x="95" y="169"/>
                    <a:pt x="63" y="137"/>
                    <a:pt x="63" y="98"/>
                  </a:cubicBezTo>
                  <a:cubicBezTo>
                    <a:pt x="63" y="59"/>
                    <a:pt x="95" y="28"/>
                    <a:pt x="134" y="28"/>
                  </a:cubicBezTo>
                  <a:close/>
                  <a:moveTo>
                    <a:pt x="134" y="28"/>
                  </a:moveTo>
                  <a:cubicBezTo>
                    <a:pt x="134" y="28"/>
                    <a:pt x="134" y="28"/>
                    <a:pt x="134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F4A3D6F2-F994-4641-9ED2-275923DDA8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6263" y="-476250"/>
              <a:ext cx="100013" cy="100013"/>
            </a:xfrm>
            <a:custGeom>
              <a:avLst/>
              <a:gdLst>
                <a:gd name="T0" fmla="*/ 24 w 47"/>
                <a:gd name="T1" fmla="*/ 47 h 47"/>
                <a:gd name="T2" fmla="*/ 47 w 47"/>
                <a:gd name="T3" fmla="*/ 23 h 47"/>
                <a:gd name="T4" fmla="*/ 24 w 47"/>
                <a:gd name="T5" fmla="*/ 0 h 47"/>
                <a:gd name="T6" fmla="*/ 0 w 47"/>
                <a:gd name="T7" fmla="*/ 23 h 47"/>
                <a:gd name="T8" fmla="*/ 24 w 47"/>
                <a:gd name="T9" fmla="*/ 47 h 47"/>
                <a:gd name="T10" fmla="*/ 24 w 47"/>
                <a:gd name="T11" fmla="*/ 47 h 47"/>
                <a:gd name="T12" fmla="*/ 24 w 47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37" y="47"/>
                    <a:pt x="47" y="36"/>
                    <a:pt x="47" y="23"/>
                  </a:cubicBezTo>
                  <a:cubicBezTo>
                    <a:pt x="47" y="10"/>
                    <a:pt x="37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lose/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3B598113-87F7-4715-B8BA-4197AE5061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8650" y="-1533525"/>
              <a:ext cx="831850" cy="592138"/>
            </a:xfrm>
            <a:custGeom>
              <a:avLst/>
              <a:gdLst>
                <a:gd name="T0" fmla="*/ 358 w 385"/>
                <a:gd name="T1" fmla="*/ 111 h 275"/>
                <a:gd name="T2" fmla="*/ 303 w 385"/>
                <a:gd name="T3" fmla="*/ 111 h 275"/>
                <a:gd name="T4" fmla="*/ 274 w 385"/>
                <a:gd name="T5" fmla="*/ 82 h 275"/>
                <a:gd name="T6" fmla="*/ 192 w 385"/>
                <a:gd name="T7" fmla="*/ 0 h 275"/>
                <a:gd name="T8" fmla="*/ 110 w 385"/>
                <a:gd name="T9" fmla="*/ 82 h 275"/>
                <a:gd name="T10" fmla="*/ 82 w 385"/>
                <a:gd name="T11" fmla="*/ 111 h 275"/>
                <a:gd name="T12" fmla="*/ 26 w 385"/>
                <a:gd name="T13" fmla="*/ 111 h 275"/>
                <a:gd name="T14" fmla="*/ 0 w 385"/>
                <a:gd name="T15" fmla="*/ 137 h 275"/>
                <a:gd name="T16" fmla="*/ 0 w 385"/>
                <a:gd name="T17" fmla="*/ 248 h 275"/>
                <a:gd name="T18" fmla="*/ 26 w 385"/>
                <a:gd name="T19" fmla="*/ 275 h 275"/>
                <a:gd name="T20" fmla="*/ 358 w 385"/>
                <a:gd name="T21" fmla="*/ 275 h 275"/>
                <a:gd name="T22" fmla="*/ 385 w 385"/>
                <a:gd name="T23" fmla="*/ 248 h 275"/>
                <a:gd name="T24" fmla="*/ 385 w 385"/>
                <a:gd name="T25" fmla="*/ 137 h 275"/>
                <a:gd name="T26" fmla="*/ 358 w 385"/>
                <a:gd name="T27" fmla="*/ 111 h 275"/>
                <a:gd name="T28" fmla="*/ 192 w 385"/>
                <a:gd name="T29" fmla="*/ 117 h 275"/>
                <a:gd name="T30" fmla="*/ 160 w 385"/>
                <a:gd name="T31" fmla="*/ 85 h 275"/>
                <a:gd name="T32" fmla="*/ 192 w 385"/>
                <a:gd name="T33" fmla="*/ 54 h 275"/>
                <a:gd name="T34" fmla="*/ 224 w 385"/>
                <a:gd name="T35" fmla="*/ 85 h 275"/>
                <a:gd name="T36" fmla="*/ 192 w 385"/>
                <a:gd name="T37" fmla="*/ 117 h 275"/>
                <a:gd name="T38" fmla="*/ 192 w 385"/>
                <a:gd name="T39" fmla="*/ 117 h 275"/>
                <a:gd name="T40" fmla="*/ 192 w 385"/>
                <a:gd name="T41" fmla="*/ 11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5" h="275">
                  <a:moveTo>
                    <a:pt x="358" y="111"/>
                  </a:moveTo>
                  <a:cubicBezTo>
                    <a:pt x="303" y="111"/>
                    <a:pt x="303" y="111"/>
                    <a:pt x="303" y="111"/>
                  </a:cubicBezTo>
                  <a:cubicBezTo>
                    <a:pt x="287" y="111"/>
                    <a:pt x="274" y="98"/>
                    <a:pt x="274" y="82"/>
                  </a:cubicBezTo>
                  <a:cubicBezTo>
                    <a:pt x="274" y="37"/>
                    <a:pt x="237" y="0"/>
                    <a:pt x="192" y="0"/>
                  </a:cubicBezTo>
                  <a:cubicBezTo>
                    <a:pt x="147" y="0"/>
                    <a:pt x="110" y="37"/>
                    <a:pt x="110" y="82"/>
                  </a:cubicBezTo>
                  <a:cubicBezTo>
                    <a:pt x="110" y="98"/>
                    <a:pt x="98" y="111"/>
                    <a:pt x="82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12" y="111"/>
                    <a:pt x="0" y="123"/>
                    <a:pt x="0" y="13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63"/>
                    <a:pt x="12" y="275"/>
                    <a:pt x="26" y="275"/>
                  </a:cubicBezTo>
                  <a:cubicBezTo>
                    <a:pt x="358" y="275"/>
                    <a:pt x="358" y="275"/>
                    <a:pt x="358" y="275"/>
                  </a:cubicBezTo>
                  <a:cubicBezTo>
                    <a:pt x="373" y="275"/>
                    <a:pt x="385" y="263"/>
                    <a:pt x="385" y="248"/>
                  </a:cubicBezTo>
                  <a:cubicBezTo>
                    <a:pt x="385" y="137"/>
                    <a:pt x="385" y="137"/>
                    <a:pt x="385" y="137"/>
                  </a:cubicBezTo>
                  <a:cubicBezTo>
                    <a:pt x="385" y="123"/>
                    <a:pt x="373" y="111"/>
                    <a:pt x="358" y="111"/>
                  </a:cubicBezTo>
                  <a:close/>
                  <a:moveTo>
                    <a:pt x="192" y="117"/>
                  </a:moveTo>
                  <a:cubicBezTo>
                    <a:pt x="175" y="117"/>
                    <a:pt x="160" y="103"/>
                    <a:pt x="160" y="85"/>
                  </a:cubicBezTo>
                  <a:cubicBezTo>
                    <a:pt x="160" y="68"/>
                    <a:pt x="175" y="54"/>
                    <a:pt x="192" y="54"/>
                  </a:cubicBezTo>
                  <a:cubicBezTo>
                    <a:pt x="210" y="54"/>
                    <a:pt x="224" y="68"/>
                    <a:pt x="224" y="85"/>
                  </a:cubicBezTo>
                  <a:cubicBezTo>
                    <a:pt x="224" y="103"/>
                    <a:pt x="210" y="117"/>
                    <a:pt x="192" y="117"/>
                  </a:cubicBezTo>
                  <a:close/>
                  <a:moveTo>
                    <a:pt x="192" y="117"/>
                  </a:moveTo>
                  <a:cubicBezTo>
                    <a:pt x="192" y="117"/>
                    <a:pt x="192" y="117"/>
                    <a:pt x="192" y="1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AE871F26-9488-4B83-ABEA-B7F2241C9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9050" y="-1179513"/>
              <a:ext cx="2049463" cy="1549400"/>
            </a:xfrm>
            <a:custGeom>
              <a:avLst/>
              <a:gdLst>
                <a:gd name="T0" fmla="*/ 858 w 950"/>
                <a:gd name="T1" fmla="*/ 0 h 721"/>
                <a:gd name="T2" fmla="*/ 725 w 950"/>
                <a:gd name="T3" fmla="*/ 0 h 721"/>
                <a:gd name="T4" fmla="*/ 725 w 950"/>
                <a:gd name="T5" fmla="*/ 139 h 721"/>
                <a:gd name="T6" fmla="*/ 696 w 950"/>
                <a:gd name="T7" fmla="*/ 168 h 721"/>
                <a:gd name="T8" fmla="*/ 254 w 950"/>
                <a:gd name="T9" fmla="*/ 168 h 721"/>
                <a:gd name="T10" fmla="*/ 226 w 950"/>
                <a:gd name="T11" fmla="*/ 139 h 721"/>
                <a:gd name="T12" fmla="*/ 226 w 950"/>
                <a:gd name="T13" fmla="*/ 0 h 721"/>
                <a:gd name="T14" fmla="*/ 93 w 950"/>
                <a:gd name="T15" fmla="*/ 0 h 721"/>
                <a:gd name="T16" fmla="*/ 0 w 950"/>
                <a:gd name="T17" fmla="*/ 93 h 721"/>
                <a:gd name="T18" fmla="*/ 0 w 950"/>
                <a:gd name="T19" fmla="*/ 628 h 721"/>
                <a:gd name="T20" fmla="*/ 93 w 950"/>
                <a:gd name="T21" fmla="*/ 721 h 721"/>
                <a:gd name="T22" fmla="*/ 858 w 950"/>
                <a:gd name="T23" fmla="*/ 721 h 721"/>
                <a:gd name="T24" fmla="*/ 950 w 950"/>
                <a:gd name="T25" fmla="*/ 628 h 721"/>
                <a:gd name="T26" fmla="*/ 950 w 950"/>
                <a:gd name="T27" fmla="*/ 93 h 721"/>
                <a:gd name="T28" fmla="*/ 858 w 950"/>
                <a:gd name="T29" fmla="*/ 0 h 721"/>
                <a:gd name="T30" fmla="*/ 561 w 950"/>
                <a:gd name="T31" fmla="*/ 277 h 721"/>
                <a:gd name="T32" fmla="*/ 672 w 950"/>
                <a:gd name="T33" fmla="*/ 277 h 721"/>
                <a:gd name="T34" fmla="*/ 701 w 950"/>
                <a:gd name="T35" fmla="*/ 305 h 721"/>
                <a:gd name="T36" fmla="*/ 672 w 950"/>
                <a:gd name="T37" fmla="*/ 334 h 721"/>
                <a:gd name="T38" fmla="*/ 561 w 950"/>
                <a:gd name="T39" fmla="*/ 334 h 721"/>
                <a:gd name="T40" fmla="*/ 533 w 950"/>
                <a:gd name="T41" fmla="*/ 305 h 721"/>
                <a:gd name="T42" fmla="*/ 561 w 950"/>
                <a:gd name="T43" fmla="*/ 277 h 721"/>
                <a:gd name="T44" fmla="*/ 463 w 950"/>
                <a:gd name="T45" fmla="*/ 582 h 721"/>
                <a:gd name="T46" fmla="*/ 439 w 950"/>
                <a:gd name="T47" fmla="*/ 606 h 721"/>
                <a:gd name="T48" fmla="*/ 124 w 950"/>
                <a:gd name="T49" fmla="*/ 606 h 721"/>
                <a:gd name="T50" fmla="*/ 101 w 950"/>
                <a:gd name="T51" fmla="*/ 582 h 721"/>
                <a:gd name="T52" fmla="*/ 101 w 950"/>
                <a:gd name="T53" fmla="*/ 228 h 721"/>
                <a:gd name="T54" fmla="*/ 124 w 950"/>
                <a:gd name="T55" fmla="*/ 205 h 721"/>
                <a:gd name="T56" fmla="*/ 439 w 950"/>
                <a:gd name="T57" fmla="*/ 205 h 721"/>
                <a:gd name="T58" fmla="*/ 463 w 950"/>
                <a:gd name="T59" fmla="*/ 228 h 721"/>
                <a:gd name="T60" fmla="*/ 463 w 950"/>
                <a:gd name="T61" fmla="*/ 582 h 721"/>
                <a:gd name="T62" fmla="*/ 838 w 950"/>
                <a:gd name="T63" fmla="*/ 555 h 721"/>
                <a:gd name="T64" fmla="*/ 561 w 950"/>
                <a:gd name="T65" fmla="*/ 555 h 721"/>
                <a:gd name="T66" fmla="*/ 533 w 950"/>
                <a:gd name="T67" fmla="*/ 526 h 721"/>
                <a:gd name="T68" fmla="*/ 561 w 950"/>
                <a:gd name="T69" fmla="*/ 498 h 721"/>
                <a:gd name="T70" fmla="*/ 838 w 950"/>
                <a:gd name="T71" fmla="*/ 498 h 721"/>
                <a:gd name="T72" fmla="*/ 866 w 950"/>
                <a:gd name="T73" fmla="*/ 526 h 721"/>
                <a:gd name="T74" fmla="*/ 838 w 950"/>
                <a:gd name="T75" fmla="*/ 555 h 721"/>
                <a:gd name="T76" fmla="*/ 838 w 950"/>
                <a:gd name="T77" fmla="*/ 444 h 721"/>
                <a:gd name="T78" fmla="*/ 561 w 950"/>
                <a:gd name="T79" fmla="*/ 444 h 721"/>
                <a:gd name="T80" fmla="*/ 533 w 950"/>
                <a:gd name="T81" fmla="*/ 416 h 721"/>
                <a:gd name="T82" fmla="*/ 561 w 950"/>
                <a:gd name="T83" fmla="*/ 387 h 721"/>
                <a:gd name="T84" fmla="*/ 838 w 950"/>
                <a:gd name="T85" fmla="*/ 387 h 721"/>
                <a:gd name="T86" fmla="*/ 866 w 950"/>
                <a:gd name="T87" fmla="*/ 416 h 721"/>
                <a:gd name="T88" fmla="*/ 838 w 950"/>
                <a:gd name="T89" fmla="*/ 444 h 721"/>
                <a:gd name="T90" fmla="*/ 838 w 950"/>
                <a:gd name="T91" fmla="*/ 444 h 721"/>
                <a:gd name="T92" fmla="*/ 838 w 950"/>
                <a:gd name="T93" fmla="*/ 444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50" h="721">
                  <a:moveTo>
                    <a:pt x="858" y="0"/>
                  </a:moveTo>
                  <a:cubicBezTo>
                    <a:pt x="725" y="0"/>
                    <a:pt x="725" y="0"/>
                    <a:pt x="725" y="0"/>
                  </a:cubicBezTo>
                  <a:cubicBezTo>
                    <a:pt x="725" y="139"/>
                    <a:pt x="725" y="139"/>
                    <a:pt x="725" y="139"/>
                  </a:cubicBezTo>
                  <a:cubicBezTo>
                    <a:pt x="725" y="155"/>
                    <a:pt x="712" y="168"/>
                    <a:pt x="696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38" y="168"/>
                    <a:pt x="226" y="155"/>
                    <a:pt x="226" y="139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628"/>
                    <a:pt x="0" y="628"/>
                    <a:pt x="0" y="628"/>
                  </a:cubicBezTo>
                  <a:cubicBezTo>
                    <a:pt x="0" y="679"/>
                    <a:pt x="42" y="721"/>
                    <a:pt x="93" y="721"/>
                  </a:cubicBezTo>
                  <a:cubicBezTo>
                    <a:pt x="858" y="721"/>
                    <a:pt x="858" y="721"/>
                    <a:pt x="858" y="721"/>
                  </a:cubicBezTo>
                  <a:cubicBezTo>
                    <a:pt x="909" y="721"/>
                    <a:pt x="950" y="679"/>
                    <a:pt x="950" y="628"/>
                  </a:cubicBezTo>
                  <a:cubicBezTo>
                    <a:pt x="950" y="93"/>
                    <a:pt x="950" y="93"/>
                    <a:pt x="950" y="93"/>
                  </a:cubicBezTo>
                  <a:cubicBezTo>
                    <a:pt x="950" y="42"/>
                    <a:pt x="909" y="0"/>
                    <a:pt x="858" y="0"/>
                  </a:cubicBezTo>
                  <a:close/>
                  <a:moveTo>
                    <a:pt x="561" y="277"/>
                  </a:moveTo>
                  <a:cubicBezTo>
                    <a:pt x="672" y="277"/>
                    <a:pt x="672" y="277"/>
                    <a:pt x="672" y="277"/>
                  </a:cubicBezTo>
                  <a:cubicBezTo>
                    <a:pt x="688" y="277"/>
                    <a:pt x="701" y="289"/>
                    <a:pt x="701" y="305"/>
                  </a:cubicBezTo>
                  <a:cubicBezTo>
                    <a:pt x="701" y="321"/>
                    <a:pt x="688" y="334"/>
                    <a:pt x="672" y="334"/>
                  </a:cubicBezTo>
                  <a:cubicBezTo>
                    <a:pt x="561" y="334"/>
                    <a:pt x="561" y="334"/>
                    <a:pt x="561" y="334"/>
                  </a:cubicBezTo>
                  <a:cubicBezTo>
                    <a:pt x="546" y="334"/>
                    <a:pt x="533" y="321"/>
                    <a:pt x="533" y="305"/>
                  </a:cubicBezTo>
                  <a:cubicBezTo>
                    <a:pt x="533" y="289"/>
                    <a:pt x="546" y="277"/>
                    <a:pt x="561" y="277"/>
                  </a:cubicBezTo>
                  <a:close/>
                  <a:moveTo>
                    <a:pt x="463" y="582"/>
                  </a:moveTo>
                  <a:cubicBezTo>
                    <a:pt x="463" y="595"/>
                    <a:pt x="452" y="606"/>
                    <a:pt x="439" y="606"/>
                  </a:cubicBezTo>
                  <a:cubicBezTo>
                    <a:pt x="124" y="606"/>
                    <a:pt x="124" y="606"/>
                    <a:pt x="124" y="606"/>
                  </a:cubicBezTo>
                  <a:cubicBezTo>
                    <a:pt x="111" y="606"/>
                    <a:pt x="101" y="595"/>
                    <a:pt x="101" y="582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101" y="215"/>
                    <a:pt x="111" y="205"/>
                    <a:pt x="124" y="205"/>
                  </a:cubicBezTo>
                  <a:cubicBezTo>
                    <a:pt x="439" y="205"/>
                    <a:pt x="439" y="205"/>
                    <a:pt x="439" y="205"/>
                  </a:cubicBezTo>
                  <a:cubicBezTo>
                    <a:pt x="452" y="205"/>
                    <a:pt x="463" y="215"/>
                    <a:pt x="463" y="228"/>
                  </a:cubicBezTo>
                  <a:lnTo>
                    <a:pt x="463" y="582"/>
                  </a:lnTo>
                  <a:close/>
                  <a:moveTo>
                    <a:pt x="838" y="555"/>
                  </a:moveTo>
                  <a:cubicBezTo>
                    <a:pt x="561" y="555"/>
                    <a:pt x="561" y="555"/>
                    <a:pt x="561" y="555"/>
                  </a:cubicBezTo>
                  <a:cubicBezTo>
                    <a:pt x="546" y="555"/>
                    <a:pt x="533" y="542"/>
                    <a:pt x="533" y="526"/>
                  </a:cubicBezTo>
                  <a:cubicBezTo>
                    <a:pt x="533" y="510"/>
                    <a:pt x="546" y="498"/>
                    <a:pt x="561" y="498"/>
                  </a:cubicBezTo>
                  <a:cubicBezTo>
                    <a:pt x="838" y="498"/>
                    <a:pt x="838" y="498"/>
                    <a:pt x="838" y="498"/>
                  </a:cubicBezTo>
                  <a:cubicBezTo>
                    <a:pt x="854" y="498"/>
                    <a:pt x="866" y="510"/>
                    <a:pt x="866" y="526"/>
                  </a:cubicBezTo>
                  <a:cubicBezTo>
                    <a:pt x="866" y="542"/>
                    <a:pt x="854" y="555"/>
                    <a:pt x="838" y="555"/>
                  </a:cubicBezTo>
                  <a:close/>
                  <a:moveTo>
                    <a:pt x="838" y="444"/>
                  </a:moveTo>
                  <a:cubicBezTo>
                    <a:pt x="561" y="444"/>
                    <a:pt x="561" y="444"/>
                    <a:pt x="561" y="444"/>
                  </a:cubicBezTo>
                  <a:cubicBezTo>
                    <a:pt x="546" y="444"/>
                    <a:pt x="533" y="431"/>
                    <a:pt x="533" y="416"/>
                  </a:cubicBezTo>
                  <a:cubicBezTo>
                    <a:pt x="533" y="400"/>
                    <a:pt x="546" y="387"/>
                    <a:pt x="561" y="387"/>
                  </a:cubicBezTo>
                  <a:cubicBezTo>
                    <a:pt x="838" y="387"/>
                    <a:pt x="838" y="387"/>
                    <a:pt x="838" y="387"/>
                  </a:cubicBezTo>
                  <a:cubicBezTo>
                    <a:pt x="854" y="387"/>
                    <a:pt x="866" y="400"/>
                    <a:pt x="866" y="416"/>
                  </a:cubicBezTo>
                  <a:cubicBezTo>
                    <a:pt x="866" y="431"/>
                    <a:pt x="854" y="444"/>
                    <a:pt x="838" y="444"/>
                  </a:cubicBezTo>
                  <a:close/>
                  <a:moveTo>
                    <a:pt x="838" y="444"/>
                  </a:moveTo>
                  <a:cubicBezTo>
                    <a:pt x="838" y="444"/>
                    <a:pt x="838" y="444"/>
                    <a:pt x="838" y="4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FB45823-81A0-4076-A93F-607E5A9E0270}"/>
              </a:ext>
            </a:extLst>
          </p:cNvPr>
          <p:cNvGrpSpPr/>
          <p:nvPr/>
        </p:nvGrpSpPr>
        <p:grpSpPr>
          <a:xfrm>
            <a:off x="5511972" y="2133285"/>
            <a:ext cx="434169" cy="351547"/>
            <a:chOff x="-2617788" y="2101850"/>
            <a:chExt cx="1276351" cy="1033463"/>
          </a:xfrm>
          <a:solidFill>
            <a:schemeClr val="accent5"/>
          </a:solidFill>
        </p:grpSpPr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D234A505-33D1-4136-AA5B-9045131C1A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63775" y="2103438"/>
              <a:ext cx="566738" cy="736600"/>
            </a:xfrm>
            <a:custGeom>
              <a:avLst/>
              <a:gdLst>
                <a:gd name="T0" fmla="*/ 345 w 694"/>
                <a:gd name="T1" fmla="*/ 2 h 906"/>
                <a:gd name="T2" fmla="*/ 79 w 694"/>
                <a:gd name="T3" fmla="*/ 273 h 906"/>
                <a:gd name="T4" fmla="*/ 79 w 694"/>
                <a:gd name="T5" fmla="*/ 282 h 906"/>
                <a:gd name="T6" fmla="*/ 101 w 694"/>
                <a:gd name="T7" fmla="*/ 305 h 906"/>
                <a:gd name="T8" fmla="*/ 174 w 694"/>
                <a:gd name="T9" fmla="*/ 305 h 906"/>
                <a:gd name="T10" fmla="*/ 197 w 694"/>
                <a:gd name="T11" fmla="*/ 282 h 906"/>
                <a:gd name="T12" fmla="*/ 197 w 694"/>
                <a:gd name="T13" fmla="*/ 279 h 906"/>
                <a:gd name="T14" fmla="*/ 340 w 694"/>
                <a:gd name="T15" fmla="*/ 121 h 906"/>
                <a:gd name="T16" fmla="*/ 502 w 694"/>
                <a:gd name="T17" fmla="*/ 273 h 906"/>
                <a:gd name="T18" fmla="*/ 502 w 694"/>
                <a:gd name="T19" fmla="*/ 368 h 906"/>
                <a:gd name="T20" fmla="*/ 277 w 694"/>
                <a:gd name="T21" fmla="*/ 368 h 906"/>
                <a:gd name="T22" fmla="*/ 277 w 694"/>
                <a:gd name="T23" fmla="*/ 368 h 906"/>
                <a:gd name="T24" fmla="*/ 70 w 694"/>
                <a:gd name="T25" fmla="*/ 368 h 906"/>
                <a:gd name="T26" fmla="*/ 0 w 694"/>
                <a:gd name="T27" fmla="*/ 439 h 906"/>
                <a:gd name="T28" fmla="*/ 0 w 694"/>
                <a:gd name="T29" fmla="*/ 834 h 906"/>
                <a:gd name="T30" fmla="*/ 72 w 694"/>
                <a:gd name="T31" fmla="*/ 906 h 906"/>
                <a:gd name="T32" fmla="*/ 623 w 694"/>
                <a:gd name="T33" fmla="*/ 906 h 906"/>
                <a:gd name="T34" fmla="*/ 694 w 694"/>
                <a:gd name="T35" fmla="*/ 834 h 906"/>
                <a:gd name="T36" fmla="*/ 694 w 694"/>
                <a:gd name="T37" fmla="*/ 439 h 906"/>
                <a:gd name="T38" fmla="*/ 623 w 694"/>
                <a:gd name="T39" fmla="*/ 368 h 906"/>
                <a:gd name="T40" fmla="*/ 621 w 694"/>
                <a:gd name="T41" fmla="*/ 368 h 906"/>
                <a:gd name="T42" fmla="*/ 621 w 694"/>
                <a:gd name="T43" fmla="*/ 281 h 906"/>
                <a:gd name="T44" fmla="*/ 345 w 694"/>
                <a:gd name="T45" fmla="*/ 2 h 906"/>
                <a:gd name="T46" fmla="*/ 390 w 694"/>
                <a:gd name="T47" fmla="*/ 654 h 906"/>
                <a:gd name="T48" fmla="*/ 383 w 694"/>
                <a:gd name="T49" fmla="*/ 668 h 906"/>
                <a:gd name="T50" fmla="*/ 383 w 694"/>
                <a:gd name="T51" fmla="*/ 755 h 906"/>
                <a:gd name="T52" fmla="*/ 367 w 694"/>
                <a:gd name="T53" fmla="*/ 784 h 906"/>
                <a:gd name="T54" fmla="*/ 316 w 694"/>
                <a:gd name="T55" fmla="*/ 755 h 906"/>
                <a:gd name="T56" fmla="*/ 316 w 694"/>
                <a:gd name="T57" fmla="*/ 668 h 906"/>
                <a:gd name="T58" fmla="*/ 310 w 694"/>
                <a:gd name="T59" fmla="*/ 654 h 906"/>
                <a:gd name="T60" fmla="*/ 288 w 694"/>
                <a:gd name="T61" fmla="*/ 573 h 906"/>
                <a:gd name="T62" fmla="*/ 361 w 694"/>
                <a:gd name="T63" fmla="*/ 534 h 906"/>
                <a:gd name="T64" fmla="*/ 417 w 694"/>
                <a:gd name="T65" fmla="*/ 599 h 906"/>
                <a:gd name="T66" fmla="*/ 390 w 694"/>
                <a:gd name="T67" fmla="*/ 654 h 906"/>
                <a:gd name="T68" fmla="*/ 390 w 694"/>
                <a:gd name="T69" fmla="*/ 654 h 906"/>
                <a:gd name="T70" fmla="*/ 390 w 694"/>
                <a:gd name="T71" fmla="*/ 6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4" h="906">
                  <a:moveTo>
                    <a:pt x="345" y="2"/>
                  </a:moveTo>
                  <a:cubicBezTo>
                    <a:pt x="198" y="5"/>
                    <a:pt x="79" y="125"/>
                    <a:pt x="79" y="273"/>
                  </a:cubicBezTo>
                  <a:cubicBezTo>
                    <a:pt x="79" y="282"/>
                    <a:pt x="79" y="282"/>
                    <a:pt x="79" y="282"/>
                  </a:cubicBezTo>
                  <a:cubicBezTo>
                    <a:pt x="79" y="294"/>
                    <a:pt x="89" y="305"/>
                    <a:pt x="101" y="305"/>
                  </a:cubicBezTo>
                  <a:cubicBezTo>
                    <a:pt x="174" y="305"/>
                    <a:pt x="174" y="305"/>
                    <a:pt x="174" y="305"/>
                  </a:cubicBezTo>
                  <a:cubicBezTo>
                    <a:pt x="187" y="305"/>
                    <a:pt x="197" y="294"/>
                    <a:pt x="197" y="282"/>
                  </a:cubicBezTo>
                  <a:cubicBezTo>
                    <a:pt x="197" y="279"/>
                    <a:pt x="197" y="279"/>
                    <a:pt x="197" y="279"/>
                  </a:cubicBezTo>
                  <a:cubicBezTo>
                    <a:pt x="197" y="198"/>
                    <a:pt x="258" y="126"/>
                    <a:pt x="340" y="121"/>
                  </a:cubicBezTo>
                  <a:cubicBezTo>
                    <a:pt x="428" y="115"/>
                    <a:pt x="502" y="186"/>
                    <a:pt x="502" y="273"/>
                  </a:cubicBezTo>
                  <a:cubicBezTo>
                    <a:pt x="502" y="368"/>
                    <a:pt x="502" y="368"/>
                    <a:pt x="502" y="368"/>
                  </a:cubicBezTo>
                  <a:cubicBezTo>
                    <a:pt x="277" y="368"/>
                    <a:pt x="277" y="368"/>
                    <a:pt x="277" y="368"/>
                  </a:cubicBezTo>
                  <a:cubicBezTo>
                    <a:pt x="277" y="368"/>
                    <a:pt x="277" y="368"/>
                    <a:pt x="277" y="368"/>
                  </a:cubicBezTo>
                  <a:cubicBezTo>
                    <a:pt x="70" y="368"/>
                    <a:pt x="70" y="368"/>
                    <a:pt x="70" y="368"/>
                  </a:cubicBezTo>
                  <a:cubicBezTo>
                    <a:pt x="32" y="369"/>
                    <a:pt x="0" y="401"/>
                    <a:pt x="0" y="439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0" y="874"/>
                    <a:pt x="32" y="906"/>
                    <a:pt x="72" y="906"/>
                  </a:cubicBezTo>
                  <a:cubicBezTo>
                    <a:pt x="623" y="906"/>
                    <a:pt x="623" y="906"/>
                    <a:pt x="623" y="906"/>
                  </a:cubicBezTo>
                  <a:cubicBezTo>
                    <a:pt x="662" y="906"/>
                    <a:pt x="694" y="874"/>
                    <a:pt x="694" y="834"/>
                  </a:cubicBezTo>
                  <a:cubicBezTo>
                    <a:pt x="694" y="439"/>
                    <a:pt x="694" y="439"/>
                    <a:pt x="694" y="439"/>
                  </a:cubicBezTo>
                  <a:cubicBezTo>
                    <a:pt x="694" y="400"/>
                    <a:pt x="662" y="368"/>
                    <a:pt x="623" y="368"/>
                  </a:cubicBezTo>
                  <a:cubicBezTo>
                    <a:pt x="621" y="368"/>
                    <a:pt x="621" y="368"/>
                    <a:pt x="621" y="368"/>
                  </a:cubicBezTo>
                  <a:cubicBezTo>
                    <a:pt x="621" y="281"/>
                    <a:pt x="621" y="281"/>
                    <a:pt x="621" y="281"/>
                  </a:cubicBezTo>
                  <a:cubicBezTo>
                    <a:pt x="621" y="129"/>
                    <a:pt x="497" y="0"/>
                    <a:pt x="345" y="2"/>
                  </a:cubicBezTo>
                  <a:close/>
                  <a:moveTo>
                    <a:pt x="390" y="654"/>
                  </a:moveTo>
                  <a:cubicBezTo>
                    <a:pt x="384" y="658"/>
                    <a:pt x="383" y="662"/>
                    <a:pt x="383" y="668"/>
                  </a:cubicBezTo>
                  <a:cubicBezTo>
                    <a:pt x="383" y="697"/>
                    <a:pt x="383" y="726"/>
                    <a:pt x="383" y="755"/>
                  </a:cubicBezTo>
                  <a:cubicBezTo>
                    <a:pt x="384" y="767"/>
                    <a:pt x="377" y="779"/>
                    <a:pt x="367" y="784"/>
                  </a:cubicBezTo>
                  <a:cubicBezTo>
                    <a:pt x="341" y="797"/>
                    <a:pt x="316" y="779"/>
                    <a:pt x="316" y="755"/>
                  </a:cubicBezTo>
                  <a:cubicBezTo>
                    <a:pt x="316" y="668"/>
                    <a:pt x="316" y="668"/>
                    <a:pt x="316" y="668"/>
                  </a:cubicBezTo>
                  <a:cubicBezTo>
                    <a:pt x="316" y="662"/>
                    <a:pt x="315" y="658"/>
                    <a:pt x="310" y="654"/>
                  </a:cubicBezTo>
                  <a:cubicBezTo>
                    <a:pt x="283" y="635"/>
                    <a:pt x="275" y="602"/>
                    <a:pt x="288" y="573"/>
                  </a:cubicBezTo>
                  <a:cubicBezTo>
                    <a:pt x="301" y="544"/>
                    <a:pt x="332" y="528"/>
                    <a:pt x="361" y="534"/>
                  </a:cubicBezTo>
                  <a:cubicBezTo>
                    <a:pt x="394" y="540"/>
                    <a:pt x="416" y="567"/>
                    <a:pt x="417" y="599"/>
                  </a:cubicBezTo>
                  <a:cubicBezTo>
                    <a:pt x="417" y="622"/>
                    <a:pt x="408" y="641"/>
                    <a:pt x="390" y="654"/>
                  </a:cubicBezTo>
                  <a:close/>
                  <a:moveTo>
                    <a:pt x="390" y="654"/>
                  </a:moveTo>
                  <a:cubicBezTo>
                    <a:pt x="390" y="654"/>
                    <a:pt x="390" y="654"/>
                    <a:pt x="390" y="6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Freeform 31">
              <a:extLst>
                <a:ext uri="{FF2B5EF4-FFF2-40B4-BE49-F238E27FC236}">
                  <a16:creationId xmlns:a16="http://schemas.microsoft.com/office/drawing/2014/main" id="{152F032E-6896-4F0F-8767-65329C631E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17788" y="2511425"/>
              <a:ext cx="314325" cy="214313"/>
            </a:xfrm>
            <a:custGeom>
              <a:avLst/>
              <a:gdLst>
                <a:gd name="T0" fmla="*/ 132 w 387"/>
                <a:gd name="T1" fmla="*/ 264 h 264"/>
                <a:gd name="T2" fmla="*/ 260 w 387"/>
                <a:gd name="T3" fmla="*/ 164 h 264"/>
                <a:gd name="T4" fmla="*/ 387 w 387"/>
                <a:gd name="T5" fmla="*/ 164 h 264"/>
                <a:gd name="T6" fmla="*/ 387 w 387"/>
                <a:gd name="T7" fmla="*/ 100 h 264"/>
                <a:gd name="T8" fmla="*/ 260 w 387"/>
                <a:gd name="T9" fmla="*/ 100 h 264"/>
                <a:gd name="T10" fmla="*/ 132 w 387"/>
                <a:gd name="T11" fmla="*/ 0 h 264"/>
                <a:gd name="T12" fmla="*/ 0 w 387"/>
                <a:gd name="T13" fmla="*/ 131 h 264"/>
                <a:gd name="T14" fmla="*/ 0 w 387"/>
                <a:gd name="T15" fmla="*/ 132 h 264"/>
                <a:gd name="T16" fmla="*/ 132 w 387"/>
                <a:gd name="T17" fmla="*/ 264 h 264"/>
                <a:gd name="T18" fmla="*/ 132 w 387"/>
                <a:gd name="T19" fmla="*/ 63 h 264"/>
                <a:gd name="T20" fmla="*/ 200 w 387"/>
                <a:gd name="T21" fmla="*/ 132 h 264"/>
                <a:gd name="T22" fmla="*/ 132 w 387"/>
                <a:gd name="T23" fmla="*/ 200 h 264"/>
                <a:gd name="T24" fmla="*/ 63 w 387"/>
                <a:gd name="T25" fmla="*/ 132 h 264"/>
                <a:gd name="T26" fmla="*/ 132 w 387"/>
                <a:gd name="T27" fmla="*/ 63 h 264"/>
                <a:gd name="T28" fmla="*/ 132 w 387"/>
                <a:gd name="T29" fmla="*/ 63 h 264"/>
                <a:gd name="T30" fmla="*/ 132 w 387"/>
                <a:gd name="T31" fmla="*/ 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7" h="264">
                  <a:moveTo>
                    <a:pt x="132" y="264"/>
                  </a:moveTo>
                  <a:cubicBezTo>
                    <a:pt x="194" y="264"/>
                    <a:pt x="245" y="221"/>
                    <a:pt x="260" y="164"/>
                  </a:cubicBezTo>
                  <a:cubicBezTo>
                    <a:pt x="387" y="164"/>
                    <a:pt x="387" y="164"/>
                    <a:pt x="387" y="164"/>
                  </a:cubicBezTo>
                  <a:cubicBezTo>
                    <a:pt x="387" y="100"/>
                    <a:pt x="387" y="100"/>
                    <a:pt x="387" y="100"/>
                  </a:cubicBezTo>
                  <a:cubicBezTo>
                    <a:pt x="260" y="100"/>
                    <a:pt x="260" y="100"/>
                    <a:pt x="260" y="100"/>
                  </a:cubicBezTo>
                  <a:cubicBezTo>
                    <a:pt x="245" y="43"/>
                    <a:pt x="194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205"/>
                    <a:pt x="60" y="264"/>
                    <a:pt x="132" y="264"/>
                  </a:cubicBezTo>
                  <a:close/>
                  <a:moveTo>
                    <a:pt x="132" y="63"/>
                  </a:moveTo>
                  <a:cubicBezTo>
                    <a:pt x="170" y="63"/>
                    <a:pt x="200" y="94"/>
                    <a:pt x="200" y="132"/>
                  </a:cubicBezTo>
                  <a:cubicBezTo>
                    <a:pt x="200" y="170"/>
                    <a:pt x="170" y="200"/>
                    <a:pt x="132" y="200"/>
                  </a:cubicBezTo>
                  <a:cubicBezTo>
                    <a:pt x="94" y="200"/>
                    <a:pt x="63" y="169"/>
                    <a:pt x="63" y="132"/>
                  </a:cubicBezTo>
                  <a:cubicBezTo>
                    <a:pt x="63" y="94"/>
                    <a:pt x="94" y="63"/>
                    <a:pt x="132" y="63"/>
                  </a:cubicBezTo>
                  <a:close/>
                  <a:moveTo>
                    <a:pt x="132" y="63"/>
                  </a:moveTo>
                  <a:cubicBezTo>
                    <a:pt x="132" y="63"/>
                    <a:pt x="132" y="63"/>
                    <a:pt x="132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7BFDD3A0-7D6D-459C-B4BA-F172D163AD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17788" y="2101850"/>
              <a:ext cx="315913" cy="392113"/>
            </a:xfrm>
            <a:custGeom>
              <a:avLst/>
              <a:gdLst>
                <a:gd name="T0" fmla="*/ 387 w 389"/>
                <a:gd name="T1" fmla="*/ 441 h 482"/>
                <a:gd name="T2" fmla="*/ 389 w 389"/>
                <a:gd name="T3" fmla="*/ 419 h 482"/>
                <a:gd name="T4" fmla="*/ 272 w 389"/>
                <a:gd name="T5" fmla="*/ 419 h 482"/>
                <a:gd name="T6" fmla="*/ 164 w 389"/>
                <a:gd name="T7" fmla="*/ 311 h 482"/>
                <a:gd name="T8" fmla="*/ 164 w 389"/>
                <a:gd name="T9" fmla="*/ 259 h 482"/>
                <a:gd name="T10" fmla="*/ 264 w 389"/>
                <a:gd name="T11" fmla="*/ 132 h 482"/>
                <a:gd name="T12" fmla="*/ 132 w 389"/>
                <a:gd name="T13" fmla="*/ 0 h 482"/>
                <a:gd name="T14" fmla="*/ 0 w 389"/>
                <a:gd name="T15" fmla="*/ 131 h 482"/>
                <a:gd name="T16" fmla="*/ 100 w 389"/>
                <a:gd name="T17" fmla="*/ 259 h 482"/>
                <a:gd name="T18" fmla="*/ 100 w 389"/>
                <a:gd name="T19" fmla="*/ 311 h 482"/>
                <a:gd name="T20" fmla="*/ 272 w 389"/>
                <a:gd name="T21" fmla="*/ 482 h 482"/>
                <a:gd name="T22" fmla="*/ 387 w 389"/>
                <a:gd name="T23" fmla="*/ 482 h 482"/>
                <a:gd name="T24" fmla="*/ 387 w 389"/>
                <a:gd name="T25" fmla="*/ 441 h 482"/>
                <a:gd name="T26" fmla="*/ 132 w 389"/>
                <a:gd name="T27" fmla="*/ 200 h 482"/>
                <a:gd name="T28" fmla="*/ 63 w 389"/>
                <a:gd name="T29" fmla="*/ 132 h 482"/>
                <a:gd name="T30" fmla="*/ 132 w 389"/>
                <a:gd name="T31" fmla="*/ 63 h 482"/>
                <a:gd name="T32" fmla="*/ 200 w 389"/>
                <a:gd name="T33" fmla="*/ 132 h 482"/>
                <a:gd name="T34" fmla="*/ 132 w 389"/>
                <a:gd name="T35" fmla="*/ 200 h 482"/>
                <a:gd name="T36" fmla="*/ 132 w 389"/>
                <a:gd name="T37" fmla="*/ 200 h 482"/>
                <a:gd name="T38" fmla="*/ 132 w 389"/>
                <a:gd name="T39" fmla="*/ 20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9" h="482">
                  <a:moveTo>
                    <a:pt x="387" y="441"/>
                  </a:moveTo>
                  <a:cubicBezTo>
                    <a:pt x="387" y="434"/>
                    <a:pt x="388" y="427"/>
                    <a:pt x="389" y="419"/>
                  </a:cubicBezTo>
                  <a:cubicBezTo>
                    <a:pt x="272" y="419"/>
                    <a:pt x="272" y="419"/>
                    <a:pt x="272" y="419"/>
                  </a:cubicBezTo>
                  <a:cubicBezTo>
                    <a:pt x="212" y="419"/>
                    <a:pt x="164" y="371"/>
                    <a:pt x="164" y="311"/>
                  </a:cubicBezTo>
                  <a:cubicBezTo>
                    <a:pt x="164" y="259"/>
                    <a:pt x="164" y="259"/>
                    <a:pt x="164" y="259"/>
                  </a:cubicBezTo>
                  <a:cubicBezTo>
                    <a:pt x="221" y="245"/>
                    <a:pt x="264" y="193"/>
                    <a:pt x="264" y="132"/>
                  </a:cubicBezTo>
                  <a:cubicBezTo>
                    <a:pt x="264" y="59"/>
                    <a:pt x="205" y="0"/>
                    <a:pt x="132" y="0"/>
                  </a:cubicBezTo>
                  <a:cubicBezTo>
                    <a:pt x="60" y="0"/>
                    <a:pt x="0" y="59"/>
                    <a:pt x="0" y="131"/>
                  </a:cubicBezTo>
                  <a:cubicBezTo>
                    <a:pt x="0" y="193"/>
                    <a:pt x="43" y="245"/>
                    <a:pt x="100" y="259"/>
                  </a:cubicBezTo>
                  <a:cubicBezTo>
                    <a:pt x="100" y="311"/>
                    <a:pt x="100" y="311"/>
                    <a:pt x="100" y="311"/>
                  </a:cubicBezTo>
                  <a:cubicBezTo>
                    <a:pt x="100" y="405"/>
                    <a:pt x="177" y="482"/>
                    <a:pt x="272" y="482"/>
                  </a:cubicBezTo>
                  <a:cubicBezTo>
                    <a:pt x="387" y="482"/>
                    <a:pt x="387" y="482"/>
                    <a:pt x="387" y="482"/>
                  </a:cubicBezTo>
                  <a:cubicBezTo>
                    <a:pt x="387" y="441"/>
                    <a:pt x="387" y="441"/>
                    <a:pt x="387" y="441"/>
                  </a:cubicBezTo>
                  <a:close/>
                  <a:moveTo>
                    <a:pt x="132" y="200"/>
                  </a:moveTo>
                  <a:cubicBezTo>
                    <a:pt x="94" y="200"/>
                    <a:pt x="63" y="169"/>
                    <a:pt x="63" y="132"/>
                  </a:cubicBezTo>
                  <a:cubicBezTo>
                    <a:pt x="63" y="94"/>
                    <a:pt x="94" y="63"/>
                    <a:pt x="132" y="63"/>
                  </a:cubicBezTo>
                  <a:cubicBezTo>
                    <a:pt x="170" y="63"/>
                    <a:pt x="200" y="94"/>
                    <a:pt x="200" y="132"/>
                  </a:cubicBezTo>
                  <a:cubicBezTo>
                    <a:pt x="201" y="169"/>
                    <a:pt x="170" y="200"/>
                    <a:pt x="132" y="200"/>
                  </a:cubicBezTo>
                  <a:close/>
                  <a:moveTo>
                    <a:pt x="132" y="200"/>
                  </a:moveTo>
                  <a:cubicBezTo>
                    <a:pt x="132" y="200"/>
                    <a:pt x="132" y="200"/>
                    <a:pt x="132" y="2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A04B60EB-724D-4D0A-B720-746BF03F6B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57350" y="2511425"/>
              <a:ext cx="315913" cy="212725"/>
            </a:xfrm>
            <a:custGeom>
              <a:avLst/>
              <a:gdLst>
                <a:gd name="T0" fmla="*/ 255 w 386"/>
                <a:gd name="T1" fmla="*/ 0 h 263"/>
                <a:gd name="T2" fmla="*/ 127 w 386"/>
                <a:gd name="T3" fmla="*/ 100 h 263"/>
                <a:gd name="T4" fmla="*/ 0 w 386"/>
                <a:gd name="T5" fmla="*/ 100 h 263"/>
                <a:gd name="T6" fmla="*/ 0 w 386"/>
                <a:gd name="T7" fmla="*/ 163 h 263"/>
                <a:gd name="T8" fmla="*/ 127 w 386"/>
                <a:gd name="T9" fmla="*/ 163 h 263"/>
                <a:gd name="T10" fmla="*/ 255 w 386"/>
                <a:gd name="T11" fmla="*/ 263 h 263"/>
                <a:gd name="T12" fmla="*/ 386 w 386"/>
                <a:gd name="T13" fmla="*/ 132 h 263"/>
                <a:gd name="T14" fmla="*/ 255 w 386"/>
                <a:gd name="T15" fmla="*/ 0 h 263"/>
                <a:gd name="T16" fmla="*/ 255 w 386"/>
                <a:gd name="T17" fmla="*/ 200 h 263"/>
                <a:gd name="T18" fmla="*/ 186 w 386"/>
                <a:gd name="T19" fmla="*/ 132 h 263"/>
                <a:gd name="T20" fmla="*/ 255 w 386"/>
                <a:gd name="T21" fmla="*/ 63 h 263"/>
                <a:gd name="T22" fmla="*/ 323 w 386"/>
                <a:gd name="T23" fmla="*/ 132 h 263"/>
                <a:gd name="T24" fmla="*/ 255 w 386"/>
                <a:gd name="T25" fmla="*/ 200 h 263"/>
                <a:gd name="T26" fmla="*/ 255 w 386"/>
                <a:gd name="T27" fmla="*/ 200 h 263"/>
                <a:gd name="T28" fmla="*/ 255 w 386"/>
                <a:gd name="T29" fmla="*/ 20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6" h="263">
                  <a:moveTo>
                    <a:pt x="255" y="0"/>
                  </a:moveTo>
                  <a:cubicBezTo>
                    <a:pt x="193" y="0"/>
                    <a:pt x="141" y="43"/>
                    <a:pt x="127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41" y="221"/>
                    <a:pt x="193" y="263"/>
                    <a:pt x="255" y="263"/>
                  </a:cubicBezTo>
                  <a:cubicBezTo>
                    <a:pt x="328" y="263"/>
                    <a:pt x="386" y="205"/>
                    <a:pt x="386" y="132"/>
                  </a:cubicBezTo>
                  <a:cubicBezTo>
                    <a:pt x="386" y="59"/>
                    <a:pt x="327" y="0"/>
                    <a:pt x="255" y="0"/>
                  </a:cubicBezTo>
                  <a:close/>
                  <a:moveTo>
                    <a:pt x="255" y="200"/>
                  </a:moveTo>
                  <a:cubicBezTo>
                    <a:pt x="217" y="200"/>
                    <a:pt x="186" y="170"/>
                    <a:pt x="186" y="132"/>
                  </a:cubicBezTo>
                  <a:cubicBezTo>
                    <a:pt x="186" y="94"/>
                    <a:pt x="217" y="63"/>
                    <a:pt x="255" y="63"/>
                  </a:cubicBezTo>
                  <a:cubicBezTo>
                    <a:pt x="293" y="63"/>
                    <a:pt x="323" y="94"/>
                    <a:pt x="323" y="132"/>
                  </a:cubicBezTo>
                  <a:cubicBezTo>
                    <a:pt x="323" y="170"/>
                    <a:pt x="293" y="200"/>
                    <a:pt x="255" y="200"/>
                  </a:cubicBezTo>
                  <a:close/>
                  <a:moveTo>
                    <a:pt x="255" y="200"/>
                  </a:moveTo>
                  <a:cubicBezTo>
                    <a:pt x="255" y="200"/>
                    <a:pt x="255" y="200"/>
                    <a:pt x="255" y="2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47C79FE4-BC39-42AA-91C1-E0C0D0316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58938" y="2101850"/>
              <a:ext cx="317500" cy="392113"/>
            </a:xfrm>
            <a:custGeom>
              <a:avLst/>
              <a:gdLst>
                <a:gd name="T0" fmla="*/ 257 w 388"/>
                <a:gd name="T1" fmla="*/ 0 h 482"/>
                <a:gd name="T2" fmla="*/ 125 w 388"/>
                <a:gd name="T3" fmla="*/ 132 h 482"/>
                <a:gd name="T4" fmla="*/ 226 w 388"/>
                <a:gd name="T5" fmla="*/ 259 h 482"/>
                <a:gd name="T6" fmla="*/ 226 w 388"/>
                <a:gd name="T7" fmla="*/ 311 h 482"/>
                <a:gd name="T8" fmla="*/ 117 w 388"/>
                <a:gd name="T9" fmla="*/ 419 h 482"/>
                <a:gd name="T10" fmla="*/ 0 w 388"/>
                <a:gd name="T11" fmla="*/ 419 h 482"/>
                <a:gd name="T12" fmla="*/ 2 w 388"/>
                <a:gd name="T13" fmla="*/ 441 h 482"/>
                <a:gd name="T14" fmla="*/ 2 w 388"/>
                <a:gd name="T15" fmla="*/ 482 h 482"/>
                <a:gd name="T16" fmla="*/ 117 w 388"/>
                <a:gd name="T17" fmla="*/ 482 h 482"/>
                <a:gd name="T18" fmla="*/ 288 w 388"/>
                <a:gd name="T19" fmla="*/ 311 h 482"/>
                <a:gd name="T20" fmla="*/ 288 w 388"/>
                <a:gd name="T21" fmla="*/ 259 h 482"/>
                <a:gd name="T22" fmla="*/ 388 w 388"/>
                <a:gd name="T23" fmla="*/ 132 h 482"/>
                <a:gd name="T24" fmla="*/ 257 w 388"/>
                <a:gd name="T25" fmla="*/ 0 h 482"/>
                <a:gd name="T26" fmla="*/ 257 w 388"/>
                <a:gd name="T27" fmla="*/ 200 h 482"/>
                <a:gd name="T28" fmla="*/ 188 w 388"/>
                <a:gd name="T29" fmla="*/ 132 h 482"/>
                <a:gd name="T30" fmla="*/ 257 w 388"/>
                <a:gd name="T31" fmla="*/ 63 h 482"/>
                <a:gd name="T32" fmla="*/ 325 w 388"/>
                <a:gd name="T33" fmla="*/ 132 h 482"/>
                <a:gd name="T34" fmla="*/ 257 w 388"/>
                <a:gd name="T35" fmla="*/ 200 h 482"/>
                <a:gd name="T36" fmla="*/ 257 w 388"/>
                <a:gd name="T37" fmla="*/ 200 h 482"/>
                <a:gd name="T38" fmla="*/ 257 w 388"/>
                <a:gd name="T39" fmla="*/ 20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482">
                  <a:moveTo>
                    <a:pt x="257" y="0"/>
                  </a:moveTo>
                  <a:cubicBezTo>
                    <a:pt x="184" y="0"/>
                    <a:pt x="125" y="59"/>
                    <a:pt x="125" y="132"/>
                  </a:cubicBezTo>
                  <a:cubicBezTo>
                    <a:pt x="125" y="193"/>
                    <a:pt x="168" y="245"/>
                    <a:pt x="226" y="259"/>
                  </a:cubicBezTo>
                  <a:cubicBezTo>
                    <a:pt x="226" y="311"/>
                    <a:pt x="226" y="311"/>
                    <a:pt x="226" y="311"/>
                  </a:cubicBezTo>
                  <a:cubicBezTo>
                    <a:pt x="226" y="371"/>
                    <a:pt x="177" y="419"/>
                    <a:pt x="117" y="419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1" y="426"/>
                    <a:pt x="2" y="434"/>
                    <a:pt x="2" y="441"/>
                  </a:cubicBezTo>
                  <a:cubicBezTo>
                    <a:pt x="2" y="482"/>
                    <a:pt x="2" y="482"/>
                    <a:pt x="2" y="482"/>
                  </a:cubicBezTo>
                  <a:cubicBezTo>
                    <a:pt x="117" y="482"/>
                    <a:pt x="117" y="482"/>
                    <a:pt x="117" y="482"/>
                  </a:cubicBezTo>
                  <a:cubicBezTo>
                    <a:pt x="211" y="482"/>
                    <a:pt x="288" y="405"/>
                    <a:pt x="288" y="311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346" y="245"/>
                    <a:pt x="388" y="193"/>
                    <a:pt x="388" y="132"/>
                  </a:cubicBezTo>
                  <a:cubicBezTo>
                    <a:pt x="388" y="59"/>
                    <a:pt x="329" y="0"/>
                    <a:pt x="257" y="0"/>
                  </a:cubicBezTo>
                  <a:close/>
                  <a:moveTo>
                    <a:pt x="257" y="200"/>
                  </a:moveTo>
                  <a:cubicBezTo>
                    <a:pt x="219" y="200"/>
                    <a:pt x="188" y="170"/>
                    <a:pt x="188" y="132"/>
                  </a:cubicBezTo>
                  <a:cubicBezTo>
                    <a:pt x="188" y="94"/>
                    <a:pt x="219" y="63"/>
                    <a:pt x="257" y="63"/>
                  </a:cubicBezTo>
                  <a:cubicBezTo>
                    <a:pt x="295" y="63"/>
                    <a:pt x="325" y="94"/>
                    <a:pt x="325" y="132"/>
                  </a:cubicBezTo>
                  <a:cubicBezTo>
                    <a:pt x="325" y="169"/>
                    <a:pt x="295" y="200"/>
                    <a:pt x="257" y="200"/>
                  </a:cubicBezTo>
                  <a:close/>
                  <a:moveTo>
                    <a:pt x="257" y="200"/>
                  </a:moveTo>
                  <a:cubicBezTo>
                    <a:pt x="257" y="200"/>
                    <a:pt x="257" y="200"/>
                    <a:pt x="257" y="2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387C71C0-8508-49C9-B8AD-CBFC606A3C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57350" y="2743200"/>
              <a:ext cx="315913" cy="392113"/>
            </a:xfrm>
            <a:custGeom>
              <a:avLst/>
              <a:gdLst>
                <a:gd name="T0" fmla="*/ 287 w 387"/>
                <a:gd name="T1" fmla="*/ 223 h 482"/>
                <a:gd name="T2" fmla="*/ 287 w 387"/>
                <a:gd name="T3" fmla="*/ 171 h 482"/>
                <a:gd name="T4" fmla="*/ 116 w 387"/>
                <a:gd name="T5" fmla="*/ 0 h 482"/>
                <a:gd name="T6" fmla="*/ 1 w 387"/>
                <a:gd name="T7" fmla="*/ 0 h 482"/>
                <a:gd name="T8" fmla="*/ 1 w 387"/>
                <a:gd name="T9" fmla="*/ 48 h 482"/>
                <a:gd name="T10" fmla="*/ 0 w 387"/>
                <a:gd name="T11" fmla="*/ 63 h 482"/>
                <a:gd name="T12" fmla="*/ 116 w 387"/>
                <a:gd name="T13" fmla="*/ 63 h 482"/>
                <a:gd name="T14" fmla="*/ 224 w 387"/>
                <a:gd name="T15" fmla="*/ 171 h 482"/>
                <a:gd name="T16" fmla="*/ 224 w 387"/>
                <a:gd name="T17" fmla="*/ 223 h 482"/>
                <a:gd name="T18" fmla="*/ 124 w 387"/>
                <a:gd name="T19" fmla="*/ 351 h 482"/>
                <a:gd name="T20" fmla="*/ 256 w 387"/>
                <a:gd name="T21" fmla="*/ 482 h 482"/>
                <a:gd name="T22" fmla="*/ 387 w 387"/>
                <a:gd name="T23" fmla="*/ 351 h 482"/>
                <a:gd name="T24" fmla="*/ 287 w 387"/>
                <a:gd name="T25" fmla="*/ 223 h 482"/>
                <a:gd name="T26" fmla="*/ 256 w 387"/>
                <a:gd name="T27" fmla="*/ 419 h 482"/>
                <a:gd name="T28" fmla="*/ 187 w 387"/>
                <a:gd name="T29" fmla="*/ 351 h 482"/>
                <a:gd name="T30" fmla="*/ 256 w 387"/>
                <a:gd name="T31" fmla="*/ 282 h 482"/>
                <a:gd name="T32" fmla="*/ 324 w 387"/>
                <a:gd name="T33" fmla="*/ 351 h 482"/>
                <a:gd name="T34" fmla="*/ 256 w 387"/>
                <a:gd name="T35" fmla="*/ 419 h 482"/>
                <a:gd name="T36" fmla="*/ 256 w 387"/>
                <a:gd name="T37" fmla="*/ 419 h 482"/>
                <a:gd name="T38" fmla="*/ 256 w 387"/>
                <a:gd name="T39" fmla="*/ 419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7" h="482">
                  <a:moveTo>
                    <a:pt x="287" y="223"/>
                  </a:moveTo>
                  <a:cubicBezTo>
                    <a:pt x="287" y="171"/>
                    <a:pt x="287" y="171"/>
                    <a:pt x="287" y="171"/>
                  </a:cubicBezTo>
                  <a:cubicBezTo>
                    <a:pt x="287" y="77"/>
                    <a:pt x="210" y="0"/>
                    <a:pt x="1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53"/>
                    <a:pt x="1" y="58"/>
                    <a:pt x="0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76" y="63"/>
                    <a:pt x="224" y="112"/>
                    <a:pt x="224" y="171"/>
                  </a:cubicBezTo>
                  <a:cubicBezTo>
                    <a:pt x="224" y="223"/>
                    <a:pt x="224" y="223"/>
                    <a:pt x="224" y="223"/>
                  </a:cubicBezTo>
                  <a:cubicBezTo>
                    <a:pt x="167" y="237"/>
                    <a:pt x="124" y="289"/>
                    <a:pt x="124" y="351"/>
                  </a:cubicBezTo>
                  <a:cubicBezTo>
                    <a:pt x="124" y="423"/>
                    <a:pt x="183" y="482"/>
                    <a:pt x="256" y="482"/>
                  </a:cubicBezTo>
                  <a:cubicBezTo>
                    <a:pt x="328" y="482"/>
                    <a:pt x="387" y="423"/>
                    <a:pt x="387" y="351"/>
                  </a:cubicBezTo>
                  <a:cubicBezTo>
                    <a:pt x="387" y="289"/>
                    <a:pt x="345" y="237"/>
                    <a:pt x="287" y="223"/>
                  </a:cubicBezTo>
                  <a:close/>
                  <a:moveTo>
                    <a:pt x="256" y="419"/>
                  </a:moveTo>
                  <a:cubicBezTo>
                    <a:pt x="218" y="419"/>
                    <a:pt x="187" y="388"/>
                    <a:pt x="187" y="351"/>
                  </a:cubicBezTo>
                  <a:cubicBezTo>
                    <a:pt x="187" y="313"/>
                    <a:pt x="218" y="282"/>
                    <a:pt x="256" y="282"/>
                  </a:cubicBezTo>
                  <a:cubicBezTo>
                    <a:pt x="294" y="282"/>
                    <a:pt x="324" y="313"/>
                    <a:pt x="324" y="351"/>
                  </a:cubicBezTo>
                  <a:cubicBezTo>
                    <a:pt x="324" y="388"/>
                    <a:pt x="294" y="419"/>
                    <a:pt x="256" y="419"/>
                  </a:cubicBezTo>
                  <a:close/>
                  <a:moveTo>
                    <a:pt x="256" y="419"/>
                  </a:moveTo>
                  <a:cubicBezTo>
                    <a:pt x="256" y="419"/>
                    <a:pt x="256" y="419"/>
                    <a:pt x="256" y="4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Freeform 36">
              <a:extLst>
                <a:ext uri="{FF2B5EF4-FFF2-40B4-BE49-F238E27FC236}">
                  <a16:creationId xmlns:a16="http://schemas.microsoft.com/office/drawing/2014/main" id="{142444B3-3155-4B79-A842-57F5F26960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17788" y="2743200"/>
              <a:ext cx="315913" cy="392113"/>
            </a:xfrm>
            <a:custGeom>
              <a:avLst/>
              <a:gdLst>
                <a:gd name="T0" fmla="*/ 132 w 388"/>
                <a:gd name="T1" fmla="*/ 482 h 482"/>
                <a:gd name="T2" fmla="*/ 263 w 388"/>
                <a:gd name="T3" fmla="*/ 350 h 482"/>
                <a:gd name="T4" fmla="*/ 163 w 388"/>
                <a:gd name="T5" fmla="*/ 223 h 482"/>
                <a:gd name="T6" fmla="*/ 163 w 388"/>
                <a:gd name="T7" fmla="*/ 171 h 482"/>
                <a:gd name="T8" fmla="*/ 271 w 388"/>
                <a:gd name="T9" fmla="*/ 63 h 482"/>
                <a:gd name="T10" fmla="*/ 388 w 388"/>
                <a:gd name="T11" fmla="*/ 63 h 482"/>
                <a:gd name="T12" fmla="*/ 387 w 388"/>
                <a:gd name="T13" fmla="*/ 48 h 482"/>
                <a:gd name="T14" fmla="*/ 387 w 388"/>
                <a:gd name="T15" fmla="*/ 0 h 482"/>
                <a:gd name="T16" fmla="*/ 271 w 388"/>
                <a:gd name="T17" fmla="*/ 0 h 482"/>
                <a:gd name="T18" fmla="*/ 100 w 388"/>
                <a:gd name="T19" fmla="*/ 171 h 482"/>
                <a:gd name="T20" fmla="*/ 100 w 388"/>
                <a:gd name="T21" fmla="*/ 223 h 482"/>
                <a:gd name="T22" fmla="*/ 0 w 388"/>
                <a:gd name="T23" fmla="*/ 350 h 482"/>
                <a:gd name="T24" fmla="*/ 132 w 388"/>
                <a:gd name="T25" fmla="*/ 482 h 482"/>
                <a:gd name="T26" fmla="*/ 132 w 388"/>
                <a:gd name="T27" fmla="*/ 281 h 482"/>
                <a:gd name="T28" fmla="*/ 200 w 388"/>
                <a:gd name="T29" fmla="*/ 350 h 482"/>
                <a:gd name="T30" fmla="*/ 132 w 388"/>
                <a:gd name="T31" fmla="*/ 418 h 482"/>
                <a:gd name="T32" fmla="*/ 63 w 388"/>
                <a:gd name="T33" fmla="*/ 350 h 482"/>
                <a:gd name="T34" fmla="*/ 132 w 388"/>
                <a:gd name="T35" fmla="*/ 281 h 482"/>
                <a:gd name="T36" fmla="*/ 132 w 388"/>
                <a:gd name="T37" fmla="*/ 281 h 482"/>
                <a:gd name="T38" fmla="*/ 132 w 388"/>
                <a:gd name="T39" fmla="*/ 28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482">
                  <a:moveTo>
                    <a:pt x="132" y="482"/>
                  </a:moveTo>
                  <a:cubicBezTo>
                    <a:pt x="204" y="482"/>
                    <a:pt x="263" y="423"/>
                    <a:pt x="263" y="350"/>
                  </a:cubicBezTo>
                  <a:cubicBezTo>
                    <a:pt x="263" y="288"/>
                    <a:pt x="220" y="237"/>
                    <a:pt x="163" y="223"/>
                  </a:cubicBezTo>
                  <a:cubicBezTo>
                    <a:pt x="163" y="171"/>
                    <a:pt x="163" y="171"/>
                    <a:pt x="163" y="171"/>
                  </a:cubicBezTo>
                  <a:cubicBezTo>
                    <a:pt x="163" y="111"/>
                    <a:pt x="212" y="63"/>
                    <a:pt x="271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87" y="58"/>
                    <a:pt x="387" y="53"/>
                    <a:pt x="387" y="48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177" y="0"/>
                    <a:pt x="100" y="76"/>
                    <a:pt x="100" y="171"/>
                  </a:cubicBezTo>
                  <a:cubicBezTo>
                    <a:pt x="100" y="223"/>
                    <a:pt x="100" y="223"/>
                    <a:pt x="100" y="223"/>
                  </a:cubicBezTo>
                  <a:cubicBezTo>
                    <a:pt x="43" y="237"/>
                    <a:pt x="0" y="288"/>
                    <a:pt x="0" y="350"/>
                  </a:cubicBezTo>
                  <a:cubicBezTo>
                    <a:pt x="0" y="423"/>
                    <a:pt x="60" y="482"/>
                    <a:pt x="132" y="482"/>
                  </a:cubicBezTo>
                  <a:close/>
                  <a:moveTo>
                    <a:pt x="132" y="281"/>
                  </a:moveTo>
                  <a:cubicBezTo>
                    <a:pt x="170" y="281"/>
                    <a:pt x="200" y="312"/>
                    <a:pt x="200" y="350"/>
                  </a:cubicBezTo>
                  <a:cubicBezTo>
                    <a:pt x="200" y="388"/>
                    <a:pt x="170" y="418"/>
                    <a:pt x="132" y="418"/>
                  </a:cubicBezTo>
                  <a:cubicBezTo>
                    <a:pt x="94" y="418"/>
                    <a:pt x="63" y="388"/>
                    <a:pt x="63" y="350"/>
                  </a:cubicBezTo>
                  <a:cubicBezTo>
                    <a:pt x="63" y="312"/>
                    <a:pt x="94" y="281"/>
                    <a:pt x="132" y="281"/>
                  </a:cubicBezTo>
                  <a:close/>
                  <a:moveTo>
                    <a:pt x="132" y="281"/>
                  </a:moveTo>
                  <a:cubicBezTo>
                    <a:pt x="132" y="281"/>
                    <a:pt x="132" y="281"/>
                    <a:pt x="132" y="2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83" name="Freeform 40">
            <a:extLst>
              <a:ext uri="{FF2B5EF4-FFF2-40B4-BE49-F238E27FC236}">
                <a16:creationId xmlns:a16="http://schemas.microsoft.com/office/drawing/2014/main" id="{DAF9457F-816C-4F28-90D9-6EE218F60640}"/>
              </a:ext>
            </a:extLst>
          </p:cNvPr>
          <p:cNvSpPr>
            <a:spLocks noEditPoints="1"/>
          </p:cNvSpPr>
          <p:nvPr/>
        </p:nvSpPr>
        <p:spPr bwMode="auto">
          <a:xfrm>
            <a:off x="6812935" y="1294578"/>
            <a:ext cx="417575" cy="443889"/>
          </a:xfrm>
          <a:custGeom>
            <a:avLst/>
            <a:gdLst>
              <a:gd name="T0" fmla="*/ 982 w 1046"/>
              <a:gd name="T1" fmla="*/ 174 h 1113"/>
              <a:gd name="T2" fmla="*/ 523 w 1046"/>
              <a:gd name="T3" fmla="*/ 0 h 1113"/>
              <a:gd name="T4" fmla="*/ 65 w 1046"/>
              <a:gd name="T5" fmla="*/ 174 h 1113"/>
              <a:gd name="T6" fmla="*/ 523 w 1046"/>
              <a:gd name="T7" fmla="*/ 1113 h 1113"/>
              <a:gd name="T8" fmla="*/ 982 w 1046"/>
              <a:gd name="T9" fmla="*/ 174 h 1113"/>
              <a:gd name="T10" fmla="*/ 485 w 1046"/>
              <a:gd name="T11" fmla="*/ 722 h 1113"/>
              <a:gd name="T12" fmla="*/ 332 w 1046"/>
              <a:gd name="T13" fmla="*/ 570 h 1113"/>
              <a:gd name="T14" fmla="*/ 401 w 1046"/>
              <a:gd name="T15" fmla="*/ 501 h 1113"/>
              <a:gd name="T16" fmla="*/ 485 w 1046"/>
              <a:gd name="T17" fmla="*/ 586 h 1113"/>
              <a:gd name="T18" fmla="*/ 646 w 1046"/>
              <a:gd name="T19" fmla="*/ 425 h 1113"/>
              <a:gd name="T20" fmla="*/ 714 w 1046"/>
              <a:gd name="T21" fmla="*/ 494 h 1113"/>
              <a:gd name="T22" fmla="*/ 485 w 1046"/>
              <a:gd name="T23" fmla="*/ 722 h 1113"/>
              <a:gd name="T24" fmla="*/ 485 w 1046"/>
              <a:gd name="T25" fmla="*/ 722 h 1113"/>
              <a:gd name="T26" fmla="*/ 485 w 1046"/>
              <a:gd name="T27" fmla="*/ 722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6" h="1113">
                <a:moveTo>
                  <a:pt x="982" y="174"/>
                </a:moveTo>
                <a:cubicBezTo>
                  <a:pt x="792" y="174"/>
                  <a:pt x="646" y="120"/>
                  <a:pt x="523" y="0"/>
                </a:cubicBezTo>
                <a:cubicBezTo>
                  <a:pt x="400" y="120"/>
                  <a:pt x="255" y="174"/>
                  <a:pt x="65" y="174"/>
                </a:cubicBezTo>
                <a:cubicBezTo>
                  <a:pt x="65" y="486"/>
                  <a:pt x="0" y="932"/>
                  <a:pt x="523" y="1113"/>
                </a:cubicBezTo>
                <a:cubicBezTo>
                  <a:pt x="1046" y="932"/>
                  <a:pt x="982" y="486"/>
                  <a:pt x="982" y="174"/>
                </a:cubicBezTo>
                <a:close/>
                <a:moveTo>
                  <a:pt x="485" y="722"/>
                </a:moveTo>
                <a:cubicBezTo>
                  <a:pt x="332" y="570"/>
                  <a:pt x="332" y="570"/>
                  <a:pt x="332" y="570"/>
                </a:cubicBezTo>
                <a:cubicBezTo>
                  <a:pt x="401" y="501"/>
                  <a:pt x="401" y="501"/>
                  <a:pt x="401" y="501"/>
                </a:cubicBezTo>
                <a:cubicBezTo>
                  <a:pt x="485" y="586"/>
                  <a:pt x="485" y="586"/>
                  <a:pt x="485" y="586"/>
                </a:cubicBezTo>
                <a:cubicBezTo>
                  <a:pt x="646" y="425"/>
                  <a:pt x="646" y="425"/>
                  <a:pt x="646" y="425"/>
                </a:cubicBezTo>
                <a:cubicBezTo>
                  <a:pt x="714" y="494"/>
                  <a:pt x="714" y="494"/>
                  <a:pt x="714" y="494"/>
                </a:cubicBezTo>
                <a:lnTo>
                  <a:pt x="485" y="722"/>
                </a:lnTo>
                <a:close/>
                <a:moveTo>
                  <a:pt x="485" y="722"/>
                </a:moveTo>
                <a:cubicBezTo>
                  <a:pt x="485" y="722"/>
                  <a:pt x="485" y="722"/>
                  <a:pt x="485" y="72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EB4666B-1468-4205-A838-6987F5B1B7A6}"/>
              </a:ext>
            </a:extLst>
          </p:cNvPr>
          <p:cNvGrpSpPr/>
          <p:nvPr/>
        </p:nvGrpSpPr>
        <p:grpSpPr>
          <a:xfrm>
            <a:off x="1278814" y="3785871"/>
            <a:ext cx="6586372" cy="1013122"/>
            <a:chOff x="644138" y="1032736"/>
            <a:chExt cx="6586372" cy="101312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738B9A0-DCDD-478D-9EAF-236151AC6CB7}"/>
                </a:ext>
              </a:extLst>
            </p:cNvPr>
            <p:cNvSpPr/>
            <p:nvPr/>
          </p:nvSpPr>
          <p:spPr>
            <a:xfrm>
              <a:off x="1772416" y="1032736"/>
              <a:ext cx="5458094" cy="1013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Rectangle: Rounded Corners 6">
              <a:extLst>
                <a:ext uri="{FF2B5EF4-FFF2-40B4-BE49-F238E27FC236}">
                  <a16:creationId xmlns:a16="http://schemas.microsoft.com/office/drawing/2014/main" id="{BF816508-41B3-4A2C-97D7-AA3AD1FF55CE}"/>
                </a:ext>
              </a:extLst>
            </p:cNvPr>
            <p:cNvSpPr/>
            <p:nvPr/>
          </p:nvSpPr>
          <p:spPr>
            <a:xfrm>
              <a:off x="1772416" y="1382190"/>
              <a:ext cx="5458094" cy="622352"/>
            </a:xfrm>
            <a:prstGeom prst="roundRect">
              <a:avLst>
                <a:gd name="adj" fmla="val 7906"/>
              </a:avLst>
            </a:prstGeom>
            <a:noFill/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1000" dirty="0">
                  <a:solidFill>
                    <a:srgbClr val="595959"/>
                  </a:solidFill>
                  <a:latin typeface="+mj-lt"/>
                </a:rPr>
                <a:t>24x7 Monitoring | Auto-ticketing | Event Monitoring  |  Incident Management</a:t>
              </a:r>
            </a:p>
            <a:p>
              <a:pPr algn="ctr"/>
              <a:r>
                <a:rPr lang="en-IN" sz="1000" dirty="0">
                  <a:solidFill>
                    <a:srgbClr val="595959"/>
                  </a:solidFill>
                  <a:latin typeface="+mj-lt"/>
                </a:rPr>
                <a:t>Availability | Performance | Change | Release | Vendor Co-ordination</a:t>
              </a:r>
            </a:p>
            <a:p>
              <a:pPr algn="ctr"/>
              <a:r>
                <a:rPr lang="en-IN" sz="1000" dirty="0">
                  <a:solidFill>
                    <a:srgbClr val="595959"/>
                  </a:solidFill>
                  <a:latin typeface="+mj-lt"/>
                </a:rPr>
                <a:t>Service Reporting | Service Desk | Service Delivery Manager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67F21E7-E609-450F-BEEC-9F25883F369C}"/>
                </a:ext>
              </a:extLst>
            </p:cNvPr>
            <p:cNvGrpSpPr/>
            <p:nvPr/>
          </p:nvGrpSpPr>
          <p:grpSpPr>
            <a:xfrm>
              <a:off x="2273752" y="1116452"/>
              <a:ext cx="4596496" cy="275906"/>
              <a:chOff x="1632696" y="1124072"/>
              <a:chExt cx="4596496" cy="275906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FB78EF5-2A3B-4431-91D2-3A7039E49E2B}"/>
                  </a:ext>
                </a:extLst>
              </p:cNvPr>
              <p:cNvSpPr txBox="1"/>
              <p:nvPr/>
            </p:nvSpPr>
            <p:spPr>
              <a:xfrm>
                <a:off x="1632696" y="1124072"/>
                <a:ext cx="912375" cy="275906"/>
              </a:xfrm>
              <a:prstGeom prst="rect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</a:rPr>
                  <a:t>OPERATE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0E492A9-82F7-4BDA-B8DD-0DB2590C2833}"/>
                  </a:ext>
                </a:extLst>
              </p:cNvPr>
              <p:cNvSpPr txBox="1"/>
              <p:nvPr/>
            </p:nvSpPr>
            <p:spPr>
              <a:xfrm>
                <a:off x="3474757" y="1124072"/>
                <a:ext cx="912375" cy="275906"/>
              </a:xfrm>
              <a:prstGeom prst="rect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</a:rPr>
                  <a:t>ADMINISTER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C1EEDD3-2ED2-44A0-AD05-FD83B03E7785}"/>
                  </a:ext>
                </a:extLst>
              </p:cNvPr>
              <p:cNvSpPr txBox="1"/>
              <p:nvPr/>
            </p:nvSpPr>
            <p:spPr>
              <a:xfrm>
                <a:off x="5316817" y="1124072"/>
                <a:ext cx="912375" cy="275906"/>
              </a:xfrm>
              <a:prstGeom prst="rect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</a:rPr>
                  <a:t>MANAGE</a:t>
                </a:r>
              </a:p>
            </p:txBody>
          </p:sp>
        </p:grpSp>
        <p:sp>
          <p:nvSpPr>
            <p:cNvPr id="92" name="Arrow: Pentagon 91">
              <a:extLst>
                <a:ext uri="{FF2B5EF4-FFF2-40B4-BE49-F238E27FC236}">
                  <a16:creationId xmlns:a16="http://schemas.microsoft.com/office/drawing/2014/main" id="{3F99C16D-C5E9-48F8-941A-18ACCD424774}"/>
                </a:ext>
              </a:extLst>
            </p:cNvPr>
            <p:cNvSpPr/>
            <p:nvPr/>
          </p:nvSpPr>
          <p:spPr>
            <a:xfrm>
              <a:off x="644138" y="1034258"/>
              <a:ext cx="1447551" cy="1011600"/>
            </a:xfrm>
            <a:prstGeom prst="homePlate">
              <a:avLst>
                <a:gd name="adj" fmla="val 3081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200" b="1" dirty="0">
                  <a:solidFill>
                    <a:schemeClr val="bg1"/>
                  </a:solidFill>
                </a:rPr>
                <a:t>FEATURES</a:t>
              </a:r>
            </a:p>
          </p:txBody>
        </p:sp>
      </p:grpSp>
      <p:sp>
        <p:nvSpPr>
          <p:cNvPr id="80" name="Slide Number Placeholder 21">
            <a:extLst>
              <a:ext uri="{FF2B5EF4-FFF2-40B4-BE49-F238E27FC236}">
                <a16:creationId xmlns:a16="http://schemas.microsoft.com/office/drawing/2014/main" id="{115A0E47-F055-488A-A3B0-A4D8186BCFC6}"/>
              </a:ext>
            </a:extLst>
          </p:cNvPr>
          <p:cNvSpPr txBox="1">
            <a:spLocks/>
          </p:cNvSpPr>
          <p:nvPr/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defPPr>
              <a:defRPr lang="en-US"/>
            </a:defPPr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A528DF-D215-450C-9DB5-2AB96B301B6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60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089" name="Straight Arrow Connector 46088">
            <a:extLst>
              <a:ext uri="{FF2B5EF4-FFF2-40B4-BE49-F238E27FC236}">
                <a16:creationId xmlns:a16="http://schemas.microsoft.com/office/drawing/2014/main" id="{5275BAAE-F282-4509-9B1A-8BD6ABA717E6}"/>
              </a:ext>
            </a:extLst>
          </p:cNvPr>
          <p:cNvCxnSpPr>
            <a:cxnSpLocks/>
            <a:endCxn id="109" idx="2"/>
          </p:cNvCxnSpPr>
          <p:nvPr/>
        </p:nvCxnSpPr>
        <p:spPr>
          <a:xfrm flipH="1" flipV="1">
            <a:off x="2484570" y="1842540"/>
            <a:ext cx="337450" cy="56820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91" name="Straight Arrow Connector 46090">
            <a:extLst>
              <a:ext uri="{FF2B5EF4-FFF2-40B4-BE49-F238E27FC236}">
                <a16:creationId xmlns:a16="http://schemas.microsoft.com/office/drawing/2014/main" id="{7B32021D-C53D-490C-B267-47E2005AD671}"/>
              </a:ext>
            </a:extLst>
          </p:cNvPr>
          <p:cNvCxnSpPr>
            <a:cxnSpLocks/>
            <a:endCxn id="100" idx="2"/>
          </p:cNvCxnSpPr>
          <p:nvPr/>
        </p:nvCxnSpPr>
        <p:spPr>
          <a:xfrm flipH="1" flipV="1">
            <a:off x="1250077" y="2097831"/>
            <a:ext cx="1489708" cy="50382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93" name="Straight Arrow Connector 46092">
            <a:extLst>
              <a:ext uri="{FF2B5EF4-FFF2-40B4-BE49-F238E27FC236}">
                <a16:creationId xmlns:a16="http://schemas.microsoft.com/office/drawing/2014/main" id="{E5FD1D66-2C34-4E6A-9B66-D3A27BD95481}"/>
              </a:ext>
            </a:extLst>
          </p:cNvPr>
          <p:cNvCxnSpPr>
            <a:cxnSpLocks/>
            <a:endCxn id="102" idx="3"/>
          </p:cNvCxnSpPr>
          <p:nvPr/>
        </p:nvCxnSpPr>
        <p:spPr>
          <a:xfrm flipH="1">
            <a:off x="901101" y="2609274"/>
            <a:ext cx="1838684" cy="13826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95" name="Straight Arrow Connector 46094">
            <a:extLst>
              <a:ext uri="{FF2B5EF4-FFF2-40B4-BE49-F238E27FC236}">
                <a16:creationId xmlns:a16="http://schemas.microsoft.com/office/drawing/2014/main" id="{50A6C25A-C43C-4369-B096-3C36A11210EE}"/>
              </a:ext>
            </a:extLst>
          </p:cNvPr>
          <p:cNvCxnSpPr>
            <a:cxnSpLocks/>
          </p:cNvCxnSpPr>
          <p:nvPr/>
        </p:nvCxnSpPr>
        <p:spPr>
          <a:xfrm flipH="1">
            <a:off x="1447075" y="2807807"/>
            <a:ext cx="1374945" cy="104259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99" name="Straight Arrow Connector 46098">
            <a:extLst>
              <a:ext uri="{FF2B5EF4-FFF2-40B4-BE49-F238E27FC236}">
                <a16:creationId xmlns:a16="http://schemas.microsoft.com/office/drawing/2014/main" id="{B795B454-8772-4679-9EBB-FF57FFED3173}"/>
              </a:ext>
            </a:extLst>
          </p:cNvPr>
          <p:cNvCxnSpPr>
            <a:cxnSpLocks/>
            <a:endCxn id="96" idx="0"/>
          </p:cNvCxnSpPr>
          <p:nvPr/>
        </p:nvCxnSpPr>
        <p:spPr>
          <a:xfrm flipH="1">
            <a:off x="2298122" y="2890042"/>
            <a:ext cx="722431" cy="108195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6E54DC8-E45A-4C90-AB3A-ADF285C07F71}"/>
              </a:ext>
            </a:extLst>
          </p:cNvPr>
          <p:cNvCxnSpPr>
            <a:cxnSpLocks/>
            <a:endCxn id="116" idx="2"/>
          </p:cNvCxnSpPr>
          <p:nvPr/>
        </p:nvCxnSpPr>
        <p:spPr>
          <a:xfrm flipV="1">
            <a:off x="6206959" y="1661811"/>
            <a:ext cx="1" cy="68802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70903381-65D9-476C-994F-24977B0A74FD}"/>
              </a:ext>
            </a:extLst>
          </p:cNvPr>
          <p:cNvCxnSpPr>
            <a:cxnSpLocks/>
            <a:endCxn id="121" idx="0"/>
          </p:cNvCxnSpPr>
          <p:nvPr/>
        </p:nvCxnSpPr>
        <p:spPr>
          <a:xfrm>
            <a:off x="6206959" y="2911370"/>
            <a:ext cx="0" cy="120351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959131EE-024C-4859-89D1-6E6AEBEE8145}"/>
              </a:ext>
            </a:extLst>
          </p:cNvPr>
          <p:cNvCxnSpPr>
            <a:cxnSpLocks/>
            <a:endCxn id="128" idx="2"/>
          </p:cNvCxnSpPr>
          <p:nvPr/>
        </p:nvCxnSpPr>
        <p:spPr>
          <a:xfrm flipV="1">
            <a:off x="6405492" y="1933442"/>
            <a:ext cx="1151787" cy="49862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76005742-A5A9-4F89-9748-44A5FDDAC530}"/>
              </a:ext>
            </a:extLst>
          </p:cNvPr>
          <p:cNvCxnSpPr>
            <a:endCxn id="118" idx="0"/>
          </p:cNvCxnSpPr>
          <p:nvPr/>
        </p:nvCxnSpPr>
        <p:spPr>
          <a:xfrm>
            <a:off x="6422954" y="2836001"/>
            <a:ext cx="1135171" cy="102465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59D995C-A6DA-4371-8D0C-62D19349A0A7}"/>
              </a:ext>
            </a:extLst>
          </p:cNvPr>
          <p:cNvCxnSpPr>
            <a:cxnSpLocks/>
          </p:cNvCxnSpPr>
          <p:nvPr/>
        </p:nvCxnSpPr>
        <p:spPr>
          <a:xfrm>
            <a:off x="6487727" y="2630602"/>
            <a:ext cx="1668446" cy="71772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81" name="Straight Arrow Connector 46080">
            <a:extLst>
              <a:ext uri="{FF2B5EF4-FFF2-40B4-BE49-F238E27FC236}">
                <a16:creationId xmlns:a16="http://schemas.microsoft.com/office/drawing/2014/main" id="{AC6DC692-1FE8-4622-8785-558721C141A3}"/>
              </a:ext>
            </a:extLst>
          </p:cNvPr>
          <p:cNvCxnSpPr>
            <a:endCxn id="131" idx="1"/>
          </p:cNvCxnSpPr>
          <p:nvPr/>
        </p:nvCxnSpPr>
        <p:spPr>
          <a:xfrm flipV="1">
            <a:off x="6503930" y="2449010"/>
            <a:ext cx="1212839" cy="14584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E7F084B-B635-44FB-AF2E-70657C14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00" y="367201"/>
            <a:ext cx="7538400" cy="369332"/>
          </a:xfrm>
        </p:spPr>
        <p:txBody>
          <a:bodyPr/>
          <a:lstStyle/>
          <a:p>
            <a:r>
              <a:rPr lang="en-IN" dirty="0"/>
              <a:t>Security services delivery models : from the cloud</a:t>
            </a:r>
          </a:p>
        </p:txBody>
      </p:sp>
      <p:sp>
        <p:nvSpPr>
          <p:cNvPr id="46096" name="AutoShape 16" descr="Image result for gvk bio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8" name="AutoShape 18" descr="Image result for gvk bio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0" name="AutoShape 20" descr="Image result for gvk bio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4" name="AutoShape 24" descr="Image result for p&amp;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219616" y="4713468"/>
            <a:ext cx="975774" cy="430032"/>
          </a:xfrm>
          <a:prstGeom prst="roundRect">
            <a:avLst>
              <a:gd name="adj" fmla="val 77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3" dirty="0"/>
          </a:p>
        </p:txBody>
      </p:sp>
      <p:sp>
        <p:nvSpPr>
          <p:cNvPr id="65" name="Rounded Rectangle 64"/>
          <p:cNvSpPr/>
          <p:nvPr/>
        </p:nvSpPr>
        <p:spPr>
          <a:xfrm>
            <a:off x="3235914" y="4713468"/>
            <a:ext cx="973137" cy="430032"/>
          </a:xfrm>
          <a:prstGeom prst="roundRect">
            <a:avLst>
              <a:gd name="adj" fmla="val 77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3" dirty="0"/>
          </a:p>
        </p:txBody>
      </p:sp>
      <p:sp>
        <p:nvSpPr>
          <p:cNvPr id="66" name="Rounded Rectangle 65"/>
          <p:cNvSpPr/>
          <p:nvPr/>
        </p:nvSpPr>
        <p:spPr>
          <a:xfrm>
            <a:off x="4269395" y="4713468"/>
            <a:ext cx="958591" cy="430032"/>
          </a:xfrm>
          <a:prstGeom prst="roundRect">
            <a:avLst>
              <a:gd name="adj" fmla="val 77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3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1150E1-A850-4D49-90C4-4E92000A49DC}"/>
              </a:ext>
            </a:extLst>
          </p:cNvPr>
          <p:cNvGrpSpPr/>
          <p:nvPr/>
        </p:nvGrpSpPr>
        <p:grpSpPr>
          <a:xfrm>
            <a:off x="923472" y="3716432"/>
            <a:ext cx="453357" cy="644947"/>
            <a:chOff x="1142880" y="1815163"/>
            <a:chExt cx="486247" cy="694545"/>
          </a:xfrm>
        </p:grpSpPr>
        <p:pic>
          <p:nvPicPr>
            <p:cNvPr id="87" name="Picture 8" descr="Image result for SIEM icon">
              <a:extLst>
                <a:ext uri="{FF2B5EF4-FFF2-40B4-BE49-F238E27FC236}">
                  <a16:creationId xmlns:a16="http://schemas.microsoft.com/office/drawing/2014/main" id="{A493AA1D-C083-4697-8932-18ECF4711B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80" y="1815163"/>
              <a:ext cx="457257" cy="457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884CF4D-1493-48B8-B15C-03158B74F392}"/>
                </a:ext>
              </a:extLst>
            </p:cNvPr>
            <p:cNvSpPr txBox="1"/>
            <p:nvPr/>
          </p:nvSpPr>
          <p:spPr>
            <a:xfrm>
              <a:off x="1155977" y="2244552"/>
              <a:ext cx="473150" cy="265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>
                  <a:latin typeface="+mj-lt"/>
                </a:rPr>
                <a:t>SIEM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A20CFD-F5DF-4451-9014-58ADBC8E52CA}"/>
              </a:ext>
            </a:extLst>
          </p:cNvPr>
          <p:cNvGrpSpPr/>
          <p:nvPr/>
        </p:nvGrpSpPr>
        <p:grpSpPr>
          <a:xfrm>
            <a:off x="1888742" y="3972000"/>
            <a:ext cx="818761" cy="587368"/>
            <a:chOff x="2328107" y="3999636"/>
            <a:chExt cx="818761" cy="587368"/>
          </a:xfrm>
        </p:grpSpPr>
        <p:pic>
          <p:nvPicPr>
            <p:cNvPr id="96" name="Picture 10" descr="Image result for Log Management icon">
              <a:extLst>
                <a:ext uri="{FF2B5EF4-FFF2-40B4-BE49-F238E27FC236}">
                  <a16:creationId xmlns:a16="http://schemas.microsoft.com/office/drawing/2014/main" id="{CC98823D-360D-47AD-ABAC-3955920B4C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481" y="3999636"/>
              <a:ext cx="368012" cy="368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4FFD1C8-9622-4939-8DFF-5F1006FD6A3D}"/>
                </a:ext>
              </a:extLst>
            </p:cNvPr>
            <p:cNvSpPr txBox="1"/>
            <p:nvPr/>
          </p:nvSpPr>
          <p:spPr>
            <a:xfrm>
              <a:off x="2328107" y="4340783"/>
              <a:ext cx="8187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Log Mgmt.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CDE8780-D92C-4704-BE10-2CC48DD97FA4}"/>
              </a:ext>
            </a:extLst>
          </p:cNvPr>
          <p:cNvGrpSpPr/>
          <p:nvPr/>
        </p:nvGrpSpPr>
        <p:grpSpPr>
          <a:xfrm>
            <a:off x="787450" y="1282644"/>
            <a:ext cx="925254" cy="815187"/>
            <a:chOff x="2806469" y="533227"/>
            <a:chExt cx="978802" cy="862366"/>
          </a:xfrm>
        </p:grpSpPr>
        <p:pic>
          <p:nvPicPr>
            <p:cNvPr id="99" name="Picture 12" descr="Related image">
              <a:extLst>
                <a:ext uri="{FF2B5EF4-FFF2-40B4-BE49-F238E27FC236}">
                  <a16:creationId xmlns:a16="http://schemas.microsoft.com/office/drawing/2014/main" id="{BE0F8B0F-7C94-4060-B110-25F48324C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418" y="533227"/>
              <a:ext cx="515104" cy="515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F3533F6-069B-434F-A885-CE81F6DC0807}"/>
                </a:ext>
              </a:extLst>
            </p:cNvPr>
            <p:cNvSpPr txBox="1"/>
            <p:nvPr/>
          </p:nvSpPr>
          <p:spPr>
            <a:xfrm>
              <a:off x="2806469" y="972327"/>
              <a:ext cx="978802" cy="423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Vulnerability</a:t>
              </a:r>
            </a:p>
            <a:p>
              <a:pPr algn="ctr"/>
              <a:r>
                <a:rPr lang="en-IN" sz="1000" dirty="0">
                  <a:latin typeface="+mj-lt"/>
                </a:rPr>
                <a:t>Mgmt.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C8673A-F327-4602-AB48-7155CEDF90E6}"/>
              </a:ext>
            </a:extLst>
          </p:cNvPr>
          <p:cNvGrpSpPr/>
          <p:nvPr/>
        </p:nvGrpSpPr>
        <p:grpSpPr>
          <a:xfrm>
            <a:off x="188020" y="2502614"/>
            <a:ext cx="902621" cy="889957"/>
            <a:chOff x="713945" y="1778378"/>
            <a:chExt cx="902621" cy="889957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9F59B224-C587-4DDA-9F1A-C59AF5C39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15617"/>
            <a:stretch/>
          </p:blipFill>
          <p:spPr>
            <a:xfrm>
              <a:off x="903484" y="1778378"/>
              <a:ext cx="523542" cy="4898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82A8A67-7EF0-47DF-A2B9-5AD7E3D9FFBA}"/>
                </a:ext>
              </a:extLst>
            </p:cNvPr>
            <p:cNvSpPr txBox="1"/>
            <p:nvPr/>
          </p:nvSpPr>
          <p:spPr>
            <a:xfrm>
              <a:off x="713945" y="2268225"/>
              <a:ext cx="90262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Deception </a:t>
              </a:r>
            </a:p>
            <a:p>
              <a:pPr algn="ctr"/>
              <a:r>
                <a:rPr lang="en-IN" sz="1000" dirty="0">
                  <a:latin typeface="+mj-lt"/>
                </a:rPr>
                <a:t>&amp; Decoy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EFCC15A-89E5-4908-B388-1D5928B78E02}"/>
              </a:ext>
            </a:extLst>
          </p:cNvPr>
          <p:cNvGrpSpPr/>
          <p:nvPr/>
        </p:nvGrpSpPr>
        <p:grpSpPr>
          <a:xfrm>
            <a:off x="2160603" y="1142348"/>
            <a:ext cx="647934" cy="700192"/>
            <a:chOff x="2448367" y="1025115"/>
            <a:chExt cx="647934" cy="700192"/>
          </a:xfrm>
        </p:grpSpPr>
        <p:pic>
          <p:nvPicPr>
            <p:cNvPr id="108" name="Picture 16" descr="Image result for VPN GW services icon">
              <a:extLst>
                <a:ext uri="{FF2B5EF4-FFF2-40B4-BE49-F238E27FC236}">
                  <a16:creationId xmlns:a16="http://schemas.microsoft.com/office/drawing/2014/main" id="{7929BCE6-23AB-43FB-BF40-17C5EA5A2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873" y="1025115"/>
              <a:ext cx="486923" cy="48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4EBFF80-437B-44EA-A8BC-C9E77B19D424}"/>
                </a:ext>
              </a:extLst>
            </p:cNvPr>
            <p:cNvSpPr txBox="1"/>
            <p:nvPr/>
          </p:nvSpPr>
          <p:spPr>
            <a:xfrm>
              <a:off x="2448367" y="1479086"/>
              <a:ext cx="6479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>
                  <a:latin typeface="+mj-lt"/>
                </a:rPr>
                <a:t>VPN GW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83CD6C-58DA-42BB-8F89-7C3A7658DB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05" y="1845609"/>
            <a:ext cx="2814921" cy="16046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 descr="A picture containing dome&#10;&#10;Description generated with high confidence">
            <a:extLst>
              <a:ext uri="{FF2B5EF4-FFF2-40B4-BE49-F238E27FC236}">
                <a16:creationId xmlns:a16="http://schemas.microsoft.com/office/drawing/2014/main" id="{00E6762A-DE26-4721-87EB-A9373B2A56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4000"/>
                    </a14:imgEffect>
                    <a14:imgEffect>
                      <a14:colorTemperature colorTemp="2920"/>
                    </a14:imgEffect>
                    <a14:imgEffect>
                      <a14:saturation sat="1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275" y="1845608"/>
            <a:ext cx="2814921" cy="16046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A8D50C20-89D0-4632-9197-7156B732B181}"/>
              </a:ext>
            </a:extLst>
          </p:cNvPr>
          <p:cNvGrpSpPr/>
          <p:nvPr/>
        </p:nvGrpSpPr>
        <p:grpSpPr>
          <a:xfrm>
            <a:off x="5736318" y="1004298"/>
            <a:ext cx="941283" cy="657513"/>
            <a:chOff x="5736318" y="1004298"/>
            <a:chExt cx="941283" cy="657513"/>
          </a:xfrm>
        </p:grpSpPr>
        <p:pic>
          <p:nvPicPr>
            <p:cNvPr id="115" name="Picture 4" descr="Image result for web security icon">
              <a:extLst>
                <a:ext uri="{FF2B5EF4-FFF2-40B4-BE49-F238E27FC236}">
                  <a16:creationId xmlns:a16="http://schemas.microsoft.com/office/drawing/2014/main" id="{F2D7F61B-3B8A-4E79-95CD-F46FD680B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2148" y="1004298"/>
              <a:ext cx="449623" cy="449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D21E519-F42C-4659-892A-50EC19DCEB72}"/>
                </a:ext>
              </a:extLst>
            </p:cNvPr>
            <p:cNvSpPr txBox="1"/>
            <p:nvPr/>
          </p:nvSpPr>
          <p:spPr>
            <a:xfrm>
              <a:off x="5736318" y="1415590"/>
              <a:ext cx="9412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Web Security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4BCA545-C5AA-4114-B2FA-E1EF7299F5CB}"/>
              </a:ext>
            </a:extLst>
          </p:cNvPr>
          <p:cNvGrpSpPr/>
          <p:nvPr/>
        </p:nvGrpSpPr>
        <p:grpSpPr>
          <a:xfrm>
            <a:off x="7052131" y="3860658"/>
            <a:ext cx="1004492" cy="669039"/>
            <a:chOff x="6254701" y="619590"/>
            <a:chExt cx="1062627" cy="707760"/>
          </a:xfrm>
        </p:grpSpPr>
        <p:pic>
          <p:nvPicPr>
            <p:cNvPr id="118" name="Picture 6" descr="Image result for email security icon">
              <a:extLst>
                <a:ext uri="{FF2B5EF4-FFF2-40B4-BE49-F238E27FC236}">
                  <a16:creationId xmlns:a16="http://schemas.microsoft.com/office/drawing/2014/main" id="{6278AF16-2785-4CF6-A4D1-37C6F7CD4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091" y="619590"/>
              <a:ext cx="529777" cy="554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2268523-F1DD-4BEF-8CD8-635A2FAB70DA}"/>
                </a:ext>
              </a:extLst>
            </p:cNvPr>
            <p:cNvSpPr txBox="1"/>
            <p:nvPr/>
          </p:nvSpPr>
          <p:spPr>
            <a:xfrm>
              <a:off x="6254701" y="1066879"/>
              <a:ext cx="1062627" cy="260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Email security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31CF6CD-F743-4921-9B55-64545ED930A5}"/>
              </a:ext>
            </a:extLst>
          </p:cNvPr>
          <p:cNvGrpSpPr/>
          <p:nvPr/>
        </p:nvGrpSpPr>
        <p:grpSpPr>
          <a:xfrm>
            <a:off x="5621142" y="4114884"/>
            <a:ext cx="1171634" cy="624138"/>
            <a:chOff x="6866532" y="1113849"/>
            <a:chExt cx="1070144" cy="558798"/>
          </a:xfrm>
        </p:grpSpPr>
        <p:pic>
          <p:nvPicPr>
            <p:cNvPr id="121" name="Picture 6" descr="Image result for Anti-APT icon">
              <a:extLst>
                <a:ext uri="{FF2B5EF4-FFF2-40B4-BE49-F238E27FC236}">
                  <a16:creationId xmlns:a16="http://schemas.microsoft.com/office/drawing/2014/main" id="{1C176F62-5EB4-49FD-B339-3C02775CB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6532" y="1113849"/>
              <a:ext cx="1070144" cy="389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4AF1084-F1F6-4F92-9A67-31CA26D33CDD}"/>
                </a:ext>
              </a:extLst>
            </p:cNvPr>
            <p:cNvSpPr txBox="1"/>
            <p:nvPr/>
          </p:nvSpPr>
          <p:spPr>
            <a:xfrm>
              <a:off x="7124963" y="1452202"/>
              <a:ext cx="626948" cy="220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>
                  <a:latin typeface="+mj-lt"/>
                </a:rPr>
                <a:t>Anti-APT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51E62AD-5CC7-45CC-B4DB-46787CD79B13}"/>
              </a:ext>
            </a:extLst>
          </p:cNvPr>
          <p:cNvGrpSpPr/>
          <p:nvPr/>
        </p:nvGrpSpPr>
        <p:grpSpPr>
          <a:xfrm>
            <a:off x="8111853" y="3035510"/>
            <a:ext cx="694421" cy="714121"/>
            <a:chOff x="1584581" y="1880989"/>
            <a:chExt cx="734611" cy="755451"/>
          </a:xfrm>
        </p:grpSpPr>
        <p:pic>
          <p:nvPicPr>
            <p:cNvPr id="124" name="Picture 8" descr="Related image">
              <a:extLst>
                <a:ext uri="{FF2B5EF4-FFF2-40B4-BE49-F238E27FC236}">
                  <a16:creationId xmlns:a16="http://schemas.microsoft.com/office/drawing/2014/main" id="{DB15015C-5067-4ED3-83E3-8AD8E38106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491" y="1880989"/>
              <a:ext cx="372104" cy="372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B895D7BB-ED1D-42EE-9C42-044D64DEF276}"/>
                </a:ext>
              </a:extLst>
            </p:cNvPr>
            <p:cNvSpPr txBox="1"/>
            <p:nvPr/>
          </p:nvSpPr>
          <p:spPr>
            <a:xfrm>
              <a:off x="1584581" y="2213174"/>
              <a:ext cx="734611" cy="423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Web App</a:t>
              </a:r>
            </a:p>
            <a:p>
              <a:pPr algn="ctr"/>
              <a:r>
                <a:rPr lang="en-IN" sz="1000" dirty="0">
                  <a:latin typeface="+mj-lt"/>
                </a:rPr>
                <a:t>Firewall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4210707-0730-4572-AD4C-4CC83F03222D}"/>
              </a:ext>
            </a:extLst>
          </p:cNvPr>
          <p:cNvGrpSpPr/>
          <p:nvPr/>
        </p:nvGrpSpPr>
        <p:grpSpPr>
          <a:xfrm>
            <a:off x="6904535" y="1063261"/>
            <a:ext cx="1305488" cy="870181"/>
            <a:chOff x="4995732" y="566464"/>
            <a:chExt cx="1381043" cy="920541"/>
          </a:xfrm>
        </p:grpSpPr>
        <p:pic>
          <p:nvPicPr>
            <p:cNvPr id="127" name="Picture 14" descr="Image result for identity management icon">
              <a:extLst>
                <a:ext uri="{FF2B5EF4-FFF2-40B4-BE49-F238E27FC236}">
                  <a16:creationId xmlns:a16="http://schemas.microsoft.com/office/drawing/2014/main" id="{5E630456-CA8A-4A80-A7CB-63679565A0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97"/>
            <a:stretch/>
          </p:blipFill>
          <p:spPr bwMode="auto">
            <a:xfrm>
              <a:off x="5415817" y="566464"/>
              <a:ext cx="738541" cy="538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3776916-BC7B-4333-8191-E67F07FD9B56}"/>
                </a:ext>
              </a:extLst>
            </p:cNvPr>
            <p:cNvSpPr txBox="1"/>
            <p:nvPr/>
          </p:nvSpPr>
          <p:spPr>
            <a:xfrm>
              <a:off x="4995732" y="1063739"/>
              <a:ext cx="1381043" cy="4232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Identity and Access Management</a:t>
              </a:r>
            </a:p>
          </p:txBody>
        </p:sp>
      </p:grpSp>
      <p:pic>
        <p:nvPicPr>
          <p:cNvPr id="130" name="Picture 30" descr="Image result for DDOS Protection icon">
            <a:extLst>
              <a:ext uri="{FF2B5EF4-FFF2-40B4-BE49-F238E27FC236}">
                <a16:creationId xmlns:a16="http://schemas.microsoft.com/office/drawing/2014/main" id="{AD605475-C2BD-44B8-9240-5999A82D6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22" y="1915907"/>
            <a:ext cx="593461" cy="4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Rectangle 130">
            <a:extLst>
              <a:ext uri="{FF2B5EF4-FFF2-40B4-BE49-F238E27FC236}">
                <a16:creationId xmlns:a16="http://schemas.microsoft.com/office/drawing/2014/main" id="{EDFBA872-4925-4110-AA5B-1F5727AB0F6F}"/>
              </a:ext>
            </a:extLst>
          </p:cNvPr>
          <p:cNvSpPr/>
          <p:nvPr/>
        </p:nvSpPr>
        <p:spPr>
          <a:xfrm>
            <a:off x="7716769" y="2325899"/>
            <a:ext cx="12123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000" dirty="0">
                <a:latin typeface="+mj-lt"/>
              </a:rPr>
              <a:t>DDOS Protection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D06E61D-1B50-4077-A897-DAA933BC596C}"/>
              </a:ext>
            </a:extLst>
          </p:cNvPr>
          <p:cNvSpPr txBox="1"/>
          <p:nvPr/>
        </p:nvSpPr>
        <p:spPr>
          <a:xfrm>
            <a:off x="2664880" y="2583551"/>
            <a:ext cx="1596602" cy="307777"/>
          </a:xfrm>
          <a:prstGeom prst="rect">
            <a:avLst/>
          </a:prstGeom>
          <a:solidFill>
            <a:schemeClr val="tx1">
              <a:lumMod val="50000"/>
              <a:lumOff val="50000"/>
              <a:alpha val="3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</a:rPr>
              <a:t>Sify Native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4ABF831-4485-4FD2-987B-B1B6BA18544C}"/>
              </a:ext>
            </a:extLst>
          </p:cNvPr>
          <p:cNvSpPr txBox="1"/>
          <p:nvPr/>
        </p:nvSpPr>
        <p:spPr>
          <a:xfrm>
            <a:off x="4770363" y="2583551"/>
            <a:ext cx="2031065" cy="307777"/>
          </a:xfrm>
          <a:prstGeom prst="rect">
            <a:avLst/>
          </a:prstGeom>
          <a:solidFill>
            <a:schemeClr val="tx1">
              <a:lumMod val="50000"/>
              <a:lumOff val="50000"/>
              <a:alpha val="3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</a:rPr>
              <a:t>Partner Aligned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A4E3CF2-4397-416F-895B-A468CFDA5989}"/>
              </a:ext>
            </a:extLst>
          </p:cNvPr>
          <p:cNvGrpSpPr/>
          <p:nvPr/>
        </p:nvGrpSpPr>
        <p:grpSpPr>
          <a:xfrm>
            <a:off x="5216490" y="2268977"/>
            <a:ext cx="611502" cy="265723"/>
            <a:chOff x="4805508" y="3737892"/>
            <a:chExt cx="868195" cy="37726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214B8D5-8A0B-48AE-96EA-2862CE9412B6}"/>
                </a:ext>
              </a:extLst>
            </p:cNvPr>
            <p:cNvSpPr/>
            <p:nvPr/>
          </p:nvSpPr>
          <p:spPr>
            <a:xfrm>
              <a:off x="4805508" y="3737892"/>
              <a:ext cx="868195" cy="377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34" name="Picture 32" descr="Image result for akamai logo">
              <a:extLst>
                <a:ext uri="{FF2B5EF4-FFF2-40B4-BE49-F238E27FC236}">
                  <a16:creationId xmlns:a16="http://schemas.microsoft.com/office/drawing/2014/main" id="{C1934C82-0807-40B2-8362-84E30B2B60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053" y="3767228"/>
              <a:ext cx="719105" cy="318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8E08E2-9655-4F76-8C27-10B0886A6DB5}"/>
              </a:ext>
            </a:extLst>
          </p:cNvPr>
          <p:cNvGrpSpPr/>
          <p:nvPr/>
        </p:nvGrpSpPr>
        <p:grpSpPr>
          <a:xfrm>
            <a:off x="6002845" y="2268978"/>
            <a:ext cx="576629" cy="264476"/>
            <a:chOff x="5013011" y="3714148"/>
            <a:chExt cx="692049" cy="36801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815F687-E687-4FE2-A8F6-59D65C3BA2B0}"/>
                </a:ext>
              </a:extLst>
            </p:cNvPr>
            <p:cNvSpPr/>
            <p:nvPr/>
          </p:nvSpPr>
          <p:spPr>
            <a:xfrm>
              <a:off x="5013011" y="3714148"/>
              <a:ext cx="692049" cy="36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14" name="Picture 34" descr="Image result for Cisco logo">
              <a:extLst>
                <a:ext uri="{FF2B5EF4-FFF2-40B4-BE49-F238E27FC236}">
                  <a16:creationId xmlns:a16="http://schemas.microsoft.com/office/drawing/2014/main" id="{A8B46335-2D6E-4B71-BFC5-7309F9B0C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769" y="3727687"/>
              <a:ext cx="610532" cy="340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6084" name="Straight Arrow Connector 46083">
            <a:extLst>
              <a:ext uri="{FF2B5EF4-FFF2-40B4-BE49-F238E27FC236}">
                <a16:creationId xmlns:a16="http://schemas.microsoft.com/office/drawing/2014/main" id="{BEA50ADC-220C-4313-8EB0-DE4410C43176}"/>
              </a:ext>
            </a:extLst>
          </p:cNvPr>
          <p:cNvCxnSpPr/>
          <p:nvPr/>
        </p:nvCxnSpPr>
        <p:spPr>
          <a:xfrm>
            <a:off x="6502742" y="3450292"/>
            <a:ext cx="0" cy="51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lide Number Placeholder 21">
            <a:extLst>
              <a:ext uri="{FF2B5EF4-FFF2-40B4-BE49-F238E27FC236}">
                <a16:creationId xmlns:a16="http://schemas.microsoft.com/office/drawing/2014/main" id="{33684BB0-3EE2-438A-9870-2856BD57EC69}"/>
              </a:ext>
            </a:extLst>
          </p:cNvPr>
          <p:cNvSpPr txBox="1">
            <a:spLocks/>
          </p:cNvSpPr>
          <p:nvPr/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defPPr>
              <a:defRPr lang="en-US"/>
            </a:defPPr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A528DF-D215-450C-9DB5-2AB96B301B6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250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084B-B635-44FB-AF2E-70657C14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Security services delivery models : for the cloud</a:t>
            </a:r>
          </a:p>
        </p:txBody>
      </p:sp>
      <p:sp>
        <p:nvSpPr>
          <p:cNvPr id="17" name="Rectangle: Rounded Corners 3">
            <a:extLst>
              <a:ext uri="{FF2B5EF4-FFF2-40B4-BE49-F238E27FC236}">
                <a16:creationId xmlns:a16="http://schemas.microsoft.com/office/drawing/2014/main" id="{CB191A40-96B3-40BB-8700-D84F449C9AAA}"/>
              </a:ext>
            </a:extLst>
          </p:cNvPr>
          <p:cNvSpPr/>
          <p:nvPr/>
        </p:nvSpPr>
        <p:spPr>
          <a:xfrm>
            <a:off x="363600" y="1022920"/>
            <a:ext cx="3631931" cy="12689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1400" b="1" dirty="0">
                <a:solidFill>
                  <a:srgbClr val="595959"/>
                </a:solidFill>
                <a:latin typeface="+mj-lt"/>
              </a:rPr>
              <a:t>Security Services Stack</a:t>
            </a:r>
          </a:p>
          <a:p>
            <a:r>
              <a:rPr lang="en-IN" sz="1400" b="1" dirty="0">
                <a:solidFill>
                  <a:srgbClr val="595959"/>
                </a:solidFill>
                <a:latin typeface="+mj-lt"/>
              </a:rPr>
              <a:t>for Sify DC &amp; Cloud </a:t>
            </a:r>
          </a:p>
        </p:txBody>
      </p:sp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A3ACE291-D813-4E2D-9FD4-2247FF83169C}"/>
              </a:ext>
            </a:extLst>
          </p:cNvPr>
          <p:cNvSpPr/>
          <p:nvPr/>
        </p:nvSpPr>
        <p:spPr>
          <a:xfrm>
            <a:off x="4733648" y="1022920"/>
            <a:ext cx="3686999" cy="12649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1400" b="1" dirty="0">
                <a:solidFill>
                  <a:srgbClr val="595959"/>
                </a:solidFill>
                <a:latin typeface="+mj-lt"/>
              </a:rPr>
              <a:t>Security Services Stack</a:t>
            </a:r>
          </a:p>
          <a:p>
            <a:r>
              <a:rPr lang="en-IN" sz="1400" b="1" dirty="0">
                <a:solidFill>
                  <a:srgbClr val="595959"/>
                </a:solidFill>
                <a:latin typeface="+mj-lt"/>
              </a:rPr>
              <a:t>for any cloud</a:t>
            </a:r>
          </a:p>
        </p:txBody>
      </p:sp>
      <p:sp>
        <p:nvSpPr>
          <p:cNvPr id="25" name="Rectangle: Rounded Corners 8">
            <a:extLst>
              <a:ext uri="{FF2B5EF4-FFF2-40B4-BE49-F238E27FC236}">
                <a16:creationId xmlns:a16="http://schemas.microsoft.com/office/drawing/2014/main" id="{1E03021B-E993-489F-8BEF-09E90E7D67BB}"/>
              </a:ext>
            </a:extLst>
          </p:cNvPr>
          <p:cNvSpPr/>
          <p:nvPr/>
        </p:nvSpPr>
        <p:spPr>
          <a:xfrm>
            <a:off x="358775" y="2470778"/>
            <a:ext cx="4079671" cy="10262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26" name="Rectangle: Rounded Corners 12">
            <a:extLst>
              <a:ext uri="{FF2B5EF4-FFF2-40B4-BE49-F238E27FC236}">
                <a16:creationId xmlns:a16="http://schemas.microsoft.com/office/drawing/2014/main" id="{35BAAC46-A9AB-4D66-AE97-6B71869CA440}"/>
              </a:ext>
            </a:extLst>
          </p:cNvPr>
          <p:cNvSpPr/>
          <p:nvPr/>
        </p:nvSpPr>
        <p:spPr>
          <a:xfrm>
            <a:off x="4727434" y="2470778"/>
            <a:ext cx="4111765" cy="10262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solidFill>
                <a:schemeClr val="lt1"/>
              </a:solidFill>
              <a:latin typeface="+mj-lt"/>
            </a:endParaRPr>
          </a:p>
        </p:txBody>
      </p:sp>
      <p:sp>
        <p:nvSpPr>
          <p:cNvPr id="27" name="Rectangle: Rounded Corners 13">
            <a:extLst>
              <a:ext uri="{FF2B5EF4-FFF2-40B4-BE49-F238E27FC236}">
                <a16:creationId xmlns:a16="http://schemas.microsoft.com/office/drawing/2014/main" id="{3505BB17-AD9C-471A-B231-7B4228C09831}"/>
              </a:ext>
            </a:extLst>
          </p:cNvPr>
          <p:cNvSpPr/>
          <p:nvPr/>
        </p:nvSpPr>
        <p:spPr>
          <a:xfrm>
            <a:off x="358775" y="3675927"/>
            <a:ext cx="8480423" cy="10262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>
              <a:solidFill>
                <a:schemeClr val="lt1"/>
              </a:solidFill>
              <a:latin typeface="+mj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4C2BF8B-45AD-4DCE-B021-539A090E3FF7}"/>
              </a:ext>
            </a:extLst>
          </p:cNvPr>
          <p:cNvGrpSpPr/>
          <p:nvPr/>
        </p:nvGrpSpPr>
        <p:grpSpPr>
          <a:xfrm>
            <a:off x="447102" y="2547877"/>
            <a:ext cx="1073305" cy="842614"/>
            <a:chOff x="6450813" y="945432"/>
            <a:chExt cx="1073305" cy="842614"/>
          </a:xfrm>
        </p:grpSpPr>
        <p:pic>
          <p:nvPicPr>
            <p:cNvPr id="29" name="Picture 12" descr="Image result for NGFW icon">
              <a:extLst>
                <a:ext uri="{FF2B5EF4-FFF2-40B4-BE49-F238E27FC236}">
                  <a16:creationId xmlns:a16="http://schemas.microsoft.com/office/drawing/2014/main" id="{267DBC35-455A-4D1B-B768-99D0540FC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0813" y="945432"/>
              <a:ext cx="1073305" cy="591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4D8964-CB05-4A3F-971E-7E2708E09D94}"/>
                </a:ext>
              </a:extLst>
            </p:cNvPr>
            <p:cNvSpPr txBox="1"/>
            <p:nvPr/>
          </p:nvSpPr>
          <p:spPr>
            <a:xfrm>
              <a:off x="6636247" y="1387936"/>
              <a:ext cx="702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VPDC FW</a:t>
              </a:r>
            </a:p>
            <a:p>
              <a:pPr algn="ctr"/>
              <a:r>
                <a:rPr lang="en-IN" sz="1000" dirty="0">
                  <a:latin typeface="+mj-lt"/>
                </a:rPr>
                <a:t>Services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68EFB7-2E4B-4C77-A9CC-29B3BB226D79}"/>
              </a:ext>
            </a:extLst>
          </p:cNvPr>
          <p:cNvGrpSpPr/>
          <p:nvPr/>
        </p:nvGrpSpPr>
        <p:grpSpPr>
          <a:xfrm>
            <a:off x="1599772" y="2639309"/>
            <a:ext cx="694421" cy="732295"/>
            <a:chOff x="1604676" y="1880989"/>
            <a:chExt cx="694421" cy="732295"/>
          </a:xfrm>
        </p:grpSpPr>
        <p:pic>
          <p:nvPicPr>
            <p:cNvPr id="32" name="Picture 8" descr="Related image">
              <a:extLst>
                <a:ext uri="{FF2B5EF4-FFF2-40B4-BE49-F238E27FC236}">
                  <a16:creationId xmlns:a16="http://schemas.microsoft.com/office/drawing/2014/main" id="{199BE06E-7137-43E2-AC06-F36C2E1677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491" y="1880989"/>
              <a:ext cx="372104" cy="372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32702EF-8A30-454F-8BF0-E0F6F5AF2744}"/>
                </a:ext>
              </a:extLst>
            </p:cNvPr>
            <p:cNvSpPr txBox="1"/>
            <p:nvPr/>
          </p:nvSpPr>
          <p:spPr>
            <a:xfrm>
              <a:off x="1604676" y="2213174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Web App</a:t>
              </a:r>
            </a:p>
            <a:p>
              <a:pPr algn="ctr"/>
              <a:r>
                <a:rPr lang="en-IN" sz="1000" dirty="0">
                  <a:latin typeface="+mj-lt"/>
                </a:rPr>
                <a:t>Firewall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980892-4F11-445A-ACF8-B80843AB3341}"/>
              </a:ext>
            </a:extLst>
          </p:cNvPr>
          <p:cNvGrpSpPr/>
          <p:nvPr/>
        </p:nvGrpSpPr>
        <p:grpSpPr>
          <a:xfrm>
            <a:off x="2541908" y="2455729"/>
            <a:ext cx="716157" cy="934762"/>
            <a:chOff x="2112168" y="2436577"/>
            <a:chExt cx="716157" cy="934762"/>
          </a:xfrm>
        </p:grpSpPr>
        <p:pic>
          <p:nvPicPr>
            <p:cNvPr id="36" name="Picture 4" descr="Image result for IPS icon">
              <a:extLst>
                <a:ext uri="{FF2B5EF4-FFF2-40B4-BE49-F238E27FC236}">
                  <a16:creationId xmlns:a16="http://schemas.microsoft.com/office/drawing/2014/main" id="{AED1412A-7DF3-4C09-8B81-9DCB6572E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168" y="2436577"/>
              <a:ext cx="631135" cy="652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7111AB7-616D-478D-A118-1B68F9F047DB}"/>
                </a:ext>
              </a:extLst>
            </p:cNvPr>
            <p:cNvSpPr txBox="1"/>
            <p:nvPr/>
          </p:nvSpPr>
          <p:spPr>
            <a:xfrm>
              <a:off x="2161155" y="2971229"/>
              <a:ext cx="667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Network</a:t>
              </a:r>
            </a:p>
            <a:p>
              <a:pPr algn="ctr"/>
              <a:r>
                <a:rPr lang="en-IN" sz="1000" dirty="0">
                  <a:latin typeface="+mj-lt"/>
                </a:rPr>
                <a:t>IPS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A545557-D27D-4D60-BAE0-E675451FD1FA}"/>
              </a:ext>
            </a:extLst>
          </p:cNvPr>
          <p:cNvGrpSpPr/>
          <p:nvPr/>
        </p:nvGrpSpPr>
        <p:grpSpPr>
          <a:xfrm>
            <a:off x="560359" y="3764026"/>
            <a:ext cx="785777" cy="954973"/>
            <a:chOff x="2014850" y="1016757"/>
            <a:chExt cx="785777" cy="95497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03F8669-575D-4193-855A-92CA3C0A1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31113" y="1016757"/>
              <a:ext cx="553842" cy="61410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6C71E56-93FD-44AE-930C-856B2CFC0571}"/>
                </a:ext>
              </a:extLst>
            </p:cNvPr>
            <p:cNvSpPr txBox="1"/>
            <p:nvPr/>
          </p:nvSpPr>
          <p:spPr>
            <a:xfrm>
              <a:off x="2014850" y="1571620"/>
              <a:ext cx="78577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Deception </a:t>
              </a:r>
            </a:p>
            <a:p>
              <a:pPr algn="ctr"/>
              <a:r>
                <a:rPr lang="en-IN" sz="1000" dirty="0">
                  <a:latin typeface="+mj-lt"/>
                </a:rPr>
                <a:t>&amp; Decoy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774C76C-244F-46CF-8D16-5534D4E83A0B}"/>
              </a:ext>
            </a:extLst>
          </p:cNvPr>
          <p:cNvGrpSpPr/>
          <p:nvPr/>
        </p:nvGrpSpPr>
        <p:grpSpPr>
          <a:xfrm>
            <a:off x="1480228" y="3759665"/>
            <a:ext cx="925253" cy="869027"/>
            <a:chOff x="2833243" y="533227"/>
            <a:chExt cx="925253" cy="869027"/>
          </a:xfrm>
        </p:grpSpPr>
        <p:pic>
          <p:nvPicPr>
            <p:cNvPr id="43" name="Picture 12" descr="Related image">
              <a:extLst>
                <a:ext uri="{FF2B5EF4-FFF2-40B4-BE49-F238E27FC236}">
                  <a16:creationId xmlns:a16="http://schemas.microsoft.com/office/drawing/2014/main" id="{75797EBA-7BC7-451B-B496-F649F794F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418" y="533227"/>
              <a:ext cx="515104" cy="515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ECCFAE4-3772-4335-95BE-AC7C6620D689}"/>
                </a:ext>
              </a:extLst>
            </p:cNvPr>
            <p:cNvSpPr txBox="1"/>
            <p:nvPr/>
          </p:nvSpPr>
          <p:spPr>
            <a:xfrm>
              <a:off x="2833243" y="1002144"/>
              <a:ext cx="9252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Vulnerability</a:t>
              </a:r>
            </a:p>
            <a:p>
              <a:pPr algn="ctr"/>
              <a:r>
                <a:rPr lang="en-IN" sz="1000" dirty="0">
                  <a:latin typeface="+mj-lt"/>
                </a:rPr>
                <a:t>Mgmt.</a:t>
              </a:r>
            </a:p>
          </p:txBody>
        </p:sp>
      </p:grpSp>
      <p:pic>
        <p:nvPicPr>
          <p:cNvPr id="45" name="Picture 14" descr="Image result for identity management icon">
            <a:extLst>
              <a:ext uri="{FF2B5EF4-FFF2-40B4-BE49-F238E27FC236}">
                <a16:creationId xmlns:a16="http://schemas.microsoft.com/office/drawing/2014/main" id="{E22B1FF5-59E0-4DEA-8D1C-06AC2489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25" y="3751335"/>
            <a:ext cx="809291" cy="8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F9ED7E2F-2796-4561-8461-97BA3A15BAD6}"/>
              </a:ext>
            </a:extLst>
          </p:cNvPr>
          <p:cNvGrpSpPr/>
          <p:nvPr/>
        </p:nvGrpSpPr>
        <p:grpSpPr>
          <a:xfrm>
            <a:off x="2462362" y="3799711"/>
            <a:ext cx="845102" cy="987717"/>
            <a:chOff x="4315729" y="591131"/>
            <a:chExt cx="1069667" cy="1064919"/>
          </a:xfrm>
        </p:grpSpPr>
        <p:pic>
          <p:nvPicPr>
            <p:cNvPr id="47" name="Picture 30" descr="Image result for DDOS Protection icon">
              <a:extLst>
                <a:ext uri="{FF2B5EF4-FFF2-40B4-BE49-F238E27FC236}">
                  <a16:creationId xmlns:a16="http://schemas.microsoft.com/office/drawing/2014/main" id="{0385776C-5F87-4988-8D0D-E27377BC1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375" y="591131"/>
              <a:ext cx="794632" cy="529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1E0D869-B6E6-4307-AFBC-76F3E3A06F56}"/>
                </a:ext>
              </a:extLst>
            </p:cNvPr>
            <p:cNvSpPr/>
            <p:nvPr/>
          </p:nvSpPr>
          <p:spPr>
            <a:xfrm>
              <a:off x="4315729" y="1058750"/>
              <a:ext cx="1069667" cy="597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Cloud DDOS</a:t>
              </a:r>
            </a:p>
            <a:p>
              <a:pPr algn="ctr"/>
              <a:r>
                <a:rPr lang="en-IN" sz="1000" dirty="0">
                  <a:latin typeface="+mj-lt"/>
                </a:rPr>
                <a:t>Protection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EBDDAB2-ABE2-444D-B1DE-51F01A2E4D3D}"/>
              </a:ext>
            </a:extLst>
          </p:cNvPr>
          <p:cNvGrpSpPr/>
          <p:nvPr/>
        </p:nvGrpSpPr>
        <p:grpSpPr>
          <a:xfrm>
            <a:off x="5347250" y="3952392"/>
            <a:ext cx="785778" cy="607112"/>
            <a:chOff x="1445754" y="2545240"/>
            <a:chExt cx="785778" cy="607112"/>
          </a:xfrm>
        </p:grpSpPr>
        <p:pic>
          <p:nvPicPr>
            <p:cNvPr id="50" name="Picture 10" descr="Image result for Log Management icon">
              <a:extLst>
                <a:ext uri="{FF2B5EF4-FFF2-40B4-BE49-F238E27FC236}">
                  <a16:creationId xmlns:a16="http://schemas.microsoft.com/office/drawing/2014/main" id="{3512BD0A-7B1A-4F68-8815-721A93726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932" y="2545240"/>
              <a:ext cx="389311" cy="389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DA57CD5-E158-4866-8098-3E29A41AD0BF}"/>
                </a:ext>
              </a:extLst>
            </p:cNvPr>
            <p:cNvSpPr txBox="1"/>
            <p:nvPr/>
          </p:nvSpPr>
          <p:spPr>
            <a:xfrm>
              <a:off x="1445754" y="2906131"/>
              <a:ext cx="7857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000" dirty="0">
                  <a:latin typeface="+mj-lt"/>
                </a:rPr>
                <a:t>Log Mgmt.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3692212-D8B7-4B5E-AD84-2E7B0C50473D}"/>
              </a:ext>
            </a:extLst>
          </p:cNvPr>
          <p:cNvGrpSpPr/>
          <p:nvPr/>
        </p:nvGrpSpPr>
        <p:grpSpPr>
          <a:xfrm>
            <a:off x="6348709" y="3885492"/>
            <a:ext cx="454064" cy="668024"/>
            <a:chOff x="1142880" y="1815163"/>
            <a:chExt cx="460362" cy="680039"/>
          </a:xfrm>
        </p:grpSpPr>
        <p:pic>
          <p:nvPicPr>
            <p:cNvPr id="53" name="Picture 8" descr="Image result for SIEM icon">
              <a:extLst>
                <a:ext uri="{FF2B5EF4-FFF2-40B4-BE49-F238E27FC236}">
                  <a16:creationId xmlns:a16="http://schemas.microsoft.com/office/drawing/2014/main" id="{0FA3B9E4-AA39-4304-9E9C-0A49969B1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80" y="1815163"/>
              <a:ext cx="457257" cy="457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EED6971-DE44-4C27-8FA1-1051243645CB}"/>
                </a:ext>
              </a:extLst>
            </p:cNvPr>
            <p:cNvSpPr txBox="1"/>
            <p:nvPr/>
          </p:nvSpPr>
          <p:spPr>
            <a:xfrm>
              <a:off x="1155977" y="2244552"/>
              <a:ext cx="447265" cy="250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>
                  <a:latin typeface="+mj-lt"/>
                </a:rPr>
                <a:t>SIEM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82619B8-9F2E-4971-8FC3-9DEA530F6D68}"/>
              </a:ext>
            </a:extLst>
          </p:cNvPr>
          <p:cNvGrpSpPr/>
          <p:nvPr/>
        </p:nvGrpSpPr>
        <p:grpSpPr>
          <a:xfrm>
            <a:off x="3465936" y="3871475"/>
            <a:ext cx="651140" cy="743364"/>
            <a:chOff x="4951094" y="2683926"/>
            <a:chExt cx="651140" cy="743364"/>
          </a:xfrm>
        </p:grpSpPr>
        <p:pic>
          <p:nvPicPr>
            <p:cNvPr id="56" name="Picture 6" descr="Image result for Host based security icon">
              <a:extLst>
                <a:ext uri="{FF2B5EF4-FFF2-40B4-BE49-F238E27FC236}">
                  <a16:creationId xmlns:a16="http://schemas.microsoft.com/office/drawing/2014/main" id="{E4831C92-098E-4DE7-A944-F90CA5F28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8992" y="2683926"/>
              <a:ext cx="390576" cy="39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EB6F488-D945-4621-9283-53B0A2794E84}"/>
                </a:ext>
              </a:extLst>
            </p:cNvPr>
            <p:cNvSpPr txBox="1"/>
            <p:nvPr/>
          </p:nvSpPr>
          <p:spPr>
            <a:xfrm>
              <a:off x="4951094" y="3027180"/>
              <a:ext cx="6511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Host </a:t>
              </a:r>
            </a:p>
            <a:p>
              <a:pPr algn="ctr"/>
              <a:r>
                <a:rPr lang="en-IN" sz="1000" dirty="0">
                  <a:latin typeface="+mj-lt"/>
                </a:rPr>
                <a:t>Security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CDE6F22-6823-4CB8-BBED-77D1338EB9E2}"/>
              </a:ext>
            </a:extLst>
          </p:cNvPr>
          <p:cNvGrpSpPr/>
          <p:nvPr/>
        </p:nvGrpSpPr>
        <p:grpSpPr>
          <a:xfrm>
            <a:off x="3498579" y="2636599"/>
            <a:ext cx="647934" cy="726466"/>
            <a:chOff x="3820267" y="582470"/>
            <a:chExt cx="647934" cy="726466"/>
          </a:xfrm>
        </p:grpSpPr>
        <p:pic>
          <p:nvPicPr>
            <p:cNvPr id="59" name="Picture 16" descr="Image result for VPN GW services icon">
              <a:extLst>
                <a:ext uri="{FF2B5EF4-FFF2-40B4-BE49-F238E27FC236}">
                  <a16:creationId xmlns:a16="http://schemas.microsoft.com/office/drawing/2014/main" id="{29C5DCE1-A5AD-47E4-BCE1-D56224C36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373" y="582470"/>
              <a:ext cx="515104" cy="515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D6DEB33-E67A-45BF-A02D-04E36B596788}"/>
                </a:ext>
              </a:extLst>
            </p:cNvPr>
            <p:cNvSpPr txBox="1"/>
            <p:nvPr/>
          </p:nvSpPr>
          <p:spPr>
            <a:xfrm>
              <a:off x="3820267" y="1062715"/>
              <a:ext cx="6479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>
                  <a:latin typeface="+mj-lt"/>
                </a:rPr>
                <a:t>VPN GW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D10D9955-84C1-4E15-9DA1-62395B00C942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43710" y="2998479"/>
            <a:ext cx="347571" cy="49984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560AD39-17A9-4A37-8BD8-257D2D177CA7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12899" y="2570327"/>
            <a:ext cx="380407" cy="43685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7003201-CB47-4F46-ABB9-19AEF724CB3E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593306" y="2582821"/>
            <a:ext cx="409156" cy="39852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BFF1C7B-761F-48AC-AD07-001C7316C7B6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69835" y="3065469"/>
            <a:ext cx="462490" cy="39852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BB7629C-089A-4D50-9E6B-BA70E08489B6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774801" y="2541747"/>
            <a:ext cx="486318" cy="43643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926872F-FF9E-48A5-8714-6527E698BD06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575887" y="3005945"/>
            <a:ext cx="443994" cy="49984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B0DE3E5-4A19-4B43-9058-8DFB16485819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956512" y="2570327"/>
            <a:ext cx="431675" cy="42332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0788BF0-5381-4514-BDBC-AE11F5F83120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002462" y="3018242"/>
            <a:ext cx="339776" cy="436855"/>
          </a:xfrm>
          <a:prstGeom prst="rect">
            <a:avLst/>
          </a:prstGeom>
        </p:spPr>
      </p:pic>
      <p:pic>
        <p:nvPicPr>
          <p:cNvPr id="69" name="Picture 4" descr="Image result for AWS icons">
            <a:extLst>
              <a:ext uri="{FF2B5EF4-FFF2-40B4-BE49-F238E27FC236}">
                <a16:creationId xmlns:a16="http://schemas.microsoft.com/office/drawing/2014/main" id="{7739874C-389D-4D84-A1F2-3716DDFF6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311" y="2254563"/>
            <a:ext cx="988524" cy="98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Related image">
            <a:extLst>
              <a:ext uri="{FF2B5EF4-FFF2-40B4-BE49-F238E27FC236}">
                <a16:creationId xmlns:a16="http://schemas.microsoft.com/office/drawing/2014/main" id="{6EC4858B-219B-4E2A-B092-C37561FEA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56" y="3068799"/>
            <a:ext cx="623279" cy="32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D4C37502-0BB9-41ED-9481-4415C847314B}"/>
              </a:ext>
            </a:extLst>
          </p:cNvPr>
          <p:cNvSpPr txBox="1"/>
          <p:nvPr/>
        </p:nvSpPr>
        <p:spPr>
          <a:xfrm>
            <a:off x="7207210" y="2733624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latin typeface="+mj-lt"/>
              </a:rPr>
              <a:t>Cloud native </a:t>
            </a:r>
          </a:p>
          <a:p>
            <a:r>
              <a:rPr lang="en-IN" sz="1400" dirty="0">
                <a:latin typeface="+mj-lt"/>
              </a:rPr>
              <a:t>Security services</a:t>
            </a:r>
          </a:p>
        </p:txBody>
      </p:sp>
      <p:pic>
        <p:nvPicPr>
          <p:cNvPr id="72" name="Picture 8" descr="Related image">
            <a:extLst>
              <a:ext uri="{FF2B5EF4-FFF2-40B4-BE49-F238E27FC236}">
                <a16:creationId xmlns:a16="http://schemas.microsoft.com/office/drawing/2014/main" id="{45548709-EFF0-49EA-B5F0-FC5BBBF69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72" y="3842625"/>
            <a:ext cx="372104" cy="37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03584529-99FC-4265-B0A4-BBD77DBAF67B}"/>
              </a:ext>
            </a:extLst>
          </p:cNvPr>
          <p:cNvSpPr txBox="1"/>
          <p:nvPr/>
        </p:nvSpPr>
        <p:spPr>
          <a:xfrm>
            <a:off x="7039970" y="4174810"/>
            <a:ext cx="787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000" dirty="0">
                <a:latin typeface="+mj-lt"/>
              </a:rPr>
              <a:t>Cloud CDN</a:t>
            </a:r>
          </a:p>
          <a:p>
            <a:pPr algn="ctr"/>
            <a:r>
              <a:rPr lang="en-IN" sz="1000" dirty="0">
                <a:latin typeface="+mj-lt"/>
              </a:rPr>
              <a:t>WAF</a:t>
            </a:r>
          </a:p>
        </p:txBody>
      </p:sp>
      <p:grpSp>
        <p:nvGrpSpPr>
          <p:cNvPr id="74" name="Group 1">
            <a:extLst>
              <a:ext uri="{FF2B5EF4-FFF2-40B4-BE49-F238E27FC236}">
                <a16:creationId xmlns:a16="http://schemas.microsoft.com/office/drawing/2014/main" id="{299FAD6F-EE86-42D7-A738-04A970FF04A2}"/>
              </a:ext>
            </a:extLst>
          </p:cNvPr>
          <p:cNvGrpSpPr/>
          <p:nvPr/>
        </p:nvGrpSpPr>
        <p:grpSpPr>
          <a:xfrm>
            <a:off x="7712749" y="3881743"/>
            <a:ext cx="967859" cy="760616"/>
            <a:chOff x="8176141" y="3941526"/>
            <a:chExt cx="967859" cy="760616"/>
          </a:xfrm>
        </p:grpSpPr>
        <p:pic>
          <p:nvPicPr>
            <p:cNvPr id="75" name="Picture 2" descr="Image result for microsegmentation icon">
              <a:extLst>
                <a:ext uri="{FF2B5EF4-FFF2-40B4-BE49-F238E27FC236}">
                  <a16:creationId xmlns:a16="http://schemas.microsoft.com/office/drawing/2014/main" id="{CC2AFB08-A75C-4A88-87E2-FD0A608BA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110" y="3941526"/>
              <a:ext cx="435256" cy="433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C55EE80-8B13-4EAF-9F6C-6CF52E482FAF}"/>
                </a:ext>
              </a:extLst>
            </p:cNvPr>
            <p:cNvSpPr txBox="1"/>
            <p:nvPr/>
          </p:nvSpPr>
          <p:spPr>
            <a:xfrm>
              <a:off x="8176141" y="4302032"/>
              <a:ext cx="96785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000" dirty="0">
                  <a:latin typeface="+mj-lt"/>
                </a:rPr>
                <a:t>Micro-segmentation</a:t>
              </a:r>
            </a:p>
          </p:txBody>
        </p: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D7E98E19-3162-4C0D-AAC7-CB78E12CA76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60" y="1165371"/>
            <a:ext cx="2103352" cy="11990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2F01AB86-7111-41A9-9404-72E338978FF7}"/>
              </a:ext>
            </a:extLst>
          </p:cNvPr>
          <p:cNvSpPr txBox="1"/>
          <p:nvPr/>
        </p:nvSpPr>
        <p:spPr>
          <a:xfrm>
            <a:off x="3110052" y="1444375"/>
            <a:ext cx="1236662" cy="648845"/>
          </a:xfrm>
          <a:prstGeom prst="rect">
            <a:avLst/>
          </a:prstGeom>
          <a:solidFill>
            <a:schemeClr val="tx1">
              <a:lumMod val="50000"/>
              <a:lumOff val="50000"/>
              <a:alpha val="3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algn="ctr"/>
            <a:endParaRPr lang="en-IN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F3A95E8-18A2-44CB-B318-5E91517267E6}"/>
              </a:ext>
            </a:extLst>
          </p:cNvPr>
          <p:cNvSpPr txBox="1"/>
          <p:nvPr/>
        </p:nvSpPr>
        <p:spPr>
          <a:xfrm>
            <a:off x="3039016" y="1437947"/>
            <a:ext cx="138852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+mj-lt"/>
              </a:rPr>
              <a:t>Sify GoInfinit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+mj-lt"/>
              </a:rPr>
              <a:t>Cloud</a:t>
            </a:r>
          </a:p>
          <a:p>
            <a:pPr algn="ctr"/>
            <a:r>
              <a:rPr lang="en-IN" sz="1050" b="1" dirty="0">
                <a:solidFill>
                  <a:schemeClr val="bg1"/>
                </a:solidFill>
                <a:latin typeface="+mj-lt"/>
              </a:rPr>
              <a:t>VPI | VPE | Private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2B8F21AC-8A61-4EDC-9DCF-C40D8A7E8C1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86" y="1093339"/>
            <a:ext cx="2103350" cy="11990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EA13931A-06D9-4640-8A68-E3C49980CD2D}"/>
              </a:ext>
            </a:extLst>
          </p:cNvPr>
          <p:cNvSpPr txBox="1"/>
          <p:nvPr/>
        </p:nvSpPr>
        <p:spPr>
          <a:xfrm>
            <a:off x="7419340" y="1444375"/>
            <a:ext cx="1419860" cy="576813"/>
          </a:xfrm>
          <a:prstGeom prst="rect">
            <a:avLst/>
          </a:prstGeom>
          <a:solidFill>
            <a:schemeClr val="tx1">
              <a:lumMod val="50000"/>
              <a:lumOff val="50000"/>
              <a:alpha val="3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algn="ctr"/>
            <a:endParaRPr lang="en-IN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0CFF80-0FC8-48D4-A542-E5BAA62B9442}"/>
              </a:ext>
            </a:extLst>
          </p:cNvPr>
          <p:cNvSpPr txBox="1"/>
          <p:nvPr/>
        </p:nvSpPr>
        <p:spPr>
          <a:xfrm>
            <a:off x="7342264" y="1431955"/>
            <a:ext cx="15776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+mj-lt"/>
              </a:rPr>
              <a:t>Public &amp; 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+mj-lt"/>
              </a:rPr>
              <a:t>On-premise Cloud</a:t>
            </a:r>
          </a:p>
          <a:p>
            <a:pPr algn="ctr"/>
            <a:r>
              <a:rPr lang="en-IN" sz="1000" b="1" dirty="0">
                <a:solidFill>
                  <a:schemeClr val="bg1"/>
                </a:solidFill>
                <a:latin typeface="+mj-lt"/>
              </a:rPr>
              <a:t>AWS | Azure | VMware</a:t>
            </a:r>
          </a:p>
        </p:txBody>
      </p:sp>
      <p:sp>
        <p:nvSpPr>
          <p:cNvPr id="78" name="Slide Number Placeholder 21">
            <a:extLst>
              <a:ext uri="{FF2B5EF4-FFF2-40B4-BE49-F238E27FC236}">
                <a16:creationId xmlns:a16="http://schemas.microsoft.com/office/drawing/2014/main" id="{908BE3E7-331F-4133-B936-3C2F7D799BF0}"/>
              </a:ext>
            </a:extLst>
          </p:cNvPr>
          <p:cNvSpPr txBox="1">
            <a:spLocks/>
          </p:cNvSpPr>
          <p:nvPr/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defPPr>
              <a:defRPr lang="en-US"/>
            </a:defPPr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A528DF-D215-450C-9DB5-2AB96B301B6B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664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084B-B635-44FB-AF2E-70657C14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00" y="367201"/>
            <a:ext cx="7538400" cy="369332"/>
          </a:xfrm>
        </p:spPr>
        <p:txBody>
          <a:bodyPr/>
          <a:lstStyle/>
          <a:p>
            <a:r>
              <a:rPr lang="en-IN" dirty="0"/>
              <a:t>Security services:  Security domains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C15B1A6-E2DF-4146-BCD8-7A6DD207A112}"/>
              </a:ext>
            </a:extLst>
          </p:cNvPr>
          <p:cNvSpPr/>
          <p:nvPr/>
        </p:nvSpPr>
        <p:spPr>
          <a:xfrm>
            <a:off x="2683655" y="2323226"/>
            <a:ext cx="2210401" cy="2058274"/>
          </a:xfrm>
          <a:prstGeom prst="rect">
            <a:avLst/>
          </a:prstGeom>
          <a:noFill/>
          <a:ln w="12700">
            <a:solidFill>
              <a:srgbClr val="E7B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sz="900" b="1" dirty="0">
                <a:solidFill>
                  <a:srgbClr val="595959"/>
                </a:solidFill>
                <a:latin typeface="+mj-lt"/>
              </a:rPr>
              <a:t>Branch Office &amp; WAN Security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Web Security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Email Security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Cloud Access Security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Perimeter Security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Secure VPN Gateway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WAN Encryption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Network Behavioural Anomaly Detection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Network Admission Control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DDOS Protection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N" sz="900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BCAFAC5-00DB-46CA-98E9-76AEE1FAFECC}"/>
              </a:ext>
            </a:extLst>
          </p:cNvPr>
          <p:cNvSpPr/>
          <p:nvPr/>
        </p:nvSpPr>
        <p:spPr>
          <a:xfrm>
            <a:off x="363600" y="2323226"/>
            <a:ext cx="2210400" cy="2058274"/>
          </a:xfrm>
          <a:prstGeom prst="rect">
            <a:avLst/>
          </a:prstGeom>
          <a:noFill/>
          <a:ln w="12700">
            <a:solidFill>
              <a:srgbClr val="8FB4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sz="900" b="1" dirty="0">
                <a:solidFill>
                  <a:srgbClr val="595959"/>
                </a:solidFill>
                <a:latin typeface="+mj-lt"/>
              </a:rPr>
              <a:t>User &amp; Entity Environment Security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Anti-Malware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Advanced Persistent Threat Protection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Data Loss Prevention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Identity &amp; Access Mgmt.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Mobile Device Mgmt.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User &amp; Entity Behaviour Analysis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Patch Management</a:t>
            </a:r>
          </a:p>
          <a:p>
            <a:endParaRPr lang="en-IN" sz="900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B89E1CD-F7C8-474C-92E9-D05D5D421328}"/>
              </a:ext>
            </a:extLst>
          </p:cNvPr>
          <p:cNvSpPr/>
          <p:nvPr/>
        </p:nvSpPr>
        <p:spPr>
          <a:xfrm>
            <a:off x="4971008" y="2323226"/>
            <a:ext cx="2210400" cy="2058274"/>
          </a:xfrm>
          <a:prstGeom prst="rect">
            <a:avLst/>
          </a:prstGeom>
          <a:noFill/>
          <a:ln w="12700"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sz="900" b="1" dirty="0">
                <a:solidFill>
                  <a:srgbClr val="595959"/>
                </a:solidFill>
                <a:latin typeface="+mj-lt"/>
              </a:rPr>
              <a:t>DC &amp; Cloud Security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Host based Security Solutions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Micro &amp; Nano-segmentation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Firewalls &amp; Intrusion Prevention Systems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Data Loss Prevention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Web Application Security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Data Encryption &amp; Key Mgmt.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Vulnerability Management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Penetration testing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IN" sz="900" dirty="0">
                <a:solidFill>
                  <a:srgbClr val="595959"/>
                </a:solidFill>
                <a:latin typeface="+mj-lt"/>
              </a:rPr>
              <a:t>Dynamic Deception &amp; Decoy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N" sz="900" dirty="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98" name="Rectangle: Rounded Corners 27">
            <a:extLst>
              <a:ext uri="{FF2B5EF4-FFF2-40B4-BE49-F238E27FC236}">
                <a16:creationId xmlns:a16="http://schemas.microsoft.com/office/drawing/2014/main" id="{4278CAEB-7708-4F65-9B89-970A589F7FE3}"/>
              </a:ext>
            </a:extLst>
          </p:cNvPr>
          <p:cNvSpPr/>
          <p:nvPr/>
        </p:nvSpPr>
        <p:spPr>
          <a:xfrm>
            <a:off x="839466" y="4177154"/>
            <a:ext cx="5866076" cy="4119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+mj-lt"/>
              </a:rPr>
              <a:t>Security Operations Center</a:t>
            </a:r>
          </a:p>
          <a:p>
            <a:pPr algn="ctr"/>
            <a:r>
              <a:rPr lang="en-IN" sz="1000" b="1" dirty="0">
                <a:solidFill>
                  <a:schemeClr val="bg1"/>
                </a:solidFill>
                <a:latin typeface="+mj-lt"/>
              </a:rPr>
              <a:t>Security Threat Analysis | Incident Response | Breach Detection | Policy Mgmt. &amp; Compliance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532D4DE-03E4-4D66-A56D-1E8E88BF3F75}"/>
              </a:ext>
            </a:extLst>
          </p:cNvPr>
          <p:cNvSpPr/>
          <p:nvPr/>
        </p:nvSpPr>
        <p:spPr>
          <a:xfrm>
            <a:off x="2683656" y="2003460"/>
            <a:ext cx="2210400" cy="338386"/>
          </a:xfrm>
          <a:prstGeom prst="rect">
            <a:avLst/>
          </a:prstGeom>
          <a:solidFill>
            <a:srgbClr val="E7B8B7"/>
          </a:solidFill>
          <a:ln w="12700">
            <a:solidFill>
              <a:srgbClr val="E7B8B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200">
              <a:latin typeface="+mj-lt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B8988F-E36A-4331-B387-8CA0C8038855}"/>
              </a:ext>
            </a:extLst>
          </p:cNvPr>
          <p:cNvSpPr/>
          <p:nvPr/>
        </p:nvSpPr>
        <p:spPr>
          <a:xfrm>
            <a:off x="4971008" y="2003460"/>
            <a:ext cx="2210400" cy="338386"/>
          </a:xfrm>
          <a:prstGeom prst="rect">
            <a:avLst/>
          </a:prstGeom>
          <a:solidFill>
            <a:srgbClr val="B2A2C8"/>
          </a:solidFill>
          <a:ln w="12700">
            <a:solidFill>
              <a:srgbClr val="B2A2C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200">
              <a:latin typeface="+mj-lt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79986F5-289D-4575-B641-FA53A2B1CA42}"/>
              </a:ext>
            </a:extLst>
          </p:cNvPr>
          <p:cNvSpPr/>
          <p:nvPr/>
        </p:nvSpPr>
        <p:spPr>
          <a:xfrm>
            <a:off x="363600" y="2003460"/>
            <a:ext cx="2210400" cy="338386"/>
          </a:xfrm>
          <a:prstGeom prst="rect">
            <a:avLst/>
          </a:prstGeom>
          <a:solidFill>
            <a:srgbClr val="8FB4E0"/>
          </a:solidFill>
          <a:ln w="12700">
            <a:solidFill>
              <a:srgbClr val="8FB4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200"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03A607E-65FD-4701-BF86-503EF131DAEA}"/>
              </a:ext>
            </a:extLst>
          </p:cNvPr>
          <p:cNvSpPr txBox="1"/>
          <p:nvPr/>
        </p:nvSpPr>
        <p:spPr>
          <a:xfrm>
            <a:off x="844082" y="2034154"/>
            <a:ext cx="1248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+mj-lt"/>
              </a:rPr>
              <a:t>User | Device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793A601-A42A-40AC-A64A-0DDC3490B02F}"/>
              </a:ext>
            </a:extLst>
          </p:cNvPr>
          <p:cNvSpPr txBox="1"/>
          <p:nvPr/>
        </p:nvSpPr>
        <p:spPr>
          <a:xfrm>
            <a:off x="3132120" y="2034154"/>
            <a:ext cx="1280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+mj-lt"/>
              </a:rPr>
              <a:t>Branch | WAN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1D93E1D-72E2-4DB3-9481-39AA81680197}"/>
              </a:ext>
            </a:extLst>
          </p:cNvPr>
          <p:cNvSpPr txBox="1"/>
          <p:nvPr/>
        </p:nvSpPr>
        <p:spPr>
          <a:xfrm>
            <a:off x="5559917" y="2034154"/>
            <a:ext cx="1017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  <a:latin typeface="+mj-lt"/>
              </a:rPr>
              <a:t>Cloud | DC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F69EB13-7E48-4240-A8D8-3D8371B3AAA0}"/>
              </a:ext>
            </a:extLst>
          </p:cNvPr>
          <p:cNvGrpSpPr/>
          <p:nvPr/>
        </p:nvGrpSpPr>
        <p:grpSpPr>
          <a:xfrm>
            <a:off x="5707103" y="1126895"/>
            <a:ext cx="738211" cy="824235"/>
            <a:chOff x="1081088" y="-1374775"/>
            <a:chExt cx="1171575" cy="1308100"/>
          </a:xfrm>
          <a:solidFill>
            <a:srgbClr val="B2A2C8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DA4CAE6-9825-4E94-8D99-D3D0991C16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250" y="-650875"/>
              <a:ext cx="339725" cy="584200"/>
            </a:xfrm>
            <a:custGeom>
              <a:avLst/>
              <a:gdLst>
                <a:gd name="T0" fmla="*/ 74 w 82"/>
                <a:gd name="T1" fmla="*/ 0 h 141"/>
                <a:gd name="T2" fmla="*/ 9 w 82"/>
                <a:gd name="T3" fmla="*/ 0 h 141"/>
                <a:gd name="T4" fmla="*/ 0 w 82"/>
                <a:gd name="T5" fmla="*/ 8 h 141"/>
                <a:gd name="T6" fmla="*/ 0 w 82"/>
                <a:gd name="T7" fmla="*/ 132 h 141"/>
                <a:gd name="T8" fmla="*/ 9 w 82"/>
                <a:gd name="T9" fmla="*/ 141 h 141"/>
                <a:gd name="T10" fmla="*/ 74 w 82"/>
                <a:gd name="T11" fmla="*/ 141 h 141"/>
                <a:gd name="T12" fmla="*/ 82 w 82"/>
                <a:gd name="T13" fmla="*/ 132 h 141"/>
                <a:gd name="T14" fmla="*/ 82 w 82"/>
                <a:gd name="T15" fmla="*/ 8 h 141"/>
                <a:gd name="T16" fmla="*/ 74 w 82"/>
                <a:gd name="T17" fmla="*/ 0 h 141"/>
                <a:gd name="T18" fmla="*/ 69 w 82"/>
                <a:gd name="T19" fmla="*/ 127 h 141"/>
                <a:gd name="T20" fmla="*/ 14 w 82"/>
                <a:gd name="T21" fmla="*/ 127 h 141"/>
                <a:gd name="T22" fmla="*/ 14 w 82"/>
                <a:gd name="T23" fmla="*/ 13 h 141"/>
                <a:gd name="T24" fmla="*/ 69 w 82"/>
                <a:gd name="T25" fmla="*/ 13 h 141"/>
                <a:gd name="T26" fmla="*/ 69 w 82"/>
                <a:gd name="T27" fmla="*/ 127 h 141"/>
                <a:gd name="T28" fmla="*/ 69 w 82"/>
                <a:gd name="T29" fmla="*/ 127 h 141"/>
                <a:gd name="T30" fmla="*/ 69 w 82"/>
                <a:gd name="T31" fmla="*/ 12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141">
                  <a:moveTo>
                    <a:pt x="7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7"/>
                    <a:pt x="4" y="141"/>
                    <a:pt x="9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9" y="141"/>
                    <a:pt x="82" y="137"/>
                    <a:pt x="82" y="13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3"/>
                    <a:pt x="79" y="0"/>
                    <a:pt x="74" y="0"/>
                  </a:cubicBezTo>
                  <a:close/>
                  <a:moveTo>
                    <a:pt x="69" y="127"/>
                  </a:moveTo>
                  <a:cubicBezTo>
                    <a:pt x="14" y="127"/>
                    <a:pt x="14" y="127"/>
                    <a:pt x="14" y="1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69" y="127"/>
                  </a:lnTo>
                  <a:close/>
                  <a:moveTo>
                    <a:pt x="69" y="127"/>
                  </a:moveTo>
                  <a:cubicBezTo>
                    <a:pt x="69" y="127"/>
                    <a:pt x="69" y="127"/>
                    <a:pt x="69" y="1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E8FED11-BA11-4BF4-8D17-702123A76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038" y="-269875"/>
              <a:ext cx="187325" cy="120650"/>
            </a:xfrm>
            <a:custGeom>
              <a:avLst/>
              <a:gdLst>
                <a:gd name="T0" fmla="*/ 118 w 118"/>
                <a:gd name="T1" fmla="*/ 0 h 76"/>
                <a:gd name="T2" fmla="*/ 0 w 118"/>
                <a:gd name="T3" fmla="*/ 0 h 76"/>
                <a:gd name="T4" fmla="*/ 0 w 118"/>
                <a:gd name="T5" fmla="*/ 76 h 76"/>
                <a:gd name="T6" fmla="*/ 118 w 118"/>
                <a:gd name="T7" fmla="*/ 76 h 76"/>
                <a:gd name="T8" fmla="*/ 118 w 118"/>
                <a:gd name="T9" fmla="*/ 0 h 76"/>
                <a:gd name="T10" fmla="*/ 108 w 118"/>
                <a:gd name="T11" fmla="*/ 65 h 76"/>
                <a:gd name="T12" fmla="*/ 11 w 118"/>
                <a:gd name="T13" fmla="*/ 65 h 76"/>
                <a:gd name="T14" fmla="*/ 11 w 118"/>
                <a:gd name="T15" fmla="*/ 10 h 76"/>
                <a:gd name="T16" fmla="*/ 108 w 118"/>
                <a:gd name="T17" fmla="*/ 10 h 76"/>
                <a:gd name="T18" fmla="*/ 108 w 118"/>
                <a:gd name="T19" fmla="*/ 65 h 76"/>
                <a:gd name="T20" fmla="*/ 108 w 118"/>
                <a:gd name="T21" fmla="*/ 65 h 76"/>
                <a:gd name="T22" fmla="*/ 108 w 118"/>
                <a:gd name="T23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6">
                  <a:moveTo>
                    <a:pt x="11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118" y="76"/>
                  </a:lnTo>
                  <a:lnTo>
                    <a:pt x="118" y="0"/>
                  </a:lnTo>
                  <a:close/>
                  <a:moveTo>
                    <a:pt x="108" y="65"/>
                  </a:moveTo>
                  <a:lnTo>
                    <a:pt x="11" y="65"/>
                  </a:lnTo>
                  <a:lnTo>
                    <a:pt x="11" y="10"/>
                  </a:lnTo>
                  <a:lnTo>
                    <a:pt x="108" y="10"/>
                  </a:lnTo>
                  <a:lnTo>
                    <a:pt x="108" y="65"/>
                  </a:lnTo>
                  <a:close/>
                  <a:moveTo>
                    <a:pt x="108" y="65"/>
                  </a:moveTo>
                  <a:lnTo>
                    <a:pt x="108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B92A7FC-192C-4869-A8F8-2DEB0642E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038" y="-269875"/>
              <a:ext cx="187325" cy="120650"/>
            </a:xfrm>
            <a:custGeom>
              <a:avLst/>
              <a:gdLst>
                <a:gd name="T0" fmla="*/ 118 w 118"/>
                <a:gd name="T1" fmla="*/ 0 h 76"/>
                <a:gd name="T2" fmla="*/ 0 w 118"/>
                <a:gd name="T3" fmla="*/ 0 h 76"/>
                <a:gd name="T4" fmla="*/ 0 w 118"/>
                <a:gd name="T5" fmla="*/ 76 h 76"/>
                <a:gd name="T6" fmla="*/ 118 w 118"/>
                <a:gd name="T7" fmla="*/ 76 h 76"/>
                <a:gd name="T8" fmla="*/ 118 w 118"/>
                <a:gd name="T9" fmla="*/ 0 h 76"/>
                <a:gd name="T10" fmla="*/ 108 w 118"/>
                <a:gd name="T11" fmla="*/ 65 h 76"/>
                <a:gd name="T12" fmla="*/ 11 w 118"/>
                <a:gd name="T13" fmla="*/ 65 h 76"/>
                <a:gd name="T14" fmla="*/ 11 w 118"/>
                <a:gd name="T15" fmla="*/ 10 h 76"/>
                <a:gd name="T16" fmla="*/ 108 w 118"/>
                <a:gd name="T17" fmla="*/ 10 h 76"/>
                <a:gd name="T18" fmla="*/ 108 w 118"/>
                <a:gd name="T19" fmla="*/ 65 h 76"/>
                <a:gd name="T20" fmla="*/ 108 w 118"/>
                <a:gd name="T21" fmla="*/ 65 h 76"/>
                <a:gd name="T22" fmla="*/ 108 w 118"/>
                <a:gd name="T23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6">
                  <a:moveTo>
                    <a:pt x="11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118" y="76"/>
                  </a:lnTo>
                  <a:lnTo>
                    <a:pt x="118" y="0"/>
                  </a:lnTo>
                  <a:moveTo>
                    <a:pt x="108" y="65"/>
                  </a:moveTo>
                  <a:lnTo>
                    <a:pt x="11" y="65"/>
                  </a:lnTo>
                  <a:lnTo>
                    <a:pt x="11" y="10"/>
                  </a:lnTo>
                  <a:lnTo>
                    <a:pt x="108" y="10"/>
                  </a:lnTo>
                  <a:lnTo>
                    <a:pt x="108" y="65"/>
                  </a:lnTo>
                  <a:moveTo>
                    <a:pt x="108" y="65"/>
                  </a:moveTo>
                  <a:lnTo>
                    <a:pt x="108" y="6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0FDDB4F5-A69D-4105-8404-3EF27C5CA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388" y="-236538"/>
              <a:ext cx="1746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5292A0E3-1309-4D20-8755-454AA697F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813" y="-236538"/>
              <a:ext cx="15875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0B8838D-E49F-4FEC-A5C3-7E10E5D494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4438" y="-241300"/>
              <a:ext cx="58738" cy="61912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7 h 15"/>
                <a:gd name="T4" fmla="*/ 7 w 14"/>
                <a:gd name="T5" fmla="*/ 0 h 15"/>
                <a:gd name="T6" fmla="*/ 0 w 14"/>
                <a:gd name="T7" fmla="*/ 7 h 15"/>
                <a:gd name="T8" fmla="*/ 7 w 14"/>
                <a:gd name="T9" fmla="*/ 15 h 15"/>
                <a:gd name="T10" fmla="*/ 7 w 14"/>
                <a:gd name="T11" fmla="*/ 5 h 15"/>
                <a:gd name="T12" fmla="*/ 10 w 14"/>
                <a:gd name="T13" fmla="*/ 7 h 15"/>
                <a:gd name="T14" fmla="*/ 7 w 14"/>
                <a:gd name="T15" fmla="*/ 10 h 15"/>
                <a:gd name="T16" fmla="*/ 4 w 14"/>
                <a:gd name="T17" fmla="*/ 7 h 15"/>
                <a:gd name="T18" fmla="*/ 7 w 14"/>
                <a:gd name="T19" fmla="*/ 5 h 15"/>
                <a:gd name="T20" fmla="*/ 7 w 14"/>
                <a:gd name="T21" fmla="*/ 5 h 15"/>
                <a:gd name="T22" fmla="*/ 7 w 14"/>
                <a:gd name="T2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cubicBezTo>
                    <a:pt x="11" y="15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lose/>
                  <a:moveTo>
                    <a:pt x="7" y="5"/>
                  </a:moveTo>
                  <a:cubicBezTo>
                    <a:pt x="9" y="5"/>
                    <a:pt x="10" y="6"/>
                    <a:pt x="10" y="7"/>
                  </a:cubicBezTo>
                  <a:cubicBezTo>
                    <a:pt x="10" y="9"/>
                    <a:pt x="9" y="10"/>
                    <a:pt x="7" y="10"/>
                  </a:cubicBezTo>
                  <a:cubicBezTo>
                    <a:pt x="6" y="10"/>
                    <a:pt x="4" y="9"/>
                    <a:pt x="4" y="7"/>
                  </a:cubicBezTo>
                  <a:cubicBezTo>
                    <a:pt x="4" y="6"/>
                    <a:pt x="6" y="5"/>
                    <a:pt x="7" y="5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7FCF5F7-2390-4D6E-A908-210D057A3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038" y="-422275"/>
              <a:ext cx="187325" cy="123825"/>
            </a:xfrm>
            <a:custGeom>
              <a:avLst/>
              <a:gdLst>
                <a:gd name="T0" fmla="*/ 118 w 118"/>
                <a:gd name="T1" fmla="*/ 0 h 78"/>
                <a:gd name="T2" fmla="*/ 0 w 118"/>
                <a:gd name="T3" fmla="*/ 0 h 78"/>
                <a:gd name="T4" fmla="*/ 0 w 118"/>
                <a:gd name="T5" fmla="*/ 78 h 78"/>
                <a:gd name="T6" fmla="*/ 118 w 118"/>
                <a:gd name="T7" fmla="*/ 78 h 78"/>
                <a:gd name="T8" fmla="*/ 118 w 118"/>
                <a:gd name="T9" fmla="*/ 0 h 78"/>
                <a:gd name="T10" fmla="*/ 108 w 118"/>
                <a:gd name="T11" fmla="*/ 67 h 78"/>
                <a:gd name="T12" fmla="*/ 11 w 118"/>
                <a:gd name="T13" fmla="*/ 67 h 78"/>
                <a:gd name="T14" fmla="*/ 11 w 118"/>
                <a:gd name="T15" fmla="*/ 13 h 78"/>
                <a:gd name="T16" fmla="*/ 108 w 118"/>
                <a:gd name="T17" fmla="*/ 13 h 78"/>
                <a:gd name="T18" fmla="*/ 108 w 118"/>
                <a:gd name="T19" fmla="*/ 67 h 78"/>
                <a:gd name="T20" fmla="*/ 108 w 118"/>
                <a:gd name="T21" fmla="*/ 67 h 78"/>
                <a:gd name="T22" fmla="*/ 108 w 118"/>
                <a:gd name="T23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8">
                  <a:moveTo>
                    <a:pt x="118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18" y="78"/>
                  </a:lnTo>
                  <a:lnTo>
                    <a:pt x="118" y="0"/>
                  </a:lnTo>
                  <a:close/>
                  <a:moveTo>
                    <a:pt x="108" y="67"/>
                  </a:moveTo>
                  <a:lnTo>
                    <a:pt x="11" y="67"/>
                  </a:lnTo>
                  <a:lnTo>
                    <a:pt x="11" y="13"/>
                  </a:lnTo>
                  <a:lnTo>
                    <a:pt x="108" y="13"/>
                  </a:lnTo>
                  <a:lnTo>
                    <a:pt x="108" y="67"/>
                  </a:lnTo>
                  <a:close/>
                  <a:moveTo>
                    <a:pt x="108" y="67"/>
                  </a:moveTo>
                  <a:lnTo>
                    <a:pt x="108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8441F024-D56D-4BCE-B1CC-25B6EC821B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038" y="-422275"/>
              <a:ext cx="187325" cy="123825"/>
            </a:xfrm>
            <a:custGeom>
              <a:avLst/>
              <a:gdLst>
                <a:gd name="T0" fmla="*/ 118 w 118"/>
                <a:gd name="T1" fmla="*/ 0 h 78"/>
                <a:gd name="T2" fmla="*/ 0 w 118"/>
                <a:gd name="T3" fmla="*/ 0 h 78"/>
                <a:gd name="T4" fmla="*/ 0 w 118"/>
                <a:gd name="T5" fmla="*/ 78 h 78"/>
                <a:gd name="T6" fmla="*/ 118 w 118"/>
                <a:gd name="T7" fmla="*/ 78 h 78"/>
                <a:gd name="T8" fmla="*/ 118 w 118"/>
                <a:gd name="T9" fmla="*/ 0 h 78"/>
                <a:gd name="T10" fmla="*/ 108 w 118"/>
                <a:gd name="T11" fmla="*/ 67 h 78"/>
                <a:gd name="T12" fmla="*/ 11 w 118"/>
                <a:gd name="T13" fmla="*/ 67 h 78"/>
                <a:gd name="T14" fmla="*/ 11 w 118"/>
                <a:gd name="T15" fmla="*/ 13 h 78"/>
                <a:gd name="T16" fmla="*/ 108 w 118"/>
                <a:gd name="T17" fmla="*/ 13 h 78"/>
                <a:gd name="T18" fmla="*/ 108 w 118"/>
                <a:gd name="T19" fmla="*/ 67 h 78"/>
                <a:gd name="T20" fmla="*/ 108 w 118"/>
                <a:gd name="T21" fmla="*/ 67 h 78"/>
                <a:gd name="T22" fmla="*/ 108 w 118"/>
                <a:gd name="T23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8">
                  <a:moveTo>
                    <a:pt x="118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18" y="78"/>
                  </a:lnTo>
                  <a:lnTo>
                    <a:pt x="118" y="0"/>
                  </a:lnTo>
                  <a:moveTo>
                    <a:pt x="108" y="67"/>
                  </a:moveTo>
                  <a:lnTo>
                    <a:pt x="11" y="67"/>
                  </a:lnTo>
                  <a:lnTo>
                    <a:pt x="11" y="13"/>
                  </a:lnTo>
                  <a:lnTo>
                    <a:pt x="108" y="13"/>
                  </a:lnTo>
                  <a:lnTo>
                    <a:pt x="108" y="67"/>
                  </a:lnTo>
                  <a:moveTo>
                    <a:pt x="108" y="67"/>
                  </a:moveTo>
                  <a:lnTo>
                    <a:pt x="108" y="6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4A9C185C-C7E9-4B81-BD62-5BC8C786A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388" y="-390525"/>
              <a:ext cx="17463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5CDFF40D-37E6-433B-8A66-DD7293C0B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813" y="-390525"/>
              <a:ext cx="15875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136505BB-F33F-4C49-B3E5-A672DF8A96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4438" y="-390525"/>
              <a:ext cx="58738" cy="58737"/>
            </a:xfrm>
            <a:custGeom>
              <a:avLst/>
              <a:gdLst>
                <a:gd name="T0" fmla="*/ 7 w 14"/>
                <a:gd name="T1" fmla="*/ 14 h 14"/>
                <a:gd name="T2" fmla="*/ 14 w 14"/>
                <a:gd name="T3" fmla="*/ 7 h 14"/>
                <a:gd name="T4" fmla="*/ 7 w 14"/>
                <a:gd name="T5" fmla="*/ 0 h 14"/>
                <a:gd name="T6" fmla="*/ 0 w 14"/>
                <a:gd name="T7" fmla="*/ 7 h 14"/>
                <a:gd name="T8" fmla="*/ 7 w 14"/>
                <a:gd name="T9" fmla="*/ 14 h 14"/>
                <a:gd name="T10" fmla="*/ 7 w 14"/>
                <a:gd name="T11" fmla="*/ 4 h 14"/>
                <a:gd name="T12" fmla="*/ 10 w 14"/>
                <a:gd name="T13" fmla="*/ 7 h 14"/>
                <a:gd name="T14" fmla="*/ 7 w 14"/>
                <a:gd name="T15" fmla="*/ 10 h 14"/>
                <a:gd name="T16" fmla="*/ 4 w 14"/>
                <a:gd name="T17" fmla="*/ 7 h 14"/>
                <a:gd name="T18" fmla="*/ 7 w 14"/>
                <a:gd name="T19" fmla="*/ 4 h 14"/>
                <a:gd name="T20" fmla="*/ 7 w 14"/>
                <a:gd name="T21" fmla="*/ 4 h 14"/>
                <a:gd name="T22" fmla="*/ 7 w 14"/>
                <a:gd name="T2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  <a:moveTo>
                    <a:pt x="7" y="4"/>
                  </a:moveTo>
                  <a:cubicBezTo>
                    <a:pt x="9" y="4"/>
                    <a:pt x="10" y="5"/>
                    <a:pt x="10" y="7"/>
                  </a:cubicBezTo>
                  <a:cubicBezTo>
                    <a:pt x="10" y="8"/>
                    <a:pt x="9" y="10"/>
                    <a:pt x="7" y="10"/>
                  </a:cubicBezTo>
                  <a:cubicBezTo>
                    <a:pt x="6" y="10"/>
                    <a:pt x="4" y="8"/>
                    <a:pt x="4" y="7"/>
                  </a:cubicBezTo>
                  <a:cubicBezTo>
                    <a:pt x="4" y="5"/>
                    <a:pt x="6" y="4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89D91F7C-7ADE-45E6-8100-74B19F46C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038" y="-571500"/>
              <a:ext cx="187325" cy="123825"/>
            </a:xfrm>
            <a:custGeom>
              <a:avLst/>
              <a:gdLst>
                <a:gd name="T0" fmla="*/ 118 w 118"/>
                <a:gd name="T1" fmla="*/ 0 h 78"/>
                <a:gd name="T2" fmla="*/ 0 w 118"/>
                <a:gd name="T3" fmla="*/ 0 h 78"/>
                <a:gd name="T4" fmla="*/ 0 w 118"/>
                <a:gd name="T5" fmla="*/ 78 h 78"/>
                <a:gd name="T6" fmla="*/ 118 w 118"/>
                <a:gd name="T7" fmla="*/ 78 h 78"/>
                <a:gd name="T8" fmla="*/ 118 w 118"/>
                <a:gd name="T9" fmla="*/ 0 h 78"/>
                <a:gd name="T10" fmla="*/ 108 w 118"/>
                <a:gd name="T11" fmla="*/ 65 h 78"/>
                <a:gd name="T12" fmla="*/ 11 w 118"/>
                <a:gd name="T13" fmla="*/ 65 h 78"/>
                <a:gd name="T14" fmla="*/ 11 w 118"/>
                <a:gd name="T15" fmla="*/ 10 h 78"/>
                <a:gd name="T16" fmla="*/ 108 w 118"/>
                <a:gd name="T17" fmla="*/ 10 h 78"/>
                <a:gd name="T18" fmla="*/ 108 w 118"/>
                <a:gd name="T19" fmla="*/ 65 h 78"/>
                <a:gd name="T20" fmla="*/ 108 w 118"/>
                <a:gd name="T21" fmla="*/ 65 h 78"/>
                <a:gd name="T22" fmla="*/ 108 w 118"/>
                <a:gd name="T23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8">
                  <a:moveTo>
                    <a:pt x="118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18" y="78"/>
                  </a:lnTo>
                  <a:lnTo>
                    <a:pt x="118" y="0"/>
                  </a:lnTo>
                  <a:close/>
                  <a:moveTo>
                    <a:pt x="108" y="65"/>
                  </a:moveTo>
                  <a:lnTo>
                    <a:pt x="11" y="65"/>
                  </a:lnTo>
                  <a:lnTo>
                    <a:pt x="11" y="10"/>
                  </a:lnTo>
                  <a:lnTo>
                    <a:pt x="108" y="10"/>
                  </a:lnTo>
                  <a:lnTo>
                    <a:pt x="108" y="65"/>
                  </a:lnTo>
                  <a:close/>
                  <a:moveTo>
                    <a:pt x="108" y="65"/>
                  </a:moveTo>
                  <a:lnTo>
                    <a:pt x="108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C784EE38-B9EB-447C-BBC3-B123686AD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038" y="-571500"/>
              <a:ext cx="187325" cy="123825"/>
            </a:xfrm>
            <a:custGeom>
              <a:avLst/>
              <a:gdLst>
                <a:gd name="T0" fmla="*/ 118 w 118"/>
                <a:gd name="T1" fmla="*/ 0 h 78"/>
                <a:gd name="T2" fmla="*/ 0 w 118"/>
                <a:gd name="T3" fmla="*/ 0 h 78"/>
                <a:gd name="T4" fmla="*/ 0 w 118"/>
                <a:gd name="T5" fmla="*/ 78 h 78"/>
                <a:gd name="T6" fmla="*/ 118 w 118"/>
                <a:gd name="T7" fmla="*/ 78 h 78"/>
                <a:gd name="T8" fmla="*/ 118 w 118"/>
                <a:gd name="T9" fmla="*/ 0 h 78"/>
                <a:gd name="T10" fmla="*/ 108 w 118"/>
                <a:gd name="T11" fmla="*/ 65 h 78"/>
                <a:gd name="T12" fmla="*/ 11 w 118"/>
                <a:gd name="T13" fmla="*/ 65 h 78"/>
                <a:gd name="T14" fmla="*/ 11 w 118"/>
                <a:gd name="T15" fmla="*/ 10 h 78"/>
                <a:gd name="T16" fmla="*/ 108 w 118"/>
                <a:gd name="T17" fmla="*/ 10 h 78"/>
                <a:gd name="T18" fmla="*/ 108 w 118"/>
                <a:gd name="T19" fmla="*/ 65 h 78"/>
                <a:gd name="T20" fmla="*/ 108 w 118"/>
                <a:gd name="T21" fmla="*/ 65 h 78"/>
                <a:gd name="T22" fmla="*/ 108 w 118"/>
                <a:gd name="T23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8">
                  <a:moveTo>
                    <a:pt x="118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18" y="78"/>
                  </a:lnTo>
                  <a:lnTo>
                    <a:pt x="118" y="0"/>
                  </a:lnTo>
                  <a:moveTo>
                    <a:pt x="108" y="65"/>
                  </a:moveTo>
                  <a:lnTo>
                    <a:pt x="11" y="65"/>
                  </a:lnTo>
                  <a:lnTo>
                    <a:pt x="11" y="10"/>
                  </a:lnTo>
                  <a:lnTo>
                    <a:pt x="108" y="10"/>
                  </a:lnTo>
                  <a:lnTo>
                    <a:pt x="108" y="65"/>
                  </a:lnTo>
                  <a:moveTo>
                    <a:pt x="108" y="65"/>
                  </a:moveTo>
                  <a:lnTo>
                    <a:pt x="108" y="6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05BA7E91-6FB9-466F-9190-D3EFD5821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388" y="-538163"/>
              <a:ext cx="17463" cy="52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94D116AE-F06C-4985-847E-6967DEF9C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813" y="-538163"/>
              <a:ext cx="15875" cy="52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711E108-3ADF-47D0-8154-EB121613D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4438" y="-542925"/>
              <a:ext cx="58738" cy="61912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7 h 15"/>
                <a:gd name="T4" fmla="*/ 7 w 14"/>
                <a:gd name="T5" fmla="*/ 0 h 15"/>
                <a:gd name="T6" fmla="*/ 0 w 14"/>
                <a:gd name="T7" fmla="*/ 7 h 15"/>
                <a:gd name="T8" fmla="*/ 7 w 14"/>
                <a:gd name="T9" fmla="*/ 15 h 15"/>
                <a:gd name="T10" fmla="*/ 7 w 14"/>
                <a:gd name="T11" fmla="*/ 5 h 15"/>
                <a:gd name="T12" fmla="*/ 10 w 14"/>
                <a:gd name="T13" fmla="*/ 7 h 15"/>
                <a:gd name="T14" fmla="*/ 7 w 14"/>
                <a:gd name="T15" fmla="*/ 10 h 15"/>
                <a:gd name="T16" fmla="*/ 4 w 14"/>
                <a:gd name="T17" fmla="*/ 7 h 15"/>
                <a:gd name="T18" fmla="*/ 7 w 14"/>
                <a:gd name="T19" fmla="*/ 5 h 15"/>
                <a:gd name="T20" fmla="*/ 7 w 14"/>
                <a:gd name="T21" fmla="*/ 5 h 15"/>
                <a:gd name="T22" fmla="*/ 7 w 14"/>
                <a:gd name="T2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cubicBezTo>
                    <a:pt x="11" y="15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lose/>
                  <a:moveTo>
                    <a:pt x="7" y="5"/>
                  </a:moveTo>
                  <a:cubicBezTo>
                    <a:pt x="9" y="5"/>
                    <a:pt x="10" y="6"/>
                    <a:pt x="10" y="7"/>
                  </a:cubicBezTo>
                  <a:cubicBezTo>
                    <a:pt x="10" y="9"/>
                    <a:pt x="9" y="10"/>
                    <a:pt x="7" y="10"/>
                  </a:cubicBezTo>
                  <a:cubicBezTo>
                    <a:pt x="6" y="10"/>
                    <a:pt x="4" y="9"/>
                    <a:pt x="4" y="7"/>
                  </a:cubicBezTo>
                  <a:cubicBezTo>
                    <a:pt x="4" y="6"/>
                    <a:pt x="6" y="5"/>
                    <a:pt x="7" y="5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2897F397-83E4-4E64-AC5F-4FD0257E69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7013" y="-650875"/>
              <a:ext cx="341313" cy="584200"/>
            </a:xfrm>
            <a:custGeom>
              <a:avLst/>
              <a:gdLst>
                <a:gd name="T0" fmla="*/ 73 w 82"/>
                <a:gd name="T1" fmla="*/ 0 h 141"/>
                <a:gd name="T2" fmla="*/ 8 w 82"/>
                <a:gd name="T3" fmla="*/ 0 h 141"/>
                <a:gd name="T4" fmla="*/ 0 w 82"/>
                <a:gd name="T5" fmla="*/ 8 h 141"/>
                <a:gd name="T6" fmla="*/ 0 w 82"/>
                <a:gd name="T7" fmla="*/ 132 h 141"/>
                <a:gd name="T8" fmla="*/ 8 w 82"/>
                <a:gd name="T9" fmla="*/ 141 h 141"/>
                <a:gd name="T10" fmla="*/ 73 w 82"/>
                <a:gd name="T11" fmla="*/ 141 h 141"/>
                <a:gd name="T12" fmla="*/ 82 w 82"/>
                <a:gd name="T13" fmla="*/ 132 h 141"/>
                <a:gd name="T14" fmla="*/ 82 w 82"/>
                <a:gd name="T15" fmla="*/ 8 h 141"/>
                <a:gd name="T16" fmla="*/ 73 w 82"/>
                <a:gd name="T17" fmla="*/ 0 h 141"/>
                <a:gd name="T18" fmla="*/ 68 w 82"/>
                <a:gd name="T19" fmla="*/ 127 h 141"/>
                <a:gd name="T20" fmla="*/ 13 w 82"/>
                <a:gd name="T21" fmla="*/ 127 h 141"/>
                <a:gd name="T22" fmla="*/ 13 w 82"/>
                <a:gd name="T23" fmla="*/ 13 h 141"/>
                <a:gd name="T24" fmla="*/ 68 w 82"/>
                <a:gd name="T25" fmla="*/ 13 h 141"/>
                <a:gd name="T26" fmla="*/ 68 w 82"/>
                <a:gd name="T27" fmla="*/ 127 h 141"/>
                <a:gd name="T28" fmla="*/ 68 w 82"/>
                <a:gd name="T29" fmla="*/ 127 h 141"/>
                <a:gd name="T30" fmla="*/ 68 w 82"/>
                <a:gd name="T31" fmla="*/ 12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141">
                  <a:moveTo>
                    <a:pt x="7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7"/>
                    <a:pt x="4" y="141"/>
                    <a:pt x="8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8" y="141"/>
                    <a:pt x="82" y="137"/>
                    <a:pt x="82" y="13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3"/>
                    <a:pt x="78" y="0"/>
                    <a:pt x="73" y="0"/>
                  </a:cubicBezTo>
                  <a:close/>
                  <a:moveTo>
                    <a:pt x="68" y="127"/>
                  </a:moveTo>
                  <a:cubicBezTo>
                    <a:pt x="13" y="127"/>
                    <a:pt x="13" y="127"/>
                    <a:pt x="13" y="127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68" y="13"/>
                    <a:pt x="68" y="13"/>
                    <a:pt x="68" y="13"/>
                  </a:cubicBezTo>
                  <a:lnTo>
                    <a:pt x="68" y="127"/>
                  </a:lnTo>
                  <a:close/>
                  <a:moveTo>
                    <a:pt x="68" y="127"/>
                  </a:moveTo>
                  <a:cubicBezTo>
                    <a:pt x="68" y="127"/>
                    <a:pt x="68" y="127"/>
                    <a:pt x="68" y="1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40F02117-CCCB-4E85-B184-367F576416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1625" y="-269875"/>
              <a:ext cx="187325" cy="120650"/>
            </a:xfrm>
            <a:custGeom>
              <a:avLst/>
              <a:gdLst>
                <a:gd name="T0" fmla="*/ 118 w 118"/>
                <a:gd name="T1" fmla="*/ 0 h 76"/>
                <a:gd name="T2" fmla="*/ 0 w 118"/>
                <a:gd name="T3" fmla="*/ 0 h 76"/>
                <a:gd name="T4" fmla="*/ 0 w 118"/>
                <a:gd name="T5" fmla="*/ 76 h 76"/>
                <a:gd name="T6" fmla="*/ 118 w 118"/>
                <a:gd name="T7" fmla="*/ 76 h 76"/>
                <a:gd name="T8" fmla="*/ 118 w 118"/>
                <a:gd name="T9" fmla="*/ 0 h 76"/>
                <a:gd name="T10" fmla="*/ 107 w 118"/>
                <a:gd name="T11" fmla="*/ 65 h 76"/>
                <a:gd name="T12" fmla="*/ 11 w 118"/>
                <a:gd name="T13" fmla="*/ 65 h 76"/>
                <a:gd name="T14" fmla="*/ 11 w 118"/>
                <a:gd name="T15" fmla="*/ 10 h 76"/>
                <a:gd name="T16" fmla="*/ 107 w 118"/>
                <a:gd name="T17" fmla="*/ 10 h 76"/>
                <a:gd name="T18" fmla="*/ 107 w 118"/>
                <a:gd name="T19" fmla="*/ 65 h 76"/>
                <a:gd name="T20" fmla="*/ 107 w 118"/>
                <a:gd name="T21" fmla="*/ 65 h 76"/>
                <a:gd name="T22" fmla="*/ 107 w 118"/>
                <a:gd name="T23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6">
                  <a:moveTo>
                    <a:pt x="11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118" y="76"/>
                  </a:lnTo>
                  <a:lnTo>
                    <a:pt x="118" y="0"/>
                  </a:lnTo>
                  <a:close/>
                  <a:moveTo>
                    <a:pt x="107" y="65"/>
                  </a:moveTo>
                  <a:lnTo>
                    <a:pt x="11" y="65"/>
                  </a:lnTo>
                  <a:lnTo>
                    <a:pt x="11" y="10"/>
                  </a:lnTo>
                  <a:lnTo>
                    <a:pt x="107" y="10"/>
                  </a:lnTo>
                  <a:lnTo>
                    <a:pt x="107" y="65"/>
                  </a:lnTo>
                  <a:close/>
                  <a:moveTo>
                    <a:pt x="107" y="65"/>
                  </a:moveTo>
                  <a:lnTo>
                    <a:pt x="10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5A8315B9-C06F-4A30-9233-3951158D25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1625" y="-269875"/>
              <a:ext cx="187325" cy="120650"/>
            </a:xfrm>
            <a:custGeom>
              <a:avLst/>
              <a:gdLst>
                <a:gd name="T0" fmla="*/ 118 w 118"/>
                <a:gd name="T1" fmla="*/ 0 h 76"/>
                <a:gd name="T2" fmla="*/ 0 w 118"/>
                <a:gd name="T3" fmla="*/ 0 h 76"/>
                <a:gd name="T4" fmla="*/ 0 w 118"/>
                <a:gd name="T5" fmla="*/ 76 h 76"/>
                <a:gd name="T6" fmla="*/ 118 w 118"/>
                <a:gd name="T7" fmla="*/ 76 h 76"/>
                <a:gd name="T8" fmla="*/ 118 w 118"/>
                <a:gd name="T9" fmla="*/ 0 h 76"/>
                <a:gd name="T10" fmla="*/ 107 w 118"/>
                <a:gd name="T11" fmla="*/ 65 h 76"/>
                <a:gd name="T12" fmla="*/ 11 w 118"/>
                <a:gd name="T13" fmla="*/ 65 h 76"/>
                <a:gd name="T14" fmla="*/ 11 w 118"/>
                <a:gd name="T15" fmla="*/ 10 h 76"/>
                <a:gd name="T16" fmla="*/ 107 w 118"/>
                <a:gd name="T17" fmla="*/ 10 h 76"/>
                <a:gd name="T18" fmla="*/ 107 w 118"/>
                <a:gd name="T19" fmla="*/ 65 h 76"/>
                <a:gd name="T20" fmla="*/ 107 w 118"/>
                <a:gd name="T21" fmla="*/ 65 h 76"/>
                <a:gd name="T22" fmla="*/ 107 w 118"/>
                <a:gd name="T23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6">
                  <a:moveTo>
                    <a:pt x="118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118" y="76"/>
                  </a:lnTo>
                  <a:lnTo>
                    <a:pt x="118" y="0"/>
                  </a:lnTo>
                  <a:moveTo>
                    <a:pt x="107" y="65"/>
                  </a:moveTo>
                  <a:lnTo>
                    <a:pt x="11" y="65"/>
                  </a:lnTo>
                  <a:lnTo>
                    <a:pt x="11" y="10"/>
                  </a:lnTo>
                  <a:lnTo>
                    <a:pt x="107" y="10"/>
                  </a:lnTo>
                  <a:lnTo>
                    <a:pt x="107" y="65"/>
                  </a:lnTo>
                  <a:moveTo>
                    <a:pt x="107" y="65"/>
                  </a:moveTo>
                  <a:lnTo>
                    <a:pt x="107" y="6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9EDA9894-1DEC-46FA-843D-4F7BB54BD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975" y="-236538"/>
              <a:ext cx="2063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546B6D58-5CA5-4539-8CB7-5EFBF173E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-236538"/>
              <a:ext cx="2063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CF862B62-7DAB-4AB2-A0D3-ACFCAB3BB9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025" y="-241300"/>
              <a:ext cx="61913" cy="61912"/>
            </a:xfrm>
            <a:custGeom>
              <a:avLst/>
              <a:gdLst>
                <a:gd name="T0" fmla="*/ 8 w 15"/>
                <a:gd name="T1" fmla="*/ 15 h 15"/>
                <a:gd name="T2" fmla="*/ 15 w 15"/>
                <a:gd name="T3" fmla="*/ 7 h 15"/>
                <a:gd name="T4" fmla="*/ 8 w 15"/>
                <a:gd name="T5" fmla="*/ 0 h 15"/>
                <a:gd name="T6" fmla="*/ 0 w 15"/>
                <a:gd name="T7" fmla="*/ 7 h 15"/>
                <a:gd name="T8" fmla="*/ 8 w 15"/>
                <a:gd name="T9" fmla="*/ 15 h 15"/>
                <a:gd name="T10" fmla="*/ 8 w 15"/>
                <a:gd name="T11" fmla="*/ 5 h 15"/>
                <a:gd name="T12" fmla="*/ 10 w 15"/>
                <a:gd name="T13" fmla="*/ 7 h 15"/>
                <a:gd name="T14" fmla="*/ 8 w 15"/>
                <a:gd name="T15" fmla="*/ 10 h 15"/>
                <a:gd name="T16" fmla="*/ 5 w 15"/>
                <a:gd name="T17" fmla="*/ 7 h 15"/>
                <a:gd name="T18" fmla="*/ 8 w 15"/>
                <a:gd name="T19" fmla="*/ 5 h 15"/>
                <a:gd name="T20" fmla="*/ 8 w 15"/>
                <a:gd name="T21" fmla="*/ 5 h 15"/>
                <a:gd name="T22" fmla="*/ 8 w 15"/>
                <a:gd name="T2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12" y="15"/>
                    <a:pt x="15" y="11"/>
                    <a:pt x="15" y="7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8" y="15"/>
                  </a:cubicBezTo>
                  <a:close/>
                  <a:moveTo>
                    <a:pt x="8" y="5"/>
                  </a:moveTo>
                  <a:cubicBezTo>
                    <a:pt x="9" y="5"/>
                    <a:pt x="10" y="6"/>
                    <a:pt x="10" y="7"/>
                  </a:cubicBezTo>
                  <a:cubicBezTo>
                    <a:pt x="10" y="9"/>
                    <a:pt x="9" y="10"/>
                    <a:pt x="8" y="10"/>
                  </a:cubicBezTo>
                  <a:cubicBezTo>
                    <a:pt x="6" y="10"/>
                    <a:pt x="5" y="9"/>
                    <a:pt x="5" y="7"/>
                  </a:cubicBezTo>
                  <a:cubicBezTo>
                    <a:pt x="5" y="6"/>
                    <a:pt x="6" y="5"/>
                    <a:pt x="8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3F0E197F-0A2A-422D-A8C7-6DBEF49303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1625" y="-422275"/>
              <a:ext cx="187325" cy="123825"/>
            </a:xfrm>
            <a:custGeom>
              <a:avLst/>
              <a:gdLst>
                <a:gd name="T0" fmla="*/ 118 w 118"/>
                <a:gd name="T1" fmla="*/ 0 h 78"/>
                <a:gd name="T2" fmla="*/ 0 w 118"/>
                <a:gd name="T3" fmla="*/ 0 h 78"/>
                <a:gd name="T4" fmla="*/ 0 w 118"/>
                <a:gd name="T5" fmla="*/ 78 h 78"/>
                <a:gd name="T6" fmla="*/ 118 w 118"/>
                <a:gd name="T7" fmla="*/ 78 h 78"/>
                <a:gd name="T8" fmla="*/ 118 w 118"/>
                <a:gd name="T9" fmla="*/ 0 h 78"/>
                <a:gd name="T10" fmla="*/ 107 w 118"/>
                <a:gd name="T11" fmla="*/ 67 h 78"/>
                <a:gd name="T12" fmla="*/ 11 w 118"/>
                <a:gd name="T13" fmla="*/ 67 h 78"/>
                <a:gd name="T14" fmla="*/ 11 w 118"/>
                <a:gd name="T15" fmla="*/ 13 h 78"/>
                <a:gd name="T16" fmla="*/ 107 w 118"/>
                <a:gd name="T17" fmla="*/ 13 h 78"/>
                <a:gd name="T18" fmla="*/ 107 w 118"/>
                <a:gd name="T19" fmla="*/ 67 h 78"/>
                <a:gd name="T20" fmla="*/ 107 w 118"/>
                <a:gd name="T21" fmla="*/ 67 h 78"/>
                <a:gd name="T22" fmla="*/ 107 w 118"/>
                <a:gd name="T23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8">
                  <a:moveTo>
                    <a:pt x="118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18" y="78"/>
                  </a:lnTo>
                  <a:lnTo>
                    <a:pt x="118" y="0"/>
                  </a:lnTo>
                  <a:close/>
                  <a:moveTo>
                    <a:pt x="107" y="67"/>
                  </a:moveTo>
                  <a:lnTo>
                    <a:pt x="11" y="67"/>
                  </a:lnTo>
                  <a:lnTo>
                    <a:pt x="11" y="13"/>
                  </a:lnTo>
                  <a:lnTo>
                    <a:pt x="107" y="13"/>
                  </a:lnTo>
                  <a:lnTo>
                    <a:pt x="107" y="67"/>
                  </a:lnTo>
                  <a:close/>
                  <a:moveTo>
                    <a:pt x="107" y="67"/>
                  </a:moveTo>
                  <a:lnTo>
                    <a:pt x="107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A802E135-DC47-44DC-B71D-6B12C557AF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1625" y="-422275"/>
              <a:ext cx="187325" cy="123825"/>
            </a:xfrm>
            <a:custGeom>
              <a:avLst/>
              <a:gdLst>
                <a:gd name="T0" fmla="*/ 118 w 118"/>
                <a:gd name="T1" fmla="*/ 0 h 78"/>
                <a:gd name="T2" fmla="*/ 0 w 118"/>
                <a:gd name="T3" fmla="*/ 0 h 78"/>
                <a:gd name="T4" fmla="*/ 0 w 118"/>
                <a:gd name="T5" fmla="*/ 78 h 78"/>
                <a:gd name="T6" fmla="*/ 118 w 118"/>
                <a:gd name="T7" fmla="*/ 78 h 78"/>
                <a:gd name="T8" fmla="*/ 118 w 118"/>
                <a:gd name="T9" fmla="*/ 0 h 78"/>
                <a:gd name="T10" fmla="*/ 107 w 118"/>
                <a:gd name="T11" fmla="*/ 67 h 78"/>
                <a:gd name="T12" fmla="*/ 11 w 118"/>
                <a:gd name="T13" fmla="*/ 67 h 78"/>
                <a:gd name="T14" fmla="*/ 11 w 118"/>
                <a:gd name="T15" fmla="*/ 13 h 78"/>
                <a:gd name="T16" fmla="*/ 107 w 118"/>
                <a:gd name="T17" fmla="*/ 13 h 78"/>
                <a:gd name="T18" fmla="*/ 107 w 118"/>
                <a:gd name="T19" fmla="*/ 67 h 78"/>
                <a:gd name="T20" fmla="*/ 107 w 118"/>
                <a:gd name="T21" fmla="*/ 67 h 78"/>
                <a:gd name="T22" fmla="*/ 107 w 118"/>
                <a:gd name="T23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8">
                  <a:moveTo>
                    <a:pt x="118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18" y="78"/>
                  </a:lnTo>
                  <a:lnTo>
                    <a:pt x="118" y="0"/>
                  </a:lnTo>
                  <a:moveTo>
                    <a:pt x="107" y="67"/>
                  </a:moveTo>
                  <a:lnTo>
                    <a:pt x="11" y="67"/>
                  </a:lnTo>
                  <a:lnTo>
                    <a:pt x="11" y="13"/>
                  </a:lnTo>
                  <a:lnTo>
                    <a:pt x="107" y="13"/>
                  </a:lnTo>
                  <a:lnTo>
                    <a:pt x="107" y="67"/>
                  </a:lnTo>
                  <a:moveTo>
                    <a:pt x="107" y="67"/>
                  </a:moveTo>
                  <a:lnTo>
                    <a:pt x="107" y="6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id="{3E15291D-B356-457D-9AEE-B11DDE9A3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975" y="-390525"/>
              <a:ext cx="20638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Rectangle 30">
              <a:extLst>
                <a:ext uri="{FF2B5EF4-FFF2-40B4-BE49-F238E27FC236}">
                  <a16:creationId xmlns:a16="http://schemas.microsoft.com/office/drawing/2014/main" id="{F32BF95A-8F07-4B70-BEBB-B3767D716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-390525"/>
              <a:ext cx="20638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01AA9869-4188-4890-B82B-A87E6EE52D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025" y="-390525"/>
              <a:ext cx="61913" cy="58737"/>
            </a:xfrm>
            <a:custGeom>
              <a:avLst/>
              <a:gdLst>
                <a:gd name="T0" fmla="*/ 8 w 15"/>
                <a:gd name="T1" fmla="*/ 14 h 14"/>
                <a:gd name="T2" fmla="*/ 15 w 15"/>
                <a:gd name="T3" fmla="*/ 7 h 14"/>
                <a:gd name="T4" fmla="*/ 8 w 15"/>
                <a:gd name="T5" fmla="*/ 0 h 14"/>
                <a:gd name="T6" fmla="*/ 0 w 15"/>
                <a:gd name="T7" fmla="*/ 7 h 14"/>
                <a:gd name="T8" fmla="*/ 8 w 15"/>
                <a:gd name="T9" fmla="*/ 14 h 14"/>
                <a:gd name="T10" fmla="*/ 8 w 15"/>
                <a:gd name="T11" fmla="*/ 4 h 14"/>
                <a:gd name="T12" fmla="*/ 10 w 15"/>
                <a:gd name="T13" fmla="*/ 7 h 14"/>
                <a:gd name="T14" fmla="*/ 8 w 15"/>
                <a:gd name="T15" fmla="*/ 10 h 14"/>
                <a:gd name="T16" fmla="*/ 5 w 15"/>
                <a:gd name="T17" fmla="*/ 7 h 14"/>
                <a:gd name="T18" fmla="*/ 8 w 15"/>
                <a:gd name="T19" fmla="*/ 4 h 14"/>
                <a:gd name="T20" fmla="*/ 8 w 15"/>
                <a:gd name="T21" fmla="*/ 4 h 14"/>
                <a:gd name="T22" fmla="*/ 8 w 15"/>
                <a:gd name="T2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cubicBezTo>
                    <a:pt x="12" y="14"/>
                    <a:pt x="15" y="11"/>
                    <a:pt x="15" y="7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8" y="14"/>
                  </a:cubicBezTo>
                  <a:close/>
                  <a:moveTo>
                    <a:pt x="8" y="4"/>
                  </a:moveTo>
                  <a:cubicBezTo>
                    <a:pt x="9" y="4"/>
                    <a:pt x="10" y="5"/>
                    <a:pt x="10" y="7"/>
                  </a:cubicBezTo>
                  <a:cubicBezTo>
                    <a:pt x="10" y="8"/>
                    <a:pt x="9" y="10"/>
                    <a:pt x="8" y="10"/>
                  </a:cubicBezTo>
                  <a:cubicBezTo>
                    <a:pt x="6" y="10"/>
                    <a:pt x="5" y="8"/>
                    <a:pt x="5" y="7"/>
                  </a:cubicBezTo>
                  <a:cubicBezTo>
                    <a:pt x="5" y="5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6CB5D668-364C-4643-88F0-6344BC2B53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1625" y="-571500"/>
              <a:ext cx="187325" cy="123825"/>
            </a:xfrm>
            <a:custGeom>
              <a:avLst/>
              <a:gdLst>
                <a:gd name="T0" fmla="*/ 118 w 118"/>
                <a:gd name="T1" fmla="*/ 0 h 78"/>
                <a:gd name="T2" fmla="*/ 0 w 118"/>
                <a:gd name="T3" fmla="*/ 0 h 78"/>
                <a:gd name="T4" fmla="*/ 0 w 118"/>
                <a:gd name="T5" fmla="*/ 78 h 78"/>
                <a:gd name="T6" fmla="*/ 118 w 118"/>
                <a:gd name="T7" fmla="*/ 78 h 78"/>
                <a:gd name="T8" fmla="*/ 118 w 118"/>
                <a:gd name="T9" fmla="*/ 0 h 78"/>
                <a:gd name="T10" fmla="*/ 107 w 118"/>
                <a:gd name="T11" fmla="*/ 65 h 78"/>
                <a:gd name="T12" fmla="*/ 11 w 118"/>
                <a:gd name="T13" fmla="*/ 65 h 78"/>
                <a:gd name="T14" fmla="*/ 11 w 118"/>
                <a:gd name="T15" fmla="*/ 10 h 78"/>
                <a:gd name="T16" fmla="*/ 107 w 118"/>
                <a:gd name="T17" fmla="*/ 10 h 78"/>
                <a:gd name="T18" fmla="*/ 107 w 118"/>
                <a:gd name="T19" fmla="*/ 65 h 78"/>
                <a:gd name="T20" fmla="*/ 107 w 118"/>
                <a:gd name="T21" fmla="*/ 65 h 78"/>
                <a:gd name="T22" fmla="*/ 107 w 118"/>
                <a:gd name="T23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8">
                  <a:moveTo>
                    <a:pt x="118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18" y="78"/>
                  </a:lnTo>
                  <a:lnTo>
                    <a:pt x="118" y="0"/>
                  </a:lnTo>
                  <a:close/>
                  <a:moveTo>
                    <a:pt x="107" y="65"/>
                  </a:moveTo>
                  <a:lnTo>
                    <a:pt x="11" y="65"/>
                  </a:lnTo>
                  <a:lnTo>
                    <a:pt x="11" y="10"/>
                  </a:lnTo>
                  <a:lnTo>
                    <a:pt x="107" y="10"/>
                  </a:lnTo>
                  <a:lnTo>
                    <a:pt x="107" y="65"/>
                  </a:lnTo>
                  <a:close/>
                  <a:moveTo>
                    <a:pt x="107" y="65"/>
                  </a:moveTo>
                  <a:lnTo>
                    <a:pt x="10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3C89C4FD-B59C-4679-85CB-2EE7E439C5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1625" y="-571500"/>
              <a:ext cx="187325" cy="123825"/>
            </a:xfrm>
            <a:custGeom>
              <a:avLst/>
              <a:gdLst>
                <a:gd name="T0" fmla="*/ 118 w 118"/>
                <a:gd name="T1" fmla="*/ 0 h 78"/>
                <a:gd name="T2" fmla="*/ 0 w 118"/>
                <a:gd name="T3" fmla="*/ 0 h 78"/>
                <a:gd name="T4" fmla="*/ 0 w 118"/>
                <a:gd name="T5" fmla="*/ 78 h 78"/>
                <a:gd name="T6" fmla="*/ 118 w 118"/>
                <a:gd name="T7" fmla="*/ 78 h 78"/>
                <a:gd name="T8" fmla="*/ 118 w 118"/>
                <a:gd name="T9" fmla="*/ 0 h 78"/>
                <a:gd name="T10" fmla="*/ 107 w 118"/>
                <a:gd name="T11" fmla="*/ 65 h 78"/>
                <a:gd name="T12" fmla="*/ 11 w 118"/>
                <a:gd name="T13" fmla="*/ 65 h 78"/>
                <a:gd name="T14" fmla="*/ 11 w 118"/>
                <a:gd name="T15" fmla="*/ 10 h 78"/>
                <a:gd name="T16" fmla="*/ 107 w 118"/>
                <a:gd name="T17" fmla="*/ 10 h 78"/>
                <a:gd name="T18" fmla="*/ 107 w 118"/>
                <a:gd name="T19" fmla="*/ 65 h 78"/>
                <a:gd name="T20" fmla="*/ 107 w 118"/>
                <a:gd name="T21" fmla="*/ 65 h 78"/>
                <a:gd name="T22" fmla="*/ 107 w 118"/>
                <a:gd name="T23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78">
                  <a:moveTo>
                    <a:pt x="118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18" y="78"/>
                  </a:lnTo>
                  <a:lnTo>
                    <a:pt x="118" y="0"/>
                  </a:lnTo>
                  <a:moveTo>
                    <a:pt x="107" y="65"/>
                  </a:moveTo>
                  <a:lnTo>
                    <a:pt x="11" y="65"/>
                  </a:lnTo>
                  <a:lnTo>
                    <a:pt x="11" y="10"/>
                  </a:lnTo>
                  <a:lnTo>
                    <a:pt x="107" y="10"/>
                  </a:lnTo>
                  <a:lnTo>
                    <a:pt x="107" y="65"/>
                  </a:lnTo>
                  <a:moveTo>
                    <a:pt x="107" y="65"/>
                  </a:moveTo>
                  <a:lnTo>
                    <a:pt x="107" y="6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Rectangle 34">
              <a:extLst>
                <a:ext uri="{FF2B5EF4-FFF2-40B4-BE49-F238E27FC236}">
                  <a16:creationId xmlns:a16="http://schemas.microsoft.com/office/drawing/2014/main" id="{B49B6EF7-DC6D-45E7-9D79-A7A116FA0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975" y="-538163"/>
              <a:ext cx="20638" cy="52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Rectangle 35">
              <a:extLst>
                <a:ext uri="{FF2B5EF4-FFF2-40B4-BE49-F238E27FC236}">
                  <a16:creationId xmlns:a16="http://schemas.microsoft.com/office/drawing/2014/main" id="{F06FA39B-010F-43A3-8D52-6E67513F5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-538163"/>
              <a:ext cx="20638" cy="52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4C28ACFE-EDB5-413F-8348-7CF6B2EF3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025" y="-542925"/>
              <a:ext cx="61913" cy="61912"/>
            </a:xfrm>
            <a:custGeom>
              <a:avLst/>
              <a:gdLst>
                <a:gd name="T0" fmla="*/ 8 w 15"/>
                <a:gd name="T1" fmla="*/ 15 h 15"/>
                <a:gd name="T2" fmla="*/ 15 w 15"/>
                <a:gd name="T3" fmla="*/ 7 h 15"/>
                <a:gd name="T4" fmla="*/ 8 w 15"/>
                <a:gd name="T5" fmla="*/ 0 h 15"/>
                <a:gd name="T6" fmla="*/ 0 w 15"/>
                <a:gd name="T7" fmla="*/ 7 h 15"/>
                <a:gd name="T8" fmla="*/ 8 w 15"/>
                <a:gd name="T9" fmla="*/ 15 h 15"/>
                <a:gd name="T10" fmla="*/ 8 w 15"/>
                <a:gd name="T11" fmla="*/ 5 h 15"/>
                <a:gd name="T12" fmla="*/ 10 w 15"/>
                <a:gd name="T13" fmla="*/ 7 h 15"/>
                <a:gd name="T14" fmla="*/ 8 w 15"/>
                <a:gd name="T15" fmla="*/ 10 h 15"/>
                <a:gd name="T16" fmla="*/ 5 w 15"/>
                <a:gd name="T17" fmla="*/ 7 h 15"/>
                <a:gd name="T18" fmla="*/ 8 w 15"/>
                <a:gd name="T19" fmla="*/ 5 h 15"/>
                <a:gd name="T20" fmla="*/ 8 w 15"/>
                <a:gd name="T21" fmla="*/ 5 h 15"/>
                <a:gd name="T22" fmla="*/ 8 w 15"/>
                <a:gd name="T2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12" y="15"/>
                    <a:pt x="15" y="11"/>
                    <a:pt x="15" y="7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8" y="15"/>
                  </a:cubicBezTo>
                  <a:close/>
                  <a:moveTo>
                    <a:pt x="8" y="5"/>
                  </a:moveTo>
                  <a:cubicBezTo>
                    <a:pt x="9" y="5"/>
                    <a:pt x="10" y="6"/>
                    <a:pt x="10" y="7"/>
                  </a:cubicBezTo>
                  <a:cubicBezTo>
                    <a:pt x="10" y="9"/>
                    <a:pt x="9" y="10"/>
                    <a:pt x="8" y="10"/>
                  </a:cubicBezTo>
                  <a:cubicBezTo>
                    <a:pt x="6" y="10"/>
                    <a:pt x="5" y="9"/>
                    <a:pt x="5" y="7"/>
                  </a:cubicBezTo>
                  <a:cubicBezTo>
                    <a:pt x="5" y="6"/>
                    <a:pt x="6" y="5"/>
                    <a:pt x="8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573937C5-F8CA-454C-A475-3B32D78CA1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9600" y="-650875"/>
              <a:ext cx="341313" cy="584200"/>
            </a:xfrm>
            <a:custGeom>
              <a:avLst/>
              <a:gdLst>
                <a:gd name="T0" fmla="*/ 74 w 82"/>
                <a:gd name="T1" fmla="*/ 0 h 141"/>
                <a:gd name="T2" fmla="*/ 9 w 82"/>
                <a:gd name="T3" fmla="*/ 0 h 141"/>
                <a:gd name="T4" fmla="*/ 0 w 82"/>
                <a:gd name="T5" fmla="*/ 8 h 141"/>
                <a:gd name="T6" fmla="*/ 0 w 82"/>
                <a:gd name="T7" fmla="*/ 132 h 141"/>
                <a:gd name="T8" fmla="*/ 9 w 82"/>
                <a:gd name="T9" fmla="*/ 141 h 141"/>
                <a:gd name="T10" fmla="*/ 74 w 82"/>
                <a:gd name="T11" fmla="*/ 141 h 141"/>
                <a:gd name="T12" fmla="*/ 82 w 82"/>
                <a:gd name="T13" fmla="*/ 132 h 141"/>
                <a:gd name="T14" fmla="*/ 82 w 82"/>
                <a:gd name="T15" fmla="*/ 8 h 141"/>
                <a:gd name="T16" fmla="*/ 74 w 82"/>
                <a:gd name="T17" fmla="*/ 0 h 141"/>
                <a:gd name="T18" fmla="*/ 68 w 82"/>
                <a:gd name="T19" fmla="*/ 127 h 141"/>
                <a:gd name="T20" fmla="*/ 14 w 82"/>
                <a:gd name="T21" fmla="*/ 127 h 141"/>
                <a:gd name="T22" fmla="*/ 14 w 82"/>
                <a:gd name="T23" fmla="*/ 13 h 141"/>
                <a:gd name="T24" fmla="*/ 68 w 82"/>
                <a:gd name="T25" fmla="*/ 13 h 141"/>
                <a:gd name="T26" fmla="*/ 68 w 82"/>
                <a:gd name="T27" fmla="*/ 127 h 141"/>
                <a:gd name="T28" fmla="*/ 68 w 82"/>
                <a:gd name="T29" fmla="*/ 127 h 141"/>
                <a:gd name="T30" fmla="*/ 68 w 82"/>
                <a:gd name="T31" fmla="*/ 12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141">
                  <a:moveTo>
                    <a:pt x="7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7"/>
                    <a:pt x="4" y="141"/>
                    <a:pt x="9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8" y="141"/>
                    <a:pt x="82" y="137"/>
                    <a:pt x="82" y="13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3"/>
                    <a:pt x="78" y="0"/>
                    <a:pt x="74" y="0"/>
                  </a:cubicBezTo>
                  <a:close/>
                  <a:moveTo>
                    <a:pt x="68" y="127"/>
                  </a:moveTo>
                  <a:cubicBezTo>
                    <a:pt x="14" y="127"/>
                    <a:pt x="14" y="127"/>
                    <a:pt x="14" y="1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68" y="13"/>
                    <a:pt x="68" y="13"/>
                    <a:pt x="68" y="13"/>
                  </a:cubicBezTo>
                  <a:lnTo>
                    <a:pt x="68" y="127"/>
                  </a:lnTo>
                  <a:close/>
                  <a:moveTo>
                    <a:pt x="68" y="127"/>
                  </a:moveTo>
                  <a:cubicBezTo>
                    <a:pt x="68" y="127"/>
                    <a:pt x="68" y="127"/>
                    <a:pt x="68" y="1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352EBB9D-D79A-4A4A-813B-9A84DEC0E8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4213" y="-269875"/>
              <a:ext cx="190500" cy="120650"/>
            </a:xfrm>
            <a:custGeom>
              <a:avLst/>
              <a:gdLst>
                <a:gd name="T0" fmla="*/ 120 w 120"/>
                <a:gd name="T1" fmla="*/ 0 h 76"/>
                <a:gd name="T2" fmla="*/ 0 w 120"/>
                <a:gd name="T3" fmla="*/ 0 h 76"/>
                <a:gd name="T4" fmla="*/ 0 w 120"/>
                <a:gd name="T5" fmla="*/ 76 h 76"/>
                <a:gd name="T6" fmla="*/ 120 w 120"/>
                <a:gd name="T7" fmla="*/ 76 h 76"/>
                <a:gd name="T8" fmla="*/ 120 w 120"/>
                <a:gd name="T9" fmla="*/ 0 h 76"/>
                <a:gd name="T10" fmla="*/ 107 w 120"/>
                <a:gd name="T11" fmla="*/ 65 h 76"/>
                <a:gd name="T12" fmla="*/ 13 w 120"/>
                <a:gd name="T13" fmla="*/ 65 h 76"/>
                <a:gd name="T14" fmla="*/ 13 w 120"/>
                <a:gd name="T15" fmla="*/ 10 h 76"/>
                <a:gd name="T16" fmla="*/ 107 w 120"/>
                <a:gd name="T17" fmla="*/ 10 h 76"/>
                <a:gd name="T18" fmla="*/ 107 w 120"/>
                <a:gd name="T19" fmla="*/ 65 h 76"/>
                <a:gd name="T20" fmla="*/ 107 w 120"/>
                <a:gd name="T21" fmla="*/ 65 h 76"/>
                <a:gd name="T22" fmla="*/ 107 w 120"/>
                <a:gd name="T23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6">
                  <a:moveTo>
                    <a:pt x="120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120" y="76"/>
                  </a:lnTo>
                  <a:lnTo>
                    <a:pt x="120" y="0"/>
                  </a:lnTo>
                  <a:close/>
                  <a:moveTo>
                    <a:pt x="107" y="65"/>
                  </a:moveTo>
                  <a:lnTo>
                    <a:pt x="13" y="65"/>
                  </a:lnTo>
                  <a:lnTo>
                    <a:pt x="13" y="10"/>
                  </a:lnTo>
                  <a:lnTo>
                    <a:pt x="107" y="10"/>
                  </a:lnTo>
                  <a:lnTo>
                    <a:pt x="107" y="65"/>
                  </a:lnTo>
                  <a:close/>
                  <a:moveTo>
                    <a:pt x="107" y="65"/>
                  </a:moveTo>
                  <a:lnTo>
                    <a:pt x="10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1" name="Freeform 39">
              <a:extLst>
                <a:ext uri="{FF2B5EF4-FFF2-40B4-BE49-F238E27FC236}">
                  <a16:creationId xmlns:a16="http://schemas.microsoft.com/office/drawing/2014/main" id="{1A05FCDC-A644-4855-A46C-E3EE42579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4213" y="-269875"/>
              <a:ext cx="190500" cy="120650"/>
            </a:xfrm>
            <a:custGeom>
              <a:avLst/>
              <a:gdLst>
                <a:gd name="T0" fmla="*/ 120 w 120"/>
                <a:gd name="T1" fmla="*/ 0 h 76"/>
                <a:gd name="T2" fmla="*/ 0 w 120"/>
                <a:gd name="T3" fmla="*/ 0 h 76"/>
                <a:gd name="T4" fmla="*/ 0 w 120"/>
                <a:gd name="T5" fmla="*/ 76 h 76"/>
                <a:gd name="T6" fmla="*/ 120 w 120"/>
                <a:gd name="T7" fmla="*/ 76 h 76"/>
                <a:gd name="T8" fmla="*/ 120 w 120"/>
                <a:gd name="T9" fmla="*/ 0 h 76"/>
                <a:gd name="T10" fmla="*/ 107 w 120"/>
                <a:gd name="T11" fmla="*/ 65 h 76"/>
                <a:gd name="T12" fmla="*/ 13 w 120"/>
                <a:gd name="T13" fmla="*/ 65 h 76"/>
                <a:gd name="T14" fmla="*/ 13 w 120"/>
                <a:gd name="T15" fmla="*/ 10 h 76"/>
                <a:gd name="T16" fmla="*/ 107 w 120"/>
                <a:gd name="T17" fmla="*/ 10 h 76"/>
                <a:gd name="T18" fmla="*/ 107 w 120"/>
                <a:gd name="T19" fmla="*/ 65 h 76"/>
                <a:gd name="T20" fmla="*/ 107 w 120"/>
                <a:gd name="T21" fmla="*/ 65 h 76"/>
                <a:gd name="T22" fmla="*/ 107 w 120"/>
                <a:gd name="T23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6">
                  <a:moveTo>
                    <a:pt x="120" y="0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120" y="76"/>
                  </a:lnTo>
                  <a:lnTo>
                    <a:pt x="120" y="0"/>
                  </a:lnTo>
                  <a:moveTo>
                    <a:pt x="107" y="65"/>
                  </a:moveTo>
                  <a:lnTo>
                    <a:pt x="13" y="65"/>
                  </a:lnTo>
                  <a:lnTo>
                    <a:pt x="13" y="10"/>
                  </a:lnTo>
                  <a:lnTo>
                    <a:pt x="107" y="10"/>
                  </a:lnTo>
                  <a:lnTo>
                    <a:pt x="107" y="65"/>
                  </a:lnTo>
                  <a:moveTo>
                    <a:pt x="107" y="65"/>
                  </a:moveTo>
                  <a:lnTo>
                    <a:pt x="107" y="6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" name="Rectangle 40">
              <a:extLst>
                <a:ext uri="{FF2B5EF4-FFF2-40B4-BE49-F238E27FC236}">
                  <a16:creationId xmlns:a16="http://schemas.microsoft.com/office/drawing/2014/main" id="{129CA7A4-50B4-4FCA-83F0-01BEEBA73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8" y="-236538"/>
              <a:ext cx="1746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" name="Rectangle 41">
              <a:extLst>
                <a:ext uri="{FF2B5EF4-FFF2-40B4-BE49-F238E27FC236}">
                  <a16:creationId xmlns:a16="http://schemas.microsoft.com/office/drawing/2014/main" id="{8C767CBF-F0C7-4526-AB1B-2B97BA0D7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-236538"/>
              <a:ext cx="22225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4" name="Freeform 42">
              <a:extLst>
                <a:ext uri="{FF2B5EF4-FFF2-40B4-BE49-F238E27FC236}">
                  <a16:creationId xmlns:a16="http://schemas.microsoft.com/office/drawing/2014/main" id="{BF85CF76-E83E-44AB-8C3B-3C4301362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2788" y="-241300"/>
              <a:ext cx="58738" cy="61912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7 h 15"/>
                <a:gd name="T4" fmla="*/ 7 w 14"/>
                <a:gd name="T5" fmla="*/ 0 h 15"/>
                <a:gd name="T6" fmla="*/ 0 w 14"/>
                <a:gd name="T7" fmla="*/ 7 h 15"/>
                <a:gd name="T8" fmla="*/ 7 w 14"/>
                <a:gd name="T9" fmla="*/ 15 h 15"/>
                <a:gd name="T10" fmla="*/ 7 w 14"/>
                <a:gd name="T11" fmla="*/ 5 h 15"/>
                <a:gd name="T12" fmla="*/ 10 w 14"/>
                <a:gd name="T13" fmla="*/ 7 h 15"/>
                <a:gd name="T14" fmla="*/ 7 w 14"/>
                <a:gd name="T15" fmla="*/ 10 h 15"/>
                <a:gd name="T16" fmla="*/ 4 w 14"/>
                <a:gd name="T17" fmla="*/ 7 h 15"/>
                <a:gd name="T18" fmla="*/ 7 w 14"/>
                <a:gd name="T19" fmla="*/ 5 h 15"/>
                <a:gd name="T20" fmla="*/ 7 w 14"/>
                <a:gd name="T21" fmla="*/ 5 h 15"/>
                <a:gd name="T22" fmla="*/ 7 w 14"/>
                <a:gd name="T2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cubicBezTo>
                    <a:pt x="11" y="15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lose/>
                  <a:moveTo>
                    <a:pt x="7" y="5"/>
                  </a:moveTo>
                  <a:cubicBezTo>
                    <a:pt x="8" y="5"/>
                    <a:pt x="10" y="6"/>
                    <a:pt x="10" y="7"/>
                  </a:cubicBezTo>
                  <a:cubicBezTo>
                    <a:pt x="10" y="9"/>
                    <a:pt x="8" y="10"/>
                    <a:pt x="7" y="10"/>
                  </a:cubicBezTo>
                  <a:cubicBezTo>
                    <a:pt x="5" y="10"/>
                    <a:pt x="4" y="9"/>
                    <a:pt x="4" y="7"/>
                  </a:cubicBezTo>
                  <a:cubicBezTo>
                    <a:pt x="4" y="6"/>
                    <a:pt x="5" y="5"/>
                    <a:pt x="7" y="5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5" name="Freeform 43">
              <a:extLst>
                <a:ext uri="{FF2B5EF4-FFF2-40B4-BE49-F238E27FC236}">
                  <a16:creationId xmlns:a16="http://schemas.microsoft.com/office/drawing/2014/main" id="{2086712A-C49E-468B-BD43-F4CCB7C9EF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4213" y="-422275"/>
              <a:ext cx="190500" cy="123825"/>
            </a:xfrm>
            <a:custGeom>
              <a:avLst/>
              <a:gdLst>
                <a:gd name="T0" fmla="*/ 120 w 120"/>
                <a:gd name="T1" fmla="*/ 0 h 78"/>
                <a:gd name="T2" fmla="*/ 0 w 120"/>
                <a:gd name="T3" fmla="*/ 0 h 78"/>
                <a:gd name="T4" fmla="*/ 0 w 120"/>
                <a:gd name="T5" fmla="*/ 78 h 78"/>
                <a:gd name="T6" fmla="*/ 120 w 120"/>
                <a:gd name="T7" fmla="*/ 78 h 78"/>
                <a:gd name="T8" fmla="*/ 120 w 120"/>
                <a:gd name="T9" fmla="*/ 0 h 78"/>
                <a:gd name="T10" fmla="*/ 107 w 120"/>
                <a:gd name="T11" fmla="*/ 67 h 78"/>
                <a:gd name="T12" fmla="*/ 13 w 120"/>
                <a:gd name="T13" fmla="*/ 67 h 78"/>
                <a:gd name="T14" fmla="*/ 13 w 120"/>
                <a:gd name="T15" fmla="*/ 13 h 78"/>
                <a:gd name="T16" fmla="*/ 107 w 120"/>
                <a:gd name="T17" fmla="*/ 13 h 78"/>
                <a:gd name="T18" fmla="*/ 107 w 120"/>
                <a:gd name="T19" fmla="*/ 67 h 78"/>
                <a:gd name="T20" fmla="*/ 107 w 120"/>
                <a:gd name="T21" fmla="*/ 67 h 78"/>
                <a:gd name="T22" fmla="*/ 107 w 120"/>
                <a:gd name="T23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8">
                  <a:moveTo>
                    <a:pt x="120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20" y="78"/>
                  </a:lnTo>
                  <a:lnTo>
                    <a:pt x="120" y="0"/>
                  </a:lnTo>
                  <a:close/>
                  <a:moveTo>
                    <a:pt x="107" y="67"/>
                  </a:moveTo>
                  <a:lnTo>
                    <a:pt x="13" y="67"/>
                  </a:lnTo>
                  <a:lnTo>
                    <a:pt x="13" y="13"/>
                  </a:lnTo>
                  <a:lnTo>
                    <a:pt x="107" y="13"/>
                  </a:lnTo>
                  <a:lnTo>
                    <a:pt x="107" y="67"/>
                  </a:lnTo>
                  <a:close/>
                  <a:moveTo>
                    <a:pt x="107" y="67"/>
                  </a:moveTo>
                  <a:lnTo>
                    <a:pt x="107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" name="Freeform 44">
              <a:extLst>
                <a:ext uri="{FF2B5EF4-FFF2-40B4-BE49-F238E27FC236}">
                  <a16:creationId xmlns:a16="http://schemas.microsoft.com/office/drawing/2014/main" id="{F2300691-AF64-4DFF-A434-4938FB1774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4213" y="-422275"/>
              <a:ext cx="190500" cy="123825"/>
            </a:xfrm>
            <a:custGeom>
              <a:avLst/>
              <a:gdLst>
                <a:gd name="T0" fmla="*/ 120 w 120"/>
                <a:gd name="T1" fmla="*/ 0 h 78"/>
                <a:gd name="T2" fmla="*/ 0 w 120"/>
                <a:gd name="T3" fmla="*/ 0 h 78"/>
                <a:gd name="T4" fmla="*/ 0 w 120"/>
                <a:gd name="T5" fmla="*/ 78 h 78"/>
                <a:gd name="T6" fmla="*/ 120 w 120"/>
                <a:gd name="T7" fmla="*/ 78 h 78"/>
                <a:gd name="T8" fmla="*/ 120 w 120"/>
                <a:gd name="T9" fmla="*/ 0 h 78"/>
                <a:gd name="T10" fmla="*/ 107 w 120"/>
                <a:gd name="T11" fmla="*/ 67 h 78"/>
                <a:gd name="T12" fmla="*/ 13 w 120"/>
                <a:gd name="T13" fmla="*/ 67 h 78"/>
                <a:gd name="T14" fmla="*/ 13 w 120"/>
                <a:gd name="T15" fmla="*/ 13 h 78"/>
                <a:gd name="T16" fmla="*/ 107 w 120"/>
                <a:gd name="T17" fmla="*/ 13 h 78"/>
                <a:gd name="T18" fmla="*/ 107 w 120"/>
                <a:gd name="T19" fmla="*/ 67 h 78"/>
                <a:gd name="T20" fmla="*/ 107 w 120"/>
                <a:gd name="T21" fmla="*/ 67 h 78"/>
                <a:gd name="T22" fmla="*/ 107 w 120"/>
                <a:gd name="T23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8">
                  <a:moveTo>
                    <a:pt x="120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20" y="78"/>
                  </a:lnTo>
                  <a:lnTo>
                    <a:pt x="120" y="0"/>
                  </a:lnTo>
                  <a:moveTo>
                    <a:pt x="107" y="67"/>
                  </a:moveTo>
                  <a:lnTo>
                    <a:pt x="13" y="67"/>
                  </a:lnTo>
                  <a:lnTo>
                    <a:pt x="13" y="13"/>
                  </a:lnTo>
                  <a:lnTo>
                    <a:pt x="107" y="13"/>
                  </a:lnTo>
                  <a:lnTo>
                    <a:pt x="107" y="67"/>
                  </a:lnTo>
                  <a:moveTo>
                    <a:pt x="107" y="67"/>
                  </a:moveTo>
                  <a:lnTo>
                    <a:pt x="107" y="6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7" name="Rectangle 45">
              <a:extLst>
                <a:ext uri="{FF2B5EF4-FFF2-40B4-BE49-F238E27FC236}">
                  <a16:creationId xmlns:a16="http://schemas.microsoft.com/office/drawing/2014/main" id="{C4DB40E7-7ED4-4FF0-BC80-CD94B3998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8" y="-390525"/>
              <a:ext cx="17463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" name="Rectangle 46">
              <a:extLst>
                <a:ext uri="{FF2B5EF4-FFF2-40B4-BE49-F238E27FC236}">
                  <a16:creationId xmlns:a16="http://schemas.microsoft.com/office/drawing/2014/main" id="{3A141DB4-D5C5-4621-B6DA-E14DF13CF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-390525"/>
              <a:ext cx="22225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9" name="Freeform 47">
              <a:extLst>
                <a:ext uri="{FF2B5EF4-FFF2-40B4-BE49-F238E27FC236}">
                  <a16:creationId xmlns:a16="http://schemas.microsoft.com/office/drawing/2014/main" id="{503E6228-82EB-4FBC-B8D4-B0661320A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2788" y="-390525"/>
              <a:ext cx="58738" cy="58737"/>
            </a:xfrm>
            <a:custGeom>
              <a:avLst/>
              <a:gdLst>
                <a:gd name="T0" fmla="*/ 7 w 14"/>
                <a:gd name="T1" fmla="*/ 14 h 14"/>
                <a:gd name="T2" fmla="*/ 14 w 14"/>
                <a:gd name="T3" fmla="*/ 7 h 14"/>
                <a:gd name="T4" fmla="*/ 7 w 14"/>
                <a:gd name="T5" fmla="*/ 0 h 14"/>
                <a:gd name="T6" fmla="*/ 0 w 14"/>
                <a:gd name="T7" fmla="*/ 7 h 14"/>
                <a:gd name="T8" fmla="*/ 7 w 14"/>
                <a:gd name="T9" fmla="*/ 14 h 14"/>
                <a:gd name="T10" fmla="*/ 7 w 14"/>
                <a:gd name="T11" fmla="*/ 4 h 14"/>
                <a:gd name="T12" fmla="*/ 10 w 14"/>
                <a:gd name="T13" fmla="*/ 7 h 14"/>
                <a:gd name="T14" fmla="*/ 7 w 14"/>
                <a:gd name="T15" fmla="*/ 10 h 14"/>
                <a:gd name="T16" fmla="*/ 4 w 14"/>
                <a:gd name="T17" fmla="*/ 7 h 14"/>
                <a:gd name="T18" fmla="*/ 7 w 14"/>
                <a:gd name="T19" fmla="*/ 4 h 14"/>
                <a:gd name="T20" fmla="*/ 7 w 14"/>
                <a:gd name="T21" fmla="*/ 4 h 14"/>
                <a:gd name="T22" fmla="*/ 7 w 14"/>
                <a:gd name="T2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  <a:moveTo>
                    <a:pt x="7" y="4"/>
                  </a:moveTo>
                  <a:cubicBezTo>
                    <a:pt x="8" y="4"/>
                    <a:pt x="10" y="5"/>
                    <a:pt x="10" y="7"/>
                  </a:cubicBezTo>
                  <a:cubicBezTo>
                    <a:pt x="10" y="8"/>
                    <a:pt x="8" y="10"/>
                    <a:pt x="7" y="10"/>
                  </a:cubicBezTo>
                  <a:cubicBezTo>
                    <a:pt x="5" y="10"/>
                    <a:pt x="4" y="8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0" name="Freeform 48">
              <a:extLst>
                <a:ext uri="{FF2B5EF4-FFF2-40B4-BE49-F238E27FC236}">
                  <a16:creationId xmlns:a16="http://schemas.microsoft.com/office/drawing/2014/main" id="{3D55D9FD-D74F-423A-A244-5F6221E36F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4213" y="-571500"/>
              <a:ext cx="190500" cy="123825"/>
            </a:xfrm>
            <a:custGeom>
              <a:avLst/>
              <a:gdLst>
                <a:gd name="T0" fmla="*/ 120 w 120"/>
                <a:gd name="T1" fmla="*/ 0 h 78"/>
                <a:gd name="T2" fmla="*/ 0 w 120"/>
                <a:gd name="T3" fmla="*/ 0 h 78"/>
                <a:gd name="T4" fmla="*/ 0 w 120"/>
                <a:gd name="T5" fmla="*/ 78 h 78"/>
                <a:gd name="T6" fmla="*/ 120 w 120"/>
                <a:gd name="T7" fmla="*/ 78 h 78"/>
                <a:gd name="T8" fmla="*/ 120 w 120"/>
                <a:gd name="T9" fmla="*/ 0 h 78"/>
                <a:gd name="T10" fmla="*/ 107 w 120"/>
                <a:gd name="T11" fmla="*/ 65 h 78"/>
                <a:gd name="T12" fmla="*/ 13 w 120"/>
                <a:gd name="T13" fmla="*/ 65 h 78"/>
                <a:gd name="T14" fmla="*/ 13 w 120"/>
                <a:gd name="T15" fmla="*/ 10 h 78"/>
                <a:gd name="T16" fmla="*/ 107 w 120"/>
                <a:gd name="T17" fmla="*/ 10 h 78"/>
                <a:gd name="T18" fmla="*/ 107 w 120"/>
                <a:gd name="T19" fmla="*/ 65 h 78"/>
                <a:gd name="T20" fmla="*/ 107 w 120"/>
                <a:gd name="T21" fmla="*/ 65 h 78"/>
                <a:gd name="T22" fmla="*/ 107 w 120"/>
                <a:gd name="T23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8">
                  <a:moveTo>
                    <a:pt x="120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20" y="78"/>
                  </a:lnTo>
                  <a:lnTo>
                    <a:pt x="120" y="0"/>
                  </a:lnTo>
                  <a:close/>
                  <a:moveTo>
                    <a:pt x="107" y="65"/>
                  </a:moveTo>
                  <a:lnTo>
                    <a:pt x="13" y="65"/>
                  </a:lnTo>
                  <a:lnTo>
                    <a:pt x="13" y="10"/>
                  </a:lnTo>
                  <a:lnTo>
                    <a:pt x="107" y="10"/>
                  </a:lnTo>
                  <a:lnTo>
                    <a:pt x="107" y="65"/>
                  </a:lnTo>
                  <a:close/>
                  <a:moveTo>
                    <a:pt x="107" y="65"/>
                  </a:moveTo>
                  <a:lnTo>
                    <a:pt x="10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" name="Freeform 49">
              <a:extLst>
                <a:ext uri="{FF2B5EF4-FFF2-40B4-BE49-F238E27FC236}">
                  <a16:creationId xmlns:a16="http://schemas.microsoft.com/office/drawing/2014/main" id="{55EF2229-CFAD-4395-A6B8-126451F2C1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4213" y="-571500"/>
              <a:ext cx="190500" cy="123825"/>
            </a:xfrm>
            <a:custGeom>
              <a:avLst/>
              <a:gdLst>
                <a:gd name="T0" fmla="*/ 120 w 120"/>
                <a:gd name="T1" fmla="*/ 0 h 78"/>
                <a:gd name="T2" fmla="*/ 0 w 120"/>
                <a:gd name="T3" fmla="*/ 0 h 78"/>
                <a:gd name="T4" fmla="*/ 0 w 120"/>
                <a:gd name="T5" fmla="*/ 78 h 78"/>
                <a:gd name="T6" fmla="*/ 120 w 120"/>
                <a:gd name="T7" fmla="*/ 78 h 78"/>
                <a:gd name="T8" fmla="*/ 120 w 120"/>
                <a:gd name="T9" fmla="*/ 0 h 78"/>
                <a:gd name="T10" fmla="*/ 107 w 120"/>
                <a:gd name="T11" fmla="*/ 65 h 78"/>
                <a:gd name="T12" fmla="*/ 13 w 120"/>
                <a:gd name="T13" fmla="*/ 65 h 78"/>
                <a:gd name="T14" fmla="*/ 13 w 120"/>
                <a:gd name="T15" fmla="*/ 10 h 78"/>
                <a:gd name="T16" fmla="*/ 107 w 120"/>
                <a:gd name="T17" fmla="*/ 10 h 78"/>
                <a:gd name="T18" fmla="*/ 107 w 120"/>
                <a:gd name="T19" fmla="*/ 65 h 78"/>
                <a:gd name="T20" fmla="*/ 107 w 120"/>
                <a:gd name="T21" fmla="*/ 65 h 78"/>
                <a:gd name="T22" fmla="*/ 107 w 120"/>
                <a:gd name="T23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8">
                  <a:moveTo>
                    <a:pt x="120" y="0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20" y="78"/>
                  </a:lnTo>
                  <a:lnTo>
                    <a:pt x="120" y="0"/>
                  </a:lnTo>
                  <a:moveTo>
                    <a:pt x="107" y="65"/>
                  </a:moveTo>
                  <a:lnTo>
                    <a:pt x="13" y="65"/>
                  </a:lnTo>
                  <a:lnTo>
                    <a:pt x="13" y="10"/>
                  </a:lnTo>
                  <a:lnTo>
                    <a:pt x="107" y="10"/>
                  </a:lnTo>
                  <a:lnTo>
                    <a:pt x="107" y="65"/>
                  </a:lnTo>
                  <a:moveTo>
                    <a:pt x="107" y="65"/>
                  </a:moveTo>
                  <a:lnTo>
                    <a:pt x="107" y="6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" name="Rectangle 50">
              <a:extLst>
                <a:ext uri="{FF2B5EF4-FFF2-40B4-BE49-F238E27FC236}">
                  <a16:creationId xmlns:a16="http://schemas.microsoft.com/office/drawing/2014/main" id="{CB297CC9-BF9A-49E7-8F52-C11D09293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8" y="-538163"/>
              <a:ext cx="17463" cy="52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" name="Rectangle 51">
              <a:extLst>
                <a:ext uri="{FF2B5EF4-FFF2-40B4-BE49-F238E27FC236}">
                  <a16:creationId xmlns:a16="http://schemas.microsoft.com/office/drawing/2014/main" id="{54E2AFCE-80BF-474C-9A45-5578EF6B0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-538163"/>
              <a:ext cx="22225" cy="52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" name="Freeform 52">
              <a:extLst>
                <a:ext uri="{FF2B5EF4-FFF2-40B4-BE49-F238E27FC236}">
                  <a16:creationId xmlns:a16="http://schemas.microsoft.com/office/drawing/2014/main" id="{CA4D4865-3148-4B11-904C-519E926BB5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2788" y="-542925"/>
              <a:ext cx="58738" cy="61912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7 h 15"/>
                <a:gd name="T4" fmla="*/ 7 w 14"/>
                <a:gd name="T5" fmla="*/ 0 h 15"/>
                <a:gd name="T6" fmla="*/ 0 w 14"/>
                <a:gd name="T7" fmla="*/ 7 h 15"/>
                <a:gd name="T8" fmla="*/ 7 w 14"/>
                <a:gd name="T9" fmla="*/ 15 h 15"/>
                <a:gd name="T10" fmla="*/ 7 w 14"/>
                <a:gd name="T11" fmla="*/ 5 h 15"/>
                <a:gd name="T12" fmla="*/ 10 w 14"/>
                <a:gd name="T13" fmla="*/ 7 h 15"/>
                <a:gd name="T14" fmla="*/ 7 w 14"/>
                <a:gd name="T15" fmla="*/ 10 h 15"/>
                <a:gd name="T16" fmla="*/ 4 w 14"/>
                <a:gd name="T17" fmla="*/ 7 h 15"/>
                <a:gd name="T18" fmla="*/ 7 w 14"/>
                <a:gd name="T19" fmla="*/ 5 h 15"/>
                <a:gd name="T20" fmla="*/ 7 w 14"/>
                <a:gd name="T21" fmla="*/ 5 h 15"/>
                <a:gd name="T22" fmla="*/ 7 w 14"/>
                <a:gd name="T2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cubicBezTo>
                    <a:pt x="11" y="15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lose/>
                  <a:moveTo>
                    <a:pt x="7" y="5"/>
                  </a:moveTo>
                  <a:cubicBezTo>
                    <a:pt x="8" y="5"/>
                    <a:pt x="10" y="6"/>
                    <a:pt x="10" y="7"/>
                  </a:cubicBezTo>
                  <a:cubicBezTo>
                    <a:pt x="10" y="9"/>
                    <a:pt x="8" y="10"/>
                    <a:pt x="7" y="10"/>
                  </a:cubicBezTo>
                  <a:cubicBezTo>
                    <a:pt x="5" y="10"/>
                    <a:pt x="4" y="9"/>
                    <a:pt x="4" y="7"/>
                  </a:cubicBezTo>
                  <a:cubicBezTo>
                    <a:pt x="4" y="6"/>
                    <a:pt x="5" y="5"/>
                    <a:pt x="7" y="5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" name="Freeform 53">
              <a:extLst>
                <a:ext uri="{FF2B5EF4-FFF2-40B4-BE49-F238E27FC236}">
                  <a16:creationId xmlns:a16="http://schemas.microsoft.com/office/drawing/2014/main" id="{E6CB2C95-6F85-4516-A250-0D8B9DC17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6988" y="-1063625"/>
              <a:ext cx="739775" cy="376237"/>
            </a:xfrm>
            <a:custGeom>
              <a:avLst/>
              <a:gdLst>
                <a:gd name="T0" fmla="*/ 97 w 178"/>
                <a:gd name="T1" fmla="*/ 91 h 91"/>
                <a:gd name="T2" fmla="*/ 97 w 178"/>
                <a:gd name="T3" fmla="*/ 38 h 91"/>
                <a:gd name="T4" fmla="*/ 154 w 178"/>
                <a:gd name="T5" fmla="*/ 91 h 91"/>
                <a:gd name="T6" fmla="*/ 178 w 178"/>
                <a:gd name="T7" fmla="*/ 91 h 91"/>
                <a:gd name="T8" fmla="*/ 107 w 178"/>
                <a:gd name="T9" fmla="*/ 26 h 91"/>
                <a:gd name="T10" fmla="*/ 108 w 178"/>
                <a:gd name="T11" fmla="*/ 20 h 91"/>
                <a:gd name="T12" fmla="*/ 89 w 178"/>
                <a:gd name="T13" fmla="*/ 0 h 91"/>
                <a:gd name="T14" fmla="*/ 69 w 178"/>
                <a:gd name="T15" fmla="*/ 20 h 91"/>
                <a:gd name="T16" fmla="*/ 70 w 178"/>
                <a:gd name="T17" fmla="*/ 26 h 91"/>
                <a:gd name="T18" fmla="*/ 0 w 178"/>
                <a:gd name="T19" fmla="*/ 91 h 91"/>
                <a:gd name="T20" fmla="*/ 23 w 178"/>
                <a:gd name="T21" fmla="*/ 91 h 91"/>
                <a:gd name="T22" fmla="*/ 81 w 178"/>
                <a:gd name="T23" fmla="*/ 38 h 91"/>
                <a:gd name="T24" fmla="*/ 81 w 178"/>
                <a:gd name="T25" fmla="*/ 91 h 91"/>
                <a:gd name="T26" fmla="*/ 97 w 178"/>
                <a:gd name="T27" fmla="*/ 91 h 91"/>
                <a:gd name="T28" fmla="*/ 97 w 178"/>
                <a:gd name="T29" fmla="*/ 91 h 91"/>
                <a:gd name="T30" fmla="*/ 97 w 178"/>
                <a:gd name="T3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91">
                  <a:moveTo>
                    <a:pt x="97" y="91"/>
                  </a:moveTo>
                  <a:cubicBezTo>
                    <a:pt x="97" y="38"/>
                    <a:pt x="97" y="38"/>
                    <a:pt x="97" y="38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8" y="24"/>
                    <a:pt x="108" y="22"/>
                    <a:pt x="108" y="20"/>
                  </a:cubicBezTo>
                  <a:cubicBezTo>
                    <a:pt x="108" y="9"/>
                    <a:pt x="100" y="0"/>
                    <a:pt x="89" y="0"/>
                  </a:cubicBezTo>
                  <a:cubicBezTo>
                    <a:pt x="78" y="0"/>
                    <a:pt x="69" y="9"/>
                    <a:pt x="69" y="20"/>
                  </a:cubicBezTo>
                  <a:cubicBezTo>
                    <a:pt x="69" y="22"/>
                    <a:pt x="70" y="24"/>
                    <a:pt x="70" y="2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91"/>
                    <a:pt x="81" y="91"/>
                    <a:pt x="81" y="91"/>
                  </a:cubicBezTo>
                  <a:lnTo>
                    <a:pt x="97" y="91"/>
                  </a:lnTo>
                  <a:close/>
                  <a:moveTo>
                    <a:pt x="97" y="91"/>
                  </a:moveTo>
                  <a:cubicBezTo>
                    <a:pt x="97" y="91"/>
                    <a:pt x="97" y="91"/>
                    <a:pt x="97" y="9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" name="Freeform 54">
              <a:extLst>
                <a:ext uri="{FF2B5EF4-FFF2-40B4-BE49-F238E27FC236}">
                  <a16:creationId xmlns:a16="http://schemas.microsoft.com/office/drawing/2014/main" id="{E0078EF8-DF36-4552-88A5-708A1F28BD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1088" y="-1374775"/>
              <a:ext cx="1171575" cy="666750"/>
            </a:xfrm>
            <a:custGeom>
              <a:avLst/>
              <a:gdLst>
                <a:gd name="T0" fmla="*/ 38 w 282"/>
                <a:gd name="T1" fmla="*/ 161 h 161"/>
                <a:gd name="T2" fmla="*/ 60 w 282"/>
                <a:gd name="T3" fmla="*/ 142 h 161"/>
                <a:gd name="T4" fmla="*/ 24 w 282"/>
                <a:gd name="T5" fmla="*/ 104 h 161"/>
                <a:gd name="T6" fmla="*/ 62 w 282"/>
                <a:gd name="T7" fmla="*/ 67 h 161"/>
                <a:gd name="T8" fmla="*/ 65 w 282"/>
                <a:gd name="T9" fmla="*/ 67 h 161"/>
                <a:gd name="T10" fmla="*/ 77 w 282"/>
                <a:gd name="T11" fmla="*/ 58 h 161"/>
                <a:gd name="T12" fmla="*/ 121 w 282"/>
                <a:gd name="T13" fmla="*/ 24 h 161"/>
                <a:gd name="T14" fmla="*/ 152 w 282"/>
                <a:gd name="T15" fmla="*/ 37 h 161"/>
                <a:gd name="T16" fmla="*/ 163 w 282"/>
                <a:gd name="T17" fmla="*/ 40 h 161"/>
                <a:gd name="T18" fmla="*/ 171 w 282"/>
                <a:gd name="T19" fmla="*/ 39 h 161"/>
                <a:gd name="T20" fmla="*/ 204 w 282"/>
                <a:gd name="T21" fmla="*/ 61 h 161"/>
                <a:gd name="T22" fmla="*/ 216 w 282"/>
                <a:gd name="T23" fmla="*/ 67 h 161"/>
                <a:gd name="T24" fmla="*/ 220 w 282"/>
                <a:gd name="T25" fmla="*/ 67 h 161"/>
                <a:gd name="T26" fmla="*/ 257 w 282"/>
                <a:gd name="T27" fmla="*/ 104 h 161"/>
                <a:gd name="T28" fmla="*/ 222 w 282"/>
                <a:gd name="T29" fmla="*/ 142 h 161"/>
                <a:gd name="T30" fmla="*/ 244 w 282"/>
                <a:gd name="T31" fmla="*/ 161 h 161"/>
                <a:gd name="T32" fmla="*/ 282 w 282"/>
                <a:gd name="T33" fmla="*/ 104 h 161"/>
                <a:gd name="T34" fmla="*/ 225 w 282"/>
                <a:gd name="T35" fmla="*/ 43 h 161"/>
                <a:gd name="T36" fmla="*/ 221 w 282"/>
                <a:gd name="T37" fmla="*/ 41 h 161"/>
                <a:gd name="T38" fmla="*/ 171 w 282"/>
                <a:gd name="T39" fmla="*/ 15 h 161"/>
                <a:gd name="T40" fmla="*/ 167 w 282"/>
                <a:gd name="T41" fmla="*/ 15 h 161"/>
                <a:gd name="T42" fmla="*/ 163 w 282"/>
                <a:gd name="T43" fmla="*/ 14 h 161"/>
                <a:gd name="T44" fmla="*/ 121 w 282"/>
                <a:gd name="T45" fmla="*/ 0 h 161"/>
                <a:gd name="T46" fmla="*/ 58 w 282"/>
                <a:gd name="T47" fmla="*/ 40 h 161"/>
                <a:gd name="T48" fmla="*/ 54 w 282"/>
                <a:gd name="T49" fmla="*/ 43 h 161"/>
                <a:gd name="T50" fmla="*/ 0 w 282"/>
                <a:gd name="T51" fmla="*/ 104 h 161"/>
                <a:gd name="T52" fmla="*/ 38 w 282"/>
                <a:gd name="T53" fmla="*/ 161 h 161"/>
                <a:gd name="T54" fmla="*/ 38 w 282"/>
                <a:gd name="T55" fmla="*/ 161 h 161"/>
                <a:gd name="T56" fmla="*/ 38 w 282"/>
                <a:gd name="T5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2" h="161">
                  <a:moveTo>
                    <a:pt x="38" y="161"/>
                  </a:moveTo>
                  <a:cubicBezTo>
                    <a:pt x="60" y="142"/>
                    <a:pt x="60" y="142"/>
                    <a:pt x="60" y="142"/>
                  </a:cubicBezTo>
                  <a:cubicBezTo>
                    <a:pt x="40" y="141"/>
                    <a:pt x="24" y="124"/>
                    <a:pt x="24" y="104"/>
                  </a:cubicBezTo>
                  <a:cubicBezTo>
                    <a:pt x="24" y="84"/>
                    <a:pt x="41" y="67"/>
                    <a:pt x="62" y="67"/>
                  </a:cubicBezTo>
                  <a:cubicBezTo>
                    <a:pt x="63" y="67"/>
                    <a:pt x="64" y="67"/>
                    <a:pt x="65" y="67"/>
                  </a:cubicBezTo>
                  <a:cubicBezTo>
                    <a:pt x="71" y="68"/>
                    <a:pt x="76" y="64"/>
                    <a:pt x="77" y="58"/>
                  </a:cubicBezTo>
                  <a:cubicBezTo>
                    <a:pt x="82" y="38"/>
                    <a:pt x="100" y="24"/>
                    <a:pt x="121" y="24"/>
                  </a:cubicBezTo>
                  <a:cubicBezTo>
                    <a:pt x="133" y="24"/>
                    <a:pt x="144" y="29"/>
                    <a:pt x="152" y="37"/>
                  </a:cubicBezTo>
                  <a:cubicBezTo>
                    <a:pt x="155" y="40"/>
                    <a:pt x="159" y="41"/>
                    <a:pt x="163" y="40"/>
                  </a:cubicBezTo>
                  <a:cubicBezTo>
                    <a:pt x="166" y="40"/>
                    <a:pt x="168" y="39"/>
                    <a:pt x="171" y="39"/>
                  </a:cubicBezTo>
                  <a:cubicBezTo>
                    <a:pt x="185" y="39"/>
                    <a:pt x="198" y="48"/>
                    <a:pt x="204" y="61"/>
                  </a:cubicBezTo>
                  <a:cubicBezTo>
                    <a:pt x="206" y="65"/>
                    <a:pt x="211" y="68"/>
                    <a:pt x="216" y="67"/>
                  </a:cubicBezTo>
                  <a:cubicBezTo>
                    <a:pt x="218" y="67"/>
                    <a:pt x="219" y="67"/>
                    <a:pt x="220" y="67"/>
                  </a:cubicBezTo>
                  <a:cubicBezTo>
                    <a:pt x="241" y="67"/>
                    <a:pt x="257" y="84"/>
                    <a:pt x="257" y="104"/>
                  </a:cubicBezTo>
                  <a:cubicBezTo>
                    <a:pt x="257" y="124"/>
                    <a:pt x="242" y="141"/>
                    <a:pt x="222" y="142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66" y="152"/>
                    <a:pt x="282" y="130"/>
                    <a:pt x="282" y="104"/>
                  </a:cubicBezTo>
                  <a:cubicBezTo>
                    <a:pt x="282" y="72"/>
                    <a:pt x="257" y="45"/>
                    <a:pt x="225" y="43"/>
                  </a:cubicBezTo>
                  <a:cubicBezTo>
                    <a:pt x="223" y="43"/>
                    <a:pt x="222" y="42"/>
                    <a:pt x="221" y="41"/>
                  </a:cubicBezTo>
                  <a:cubicBezTo>
                    <a:pt x="209" y="25"/>
                    <a:pt x="190" y="15"/>
                    <a:pt x="171" y="15"/>
                  </a:cubicBezTo>
                  <a:cubicBezTo>
                    <a:pt x="169" y="15"/>
                    <a:pt x="168" y="15"/>
                    <a:pt x="167" y="15"/>
                  </a:cubicBezTo>
                  <a:cubicBezTo>
                    <a:pt x="165" y="15"/>
                    <a:pt x="164" y="15"/>
                    <a:pt x="163" y="14"/>
                  </a:cubicBezTo>
                  <a:cubicBezTo>
                    <a:pt x="151" y="5"/>
                    <a:pt x="136" y="0"/>
                    <a:pt x="121" y="0"/>
                  </a:cubicBezTo>
                  <a:cubicBezTo>
                    <a:pt x="94" y="0"/>
                    <a:pt x="69" y="16"/>
                    <a:pt x="58" y="40"/>
                  </a:cubicBezTo>
                  <a:cubicBezTo>
                    <a:pt x="57" y="42"/>
                    <a:pt x="56" y="43"/>
                    <a:pt x="54" y="43"/>
                  </a:cubicBezTo>
                  <a:cubicBezTo>
                    <a:pt x="23" y="47"/>
                    <a:pt x="0" y="73"/>
                    <a:pt x="0" y="104"/>
                  </a:cubicBezTo>
                  <a:cubicBezTo>
                    <a:pt x="0" y="130"/>
                    <a:pt x="16" y="152"/>
                    <a:pt x="38" y="161"/>
                  </a:cubicBezTo>
                  <a:close/>
                  <a:moveTo>
                    <a:pt x="38" y="161"/>
                  </a:moveTo>
                  <a:cubicBezTo>
                    <a:pt x="38" y="161"/>
                    <a:pt x="38" y="161"/>
                    <a:pt x="38" y="1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E9CAF6A-5508-4F04-9FDD-F17B0FC80329}"/>
              </a:ext>
            </a:extLst>
          </p:cNvPr>
          <p:cNvGrpSpPr/>
          <p:nvPr/>
        </p:nvGrpSpPr>
        <p:grpSpPr>
          <a:xfrm>
            <a:off x="1058580" y="1197919"/>
            <a:ext cx="820441" cy="696105"/>
            <a:chOff x="889671" y="894233"/>
            <a:chExt cx="1203453" cy="1021072"/>
          </a:xfrm>
          <a:solidFill>
            <a:srgbClr val="8FB4E0"/>
          </a:solidFill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905945E-21A2-4373-B96C-F092E6E10E57}"/>
                </a:ext>
              </a:extLst>
            </p:cNvPr>
            <p:cNvSpPr/>
            <p:nvPr/>
          </p:nvSpPr>
          <p:spPr>
            <a:xfrm>
              <a:off x="1133059" y="894233"/>
              <a:ext cx="960065" cy="1017862"/>
            </a:xfrm>
            <a:custGeom>
              <a:avLst/>
              <a:gdLst>
                <a:gd name="connsiteX0" fmla="*/ 840779 w 960065"/>
                <a:gd name="connsiteY0" fmla="*/ 2408 h 1017862"/>
                <a:gd name="connsiteX1" fmla="*/ 121212 w 960065"/>
                <a:gd name="connsiteY1" fmla="*/ 2408 h 1017862"/>
                <a:gd name="connsiteX2" fmla="*/ 2408 w 960065"/>
                <a:gd name="connsiteY2" fmla="*/ 121212 h 1017862"/>
                <a:gd name="connsiteX3" fmla="*/ 2408 w 960065"/>
                <a:gd name="connsiteY3" fmla="*/ 232952 h 1017862"/>
                <a:gd name="connsiteX4" fmla="*/ 105479 w 960065"/>
                <a:gd name="connsiteY4" fmla="*/ 232952 h 1017862"/>
                <a:gd name="connsiteX5" fmla="*/ 105479 w 960065"/>
                <a:gd name="connsiteY5" fmla="*/ 142725 h 1017862"/>
                <a:gd name="connsiteX6" fmla="*/ 150753 w 960065"/>
                <a:gd name="connsiteY6" fmla="*/ 97451 h 1017862"/>
                <a:gd name="connsiteX7" fmla="*/ 811560 w 960065"/>
                <a:gd name="connsiteY7" fmla="*/ 97451 h 1017862"/>
                <a:gd name="connsiteX8" fmla="*/ 856834 w 960065"/>
                <a:gd name="connsiteY8" fmla="*/ 142725 h 1017862"/>
                <a:gd name="connsiteX9" fmla="*/ 856834 w 960065"/>
                <a:gd name="connsiteY9" fmla="*/ 567851 h 1017862"/>
                <a:gd name="connsiteX10" fmla="*/ 811560 w 960065"/>
                <a:gd name="connsiteY10" fmla="*/ 613125 h 1017862"/>
                <a:gd name="connsiteX11" fmla="*/ 503633 w 960065"/>
                <a:gd name="connsiteY11" fmla="*/ 613125 h 1017862"/>
                <a:gd name="connsiteX12" fmla="*/ 503633 w 960065"/>
                <a:gd name="connsiteY12" fmla="*/ 761470 h 1017862"/>
                <a:gd name="connsiteX13" fmla="*/ 502991 w 960065"/>
                <a:gd name="connsiteY13" fmla="*/ 960226 h 1017862"/>
                <a:gd name="connsiteX14" fmla="*/ 486294 w 960065"/>
                <a:gd name="connsiteY14" fmla="*/ 1017380 h 1017862"/>
                <a:gd name="connsiteX15" fmla="*/ 700141 w 960065"/>
                <a:gd name="connsiteY15" fmla="*/ 1017380 h 1017862"/>
                <a:gd name="connsiteX16" fmla="*/ 745415 w 960065"/>
                <a:gd name="connsiteY16" fmla="*/ 972106 h 1017862"/>
                <a:gd name="connsiteX17" fmla="*/ 745415 w 960065"/>
                <a:gd name="connsiteY17" fmla="*/ 914310 h 1017862"/>
                <a:gd name="connsiteX18" fmla="*/ 700141 w 960065"/>
                <a:gd name="connsiteY18" fmla="*/ 869036 h 1017862"/>
                <a:gd name="connsiteX19" fmla="*/ 590006 w 960065"/>
                <a:gd name="connsiteY19" fmla="*/ 869036 h 1017862"/>
                <a:gd name="connsiteX20" fmla="*/ 590006 w 960065"/>
                <a:gd name="connsiteY20" fmla="*/ 788763 h 1017862"/>
                <a:gd name="connsiteX21" fmla="*/ 841100 w 960065"/>
                <a:gd name="connsiteY21" fmla="*/ 788763 h 1017862"/>
                <a:gd name="connsiteX22" fmla="*/ 959904 w 960065"/>
                <a:gd name="connsiteY22" fmla="*/ 669959 h 1017862"/>
                <a:gd name="connsiteX23" fmla="*/ 959904 w 960065"/>
                <a:gd name="connsiteY23" fmla="*/ 121212 h 1017862"/>
                <a:gd name="connsiteX24" fmla="*/ 840779 w 960065"/>
                <a:gd name="connsiteY24" fmla="*/ 2408 h 1017862"/>
                <a:gd name="connsiteX25" fmla="*/ 840779 w 960065"/>
                <a:gd name="connsiteY25" fmla="*/ 2408 h 1017862"/>
                <a:gd name="connsiteX26" fmla="*/ 782662 w 960065"/>
                <a:gd name="connsiteY26" fmla="*/ 730966 h 1017862"/>
                <a:gd name="connsiteX27" fmla="*/ 745736 w 960065"/>
                <a:gd name="connsiteY27" fmla="*/ 693720 h 1017862"/>
                <a:gd name="connsiteX28" fmla="*/ 782662 w 960065"/>
                <a:gd name="connsiteY28" fmla="*/ 656794 h 1017862"/>
                <a:gd name="connsiteX29" fmla="*/ 819587 w 960065"/>
                <a:gd name="connsiteY29" fmla="*/ 693720 h 1017862"/>
                <a:gd name="connsiteX30" fmla="*/ 782662 w 960065"/>
                <a:gd name="connsiteY30" fmla="*/ 730966 h 1017862"/>
                <a:gd name="connsiteX31" fmla="*/ 782662 w 960065"/>
                <a:gd name="connsiteY31" fmla="*/ 730966 h 101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0065" h="1017862">
                  <a:moveTo>
                    <a:pt x="840779" y="2408"/>
                  </a:moveTo>
                  <a:lnTo>
                    <a:pt x="121212" y="2408"/>
                  </a:lnTo>
                  <a:cubicBezTo>
                    <a:pt x="55709" y="2408"/>
                    <a:pt x="2408" y="55709"/>
                    <a:pt x="2408" y="121212"/>
                  </a:cubicBezTo>
                  <a:lnTo>
                    <a:pt x="2408" y="232952"/>
                  </a:lnTo>
                  <a:lnTo>
                    <a:pt x="105479" y="232952"/>
                  </a:lnTo>
                  <a:lnTo>
                    <a:pt x="105479" y="142725"/>
                  </a:lnTo>
                  <a:cubicBezTo>
                    <a:pt x="105479" y="117680"/>
                    <a:pt x="125707" y="97451"/>
                    <a:pt x="150753" y="97451"/>
                  </a:cubicBezTo>
                  <a:lnTo>
                    <a:pt x="811560" y="97451"/>
                  </a:lnTo>
                  <a:cubicBezTo>
                    <a:pt x="836605" y="97451"/>
                    <a:pt x="856834" y="117680"/>
                    <a:pt x="856834" y="142725"/>
                  </a:cubicBezTo>
                  <a:lnTo>
                    <a:pt x="856834" y="567851"/>
                  </a:lnTo>
                  <a:cubicBezTo>
                    <a:pt x="856834" y="592897"/>
                    <a:pt x="836605" y="613125"/>
                    <a:pt x="811560" y="613125"/>
                  </a:cubicBezTo>
                  <a:lnTo>
                    <a:pt x="503633" y="613125"/>
                  </a:lnTo>
                  <a:lnTo>
                    <a:pt x="503633" y="761470"/>
                  </a:lnTo>
                  <a:cubicBezTo>
                    <a:pt x="503633" y="761470"/>
                    <a:pt x="503312" y="958620"/>
                    <a:pt x="502991" y="960226"/>
                  </a:cubicBezTo>
                  <a:cubicBezTo>
                    <a:pt x="502027" y="981097"/>
                    <a:pt x="496248" y="1000362"/>
                    <a:pt x="486294" y="1017380"/>
                  </a:cubicBezTo>
                  <a:lnTo>
                    <a:pt x="700141" y="1017380"/>
                  </a:lnTo>
                  <a:cubicBezTo>
                    <a:pt x="725186" y="1017380"/>
                    <a:pt x="745415" y="997152"/>
                    <a:pt x="745415" y="972106"/>
                  </a:cubicBezTo>
                  <a:lnTo>
                    <a:pt x="745415" y="914310"/>
                  </a:lnTo>
                  <a:cubicBezTo>
                    <a:pt x="745415" y="889265"/>
                    <a:pt x="725186" y="869036"/>
                    <a:pt x="700141" y="869036"/>
                  </a:cubicBezTo>
                  <a:lnTo>
                    <a:pt x="590006" y="869036"/>
                  </a:lnTo>
                  <a:lnTo>
                    <a:pt x="590006" y="788763"/>
                  </a:lnTo>
                  <a:lnTo>
                    <a:pt x="841100" y="788763"/>
                  </a:lnTo>
                  <a:cubicBezTo>
                    <a:pt x="906603" y="788763"/>
                    <a:pt x="959904" y="735462"/>
                    <a:pt x="959904" y="669959"/>
                  </a:cubicBezTo>
                  <a:lnTo>
                    <a:pt x="959904" y="121212"/>
                  </a:lnTo>
                  <a:cubicBezTo>
                    <a:pt x="959583" y="55709"/>
                    <a:pt x="906603" y="2408"/>
                    <a:pt x="840779" y="2408"/>
                  </a:cubicBezTo>
                  <a:lnTo>
                    <a:pt x="840779" y="2408"/>
                  </a:lnTo>
                  <a:close/>
                  <a:moveTo>
                    <a:pt x="782662" y="730966"/>
                  </a:moveTo>
                  <a:cubicBezTo>
                    <a:pt x="762112" y="730966"/>
                    <a:pt x="745736" y="714269"/>
                    <a:pt x="745736" y="693720"/>
                  </a:cubicBezTo>
                  <a:cubicBezTo>
                    <a:pt x="745736" y="673170"/>
                    <a:pt x="762433" y="656794"/>
                    <a:pt x="782662" y="656794"/>
                  </a:cubicBezTo>
                  <a:cubicBezTo>
                    <a:pt x="803212" y="656794"/>
                    <a:pt x="819587" y="673491"/>
                    <a:pt x="819587" y="693720"/>
                  </a:cubicBezTo>
                  <a:cubicBezTo>
                    <a:pt x="819587" y="714269"/>
                    <a:pt x="802891" y="730966"/>
                    <a:pt x="782662" y="730966"/>
                  </a:cubicBezTo>
                  <a:lnTo>
                    <a:pt x="782662" y="7309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215902A-23B2-4172-B7C8-17D4CCB0693D}"/>
                </a:ext>
              </a:extLst>
            </p:cNvPr>
            <p:cNvSpPr/>
            <p:nvPr/>
          </p:nvSpPr>
          <p:spPr>
            <a:xfrm>
              <a:off x="1268238" y="1359816"/>
              <a:ext cx="308248" cy="555489"/>
            </a:xfrm>
            <a:custGeom>
              <a:avLst/>
              <a:gdLst>
                <a:gd name="connsiteX0" fmla="*/ 261208 w 308248"/>
                <a:gd name="connsiteY0" fmla="*/ 12362 h 555489"/>
                <a:gd name="connsiteX1" fmla="*/ 255750 w 308248"/>
                <a:gd name="connsiteY1" fmla="*/ 2408 h 555489"/>
                <a:gd name="connsiteX2" fmla="*/ 218824 w 308248"/>
                <a:gd name="connsiteY2" fmla="*/ 39655 h 555489"/>
                <a:gd name="connsiteX3" fmla="*/ 218824 w 308248"/>
                <a:gd name="connsiteY3" fmla="*/ 376159 h 555489"/>
                <a:gd name="connsiteX4" fmla="*/ 9151 w 308248"/>
                <a:gd name="connsiteY4" fmla="*/ 376159 h 555489"/>
                <a:gd name="connsiteX5" fmla="*/ 9151 w 308248"/>
                <a:gd name="connsiteY5" fmla="*/ 448405 h 555489"/>
                <a:gd name="connsiteX6" fmla="*/ 30022 w 308248"/>
                <a:gd name="connsiteY6" fmla="*/ 441020 h 555489"/>
                <a:gd name="connsiteX7" fmla="*/ 66948 w 308248"/>
                <a:gd name="connsiteY7" fmla="*/ 477946 h 555489"/>
                <a:gd name="connsiteX8" fmla="*/ 30022 w 308248"/>
                <a:gd name="connsiteY8" fmla="*/ 515192 h 555489"/>
                <a:gd name="connsiteX9" fmla="*/ 9151 w 308248"/>
                <a:gd name="connsiteY9" fmla="*/ 507807 h 555489"/>
                <a:gd name="connsiteX10" fmla="*/ 9151 w 308248"/>
                <a:gd name="connsiteY10" fmla="*/ 518403 h 555489"/>
                <a:gd name="connsiteX11" fmla="*/ 2408 w 308248"/>
                <a:gd name="connsiteY11" fmla="*/ 554044 h 555489"/>
                <a:gd name="connsiteX12" fmla="*/ 242906 w 308248"/>
                <a:gd name="connsiteY12" fmla="*/ 554044 h 555489"/>
                <a:gd name="connsiteX13" fmla="*/ 307767 w 308248"/>
                <a:gd name="connsiteY13" fmla="*/ 489184 h 555489"/>
                <a:gd name="connsiteX14" fmla="*/ 307767 w 308248"/>
                <a:gd name="connsiteY14" fmla="*/ 39334 h 555489"/>
                <a:gd name="connsiteX15" fmla="*/ 306482 w 308248"/>
                <a:gd name="connsiteY15" fmla="*/ 39334 h 555489"/>
                <a:gd name="connsiteX16" fmla="*/ 261208 w 308248"/>
                <a:gd name="connsiteY16" fmla="*/ 12362 h 555489"/>
                <a:gd name="connsiteX17" fmla="*/ 261208 w 308248"/>
                <a:gd name="connsiteY17" fmla="*/ 12362 h 55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8248" h="555489">
                  <a:moveTo>
                    <a:pt x="261208" y="12362"/>
                  </a:moveTo>
                  <a:lnTo>
                    <a:pt x="255750" y="2408"/>
                  </a:lnTo>
                  <a:lnTo>
                    <a:pt x="218824" y="39655"/>
                  </a:lnTo>
                  <a:lnTo>
                    <a:pt x="218824" y="376159"/>
                  </a:lnTo>
                  <a:lnTo>
                    <a:pt x="9151" y="376159"/>
                  </a:lnTo>
                  <a:lnTo>
                    <a:pt x="9151" y="448405"/>
                  </a:lnTo>
                  <a:cubicBezTo>
                    <a:pt x="15252" y="444231"/>
                    <a:pt x="21995" y="441020"/>
                    <a:pt x="30022" y="441020"/>
                  </a:cubicBezTo>
                  <a:cubicBezTo>
                    <a:pt x="50572" y="441020"/>
                    <a:pt x="66948" y="457717"/>
                    <a:pt x="66948" y="477946"/>
                  </a:cubicBezTo>
                  <a:cubicBezTo>
                    <a:pt x="66948" y="498496"/>
                    <a:pt x="50251" y="515192"/>
                    <a:pt x="30022" y="515192"/>
                  </a:cubicBezTo>
                  <a:cubicBezTo>
                    <a:pt x="21995" y="515192"/>
                    <a:pt x="15252" y="512302"/>
                    <a:pt x="9151" y="507807"/>
                  </a:cubicBezTo>
                  <a:lnTo>
                    <a:pt x="9151" y="518403"/>
                  </a:lnTo>
                  <a:cubicBezTo>
                    <a:pt x="9151" y="530926"/>
                    <a:pt x="6582" y="542806"/>
                    <a:pt x="2408" y="554044"/>
                  </a:cubicBezTo>
                  <a:lnTo>
                    <a:pt x="242906" y="554044"/>
                  </a:lnTo>
                  <a:cubicBezTo>
                    <a:pt x="278868" y="554044"/>
                    <a:pt x="307767" y="524825"/>
                    <a:pt x="307767" y="489184"/>
                  </a:cubicBezTo>
                  <a:lnTo>
                    <a:pt x="307767" y="39334"/>
                  </a:lnTo>
                  <a:lnTo>
                    <a:pt x="306482" y="39334"/>
                  </a:lnTo>
                  <a:cubicBezTo>
                    <a:pt x="287538" y="39334"/>
                    <a:pt x="270199" y="29059"/>
                    <a:pt x="261208" y="12362"/>
                  </a:cubicBezTo>
                  <a:lnTo>
                    <a:pt x="261208" y="12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1CE2473-CD58-4D2C-88EE-A2246132286C}"/>
                </a:ext>
              </a:extLst>
            </p:cNvPr>
            <p:cNvSpPr/>
            <p:nvPr/>
          </p:nvSpPr>
          <p:spPr>
            <a:xfrm>
              <a:off x="1017787" y="1185463"/>
              <a:ext cx="391732" cy="160546"/>
            </a:xfrm>
            <a:custGeom>
              <a:avLst/>
              <a:gdLst>
                <a:gd name="connsiteX0" fmla="*/ 91351 w 391732"/>
                <a:gd name="connsiteY0" fmla="*/ 104194 h 160546"/>
                <a:gd name="connsiteX1" fmla="*/ 350151 w 391732"/>
                <a:gd name="connsiteY1" fmla="*/ 104194 h 160546"/>
                <a:gd name="connsiteX2" fmla="*/ 391893 w 391732"/>
                <a:gd name="connsiteY2" fmla="*/ 62452 h 160546"/>
                <a:gd name="connsiteX3" fmla="*/ 381618 w 391732"/>
                <a:gd name="connsiteY3" fmla="*/ 56994 h 160546"/>
                <a:gd name="connsiteX4" fmla="*/ 355288 w 391732"/>
                <a:gd name="connsiteY4" fmla="*/ 6261 h 160546"/>
                <a:gd name="connsiteX5" fmla="*/ 356252 w 391732"/>
                <a:gd name="connsiteY5" fmla="*/ 2408 h 160546"/>
                <a:gd name="connsiteX6" fmla="*/ 67269 w 391732"/>
                <a:gd name="connsiteY6" fmla="*/ 2408 h 160546"/>
                <a:gd name="connsiteX7" fmla="*/ 2408 w 391732"/>
                <a:gd name="connsiteY7" fmla="*/ 67269 h 160546"/>
                <a:gd name="connsiteX8" fmla="*/ 2408 w 391732"/>
                <a:gd name="connsiteY8" fmla="*/ 158138 h 160546"/>
                <a:gd name="connsiteX9" fmla="*/ 91672 w 391732"/>
                <a:gd name="connsiteY9" fmla="*/ 158138 h 160546"/>
                <a:gd name="connsiteX10" fmla="*/ 91672 w 391732"/>
                <a:gd name="connsiteY10" fmla="*/ 104194 h 16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1732" h="160546">
                  <a:moveTo>
                    <a:pt x="91351" y="104194"/>
                  </a:moveTo>
                  <a:lnTo>
                    <a:pt x="350151" y="104194"/>
                  </a:lnTo>
                  <a:lnTo>
                    <a:pt x="391893" y="62452"/>
                  </a:lnTo>
                  <a:lnTo>
                    <a:pt x="381618" y="56994"/>
                  </a:lnTo>
                  <a:cubicBezTo>
                    <a:pt x="363316" y="46719"/>
                    <a:pt x="353041" y="26811"/>
                    <a:pt x="355288" y="6261"/>
                  </a:cubicBezTo>
                  <a:cubicBezTo>
                    <a:pt x="355609" y="4977"/>
                    <a:pt x="355930" y="3693"/>
                    <a:pt x="356252" y="2408"/>
                  </a:cubicBezTo>
                  <a:lnTo>
                    <a:pt x="67269" y="2408"/>
                  </a:lnTo>
                  <a:cubicBezTo>
                    <a:pt x="31306" y="2408"/>
                    <a:pt x="2408" y="31628"/>
                    <a:pt x="2408" y="67269"/>
                  </a:cubicBezTo>
                  <a:lnTo>
                    <a:pt x="2408" y="158138"/>
                  </a:lnTo>
                  <a:lnTo>
                    <a:pt x="91672" y="158138"/>
                  </a:lnTo>
                  <a:lnTo>
                    <a:pt x="91672" y="1041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02F5DA7-2C5B-440E-A00F-C62E7B2E8B92}"/>
                </a:ext>
              </a:extLst>
            </p:cNvPr>
            <p:cNvSpPr/>
            <p:nvPr/>
          </p:nvSpPr>
          <p:spPr>
            <a:xfrm>
              <a:off x="889671" y="1395779"/>
              <a:ext cx="327514" cy="516958"/>
            </a:xfrm>
            <a:custGeom>
              <a:avLst/>
              <a:gdLst>
                <a:gd name="connsiteX0" fmla="*/ 286254 w 327513"/>
                <a:gd name="connsiteY0" fmla="*/ 2408 h 516958"/>
                <a:gd name="connsiteX1" fmla="*/ 42866 w 327513"/>
                <a:gd name="connsiteY1" fmla="*/ 2408 h 516958"/>
                <a:gd name="connsiteX2" fmla="*/ 2408 w 327513"/>
                <a:gd name="connsiteY2" fmla="*/ 42866 h 516958"/>
                <a:gd name="connsiteX3" fmla="*/ 2408 w 327513"/>
                <a:gd name="connsiteY3" fmla="*/ 476340 h 516958"/>
                <a:gd name="connsiteX4" fmla="*/ 42866 w 327513"/>
                <a:gd name="connsiteY4" fmla="*/ 516798 h 516958"/>
                <a:gd name="connsiteX5" fmla="*/ 286254 w 327513"/>
                <a:gd name="connsiteY5" fmla="*/ 516798 h 516958"/>
                <a:gd name="connsiteX6" fmla="*/ 326711 w 327513"/>
                <a:gd name="connsiteY6" fmla="*/ 476340 h 516958"/>
                <a:gd name="connsiteX7" fmla="*/ 326711 w 327513"/>
                <a:gd name="connsiteY7" fmla="*/ 42866 h 516958"/>
                <a:gd name="connsiteX8" fmla="*/ 286254 w 327513"/>
                <a:gd name="connsiteY8" fmla="*/ 2408 h 516958"/>
                <a:gd name="connsiteX9" fmla="*/ 286254 w 327513"/>
                <a:gd name="connsiteY9" fmla="*/ 2408 h 516958"/>
                <a:gd name="connsiteX10" fmla="*/ 164560 w 327513"/>
                <a:gd name="connsiteY10" fmla="*/ 493679 h 516958"/>
                <a:gd name="connsiteX11" fmla="*/ 133414 w 327513"/>
                <a:gd name="connsiteY11" fmla="*/ 462533 h 516958"/>
                <a:gd name="connsiteX12" fmla="*/ 164560 w 327513"/>
                <a:gd name="connsiteY12" fmla="*/ 431387 h 516958"/>
                <a:gd name="connsiteX13" fmla="*/ 195706 w 327513"/>
                <a:gd name="connsiteY13" fmla="*/ 462533 h 516958"/>
                <a:gd name="connsiteX14" fmla="*/ 164560 w 327513"/>
                <a:gd name="connsiteY14" fmla="*/ 493679 h 516958"/>
                <a:gd name="connsiteX15" fmla="*/ 164560 w 327513"/>
                <a:gd name="connsiteY15" fmla="*/ 493679 h 516958"/>
                <a:gd name="connsiteX16" fmla="*/ 261208 w 327513"/>
                <a:gd name="connsiteY16" fmla="*/ 367490 h 516958"/>
                <a:gd name="connsiteX17" fmla="*/ 68553 w 327513"/>
                <a:gd name="connsiteY17" fmla="*/ 367490 h 516958"/>
                <a:gd name="connsiteX18" fmla="*/ 68553 w 327513"/>
                <a:gd name="connsiteY18" fmla="*/ 83002 h 516958"/>
                <a:gd name="connsiteX19" fmla="*/ 261208 w 327513"/>
                <a:gd name="connsiteY19" fmla="*/ 83002 h 516958"/>
                <a:gd name="connsiteX20" fmla="*/ 261208 w 327513"/>
                <a:gd name="connsiteY20" fmla="*/ 367490 h 5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513" h="516958">
                  <a:moveTo>
                    <a:pt x="286254" y="2408"/>
                  </a:moveTo>
                  <a:lnTo>
                    <a:pt x="42866" y="2408"/>
                  </a:lnTo>
                  <a:cubicBezTo>
                    <a:pt x="20389" y="2408"/>
                    <a:pt x="2408" y="20389"/>
                    <a:pt x="2408" y="42866"/>
                  </a:cubicBezTo>
                  <a:lnTo>
                    <a:pt x="2408" y="476340"/>
                  </a:lnTo>
                  <a:cubicBezTo>
                    <a:pt x="2408" y="498817"/>
                    <a:pt x="20389" y="516798"/>
                    <a:pt x="42866" y="516798"/>
                  </a:cubicBezTo>
                  <a:lnTo>
                    <a:pt x="286254" y="516798"/>
                  </a:lnTo>
                  <a:cubicBezTo>
                    <a:pt x="308730" y="516798"/>
                    <a:pt x="326711" y="498817"/>
                    <a:pt x="326711" y="476340"/>
                  </a:cubicBezTo>
                  <a:lnTo>
                    <a:pt x="326711" y="42866"/>
                  </a:lnTo>
                  <a:cubicBezTo>
                    <a:pt x="326711" y="20389"/>
                    <a:pt x="308730" y="2408"/>
                    <a:pt x="286254" y="2408"/>
                  </a:cubicBezTo>
                  <a:lnTo>
                    <a:pt x="286254" y="2408"/>
                  </a:lnTo>
                  <a:close/>
                  <a:moveTo>
                    <a:pt x="164560" y="493679"/>
                  </a:moveTo>
                  <a:cubicBezTo>
                    <a:pt x="147221" y="493679"/>
                    <a:pt x="133414" y="479872"/>
                    <a:pt x="133414" y="462533"/>
                  </a:cubicBezTo>
                  <a:cubicBezTo>
                    <a:pt x="133414" y="445515"/>
                    <a:pt x="147542" y="431387"/>
                    <a:pt x="164560" y="431387"/>
                  </a:cubicBezTo>
                  <a:cubicBezTo>
                    <a:pt x="181578" y="431387"/>
                    <a:pt x="195706" y="445194"/>
                    <a:pt x="195706" y="462533"/>
                  </a:cubicBezTo>
                  <a:cubicBezTo>
                    <a:pt x="195706" y="479872"/>
                    <a:pt x="181899" y="493679"/>
                    <a:pt x="164560" y="493679"/>
                  </a:cubicBezTo>
                  <a:lnTo>
                    <a:pt x="164560" y="493679"/>
                  </a:lnTo>
                  <a:close/>
                  <a:moveTo>
                    <a:pt x="261208" y="367490"/>
                  </a:moveTo>
                  <a:lnTo>
                    <a:pt x="68553" y="367490"/>
                  </a:lnTo>
                  <a:lnTo>
                    <a:pt x="68553" y="83002"/>
                  </a:lnTo>
                  <a:lnTo>
                    <a:pt x="261208" y="83002"/>
                  </a:lnTo>
                  <a:lnTo>
                    <a:pt x="261208" y="3674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F90F921-5703-4970-93B4-72C593B488BC}"/>
                </a:ext>
              </a:extLst>
            </p:cNvPr>
            <p:cNvSpPr/>
            <p:nvPr/>
          </p:nvSpPr>
          <p:spPr>
            <a:xfrm>
              <a:off x="1311024" y="1120924"/>
              <a:ext cx="337147" cy="340358"/>
            </a:xfrm>
            <a:custGeom>
              <a:avLst/>
              <a:gdLst>
                <a:gd name="connsiteX0" fmla="*/ 334337 w 337146"/>
                <a:gd name="connsiteY0" fmla="*/ 5619 h 340357"/>
                <a:gd name="connsiteX1" fmla="*/ 326310 w 337146"/>
                <a:gd name="connsiteY1" fmla="*/ 2408 h 340357"/>
                <a:gd name="connsiteX2" fmla="*/ 323099 w 337146"/>
                <a:gd name="connsiteY2" fmla="*/ 2729 h 340357"/>
                <a:gd name="connsiteX3" fmla="*/ 110536 w 337146"/>
                <a:gd name="connsiteY3" fmla="*/ 65342 h 340357"/>
                <a:gd name="connsiteX4" fmla="*/ 102509 w 337146"/>
                <a:gd name="connsiteY4" fmla="*/ 74975 h 340357"/>
                <a:gd name="connsiteX5" fmla="*/ 108288 w 337146"/>
                <a:gd name="connsiteY5" fmla="*/ 86213 h 340357"/>
                <a:gd name="connsiteX6" fmla="*/ 165443 w 337146"/>
                <a:gd name="connsiteY6" fmla="*/ 117680 h 340357"/>
                <a:gd name="connsiteX7" fmla="*/ 14208 w 337146"/>
                <a:gd name="connsiteY7" fmla="*/ 268915 h 340357"/>
                <a:gd name="connsiteX8" fmla="*/ 14208 w 337146"/>
                <a:gd name="connsiteY8" fmla="*/ 326069 h 340357"/>
                <a:gd name="connsiteX9" fmla="*/ 42786 w 337146"/>
                <a:gd name="connsiteY9" fmla="*/ 337949 h 340357"/>
                <a:gd name="connsiteX10" fmla="*/ 71363 w 337146"/>
                <a:gd name="connsiteY10" fmla="*/ 326069 h 340357"/>
                <a:gd name="connsiteX11" fmla="*/ 222597 w 337146"/>
                <a:gd name="connsiteY11" fmla="*/ 174835 h 340357"/>
                <a:gd name="connsiteX12" fmla="*/ 254064 w 337146"/>
                <a:gd name="connsiteY12" fmla="*/ 231668 h 340357"/>
                <a:gd name="connsiteX13" fmla="*/ 264018 w 337146"/>
                <a:gd name="connsiteY13" fmla="*/ 237448 h 340357"/>
                <a:gd name="connsiteX14" fmla="*/ 265302 w 337146"/>
                <a:gd name="connsiteY14" fmla="*/ 237448 h 340357"/>
                <a:gd name="connsiteX15" fmla="*/ 274935 w 337146"/>
                <a:gd name="connsiteY15" fmla="*/ 229420 h 340357"/>
                <a:gd name="connsiteX16" fmla="*/ 337227 w 337146"/>
                <a:gd name="connsiteY16" fmla="*/ 16857 h 340357"/>
                <a:gd name="connsiteX17" fmla="*/ 334337 w 337146"/>
                <a:gd name="connsiteY17" fmla="*/ 5619 h 340357"/>
                <a:gd name="connsiteX18" fmla="*/ 334337 w 337146"/>
                <a:gd name="connsiteY18" fmla="*/ 5619 h 3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7146" h="340357">
                  <a:moveTo>
                    <a:pt x="334337" y="5619"/>
                  </a:moveTo>
                  <a:cubicBezTo>
                    <a:pt x="332089" y="3371"/>
                    <a:pt x="329200" y="2408"/>
                    <a:pt x="326310" y="2408"/>
                  </a:cubicBezTo>
                  <a:cubicBezTo>
                    <a:pt x="325346" y="2408"/>
                    <a:pt x="324062" y="2408"/>
                    <a:pt x="323099" y="2729"/>
                  </a:cubicBezTo>
                  <a:lnTo>
                    <a:pt x="110536" y="65342"/>
                  </a:lnTo>
                  <a:cubicBezTo>
                    <a:pt x="106041" y="66627"/>
                    <a:pt x="102830" y="70480"/>
                    <a:pt x="102509" y="74975"/>
                  </a:cubicBezTo>
                  <a:cubicBezTo>
                    <a:pt x="101866" y="79470"/>
                    <a:pt x="104435" y="83966"/>
                    <a:pt x="108288" y="86213"/>
                  </a:cubicBezTo>
                  <a:lnTo>
                    <a:pt x="165443" y="117680"/>
                  </a:lnTo>
                  <a:lnTo>
                    <a:pt x="14208" y="268915"/>
                  </a:lnTo>
                  <a:cubicBezTo>
                    <a:pt x="-1525" y="284648"/>
                    <a:pt x="-1525" y="310336"/>
                    <a:pt x="14208" y="326069"/>
                  </a:cubicBezTo>
                  <a:cubicBezTo>
                    <a:pt x="22236" y="333775"/>
                    <a:pt x="32511" y="337949"/>
                    <a:pt x="42786" y="337949"/>
                  </a:cubicBezTo>
                  <a:cubicBezTo>
                    <a:pt x="53060" y="337949"/>
                    <a:pt x="63335" y="334096"/>
                    <a:pt x="71363" y="326069"/>
                  </a:cubicBezTo>
                  <a:lnTo>
                    <a:pt x="222597" y="174835"/>
                  </a:lnTo>
                  <a:lnTo>
                    <a:pt x="254064" y="231668"/>
                  </a:lnTo>
                  <a:cubicBezTo>
                    <a:pt x="255991" y="235200"/>
                    <a:pt x="259844" y="237448"/>
                    <a:pt x="264018" y="237448"/>
                  </a:cubicBezTo>
                  <a:cubicBezTo>
                    <a:pt x="264339" y="237448"/>
                    <a:pt x="264981" y="237448"/>
                    <a:pt x="265302" y="237448"/>
                  </a:cubicBezTo>
                  <a:cubicBezTo>
                    <a:pt x="269798" y="237127"/>
                    <a:pt x="273651" y="233595"/>
                    <a:pt x="274935" y="229420"/>
                  </a:cubicBezTo>
                  <a:lnTo>
                    <a:pt x="337227" y="16857"/>
                  </a:lnTo>
                  <a:cubicBezTo>
                    <a:pt x="338511" y="13004"/>
                    <a:pt x="337227" y="8509"/>
                    <a:pt x="334337" y="5619"/>
                  </a:cubicBezTo>
                  <a:lnTo>
                    <a:pt x="334337" y="56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A6ABC6C-D422-4259-9E58-F8D3DF45D230}"/>
              </a:ext>
            </a:extLst>
          </p:cNvPr>
          <p:cNvGrpSpPr/>
          <p:nvPr/>
        </p:nvGrpSpPr>
        <p:grpSpPr>
          <a:xfrm>
            <a:off x="3197914" y="1226180"/>
            <a:ext cx="1181884" cy="749506"/>
            <a:chOff x="2949378" y="1226180"/>
            <a:chExt cx="1181884" cy="749506"/>
          </a:xfrm>
          <a:solidFill>
            <a:srgbClr val="E7B8B7"/>
          </a:solidFill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177E5F8-D4BE-4D23-894A-3A196AC4C3F7}"/>
                </a:ext>
              </a:extLst>
            </p:cNvPr>
            <p:cNvSpPr/>
            <p:nvPr/>
          </p:nvSpPr>
          <p:spPr>
            <a:xfrm>
              <a:off x="3282984" y="1504937"/>
              <a:ext cx="369333" cy="369333"/>
            </a:xfrm>
            <a:custGeom>
              <a:avLst/>
              <a:gdLst>
                <a:gd name="connsiteX0" fmla="*/ 1348 w 738912"/>
                <a:gd name="connsiteY0" fmla="*/ 737744 h 738912"/>
                <a:gd name="connsiteX1" fmla="*/ 369546 w 738912"/>
                <a:gd name="connsiteY1" fmla="*/ 737744 h 738912"/>
                <a:gd name="connsiteX2" fmla="*/ 369546 w 738912"/>
                <a:gd name="connsiteY2" fmla="*/ 1348 h 738912"/>
                <a:gd name="connsiteX3" fmla="*/ 1348 w 738912"/>
                <a:gd name="connsiteY3" fmla="*/ 1348 h 738912"/>
                <a:gd name="connsiteX4" fmla="*/ 1348 w 738912"/>
                <a:gd name="connsiteY4" fmla="*/ 737744 h 738912"/>
                <a:gd name="connsiteX5" fmla="*/ 231472 w 738912"/>
                <a:gd name="connsiteY5" fmla="*/ 93398 h 738912"/>
                <a:gd name="connsiteX6" fmla="*/ 323522 w 738912"/>
                <a:gd name="connsiteY6" fmla="*/ 93398 h 738912"/>
                <a:gd name="connsiteX7" fmla="*/ 323522 w 738912"/>
                <a:gd name="connsiteY7" fmla="*/ 185447 h 738912"/>
                <a:gd name="connsiteX8" fmla="*/ 231472 w 738912"/>
                <a:gd name="connsiteY8" fmla="*/ 185447 h 738912"/>
                <a:gd name="connsiteX9" fmla="*/ 231472 w 738912"/>
                <a:gd name="connsiteY9" fmla="*/ 93398 h 738912"/>
                <a:gd name="connsiteX10" fmla="*/ 231472 w 738912"/>
                <a:gd name="connsiteY10" fmla="*/ 277497 h 738912"/>
                <a:gd name="connsiteX11" fmla="*/ 323522 w 738912"/>
                <a:gd name="connsiteY11" fmla="*/ 277497 h 738912"/>
                <a:gd name="connsiteX12" fmla="*/ 323522 w 738912"/>
                <a:gd name="connsiteY12" fmla="*/ 369546 h 738912"/>
                <a:gd name="connsiteX13" fmla="*/ 231472 w 738912"/>
                <a:gd name="connsiteY13" fmla="*/ 369546 h 738912"/>
                <a:gd name="connsiteX14" fmla="*/ 231472 w 738912"/>
                <a:gd name="connsiteY14" fmla="*/ 277497 h 738912"/>
                <a:gd name="connsiteX15" fmla="*/ 231472 w 738912"/>
                <a:gd name="connsiteY15" fmla="*/ 461596 h 738912"/>
                <a:gd name="connsiteX16" fmla="*/ 323522 w 738912"/>
                <a:gd name="connsiteY16" fmla="*/ 461596 h 738912"/>
                <a:gd name="connsiteX17" fmla="*/ 323522 w 738912"/>
                <a:gd name="connsiteY17" fmla="*/ 553645 h 738912"/>
                <a:gd name="connsiteX18" fmla="*/ 231472 w 738912"/>
                <a:gd name="connsiteY18" fmla="*/ 553645 h 738912"/>
                <a:gd name="connsiteX19" fmla="*/ 231472 w 738912"/>
                <a:gd name="connsiteY19" fmla="*/ 461596 h 738912"/>
                <a:gd name="connsiteX20" fmla="*/ 47373 w 738912"/>
                <a:gd name="connsiteY20" fmla="*/ 93398 h 738912"/>
                <a:gd name="connsiteX21" fmla="*/ 139423 w 738912"/>
                <a:gd name="connsiteY21" fmla="*/ 93398 h 738912"/>
                <a:gd name="connsiteX22" fmla="*/ 139423 w 738912"/>
                <a:gd name="connsiteY22" fmla="*/ 185447 h 738912"/>
                <a:gd name="connsiteX23" fmla="*/ 47373 w 738912"/>
                <a:gd name="connsiteY23" fmla="*/ 185447 h 738912"/>
                <a:gd name="connsiteX24" fmla="*/ 47373 w 738912"/>
                <a:gd name="connsiteY24" fmla="*/ 93398 h 738912"/>
                <a:gd name="connsiteX25" fmla="*/ 47373 w 738912"/>
                <a:gd name="connsiteY25" fmla="*/ 277497 h 738912"/>
                <a:gd name="connsiteX26" fmla="*/ 139423 w 738912"/>
                <a:gd name="connsiteY26" fmla="*/ 277497 h 738912"/>
                <a:gd name="connsiteX27" fmla="*/ 139423 w 738912"/>
                <a:gd name="connsiteY27" fmla="*/ 369546 h 738912"/>
                <a:gd name="connsiteX28" fmla="*/ 47373 w 738912"/>
                <a:gd name="connsiteY28" fmla="*/ 369546 h 738912"/>
                <a:gd name="connsiteX29" fmla="*/ 47373 w 738912"/>
                <a:gd name="connsiteY29" fmla="*/ 277497 h 738912"/>
                <a:gd name="connsiteX30" fmla="*/ 47373 w 738912"/>
                <a:gd name="connsiteY30" fmla="*/ 461596 h 738912"/>
                <a:gd name="connsiteX31" fmla="*/ 139423 w 738912"/>
                <a:gd name="connsiteY31" fmla="*/ 461596 h 738912"/>
                <a:gd name="connsiteX32" fmla="*/ 139423 w 738912"/>
                <a:gd name="connsiteY32" fmla="*/ 553645 h 738912"/>
                <a:gd name="connsiteX33" fmla="*/ 47373 w 738912"/>
                <a:gd name="connsiteY33" fmla="*/ 553645 h 738912"/>
                <a:gd name="connsiteX34" fmla="*/ 47373 w 738912"/>
                <a:gd name="connsiteY34" fmla="*/ 461596 h 738912"/>
                <a:gd name="connsiteX35" fmla="*/ 415571 w 738912"/>
                <a:gd name="connsiteY35" fmla="*/ 231472 h 738912"/>
                <a:gd name="connsiteX36" fmla="*/ 737744 w 738912"/>
                <a:gd name="connsiteY36" fmla="*/ 231472 h 738912"/>
                <a:gd name="connsiteX37" fmla="*/ 737744 w 738912"/>
                <a:gd name="connsiteY37" fmla="*/ 277497 h 738912"/>
                <a:gd name="connsiteX38" fmla="*/ 415571 w 738912"/>
                <a:gd name="connsiteY38" fmla="*/ 277497 h 738912"/>
                <a:gd name="connsiteX39" fmla="*/ 415571 w 738912"/>
                <a:gd name="connsiteY39" fmla="*/ 231472 h 738912"/>
                <a:gd name="connsiteX40" fmla="*/ 415571 w 738912"/>
                <a:gd name="connsiteY40" fmla="*/ 737744 h 738912"/>
                <a:gd name="connsiteX41" fmla="*/ 507621 w 738912"/>
                <a:gd name="connsiteY41" fmla="*/ 737744 h 738912"/>
                <a:gd name="connsiteX42" fmla="*/ 507621 w 738912"/>
                <a:gd name="connsiteY42" fmla="*/ 553645 h 738912"/>
                <a:gd name="connsiteX43" fmla="*/ 645695 w 738912"/>
                <a:gd name="connsiteY43" fmla="*/ 553645 h 738912"/>
                <a:gd name="connsiteX44" fmla="*/ 645695 w 738912"/>
                <a:gd name="connsiteY44" fmla="*/ 737744 h 738912"/>
                <a:gd name="connsiteX45" fmla="*/ 737744 w 738912"/>
                <a:gd name="connsiteY45" fmla="*/ 737744 h 738912"/>
                <a:gd name="connsiteX46" fmla="*/ 737744 w 738912"/>
                <a:gd name="connsiteY46" fmla="*/ 323522 h 738912"/>
                <a:gd name="connsiteX47" fmla="*/ 415571 w 738912"/>
                <a:gd name="connsiteY47" fmla="*/ 323522 h 738912"/>
                <a:gd name="connsiteX48" fmla="*/ 415571 w 738912"/>
                <a:gd name="connsiteY48" fmla="*/ 737744 h 7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38912" h="738912">
                  <a:moveTo>
                    <a:pt x="1348" y="737744"/>
                  </a:moveTo>
                  <a:lnTo>
                    <a:pt x="369546" y="737744"/>
                  </a:lnTo>
                  <a:lnTo>
                    <a:pt x="369546" y="1348"/>
                  </a:lnTo>
                  <a:lnTo>
                    <a:pt x="1348" y="1348"/>
                  </a:lnTo>
                  <a:lnTo>
                    <a:pt x="1348" y="737744"/>
                  </a:lnTo>
                  <a:close/>
                  <a:moveTo>
                    <a:pt x="231472" y="93398"/>
                  </a:moveTo>
                  <a:lnTo>
                    <a:pt x="323522" y="93398"/>
                  </a:lnTo>
                  <a:lnTo>
                    <a:pt x="323522" y="185447"/>
                  </a:lnTo>
                  <a:lnTo>
                    <a:pt x="231472" y="185447"/>
                  </a:lnTo>
                  <a:lnTo>
                    <a:pt x="231472" y="93398"/>
                  </a:lnTo>
                  <a:close/>
                  <a:moveTo>
                    <a:pt x="231472" y="277497"/>
                  </a:moveTo>
                  <a:lnTo>
                    <a:pt x="323522" y="277497"/>
                  </a:lnTo>
                  <a:lnTo>
                    <a:pt x="323522" y="369546"/>
                  </a:lnTo>
                  <a:lnTo>
                    <a:pt x="231472" y="369546"/>
                  </a:lnTo>
                  <a:lnTo>
                    <a:pt x="231472" y="277497"/>
                  </a:lnTo>
                  <a:close/>
                  <a:moveTo>
                    <a:pt x="231472" y="461596"/>
                  </a:moveTo>
                  <a:lnTo>
                    <a:pt x="323522" y="461596"/>
                  </a:lnTo>
                  <a:lnTo>
                    <a:pt x="323522" y="553645"/>
                  </a:lnTo>
                  <a:lnTo>
                    <a:pt x="231472" y="553645"/>
                  </a:lnTo>
                  <a:lnTo>
                    <a:pt x="231472" y="461596"/>
                  </a:lnTo>
                  <a:close/>
                  <a:moveTo>
                    <a:pt x="47373" y="93398"/>
                  </a:moveTo>
                  <a:lnTo>
                    <a:pt x="139423" y="93398"/>
                  </a:lnTo>
                  <a:lnTo>
                    <a:pt x="139423" y="185447"/>
                  </a:lnTo>
                  <a:lnTo>
                    <a:pt x="47373" y="185447"/>
                  </a:lnTo>
                  <a:lnTo>
                    <a:pt x="47373" y="93398"/>
                  </a:lnTo>
                  <a:close/>
                  <a:moveTo>
                    <a:pt x="47373" y="277497"/>
                  </a:moveTo>
                  <a:lnTo>
                    <a:pt x="139423" y="277497"/>
                  </a:lnTo>
                  <a:lnTo>
                    <a:pt x="139423" y="369546"/>
                  </a:lnTo>
                  <a:lnTo>
                    <a:pt x="47373" y="369546"/>
                  </a:lnTo>
                  <a:lnTo>
                    <a:pt x="47373" y="277497"/>
                  </a:lnTo>
                  <a:close/>
                  <a:moveTo>
                    <a:pt x="47373" y="461596"/>
                  </a:moveTo>
                  <a:lnTo>
                    <a:pt x="139423" y="461596"/>
                  </a:lnTo>
                  <a:lnTo>
                    <a:pt x="139423" y="553645"/>
                  </a:lnTo>
                  <a:lnTo>
                    <a:pt x="47373" y="553645"/>
                  </a:lnTo>
                  <a:lnTo>
                    <a:pt x="47373" y="461596"/>
                  </a:lnTo>
                  <a:close/>
                  <a:moveTo>
                    <a:pt x="415571" y="231472"/>
                  </a:moveTo>
                  <a:lnTo>
                    <a:pt x="737744" y="231472"/>
                  </a:lnTo>
                  <a:lnTo>
                    <a:pt x="737744" y="277497"/>
                  </a:lnTo>
                  <a:lnTo>
                    <a:pt x="415571" y="277497"/>
                  </a:lnTo>
                  <a:lnTo>
                    <a:pt x="415571" y="231472"/>
                  </a:lnTo>
                  <a:close/>
                  <a:moveTo>
                    <a:pt x="415571" y="737744"/>
                  </a:moveTo>
                  <a:lnTo>
                    <a:pt x="507621" y="737744"/>
                  </a:lnTo>
                  <a:lnTo>
                    <a:pt x="507621" y="553645"/>
                  </a:lnTo>
                  <a:lnTo>
                    <a:pt x="645695" y="553645"/>
                  </a:lnTo>
                  <a:lnTo>
                    <a:pt x="645695" y="737744"/>
                  </a:lnTo>
                  <a:lnTo>
                    <a:pt x="737744" y="737744"/>
                  </a:lnTo>
                  <a:lnTo>
                    <a:pt x="737744" y="323522"/>
                  </a:lnTo>
                  <a:lnTo>
                    <a:pt x="415571" y="323522"/>
                  </a:lnTo>
                  <a:lnTo>
                    <a:pt x="415571" y="7377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pic>
          <p:nvPicPr>
            <p:cNvPr id="128" name="Graphic 127">
              <a:extLst>
                <a:ext uri="{FF2B5EF4-FFF2-40B4-BE49-F238E27FC236}">
                  <a16:creationId xmlns:a16="http://schemas.microsoft.com/office/drawing/2014/main" id="{2CEEE100-0DF0-49AB-827C-AE14773DC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49408" y="1384388"/>
              <a:ext cx="260456" cy="162627"/>
            </a:xfrm>
            <a:prstGeom prst="rect">
              <a:avLst/>
            </a:prstGeom>
          </p:spPr>
        </p:pic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A1F1D57-10A7-46CD-A97F-5F3F16BA7C2E}"/>
                </a:ext>
              </a:extLst>
            </p:cNvPr>
            <p:cNvSpPr/>
            <p:nvPr/>
          </p:nvSpPr>
          <p:spPr>
            <a:xfrm flipH="1">
              <a:off x="3696875" y="1369070"/>
              <a:ext cx="369333" cy="333313"/>
            </a:xfrm>
            <a:custGeom>
              <a:avLst/>
              <a:gdLst>
                <a:gd name="connsiteX0" fmla="*/ 1348 w 738912"/>
                <a:gd name="connsiteY0" fmla="*/ 737744 h 738912"/>
                <a:gd name="connsiteX1" fmla="*/ 369546 w 738912"/>
                <a:gd name="connsiteY1" fmla="*/ 737744 h 738912"/>
                <a:gd name="connsiteX2" fmla="*/ 369546 w 738912"/>
                <a:gd name="connsiteY2" fmla="*/ 1348 h 738912"/>
                <a:gd name="connsiteX3" fmla="*/ 1348 w 738912"/>
                <a:gd name="connsiteY3" fmla="*/ 1348 h 738912"/>
                <a:gd name="connsiteX4" fmla="*/ 1348 w 738912"/>
                <a:gd name="connsiteY4" fmla="*/ 737744 h 738912"/>
                <a:gd name="connsiteX5" fmla="*/ 231472 w 738912"/>
                <a:gd name="connsiteY5" fmla="*/ 93398 h 738912"/>
                <a:gd name="connsiteX6" fmla="*/ 323522 w 738912"/>
                <a:gd name="connsiteY6" fmla="*/ 93398 h 738912"/>
                <a:gd name="connsiteX7" fmla="*/ 323522 w 738912"/>
                <a:gd name="connsiteY7" fmla="*/ 185447 h 738912"/>
                <a:gd name="connsiteX8" fmla="*/ 231472 w 738912"/>
                <a:gd name="connsiteY8" fmla="*/ 185447 h 738912"/>
                <a:gd name="connsiteX9" fmla="*/ 231472 w 738912"/>
                <a:gd name="connsiteY9" fmla="*/ 93398 h 738912"/>
                <a:gd name="connsiteX10" fmla="*/ 231472 w 738912"/>
                <a:gd name="connsiteY10" fmla="*/ 277497 h 738912"/>
                <a:gd name="connsiteX11" fmla="*/ 323522 w 738912"/>
                <a:gd name="connsiteY11" fmla="*/ 277497 h 738912"/>
                <a:gd name="connsiteX12" fmla="*/ 323522 w 738912"/>
                <a:gd name="connsiteY12" fmla="*/ 369546 h 738912"/>
                <a:gd name="connsiteX13" fmla="*/ 231472 w 738912"/>
                <a:gd name="connsiteY13" fmla="*/ 369546 h 738912"/>
                <a:gd name="connsiteX14" fmla="*/ 231472 w 738912"/>
                <a:gd name="connsiteY14" fmla="*/ 277497 h 738912"/>
                <a:gd name="connsiteX15" fmla="*/ 231472 w 738912"/>
                <a:gd name="connsiteY15" fmla="*/ 461596 h 738912"/>
                <a:gd name="connsiteX16" fmla="*/ 323522 w 738912"/>
                <a:gd name="connsiteY16" fmla="*/ 461596 h 738912"/>
                <a:gd name="connsiteX17" fmla="*/ 323522 w 738912"/>
                <a:gd name="connsiteY17" fmla="*/ 553645 h 738912"/>
                <a:gd name="connsiteX18" fmla="*/ 231472 w 738912"/>
                <a:gd name="connsiteY18" fmla="*/ 553645 h 738912"/>
                <a:gd name="connsiteX19" fmla="*/ 231472 w 738912"/>
                <a:gd name="connsiteY19" fmla="*/ 461596 h 738912"/>
                <a:gd name="connsiteX20" fmla="*/ 47373 w 738912"/>
                <a:gd name="connsiteY20" fmla="*/ 93398 h 738912"/>
                <a:gd name="connsiteX21" fmla="*/ 139423 w 738912"/>
                <a:gd name="connsiteY21" fmla="*/ 93398 h 738912"/>
                <a:gd name="connsiteX22" fmla="*/ 139423 w 738912"/>
                <a:gd name="connsiteY22" fmla="*/ 185447 h 738912"/>
                <a:gd name="connsiteX23" fmla="*/ 47373 w 738912"/>
                <a:gd name="connsiteY23" fmla="*/ 185447 h 738912"/>
                <a:gd name="connsiteX24" fmla="*/ 47373 w 738912"/>
                <a:gd name="connsiteY24" fmla="*/ 93398 h 738912"/>
                <a:gd name="connsiteX25" fmla="*/ 47373 w 738912"/>
                <a:gd name="connsiteY25" fmla="*/ 277497 h 738912"/>
                <a:gd name="connsiteX26" fmla="*/ 139423 w 738912"/>
                <a:gd name="connsiteY26" fmla="*/ 277497 h 738912"/>
                <a:gd name="connsiteX27" fmla="*/ 139423 w 738912"/>
                <a:gd name="connsiteY27" fmla="*/ 369546 h 738912"/>
                <a:gd name="connsiteX28" fmla="*/ 47373 w 738912"/>
                <a:gd name="connsiteY28" fmla="*/ 369546 h 738912"/>
                <a:gd name="connsiteX29" fmla="*/ 47373 w 738912"/>
                <a:gd name="connsiteY29" fmla="*/ 277497 h 738912"/>
                <a:gd name="connsiteX30" fmla="*/ 47373 w 738912"/>
                <a:gd name="connsiteY30" fmla="*/ 461596 h 738912"/>
                <a:gd name="connsiteX31" fmla="*/ 139423 w 738912"/>
                <a:gd name="connsiteY31" fmla="*/ 461596 h 738912"/>
                <a:gd name="connsiteX32" fmla="*/ 139423 w 738912"/>
                <a:gd name="connsiteY32" fmla="*/ 553645 h 738912"/>
                <a:gd name="connsiteX33" fmla="*/ 47373 w 738912"/>
                <a:gd name="connsiteY33" fmla="*/ 553645 h 738912"/>
                <a:gd name="connsiteX34" fmla="*/ 47373 w 738912"/>
                <a:gd name="connsiteY34" fmla="*/ 461596 h 738912"/>
                <a:gd name="connsiteX35" fmla="*/ 415571 w 738912"/>
                <a:gd name="connsiteY35" fmla="*/ 231472 h 738912"/>
                <a:gd name="connsiteX36" fmla="*/ 737744 w 738912"/>
                <a:gd name="connsiteY36" fmla="*/ 231472 h 738912"/>
                <a:gd name="connsiteX37" fmla="*/ 737744 w 738912"/>
                <a:gd name="connsiteY37" fmla="*/ 277497 h 738912"/>
                <a:gd name="connsiteX38" fmla="*/ 415571 w 738912"/>
                <a:gd name="connsiteY38" fmla="*/ 277497 h 738912"/>
                <a:gd name="connsiteX39" fmla="*/ 415571 w 738912"/>
                <a:gd name="connsiteY39" fmla="*/ 231472 h 738912"/>
                <a:gd name="connsiteX40" fmla="*/ 415571 w 738912"/>
                <a:gd name="connsiteY40" fmla="*/ 737744 h 738912"/>
                <a:gd name="connsiteX41" fmla="*/ 507621 w 738912"/>
                <a:gd name="connsiteY41" fmla="*/ 737744 h 738912"/>
                <a:gd name="connsiteX42" fmla="*/ 507621 w 738912"/>
                <a:gd name="connsiteY42" fmla="*/ 553645 h 738912"/>
                <a:gd name="connsiteX43" fmla="*/ 645695 w 738912"/>
                <a:gd name="connsiteY43" fmla="*/ 553645 h 738912"/>
                <a:gd name="connsiteX44" fmla="*/ 645695 w 738912"/>
                <a:gd name="connsiteY44" fmla="*/ 737744 h 738912"/>
                <a:gd name="connsiteX45" fmla="*/ 737744 w 738912"/>
                <a:gd name="connsiteY45" fmla="*/ 737744 h 738912"/>
                <a:gd name="connsiteX46" fmla="*/ 737744 w 738912"/>
                <a:gd name="connsiteY46" fmla="*/ 323522 h 738912"/>
                <a:gd name="connsiteX47" fmla="*/ 415571 w 738912"/>
                <a:gd name="connsiteY47" fmla="*/ 323522 h 738912"/>
                <a:gd name="connsiteX48" fmla="*/ 415571 w 738912"/>
                <a:gd name="connsiteY48" fmla="*/ 737744 h 7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38912" h="738912">
                  <a:moveTo>
                    <a:pt x="1348" y="737744"/>
                  </a:moveTo>
                  <a:lnTo>
                    <a:pt x="369546" y="737744"/>
                  </a:lnTo>
                  <a:lnTo>
                    <a:pt x="369546" y="1348"/>
                  </a:lnTo>
                  <a:lnTo>
                    <a:pt x="1348" y="1348"/>
                  </a:lnTo>
                  <a:lnTo>
                    <a:pt x="1348" y="737744"/>
                  </a:lnTo>
                  <a:close/>
                  <a:moveTo>
                    <a:pt x="231472" y="93398"/>
                  </a:moveTo>
                  <a:lnTo>
                    <a:pt x="323522" y="93398"/>
                  </a:lnTo>
                  <a:lnTo>
                    <a:pt x="323522" y="185447"/>
                  </a:lnTo>
                  <a:lnTo>
                    <a:pt x="231472" y="185447"/>
                  </a:lnTo>
                  <a:lnTo>
                    <a:pt x="231472" y="93398"/>
                  </a:lnTo>
                  <a:close/>
                  <a:moveTo>
                    <a:pt x="231472" y="277497"/>
                  </a:moveTo>
                  <a:lnTo>
                    <a:pt x="323522" y="277497"/>
                  </a:lnTo>
                  <a:lnTo>
                    <a:pt x="323522" y="369546"/>
                  </a:lnTo>
                  <a:lnTo>
                    <a:pt x="231472" y="369546"/>
                  </a:lnTo>
                  <a:lnTo>
                    <a:pt x="231472" y="277497"/>
                  </a:lnTo>
                  <a:close/>
                  <a:moveTo>
                    <a:pt x="231472" y="461596"/>
                  </a:moveTo>
                  <a:lnTo>
                    <a:pt x="323522" y="461596"/>
                  </a:lnTo>
                  <a:lnTo>
                    <a:pt x="323522" y="553645"/>
                  </a:lnTo>
                  <a:lnTo>
                    <a:pt x="231472" y="553645"/>
                  </a:lnTo>
                  <a:lnTo>
                    <a:pt x="231472" y="461596"/>
                  </a:lnTo>
                  <a:close/>
                  <a:moveTo>
                    <a:pt x="47373" y="93398"/>
                  </a:moveTo>
                  <a:lnTo>
                    <a:pt x="139423" y="93398"/>
                  </a:lnTo>
                  <a:lnTo>
                    <a:pt x="139423" y="185447"/>
                  </a:lnTo>
                  <a:lnTo>
                    <a:pt x="47373" y="185447"/>
                  </a:lnTo>
                  <a:lnTo>
                    <a:pt x="47373" y="93398"/>
                  </a:lnTo>
                  <a:close/>
                  <a:moveTo>
                    <a:pt x="47373" y="277497"/>
                  </a:moveTo>
                  <a:lnTo>
                    <a:pt x="139423" y="277497"/>
                  </a:lnTo>
                  <a:lnTo>
                    <a:pt x="139423" y="369546"/>
                  </a:lnTo>
                  <a:lnTo>
                    <a:pt x="47373" y="369546"/>
                  </a:lnTo>
                  <a:lnTo>
                    <a:pt x="47373" y="277497"/>
                  </a:lnTo>
                  <a:close/>
                  <a:moveTo>
                    <a:pt x="47373" y="461596"/>
                  </a:moveTo>
                  <a:lnTo>
                    <a:pt x="139423" y="461596"/>
                  </a:lnTo>
                  <a:lnTo>
                    <a:pt x="139423" y="553645"/>
                  </a:lnTo>
                  <a:lnTo>
                    <a:pt x="47373" y="553645"/>
                  </a:lnTo>
                  <a:lnTo>
                    <a:pt x="47373" y="461596"/>
                  </a:lnTo>
                  <a:close/>
                  <a:moveTo>
                    <a:pt x="415571" y="231472"/>
                  </a:moveTo>
                  <a:lnTo>
                    <a:pt x="737744" y="231472"/>
                  </a:lnTo>
                  <a:lnTo>
                    <a:pt x="737744" y="277497"/>
                  </a:lnTo>
                  <a:lnTo>
                    <a:pt x="415571" y="277497"/>
                  </a:lnTo>
                  <a:lnTo>
                    <a:pt x="415571" y="231472"/>
                  </a:lnTo>
                  <a:close/>
                  <a:moveTo>
                    <a:pt x="415571" y="737744"/>
                  </a:moveTo>
                  <a:lnTo>
                    <a:pt x="507621" y="737744"/>
                  </a:lnTo>
                  <a:lnTo>
                    <a:pt x="507621" y="553645"/>
                  </a:lnTo>
                  <a:lnTo>
                    <a:pt x="645695" y="553645"/>
                  </a:lnTo>
                  <a:lnTo>
                    <a:pt x="645695" y="737744"/>
                  </a:lnTo>
                  <a:lnTo>
                    <a:pt x="737744" y="737744"/>
                  </a:lnTo>
                  <a:lnTo>
                    <a:pt x="737744" y="323522"/>
                  </a:lnTo>
                  <a:lnTo>
                    <a:pt x="415571" y="323522"/>
                  </a:lnTo>
                  <a:lnTo>
                    <a:pt x="415571" y="7377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pic>
          <p:nvPicPr>
            <p:cNvPr id="130" name="Graphic 129">
              <a:extLst>
                <a:ext uri="{FF2B5EF4-FFF2-40B4-BE49-F238E27FC236}">
                  <a16:creationId xmlns:a16="http://schemas.microsoft.com/office/drawing/2014/main" id="{3752D819-168E-4141-8F98-61F83770A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82978" y="1239025"/>
              <a:ext cx="248284" cy="139907"/>
            </a:xfrm>
            <a:prstGeom prst="rect">
              <a:avLst/>
            </a:prstGeom>
          </p:spPr>
        </p:pic>
        <p:pic>
          <p:nvPicPr>
            <p:cNvPr id="131" name="Graphic 130">
              <a:extLst>
                <a:ext uri="{FF2B5EF4-FFF2-40B4-BE49-F238E27FC236}">
                  <a16:creationId xmlns:a16="http://schemas.microsoft.com/office/drawing/2014/main" id="{3CC52A18-67CA-4251-A9D8-8682BF03C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76599" y="1226180"/>
              <a:ext cx="438359" cy="247014"/>
            </a:xfrm>
            <a:prstGeom prst="rect">
              <a:avLst/>
            </a:prstGeom>
          </p:spPr>
        </p:pic>
        <p:pic>
          <p:nvPicPr>
            <p:cNvPr id="133" name="Graphic 132">
              <a:extLst>
                <a:ext uri="{FF2B5EF4-FFF2-40B4-BE49-F238E27FC236}">
                  <a16:creationId xmlns:a16="http://schemas.microsoft.com/office/drawing/2014/main" id="{BF4DB5E4-A54B-49D7-87DA-98D7C7CB3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26324" y="1719053"/>
              <a:ext cx="302597" cy="256633"/>
            </a:xfrm>
            <a:prstGeom prst="rect">
              <a:avLst/>
            </a:prstGeom>
          </p:spPr>
        </p:pic>
        <p:pic>
          <p:nvPicPr>
            <p:cNvPr id="134" name="Graphic 133">
              <a:extLst>
                <a:ext uri="{FF2B5EF4-FFF2-40B4-BE49-F238E27FC236}">
                  <a16:creationId xmlns:a16="http://schemas.microsoft.com/office/drawing/2014/main" id="{B317C094-1DF7-4C17-9D34-9DA1815A6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49378" y="1577709"/>
              <a:ext cx="302597" cy="256633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1CC393D-0EE7-45F2-ABEB-476F6B6A6886}"/>
              </a:ext>
            </a:extLst>
          </p:cNvPr>
          <p:cNvGrpSpPr/>
          <p:nvPr/>
        </p:nvGrpSpPr>
        <p:grpSpPr>
          <a:xfrm>
            <a:off x="7659329" y="1023938"/>
            <a:ext cx="1127936" cy="1984194"/>
            <a:chOff x="7652464" y="2076457"/>
            <a:chExt cx="1127936" cy="1984194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60BF2EC-C4D9-4623-9222-F8301AF9082E}"/>
                </a:ext>
              </a:extLst>
            </p:cNvPr>
            <p:cNvSpPr/>
            <p:nvPr/>
          </p:nvSpPr>
          <p:spPr>
            <a:xfrm>
              <a:off x="7652464" y="2076457"/>
              <a:ext cx="1127936" cy="19841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52054A46-0CE9-4D87-9B7F-0695BFA1893D}"/>
                </a:ext>
              </a:extLst>
            </p:cNvPr>
            <p:cNvGrpSpPr/>
            <p:nvPr/>
          </p:nvGrpSpPr>
          <p:grpSpPr>
            <a:xfrm>
              <a:off x="7865159" y="2211616"/>
              <a:ext cx="702547" cy="843622"/>
              <a:chOff x="7881283" y="2211616"/>
              <a:chExt cx="702547" cy="843622"/>
            </a:xfrm>
          </p:grpSpPr>
          <p:pic>
            <p:nvPicPr>
              <p:cNvPr id="137" name="Graphic 136">
                <a:extLst>
                  <a:ext uri="{FF2B5EF4-FFF2-40B4-BE49-F238E27FC236}">
                    <a16:creationId xmlns:a16="http://schemas.microsoft.com/office/drawing/2014/main" id="{D4BA9EB7-9D2B-4E88-9389-1F75E22F3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934275" y="2211616"/>
                <a:ext cx="596563" cy="596563"/>
              </a:xfrm>
              <a:prstGeom prst="rect">
                <a:avLst/>
              </a:prstGeom>
            </p:spPr>
          </p:pic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7710F80B-4FDD-4D63-B6B5-5C6FCBFB0058}"/>
                  </a:ext>
                </a:extLst>
              </p:cNvPr>
              <p:cNvSpPr txBox="1"/>
              <p:nvPr/>
            </p:nvSpPr>
            <p:spPr>
              <a:xfrm>
                <a:off x="7881283" y="2804293"/>
                <a:ext cx="702547" cy="25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000" dirty="0">
                    <a:solidFill>
                      <a:srgbClr val="595959"/>
                    </a:solidFill>
                  </a:rPr>
                  <a:t>Internet</a:t>
                </a: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36720399-4E83-417C-9F77-36A50448086A}"/>
                </a:ext>
              </a:extLst>
            </p:cNvPr>
            <p:cNvGrpSpPr/>
            <p:nvPr/>
          </p:nvGrpSpPr>
          <p:grpSpPr>
            <a:xfrm>
              <a:off x="7837733" y="3262884"/>
              <a:ext cx="757398" cy="797767"/>
              <a:chOff x="7819689" y="3262884"/>
              <a:chExt cx="757398" cy="797767"/>
            </a:xfrm>
          </p:grpSpPr>
          <p:pic>
            <p:nvPicPr>
              <p:cNvPr id="139" name="Graphic 138">
                <a:extLst>
                  <a:ext uri="{FF2B5EF4-FFF2-40B4-BE49-F238E27FC236}">
                    <a16:creationId xmlns:a16="http://schemas.microsoft.com/office/drawing/2014/main" id="{201417F1-08A0-44CC-BAE2-64F67BDAB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819689" y="3262884"/>
                <a:ext cx="757398" cy="570962"/>
              </a:xfrm>
              <a:prstGeom prst="rect">
                <a:avLst/>
              </a:prstGeom>
            </p:spPr>
          </p:pic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2717B41-F50C-4F44-A3A2-33F479A3B91C}"/>
                  </a:ext>
                </a:extLst>
              </p:cNvPr>
              <p:cNvSpPr txBox="1"/>
              <p:nvPr/>
            </p:nvSpPr>
            <p:spPr>
              <a:xfrm>
                <a:off x="7847115" y="3809706"/>
                <a:ext cx="702547" cy="25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000" dirty="0">
                    <a:solidFill>
                      <a:srgbClr val="595959"/>
                    </a:solidFill>
                  </a:rPr>
                  <a:t>Extranet</a:t>
                </a:r>
              </a:p>
            </p:txBody>
          </p:sp>
        </p:grp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3E594EF7-F3FE-43E7-95A9-1A6B61B31534}"/>
              </a:ext>
            </a:extLst>
          </p:cNvPr>
          <p:cNvCxnSpPr>
            <a:cxnSpLocks/>
            <a:stCxn id="116" idx="13"/>
          </p:cNvCxnSpPr>
          <p:nvPr/>
        </p:nvCxnSpPr>
        <p:spPr>
          <a:xfrm flipV="1">
            <a:off x="6379870" y="1396462"/>
            <a:ext cx="127945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or: Elbow 152">
            <a:extLst>
              <a:ext uri="{FF2B5EF4-FFF2-40B4-BE49-F238E27FC236}">
                <a16:creationId xmlns:a16="http://schemas.microsoft.com/office/drawing/2014/main" id="{A968F376-6943-4B4F-A80F-194A405A9CE2}"/>
              </a:ext>
            </a:extLst>
          </p:cNvPr>
          <p:cNvCxnSpPr>
            <a:stCxn id="116" idx="16"/>
          </p:cNvCxnSpPr>
          <p:nvPr/>
        </p:nvCxnSpPr>
        <p:spPr>
          <a:xfrm>
            <a:off x="6445314" y="1398277"/>
            <a:ext cx="1214015" cy="1173473"/>
          </a:xfrm>
          <a:prstGeom prst="bentConnector3">
            <a:avLst>
              <a:gd name="adj1" fmla="val 73911"/>
            </a:avLst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Slide Number Placeholder 21">
            <a:extLst>
              <a:ext uri="{FF2B5EF4-FFF2-40B4-BE49-F238E27FC236}">
                <a16:creationId xmlns:a16="http://schemas.microsoft.com/office/drawing/2014/main" id="{23D3BE71-10F1-4585-91A3-721E2846719F}"/>
              </a:ext>
            </a:extLst>
          </p:cNvPr>
          <p:cNvSpPr txBox="1">
            <a:spLocks/>
          </p:cNvSpPr>
          <p:nvPr/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defPPr>
              <a:defRPr lang="en-US"/>
            </a:defPPr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A528DF-D215-450C-9DB5-2AB96B301B6B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605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4069" y="800100"/>
          <a:ext cx="8235041" cy="4043369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33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168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3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IN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  <a:r>
                        <a:rPr lang="en-IN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Customers</a:t>
                      </a:r>
                    </a:p>
                  </a:txBody>
                  <a:tcPr marL="91441" marR="914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 Security Consulting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Transformation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 Services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Operations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Response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Solution Landscape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938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Syndicate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PIM, DLP,VA PT, Network Forensics,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388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UBI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AV, DLP,Web Security, PIM, MDM, AD, APT, DDOS, WAF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DHFL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SIEM,WAF,DAM,PIM,DLP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CBI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PSB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PIM, WAF, APT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480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PNB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DLP, PIM, Config Management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BOI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9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9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Threat Protection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480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 Bupa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SOC, APT, Firewall, DRM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128141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ONGC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9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9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 Security, Firewalls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376364"/>
                  </a:ext>
                </a:extLst>
              </a:tr>
              <a:tr h="326480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IOCL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9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9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Firewall, Web Security, SLB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262889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NTPC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9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9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NIPS, PIM,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6664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4068" y="234004"/>
            <a:ext cx="73183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Security Services Execution Proof Points</a:t>
            </a:r>
            <a:endParaRPr lang="en-IN" sz="21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BB5517B7-BC86-4E40-9651-585E965A687A}"/>
              </a:ext>
            </a:extLst>
          </p:cNvPr>
          <p:cNvSpPr txBox="1">
            <a:spLocks/>
          </p:cNvSpPr>
          <p:nvPr/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defPPr>
              <a:defRPr lang="en-US"/>
            </a:defPPr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A528DF-D215-450C-9DB5-2AB96B301B6B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628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6" t="22289" r="24991"/>
          <a:stretch/>
        </p:blipFill>
        <p:spPr>
          <a:xfrm flipH="1">
            <a:off x="0" y="0"/>
            <a:ext cx="9132425" cy="31642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0"/>
            <a:ext cx="9140626" cy="4165902"/>
          </a:xfrm>
          <a:prstGeom prst="rect">
            <a:avLst/>
          </a:prstGeom>
          <a:solidFill>
            <a:schemeClr val="tx2">
              <a:alpha val="31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177640"/>
            <a:ext cx="9144000" cy="196023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3114038"/>
            <a:ext cx="9144000" cy="1960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3" name="Rectangle 22"/>
          <p:cNvSpPr/>
          <p:nvPr userDrawn="1"/>
        </p:nvSpPr>
        <p:spPr>
          <a:xfrm rot="10800000">
            <a:off x="0" y="4883875"/>
            <a:ext cx="9144000" cy="196023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4" name="Rectangle 23"/>
          <p:cNvSpPr/>
          <p:nvPr userDrawn="1"/>
        </p:nvSpPr>
        <p:spPr>
          <a:xfrm rot="10800000">
            <a:off x="0" y="4947477"/>
            <a:ext cx="9144000" cy="1960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" name="Round Same Side Corner Rectangle 6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8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0" y="3360234"/>
            <a:ext cx="9144000" cy="1563643"/>
          </a:xfrm>
          <a:prstGeom prst="rect">
            <a:avLst/>
          </a:prstGeom>
          <a:pattFill prst="smCheck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ADA95-A07D-4A68-9230-6FA3F83025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7549" y="3933741"/>
            <a:ext cx="6284685" cy="461655"/>
          </a:xfrm>
        </p:spPr>
        <p:txBody>
          <a:bodyPr/>
          <a:lstStyle/>
          <a:p>
            <a:pPr defTabSz="1003960"/>
            <a:r>
              <a:rPr lang="en-IN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TOOLS &amp; AUTOMATION CAPABILITIES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565615" y="3555508"/>
            <a:ext cx="0" cy="116448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2FF1CBF-0D7D-498B-A4B4-D013AE5FB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433" y="3427761"/>
            <a:ext cx="1374173" cy="13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19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933CC71-654F-4133-8365-50F4C48419E5}"/>
              </a:ext>
            </a:extLst>
          </p:cNvPr>
          <p:cNvSpPr/>
          <p:nvPr/>
        </p:nvSpPr>
        <p:spPr>
          <a:xfrm>
            <a:off x="2577567" y="2737332"/>
            <a:ext cx="1982390" cy="84895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VMware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Citrix XenServer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Hyper-V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Oracle Solaris  Zones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PowerVM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Red Hat Enterprise Virtualization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B2F199-42D9-4050-B36D-40E92C3C67FD}"/>
              </a:ext>
            </a:extLst>
          </p:cNvPr>
          <p:cNvSpPr/>
          <p:nvPr/>
        </p:nvSpPr>
        <p:spPr>
          <a:xfrm>
            <a:off x="2577567" y="1275361"/>
            <a:ext cx="990599" cy="9643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SAP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Exchange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WebSphere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Apache Tomcat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IIS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JBoss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C15320-7686-47A7-A5D3-9DAECBCCA260}"/>
              </a:ext>
            </a:extLst>
          </p:cNvPr>
          <p:cNvSpPr/>
          <p:nvPr/>
        </p:nvSpPr>
        <p:spPr>
          <a:xfrm>
            <a:off x="2538276" y="940133"/>
            <a:ext cx="2059781" cy="300038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Application Monitoring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4765233-D750-4179-94A9-01B8E4D86F70}"/>
              </a:ext>
            </a:extLst>
          </p:cNvPr>
          <p:cNvSpPr/>
          <p:nvPr/>
        </p:nvSpPr>
        <p:spPr>
          <a:xfrm>
            <a:off x="2538276" y="2381335"/>
            <a:ext cx="205978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Virtualization Monitoring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884A7FC-FF81-469A-944F-06AF8FAF5FD7}"/>
              </a:ext>
            </a:extLst>
          </p:cNvPr>
          <p:cNvSpPr/>
          <p:nvPr/>
        </p:nvSpPr>
        <p:spPr>
          <a:xfrm>
            <a:off x="6780736" y="1275361"/>
            <a:ext cx="1365043" cy="100925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Private</a:t>
            </a:r>
          </a:p>
          <a:p>
            <a:pPr marL="342900" lvl="1" indent="-128588" defTabSz="685800">
              <a:spcAft>
                <a:spcPts val="100"/>
              </a:spcAft>
              <a:buFont typeface="Lucida Grande"/>
              <a:buChar char="-"/>
              <a:defRPr/>
            </a:pPr>
            <a:r>
              <a:rPr lang="en-US" sz="6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Flexpod, Vblock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Public</a:t>
            </a:r>
          </a:p>
          <a:p>
            <a:pPr marL="342900" lvl="1" indent="-128588" defTabSz="685800">
              <a:spcAft>
                <a:spcPts val="100"/>
              </a:spcAft>
              <a:buFont typeface="Lucida Grande"/>
              <a:buChar char="-"/>
              <a:defRPr/>
            </a:pPr>
            <a:r>
              <a:rPr lang="en-US" sz="6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Amazon, Rackspace, MS Azure, Google App Engine, Google Apps, SFDC CRM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Citrix CloudPlatform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54FB34B-AD88-4ACD-A484-8E67506C00DE}"/>
              </a:ext>
            </a:extLst>
          </p:cNvPr>
          <p:cNvSpPr/>
          <p:nvPr/>
        </p:nvSpPr>
        <p:spPr>
          <a:xfrm>
            <a:off x="6780738" y="2768686"/>
            <a:ext cx="2110978" cy="592470"/>
          </a:xfrm>
          <a:prstGeom prst="rect">
            <a:avLst/>
          </a:prstGeom>
          <a:effectLst/>
        </p:spPr>
        <p:txBody>
          <a:bodyPr wrap="square" numCol="2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Oracle DB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SQL 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Informix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DB2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MySQL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Sybase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8A873C-4E6E-4AF6-800D-034059C11A10}"/>
              </a:ext>
            </a:extLst>
          </p:cNvPr>
          <p:cNvSpPr/>
          <p:nvPr/>
        </p:nvSpPr>
        <p:spPr>
          <a:xfrm>
            <a:off x="6736685" y="940133"/>
            <a:ext cx="2059781" cy="29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  <a:ea typeface="Arial Unicode MS" pitchFamily="34" charset="-128"/>
                <a:cs typeface="Arial Unicode MS" pitchFamily="34" charset="-128"/>
              </a:rPr>
              <a:t>CLOUD MONITORING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1D6D7DE-3E40-48EB-B632-031642A54976}"/>
              </a:ext>
            </a:extLst>
          </p:cNvPr>
          <p:cNvSpPr/>
          <p:nvPr/>
        </p:nvSpPr>
        <p:spPr>
          <a:xfrm>
            <a:off x="6736685" y="2381335"/>
            <a:ext cx="2059781" cy="298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Database Monitoring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C1AEBD-1A5A-44F3-90DE-DC5658A4875D}"/>
              </a:ext>
            </a:extLst>
          </p:cNvPr>
          <p:cNvSpPr/>
          <p:nvPr/>
        </p:nvSpPr>
        <p:spPr>
          <a:xfrm>
            <a:off x="4755881" y="1275360"/>
            <a:ext cx="1825800" cy="105670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Windows 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Linux/Unix</a:t>
            </a:r>
          </a:p>
          <a:p>
            <a:pPr marL="342900" lvl="1" indent="-128588" defTabSz="685800">
              <a:spcAft>
                <a:spcPts val="100"/>
              </a:spcAft>
              <a:buFont typeface="Lucida Grande"/>
              <a:buChar char="-"/>
              <a:defRPr/>
            </a:pPr>
            <a:r>
              <a:rPr lang="fr-FR" sz="6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Solaris, AIX, HP-UX, Linux, Sinix, Tru64 UNIX, Red Hat</a:t>
            </a:r>
            <a:endParaRPr lang="en-US" sz="675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Unified Computing System (UCS)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Power Systems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Novell Open Enterprise Server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AD56689-0ED3-405C-A215-B31B8A8823A6}"/>
              </a:ext>
            </a:extLst>
          </p:cNvPr>
          <p:cNvSpPr/>
          <p:nvPr/>
        </p:nvSpPr>
        <p:spPr>
          <a:xfrm>
            <a:off x="4739742" y="2737332"/>
            <a:ext cx="1982390" cy="72071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Router and Switch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Network Response Time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Qo5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IP SLA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Flow Analysis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CA5BB2-B1CC-4688-9ED3-FB1C5A1FDF61}"/>
              </a:ext>
            </a:extLst>
          </p:cNvPr>
          <p:cNvSpPr/>
          <p:nvPr/>
        </p:nvSpPr>
        <p:spPr>
          <a:xfrm>
            <a:off x="4695150" y="940350"/>
            <a:ext cx="2060066" cy="2986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SERVER MONITORING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67062F-D598-4DD2-9336-490C4A875DE0}"/>
              </a:ext>
            </a:extLst>
          </p:cNvPr>
          <p:cNvSpPr/>
          <p:nvPr/>
        </p:nvSpPr>
        <p:spPr>
          <a:xfrm>
            <a:off x="4695688" y="2381335"/>
            <a:ext cx="205978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NETWORK MONITORING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86F2FDA-50CA-4B8D-BFE2-74AFC7DE68A3}"/>
              </a:ext>
            </a:extLst>
          </p:cNvPr>
          <p:cNvSpPr/>
          <p:nvPr/>
        </p:nvSpPr>
        <p:spPr>
          <a:xfrm>
            <a:off x="3514588" y="1274170"/>
            <a:ext cx="1083469" cy="9643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SharePoint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Sybase EAServer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Lotus Notes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MS Lync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MS Active Directory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Oracle WebLogic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66810EB-A549-4390-9FF2-176A7FE388CD}"/>
              </a:ext>
            </a:extLst>
          </p:cNvPr>
          <p:cNvSpPr/>
          <p:nvPr/>
        </p:nvSpPr>
        <p:spPr>
          <a:xfrm>
            <a:off x="2575186" y="4094128"/>
            <a:ext cx="1982390" cy="695062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Hadoop, Cassandra, Mongo DB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Customizable packages for open source applications or in house applications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endParaRPr lang="en-US" sz="750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3B7961E-5BC9-41E5-B568-EF373F44549B}"/>
              </a:ext>
            </a:extLst>
          </p:cNvPr>
          <p:cNvSpPr/>
          <p:nvPr/>
        </p:nvSpPr>
        <p:spPr>
          <a:xfrm>
            <a:off x="2535894" y="3738130"/>
            <a:ext cx="221271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Big Data &amp; CUSTOM APPS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6C3D571-F326-4F28-816B-28D1EE9EE64A}"/>
              </a:ext>
            </a:extLst>
          </p:cNvPr>
          <p:cNvSpPr/>
          <p:nvPr/>
        </p:nvSpPr>
        <p:spPr>
          <a:xfrm>
            <a:off x="6778356" y="4094127"/>
            <a:ext cx="1976438" cy="335989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VoIP</a:t>
            </a:r>
          </a:p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Citrix XenDesktop / XenApp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0BCA9D-1399-469A-BB74-A14B7A1F2006}"/>
              </a:ext>
            </a:extLst>
          </p:cNvPr>
          <p:cNvSpPr/>
          <p:nvPr/>
        </p:nvSpPr>
        <p:spPr>
          <a:xfrm>
            <a:off x="6734304" y="3738130"/>
            <a:ext cx="2059781" cy="298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VoIP / VDI monitoring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7ECC1E-1E7F-4D2E-B827-F9793A965674}"/>
              </a:ext>
            </a:extLst>
          </p:cNvPr>
          <p:cNvSpPr/>
          <p:nvPr/>
        </p:nvSpPr>
        <p:spPr>
          <a:xfrm>
            <a:off x="4737361" y="4071236"/>
            <a:ext cx="1982390" cy="46423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EMC</a:t>
            </a:r>
          </a:p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System Storage</a:t>
            </a:r>
          </a:p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NetApp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EB29291-F390-440D-9210-1468CB9C6AEC}"/>
              </a:ext>
            </a:extLst>
          </p:cNvPr>
          <p:cNvSpPr/>
          <p:nvPr/>
        </p:nvSpPr>
        <p:spPr>
          <a:xfrm>
            <a:off x="4693307" y="3738130"/>
            <a:ext cx="205978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Storage Monitoring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243DEA6-727E-47F4-A5F6-036430D1788B}"/>
              </a:ext>
            </a:extLst>
          </p:cNvPr>
          <p:cNvSpPr/>
          <p:nvPr/>
        </p:nvSpPr>
        <p:spPr>
          <a:xfrm>
            <a:off x="7901117" y="1272979"/>
            <a:ext cx="990599" cy="45140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vCloud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Cloud Monitor (Websites)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E4567E-6BB6-4E84-A0E1-CCE8F961D314}"/>
              </a:ext>
            </a:extLst>
          </p:cNvPr>
          <p:cNvSpPr/>
          <p:nvPr/>
        </p:nvSpPr>
        <p:spPr>
          <a:xfrm>
            <a:off x="5743438" y="4105679"/>
            <a:ext cx="990599" cy="19620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en-US" sz="675" dirty="0">
                <a:solidFill>
                  <a:srgbClr val="22475C"/>
                </a:solidFill>
                <a:ea typeface="Arial Unicode MS" pitchFamily="34" charset="-128"/>
                <a:cs typeface="Arial Unicode MS" pitchFamily="34" charset="-128"/>
              </a:rPr>
              <a:t>Hitachi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CE07E84-B3B5-434D-90EC-47AE249A09BB}"/>
              </a:ext>
            </a:extLst>
          </p:cNvPr>
          <p:cNvCxnSpPr/>
          <p:nvPr/>
        </p:nvCxnSpPr>
        <p:spPr>
          <a:xfrm>
            <a:off x="2615006" y="1234205"/>
            <a:ext cx="1928282" cy="14817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24A0AF1-1431-4C94-B455-54C89522831E}"/>
              </a:ext>
            </a:extLst>
          </p:cNvPr>
          <p:cNvCxnSpPr/>
          <p:nvPr/>
        </p:nvCxnSpPr>
        <p:spPr>
          <a:xfrm>
            <a:off x="4748605" y="124055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4AE3443-3E51-43FC-93D3-F84FEFF5D8DC}"/>
              </a:ext>
            </a:extLst>
          </p:cNvPr>
          <p:cNvCxnSpPr/>
          <p:nvPr/>
        </p:nvCxnSpPr>
        <p:spPr>
          <a:xfrm>
            <a:off x="6784840" y="124055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F7CDE25-95E7-453C-8830-E973557ECFFE}"/>
              </a:ext>
            </a:extLst>
          </p:cNvPr>
          <p:cNvCxnSpPr/>
          <p:nvPr/>
        </p:nvCxnSpPr>
        <p:spPr>
          <a:xfrm>
            <a:off x="2615006" y="2697247"/>
            <a:ext cx="1985432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51AB268-A032-4B5C-A812-A7106F712631}"/>
              </a:ext>
            </a:extLst>
          </p:cNvPr>
          <p:cNvCxnSpPr/>
          <p:nvPr/>
        </p:nvCxnSpPr>
        <p:spPr>
          <a:xfrm>
            <a:off x="4748605" y="269724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7EC203D-A899-4CAB-8B19-CFF1E5C37C39}"/>
              </a:ext>
            </a:extLst>
          </p:cNvPr>
          <p:cNvCxnSpPr/>
          <p:nvPr/>
        </p:nvCxnSpPr>
        <p:spPr>
          <a:xfrm>
            <a:off x="6784840" y="2690897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1D017F-55D3-476B-8822-C3B2F714E41F}"/>
              </a:ext>
            </a:extLst>
          </p:cNvPr>
          <p:cNvCxnSpPr/>
          <p:nvPr/>
        </p:nvCxnSpPr>
        <p:spPr>
          <a:xfrm>
            <a:off x="2615006" y="4048527"/>
            <a:ext cx="1985432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937D88F-38D0-44D2-99FF-52D60E1DCA15}"/>
              </a:ext>
            </a:extLst>
          </p:cNvPr>
          <p:cNvCxnSpPr/>
          <p:nvPr/>
        </p:nvCxnSpPr>
        <p:spPr>
          <a:xfrm>
            <a:off x="4748605" y="404852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E7BB8BF-C8DA-438A-8FFE-CE39343803B4}"/>
              </a:ext>
            </a:extLst>
          </p:cNvPr>
          <p:cNvCxnSpPr/>
          <p:nvPr/>
        </p:nvCxnSpPr>
        <p:spPr>
          <a:xfrm>
            <a:off x="6816586" y="404852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E343D352-082A-4887-A4C6-D55BDECD3C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740" y="1775680"/>
            <a:ext cx="2033772" cy="112754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253F40D-29D2-476D-8E00-4499A306F790}"/>
              </a:ext>
            </a:extLst>
          </p:cNvPr>
          <p:cNvSpPr/>
          <p:nvPr/>
        </p:nvSpPr>
        <p:spPr>
          <a:xfrm>
            <a:off x="265016" y="4094127"/>
            <a:ext cx="1982390" cy="32316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Provide Service Desk in Multitenant Model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100BC6E-6B3D-48FA-BC91-6874421E3C87}"/>
              </a:ext>
            </a:extLst>
          </p:cNvPr>
          <p:cNvSpPr/>
          <p:nvPr/>
        </p:nvSpPr>
        <p:spPr>
          <a:xfrm>
            <a:off x="266935" y="3749680"/>
            <a:ext cx="221271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Service desk as service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C9A73D-FA0F-4269-AFEA-997D69EC9D94}"/>
              </a:ext>
            </a:extLst>
          </p:cNvPr>
          <p:cNvCxnSpPr/>
          <p:nvPr/>
        </p:nvCxnSpPr>
        <p:spPr>
          <a:xfrm>
            <a:off x="346047" y="4060076"/>
            <a:ext cx="1985432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itle 2">
            <a:extLst>
              <a:ext uri="{FF2B5EF4-FFF2-40B4-BE49-F238E27FC236}">
                <a16:creationId xmlns:a16="http://schemas.microsoft.com/office/drawing/2014/main" id="{CA2B1B73-B4CA-4123-8D94-1A1E064A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39" name="Slide Number Placeholder 21">
            <a:extLst>
              <a:ext uri="{FF2B5EF4-FFF2-40B4-BE49-F238E27FC236}">
                <a16:creationId xmlns:a16="http://schemas.microsoft.com/office/drawing/2014/main" id="{08249710-1AFD-4F76-BA83-A0519683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96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D4EC17-D1E7-4AAD-A314-BF65D815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997" y="1323821"/>
            <a:ext cx="8371716" cy="2387908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12700" algn="ctr">
            <a:noFill/>
            <a:round/>
            <a:headEnd type="none" w="sm" len="sm"/>
            <a:tailEnd type="none" w="sm" len="sm"/>
          </a:ln>
          <a:effectLst/>
        </p:spPr>
        <p:txBody>
          <a:bodyPr lIns="1369716" tIns="273953" rIns="91317" bIns="273953" anchor="t" anchorCtr="0"/>
          <a:lstStyle/>
          <a:p>
            <a:pPr defTabSz="456569" eaLnBrk="0" hangingPunct="0">
              <a:lnSpc>
                <a:spcPct val="90000"/>
              </a:lnSpc>
              <a:buClr>
                <a:srgbClr val="0070C0"/>
              </a:buClr>
              <a:defRPr/>
            </a:pPr>
            <a:endParaRPr lang="en-US" sz="825" kern="0" dirty="0">
              <a:solidFill>
                <a:srgbClr val="20343A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5" name="Pentagon 29">
            <a:extLst>
              <a:ext uri="{FF2B5EF4-FFF2-40B4-BE49-F238E27FC236}">
                <a16:creationId xmlns:a16="http://schemas.microsoft.com/office/drawing/2014/main" id="{838F3CF5-3AF5-45BB-9882-AD89BA4CF1B7}"/>
              </a:ext>
            </a:extLst>
          </p:cNvPr>
          <p:cNvSpPr/>
          <p:nvPr/>
        </p:nvSpPr>
        <p:spPr>
          <a:xfrm rot="16200000">
            <a:off x="3979953" y="131438"/>
            <a:ext cx="955874" cy="8150676"/>
          </a:xfrm>
          <a:prstGeom prst="homePlate">
            <a:avLst>
              <a:gd name="adj" fmla="val 29117"/>
            </a:avLst>
          </a:prstGeom>
          <a:solidFill>
            <a:schemeClr val="accent6">
              <a:lumMod val="20000"/>
              <a:lumOff val="80000"/>
            </a:schemeClr>
          </a:solidFill>
          <a:ln w="12700" algn="ctr">
            <a:noFill/>
            <a:round/>
            <a:headEnd type="none" w="sm" len="sm"/>
            <a:tailEnd type="none" w="sm" len="sm"/>
          </a:ln>
          <a:effectLst/>
        </p:spPr>
        <p:txBody>
          <a:bodyPr lIns="1369716" tIns="273953" rIns="91317" bIns="273953" anchor="t" anchorCtr="0"/>
          <a:lstStyle/>
          <a:p>
            <a:pPr defTabSz="456569" eaLnBrk="0" hangingPunct="0">
              <a:lnSpc>
                <a:spcPct val="90000"/>
              </a:lnSpc>
              <a:spcBef>
                <a:spcPts val="200"/>
              </a:spcBef>
              <a:buClr>
                <a:srgbClr val="0070C0"/>
              </a:buClr>
              <a:defRPr/>
            </a:pPr>
            <a:endParaRPr lang="en-US" sz="825" kern="0" dirty="0">
              <a:solidFill>
                <a:srgbClr val="20343A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BA6B6C4-FA5B-4E89-A9C6-2556915A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023938"/>
            <a:ext cx="8389938" cy="234000"/>
          </a:xfrm>
          <a:prstGeom prst="rect">
            <a:avLst/>
          </a:prstGeom>
          <a:solidFill>
            <a:srgbClr val="8FB4E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0" tIns="45659" rIns="0" bIns="45659" rtlCol="0" anchor="ctr"/>
          <a:lstStyle/>
          <a:p>
            <a:pPr algn="ctr" defTabSz="456569" eaLnBrk="0" hangingPunct="0">
              <a:defRPr/>
            </a:pPr>
            <a:r>
              <a:rPr lang="en-US" sz="11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UNIFIED MONITORING OF PUBLIC AND PRIVATE IT ENVIRONMENTS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57714" y="1323821"/>
            <a:ext cx="2367283" cy="2196924"/>
            <a:chOff x="3357714" y="1323821"/>
            <a:chExt cx="2367283" cy="21969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77A861-E11F-40FF-AE53-9CF27B59331A}"/>
                </a:ext>
              </a:extLst>
            </p:cNvPr>
            <p:cNvSpPr/>
            <p:nvPr/>
          </p:nvSpPr>
          <p:spPr>
            <a:xfrm>
              <a:off x="3357714" y="1789733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Service Levels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39DF19-7B17-4EDB-8C90-15F2632818E4}"/>
                </a:ext>
              </a:extLst>
            </p:cNvPr>
            <p:cNvSpPr/>
            <p:nvPr/>
          </p:nvSpPr>
          <p:spPr>
            <a:xfrm>
              <a:off x="3357714" y="1323821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Dashboards and Reporting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F910B9-7B2E-4ADA-AB7D-3913F98069EA}"/>
                </a:ext>
              </a:extLst>
            </p:cNvPr>
            <p:cNvSpPr/>
            <p:nvPr/>
          </p:nvSpPr>
          <p:spPr>
            <a:xfrm>
              <a:off x="3357714" y="2721559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Performance and Availability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68C342-097D-449D-8E68-A48608255B4A}"/>
                </a:ext>
              </a:extLst>
            </p:cNvPr>
            <p:cNvSpPr/>
            <p:nvPr/>
          </p:nvSpPr>
          <p:spPr>
            <a:xfrm>
              <a:off x="3357714" y="2255646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End User Response Time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2AE863-8B68-4937-8B24-74072BF83C28}"/>
                </a:ext>
              </a:extLst>
            </p:cNvPr>
            <p:cNvSpPr/>
            <p:nvPr/>
          </p:nvSpPr>
          <p:spPr>
            <a:xfrm>
              <a:off x="3357714" y="3187471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Events and Faults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C5579B6-69B6-44C7-8157-6E8A280D8806}"/>
              </a:ext>
            </a:extLst>
          </p:cNvPr>
          <p:cNvSpPr/>
          <p:nvPr/>
        </p:nvSpPr>
        <p:spPr>
          <a:xfrm>
            <a:off x="358775" y="1544801"/>
            <a:ext cx="2095997" cy="2122496"/>
          </a:xfrm>
          <a:prstGeom prst="rect">
            <a:avLst/>
          </a:prstGeom>
          <a:solidFill>
            <a:schemeClr val="bg1">
              <a:alpha val="64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0" tIns="36000" rIns="91317" bIns="182630" rtlCol="0" anchor="t"/>
          <a:lstStyle/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Multitenancy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Dashboard &amp; Reports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Distributed Architecture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Unified Trending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Visual  Alarms &amp; Reporting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Email Alerting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1000" kern="0" baseline="300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rd</a:t>
            </a: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Party Integration  (Service Now for ITSM )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Agent and Agent less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UMP (Portal ) available via Mobile</a:t>
            </a:r>
          </a:p>
          <a:p>
            <a:pPr marL="216000" indent="-144000" defTabSz="456569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US" sz="1000" kern="0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Left-Right Arrow 38">
            <a:extLst>
              <a:ext uri="{FF2B5EF4-FFF2-40B4-BE49-F238E27FC236}">
                <a16:creationId xmlns:a16="http://schemas.microsoft.com/office/drawing/2014/main" id="{FB0726CB-AC04-4B6F-BD0F-9D5AB0F476F8}"/>
              </a:ext>
            </a:extLst>
          </p:cNvPr>
          <p:cNvSpPr/>
          <p:nvPr/>
        </p:nvSpPr>
        <p:spPr>
          <a:xfrm>
            <a:off x="2696537" y="2299125"/>
            <a:ext cx="419412" cy="246317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  <a:defRPr/>
            </a:pPr>
            <a:endParaRPr lang="en-US" sz="900" kern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Left-Right Arrow 39">
            <a:extLst>
              <a:ext uri="{FF2B5EF4-FFF2-40B4-BE49-F238E27FC236}">
                <a16:creationId xmlns:a16="http://schemas.microsoft.com/office/drawing/2014/main" id="{718AEE6B-3A62-485B-9D88-6D7649A07B3C}"/>
              </a:ext>
            </a:extLst>
          </p:cNvPr>
          <p:cNvSpPr/>
          <p:nvPr/>
        </p:nvSpPr>
        <p:spPr>
          <a:xfrm>
            <a:off x="5965370" y="2299125"/>
            <a:ext cx="404037" cy="246317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  <a:defRPr/>
            </a:pPr>
            <a:endParaRPr lang="en-US" sz="900" kern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5A88EA-3977-453D-9B12-09ED2CF08871}"/>
              </a:ext>
            </a:extLst>
          </p:cNvPr>
          <p:cNvSpPr/>
          <p:nvPr/>
        </p:nvSpPr>
        <p:spPr>
          <a:xfrm>
            <a:off x="358775" y="1323821"/>
            <a:ext cx="2108985" cy="234251"/>
          </a:xfrm>
          <a:prstGeom prst="rect">
            <a:avLst/>
          </a:prstGeom>
          <a:solidFill>
            <a:srgbClr val="E7B8B7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</a:pPr>
            <a:r>
              <a:rPr lang="en-US" sz="11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FEATURES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B1BA2D0B-C527-4309-82F5-7D576FA91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850" y="4401180"/>
            <a:ext cx="1376322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Application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Commercial &amp; Custom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CCCA4533-CAB4-454C-9BFD-8E6965B5C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559" y="4401174"/>
            <a:ext cx="1156248" cy="43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7" tIns="45659" rIns="91317" bIns="45659">
            <a:no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Server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Physical &amp; Virtual</a:t>
            </a:r>
          </a:p>
        </p:txBody>
      </p:sp>
      <p:sp>
        <p:nvSpPr>
          <p:cNvPr id="24" name="Text Box 16">
            <a:extLst>
              <a:ext uri="{FF2B5EF4-FFF2-40B4-BE49-F238E27FC236}">
                <a16:creationId xmlns:a16="http://schemas.microsoft.com/office/drawing/2014/main" id="{227972B9-FA0A-4D50-B282-C6FB84549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318" y="4401179"/>
            <a:ext cx="1006457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Database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IT &amp; Business</a:t>
            </a:r>
          </a:p>
        </p:txBody>
      </p:sp>
      <p:sp>
        <p:nvSpPr>
          <p:cNvPr id="26" name="Text Box 54">
            <a:extLst>
              <a:ext uri="{FF2B5EF4-FFF2-40B4-BE49-F238E27FC236}">
                <a16:creationId xmlns:a16="http://schemas.microsoft.com/office/drawing/2014/main" id="{A4ECB050-2733-40A0-83C1-C15B91E9A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140" y="4401180"/>
            <a:ext cx="1146863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Cloud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Public &amp; Private</a:t>
            </a:r>
          </a:p>
        </p:txBody>
      </p:sp>
      <p:sp>
        <p:nvSpPr>
          <p:cNvPr id="27" name="Text Box 63">
            <a:extLst>
              <a:ext uri="{FF2B5EF4-FFF2-40B4-BE49-F238E27FC236}">
                <a16:creationId xmlns:a16="http://schemas.microsoft.com/office/drawing/2014/main" id="{83E8E83D-8FC0-43B5-A93C-9B69AF7CB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667" y="4401180"/>
            <a:ext cx="849200" cy="33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Network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LAN &amp; WAN</a:t>
            </a:r>
          </a:p>
        </p:txBody>
      </p:sp>
      <p:sp>
        <p:nvSpPr>
          <p:cNvPr id="30" name="Text Box 63">
            <a:extLst>
              <a:ext uri="{FF2B5EF4-FFF2-40B4-BE49-F238E27FC236}">
                <a16:creationId xmlns:a16="http://schemas.microsoft.com/office/drawing/2014/main" id="{A8BF4514-B6E0-4531-96FA-58B101607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579" y="4401179"/>
            <a:ext cx="859376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Power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Efficiency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06C5CB00-D2B1-4547-B41C-FD52EC91F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524" y="3974365"/>
            <a:ext cx="428319" cy="3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3597CF4C-004C-46E0-BD0C-BEE9549B8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116" y="3976711"/>
            <a:ext cx="408860" cy="36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EC920F09-BCC4-4A10-95DB-3D9C3124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9862" y="3943609"/>
            <a:ext cx="779418" cy="45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96B022DE-ED22-4178-AE4A-FDD4AD993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5836" y="3976711"/>
            <a:ext cx="396862" cy="36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electricity3.gif">
            <a:extLst>
              <a:ext uri="{FF2B5EF4-FFF2-40B4-BE49-F238E27FC236}">
                <a16:creationId xmlns:a16="http://schemas.microsoft.com/office/drawing/2014/main" id="{703DFE20-B907-463E-A1E8-083EB5FE7F0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t="12778"/>
          <a:stretch>
            <a:fillRect/>
          </a:stretch>
        </p:blipFill>
        <p:spPr>
          <a:xfrm>
            <a:off x="1229164" y="3976718"/>
            <a:ext cx="678207" cy="366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C67B9C-8B23-4573-81FF-FA566DA51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765" y="4042451"/>
            <a:ext cx="300492" cy="31672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1DF7B37-F51C-4F67-94AE-6BC75874D4CA}"/>
              </a:ext>
            </a:extLst>
          </p:cNvPr>
          <p:cNvSpPr/>
          <p:nvPr/>
        </p:nvSpPr>
        <p:spPr>
          <a:xfrm>
            <a:off x="6652716" y="1544801"/>
            <a:ext cx="2095997" cy="2122496"/>
          </a:xfrm>
          <a:prstGeom prst="rect">
            <a:avLst/>
          </a:prstGeom>
          <a:solidFill>
            <a:schemeClr val="bg1">
              <a:alpha val="64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0" tIns="36000" rIns="91317" bIns="182630" rtlCol="0" anchor="t"/>
          <a:lstStyle/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Application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Server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Cloud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Virtualization Monitoring 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Database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Storage Monitoring.</a:t>
            </a:r>
            <a:endParaRPr lang="en-IN" sz="1000" kern="0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 Center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Main Frame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Response Time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Big Data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Basic Network Monitoring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CDAAAA-FCB8-47E5-AAD3-5CC306F7DF90}"/>
              </a:ext>
            </a:extLst>
          </p:cNvPr>
          <p:cNvSpPr/>
          <p:nvPr/>
        </p:nvSpPr>
        <p:spPr>
          <a:xfrm>
            <a:off x="6639728" y="1323821"/>
            <a:ext cx="2108985" cy="234251"/>
          </a:xfrm>
          <a:prstGeom prst="rect">
            <a:avLst/>
          </a:prstGeom>
          <a:solidFill>
            <a:srgbClr val="CCC1DB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  <a:defRPr/>
            </a:pPr>
            <a:r>
              <a:rPr lang="en-US" sz="11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WHAT CAN WE MONITOR</a:t>
            </a:r>
          </a:p>
        </p:txBody>
      </p:sp>
      <p:sp>
        <p:nvSpPr>
          <p:cNvPr id="34" name="Slide Number Placeholder 21">
            <a:extLst>
              <a:ext uri="{FF2B5EF4-FFF2-40B4-BE49-F238E27FC236}">
                <a16:creationId xmlns:a16="http://schemas.microsoft.com/office/drawing/2014/main" id="{6C788FA1-F0A7-49EF-BB65-86823FF9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6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738982" y="1023937"/>
            <a:ext cx="4035131" cy="1692000"/>
          </a:xfrm>
          <a:prstGeom prst="rect">
            <a:avLst/>
          </a:prstGeom>
          <a:ln w="12700">
            <a:solidFill>
              <a:srgbClr val="E7B8B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973BCC09-4E9E-4F0B-B2A1-86F8EF139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168872"/>
              </p:ext>
            </p:extLst>
          </p:nvPr>
        </p:nvGraphicFramePr>
        <p:xfrm>
          <a:off x="4993052" y="1267862"/>
          <a:ext cx="3788695" cy="14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>
                <a:solidFill>
                  <a:prstClr val="black">
                    <a:lumMod val="65000"/>
                    <a:lumOff val="35000"/>
                  </a:prstClr>
                </a:solidFill>
              </a:rPr>
              <a:t>SIFY FINANCIALS</a:t>
            </a:r>
            <a:endParaRPr lang="en-IN" dirty="0"/>
          </a:p>
        </p:txBody>
      </p:sp>
      <p:sp>
        <p:nvSpPr>
          <p:cNvPr id="27" name="Rectangle 26"/>
          <p:cNvSpPr/>
          <p:nvPr/>
        </p:nvSpPr>
        <p:spPr>
          <a:xfrm>
            <a:off x="358775" y="2986425"/>
            <a:ext cx="4069987" cy="1692000"/>
          </a:xfrm>
          <a:prstGeom prst="rect">
            <a:avLst/>
          </a:prstGeom>
          <a:ln w="12700">
            <a:solidFill>
              <a:srgbClr val="CBC1D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8775" y="1023937"/>
            <a:ext cx="4053183" cy="1692000"/>
          </a:xfrm>
          <a:prstGeom prst="rect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1E8680-FE15-4346-BB98-ADBE881496AC}"/>
              </a:ext>
            </a:extLst>
          </p:cNvPr>
          <p:cNvSpPr txBox="1"/>
          <p:nvPr/>
        </p:nvSpPr>
        <p:spPr>
          <a:xfrm>
            <a:off x="358375" y="1023938"/>
            <a:ext cx="4045098" cy="253916"/>
          </a:xfrm>
          <a:prstGeom prst="rect">
            <a:avLst/>
          </a:prstGeom>
          <a:solidFill>
            <a:srgbClr val="8FB4E0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50" b="1" dirty="0">
                <a:solidFill>
                  <a:prstClr val="white"/>
                </a:solidFill>
                <a:latin typeface="Trebuchet MS" panose="020B0603020202020204" pitchFamily="34" charset="0"/>
              </a:rPr>
              <a:t>SIFY’S EVOLUTION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45A40360-1301-489A-BB35-01E3E5A3AE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4077420"/>
              </p:ext>
            </p:extLst>
          </p:nvPr>
        </p:nvGraphicFramePr>
        <p:xfrm>
          <a:off x="363600" y="1277853"/>
          <a:ext cx="4053508" cy="1499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735512" y="1023938"/>
            <a:ext cx="4038601" cy="253916"/>
          </a:xfrm>
          <a:prstGeom prst="rect">
            <a:avLst/>
          </a:prstGeom>
          <a:solidFill>
            <a:srgbClr val="E7B8B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 defTabSz="685800"/>
            <a:r>
              <a:rPr lang="en-US" sz="1050" dirty="0">
                <a:solidFill>
                  <a:prstClr val="white"/>
                </a:solidFill>
                <a:latin typeface="Trebuchet MS" panose="020B0603020202020204" pitchFamily="34" charset="0"/>
              </a:rPr>
              <a:t>REVENUE &amp; GROWTH</a:t>
            </a:r>
          </a:p>
        </p:txBody>
      </p:sp>
      <p:sp>
        <p:nvSpPr>
          <p:cNvPr id="42" name="TextBox 1"/>
          <p:cNvSpPr txBox="1"/>
          <p:nvPr/>
        </p:nvSpPr>
        <p:spPr>
          <a:xfrm rot="16200000">
            <a:off x="4455843" y="1771722"/>
            <a:ext cx="831530" cy="157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INR Crores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A447906-0A0A-4D9B-853E-A5AB398B7069}"/>
              </a:ext>
            </a:extLst>
          </p:cNvPr>
          <p:cNvCxnSpPr>
            <a:cxnSpLocks/>
          </p:cNvCxnSpPr>
          <p:nvPr/>
        </p:nvCxnSpPr>
        <p:spPr>
          <a:xfrm flipV="1">
            <a:off x="5537771" y="1352610"/>
            <a:ext cx="2596579" cy="497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">
            <a:extLst>
              <a:ext uri="{FF2B5EF4-FFF2-40B4-BE49-F238E27FC236}">
                <a16:creationId xmlns:a16="http://schemas.microsoft.com/office/drawing/2014/main" id="{65995853-3DF3-4117-BD34-4B93E6B5DB72}"/>
              </a:ext>
            </a:extLst>
          </p:cNvPr>
          <p:cNvSpPr txBox="1"/>
          <p:nvPr/>
        </p:nvSpPr>
        <p:spPr>
          <a:xfrm rot="20913466">
            <a:off x="5885010" y="1374720"/>
            <a:ext cx="1204715" cy="1617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CAGR 19%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21091" y="1219166"/>
            <a:ext cx="104389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Cloud Transformation</a:t>
            </a:r>
          </a:p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Partner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487073" y="1767218"/>
            <a:ext cx="3718560" cy="658430"/>
          </a:xfrm>
          <a:prstGeom prst="straightConnector1">
            <a:avLst/>
          </a:prstGeom>
          <a:ln w="98425">
            <a:solidFill>
              <a:srgbClr val="8FB4E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71486" y="1352610"/>
            <a:ext cx="87092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Converged ICT Services</a:t>
            </a:r>
          </a:p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Provider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0393" y="1728636"/>
            <a:ext cx="114263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Network/ </a:t>
            </a:r>
            <a:b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</a:b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Data Center</a:t>
            </a:r>
          </a:p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Service Provider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20312" y="1531770"/>
            <a:ext cx="109453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Managed DC and N/W Services Provider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9ADD5F2-2237-469C-8305-689C54625206}"/>
              </a:ext>
            </a:extLst>
          </p:cNvPr>
          <p:cNvSpPr txBox="1"/>
          <p:nvPr/>
        </p:nvSpPr>
        <p:spPr>
          <a:xfrm rot="16200000">
            <a:off x="371175" y="3599333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900" dirty="0">
                <a:solidFill>
                  <a:srgbClr val="595959"/>
                </a:solidFill>
                <a:latin typeface="Trebuchet MS" panose="020B0603020202020204" pitchFamily="34" charset="0"/>
              </a:rPr>
              <a:t>In  %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58775" y="2986425"/>
            <a:ext cx="4069987" cy="1689115"/>
            <a:chOff x="358775" y="2986425"/>
            <a:chExt cx="4069987" cy="168911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81E8680-FE15-4346-BB98-ADBE881496AC}"/>
                </a:ext>
              </a:extLst>
            </p:cNvPr>
            <p:cNvSpPr txBox="1"/>
            <p:nvPr/>
          </p:nvSpPr>
          <p:spPr>
            <a:xfrm>
              <a:off x="358775" y="2986425"/>
              <a:ext cx="4069987" cy="253916"/>
            </a:xfrm>
            <a:prstGeom prst="rect">
              <a:avLst/>
            </a:prstGeom>
            <a:solidFill>
              <a:srgbClr val="CBC1DB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50" b="1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TELECOM SERVICES : IT SERVICES WALLET SHARE</a:t>
              </a:r>
            </a:p>
          </p:txBody>
        </p:sp>
        <p:graphicFrame>
          <p:nvGraphicFramePr>
            <p:cNvPr id="60" name="Chart 59">
              <a:extLst>
                <a:ext uri="{FF2B5EF4-FFF2-40B4-BE49-F238E27FC236}">
                  <a16:creationId xmlns:a16="http://schemas.microsoft.com/office/drawing/2014/main" id="{CCDB52F9-7073-4957-8FE9-FB83BDCE790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80460112"/>
                </p:ext>
              </p:extLst>
            </p:nvPr>
          </p:nvGraphicFramePr>
          <p:xfrm>
            <a:off x="358775" y="3264876"/>
            <a:ext cx="4069987" cy="14106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8" name="Slide Number Placeholder 21">
            <a:extLst>
              <a:ext uri="{FF2B5EF4-FFF2-40B4-BE49-F238E27FC236}">
                <a16:creationId xmlns:a16="http://schemas.microsoft.com/office/drawing/2014/main" id="{E2B9B34A-C5A1-42A4-AF19-36AD0EA2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8A6E36-559C-47E7-AFE9-21321328B1ED}"/>
              </a:ext>
            </a:extLst>
          </p:cNvPr>
          <p:cNvSpPr/>
          <p:nvPr/>
        </p:nvSpPr>
        <p:spPr>
          <a:xfrm>
            <a:off x="4746091" y="2993613"/>
            <a:ext cx="4016198" cy="1681927"/>
          </a:xfrm>
          <a:prstGeom prst="rect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9BEF85-1BFD-446E-A66B-3F9930468D09}"/>
              </a:ext>
            </a:extLst>
          </p:cNvPr>
          <p:cNvSpPr txBox="1"/>
          <p:nvPr/>
        </p:nvSpPr>
        <p:spPr>
          <a:xfrm>
            <a:off x="4735512" y="2986425"/>
            <a:ext cx="4035131" cy="2539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Trebuchet MS" panose="020B0603020202020204" pitchFamily="34" charset="0"/>
              </a:rPr>
              <a:t>PROFIT AFTER TAX (PAT)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0FD0D2B-06B1-4EEB-A94B-CBBC2C2E3856}"/>
              </a:ext>
            </a:extLst>
          </p:cNvPr>
          <p:cNvCxnSpPr>
            <a:cxnSpLocks/>
          </p:cNvCxnSpPr>
          <p:nvPr/>
        </p:nvCxnSpPr>
        <p:spPr>
          <a:xfrm flipV="1">
            <a:off x="5632017" y="3263552"/>
            <a:ext cx="2598716" cy="644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6537195A-93E3-4C58-B03B-2CA9A1563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18655"/>
              </p:ext>
            </p:extLst>
          </p:nvPr>
        </p:nvGraphicFramePr>
        <p:xfrm>
          <a:off x="5009098" y="3140383"/>
          <a:ext cx="3753190" cy="153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TextBox 1">
            <a:extLst>
              <a:ext uri="{FF2B5EF4-FFF2-40B4-BE49-F238E27FC236}">
                <a16:creationId xmlns:a16="http://schemas.microsoft.com/office/drawing/2014/main" id="{79C8EAC3-8BAB-4600-9D64-214DC051FF0B}"/>
              </a:ext>
            </a:extLst>
          </p:cNvPr>
          <p:cNvSpPr txBox="1"/>
          <p:nvPr/>
        </p:nvSpPr>
        <p:spPr>
          <a:xfrm rot="20703344">
            <a:off x="5959841" y="3385791"/>
            <a:ext cx="1776157" cy="326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CAGR 30%</a:t>
            </a: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DEA1C7F2-4371-4F32-A933-130D59CA85CA}"/>
              </a:ext>
            </a:extLst>
          </p:cNvPr>
          <p:cNvSpPr txBox="1"/>
          <p:nvPr/>
        </p:nvSpPr>
        <p:spPr>
          <a:xfrm rot="16200000">
            <a:off x="4448900" y="3715962"/>
            <a:ext cx="790714" cy="1629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USD Million</a:t>
            </a:r>
          </a:p>
        </p:txBody>
      </p:sp>
    </p:spTree>
    <p:extLst>
      <p:ext uri="{BB962C8B-B14F-4D97-AF65-F5344CB8AC3E}">
        <p14:creationId xmlns:p14="http://schemas.microsoft.com/office/powerpoint/2010/main" val="14686396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5A45CF2-512E-42D1-8645-9FBBCF9D6198}"/>
              </a:ext>
            </a:extLst>
          </p:cNvPr>
          <p:cNvGrpSpPr/>
          <p:nvPr/>
        </p:nvGrpSpPr>
        <p:grpSpPr>
          <a:xfrm>
            <a:off x="363600" y="1023938"/>
            <a:ext cx="8385113" cy="3660775"/>
            <a:chOff x="420843" y="990599"/>
            <a:chExt cx="11228875" cy="568728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B53AFC-CC40-4960-BD61-1FF37C632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5363688"/>
              <a:ext cx="7302975" cy="12532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051CDF-E0D4-4511-8B76-D2A824C6B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3969493"/>
              <a:ext cx="7302975" cy="1338689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BDB791-869A-4D8A-B696-15EDF38C7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2732670"/>
              <a:ext cx="8072009" cy="1145006"/>
            </a:xfrm>
            <a:prstGeom prst="rect">
              <a:avLst/>
            </a:prstGeom>
            <a:no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C99D29-113C-4923-A0C5-AAD55661C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43" y="1007061"/>
              <a:ext cx="8296490" cy="1577257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BEC917-3311-4CB4-9E59-2997BCDB6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4354" y="4779319"/>
              <a:ext cx="2694468" cy="1834289"/>
            </a:xfrm>
            <a:prstGeom prst="rect">
              <a:avLst/>
            </a:prstGeom>
            <a:no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07CB141-F16D-402B-B16A-713449242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7"/>
            <a:stretch/>
          </p:blipFill>
          <p:spPr>
            <a:xfrm>
              <a:off x="8784354" y="990599"/>
              <a:ext cx="2865364" cy="3788719"/>
            </a:xfrm>
            <a:prstGeom prst="rect">
              <a:avLst/>
            </a:prstGeom>
            <a:noFill/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69C9BC7-5E6E-42DF-9731-FFA421AE2CEA}"/>
                </a:ext>
              </a:extLst>
            </p:cNvPr>
            <p:cNvCxnSpPr/>
            <p:nvPr/>
          </p:nvCxnSpPr>
          <p:spPr>
            <a:xfrm flipH="1">
              <a:off x="6001100" y="6297317"/>
              <a:ext cx="1935936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B2438F9-3234-42ED-B4CA-78EAB79D36A5}"/>
                </a:ext>
              </a:extLst>
            </p:cNvPr>
            <p:cNvCxnSpPr/>
            <p:nvPr/>
          </p:nvCxnSpPr>
          <p:spPr>
            <a:xfrm flipH="1">
              <a:off x="7407088" y="6124272"/>
              <a:ext cx="529950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59A0ECF-F15A-416C-ADDA-E0B0EBF63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326" y="2721855"/>
              <a:ext cx="894007" cy="3956033"/>
            </a:xfrm>
            <a:prstGeom prst="rect">
              <a:avLst/>
            </a:prstGeom>
            <a:noFill/>
          </p:spPr>
        </p:pic>
      </p:grpSp>
      <p:sp>
        <p:nvSpPr>
          <p:cNvPr id="17" name="Slide Number Placeholder 21">
            <a:extLst>
              <a:ext uri="{FF2B5EF4-FFF2-40B4-BE49-F238E27FC236}">
                <a16:creationId xmlns:a16="http://schemas.microsoft.com/office/drawing/2014/main" id="{276C9DBA-81A6-4D79-9431-740709F9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581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95" y="658099"/>
            <a:ext cx="5958011" cy="44854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DB1D81-628A-40EB-AD00-7E748369D2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42" y="1004888"/>
            <a:ext cx="5047837" cy="25003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B351FE79-4046-4A81-9494-165C0DB9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140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95" y="658099"/>
            <a:ext cx="5958011" cy="4485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282688-82A0-4ED4-BE5D-F9C1412968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42" y="1004888"/>
            <a:ext cx="5047200" cy="25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2DBD6707-C4FF-4AC6-A50D-8AC71B4C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</p:spPr>
        <p:txBody>
          <a:bodyPr/>
          <a:lstStyle/>
          <a:p>
            <a:fld id="{00A528DF-D215-450C-9DB5-2AB96B301B6B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790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6" t="22289" r="24991"/>
          <a:stretch/>
        </p:blipFill>
        <p:spPr>
          <a:xfrm flipH="1">
            <a:off x="0" y="0"/>
            <a:ext cx="9132425" cy="31642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0"/>
            <a:ext cx="9140626" cy="4165902"/>
          </a:xfrm>
          <a:prstGeom prst="rect">
            <a:avLst/>
          </a:prstGeom>
          <a:solidFill>
            <a:schemeClr val="tx2">
              <a:alpha val="31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177640"/>
            <a:ext cx="9144000" cy="196023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3114038"/>
            <a:ext cx="9144000" cy="1960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3" name="Rectangle 22"/>
          <p:cNvSpPr/>
          <p:nvPr userDrawn="1"/>
        </p:nvSpPr>
        <p:spPr>
          <a:xfrm rot="10800000">
            <a:off x="0" y="4883875"/>
            <a:ext cx="9144000" cy="196023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4" name="Rectangle 23"/>
          <p:cNvSpPr/>
          <p:nvPr userDrawn="1"/>
        </p:nvSpPr>
        <p:spPr>
          <a:xfrm rot="10800000">
            <a:off x="0" y="4947477"/>
            <a:ext cx="9144000" cy="1960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" name="Round Same Side Corner Rectangle 6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8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0" y="3360234"/>
            <a:ext cx="9144000" cy="1563643"/>
          </a:xfrm>
          <a:prstGeom prst="rect">
            <a:avLst/>
          </a:prstGeom>
          <a:pattFill prst="smCheck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ADA95-A07D-4A68-9230-6FA3F83025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7549" y="3933741"/>
            <a:ext cx="6284685" cy="461655"/>
          </a:xfrm>
        </p:spPr>
        <p:txBody>
          <a:bodyPr/>
          <a:lstStyle/>
          <a:p>
            <a:pPr defTabSz="1003960"/>
            <a:r>
              <a:rPr lang="en-IN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KEY CUSTOMERS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565615" y="3555508"/>
            <a:ext cx="0" cy="116448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2FF1CBF-0D7D-498B-A4B4-D013AE5FB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433" y="3427761"/>
            <a:ext cx="1374173" cy="13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983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14350" y="914400"/>
            <a:ext cx="5715000" cy="2132243"/>
          </a:xfrm>
          <a:prstGeom prst="roundRect">
            <a:avLst>
              <a:gd name="adj" fmla="val 5196"/>
            </a:avLst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57501" y="2457450"/>
            <a:ext cx="5715000" cy="2135274"/>
          </a:xfrm>
          <a:prstGeom prst="roundRect">
            <a:avLst>
              <a:gd name="adj" fmla="val 5196"/>
            </a:avLst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 – BFSI CUSTOMERS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137400" y="4729163"/>
            <a:ext cx="20066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defTabSz="685800"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C8834-92F8-4CCD-9367-89E26A95CDD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1900" y="2981806"/>
            <a:ext cx="4272012" cy="153304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AEF98F-284D-470C-B232-D59B149A2598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927" y="1060435"/>
            <a:ext cx="5578974" cy="1968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501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1">
            <a:extLst>
              <a:ext uri="{FF2B5EF4-FFF2-40B4-BE49-F238E27FC236}">
                <a16:creationId xmlns:a16="http://schemas.microsoft.com/office/drawing/2014/main" id="{ADFA6C45-F9FA-4698-8D1C-13C4274A58F1}"/>
              </a:ext>
            </a:extLst>
          </p:cNvPr>
          <p:cNvSpPr txBox="1">
            <a:spLocks/>
          </p:cNvSpPr>
          <p:nvPr/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defPPr>
              <a:defRPr lang="en-US"/>
            </a:defPPr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A528DF-D215-450C-9DB5-2AB96B301B6B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BFSI Credentials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53886" y="2505450"/>
            <a:ext cx="3692979" cy="2000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7754" y="1023938"/>
            <a:ext cx="4053909" cy="3660775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058" y="3705920"/>
            <a:ext cx="1655822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</a:rPr>
              <a:t>100+ </a:t>
            </a:r>
            <a:r>
              <a:rPr lang="en-US" sz="1000" dirty="0">
                <a:solidFill>
                  <a:prstClr val="black"/>
                </a:solidFill>
              </a:rPr>
              <a:t>BFSI Private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0627" y="4005894"/>
            <a:ext cx="1582687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</a:rPr>
              <a:t>80+ </a:t>
            </a:r>
            <a:r>
              <a:rPr lang="en-US" sz="1000" dirty="0">
                <a:solidFill>
                  <a:prstClr val="black"/>
                </a:solidFill>
              </a:rPr>
              <a:t>BFSI PSU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8616" y="3663037"/>
            <a:ext cx="1582687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</a:rPr>
              <a:t>35+ </a:t>
            </a:r>
            <a:r>
              <a:rPr lang="en-US" sz="1000" dirty="0">
                <a:solidFill>
                  <a:prstClr val="black"/>
                </a:solidFill>
              </a:rPr>
              <a:t>SOC Services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7537" y="2094129"/>
            <a:ext cx="17129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00" b="1" dirty="0">
                <a:solidFill>
                  <a:srgbClr val="C0504D"/>
                </a:solidFill>
              </a:rPr>
              <a:t>300+ </a:t>
            </a:r>
            <a:r>
              <a:rPr lang="en-US" sz="1000" dirty="0">
                <a:solidFill>
                  <a:prstClr val="black"/>
                </a:solidFill>
              </a:rPr>
              <a:t>data center services projects executed in </a:t>
            </a:r>
            <a:r>
              <a:rPr lang="en-US" sz="1000" b="1" dirty="0">
                <a:solidFill>
                  <a:prstClr val="black"/>
                </a:solidFill>
              </a:rPr>
              <a:t>BFSI</a:t>
            </a:r>
          </a:p>
        </p:txBody>
      </p:sp>
      <p:pic>
        <p:nvPicPr>
          <p:cNvPr id="1034" name="Picture 10" descr="Image result for transformatio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0" y="1449006"/>
            <a:ext cx="758012" cy="66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7F4FB0-B0F8-4670-A0BE-CEBE2D966D0E}"/>
              </a:ext>
            </a:extLst>
          </p:cNvPr>
          <p:cNvSpPr txBox="1"/>
          <p:nvPr/>
        </p:nvSpPr>
        <p:spPr>
          <a:xfrm>
            <a:off x="357755" y="3055390"/>
            <a:ext cx="1765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1000" b="1" dirty="0">
                <a:solidFill>
                  <a:prstClr val="black"/>
                </a:solidFill>
              </a:rPr>
              <a:t>Data center migration &amp; transition projects executed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04CD7C-B93D-48E1-A273-AFE6E94326DB}"/>
              </a:ext>
            </a:extLst>
          </p:cNvPr>
          <p:cNvSpPr txBox="1"/>
          <p:nvPr/>
        </p:nvSpPr>
        <p:spPr>
          <a:xfrm>
            <a:off x="2392120" y="3048859"/>
            <a:ext cx="1744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1000" b="1" dirty="0">
                <a:solidFill>
                  <a:prstClr val="black"/>
                </a:solidFill>
              </a:rPr>
              <a:t>Security services projects executed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04CD7C-B93D-48E1-A273-AFE6E94326DB}"/>
              </a:ext>
            </a:extLst>
          </p:cNvPr>
          <p:cNvSpPr txBox="1"/>
          <p:nvPr/>
        </p:nvSpPr>
        <p:spPr>
          <a:xfrm>
            <a:off x="1385506" y="1102019"/>
            <a:ext cx="1744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1050" b="1" dirty="0">
                <a:solidFill>
                  <a:prstClr val="black"/>
                </a:solidFill>
              </a:rPr>
              <a:t>Data center Services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D07DD7-6D7A-4DC3-B21A-B7884A50EC95}"/>
              </a:ext>
            </a:extLst>
          </p:cNvPr>
          <p:cNvSpPr txBox="1"/>
          <p:nvPr/>
        </p:nvSpPr>
        <p:spPr>
          <a:xfrm>
            <a:off x="2302476" y="2099471"/>
            <a:ext cx="171291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00" b="1" dirty="0">
                <a:solidFill>
                  <a:srgbClr val="C0504D"/>
                </a:solidFill>
              </a:rPr>
              <a:t>50+ &amp; counting</a:t>
            </a:r>
          </a:p>
          <a:p>
            <a:pPr algn="ctr" defTabSz="685800"/>
            <a:r>
              <a:rPr lang="en-US" sz="1000" dirty="0">
                <a:solidFill>
                  <a:prstClr val="black"/>
                </a:solidFill>
              </a:rPr>
              <a:t>Marquee logos in </a:t>
            </a:r>
            <a:r>
              <a:rPr lang="en-US" sz="1000" b="1" dirty="0">
                <a:solidFill>
                  <a:prstClr val="black"/>
                </a:solidFill>
              </a:rPr>
              <a:t>BFSI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7EF25-19EC-48FB-A5D8-EF7D0E7A6C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9556" l="9778" r="89778">
                        <a14:foregroundMark x1="47111" y1="60000" x2="47111" y2="60000"/>
                        <a14:foregroundMark x1="49778" y1="66222" x2="49778" y2="66222"/>
                        <a14:foregroundMark x1="49778" y1="66222" x2="49778" y2="66222"/>
                        <a14:foregroundMark x1="57333" y1="11111" x2="57333" y2="11111"/>
                        <a14:foregroundMark x1="48889" y1="4444" x2="48889" y2="4444"/>
                        <a14:foregroundMark x1="50222" y1="22222" x2="50222" y2="22222"/>
                        <a14:foregroundMark x1="36889" y1="72000" x2="36889" y2="72000"/>
                        <a14:foregroundMark x1="25778" y1="78667" x2="25778" y2="78667"/>
                        <a14:foregroundMark x1="16889" y1="99556" x2="16889" y2="99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4430" y="1451042"/>
            <a:ext cx="745834" cy="65505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21692" y="1023938"/>
            <a:ext cx="4140368" cy="3644787"/>
            <a:chOff x="4514850" y="800100"/>
            <a:chExt cx="4183203" cy="4184161"/>
          </a:xfrm>
        </p:grpSpPr>
        <p:sp>
          <p:nvSpPr>
            <p:cNvPr id="44" name="Rectangle 43"/>
            <p:cNvSpPr/>
            <p:nvPr/>
          </p:nvSpPr>
          <p:spPr>
            <a:xfrm>
              <a:off x="4514850" y="800100"/>
              <a:ext cx="4057650" cy="417195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00" dirty="0">
                <a:solidFill>
                  <a:prstClr val="white"/>
                </a:solidFill>
              </a:endParaRPr>
            </a:p>
          </p:txBody>
        </p:sp>
        <p:sp>
          <p:nvSpPr>
            <p:cNvPr id="52" name="TextBox 51"/>
            <p:cNvSpPr txBox="1">
              <a:spLocks/>
            </p:cNvSpPr>
            <p:nvPr/>
          </p:nvSpPr>
          <p:spPr>
            <a:xfrm>
              <a:off x="5348740" y="3407270"/>
              <a:ext cx="1452192" cy="635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00" b="1" dirty="0">
                  <a:solidFill>
                    <a:srgbClr val="C0504D"/>
                  </a:solidFill>
                </a:rPr>
                <a:t>10000+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Public sector 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Bank offices</a:t>
              </a:r>
            </a:p>
          </p:txBody>
        </p:sp>
        <p:sp>
          <p:nvSpPr>
            <p:cNvPr id="57" name="TextBox 56"/>
            <p:cNvSpPr txBox="1">
              <a:spLocks/>
            </p:cNvSpPr>
            <p:nvPr/>
          </p:nvSpPr>
          <p:spPr>
            <a:xfrm>
              <a:off x="7206343" y="4171618"/>
              <a:ext cx="1491710" cy="812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00" b="1" dirty="0">
                  <a:solidFill>
                    <a:srgbClr val="C0504D"/>
                  </a:solidFill>
                </a:rPr>
                <a:t>3000+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Public sector 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Insurance co. 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offices</a:t>
              </a:r>
            </a:p>
          </p:txBody>
        </p:sp>
        <p:sp>
          <p:nvSpPr>
            <p:cNvPr id="62" name="TextBox 61"/>
            <p:cNvSpPr txBox="1">
              <a:spLocks/>
            </p:cNvSpPr>
            <p:nvPr/>
          </p:nvSpPr>
          <p:spPr>
            <a:xfrm>
              <a:off x="7200900" y="3407817"/>
              <a:ext cx="1449265" cy="635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00" b="1" dirty="0">
                  <a:solidFill>
                    <a:srgbClr val="C0504D"/>
                  </a:solidFill>
                </a:rPr>
                <a:t>5000+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Co-operative 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bank offices</a:t>
              </a:r>
            </a:p>
          </p:txBody>
        </p:sp>
        <p:sp>
          <p:nvSpPr>
            <p:cNvPr id="63" name="TextBox 62"/>
            <p:cNvSpPr txBox="1">
              <a:spLocks/>
            </p:cNvSpPr>
            <p:nvPr/>
          </p:nvSpPr>
          <p:spPr>
            <a:xfrm>
              <a:off x="5350325" y="4220958"/>
              <a:ext cx="1345700" cy="635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000" b="1" dirty="0">
                  <a:solidFill>
                    <a:srgbClr val="C0504D"/>
                  </a:solidFill>
                </a:rPr>
                <a:t>4500+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Private bank</a:t>
              </a:r>
            </a:p>
            <a:p>
              <a:pPr defTabSz="685800"/>
              <a:r>
                <a:rPr lang="en-US" sz="1000" dirty="0">
                  <a:solidFill>
                    <a:prstClr val="black"/>
                  </a:solidFill>
                </a:rPr>
                <a:t>offices</a:t>
              </a:r>
            </a:p>
          </p:txBody>
        </p:sp>
        <p:pic>
          <p:nvPicPr>
            <p:cNvPr id="1038" name="Picture 14" descr="Image result for banks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151" y="3417751"/>
              <a:ext cx="649751" cy="64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mage result for banks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339" y="3391350"/>
              <a:ext cx="592048" cy="59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e result for private banks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245" y="4221600"/>
              <a:ext cx="624781" cy="62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5" name="Picture 21" descr="C:\Users\013146\Desktop\Untitle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797" y="4216107"/>
              <a:ext cx="620246" cy="60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04CD7C-B93D-48E1-A273-AFE6E94326DB}"/>
                </a:ext>
              </a:extLst>
            </p:cNvPr>
            <p:cNvSpPr txBox="1"/>
            <p:nvPr/>
          </p:nvSpPr>
          <p:spPr>
            <a:xfrm>
              <a:off x="5600700" y="857250"/>
              <a:ext cx="2000250" cy="300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IN" sz="1050" b="1" dirty="0">
                  <a:solidFill>
                    <a:prstClr val="black"/>
                  </a:solidFill>
                </a:rPr>
                <a:t>Network Services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3105C7-4E03-4FC7-8978-3975DDAE75A5}"/>
                </a:ext>
              </a:extLst>
            </p:cNvPr>
            <p:cNvSpPr txBox="1"/>
            <p:nvPr/>
          </p:nvSpPr>
          <p:spPr>
            <a:xfrm>
              <a:off x="5695900" y="3043047"/>
              <a:ext cx="2000250" cy="282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IN" sz="1000" b="1" dirty="0">
                  <a:solidFill>
                    <a:prstClr val="black"/>
                  </a:solidFill>
                </a:rPr>
                <a:t>Network Services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19DDFA-CA20-499F-98D7-C6D1ED7B1E20}"/>
                </a:ext>
              </a:extLst>
            </p:cNvPr>
            <p:cNvSpPr txBox="1">
              <a:spLocks/>
            </p:cNvSpPr>
            <p:nvPr/>
          </p:nvSpPr>
          <p:spPr>
            <a:xfrm>
              <a:off x="5935178" y="2124951"/>
              <a:ext cx="1551472" cy="812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00" b="1" dirty="0">
                  <a:solidFill>
                    <a:srgbClr val="C0504D"/>
                  </a:solidFill>
                </a:rPr>
                <a:t>15+ </a:t>
              </a:r>
            </a:p>
            <a:p>
              <a:pPr algn="ctr" defTabSz="685800"/>
              <a:r>
                <a:rPr lang="en-US" sz="1000" dirty="0">
                  <a:solidFill>
                    <a:prstClr val="black"/>
                  </a:solidFill>
                </a:rPr>
                <a:t>network &amp; transformation project executed </a:t>
              </a:r>
            </a:p>
          </p:txBody>
        </p:sp>
        <p:pic>
          <p:nvPicPr>
            <p:cNvPr id="1026" name="Picture 2" descr="Image result for network services ic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693" y="1391347"/>
              <a:ext cx="746441" cy="746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743325" y="751746"/>
            <a:ext cx="1657350" cy="1138176"/>
            <a:chOff x="3661002" y="751746"/>
            <a:chExt cx="1657350" cy="1138176"/>
          </a:xfrm>
        </p:grpSpPr>
        <p:sp>
          <p:nvSpPr>
            <p:cNvPr id="6" name="TextBox 5"/>
            <p:cNvSpPr txBox="1"/>
            <p:nvPr/>
          </p:nvSpPr>
          <p:spPr>
            <a:xfrm>
              <a:off x="3661002" y="1489812"/>
              <a:ext cx="16573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00" b="1" dirty="0">
                  <a:solidFill>
                    <a:srgbClr val="C0504D"/>
                  </a:solidFill>
                </a:rPr>
                <a:t>35%+ </a:t>
              </a:r>
            </a:p>
            <a:p>
              <a:pPr algn="ctr" defTabSz="685800"/>
              <a:r>
                <a:rPr lang="en-US" sz="1000" dirty="0">
                  <a:solidFill>
                    <a:prstClr val="black"/>
                  </a:solidFill>
                </a:rPr>
                <a:t>Revenue from </a:t>
              </a:r>
              <a:r>
                <a:rPr lang="en-US" sz="1000" b="1" dirty="0">
                  <a:solidFill>
                    <a:prstClr val="black"/>
                  </a:solidFill>
                </a:rPr>
                <a:t>BFSI</a:t>
              </a:r>
            </a:p>
          </p:txBody>
        </p:sp>
        <p:pic>
          <p:nvPicPr>
            <p:cNvPr id="1036" name="Picture 12" descr="Image result for revenue share icon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490" y="751746"/>
              <a:ext cx="714375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34"/>
          <p:cNvSpPr txBox="1"/>
          <p:nvPr/>
        </p:nvSpPr>
        <p:spPr>
          <a:xfrm>
            <a:off x="2353773" y="4157078"/>
            <a:ext cx="229442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  <a:latin typeface="Trebuchet MS" pitchFamily="34" charset="0"/>
              </a:rPr>
              <a:t>25+ 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Security Engagements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7741" y="4341359"/>
            <a:ext cx="1949729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/>
            <a:r>
              <a:rPr lang="en-US" sz="1000" b="1" dirty="0">
                <a:solidFill>
                  <a:srgbClr val="C0504D"/>
                </a:solidFill>
              </a:rPr>
              <a:t>20+ </a:t>
            </a:r>
            <a:r>
              <a:rPr lang="en-US" sz="1000" dirty="0">
                <a:solidFill>
                  <a:prstClr val="black"/>
                </a:solidFill>
              </a:rPr>
              <a:t>Security Projects</a:t>
            </a:r>
          </a:p>
        </p:txBody>
      </p:sp>
    </p:spTree>
    <p:extLst>
      <p:ext uri="{BB962C8B-B14F-4D97-AF65-F5344CB8AC3E}">
        <p14:creationId xmlns:p14="http://schemas.microsoft.com/office/powerpoint/2010/main" val="411083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4442249" y="914400"/>
            <a:ext cx="4280588" cy="26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866" tIns="33433" rIns="66866" bIns="33433"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4394148" y="1112520"/>
            <a:ext cx="73403" cy="3500120"/>
            <a:chOff x="6203665" y="-473584"/>
            <a:chExt cx="159326" cy="7597292"/>
          </a:xfrm>
        </p:grpSpPr>
        <p:sp>
          <p:nvSpPr>
            <p:cNvPr id="57" name="Shape 1520"/>
            <p:cNvSpPr/>
            <p:nvPr/>
          </p:nvSpPr>
          <p:spPr>
            <a:xfrm>
              <a:off x="6264187" y="-473584"/>
              <a:ext cx="0" cy="7597292"/>
            </a:xfrm>
            <a:prstGeom prst="line">
              <a:avLst/>
            </a:prstGeom>
            <a:noFill/>
            <a:ln w="177800" cap="rnd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wrap="square" lIns="57538" tIns="57538" rIns="57538" bIns="57538" numCol="1" anchor="t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" name="Shape 1521"/>
            <p:cNvSpPr/>
            <p:nvPr/>
          </p:nvSpPr>
          <p:spPr>
            <a:xfrm>
              <a:off x="6244276" y="519695"/>
              <a:ext cx="78103" cy="7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06"/>
                    <a:pt x="21120" y="14453"/>
                    <a:pt x="20160" y="16200"/>
                  </a:cubicBezTo>
                  <a:cubicBezTo>
                    <a:pt x="19200" y="17788"/>
                    <a:pt x="17920" y="18900"/>
                    <a:pt x="16160" y="20012"/>
                  </a:cubicBezTo>
                  <a:cubicBezTo>
                    <a:pt x="14400" y="20965"/>
                    <a:pt x="12640" y="21600"/>
                    <a:pt x="10720" y="21600"/>
                  </a:cubicBezTo>
                  <a:cubicBezTo>
                    <a:pt x="8640" y="21600"/>
                    <a:pt x="7040" y="20965"/>
                    <a:pt x="5440" y="20012"/>
                  </a:cubicBezTo>
                  <a:cubicBezTo>
                    <a:pt x="3680" y="18900"/>
                    <a:pt x="2400" y="17788"/>
                    <a:pt x="1440" y="16200"/>
                  </a:cubicBezTo>
                  <a:cubicBezTo>
                    <a:pt x="320" y="14453"/>
                    <a:pt x="0" y="12706"/>
                    <a:pt x="0" y="10800"/>
                  </a:cubicBezTo>
                  <a:cubicBezTo>
                    <a:pt x="0" y="8735"/>
                    <a:pt x="320" y="7147"/>
                    <a:pt x="1440" y="5400"/>
                  </a:cubicBezTo>
                  <a:cubicBezTo>
                    <a:pt x="2400" y="3653"/>
                    <a:pt x="3680" y="2382"/>
                    <a:pt x="5440" y="1429"/>
                  </a:cubicBezTo>
                  <a:cubicBezTo>
                    <a:pt x="7040" y="476"/>
                    <a:pt x="8800" y="0"/>
                    <a:pt x="10720" y="0"/>
                  </a:cubicBezTo>
                  <a:cubicBezTo>
                    <a:pt x="12800" y="0"/>
                    <a:pt x="14400" y="476"/>
                    <a:pt x="16160" y="1429"/>
                  </a:cubicBezTo>
                  <a:cubicBezTo>
                    <a:pt x="17920" y="2382"/>
                    <a:pt x="19200" y="3653"/>
                    <a:pt x="20160" y="5400"/>
                  </a:cubicBezTo>
                  <a:cubicBezTo>
                    <a:pt x="21120" y="7147"/>
                    <a:pt x="21600" y="873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59" name="Shape 1522"/>
            <p:cNvSpPr/>
            <p:nvPr/>
          </p:nvSpPr>
          <p:spPr>
            <a:xfrm>
              <a:off x="6203665" y="3101051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0" name="Shape 1523"/>
            <p:cNvSpPr/>
            <p:nvPr/>
          </p:nvSpPr>
          <p:spPr>
            <a:xfrm>
              <a:off x="6203665" y="4399952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252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252"/>
                    <a:pt x="2417" y="17922"/>
                    <a:pt x="1482" y="16200"/>
                  </a:cubicBezTo>
                  <a:cubicBezTo>
                    <a:pt x="468" y="14478"/>
                    <a:pt x="0" y="12835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1" name="Shape 1524"/>
            <p:cNvSpPr/>
            <p:nvPr/>
          </p:nvSpPr>
          <p:spPr>
            <a:xfrm>
              <a:off x="6203665" y="5674688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252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252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843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2" name="Shape 1525"/>
            <p:cNvSpPr/>
            <p:nvPr/>
          </p:nvSpPr>
          <p:spPr>
            <a:xfrm>
              <a:off x="6203665" y="6910639"/>
              <a:ext cx="159326" cy="15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835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835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470"/>
                    <a:pt x="8812" y="0"/>
                    <a:pt x="10761" y="0"/>
                  </a:cubicBezTo>
                  <a:cubicBezTo>
                    <a:pt x="12788" y="0"/>
                    <a:pt x="14426" y="470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843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3" name="Shape 1526"/>
            <p:cNvSpPr/>
            <p:nvPr/>
          </p:nvSpPr>
          <p:spPr>
            <a:xfrm>
              <a:off x="6203665" y="479085"/>
              <a:ext cx="159326" cy="15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4" name="Shape 1527"/>
            <p:cNvSpPr/>
            <p:nvPr/>
          </p:nvSpPr>
          <p:spPr>
            <a:xfrm>
              <a:off x="6203665" y="1850479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4602503" y="1403923"/>
            <a:ext cx="41658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Increase in number of cloud DCs from 4 to 6</a:t>
            </a:r>
          </a:p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Two new cloud DCs are under implementation; 100% growth in capacity by 2020</a:t>
            </a:r>
          </a:p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Cloud and Software Defined Network Orchestration IP developed by Sify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59976" y="1403923"/>
            <a:ext cx="3717601" cy="554400"/>
          </a:xfrm>
          <a:prstGeom prst="rect">
            <a:avLst/>
          </a:prstGeom>
          <a:solidFill>
            <a:srgbClr val="92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60498" y="1448192"/>
            <a:ext cx="2267162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Increased adoption of cloud services</a:t>
            </a:r>
          </a:p>
        </p:txBody>
      </p:sp>
      <p:grpSp>
        <p:nvGrpSpPr>
          <p:cNvPr id="4" name="Group 79"/>
          <p:cNvGrpSpPr/>
          <p:nvPr/>
        </p:nvGrpSpPr>
        <p:grpSpPr>
          <a:xfrm>
            <a:off x="3326159" y="1519580"/>
            <a:ext cx="578108" cy="436906"/>
            <a:chOff x="4749800" y="1530350"/>
            <a:chExt cx="790575" cy="657225"/>
          </a:xfrm>
          <a:solidFill>
            <a:schemeClr val="bg1"/>
          </a:solidFill>
        </p:grpSpPr>
        <p:sp>
          <p:nvSpPr>
            <p:cNvPr id="81" name="Freeform 433"/>
            <p:cNvSpPr>
              <a:spLocks/>
            </p:cNvSpPr>
            <p:nvPr/>
          </p:nvSpPr>
          <p:spPr bwMode="auto">
            <a:xfrm>
              <a:off x="5257800" y="1857375"/>
              <a:ext cx="282575" cy="123825"/>
            </a:xfrm>
            <a:custGeom>
              <a:avLst/>
              <a:gdLst>
                <a:gd name="T0" fmla="*/ 2147483646 w 89"/>
                <a:gd name="T1" fmla="*/ 2147483646 h 39"/>
                <a:gd name="T2" fmla="*/ 0 w 89"/>
                <a:gd name="T3" fmla="*/ 0 h 39"/>
                <a:gd name="T4" fmla="*/ 0 w 89"/>
                <a:gd name="T5" fmla="*/ 2147483646 h 39"/>
                <a:gd name="T6" fmla="*/ 2147483646 w 89"/>
                <a:gd name="T7" fmla="*/ 2147483646 h 39"/>
                <a:gd name="T8" fmla="*/ 2147483646 w 89"/>
                <a:gd name="T9" fmla="*/ 2147483646 h 39"/>
                <a:gd name="T10" fmla="*/ 2147483646 w 89"/>
                <a:gd name="T11" fmla="*/ 0 h 39"/>
                <a:gd name="T12" fmla="*/ 2147483646 w 8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39">
                  <a:moveTo>
                    <a:pt x="45" y="18"/>
                  </a:moveTo>
                  <a:cubicBezTo>
                    <a:pt x="20" y="18"/>
                    <a:pt x="0" y="1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1"/>
                    <a:pt x="20" y="39"/>
                    <a:pt x="45" y="39"/>
                  </a:cubicBezTo>
                  <a:cubicBezTo>
                    <a:pt x="69" y="39"/>
                    <a:pt x="89" y="31"/>
                    <a:pt x="89" y="2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0"/>
                    <a:pt x="69" y="18"/>
                    <a:pt x="4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2" name="Freeform 434"/>
            <p:cNvSpPr>
              <a:spLocks/>
            </p:cNvSpPr>
            <p:nvPr/>
          </p:nvSpPr>
          <p:spPr bwMode="auto">
            <a:xfrm>
              <a:off x="5257800" y="1771650"/>
              <a:ext cx="282575" cy="123825"/>
            </a:xfrm>
            <a:custGeom>
              <a:avLst/>
              <a:gdLst>
                <a:gd name="T0" fmla="*/ 2147483646 w 89"/>
                <a:gd name="T1" fmla="*/ 2147483646 h 39"/>
                <a:gd name="T2" fmla="*/ 0 w 89"/>
                <a:gd name="T3" fmla="*/ 0 h 39"/>
                <a:gd name="T4" fmla="*/ 0 w 89"/>
                <a:gd name="T5" fmla="*/ 2147483646 h 39"/>
                <a:gd name="T6" fmla="*/ 2147483646 w 89"/>
                <a:gd name="T7" fmla="*/ 2147483646 h 39"/>
                <a:gd name="T8" fmla="*/ 2147483646 w 89"/>
                <a:gd name="T9" fmla="*/ 2147483646 h 39"/>
                <a:gd name="T10" fmla="*/ 2147483646 w 89"/>
                <a:gd name="T11" fmla="*/ 0 h 39"/>
                <a:gd name="T12" fmla="*/ 2147483646 w 8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39">
                  <a:moveTo>
                    <a:pt x="45" y="17"/>
                  </a:moveTo>
                  <a:cubicBezTo>
                    <a:pt x="20" y="17"/>
                    <a:pt x="0" y="1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20" y="39"/>
                    <a:pt x="45" y="39"/>
                  </a:cubicBezTo>
                  <a:cubicBezTo>
                    <a:pt x="69" y="39"/>
                    <a:pt x="89" y="31"/>
                    <a:pt x="89" y="2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0"/>
                    <a:pt x="69" y="1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3" name="Freeform 435"/>
            <p:cNvSpPr>
              <a:spLocks noEditPoints="1"/>
            </p:cNvSpPr>
            <p:nvPr/>
          </p:nvSpPr>
          <p:spPr bwMode="auto">
            <a:xfrm>
              <a:off x="5257800" y="1628775"/>
              <a:ext cx="282575" cy="184150"/>
            </a:xfrm>
            <a:custGeom>
              <a:avLst/>
              <a:gdLst>
                <a:gd name="T0" fmla="*/ 2147483646 w 89"/>
                <a:gd name="T1" fmla="*/ 0 h 58"/>
                <a:gd name="T2" fmla="*/ 0 w 89"/>
                <a:gd name="T3" fmla="*/ 2147483646 h 58"/>
                <a:gd name="T4" fmla="*/ 0 w 89"/>
                <a:gd name="T5" fmla="*/ 2147483646 h 58"/>
                <a:gd name="T6" fmla="*/ 0 w 89"/>
                <a:gd name="T7" fmla="*/ 2147483646 h 58"/>
                <a:gd name="T8" fmla="*/ 2147483646 w 89"/>
                <a:gd name="T9" fmla="*/ 2147483646 h 58"/>
                <a:gd name="T10" fmla="*/ 2147483646 w 89"/>
                <a:gd name="T11" fmla="*/ 2147483646 h 58"/>
                <a:gd name="T12" fmla="*/ 2147483646 w 89"/>
                <a:gd name="T13" fmla="*/ 2147483646 h 58"/>
                <a:gd name="T14" fmla="*/ 2147483646 w 89"/>
                <a:gd name="T15" fmla="*/ 0 h 58"/>
                <a:gd name="T16" fmla="*/ 2147483646 w 89"/>
                <a:gd name="T17" fmla="*/ 2147483646 h 58"/>
                <a:gd name="T18" fmla="*/ 2147483646 w 89"/>
                <a:gd name="T19" fmla="*/ 2147483646 h 58"/>
                <a:gd name="T20" fmla="*/ 2147483646 w 89"/>
                <a:gd name="T21" fmla="*/ 2147483646 h 58"/>
                <a:gd name="T22" fmla="*/ 2147483646 w 89"/>
                <a:gd name="T23" fmla="*/ 2147483646 h 58"/>
                <a:gd name="T24" fmla="*/ 2147483646 w 89"/>
                <a:gd name="T25" fmla="*/ 2147483646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58">
                  <a:moveTo>
                    <a:pt x="45" y="0"/>
                  </a:moveTo>
                  <a:cubicBezTo>
                    <a:pt x="20" y="0"/>
                    <a:pt x="0" y="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0"/>
                    <a:pt x="20" y="58"/>
                    <a:pt x="45" y="58"/>
                  </a:cubicBezTo>
                  <a:cubicBezTo>
                    <a:pt x="69" y="58"/>
                    <a:pt x="89" y="50"/>
                    <a:pt x="89" y="40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8"/>
                    <a:pt x="69" y="0"/>
                    <a:pt x="45" y="0"/>
                  </a:cubicBezTo>
                  <a:close/>
                  <a:moveTo>
                    <a:pt x="45" y="36"/>
                  </a:moveTo>
                  <a:cubicBezTo>
                    <a:pt x="21" y="36"/>
                    <a:pt x="1" y="28"/>
                    <a:pt x="1" y="18"/>
                  </a:cubicBezTo>
                  <a:cubicBezTo>
                    <a:pt x="1" y="9"/>
                    <a:pt x="21" y="1"/>
                    <a:pt x="45" y="1"/>
                  </a:cubicBezTo>
                  <a:cubicBezTo>
                    <a:pt x="69" y="1"/>
                    <a:pt x="89" y="9"/>
                    <a:pt x="89" y="18"/>
                  </a:cubicBezTo>
                  <a:cubicBezTo>
                    <a:pt x="89" y="28"/>
                    <a:pt x="69" y="36"/>
                    <a:pt x="4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4" name="Freeform 436"/>
            <p:cNvSpPr>
              <a:spLocks noEditPoints="1"/>
            </p:cNvSpPr>
            <p:nvPr/>
          </p:nvSpPr>
          <p:spPr bwMode="auto">
            <a:xfrm>
              <a:off x="5270500" y="1631950"/>
              <a:ext cx="257175" cy="104775"/>
            </a:xfrm>
            <a:custGeom>
              <a:avLst/>
              <a:gdLst>
                <a:gd name="T0" fmla="*/ 2147483646 w 81"/>
                <a:gd name="T1" fmla="*/ 0 h 33"/>
                <a:gd name="T2" fmla="*/ 0 w 81"/>
                <a:gd name="T3" fmla="*/ 2147483646 h 33"/>
                <a:gd name="T4" fmla="*/ 2147483646 w 81"/>
                <a:gd name="T5" fmla="*/ 2147483646 h 33"/>
                <a:gd name="T6" fmla="*/ 2147483646 w 81"/>
                <a:gd name="T7" fmla="*/ 2147483646 h 33"/>
                <a:gd name="T8" fmla="*/ 2147483646 w 81"/>
                <a:gd name="T9" fmla="*/ 0 h 33"/>
                <a:gd name="T10" fmla="*/ 2147483646 w 81"/>
                <a:gd name="T11" fmla="*/ 2147483646 h 33"/>
                <a:gd name="T12" fmla="*/ 2147483646 w 81"/>
                <a:gd name="T13" fmla="*/ 2147483646 h 33"/>
                <a:gd name="T14" fmla="*/ 2147483646 w 81"/>
                <a:gd name="T15" fmla="*/ 2147483646 h 33"/>
                <a:gd name="T16" fmla="*/ 2147483646 w 81"/>
                <a:gd name="T17" fmla="*/ 2147483646 h 33"/>
                <a:gd name="T18" fmla="*/ 2147483646 w 81"/>
                <a:gd name="T19" fmla="*/ 2147483646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33">
                  <a:moveTo>
                    <a:pt x="41" y="0"/>
                  </a:moveTo>
                  <a:cubicBezTo>
                    <a:pt x="18" y="0"/>
                    <a:pt x="0" y="8"/>
                    <a:pt x="0" y="17"/>
                  </a:cubicBezTo>
                  <a:cubicBezTo>
                    <a:pt x="0" y="26"/>
                    <a:pt x="18" y="33"/>
                    <a:pt x="41" y="33"/>
                  </a:cubicBezTo>
                  <a:cubicBezTo>
                    <a:pt x="63" y="33"/>
                    <a:pt x="81" y="26"/>
                    <a:pt x="81" y="17"/>
                  </a:cubicBezTo>
                  <a:cubicBezTo>
                    <a:pt x="81" y="8"/>
                    <a:pt x="63" y="0"/>
                    <a:pt x="41" y="0"/>
                  </a:cubicBezTo>
                  <a:close/>
                  <a:moveTo>
                    <a:pt x="41" y="31"/>
                  </a:moveTo>
                  <a:cubicBezTo>
                    <a:pt x="21" y="31"/>
                    <a:pt x="6" y="24"/>
                    <a:pt x="6" y="17"/>
                  </a:cubicBezTo>
                  <a:cubicBezTo>
                    <a:pt x="6" y="9"/>
                    <a:pt x="21" y="3"/>
                    <a:pt x="41" y="3"/>
                  </a:cubicBezTo>
                  <a:cubicBezTo>
                    <a:pt x="60" y="3"/>
                    <a:pt x="76" y="9"/>
                    <a:pt x="76" y="17"/>
                  </a:cubicBezTo>
                  <a:cubicBezTo>
                    <a:pt x="76" y="24"/>
                    <a:pt x="60" y="31"/>
                    <a:pt x="4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5" name="Freeform 437"/>
            <p:cNvSpPr>
              <a:spLocks/>
            </p:cNvSpPr>
            <p:nvPr/>
          </p:nvSpPr>
          <p:spPr bwMode="auto">
            <a:xfrm>
              <a:off x="4749800" y="1530350"/>
              <a:ext cx="584200" cy="454025"/>
            </a:xfrm>
            <a:custGeom>
              <a:avLst/>
              <a:gdLst>
                <a:gd name="T0" fmla="*/ 2147483646 w 184"/>
                <a:gd name="T1" fmla="*/ 2147483646 h 143"/>
                <a:gd name="T2" fmla="*/ 2147483646 w 184"/>
                <a:gd name="T3" fmla="*/ 2147483646 h 143"/>
                <a:gd name="T4" fmla="*/ 2147483646 w 184"/>
                <a:gd name="T5" fmla="*/ 2147483646 h 143"/>
                <a:gd name="T6" fmla="*/ 2147483646 w 184"/>
                <a:gd name="T7" fmla="*/ 2147483646 h 143"/>
                <a:gd name="T8" fmla="*/ 2147483646 w 184"/>
                <a:gd name="T9" fmla="*/ 0 h 143"/>
                <a:gd name="T10" fmla="*/ 2147483646 w 184"/>
                <a:gd name="T11" fmla="*/ 2147483646 h 143"/>
                <a:gd name="T12" fmla="*/ 2147483646 w 184"/>
                <a:gd name="T13" fmla="*/ 2147483646 h 143"/>
                <a:gd name="T14" fmla="*/ 2147483646 w 184"/>
                <a:gd name="T15" fmla="*/ 2147483646 h 143"/>
                <a:gd name="T16" fmla="*/ 2147483646 w 184"/>
                <a:gd name="T17" fmla="*/ 2147483646 h 143"/>
                <a:gd name="T18" fmla="*/ 0 w 184"/>
                <a:gd name="T19" fmla="*/ 2147483646 h 143"/>
                <a:gd name="T20" fmla="*/ 2147483646 w 184"/>
                <a:gd name="T21" fmla="*/ 2147483646 h 143"/>
                <a:gd name="T22" fmla="*/ 2147483646 w 184"/>
                <a:gd name="T23" fmla="*/ 2147483646 h 143"/>
                <a:gd name="T24" fmla="*/ 2147483646 w 184"/>
                <a:gd name="T25" fmla="*/ 2147483646 h 143"/>
                <a:gd name="T26" fmla="*/ 2147483646 w 184"/>
                <a:gd name="T27" fmla="*/ 2147483646 h 143"/>
                <a:gd name="T28" fmla="*/ 2147483646 w 184"/>
                <a:gd name="T29" fmla="*/ 2147483646 h 143"/>
                <a:gd name="T30" fmla="*/ 2147483646 w 184"/>
                <a:gd name="T31" fmla="*/ 2147483646 h 143"/>
                <a:gd name="T32" fmla="*/ 2147483646 w 184"/>
                <a:gd name="T33" fmla="*/ 2147483646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4" h="143">
                  <a:moveTo>
                    <a:pt x="156" y="128"/>
                  </a:moveTo>
                  <a:cubicBezTo>
                    <a:pt x="156" y="128"/>
                    <a:pt x="156" y="128"/>
                    <a:pt x="156" y="128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38"/>
                    <a:pt x="167" y="31"/>
                    <a:pt x="184" y="28"/>
                  </a:cubicBezTo>
                  <a:cubicBezTo>
                    <a:pt x="176" y="12"/>
                    <a:pt x="158" y="0"/>
                    <a:pt x="139" y="0"/>
                  </a:cubicBezTo>
                  <a:cubicBezTo>
                    <a:pt x="118" y="0"/>
                    <a:pt x="99" y="14"/>
                    <a:pt x="92" y="34"/>
                  </a:cubicBezTo>
                  <a:cubicBezTo>
                    <a:pt x="89" y="33"/>
                    <a:pt x="85" y="33"/>
                    <a:pt x="81" y="33"/>
                  </a:cubicBezTo>
                  <a:cubicBezTo>
                    <a:pt x="62" y="33"/>
                    <a:pt x="46" y="47"/>
                    <a:pt x="45" y="66"/>
                  </a:cubicBezTo>
                  <a:cubicBezTo>
                    <a:pt x="43" y="66"/>
                    <a:pt x="41" y="66"/>
                    <a:pt x="39" y="66"/>
                  </a:cubicBezTo>
                  <a:cubicBezTo>
                    <a:pt x="17" y="66"/>
                    <a:pt x="0" y="83"/>
                    <a:pt x="0" y="104"/>
                  </a:cubicBezTo>
                  <a:cubicBezTo>
                    <a:pt x="0" y="124"/>
                    <a:pt x="14" y="140"/>
                    <a:pt x="33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3"/>
                    <a:pt x="100" y="143"/>
                    <a:pt x="100" y="143"/>
                  </a:cubicBezTo>
                  <a:cubicBezTo>
                    <a:pt x="100" y="143"/>
                    <a:pt x="100" y="143"/>
                    <a:pt x="101" y="143"/>
                  </a:cubicBezTo>
                  <a:cubicBezTo>
                    <a:pt x="175" y="143"/>
                    <a:pt x="175" y="143"/>
                    <a:pt x="175" y="143"/>
                  </a:cubicBezTo>
                  <a:cubicBezTo>
                    <a:pt x="164" y="140"/>
                    <a:pt x="156" y="134"/>
                    <a:pt x="156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6" name="Freeform 438"/>
            <p:cNvSpPr>
              <a:spLocks/>
            </p:cNvSpPr>
            <p:nvPr/>
          </p:nvSpPr>
          <p:spPr bwMode="auto">
            <a:xfrm>
              <a:off x="4895850" y="2019300"/>
              <a:ext cx="111125" cy="168275"/>
            </a:xfrm>
            <a:custGeom>
              <a:avLst/>
              <a:gdLst>
                <a:gd name="T0" fmla="*/ 0 w 70"/>
                <a:gd name="T1" fmla="*/ 2147483646 h 106"/>
                <a:gd name="T2" fmla="*/ 2147483646 w 70"/>
                <a:gd name="T3" fmla="*/ 2147483646 h 106"/>
                <a:gd name="T4" fmla="*/ 2147483646 w 70"/>
                <a:gd name="T5" fmla="*/ 2147483646 h 106"/>
                <a:gd name="T6" fmla="*/ 2147483646 w 70"/>
                <a:gd name="T7" fmla="*/ 2147483646 h 106"/>
                <a:gd name="T8" fmla="*/ 2147483646 w 70"/>
                <a:gd name="T9" fmla="*/ 2147483646 h 106"/>
                <a:gd name="T10" fmla="*/ 2147483646 w 70"/>
                <a:gd name="T11" fmla="*/ 2147483646 h 106"/>
                <a:gd name="T12" fmla="*/ 2147483646 w 70"/>
                <a:gd name="T13" fmla="*/ 0 h 106"/>
                <a:gd name="T14" fmla="*/ 0 w 70"/>
                <a:gd name="T15" fmla="*/ 2147483646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106">
                  <a:moveTo>
                    <a:pt x="0" y="48"/>
                  </a:moveTo>
                  <a:lnTo>
                    <a:pt x="20" y="48"/>
                  </a:lnTo>
                  <a:lnTo>
                    <a:pt x="20" y="106"/>
                  </a:lnTo>
                  <a:lnTo>
                    <a:pt x="50" y="106"/>
                  </a:lnTo>
                  <a:lnTo>
                    <a:pt x="50" y="48"/>
                  </a:lnTo>
                  <a:lnTo>
                    <a:pt x="70" y="48"/>
                  </a:lnTo>
                  <a:lnTo>
                    <a:pt x="34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7" name="Freeform 439"/>
            <p:cNvSpPr>
              <a:spLocks/>
            </p:cNvSpPr>
            <p:nvPr/>
          </p:nvSpPr>
          <p:spPr bwMode="auto">
            <a:xfrm>
              <a:off x="5203825" y="2019300"/>
              <a:ext cx="111125" cy="168275"/>
            </a:xfrm>
            <a:custGeom>
              <a:avLst/>
              <a:gdLst>
                <a:gd name="T0" fmla="*/ 2147483646 w 70"/>
                <a:gd name="T1" fmla="*/ 0 h 106"/>
                <a:gd name="T2" fmla="*/ 2147483646 w 70"/>
                <a:gd name="T3" fmla="*/ 0 h 106"/>
                <a:gd name="T4" fmla="*/ 2147483646 w 70"/>
                <a:gd name="T5" fmla="*/ 2147483646 h 106"/>
                <a:gd name="T6" fmla="*/ 0 w 70"/>
                <a:gd name="T7" fmla="*/ 2147483646 h 106"/>
                <a:gd name="T8" fmla="*/ 2147483646 w 70"/>
                <a:gd name="T9" fmla="*/ 2147483646 h 106"/>
                <a:gd name="T10" fmla="*/ 2147483646 w 70"/>
                <a:gd name="T11" fmla="*/ 2147483646 h 106"/>
                <a:gd name="T12" fmla="*/ 2147483646 w 70"/>
                <a:gd name="T13" fmla="*/ 2147483646 h 106"/>
                <a:gd name="T14" fmla="*/ 2147483646 w 70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106">
                  <a:moveTo>
                    <a:pt x="50" y="0"/>
                  </a:moveTo>
                  <a:lnTo>
                    <a:pt x="20" y="0"/>
                  </a:lnTo>
                  <a:lnTo>
                    <a:pt x="20" y="58"/>
                  </a:lnTo>
                  <a:lnTo>
                    <a:pt x="0" y="58"/>
                  </a:lnTo>
                  <a:lnTo>
                    <a:pt x="34" y="106"/>
                  </a:lnTo>
                  <a:lnTo>
                    <a:pt x="70" y="58"/>
                  </a:lnTo>
                  <a:lnTo>
                    <a:pt x="50" y="58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359976" y="2083304"/>
            <a:ext cx="3717601" cy="554400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2" name="Chevron 71"/>
          <p:cNvSpPr/>
          <p:nvPr/>
        </p:nvSpPr>
        <p:spPr>
          <a:xfrm>
            <a:off x="460498" y="2127573"/>
            <a:ext cx="2290267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Outcome focussed managed services</a:t>
            </a:r>
          </a:p>
        </p:txBody>
      </p:sp>
      <p:grpSp>
        <p:nvGrpSpPr>
          <p:cNvPr id="6" name="Group 4323"/>
          <p:cNvGrpSpPr>
            <a:grpSpLocks/>
          </p:cNvGrpSpPr>
          <p:nvPr/>
        </p:nvGrpSpPr>
        <p:grpSpPr bwMode="auto">
          <a:xfrm>
            <a:off x="3386524" y="2248237"/>
            <a:ext cx="517743" cy="398914"/>
            <a:chOff x="1352550" y="3854450"/>
            <a:chExt cx="708025" cy="600075"/>
          </a:xfrm>
          <a:solidFill>
            <a:schemeClr val="tx1"/>
          </a:solidFill>
        </p:grpSpPr>
        <p:sp>
          <p:nvSpPr>
            <p:cNvPr id="92" name="Freeform 81"/>
            <p:cNvSpPr>
              <a:spLocks noEditPoints="1"/>
            </p:cNvSpPr>
            <p:nvPr/>
          </p:nvSpPr>
          <p:spPr bwMode="auto">
            <a:xfrm>
              <a:off x="1352550" y="3854450"/>
              <a:ext cx="485775" cy="473075"/>
            </a:xfrm>
            <a:custGeom>
              <a:avLst/>
              <a:gdLst>
                <a:gd name="T0" fmla="*/ 2147483646 w 153"/>
                <a:gd name="T1" fmla="*/ 2147483646 h 149"/>
                <a:gd name="T2" fmla="*/ 2147483646 w 153"/>
                <a:gd name="T3" fmla="*/ 2147483646 h 149"/>
                <a:gd name="T4" fmla="*/ 2147483646 w 153"/>
                <a:gd name="T5" fmla="*/ 2147483646 h 149"/>
                <a:gd name="T6" fmla="*/ 2147483646 w 153"/>
                <a:gd name="T7" fmla="*/ 2147483646 h 149"/>
                <a:gd name="T8" fmla="*/ 2147483646 w 153"/>
                <a:gd name="T9" fmla="*/ 2147483646 h 149"/>
                <a:gd name="T10" fmla="*/ 2147483646 w 153"/>
                <a:gd name="T11" fmla="*/ 2147483646 h 149"/>
                <a:gd name="T12" fmla="*/ 2147483646 w 153"/>
                <a:gd name="T13" fmla="*/ 2147483646 h 149"/>
                <a:gd name="T14" fmla="*/ 2147483646 w 153"/>
                <a:gd name="T15" fmla="*/ 2147483646 h 149"/>
                <a:gd name="T16" fmla="*/ 2147483646 w 153"/>
                <a:gd name="T17" fmla="*/ 2147483646 h 149"/>
                <a:gd name="T18" fmla="*/ 2147483646 w 153"/>
                <a:gd name="T19" fmla="*/ 2147483646 h 149"/>
                <a:gd name="T20" fmla="*/ 2147483646 w 153"/>
                <a:gd name="T21" fmla="*/ 2147483646 h 149"/>
                <a:gd name="T22" fmla="*/ 2147483646 w 153"/>
                <a:gd name="T23" fmla="*/ 2147483646 h 149"/>
                <a:gd name="T24" fmla="*/ 2147483646 w 153"/>
                <a:gd name="T25" fmla="*/ 2147483646 h 149"/>
                <a:gd name="T26" fmla="*/ 2147483646 w 153"/>
                <a:gd name="T27" fmla="*/ 2147483646 h 149"/>
                <a:gd name="T28" fmla="*/ 2147483646 w 153"/>
                <a:gd name="T29" fmla="*/ 2147483646 h 149"/>
                <a:gd name="T30" fmla="*/ 2147483646 w 153"/>
                <a:gd name="T31" fmla="*/ 0 h 149"/>
                <a:gd name="T32" fmla="*/ 2147483646 w 153"/>
                <a:gd name="T33" fmla="*/ 0 h 149"/>
                <a:gd name="T34" fmla="*/ 2147483646 w 153"/>
                <a:gd name="T35" fmla="*/ 2147483646 h 149"/>
                <a:gd name="T36" fmla="*/ 2147483646 w 153"/>
                <a:gd name="T37" fmla="*/ 2147483646 h 149"/>
                <a:gd name="T38" fmla="*/ 2147483646 w 153"/>
                <a:gd name="T39" fmla="*/ 2147483646 h 149"/>
                <a:gd name="T40" fmla="*/ 2147483646 w 153"/>
                <a:gd name="T41" fmla="*/ 2147483646 h 149"/>
                <a:gd name="T42" fmla="*/ 2147483646 w 153"/>
                <a:gd name="T43" fmla="*/ 2147483646 h 149"/>
                <a:gd name="T44" fmla="*/ 2147483646 w 153"/>
                <a:gd name="T45" fmla="*/ 2147483646 h 149"/>
                <a:gd name="T46" fmla="*/ 0 w 153"/>
                <a:gd name="T47" fmla="*/ 2147483646 h 149"/>
                <a:gd name="T48" fmla="*/ 0 w 153"/>
                <a:gd name="T49" fmla="*/ 2147483646 h 149"/>
                <a:gd name="T50" fmla="*/ 2147483646 w 153"/>
                <a:gd name="T51" fmla="*/ 2147483646 h 149"/>
                <a:gd name="T52" fmla="*/ 2147483646 w 153"/>
                <a:gd name="T53" fmla="*/ 2147483646 h 149"/>
                <a:gd name="T54" fmla="*/ 2147483646 w 153"/>
                <a:gd name="T55" fmla="*/ 2147483646 h 149"/>
                <a:gd name="T56" fmla="*/ 2147483646 w 153"/>
                <a:gd name="T57" fmla="*/ 2147483646 h 149"/>
                <a:gd name="T58" fmla="*/ 2147483646 w 153"/>
                <a:gd name="T59" fmla="*/ 2147483646 h 149"/>
                <a:gd name="T60" fmla="*/ 2147483646 w 153"/>
                <a:gd name="T61" fmla="*/ 2147483646 h 149"/>
                <a:gd name="T62" fmla="*/ 2147483646 w 153"/>
                <a:gd name="T63" fmla="*/ 2147483646 h 149"/>
                <a:gd name="T64" fmla="*/ 2147483646 w 153"/>
                <a:gd name="T65" fmla="*/ 2147483646 h 149"/>
                <a:gd name="T66" fmla="*/ 2147483646 w 153"/>
                <a:gd name="T67" fmla="*/ 2147483646 h 149"/>
                <a:gd name="T68" fmla="*/ 2147483646 w 153"/>
                <a:gd name="T69" fmla="*/ 2147483646 h 149"/>
                <a:gd name="T70" fmla="*/ 2147483646 w 153"/>
                <a:gd name="T71" fmla="*/ 2147483646 h 149"/>
                <a:gd name="T72" fmla="*/ 2147483646 w 153"/>
                <a:gd name="T73" fmla="*/ 2147483646 h 149"/>
                <a:gd name="T74" fmla="*/ 2147483646 w 153"/>
                <a:gd name="T75" fmla="*/ 2147483646 h 1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3" h="149">
                  <a:moveTo>
                    <a:pt x="77" y="121"/>
                  </a:moveTo>
                  <a:cubicBezTo>
                    <a:pt x="51" y="121"/>
                    <a:pt x="30" y="100"/>
                    <a:pt x="30" y="75"/>
                  </a:cubicBezTo>
                  <a:cubicBezTo>
                    <a:pt x="30" y="49"/>
                    <a:pt x="51" y="28"/>
                    <a:pt x="77" y="28"/>
                  </a:cubicBezTo>
                  <a:cubicBezTo>
                    <a:pt x="103" y="28"/>
                    <a:pt x="123" y="49"/>
                    <a:pt x="123" y="75"/>
                  </a:cubicBezTo>
                  <a:cubicBezTo>
                    <a:pt x="123" y="100"/>
                    <a:pt x="103" y="121"/>
                    <a:pt x="77" y="121"/>
                  </a:cubicBezTo>
                  <a:close/>
                  <a:moveTo>
                    <a:pt x="131" y="111"/>
                  </a:moveTo>
                  <a:cubicBezTo>
                    <a:pt x="136" y="104"/>
                    <a:pt x="139" y="97"/>
                    <a:pt x="141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39" y="53"/>
                    <a:pt x="136" y="46"/>
                    <a:pt x="132" y="39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06" y="16"/>
                    <a:pt x="98" y="12"/>
                    <a:pt x="90" y="1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55" y="13"/>
                    <a:pt x="47" y="16"/>
                    <a:pt x="41" y="2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7" y="46"/>
                    <a:pt x="14" y="54"/>
                    <a:pt x="1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97"/>
                    <a:pt x="18" y="104"/>
                    <a:pt x="22" y="11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8" y="134"/>
                    <a:pt x="55" y="137"/>
                    <a:pt x="62" y="138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8" y="137"/>
                    <a:pt x="105" y="134"/>
                    <a:pt x="112" y="130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31" y="111"/>
                    <a:pt x="131" y="111"/>
                    <a:pt x="13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3" name="Freeform 82"/>
            <p:cNvSpPr>
              <a:spLocks noEditPoints="1"/>
            </p:cNvSpPr>
            <p:nvPr/>
          </p:nvSpPr>
          <p:spPr bwMode="auto">
            <a:xfrm>
              <a:off x="1482725" y="3981450"/>
              <a:ext cx="225425" cy="222250"/>
            </a:xfrm>
            <a:custGeom>
              <a:avLst/>
              <a:gdLst>
                <a:gd name="T0" fmla="*/ 2147483646 w 71"/>
                <a:gd name="T1" fmla="*/ 2147483646 h 70"/>
                <a:gd name="T2" fmla="*/ 2147483646 w 71"/>
                <a:gd name="T3" fmla="*/ 2147483646 h 70"/>
                <a:gd name="T4" fmla="*/ 2147483646 w 71"/>
                <a:gd name="T5" fmla="*/ 2147483646 h 70"/>
                <a:gd name="T6" fmla="*/ 2147483646 w 71"/>
                <a:gd name="T7" fmla="*/ 2147483646 h 70"/>
                <a:gd name="T8" fmla="*/ 2147483646 w 71"/>
                <a:gd name="T9" fmla="*/ 2147483646 h 70"/>
                <a:gd name="T10" fmla="*/ 2147483646 w 71"/>
                <a:gd name="T11" fmla="*/ 0 h 70"/>
                <a:gd name="T12" fmla="*/ 0 w 71"/>
                <a:gd name="T13" fmla="*/ 2147483646 h 70"/>
                <a:gd name="T14" fmla="*/ 2147483646 w 71"/>
                <a:gd name="T15" fmla="*/ 2147483646 h 70"/>
                <a:gd name="T16" fmla="*/ 2147483646 w 71"/>
                <a:gd name="T17" fmla="*/ 2147483646 h 70"/>
                <a:gd name="T18" fmla="*/ 2147483646 w 71"/>
                <a:gd name="T19" fmla="*/ 0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70">
                  <a:moveTo>
                    <a:pt x="35" y="58"/>
                  </a:move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1"/>
                    <a:pt x="35" y="11"/>
                  </a:cubicBezTo>
                  <a:cubicBezTo>
                    <a:pt x="49" y="11"/>
                    <a:pt x="59" y="22"/>
                    <a:pt x="59" y="35"/>
                  </a:cubicBezTo>
                  <a:cubicBezTo>
                    <a:pt x="59" y="48"/>
                    <a:pt x="49" y="58"/>
                    <a:pt x="35" y="58"/>
                  </a:cubicBezTo>
                  <a:close/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5" y="70"/>
                    <a:pt x="71" y="54"/>
                    <a:pt x="71" y="35"/>
                  </a:cubicBezTo>
                  <a:cubicBezTo>
                    <a:pt x="71" y="16"/>
                    <a:pt x="55" y="0"/>
                    <a:pt x="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4" name="Oval 83"/>
            <p:cNvSpPr>
              <a:spLocks noChangeArrowheads="1"/>
            </p:cNvSpPr>
            <p:nvPr/>
          </p:nvSpPr>
          <p:spPr bwMode="auto">
            <a:xfrm>
              <a:off x="1555750" y="4054475"/>
              <a:ext cx="79375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891540">
                <a:spcBef>
                  <a:spcPct val="0"/>
                </a:spcBef>
                <a:buClrTx/>
                <a:buNone/>
              </a:pPr>
              <a:endParaRPr lang="en-US" altLang="en-US" sz="263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5" name="Freeform 84"/>
            <p:cNvSpPr>
              <a:spLocks noEditPoints="1"/>
            </p:cNvSpPr>
            <p:nvPr/>
          </p:nvSpPr>
          <p:spPr bwMode="auto">
            <a:xfrm>
              <a:off x="1778000" y="4178300"/>
              <a:ext cx="282575" cy="276225"/>
            </a:xfrm>
            <a:custGeom>
              <a:avLst/>
              <a:gdLst>
                <a:gd name="T0" fmla="*/ 2147483646 w 89"/>
                <a:gd name="T1" fmla="*/ 2147483646 h 87"/>
                <a:gd name="T2" fmla="*/ 2147483646 w 89"/>
                <a:gd name="T3" fmla="*/ 2147483646 h 87"/>
                <a:gd name="T4" fmla="*/ 2147483646 w 89"/>
                <a:gd name="T5" fmla="*/ 2147483646 h 87"/>
                <a:gd name="T6" fmla="*/ 2147483646 w 89"/>
                <a:gd name="T7" fmla="*/ 2147483646 h 87"/>
                <a:gd name="T8" fmla="*/ 2147483646 w 89"/>
                <a:gd name="T9" fmla="*/ 2147483646 h 87"/>
                <a:gd name="T10" fmla="*/ 2147483646 w 89"/>
                <a:gd name="T11" fmla="*/ 2147483646 h 87"/>
                <a:gd name="T12" fmla="*/ 2147483646 w 89"/>
                <a:gd name="T13" fmla="*/ 2147483646 h 87"/>
                <a:gd name="T14" fmla="*/ 2147483646 w 89"/>
                <a:gd name="T15" fmla="*/ 2147483646 h 87"/>
                <a:gd name="T16" fmla="*/ 2147483646 w 89"/>
                <a:gd name="T17" fmla="*/ 2147483646 h 87"/>
                <a:gd name="T18" fmla="*/ 2147483646 w 89"/>
                <a:gd name="T19" fmla="*/ 2147483646 h 87"/>
                <a:gd name="T20" fmla="*/ 2147483646 w 89"/>
                <a:gd name="T21" fmla="*/ 2147483646 h 87"/>
                <a:gd name="T22" fmla="*/ 2147483646 w 89"/>
                <a:gd name="T23" fmla="*/ 0 h 87"/>
                <a:gd name="T24" fmla="*/ 2147483646 w 89"/>
                <a:gd name="T25" fmla="*/ 0 h 87"/>
                <a:gd name="T26" fmla="*/ 2147483646 w 89"/>
                <a:gd name="T27" fmla="*/ 2147483646 h 87"/>
                <a:gd name="T28" fmla="*/ 2147483646 w 89"/>
                <a:gd name="T29" fmla="*/ 2147483646 h 87"/>
                <a:gd name="T30" fmla="*/ 2147483646 w 89"/>
                <a:gd name="T31" fmla="*/ 2147483646 h 87"/>
                <a:gd name="T32" fmla="*/ 2147483646 w 89"/>
                <a:gd name="T33" fmla="*/ 2147483646 h 87"/>
                <a:gd name="T34" fmla="*/ 2147483646 w 89"/>
                <a:gd name="T35" fmla="*/ 2147483646 h 87"/>
                <a:gd name="T36" fmla="*/ 2147483646 w 89"/>
                <a:gd name="T37" fmla="*/ 2147483646 h 87"/>
                <a:gd name="T38" fmla="*/ 0 w 89"/>
                <a:gd name="T39" fmla="*/ 2147483646 h 87"/>
                <a:gd name="T40" fmla="*/ 0 w 89"/>
                <a:gd name="T41" fmla="*/ 2147483646 h 87"/>
                <a:gd name="T42" fmla="*/ 2147483646 w 89"/>
                <a:gd name="T43" fmla="*/ 2147483646 h 87"/>
                <a:gd name="T44" fmla="*/ 2147483646 w 89"/>
                <a:gd name="T45" fmla="*/ 2147483646 h 87"/>
                <a:gd name="T46" fmla="*/ 2147483646 w 89"/>
                <a:gd name="T47" fmla="*/ 2147483646 h 87"/>
                <a:gd name="T48" fmla="*/ 2147483646 w 89"/>
                <a:gd name="T49" fmla="*/ 2147483646 h 87"/>
                <a:gd name="T50" fmla="*/ 2147483646 w 89"/>
                <a:gd name="T51" fmla="*/ 2147483646 h 87"/>
                <a:gd name="T52" fmla="*/ 2147483646 w 89"/>
                <a:gd name="T53" fmla="*/ 2147483646 h 87"/>
                <a:gd name="T54" fmla="*/ 2147483646 w 89"/>
                <a:gd name="T55" fmla="*/ 2147483646 h 87"/>
                <a:gd name="T56" fmla="*/ 2147483646 w 89"/>
                <a:gd name="T57" fmla="*/ 2147483646 h 87"/>
                <a:gd name="T58" fmla="*/ 2147483646 w 89"/>
                <a:gd name="T59" fmla="*/ 2147483646 h 87"/>
                <a:gd name="T60" fmla="*/ 2147483646 w 89"/>
                <a:gd name="T61" fmla="*/ 2147483646 h 87"/>
                <a:gd name="T62" fmla="*/ 2147483646 w 89"/>
                <a:gd name="T63" fmla="*/ 2147483646 h 87"/>
                <a:gd name="T64" fmla="*/ 2147483646 w 89"/>
                <a:gd name="T65" fmla="*/ 2147483646 h 87"/>
                <a:gd name="T66" fmla="*/ 2147483646 w 89"/>
                <a:gd name="T67" fmla="*/ 2147483646 h 87"/>
                <a:gd name="T68" fmla="*/ 2147483646 w 89"/>
                <a:gd name="T69" fmla="*/ 2147483646 h 87"/>
                <a:gd name="T70" fmla="*/ 2147483646 w 89"/>
                <a:gd name="T71" fmla="*/ 2147483646 h 87"/>
                <a:gd name="T72" fmla="*/ 2147483646 w 89"/>
                <a:gd name="T73" fmla="*/ 2147483646 h 87"/>
                <a:gd name="T74" fmla="*/ 2147483646 w 89"/>
                <a:gd name="T75" fmla="*/ 2147483646 h 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9" h="87">
                  <a:moveTo>
                    <a:pt x="44" y="71"/>
                  </a:moveTo>
                  <a:cubicBezTo>
                    <a:pt x="29" y="71"/>
                    <a:pt x="17" y="58"/>
                    <a:pt x="17" y="44"/>
                  </a:cubicBezTo>
                  <a:cubicBezTo>
                    <a:pt x="17" y="29"/>
                    <a:pt x="29" y="17"/>
                    <a:pt x="44" y="17"/>
                  </a:cubicBezTo>
                  <a:cubicBezTo>
                    <a:pt x="60" y="17"/>
                    <a:pt x="72" y="29"/>
                    <a:pt x="72" y="44"/>
                  </a:cubicBezTo>
                  <a:cubicBezTo>
                    <a:pt x="72" y="58"/>
                    <a:pt x="60" y="71"/>
                    <a:pt x="44" y="71"/>
                  </a:cubicBezTo>
                  <a:close/>
                  <a:moveTo>
                    <a:pt x="82" y="36"/>
                  </a:moveTo>
                  <a:cubicBezTo>
                    <a:pt x="81" y="31"/>
                    <a:pt x="79" y="27"/>
                    <a:pt x="76" y="23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1" y="9"/>
                    <a:pt x="57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7"/>
                    <a:pt x="27" y="9"/>
                    <a:pt x="24" y="1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7"/>
                    <a:pt x="8" y="31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56"/>
                    <a:pt x="10" y="61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7" y="78"/>
                    <a:pt x="32" y="80"/>
                    <a:pt x="36" y="81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7" y="80"/>
                    <a:pt x="61" y="78"/>
                    <a:pt x="65" y="76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9" y="61"/>
                    <a:pt x="81" y="56"/>
                    <a:pt x="82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2" y="36"/>
                    <a:pt x="82" y="36"/>
                    <a:pt x="82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6" name="Freeform 85"/>
            <p:cNvSpPr>
              <a:spLocks noEditPoints="1"/>
            </p:cNvSpPr>
            <p:nvPr/>
          </p:nvSpPr>
          <p:spPr bwMode="auto">
            <a:xfrm>
              <a:off x="1854200" y="4251325"/>
              <a:ext cx="130175" cy="130175"/>
            </a:xfrm>
            <a:custGeom>
              <a:avLst/>
              <a:gdLst>
                <a:gd name="T0" fmla="*/ 2147483646 w 41"/>
                <a:gd name="T1" fmla="*/ 2147483646 h 41"/>
                <a:gd name="T2" fmla="*/ 2147483646 w 41"/>
                <a:gd name="T3" fmla="*/ 2147483646 h 41"/>
                <a:gd name="T4" fmla="*/ 2147483646 w 41"/>
                <a:gd name="T5" fmla="*/ 2147483646 h 41"/>
                <a:gd name="T6" fmla="*/ 2147483646 w 41"/>
                <a:gd name="T7" fmla="*/ 2147483646 h 41"/>
                <a:gd name="T8" fmla="*/ 2147483646 w 41"/>
                <a:gd name="T9" fmla="*/ 2147483646 h 41"/>
                <a:gd name="T10" fmla="*/ 2147483646 w 41"/>
                <a:gd name="T11" fmla="*/ 0 h 41"/>
                <a:gd name="T12" fmla="*/ 0 w 41"/>
                <a:gd name="T13" fmla="*/ 2147483646 h 41"/>
                <a:gd name="T14" fmla="*/ 2147483646 w 41"/>
                <a:gd name="T15" fmla="*/ 2147483646 h 41"/>
                <a:gd name="T16" fmla="*/ 2147483646 w 41"/>
                <a:gd name="T17" fmla="*/ 2147483646 h 41"/>
                <a:gd name="T18" fmla="*/ 2147483646 w 41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1">
                  <a:moveTo>
                    <a:pt x="20" y="34"/>
                  </a:moveTo>
                  <a:cubicBezTo>
                    <a:pt x="13" y="34"/>
                    <a:pt x="6" y="28"/>
                    <a:pt x="6" y="21"/>
                  </a:cubicBezTo>
                  <a:cubicBezTo>
                    <a:pt x="6" y="13"/>
                    <a:pt x="13" y="7"/>
                    <a:pt x="20" y="7"/>
                  </a:cubicBezTo>
                  <a:cubicBezTo>
                    <a:pt x="28" y="7"/>
                    <a:pt x="34" y="13"/>
                    <a:pt x="34" y="21"/>
                  </a:cubicBezTo>
                  <a:cubicBezTo>
                    <a:pt x="34" y="28"/>
                    <a:pt x="28" y="34"/>
                    <a:pt x="20" y="34"/>
                  </a:cubicBezTo>
                  <a:close/>
                  <a:moveTo>
                    <a:pt x="20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0" y="41"/>
                  </a:cubicBezTo>
                  <a:cubicBezTo>
                    <a:pt x="32" y="41"/>
                    <a:pt x="41" y="32"/>
                    <a:pt x="41" y="21"/>
                  </a:cubicBezTo>
                  <a:cubicBezTo>
                    <a:pt x="41" y="9"/>
                    <a:pt x="32" y="0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7" name="Oval 86"/>
            <p:cNvSpPr>
              <a:spLocks noChangeArrowheads="1"/>
            </p:cNvSpPr>
            <p:nvPr/>
          </p:nvSpPr>
          <p:spPr bwMode="auto">
            <a:xfrm>
              <a:off x="1895475" y="4295775"/>
              <a:ext cx="47625" cy="44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891540">
                <a:spcBef>
                  <a:spcPct val="0"/>
                </a:spcBef>
                <a:buClrTx/>
                <a:buNone/>
              </a:pPr>
              <a:endParaRPr lang="en-US" altLang="en-US" sz="263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359976" y="2762685"/>
            <a:ext cx="3717601" cy="554400"/>
          </a:xfrm>
          <a:prstGeom prst="rect">
            <a:avLst/>
          </a:prstGeom>
          <a:solidFill>
            <a:srgbClr val="9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4" name="Chevron 73"/>
          <p:cNvSpPr/>
          <p:nvPr/>
        </p:nvSpPr>
        <p:spPr>
          <a:xfrm>
            <a:off x="460498" y="2806954"/>
            <a:ext cx="2290267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Increasing demand for Utility models</a:t>
            </a:r>
          </a:p>
        </p:txBody>
      </p:sp>
      <p:grpSp>
        <p:nvGrpSpPr>
          <p:cNvPr id="8" name="Group 1394"/>
          <p:cNvGrpSpPr>
            <a:grpSpLocks/>
          </p:cNvGrpSpPr>
          <p:nvPr/>
        </p:nvGrpSpPr>
        <p:grpSpPr bwMode="auto">
          <a:xfrm>
            <a:off x="3415981" y="2915153"/>
            <a:ext cx="387727" cy="348258"/>
            <a:chOff x="295275" y="4889500"/>
            <a:chExt cx="530225" cy="523875"/>
          </a:xfrm>
          <a:solidFill>
            <a:schemeClr val="bg1"/>
          </a:solidFill>
        </p:grpSpPr>
        <p:sp>
          <p:nvSpPr>
            <p:cNvPr id="100" name="Freeform 258"/>
            <p:cNvSpPr>
              <a:spLocks/>
            </p:cNvSpPr>
            <p:nvPr/>
          </p:nvSpPr>
          <p:spPr bwMode="auto">
            <a:xfrm>
              <a:off x="295275" y="4889500"/>
              <a:ext cx="511175" cy="511175"/>
            </a:xfrm>
            <a:custGeom>
              <a:avLst/>
              <a:gdLst>
                <a:gd name="T0" fmla="*/ 2147483646 w 161"/>
                <a:gd name="T1" fmla="*/ 2147483646 h 161"/>
                <a:gd name="T2" fmla="*/ 2147483646 w 161"/>
                <a:gd name="T3" fmla="*/ 2147483646 h 161"/>
                <a:gd name="T4" fmla="*/ 2147483646 w 161"/>
                <a:gd name="T5" fmla="*/ 2147483646 h 161"/>
                <a:gd name="T6" fmla="*/ 2147483646 w 161"/>
                <a:gd name="T7" fmla="*/ 2147483646 h 161"/>
                <a:gd name="T8" fmla="*/ 2147483646 w 161"/>
                <a:gd name="T9" fmla="*/ 2147483646 h 161"/>
                <a:gd name="T10" fmla="*/ 2147483646 w 161"/>
                <a:gd name="T11" fmla="*/ 2147483646 h 161"/>
                <a:gd name="T12" fmla="*/ 2147483646 w 161"/>
                <a:gd name="T13" fmla="*/ 2147483646 h 161"/>
                <a:gd name="T14" fmla="*/ 2147483646 w 161"/>
                <a:gd name="T15" fmla="*/ 2147483646 h 161"/>
                <a:gd name="T16" fmla="*/ 2147483646 w 161"/>
                <a:gd name="T17" fmla="*/ 2147483646 h 161"/>
                <a:gd name="T18" fmla="*/ 2147483646 w 161"/>
                <a:gd name="T19" fmla="*/ 2147483646 h 161"/>
                <a:gd name="T20" fmla="*/ 2147483646 w 161"/>
                <a:gd name="T21" fmla="*/ 2147483646 h 161"/>
                <a:gd name="T22" fmla="*/ 2147483646 w 161"/>
                <a:gd name="T23" fmla="*/ 2147483646 h 161"/>
                <a:gd name="T24" fmla="*/ 2147483646 w 161"/>
                <a:gd name="T25" fmla="*/ 2147483646 h 161"/>
                <a:gd name="T26" fmla="*/ 2147483646 w 161"/>
                <a:gd name="T27" fmla="*/ 2147483646 h 161"/>
                <a:gd name="T28" fmla="*/ 2147483646 w 161"/>
                <a:gd name="T29" fmla="*/ 0 h 161"/>
                <a:gd name="T30" fmla="*/ 2147483646 w 161"/>
                <a:gd name="T31" fmla="*/ 2147483646 h 161"/>
                <a:gd name="T32" fmla="*/ 2147483646 w 161"/>
                <a:gd name="T33" fmla="*/ 2147483646 h 161"/>
                <a:gd name="T34" fmla="*/ 2147483646 w 161"/>
                <a:gd name="T35" fmla="*/ 2147483646 h 161"/>
                <a:gd name="T36" fmla="*/ 2147483646 w 161"/>
                <a:gd name="T37" fmla="*/ 2147483646 h 161"/>
                <a:gd name="T38" fmla="*/ 2147483646 w 161"/>
                <a:gd name="T39" fmla="*/ 2147483646 h 161"/>
                <a:gd name="T40" fmla="*/ 2147483646 w 161"/>
                <a:gd name="T41" fmla="*/ 2147483646 h 161"/>
                <a:gd name="T42" fmla="*/ 2147483646 w 161"/>
                <a:gd name="T43" fmla="*/ 2147483646 h 161"/>
                <a:gd name="T44" fmla="*/ 2147483646 w 161"/>
                <a:gd name="T45" fmla="*/ 2147483646 h 161"/>
                <a:gd name="T46" fmla="*/ 0 w 161"/>
                <a:gd name="T47" fmla="*/ 2147483646 h 161"/>
                <a:gd name="T48" fmla="*/ 2147483646 w 161"/>
                <a:gd name="T49" fmla="*/ 2147483646 h 161"/>
                <a:gd name="T50" fmla="*/ 2147483646 w 161"/>
                <a:gd name="T51" fmla="*/ 2147483646 h 161"/>
                <a:gd name="T52" fmla="*/ 2147483646 w 161"/>
                <a:gd name="T53" fmla="*/ 2147483646 h 161"/>
                <a:gd name="T54" fmla="*/ 2147483646 w 161"/>
                <a:gd name="T55" fmla="*/ 2147483646 h 161"/>
                <a:gd name="T56" fmla="*/ 2147483646 w 161"/>
                <a:gd name="T57" fmla="*/ 2147483646 h 161"/>
                <a:gd name="T58" fmla="*/ 2147483646 w 161"/>
                <a:gd name="T59" fmla="*/ 2147483646 h 161"/>
                <a:gd name="T60" fmla="*/ 2147483646 w 161"/>
                <a:gd name="T61" fmla="*/ 2147483646 h 161"/>
                <a:gd name="T62" fmla="*/ 2147483646 w 161"/>
                <a:gd name="T63" fmla="*/ 2147483646 h 161"/>
                <a:gd name="T64" fmla="*/ 2147483646 w 161"/>
                <a:gd name="T65" fmla="*/ 2147483646 h 161"/>
                <a:gd name="T66" fmla="*/ 2147483646 w 161"/>
                <a:gd name="T67" fmla="*/ 2147483646 h 161"/>
                <a:gd name="T68" fmla="*/ 2147483646 w 161"/>
                <a:gd name="T69" fmla="*/ 2147483646 h 161"/>
                <a:gd name="T70" fmla="*/ 2147483646 w 161"/>
                <a:gd name="T71" fmla="*/ 2147483646 h 1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1" h="161">
                  <a:moveTo>
                    <a:pt x="89" y="126"/>
                  </a:moveTo>
                  <a:cubicBezTo>
                    <a:pt x="87" y="127"/>
                    <a:pt x="85" y="127"/>
                    <a:pt x="83" y="127"/>
                  </a:cubicBezTo>
                  <a:cubicBezTo>
                    <a:pt x="58" y="128"/>
                    <a:pt x="36" y="108"/>
                    <a:pt x="35" y="83"/>
                  </a:cubicBezTo>
                  <a:cubicBezTo>
                    <a:pt x="34" y="70"/>
                    <a:pt x="38" y="58"/>
                    <a:pt x="46" y="49"/>
                  </a:cubicBezTo>
                  <a:cubicBezTo>
                    <a:pt x="55" y="40"/>
                    <a:pt x="66" y="34"/>
                    <a:pt x="78" y="33"/>
                  </a:cubicBezTo>
                  <a:cubicBezTo>
                    <a:pt x="79" y="33"/>
                    <a:pt x="80" y="33"/>
                    <a:pt x="81" y="33"/>
                  </a:cubicBezTo>
                  <a:cubicBezTo>
                    <a:pt x="105" y="33"/>
                    <a:pt x="126" y="53"/>
                    <a:pt x="127" y="78"/>
                  </a:cubicBezTo>
                  <a:cubicBezTo>
                    <a:pt x="127" y="81"/>
                    <a:pt x="127" y="84"/>
                    <a:pt x="126" y="87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0"/>
                    <a:pt x="145" y="96"/>
                    <a:pt x="146" y="92"/>
                  </a:cubicBezTo>
                  <a:cubicBezTo>
                    <a:pt x="161" y="89"/>
                    <a:pt x="161" y="89"/>
                    <a:pt x="161" y="89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46" y="68"/>
                    <a:pt x="146" y="68"/>
                    <a:pt x="146" y="68"/>
                  </a:cubicBezTo>
                  <a:cubicBezTo>
                    <a:pt x="145" y="64"/>
                    <a:pt x="144" y="61"/>
                    <a:pt x="143" y="58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29" y="34"/>
                    <a:pt x="126" y="32"/>
                    <a:pt x="124" y="30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0" y="16"/>
                    <a:pt x="96" y="15"/>
                    <a:pt x="93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5"/>
                    <a:pt x="62" y="16"/>
                    <a:pt x="58" y="1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3"/>
                    <a:pt x="32" y="36"/>
                  </a:cubicBezTo>
                  <a:cubicBezTo>
                    <a:pt x="31" y="36"/>
                    <a:pt x="31" y="37"/>
                    <a:pt x="30" y="37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62"/>
                    <a:pt x="16" y="65"/>
                    <a:pt x="16" y="6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7" y="96"/>
                    <a:pt x="17" y="99"/>
                    <a:pt x="18" y="10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3" y="126"/>
                    <a:pt x="35" y="129"/>
                    <a:pt x="38" y="131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51" y="155"/>
                    <a:pt x="51" y="155"/>
                    <a:pt x="51" y="155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62" y="144"/>
                    <a:pt x="65" y="145"/>
                    <a:pt x="69" y="146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7" y="145"/>
                    <a:pt x="101" y="144"/>
                    <a:pt x="105" y="142"/>
                  </a:cubicBezTo>
                  <a:cubicBezTo>
                    <a:pt x="89" y="126"/>
                    <a:pt x="89" y="126"/>
                    <a:pt x="89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01" name="Freeform 259"/>
            <p:cNvSpPr>
              <a:spLocks/>
            </p:cNvSpPr>
            <p:nvPr/>
          </p:nvSpPr>
          <p:spPr bwMode="auto">
            <a:xfrm>
              <a:off x="441325" y="5032375"/>
              <a:ext cx="384175" cy="381000"/>
            </a:xfrm>
            <a:custGeom>
              <a:avLst/>
              <a:gdLst>
                <a:gd name="T0" fmla="*/ 2147483646 w 121"/>
                <a:gd name="T1" fmla="*/ 2147483646 h 120"/>
                <a:gd name="T2" fmla="*/ 2147483646 w 121"/>
                <a:gd name="T3" fmla="*/ 2147483646 h 120"/>
                <a:gd name="T4" fmla="*/ 2147483646 w 121"/>
                <a:gd name="T5" fmla="*/ 2147483646 h 120"/>
                <a:gd name="T6" fmla="*/ 2147483646 w 121"/>
                <a:gd name="T7" fmla="*/ 2147483646 h 120"/>
                <a:gd name="T8" fmla="*/ 2147483646 w 121"/>
                <a:gd name="T9" fmla="*/ 2147483646 h 120"/>
                <a:gd name="T10" fmla="*/ 2147483646 w 121"/>
                <a:gd name="T11" fmla="*/ 2147483646 h 120"/>
                <a:gd name="T12" fmla="*/ 2147483646 w 121"/>
                <a:gd name="T13" fmla="*/ 2147483646 h 120"/>
                <a:gd name="T14" fmla="*/ 2147483646 w 121"/>
                <a:gd name="T15" fmla="*/ 2147483646 h 120"/>
                <a:gd name="T16" fmla="*/ 2147483646 w 121"/>
                <a:gd name="T17" fmla="*/ 2147483646 h 120"/>
                <a:gd name="T18" fmla="*/ 2147483646 w 121"/>
                <a:gd name="T19" fmla="*/ 2147483646 h 120"/>
                <a:gd name="T20" fmla="*/ 2147483646 w 121"/>
                <a:gd name="T21" fmla="*/ 2147483646 h 120"/>
                <a:gd name="T22" fmla="*/ 2147483646 w 121"/>
                <a:gd name="T23" fmla="*/ 2147483646 h 120"/>
                <a:gd name="T24" fmla="*/ 2147483646 w 121"/>
                <a:gd name="T25" fmla="*/ 2147483646 h 120"/>
                <a:gd name="T26" fmla="*/ 2147483646 w 121"/>
                <a:gd name="T27" fmla="*/ 2147483646 h 120"/>
                <a:gd name="T28" fmla="*/ 2147483646 w 121"/>
                <a:gd name="T29" fmla="*/ 2147483646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1" h="120">
                  <a:moveTo>
                    <a:pt x="120" y="99"/>
                  </a:moveTo>
                  <a:cubicBezTo>
                    <a:pt x="121" y="97"/>
                    <a:pt x="119" y="93"/>
                    <a:pt x="118" y="92"/>
                  </a:cubicBezTo>
                  <a:cubicBezTo>
                    <a:pt x="101" y="75"/>
                    <a:pt x="83" y="58"/>
                    <a:pt x="66" y="41"/>
                  </a:cubicBezTo>
                  <a:cubicBezTo>
                    <a:pt x="69" y="31"/>
                    <a:pt x="66" y="19"/>
                    <a:pt x="58" y="11"/>
                  </a:cubicBezTo>
                  <a:cubicBezTo>
                    <a:pt x="48" y="2"/>
                    <a:pt x="34" y="0"/>
                    <a:pt x="23" y="4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3"/>
                    <a:pt x="42" y="26"/>
                    <a:pt x="41" y="2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4" y="41"/>
                    <a:pt x="23" y="4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34"/>
                    <a:pt x="3" y="47"/>
                    <a:pt x="12" y="57"/>
                  </a:cubicBezTo>
                  <a:cubicBezTo>
                    <a:pt x="20" y="65"/>
                    <a:pt x="32" y="68"/>
                    <a:pt x="42" y="65"/>
                  </a:cubicBezTo>
                  <a:cubicBezTo>
                    <a:pt x="59" y="83"/>
                    <a:pt x="76" y="100"/>
                    <a:pt x="93" y="117"/>
                  </a:cubicBezTo>
                  <a:cubicBezTo>
                    <a:pt x="94" y="119"/>
                    <a:pt x="97" y="120"/>
                    <a:pt x="100" y="120"/>
                  </a:cubicBezTo>
                  <a:cubicBezTo>
                    <a:pt x="110" y="118"/>
                    <a:pt x="119" y="109"/>
                    <a:pt x="12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359976" y="3442066"/>
            <a:ext cx="3717601" cy="554400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6" name="Chevron 75"/>
          <p:cNvSpPr/>
          <p:nvPr/>
        </p:nvSpPr>
        <p:spPr>
          <a:xfrm>
            <a:off x="460498" y="3486335"/>
            <a:ext cx="2099822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Increasing play for service providers</a:t>
            </a:r>
          </a:p>
        </p:txBody>
      </p:sp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3490751" y="3528644"/>
            <a:ext cx="392744" cy="429448"/>
            <a:chOff x="5661025" y="4508500"/>
            <a:chExt cx="454025" cy="546100"/>
          </a:xfrm>
          <a:solidFill>
            <a:schemeClr val="tx1"/>
          </a:solidFill>
        </p:grpSpPr>
        <p:sp>
          <p:nvSpPr>
            <p:cNvPr id="122" name="Oval 603"/>
            <p:cNvSpPr>
              <a:spLocks noChangeArrowheads="1"/>
            </p:cNvSpPr>
            <p:nvPr/>
          </p:nvSpPr>
          <p:spPr bwMode="auto">
            <a:xfrm>
              <a:off x="5772150" y="4508500"/>
              <a:ext cx="76200" cy="98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891540">
                <a:spcBef>
                  <a:spcPct val="0"/>
                </a:spcBef>
                <a:buClrTx/>
                <a:buNone/>
              </a:pPr>
              <a:endParaRPr lang="en-US" altLang="en-US" sz="263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3" name="Freeform 604"/>
            <p:cNvSpPr>
              <a:spLocks noEditPoints="1"/>
            </p:cNvSpPr>
            <p:nvPr/>
          </p:nvSpPr>
          <p:spPr bwMode="auto">
            <a:xfrm>
              <a:off x="5661025" y="4638675"/>
              <a:ext cx="285750" cy="400050"/>
            </a:xfrm>
            <a:custGeom>
              <a:avLst/>
              <a:gdLst>
                <a:gd name="T0" fmla="*/ 2147483646 w 90"/>
                <a:gd name="T1" fmla="*/ 2147483646 h 126"/>
                <a:gd name="T2" fmla="*/ 2147483646 w 90"/>
                <a:gd name="T3" fmla="*/ 2147483646 h 126"/>
                <a:gd name="T4" fmla="*/ 2147483646 w 90"/>
                <a:gd name="T5" fmla="*/ 2147483646 h 126"/>
                <a:gd name="T6" fmla="*/ 2147483646 w 90"/>
                <a:gd name="T7" fmla="*/ 2147483646 h 126"/>
                <a:gd name="T8" fmla="*/ 2147483646 w 90"/>
                <a:gd name="T9" fmla="*/ 2147483646 h 126"/>
                <a:gd name="T10" fmla="*/ 2147483646 w 90"/>
                <a:gd name="T11" fmla="*/ 0 h 126"/>
                <a:gd name="T12" fmla="*/ 2147483646 w 90"/>
                <a:gd name="T13" fmla="*/ 2147483646 h 126"/>
                <a:gd name="T14" fmla="*/ 2147483646 w 90"/>
                <a:gd name="T15" fmla="*/ 2147483646 h 126"/>
                <a:gd name="T16" fmla="*/ 2147483646 w 90"/>
                <a:gd name="T17" fmla="*/ 2147483646 h 126"/>
                <a:gd name="T18" fmla="*/ 2147483646 w 90"/>
                <a:gd name="T19" fmla="*/ 0 h 126"/>
                <a:gd name="T20" fmla="*/ 2147483646 w 90"/>
                <a:gd name="T21" fmla="*/ 2147483646 h 126"/>
                <a:gd name="T22" fmla="*/ 2147483646 w 90"/>
                <a:gd name="T23" fmla="*/ 2147483646 h 126"/>
                <a:gd name="T24" fmla="*/ 2147483646 w 90"/>
                <a:gd name="T25" fmla="*/ 2147483646 h 126"/>
                <a:gd name="T26" fmla="*/ 2147483646 w 90"/>
                <a:gd name="T27" fmla="*/ 0 h 126"/>
                <a:gd name="T28" fmla="*/ 2147483646 w 90"/>
                <a:gd name="T29" fmla="*/ 2147483646 h 126"/>
                <a:gd name="T30" fmla="*/ 2147483646 w 90"/>
                <a:gd name="T31" fmla="*/ 2147483646 h 126"/>
                <a:gd name="T32" fmla="*/ 2147483646 w 90"/>
                <a:gd name="T33" fmla="*/ 2147483646 h 126"/>
                <a:gd name="T34" fmla="*/ 2147483646 w 90"/>
                <a:gd name="T35" fmla="*/ 2147483646 h 126"/>
                <a:gd name="T36" fmla="*/ 2147483646 w 90"/>
                <a:gd name="T37" fmla="*/ 2147483646 h 126"/>
                <a:gd name="T38" fmla="*/ 2147483646 w 90"/>
                <a:gd name="T39" fmla="*/ 2147483646 h 126"/>
                <a:gd name="T40" fmla="*/ 2147483646 w 90"/>
                <a:gd name="T41" fmla="*/ 2147483646 h 126"/>
                <a:gd name="T42" fmla="*/ 2147483646 w 90"/>
                <a:gd name="T43" fmla="*/ 2147483646 h 126"/>
                <a:gd name="T44" fmla="*/ 2147483646 w 90"/>
                <a:gd name="T45" fmla="*/ 2147483646 h 126"/>
                <a:gd name="T46" fmla="*/ 2147483646 w 90"/>
                <a:gd name="T47" fmla="*/ 2147483646 h 126"/>
                <a:gd name="T48" fmla="*/ 2147483646 w 90"/>
                <a:gd name="T49" fmla="*/ 2147483646 h 126"/>
                <a:gd name="T50" fmla="*/ 2147483646 w 90"/>
                <a:gd name="T51" fmla="*/ 2147483646 h 126"/>
                <a:gd name="T52" fmla="*/ 2147483646 w 90"/>
                <a:gd name="T53" fmla="*/ 2147483646 h 126"/>
                <a:gd name="T54" fmla="*/ 2147483646 w 90"/>
                <a:gd name="T55" fmla="*/ 2147483646 h 126"/>
                <a:gd name="T56" fmla="*/ 2147483646 w 90"/>
                <a:gd name="T57" fmla="*/ 2147483646 h 126"/>
                <a:gd name="T58" fmla="*/ 2147483646 w 90"/>
                <a:gd name="T59" fmla="*/ 2147483646 h 126"/>
                <a:gd name="T60" fmla="*/ 2147483646 w 90"/>
                <a:gd name="T61" fmla="*/ 2147483646 h 126"/>
                <a:gd name="T62" fmla="*/ 2147483646 w 90"/>
                <a:gd name="T63" fmla="*/ 2147483646 h 126"/>
                <a:gd name="T64" fmla="*/ 2147483646 w 90"/>
                <a:gd name="T65" fmla="*/ 2147483646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0" h="126">
                  <a:moveTo>
                    <a:pt x="42" y="81"/>
                  </a:moveTo>
                  <a:cubicBezTo>
                    <a:pt x="42" y="54"/>
                    <a:pt x="63" y="33"/>
                    <a:pt x="89" y="31"/>
                  </a:cubicBezTo>
                  <a:cubicBezTo>
                    <a:pt x="89" y="26"/>
                    <a:pt x="90" y="18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6" y="1"/>
                    <a:pt x="64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1" y="1"/>
                    <a:pt x="58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0"/>
                    <a:pt x="31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1"/>
                    <a:pt x="25" y="2"/>
                    <a:pt x="23" y="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44"/>
                    <a:pt x="2" y="31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8" y="61"/>
                    <a:pt x="22" y="59"/>
                    <a:pt x="25" y="57"/>
                  </a:cubicBezTo>
                  <a:cubicBezTo>
                    <a:pt x="25" y="60"/>
                    <a:pt x="25" y="63"/>
                    <a:pt x="25" y="66"/>
                  </a:cubicBezTo>
                  <a:cubicBezTo>
                    <a:pt x="25" y="66"/>
                    <a:pt x="25" y="66"/>
                    <a:pt x="25" y="67"/>
                  </a:cubicBezTo>
                  <a:cubicBezTo>
                    <a:pt x="25" y="67"/>
                    <a:pt x="26" y="67"/>
                    <a:pt x="26" y="67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18"/>
                    <a:pt x="45" y="108"/>
                    <a:pt x="45" y="98"/>
                  </a:cubicBezTo>
                  <a:cubicBezTo>
                    <a:pt x="43" y="93"/>
                    <a:pt x="42" y="87"/>
                    <a:pt x="42" y="81"/>
                  </a:cubicBezTo>
                  <a:close/>
                  <a:moveTo>
                    <a:pt x="66" y="24"/>
                  </a:moveTo>
                  <a:cubicBezTo>
                    <a:pt x="66" y="23"/>
                    <a:pt x="66" y="22"/>
                    <a:pt x="66" y="2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1"/>
                    <a:pt x="55" y="31"/>
                    <a:pt x="55" y="31"/>
                  </a:cubicBezTo>
                  <a:lnTo>
                    <a:pt x="66" y="24"/>
                  </a:lnTo>
                  <a:close/>
                  <a:moveTo>
                    <a:pt x="25" y="44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30"/>
                    <a:pt x="25" y="37"/>
                    <a:pt x="2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4" name="Freeform 605"/>
            <p:cNvSpPr>
              <a:spLocks/>
            </p:cNvSpPr>
            <p:nvPr/>
          </p:nvSpPr>
          <p:spPr bwMode="auto">
            <a:xfrm>
              <a:off x="5822950" y="4972050"/>
              <a:ext cx="57150" cy="69850"/>
            </a:xfrm>
            <a:custGeom>
              <a:avLst/>
              <a:gdLst>
                <a:gd name="T0" fmla="*/ 0 w 18"/>
                <a:gd name="T1" fmla="*/ 0 h 22"/>
                <a:gd name="T2" fmla="*/ 2147483646 w 18"/>
                <a:gd name="T3" fmla="*/ 2147483646 h 22"/>
                <a:gd name="T4" fmla="*/ 2147483646 w 18"/>
                <a:gd name="T5" fmla="*/ 2147483646 h 22"/>
                <a:gd name="T6" fmla="*/ 2147483646 w 18"/>
                <a:gd name="T7" fmla="*/ 2147483646 h 22"/>
                <a:gd name="T8" fmla="*/ 0 w 1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2">
                  <a:moveTo>
                    <a:pt x="0" y="0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0"/>
                    <a:pt x="18" y="19"/>
                  </a:cubicBezTo>
                  <a:cubicBezTo>
                    <a:pt x="10" y="15"/>
                    <a:pt x="4" y="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5" name="Freeform 606"/>
            <p:cNvSpPr>
              <a:spLocks/>
            </p:cNvSpPr>
            <p:nvPr/>
          </p:nvSpPr>
          <p:spPr bwMode="auto">
            <a:xfrm>
              <a:off x="5924550" y="4832350"/>
              <a:ext cx="79375" cy="146050"/>
            </a:xfrm>
            <a:custGeom>
              <a:avLst/>
              <a:gdLst>
                <a:gd name="T0" fmla="*/ 2147483646 w 25"/>
                <a:gd name="T1" fmla="*/ 2147483646 h 46"/>
                <a:gd name="T2" fmla="*/ 2147483646 w 25"/>
                <a:gd name="T3" fmla="*/ 2147483646 h 46"/>
                <a:gd name="T4" fmla="*/ 2147483646 w 25"/>
                <a:gd name="T5" fmla="*/ 2147483646 h 46"/>
                <a:gd name="T6" fmla="*/ 2147483646 w 25"/>
                <a:gd name="T7" fmla="*/ 2147483646 h 46"/>
                <a:gd name="T8" fmla="*/ 2147483646 w 25"/>
                <a:gd name="T9" fmla="*/ 2147483646 h 46"/>
                <a:gd name="T10" fmla="*/ 2147483646 w 25"/>
                <a:gd name="T11" fmla="*/ 2147483646 h 46"/>
                <a:gd name="T12" fmla="*/ 2147483646 w 25"/>
                <a:gd name="T13" fmla="*/ 0 h 46"/>
                <a:gd name="T14" fmla="*/ 2147483646 w 25"/>
                <a:gd name="T15" fmla="*/ 0 h 46"/>
                <a:gd name="T16" fmla="*/ 2147483646 w 25"/>
                <a:gd name="T17" fmla="*/ 2147483646 h 46"/>
                <a:gd name="T18" fmla="*/ 2147483646 w 25"/>
                <a:gd name="T19" fmla="*/ 2147483646 h 46"/>
                <a:gd name="T20" fmla="*/ 2147483646 w 25"/>
                <a:gd name="T21" fmla="*/ 2147483646 h 46"/>
                <a:gd name="T22" fmla="*/ 2147483646 w 25"/>
                <a:gd name="T23" fmla="*/ 2147483646 h 46"/>
                <a:gd name="T24" fmla="*/ 2147483646 w 25"/>
                <a:gd name="T25" fmla="*/ 2147483646 h 46"/>
                <a:gd name="T26" fmla="*/ 2147483646 w 25"/>
                <a:gd name="T27" fmla="*/ 2147483646 h 46"/>
                <a:gd name="T28" fmla="*/ 0 w 25"/>
                <a:gd name="T29" fmla="*/ 2147483646 h 46"/>
                <a:gd name="T30" fmla="*/ 2147483646 w 25"/>
                <a:gd name="T31" fmla="*/ 2147483646 h 46"/>
                <a:gd name="T32" fmla="*/ 2147483646 w 25"/>
                <a:gd name="T33" fmla="*/ 2147483646 h 46"/>
                <a:gd name="T34" fmla="*/ 2147483646 w 25"/>
                <a:gd name="T35" fmla="*/ 2147483646 h 46"/>
                <a:gd name="T36" fmla="*/ 2147483646 w 25"/>
                <a:gd name="T37" fmla="*/ 2147483646 h 46"/>
                <a:gd name="T38" fmla="*/ 2147483646 w 25"/>
                <a:gd name="T39" fmla="*/ 2147483646 h 46"/>
                <a:gd name="T40" fmla="*/ 2147483646 w 25"/>
                <a:gd name="T41" fmla="*/ 2147483646 h 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46">
                  <a:moveTo>
                    <a:pt x="16" y="19"/>
                  </a:moveTo>
                  <a:cubicBezTo>
                    <a:pt x="11" y="17"/>
                    <a:pt x="9" y="16"/>
                    <a:pt x="9" y="14"/>
                  </a:cubicBezTo>
                  <a:cubicBezTo>
                    <a:pt x="9" y="13"/>
                    <a:pt x="10" y="11"/>
                    <a:pt x="14" y="11"/>
                  </a:cubicBezTo>
                  <a:cubicBezTo>
                    <a:pt x="18" y="11"/>
                    <a:pt x="21" y="13"/>
                    <a:pt x="22" y="1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6"/>
                    <a:pt x="19" y="5"/>
                    <a:pt x="16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7"/>
                    <a:pt x="1" y="10"/>
                    <a:pt x="1" y="15"/>
                  </a:cubicBezTo>
                  <a:cubicBezTo>
                    <a:pt x="1" y="21"/>
                    <a:pt x="5" y="24"/>
                    <a:pt x="11" y="26"/>
                  </a:cubicBezTo>
                  <a:cubicBezTo>
                    <a:pt x="15" y="27"/>
                    <a:pt x="17" y="28"/>
                    <a:pt x="17" y="31"/>
                  </a:cubicBezTo>
                  <a:cubicBezTo>
                    <a:pt x="17" y="33"/>
                    <a:pt x="15" y="34"/>
                    <a:pt x="11" y="34"/>
                  </a:cubicBezTo>
                  <a:cubicBezTo>
                    <a:pt x="8" y="34"/>
                    <a:pt x="4" y="33"/>
                    <a:pt x="2" y="3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39"/>
                    <a:pt x="6" y="40"/>
                    <a:pt x="10" y="4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2" y="39"/>
                    <a:pt x="25" y="35"/>
                    <a:pt x="25" y="30"/>
                  </a:cubicBezTo>
                  <a:cubicBezTo>
                    <a:pt x="25" y="25"/>
                    <a:pt x="23" y="22"/>
                    <a:pt x="1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6" name="Freeform 607"/>
            <p:cNvSpPr>
              <a:spLocks noEditPoints="1"/>
            </p:cNvSpPr>
            <p:nvPr/>
          </p:nvSpPr>
          <p:spPr bwMode="auto">
            <a:xfrm>
              <a:off x="5816600" y="4756150"/>
              <a:ext cx="298450" cy="298450"/>
            </a:xfrm>
            <a:custGeom>
              <a:avLst/>
              <a:gdLst>
                <a:gd name="T0" fmla="*/ 2147483646 w 94"/>
                <a:gd name="T1" fmla="*/ 2147483646 h 94"/>
                <a:gd name="T2" fmla="*/ 2147483646 w 94"/>
                <a:gd name="T3" fmla="*/ 2147483646 h 94"/>
                <a:gd name="T4" fmla="*/ 2147483646 w 94"/>
                <a:gd name="T5" fmla="*/ 2147483646 h 94"/>
                <a:gd name="T6" fmla="*/ 2147483646 w 94"/>
                <a:gd name="T7" fmla="*/ 2147483646 h 94"/>
                <a:gd name="T8" fmla="*/ 2147483646 w 94"/>
                <a:gd name="T9" fmla="*/ 2147483646 h 94"/>
                <a:gd name="T10" fmla="*/ 2147483646 w 94"/>
                <a:gd name="T11" fmla="*/ 2147483646 h 94"/>
                <a:gd name="T12" fmla="*/ 2147483646 w 94"/>
                <a:gd name="T13" fmla="*/ 2147483646 h 94"/>
                <a:gd name="T14" fmla="*/ 2147483646 w 94"/>
                <a:gd name="T15" fmla="*/ 2147483646 h 94"/>
                <a:gd name="T16" fmla="*/ 2147483646 w 94"/>
                <a:gd name="T17" fmla="*/ 2147483646 h 94"/>
                <a:gd name="T18" fmla="*/ 2147483646 w 94"/>
                <a:gd name="T19" fmla="*/ 2147483646 h 94"/>
                <a:gd name="T20" fmla="*/ 2147483646 w 94"/>
                <a:gd name="T21" fmla="*/ 2147483646 h 94"/>
                <a:gd name="T22" fmla="*/ 2147483646 w 94"/>
                <a:gd name="T23" fmla="*/ 2147483646 h 94"/>
                <a:gd name="T24" fmla="*/ 2147483646 w 94"/>
                <a:gd name="T25" fmla="*/ 2147483646 h 94"/>
                <a:gd name="T26" fmla="*/ 2147483646 w 94"/>
                <a:gd name="T27" fmla="*/ 2147483646 h 94"/>
                <a:gd name="T28" fmla="*/ 2147483646 w 94"/>
                <a:gd name="T29" fmla="*/ 2147483646 h 94"/>
                <a:gd name="T30" fmla="*/ 2147483646 w 94"/>
                <a:gd name="T31" fmla="*/ 0 h 94"/>
                <a:gd name="T32" fmla="*/ 2147483646 w 94"/>
                <a:gd name="T33" fmla="*/ 2147483646 h 94"/>
                <a:gd name="T34" fmla="*/ 2147483646 w 94"/>
                <a:gd name="T35" fmla="*/ 0 h 94"/>
                <a:gd name="T36" fmla="*/ 2147483646 w 94"/>
                <a:gd name="T37" fmla="*/ 2147483646 h 94"/>
                <a:gd name="T38" fmla="*/ 2147483646 w 94"/>
                <a:gd name="T39" fmla="*/ 2147483646 h 94"/>
                <a:gd name="T40" fmla="*/ 2147483646 w 94"/>
                <a:gd name="T41" fmla="*/ 2147483646 h 94"/>
                <a:gd name="T42" fmla="*/ 2147483646 w 94"/>
                <a:gd name="T43" fmla="*/ 2147483646 h 94"/>
                <a:gd name="T44" fmla="*/ 2147483646 w 94"/>
                <a:gd name="T45" fmla="*/ 2147483646 h 94"/>
                <a:gd name="T46" fmla="*/ 2147483646 w 94"/>
                <a:gd name="T47" fmla="*/ 2147483646 h 94"/>
                <a:gd name="T48" fmla="*/ 2147483646 w 94"/>
                <a:gd name="T49" fmla="*/ 2147483646 h 94"/>
                <a:gd name="T50" fmla="*/ 2147483646 w 94"/>
                <a:gd name="T51" fmla="*/ 2147483646 h 94"/>
                <a:gd name="T52" fmla="*/ 2147483646 w 94"/>
                <a:gd name="T53" fmla="*/ 2147483646 h 94"/>
                <a:gd name="T54" fmla="*/ 2147483646 w 94"/>
                <a:gd name="T55" fmla="*/ 2147483646 h 94"/>
                <a:gd name="T56" fmla="*/ 2147483646 w 94"/>
                <a:gd name="T57" fmla="*/ 2147483646 h 94"/>
                <a:gd name="T58" fmla="*/ 2147483646 w 94"/>
                <a:gd name="T59" fmla="*/ 2147483646 h 94"/>
                <a:gd name="T60" fmla="*/ 2147483646 w 94"/>
                <a:gd name="T61" fmla="*/ 2147483646 h 94"/>
                <a:gd name="T62" fmla="*/ 2147483646 w 94"/>
                <a:gd name="T63" fmla="*/ 2147483646 h 94"/>
                <a:gd name="T64" fmla="*/ 2147483646 w 94"/>
                <a:gd name="T65" fmla="*/ 2147483646 h 94"/>
                <a:gd name="T66" fmla="*/ 2147483646 w 94"/>
                <a:gd name="T67" fmla="*/ 2147483646 h 94"/>
                <a:gd name="T68" fmla="*/ 2147483646 w 94"/>
                <a:gd name="T69" fmla="*/ 2147483646 h 94"/>
                <a:gd name="T70" fmla="*/ 2147483646 w 94"/>
                <a:gd name="T71" fmla="*/ 2147483646 h 94"/>
                <a:gd name="T72" fmla="*/ 2147483646 w 94"/>
                <a:gd name="T73" fmla="*/ 2147483646 h 94"/>
                <a:gd name="T74" fmla="*/ 2147483646 w 94"/>
                <a:gd name="T75" fmla="*/ 2147483646 h 94"/>
                <a:gd name="T76" fmla="*/ 2147483646 w 94"/>
                <a:gd name="T77" fmla="*/ 2147483646 h 94"/>
                <a:gd name="T78" fmla="*/ 2147483646 w 94"/>
                <a:gd name="T79" fmla="*/ 2147483646 h 94"/>
                <a:gd name="T80" fmla="*/ 2147483646 w 94"/>
                <a:gd name="T81" fmla="*/ 2147483646 h 94"/>
                <a:gd name="T82" fmla="*/ 2147483646 w 94"/>
                <a:gd name="T83" fmla="*/ 2147483646 h 94"/>
                <a:gd name="T84" fmla="*/ 2147483646 w 94"/>
                <a:gd name="T85" fmla="*/ 2147483646 h 94"/>
                <a:gd name="T86" fmla="*/ 2147483646 w 94"/>
                <a:gd name="T87" fmla="*/ 2147483646 h 94"/>
                <a:gd name="T88" fmla="*/ 2147483646 w 94"/>
                <a:gd name="T89" fmla="*/ 2147483646 h 94"/>
                <a:gd name="T90" fmla="*/ 2147483646 w 94"/>
                <a:gd name="T91" fmla="*/ 2147483646 h 94"/>
                <a:gd name="T92" fmla="*/ 2147483646 w 94"/>
                <a:gd name="T93" fmla="*/ 2147483646 h 94"/>
                <a:gd name="T94" fmla="*/ 2147483646 w 94"/>
                <a:gd name="T95" fmla="*/ 2147483646 h 94"/>
                <a:gd name="T96" fmla="*/ 2147483646 w 94"/>
                <a:gd name="T97" fmla="*/ 2147483646 h 94"/>
                <a:gd name="T98" fmla="*/ 2147483646 w 94"/>
                <a:gd name="T99" fmla="*/ 2147483646 h 94"/>
                <a:gd name="T100" fmla="*/ 2147483646 w 94"/>
                <a:gd name="T101" fmla="*/ 2147483646 h 94"/>
                <a:gd name="T102" fmla="*/ 2147483646 w 94"/>
                <a:gd name="T103" fmla="*/ 2147483646 h 94"/>
                <a:gd name="T104" fmla="*/ 2147483646 w 94"/>
                <a:gd name="T105" fmla="*/ 2147483646 h 94"/>
                <a:gd name="T106" fmla="*/ 2147483646 w 94"/>
                <a:gd name="T107" fmla="*/ 2147483646 h 94"/>
                <a:gd name="T108" fmla="*/ 2147483646 w 94"/>
                <a:gd name="T109" fmla="*/ 2147483646 h 94"/>
                <a:gd name="T110" fmla="*/ 2147483646 w 94"/>
                <a:gd name="T111" fmla="*/ 2147483646 h 94"/>
                <a:gd name="T112" fmla="*/ 2147483646 w 94"/>
                <a:gd name="T113" fmla="*/ 2147483646 h 94"/>
                <a:gd name="T114" fmla="*/ 2147483646 w 94"/>
                <a:gd name="T115" fmla="*/ 2147483646 h 94"/>
                <a:gd name="T116" fmla="*/ 2147483646 w 94"/>
                <a:gd name="T117" fmla="*/ 2147483646 h 94"/>
                <a:gd name="T118" fmla="*/ 2147483646 w 94"/>
                <a:gd name="T119" fmla="*/ 2147483646 h 94"/>
                <a:gd name="T120" fmla="*/ 2147483646 w 94"/>
                <a:gd name="T121" fmla="*/ 2147483646 h 94"/>
                <a:gd name="T122" fmla="*/ 2147483646 w 94"/>
                <a:gd name="T123" fmla="*/ 2147483646 h 94"/>
                <a:gd name="T124" fmla="*/ 2147483646 w 94"/>
                <a:gd name="T125" fmla="*/ 2147483646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4" h="94">
                  <a:moveTo>
                    <a:pt x="93" y="51"/>
                  </a:moveTo>
                  <a:cubicBezTo>
                    <a:pt x="91" y="51"/>
                    <a:pt x="91" y="50"/>
                    <a:pt x="91" y="49"/>
                  </a:cubicBezTo>
                  <a:cubicBezTo>
                    <a:pt x="91" y="48"/>
                    <a:pt x="91" y="48"/>
                    <a:pt x="91" y="47"/>
                  </a:cubicBezTo>
                  <a:cubicBezTo>
                    <a:pt x="91" y="46"/>
                    <a:pt x="92" y="45"/>
                    <a:pt x="93" y="45"/>
                  </a:cubicBezTo>
                  <a:cubicBezTo>
                    <a:pt x="93" y="45"/>
                    <a:pt x="93" y="45"/>
                    <a:pt x="94" y="45"/>
                  </a:cubicBezTo>
                  <a:cubicBezTo>
                    <a:pt x="94" y="44"/>
                    <a:pt x="93" y="43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1" y="42"/>
                    <a:pt x="90" y="41"/>
                    <a:pt x="90" y="40"/>
                  </a:cubicBezTo>
                  <a:cubicBezTo>
                    <a:pt x="90" y="40"/>
                    <a:pt x="90" y="39"/>
                    <a:pt x="90" y="38"/>
                  </a:cubicBezTo>
                  <a:cubicBezTo>
                    <a:pt x="90" y="37"/>
                    <a:pt x="90" y="36"/>
                    <a:pt x="91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4"/>
                    <a:pt x="91" y="33"/>
                    <a:pt x="91" y="31"/>
                  </a:cubicBezTo>
                  <a:cubicBezTo>
                    <a:pt x="91" y="32"/>
                    <a:pt x="91" y="32"/>
                    <a:pt x="90" y="32"/>
                  </a:cubicBezTo>
                  <a:cubicBezTo>
                    <a:pt x="90" y="32"/>
                    <a:pt x="90" y="32"/>
                    <a:pt x="89" y="32"/>
                  </a:cubicBezTo>
                  <a:cubicBezTo>
                    <a:pt x="89" y="32"/>
                    <a:pt x="88" y="32"/>
                    <a:pt x="88" y="31"/>
                  </a:cubicBezTo>
                  <a:cubicBezTo>
                    <a:pt x="87" y="30"/>
                    <a:pt x="87" y="29"/>
                    <a:pt x="87" y="29"/>
                  </a:cubicBezTo>
                  <a:cubicBezTo>
                    <a:pt x="86" y="28"/>
                    <a:pt x="87" y="27"/>
                    <a:pt x="88" y="26"/>
                  </a:cubicBezTo>
                  <a:cubicBezTo>
                    <a:pt x="88" y="26"/>
                    <a:pt x="88" y="26"/>
                    <a:pt x="89" y="26"/>
                  </a:cubicBezTo>
                  <a:cubicBezTo>
                    <a:pt x="88" y="25"/>
                    <a:pt x="87" y="23"/>
                    <a:pt x="86" y="22"/>
                  </a:cubicBezTo>
                  <a:cubicBezTo>
                    <a:pt x="86" y="22"/>
                    <a:pt x="86" y="22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4" y="23"/>
                    <a:pt x="83" y="23"/>
                    <a:pt x="83" y="22"/>
                  </a:cubicBezTo>
                  <a:cubicBezTo>
                    <a:pt x="83" y="22"/>
                    <a:pt x="82" y="21"/>
                    <a:pt x="82" y="20"/>
                  </a:cubicBezTo>
                  <a:cubicBezTo>
                    <a:pt x="81" y="20"/>
                    <a:pt x="81" y="18"/>
                    <a:pt x="82" y="18"/>
                  </a:cubicBezTo>
                  <a:cubicBezTo>
                    <a:pt x="82" y="17"/>
                    <a:pt x="83" y="17"/>
                    <a:pt x="83" y="17"/>
                  </a:cubicBezTo>
                  <a:cubicBezTo>
                    <a:pt x="82" y="16"/>
                    <a:pt x="81" y="15"/>
                    <a:pt x="80" y="14"/>
                  </a:cubicBezTo>
                  <a:cubicBezTo>
                    <a:pt x="80" y="14"/>
                    <a:pt x="80" y="14"/>
                    <a:pt x="79" y="15"/>
                  </a:cubicBezTo>
                  <a:cubicBezTo>
                    <a:pt x="79" y="15"/>
                    <a:pt x="78" y="15"/>
                    <a:pt x="78" y="15"/>
                  </a:cubicBezTo>
                  <a:cubicBezTo>
                    <a:pt x="77" y="15"/>
                    <a:pt x="77" y="15"/>
                    <a:pt x="76" y="15"/>
                  </a:cubicBezTo>
                  <a:cubicBezTo>
                    <a:pt x="76" y="14"/>
                    <a:pt x="75" y="14"/>
                    <a:pt x="75" y="13"/>
                  </a:cubicBezTo>
                  <a:cubicBezTo>
                    <a:pt x="74" y="13"/>
                    <a:pt x="74" y="11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4" y="9"/>
                    <a:pt x="73" y="8"/>
                    <a:pt x="72" y="7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9"/>
                    <a:pt x="70" y="9"/>
                    <a:pt x="69" y="9"/>
                  </a:cubicBezTo>
                  <a:cubicBezTo>
                    <a:pt x="69" y="9"/>
                    <a:pt x="69" y="9"/>
                    <a:pt x="68" y="9"/>
                  </a:cubicBezTo>
                  <a:cubicBezTo>
                    <a:pt x="68" y="9"/>
                    <a:pt x="67" y="8"/>
                    <a:pt x="67" y="8"/>
                  </a:cubicBezTo>
                  <a:cubicBezTo>
                    <a:pt x="66" y="7"/>
                    <a:pt x="65" y="6"/>
                    <a:pt x="66" y="5"/>
                  </a:cubicBezTo>
                  <a:cubicBezTo>
                    <a:pt x="66" y="5"/>
                    <a:pt x="66" y="5"/>
                    <a:pt x="66" y="4"/>
                  </a:cubicBezTo>
                  <a:cubicBezTo>
                    <a:pt x="65" y="4"/>
                    <a:pt x="63" y="3"/>
                    <a:pt x="62" y="3"/>
                  </a:cubicBezTo>
                  <a:cubicBezTo>
                    <a:pt x="62" y="3"/>
                    <a:pt x="62" y="3"/>
                    <a:pt x="62" y="4"/>
                  </a:cubicBezTo>
                  <a:cubicBezTo>
                    <a:pt x="62" y="5"/>
                    <a:pt x="61" y="5"/>
                    <a:pt x="60" y="5"/>
                  </a:cubicBezTo>
                  <a:cubicBezTo>
                    <a:pt x="60" y="5"/>
                    <a:pt x="60" y="5"/>
                    <a:pt x="59" y="5"/>
                  </a:cubicBezTo>
                  <a:cubicBezTo>
                    <a:pt x="59" y="5"/>
                    <a:pt x="58" y="5"/>
                    <a:pt x="57" y="4"/>
                  </a:cubicBezTo>
                  <a:cubicBezTo>
                    <a:pt x="56" y="4"/>
                    <a:pt x="56" y="3"/>
                    <a:pt x="56" y="2"/>
                  </a:cubicBezTo>
                  <a:cubicBezTo>
                    <a:pt x="56" y="2"/>
                    <a:pt x="56" y="1"/>
                    <a:pt x="56" y="1"/>
                  </a:cubicBezTo>
                  <a:cubicBezTo>
                    <a:pt x="55" y="1"/>
                    <a:pt x="53" y="1"/>
                    <a:pt x="52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2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7" y="3"/>
                    <a:pt x="46" y="2"/>
                    <a:pt x="46" y="1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4" y="0"/>
                    <a:pt x="43" y="0"/>
                    <a:pt x="41" y="1"/>
                  </a:cubicBezTo>
                  <a:cubicBezTo>
                    <a:pt x="41" y="1"/>
                    <a:pt x="42" y="1"/>
                    <a:pt x="42" y="1"/>
                  </a:cubicBezTo>
                  <a:cubicBezTo>
                    <a:pt x="42" y="3"/>
                    <a:pt x="41" y="4"/>
                    <a:pt x="40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7" y="4"/>
                  </a:cubicBezTo>
                  <a:cubicBezTo>
                    <a:pt x="37" y="4"/>
                    <a:pt x="36" y="4"/>
                    <a:pt x="35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3"/>
                    <a:pt x="31" y="3"/>
                  </a:cubicBezTo>
                  <a:cubicBezTo>
                    <a:pt x="31" y="3"/>
                    <a:pt x="31" y="3"/>
                    <a:pt x="32" y="4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7"/>
                    <a:pt x="26" y="7"/>
                    <a:pt x="26" y="6"/>
                  </a:cubicBezTo>
                  <a:cubicBezTo>
                    <a:pt x="26" y="6"/>
                    <a:pt x="26" y="6"/>
                    <a:pt x="26" y="5"/>
                  </a:cubicBezTo>
                  <a:cubicBezTo>
                    <a:pt x="24" y="6"/>
                    <a:pt x="23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1"/>
                    <a:pt x="22" y="11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18" y="13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6" y="12"/>
                    <a:pt x="15" y="13"/>
                    <a:pt x="13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9"/>
                    <a:pt x="13" y="19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11" y="20"/>
                    <a:pt x="11" y="20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20"/>
                    <a:pt x="8" y="21"/>
                    <a:pt x="7" y="23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9" y="23"/>
                    <a:pt x="9" y="25"/>
                    <a:pt x="9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7" y="28"/>
                    <a:pt x="7" y="29"/>
                    <a:pt x="6" y="29"/>
                  </a:cubicBezTo>
                  <a:cubicBezTo>
                    <a:pt x="6" y="29"/>
                    <a:pt x="5" y="29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4" y="29"/>
                    <a:pt x="3" y="31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5" y="34"/>
                    <a:pt x="5" y="35"/>
                  </a:cubicBezTo>
                  <a:cubicBezTo>
                    <a:pt x="5" y="35"/>
                    <a:pt x="5" y="36"/>
                    <a:pt x="4" y="37"/>
                  </a:cubicBezTo>
                  <a:cubicBezTo>
                    <a:pt x="4" y="38"/>
                    <a:pt x="3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8"/>
                  </a:cubicBezTo>
                  <a:cubicBezTo>
                    <a:pt x="1" y="39"/>
                    <a:pt x="1" y="41"/>
                    <a:pt x="0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2"/>
                    <a:pt x="3" y="43"/>
                    <a:pt x="3" y="44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3" y="48"/>
                    <a:pt x="2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50"/>
                    <a:pt x="0" y="51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2"/>
                    <a:pt x="4" y="53"/>
                    <a:pt x="4" y="54"/>
                  </a:cubicBezTo>
                  <a:cubicBezTo>
                    <a:pt x="4" y="55"/>
                    <a:pt x="4" y="56"/>
                    <a:pt x="4" y="56"/>
                  </a:cubicBezTo>
                  <a:cubicBezTo>
                    <a:pt x="4" y="57"/>
                    <a:pt x="4" y="58"/>
                    <a:pt x="3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60"/>
                    <a:pt x="3" y="62"/>
                    <a:pt x="3" y="63"/>
                  </a:cubicBezTo>
                  <a:cubicBezTo>
                    <a:pt x="3" y="63"/>
                    <a:pt x="3" y="63"/>
                    <a:pt x="4" y="63"/>
                  </a:cubicBezTo>
                  <a:cubicBezTo>
                    <a:pt x="5" y="62"/>
                    <a:pt x="6" y="63"/>
                    <a:pt x="6" y="64"/>
                  </a:cubicBezTo>
                  <a:cubicBezTo>
                    <a:pt x="7" y="64"/>
                    <a:pt x="7" y="65"/>
                    <a:pt x="7" y="66"/>
                  </a:cubicBezTo>
                  <a:cubicBezTo>
                    <a:pt x="8" y="67"/>
                    <a:pt x="7" y="68"/>
                    <a:pt x="6" y="68"/>
                  </a:cubicBezTo>
                  <a:cubicBezTo>
                    <a:pt x="6" y="68"/>
                    <a:pt x="6" y="68"/>
                    <a:pt x="5" y="69"/>
                  </a:cubicBezTo>
                  <a:cubicBezTo>
                    <a:pt x="6" y="70"/>
                    <a:pt x="7" y="71"/>
                    <a:pt x="8" y="73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9" y="71"/>
                    <a:pt x="11" y="71"/>
                    <a:pt x="11" y="72"/>
                  </a:cubicBezTo>
                  <a:cubicBezTo>
                    <a:pt x="12" y="73"/>
                    <a:pt x="12" y="73"/>
                    <a:pt x="12" y="74"/>
                  </a:cubicBezTo>
                  <a:cubicBezTo>
                    <a:pt x="13" y="75"/>
                    <a:pt x="13" y="76"/>
                    <a:pt x="12" y="77"/>
                  </a:cubicBezTo>
                  <a:cubicBezTo>
                    <a:pt x="12" y="77"/>
                    <a:pt x="12" y="77"/>
                    <a:pt x="11" y="77"/>
                  </a:cubicBezTo>
                  <a:cubicBezTo>
                    <a:pt x="12" y="78"/>
                    <a:pt x="13" y="80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6" y="79"/>
                    <a:pt x="17" y="79"/>
                    <a:pt x="18" y="80"/>
                  </a:cubicBezTo>
                  <a:cubicBezTo>
                    <a:pt x="18" y="80"/>
                    <a:pt x="19" y="81"/>
                    <a:pt x="19" y="81"/>
                  </a:cubicBezTo>
                  <a:cubicBezTo>
                    <a:pt x="20" y="82"/>
                    <a:pt x="20" y="83"/>
                    <a:pt x="20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5"/>
                    <a:pt x="21" y="86"/>
                    <a:pt x="23" y="87"/>
                  </a:cubicBezTo>
                  <a:cubicBezTo>
                    <a:pt x="23" y="87"/>
                    <a:pt x="23" y="86"/>
                    <a:pt x="23" y="86"/>
                  </a:cubicBezTo>
                  <a:cubicBezTo>
                    <a:pt x="24" y="85"/>
                    <a:pt x="25" y="85"/>
                    <a:pt x="26" y="85"/>
                  </a:cubicBezTo>
                  <a:cubicBezTo>
                    <a:pt x="26" y="86"/>
                    <a:pt x="27" y="86"/>
                    <a:pt x="28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8" y="89"/>
                    <a:pt x="28" y="90"/>
                    <a:pt x="28" y="90"/>
                  </a:cubicBezTo>
                  <a:cubicBezTo>
                    <a:pt x="29" y="90"/>
                    <a:pt x="31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6" y="89"/>
                    <a:pt x="37" y="90"/>
                  </a:cubicBezTo>
                  <a:cubicBezTo>
                    <a:pt x="38" y="90"/>
                    <a:pt x="39" y="91"/>
                    <a:pt x="38" y="92"/>
                  </a:cubicBezTo>
                  <a:cubicBezTo>
                    <a:pt x="38" y="92"/>
                    <a:pt x="38" y="93"/>
                    <a:pt x="38" y="93"/>
                  </a:cubicBezTo>
                  <a:cubicBezTo>
                    <a:pt x="40" y="93"/>
                    <a:pt x="41" y="93"/>
                    <a:pt x="43" y="94"/>
                  </a:cubicBezTo>
                  <a:cubicBezTo>
                    <a:pt x="43" y="93"/>
                    <a:pt x="42" y="93"/>
                    <a:pt x="42" y="93"/>
                  </a:cubicBezTo>
                  <a:cubicBezTo>
                    <a:pt x="43" y="92"/>
                    <a:pt x="44" y="91"/>
                    <a:pt x="45" y="91"/>
                  </a:cubicBezTo>
                  <a:cubicBezTo>
                    <a:pt x="45" y="91"/>
                    <a:pt x="46" y="91"/>
                    <a:pt x="47" y="91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3"/>
                    <a:pt x="49" y="93"/>
                    <a:pt x="49" y="94"/>
                  </a:cubicBezTo>
                  <a:cubicBezTo>
                    <a:pt x="50" y="94"/>
                    <a:pt x="52" y="93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1"/>
                    <a:pt x="53" y="90"/>
                    <a:pt x="54" y="90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8" y="89"/>
                    <a:pt x="59" y="90"/>
                    <a:pt x="59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0" y="92"/>
                    <a:pt x="62" y="91"/>
                    <a:pt x="63" y="91"/>
                  </a:cubicBezTo>
                  <a:cubicBezTo>
                    <a:pt x="63" y="91"/>
                    <a:pt x="63" y="90"/>
                    <a:pt x="63" y="90"/>
                  </a:cubicBezTo>
                  <a:cubicBezTo>
                    <a:pt x="62" y="89"/>
                    <a:pt x="63" y="88"/>
                    <a:pt x="64" y="87"/>
                  </a:cubicBezTo>
                  <a:cubicBezTo>
                    <a:pt x="65" y="87"/>
                    <a:pt x="65" y="87"/>
                    <a:pt x="66" y="87"/>
                  </a:cubicBezTo>
                  <a:cubicBezTo>
                    <a:pt x="67" y="86"/>
                    <a:pt x="68" y="86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0" y="88"/>
                    <a:pt x="71" y="87"/>
                    <a:pt x="73" y="86"/>
                  </a:cubicBezTo>
                  <a:cubicBezTo>
                    <a:pt x="72" y="86"/>
                    <a:pt x="72" y="86"/>
                    <a:pt x="72" y="85"/>
                  </a:cubicBezTo>
                  <a:cubicBezTo>
                    <a:pt x="71" y="84"/>
                    <a:pt x="72" y="83"/>
                    <a:pt x="73" y="83"/>
                  </a:cubicBezTo>
                  <a:cubicBezTo>
                    <a:pt x="73" y="82"/>
                    <a:pt x="74" y="82"/>
                    <a:pt x="74" y="81"/>
                  </a:cubicBezTo>
                  <a:cubicBezTo>
                    <a:pt x="75" y="81"/>
                    <a:pt x="76" y="81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9" y="81"/>
                    <a:pt x="80" y="80"/>
                    <a:pt x="81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79" y="78"/>
                    <a:pt x="79" y="77"/>
                    <a:pt x="80" y="76"/>
                  </a:cubicBezTo>
                  <a:cubicBezTo>
                    <a:pt x="80" y="75"/>
                    <a:pt x="81" y="75"/>
                    <a:pt x="81" y="74"/>
                  </a:cubicBezTo>
                  <a:cubicBezTo>
                    <a:pt x="82" y="73"/>
                    <a:pt x="83" y="73"/>
                    <a:pt x="84" y="74"/>
                  </a:cubicBezTo>
                  <a:cubicBezTo>
                    <a:pt x="84" y="74"/>
                    <a:pt x="84" y="74"/>
                    <a:pt x="84" y="75"/>
                  </a:cubicBezTo>
                  <a:cubicBezTo>
                    <a:pt x="85" y="73"/>
                    <a:pt x="86" y="72"/>
                    <a:pt x="87" y="71"/>
                  </a:cubicBezTo>
                  <a:cubicBezTo>
                    <a:pt x="87" y="71"/>
                    <a:pt x="87" y="71"/>
                    <a:pt x="86" y="71"/>
                  </a:cubicBezTo>
                  <a:cubicBezTo>
                    <a:pt x="85" y="70"/>
                    <a:pt x="85" y="69"/>
                    <a:pt x="85" y="68"/>
                  </a:cubicBezTo>
                  <a:cubicBezTo>
                    <a:pt x="86" y="67"/>
                    <a:pt x="86" y="67"/>
                    <a:pt x="86" y="66"/>
                  </a:cubicBezTo>
                  <a:cubicBezTo>
                    <a:pt x="87" y="65"/>
                    <a:pt x="88" y="65"/>
                    <a:pt x="89" y="65"/>
                  </a:cubicBezTo>
                  <a:cubicBezTo>
                    <a:pt x="89" y="65"/>
                    <a:pt x="90" y="65"/>
                    <a:pt x="90" y="66"/>
                  </a:cubicBezTo>
                  <a:cubicBezTo>
                    <a:pt x="90" y="64"/>
                    <a:pt x="91" y="63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89" y="61"/>
                    <a:pt x="89" y="60"/>
                    <a:pt x="89" y="59"/>
                  </a:cubicBezTo>
                  <a:cubicBezTo>
                    <a:pt x="89" y="58"/>
                    <a:pt x="89" y="57"/>
                    <a:pt x="90" y="57"/>
                  </a:cubicBezTo>
                  <a:cubicBezTo>
                    <a:pt x="90" y="56"/>
                    <a:pt x="91" y="55"/>
                    <a:pt x="92" y="55"/>
                  </a:cubicBezTo>
                  <a:cubicBezTo>
                    <a:pt x="92" y="55"/>
                    <a:pt x="93" y="55"/>
                    <a:pt x="93" y="56"/>
                  </a:cubicBezTo>
                  <a:cubicBezTo>
                    <a:pt x="93" y="54"/>
                    <a:pt x="93" y="53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lose/>
                  <a:moveTo>
                    <a:pt x="47" y="82"/>
                  </a:moveTo>
                  <a:cubicBezTo>
                    <a:pt x="28" y="82"/>
                    <a:pt x="12" y="66"/>
                    <a:pt x="12" y="47"/>
                  </a:cubicBezTo>
                  <a:cubicBezTo>
                    <a:pt x="12" y="28"/>
                    <a:pt x="28" y="12"/>
                    <a:pt x="47" y="12"/>
                  </a:cubicBezTo>
                  <a:cubicBezTo>
                    <a:pt x="66" y="12"/>
                    <a:pt x="82" y="28"/>
                    <a:pt x="82" y="47"/>
                  </a:cubicBezTo>
                  <a:cubicBezTo>
                    <a:pt x="82" y="66"/>
                    <a:pt x="66" y="82"/>
                    <a:pt x="47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359976" y="4121447"/>
            <a:ext cx="3717601" cy="55440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8" name="Chevron 77"/>
          <p:cNvSpPr/>
          <p:nvPr/>
        </p:nvSpPr>
        <p:spPr>
          <a:xfrm>
            <a:off x="460498" y="4165716"/>
            <a:ext cx="2099822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Converged services for IT &amp; Telecom</a:t>
            </a:r>
          </a:p>
        </p:txBody>
      </p:sp>
      <p:grpSp>
        <p:nvGrpSpPr>
          <p:cNvPr id="12" name="Group 1370"/>
          <p:cNvGrpSpPr>
            <a:grpSpLocks/>
          </p:cNvGrpSpPr>
          <p:nvPr/>
        </p:nvGrpSpPr>
        <p:grpSpPr bwMode="auto">
          <a:xfrm>
            <a:off x="3393779" y="4195106"/>
            <a:ext cx="441127" cy="398914"/>
            <a:chOff x="7137400" y="260350"/>
            <a:chExt cx="603250" cy="600075"/>
          </a:xfrm>
          <a:solidFill>
            <a:schemeClr val="bg1"/>
          </a:solidFill>
        </p:grpSpPr>
        <p:sp>
          <p:nvSpPr>
            <p:cNvPr id="156" name="Freeform 344"/>
            <p:cNvSpPr>
              <a:spLocks noEditPoints="1"/>
            </p:cNvSpPr>
            <p:nvPr/>
          </p:nvSpPr>
          <p:spPr bwMode="auto">
            <a:xfrm>
              <a:off x="7264400" y="546100"/>
              <a:ext cx="368300" cy="196850"/>
            </a:xfrm>
            <a:custGeom>
              <a:avLst/>
              <a:gdLst>
                <a:gd name="T0" fmla="*/ 2147483646 w 232"/>
                <a:gd name="T1" fmla="*/ 2147483646 h 124"/>
                <a:gd name="T2" fmla="*/ 2147483646 w 232"/>
                <a:gd name="T3" fmla="*/ 2147483646 h 124"/>
                <a:gd name="T4" fmla="*/ 2147483646 w 232"/>
                <a:gd name="T5" fmla="*/ 2147483646 h 124"/>
                <a:gd name="T6" fmla="*/ 2147483646 w 232"/>
                <a:gd name="T7" fmla="*/ 2147483646 h 124"/>
                <a:gd name="T8" fmla="*/ 2147483646 w 232"/>
                <a:gd name="T9" fmla="*/ 2147483646 h 124"/>
                <a:gd name="T10" fmla="*/ 2147483646 w 232"/>
                <a:gd name="T11" fmla="*/ 2147483646 h 124"/>
                <a:gd name="T12" fmla="*/ 2147483646 w 232"/>
                <a:gd name="T13" fmla="*/ 2147483646 h 124"/>
                <a:gd name="T14" fmla="*/ 2147483646 w 232"/>
                <a:gd name="T15" fmla="*/ 2147483646 h 124"/>
                <a:gd name="T16" fmla="*/ 2147483646 w 232"/>
                <a:gd name="T17" fmla="*/ 2147483646 h 124"/>
                <a:gd name="T18" fmla="*/ 2147483646 w 232"/>
                <a:gd name="T19" fmla="*/ 0 h 124"/>
                <a:gd name="T20" fmla="*/ 0 w 232"/>
                <a:gd name="T21" fmla="*/ 0 h 124"/>
                <a:gd name="T22" fmla="*/ 0 w 232"/>
                <a:gd name="T23" fmla="*/ 2147483646 h 124"/>
                <a:gd name="T24" fmla="*/ 2147483646 w 232"/>
                <a:gd name="T25" fmla="*/ 2147483646 h 124"/>
                <a:gd name="T26" fmla="*/ 2147483646 w 232"/>
                <a:gd name="T27" fmla="*/ 0 h 124"/>
                <a:gd name="T28" fmla="*/ 2147483646 w 232"/>
                <a:gd name="T29" fmla="*/ 0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2" h="124">
                  <a:moveTo>
                    <a:pt x="168" y="86"/>
                  </a:moveTo>
                  <a:lnTo>
                    <a:pt x="150" y="104"/>
                  </a:lnTo>
                  <a:lnTo>
                    <a:pt x="128" y="82"/>
                  </a:lnTo>
                  <a:lnTo>
                    <a:pt x="116" y="104"/>
                  </a:lnTo>
                  <a:lnTo>
                    <a:pt x="98" y="32"/>
                  </a:lnTo>
                  <a:lnTo>
                    <a:pt x="168" y="52"/>
                  </a:lnTo>
                  <a:lnTo>
                    <a:pt x="146" y="64"/>
                  </a:lnTo>
                  <a:lnTo>
                    <a:pt x="168" y="86"/>
                  </a:lnTo>
                  <a:close/>
                  <a:moveTo>
                    <a:pt x="232" y="0"/>
                  </a:moveTo>
                  <a:lnTo>
                    <a:pt x="0" y="0"/>
                  </a:lnTo>
                  <a:lnTo>
                    <a:pt x="0" y="124"/>
                  </a:lnTo>
                  <a:lnTo>
                    <a:pt x="232" y="124"/>
                  </a:lnTo>
                  <a:lnTo>
                    <a:pt x="2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57" name="Freeform 345"/>
            <p:cNvSpPr>
              <a:spLocks noEditPoints="1"/>
            </p:cNvSpPr>
            <p:nvPr/>
          </p:nvSpPr>
          <p:spPr bwMode="auto">
            <a:xfrm>
              <a:off x="7137400" y="260350"/>
              <a:ext cx="603250" cy="600075"/>
            </a:xfrm>
            <a:custGeom>
              <a:avLst/>
              <a:gdLst>
                <a:gd name="T0" fmla="*/ 2147483646 w 190"/>
                <a:gd name="T1" fmla="*/ 2147483646 h 189"/>
                <a:gd name="T2" fmla="*/ 2147483646 w 190"/>
                <a:gd name="T3" fmla="*/ 2147483646 h 189"/>
                <a:gd name="T4" fmla="*/ 2147483646 w 190"/>
                <a:gd name="T5" fmla="*/ 2147483646 h 189"/>
                <a:gd name="T6" fmla="*/ 2147483646 w 190"/>
                <a:gd name="T7" fmla="*/ 2147483646 h 189"/>
                <a:gd name="T8" fmla="*/ 2147483646 w 190"/>
                <a:gd name="T9" fmla="*/ 2147483646 h 189"/>
                <a:gd name="T10" fmla="*/ 2147483646 w 190"/>
                <a:gd name="T11" fmla="*/ 2147483646 h 189"/>
                <a:gd name="T12" fmla="*/ 2147483646 w 190"/>
                <a:gd name="T13" fmla="*/ 2147483646 h 189"/>
                <a:gd name="T14" fmla="*/ 2147483646 w 190"/>
                <a:gd name="T15" fmla="*/ 2147483646 h 189"/>
                <a:gd name="T16" fmla="*/ 2147483646 w 190"/>
                <a:gd name="T17" fmla="*/ 2147483646 h 189"/>
                <a:gd name="T18" fmla="*/ 2147483646 w 190"/>
                <a:gd name="T19" fmla="*/ 2147483646 h 189"/>
                <a:gd name="T20" fmla="*/ 2147483646 w 190"/>
                <a:gd name="T21" fmla="*/ 2147483646 h 189"/>
                <a:gd name="T22" fmla="*/ 2147483646 w 190"/>
                <a:gd name="T23" fmla="*/ 2147483646 h 189"/>
                <a:gd name="T24" fmla="*/ 2147483646 w 190"/>
                <a:gd name="T25" fmla="*/ 2147483646 h 189"/>
                <a:gd name="T26" fmla="*/ 2147483646 w 190"/>
                <a:gd name="T27" fmla="*/ 2147483646 h 189"/>
                <a:gd name="T28" fmla="*/ 2147483646 w 190"/>
                <a:gd name="T29" fmla="*/ 2147483646 h 189"/>
                <a:gd name="T30" fmla="*/ 2147483646 w 190"/>
                <a:gd name="T31" fmla="*/ 2147483646 h 189"/>
                <a:gd name="T32" fmla="*/ 2147483646 w 190"/>
                <a:gd name="T33" fmla="*/ 2147483646 h 189"/>
                <a:gd name="T34" fmla="*/ 2147483646 w 190"/>
                <a:gd name="T35" fmla="*/ 2147483646 h 189"/>
                <a:gd name="T36" fmla="*/ 2147483646 w 190"/>
                <a:gd name="T37" fmla="*/ 2147483646 h 189"/>
                <a:gd name="T38" fmla="*/ 2147483646 w 190"/>
                <a:gd name="T39" fmla="*/ 2147483646 h 189"/>
                <a:gd name="T40" fmla="*/ 2147483646 w 190"/>
                <a:gd name="T41" fmla="*/ 2147483646 h 189"/>
                <a:gd name="T42" fmla="*/ 2147483646 w 190"/>
                <a:gd name="T43" fmla="*/ 2147483646 h 189"/>
                <a:gd name="T44" fmla="*/ 2147483646 w 190"/>
                <a:gd name="T45" fmla="*/ 2147483646 h 189"/>
                <a:gd name="T46" fmla="*/ 2147483646 w 190"/>
                <a:gd name="T47" fmla="*/ 2147483646 h 189"/>
                <a:gd name="T48" fmla="*/ 2147483646 w 190"/>
                <a:gd name="T49" fmla="*/ 2147483646 h 189"/>
                <a:gd name="T50" fmla="*/ 2147483646 w 190"/>
                <a:gd name="T51" fmla="*/ 2147483646 h 189"/>
                <a:gd name="T52" fmla="*/ 2147483646 w 190"/>
                <a:gd name="T53" fmla="*/ 2147483646 h 189"/>
                <a:gd name="T54" fmla="*/ 2147483646 w 190"/>
                <a:gd name="T55" fmla="*/ 2147483646 h 189"/>
                <a:gd name="T56" fmla="*/ 2147483646 w 190"/>
                <a:gd name="T57" fmla="*/ 2147483646 h 189"/>
                <a:gd name="T58" fmla="*/ 2147483646 w 190"/>
                <a:gd name="T59" fmla="*/ 2147483646 h 189"/>
                <a:gd name="T60" fmla="*/ 2147483646 w 190"/>
                <a:gd name="T61" fmla="*/ 2147483646 h 189"/>
                <a:gd name="T62" fmla="*/ 2147483646 w 190"/>
                <a:gd name="T63" fmla="*/ 2147483646 h 189"/>
                <a:gd name="T64" fmla="*/ 2147483646 w 190"/>
                <a:gd name="T65" fmla="*/ 2147483646 h 189"/>
                <a:gd name="T66" fmla="*/ 2147483646 w 190"/>
                <a:gd name="T67" fmla="*/ 2147483646 h 189"/>
                <a:gd name="T68" fmla="*/ 2147483646 w 190"/>
                <a:gd name="T69" fmla="*/ 0 h 189"/>
                <a:gd name="T70" fmla="*/ 2147483646 w 190"/>
                <a:gd name="T71" fmla="*/ 2147483646 h 189"/>
                <a:gd name="T72" fmla="*/ 2147483646 w 190"/>
                <a:gd name="T73" fmla="*/ 2147483646 h 189"/>
                <a:gd name="T74" fmla="*/ 2147483646 w 190"/>
                <a:gd name="T75" fmla="*/ 2147483646 h 189"/>
                <a:gd name="T76" fmla="*/ 0 w 190"/>
                <a:gd name="T77" fmla="*/ 2147483646 h 189"/>
                <a:gd name="T78" fmla="*/ 2147483646 w 190"/>
                <a:gd name="T79" fmla="*/ 2147483646 h 189"/>
                <a:gd name="T80" fmla="*/ 2147483646 w 190"/>
                <a:gd name="T81" fmla="*/ 2147483646 h 189"/>
                <a:gd name="T82" fmla="*/ 2147483646 w 190"/>
                <a:gd name="T83" fmla="*/ 2147483646 h 189"/>
                <a:gd name="T84" fmla="*/ 2147483646 w 190"/>
                <a:gd name="T85" fmla="*/ 2147483646 h 189"/>
                <a:gd name="T86" fmla="*/ 2147483646 w 190"/>
                <a:gd name="T87" fmla="*/ 2147483646 h 189"/>
                <a:gd name="T88" fmla="*/ 2147483646 w 190"/>
                <a:gd name="T89" fmla="*/ 2147483646 h 189"/>
                <a:gd name="T90" fmla="*/ 2147483646 w 190"/>
                <a:gd name="T91" fmla="*/ 2147483646 h 189"/>
                <a:gd name="T92" fmla="*/ 2147483646 w 190"/>
                <a:gd name="T93" fmla="*/ 2147483646 h 189"/>
                <a:gd name="T94" fmla="*/ 2147483646 w 190"/>
                <a:gd name="T95" fmla="*/ 2147483646 h 189"/>
                <a:gd name="T96" fmla="*/ 2147483646 w 190"/>
                <a:gd name="T97" fmla="*/ 2147483646 h 189"/>
                <a:gd name="T98" fmla="*/ 2147483646 w 190"/>
                <a:gd name="T99" fmla="*/ 2147483646 h 189"/>
                <a:gd name="T100" fmla="*/ 2147483646 w 190"/>
                <a:gd name="T101" fmla="*/ 2147483646 h 189"/>
                <a:gd name="T102" fmla="*/ 2147483646 w 190"/>
                <a:gd name="T103" fmla="*/ 2147483646 h 1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0" h="189">
                  <a:moveTo>
                    <a:pt x="177" y="172"/>
                  </a:moveTo>
                  <a:cubicBezTo>
                    <a:pt x="177" y="176"/>
                    <a:pt x="173" y="179"/>
                    <a:pt x="169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2" y="179"/>
                    <a:pt x="19" y="176"/>
                    <a:pt x="19" y="172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4" y="170"/>
                    <a:pt x="75" y="171"/>
                    <a:pt x="76" y="171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71"/>
                    <a:pt x="122" y="170"/>
                    <a:pt x="122" y="169"/>
                  </a:cubicBezTo>
                  <a:cubicBezTo>
                    <a:pt x="177" y="169"/>
                    <a:pt x="177" y="169"/>
                    <a:pt x="177" y="169"/>
                  </a:cubicBezTo>
                  <a:cubicBezTo>
                    <a:pt x="177" y="169"/>
                    <a:pt x="177" y="169"/>
                    <a:pt x="177" y="170"/>
                  </a:cubicBezTo>
                  <a:cubicBezTo>
                    <a:pt x="177" y="172"/>
                    <a:pt x="177" y="172"/>
                    <a:pt x="177" y="172"/>
                  </a:cubicBezTo>
                  <a:close/>
                  <a:moveTo>
                    <a:pt x="31" y="85"/>
                  </a:moveTo>
                  <a:cubicBezTo>
                    <a:pt x="31" y="83"/>
                    <a:pt x="33" y="82"/>
                    <a:pt x="35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3" y="82"/>
                    <a:pt x="164" y="83"/>
                    <a:pt x="164" y="85"/>
                  </a:cubicBezTo>
                  <a:cubicBezTo>
                    <a:pt x="164" y="159"/>
                    <a:pt x="164" y="159"/>
                    <a:pt x="164" y="159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85"/>
                    <a:pt x="31" y="85"/>
                    <a:pt x="31" y="85"/>
                  </a:cubicBezTo>
                  <a:close/>
                  <a:moveTo>
                    <a:pt x="185" y="159"/>
                  </a:moveTo>
                  <a:cubicBezTo>
                    <a:pt x="177" y="159"/>
                    <a:pt x="177" y="159"/>
                    <a:pt x="177" y="159"/>
                  </a:cubicBezTo>
                  <a:cubicBezTo>
                    <a:pt x="174" y="159"/>
                    <a:pt x="174" y="159"/>
                    <a:pt x="174" y="159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3"/>
                    <a:pt x="176" y="112"/>
                    <a:pt x="177" y="111"/>
                  </a:cubicBezTo>
                  <a:cubicBezTo>
                    <a:pt x="185" y="104"/>
                    <a:pt x="190" y="94"/>
                    <a:pt x="190" y="82"/>
                  </a:cubicBezTo>
                  <a:cubicBezTo>
                    <a:pt x="190" y="61"/>
                    <a:pt x="172" y="43"/>
                    <a:pt x="150" y="43"/>
                  </a:cubicBezTo>
                  <a:cubicBezTo>
                    <a:pt x="146" y="43"/>
                    <a:pt x="142" y="44"/>
                    <a:pt x="138" y="45"/>
                  </a:cubicBezTo>
                  <a:cubicBezTo>
                    <a:pt x="136" y="20"/>
                    <a:pt x="115" y="0"/>
                    <a:pt x="89" y="0"/>
                  </a:cubicBezTo>
                  <a:cubicBezTo>
                    <a:pt x="61" y="0"/>
                    <a:pt x="39" y="23"/>
                    <a:pt x="39" y="50"/>
                  </a:cubicBezTo>
                  <a:cubicBezTo>
                    <a:pt x="39" y="53"/>
                    <a:pt x="39" y="57"/>
                    <a:pt x="4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3" y="60"/>
                    <a:pt x="0" y="74"/>
                    <a:pt x="0" y="91"/>
                  </a:cubicBezTo>
                  <a:cubicBezTo>
                    <a:pt x="0" y="105"/>
                    <a:pt x="9" y="117"/>
                    <a:pt x="22" y="120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19" y="159"/>
                    <a:pt x="19" y="159"/>
                    <a:pt x="19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0" y="168"/>
                    <a:pt x="10" y="169"/>
                    <a:pt x="10" y="170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0" y="181"/>
                    <a:pt x="17" y="189"/>
                    <a:pt x="26" y="189"/>
                  </a:cubicBezTo>
                  <a:cubicBezTo>
                    <a:pt x="169" y="189"/>
                    <a:pt x="169" y="189"/>
                    <a:pt x="169" y="189"/>
                  </a:cubicBezTo>
                  <a:cubicBezTo>
                    <a:pt x="179" y="189"/>
                    <a:pt x="186" y="181"/>
                    <a:pt x="186" y="172"/>
                  </a:cubicBezTo>
                  <a:cubicBezTo>
                    <a:pt x="186" y="170"/>
                    <a:pt x="186" y="170"/>
                    <a:pt x="186" y="170"/>
                  </a:cubicBezTo>
                  <a:cubicBezTo>
                    <a:pt x="186" y="169"/>
                    <a:pt x="186" y="168"/>
                    <a:pt x="186" y="167"/>
                  </a:cubicBezTo>
                  <a:cubicBezTo>
                    <a:pt x="185" y="159"/>
                    <a:pt x="185" y="159"/>
                    <a:pt x="185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13" name="Group 160"/>
          <p:cNvGrpSpPr/>
          <p:nvPr/>
        </p:nvGrpSpPr>
        <p:grpSpPr>
          <a:xfrm rot="18917828">
            <a:off x="3802333" y="4187368"/>
            <a:ext cx="119263" cy="171102"/>
            <a:chOff x="-440108" y="5114996"/>
            <a:chExt cx="203200" cy="320675"/>
          </a:xfrm>
        </p:grpSpPr>
        <p:sp>
          <p:nvSpPr>
            <p:cNvPr id="158" name="Freeform 217"/>
            <p:cNvSpPr>
              <a:spLocks/>
            </p:cNvSpPr>
            <p:nvPr/>
          </p:nvSpPr>
          <p:spPr bwMode="auto">
            <a:xfrm>
              <a:off x="-348033" y="5114996"/>
              <a:ext cx="111125" cy="320675"/>
            </a:xfrm>
            <a:custGeom>
              <a:avLst/>
              <a:gdLst>
                <a:gd name="T0" fmla="*/ 2147483646 w 35"/>
                <a:gd name="T1" fmla="*/ 2147483646 h 101"/>
                <a:gd name="T2" fmla="*/ 2147483646 w 35"/>
                <a:gd name="T3" fmla="*/ 2147483646 h 101"/>
                <a:gd name="T4" fmla="*/ 2147483646 w 35"/>
                <a:gd name="T5" fmla="*/ 2147483646 h 101"/>
                <a:gd name="T6" fmla="*/ 2147483646 w 35"/>
                <a:gd name="T7" fmla="*/ 2147483646 h 101"/>
                <a:gd name="T8" fmla="*/ 2147483646 w 35"/>
                <a:gd name="T9" fmla="*/ 2147483646 h 101"/>
                <a:gd name="T10" fmla="*/ 2147483646 w 35"/>
                <a:gd name="T11" fmla="*/ 2147483646 h 101"/>
                <a:gd name="T12" fmla="*/ 2147483646 w 35"/>
                <a:gd name="T13" fmla="*/ 2147483646 h 101"/>
                <a:gd name="T14" fmla="*/ 2147483646 w 35"/>
                <a:gd name="T15" fmla="*/ 2147483646 h 101"/>
                <a:gd name="T16" fmla="*/ 2147483646 w 35"/>
                <a:gd name="T17" fmla="*/ 2147483646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01">
                  <a:moveTo>
                    <a:pt x="10" y="1"/>
                  </a:moveTo>
                  <a:cubicBezTo>
                    <a:pt x="14" y="0"/>
                    <a:pt x="18" y="6"/>
                    <a:pt x="21" y="10"/>
                  </a:cubicBezTo>
                  <a:cubicBezTo>
                    <a:pt x="29" y="20"/>
                    <a:pt x="35" y="36"/>
                    <a:pt x="34" y="55"/>
                  </a:cubicBezTo>
                  <a:cubicBezTo>
                    <a:pt x="33" y="71"/>
                    <a:pt x="28" y="83"/>
                    <a:pt x="20" y="93"/>
                  </a:cubicBezTo>
                  <a:cubicBezTo>
                    <a:pt x="18" y="95"/>
                    <a:pt x="15" y="101"/>
                    <a:pt x="10" y="100"/>
                  </a:cubicBezTo>
                  <a:cubicBezTo>
                    <a:pt x="2" y="98"/>
                    <a:pt x="11" y="88"/>
                    <a:pt x="13" y="86"/>
                  </a:cubicBezTo>
                  <a:cubicBezTo>
                    <a:pt x="19" y="78"/>
                    <a:pt x="25" y="64"/>
                    <a:pt x="25" y="50"/>
                  </a:cubicBezTo>
                  <a:cubicBezTo>
                    <a:pt x="24" y="33"/>
                    <a:pt x="19" y="24"/>
                    <a:pt x="12" y="15"/>
                  </a:cubicBezTo>
                  <a:cubicBezTo>
                    <a:pt x="11" y="13"/>
                    <a:pt x="0" y="3"/>
                    <a:pt x="1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59" name="Freeform 219"/>
            <p:cNvSpPr>
              <a:spLocks/>
            </p:cNvSpPr>
            <p:nvPr/>
          </p:nvSpPr>
          <p:spPr bwMode="auto">
            <a:xfrm>
              <a:off x="-386133" y="5162621"/>
              <a:ext cx="79375" cy="215900"/>
            </a:xfrm>
            <a:custGeom>
              <a:avLst/>
              <a:gdLst>
                <a:gd name="T0" fmla="*/ 2147483646 w 25"/>
                <a:gd name="T1" fmla="*/ 2147483646 h 68"/>
                <a:gd name="T2" fmla="*/ 2147483646 w 25"/>
                <a:gd name="T3" fmla="*/ 2147483646 h 68"/>
                <a:gd name="T4" fmla="*/ 2147483646 w 25"/>
                <a:gd name="T5" fmla="*/ 2147483646 h 68"/>
                <a:gd name="T6" fmla="*/ 2147483646 w 25"/>
                <a:gd name="T7" fmla="*/ 2147483646 h 68"/>
                <a:gd name="T8" fmla="*/ 2147483646 w 25"/>
                <a:gd name="T9" fmla="*/ 2147483646 h 68"/>
                <a:gd name="T10" fmla="*/ 2147483646 w 25"/>
                <a:gd name="T11" fmla="*/ 2147483646 h 68"/>
                <a:gd name="T12" fmla="*/ 2147483646 w 25"/>
                <a:gd name="T13" fmla="*/ 2147483646 h 68"/>
                <a:gd name="T14" fmla="*/ 2147483646 w 25"/>
                <a:gd name="T15" fmla="*/ 2147483646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68">
                  <a:moveTo>
                    <a:pt x="6" y="3"/>
                  </a:moveTo>
                  <a:cubicBezTo>
                    <a:pt x="15" y="0"/>
                    <a:pt x="23" y="21"/>
                    <a:pt x="24" y="30"/>
                  </a:cubicBezTo>
                  <a:cubicBezTo>
                    <a:pt x="25" y="40"/>
                    <a:pt x="23" y="50"/>
                    <a:pt x="19" y="57"/>
                  </a:cubicBezTo>
                  <a:cubicBezTo>
                    <a:pt x="16" y="61"/>
                    <a:pt x="13" y="68"/>
                    <a:pt x="8" y="68"/>
                  </a:cubicBezTo>
                  <a:cubicBezTo>
                    <a:pt x="5" y="68"/>
                    <a:pt x="3" y="66"/>
                    <a:pt x="3" y="64"/>
                  </a:cubicBezTo>
                  <a:cubicBezTo>
                    <a:pt x="2" y="59"/>
                    <a:pt x="7" y="57"/>
                    <a:pt x="10" y="53"/>
                  </a:cubicBezTo>
                  <a:cubicBezTo>
                    <a:pt x="17" y="41"/>
                    <a:pt x="14" y="25"/>
                    <a:pt x="6" y="14"/>
                  </a:cubicBezTo>
                  <a:cubicBezTo>
                    <a:pt x="5" y="12"/>
                    <a:pt x="0" y="6"/>
                    <a:pt x="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60" name="Freeform 221"/>
            <p:cNvSpPr>
              <a:spLocks/>
            </p:cNvSpPr>
            <p:nvPr/>
          </p:nvSpPr>
          <p:spPr bwMode="auto">
            <a:xfrm>
              <a:off x="-440108" y="5219771"/>
              <a:ext cx="63500" cy="107950"/>
            </a:xfrm>
            <a:custGeom>
              <a:avLst/>
              <a:gdLst>
                <a:gd name="T0" fmla="*/ 2147483646 w 20"/>
                <a:gd name="T1" fmla="*/ 2147483646 h 34"/>
                <a:gd name="T2" fmla="*/ 2147483646 w 20"/>
                <a:gd name="T3" fmla="*/ 2147483646 h 34"/>
                <a:gd name="T4" fmla="*/ 2147483646 w 20"/>
                <a:gd name="T5" fmla="*/ 2147483646 h 34"/>
                <a:gd name="T6" fmla="*/ 2147483646 w 20"/>
                <a:gd name="T7" fmla="*/ 2147483646 h 34"/>
                <a:gd name="T8" fmla="*/ 2147483646 w 20"/>
                <a:gd name="T9" fmla="*/ 2147483646 h 34"/>
                <a:gd name="T10" fmla="*/ 2147483646 w 20"/>
                <a:gd name="T11" fmla="*/ 2147483646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4">
                  <a:moveTo>
                    <a:pt x="8" y="3"/>
                  </a:moveTo>
                  <a:cubicBezTo>
                    <a:pt x="13" y="0"/>
                    <a:pt x="18" y="8"/>
                    <a:pt x="19" y="14"/>
                  </a:cubicBezTo>
                  <a:cubicBezTo>
                    <a:pt x="20" y="23"/>
                    <a:pt x="15" y="33"/>
                    <a:pt x="10" y="33"/>
                  </a:cubicBezTo>
                  <a:cubicBezTo>
                    <a:pt x="7" y="34"/>
                    <a:pt x="5" y="32"/>
                    <a:pt x="4" y="29"/>
                  </a:cubicBezTo>
                  <a:cubicBezTo>
                    <a:pt x="4" y="26"/>
                    <a:pt x="8" y="25"/>
                    <a:pt x="9" y="21"/>
                  </a:cubicBezTo>
                  <a:cubicBezTo>
                    <a:pt x="11" y="14"/>
                    <a:pt x="0" y="6"/>
                    <a:pt x="8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4602503" y="2225829"/>
            <a:ext cx="416587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Service catalogue based Managed Services</a:t>
            </a:r>
          </a:p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Outcome focussed KPI driven SLA</a:t>
            </a:r>
          </a:p>
        </p:txBody>
      </p:sp>
      <p:cxnSp>
        <p:nvCxnSpPr>
          <p:cNvPr id="163" name="Straight Connector 162"/>
          <p:cNvCxnSpPr/>
          <p:nvPr/>
        </p:nvCxnSpPr>
        <p:spPr>
          <a:xfrm>
            <a:off x="4682036" y="2091875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4602503" y="2770736"/>
            <a:ext cx="41658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All services delivered as pay-per-use in the following models</a:t>
            </a:r>
          </a:p>
          <a:p>
            <a:pPr marL="0" lvl="3" defTabSz="891540"/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Component Aligned </a:t>
            </a:r>
          </a:p>
          <a:p>
            <a:pPr marL="0" lvl="1" defTabSz="891540"/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Usage Aligned</a:t>
            </a:r>
          </a:p>
          <a:p>
            <a:pPr marL="0" lvl="1" defTabSz="891540"/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Business Outcome Aligned</a:t>
            </a:r>
          </a:p>
        </p:txBody>
      </p:sp>
      <p:cxnSp>
        <p:nvCxnSpPr>
          <p:cNvPr id="164" name="Straight Connector 163"/>
          <p:cNvCxnSpPr/>
          <p:nvPr/>
        </p:nvCxnSpPr>
        <p:spPr>
          <a:xfrm>
            <a:off x="4682036" y="2636782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4602503" y="3592642"/>
            <a:ext cx="416587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Competence built up of Service Provider-led transformation in areas such as Network Integration, Hybrid Cloud &amp; DC outsourcing</a:t>
            </a:r>
          </a:p>
        </p:txBody>
      </p:sp>
      <p:cxnSp>
        <p:nvCxnSpPr>
          <p:cNvPr id="165" name="Straight Connector 164"/>
          <p:cNvCxnSpPr/>
          <p:nvPr/>
        </p:nvCxnSpPr>
        <p:spPr>
          <a:xfrm>
            <a:off x="4682036" y="3458688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602503" y="4137549"/>
            <a:ext cx="4165878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Investment in all areas of ICT: Datacentre/Cloud, Network, IoT, Applications in service provider model built around productized services and delivered on utility models</a:t>
            </a:r>
          </a:p>
        </p:txBody>
      </p:sp>
      <p:cxnSp>
        <p:nvCxnSpPr>
          <p:cNvPr id="166" name="Straight Connector 165"/>
          <p:cNvCxnSpPr/>
          <p:nvPr/>
        </p:nvCxnSpPr>
        <p:spPr>
          <a:xfrm>
            <a:off x="4682036" y="4003595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59977" y="1017969"/>
            <a:ext cx="3717601" cy="277576"/>
            <a:chOff x="695257" y="922179"/>
            <a:chExt cx="3717601" cy="277576"/>
          </a:xfrm>
        </p:grpSpPr>
        <p:sp>
          <p:nvSpPr>
            <p:cNvPr id="177" name="Rectangle 176"/>
            <p:cNvSpPr/>
            <p:nvPr/>
          </p:nvSpPr>
          <p:spPr>
            <a:xfrm>
              <a:off x="695257" y="926615"/>
              <a:ext cx="3717601" cy="2687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866" tIns="33433" rIns="66866" bIns="33433" rtlCol="0" anchor="ctr"/>
            <a:lstStyle/>
            <a:p>
              <a:pPr algn="ctr" defTabSz="891540"/>
              <a:endParaRPr lang="en-IN" sz="1365" kern="0" dirty="0">
                <a:solidFill>
                  <a:prstClr val="white"/>
                </a:solidFill>
                <a:latin typeface="Trebuchet MS" panose="020B0603020202020204" pitchFamily="34" charset="0"/>
                <a:sym typeface="Arial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14829" y="922179"/>
              <a:ext cx="678456" cy="277576"/>
            </a:xfrm>
            <a:prstGeom prst="rect">
              <a:avLst/>
            </a:prstGeom>
          </p:spPr>
          <p:txBody>
            <a:bodyPr wrap="none" lIns="66866" tIns="33433" rIns="66866" bIns="33433">
              <a:spAutoFit/>
            </a:bodyPr>
            <a:lstStyle/>
            <a:p>
              <a:pPr defTabSz="891540" fontAlgn="t"/>
              <a:r>
                <a:rPr lang="en-IN" sz="1365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TREND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684981" y="1017969"/>
            <a:ext cx="1159357" cy="277576"/>
          </a:xfrm>
          <a:prstGeom prst="rect">
            <a:avLst/>
          </a:prstGeom>
        </p:spPr>
        <p:txBody>
          <a:bodyPr wrap="none" lIns="66866" tIns="33433" rIns="66866" bIns="33433">
            <a:spAutoFit/>
          </a:bodyPr>
          <a:lstStyle/>
          <a:p>
            <a:pPr defTabSz="891540" fontAlgn="t"/>
            <a:r>
              <a:rPr lang="en-IN" sz="1365" b="1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INVESTMENT</a:t>
            </a:r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SIFY’S INVESTMENT IN DIGITAL AGE TECHNOLOGY</a:t>
            </a:r>
          </a:p>
        </p:txBody>
      </p:sp>
      <p:sp>
        <p:nvSpPr>
          <p:cNvPr id="103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4682036" y="4687002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99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63599" y="1036638"/>
            <a:ext cx="1737116" cy="3648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IN" sz="1350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ICT Services Led Transformation Leadership in BFSI (1/2)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 defTabSz="685800"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138" y="3142812"/>
            <a:ext cx="150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DC/ DR &amp; CLOUD</a:t>
            </a:r>
          </a:p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TRANSFORMATION</a:t>
            </a:r>
          </a:p>
        </p:txBody>
      </p:sp>
      <p:pic>
        <p:nvPicPr>
          <p:cNvPr id="55" name="Picture 5" descr="C:\Users\Deepak\Desktop\icons\transformati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9" y="1902322"/>
            <a:ext cx="1252276" cy="124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3357051" y="1139358"/>
            <a:ext cx="5392048" cy="406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Transformation of DC &amp; DR along with Infrastructure refresh</a:t>
            </a:r>
          </a:p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Migration to Sify Data Center and Managed Services.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57051" y="3748860"/>
            <a:ext cx="5392048" cy="406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Strategic Green Field Data Centre / Disaster Recovery Site Build + Migration + Managed Services for 5 years.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9D0BE5A-B8E6-4234-A6A7-E694EBA54471}"/>
              </a:ext>
            </a:extLst>
          </p:cNvPr>
          <p:cNvSpPr txBox="1"/>
          <p:nvPr/>
        </p:nvSpPr>
        <p:spPr>
          <a:xfrm>
            <a:off x="3357051" y="1735214"/>
            <a:ext cx="5392048" cy="406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 and private build cloud – Hyper converged infra for DC &amp; DR.</a:t>
            </a:r>
            <a:b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</a:b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Migrate workloads to Private Cloud &amp; Managed Services.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F0E67C8-AD01-4D2E-BE43-D2867E685DC1}"/>
              </a:ext>
            </a:extLst>
          </p:cNvPr>
          <p:cNvSpPr txBox="1"/>
          <p:nvPr/>
        </p:nvSpPr>
        <p:spPr>
          <a:xfrm>
            <a:off x="3357051" y="2331070"/>
            <a:ext cx="5392048" cy="2394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 and build private cloud &amp; Managed Services.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7C7783-3F72-47ED-9128-E1EC199DA03F}"/>
              </a:ext>
            </a:extLst>
          </p:cNvPr>
          <p:cNvSpPr txBox="1"/>
          <p:nvPr/>
        </p:nvSpPr>
        <p:spPr>
          <a:xfrm>
            <a:off x="3357051" y="3319717"/>
            <a:ext cx="5392048" cy="2394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Consolidation and Refresh of infra for hosting the core insurance application &amp; Managed Services.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F25E239-0954-4330-9A29-D78EDE6FF1E1}"/>
              </a:ext>
            </a:extLst>
          </p:cNvPr>
          <p:cNvSpPr txBox="1"/>
          <p:nvPr/>
        </p:nvSpPr>
        <p:spPr>
          <a:xfrm>
            <a:off x="3353530" y="2760213"/>
            <a:ext cx="5434900" cy="3697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tIns="18000" bIns="18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Transformation of DC &amp; DR along with Infrastructure refresh, virtualization &amp; cloud set-up. Migration of applications from existing physical to virtualized environment and Managed Services.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58254" y="4344716"/>
            <a:ext cx="5392048" cy="239415"/>
          </a:xfrm>
          <a:prstGeom prst="rect">
            <a:avLst/>
          </a:prstGeom>
          <a:solidFill>
            <a:schemeClr val="bg2"/>
          </a:solidFill>
        </p:spPr>
        <p:txBody>
          <a:bodyPr wrap="square" tIns="36000" bIns="36000" rtlCol="0">
            <a:spAutoFit/>
          </a:bodyPr>
          <a:lstStyle/>
          <a:p>
            <a:pPr marL="171450" indent="-171450" defTabSz="914378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en-US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Hybrid Infrastructure – Private Cloud and Public Cloud – Sify CloudInfinit and AWS</a:t>
            </a:r>
          </a:p>
        </p:txBody>
      </p:sp>
      <p:pic>
        <p:nvPicPr>
          <p:cNvPr id="1026" name="Picture 2" descr="Image result for Max Bupa Health Insuranc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13" y="1105975"/>
            <a:ext cx="910281" cy="4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neral Insurance Corp. webs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57" y="1663224"/>
            <a:ext cx="826792" cy="5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nsurance Information Bureau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r="9092" b="11197"/>
          <a:stretch/>
        </p:blipFill>
        <p:spPr bwMode="auto">
          <a:xfrm>
            <a:off x="2526630" y="2245190"/>
            <a:ext cx="436246" cy="42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llahabad Bank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23" y="2731389"/>
            <a:ext cx="1009661" cy="42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riental Insurance Company General Insurance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8885" r="7222" b="19900"/>
          <a:stretch/>
        </p:blipFill>
        <p:spPr bwMode="auto">
          <a:xfrm>
            <a:off x="2236018" y="3265856"/>
            <a:ext cx="1017471" cy="34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HFL General Insurance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23" y="3774010"/>
            <a:ext cx="1009661" cy="35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Max Life Insurance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24" y="4283665"/>
            <a:ext cx="678259" cy="3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236018" y="1640350"/>
            <a:ext cx="6538094" cy="2609502"/>
            <a:chOff x="3402464" y="1640350"/>
            <a:chExt cx="5371648" cy="260950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402464" y="4249852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402464" y="3653996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402464" y="3224853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402464" y="2665349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402464" y="2236206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402464" y="1640350"/>
              <a:ext cx="5371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732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ICT Services Led Transformation Leadership in BFSI (2/2)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 defTabSz="685800"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63599" y="1036638"/>
            <a:ext cx="1737116" cy="1781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IN" sz="1350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81313" y="1120756"/>
            <a:ext cx="5392800" cy="425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supply, integration, operations and management of 44 RBI locations,10 datacentres and 300+ Member banks secured network infrastructure in an outsourced model.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81313" y="1714750"/>
            <a:ext cx="5392800" cy="425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migration, operations and management of private network providing connectivity to members across the nation.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81313" y="2308744"/>
            <a:ext cx="5392800" cy="425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integration, operations and management of 3,500 locations secured multi tower IT infrastructure in a managed services model.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81313" y="2986856"/>
            <a:ext cx="5392800" cy="425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operations and optimization of Security Operations Center solutions incl. SIEM, PIM, DLP, VAPT across DC &amp; DR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057B2D7-8F2B-4E38-92DC-5493BECA6106}"/>
              </a:ext>
            </a:extLst>
          </p:cNvPr>
          <p:cNvSpPr txBox="1"/>
          <p:nvPr/>
        </p:nvSpPr>
        <p:spPr>
          <a:xfrm>
            <a:off x="3381313" y="3580850"/>
            <a:ext cx="5392800" cy="425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operations and optimization of Security Operations Center supporting 30000 EPS &amp; 1000 devices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8023855-2E00-4597-A93C-5928A82F54FB}"/>
              </a:ext>
            </a:extLst>
          </p:cNvPr>
          <p:cNvSpPr txBox="1"/>
          <p:nvPr/>
        </p:nvSpPr>
        <p:spPr>
          <a:xfrm>
            <a:off x="3381313" y="4174844"/>
            <a:ext cx="5392800" cy="425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378">
              <a:lnSpc>
                <a:spcPts val="1300"/>
              </a:lnSpc>
            </a:pPr>
            <a:r>
              <a:rPr lang="en-IN" sz="900" kern="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  <a:sym typeface="Arial"/>
              </a:rPr>
              <a:t>Design, implementation, integration, operations and optimization of Security Operations Center solutions incl. PIM, DLP, VAPT, AV, MDM, AD, APT etc. across DC &amp; DR</a:t>
            </a:r>
            <a:endParaRPr lang="en-IN" sz="900" kern="0" dirty="0">
              <a:solidFill>
                <a:prstClr val="black"/>
              </a:solidFill>
              <a:latin typeface="Trebuchet MS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2236018" y="4090726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236018" y="3496732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236018" y="2860679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236018" y="2224626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236018" y="1630632"/>
            <a:ext cx="6538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63599" y="2902732"/>
            <a:ext cx="1737116" cy="1781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IN" sz="1350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3599" y="2213827"/>
            <a:ext cx="173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NETWORK</a:t>
            </a:r>
          </a:p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TRANSFORMATION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3737" y="4108480"/>
            <a:ext cx="159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SECURITY</a:t>
            </a:r>
          </a:p>
          <a:p>
            <a:pPr algn="ctr" defTabSz="914378"/>
            <a:r>
              <a:rPr lang="en-IN" sz="1200" b="1" kern="0" dirty="0">
                <a:solidFill>
                  <a:srgbClr val="000000"/>
                </a:solidFill>
                <a:latin typeface="Trebuchet MS" pitchFamily="34" charset="0"/>
                <a:cs typeface="Arial"/>
                <a:sym typeface="Arial"/>
              </a:rPr>
              <a:t>TRANSFORMATION</a:t>
            </a: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00" y="3212743"/>
            <a:ext cx="888115" cy="79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 descr="C:\Users\Deepak\Desktop\icons\IT_Transformation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0" y="1284906"/>
            <a:ext cx="954394" cy="7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78" y="1800546"/>
            <a:ext cx="775570" cy="252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38" y="2230646"/>
            <a:ext cx="795460" cy="596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91" y="3041795"/>
            <a:ext cx="980935" cy="317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31" y="3551243"/>
            <a:ext cx="1066800" cy="466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20" y="4117959"/>
            <a:ext cx="579439" cy="561090"/>
          </a:xfrm>
          <a:prstGeom prst="rect">
            <a:avLst/>
          </a:prstGeom>
        </p:spPr>
      </p:pic>
      <p:pic>
        <p:nvPicPr>
          <p:cNvPr id="1026" name="Picture 2" descr="Image result for indian financial network LOGO">
            <a:extLst>
              <a:ext uri="{FF2B5EF4-FFF2-40B4-BE49-F238E27FC236}">
                <a16:creationId xmlns:a16="http://schemas.microsoft.com/office/drawing/2014/main" id="{9545D5D2-44CF-43FC-B196-5000A8BA7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0" t="35371" r="1884" b="28195"/>
          <a:stretch/>
        </p:blipFill>
        <p:spPr bwMode="auto">
          <a:xfrm>
            <a:off x="2472131" y="1052773"/>
            <a:ext cx="616216" cy="50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125637"/>
      </p:ext>
    </p:extLst>
  </p:cSld>
  <p:clrMapOvr>
    <a:masterClrMapping/>
  </p:clrMapOvr>
</p:sld>
</file>

<file path=ppt/theme/theme1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</TotalTime>
  <Words>5206</Words>
  <Application>Microsoft Office PowerPoint</Application>
  <PresentationFormat>On-screen Show (16:9)</PresentationFormat>
  <Paragraphs>1640</Paragraphs>
  <Slides>55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Sify New Theme</vt:lpstr>
      <vt:lpstr>1_Office Theme</vt:lpstr>
      <vt:lpstr>PowerPoint Presentation</vt:lpstr>
      <vt:lpstr>AGENDA</vt:lpstr>
      <vt:lpstr>Introducing sify</vt:lpstr>
      <vt:lpstr>SIFY’S JOURNEY SO FAR…</vt:lpstr>
      <vt:lpstr>SIFY FINANCIALS</vt:lpstr>
      <vt:lpstr>BFSI Credentials</vt:lpstr>
      <vt:lpstr>SIFY’S INVESTMENT IN DIGITAL AGE TECHNOLOGY</vt:lpstr>
      <vt:lpstr>ICT Services Led Transformation Leadership in BFSI (1/2)</vt:lpstr>
      <vt:lpstr>ICT Services Led Transformation Leadership in BFSI (2/2)</vt:lpstr>
      <vt:lpstr>PowerPoint Presentation</vt:lpstr>
      <vt:lpstr>EXECUTION CAPABILITIES</vt:lpstr>
      <vt:lpstr>Strategic Partnerships </vt:lpstr>
      <vt:lpstr>Our People Capabilities and Strengths</vt:lpstr>
      <vt:lpstr>Recognitions</vt:lpstr>
      <vt:lpstr>PowerPoint Presentation</vt:lpstr>
      <vt:lpstr>Data center and cloud transformation capabilities</vt:lpstr>
      <vt:lpstr>Data Center and Cloud Services Driven Infrastructure Transformation Partner</vt:lpstr>
      <vt:lpstr>Our Data Center Transformation Framework</vt:lpstr>
      <vt:lpstr>Data Center Transformation Aligned Services</vt:lpstr>
      <vt:lpstr>DR SERVICES: MODELS</vt:lpstr>
      <vt:lpstr>DR Services – Goinfinit Recover</vt:lpstr>
      <vt:lpstr>PowerPoint Presentation</vt:lpstr>
      <vt:lpstr>PowerPoint Presentation</vt:lpstr>
      <vt:lpstr>PowerPoint Presentation</vt:lpstr>
      <vt:lpstr>PowerPoint Presentation</vt:lpstr>
      <vt:lpstr>Network service transformation capabilities</vt:lpstr>
      <vt:lpstr>NETWORK SERVICES TRANSFORMATION PARTNER</vt:lpstr>
      <vt:lpstr>NETWORK SERVICES – KEY STRENGTH</vt:lpstr>
      <vt:lpstr>OUR NETWORK MANAGED SERVICES &amp; OPERATIONS CAPABILITIES</vt:lpstr>
      <vt:lpstr>OUR NETWORK EXPERTISE &amp; SKILL SET</vt:lpstr>
      <vt:lpstr>SIFY’S MANAGED SERVICES – DIGITAL DISTRIBUTION ARCHITECTURE</vt:lpstr>
      <vt:lpstr>WAN Transformation with Sify Managed SDWAN</vt:lpstr>
      <vt:lpstr>Sify Managed SDWAN: Value Propositions</vt:lpstr>
      <vt:lpstr>Sify Managed SD WAN Components</vt:lpstr>
      <vt:lpstr>Typical Enterprise SD-WAN TopologY</vt:lpstr>
      <vt:lpstr>Sify Managed SD-WAN FeatureS</vt:lpstr>
      <vt:lpstr>Sify Managed SD-WAN Security Features</vt:lpstr>
      <vt:lpstr>Sify Managed SD-WAN: Subscription TierS</vt:lpstr>
      <vt:lpstr>PowerPoint Presentation</vt:lpstr>
      <vt:lpstr>Security service engagement model</vt:lpstr>
      <vt:lpstr>Security services engagement models</vt:lpstr>
      <vt:lpstr>Security services delivery models : Dedicated &amp; captive</vt:lpstr>
      <vt:lpstr>Security services delivery models : from the cloud</vt:lpstr>
      <vt:lpstr>Security services delivery models : for the cloud</vt:lpstr>
      <vt:lpstr>Security services:  Security domains</vt:lpstr>
      <vt:lpstr>PowerPoint Presentation</vt:lpstr>
      <vt:lpstr>TOOLS &amp; AUTOMATION CAPABILITIES</vt:lpstr>
      <vt:lpstr>Our Tools and Automation Capabilities</vt:lpstr>
      <vt:lpstr>Our Tools and Automation Capabilities</vt:lpstr>
      <vt:lpstr>Our Tools and Automation Capabilities</vt:lpstr>
      <vt:lpstr>Our Tools and Automation Capabilities</vt:lpstr>
      <vt:lpstr>Our Tools and Automation Capabilities</vt:lpstr>
      <vt:lpstr>KEY CUSTOMERS</vt:lpstr>
      <vt:lpstr>SIFY – BFSI CUSTOMERS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Murali.J  Janakiraman</cp:lastModifiedBy>
  <cp:revision>127</cp:revision>
  <dcterms:created xsi:type="dcterms:W3CDTF">2018-05-30T06:38:40Z</dcterms:created>
  <dcterms:modified xsi:type="dcterms:W3CDTF">2023-09-19T05:02:43Z</dcterms:modified>
</cp:coreProperties>
</file>