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 id="2147483708" r:id="rId6"/>
    <p:sldMasterId id="2147483719" r:id="rId7"/>
  </p:sldMasterIdLst>
  <p:notesMasterIdLst>
    <p:notesMasterId r:id="rId65"/>
  </p:notesMasterIdLst>
  <p:sldIdLst>
    <p:sldId id="256" r:id="rId8"/>
    <p:sldId id="2478" r:id="rId9"/>
    <p:sldId id="2421" r:id="rId10"/>
    <p:sldId id="2457" r:id="rId11"/>
    <p:sldId id="317" r:id="rId12"/>
    <p:sldId id="318" r:id="rId13"/>
    <p:sldId id="2482" r:id="rId14"/>
    <p:sldId id="870" r:id="rId15"/>
    <p:sldId id="2555" r:id="rId16"/>
    <p:sldId id="2455" r:id="rId17"/>
    <p:sldId id="2456" r:id="rId18"/>
    <p:sldId id="1377" r:id="rId19"/>
    <p:sldId id="1357" r:id="rId20"/>
    <p:sldId id="1382" r:id="rId21"/>
    <p:sldId id="2464" r:id="rId22"/>
    <p:sldId id="2462" r:id="rId23"/>
    <p:sldId id="2355" r:id="rId24"/>
    <p:sldId id="2402" r:id="rId25"/>
    <p:sldId id="290" r:id="rId26"/>
    <p:sldId id="2465" r:id="rId27"/>
    <p:sldId id="1241" r:id="rId28"/>
    <p:sldId id="2266" r:id="rId29"/>
    <p:sldId id="2466" r:id="rId30"/>
    <p:sldId id="1296" r:id="rId31"/>
    <p:sldId id="2166" r:id="rId32"/>
    <p:sldId id="2267" r:id="rId33"/>
    <p:sldId id="2471" r:id="rId34"/>
    <p:sldId id="1416" r:id="rId35"/>
    <p:sldId id="1388" r:id="rId36"/>
    <p:sldId id="1395" r:id="rId37"/>
    <p:sldId id="1412" r:id="rId38"/>
    <p:sldId id="2469" r:id="rId39"/>
    <p:sldId id="1179" r:id="rId40"/>
    <p:sldId id="1231" r:id="rId41"/>
    <p:sldId id="1232" r:id="rId42"/>
    <p:sldId id="2472" r:id="rId43"/>
    <p:sldId id="2284" r:id="rId44"/>
    <p:sldId id="1238" r:id="rId45"/>
    <p:sldId id="1242" r:id="rId46"/>
    <p:sldId id="2936" r:id="rId47"/>
    <p:sldId id="2937" r:id="rId48"/>
    <p:sldId id="2935" r:id="rId49"/>
    <p:sldId id="2857" r:id="rId50"/>
    <p:sldId id="377" r:id="rId51"/>
    <p:sldId id="2922" r:id="rId52"/>
    <p:sldId id="2923" r:id="rId53"/>
    <p:sldId id="2926" r:id="rId54"/>
    <p:sldId id="383" r:id="rId55"/>
    <p:sldId id="382" r:id="rId56"/>
    <p:sldId id="2934" r:id="rId57"/>
    <p:sldId id="2475" r:id="rId58"/>
    <p:sldId id="2940" r:id="rId59"/>
    <p:sldId id="384" r:id="rId60"/>
    <p:sldId id="409" r:id="rId61"/>
    <p:sldId id="410" r:id="rId62"/>
    <p:sldId id="2451" r:id="rId63"/>
    <p:sldId id="2938" r:id="rId64"/>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5" userDrawn="1">
          <p15:clr>
            <a:srgbClr val="A4A3A4"/>
          </p15:clr>
        </p15:guide>
        <p15:guide id="2" orient="horz" pos="2958" userDrawn="1">
          <p15:clr>
            <a:srgbClr val="A4A3A4"/>
          </p15:clr>
        </p15:guide>
        <p15:guide id="3" orient="horz" pos="395" userDrawn="1">
          <p15:clr>
            <a:srgbClr val="A4A3A4"/>
          </p15:clr>
        </p15:guide>
        <p15:guide id="4" pos="204" userDrawn="1">
          <p15:clr>
            <a:srgbClr val="A4A3A4"/>
          </p15:clr>
        </p15:guide>
        <p15:guide id="5" pos="5556" userDrawn="1">
          <p15:clr>
            <a:srgbClr val="A4A3A4"/>
          </p15:clr>
        </p15:guide>
        <p15:guide id="6" pos="2880" userDrawn="1">
          <p15:clr>
            <a:srgbClr val="A4A3A4"/>
          </p15:clr>
        </p15:guide>
        <p15:guide id="7" pos="2789" userDrawn="1">
          <p15:clr>
            <a:srgbClr val="A4A3A4"/>
          </p15:clr>
        </p15:guide>
        <p15:guide id="8"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1E5"/>
    <a:srgbClr val="595959"/>
    <a:srgbClr val="10253F"/>
    <a:srgbClr val="858586"/>
    <a:srgbClr val="BDD70C"/>
    <a:srgbClr val="C3D89C"/>
    <a:srgbClr val="93CFDE"/>
    <a:srgbClr val="FDD5B4"/>
    <a:srgbClr val="B3A3C9"/>
    <a:srgbClr val="E7B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79" autoAdjust="0"/>
  </p:normalViewPr>
  <p:slideViewPr>
    <p:cSldViewPr showGuides="1">
      <p:cViewPr varScale="1">
        <p:scale>
          <a:sx n="144" d="100"/>
          <a:sy n="144" d="100"/>
        </p:scale>
        <p:origin x="690" y="126"/>
      </p:cViewPr>
      <p:guideLst>
        <p:guide orient="horz" pos="645"/>
        <p:guide orient="horz" pos="2958"/>
        <p:guide orient="horz" pos="395"/>
        <p:guide pos="204"/>
        <p:guide pos="5556"/>
        <p:guide pos="2880"/>
        <p:guide pos="2789"/>
        <p:guide pos="2971"/>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t>9/18/2023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5B5A46C-A1A7-4E9C-8330-2D54FC2AD1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159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B03FC8-6315-4ADF-927A-9D50B0138670}"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174370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B5A46C-A1A7-4E9C-8330-2D54FC2AD1E7}" type="slidenum">
              <a:rPr lang="en-US" smtClean="0"/>
              <a:pPr/>
              <a:t>47</a:t>
            </a:fld>
            <a:endParaRPr lang="en-US"/>
          </a:p>
        </p:txBody>
      </p:sp>
    </p:spTree>
    <p:extLst>
      <p:ext uri="{BB962C8B-B14F-4D97-AF65-F5344CB8AC3E}">
        <p14:creationId xmlns:p14="http://schemas.microsoft.com/office/powerpoint/2010/main" val="2252791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B5A46C-A1A7-4E9C-8330-2D54FC2AD1E7}" type="slidenum">
              <a:rPr lang="en-US" smtClean="0"/>
              <a:pPr/>
              <a:t>48</a:t>
            </a:fld>
            <a:endParaRPr lang="en-US" dirty="0"/>
          </a:p>
        </p:txBody>
      </p:sp>
    </p:spTree>
    <p:extLst>
      <p:ext uri="{BB962C8B-B14F-4D97-AF65-F5344CB8AC3E}">
        <p14:creationId xmlns:p14="http://schemas.microsoft.com/office/powerpoint/2010/main" val="9548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B5A46C-A1A7-4E9C-8330-2D54FC2AD1E7}" type="slidenum">
              <a:rPr lang="en-US" smtClean="0"/>
              <a:pPr/>
              <a:t>49</a:t>
            </a:fld>
            <a:endParaRPr lang="en-US" dirty="0"/>
          </a:p>
        </p:txBody>
      </p:sp>
    </p:spTree>
    <p:extLst>
      <p:ext uri="{BB962C8B-B14F-4D97-AF65-F5344CB8AC3E}">
        <p14:creationId xmlns:p14="http://schemas.microsoft.com/office/powerpoint/2010/main" val="1209357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86" rtl="0" eaLnBrk="1" fontAlgn="auto" latinLnBrk="0" hangingPunct="1">
              <a:lnSpc>
                <a:spcPct val="100000"/>
              </a:lnSpc>
              <a:spcBef>
                <a:spcPts val="0"/>
              </a:spcBef>
              <a:spcAft>
                <a:spcPts val="0"/>
              </a:spcAft>
              <a:buClrTx/>
              <a:buSzTx/>
              <a:buFontTx/>
              <a:buNone/>
              <a:tabLst/>
              <a:defRPr/>
            </a:pPr>
            <a:r>
              <a:rPr lang="en-IN" dirty="0"/>
              <a:t>Key message: </a:t>
            </a:r>
            <a:r>
              <a:rPr lang="en-US" sz="1200" b="1" kern="1200" cap="all" dirty="0">
                <a:solidFill>
                  <a:schemeClr val="tx1"/>
                </a:solidFill>
                <a:latin typeface="Trebuchet MS" pitchFamily="34" charset="0"/>
                <a:ea typeface="+mn-ea"/>
                <a:cs typeface="+mn-cs"/>
              </a:rPr>
              <a:t>IDRBT CHOSE SIFY TO RE-ARCHITECTURE ITS NETWORK TO FULFILL ITS SCALE, PERFORMANCE &amp; RELIABILITY NEEDS</a:t>
            </a:r>
            <a:endParaRPr lang="en-IN" sz="1200" b="1" kern="1200" cap="all" dirty="0">
              <a:solidFill>
                <a:schemeClr val="tx1"/>
              </a:solidFill>
              <a:latin typeface="Trebuchet MS" pitchFamily="34" charset="0"/>
              <a:ea typeface="+mn-ea"/>
              <a:cs typeface="+mn-cs"/>
            </a:endParaRPr>
          </a:p>
          <a:p>
            <a:endParaRPr lang="en-IN" dirty="0"/>
          </a:p>
          <a:p>
            <a:r>
              <a:rPr lang="en-IN" dirty="0"/>
              <a:t>Have</a:t>
            </a:r>
            <a:r>
              <a:rPr lang="en-IN" baseline="0" dirty="0"/>
              <a:t> you ever imagined who manages all those NEFT transactions for RBI and its member banks? It is IDRBT who manages end to end all those transactions. IDRBT always required a trusted network partner which can help it achieve seamless operations as lacs of transactions takes place in a single day and now </a:t>
            </a:r>
            <a:r>
              <a:rPr lang="en-IN" b="1" baseline="0" dirty="0"/>
              <a:t>each &amp; every transaction that we make between two banks lies on </a:t>
            </a:r>
            <a:r>
              <a:rPr lang="en-IN" b="1" baseline="0" dirty="0" err="1"/>
              <a:t>Sify</a:t>
            </a:r>
            <a:r>
              <a:rPr lang="en-IN" b="1" baseline="0" dirty="0"/>
              <a:t> network.</a:t>
            </a:r>
          </a:p>
          <a:p>
            <a:r>
              <a:rPr lang="en-IN" baseline="0" dirty="0" err="1"/>
              <a:t>Sify</a:t>
            </a:r>
            <a:r>
              <a:rPr lang="en-IN" baseline="0" dirty="0"/>
              <a:t> with its expertise in designing, deploying and managing geographically distributed network architectures helped IDRBT with the same. For example, if there is one link in Nagpur and one link in Delhi, </a:t>
            </a:r>
            <a:r>
              <a:rPr lang="en-IN" baseline="0" dirty="0" err="1"/>
              <a:t>Sify</a:t>
            </a:r>
            <a:r>
              <a:rPr lang="en-IN" baseline="0" dirty="0"/>
              <a:t> knows how to create an architecture with which it can manage links in different geographies with 99.9975% uptime.</a:t>
            </a:r>
          </a:p>
          <a:p>
            <a:r>
              <a:rPr lang="en-IN" baseline="0" dirty="0" err="1"/>
              <a:t>Sify</a:t>
            </a:r>
            <a:r>
              <a:rPr lang="en-IN" baseline="0" dirty="0"/>
              <a:t> designed a highly reliable architecture which connects RBI, member banks and data </a:t>
            </a:r>
            <a:r>
              <a:rPr lang="en-IN" baseline="0" dirty="0" err="1"/>
              <a:t>centers</a:t>
            </a:r>
            <a:r>
              <a:rPr lang="en-IN" baseline="0" dirty="0"/>
              <a:t> with single SLA so that IDRBT has the single representative for all their pain points. </a:t>
            </a:r>
            <a:r>
              <a:rPr lang="en-IN" baseline="0" dirty="0" err="1"/>
              <a:t>Sify</a:t>
            </a:r>
            <a:r>
              <a:rPr lang="en-IN" baseline="0" dirty="0"/>
              <a:t> didn’t just built the network and provided managed services but also configured valuable process additions including configuration assessment, software management, network automation and spares management.</a:t>
            </a:r>
            <a:endParaRPr lang="en-IN" dirty="0"/>
          </a:p>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5768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86" rtl="0" eaLnBrk="1" fontAlgn="auto" latinLnBrk="0" hangingPunct="1">
              <a:lnSpc>
                <a:spcPct val="100000"/>
              </a:lnSpc>
              <a:spcBef>
                <a:spcPts val="0"/>
              </a:spcBef>
              <a:spcAft>
                <a:spcPts val="0"/>
              </a:spcAft>
              <a:buClrTx/>
              <a:buSzTx/>
              <a:buFontTx/>
              <a:buNone/>
              <a:tabLst/>
              <a:defRPr/>
            </a:pPr>
            <a:r>
              <a:rPr lang="en-US" dirty="0"/>
              <a:t>Key message: </a:t>
            </a:r>
            <a:r>
              <a:rPr lang="en-US" b="1" dirty="0"/>
              <a:t>SIFY</a:t>
            </a:r>
            <a:r>
              <a:rPr lang="en-US" dirty="0"/>
              <a:t> </a:t>
            </a:r>
            <a:r>
              <a:rPr lang="en-US" sz="1200" b="1" kern="1200" cap="all" dirty="0">
                <a:solidFill>
                  <a:schemeClr val="tx1"/>
                </a:solidFill>
                <a:latin typeface="Trebuchet MS" pitchFamily="34" charset="0"/>
                <a:ea typeface="+mn-ea"/>
                <a:cs typeface="+mn-cs"/>
              </a:rPr>
              <a:t>operates, monitor and maintain INFINET network using own latest Network Monitoring Infrastructure</a:t>
            </a:r>
            <a:endParaRPr lang="en-IN" sz="1200" b="1" kern="1200" cap="all" dirty="0">
              <a:solidFill>
                <a:schemeClr val="tx1"/>
              </a:solidFill>
              <a:latin typeface="Trebuchet MS" pitchFamily="34" charset="0"/>
              <a:ea typeface="+mn-ea"/>
              <a:cs typeface="+mn-cs"/>
            </a:endParaRPr>
          </a:p>
          <a:p>
            <a:endParaRPr lang="en-US" dirty="0"/>
          </a:p>
          <a:p>
            <a:endParaRPr lang="en-US" dirty="0"/>
          </a:p>
          <a:p>
            <a:r>
              <a:rPr lang="en-US" dirty="0"/>
              <a:t>As</a:t>
            </a:r>
            <a:r>
              <a:rPr lang="en-US" baseline="0" dirty="0"/>
              <a:t> over the time number of banks and transactions increased, IDRBT required far more faster and highly resilient network to fulfill its needs. IDRBT was facing issues as it had to deal with multiple vendors for its different requirements.</a:t>
            </a:r>
          </a:p>
          <a:p>
            <a:r>
              <a:rPr lang="en-US" baseline="0" dirty="0" err="1"/>
              <a:t>Sify</a:t>
            </a:r>
            <a:r>
              <a:rPr lang="en-US" baseline="0" dirty="0"/>
              <a:t> came to the rescue and did the network transformation for them. They helped IDRBT achieve 99.9975% uptime achieved at their data centers as performance &amp; event based resiliency network was created. </a:t>
            </a:r>
          </a:p>
          <a:p>
            <a:r>
              <a:rPr lang="en-US" baseline="0" dirty="0" err="1"/>
              <a:t>Sify</a:t>
            </a:r>
            <a:r>
              <a:rPr lang="en-US" baseline="0" dirty="0"/>
              <a:t> became the network backbone of IDRBT and helped it run its in-house applications on the same network to member banks throughout India with single point of ownership. </a:t>
            </a:r>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5377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86" rtl="0" eaLnBrk="1" fontAlgn="auto" latinLnBrk="0" hangingPunct="1">
              <a:lnSpc>
                <a:spcPct val="100000"/>
              </a:lnSpc>
              <a:spcBef>
                <a:spcPts val="0"/>
              </a:spcBef>
              <a:spcAft>
                <a:spcPts val="0"/>
              </a:spcAft>
              <a:buClrTx/>
              <a:buSzTx/>
              <a:buFontTx/>
              <a:buNone/>
              <a:tabLst/>
              <a:defRPr/>
            </a:pPr>
            <a:r>
              <a:rPr lang="en-IN" dirty="0"/>
              <a:t>Key message: </a:t>
            </a:r>
            <a:r>
              <a:rPr lang="en-US" sz="1200" b="1" kern="1200" cap="all" dirty="0">
                <a:solidFill>
                  <a:schemeClr val="tx1"/>
                </a:solidFill>
                <a:latin typeface="Trebuchet MS" pitchFamily="34" charset="0"/>
                <a:ea typeface="+mn-ea"/>
                <a:cs typeface="+mn-cs"/>
              </a:rPr>
              <a:t>IDRBT CHOSE SIFY TO RE-ARCHITECTURE ITS NETWORK TO FULFILL ITS SCALE, PERFORMANCE &amp; RELIABILITY NEEDS</a:t>
            </a:r>
            <a:endParaRPr lang="en-IN" sz="1200" b="1" kern="1200" cap="all" dirty="0">
              <a:solidFill>
                <a:schemeClr val="tx1"/>
              </a:solidFill>
              <a:latin typeface="Trebuchet MS" pitchFamily="34" charset="0"/>
              <a:ea typeface="+mn-ea"/>
              <a:cs typeface="+mn-cs"/>
            </a:endParaRPr>
          </a:p>
          <a:p>
            <a:endParaRPr lang="en-IN" dirty="0"/>
          </a:p>
          <a:p>
            <a:r>
              <a:rPr lang="en-IN" dirty="0"/>
              <a:t>Have</a:t>
            </a:r>
            <a:r>
              <a:rPr lang="en-IN" baseline="0" dirty="0"/>
              <a:t> you ever imagined who manages all those NEFT transactions for RBI and its member banks? It is IDRBT who manages end to end all those transactions. IDRBT always required a trusted network partner which can help it achieve seamless operations as lacs of transactions takes place in a single day and now </a:t>
            </a:r>
            <a:r>
              <a:rPr lang="en-IN" b="1" baseline="0" dirty="0"/>
              <a:t>each &amp; every transaction that we make between two banks lies on </a:t>
            </a:r>
            <a:r>
              <a:rPr lang="en-IN" b="1" baseline="0" dirty="0" err="1"/>
              <a:t>Sify</a:t>
            </a:r>
            <a:r>
              <a:rPr lang="en-IN" b="1" baseline="0" dirty="0"/>
              <a:t> network.</a:t>
            </a:r>
          </a:p>
          <a:p>
            <a:r>
              <a:rPr lang="en-IN" baseline="0" dirty="0" err="1"/>
              <a:t>Sify</a:t>
            </a:r>
            <a:r>
              <a:rPr lang="en-IN" baseline="0" dirty="0"/>
              <a:t> with its expertise in designing, deploying and managing geographically distributed network architectures helped IDRBT with the same. For example, if there is one link in Nagpur and one link in Delhi, </a:t>
            </a:r>
            <a:r>
              <a:rPr lang="en-IN" baseline="0" dirty="0" err="1"/>
              <a:t>Sify</a:t>
            </a:r>
            <a:r>
              <a:rPr lang="en-IN" baseline="0" dirty="0"/>
              <a:t> knows how to create an architecture with which it can manage links in different geographies with 99.9975% uptime.</a:t>
            </a:r>
          </a:p>
          <a:p>
            <a:r>
              <a:rPr lang="en-IN" baseline="0" dirty="0" err="1"/>
              <a:t>Sify</a:t>
            </a:r>
            <a:r>
              <a:rPr lang="en-IN" baseline="0" dirty="0"/>
              <a:t> designed a highly reliable architecture which connects RBI, member banks and data </a:t>
            </a:r>
            <a:r>
              <a:rPr lang="en-IN" baseline="0" dirty="0" err="1"/>
              <a:t>centers</a:t>
            </a:r>
            <a:r>
              <a:rPr lang="en-IN" baseline="0" dirty="0"/>
              <a:t> with single SLA so that IDRBT has the single representative for all their pain points. </a:t>
            </a:r>
            <a:r>
              <a:rPr lang="en-IN" baseline="0" dirty="0" err="1"/>
              <a:t>Sify</a:t>
            </a:r>
            <a:r>
              <a:rPr lang="en-IN" baseline="0" dirty="0"/>
              <a:t> didn’t just built the network and provided managed services but also configured valuable process additions including configuration assessment, software management, network automation and spares management.</a:t>
            </a:r>
            <a:endParaRPr lang="en-IN" dirty="0"/>
          </a:p>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5768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86" rtl="0" eaLnBrk="1" fontAlgn="auto" latinLnBrk="0" hangingPunct="1">
              <a:lnSpc>
                <a:spcPct val="100000"/>
              </a:lnSpc>
              <a:spcBef>
                <a:spcPts val="0"/>
              </a:spcBef>
              <a:spcAft>
                <a:spcPts val="0"/>
              </a:spcAft>
              <a:buClrTx/>
              <a:buSzTx/>
              <a:buFontTx/>
              <a:buNone/>
              <a:tabLst/>
              <a:defRPr/>
            </a:pPr>
            <a:r>
              <a:rPr lang="en-US" dirty="0"/>
              <a:t>Key message: </a:t>
            </a:r>
            <a:r>
              <a:rPr lang="en-US" b="1" dirty="0"/>
              <a:t>SIFY</a:t>
            </a:r>
            <a:r>
              <a:rPr lang="en-US" dirty="0"/>
              <a:t> </a:t>
            </a:r>
            <a:r>
              <a:rPr lang="en-US" sz="1200" b="1" kern="1200" cap="all" dirty="0">
                <a:solidFill>
                  <a:schemeClr val="tx1"/>
                </a:solidFill>
                <a:latin typeface="Trebuchet MS" pitchFamily="34" charset="0"/>
                <a:ea typeface="+mn-ea"/>
                <a:cs typeface="+mn-cs"/>
              </a:rPr>
              <a:t>operates, monitor and maintain INFINET network using own latest Network Monitoring Infrastructure</a:t>
            </a:r>
            <a:endParaRPr lang="en-IN" sz="1200" b="1" kern="1200" cap="all" dirty="0">
              <a:solidFill>
                <a:schemeClr val="tx1"/>
              </a:solidFill>
              <a:latin typeface="Trebuchet MS" pitchFamily="34" charset="0"/>
              <a:ea typeface="+mn-ea"/>
              <a:cs typeface="+mn-cs"/>
            </a:endParaRPr>
          </a:p>
          <a:p>
            <a:endParaRPr lang="en-US" dirty="0"/>
          </a:p>
          <a:p>
            <a:endParaRPr lang="en-US" dirty="0"/>
          </a:p>
          <a:p>
            <a:r>
              <a:rPr lang="en-US" dirty="0"/>
              <a:t>As</a:t>
            </a:r>
            <a:r>
              <a:rPr lang="en-US" baseline="0" dirty="0"/>
              <a:t> over the time number of banks and transactions increased, IDRBT required far more faster and highly resilient network to fulfill its needs. IDRBT was facing issues as it had to deal with multiple vendors for its different requirements.</a:t>
            </a:r>
          </a:p>
          <a:p>
            <a:r>
              <a:rPr lang="en-US" baseline="0" dirty="0" err="1"/>
              <a:t>Sify</a:t>
            </a:r>
            <a:r>
              <a:rPr lang="en-US" baseline="0" dirty="0"/>
              <a:t> came to the rescue and did the network transformation for them. They helped IDRBT achieve 99.9975% uptime achieved at their data centers as performance &amp; event based resiliency network was created. </a:t>
            </a:r>
          </a:p>
          <a:p>
            <a:r>
              <a:rPr lang="en-US" baseline="0" dirty="0" err="1"/>
              <a:t>Sify</a:t>
            </a:r>
            <a:r>
              <a:rPr lang="en-US" baseline="0" dirty="0"/>
              <a:t> became the network backbone of IDRBT and helped it run its in-house applications on the same network to member banks throughout India with single point of ownership. </a:t>
            </a:r>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5377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CD3B302B-2E52-4D63-B2EB-99A98702C762}" type="slidenum">
              <a:rPr lang="en-IN" smtClean="0"/>
              <a:pPr>
                <a:defRPr/>
              </a:pPr>
              <a:t>56</a:t>
            </a:fld>
            <a:endParaRPr lang="en-IN"/>
          </a:p>
        </p:txBody>
      </p:sp>
    </p:spTree>
    <p:extLst>
      <p:ext uri="{BB962C8B-B14F-4D97-AF65-F5344CB8AC3E}">
        <p14:creationId xmlns:p14="http://schemas.microsoft.com/office/powerpoint/2010/main" val="16131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4</a:t>
            </a:fld>
            <a:endParaRPr lang="en-US"/>
          </a:p>
        </p:txBody>
      </p:sp>
    </p:spTree>
    <p:extLst>
      <p:ext uri="{BB962C8B-B14F-4D97-AF65-F5344CB8AC3E}">
        <p14:creationId xmlns:p14="http://schemas.microsoft.com/office/powerpoint/2010/main" val="32517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965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06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A5D6DFA8-C673-46FC-9156-DA546E2A98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380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Instead of the layered approach of mapping a capability with a requirement – as this is taking up a lot of real estate</a:t>
            </a:r>
          </a:p>
          <a:p>
            <a:r>
              <a:rPr lang="en-US" dirty="0"/>
              <a:t>We need to figure out a way of mirroring the previous slide by way of platform capabilities</a:t>
            </a:r>
          </a:p>
          <a:p>
            <a:r>
              <a:rPr lang="en-US" dirty="0"/>
              <a:t>THE EMPHASIS SHOULD BE ON WHY CLOUDINFINIT IS MORE THAN THE SUM OF THE PARTS – Parts being different tools for Assessment / Migration / Provisioning / Security and so on</a:t>
            </a:r>
          </a:p>
        </p:txBody>
      </p:sp>
      <p:sp>
        <p:nvSpPr>
          <p:cNvPr id="4" name="Slide Number Placeholder 3"/>
          <p:cNvSpPr>
            <a:spLocks noGrp="1"/>
          </p:cNvSpPr>
          <p:nvPr>
            <p:ph type="sldNum" sz="quarter" idx="5"/>
          </p:nvPr>
        </p:nvSpPr>
        <p:spPr/>
        <p:txBody>
          <a:bodyPr/>
          <a:lstStyle/>
          <a:p>
            <a:fld id="{FCC0C7FB-05A3-4118-86D5-E4ADFF43D7FA}" type="slidenum">
              <a:rPr lang="en-US" smtClean="0"/>
              <a:pPr/>
              <a:t>28</a:t>
            </a:fld>
            <a:endParaRPr lang="en-US"/>
          </a:p>
        </p:txBody>
      </p:sp>
    </p:spTree>
    <p:extLst>
      <p:ext uri="{BB962C8B-B14F-4D97-AF65-F5344CB8AC3E}">
        <p14:creationId xmlns:p14="http://schemas.microsoft.com/office/powerpoint/2010/main" val="186081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CD3B302B-2E52-4D63-B2EB-99A98702C762}" type="slidenum">
              <a:rPr lang="en-IN" smtClean="0"/>
              <a:pPr>
                <a:defRPr/>
              </a:pPr>
              <a:t>41</a:t>
            </a:fld>
            <a:endParaRPr lang="en-IN"/>
          </a:p>
        </p:txBody>
      </p:sp>
    </p:spTree>
    <p:extLst>
      <p:ext uri="{BB962C8B-B14F-4D97-AF65-F5344CB8AC3E}">
        <p14:creationId xmlns:p14="http://schemas.microsoft.com/office/powerpoint/2010/main" val="357980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B5A46C-A1A7-4E9C-8330-2D54FC2AD1E7}" type="slidenum">
              <a:rPr lang="en-US" smtClean="0"/>
              <a:pPr/>
              <a:t>44</a:t>
            </a:fld>
            <a:endParaRPr lang="en-US" dirty="0"/>
          </a:p>
        </p:txBody>
      </p:sp>
    </p:spTree>
    <p:extLst>
      <p:ext uri="{BB962C8B-B14F-4D97-AF65-F5344CB8AC3E}">
        <p14:creationId xmlns:p14="http://schemas.microsoft.com/office/powerpoint/2010/main" val="761441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B5A46C-A1A7-4E9C-8330-2D54FC2AD1E7}" type="slidenum">
              <a:rPr lang="en-US" smtClean="0"/>
              <a:pPr/>
              <a:t>45</a:t>
            </a:fld>
            <a:endParaRPr lang="en-US"/>
          </a:p>
        </p:txBody>
      </p:sp>
    </p:spTree>
    <p:extLst>
      <p:ext uri="{BB962C8B-B14F-4D97-AF65-F5344CB8AC3E}">
        <p14:creationId xmlns:p14="http://schemas.microsoft.com/office/powerpoint/2010/main" val="4106153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4" descr="Image result for digital transformation shutterstock">
            <a:extLst>
              <a:ext uri="{FF2B5EF4-FFF2-40B4-BE49-F238E27FC236}">
                <a16:creationId xmlns:a16="http://schemas.microsoft.com/office/drawing/2014/main" id="{83E8CBA3-0592-4CC5-B192-E3E39F1705DC}"/>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dirty="0"/>
              <a:t>Month ‘18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A332C16F-ECFF-4E27-A0A6-B5E18D6B1E80}"/>
              </a:ext>
            </a:extLst>
          </p:cNvPr>
          <p:cNvGraphicFramePr>
            <a:graphicFrameLocks noChangeAspect="1"/>
          </p:cNvGraphicFramePr>
          <p:nvPr userDrawn="1">
            <p:extLst>
              <p:ext uri="{D42A27DB-BD31-4B8C-83A1-F6EECF244321}">
                <p14:modId xmlns:p14="http://schemas.microsoft.com/office/powerpoint/2010/main" val="2811213224"/>
              </p:ext>
            </p:extLst>
          </p:nvPr>
        </p:nvGraphicFramePr>
        <p:xfrm>
          <a:off x="-2" y="0"/>
          <a:ext cx="9143999" cy="3155390"/>
        </p:xfrm>
        <a:graphic>
          <a:graphicData uri="http://schemas.openxmlformats.org/presentationml/2006/ole">
            <mc:AlternateContent xmlns:mc="http://schemas.openxmlformats.org/markup-compatibility/2006">
              <mc:Choice xmlns:v="urn:schemas-microsoft-com:vml" Requires="v">
                <p:oleObj r:id="rId2" imgW="12190320" imgH="4190400" progId="">
                  <p:embed/>
                </p:oleObj>
              </mc:Choice>
              <mc:Fallback>
                <p:oleObj r:id="rId2" imgW="12190320" imgH="4190400" progId="">
                  <p:embed/>
                  <p:pic>
                    <p:nvPicPr>
                      <p:cNvPr id="7" name="Object 6">
                        <a:extLst>
                          <a:ext uri="{FF2B5EF4-FFF2-40B4-BE49-F238E27FC236}">
                            <a16:creationId xmlns:a16="http://schemas.microsoft.com/office/drawing/2014/main" id="{A332C16F-ECFF-4E27-A0A6-B5E18D6B1E80}"/>
                          </a:ext>
                        </a:extLst>
                      </p:cNvPr>
                      <p:cNvPicPr/>
                      <p:nvPr/>
                    </p:nvPicPr>
                    <p:blipFill>
                      <a:blip r:embed="rId3"/>
                      <a:stretch>
                        <a:fillRect/>
                      </a:stretch>
                    </p:blipFill>
                    <p:spPr>
                      <a:xfrm>
                        <a:off x="-2" y="0"/>
                        <a:ext cx="9143999" cy="3155390"/>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A100332-FD9E-43B4-A5EA-D655F50E55C6}"/>
              </a:ext>
            </a:extLst>
          </p:cNvPr>
          <p:cNvSpPr/>
          <p:nvPr userDrawn="1"/>
        </p:nvSpPr>
        <p:spPr>
          <a:xfrm>
            <a:off x="-1" y="3028448"/>
            <a:ext cx="9144000" cy="2115051"/>
          </a:xfrm>
          <a:prstGeom prst="rect">
            <a:avLst/>
          </a:prstGeom>
          <a:solidFill>
            <a:srgbClr val="007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451396" y="3539517"/>
            <a:ext cx="7446329" cy="341072"/>
          </a:xfrm>
        </p:spPr>
        <p:txBody>
          <a:bodyPr>
            <a:noAutofit/>
          </a:bodyPr>
          <a:lstStyle>
            <a:lvl1pPr marL="0" indent="0" algn="ctr">
              <a:buNone/>
              <a:defRPr sz="2400" b="1">
                <a:solidFill>
                  <a:schemeClr val="bg1"/>
                </a:solidFill>
              </a:defRPr>
            </a:lvl1pPr>
          </a:lstStyle>
          <a:p>
            <a:pPr lvl="0"/>
            <a:r>
              <a:rPr lang="en-US" dirty="0"/>
              <a:t>CLOUD TRANSFORMATION AND MANAGED SERVICES</a:t>
            </a:r>
            <a:endParaRPr lang="en-IN" dirty="0"/>
          </a:p>
        </p:txBody>
      </p:sp>
      <p:sp>
        <p:nvSpPr>
          <p:cNvPr id="9" name="Rectangle 8">
            <a:extLst>
              <a:ext uri="{FF2B5EF4-FFF2-40B4-BE49-F238E27FC236}">
                <a16:creationId xmlns:a16="http://schemas.microsoft.com/office/drawing/2014/main" id="{EE2B50B5-87C9-4C6F-BBC3-14001A4C811F}"/>
              </a:ext>
            </a:extLst>
          </p:cNvPr>
          <p:cNvSpPr/>
          <p:nvPr userDrawn="1"/>
        </p:nvSpPr>
        <p:spPr>
          <a:xfrm>
            <a:off x="0" y="3013209"/>
            <a:ext cx="9144000" cy="47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1">
            <a:extLst>
              <a:ext uri="{FF2B5EF4-FFF2-40B4-BE49-F238E27FC236}">
                <a16:creationId xmlns:a16="http://schemas.microsoft.com/office/drawing/2014/main" id="{45CFF04C-6C82-46BB-B15B-74933B748840}"/>
              </a:ext>
            </a:extLst>
          </p:cNvPr>
          <p:cNvGrpSpPr/>
          <p:nvPr userDrawn="1"/>
        </p:nvGrpSpPr>
        <p:grpSpPr>
          <a:xfrm>
            <a:off x="7457440" y="1"/>
            <a:ext cx="1314704" cy="744524"/>
            <a:chOff x="9753599" y="1"/>
            <a:chExt cx="1739885" cy="985307"/>
          </a:xfrm>
        </p:grpSpPr>
        <p:sp>
          <p:nvSpPr>
            <p:cNvPr id="13" name="Round Same Side Corner Rectangle 72">
              <a:extLst>
                <a:ext uri="{FF2B5EF4-FFF2-40B4-BE49-F238E27FC236}">
                  <a16:creationId xmlns:a16="http://schemas.microsoft.com/office/drawing/2014/main" id="{7A51FF95-C093-45E3-81F2-2945309F9461}"/>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4" name="Picture 2" descr="Image result for sify logo">
              <a:extLst>
                <a:ext uri="{FF2B5EF4-FFF2-40B4-BE49-F238E27FC236}">
                  <a16:creationId xmlns:a16="http://schemas.microsoft.com/office/drawing/2014/main" id="{BFE1C80D-CA3D-4FEE-AE87-9DD4B78CF91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057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A70A250-C71D-487D-856B-49CC846853BB}"/>
              </a:ext>
            </a:extLst>
          </p:cNvPr>
          <p:cNvGraphicFramePr>
            <a:graphicFrameLocks noChangeAspect="1"/>
          </p:cNvGraphicFramePr>
          <p:nvPr userDrawn="1">
            <p:extLst>
              <p:ext uri="{D42A27DB-BD31-4B8C-83A1-F6EECF244321}">
                <p14:modId xmlns:p14="http://schemas.microsoft.com/office/powerpoint/2010/main" val="2739391057"/>
              </p:ext>
            </p:extLst>
          </p:nvPr>
        </p:nvGraphicFramePr>
        <p:xfrm>
          <a:off x="-1" y="0"/>
          <a:ext cx="9143999" cy="3155390"/>
        </p:xfrm>
        <a:graphic>
          <a:graphicData uri="http://schemas.openxmlformats.org/presentationml/2006/ole">
            <mc:AlternateContent xmlns:mc="http://schemas.openxmlformats.org/markup-compatibility/2006">
              <mc:Choice xmlns:v="urn:schemas-microsoft-com:vml" Requires="v">
                <p:oleObj r:id="rId2" imgW="12190320" imgH="4190400" progId="">
                  <p:embed/>
                </p:oleObj>
              </mc:Choice>
              <mc:Fallback>
                <p:oleObj r:id="rId2" imgW="12190320" imgH="4190400" progId="">
                  <p:embed/>
                  <p:pic>
                    <p:nvPicPr>
                      <p:cNvPr id="2" name="Object 1">
                        <a:extLst>
                          <a:ext uri="{FF2B5EF4-FFF2-40B4-BE49-F238E27FC236}">
                            <a16:creationId xmlns:a16="http://schemas.microsoft.com/office/drawing/2014/main" id="{CA70A250-C71D-487D-856B-49CC846853BB}"/>
                          </a:ext>
                        </a:extLst>
                      </p:cNvPr>
                      <p:cNvPicPr/>
                      <p:nvPr/>
                    </p:nvPicPr>
                    <p:blipFill>
                      <a:blip r:embed="rId3"/>
                      <a:stretch>
                        <a:fillRect/>
                      </a:stretch>
                    </p:blipFill>
                    <p:spPr>
                      <a:xfrm>
                        <a:off x="-1" y="0"/>
                        <a:ext cx="9143999" cy="3155390"/>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A100332-FD9E-43B4-A5EA-D655F50E55C6}"/>
              </a:ext>
            </a:extLst>
          </p:cNvPr>
          <p:cNvSpPr/>
          <p:nvPr userDrawn="1"/>
        </p:nvSpPr>
        <p:spPr>
          <a:xfrm>
            <a:off x="-1" y="3028448"/>
            <a:ext cx="9144000" cy="2115051"/>
          </a:xfrm>
          <a:prstGeom prst="rect">
            <a:avLst/>
          </a:prstGeom>
          <a:solidFill>
            <a:srgbClr val="007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848835" y="3915437"/>
            <a:ext cx="7446329" cy="341072"/>
          </a:xfrm>
        </p:spPr>
        <p:txBody>
          <a:bodyPr anchor="ctr">
            <a:noAutofit/>
          </a:bodyPr>
          <a:lstStyle>
            <a:lvl1pPr marL="0" indent="0" algn="ctr">
              <a:buNone/>
              <a:defRPr sz="2400" b="1">
                <a:solidFill>
                  <a:schemeClr val="bg1"/>
                </a:solidFill>
              </a:defRPr>
            </a:lvl1pPr>
          </a:lstStyle>
          <a:p>
            <a:pPr lvl="0"/>
            <a:r>
              <a:rPr lang="en-US" dirty="0"/>
              <a:t>CLOUD TRANSFORMATION AND MANAGED SERVICES</a:t>
            </a:r>
            <a:endParaRPr lang="en-IN" dirty="0"/>
          </a:p>
        </p:txBody>
      </p:sp>
      <p:sp>
        <p:nvSpPr>
          <p:cNvPr id="9" name="Rectangle 8">
            <a:extLst>
              <a:ext uri="{FF2B5EF4-FFF2-40B4-BE49-F238E27FC236}">
                <a16:creationId xmlns:a16="http://schemas.microsoft.com/office/drawing/2014/main" id="{EE2B50B5-87C9-4C6F-BBC3-14001A4C811F}"/>
              </a:ext>
            </a:extLst>
          </p:cNvPr>
          <p:cNvSpPr/>
          <p:nvPr userDrawn="1"/>
        </p:nvSpPr>
        <p:spPr>
          <a:xfrm>
            <a:off x="0" y="3013209"/>
            <a:ext cx="9144000" cy="47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1">
            <a:extLst>
              <a:ext uri="{FF2B5EF4-FFF2-40B4-BE49-F238E27FC236}">
                <a16:creationId xmlns:a16="http://schemas.microsoft.com/office/drawing/2014/main" id="{45CFF04C-6C82-46BB-B15B-74933B748840}"/>
              </a:ext>
            </a:extLst>
          </p:cNvPr>
          <p:cNvGrpSpPr/>
          <p:nvPr userDrawn="1"/>
        </p:nvGrpSpPr>
        <p:grpSpPr>
          <a:xfrm>
            <a:off x="7457440" y="1"/>
            <a:ext cx="1314704" cy="744524"/>
            <a:chOff x="9753599" y="1"/>
            <a:chExt cx="1739885" cy="985307"/>
          </a:xfrm>
        </p:grpSpPr>
        <p:sp>
          <p:nvSpPr>
            <p:cNvPr id="13" name="Round Same Side Corner Rectangle 72">
              <a:extLst>
                <a:ext uri="{FF2B5EF4-FFF2-40B4-BE49-F238E27FC236}">
                  <a16:creationId xmlns:a16="http://schemas.microsoft.com/office/drawing/2014/main" id="{7A51FF95-C093-45E3-81F2-2945309F9461}"/>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4" name="Picture 2" descr="Image result for sify logo">
              <a:extLst>
                <a:ext uri="{FF2B5EF4-FFF2-40B4-BE49-F238E27FC236}">
                  <a16:creationId xmlns:a16="http://schemas.microsoft.com/office/drawing/2014/main" id="{BFE1C80D-CA3D-4FEE-AE87-9DD4B78CF91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4962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324000"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324000" y="2888561"/>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324000" y="3527952"/>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8"/>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1"/>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dirty="0"/>
              <a:t>SECTION DIVIDER 5</a:t>
            </a:r>
          </a:p>
        </p:txBody>
      </p:sp>
    </p:spTree>
    <p:extLst>
      <p:ext uri="{BB962C8B-B14F-4D97-AF65-F5344CB8AC3E}">
        <p14:creationId xmlns:p14="http://schemas.microsoft.com/office/powerpoint/2010/main" val="21871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3556313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1609950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61951" y="1026161"/>
            <a:ext cx="8412163" cy="3658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1336005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sz="half" idx="1"/>
          </p:nvPr>
        </p:nvSpPr>
        <p:spPr>
          <a:xfrm>
            <a:off x="361950"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5513"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1427262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71475" y="1025124"/>
            <a:ext cx="4040188"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p:nvPr>
        </p:nvSpPr>
        <p:spPr>
          <a:xfrm>
            <a:off x="371477" y="1333501"/>
            <a:ext cx="4040187" cy="3351213"/>
          </a:xfrm>
        </p:spPr>
        <p:txBody>
          <a:bodyPr>
            <a:normAutofit/>
          </a:bodyPr>
          <a:lstStyle>
            <a:lvl1pPr>
              <a:lnSpc>
                <a:spcPct val="100000"/>
              </a:lnSpc>
              <a:spcBef>
                <a:spcPts val="400"/>
              </a:spcBef>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marL="226772" lvl="0" indent="-226772" algn="l" defTabSz="914286" rtl="0" eaLnBrk="1" latinLnBrk="0" hangingPunct="1">
              <a:lnSpc>
                <a:spcPct val="90000"/>
              </a:lnSpc>
              <a:spcBef>
                <a:spcPts val="600"/>
              </a:spcBef>
              <a:buFont typeface="Arial" pitchFamily="34" charset="0"/>
              <a:buChar char="•"/>
            </a:pPr>
            <a:r>
              <a:rPr lang="en-US" dirty="0"/>
              <a:t>Click to edit Master text styles</a:t>
            </a:r>
          </a:p>
          <a:p>
            <a:pPr lvl="1"/>
            <a:r>
              <a:rPr lang="en-US" dirty="0"/>
              <a:t>Second level</a:t>
            </a:r>
          </a:p>
        </p:txBody>
      </p:sp>
      <p:sp>
        <p:nvSpPr>
          <p:cNvPr id="5" name="Text Placeholder 4"/>
          <p:cNvSpPr>
            <a:spLocks noGrp="1"/>
          </p:cNvSpPr>
          <p:nvPr>
            <p:ph type="body" sz="quarter" idx="3" hasCustomPrompt="1"/>
          </p:nvPr>
        </p:nvSpPr>
        <p:spPr>
          <a:xfrm>
            <a:off x="4735514" y="1025124"/>
            <a:ext cx="40386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p:nvPr>
        </p:nvSpPr>
        <p:spPr>
          <a:xfrm>
            <a:off x="4735513" y="1333501"/>
            <a:ext cx="4038600" cy="3351213"/>
          </a:xfrm>
        </p:spPr>
        <p:txBody>
          <a:bodyPr/>
          <a:lstStyle>
            <a:lvl1pPr>
              <a:defRPr lang="en-US" sz="1400" kern="1200" dirty="0" smtClean="0">
                <a:solidFill>
                  <a:srgbClr val="595959"/>
                </a:solidFill>
                <a:latin typeface="Trebuchet MS" pitchFamily="34" charset="0"/>
                <a:ea typeface="+mn-ea"/>
                <a:cs typeface="+mn-cs"/>
              </a:defRPr>
            </a:lvl1pPr>
            <a:lvl2pPr>
              <a:defRPr lang="en-US" sz="1200" kern="1200" dirty="0" smtClean="0">
                <a:solidFill>
                  <a:srgbClr val="595959"/>
                </a:solidFill>
                <a:latin typeface="Trebuchet MS"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226772" lvl="0" indent="-226772" algn="l" defTabSz="914286" rtl="0" eaLnBrk="1" latinLnBrk="0" hangingPunct="1">
              <a:lnSpc>
                <a:spcPct val="90000"/>
              </a:lnSpc>
              <a:spcBef>
                <a:spcPts val="600"/>
              </a:spcBef>
              <a:buFont typeface="Arial" pitchFamily="34" charset="0"/>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3254146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3768842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413484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324000"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324000" y="2888561"/>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324000" y="3527952"/>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userDrawn="1"/>
        </p:nvGrpSpPr>
        <p:grpSpPr>
          <a:xfrm>
            <a:off x="324000" y="4167342"/>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8"/>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1"/>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2"/>
            <a:ext cx="4896862" cy="234434"/>
          </a:xfrm>
        </p:spPr>
        <p:txBody>
          <a:bodyPr rIns="0" bIns="0" anchor="ctr">
            <a:normAutofit/>
          </a:bodyPr>
          <a:lstStyle>
            <a:lvl1pPr marL="0" indent="0">
              <a:buNone/>
              <a:defRPr sz="1400"/>
            </a:lvl1pPr>
          </a:lstStyle>
          <a:p>
            <a:pPr lvl="0"/>
            <a:r>
              <a:rPr lang="en-US" dirty="0"/>
              <a:t>SECTION DIVIDER 6</a:t>
            </a:r>
          </a:p>
        </p:txBody>
      </p:sp>
    </p:spTree>
    <p:extLst>
      <p:ext uri="{BB962C8B-B14F-4D97-AF65-F5344CB8AC3E}">
        <p14:creationId xmlns:p14="http://schemas.microsoft.com/office/powerpoint/2010/main" val="2082664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hasCustomPrompt="1"/>
          </p:nvPr>
        </p:nvSpPr>
        <p:spPr/>
        <p:txBody>
          <a:bodyPr/>
          <a:lstStyle>
            <a:lvl1pPr>
              <a:defRPr baseline="0"/>
            </a:lvl1pPr>
          </a:lstStyle>
          <a:p>
            <a:r>
              <a:rPr lang="en-US" dirty="0"/>
              <a:t>TITLE OF THE SLIDE GOES HERE</a:t>
            </a:r>
          </a:p>
        </p:txBody>
      </p:sp>
      <p:sp>
        <p:nvSpPr>
          <p:cNvPr id="9" name="Slide Number Placeholder 8"/>
          <p:cNvSpPr>
            <a:spLocks noGrp="1"/>
          </p:cNvSpPr>
          <p:nvPr>
            <p:ph type="sldNum" sz="quarter" idx="10"/>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2518285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9" y="744576"/>
            <a:ext cx="8520599" cy="2052599"/>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1" y="2834125"/>
            <a:ext cx="8520599"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6"/>
            <a:ext cx="548699" cy="393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27575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ctr">
              <a:defRPr/>
            </a:lvl1pPr>
          </a:lstStyle>
          <a:p>
            <a:fld id="{408A3319-5104-4E46-B7BB-4F68F196E486}" type="slidenum">
              <a:rPr lang="en-IN" smtClean="0"/>
              <a:pPr/>
              <a:t>‹#›</a:t>
            </a:fld>
            <a:endParaRPr lang="en-IN"/>
          </a:p>
        </p:txBody>
      </p:sp>
      <p:sp>
        <p:nvSpPr>
          <p:cNvPr id="3" name="Text Placeholder 2"/>
          <p:cNvSpPr>
            <a:spLocks noGrp="1"/>
          </p:cNvSpPr>
          <p:nvPr>
            <p:ph type="body" sz="quarter" idx="13"/>
          </p:nvPr>
        </p:nvSpPr>
        <p:spPr>
          <a:xfrm>
            <a:off x="81915" y="30480"/>
            <a:ext cx="7345363" cy="457200"/>
          </a:xfrm>
          <a:prstGeom prst="rect">
            <a:avLst/>
          </a:prstGeom>
        </p:spPr>
        <p:txBody>
          <a:bodyPr anchor="ctr"/>
          <a:lstStyle>
            <a:lvl1pPr marL="0" indent="0">
              <a:buNone/>
              <a:defRPr b="1">
                <a:latin typeface="Arial Narrow" panose="020B0606020202030204" pitchFamily="34" charset="0"/>
              </a:defRPr>
            </a:lvl1pPr>
          </a:lstStyle>
          <a:p>
            <a:pPr lvl="0"/>
            <a:endParaRPr lang="en-IN" dirty="0"/>
          </a:p>
        </p:txBody>
      </p:sp>
    </p:spTree>
    <p:extLst>
      <p:ext uri="{BB962C8B-B14F-4D97-AF65-F5344CB8AC3E}">
        <p14:creationId xmlns:p14="http://schemas.microsoft.com/office/powerpoint/2010/main" val="1287210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1505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61951" y="1026161"/>
            <a:ext cx="8412163" cy="3658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6760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sz="half" idx="1"/>
          </p:nvPr>
        </p:nvSpPr>
        <p:spPr>
          <a:xfrm>
            <a:off x="361950"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5513"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0701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71475" y="1025124"/>
            <a:ext cx="4040188"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p:nvPr>
        </p:nvSpPr>
        <p:spPr>
          <a:xfrm>
            <a:off x="371477" y="1333501"/>
            <a:ext cx="4040187" cy="3351213"/>
          </a:xfrm>
        </p:spPr>
        <p:txBody>
          <a:bodyPr>
            <a:normAutofit/>
          </a:bodyPr>
          <a:lstStyle>
            <a:lvl1pPr>
              <a:lnSpc>
                <a:spcPct val="100000"/>
              </a:lnSpc>
              <a:spcBef>
                <a:spcPts val="400"/>
              </a:spcBef>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marL="226772" lvl="0" indent="-226772" algn="l" defTabSz="914286" rtl="0" eaLnBrk="1" latinLnBrk="0" hangingPunct="1">
              <a:lnSpc>
                <a:spcPct val="90000"/>
              </a:lnSpc>
              <a:spcBef>
                <a:spcPts val="600"/>
              </a:spcBef>
              <a:buFont typeface="Arial" pitchFamily="34" charset="0"/>
              <a:buChar char="•"/>
            </a:pPr>
            <a:r>
              <a:rPr lang="en-US" dirty="0"/>
              <a:t>Click to edit Master text styles</a:t>
            </a:r>
          </a:p>
          <a:p>
            <a:pPr lvl="1"/>
            <a:r>
              <a:rPr lang="en-US" dirty="0"/>
              <a:t>Second level</a:t>
            </a:r>
          </a:p>
        </p:txBody>
      </p:sp>
      <p:sp>
        <p:nvSpPr>
          <p:cNvPr id="5" name="Text Placeholder 4"/>
          <p:cNvSpPr>
            <a:spLocks noGrp="1"/>
          </p:cNvSpPr>
          <p:nvPr>
            <p:ph type="body" sz="quarter" idx="3" hasCustomPrompt="1"/>
          </p:nvPr>
        </p:nvSpPr>
        <p:spPr>
          <a:xfrm>
            <a:off x="4735514" y="1025124"/>
            <a:ext cx="40386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p:nvPr>
        </p:nvSpPr>
        <p:spPr>
          <a:xfrm>
            <a:off x="4735513" y="1333501"/>
            <a:ext cx="4038600" cy="3351213"/>
          </a:xfrm>
        </p:spPr>
        <p:txBody>
          <a:bodyPr/>
          <a:lstStyle>
            <a:lvl1pPr>
              <a:defRPr lang="en-US" sz="1400" kern="1200" dirty="0" smtClean="0">
                <a:solidFill>
                  <a:srgbClr val="595959"/>
                </a:solidFill>
                <a:latin typeface="Trebuchet MS" pitchFamily="34" charset="0"/>
                <a:ea typeface="+mn-ea"/>
                <a:cs typeface="+mn-cs"/>
              </a:defRPr>
            </a:lvl1pPr>
            <a:lvl2pPr>
              <a:defRPr lang="en-US" sz="1200" kern="1200" dirty="0" smtClean="0">
                <a:solidFill>
                  <a:srgbClr val="595959"/>
                </a:solidFill>
                <a:latin typeface="Trebuchet MS"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226772" lvl="0" indent="-226772" algn="l" defTabSz="914286" rtl="0" eaLnBrk="1" latinLnBrk="0" hangingPunct="1">
              <a:lnSpc>
                <a:spcPct val="90000"/>
              </a:lnSpc>
              <a:spcBef>
                <a:spcPts val="600"/>
              </a:spcBef>
              <a:buFont typeface="Arial" pitchFamily="34" charset="0"/>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p:txBody>
      </p:sp>
      <p:sp>
        <p:nvSpPr>
          <p:cNvPr id="9" name="Slide Number Placeholder 8"/>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6258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5" name="Slide Number Placeholder 4"/>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2517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1471596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hasCustomPrompt="1"/>
          </p:nvPr>
        </p:nvSpPr>
        <p:spPr/>
        <p:txBody>
          <a:bodyPr/>
          <a:lstStyle>
            <a:lvl1pPr>
              <a:defRPr baseline="0"/>
            </a:lvl1pPr>
          </a:lstStyle>
          <a:p>
            <a:r>
              <a:rPr lang="en-US" dirty="0"/>
              <a:t>TITLE OF THE SLIDE GOES HERE</a:t>
            </a:r>
          </a:p>
        </p:txBody>
      </p:sp>
      <p:sp>
        <p:nvSpPr>
          <p:cNvPr id="9" name="Slide Number Placeholder 8"/>
          <p:cNvSpPr>
            <a:spLocks noGrp="1"/>
          </p:cNvSpPr>
          <p:nvPr>
            <p:ph type="sldNum" sz="quarter" idx="10"/>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537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9" y="744576"/>
            <a:ext cx="8520599" cy="2052599"/>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1" y="2834125"/>
            <a:ext cx="8520599"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6"/>
            <a:ext cx="548699" cy="393600"/>
          </a:xfrm>
          <a:prstGeom prst="rect">
            <a:avLst/>
          </a:prstGeom>
        </p:spPr>
        <p:txBody>
          <a:bodyPr lIns="91425" tIns="91425" rIns="91425" bIns="91425" anchor="ctr" anchorCtr="0">
            <a:noAutofit/>
          </a:bodyPr>
          <a:lstStyle/>
          <a:p>
            <a:fld id="{00000000-1234-1234-1234-123412341234}" type="slidenum">
              <a:rPr lang="en">
                <a:solidFill>
                  <a:prstClr val="black">
                    <a:tint val="75000"/>
                  </a:prstClr>
                </a:solidFill>
              </a:rPr>
              <a:pPr/>
              <a:t>‹#›</a:t>
            </a:fld>
            <a:endParaRPr lang="en">
              <a:solidFill>
                <a:prstClr val="black">
                  <a:tint val="75000"/>
                </a:prstClr>
              </a:solidFill>
            </a:endParaRPr>
          </a:p>
        </p:txBody>
      </p:sp>
    </p:spTree>
    <p:extLst>
      <p:ext uri="{BB962C8B-B14F-4D97-AF65-F5344CB8AC3E}">
        <p14:creationId xmlns:p14="http://schemas.microsoft.com/office/powerpoint/2010/main" val="95373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ctr">
              <a:defRPr/>
            </a:lvl1pPr>
          </a:lstStyle>
          <a:p>
            <a:fld id="{408A3319-5104-4E46-B7BB-4F68F196E486}" type="slidenum">
              <a:rPr lang="en-IN" smtClean="0">
                <a:solidFill>
                  <a:prstClr val="black">
                    <a:tint val="75000"/>
                  </a:prstClr>
                </a:solidFill>
              </a:rPr>
              <a:pPr/>
              <a:t>‹#›</a:t>
            </a:fld>
            <a:endParaRPr lang="en-IN">
              <a:solidFill>
                <a:prstClr val="black">
                  <a:tint val="75000"/>
                </a:prstClr>
              </a:solidFill>
            </a:endParaRPr>
          </a:p>
        </p:txBody>
      </p:sp>
      <p:sp>
        <p:nvSpPr>
          <p:cNvPr id="3" name="Text Placeholder 2"/>
          <p:cNvSpPr>
            <a:spLocks noGrp="1"/>
          </p:cNvSpPr>
          <p:nvPr>
            <p:ph type="body" sz="quarter" idx="13"/>
          </p:nvPr>
        </p:nvSpPr>
        <p:spPr>
          <a:xfrm>
            <a:off x="81915" y="30480"/>
            <a:ext cx="7345363" cy="457200"/>
          </a:xfrm>
          <a:prstGeom prst="rect">
            <a:avLst/>
          </a:prstGeom>
        </p:spPr>
        <p:txBody>
          <a:bodyPr anchor="ctr"/>
          <a:lstStyle>
            <a:lvl1pPr marL="0" indent="0">
              <a:buNone/>
              <a:defRPr b="1">
                <a:latin typeface="Arial Narrow" panose="020B0606020202030204" pitchFamily="34" charset="0"/>
              </a:defRPr>
            </a:lvl1pPr>
          </a:lstStyle>
          <a:p>
            <a:pPr lvl="0"/>
            <a:endParaRPr lang="en-IN" dirty="0"/>
          </a:p>
        </p:txBody>
      </p:sp>
    </p:spTree>
    <p:extLst>
      <p:ext uri="{BB962C8B-B14F-4D97-AF65-F5344CB8AC3E}">
        <p14:creationId xmlns:p14="http://schemas.microsoft.com/office/powerpoint/2010/main" val="148039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1763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0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288605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9.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702" r:id="rId2"/>
    <p:sldLayoutId id="2147483664" r:id="rId3"/>
    <p:sldLayoutId id="2147483666" r:id="rId4"/>
    <p:sldLayoutId id="2147483667" r:id="rId5"/>
    <p:sldLayoutId id="2147483668" r:id="rId6"/>
    <p:sldLayoutId id="2147483669" r:id="rId7"/>
    <p:sldLayoutId id="2147483700" r:id="rId8"/>
    <p:sldLayoutId id="2147483701" r:id="rId9"/>
    <p:sldLayoutId id="2147483703" r:id="rId10"/>
    <p:sldLayoutId id="2147483707" r:id="rId11"/>
    <p:sldLayoutId id="2147483704" r:id="rId12"/>
    <p:sldLayoutId id="2147483705" r:id="rId13"/>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1"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6195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5752657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7" r:id="rId8"/>
    <p:sldLayoutId id="2147483718" r:id="rId9"/>
  </p:sldLayoutIdLst>
  <p:hf hdr="0" ftr="0" dt="0"/>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alphaModFix amt="34000"/>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1"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6195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128299265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8" r:id="rId8"/>
    <p:sldLayoutId id="2147483729" r:id="rId9"/>
  </p:sldLayoutIdLst>
  <p:hf hdr="0" ftr="0" dt="0"/>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6.xml"/><Relationship Id="rId16" Type="http://schemas.openxmlformats.org/officeDocument/2006/relationships/image" Target="../media/image75.png"/><Relationship Id="rId1" Type="http://schemas.openxmlformats.org/officeDocument/2006/relationships/slideLayout" Target="../slideLayouts/slideLayout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slideLayout" Target="../slideLayouts/slideLayout7.xml"/><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 Id="rId9" Type="http://schemas.openxmlformats.org/officeDocument/2006/relationships/image" Target="../media/image86.wmf"/></Relationships>
</file>

<file path=ppt/slides/_rels/slide3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wmf"/><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9.xml"/><Relationship Id="rId4" Type="http://schemas.openxmlformats.org/officeDocument/2006/relationships/image" Target="../media/image102.png"/></Relationships>
</file>

<file path=ppt/slides/_rels/slide4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26" Type="http://schemas.openxmlformats.org/officeDocument/2006/relationships/image" Target="../media/image130.png"/><Relationship Id="rId3" Type="http://schemas.openxmlformats.org/officeDocument/2006/relationships/image" Target="../media/image107.png"/><Relationship Id="rId21" Type="http://schemas.openxmlformats.org/officeDocument/2006/relationships/image" Target="../media/image125.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5" Type="http://schemas.openxmlformats.org/officeDocument/2006/relationships/image" Target="../media/image129.png"/><Relationship Id="rId2" Type="http://schemas.openxmlformats.org/officeDocument/2006/relationships/notesSlide" Target="../notesSlides/notesSlide10.xml"/><Relationship Id="rId16" Type="http://schemas.openxmlformats.org/officeDocument/2006/relationships/image" Target="../media/image120.png"/><Relationship Id="rId20" Type="http://schemas.openxmlformats.org/officeDocument/2006/relationships/image" Target="../media/image124.png"/><Relationship Id="rId29" Type="http://schemas.openxmlformats.org/officeDocument/2006/relationships/image" Target="../media/image133.emf"/><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image" Target="../media/image115.png"/><Relationship Id="rId24" Type="http://schemas.openxmlformats.org/officeDocument/2006/relationships/image" Target="../media/image128.png"/><Relationship Id="rId5" Type="http://schemas.openxmlformats.org/officeDocument/2006/relationships/image" Target="../media/image109.png"/><Relationship Id="rId15" Type="http://schemas.openxmlformats.org/officeDocument/2006/relationships/image" Target="../media/image119.png"/><Relationship Id="rId23" Type="http://schemas.openxmlformats.org/officeDocument/2006/relationships/image" Target="../media/image127.png"/><Relationship Id="rId28" Type="http://schemas.openxmlformats.org/officeDocument/2006/relationships/image" Target="../media/image132.png"/><Relationship Id="rId10" Type="http://schemas.openxmlformats.org/officeDocument/2006/relationships/image" Target="../media/image114.png"/><Relationship Id="rId19" Type="http://schemas.openxmlformats.org/officeDocument/2006/relationships/image" Target="../media/image123.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 Id="rId22" Type="http://schemas.openxmlformats.org/officeDocument/2006/relationships/image" Target="../media/image126.png"/><Relationship Id="rId27" Type="http://schemas.openxmlformats.org/officeDocument/2006/relationships/image" Target="../media/image131.png"/></Relationships>
</file>

<file path=ppt/slides/_rels/slide4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tiff"/><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38.tiff"/><Relationship Id="rId5" Type="http://schemas.openxmlformats.org/officeDocument/2006/relationships/image" Target="../media/image137.tiff"/><Relationship Id="rId4" Type="http://schemas.openxmlformats.org/officeDocument/2006/relationships/image" Target="../media/image136.tiff"/><Relationship Id="rId9" Type="http://schemas.openxmlformats.org/officeDocument/2006/relationships/image" Target="../media/image14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14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4.png"/><Relationship Id="rId4" Type="http://schemas.openxmlformats.org/officeDocument/2006/relationships/image" Target="../media/image143.png"/></Relationships>
</file>

<file path=ppt/slides/_rels/slide53.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4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8.png"/><Relationship Id="rId4" Type="http://schemas.openxmlformats.org/officeDocument/2006/relationships/image" Target="../media/image147.png"/></Relationships>
</file>

<file path=ppt/slides/_rels/slide5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9.png"/><Relationship Id="rId5" Type="http://schemas.openxmlformats.org/officeDocument/2006/relationships/image" Target="../media/image144.png"/><Relationship Id="rId4" Type="http://schemas.openxmlformats.org/officeDocument/2006/relationships/image" Target="../media/image143.png"/></Relationships>
</file>

<file path=ppt/slides/_rels/slide5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a:xfrm>
            <a:off x="331525" y="3795737"/>
            <a:ext cx="5253304" cy="341072"/>
          </a:xfrm>
        </p:spPr>
        <p:txBody>
          <a:bodyPr/>
          <a:lstStyle/>
          <a:p>
            <a:pPr algn="l"/>
            <a:r>
              <a:rPr lang="en-US" dirty="0"/>
              <a:t>DIGITAL TRANSFORMATION</a:t>
            </a:r>
            <a:endParaRPr lang="en-IN" dirty="0"/>
          </a:p>
        </p:txBody>
      </p:sp>
      <p:sp>
        <p:nvSpPr>
          <p:cNvPr id="9" name="Text Placeholder 8">
            <a:extLst>
              <a:ext uri="{FF2B5EF4-FFF2-40B4-BE49-F238E27FC236}">
                <a16:creationId xmlns:a16="http://schemas.microsoft.com/office/drawing/2014/main" id="{DA2411D6-B561-417D-B3A9-7FCBA4BBC332}"/>
              </a:ext>
            </a:extLst>
          </p:cNvPr>
          <p:cNvSpPr>
            <a:spLocks noGrp="1"/>
          </p:cNvSpPr>
          <p:nvPr>
            <p:ph type="body" sz="quarter" idx="4294967295"/>
          </p:nvPr>
        </p:nvSpPr>
        <p:spPr>
          <a:xfrm>
            <a:off x="349797" y="4387134"/>
            <a:ext cx="4565650" cy="341312"/>
          </a:xfrm>
        </p:spPr>
        <p:txBody>
          <a:bodyPr/>
          <a:lstStyle/>
          <a:p>
            <a:pPr marL="0" indent="0">
              <a:buNone/>
            </a:pPr>
            <a:r>
              <a:rPr lang="en-US" dirty="0">
                <a:solidFill>
                  <a:schemeClr val="bg1"/>
                </a:solidFill>
              </a:rPr>
              <a:t>August 2019</a:t>
            </a:r>
          </a:p>
        </p:txBody>
      </p:sp>
    </p:spTree>
    <p:extLst>
      <p:ext uri="{BB962C8B-B14F-4D97-AF65-F5344CB8AC3E}">
        <p14:creationId xmlns:p14="http://schemas.microsoft.com/office/powerpoint/2010/main" val="16619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FCA4-7A2D-4EF6-893E-06109B026D0E}"/>
              </a:ext>
            </a:extLst>
          </p:cNvPr>
          <p:cNvSpPr>
            <a:spLocks noGrp="1"/>
          </p:cNvSpPr>
          <p:nvPr>
            <p:ph type="title"/>
          </p:nvPr>
        </p:nvSpPr>
        <p:spPr/>
        <p:txBody>
          <a:bodyPr/>
          <a:lstStyle/>
          <a:p>
            <a:r>
              <a:rPr lang="en-IN" dirty="0"/>
              <a:t>Cloud enabled digital transformation </a:t>
            </a:r>
          </a:p>
        </p:txBody>
      </p:sp>
      <p:grpSp>
        <p:nvGrpSpPr>
          <p:cNvPr id="3" name="Group 2">
            <a:extLst>
              <a:ext uri="{FF2B5EF4-FFF2-40B4-BE49-F238E27FC236}">
                <a16:creationId xmlns:a16="http://schemas.microsoft.com/office/drawing/2014/main" id="{2503295A-57F6-4034-B3A7-061A0AFAE41D}"/>
              </a:ext>
            </a:extLst>
          </p:cNvPr>
          <p:cNvGrpSpPr/>
          <p:nvPr/>
        </p:nvGrpSpPr>
        <p:grpSpPr>
          <a:xfrm>
            <a:off x="2553540" y="915566"/>
            <a:ext cx="4036921" cy="3898606"/>
            <a:chOff x="2317631" y="803863"/>
            <a:chExt cx="4440613" cy="4288467"/>
          </a:xfrm>
        </p:grpSpPr>
        <p:sp>
          <p:nvSpPr>
            <p:cNvPr id="16" name="Freeform: Shape 15">
              <a:extLst>
                <a:ext uri="{FF2B5EF4-FFF2-40B4-BE49-F238E27FC236}">
                  <a16:creationId xmlns:a16="http://schemas.microsoft.com/office/drawing/2014/main" id="{584D83C7-A8A5-4A50-B8E4-7A67D22F7DE9}"/>
                </a:ext>
              </a:extLst>
            </p:cNvPr>
            <p:cNvSpPr/>
            <p:nvPr/>
          </p:nvSpPr>
          <p:spPr>
            <a:xfrm>
              <a:off x="2911323" y="3760330"/>
              <a:ext cx="1332000" cy="1332000"/>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a:solidFill>
              <a:schemeClr val="bg1"/>
            </a:solidFill>
            <a:ln w="12700">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25" tIns="184425" rIns="184425" bIns="184425" numCol="1" spcCol="1270" anchor="ctr" anchorCtr="0">
              <a:noAutofit/>
            </a:bodyPr>
            <a:lstStyle/>
            <a:p>
              <a:pPr marL="0" lvl="0" indent="0" algn="ctr" defTabSz="933450">
                <a:lnSpc>
                  <a:spcPct val="90000"/>
                </a:lnSpc>
                <a:spcBef>
                  <a:spcPct val="0"/>
                </a:spcBef>
                <a:spcAft>
                  <a:spcPct val="35000"/>
                </a:spcAft>
                <a:buNone/>
              </a:pPr>
              <a:endParaRPr lang="en-IN" sz="2100" kern="1200" dirty="0"/>
            </a:p>
          </p:txBody>
        </p:sp>
        <p:pic>
          <p:nvPicPr>
            <p:cNvPr id="28" name="Picture 26" descr="Image result for power up cloud logo png">
              <a:extLst>
                <a:ext uri="{FF2B5EF4-FFF2-40B4-BE49-F238E27FC236}">
                  <a16:creationId xmlns:a16="http://schemas.microsoft.com/office/drawing/2014/main" id="{36F9374A-A935-4E76-B922-55C169B63D2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7989" b="25648"/>
            <a:stretch/>
          </p:blipFill>
          <p:spPr bwMode="auto">
            <a:xfrm>
              <a:off x="3233795" y="4200093"/>
              <a:ext cx="760977" cy="352811"/>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04376FA0-B4C0-4187-956E-D02A170BCC23}"/>
                </a:ext>
              </a:extLst>
            </p:cNvPr>
            <p:cNvSpPr/>
            <p:nvPr/>
          </p:nvSpPr>
          <p:spPr>
            <a:xfrm>
              <a:off x="3592097" y="2123695"/>
              <a:ext cx="1828800" cy="1828800"/>
            </a:xfrm>
            <a:custGeom>
              <a:avLst/>
              <a:gdLst>
                <a:gd name="connsiteX0" fmla="*/ 0 w 1538882"/>
                <a:gd name="connsiteY0" fmla="*/ 769441 h 1538882"/>
                <a:gd name="connsiteX1" fmla="*/ 769441 w 1538882"/>
                <a:gd name="connsiteY1" fmla="*/ 0 h 1538882"/>
                <a:gd name="connsiteX2" fmla="*/ 1538882 w 1538882"/>
                <a:gd name="connsiteY2" fmla="*/ 769441 h 1538882"/>
                <a:gd name="connsiteX3" fmla="*/ 769441 w 1538882"/>
                <a:gd name="connsiteY3" fmla="*/ 1538882 h 1538882"/>
                <a:gd name="connsiteX4" fmla="*/ 0 w 1538882"/>
                <a:gd name="connsiteY4" fmla="*/ 769441 h 153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882" h="1538882">
                  <a:moveTo>
                    <a:pt x="0" y="769441"/>
                  </a:moveTo>
                  <a:cubicBezTo>
                    <a:pt x="0" y="344490"/>
                    <a:pt x="344490" y="0"/>
                    <a:pt x="769441" y="0"/>
                  </a:cubicBezTo>
                  <a:cubicBezTo>
                    <a:pt x="1194392" y="0"/>
                    <a:pt x="1538882" y="344490"/>
                    <a:pt x="1538882" y="769441"/>
                  </a:cubicBezTo>
                  <a:cubicBezTo>
                    <a:pt x="1538882" y="1194392"/>
                    <a:pt x="1194392" y="1538882"/>
                    <a:pt x="769441" y="1538882"/>
                  </a:cubicBezTo>
                  <a:cubicBezTo>
                    <a:pt x="344490" y="1538882"/>
                    <a:pt x="0" y="1194392"/>
                    <a:pt x="0" y="769441"/>
                  </a:cubicBez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263464" rIns="72000" bIns="263464" numCol="1" spcCol="1270" anchor="ctr" anchorCtr="0">
              <a:noAutofit/>
            </a:bodyPr>
            <a:lstStyle/>
            <a:p>
              <a:pPr lvl="0" algn="ctr" defTabSz="1333500">
                <a:lnSpc>
                  <a:spcPct val="90000"/>
                </a:lnSpc>
                <a:spcBef>
                  <a:spcPct val="0"/>
                </a:spcBef>
                <a:spcAft>
                  <a:spcPct val="35000"/>
                </a:spcAft>
              </a:pPr>
              <a:r>
                <a:rPr lang="en-IN" sz="1200" dirty="0">
                  <a:solidFill>
                    <a:srgbClr val="10253F"/>
                  </a:solidFill>
                </a:rPr>
                <a:t>CLOUD ENABLED DIGITAL TRANSFORMATION SPACE IN INDIA</a:t>
              </a:r>
            </a:p>
          </p:txBody>
        </p:sp>
        <p:sp>
          <p:nvSpPr>
            <p:cNvPr id="13" name="Freeform: Shape 12">
              <a:extLst>
                <a:ext uri="{FF2B5EF4-FFF2-40B4-BE49-F238E27FC236}">
                  <a16:creationId xmlns:a16="http://schemas.microsoft.com/office/drawing/2014/main" id="{F2248FDE-2112-4717-A47B-B8C70713C781}"/>
                </a:ext>
              </a:extLst>
            </p:cNvPr>
            <p:cNvSpPr/>
            <p:nvPr/>
          </p:nvSpPr>
          <p:spPr>
            <a:xfrm>
              <a:off x="3871938" y="803863"/>
              <a:ext cx="1332000" cy="1332000"/>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a:solidFill>
              <a:schemeClr val="bg1"/>
            </a:solidFill>
            <a:ln w="12700">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25" tIns="184425" rIns="184425" bIns="184425" numCol="1" spcCol="1270" anchor="ctr" anchorCtr="0">
              <a:noAutofit/>
            </a:bodyPr>
            <a:lstStyle/>
            <a:p>
              <a:pPr marL="0" lvl="0" indent="0" algn="ctr" defTabSz="933450">
                <a:lnSpc>
                  <a:spcPct val="90000"/>
                </a:lnSpc>
                <a:spcBef>
                  <a:spcPct val="0"/>
                </a:spcBef>
                <a:spcAft>
                  <a:spcPct val="35000"/>
                </a:spcAft>
                <a:buNone/>
              </a:pPr>
              <a:endParaRPr lang="en-IN" sz="2100" kern="1200"/>
            </a:p>
          </p:txBody>
        </p:sp>
        <p:sp>
          <p:nvSpPr>
            <p:cNvPr id="14" name="Freeform: Shape 13">
              <a:extLst>
                <a:ext uri="{FF2B5EF4-FFF2-40B4-BE49-F238E27FC236}">
                  <a16:creationId xmlns:a16="http://schemas.microsoft.com/office/drawing/2014/main" id="{F1982161-B8E8-415B-904B-CE680461FBC7}"/>
                </a:ext>
              </a:extLst>
            </p:cNvPr>
            <p:cNvSpPr/>
            <p:nvPr/>
          </p:nvSpPr>
          <p:spPr>
            <a:xfrm>
              <a:off x="5426244" y="1933133"/>
              <a:ext cx="1332000" cy="1332000"/>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a:solidFill>
              <a:schemeClr val="bg1"/>
            </a:solidFill>
            <a:ln w="12700">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25" tIns="184425" rIns="184425" bIns="184425" numCol="1" spcCol="1270" anchor="ctr" anchorCtr="0">
              <a:noAutofit/>
            </a:bodyPr>
            <a:lstStyle/>
            <a:p>
              <a:pPr marL="0" lvl="0" indent="0" algn="ctr" defTabSz="933450">
                <a:lnSpc>
                  <a:spcPct val="90000"/>
                </a:lnSpc>
                <a:spcBef>
                  <a:spcPct val="0"/>
                </a:spcBef>
                <a:spcAft>
                  <a:spcPct val="35000"/>
                </a:spcAft>
                <a:buNone/>
              </a:pPr>
              <a:endParaRPr lang="en-IN" sz="2100" kern="1200"/>
            </a:p>
          </p:txBody>
        </p:sp>
        <p:sp>
          <p:nvSpPr>
            <p:cNvPr id="15" name="Freeform: Shape 14">
              <a:extLst>
                <a:ext uri="{FF2B5EF4-FFF2-40B4-BE49-F238E27FC236}">
                  <a16:creationId xmlns:a16="http://schemas.microsoft.com/office/drawing/2014/main" id="{9AB57BE3-2A34-4482-875B-CECA407E040A}"/>
                </a:ext>
              </a:extLst>
            </p:cNvPr>
            <p:cNvSpPr/>
            <p:nvPr/>
          </p:nvSpPr>
          <p:spPr>
            <a:xfrm>
              <a:off x="4832552" y="3760330"/>
              <a:ext cx="1332000" cy="1332000"/>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a:solidFill>
              <a:schemeClr val="bg1"/>
            </a:solidFill>
            <a:ln w="12700">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25" tIns="184425" rIns="184425" bIns="184425" numCol="1" spcCol="1270" anchor="ctr" anchorCtr="0">
              <a:noAutofit/>
            </a:bodyPr>
            <a:lstStyle/>
            <a:p>
              <a:pPr marL="0" lvl="0" indent="0" algn="ctr" defTabSz="933450">
                <a:lnSpc>
                  <a:spcPct val="90000"/>
                </a:lnSpc>
                <a:spcBef>
                  <a:spcPct val="0"/>
                </a:spcBef>
                <a:spcAft>
                  <a:spcPct val="35000"/>
                </a:spcAft>
                <a:buNone/>
              </a:pPr>
              <a:endParaRPr lang="en-IN" sz="2100" kern="1200"/>
            </a:p>
          </p:txBody>
        </p:sp>
        <p:sp>
          <p:nvSpPr>
            <p:cNvPr id="17" name="Freeform: Shape 16">
              <a:extLst>
                <a:ext uri="{FF2B5EF4-FFF2-40B4-BE49-F238E27FC236}">
                  <a16:creationId xmlns:a16="http://schemas.microsoft.com/office/drawing/2014/main" id="{E4F76A56-0F18-4988-9C34-AF194C4D0D58}"/>
                </a:ext>
              </a:extLst>
            </p:cNvPr>
            <p:cNvSpPr/>
            <p:nvPr/>
          </p:nvSpPr>
          <p:spPr>
            <a:xfrm>
              <a:off x="2317631" y="1933133"/>
              <a:ext cx="1332000" cy="1332000"/>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a:solidFill>
              <a:schemeClr val="bg1"/>
            </a:solidFill>
            <a:ln w="12700">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25" tIns="184425" rIns="184425" bIns="184425" numCol="1" spcCol="1270" anchor="ctr" anchorCtr="0">
              <a:noAutofit/>
            </a:bodyPr>
            <a:lstStyle/>
            <a:p>
              <a:pPr marL="0" lvl="0" indent="0" algn="ctr" defTabSz="933450">
                <a:lnSpc>
                  <a:spcPct val="90000"/>
                </a:lnSpc>
                <a:spcBef>
                  <a:spcPct val="0"/>
                </a:spcBef>
                <a:spcAft>
                  <a:spcPct val="35000"/>
                </a:spcAft>
                <a:buNone/>
              </a:pPr>
              <a:endParaRPr lang="en-IN" sz="2100" kern="1200" dirty="0"/>
            </a:p>
          </p:txBody>
        </p:sp>
        <p:pic>
          <p:nvPicPr>
            <p:cNvPr id="19" name="Picture 2" descr="Image result for tcs logo png">
              <a:extLst>
                <a:ext uri="{FF2B5EF4-FFF2-40B4-BE49-F238E27FC236}">
                  <a16:creationId xmlns:a16="http://schemas.microsoft.com/office/drawing/2014/main" id="{C0EF9B47-4982-4E59-89B7-8CDC056804A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92725" y="1177050"/>
              <a:ext cx="895183" cy="41821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Accenture logo png">
              <a:extLst>
                <a:ext uri="{FF2B5EF4-FFF2-40B4-BE49-F238E27FC236}">
                  <a16:creationId xmlns:a16="http://schemas.microsoft.com/office/drawing/2014/main" id="{DB754BA3-2014-494A-94AF-2AE64A36303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92725" y="808297"/>
              <a:ext cx="971690" cy="4158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Image result for CtrlS logo png">
              <a:extLst>
                <a:ext uri="{FF2B5EF4-FFF2-40B4-BE49-F238E27FC236}">
                  <a16:creationId xmlns:a16="http://schemas.microsoft.com/office/drawing/2014/main" id="{C0678772-111A-41B1-8DA2-BC0BB771748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08515" y="2677539"/>
              <a:ext cx="921665" cy="5218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Image result for TCL logo png">
              <a:extLst>
                <a:ext uri="{FF2B5EF4-FFF2-40B4-BE49-F238E27FC236}">
                  <a16:creationId xmlns:a16="http://schemas.microsoft.com/office/drawing/2014/main" id="{A026C65C-EDDF-4BCC-8E88-7F03607BEC5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97010" y="2401465"/>
              <a:ext cx="544672" cy="3329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2" descr="Image result for ntt logo png">
              <a:extLst>
                <a:ext uri="{FF2B5EF4-FFF2-40B4-BE49-F238E27FC236}">
                  <a16:creationId xmlns:a16="http://schemas.microsoft.com/office/drawing/2014/main" id="{357D7192-06AB-4842-93E5-4C7C0EB6BE9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96241" y="2069711"/>
              <a:ext cx="746209" cy="2728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 result for wipro logo png">
              <a:extLst>
                <a:ext uri="{FF2B5EF4-FFF2-40B4-BE49-F238E27FC236}">
                  <a16:creationId xmlns:a16="http://schemas.microsoft.com/office/drawing/2014/main" id="{1A3A5BAA-B754-455E-8531-AA5527B6ACE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64515" y="2567587"/>
              <a:ext cx="626891" cy="5007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Image result for ibm logo png">
              <a:extLst>
                <a:ext uri="{FF2B5EF4-FFF2-40B4-BE49-F238E27FC236}">
                  <a16:creationId xmlns:a16="http://schemas.microsoft.com/office/drawing/2014/main" id="{D572369B-FDCD-4504-B26E-AF238075898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88377" y="2169330"/>
              <a:ext cx="626414" cy="2727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blazeclan logo png">
              <a:extLst>
                <a:ext uri="{FF2B5EF4-FFF2-40B4-BE49-F238E27FC236}">
                  <a16:creationId xmlns:a16="http://schemas.microsoft.com/office/drawing/2014/main" id="{61B1A908-F043-4102-95B1-E6B62D2F2452}"/>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03839" y="3842858"/>
              <a:ext cx="978820" cy="3915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0" descr="Image result for shephertz logo png">
              <a:extLst>
                <a:ext uri="{FF2B5EF4-FFF2-40B4-BE49-F238E27FC236}">
                  <a16:creationId xmlns:a16="http://schemas.microsoft.com/office/drawing/2014/main" id="{DE2BA454-9C77-4922-8F4C-CD43C3447992}"/>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142549" y="4538871"/>
              <a:ext cx="840952" cy="3447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lumix logo png">
              <a:extLst>
                <a:ext uri="{FF2B5EF4-FFF2-40B4-BE49-F238E27FC236}">
                  <a16:creationId xmlns:a16="http://schemas.microsoft.com/office/drawing/2014/main" id="{0BC1486E-9643-4E10-8208-6608394CE58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188776" y="4767510"/>
              <a:ext cx="802975" cy="183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xc logo png">
              <a:extLst>
                <a:ext uri="{FF2B5EF4-FFF2-40B4-BE49-F238E27FC236}">
                  <a16:creationId xmlns:a16="http://schemas.microsoft.com/office/drawing/2014/main" id="{9FB4C8C0-A733-46CC-BA8D-B708F469EC3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16401" t="15629" r="16401" b="19645"/>
            <a:stretch/>
          </p:blipFill>
          <p:spPr bwMode="auto">
            <a:xfrm>
              <a:off x="4365949" y="1662531"/>
              <a:ext cx="412101" cy="396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1FBF912-20A5-48FC-9C18-BD7730BD1D21}"/>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4943583" y="3959971"/>
              <a:ext cx="1109938" cy="952500"/>
            </a:xfrm>
            <a:prstGeom prst="rect">
              <a:avLst/>
            </a:prstGeom>
          </p:spPr>
        </p:pic>
      </p:grpSp>
    </p:spTree>
    <p:extLst>
      <p:ext uri="{BB962C8B-B14F-4D97-AF65-F5344CB8AC3E}">
        <p14:creationId xmlns:p14="http://schemas.microsoft.com/office/powerpoint/2010/main" val="262447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a:extLst>
              <a:ext uri="{FF2B5EF4-FFF2-40B4-BE49-F238E27FC236}">
                <a16:creationId xmlns:a16="http://schemas.microsoft.com/office/drawing/2014/main" id="{E779875D-B5F4-4957-9E72-A8CDBC2868AE}"/>
              </a:ext>
            </a:extLst>
          </p:cNvPr>
          <p:cNvSpPr/>
          <p:nvPr/>
        </p:nvSpPr>
        <p:spPr>
          <a:xfrm rot="10800000">
            <a:off x="3341272" y="1339314"/>
            <a:ext cx="345826" cy="9364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27" name="Isosceles Triangle 26">
            <a:extLst>
              <a:ext uri="{FF2B5EF4-FFF2-40B4-BE49-F238E27FC236}">
                <a16:creationId xmlns:a16="http://schemas.microsoft.com/office/drawing/2014/main" id="{AF832B5C-44B4-44EA-BF72-3EB2AEC3A7AC}"/>
              </a:ext>
            </a:extLst>
          </p:cNvPr>
          <p:cNvSpPr/>
          <p:nvPr/>
        </p:nvSpPr>
        <p:spPr>
          <a:xfrm rot="10800000">
            <a:off x="4873523" y="1339314"/>
            <a:ext cx="345826" cy="9364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28" name="Isosceles Triangle 27">
            <a:extLst>
              <a:ext uri="{FF2B5EF4-FFF2-40B4-BE49-F238E27FC236}">
                <a16:creationId xmlns:a16="http://schemas.microsoft.com/office/drawing/2014/main" id="{7A8A340D-AA94-4FD3-899C-20BDE3CBB11A}"/>
              </a:ext>
            </a:extLst>
          </p:cNvPr>
          <p:cNvSpPr/>
          <p:nvPr/>
        </p:nvSpPr>
        <p:spPr>
          <a:xfrm rot="10800000">
            <a:off x="6405773" y="1339314"/>
            <a:ext cx="345826" cy="9364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29" name="Isosceles Triangle 28">
            <a:extLst>
              <a:ext uri="{FF2B5EF4-FFF2-40B4-BE49-F238E27FC236}">
                <a16:creationId xmlns:a16="http://schemas.microsoft.com/office/drawing/2014/main" id="{D0314EC3-C47C-42CB-BF5C-8992EEE34E5C}"/>
              </a:ext>
            </a:extLst>
          </p:cNvPr>
          <p:cNvSpPr/>
          <p:nvPr/>
        </p:nvSpPr>
        <p:spPr>
          <a:xfrm rot="10800000">
            <a:off x="7938025" y="1339314"/>
            <a:ext cx="345826" cy="9364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25" name="Isosceles Triangle 24">
            <a:extLst>
              <a:ext uri="{FF2B5EF4-FFF2-40B4-BE49-F238E27FC236}">
                <a16:creationId xmlns:a16="http://schemas.microsoft.com/office/drawing/2014/main" id="{29E042D3-0FC7-41BC-95C2-8BE09800B40D}"/>
              </a:ext>
            </a:extLst>
          </p:cNvPr>
          <p:cNvSpPr/>
          <p:nvPr/>
        </p:nvSpPr>
        <p:spPr>
          <a:xfrm rot="10800000">
            <a:off x="1804610" y="1339314"/>
            <a:ext cx="345826" cy="9364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a:p>
        </p:txBody>
      </p:sp>
      <p:sp>
        <p:nvSpPr>
          <p:cNvPr id="8" name="Isosceles Triangle 7">
            <a:extLst>
              <a:ext uri="{FF2B5EF4-FFF2-40B4-BE49-F238E27FC236}">
                <a16:creationId xmlns:a16="http://schemas.microsoft.com/office/drawing/2014/main" id="{4527DCB8-43E8-4031-9F2A-60DCAC75E4FB}"/>
              </a:ext>
            </a:extLst>
          </p:cNvPr>
          <p:cNvSpPr/>
          <p:nvPr/>
        </p:nvSpPr>
        <p:spPr>
          <a:xfrm rot="5400000">
            <a:off x="866184" y="2094093"/>
            <a:ext cx="458877" cy="11330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99BC35E9-F34B-44C6-97E2-D36C9AAFAF2F}"/>
              </a:ext>
            </a:extLst>
          </p:cNvPr>
          <p:cNvSpPr>
            <a:spLocks noGrp="1"/>
          </p:cNvSpPr>
          <p:nvPr>
            <p:ph type="title"/>
          </p:nvPr>
        </p:nvSpPr>
        <p:spPr>
          <a:xfrm>
            <a:off x="324000" y="367268"/>
            <a:ext cx="7537450" cy="369332"/>
          </a:xfrm>
        </p:spPr>
        <p:txBody>
          <a:bodyPr/>
          <a:lstStyle/>
          <a:p>
            <a:r>
              <a:rPr lang="en-IN" dirty="0"/>
              <a:t>Digital transformation Framework</a:t>
            </a:r>
          </a:p>
        </p:txBody>
      </p:sp>
      <p:sp>
        <p:nvSpPr>
          <p:cNvPr id="9" name="TextBox 8">
            <a:extLst>
              <a:ext uri="{FF2B5EF4-FFF2-40B4-BE49-F238E27FC236}">
                <a16:creationId xmlns:a16="http://schemas.microsoft.com/office/drawing/2014/main" id="{688A7946-7D1B-427A-881A-CA85DDC13932}"/>
              </a:ext>
            </a:extLst>
          </p:cNvPr>
          <p:cNvSpPr txBox="1"/>
          <p:nvPr/>
        </p:nvSpPr>
        <p:spPr>
          <a:xfrm>
            <a:off x="324000" y="1358661"/>
            <a:ext cx="719608" cy="1706555"/>
          </a:xfrm>
          <a:prstGeom prst="rect">
            <a:avLst/>
          </a:prstGeom>
          <a:solidFill>
            <a:schemeClr val="accent1">
              <a:lumMod val="60000"/>
              <a:lumOff val="40000"/>
            </a:schemeClr>
          </a:solidFill>
        </p:spPr>
        <p:txBody>
          <a:bodyPr wrap="square" lIns="36000" tIns="45709" rIns="36000" bIns="45709" rtlCol="0" anchor="ctr">
            <a:noAutofit/>
          </a:bodyPr>
          <a:lstStyle>
            <a:defPPr>
              <a:defRPr lang="en-US"/>
            </a:defPPr>
            <a:lvl1pPr>
              <a:defRPr sz="1400" b="1"/>
            </a:lvl1pPr>
          </a:lstStyle>
          <a:p>
            <a:pPr algn="ctr" defTabSz="685629"/>
            <a:r>
              <a:rPr lang="en-US" sz="900" dirty="0">
                <a:solidFill>
                  <a:schemeClr val="tx1">
                    <a:lumMod val="65000"/>
                    <a:lumOff val="35000"/>
                  </a:schemeClr>
                </a:solidFill>
              </a:rPr>
              <a:t>SIFY SKILLS &amp; EXPERIENCE</a:t>
            </a:r>
          </a:p>
        </p:txBody>
      </p:sp>
      <p:sp>
        <p:nvSpPr>
          <p:cNvPr id="10" name="TextBox 9">
            <a:extLst>
              <a:ext uri="{FF2B5EF4-FFF2-40B4-BE49-F238E27FC236}">
                <a16:creationId xmlns:a16="http://schemas.microsoft.com/office/drawing/2014/main" id="{FC8CE99A-F992-4F61-9457-B281943BE9D4}"/>
              </a:ext>
            </a:extLst>
          </p:cNvPr>
          <p:cNvSpPr txBox="1"/>
          <p:nvPr/>
        </p:nvSpPr>
        <p:spPr>
          <a:xfrm>
            <a:off x="324000" y="3363838"/>
            <a:ext cx="719608" cy="1584176"/>
          </a:xfrm>
          <a:prstGeom prst="rect">
            <a:avLst/>
          </a:prstGeom>
          <a:solidFill>
            <a:schemeClr val="accent1">
              <a:lumMod val="60000"/>
              <a:lumOff val="40000"/>
            </a:schemeClr>
          </a:solidFill>
        </p:spPr>
        <p:txBody>
          <a:bodyPr wrap="square" lIns="36000" tIns="45709" rIns="36000" bIns="45709" rtlCol="0" anchor="ctr">
            <a:noAutofit/>
          </a:bodyPr>
          <a:lstStyle>
            <a:defPPr>
              <a:defRPr lang="en-US"/>
            </a:defPPr>
            <a:lvl1pPr>
              <a:defRPr sz="1400" b="1"/>
            </a:lvl1pPr>
          </a:lstStyle>
          <a:p>
            <a:pPr algn="ctr" defTabSz="685629"/>
            <a:r>
              <a:rPr lang="en-US" sz="900" dirty="0">
                <a:solidFill>
                  <a:schemeClr val="tx1">
                    <a:lumMod val="65000"/>
                    <a:lumOff val="35000"/>
                  </a:schemeClr>
                </a:solidFill>
              </a:rPr>
              <a:t>SIFY ASSETS</a:t>
            </a:r>
          </a:p>
        </p:txBody>
      </p:sp>
      <p:sp>
        <p:nvSpPr>
          <p:cNvPr id="3" name="TextBox 2">
            <a:extLst>
              <a:ext uri="{FF2B5EF4-FFF2-40B4-BE49-F238E27FC236}">
                <a16:creationId xmlns:a16="http://schemas.microsoft.com/office/drawing/2014/main" id="{2C4BA622-B015-4D26-B376-E4EA7254B9D7}"/>
              </a:ext>
            </a:extLst>
          </p:cNvPr>
          <p:cNvSpPr txBox="1"/>
          <p:nvPr/>
        </p:nvSpPr>
        <p:spPr>
          <a:xfrm>
            <a:off x="1259633" y="1168040"/>
            <a:ext cx="1444605" cy="179574"/>
          </a:xfrm>
          <a:prstGeom prst="rect">
            <a:avLst/>
          </a:prstGeom>
          <a:solidFill>
            <a:schemeClr val="bg2">
              <a:lumMod val="90000"/>
            </a:schemeClr>
          </a:solidFill>
        </p:spPr>
        <p:txBody>
          <a:bodyPr wrap="square" lIns="91417" tIns="45709" rIns="91417" bIns="45709" rtlCol="0" anchor="ctr">
            <a:noAutofit/>
          </a:bodyPr>
          <a:lstStyle>
            <a:defPPr>
              <a:defRPr lang="en-US"/>
            </a:defPPr>
            <a:lvl1pPr>
              <a:defRPr sz="1400" b="1"/>
            </a:lvl1pPr>
          </a:lstStyle>
          <a:p>
            <a:pPr algn="ctr" defTabSz="685629"/>
            <a:r>
              <a:rPr lang="en-US" sz="900" dirty="0">
                <a:solidFill>
                  <a:schemeClr val="tx1">
                    <a:lumMod val="65000"/>
                    <a:lumOff val="35000"/>
                  </a:schemeClr>
                </a:solidFill>
              </a:rPr>
              <a:t>ASSESS</a:t>
            </a:r>
          </a:p>
        </p:txBody>
      </p:sp>
      <p:sp>
        <p:nvSpPr>
          <p:cNvPr id="4" name="TextBox 3">
            <a:extLst>
              <a:ext uri="{FF2B5EF4-FFF2-40B4-BE49-F238E27FC236}">
                <a16:creationId xmlns:a16="http://schemas.microsoft.com/office/drawing/2014/main" id="{01AC8472-88E2-417F-AC99-1C60F4A07C42}"/>
              </a:ext>
            </a:extLst>
          </p:cNvPr>
          <p:cNvSpPr txBox="1"/>
          <p:nvPr/>
        </p:nvSpPr>
        <p:spPr>
          <a:xfrm>
            <a:off x="2791883" y="1168040"/>
            <a:ext cx="1444605" cy="179574"/>
          </a:xfrm>
          <a:prstGeom prst="rect">
            <a:avLst/>
          </a:prstGeom>
          <a:solidFill>
            <a:schemeClr val="bg2">
              <a:lumMod val="90000"/>
            </a:schemeClr>
          </a:solidFill>
        </p:spPr>
        <p:txBody>
          <a:bodyPr wrap="square" lIns="91417" tIns="45709" rIns="91417" bIns="45709" rtlCol="0" anchor="ctr">
            <a:noAutofit/>
          </a:bodyPr>
          <a:lstStyle>
            <a:defPPr>
              <a:defRPr lang="en-US"/>
            </a:defPPr>
            <a:lvl1pPr>
              <a:defRPr sz="1400" b="1"/>
            </a:lvl1pPr>
          </a:lstStyle>
          <a:p>
            <a:pPr algn="ctr" defTabSz="685629"/>
            <a:r>
              <a:rPr lang="en-US" sz="900" dirty="0">
                <a:solidFill>
                  <a:schemeClr val="tx1">
                    <a:lumMod val="65000"/>
                    <a:lumOff val="35000"/>
                  </a:schemeClr>
                </a:solidFill>
              </a:rPr>
              <a:t>MIGRATE</a:t>
            </a:r>
          </a:p>
        </p:txBody>
      </p:sp>
      <p:sp>
        <p:nvSpPr>
          <p:cNvPr id="5" name="TextBox 4">
            <a:extLst>
              <a:ext uri="{FF2B5EF4-FFF2-40B4-BE49-F238E27FC236}">
                <a16:creationId xmlns:a16="http://schemas.microsoft.com/office/drawing/2014/main" id="{DE1A364E-5AFA-4BC1-8844-6FA0380AB46E}"/>
              </a:ext>
            </a:extLst>
          </p:cNvPr>
          <p:cNvSpPr txBox="1"/>
          <p:nvPr/>
        </p:nvSpPr>
        <p:spPr>
          <a:xfrm>
            <a:off x="4324134" y="1168040"/>
            <a:ext cx="1444605" cy="179574"/>
          </a:xfrm>
          <a:prstGeom prst="rect">
            <a:avLst/>
          </a:prstGeom>
          <a:solidFill>
            <a:schemeClr val="bg2">
              <a:lumMod val="90000"/>
            </a:schemeClr>
          </a:solidFill>
        </p:spPr>
        <p:txBody>
          <a:bodyPr wrap="square" lIns="91417" tIns="45709" rIns="91417" bIns="45709" rtlCol="0" anchor="ctr">
            <a:noAutofit/>
          </a:bodyPr>
          <a:lstStyle>
            <a:defPPr>
              <a:defRPr lang="en-US"/>
            </a:defPPr>
            <a:lvl1pPr>
              <a:defRPr sz="1400" b="1"/>
            </a:lvl1pPr>
          </a:lstStyle>
          <a:p>
            <a:pPr algn="ctr" defTabSz="685629"/>
            <a:r>
              <a:rPr lang="en-US" sz="900" dirty="0">
                <a:solidFill>
                  <a:schemeClr val="tx1">
                    <a:lumMod val="65000"/>
                    <a:lumOff val="35000"/>
                  </a:schemeClr>
                </a:solidFill>
              </a:rPr>
              <a:t>SECURE</a:t>
            </a:r>
          </a:p>
        </p:txBody>
      </p:sp>
      <p:sp>
        <p:nvSpPr>
          <p:cNvPr id="6" name="TextBox 5">
            <a:extLst>
              <a:ext uri="{FF2B5EF4-FFF2-40B4-BE49-F238E27FC236}">
                <a16:creationId xmlns:a16="http://schemas.microsoft.com/office/drawing/2014/main" id="{B6850F25-0C72-451D-8F45-1305E2C15C0E}"/>
              </a:ext>
            </a:extLst>
          </p:cNvPr>
          <p:cNvSpPr txBox="1"/>
          <p:nvPr/>
        </p:nvSpPr>
        <p:spPr>
          <a:xfrm>
            <a:off x="5856384" y="1168040"/>
            <a:ext cx="1444605" cy="179574"/>
          </a:xfrm>
          <a:prstGeom prst="rect">
            <a:avLst/>
          </a:prstGeom>
          <a:solidFill>
            <a:schemeClr val="bg2">
              <a:lumMod val="90000"/>
            </a:schemeClr>
          </a:solidFill>
        </p:spPr>
        <p:txBody>
          <a:bodyPr wrap="square" lIns="91417" tIns="45709" rIns="91417" bIns="45709" rtlCol="0" anchor="ctr">
            <a:noAutofit/>
          </a:bodyPr>
          <a:lstStyle>
            <a:defPPr>
              <a:defRPr lang="en-US"/>
            </a:defPPr>
            <a:lvl1pPr>
              <a:defRPr sz="1400" b="1"/>
            </a:lvl1pPr>
          </a:lstStyle>
          <a:p>
            <a:pPr algn="ctr" defTabSz="685629"/>
            <a:r>
              <a:rPr lang="en-US" sz="900" dirty="0">
                <a:solidFill>
                  <a:schemeClr val="tx1">
                    <a:lumMod val="65000"/>
                    <a:lumOff val="35000"/>
                  </a:schemeClr>
                </a:solidFill>
              </a:rPr>
              <a:t>MANAGE</a:t>
            </a:r>
          </a:p>
        </p:txBody>
      </p:sp>
      <p:sp>
        <p:nvSpPr>
          <p:cNvPr id="7" name="TextBox 6">
            <a:extLst>
              <a:ext uri="{FF2B5EF4-FFF2-40B4-BE49-F238E27FC236}">
                <a16:creationId xmlns:a16="http://schemas.microsoft.com/office/drawing/2014/main" id="{2C5D1DFB-FE6F-4552-B9AD-527B34E2B6A5}"/>
              </a:ext>
            </a:extLst>
          </p:cNvPr>
          <p:cNvSpPr txBox="1"/>
          <p:nvPr/>
        </p:nvSpPr>
        <p:spPr>
          <a:xfrm>
            <a:off x="7388636" y="1168040"/>
            <a:ext cx="1444605" cy="179574"/>
          </a:xfrm>
          <a:prstGeom prst="rect">
            <a:avLst/>
          </a:prstGeom>
          <a:solidFill>
            <a:schemeClr val="bg2">
              <a:lumMod val="90000"/>
            </a:schemeClr>
          </a:solidFill>
        </p:spPr>
        <p:txBody>
          <a:bodyPr wrap="square" lIns="91417" tIns="45709" rIns="91417" bIns="45709" rtlCol="0" anchor="ctr">
            <a:noAutofit/>
          </a:bodyPr>
          <a:lstStyle>
            <a:defPPr>
              <a:defRPr lang="en-US"/>
            </a:defPPr>
            <a:lvl1pPr>
              <a:defRPr sz="1400" b="1"/>
            </a:lvl1pPr>
          </a:lstStyle>
          <a:p>
            <a:pPr algn="ctr" defTabSz="685629"/>
            <a:r>
              <a:rPr lang="en-US" sz="900" dirty="0">
                <a:solidFill>
                  <a:schemeClr val="tx1">
                    <a:lumMod val="65000"/>
                    <a:lumOff val="35000"/>
                  </a:schemeClr>
                </a:solidFill>
              </a:rPr>
              <a:t>INNOVATE</a:t>
            </a:r>
          </a:p>
        </p:txBody>
      </p:sp>
      <p:sp>
        <p:nvSpPr>
          <p:cNvPr id="11" name="TextBox 10">
            <a:extLst>
              <a:ext uri="{FF2B5EF4-FFF2-40B4-BE49-F238E27FC236}">
                <a16:creationId xmlns:a16="http://schemas.microsoft.com/office/drawing/2014/main" id="{9A74FE6F-2841-4356-BFA6-9997A944671E}"/>
              </a:ext>
            </a:extLst>
          </p:cNvPr>
          <p:cNvSpPr txBox="1"/>
          <p:nvPr/>
        </p:nvSpPr>
        <p:spPr>
          <a:xfrm>
            <a:off x="1259633" y="1419622"/>
            <a:ext cx="1444605" cy="1584176"/>
          </a:xfrm>
          <a:prstGeom prst="rect">
            <a:avLst/>
          </a:prstGeom>
          <a:noFill/>
        </p:spPr>
        <p:txBody>
          <a:bodyPr wrap="square" lIns="0" tIns="45709" rIns="0" bIns="45709" rtlCol="0" anchor="t">
            <a:noAutofit/>
          </a:bodyPr>
          <a:lstStyle>
            <a:defPPr>
              <a:defRPr lang="en-US"/>
            </a:defPPr>
            <a:lvl1pPr>
              <a:defRPr sz="1400" b="1"/>
            </a:lvl1pPr>
          </a:lstStyle>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End-2-end DC &amp; Cloud migration assessment</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Compute, Storage, OS , Virtualization, DB, Backup, DR, Network, Security, IT Operations</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Experience on tools like </a:t>
            </a:r>
            <a:r>
              <a:rPr lang="en-US" sz="900" b="0" dirty="0" err="1">
                <a:solidFill>
                  <a:schemeClr val="tx1">
                    <a:lumMod val="65000"/>
                    <a:lumOff val="35000"/>
                  </a:schemeClr>
                </a:solidFill>
              </a:rPr>
              <a:t>Cloudamize</a:t>
            </a:r>
            <a:r>
              <a:rPr lang="en-US" sz="900" b="0" dirty="0">
                <a:solidFill>
                  <a:schemeClr val="tx1">
                    <a:lumMod val="65000"/>
                    <a:lumOff val="35000"/>
                  </a:schemeClr>
                </a:solidFill>
              </a:rPr>
              <a:t>, Device 42, TSO Logic, RISC Cloud Scape etc.</a:t>
            </a:r>
          </a:p>
        </p:txBody>
      </p:sp>
      <p:sp>
        <p:nvSpPr>
          <p:cNvPr id="13" name="TextBox 12">
            <a:extLst>
              <a:ext uri="{FF2B5EF4-FFF2-40B4-BE49-F238E27FC236}">
                <a16:creationId xmlns:a16="http://schemas.microsoft.com/office/drawing/2014/main" id="{112868AB-B4C2-4105-802E-61205293D10C}"/>
              </a:ext>
            </a:extLst>
          </p:cNvPr>
          <p:cNvSpPr txBox="1"/>
          <p:nvPr/>
        </p:nvSpPr>
        <p:spPr>
          <a:xfrm>
            <a:off x="2804499" y="1419622"/>
            <a:ext cx="1444605" cy="1584176"/>
          </a:xfrm>
          <a:prstGeom prst="rect">
            <a:avLst/>
          </a:prstGeom>
          <a:noFill/>
        </p:spPr>
        <p:txBody>
          <a:bodyPr wrap="square" lIns="0" tIns="45709" rIns="0" bIns="45709" rtlCol="0" anchor="t">
            <a:noAutofit/>
          </a:bodyPr>
          <a:lstStyle>
            <a:defPPr>
              <a:defRPr lang="en-US"/>
            </a:defPPr>
            <a:lvl1pPr>
              <a:defRPr sz="1400" b="1"/>
            </a:lvl1pPr>
          </a:lstStyle>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On-prem to private, hybrid, public cloud AWS, Azure, Oracle, Sify CloudInfinit-MC</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Network capabilities (SD-WAN)</a:t>
            </a:r>
          </a:p>
          <a:p>
            <a:pPr marL="171450" indent="-171450" defTabSz="685629">
              <a:spcBef>
                <a:spcPts val="200"/>
              </a:spcBef>
              <a:buFont typeface="Wingdings" panose="05000000000000000000" pitchFamily="2" charset="2"/>
              <a:buChar char="§"/>
            </a:pPr>
            <a:r>
              <a:rPr lang="fr-FR" sz="900" b="0" dirty="0">
                <a:solidFill>
                  <a:schemeClr val="tx1">
                    <a:lumMod val="65000"/>
                    <a:lumOff val="35000"/>
                  </a:schemeClr>
                </a:solidFill>
              </a:rPr>
              <a:t>Cloud SI &amp; Program Management experience</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Experience on tools like Cloud Endure, Carbonite, ASR etc.</a:t>
            </a:r>
          </a:p>
        </p:txBody>
      </p:sp>
      <p:sp>
        <p:nvSpPr>
          <p:cNvPr id="14" name="TextBox 13">
            <a:extLst>
              <a:ext uri="{FF2B5EF4-FFF2-40B4-BE49-F238E27FC236}">
                <a16:creationId xmlns:a16="http://schemas.microsoft.com/office/drawing/2014/main" id="{4FA36CDB-B8E7-49C2-A1DE-24EFC67DCB93}"/>
              </a:ext>
            </a:extLst>
          </p:cNvPr>
          <p:cNvSpPr txBox="1"/>
          <p:nvPr/>
        </p:nvSpPr>
        <p:spPr>
          <a:xfrm>
            <a:off x="4330717" y="1419622"/>
            <a:ext cx="1444605" cy="1584176"/>
          </a:xfrm>
          <a:prstGeom prst="rect">
            <a:avLst/>
          </a:prstGeom>
          <a:noFill/>
        </p:spPr>
        <p:txBody>
          <a:bodyPr wrap="square" lIns="0" tIns="45709" rIns="0" bIns="45709" rtlCol="0" anchor="t">
            <a:noAutofit/>
          </a:bodyPr>
          <a:lstStyle>
            <a:defPPr>
              <a:defRPr lang="en-US"/>
            </a:defPPr>
            <a:lvl1pPr>
              <a:defRPr sz="1400" b="1"/>
            </a:lvl1pPr>
          </a:lstStyle>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15+ years old Security Practice</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70+ trained and certified resources on 30+ OEM solutions</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Built 25+ captive SOCs</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Cert-In empaneled</a:t>
            </a:r>
          </a:p>
        </p:txBody>
      </p:sp>
      <p:sp>
        <p:nvSpPr>
          <p:cNvPr id="15" name="TextBox 14">
            <a:extLst>
              <a:ext uri="{FF2B5EF4-FFF2-40B4-BE49-F238E27FC236}">
                <a16:creationId xmlns:a16="http://schemas.microsoft.com/office/drawing/2014/main" id="{6530FFE5-2C35-4F4E-8833-56F405B99163}"/>
              </a:ext>
            </a:extLst>
          </p:cNvPr>
          <p:cNvSpPr txBox="1"/>
          <p:nvPr/>
        </p:nvSpPr>
        <p:spPr>
          <a:xfrm>
            <a:off x="5856383" y="1419622"/>
            <a:ext cx="1444605" cy="1584176"/>
          </a:xfrm>
          <a:prstGeom prst="rect">
            <a:avLst/>
          </a:prstGeom>
          <a:noFill/>
        </p:spPr>
        <p:txBody>
          <a:bodyPr wrap="square" lIns="0" tIns="45709" rIns="0" bIns="45709" rtlCol="0" anchor="t">
            <a:noAutofit/>
          </a:bodyPr>
          <a:lstStyle>
            <a:defPPr>
              <a:defRPr lang="en-US"/>
            </a:defPPr>
            <a:lvl1pPr>
              <a:defRPr sz="1400" b="1"/>
            </a:lvl1pPr>
          </a:lstStyle>
          <a:p>
            <a:pPr marL="171450" indent="-171450" defTabSz="685629">
              <a:spcBef>
                <a:spcPts val="200"/>
              </a:spcBef>
              <a:buFont typeface="Wingdings" panose="05000000000000000000" pitchFamily="2" charset="2"/>
              <a:buChar char="§"/>
            </a:pPr>
            <a:r>
              <a:rPr lang="en-US" sz="900" b="0" spc="-30" dirty="0">
                <a:solidFill>
                  <a:schemeClr val="tx1">
                    <a:lumMod val="65000"/>
                    <a:lumOff val="35000"/>
                  </a:schemeClr>
                </a:solidFill>
              </a:rPr>
              <a:t>End-2-end managed services</a:t>
            </a:r>
          </a:p>
          <a:p>
            <a:pPr marL="171450" indent="-171450" defTabSz="685629">
              <a:spcBef>
                <a:spcPts val="200"/>
              </a:spcBef>
              <a:buFont typeface="Wingdings" panose="05000000000000000000" pitchFamily="2" charset="2"/>
              <a:buChar char="§"/>
            </a:pPr>
            <a:r>
              <a:rPr lang="en-US" sz="900" b="0" spc="-30" dirty="0">
                <a:solidFill>
                  <a:schemeClr val="tx1">
                    <a:lumMod val="65000"/>
                    <a:lumOff val="35000"/>
                  </a:schemeClr>
                </a:solidFill>
              </a:rPr>
              <a:t>Certified resources :550+ in DC and Cloud MS, 1800+ NMS and 250+ AMS</a:t>
            </a:r>
          </a:p>
          <a:p>
            <a:pPr marL="171450" indent="-171450" defTabSz="685629">
              <a:spcBef>
                <a:spcPts val="200"/>
              </a:spcBef>
              <a:buFont typeface="Wingdings" panose="05000000000000000000" pitchFamily="2" charset="2"/>
              <a:buChar char="§"/>
            </a:pPr>
            <a:r>
              <a:rPr lang="en-US" sz="900" b="0" spc="-30" dirty="0">
                <a:solidFill>
                  <a:schemeClr val="tx1">
                    <a:lumMod val="65000"/>
                    <a:lumOff val="35000"/>
                  </a:schemeClr>
                </a:solidFill>
              </a:rPr>
              <a:t>1200+ man years of tools and process experience</a:t>
            </a:r>
          </a:p>
          <a:p>
            <a:pPr marL="171450" indent="-171450" defTabSz="685629">
              <a:spcBef>
                <a:spcPts val="200"/>
              </a:spcBef>
              <a:buFont typeface="Wingdings" panose="05000000000000000000" pitchFamily="2" charset="2"/>
              <a:buChar char="§"/>
            </a:pPr>
            <a:r>
              <a:rPr lang="en-US" sz="900" b="0" spc="-30" dirty="0">
                <a:solidFill>
                  <a:schemeClr val="tx1">
                    <a:lumMod val="65000"/>
                    <a:lumOff val="35000"/>
                  </a:schemeClr>
                </a:solidFill>
              </a:rPr>
              <a:t>Supporting 1 </a:t>
            </a:r>
            <a:r>
              <a:rPr lang="en-US" sz="900" b="0" spc="-30" dirty="0" err="1">
                <a:solidFill>
                  <a:schemeClr val="tx1">
                    <a:lumMod val="65000"/>
                    <a:lumOff val="35000"/>
                  </a:schemeClr>
                </a:solidFill>
              </a:rPr>
              <a:t>mn</a:t>
            </a:r>
            <a:r>
              <a:rPr lang="en-US" sz="900" b="0" spc="-30" dirty="0">
                <a:solidFill>
                  <a:schemeClr val="tx1">
                    <a:lumMod val="65000"/>
                    <a:lumOff val="35000"/>
                  </a:schemeClr>
                </a:solidFill>
              </a:rPr>
              <a:t>+ tickets</a:t>
            </a:r>
          </a:p>
          <a:p>
            <a:pPr marL="171450" indent="-171450" defTabSz="685629">
              <a:spcBef>
                <a:spcPts val="200"/>
              </a:spcBef>
              <a:buFont typeface="Wingdings" panose="05000000000000000000" pitchFamily="2" charset="2"/>
              <a:buChar char="§"/>
            </a:pPr>
            <a:r>
              <a:rPr lang="en-US" sz="900" b="0" spc="-30" dirty="0">
                <a:solidFill>
                  <a:schemeClr val="tx1">
                    <a:lumMod val="65000"/>
                    <a:lumOff val="35000"/>
                  </a:schemeClr>
                </a:solidFill>
              </a:rPr>
              <a:t>Supporting 100,000+ business application users</a:t>
            </a:r>
          </a:p>
        </p:txBody>
      </p:sp>
      <p:sp>
        <p:nvSpPr>
          <p:cNvPr id="16" name="TextBox 15">
            <a:extLst>
              <a:ext uri="{FF2B5EF4-FFF2-40B4-BE49-F238E27FC236}">
                <a16:creationId xmlns:a16="http://schemas.microsoft.com/office/drawing/2014/main" id="{5DD5FED8-1CE8-46CE-8C10-D8C0FF2CAE77}"/>
              </a:ext>
            </a:extLst>
          </p:cNvPr>
          <p:cNvSpPr txBox="1"/>
          <p:nvPr/>
        </p:nvSpPr>
        <p:spPr>
          <a:xfrm>
            <a:off x="7380312" y="1419622"/>
            <a:ext cx="1444605" cy="1584176"/>
          </a:xfrm>
          <a:prstGeom prst="rect">
            <a:avLst/>
          </a:prstGeom>
          <a:noFill/>
        </p:spPr>
        <p:txBody>
          <a:bodyPr wrap="square" lIns="0" tIns="45709" rIns="0" bIns="45709" rtlCol="0" anchor="t">
            <a:noAutofit/>
          </a:bodyPr>
          <a:lstStyle>
            <a:defPPr>
              <a:defRPr lang="en-US"/>
            </a:defPPr>
            <a:lvl1pPr>
              <a:defRPr sz="1400" b="1"/>
            </a:lvl1pPr>
          </a:lstStyle>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15+ years of experience in applications practice</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Skills in LAMP stack, SAP, Microsoft and Oracle apps</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Skills in mobility, analytics, app modernization and AI/ML</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250+ resources AMS</a:t>
            </a:r>
          </a:p>
        </p:txBody>
      </p:sp>
      <p:sp>
        <p:nvSpPr>
          <p:cNvPr id="18" name="TextBox 17">
            <a:extLst>
              <a:ext uri="{FF2B5EF4-FFF2-40B4-BE49-F238E27FC236}">
                <a16:creationId xmlns:a16="http://schemas.microsoft.com/office/drawing/2014/main" id="{720E425B-11FA-4354-85B7-98E2CE828E7D}"/>
              </a:ext>
            </a:extLst>
          </p:cNvPr>
          <p:cNvSpPr txBox="1"/>
          <p:nvPr/>
        </p:nvSpPr>
        <p:spPr>
          <a:xfrm>
            <a:off x="1259633" y="3363838"/>
            <a:ext cx="1444605" cy="1584176"/>
          </a:xfrm>
          <a:prstGeom prst="rect">
            <a:avLst/>
          </a:prstGeom>
          <a:noFill/>
        </p:spPr>
        <p:txBody>
          <a:bodyPr wrap="square" lIns="0" tIns="45709" rIns="0" bIns="45709" rtlCol="0" anchor="t">
            <a:noAutofit/>
          </a:bodyPr>
          <a:lstStyle>
            <a:defPPr>
              <a:defRPr lang="en-US"/>
            </a:defPPr>
            <a:lvl1pPr>
              <a:defRPr sz="1400" b="1"/>
            </a:lvl1pPr>
          </a:lstStyle>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Assessment Framework</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Templates</a:t>
            </a:r>
          </a:p>
        </p:txBody>
      </p:sp>
      <p:sp>
        <p:nvSpPr>
          <p:cNvPr id="19" name="TextBox 18">
            <a:extLst>
              <a:ext uri="{FF2B5EF4-FFF2-40B4-BE49-F238E27FC236}">
                <a16:creationId xmlns:a16="http://schemas.microsoft.com/office/drawing/2014/main" id="{B5B9C1EF-B1C6-494A-A231-1F6125A16382}"/>
              </a:ext>
            </a:extLst>
          </p:cNvPr>
          <p:cNvSpPr txBox="1"/>
          <p:nvPr/>
        </p:nvSpPr>
        <p:spPr>
          <a:xfrm>
            <a:off x="2804499" y="3363838"/>
            <a:ext cx="1444605" cy="1584176"/>
          </a:xfrm>
          <a:prstGeom prst="rect">
            <a:avLst/>
          </a:prstGeom>
          <a:noFill/>
        </p:spPr>
        <p:txBody>
          <a:bodyPr wrap="square" lIns="0" tIns="45709" rIns="0" bIns="45709" rtlCol="0" anchor="t">
            <a:noAutofit/>
          </a:bodyPr>
          <a:lstStyle>
            <a:defPPr>
              <a:defRPr lang="en-US"/>
            </a:defPPr>
            <a:lvl1pPr>
              <a:defRPr sz="1400" b="1"/>
            </a:lvl1pPr>
          </a:lstStyle>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Own Network Assets</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Own Data Centers</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Direct Connect, Express Route, Fast Connect</a:t>
            </a:r>
          </a:p>
        </p:txBody>
      </p:sp>
      <p:sp>
        <p:nvSpPr>
          <p:cNvPr id="20" name="TextBox 19">
            <a:extLst>
              <a:ext uri="{FF2B5EF4-FFF2-40B4-BE49-F238E27FC236}">
                <a16:creationId xmlns:a16="http://schemas.microsoft.com/office/drawing/2014/main" id="{DBD66DB6-D5F4-41DF-9714-0FC81A0B1F59}"/>
              </a:ext>
            </a:extLst>
          </p:cNvPr>
          <p:cNvSpPr txBox="1"/>
          <p:nvPr/>
        </p:nvSpPr>
        <p:spPr>
          <a:xfrm>
            <a:off x="4330717" y="3363838"/>
            <a:ext cx="1444605" cy="1584176"/>
          </a:xfrm>
          <a:prstGeom prst="rect">
            <a:avLst/>
          </a:prstGeom>
          <a:noFill/>
        </p:spPr>
        <p:txBody>
          <a:bodyPr wrap="square" lIns="0" tIns="45709" rIns="0" bIns="45709" rtlCol="0" anchor="t">
            <a:noAutofit/>
          </a:bodyPr>
          <a:lstStyle>
            <a:defPPr>
              <a:defRPr lang="en-US"/>
            </a:defPPr>
            <a:lvl1pPr>
              <a:defRPr sz="1400" b="1"/>
            </a:lvl1pPr>
          </a:lstStyle>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Shared SOC serving 300+ customers</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Security controls as a service</a:t>
            </a:r>
          </a:p>
        </p:txBody>
      </p:sp>
      <p:sp>
        <p:nvSpPr>
          <p:cNvPr id="21" name="TextBox 20">
            <a:extLst>
              <a:ext uri="{FF2B5EF4-FFF2-40B4-BE49-F238E27FC236}">
                <a16:creationId xmlns:a16="http://schemas.microsoft.com/office/drawing/2014/main" id="{E7B6C0C7-4C94-4D0E-9222-9FB0E3EDA4E5}"/>
              </a:ext>
            </a:extLst>
          </p:cNvPr>
          <p:cNvSpPr txBox="1"/>
          <p:nvPr/>
        </p:nvSpPr>
        <p:spPr>
          <a:xfrm>
            <a:off x="5856383" y="3363838"/>
            <a:ext cx="1444605" cy="1584176"/>
          </a:xfrm>
          <a:prstGeom prst="rect">
            <a:avLst/>
          </a:prstGeom>
          <a:noFill/>
        </p:spPr>
        <p:txBody>
          <a:bodyPr wrap="square" lIns="0" tIns="45709" rIns="0" bIns="45709" rtlCol="0" anchor="t">
            <a:noAutofit/>
          </a:bodyPr>
          <a:lstStyle>
            <a:defPPr>
              <a:defRPr lang="en-US"/>
            </a:defPPr>
            <a:lvl1pPr>
              <a:defRPr sz="1400" b="1"/>
            </a:lvl1pPr>
          </a:lstStyle>
          <a:p>
            <a:pPr marL="171450" indent="-171450" defTabSz="685629">
              <a:spcBef>
                <a:spcPts val="200"/>
              </a:spcBef>
              <a:buFont typeface="Wingdings" panose="05000000000000000000" pitchFamily="2" charset="2"/>
              <a:buChar char="§"/>
            </a:pPr>
            <a:r>
              <a:rPr lang="en-US" sz="900" b="0" spc="-30" dirty="0">
                <a:solidFill>
                  <a:schemeClr val="tx1">
                    <a:lumMod val="65000"/>
                    <a:lumOff val="35000"/>
                  </a:schemeClr>
                </a:solidFill>
              </a:rPr>
              <a:t>RIM centers @ Chennai &amp; </a:t>
            </a:r>
            <a:r>
              <a:rPr lang="en-US" sz="900" b="0" spc="-30" dirty="0" err="1">
                <a:solidFill>
                  <a:schemeClr val="tx1">
                    <a:lumMod val="65000"/>
                    <a:lumOff val="35000"/>
                  </a:schemeClr>
                </a:solidFill>
              </a:rPr>
              <a:t>Hyd</a:t>
            </a:r>
            <a:endParaRPr lang="en-US" sz="900" b="0" spc="-30" dirty="0">
              <a:solidFill>
                <a:schemeClr val="tx1">
                  <a:lumMod val="65000"/>
                  <a:lumOff val="35000"/>
                </a:schemeClr>
              </a:solidFill>
            </a:endParaRPr>
          </a:p>
          <a:p>
            <a:pPr marL="171450" indent="-171450" defTabSz="685629">
              <a:spcBef>
                <a:spcPts val="200"/>
              </a:spcBef>
              <a:buFont typeface="Wingdings" panose="05000000000000000000" pitchFamily="2" charset="2"/>
              <a:buChar char="§"/>
            </a:pPr>
            <a:r>
              <a:rPr lang="en-US" sz="900" b="0" spc="-30" dirty="0">
                <a:solidFill>
                  <a:schemeClr val="tx1">
                    <a:lumMod val="65000"/>
                    <a:lumOff val="35000"/>
                  </a:schemeClr>
                </a:solidFill>
              </a:rPr>
              <a:t>NOC with own IPs (Beacon, Akash, </a:t>
            </a:r>
            <a:r>
              <a:rPr lang="en-US" sz="900" b="0" spc="-30" dirty="0" err="1">
                <a:solidFill>
                  <a:schemeClr val="tx1">
                    <a:lumMod val="65000"/>
                    <a:lumOff val="35000"/>
                  </a:schemeClr>
                </a:solidFill>
              </a:rPr>
              <a:t>iONI</a:t>
            </a:r>
            <a:r>
              <a:rPr lang="en-US" sz="900" b="0" spc="-30" dirty="0">
                <a:solidFill>
                  <a:schemeClr val="tx1">
                    <a:lumMod val="65000"/>
                    <a:lumOff val="35000"/>
                  </a:schemeClr>
                </a:solidFill>
              </a:rPr>
              <a:t> </a:t>
            </a:r>
            <a:r>
              <a:rPr lang="en-US" sz="900" b="0" spc="-30" dirty="0" err="1">
                <a:solidFill>
                  <a:schemeClr val="tx1">
                    <a:lumMod val="65000"/>
                    <a:lumOff val="35000"/>
                  </a:schemeClr>
                </a:solidFill>
              </a:rPr>
              <a:t>etc</a:t>
            </a:r>
            <a:r>
              <a:rPr lang="en-US" sz="900" b="0" spc="-30" dirty="0">
                <a:solidFill>
                  <a:schemeClr val="tx1">
                    <a:lumMod val="65000"/>
                    <a:lumOff val="35000"/>
                  </a:schemeClr>
                </a:solidFill>
              </a:rPr>
              <a:t>)</a:t>
            </a:r>
          </a:p>
          <a:p>
            <a:pPr marL="171450" indent="-171450" defTabSz="685629">
              <a:spcBef>
                <a:spcPts val="200"/>
              </a:spcBef>
              <a:buFont typeface="Wingdings" panose="05000000000000000000" pitchFamily="2" charset="2"/>
              <a:buChar char="§"/>
            </a:pPr>
            <a:r>
              <a:rPr lang="en-US" sz="900" b="0" spc="-30" dirty="0" err="1">
                <a:solidFill>
                  <a:schemeClr val="tx1">
                    <a:lumMod val="65000"/>
                    <a:lumOff val="35000"/>
                  </a:schemeClr>
                </a:solidFill>
              </a:rPr>
              <a:t>DRaaS</a:t>
            </a:r>
            <a:endParaRPr lang="en-US" sz="900" b="0" spc="-30" dirty="0">
              <a:solidFill>
                <a:schemeClr val="tx1">
                  <a:lumMod val="65000"/>
                  <a:lumOff val="35000"/>
                </a:schemeClr>
              </a:solidFill>
            </a:endParaRPr>
          </a:p>
          <a:p>
            <a:pPr marL="171450" indent="-171450" defTabSz="685629">
              <a:spcBef>
                <a:spcPts val="200"/>
              </a:spcBef>
              <a:buFont typeface="Wingdings" panose="05000000000000000000" pitchFamily="2" charset="2"/>
              <a:buChar char="§"/>
            </a:pPr>
            <a:r>
              <a:rPr lang="en-US" sz="900" b="0" spc="-30" dirty="0">
                <a:solidFill>
                  <a:schemeClr val="tx1">
                    <a:lumMod val="65000"/>
                    <a:lumOff val="35000"/>
                  </a:schemeClr>
                </a:solidFill>
              </a:rPr>
              <a:t>Investment in monitoring &amp; management tools : CA</a:t>
            </a:r>
          </a:p>
          <a:p>
            <a:pPr marL="171450" indent="-171450" defTabSz="685629">
              <a:spcBef>
                <a:spcPts val="200"/>
              </a:spcBef>
              <a:buFont typeface="Wingdings" panose="05000000000000000000" pitchFamily="2" charset="2"/>
              <a:buChar char="§"/>
            </a:pPr>
            <a:r>
              <a:rPr lang="en-US" sz="900" b="0" spc="-30" dirty="0">
                <a:solidFill>
                  <a:schemeClr val="tx1">
                    <a:lumMod val="65000"/>
                    <a:lumOff val="35000"/>
                  </a:schemeClr>
                </a:solidFill>
              </a:rPr>
              <a:t>Investment in ITSM Tools : Service Now</a:t>
            </a:r>
          </a:p>
          <a:p>
            <a:pPr marL="171450" indent="-171450" defTabSz="685629">
              <a:spcBef>
                <a:spcPts val="200"/>
              </a:spcBef>
              <a:buFont typeface="Wingdings" panose="05000000000000000000" pitchFamily="2" charset="2"/>
              <a:buChar char="§"/>
            </a:pPr>
            <a:r>
              <a:rPr lang="en-US" sz="900" b="0" spc="-30" dirty="0">
                <a:solidFill>
                  <a:schemeClr val="tx1">
                    <a:lumMod val="65000"/>
                    <a:lumOff val="35000"/>
                  </a:schemeClr>
                </a:solidFill>
              </a:rPr>
              <a:t>BCP @ Hyderabad and Noida</a:t>
            </a:r>
            <a:endParaRPr lang="en-US" sz="900" b="0" dirty="0">
              <a:solidFill>
                <a:schemeClr val="tx1">
                  <a:lumMod val="65000"/>
                  <a:lumOff val="35000"/>
                </a:schemeClr>
              </a:solidFill>
            </a:endParaRPr>
          </a:p>
        </p:txBody>
      </p:sp>
      <p:sp>
        <p:nvSpPr>
          <p:cNvPr id="22" name="TextBox 21">
            <a:extLst>
              <a:ext uri="{FF2B5EF4-FFF2-40B4-BE49-F238E27FC236}">
                <a16:creationId xmlns:a16="http://schemas.microsoft.com/office/drawing/2014/main" id="{EF178D35-E2CC-4A4A-B74C-4ACEB0838DD1}"/>
              </a:ext>
            </a:extLst>
          </p:cNvPr>
          <p:cNvSpPr txBox="1"/>
          <p:nvPr/>
        </p:nvSpPr>
        <p:spPr>
          <a:xfrm>
            <a:off x="7380312" y="3363838"/>
            <a:ext cx="1444605" cy="1656184"/>
          </a:xfrm>
          <a:prstGeom prst="rect">
            <a:avLst/>
          </a:prstGeom>
          <a:noFill/>
        </p:spPr>
        <p:txBody>
          <a:bodyPr wrap="square" lIns="0" tIns="45709" rIns="0" bIns="45709" rtlCol="0" anchor="t">
            <a:noAutofit/>
          </a:bodyPr>
          <a:lstStyle>
            <a:defPPr>
              <a:defRPr lang="en-US"/>
            </a:defPPr>
            <a:lvl1pPr>
              <a:defRPr sz="1400" b="1"/>
            </a:lvl1pPr>
          </a:lstStyle>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Own digital IP like Forum, iTest</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Multi cloud management framework</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Own IP on Multi Cloud Management Platform</a:t>
            </a:r>
          </a:p>
          <a:p>
            <a:pPr marL="171450" indent="-171450" defTabSz="685629">
              <a:spcBef>
                <a:spcPts val="200"/>
              </a:spcBef>
              <a:buFont typeface="Wingdings" panose="05000000000000000000" pitchFamily="2" charset="2"/>
              <a:buChar char="§"/>
            </a:pPr>
            <a:r>
              <a:rPr lang="en-US" sz="900" b="0" dirty="0">
                <a:solidFill>
                  <a:schemeClr val="tx1">
                    <a:lumMod val="65000"/>
                    <a:lumOff val="35000"/>
                  </a:schemeClr>
                </a:solidFill>
              </a:rPr>
              <a:t>Continual pursuit to automate predictable operations and evolve into </a:t>
            </a:r>
            <a:r>
              <a:rPr lang="en-US" sz="900" b="0" dirty="0" err="1">
                <a:solidFill>
                  <a:schemeClr val="tx1">
                    <a:lumMod val="65000"/>
                    <a:lumOff val="35000"/>
                  </a:schemeClr>
                </a:solidFill>
              </a:rPr>
              <a:t>AIOps</a:t>
            </a:r>
            <a:r>
              <a:rPr lang="en-US" sz="900" b="0" dirty="0">
                <a:solidFill>
                  <a:schemeClr val="tx1">
                    <a:lumMod val="65000"/>
                    <a:lumOff val="35000"/>
                  </a:schemeClr>
                </a:solidFill>
              </a:rPr>
              <a:t> for managing defects</a:t>
            </a:r>
          </a:p>
        </p:txBody>
      </p:sp>
      <p:cxnSp>
        <p:nvCxnSpPr>
          <p:cNvPr id="24" name="Straight Connector 23">
            <a:extLst>
              <a:ext uri="{FF2B5EF4-FFF2-40B4-BE49-F238E27FC236}">
                <a16:creationId xmlns:a16="http://schemas.microsoft.com/office/drawing/2014/main" id="{72C8DCA1-6CFD-4BA3-8EEA-B695C0C4060A}"/>
              </a:ext>
            </a:extLst>
          </p:cNvPr>
          <p:cNvCxnSpPr>
            <a:cxnSpLocks/>
          </p:cNvCxnSpPr>
          <p:nvPr/>
        </p:nvCxnSpPr>
        <p:spPr>
          <a:xfrm>
            <a:off x="324000" y="3261350"/>
            <a:ext cx="850091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04C80C13-F769-45F2-8D10-8208FC7DB66A}"/>
              </a:ext>
            </a:extLst>
          </p:cNvPr>
          <p:cNvSpPr/>
          <p:nvPr/>
        </p:nvSpPr>
        <p:spPr>
          <a:xfrm rot="5400000">
            <a:off x="866184" y="4097754"/>
            <a:ext cx="458877" cy="11330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34" name="Picture 10" descr="Image result for MIGRATE icon png">
            <a:extLst>
              <a:ext uri="{FF2B5EF4-FFF2-40B4-BE49-F238E27FC236}">
                <a16:creationId xmlns:a16="http://schemas.microsoft.com/office/drawing/2014/main" id="{F670D23C-DB2A-4596-9157-D05C64F1F031}"/>
              </a:ext>
            </a:extLst>
          </p:cNvPr>
          <p:cNvPicPr>
            <a:picLocks noChangeAspect="1" noChangeArrowheads="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61568" y="845074"/>
            <a:ext cx="305234" cy="30523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24">
            <a:extLst>
              <a:ext uri="{FF2B5EF4-FFF2-40B4-BE49-F238E27FC236}">
                <a16:creationId xmlns:a16="http://schemas.microsoft.com/office/drawing/2014/main" id="{9D340E99-8201-4610-ACCD-D7A53DB7A767}"/>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873523" y="852422"/>
            <a:ext cx="308642" cy="308642"/>
          </a:xfrm>
          <a:prstGeom prst="rect">
            <a:avLst/>
          </a:prstGeom>
        </p:spPr>
      </p:pic>
      <p:pic>
        <p:nvPicPr>
          <p:cNvPr id="1036" name="Picture 12" descr="Image result for MANAGE icon png">
            <a:extLst>
              <a:ext uri="{FF2B5EF4-FFF2-40B4-BE49-F238E27FC236}">
                <a16:creationId xmlns:a16="http://schemas.microsoft.com/office/drawing/2014/main" id="{693328B3-B8B3-4682-86D4-FFE1876B36CC}"/>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05023" y="808943"/>
            <a:ext cx="347327" cy="34732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INNOVATION icon png">
            <a:extLst>
              <a:ext uri="{FF2B5EF4-FFF2-40B4-BE49-F238E27FC236}">
                <a16:creationId xmlns:a16="http://schemas.microsoft.com/office/drawing/2014/main" id="{5A381B5A-30B7-4751-AFCD-F902D4A5BF9B}"/>
              </a:ext>
            </a:extLst>
          </p:cNvPr>
          <p:cNvPicPr>
            <a:picLocks noChangeAspect="1" noChangeArrowheads="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84658" y="798725"/>
            <a:ext cx="252561" cy="3328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ASSESSment icon png">
            <a:extLst>
              <a:ext uri="{FF2B5EF4-FFF2-40B4-BE49-F238E27FC236}">
                <a16:creationId xmlns:a16="http://schemas.microsoft.com/office/drawing/2014/main" id="{C8A48E8C-8A26-4AE5-B263-35D7ECFEACCA}"/>
              </a:ext>
            </a:extLst>
          </p:cNvPr>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46170" y="880616"/>
            <a:ext cx="271531" cy="27044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SKILLS icon png">
            <a:extLst>
              <a:ext uri="{FF2B5EF4-FFF2-40B4-BE49-F238E27FC236}">
                <a16:creationId xmlns:a16="http://schemas.microsoft.com/office/drawing/2014/main" id="{40AAB480-9B3B-473E-8176-9363E71BE115}"/>
              </a:ext>
            </a:extLst>
          </p:cNvPr>
          <p:cNvPicPr>
            <a:picLocks noChangeAspect="1" noChangeArrowheads="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2716" y="1563206"/>
            <a:ext cx="422176" cy="42217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ASSETS icon png">
            <a:extLst>
              <a:ext uri="{FF2B5EF4-FFF2-40B4-BE49-F238E27FC236}">
                <a16:creationId xmlns:a16="http://schemas.microsoft.com/office/drawing/2014/main" id="{34FBD6F1-01EA-408A-8668-16A522B3442F}"/>
              </a:ext>
            </a:extLst>
          </p:cNvPr>
          <p:cNvPicPr>
            <a:picLocks noChangeAspect="1" noChangeArrowheads="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0043" y="3608012"/>
            <a:ext cx="458877" cy="45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85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9EE40AE-F294-4138-A8DE-32963059FA52}"/>
              </a:ext>
            </a:extLst>
          </p:cNvPr>
          <p:cNvGrpSpPr/>
          <p:nvPr/>
        </p:nvGrpSpPr>
        <p:grpSpPr>
          <a:xfrm>
            <a:off x="0" y="9939"/>
            <a:ext cx="9144000" cy="5143500"/>
            <a:chOff x="152399" y="0"/>
            <a:chExt cx="12192000" cy="6858000"/>
          </a:xfrm>
        </p:grpSpPr>
        <p:pic>
          <p:nvPicPr>
            <p:cNvPr id="6" name="Picture 5">
              <a:extLst>
                <a:ext uri="{FF2B5EF4-FFF2-40B4-BE49-F238E27FC236}">
                  <a16:creationId xmlns:a16="http://schemas.microsoft.com/office/drawing/2014/main" id="{22A23096-00A3-4F21-A011-D512B7BC66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944" b="23055"/>
            <a:stretch/>
          </p:blipFill>
          <p:spPr>
            <a:xfrm>
              <a:off x="152399" y="0"/>
              <a:ext cx="12192000" cy="6858000"/>
            </a:xfrm>
            <a:prstGeom prst="rect">
              <a:avLst/>
            </a:prstGeom>
          </p:spPr>
        </p:pic>
        <p:sp>
          <p:nvSpPr>
            <p:cNvPr id="7" name="Rectangle 6">
              <a:extLst>
                <a:ext uri="{FF2B5EF4-FFF2-40B4-BE49-F238E27FC236}">
                  <a16:creationId xmlns:a16="http://schemas.microsoft.com/office/drawing/2014/main" id="{403FCF52-E09D-470F-8698-B5704E491619}"/>
                </a:ext>
              </a:extLst>
            </p:cNvPr>
            <p:cNvSpPr/>
            <p:nvPr/>
          </p:nvSpPr>
          <p:spPr>
            <a:xfrm>
              <a:off x="152400" y="1"/>
              <a:ext cx="12191999" cy="6857999"/>
            </a:xfrm>
            <a:prstGeom prst="rect">
              <a:avLst/>
            </a:prstGeom>
            <a:gradFill flip="none" rotWithShape="1">
              <a:gsLst>
                <a:gs pos="40000">
                  <a:schemeClr val="bg1"/>
                </a:gs>
                <a:gs pos="78000">
                  <a:schemeClr val="bg1">
                    <a:alpha val="8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32" name="Picture 31" descr="A picture containing chain&#10;&#10;Description generated with high confidence">
            <a:extLst>
              <a:ext uri="{FF2B5EF4-FFF2-40B4-BE49-F238E27FC236}">
                <a16:creationId xmlns:a16="http://schemas.microsoft.com/office/drawing/2014/main" id="{C0F94CF1-6985-4CDA-AEE2-ACCADEA361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04" r="23642"/>
          <a:stretch/>
        </p:blipFill>
        <p:spPr>
          <a:xfrm>
            <a:off x="1" y="0"/>
            <a:ext cx="3447869" cy="5143500"/>
          </a:xfrm>
          <a:prstGeom prst="rect">
            <a:avLst/>
          </a:prstGeom>
        </p:spPr>
      </p:pic>
      <p:sp>
        <p:nvSpPr>
          <p:cNvPr id="20" name="Freeform 15">
            <a:extLst>
              <a:ext uri="{FF2B5EF4-FFF2-40B4-BE49-F238E27FC236}">
                <a16:creationId xmlns:a16="http://schemas.microsoft.com/office/drawing/2014/main" id="{A65EC6E9-615D-4681-984A-D1BC0EAE1174}"/>
              </a:ext>
            </a:extLst>
          </p:cNvPr>
          <p:cNvSpPr>
            <a:spLocks/>
          </p:cNvSpPr>
          <p:nvPr/>
        </p:nvSpPr>
        <p:spPr bwMode="auto">
          <a:xfrm>
            <a:off x="1920240" y="-4763"/>
            <a:ext cx="3048000" cy="5144691"/>
          </a:xfrm>
          <a:custGeom>
            <a:avLst/>
            <a:gdLst>
              <a:gd name="T0" fmla="*/ 352 w 744"/>
              <a:gd name="T1" fmla="*/ 0 h 1850"/>
              <a:gd name="T2" fmla="*/ 744 w 744"/>
              <a:gd name="T3" fmla="*/ 1850 h 1850"/>
              <a:gd name="T4" fmla="*/ 184 w 744"/>
              <a:gd name="T5" fmla="*/ 1850 h 1850"/>
              <a:gd name="T6" fmla="*/ 0 w 744"/>
              <a:gd name="T7" fmla="*/ 0 h 1850"/>
              <a:gd name="T8" fmla="*/ 352 w 744"/>
              <a:gd name="T9" fmla="*/ 0 h 1850"/>
            </a:gdLst>
            <a:ahLst/>
            <a:cxnLst>
              <a:cxn ang="0">
                <a:pos x="T0" y="T1"/>
              </a:cxn>
              <a:cxn ang="0">
                <a:pos x="T2" y="T3"/>
              </a:cxn>
              <a:cxn ang="0">
                <a:pos x="T4" y="T5"/>
              </a:cxn>
              <a:cxn ang="0">
                <a:pos x="T6" y="T7"/>
              </a:cxn>
              <a:cxn ang="0">
                <a:pos x="T8" y="T9"/>
              </a:cxn>
            </a:cxnLst>
            <a:rect l="0" t="0" r="r" b="b"/>
            <a:pathLst>
              <a:path w="744" h="1850">
                <a:moveTo>
                  <a:pt x="352" y="0"/>
                </a:moveTo>
                <a:cubicBezTo>
                  <a:pt x="352" y="0"/>
                  <a:pt x="320" y="871"/>
                  <a:pt x="744" y="1850"/>
                </a:cubicBezTo>
                <a:cubicBezTo>
                  <a:pt x="184" y="1850"/>
                  <a:pt x="184" y="1850"/>
                  <a:pt x="184" y="1850"/>
                </a:cubicBezTo>
                <a:cubicBezTo>
                  <a:pt x="184" y="1850"/>
                  <a:pt x="696" y="1593"/>
                  <a:pt x="0" y="0"/>
                </a:cubicBez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3" name="Rectangle 32">
            <a:extLst>
              <a:ext uri="{FF2B5EF4-FFF2-40B4-BE49-F238E27FC236}">
                <a16:creationId xmlns:a16="http://schemas.microsoft.com/office/drawing/2014/main" id="{9C9BB6FB-7303-4147-BDDD-FDBAC3DB09E0}"/>
              </a:ext>
            </a:extLst>
          </p:cNvPr>
          <p:cNvSpPr/>
          <p:nvPr/>
        </p:nvSpPr>
        <p:spPr>
          <a:xfrm>
            <a:off x="3247595" y="-4762"/>
            <a:ext cx="448663" cy="1264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9" name="Rectangle 8">
            <a:extLst>
              <a:ext uri="{FF2B5EF4-FFF2-40B4-BE49-F238E27FC236}">
                <a16:creationId xmlns:a16="http://schemas.microsoft.com/office/drawing/2014/main" id="{57613E6E-6E90-4479-9E31-D360E267B182}"/>
              </a:ext>
            </a:extLst>
          </p:cNvPr>
          <p:cNvSpPr/>
          <p:nvPr/>
        </p:nvSpPr>
        <p:spPr>
          <a:xfrm flipH="1">
            <a:off x="0" y="0"/>
            <a:ext cx="3729198" cy="5143500"/>
          </a:xfrm>
          <a:prstGeom prst="rect">
            <a:avLst/>
          </a:prstGeom>
          <a:gradFill flip="none" rotWithShape="1">
            <a:gsLst>
              <a:gs pos="0">
                <a:schemeClr val="bg1">
                  <a:alpha val="97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Rectangle 33">
            <a:extLst>
              <a:ext uri="{FF2B5EF4-FFF2-40B4-BE49-F238E27FC236}">
                <a16:creationId xmlns:a16="http://schemas.microsoft.com/office/drawing/2014/main" id="{BC18A7C2-AC64-4923-B0CD-89D25C45A650}"/>
              </a:ext>
            </a:extLst>
          </p:cNvPr>
          <p:cNvSpPr/>
          <p:nvPr/>
        </p:nvSpPr>
        <p:spPr>
          <a:xfrm>
            <a:off x="3165498" y="364047"/>
            <a:ext cx="5151883" cy="369332"/>
          </a:xfrm>
          <a:prstGeom prst="rect">
            <a:avLst/>
          </a:prstGeom>
        </p:spPr>
        <p:txBody>
          <a:bodyPr wrap="square" lIns="0">
            <a:spAutoFit/>
          </a:bodyPr>
          <a:lstStyle/>
          <a:p>
            <a:pPr>
              <a:spcBef>
                <a:spcPct val="0"/>
              </a:spcBef>
            </a:pPr>
            <a:r>
              <a:rPr lang="en-US" b="1" cap="all" dirty="0">
                <a:solidFill>
                  <a:srgbClr val="595959"/>
                </a:solidFill>
                <a:latin typeface="Trebuchet MS" pitchFamily="34" charset="0"/>
                <a:ea typeface="+mj-ea"/>
                <a:cs typeface="+mj-cs"/>
              </a:rPr>
              <a:t>Sify as a transformation partner</a:t>
            </a:r>
          </a:p>
        </p:txBody>
      </p:sp>
      <p:sp>
        <p:nvSpPr>
          <p:cNvPr id="35" name="TextBox 34">
            <a:extLst>
              <a:ext uri="{FF2B5EF4-FFF2-40B4-BE49-F238E27FC236}">
                <a16:creationId xmlns:a16="http://schemas.microsoft.com/office/drawing/2014/main" id="{09C90548-4DEF-473C-A126-2547F075404A}"/>
              </a:ext>
            </a:extLst>
          </p:cNvPr>
          <p:cNvSpPr txBox="1"/>
          <p:nvPr/>
        </p:nvSpPr>
        <p:spPr>
          <a:xfrm>
            <a:off x="4030532" y="913220"/>
            <a:ext cx="4894394" cy="4090863"/>
          </a:xfrm>
          <a:prstGeom prst="rect">
            <a:avLst/>
          </a:prstGeom>
          <a:noFill/>
        </p:spPr>
        <p:txBody>
          <a:bodyPr wrap="square" lIns="0" tIns="0" rIns="0" bIns="0" rtlCol="0">
            <a:spAutoFit/>
          </a:bodyPr>
          <a:lstStyle/>
          <a:p>
            <a:pPr lvl="0">
              <a:spcBef>
                <a:spcPts val="1350"/>
              </a:spcBef>
              <a:spcAft>
                <a:spcPts val="450"/>
              </a:spcAft>
            </a:pPr>
            <a:r>
              <a:rPr lang="en-US" sz="1600" b="1" dirty="0">
                <a:solidFill>
                  <a:srgbClr val="4D4D4D"/>
                </a:solidFill>
              </a:rPr>
              <a:t>Cloud assessment service </a:t>
            </a:r>
          </a:p>
          <a:p>
            <a:pPr marL="214313" lvl="0" indent="-214313">
              <a:spcAft>
                <a:spcPts val="450"/>
              </a:spcAft>
              <a:buFont typeface="Wingdings" panose="05000000000000000000" pitchFamily="2" charset="2"/>
              <a:buChar char="§"/>
            </a:pPr>
            <a:r>
              <a:rPr lang="en-US" sz="1400" dirty="0">
                <a:solidFill>
                  <a:srgbClr val="4D4D4D"/>
                </a:solidFill>
              </a:rPr>
              <a:t>Recommend the to-be architecture and approach for a least disruptive and reliable migration</a:t>
            </a:r>
          </a:p>
          <a:p>
            <a:pPr lvl="0">
              <a:spcAft>
                <a:spcPts val="450"/>
              </a:spcAft>
            </a:pPr>
            <a:endParaRPr lang="en-US" sz="1350" b="1" dirty="0">
              <a:solidFill>
                <a:srgbClr val="4D4D4D"/>
              </a:solidFill>
            </a:endParaRPr>
          </a:p>
          <a:p>
            <a:pPr lvl="0">
              <a:spcAft>
                <a:spcPts val="450"/>
              </a:spcAft>
            </a:pPr>
            <a:r>
              <a:rPr lang="en-US" sz="1350" b="1" dirty="0">
                <a:solidFill>
                  <a:srgbClr val="4D4D4D"/>
                </a:solidFill>
              </a:rPr>
              <a:t>Workload migration service</a:t>
            </a:r>
          </a:p>
          <a:p>
            <a:pPr marL="214313" lvl="0" indent="-214313">
              <a:spcAft>
                <a:spcPts val="450"/>
              </a:spcAft>
              <a:buFont typeface="Wingdings" panose="05000000000000000000" pitchFamily="2" charset="2"/>
              <a:buChar char="§"/>
            </a:pPr>
            <a:r>
              <a:rPr lang="en-US" sz="1200" dirty="0">
                <a:solidFill>
                  <a:srgbClr val="4D4D4D"/>
                </a:solidFill>
              </a:rPr>
              <a:t>Move from on-premise to Public and/or Private cloud</a:t>
            </a:r>
          </a:p>
          <a:p>
            <a:pPr lvl="0">
              <a:spcAft>
                <a:spcPts val="450"/>
              </a:spcAft>
            </a:pPr>
            <a:r>
              <a:rPr lang="en-US" sz="1200" dirty="0">
                <a:solidFill>
                  <a:srgbClr val="4D4D4D"/>
                </a:solidFill>
              </a:rPr>
              <a:t>     / or</a:t>
            </a:r>
          </a:p>
          <a:p>
            <a:pPr marL="214313" lvl="0" indent="-214313">
              <a:spcAft>
                <a:spcPts val="450"/>
              </a:spcAft>
              <a:buFont typeface="Wingdings" panose="05000000000000000000" pitchFamily="2" charset="2"/>
              <a:buChar char="§"/>
            </a:pPr>
            <a:r>
              <a:rPr lang="en-US" sz="1200" dirty="0">
                <a:solidFill>
                  <a:srgbClr val="4D4D4D"/>
                </a:solidFill>
              </a:rPr>
              <a:t>On–premise DCs to </a:t>
            </a:r>
            <a:r>
              <a:rPr lang="en-US" sz="1200" dirty="0" err="1">
                <a:solidFill>
                  <a:srgbClr val="4D4D4D"/>
                </a:solidFill>
              </a:rPr>
              <a:t>Sify’s</a:t>
            </a:r>
            <a:r>
              <a:rPr lang="en-US" sz="1200" dirty="0">
                <a:solidFill>
                  <a:srgbClr val="4D4D4D"/>
                </a:solidFill>
              </a:rPr>
              <a:t> world class Datacenters</a:t>
            </a:r>
          </a:p>
          <a:p>
            <a:pPr>
              <a:spcAft>
                <a:spcPts val="450"/>
              </a:spcAft>
            </a:pPr>
            <a:endParaRPr lang="en-US" sz="1350" b="1" dirty="0">
              <a:solidFill>
                <a:srgbClr val="4D4D4D"/>
              </a:solidFill>
              <a:latin typeface="+mj-lt"/>
            </a:endParaRPr>
          </a:p>
          <a:p>
            <a:pPr>
              <a:spcAft>
                <a:spcPts val="450"/>
              </a:spcAft>
            </a:pPr>
            <a:r>
              <a:rPr lang="en-US" sz="1350" b="1" dirty="0">
                <a:solidFill>
                  <a:srgbClr val="4D4D4D"/>
                </a:solidFill>
                <a:latin typeface="+mj-lt"/>
              </a:rPr>
              <a:t>Multi cloud managed service </a:t>
            </a:r>
          </a:p>
          <a:p>
            <a:pPr marL="214313" indent="-214313">
              <a:spcAft>
                <a:spcPts val="450"/>
              </a:spcAft>
              <a:buFont typeface="Wingdings" panose="05000000000000000000" pitchFamily="2" charset="2"/>
              <a:buChar char="§"/>
            </a:pPr>
            <a:r>
              <a:rPr lang="en-US" sz="1200" dirty="0">
                <a:solidFill>
                  <a:srgbClr val="4D4D4D"/>
                </a:solidFill>
                <a:latin typeface="+mj-lt"/>
              </a:rPr>
              <a:t>Multi-cloud infrastructure and applications</a:t>
            </a:r>
          </a:p>
          <a:p>
            <a:pPr>
              <a:spcAft>
                <a:spcPts val="450"/>
              </a:spcAft>
            </a:pPr>
            <a:endParaRPr lang="en-US" sz="1200" dirty="0">
              <a:solidFill>
                <a:srgbClr val="4D4D4D"/>
              </a:solidFill>
              <a:latin typeface="+mj-lt"/>
            </a:endParaRPr>
          </a:p>
          <a:p>
            <a:pPr>
              <a:spcAft>
                <a:spcPts val="450"/>
              </a:spcAft>
            </a:pPr>
            <a:r>
              <a:rPr lang="en-US" sz="1350" b="1" dirty="0">
                <a:solidFill>
                  <a:srgbClr val="4D4D4D"/>
                </a:solidFill>
                <a:latin typeface="+mj-lt"/>
              </a:rPr>
              <a:t>Managed security services </a:t>
            </a:r>
          </a:p>
          <a:p>
            <a:pPr marL="214313" indent="-214313">
              <a:spcAft>
                <a:spcPts val="450"/>
              </a:spcAft>
              <a:buFont typeface="Wingdings" panose="05000000000000000000" pitchFamily="2" charset="2"/>
              <a:buChar char="§"/>
            </a:pPr>
            <a:r>
              <a:rPr lang="en-US" sz="1200" dirty="0">
                <a:solidFill>
                  <a:srgbClr val="4D4D4D"/>
                </a:solidFill>
                <a:latin typeface="+mj-lt"/>
              </a:rPr>
              <a:t>Implement consistent set of controls to prevent security threats</a:t>
            </a:r>
          </a:p>
          <a:p>
            <a:pPr marL="214313" indent="-214313">
              <a:spcAft>
                <a:spcPts val="450"/>
              </a:spcAft>
              <a:buFont typeface="Wingdings" panose="05000000000000000000" pitchFamily="2" charset="2"/>
              <a:buChar char="§"/>
            </a:pPr>
            <a:r>
              <a:rPr lang="en-US" sz="1200" dirty="0">
                <a:solidFill>
                  <a:srgbClr val="4D4D4D"/>
                </a:solidFill>
                <a:latin typeface="+mj-lt"/>
              </a:rPr>
              <a:t>Continuously monitor to detect security breaches</a:t>
            </a:r>
          </a:p>
          <a:p>
            <a:pPr marL="214313" indent="-214313">
              <a:spcAft>
                <a:spcPts val="450"/>
              </a:spcAft>
              <a:buFont typeface="Wingdings" panose="05000000000000000000" pitchFamily="2" charset="2"/>
              <a:buChar char="§"/>
            </a:pPr>
            <a:r>
              <a:rPr lang="en-US" sz="1200" dirty="0">
                <a:solidFill>
                  <a:srgbClr val="4D4D4D"/>
                </a:solidFill>
                <a:latin typeface="+mj-lt"/>
              </a:rPr>
              <a:t>Tactical threat containment and automated response</a:t>
            </a:r>
          </a:p>
        </p:txBody>
      </p:sp>
      <p:grpSp>
        <p:nvGrpSpPr>
          <p:cNvPr id="15" name="Group 14">
            <a:extLst>
              <a:ext uri="{FF2B5EF4-FFF2-40B4-BE49-F238E27FC236}">
                <a16:creationId xmlns:a16="http://schemas.microsoft.com/office/drawing/2014/main" id="{97E6747D-2C37-4E83-973E-3917704810AA}"/>
              </a:ext>
            </a:extLst>
          </p:cNvPr>
          <p:cNvGrpSpPr/>
          <p:nvPr/>
        </p:nvGrpSpPr>
        <p:grpSpPr>
          <a:xfrm>
            <a:off x="3497092" y="2070499"/>
            <a:ext cx="358346" cy="357235"/>
            <a:chOff x="-2378076" y="530225"/>
            <a:chExt cx="2047875" cy="2041525"/>
          </a:xfrm>
          <a:solidFill>
            <a:schemeClr val="accent1">
              <a:lumMod val="75000"/>
            </a:schemeClr>
          </a:solidFill>
        </p:grpSpPr>
        <p:sp>
          <p:nvSpPr>
            <p:cNvPr id="8" name="Freeform 5">
              <a:extLst>
                <a:ext uri="{FF2B5EF4-FFF2-40B4-BE49-F238E27FC236}">
                  <a16:creationId xmlns:a16="http://schemas.microsoft.com/office/drawing/2014/main" id="{55093A79-26A9-4F76-8F7B-8B89BE0A0C2F}"/>
                </a:ext>
              </a:extLst>
            </p:cNvPr>
            <p:cNvSpPr>
              <a:spLocks noEditPoints="1"/>
            </p:cNvSpPr>
            <p:nvPr/>
          </p:nvSpPr>
          <p:spPr bwMode="auto">
            <a:xfrm>
              <a:off x="-2378076" y="530225"/>
              <a:ext cx="2047875" cy="2041525"/>
            </a:xfrm>
            <a:custGeom>
              <a:avLst/>
              <a:gdLst>
                <a:gd name="T0" fmla="*/ 1808 w 2048"/>
                <a:gd name="T1" fmla="*/ 1328 h 2048"/>
                <a:gd name="T2" fmla="*/ 1790 w 2048"/>
                <a:gd name="T3" fmla="*/ 378 h 2048"/>
                <a:gd name="T4" fmla="*/ 1388 w 2048"/>
                <a:gd name="T5" fmla="*/ 0 h 2048"/>
                <a:gd name="T6" fmla="*/ 240 w 2048"/>
                <a:gd name="T7" fmla="*/ 60 h 2048"/>
                <a:gd name="T8" fmla="*/ 180 w 2048"/>
                <a:gd name="T9" fmla="*/ 360 h 2048"/>
                <a:gd name="T10" fmla="*/ 0 w 2048"/>
                <a:gd name="T11" fmla="*/ 780 h 2048"/>
                <a:gd name="T12" fmla="*/ 240 w 2048"/>
                <a:gd name="T13" fmla="*/ 960 h 2048"/>
                <a:gd name="T14" fmla="*/ 300 w 2048"/>
                <a:gd name="T15" fmla="*/ 2048 h 2048"/>
                <a:gd name="T16" fmla="*/ 1808 w 2048"/>
                <a:gd name="T17" fmla="*/ 1988 h 2048"/>
                <a:gd name="T18" fmla="*/ 1868 w 2048"/>
                <a:gd name="T19" fmla="*/ 1928 h 2048"/>
                <a:gd name="T20" fmla="*/ 2048 w 2048"/>
                <a:gd name="T21" fmla="*/ 1508 h 2048"/>
                <a:gd name="T22" fmla="*/ 1928 w 2048"/>
                <a:gd name="T23" fmla="*/ 1508 h 2048"/>
                <a:gd name="T24" fmla="*/ 1868 w 2048"/>
                <a:gd name="T25" fmla="*/ 1568 h 2048"/>
                <a:gd name="T26" fmla="*/ 1448 w 2048"/>
                <a:gd name="T27" fmla="*/ 1628 h 2048"/>
                <a:gd name="T28" fmla="*/ 1256 w 2048"/>
                <a:gd name="T29" fmla="*/ 1508 h 2048"/>
                <a:gd name="T30" fmla="*/ 1448 w 2048"/>
                <a:gd name="T31" fmla="*/ 1388 h 2048"/>
                <a:gd name="T32" fmla="*/ 1868 w 2048"/>
                <a:gd name="T33" fmla="*/ 1448 h 2048"/>
                <a:gd name="T34" fmla="*/ 1448 w 2048"/>
                <a:gd name="T35" fmla="*/ 205 h 2048"/>
                <a:gd name="T36" fmla="*/ 1448 w 2048"/>
                <a:gd name="T37" fmla="*/ 360 h 2048"/>
                <a:gd name="T38" fmla="*/ 180 w 2048"/>
                <a:gd name="T39" fmla="*/ 480 h 2048"/>
                <a:gd name="T40" fmla="*/ 600 w 2048"/>
                <a:gd name="T41" fmla="*/ 420 h 2048"/>
                <a:gd name="T42" fmla="*/ 795 w 2048"/>
                <a:gd name="T43" fmla="*/ 540 h 2048"/>
                <a:gd name="T44" fmla="*/ 600 w 2048"/>
                <a:gd name="T45" fmla="*/ 660 h 2048"/>
                <a:gd name="T46" fmla="*/ 180 w 2048"/>
                <a:gd name="T47" fmla="*/ 600 h 2048"/>
                <a:gd name="T48" fmla="*/ 120 w 2048"/>
                <a:gd name="T49" fmla="*/ 540 h 2048"/>
                <a:gd name="T50" fmla="*/ 180 w 2048"/>
                <a:gd name="T51" fmla="*/ 840 h 2048"/>
                <a:gd name="T52" fmla="*/ 180 w 2048"/>
                <a:gd name="T53" fmla="*/ 720 h 2048"/>
                <a:gd name="T54" fmla="*/ 240 w 2048"/>
                <a:gd name="T55" fmla="*/ 840 h 2048"/>
                <a:gd name="T56" fmla="*/ 1688 w 2048"/>
                <a:gd name="T57" fmla="*/ 1928 h 2048"/>
                <a:gd name="T58" fmla="*/ 360 w 2048"/>
                <a:gd name="T59" fmla="*/ 720 h 2048"/>
                <a:gd name="T60" fmla="*/ 480 w 2048"/>
                <a:gd name="T61" fmla="*/ 780 h 2048"/>
                <a:gd name="T62" fmla="*/ 573 w 2048"/>
                <a:gd name="T63" fmla="*/ 830 h 2048"/>
                <a:gd name="T64" fmla="*/ 964 w 2048"/>
                <a:gd name="T65" fmla="*/ 540 h 2048"/>
                <a:gd name="T66" fmla="*/ 573 w 2048"/>
                <a:gd name="T67" fmla="*/ 250 h 2048"/>
                <a:gd name="T68" fmla="*/ 480 w 2048"/>
                <a:gd name="T69" fmla="*/ 300 h 2048"/>
                <a:gd name="T70" fmla="*/ 360 w 2048"/>
                <a:gd name="T71" fmla="*/ 360 h 2048"/>
                <a:gd name="T72" fmla="*/ 1328 w 2048"/>
                <a:gd name="T73" fmla="*/ 120 h 2048"/>
                <a:gd name="T74" fmla="*/ 1388 w 2048"/>
                <a:gd name="T75" fmla="*/ 480 h 2048"/>
                <a:gd name="T76" fmla="*/ 1688 w 2048"/>
                <a:gd name="T77" fmla="*/ 1328 h 2048"/>
                <a:gd name="T78" fmla="*/ 1568 w 2048"/>
                <a:gd name="T79" fmla="*/ 1268 h 2048"/>
                <a:gd name="T80" fmla="*/ 1475 w 2048"/>
                <a:gd name="T81" fmla="*/ 1218 h 2048"/>
                <a:gd name="T82" fmla="*/ 1088 w 2048"/>
                <a:gd name="T83" fmla="*/ 1508 h 2048"/>
                <a:gd name="T84" fmla="*/ 1475 w 2048"/>
                <a:gd name="T85" fmla="*/ 1798 h 2048"/>
                <a:gd name="T86" fmla="*/ 1568 w 2048"/>
                <a:gd name="T87" fmla="*/ 1748 h 2048"/>
                <a:gd name="T88" fmla="*/ 1688 w 2048"/>
                <a:gd name="T89" fmla="*/ 1688 h 2048"/>
                <a:gd name="T90" fmla="*/ 1868 w 2048"/>
                <a:gd name="T91" fmla="*/ 1808 h 2048"/>
                <a:gd name="T92" fmla="*/ 1808 w 2048"/>
                <a:gd name="T93" fmla="*/ 1688 h 2048"/>
                <a:gd name="T94" fmla="*/ 1928 w 2048"/>
                <a:gd name="T95" fmla="*/ 1748 h 2048"/>
                <a:gd name="T96" fmla="*/ 1868 w 2048"/>
                <a:gd name="T97" fmla="*/ 180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8" h="2048">
                  <a:moveTo>
                    <a:pt x="1868" y="1328"/>
                  </a:moveTo>
                  <a:cubicBezTo>
                    <a:pt x="1808" y="1328"/>
                    <a:pt x="1808" y="1328"/>
                    <a:pt x="1808" y="1328"/>
                  </a:cubicBezTo>
                  <a:cubicBezTo>
                    <a:pt x="1808" y="420"/>
                    <a:pt x="1808" y="420"/>
                    <a:pt x="1808" y="420"/>
                  </a:cubicBezTo>
                  <a:cubicBezTo>
                    <a:pt x="1808" y="404"/>
                    <a:pt x="1802" y="389"/>
                    <a:pt x="1790" y="378"/>
                  </a:cubicBezTo>
                  <a:cubicBezTo>
                    <a:pt x="1430" y="18"/>
                    <a:pt x="1430" y="18"/>
                    <a:pt x="1430" y="18"/>
                  </a:cubicBezTo>
                  <a:cubicBezTo>
                    <a:pt x="1420" y="7"/>
                    <a:pt x="1404" y="0"/>
                    <a:pt x="1388" y="0"/>
                  </a:cubicBezTo>
                  <a:cubicBezTo>
                    <a:pt x="300" y="0"/>
                    <a:pt x="300" y="0"/>
                    <a:pt x="300" y="0"/>
                  </a:cubicBezTo>
                  <a:cubicBezTo>
                    <a:pt x="267" y="0"/>
                    <a:pt x="240" y="27"/>
                    <a:pt x="240" y="60"/>
                  </a:cubicBezTo>
                  <a:cubicBezTo>
                    <a:pt x="240" y="360"/>
                    <a:pt x="240" y="360"/>
                    <a:pt x="240" y="360"/>
                  </a:cubicBezTo>
                  <a:cubicBezTo>
                    <a:pt x="180" y="360"/>
                    <a:pt x="180" y="360"/>
                    <a:pt x="180" y="360"/>
                  </a:cubicBezTo>
                  <a:cubicBezTo>
                    <a:pt x="81" y="360"/>
                    <a:pt x="0" y="441"/>
                    <a:pt x="0" y="540"/>
                  </a:cubicBezTo>
                  <a:cubicBezTo>
                    <a:pt x="0" y="780"/>
                    <a:pt x="0" y="780"/>
                    <a:pt x="0" y="780"/>
                  </a:cubicBezTo>
                  <a:cubicBezTo>
                    <a:pt x="0" y="879"/>
                    <a:pt x="81" y="960"/>
                    <a:pt x="180" y="960"/>
                  </a:cubicBezTo>
                  <a:cubicBezTo>
                    <a:pt x="240" y="960"/>
                    <a:pt x="240" y="960"/>
                    <a:pt x="240" y="960"/>
                  </a:cubicBezTo>
                  <a:cubicBezTo>
                    <a:pt x="240" y="1988"/>
                    <a:pt x="240" y="1988"/>
                    <a:pt x="240" y="1988"/>
                  </a:cubicBezTo>
                  <a:cubicBezTo>
                    <a:pt x="240" y="2021"/>
                    <a:pt x="267" y="2048"/>
                    <a:pt x="300" y="2048"/>
                  </a:cubicBezTo>
                  <a:cubicBezTo>
                    <a:pt x="1748" y="2048"/>
                    <a:pt x="1748" y="2048"/>
                    <a:pt x="1748" y="2048"/>
                  </a:cubicBezTo>
                  <a:cubicBezTo>
                    <a:pt x="1781" y="2048"/>
                    <a:pt x="1808" y="2021"/>
                    <a:pt x="1808" y="1988"/>
                  </a:cubicBezTo>
                  <a:cubicBezTo>
                    <a:pt x="1808" y="1928"/>
                    <a:pt x="1808" y="1928"/>
                    <a:pt x="1808" y="1928"/>
                  </a:cubicBezTo>
                  <a:cubicBezTo>
                    <a:pt x="1868" y="1928"/>
                    <a:pt x="1868" y="1928"/>
                    <a:pt x="1868" y="1928"/>
                  </a:cubicBezTo>
                  <a:cubicBezTo>
                    <a:pt x="1967" y="1928"/>
                    <a:pt x="2048" y="1847"/>
                    <a:pt x="2048" y="1748"/>
                  </a:cubicBezTo>
                  <a:cubicBezTo>
                    <a:pt x="2048" y="1508"/>
                    <a:pt x="2048" y="1508"/>
                    <a:pt x="2048" y="1508"/>
                  </a:cubicBezTo>
                  <a:cubicBezTo>
                    <a:pt x="2048" y="1409"/>
                    <a:pt x="1967" y="1328"/>
                    <a:pt x="1868" y="1328"/>
                  </a:cubicBezTo>
                  <a:close/>
                  <a:moveTo>
                    <a:pt x="1928" y="1508"/>
                  </a:moveTo>
                  <a:cubicBezTo>
                    <a:pt x="1928" y="1578"/>
                    <a:pt x="1928" y="1578"/>
                    <a:pt x="1928" y="1578"/>
                  </a:cubicBezTo>
                  <a:cubicBezTo>
                    <a:pt x="1909" y="1572"/>
                    <a:pt x="1889" y="1568"/>
                    <a:pt x="1868" y="1568"/>
                  </a:cubicBezTo>
                  <a:cubicBezTo>
                    <a:pt x="1824" y="1568"/>
                    <a:pt x="1547" y="1568"/>
                    <a:pt x="1508" y="1568"/>
                  </a:cubicBezTo>
                  <a:cubicBezTo>
                    <a:pt x="1475" y="1568"/>
                    <a:pt x="1448" y="1595"/>
                    <a:pt x="1448" y="1628"/>
                  </a:cubicBezTo>
                  <a:cubicBezTo>
                    <a:pt x="1448" y="1636"/>
                    <a:pt x="1448" y="1636"/>
                    <a:pt x="1448" y="1636"/>
                  </a:cubicBezTo>
                  <a:cubicBezTo>
                    <a:pt x="1256" y="1508"/>
                    <a:pt x="1256" y="1508"/>
                    <a:pt x="1256" y="1508"/>
                  </a:cubicBezTo>
                  <a:cubicBezTo>
                    <a:pt x="1448" y="1380"/>
                    <a:pt x="1448" y="1380"/>
                    <a:pt x="1448" y="1380"/>
                  </a:cubicBezTo>
                  <a:cubicBezTo>
                    <a:pt x="1448" y="1388"/>
                    <a:pt x="1448" y="1388"/>
                    <a:pt x="1448" y="1388"/>
                  </a:cubicBezTo>
                  <a:cubicBezTo>
                    <a:pt x="1448" y="1421"/>
                    <a:pt x="1475" y="1448"/>
                    <a:pt x="1508" y="1448"/>
                  </a:cubicBezTo>
                  <a:cubicBezTo>
                    <a:pt x="1868" y="1448"/>
                    <a:pt x="1868" y="1448"/>
                    <a:pt x="1868" y="1448"/>
                  </a:cubicBezTo>
                  <a:cubicBezTo>
                    <a:pt x="1901" y="1448"/>
                    <a:pt x="1928" y="1475"/>
                    <a:pt x="1928" y="1508"/>
                  </a:cubicBezTo>
                  <a:close/>
                  <a:moveTo>
                    <a:pt x="1448" y="205"/>
                  </a:moveTo>
                  <a:cubicBezTo>
                    <a:pt x="1603" y="360"/>
                    <a:pt x="1603" y="360"/>
                    <a:pt x="1603" y="360"/>
                  </a:cubicBezTo>
                  <a:cubicBezTo>
                    <a:pt x="1448" y="360"/>
                    <a:pt x="1448" y="360"/>
                    <a:pt x="1448" y="360"/>
                  </a:cubicBezTo>
                  <a:lnTo>
                    <a:pt x="1448" y="205"/>
                  </a:lnTo>
                  <a:close/>
                  <a:moveTo>
                    <a:pt x="180" y="480"/>
                  </a:moveTo>
                  <a:cubicBezTo>
                    <a:pt x="540" y="480"/>
                    <a:pt x="540" y="480"/>
                    <a:pt x="540" y="480"/>
                  </a:cubicBezTo>
                  <a:cubicBezTo>
                    <a:pt x="573" y="480"/>
                    <a:pt x="600" y="453"/>
                    <a:pt x="600" y="420"/>
                  </a:cubicBezTo>
                  <a:cubicBezTo>
                    <a:pt x="600" y="411"/>
                    <a:pt x="600" y="411"/>
                    <a:pt x="600" y="411"/>
                  </a:cubicBezTo>
                  <a:cubicBezTo>
                    <a:pt x="795" y="540"/>
                    <a:pt x="795" y="540"/>
                    <a:pt x="795" y="540"/>
                  </a:cubicBezTo>
                  <a:cubicBezTo>
                    <a:pt x="600" y="669"/>
                    <a:pt x="600" y="669"/>
                    <a:pt x="600" y="669"/>
                  </a:cubicBezTo>
                  <a:cubicBezTo>
                    <a:pt x="600" y="660"/>
                    <a:pt x="600" y="660"/>
                    <a:pt x="600" y="660"/>
                  </a:cubicBezTo>
                  <a:cubicBezTo>
                    <a:pt x="600" y="627"/>
                    <a:pt x="573" y="600"/>
                    <a:pt x="540" y="600"/>
                  </a:cubicBezTo>
                  <a:cubicBezTo>
                    <a:pt x="498" y="600"/>
                    <a:pt x="237" y="600"/>
                    <a:pt x="180" y="600"/>
                  </a:cubicBezTo>
                  <a:cubicBezTo>
                    <a:pt x="159" y="600"/>
                    <a:pt x="139" y="604"/>
                    <a:pt x="120" y="610"/>
                  </a:cubicBezTo>
                  <a:cubicBezTo>
                    <a:pt x="120" y="540"/>
                    <a:pt x="120" y="540"/>
                    <a:pt x="120" y="540"/>
                  </a:cubicBezTo>
                  <a:cubicBezTo>
                    <a:pt x="120" y="507"/>
                    <a:pt x="147" y="480"/>
                    <a:pt x="180" y="480"/>
                  </a:cubicBezTo>
                  <a:close/>
                  <a:moveTo>
                    <a:pt x="180" y="840"/>
                  </a:moveTo>
                  <a:cubicBezTo>
                    <a:pt x="147" y="840"/>
                    <a:pt x="120" y="813"/>
                    <a:pt x="120" y="780"/>
                  </a:cubicBezTo>
                  <a:cubicBezTo>
                    <a:pt x="120" y="747"/>
                    <a:pt x="147" y="720"/>
                    <a:pt x="180" y="720"/>
                  </a:cubicBezTo>
                  <a:cubicBezTo>
                    <a:pt x="240" y="720"/>
                    <a:pt x="240" y="720"/>
                    <a:pt x="240" y="720"/>
                  </a:cubicBezTo>
                  <a:cubicBezTo>
                    <a:pt x="240" y="840"/>
                    <a:pt x="240" y="840"/>
                    <a:pt x="240" y="840"/>
                  </a:cubicBezTo>
                  <a:lnTo>
                    <a:pt x="180" y="840"/>
                  </a:lnTo>
                  <a:close/>
                  <a:moveTo>
                    <a:pt x="1688" y="1928"/>
                  </a:moveTo>
                  <a:cubicBezTo>
                    <a:pt x="360" y="1928"/>
                    <a:pt x="360" y="1928"/>
                    <a:pt x="360" y="1928"/>
                  </a:cubicBezTo>
                  <a:cubicBezTo>
                    <a:pt x="360" y="1889"/>
                    <a:pt x="360" y="784"/>
                    <a:pt x="360" y="720"/>
                  </a:cubicBezTo>
                  <a:cubicBezTo>
                    <a:pt x="480" y="720"/>
                    <a:pt x="480" y="720"/>
                    <a:pt x="480" y="720"/>
                  </a:cubicBezTo>
                  <a:cubicBezTo>
                    <a:pt x="480" y="780"/>
                    <a:pt x="480" y="780"/>
                    <a:pt x="480" y="780"/>
                  </a:cubicBezTo>
                  <a:cubicBezTo>
                    <a:pt x="480" y="802"/>
                    <a:pt x="492" y="822"/>
                    <a:pt x="512" y="833"/>
                  </a:cubicBezTo>
                  <a:cubicBezTo>
                    <a:pt x="531" y="843"/>
                    <a:pt x="555" y="842"/>
                    <a:pt x="573" y="830"/>
                  </a:cubicBezTo>
                  <a:cubicBezTo>
                    <a:pt x="937" y="590"/>
                    <a:pt x="937" y="590"/>
                    <a:pt x="937" y="590"/>
                  </a:cubicBezTo>
                  <a:cubicBezTo>
                    <a:pt x="954" y="579"/>
                    <a:pt x="964" y="560"/>
                    <a:pt x="964" y="540"/>
                  </a:cubicBezTo>
                  <a:cubicBezTo>
                    <a:pt x="964" y="520"/>
                    <a:pt x="954" y="501"/>
                    <a:pt x="937" y="490"/>
                  </a:cubicBezTo>
                  <a:cubicBezTo>
                    <a:pt x="573" y="250"/>
                    <a:pt x="573" y="250"/>
                    <a:pt x="573" y="250"/>
                  </a:cubicBezTo>
                  <a:cubicBezTo>
                    <a:pt x="555" y="238"/>
                    <a:pt x="531" y="237"/>
                    <a:pt x="512" y="247"/>
                  </a:cubicBezTo>
                  <a:cubicBezTo>
                    <a:pt x="492" y="258"/>
                    <a:pt x="480" y="278"/>
                    <a:pt x="480" y="300"/>
                  </a:cubicBezTo>
                  <a:cubicBezTo>
                    <a:pt x="480" y="360"/>
                    <a:pt x="480" y="360"/>
                    <a:pt x="480" y="360"/>
                  </a:cubicBezTo>
                  <a:cubicBezTo>
                    <a:pt x="360" y="360"/>
                    <a:pt x="360" y="360"/>
                    <a:pt x="360" y="360"/>
                  </a:cubicBezTo>
                  <a:cubicBezTo>
                    <a:pt x="360" y="120"/>
                    <a:pt x="360" y="120"/>
                    <a:pt x="360" y="120"/>
                  </a:cubicBezTo>
                  <a:cubicBezTo>
                    <a:pt x="1328" y="120"/>
                    <a:pt x="1328" y="120"/>
                    <a:pt x="1328" y="120"/>
                  </a:cubicBezTo>
                  <a:cubicBezTo>
                    <a:pt x="1328" y="420"/>
                    <a:pt x="1328" y="420"/>
                    <a:pt x="1328" y="420"/>
                  </a:cubicBezTo>
                  <a:cubicBezTo>
                    <a:pt x="1328" y="453"/>
                    <a:pt x="1355" y="480"/>
                    <a:pt x="1388" y="480"/>
                  </a:cubicBezTo>
                  <a:cubicBezTo>
                    <a:pt x="1688" y="480"/>
                    <a:pt x="1688" y="480"/>
                    <a:pt x="1688" y="480"/>
                  </a:cubicBezTo>
                  <a:cubicBezTo>
                    <a:pt x="1688" y="1328"/>
                    <a:pt x="1688" y="1328"/>
                    <a:pt x="1688" y="1328"/>
                  </a:cubicBezTo>
                  <a:cubicBezTo>
                    <a:pt x="1568" y="1328"/>
                    <a:pt x="1568" y="1328"/>
                    <a:pt x="1568" y="1328"/>
                  </a:cubicBezTo>
                  <a:cubicBezTo>
                    <a:pt x="1568" y="1268"/>
                    <a:pt x="1568" y="1268"/>
                    <a:pt x="1568" y="1268"/>
                  </a:cubicBezTo>
                  <a:cubicBezTo>
                    <a:pt x="1568" y="1246"/>
                    <a:pt x="1556" y="1226"/>
                    <a:pt x="1536" y="1215"/>
                  </a:cubicBezTo>
                  <a:cubicBezTo>
                    <a:pt x="1517" y="1205"/>
                    <a:pt x="1493" y="1206"/>
                    <a:pt x="1475" y="1218"/>
                  </a:cubicBezTo>
                  <a:cubicBezTo>
                    <a:pt x="1115" y="1458"/>
                    <a:pt x="1115" y="1458"/>
                    <a:pt x="1115" y="1458"/>
                  </a:cubicBezTo>
                  <a:cubicBezTo>
                    <a:pt x="1098" y="1469"/>
                    <a:pt x="1088" y="1488"/>
                    <a:pt x="1088" y="1508"/>
                  </a:cubicBezTo>
                  <a:cubicBezTo>
                    <a:pt x="1088" y="1528"/>
                    <a:pt x="1098" y="1547"/>
                    <a:pt x="1115" y="1558"/>
                  </a:cubicBezTo>
                  <a:cubicBezTo>
                    <a:pt x="1475" y="1798"/>
                    <a:pt x="1475" y="1798"/>
                    <a:pt x="1475" y="1798"/>
                  </a:cubicBezTo>
                  <a:cubicBezTo>
                    <a:pt x="1493" y="1810"/>
                    <a:pt x="1517" y="1811"/>
                    <a:pt x="1536" y="1801"/>
                  </a:cubicBezTo>
                  <a:cubicBezTo>
                    <a:pt x="1556" y="1790"/>
                    <a:pt x="1568" y="1770"/>
                    <a:pt x="1568" y="1748"/>
                  </a:cubicBezTo>
                  <a:cubicBezTo>
                    <a:pt x="1568" y="1688"/>
                    <a:pt x="1568" y="1688"/>
                    <a:pt x="1568" y="1688"/>
                  </a:cubicBezTo>
                  <a:cubicBezTo>
                    <a:pt x="1688" y="1688"/>
                    <a:pt x="1688" y="1688"/>
                    <a:pt x="1688" y="1688"/>
                  </a:cubicBezTo>
                  <a:lnTo>
                    <a:pt x="1688" y="1928"/>
                  </a:lnTo>
                  <a:close/>
                  <a:moveTo>
                    <a:pt x="1868" y="1808"/>
                  </a:moveTo>
                  <a:cubicBezTo>
                    <a:pt x="1808" y="1808"/>
                    <a:pt x="1808" y="1808"/>
                    <a:pt x="1808" y="1808"/>
                  </a:cubicBezTo>
                  <a:cubicBezTo>
                    <a:pt x="1808" y="1688"/>
                    <a:pt x="1808" y="1688"/>
                    <a:pt x="1808" y="1688"/>
                  </a:cubicBezTo>
                  <a:cubicBezTo>
                    <a:pt x="1868" y="1688"/>
                    <a:pt x="1868" y="1688"/>
                    <a:pt x="1868" y="1688"/>
                  </a:cubicBezTo>
                  <a:cubicBezTo>
                    <a:pt x="1901" y="1688"/>
                    <a:pt x="1928" y="1715"/>
                    <a:pt x="1928" y="1748"/>
                  </a:cubicBezTo>
                  <a:cubicBezTo>
                    <a:pt x="1928" y="1781"/>
                    <a:pt x="1901" y="1808"/>
                    <a:pt x="1868" y="1808"/>
                  </a:cubicBezTo>
                  <a:close/>
                  <a:moveTo>
                    <a:pt x="1868" y="1808"/>
                  </a:moveTo>
                  <a:cubicBezTo>
                    <a:pt x="1868" y="1808"/>
                    <a:pt x="1868" y="1808"/>
                    <a:pt x="1868" y="18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0" name="Freeform 6">
              <a:extLst>
                <a:ext uri="{FF2B5EF4-FFF2-40B4-BE49-F238E27FC236}">
                  <a16:creationId xmlns:a16="http://schemas.microsoft.com/office/drawing/2014/main" id="{F4F7F4A4-A4EC-4ABD-85FB-74ED1930791A}"/>
                </a:ext>
              </a:extLst>
            </p:cNvPr>
            <p:cNvSpPr>
              <a:spLocks noEditPoints="1"/>
            </p:cNvSpPr>
            <p:nvPr/>
          </p:nvSpPr>
          <p:spPr bwMode="auto">
            <a:xfrm>
              <a:off x="-1409701" y="1128713"/>
              <a:ext cx="479425" cy="119062"/>
            </a:xfrm>
            <a:custGeom>
              <a:avLst/>
              <a:gdLst>
                <a:gd name="T0" fmla="*/ 60 w 480"/>
                <a:gd name="T1" fmla="*/ 120 h 120"/>
                <a:gd name="T2" fmla="*/ 420 w 480"/>
                <a:gd name="T3" fmla="*/ 120 h 120"/>
                <a:gd name="T4" fmla="*/ 480 w 480"/>
                <a:gd name="T5" fmla="*/ 60 h 120"/>
                <a:gd name="T6" fmla="*/ 420 w 480"/>
                <a:gd name="T7" fmla="*/ 0 h 120"/>
                <a:gd name="T8" fmla="*/ 60 w 480"/>
                <a:gd name="T9" fmla="*/ 0 h 120"/>
                <a:gd name="T10" fmla="*/ 0 w 480"/>
                <a:gd name="T11" fmla="*/ 60 h 120"/>
                <a:gd name="T12" fmla="*/ 60 w 480"/>
                <a:gd name="T13" fmla="*/ 120 h 120"/>
                <a:gd name="T14" fmla="*/ 60 w 480"/>
                <a:gd name="T15" fmla="*/ 120 h 120"/>
                <a:gd name="T16" fmla="*/ 60 w 480"/>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0">
                  <a:moveTo>
                    <a:pt x="60" y="120"/>
                  </a:moveTo>
                  <a:cubicBezTo>
                    <a:pt x="420" y="120"/>
                    <a:pt x="420" y="120"/>
                    <a:pt x="420" y="120"/>
                  </a:cubicBezTo>
                  <a:cubicBezTo>
                    <a:pt x="453" y="120"/>
                    <a:pt x="480" y="93"/>
                    <a:pt x="480" y="60"/>
                  </a:cubicBezTo>
                  <a:cubicBezTo>
                    <a:pt x="480" y="27"/>
                    <a:pt x="453" y="0"/>
                    <a:pt x="420"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1" name="Freeform 7">
              <a:extLst>
                <a:ext uri="{FF2B5EF4-FFF2-40B4-BE49-F238E27FC236}">
                  <a16:creationId xmlns:a16="http://schemas.microsoft.com/office/drawing/2014/main" id="{BE8B33D9-7085-4182-BE58-00188A783C7C}"/>
                </a:ext>
              </a:extLst>
            </p:cNvPr>
            <p:cNvSpPr>
              <a:spLocks noEditPoints="1"/>
            </p:cNvSpPr>
            <p:nvPr/>
          </p:nvSpPr>
          <p:spPr bwMode="auto">
            <a:xfrm>
              <a:off x="-1409701" y="1366838"/>
              <a:ext cx="479425" cy="120650"/>
            </a:xfrm>
            <a:custGeom>
              <a:avLst/>
              <a:gdLst>
                <a:gd name="T0" fmla="*/ 60 w 480"/>
                <a:gd name="T1" fmla="*/ 120 h 120"/>
                <a:gd name="T2" fmla="*/ 420 w 480"/>
                <a:gd name="T3" fmla="*/ 120 h 120"/>
                <a:gd name="T4" fmla="*/ 480 w 480"/>
                <a:gd name="T5" fmla="*/ 60 h 120"/>
                <a:gd name="T6" fmla="*/ 420 w 480"/>
                <a:gd name="T7" fmla="*/ 0 h 120"/>
                <a:gd name="T8" fmla="*/ 60 w 480"/>
                <a:gd name="T9" fmla="*/ 0 h 120"/>
                <a:gd name="T10" fmla="*/ 0 w 480"/>
                <a:gd name="T11" fmla="*/ 60 h 120"/>
                <a:gd name="T12" fmla="*/ 60 w 480"/>
                <a:gd name="T13" fmla="*/ 120 h 120"/>
                <a:gd name="T14" fmla="*/ 60 w 480"/>
                <a:gd name="T15" fmla="*/ 120 h 120"/>
                <a:gd name="T16" fmla="*/ 60 w 480"/>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0">
                  <a:moveTo>
                    <a:pt x="60" y="120"/>
                  </a:moveTo>
                  <a:cubicBezTo>
                    <a:pt x="420" y="120"/>
                    <a:pt x="420" y="120"/>
                    <a:pt x="420" y="120"/>
                  </a:cubicBezTo>
                  <a:cubicBezTo>
                    <a:pt x="453" y="120"/>
                    <a:pt x="480" y="93"/>
                    <a:pt x="480" y="60"/>
                  </a:cubicBezTo>
                  <a:cubicBezTo>
                    <a:pt x="480" y="27"/>
                    <a:pt x="453" y="0"/>
                    <a:pt x="420"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2" name="Freeform 8">
              <a:extLst>
                <a:ext uri="{FF2B5EF4-FFF2-40B4-BE49-F238E27FC236}">
                  <a16:creationId xmlns:a16="http://schemas.microsoft.com/office/drawing/2014/main" id="{B3738298-B45E-47C4-AF16-CA027F03F715}"/>
                </a:ext>
              </a:extLst>
            </p:cNvPr>
            <p:cNvSpPr>
              <a:spLocks noEditPoints="1"/>
            </p:cNvSpPr>
            <p:nvPr/>
          </p:nvSpPr>
          <p:spPr bwMode="auto">
            <a:xfrm>
              <a:off x="-1897063" y="1854200"/>
              <a:ext cx="482600" cy="119062"/>
            </a:xfrm>
            <a:custGeom>
              <a:avLst/>
              <a:gdLst>
                <a:gd name="T0" fmla="*/ 424 w 484"/>
                <a:gd name="T1" fmla="*/ 0 h 120"/>
                <a:gd name="T2" fmla="*/ 60 w 484"/>
                <a:gd name="T3" fmla="*/ 0 h 120"/>
                <a:gd name="T4" fmla="*/ 0 w 484"/>
                <a:gd name="T5" fmla="*/ 60 h 120"/>
                <a:gd name="T6" fmla="*/ 60 w 484"/>
                <a:gd name="T7" fmla="*/ 120 h 120"/>
                <a:gd name="T8" fmla="*/ 424 w 484"/>
                <a:gd name="T9" fmla="*/ 120 h 120"/>
                <a:gd name="T10" fmla="*/ 484 w 484"/>
                <a:gd name="T11" fmla="*/ 60 h 120"/>
                <a:gd name="T12" fmla="*/ 424 w 484"/>
                <a:gd name="T13" fmla="*/ 0 h 120"/>
                <a:gd name="T14" fmla="*/ 424 w 484"/>
                <a:gd name="T15" fmla="*/ 0 h 120"/>
                <a:gd name="T16" fmla="*/ 424 w 484"/>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120">
                  <a:moveTo>
                    <a:pt x="424" y="0"/>
                  </a:moveTo>
                  <a:cubicBezTo>
                    <a:pt x="60" y="0"/>
                    <a:pt x="60" y="0"/>
                    <a:pt x="60" y="0"/>
                  </a:cubicBezTo>
                  <a:cubicBezTo>
                    <a:pt x="27" y="0"/>
                    <a:pt x="0" y="27"/>
                    <a:pt x="0" y="60"/>
                  </a:cubicBezTo>
                  <a:cubicBezTo>
                    <a:pt x="0" y="93"/>
                    <a:pt x="27" y="120"/>
                    <a:pt x="60" y="120"/>
                  </a:cubicBezTo>
                  <a:cubicBezTo>
                    <a:pt x="424" y="120"/>
                    <a:pt x="424" y="120"/>
                    <a:pt x="424" y="120"/>
                  </a:cubicBezTo>
                  <a:cubicBezTo>
                    <a:pt x="457" y="120"/>
                    <a:pt x="484" y="93"/>
                    <a:pt x="484" y="60"/>
                  </a:cubicBezTo>
                  <a:cubicBezTo>
                    <a:pt x="484" y="27"/>
                    <a:pt x="457" y="0"/>
                    <a:pt x="424" y="0"/>
                  </a:cubicBezTo>
                  <a:close/>
                  <a:moveTo>
                    <a:pt x="424" y="0"/>
                  </a:move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3" name="Freeform 9">
              <a:extLst>
                <a:ext uri="{FF2B5EF4-FFF2-40B4-BE49-F238E27FC236}">
                  <a16:creationId xmlns:a16="http://schemas.microsoft.com/office/drawing/2014/main" id="{5EAFCB27-5D66-4153-86AA-16ED300D0225}"/>
                </a:ext>
              </a:extLst>
            </p:cNvPr>
            <p:cNvSpPr>
              <a:spLocks noEditPoints="1"/>
            </p:cNvSpPr>
            <p:nvPr/>
          </p:nvSpPr>
          <p:spPr bwMode="auto">
            <a:xfrm>
              <a:off x="-1897063" y="2093913"/>
              <a:ext cx="482600" cy="119062"/>
            </a:xfrm>
            <a:custGeom>
              <a:avLst/>
              <a:gdLst>
                <a:gd name="T0" fmla="*/ 424 w 484"/>
                <a:gd name="T1" fmla="*/ 0 h 120"/>
                <a:gd name="T2" fmla="*/ 60 w 484"/>
                <a:gd name="T3" fmla="*/ 0 h 120"/>
                <a:gd name="T4" fmla="*/ 0 w 484"/>
                <a:gd name="T5" fmla="*/ 60 h 120"/>
                <a:gd name="T6" fmla="*/ 60 w 484"/>
                <a:gd name="T7" fmla="*/ 120 h 120"/>
                <a:gd name="T8" fmla="*/ 424 w 484"/>
                <a:gd name="T9" fmla="*/ 120 h 120"/>
                <a:gd name="T10" fmla="*/ 484 w 484"/>
                <a:gd name="T11" fmla="*/ 60 h 120"/>
                <a:gd name="T12" fmla="*/ 424 w 484"/>
                <a:gd name="T13" fmla="*/ 0 h 120"/>
                <a:gd name="T14" fmla="*/ 424 w 484"/>
                <a:gd name="T15" fmla="*/ 0 h 120"/>
                <a:gd name="T16" fmla="*/ 424 w 484"/>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120">
                  <a:moveTo>
                    <a:pt x="424" y="0"/>
                  </a:moveTo>
                  <a:cubicBezTo>
                    <a:pt x="60" y="0"/>
                    <a:pt x="60" y="0"/>
                    <a:pt x="60" y="0"/>
                  </a:cubicBezTo>
                  <a:cubicBezTo>
                    <a:pt x="27" y="0"/>
                    <a:pt x="0" y="27"/>
                    <a:pt x="0" y="60"/>
                  </a:cubicBezTo>
                  <a:cubicBezTo>
                    <a:pt x="0" y="93"/>
                    <a:pt x="27" y="120"/>
                    <a:pt x="60" y="120"/>
                  </a:cubicBezTo>
                  <a:cubicBezTo>
                    <a:pt x="424" y="120"/>
                    <a:pt x="424" y="120"/>
                    <a:pt x="424" y="120"/>
                  </a:cubicBezTo>
                  <a:cubicBezTo>
                    <a:pt x="457" y="120"/>
                    <a:pt x="484" y="93"/>
                    <a:pt x="484" y="60"/>
                  </a:cubicBezTo>
                  <a:cubicBezTo>
                    <a:pt x="484" y="27"/>
                    <a:pt x="457" y="0"/>
                    <a:pt x="424" y="0"/>
                  </a:cubicBezTo>
                  <a:close/>
                  <a:moveTo>
                    <a:pt x="424" y="0"/>
                  </a:move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4" name="Freeform 10">
              <a:extLst>
                <a:ext uri="{FF2B5EF4-FFF2-40B4-BE49-F238E27FC236}">
                  <a16:creationId xmlns:a16="http://schemas.microsoft.com/office/drawing/2014/main" id="{510D992D-1943-403C-A130-B2E66CE14548}"/>
                </a:ext>
              </a:extLst>
            </p:cNvPr>
            <p:cNvSpPr>
              <a:spLocks noEditPoints="1"/>
            </p:cNvSpPr>
            <p:nvPr/>
          </p:nvSpPr>
          <p:spPr bwMode="auto">
            <a:xfrm>
              <a:off x="-1897063" y="1614488"/>
              <a:ext cx="966788" cy="119062"/>
            </a:xfrm>
            <a:custGeom>
              <a:avLst/>
              <a:gdLst>
                <a:gd name="T0" fmla="*/ 60 w 968"/>
                <a:gd name="T1" fmla="*/ 120 h 120"/>
                <a:gd name="T2" fmla="*/ 908 w 968"/>
                <a:gd name="T3" fmla="*/ 120 h 120"/>
                <a:gd name="T4" fmla="*/ 968 w 968"/>
                <a:gd name="T5" fmla="*/ 60 h 120"/>
                <a:gd name="T6" fmla="*/ 908 w 968"/>
                <a:gd name="T7" fmla="*/ 0 h 120"/>
                <a:gd name="T8" fmla="*/ 60 w 968"/>
                <a:gd name="T9" fmla="*/ 0 h 120"/>
                <a:gd name="T10" fmla="*/ 0 w 968"/>
                <a:gd name="T11" fmla="*/ 60 h 120"/>
                <a:gd name="T12" fmla="*/ 60 w 968"/>
                <a:gd name="T13" fmla="*/ 120 h 120"/>
                <a:gd name="T14" fmla="*/ 60 w 968"/>
                <a:gd name="T15" fmla="*/ 120 h 120"/>
                <a:gd name="T16" fmla="*/ 60 w 968"/>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20">
                  <a:moveTo>
                    <a:pt x="60" y="120"/>
                  </a:moveTo>
                  <a:cubicBezTo>
                    <a:pt x="908" y="120"/>
                    <a:pt x="908" y="120"/>
                    <a:pt x="908" y="120"/>
                  </a:cubicBezTo>
                  <a:cubicBezTo>
                    <a:pt x="941" y="120"/>
                    <a:pt x="968" y="93"/>
                    <a:pt x="968" y="60"/>
                  </a:cubicBezTo>
                  <a:cubicBezTo>
                    <a:pt x="968" y="27"/>
                    <a:pt x="941" y="0"/>
                    <a:pt x="908"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grpSp>
        <p:nvGrpSpPr>
          <p:cNvPr id="29" name="Group 28">
            <a:extLst>
              <a:ext uri="{FF2B5EF4-FFF2-40B4-BE49-F238E27FC236}">
                <a16:creationId xmlns:a16="http://schemas.microsoft.com/office/drawing/2014/main" id="{6A009746-46CE-4A3B-8458-BE4913AA1BCF}"/>
              </a:ext>
            </a:extLst>
          </p:cNvPr>
          <p:cNvGrpSpPr/>
          <p:nvPr/>
        </p:nvGrpSpPr>
        <p:grpSpPr>
          <a:xfrm>
            <a:off x="3499168" y="3138868"/>
            <a:ext cx="394180" cy="387768"/>
            <a:chOff x="-4803776" y="-625476"/>
            <a:chExt cx="2049463" cy="2016126"/>
          </a:xfrm>
          <a:solidFill>
            <a:schemeClr val="accent2">
              <a:lumMod val="75000"/>
            </a:schemeClr>
          </a:solidFill>
        </p:grpSpPr>
        <p:sp>
          <p:nvSpPr>
            <p:cNvPr id="19" name="Freeform 14">
              <a:extLst>
                <a:ext uri="{FF2B5EF4-FFF2-40B4-BE49-F238E27FC236}">
                  <a16:creationId xmlns:a16="http://schemas.microsoft.com/office/drawing/2014/main" id="{41719470-65BE-4AA5-8D86-AB9DF16EF5BA}"/>
                </a:ext>
              </a:extLst>
            </p:cNvPr>
            <p:cNvSpPr>
              <a:spLocks noEditPoints="1"/>
            </p:cNvSpPr>
            <p:nvPr/>
          </p:nvSpPr>
          <p:spPr bwMode="auto">
            <a:xfrm>
              <a:off x="-3968751" y="-625476"/>
              <a:ext cx="385763" cy="384175"/>
            </a:xfrm>
            <a:custGeom>
              <a:avLst/>
              <a:gdLst>
                <a:gd name="T0" fmla="*/ 89 w 179"/>
                <a:gd name="T1" fmla="*/ 179 h 179"/>
                <a:gd name="T2" fmla="*/ 179 w 179"/>
                <a:gd name="T3" fmla="*/ 90 h 179"/>
                <a:gd name="T4" fmla="*/ 89 w 179"/>
                <a:gd name="T5" fmla="*/ 0 h 179"/>
                <a:gd name="T6" fmla="*/ 0 w 179"/>
                <a:gd name="T7" fmla="*/ 90 h 179"/>
                <a:gd name="T8" fmla="*/ 89 w 179"/>
                <a:gd name="T9" fmla="*/ 179 h 179"/>
                <a:gd name="T10" fmla="*/ 89 w 179"/>
                <a:gd name="T11" fmla="*/ 179 h 179"/>
                <a:gd name="T12" fmla="*/ 89 w 179"/>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179" h="179">
                  <a:moveTo>
                    <a:pt x="89" y="179"/>
                  </a:moveTo>
                  <a:cubicBezTo>
                    <a:pt x="139" y="179"/>
                    <a:pt x="179" y="139"/>
                    <a:pt x="179" y="90"/>
                  </a:cubicBezTo>
                  <a:cubicBezTo>
                    <a:pt x="179" y="40"/>
                    <a:pt x="139" y="0"/>
                    <a:pt x="89" y="0"/>
                  </a:cubicBezTo>
                  <a:cubicBezTo>
                    <a:pt x="40" y="0"/>
                    <a:pt x="0" y="40"/>
                    <a:pt x="0" y="90"/>
                  </a:cubicBezTo>
                  <a:cubicBezTo>
                    <a:pt x="0" y="139"/>
                    <a:pt x="40" y="179"/>
                    <a:pt x="89" y="179"/>
                  </a:cubicBezTo>
                  <a:close/>
                  <a:moveTo>
                    <a:pt x="89" y="179"/>
                  </a:moveTo>
                  <a:cubicBezTo>
                    <a:pt x="89" y="179"/>
                    <a:pt x="89" y="179"/>
                    <a:pt x="8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 name="Freeform 15">
              <a:extLst>
                <a:ext uri="{FF2B5EF4-FFF2-40B4-BE49-F238E27FC236}">
                  <a16:creationId xmlns:a16="http://schemas.microsoft.com/office/drawing/2014/main" id="{FB7E61BA-0095-4C77-B4CD-20C2CD5481A0}"/>
                </a:ext>
              </a:extLst>
            </p:cNvPr>
            <p:cNvSpPr>
              <a:spLocks noEditPoints="1"/>
            </p:cNvSpPr>
            <p:nvPr/>
          </p:nvSpPr>
          <p:spPr bwMode="auto">
            <a:xfrm>
              <a:off x="-4154488" y="-165100"/>
              <a:ext cx="755650" cy="517525"/>
            </a:xfrm>
            <a:custGeom>
              <a:avLst/>
              <a:gdLst>
                <a:gd name="T0" fmla="*/ 34 w 350"/>
                <a:gd name="T1" fmla="*/ 241 h 241"/>
                <a:gd name="T2" fmla="*/ 317 w 350"/>
                <a:gd name="T3" fmla="*/ 241 h 241"/>
                <a:gd name="T4" fmla="*/ 350 w 350"/>
                <a:gd name="T5" fmla="*/ 207 h 241"/>
                <a:gd name="T6" fmla="*/ 350 w 350"/>
                <a:gd name="T7" fmla="*/ 84 h 241"/>
                <a:gd name="T8" fmla="*/ 296 w 350"/>
                <a:gd name="T9" fmla="*/ 9 h 241"/>
                <a:gd name="T10" fmla="*/ 296 w 350"/>
                <a:gd name="T11" fmla="*/ 9 h 241"/>
                <a:gd name="T12" fmla="*/ 248 w 350"/>
                <a:gd name="T13" fmla="*/ 1 h 241"/>
                <a:gd name="T14" fmla="*/ 238 w 350"/>
                <a:gd name="T15" fmla="*/ 6 h 241"/>
                <a:gd name="T16" fmla="*/ 184 w 350"/>
                <a:gd name="T17" fmla="*/ 154 h 241"/>
                <a:gd name="T18" fmla="*/ 166 w 350"/>
                <a:gd name="T19" fmla="*/ 154 h 241"/>
                <a:gd name="T20" fmla="*/ 112 w 350"/>
                <a:gd name="T21" fmla="*/ 6 h 241"/>
                <a:gd name="T22" fmla="*/ 105 w 350"/>
                <a:gd name="T23" fmla="*/ 1 h 241"/>
                <a:gd name="T24" fmla="*/ 55 w 350"/>
                <a:gd name="T25" fmla="*/ 9 h 241"/>
                <a:gd name="T26" fmla="*/ 0 w 350"/>
                <a:gd name="T27" fmla="*/ 84 h 241"/>
                <a:gd name="T28" fmla="*/ 0 w 350"/>
                <a:gd name="T29" fmla="*/ 207 h 241"/>
                <a:gd name="T30" fmla="*/ 34 w 350"/>
                <a:gd name="T31" fmla="*/ 241 h 241"/>
                <a:gd name="T32" fmla="*/ 34 w 350"/>
                <a:gd name="T33" fmla="*/ 241 h 241"/>
                <a:gd name="T34" fmla="*/ 34 w 350"/>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241">
                  <a:moveTo>
                    <a:pt x="34" y="241"/>
                  </a:moveTo>
                  <a:cubicBezTo>
                    <a:pt x="317" y="241"/>
                    <a:pt x="317" y="241"/>
                    <a:pt x="317" y="241"/>
                  </a:cubicBezTo>
                  <a:cubicBezTo>
                    <a:pt x="335" y="241"/>
                    <a:pt x="350" y="226"/>
                    <a:pt x="350" y="207"/>
                  </a:cubicBezTo>
                  <a:cubicBezTo>
                    <a:pt x="350" y="84"/>
                    <a:pt x="350" y="84"/>
                    <a:pt x="350" y="84"/>
                  </a:cubicBezTo>
                  <a:cubicBezTo>
                    <a:pt x="350" y="50"/>
                    <a:pt x="328" y="20"/>
                    <a:pt x="296" y="9"/>
                  </a:cubicBezTo>
                  <a:cubicBezTo>
                    <a:pt x="296" y="9"/>
                    <a:pt x="296" y="9"/>
                    <a:pt x="296" y="9"/>
                  </a:cubicBezTo>
                  <a:cubicBezTo>
                    <a:pt x="248" y="1"/>
                    <a:pt x="248" y="1"/>
                    <a:pt x="248" y="1"/>
                  </a:cubicBezTo>
                  <a:cubicBezTo>
                    <a:pt x="244" y="0"/>
                    <a:pt x="240" y="2"/>
                    <a:pt x="238" y="6"/>
                  </a:cubicBezTo>
                  <a:cubicBezTo>
                    <a:pt x="184" y="154"/>
                    <a:pt x="184" y="154"/>
                    <a:pt x="184" y="154"/>
                  </a:cubicBezTo>
                  <a:cubicBezTo>
                    <a:pt x="181" y="162"/>
                    <a:pt x="169" y="162"/>
                    <a:pt x="166" y="154"/>
                  </a:cubicBezTo>
                  <a:cubicBezTo>
                    <a:pt x="112" y="6"/>
                    <a:pt x="112" y="6"/>
                    <a:pt x="112" y="6"/>
                  </a:cubicBezTo>
                  <a:cubicBezTo>
                    <a:pt x="111" y="3"/>
                    <a:pt x="108" y="1"/>
                    <a:pt x="105" y="1"/>
                  </a:cubicBezTo>
                  <a:cubicBezTo>
                    <a:pt x="104" y="1"/>
                    <a:pt x="55" y="9"/>
                    <a:pt x="55" y="9"/>
                  </a:cubicBezTo>
                  <a:cubicBezTo>
                    <a:pt x="22" y="20"/>
                    <a:pt x="0" y="50"/>
                    <a:pt x="0" y="84"/>
                  </a:cubicBezTo>
                  <a:cubicBezTo>
                    <a:pt x="0" y="207"/>
                    <a:pt x="0" y="207"/>
                    <a:pt x="0" y="207"/>
                  </a:cubicBezTo>
                  <a:cubicBezTo>
                    <a:pt x="0" y="226"/>
                    <a:pt x="15" y="241"/>
                    <a:pt x="34" y="241"/>
                  </a:cubicBezTo>
                  <a:close/>
                  <a:moveTo>
                    <a:pt x="34" y="241"/>
                  </a:moveTo>
                  <a:cubicBezTo>
                    <a:pt x="34" y="241"/>
                    <a:pt x="34" y="241"/>
                    <a:pt x="34" y="2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2" name="Freeform 16">
              <a:extLst>
                <a:ext uri="{FF2B5EF4-FFF2-40B4-BE49-F238E27FC236}">
                  <a16:creationId xmlns:a16="http://schemas.microsoft.com/office/drawing/2014/main" id="{CF5DBA13-290A-4493-AC1A-C6EAFBE841C9}"/>
                </a:ext>
              </a:extLst>
            </p:cNvPr>
            <p:cNvSpPr>
              <a:spLocks noEditPoints="1"/>
            </p:cNvSpPr>
            <p:nvPr/>
          </p:nvSpPr>
          <p:spPr bwMode="auto">
            <a:xfrm>
              <a:off x="-3481388" y="819150"/>
              <a:ext cx="727075" cy="571500"/>
            </a:xfrm>
            <a:custGeom>
              <a:avLst/>
              <a:gdLst>
                <a:gd name="T0" fmla="*/ 273 w 337"/>
                <a:gd name="T1" fmla="*/ 11 h 266"/>
                <a:gd name="T2" fmla="*/ 272 w 337"/>
                <a:gd name="T3" fmla="*/ 10 h 266"/>
                <a:gd name="T4" fmla="*/ 246 w 337"/>
                <a:gd name="T5" fmla="*/ 2 h 266"/>
                <a:gd name="T6" fmla="*/ 224 w 337"/>
                <a:gd name="T7" fmla="*/ 7 h 266"/>
                <a:gd name="T8" fmla="*/ 169 w 337"/>
                <a:gd name="T9" fmla="*/ 57 h 266"/>
                <a:gd name="T10" fmla="*/ 113 w 337"/>
                <a:gd name="T11" fmla="*/ 7 h 266"/>
                <a:gd name="T12" fmla="*/ 91 w 337"/>
                <a:gd name="T13" fmla="*/ 2 h 266"/>
                <a:gd name="T14" fmla="*/ 66 w 337"/>
                <a:gd name="T15" fmla="*/ 10 h 266"/>
                <a:gd name="T16" fmla="*/ 65 w 337"/>
                <a:gd name="T17" fmla="*/ 11 h 266"/>
                <a:gd name="T18" fmla="*/ 0 w 337"/>
                <a:gd name="T19" fmla="*/ 100 h 266"/>
                <a:gd name="T20" fmla="*/ 0 w 337"/>
                <a:gd name="T21" fmla="*/ 243 h 266"/>
                <a:gd name="T22" fmla="*/ 23 w 337"/>
                <a:gd name="T23" fmla="*/ 266 h 266"/>
                <a:gd name="T24" fmla="*/ 314 w 337"/>
                <a:gd name="T25" fmla="*/ 266 h 266"/>
                <a:gd name="T26" fmla="*/ 337 w 337"/>
                <a:gd name="T27" fmla="*/ 243 h 266"/>
                <a:gd name="T28" fmla="*/ 337 w 337"/>
                <a:gd name="T29" fmla="*/ 100 h 266"/>
                <a:gd name="T30" fmla="*/ 273 w 337"/>
                <a:gd name="T31" fmla="*/ 11 h 266"/>
                <a:gd name="T32" fmla="*/ 273 w 337"/>
                <a:gd name="T33" fmla="*/ 11 h 266"/>
                <a:gd name="T34" fmla="*/ 273 w 337"/>
                <a:gd name="T35" fmla="*/ 1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66">
                  <a:moveTo>
                    <a:pt x="273" y="11"/>
                  </a:moveTo>
                  <a:cubicBezTo>
                    <a:pt x="272" y="10"/>
                    <a:pt x="272" y="10"/>
                    <a:pt x="272" y="10"/>
                  </a:cubicBezTo>
                  <a:cubicBezTo>
                    <a:pt x="246" y="2"/>
                    <a:pt x="246" y="2"/>
                    <a:pt x="246" y="2"/>
                  </a:cubicBezTo>
                  <a:cubicBezTo>
                    <a:pt x="239" y="0"/>
                    <a:pt x="230" y="2"/>
                    <a:pt x="224" y="7"/>
                  </a:cubicBezTo>
                  <a:cubicBezTo>
                    <a:pt x="169" y="57"/>
                    <a:pt x="169" y="57"/>
                    <a:pt x="169" y="57"/>
                  </a:cubicBezTo>
                  <a:cubicBezTo>
                    <a:pt x="113" y="7"/>
                    <a:pt x="113" y="7"/>
                    <a:pt x="113" y="7"/>
                  </a:cubicBezTo>
                  <a:cubicBezTo>
                    <a:pt x="108" y="2"/>
                    <a:pt x="99" y="0"/>
                    <a:pt x="91" y="2"/>
                  </a:cubicBezTo>
                  <a:cubicBezTo>
                    <a:pt x="66" y="10"/>
                    <a:pt x="66" y="10"/>
                    <a:pt x="66" y="10"/>
                  </a:cubicBezTo>
                  <a:cubicBezTo>
                    <a:pt x="66" y="10"/>
                    <a:pt x="65" y="10"/>
                    <a:pt x="65" y="11"/>
                  </a:cubicBezTo>
                  <a:cubicBezTo>
                    <a:pt x="26" y="23"/>
                    <a:pt x="0" y="60"/>
                    <a:pt x="0" y="100"/>
                  </a:cubicBezTo>
                  <a:cubicBezTo>
                    <a:pt x="0" y="243"/>
                    <a:pt x="0" y="243"/>
                    <a:pt x="0" y="243"/>
                  </a:cubicBezTo>
                  <a:cubicBezTo>
                    <a:pt x="0" y="255"/>
                    <a:pt x="11" y="266"/>
                    <a:pt x="23" y="266"/>
                  </a:cubicBezTo>
                  <a:cubicBezTo>
                    <a:pt x="314" y="266"/>
                    <a:pt x="314" y="266"/>
                    <a:pt x="314" y="266"/>
                  </a:cubicBezTo>
                  <a:cubicBezTo>
                    <a:pt x="327" y="266"/>
                    <a:pt x="337" y="255"/>
                    <a:pt x="337" y="243"/>
                  </a:cubicBezTo>
                  <a:cubicBezTo>
                    <a:pt x="337" y="100"/>
                    <a:pt x="337" y="100"/>
                    <a:pt x="337" y="100"/>
                  </a:cubicBezTo>
                  <a:cubicBezTo>
                    <a:pt x="337" y="60"/>
                    <a:pt x="311" y="23"/>
                    <a:pt x="273" y="11"/>
                  </a:cubicBezTo>
                  <a:close/>
                  <a:moveTo>
                    <a:pt x="273" y="11"/>
                  </a:moveTo>
                  <a:cubicBezTo>
                    <a:pt x="273" y="11"/>
                    <a:pt x="273" y="11"/>
                    <a:pt x="273"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3" name="Freeform 17">
              <a:extLst>
                <a:ext uri="{FF2B5EF4-FFF2-40B4-BE49-F238E27FC236}">
                  <a16:creationId xmlns:a16="http://schemas.microsoft.com/office/drawing/2014/main" id="{0AF8B6C1-5CFB-496C-9E6C-668BB8141B7E}"/>
                </a:ext>
              </a:extLst>
            </p:cNvPr>
            <p:cNvSpPr>
              <a:spLocks noEditPoints="1"/>
            </p:cNvSpPr>
            <p:nvPr/>
          </p:nvSpPr>
          <p:spPr bwMode="auto">
            <a:xfrm>
              <a:off x="-3324226" y="377825"/>
              <a:ext cx="414338" cy="412750"/>
            </a:xfrm>
            <a:custGeom>
              <a:avLst/>
              <a:gdLst>
                <a:gd name="T0" fmla="*/ 96 w 192"/>
                <a:gd name="T1" fmla="*/ 192 h 192"/>
                <a:gd name="T2" fmla="*/ 192 w 192"/>
                <a:gd name="T3" fmla="*/ 96 h 192"/>
                <a:gd name="T4" fmla="*/ 96 w 192"/>
                <a:gd name="T5" fmla="*/ 0 h 192"/>
                <a:gd name="T6" fmla="*/ 0 w 192"/>
                <a:gd name="T7" fmla="*/ 96 h 192"/>
                <a:gd name="T8" fmla="*/ 96 w 192"/>
                <a:gd name="T9" fmla="*/ 192 h 192"/>
                <a:gd name="T10" fmla="*/ 96 w 192"/>
                <a:gd name="T11" fmla="*/ 192 h 192"/>
                <a:gd name="T12" fmla="*/ 96 w 19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92" h="192">
                  <a:moveTo>
                    <a:pt x="96" y="192"/>
                  </a:moveTo>
                  <a:cubicBezTo>
                    <a:pt x="149" y="192"/>
                    <a:pt x="192" y="149"/>
                    <a:pt x="192" y="96"/>
                  </a:cubicBezTo>
                  <a:cubicBezTo>
                    <a:pt x="192" y="43"/>
                    <a:pt x="149" y="0"/>
                    <a:pt x="96" y="0"/>
                  </a:cubicBezTo>
                  <a:cubicBezTo>
                    <a:pt x="43" y="0"/>
                    <a:pt x="0" y="43"/>
                    <a:pt x="0" y="96"/>
                  </a:cubicBezTo>
                  <a:cubicBezTo>
                    <a:pt x="0" y="149"/>
                    <a:pt x="43" y="192"/>
                    <a:pt x="96" y="192"/>
                  </a:cubicBezTo>
                  <a:close/>
                  <a:moveTo>
                    <a:pt x="96" y="192"/>
                  </a:moveTo>
                  <a:cubicBezTo>
                    <a:pt x="96" y="192"/>
                    <a:pt x="96" y="192"/>
                    <a:pt x="96" y="1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4" name="Freeform 18">
              <a:extLst>
                <a:ext uri="{FF2B5EF4-FFF2-40B4-BE49-F238E27FC236}">
                  <a16:creationId xmlns:a16="http://schemas.microsoft.com/office/drawing/2014/main" id="{3DB56AC3-B132-4695-9D70-AB86AB1DE2EB}"/>
                </a:ext>
              </a:extLst>
            </p:cNvPr>
            <p:cNvSpPr>
              <a:spLocks noEditPoints="1"/>
            </p:cNvSpPr>
            <p:nvPr/>
          </p:nvSpPr>
          <p:spPr bwMode="auto">
            <a:xfrm>
              <a:off x="-4803776" y="819150"/>
              <a:ext cx="727075" cy="571500"/>
            </a:xfrm>
            <a:custGeom>
              <a:avLst/>
              <a:gdLst>
                <a:gd name="T0" fmla="*/ 272 w 337"/>
                <a:gd name="T1" fmla="*/ 11 h 266"/>
                <a:gd name="T2" fmla="*/ 272 w 337"/>
                <a:gd name="T3" fmla="*/ 10 h 266"/>
                <a:gd name="T4" fmla="*/ 246 w 337"/>
                <a:gd name="T5" fmla="*/ 2 h 266"/>
                <a:gd name="T6" fmla="*/ 224 w 337"/>
                <a:gd name="T7" fmla="*/ 7 h 266"/>
                <a:gd name="T8" fmla="*/ 169 w 337"/>
                <a:gd name="T9" fmla="*/ 57 h 266"/>
                <a:gd name="T10" fmla="*/ 113 w 337"/>
                <a:gd name="T11" fmla="*/ 7 h 266"/>
                <a:gd name="T12" fmla="*/ 91 w 337"/>
                <a:gd name="T13" fmla="*/ 2 h 266"/>
                <a:gd name="T14" fmla="*/ 65 w 337"/>
                <a:gd name="T15" fmla="*/ 11 h 266"/>
                <a:gd name="T16" fmla="*/ 0 w 337"/>
                <a:gd name="T17" fmla="*/ 100 h 266"/>
                <a:gd name="T18" fmla="*/ 0 w 337"/>
                <a:gd name="T19" fmla="*/ 243 h 266"/>
                <a:gd name="T20" fmla="*/ 23 w 337"/>
                <a:gd name="T21" fmla="*/ 266 h 266"/>
                <a:gd name="T22" fmla="*/ 314 w 337"/>
                <a:gd name="T23" fmla="*/ 266 h 266"/>
                <a:gd name="T24" fmla="*/ 337 w 337"/>
                <a:gd name="T25" fmla="*/ 243 h 266"/>
                <a:gd name="T26" fmla="*/ 337 w 337"/>
                <a:gd name="T27" fmla="*/ 100 h 266"/>
                <a:gd name="T28" fmla="*/ 272 w 337"/>
                <a:gd name="T29" fmla="*/ 11 h 266"/>
                <a:gd name="T30" fmla="*/ 272 w 337"/>
                <a:gd name="T31" fmla="*/ 11 h 266"/>
                <a:gd name="T32" fmla="*/ 272 w 337"/>
                <a:gd name="T33" fmla="*/ 1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7" h="266">
                  <a:moveTo>
                    <a:pt x="272" y="11"/>
                  </a:moveTo>
                  <a:cubicBezTo>
                    <a:pt x="272" y="10"/>
                    <a:pt x="272" y="10"/>
                    <a:pt x="272" y="10"/>
                  </a:cubicBezTo>
                  <a:cubicBezTo>
                    <a:pt x="246" y="2"/>
                    <a:pt x="246" y="2"/>
                    <a:pt x="246" y="2"/>
                  </a:cubicBezTo>
                  <a:cubicBezTo>
                    <a:pt x="238" y="0"/>
                    <a:pt x="230" y="2"/>
                    <a:pt x="224" y="7"/>
                  </a:cubicBezTo>
                  <a:cubicBezTo>
                    <a:pt x="169" y="57"/>
                    <a:pt x="169" y="57"/>
                    <a:pt x="169" y="57"/>
                  </a:cubicBezTo>
                  <a:cubicBezTo>
                    <a:pt x="113" y="7"/>
                    <a:pt x="113" y="7"/>
                    <a:pt x="113" y="7"/>
                  </a:cubicBezTo>
                  <a:cubicBezTo>
                    <a:pt x="107" y="2"/>
                    <a:pt x="99" y="0"/>
                    <a:pt x="91" y="2"/>
                  </a:cubicBezTo>
                  <a:cubicBezTo>
                    <a:pt x="91" y="2"/>
                    <a:pt x="65" y="10"/>
                    <a:pt x="65" y="11"/>
                  </a:cubicBezTo>
                  <a:cubicBezTo>
                    <a:pt x="26" y="23"/>
                    <a:pt x="0" y="60"/>
                    <a:pt x="0" y="100"/>
                  </a:cubicBezTo>
                  <a:cubicBezTo>
                    <a:pt x="0" y="243"/>
                    <a:pt x="0" y="243"/>
                    <a:pt x="0" y="243"/>
                  </a:cubicBezTo>
                  <a:cubicBezTo>
                    <a:pt x="0" y="255"/>
                    <a:pt x="10" y="266"/>
                    <a:pt x="23" y="266"/>
                  </a:cubicBezTo>
                  <a:cubicBezTo>
                    <a:pt x="314" y="266"/>
                    <a:pt x="314" y="266"/>
                    <a:pt x="314" y="266"/>
                  </a:cubicBezTo>
                  <a:cubicBezTo>
                    <a:pt x="327" y="266"/>
                    <a:pt x="337" y="255"/>
                    <a:pt x="337" y="243"/>
                  </a:cubicBezTo>
                  <a:cubicBezTo>
                    <a:pt x="337" y="100"/>
                    <a:pt x="337" y="100"/>
                    <a:pt x="337" y="100"/>
                  </a:cubicBezTo>
                  <a:cubicBezTo>
                    <a:pt x="337" y="60"/>
                    <a:pt x="311" y="23"/>
                    <a:pt x="272" y="11"/>
                  </a:cubicBezTo>
                  <a:close/>
                  <a:moveTo>
                    <a:pt x="272" y="11"/>
                  </a:moveTo>
                  <a:cubicBezTo>
                    <a:pt x="272" y="11"/>
                    <a:pt x="272" y="11"/>
                    <a:pt x="272"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5" name="Freeform 19">
              <a:extLst>
                <a:ext uri="{FF2B5EF4-FFF2-40B4-BE49-F238E27FC236}">
                  <a16:creationId xmlns:a16="http://schemas.microsoft.com/office/drawing/2014/main" id="{7D16EC71-9AFE-4B5A-BF96-D5DC561B5EF9}"/>
                </a:ext>
              </a:extLst>
            </p:cNvPr>
            <p:cNvSpPr>
              <a:spLocks noEditPoints="1"/>
            </p:cNvSpPr>
            <p:nvPr/>
          </p:nvSpPr>
          <p:spPr bwMode="auto">
            <a:xfrm>
              <a:off x="-4645026" y="377825"/>
              <a:ext cx="411163" cy="412750"/>
            </a:xfrm>
            <a:custGeom>
              <a:avLst/>
              <a:gdLst>
                <a:gd name="T0" fmla="*/ 0 w 191"/>
                <a:gd name="T1" fmla="*/ 96 h 192"/>
                <a:gd name="T2" fmla="*/ 96 w 191"/>
                <a:gd name="T3" fmla="*/ 192 h 192"/>
                <a:gd name="T4" fmla="*/ 191 w 191"/>
                <a:gd name="T5" fmla="*/ 96 h 192"/>
                <a:gd name="T6" fmla="*/ 96 w 191"/>
                <a:gd name="T7" fmla="*/ 0 h 192"/>
                <a:gd name="T8" fmla="*/ 0 w 191"/>
                <a:gd name="T9" fmla="*/ 96 h 192"/>
                <a:gd name="T10" fmla="*/ 0 w 191"/>
                <a:gd name="T11" fmla="*/ 96 h 192"/>
                <a:gd name="T12" fmla="*/ 0 w 191"/>
                <a:gd name="T13" fmla="*/ 96 h 192"/>
              </a:gdLst>
              <a:ahLst/>
              <a:cxnLst>
                <a:cxn ang="0">
                  <a:pos x="T0" y="T1"/>
                </a:cxn>
                <a:cxn ang="0">
                  <a:pos x="T2" y="T3"/>
                </a:cxn>
                <a:cxn ang="0">
                  <a:pos x="T4" y="T5"/>
                </a:cxn>
                <a:cxn ang="0">
                  <a:pos x="T6" y="T7"/>
                </a:cxn>
                <a:cxn ang="0">
                  <a:pos x="T8" y="T9"/>
                </a:cxn>
                <a:cxn ang="0">
                  <a:pos x="T10" y="T11"/>
                </a:cxn>
                <a:cxn ang="0">
                  <a:pos x="T12" y="T13"/>
                </a:cxn>
              </a:cxnLst>
              <a:rect l="0" t="0" r="r" b="b"/>
              <a:pathLst>
                <a:path w="191" h="192">
                  <a:moveTo>
                    <a:pt x="0" y="96"/>
                  </a:moveTo>
                  <a:cubicBezTo>
                    <a:pt x="0" y="149"/>
                    <a:pt x="43" y="192"/>
                    <a:pt x="96" y="192"/>
                  </a:cubicBezTo>
                  <a:cubicBezTo>
                    <a:pt x="148" y="192"/>
                    <a:pt x="191" y="149"/>
                    <a:pt x="191" y="96"/>
                  </a:cubicBezTo>
                  <a:cubicBezTo>
                    <a:pt x="191" y="43"/>
                    <a:pt x="148" y="0"/>
                    <a:pt x="96" y="0"/>
                  </a:cubicBezTo>
                  <a:cubicBezTo>
                    <a:pt x="43" y="0"/>
                    <a:pt x="0" y="43"/>
                    <a:pt x="0" y="96"/>
                  </a:cubicBezTo>
                  <a:close/>
                  <a:moveTo>
                    <a:pt x="0" y="96"/>
                  </a:moveTo>
                  <a:cubicBezTo>
                    <a:pt x="0" y="96"/>
                    <a:pt x="0" y="96"/>
                    <a:pt x="0" y="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6" name="Freeform 20">
              <a:extLst>
                <a:ext uri="{FF2B5EF4-FFF2-40B4-BE49-F238E27FC236}">
                  <a16:creationId xmlns:a16="http://schemas.microsoft.com/office/drawing/2014/main" id="{C3172051-9CED-4230-8721-9D0321555FE1}"/>
                </a:ext>
              </a:extLst>
            </p:cNvPr>
            <p:cNvSpPr>
              <a:spLocks noEditPoints="1"/>
            </p:cNvSpPr>
            <p:nvPr/>
          </p:nvSpPr>
          <p:spPr bwMode="auto">
            <a:xfrm>
              <a:off x="-3182938" y="-288925"/>
              <a:ext cx="312738" cy="515938"/>
            </a:xfrm>
            <a:custGeom>
              <a:avLst/>
              <a:gdLst>
                <a:gd name="T0" fmla="*/ 57 w 145"/>
                <a:gd name="T1" fmla="*/ 153 h 240"/>
                <a:gd name="T2" fmla="*/ 34 w 145"/>
                <a:gd name="T3" fmla="*/ 159 h 240"/>
                <a:gd name="T4" fmla="*/ 32 w 145"/>
                <a:gd name="T5" fmla="*/ 193 h 240"/>
                <a:gd name="T6" fmla="*/ 65 w 145"/>
                <a:gd name="T7" fmla="*/ 231 h 240"/>
                <a:gd name="T8" fmla="*/ 84 w 145"/>
                <a:gd name="T9" fmla="*/ 240 h 240"/>
                <a:gd name="T10" fmla="*/ 102 w 145"/>
                <a:gd name="T11" fmla="*/ 231 h 240"/>
                <a:gd name="T12" fmla="*/ 136 w 145"/>
                <a:gd name="T13" fmla="*/ 193 h 240"/>
                <a:gd name="T14" fmla="*/ 133 w 145"/>
                <a:gd name="T15" fmla="*/ 159 h 240"/>
                <a:gd name="T16" fmla="*/ 107 w 145"/>
                <a:gd name="T17" fmla="*/ 155 h 240"/>
                <a:gd name="T18" fmla="*/ 46 w 145"/>
                <a:gd name="T19" fmla="*/ 11 h 240"/>
                <a:gd name="T20" fmla="*/ 11 w 145"/>
                <a:gd name="T21" fmla="*/ 9 h 240"/>
                <a:gd name="T22" fmla="*/ 9 w 145"/>
                <a:gd name="T23" fmla="*/ 44 h 240"/>
                <a:gd name="T24" fmla="*/ 57 w 145"/>
                <a:gd name="T25" fmla="*/ 153 h 240"/>
                <a:gd name="T26" fmla="*/ 57 w 145"/>
                <a:gd name="T27" fmla="*/ 153 h 240"/>
                <a:gd name="T28" fmla="*/ 57 w 145"/>
                <a:gd name="T29" fmla="*/ 15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240">
                  <a:moveTo>
                    <a:pt x="57" y="153"/>
                  </a:moveTo>
                  <a:cubicBezTo>
                    <a:pt x="49" y="151"/>
                    <a:pt x="40" y="153"/>
                    <a:pt x="34" y="159"/>
                  </a:cubicBezTo>
                  <a:cubicBezTo>
                    <a:pt x="24" y="167"/>
                    <a:pt x="23" y="183"/>
                    <a:pt x="32" y="193"/>
                  </a:cubicBezTo>
                  <a:cubicBezTo>
                    <a:pt x="65" y="231"/>
                    <a:pt x="65" y="231"/>
                    <a:pt x="65" y="231"/>
                  </a:cubicBezTo>
                  <a:cubicBezTo>
                    <a:pt x="70" y="237"/>
                    <a:pt x="76" y="240"/>
                    <a:pt x="84" y="240"/>
                  </a:cubicBezTo>
                  <a:cubicBezTo>
                    <a:pt x="91" y="240"/>
                    <a:pt x="97" y="237"/>
                    <a:pt x="102" y="231"/>
                  </a:cubicBezTo>
                  <a:cubicBezTo>
                    <a:pt x="136" y="193"/>
                    <a:pt x="136" y="193"/>
                    <a:pt x="136" y="193"/>
                  </a:cubicBezTo>
                  <a:cubicBezTo>
                    <a:pt x="145" y="183"/>
                    <a:pt x="144" y="167"/>
                    <a:pt x="133" y="159"/>
                  </a:cubicBezTo>
                  <a:cubicBezTo>
                    <a:pt x="126" y="152"/>
                    <a:pt x="115" y="151"/>
                    <a:pt x="107" y="155"/>
                  </a:cubicBezTo>
                  <a:cubicBezTo>
                    <a:pt x="102" y="101"/>
                    <a:pt x="81" y="51"/>
                    <a:pt x="46" y="11"/>
                  </a:cubicBezTo>
                  <a:cubicBezTo>
                    <a:pt x="37" y="1"/>
                    <a:pt x="22" y="0"/>
                    <a:pt x="11" y="9"/>
                  </a:cubicBezTo>
                  <a:cubicBezTo>
                    <a:pt x="1" y="18"/>
                    <a:pt x="0" y="34"/>
                    <a:pt x="9" y="44"/>
                  </a:cubicBezTo>
                  <a:cubicBezTo>
                    <a:pt x="36" y="74"/>
                    <a:pt x="52" y="112"/>
                    <a:pt x="57" y="153"/>
                  </a:cubicBezTo>
                  <a:close/>
                  <a:moveTo>
                    <a:pt x="57" y="153"/>
                  </a:moveTo>
                  <a:cubicBezTo>
                    <a:pt x="57" y="153"/>
                    <a:pt x="57" y="153"/>
                    <a:pt x="57" y="1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7" name="Freeform 21">
              <a:extLst>
                <a:ext uri="{FF2B5EF4-FFF2-40B4-BE49-F238E27FC236}">
                  <a16:creationId xmlns:a16="http://schemas.microsoft.com/office/drawing/2014/main" id="{9EB1E2F2-246C-4B1D-8503-35071C61E00F}"/>
                </a:ext>
              </a:extLst>
            </p:cNvPr>
            <p:cNvSpPr>
              <a:spLocks noEditPoints="1"/>
            </p:cNvSpPr>
            <p:nvPr/>
          </p:nvSpPr>
          <p:spPr bwMode="auto">
            <a:xfrm>
              <a:off x="-4679951" y="-288925"/>
              <a:ext cx="309563" cy="515938"/>
            </a:xfrm>
            <a:custGeom>
              <a:avLst/>
              <a:gdLst>
                <a:gd name="T0" fmla="*/ 43 w 144"/>
                <a:gd name="T1" fmla="*/ 231 h 240"/>
                <a:gd name="T2" fmla="*/ 61 w 144"/>
                <a:gd name="T3" fmla="*/ 240 h 240"/>
                <a:gd name="T4" fmla="*/ 80 w 144"/>
                <a:gd name="T5" fmla="*/ 231 h 240"/>
                <a:gd name="T6" fmla="*/ 113 w 144"/>
                <a:gd name="T7" fmla="*/ 193 h 240"/>
                <a:gd name="T8" fmla="*/ 111 w 144"/>
                <a:gd name="T9" fmla="*/ 159 h 240"/>
                <a:gd name="T10" fmla="*/ 88 w 144"/>
                <a:gd name="T11" fmla="*/ 153 h 240"/>
                <a:gd name="T12" fmla="*/ 136 w 144"/>
                <a:gd name="T13" fmla="*/ 44 h 240"/>
                <a:gd name="T14" fmla="*/ 133 w 144"/>
                <a:gd name="T15" fmla="*/ 9 h 240"/>
                <a:gd name="T16" fmla="*/ 99 w 144"/>
                <a:gd name="T17" fmla="*/ 11 h 240"/>
                <a:gd name="T18" fmla="*/ 38 w 144"/>
                <a:gd name="T19" fmla="*/ 155 h 240"/>
                <a:gd name="T20" fmla="*/ 11 w 144"/>
                <a:gd name="T21" fmla="*/ 159 h 240"/>
                <a:gd name="T22" fmla="*/ 9 w 144"/>
                <a:gd name="T23" fmla="*/ 193 h 240"/>
                <a:gd name="T24" fmla="*/ 43 w 144"/>
                <a:gd name="T25" fmla="*/ 231 h 240"/>
                <a:gd name="T26" fmla="*/ 43 w 144"/>
                <a:gd name="T27" fmla="*/ 231 h 240"/>
                <a:gd name="T28" fmla="*/ 43 w 144"/>
                <a:gd name="T29" fmla="*/ 2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240">
                  <a:moveTo>
                    <a:pt x="43" y="231"/>
                  </a:moveTo>
                  <a:cubicBezTo>
                    <a:pt x="47" y="237"/>
                    <a:pt x="54" y="240"/>
                    <a:pt x="61" y="240"/>
                  </a:cubicBezTo>
                  <a:cubicBezTo>
                    <a:pt x="68" y="240"/>
                    <a:pt x="75" y="237"/>
                    <a:pt x="80" y="231"/>
                  </a:cubicBezTo>
                  <a:cubicBezTo>
                    <a:pt x="113" y="193"/>
                    <a:pt x="113" y="193"/>
                    <a:pt x="113" y="193"/>
                  </a:cubicBezTo>
                  <a:cubicBezTo>
                    <a:pt x="122" y="183"/>
                    <a:pt x="121" y="167"/>
                    <a:pt x="111" y="159"/>
                  </a:cubicBezTo>
                  <a:cubicBezTo>
                    <a:pt x="104" y="153"/>
                    <a:pt x="95" y="151"/>
                    <a:pt x="88" y="153"/>
                  </a:cubicBezTo>
                  <a:cubicBezTo>
                    <a:pt x="93" y="112"/>
                    <a:pt x="109" y="74"/>
                    <a:pt x="136" y="44"/>
                  </a:cubicBezTo>
                  <a:cubicBezTo>
                    <a:pt x="144" y="34"/>
                    <a:pt x="143" y="18"/>
                    <a:pt x="133" y="9"/>
                  </a:cubicBezTo>
                  <a:cubicBezTo>
                    <a:pt x="123" y="0"/>
                    <a:pt x="108" y="1"/>
                    <a:pt x="99" y="11"/>
                  </a:cubicBezTo>
                  <a:cubicBezTo>
                    <a:pt x="64" y="51"/>
                    <a:pt x="43" y="101"/>
                    <a:pt x="38" y="155"/>
                  </a:cubicBezTo>
                  <a:cubicBezTo>
                    <a:pt x="29" y="151"/>
                    <a:pt x="19" y="152"/>
                    <a:pt x="11" y="159"/>
                  </a:cubicBezTo>
                  <a:cubicBezTo>
                    <a:pt x="1" y="167"/>
                    <a:pt x="0" y="183"/>
                    <a:pt x="9" y="193"/>
                  </a:cubicBezTo>
                  <a:lnTo>
                    <a:pt x="43" y="231"/>
                  </a:lnTo>
                  <a:close/>
                  <a:moveTo>
                    <a:pt x="43" y="231"/>
                  </a:moveTo>
                  <a:cubicBezTo>
                    <a:pt x="43" y="231"/>
                    <a:pt x="43" y="231"/>
                    <a:pt x="4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8" name="Freeform 22">
              <a:extLst>
                <a:ext uri="{FF2B5EF4-FFF2-40B4-BE49-F238E27FC236}">
                  <a16:creationId xmlns:a16="http://schemas.microsoft.com/office/drawing/2014/main" id="{413DD120-4EAB-48C0-B412-1ED321645436}"/>
                </a:ext>
              </a:extLst>
            </p:cNvPr>
            <p:cNvSpPr>
              <a:spLocks noEditPoints="1"/>
            </p:cNvSpPr>
            <p:nvPr/>
          </p:nvSpPr>
          <p:spPr bwMode="auto">
            <a:xfrm>
              <a:off x="-3829051" y="-168275"/>
              <a:ext cx="100013" cy="249238"/>
            </a:xfrm>
            <a:custGeom>
              <a:avLst/>
              <a:gdLst>
                <a:gd name="T0" fmla="*/ 43 w 46"/>
                <a:gd name="T1" fmla="*/ 3 h 116"/>
                <a:gd name="T2" fmla="*/ 35 w 46"/>
                <a:gd name="T3" fmla="*/ 0 h 116"/>
                <a:gd name="T4" fmla="*/ 12 w 46"/>
                <a:gd name="T5" fmla="*/ 0 h 116"/>
                <a:gd name="T6" fmla="*/ 4 w 46"/>
                <a:gd name="T7" fmla="*/ 3 h 116"/>
                <a:gd name="T8" fmla="*/ 2 w 46"/>
                <a:gd name="T9" fmla="*/ 16 h 116"/>
                <a:gd name="T10" fmla="*/ 14 w 46"/>
                <a:gd name="T11" fmla="*/ 34 h 116"/>
                <a:gd name="T12" fmla="*/ 9 w 46"/>
                <a:gd name="T13" fmla="*/ 83 h 116"/>
                <a:gd name="T14" fmla="*/ 20 w 46"/>
                <a:gd name="T15" fmla="*/ 113 h 116"/>
                <a:gd name="T16" fmla="*/ 26 w 46"/>
                <a:gd name="T17" fmla="*/ 113 h 116"/>
                <a:gd name="T18" fmla="*/ 38 w 46"/>
                <a:gd name="T19" fmla="*/ 83 h 116"/>
                <a:gd name="T20" fmla="*/ 32 w 46"/>
                <a:gd name="T21" fmla="*/ 34 h 116"/>
                <a:gd name="T22" fmla="*/ 44 w 46"/>
                <a:gd name="T23" fmla="*/ 16 h 116"/>
                <a:gd name="T24" fmla="*/ 43 w 46"/>
                <a:gd name="T25" fmla="*/ 3 h 116"/>
                <a:gd name="T26" fmla="*/ 43 w 46"/>
                <a:gd name="T27" fmla="*/ 3 h 116"/>
                <a:gd name="T28" fmla="*/ 43 w 46"/>
                <a:gd name="T29"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16">
                  <a:moveTo>
                    <a:pt x="43" y="3"/>
                  </a:moveTo>
                  <a:cubicBezTo>
                    <a:pt x="41" y="1"/>
                    <a:pt x="38" y="0"/>
                    <a:pt x="35" y="0"/>
                  </a:cubicBezTo>
                  <a:cubicBezTo>
                    <a:pt x="12" y="0"/>
                    <a:pt x="12" y="0"/>
                    <a:pt x="12" y="0"/>
                  </a:cubicBezTo>
                  <a:cubicBezTo>
                    <a:pt x="9" y="0"/>
                    <a:pt x="6" y="1"/>
                    <a:pt x="4" y="3"/>
                  </a:cubicBezTo>
                  <a:cubicBezTo>
                    <a:pt x="0" y="7"/>
                    <a:pt x="0" y="12"/>
                    <a:pt x="2" y="16"/>
                  </a:cubicBezTo>
                  <a:cubicBezTo>
                    <a:pt x="14" y="34"/>
                    <a:pt x="14" y="34"/>
                    <a:pt x="14" y="34"/>
                  </a:cubicBezTo>
                  <a:cubicBezTo>
                    <a:pt x="9" y="83"/>
                    <a:pt x="9" y="83"/>
                    <a:pt x="9" y="83"/>
                  </a:cubicBezTo>
                  <a:cubicBezTo>
                    <a:pt x="20" y="113"/>
                    <a:pt x="20" y="113"/>
                    <a:pt x="20" y="113"/>
                  </a:cubicBezTo>
                  <a:cubicBezTo>
                    <a:pt x="21" y="116"/>
                    <a:pt x="25" y="116"/>
                    <a:pt x="26" y="113"/>
                  </a:cubicBezTo>
                  <a:cubicBezTo>
                    <a:pt x="38" y="83"/>
                    <a:pt x="38" y="83"/>
                    <a:pt x="38" y="83"/>
                  </a:cubicBezTo>
                  <a:cubicBezTo>
                    <a:pt x="32" y="34"/>
                    <a:pt x="32" y="34"/>
                    <a:pt x="32" y="34"/>
                  </a:cubicBezTo>
                  <a:cubicBezTo>
                    <a:pt x="44" y="16"/>
                    <a:pt x="44" y="16"/>
                    <a:pt x="44" y="16"/>
                  </a:cubicBezTo>
                  <a:cubicBezTo>
                    <a:pt x="46" y="12"/>
                    <a:pt x="46" y="7"/>
                    <a:pt x="43" y="3"/>
                  </a:cubicBezTo>
                  <a:close/>
                  <a:moveTo>
                    <a:pt x="43" y="3"/>
                  </a:moveTo>
                  <a:cubicBezTo>
                    <a:pt x="43" y="3"/>
                    <a:pt x="43" y="3"/>
                    <a:pt x="43"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grpSp>
        <p:nvGrpSpPr>
          <p:cNvPr id="52" name="Group 51">
            <a:extLst>
              <a:ext uri="{FF2B5EF4-FFF2-40B4-BE49-F238E27FC236}">
                <a16:creationId xmlns:a16="http://schemas.microsoft.com/office/drawing/2014/main" id="{8F240124-2163-4C06-AD79-E77AC212E377}"/>
              </a:ext>
            </a:extLst>
          </p:cNvPr>
          <p:cNvGrpSpPr/>
          <p:nvPr/>
        </p:nvGrpSpPr>
        <p:grpSpPr>
          <a:xfrm>
            <a:off x="3540030" y="3886204"/>
            <a:ext cx="362600" cy="367051"/>
            <a:chOff x="-2732088" y="566737"/>
            <a:chExt cx="2457450" cy="2487613"/>
          </a:xfrm>
          <a:solidFill>
            <a:schemeClr val="accent5">
              <a:lumMod val="75000"/>
            </a:schemeClr>
          </a:solidFill>
        </p:grpSpPr>
        <p:sp>
          <p:nvSpPr>
            <p:cNvPr id="47" name="Freeform 35">
              <a:extLst>
                <a:ext uri="{FF2B5EF4-FFF2-40B4-BE49-F238E27FC236}">
                  <a16:creationId xmlns:a16="http://schemas.microsoft.com/office/drawing/2014/main" id="{DEC74A2C-DEC9-4316-989F-9D4880E500A0}"/>
                </a:ext>
              </a:extLst>
            </p:cNvPr>
            <p:cNvSpPr>
              <a:spLocks noEditPoints="1"/>
            </p:cNvSpPr>
            <p:nvPr/>
          </p:nvSpPr>
          <p:spPr bwMode="auto">
            <a:xfrm>
              <a:off x="-1811338" y="2093913"/>
              <a:ext cx="614362" cy="525463"/>
            </a:xfrm>
            <a:custGeom>
              <a:avLst/>
              <a:gdLst>
                <a:gd name="T0" fmla="*/ 0 w 448"/>
                <a:gd name="T1" fmla="*/ 384 h 384"/>
                <a:gd name="T2" fmla="*/ 448 w 448"/>
                <a:gd name="T3" fmla="*/ 384 h 384"/>
                <a:gd name="T4" fmla="*/ 448 w 448"/>
                <a:gd name="T5" fmla="*/ 0 h 384"/>
                <a:gd name="T6" fmla="*/ 0 w 448"/>
                <a:gd name="T7" fmla="*/ 0 h 384"/>
                <a:gd name="T8" fmla="*/ 0 w 448"/>
                <a:gd name="T9" fmla="*/ 384 h 384"/>
                <a:gd name="T10" fmla="*/ 224 w 448"/>
                <a:gd name="T11" fmla="*/ 32 h 384"/>
                <a:gd name="T12" fmla="*/ 319 w 448"/>
                <a:gd name="T13" fmla="*/ 112 h 384"/>
                <a:gd name="T14" fmla="*/ 256 w 448"/>
                <a:gd name="T15" fmla="*/ 218 h 384"/>
                <a:gd name="T16" fmla="*/ 256 w 448"/>
                <a:gd name="T17" fmla="*/ 320 h 384"/>
                <a:gd name="T18" fmla="*/ 224 w 448"/>
                <a:gd name="T19" fmla="*/ 352 h 384"/>
                <a:gd name="T20" fmla="*/ 192 w 448"/>
                <a:gd name="T21" fmla="*/ 320 h 384"/>
                <a:gd name="T22" fmla="*/ 192 w 448"/>
                <a:gd name="T23" fmla="*/ 218 h 384"/>
                <a:gd name="T24" fmla="*/ 129 w 448"/>
                <a:gd name="T25" fmla="*/ 112 h 384"/>
                <a:gd name="T26" fmla="*/ 224 w 448"/>
                <a:gd name="T27" fmla="*/ 32 h 384"/>
                <a:gd name="T28" fmla="*/ 224 w 448"/>
                <a:gd name="T29" fmla="*/ 32 h 384"/>
                <a:gd name="T30" fmla="*/ 224 w 448"/>
                <a:gd name="T31" fmla="*/ 3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384">
                  <a:moveTo>
                    <a:pt x="0" y="384"/>
                  </a:moveTo>
                  <a:cubicBezTo>
                    <a:pt x="448" y="384"/>
                    <a:pt x="448" y="384"/>
                    <a:pt x="448" y="384"/>
                  </a:cubicBezTo>
                  <a:cubicBezTo>
                    <a:pt x="448" y="0"/>
                    <a:pt x="448" y="0"/>
                    <a:pt x="448" y="0"/>
                  </a:cubicBezTo>
                  <a:cubicBezTo>
                    <a:pt x="0" y="0"/>
                    <a:pt x="0" y="0"/>
                    <a:pt x="0" y="0"/>
                  </a:cubicBezTo>
                  <a:lnTo>
                    <a:pt x="0" y="384"/>
                  </a:lnTo>
                  <a:close/>
                  <a:moveTo>
                    <a:pt x="224" y="32"/>
                  </a:moveTo>
                  <a:cubicBezTo>
                    <a:pt x="271" y="32"/>
                    <a:pt x="311" y="66"/>
                    <a:pt x="319" y="112"/>
                  </a:cubicBezTo>
                  <a:cubicBezTo>
                    <a:pt x="326" y="158"/>
                    <a:pt x="300" y="203"/>
                    <a:pt x="256" y="218"/>
                  </a:cubicBezTo>
                  <a:cubicBezTo>
                    <a:pt x="256" y="320"/>
                    <a:pt x="256" y="320"/>
                    <a:pt x="256" y="320"/>
                  </a:cubicBezTo>
                  <a:cubicBezTo>
                    <a:pt x="256" y="338"/>
                    <a:pt x="242" y="352"/>
                    <a:pt x="224" y="352"/>
                  </a:cubicBezTo>
                  <a:cubicBezTo>
                    <a:pt x="206" y="352"/>
                    <a:pt x="192" y="338"/>
                    <a:pt x="192" y="320"/>
                  </a:cubicBezTo>
                  <a:cubicBezTo>
                    <a:pt x="192" y="218"/>
                    <a:pt x="192" y="218"/>
                    <a:pt x="192" y="218"/>
                  </a:cubicBezTo>
                  <a:cubicBezTo>
                    <a:pt x="148" y="203"/>
                    <a:pt x="122" y="158"/>
                    <a:pt x="129" y="112"/>
                  </a:cubicBezTo>
                  <a:cubicBezTo>
                    <a:pt x="137" y="66"/>
                    <a:pt x="177" y="32"/>
                    <a:pt x="224" y="32"/>
                  </a:cubicBezTo>
                  <a:close/>
                  <a:moveTo>
                    <a:pt x="224" y="32"/>
                  </a:moveTo>
                  <a:cubicBezTo>
                    <a:pt x="224" y="32"/>
                    <a:pt x="224" y="32"/>
                    <a:pt x="22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8" name="Freeform 36">
              <a:extLst>
                <a:ext uri="{FF2B5EF4-FFF2-40B4-BE49-F238E27FC236}">
                  <a16:creationId xmlns:a16="http://schemas.microsoft.com/office/drawing/2014/main" id="{CE98D41D-0A1F-493C-83A0-A3032F9E2E7D}"/>
                </a:ext>
              </a:extLst>
            </p:cNvPr>
            <p:cNvSpPr>
              <a:spLocks noEditPoints="1"/>
            </p:cNvSpPr>
            <p:nvPr/>
          </p:nvSpPr>
          <p:spPr bwMode="auto">
            <a:xfrm>
              <a:off x="-2732088" y="566737"/>
              <a:ext cx="2457450" cy="1439863"/>
            </a:xfrm>
            <a:custGeom>
              <a:avLst/>
              <a:gdLst>
                <a:gd name="T0" fmla="*/ 1792 w 1793"/>
                <a:gd name="T1" fmla="*/ 733 h 1053"/>
                <a:gd name="T2" fmla="*/ 1665 w 1793"/>
                <a:gd name="T3" fmla="*/ 478 h 1053"/>
                <a:gd name="T4" fmla="*/ 1384 w 1793"/>
                <a:gd name="T5" fmla="*/ 425 h 1053"/>
                <a:gd name="T6" fmla="*/ 1356 w 1793"/>
                <a:gd name="T7" fmla="*/ 419 h 1053"/>
                <a:gd name="T8" fmla="*/ 1344 w 1793"/>
                <a:gd name="T9" fmla="*/ 392 h 1053"/>
                <a:gd name="T10" fmla="*/ 1344 w 1793"/>
                <a:gd name="T11" fmla="*/ 381 h 1053"/>
                <a:gd name="T12" fmla="*/ 1081 w 1793"/>
                <a:gd name="T13" fmla="*/ 40 h 1053"/>
                <a:gd name="T14" fmla="*/ 685 w 1793"/>
                <a:gd name="T15" fmla="*/ 210 h 1053"/>
                <a:gd name="T16" fmla="*/ 663 w 1793"/>
                <a:gd name="T17" fmla="*/ 225 h 1053"/>
                <a:gd name="T18" fmla="*/ 638 w 1793"/>
                <a:gd name="T19" fmla="*/ 220 h 1053"/>
                <a:gd name="T20" fmla="*/ 544 w 1793"/>
                <a:gd name="T21" fmla="*/ 189 h 1053"/>
                <a:gd name="T22" fmla="*/ 384 w 1793"/>
                <a:gd name="T23" fmla="*/ 349 h 1053"/>
                <a:gd name="T24" fmla="*/ 387 w 1793"/>
                <a:gd name="T25" fmla="*/ 377 h 1053"/>
                <a:gd name="T26" fmla="*/ 379 w 1793"/>
                <a:gd name="T27" fmla="*/ 405 h 1053"/>
                <a:gd name="T28" fmla="*/ 352 w 1793"/>
                <a:gd name="T29" fmla="*/ 415 h 1053"/>
                <a:gd name="T30" fmla="*/ 320 w 1793"/>
                <a:gd name="T31" fmla="*/ 413 h 1053"/>
                <a:gd name="T32" fmla="*/ 0 w 1793"/>
                <a:gd name="T33" fmla="*/ 733 h 1053"/>
                <a:gd name="T34" fmla="*/ 320 w 1793"/>
                <a:gd name="T35" fmla="*/ 1053 h 1053"/>
                <a:gd name="T36" fmla="*/ 320 w 1793"/>
                <a:gd name="T37" fmla="*/ 701 h 1053"/>
                <a:gd name="T38" fmla="*/ 333 w 1793"/>
                <a:gd name="T39" fmla="*/ 675 h 1053"/>
                <a:gd name="T40" fmla="*/ 362 w 1793"/>
                <a:gd name="T41" fmla="*/ 671 h 1053"/>
                <a:gd name="T42" fmla="*/ 372 w 1793"/>
                <a:gd name="T43" fmla="*/ 674 h 1053"/>
                <a:gd name="T44" fmla="*/ 839 w 1793"/>
                <a:gd name="T45" fmla="*/ 580 h 1053"/>
                <a:gd name="T46" fmla="*/ 875 w 1793"/>
                <a:gd name="T47" fmla="*/ 549 h 1053"/>
                <a:gd name="T48" fmla="*/ 917 w 1793"/>
                <a:gd name="T49" fmla="*/ 549 h 1053"/>
                <a:gd name="T50" fmla="*/ 953 w 1793"/>
                <a:gd name="T51" fmla="*/ 580 h 1053"/>
                <a:gd name="T52" fmla="*/ 1420 w 1793"/>
                <a:gd name="T53" fmla="*/ 674 h 1053"/>
                <a:gd name="T54" fmla="*/ 1430 w 1793"/>
                <a:gd name="T55" fmla="*/ 671 h 1053"/>
                <a:gd name="T56" fmla="*/ 1439 w 1793"/>
                <a:gd name="T57" fmla="*/ 669 h 1053"/>
                <a:gd name="T58" fmla="*/ 1440 w 1793"/>
                <a:gd name="T59" fmla="*/ 669 h 1053"/>
                <a:gd name="T60" fmla="*/ 1441 w 1793"/>
                <a:gd name="T61" fmla="*/ 670 h 1053"/>
                <a:gd name="T62" fmla="*/ 1448 w 1793"/>
                <a:gd name="T63" fmla="*/ 671 h 1053"/>
                <a:gd name="T64" fmla="*/ 1451 w 1793"/>
                <a:gd name="T65" fmla="*/ 671 h 1053"/>
                <a:gd name="T66" fmla="*/ 1459 w 1793"/>
                <a:gd name="T67" fmla="*/ 675 h 1053"/>
                <a:gd name="T68" fmla="*/ 1472 w 1793"/>
                <a:gd name="T69" fmla="*/ 701 h 1053"/>
                <a:gd name="T70" fmla="*/ 1472 w 1793"/>
                <a:gd name="T71" fmla="*/ 1053 h 1053"/>
                <a:gd name="T72" fmla="*/ 1501 w 1793"/>
                <a:gd name="T73" fmla="*/ 1052 h 1053"/>
                <a:gd name="T74" fmla="*/ 1792 w 1793"/>
                <a:gd name="T75" fmla="*/ 733 h 1053"/>
                <a:gd name="T76" fmla="*/ 1792 w 1793"/>
                <a:gd name="T77" fmla="*/ 733 h 1053"/>
                <a:gd name="T78" fmla="*/ 1792 w 1793"/>
                <a:gd name="T79" fmla="*/ 73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3" h="1053">
                  <a:moveTo>
                    <a:pt x="1792" y="733"/>
                  </a:moveTo>
                  <a:cubicBezTo>
                    <a:pt x="1792" y="633"/>
                    <a:pt x="1745" y="538"/>
                    <a:pt x="1665" y="478"/>
                  </a:cubicBezTo>
                  <a:cubicBezTo>
                    <a:pt x="1585" y="417"/>
                    <a:pt x="1481" y="398"/>
                    <a:pt x="1384" y="425"/>
                  </a:cubicBezTo>
                  <a:cubicBezTo>
                    <a:pt x="1374" y="428"/>
                    <a:pt x="1364" y="426"/>
                    <a:pt x="1356" y="419"/>
                  </a:cubicBezTo>
                  <a:cubicBezTo>
                    <a:pt x="1347" y="413"/>
                    <a:pt x="1343" y="403"/>
                    <a:pt x="1344" y="392"/>
                  </a:cubicBezTo>
                  <a:cubicBezTo>
                    <a:pt x="1344" y="389"/>
                    <a:pt x="1344" y="385"/>
                    <a:pt x="1344" y="381"/>
                  </a:cubicBezTo>
                  <a:cubicBezTo>
                    <a:pt x="1344" y="221"/>
                    <a:pt x="1236" y="81"/>
                    <a:pt x="1081" y="40"/>
                  </a:cubicBezTo>
                  <a:cubicBezTo>
                    <a:pt x="925" y="0"/>
                    <a:pt x="763" y="70"/>
                    <a:pt x="685" y="210"/>
                  </a:cubicBezTo>
                  <a:cubicBezTo>
                    <a:pt x="680" y="218"/>
                    <a:pt x="672" y="223"/>
                    <a:pt x="663" y="225"/>
                  </a:cubicBezTo>
                  <a:cubicBezTo>
                    <a:pt x="654" y="227"/>
                    <a:pt x="645" y="225"/>
                    <a:pt x="638" y="220"/>
                  </a:cubicBezTo>
                  <a:cubicBezTo>
                    <a:pt x="611" y="200"/>
                    <a:pt x="578" y="189"/>
                    <a:pt x="544" y="189"/>
                  </a:cubicBezTo>
                  <a:cubicBezTo>
                    <a:pt x="456" y="189"/>
                    <a:pt x="384" y="261"/>
                    <a:pt x="384" y="349"/>
                  </a:cubicBezTo>
                  <a:cubicBezTo>
                    <a:pt x="384" y="358"/>
                    <a:pt x="385" y="368"/>
                    <a:pt x="387" y="377"/>
                  </a:cubicBezTo>
                  <a:cubicBezTo>
                    <a:pt x="389" y="387"/>
                    <a:pt x="386" y="397"/>
                    <a:pt x="379" y="405"/>
                  </a:cubicBezTo>
                  <a:cubicBezTo>
                    <a:pt x="372" y="412"/>
                    <a:pt x="362" y="416"/>
                    <a:pt x="352" y="415"/>
                  </a:cubicBezTo>
                  <a:cubicBezTo>
                    <a:pt x="341" y="414"/>
                    <a:pt x="331" y="413"/>
                    <a:pt x="320" y="413"/>
                  </a:cubicBezTo>
                  <a:cubicBezTo>
                    <a:pt x="143" y="413"/>
                    <a:pt x="0" y="556"/>
                    <a:pt x="0" y="733"/>
                  </a:cubicBezTo>
                  <a:cubicBezTo>
                    <a:pt x="0" y="910"/>
                    <a:pt x="143" y="1053"/>
                    <a:pt x="320" y="1053"/>
                  </a:cubicBezTo>
                  <a:cubicBezTo>
                    <a:pt x="320" y="701"/>
                    <a:pt x="320" y="701"/>
                    <a:pt x="320" y="701"/>
                  </a:cubicBezTo>
                  <a:cubicBezTo>
                    <a:pt x="320" y="691"/>
                    <a:pt x="325" y="681"/>
                    <a:pt x="333" y="675"/>
                  </a:cubicBezTo>
                  <a:cubicBezTo>
                    <a:pt x="342" y="669"/>
                    <a:pt x="352" y="667"/>
                    <a:pt x="362" y="671"/>
                  </a:cubicBezTo>
                  <a:cubicBezTo>
                    <a:pt x="372" y="674"/>
                    <a:pt x="372" y="674"/>
                    <a:pt x="372" y="674"/>
                  </a:cubicBezTo>
                  <a:cubicBezTo>
                    <a:pt x="533" y="728"/>
                    <a:pt x="711" y="692"/>
                    <a:pt x="839" y="580"/>
                  </a:cubicBezTo>
                  <a:cubicBezTo>
                    <a:pt x="875" y="549"/>
                    <a:pt x="875" y="549"/>
                    <a:pt x="875" y="549"/>
                  </a:cubicBezTo>
                  <a:cubicBezTo>
                    <a:pt x="887" y="538"/>
                    <a:pt x="905" y="538"/>
                    <a:pt x="917" y="549"/>
                  </a:cubicBezTo>
                  <a:cubicBezTo>
                    <a:pt x="953" y="580"/>
                    <a:pt x="953" y="580"/>
                    <a:pt x="953" y="580"/>
                  </a:cubicBezTo>
                  <a:cubicBezTo>
                    <a:pt x="1081" y="692"/>
                    <a:pt x="1259" y="728"/>
                    <a:pt x="1420" y="674"/>
                  </a:cubicBezTo>
                  <a:cubicBezTo>
                    <a:pt x="1430" y="671"/>
                    <a:pt x="1430" y="671"/>
                    <a:pt x="1430" y="671"/>
                  </a:cubicBezTo>
                  <a:cubicBezTo>
                    <a:pt x="1433" y="670"/>
                    <a:pt x="1436" y="669"/>
                    <a:pt x="1439" y="669"/>
                  </a:cubicBezTo>
                  <a:cubicBezTo>
                    <a:pt x="1440" y="669"/>
                    <a:pt x="1440" y="669"/>
                    <a:pt x="1440" y="669"/>
                  </a:cubicBezTo>
                  <a:cubicBezTo>
                    <a:pt x="1440" y="669"/>
                    <a:pt x="1441" y="670"/>
                    <a:pt x="1441" y="670"/>
                  </a:cubicBezTo>
                  <a:cubicBezTo>
                    <a:pt x="1444" y="670"/>
                    <a:pt x="1446" y="670"/>
                    <a:pt x="1448" y="671"/>
                  </a:cubicBezTo>
                  <a:cubicBezTo>
                    <a:pt x="1449" y="671"/>
                    <a:pt x="1450" y="671"/>
                    <a:pt x="1451" y="671"/>
                  </a:cubicBezTo>
                  <a:cubicBezTo>
                    <a:pt x="1453" y="672"/>
                    <a:pt x="1456" y="674"/>
                    <a:pt x="1459" y="675"/>
                  </a:cubicBezTo>
                  <a:cubicBezTo>
                    <a:pt x="1467" y="681"/>
                    <a:pt x="1472" y="691"/>
                    <a:pt x="1472" y="701"/>
                  </a:cubicBezTo>
                  <a:cubicBezTo>
                    <a:pt x="1472" y="1053"/>
                    <a:pt x="1472" y="1053"/>
                    <a:pt x="1472" y="1053"/>
                  </a:cubicBezTo>
                  <a:cubicBezTo>
                    <a:pt x="1482" y="1053"/>
                    <a:pt x="1491" y="1052"/>
                    <a:pt x="1501" y="1052"/>
                  </a:cubicBezTo>
                  <a:cubicBezTo>
                    <a:pt x="1666" y="1038"/>
                    <a:pt x="1793" y="899"/>
                    <a:pt x="1792" y="733"/>
                  </a:cubicBezTo>
                  <a:close/>
                  <a:moveTo>
                    <a:pt x="1792" y="733"/>
                  </a:moveTo>
                  <a:cubicBezTo>
                    <a:pt x="1792" y="733"/>
                    <a:pt x="1792" y="733"/>
                    <a:pt x="1792" y="7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9" name="Freeform 37">
              <a:extLst>
                <a:ext uri="{FF2B5EF4-FFF2-40B4-BE49-F238E27FC236}">
                  <a16:creationId xmlns:a16="http://schemas.microsoft.com/office/drawing/2014/main" id="{CF41E728-84AF-4BCB-94ED-AC9DDB6F1802}"/>
                </a:ext>
              </a:extLst>
            </p:cNvPr>
            <p:cNvSpPr>
              <a:spLocks noEditPoints="1"/>
            </p:cNvSpPr>
            <p:nvPr/>
          </p:nvSpPr>
          <p:spPr bwMode="auto">
            <a:xfrm>
              <a:off x="-2206625" y="1409700"/>
              <a:ext cx="1404937" cy="1644650"/>
            </a:xfrm>
            <a:custGeom>
              <a:avLst/>
              <a:gdLst>
                <a:gd name="T0" fmla="*/ 512 w 1024"/>
                <a:gd name="T1" fmla="*/ 0 h 1203"/>
                <a:gd name="T2" fmla="*/ 498 w 1024"/>
                <a:gd name="T3" fmla="*/ 12 h 1203"/>
                <a:gd name="T4" fmla="*/ 0 w 1024"/>
                <a:gd name="T5" fmla="*/ 128 h 1203"/>
                <a:gd name="T6" fmla="*/ 0 w 1024"/>
                <a:gd name="T7" fmla="*/ 469 h 1203"/>
                <a:gd name="T8" fmla="*/ 63 w 1024"/>
                <a:gd name="T9" fmla="*/ 775 h 1203"/>
                <a:gd name="T10" fmla="*/ 512 w 1024"/>
                <a:gd name="T11" fmla="*/ 1203 h 1203"/>
                <a:gd name="T12" fmla="*/ 961 w 1024"/>
                <a:gd name="T13" fmla="*/ 777 h 1203"/>
                <a:gd name="T14" fmla="*/ 1024 w 1024"/>
                <a:gd name="T15" fmla="*/ 469 h 1203"/>
                <a:gd name="T16" fmla="*/ 1024 w 1024"/>
                <a:gd name="T17" fmla="*/ 128 h 1203"/>
                <a:gd name="T18" fmla="*/ 526 w 1024"/>
                <a:gd name="T19" fmla="*/ 12 h 1203"/>
                <a:gd name="T20" fmla="*/ 512 w 1024"/>
                <a:gd name="T21" fmla="*/ 0 h 1203"/>
                <a:gd name="T22" fmla="*/ 736 w 1024"/>
                <a:gd name="T23" fmla="*/ 405 h 1203"/>
                <a:gd name="T24" fmla="*/ 736 w 1024"/>
                <a:gd name="T25" fmla="*/ 437 h 1203"/>
                <a:gd name="T26" fmla="*/ 768 w 1024"/>
                <a:gd name="T27" fmla="*/ 437 h 1203"/>
                <a:gd name="T28" fmla="*/ 800 w 1024"/>
                <a:gd name="T29" fmla="*/ 469 h 1203"/>
                <a:gd name="T30" fmla="*/ 800 w 1024"/>
                <a:gd name="T31" fmla="*/ 917 h 1203"/>
                <a:gd name="T32" fmla="*/ 768 w 1024"/>
                <a:gd name="T33" fmla="*/ 949 h 1203"/>
                <a:gd name="T34" fmla="*/ 256 w 1024"/>
                <a:gd name="T35" fmla="*/ 949 h 1203"/>
                <a:gd name="T36" fmla="*/ 224 w 1024"/>
                <a:gd name="T37" fmla="*/ 917 h 1203"/>
                <a:gd name="T38" fmla="*/ 224 w 1024"/>
                <a:gd name="T39" fmla="*/ 469 h 1203"/>
                <a:gd name="T40" fmla="*/ 256 w 1024"/>
                <a:gd name="T41" fmla="*/ 437 h 1203"/>
                <a:gd name="T42" fmla="*/ 288 w 1024"/>
                <a:gd name="T43" fmla="*/ 437 h 1203"/>
                <a:gd name="T44" fmla="*/ 288 w 1024"/>
                <a:gd name="T45" fmla="*/ 405 h 1203"/>
                <a:gd name="T46" fmla="*/ 512 w 1024"/>
                <a:gd name="T47" fmla="*/ 181 h 1203"/>
                <a:gd name="T48" fmla="*/ 736 w 1024"/>
                <a:gd name="T49" fmla="*/ 405 h 1203"/>
                <a:gd name="T50" fmla="*/ 736 w 1024"/>
                <a:gd name="T51" fmla="*/ 405 h 1203"/>
                <a:gd name="T52" fmla="*/ 736 w 1024"/>
                <a:gd name="T53" fmla="*/ 405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4" h="1203">
                  <a:moveTo>
                    <a:pt x="512" y="0"/>
                  </a:moveTo>
                  <a:cubicBezTo>
                    <a:pt x="498" y="12"/>
                    <a:pt x="498" y="12"/>
                    <a:pt x="498" y="12"/>
                  </a:cubicBezTo>
                  <a:cubicBezTo>
                    <a:pt x="361" y="131"/>
                    <a:pt x="175" y="174"/>
                    <a:pt x="0" y="128"/>
                  </a:cubicBezTo>
                  <a:cubicBezTo>
                    <a:pt x="0" y="469"/>
                    <a:pt x="0" y="469"/>
                    <a:pt x="0" y="469"/>
                  </a:cubicBezTo>
                  <a:cubicBezTo>
                    <a:pt x="0" y="574"/>
                    <a:pt x="21" y="679"/>
                    <a:pt x="63" y="775"/>
                  </a:cubicBezTo>
                  <a:cubicBezTo>
                    <a:pt x="147" y="973"/>
                    <a:pt x="310" y="1128"/>
                    <a:pt x="512" y="1203"/>
                  </a:cubicBezTo>
                  <a:cubicBezTo>
                    <a:pt x="714" y="1128"/>
                    <a:pt x="876" y="974"/>
                    <a:pt x="961" y="777"/>
                  </a:cubicBezTo>
                  <a:cubicBezTo>
                    <a:pt x="1003" y="680"/>
                    <a:pt x="1024" y="575"/>
                    <a:pt x="1024" y="469"/>
                  </a:cubicBezTo>
                  <a:cubicBezTo>
                    <a:pt x="1024" y="128"/>
                    <a:pt x="1024" y="128"/>
                    <a:pt x="1024" y="128"/>
                  </a:cubicBezTo>
                  <a:cubicBezTo>
                    <a:pt x="849" y="175"/>
                    <a:pt x="663" y="131"/>
                    <a:pt x="526" y="12"/>
                  </a:cubicBezTo>
                  <a:lnTo>
                    <a:pt x="512" y="0"/>
                  </a:lnTo>
                  <a:close/>
                  <a:moveTo>
                    <a:pt x="736" y="405"/>
                  </a:moveTo>
                  <a:cubicBezTo>
                    <a:pt x="736" y="437"/>
                    <a:pt x="736" y="437"/>
                    <a:pt x="736" y="437"/>
                  </a:cubicBezTo>
                  <a:cubicBezTo>
                    <a:pt x="768" y="437"/>
                    <a:pt x="768" y="437"/>
                    <a:pt x="768" y="437"/>
                  </a:cubicBezTo>
                  <a:cubicBezTo>
                    <a:pt x="786" y="437"/>
                    <a:pt x="800" y="451"/>
                    <a:pt x="800" y="469"/>
                  </a:cubicBezTo>
                  <a:cubicBezTo>
                    <a:pt x="800" y="917"/>
                    <a:pt x="800" y="917"/>
                    <a:pt x="800" y="917"/>
                  </a:cubicBezTo>
                  <a:cubicBezTo>
                    <a:pt x="800" y="935"/>
                    <a:pt x="786" y="949"/>
                    <a:pt x="768" y="949"/>
                  </a:cubicBezTo>
                  <a:cubicBezTo>
                    <a:pt x="256" y="949"/>
                    <a:pt x="256" y="949"/>
                    <a:pt x="256" y="949"/>
                  </a:cubicBezTo>
                  <a:cubicBezTo>
                    <a:pt x="238" y="949"/>
                    <a:pt x="224" y="935"/>
                    <a:pt x="224" y="917"/>
                  </a:cubicBezTo>
                  <a:cubicBezTo>
                    <a:pt x="224" y="469"/>
                    <a:pt x="224" y="469"/>
                    <a:pt x="224" y="469"/>
                  </a:cubicBezTo>
                  <a:cubicBezTo>
                    <a:pt x="224" y="451"/>
                    <a:pt x="238" y="437"/>
                    <a:pt x="256" y="437"/>
                  </a:cubicBezTo>
                  <a:cubicBezTo>
                    <a:pt x="288" y="437"/>
                    <a:pt x="288" y="437"/>
                    <a:pt x="288" y="437"/>
                  </a:cubicBezTo>
                  <a:cubicBezTo>
                    <a:pt x="288" y="405"/>
                    <a:pt x="288" y="405"/>
                    <a:pt x="288" y="405"/>
                  </a:cubicBezTo>
                  <a:cubicBezTo>
                    <a:pt x="288" y="281"/>
                    <a:pt x="388" y="181"/>
                    <a:pt x="512" y="181"/>
                  </a:cubicBezTo>
                  <a:cubicBezTo>
                    <a:pt x="636" y="181"/>
                    <a:pt x="736" y="281"/>
                    <a:pt x="736" y="405"/>
                  </a:cubicBezTo>
                  <a:close/>
                  <a:moveTo>
                    <a:pt x="736" y="405"/>
                  </a:moveTo>
                  <a:cubicBezTo>
                    <a:pt x="736" y="405"/>
                    <a:pt x="736" y="405"/>
                    <a:pt x="736" y="4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50" name="Freeform 38">
              <a:extLst>
                <a:ext uri="{FF2B5EF4-FFF2-40B4-BE49-F238E27FC236}">
                  <a16:creationId xmlns:a16="http://schemas.microsoft.com/office/drawing/2014/main" id="{4E1994D8-C561-45C5-AD7F-6048E6704E42}"/>
                </a:ext>
              </a:extLst>
            </p:cNvPr>
            <p:cNvSpPr>
              <a:spLocks noEditPoints="1"/>
            </p:cNvSpPr>
            <p:nvPr/>
          </p:nvSpPr>
          <p:spPr bwMode="auto">
            <a:xfrm>
              <a:off x="-1547813" y="2225675"/>
              <a:ext cx="87312" cy="87313"/>
            </a:xfrm>
            <a:custGeom>
              <a:avLst/>
              <a:gdLst>
                <a:gd name="T0" fmla="*/ 64 w 64"/>
                <a:gd name="T1" fmla="*/ 32 h 64"/>
                <a:gd name="T2" fmla="*/ 32 w 64"/>
                <a:gd name="T3" fmla="*/ 64 h 64"/>
                <a:gd name="T4" fmla="*/ 0 w 64"/>
                <a:gd name="T5" fmla="*/ 32 h 64"/>
                <a:gd name="T6" fmla="*/ 32 w 64"/>
                <a:gd name="T7" fmla="*/ 0 h 64"/>
                <a:gd name="T8" fmla="*/ 64 w 64"/>
                <a:gd name="T9" fmla="*/ 32 h 64"/>
                <a:gd name="T10" fmla="*/ 64 w 64"/>
                <a:gd name="T11" fmla="*/ 32 h 64"/>
                <a:gd name="T12" fmla="*/ 64 w 64"/>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32"/>
                  </a:moveTo>
                  <a:cubicBezTo>
                    <a:pt x="64" y="50"/>
                    <a:pt x="50" y="64"/>
                    <a:pt x="32" y="64"/>
                  </a:cubicBezTo>
                  <a:cubicBezTo>
                    <a:pt x="14" y="64"/>
                    <a:pt x="0" y="50"/>
                    <a:pt x="0" y="32"/>
                  </a:cubicBezTo>
                  <a:cubicBezTo>
                    <a:pt x="0" y="14"/>
                    <a:pt x="14" y="0"/>
                    <a:pt x="32" y="0"/>
                  </a:cubicBezTo>
                  <a:cubicBezTo>
                    <a:pt x="50" y="0"/>
                    <a:pt x="64" y="14"/>
                    <a:pt x="64" y="32"/>
                  </a:cubicBezTo>
                  <a:close/>
                  <a:moveTo>
                    <a:pt x="64" y="32"/>
                  </a:moveTo>
                  <a:cubicBezTo>
                    <a:pt x="64" y="32"/>
                    <a:pt x="64" y="32"/>
                    <a:pt x="6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51" name="Freeform 39">
              <a:extLst>
                <a:ext uri="{FF2B5EF4-FFF2-40B4-BE49-F238E27FC236}">
                  <a16:creationId xmlns:a16="http://schemas.microsoft.com/office/drawing/2014/main" id="{03E71B11-2A74-4BBC-B147-481CE0DFEB1F}"/>
                </a:ext>
              </a:extLst>
            </p:cNvPr>
            <p:cNvSpPr>
              <a:spLocks noEditPoints="1"/>
            </p:cNvSpPr>
            <p:nvPr/>
          </p:nvSpPr>
          <p:spPr bwMode="auto">
            <a:xfrm>
              <a:off x="-1724025" y="1744663"/>
              <a:ext cx="439737" cy="261938"/>
            </a:xfrm>
            <a:custGeom>
              <a:avLst/>
              <a:gdLst>
                <a:gd name="T0" fmla="*/ 0 w 320"/>
                <a:gd name="T1" fmla="*/ 160 h 192"/>
                <a:gd name="T2" fmla="*/ 0 w 320"/>
                <a:gd name="T3" fmla="*/ 192 h 192"/>
                <a:gd name="T4" fmla="*/ 320 w 320"/>
                <a:gd name="T5" fmla="*/ 192 h 192"/>
                <a:gd name="T6" fmla="*/ 320 w 320"/>
                <a:gd name="T7" fmla="*/ 160 h 192"/>
                <a:gd name="T8" fmla="*/ 160 w 320"/>
                <a:gd name="T9" fmla="*/ 0 h 192"/>
                <a:gd name="T10" fmla="*/ 0 w 320"/>
                <a:gd name="T11" fmla="*/ 160 h 192"/>
                <a:gd name="T12" fmla="*/ 0 w 320"/>
                <a:gd name="T13" fmla="*/ 160 h 192"/>
                <a:gd name="T14" fmla="*/ 0 w 320"/>
                <a:gd name="T15" fmla="*/ 16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192">
                  <a:moveTo>
                    <a:pt x="0" y="160"/>
                  </a:moveTo>
                  <a:cubicBezTo>
                    <a:pt x="0" y="192"/>
                    <a:pt x="0" y="192"/>
                    <a:pt x="0" y="192"/>
                  </a:cubicBezTo>
                  <a:cubicBezTo>
                    <a:pt x="320" y="192"/>
                    <a:pt x="320" y="192"/>
                    <a:pt x="320" y="192"/>
                  </a:cubicBezTo>
                  <a:cubicBezTo>
                    <a:pt x="320" y="160"/>
                    <a:pt x="320" y="160"/>
                    <a:pt x="320" y="160"/>
                  </a:cubicBezTo>
                  <a:cubicBezTo>
                    <a:pt x="320" y="72"/>
                    <a:pt x="248" y="0"/>
                    <a:pt x="160" y="0"/>
                  </a:cubicBezTo>
                  <a:cubicBezTo>
                    <a:pt x="72" y="0"/>
                    <a:pt x="0" y="72"/>
                    <a:pt x="0" y="160"/>
                  </a:cubicBezTo>
                  <a:close/>
                  <a:moveTo>
                    <a:pt x="0" y="160"/>
                  </a:moveTo>
                  <a:cubicBezTo>
                    <a:pt x="0" y="160"/>
                    <a:pt x="0" y="160"/>
                    <a:pt x="0"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grpSp>
        <p:nvGrpSpPr>
          <p:cNvPr id="44" name="Group 43">
            <a:extLst>
              <a:ext uri="{FF2B5EF4-FFF2-40B4-BE49-F238E27FC236}">
                <a16:creationId xmlns:a16="http://schemas.microsoft.com/office/drawing/2014/main" id="{6D6EBA93-77FA-2F4F-8F1B-B5B7F400B795}"/>
              </a:ext>
            </a:extLst>
          </p:cNvPr>
          <p:cNvGrpSpPr/>
          <p:nvPr/>
        </p:nvGrpSpPr>
        <p:grpSpPr>
          <a:xfrm>
            <a:off x="3497092" y="915566"/>
            <a:ext cx="379095" cy="389023"/>
            <a:chOff x="12560300" y="2195513"/>
            <a:chExt cx="666751" cy="684212"/>
          </a:xfrm>
          <a:solidFill>
            <a:schemeClr val="accent4">
              <a:lumMod val="75000"/>
            </a:schemeClr>
          </a:solidFill>
        </p:grpSpPr>
        <p:sp>
          <p:nvSpPr>
            <p:cNvPr id="45" name="Freeform 26">
              <a:extLst>
                <a:ext uri="{FF2B5EF4-FFF2-40B4-BE49-F238E27FC236}">
                  <a16:creationId xmlns:a16="http://schemas.microsoft.com/office/drawing/2014/main" id="{D330AAC9-8B75-8642-848E-AE9C1DEC457D}"/>
                </a:ext>
              </a:extLst>
            </p:cNvPr>
            <p:cNvSpPr>
              <a:spLocks noEditPoints="1"/>
            </p:cNvSpPr>
            <p:nvPr/>
          </p:nvSpPr>
          <p:spPr bwMode="auto">
            <a:xfrm>
              <a:off x="12703175" y="2405063"/>
              <a:ext cx="381000" cy="106363"/>
            </a:xfrm>
            <a:custGeom>
              <a:avLst/>
              <a:gdLst>
                <a:gd name="T0" fmla="*/ 166 w 175"/>
                <a:gd name="T1" fmla="*/ 0 h 49"/>
                <a:gd name="T2" fmla="*/ 10 w 175"/>
                <a:gd name="T3" fmla="*/ 0 h 49"/>
                <a:gd name="T4" fmla="*/ 0 w 175"/>
                <a:gd name="T5" fmla="*/ 9 h 49"/>
                <a:gd name="T6" fmla="*/ 0 w 175"/>
                <a:gd name="T7" fmla="*/ 40 h 49"/>
                <a:gd name="T8" fmla="*/ 10 w 175"/>
                <a:gd name="T9" fmla="*/ 49 h 49"/>
                <a:gd name="T10" fmla="*/ 166 w 175"/>
                <a:gd name="T11" fmla="*/ 49 h 49"/>
                <a:gd name="T12" fmla="*/ 175 w 175"/>
                <a:gd name="T13" fmla="*/ 40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40"/>
                    <a:pt x="0" y="40"/>
                    <a:pt x="0" y="40"/>
                  </a:cubicBezTo>
                  <a:cubicBezTo>
                    <a:pt x="0" y="45"/>
                    <a:pt x="5" y="49"/>
                    <a:pt x="10" y="49"/>
                  </a:cubicBezTo>
                  <a:cubicBezTo>
                    <a:pt x="166" y="49"/>
                    <a:pt x="166" y="49"/>
                    <a:pt x="166" y="49"/>
                  </a:cubicBezTo>
                  <a:cubicBezTo>
                    <a:pt x="171" y="49"/>
                    <a:pt x="175" y="45"/>
                    <a:pt x="175" y="40"/>
                  </a:cubicBezTo>
                  <a:cubicBezTo>
                    <a:pt x="175" y="9"/>
                    <a:pt x="175" y="9"/>
                    <a:pt x="175" y="9"/>
                  </a:cubicBezTo>
                  <a:cubicBezTo>
                    <a:pt x="175" y="4"/>
                    <a:pt x="171" y="0"/>
                    <a:pt x="166" y="0"/>
                  </a:cubicBezTo>
                  <a:close/>
                  <a:moveTo>
                    <a:pt x="17" y="21"/>
                  </a:moveTo>
                  <a:cubicBezTo>
                    <a:pt x="14" y="21"/>
                    <a:pt x="11" y="19"/>
                    <a:pt x="11" y="16"/>
                  </a:cubicBezTo>
                  <a:cubicBezTo>
                    <a:pt x="11" y="13"/>
                    <a:pt x="14" y="10"/>
                    <a:pt x="17" y="10"/>
                  </a:cubicBezTo>
                  <a:cubicBezTo>
                    <a:pt x="20" y="10"/>
                    <a:pt x="22" y="13"/>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6" name="Freeform 27">
              <a:extLst>
                <a:ext uri="{FF2B5EF4-FFF2-40B4-BE49-F238E27FC236}">
                  <a16:creationId xmlns:a16="http://schemas.microsoft.com/office/drawing/2014/main" id="{D28173C9-10B1-944E-A348-55556AA7A76A}"/>
                </a:ext>
              </a:extLst>
            </p:cNvPr>
            <p:cNvSpPr>
              <a:spLocks noEditPoints="1"/>
            </p:cNvSpPr>
            <p:nvPr/>
          </p:nvSpPr>
          <p:spPr bwMode="auto">
            <a:xfrm>
              <a:off x="12703175" y="2522538"/>
              <a:ext cx="381000" cy="106363"/>
            </a:xfrm>
            <a:custGeom>
              <a:avLst/>
              <a:gdLst>
                <a:gd name="T0" fmla="*/ 166 w 175"/>
                <a:gd name="T1" fmla="*/ 0 h 49"/>
                <a:gd name="T2" fmla="*/ 10 w 175"/>
                <a:gd name="T3" fmla="*/ 0 h 49"/>
                <a:gd name="T4" fmla="*/ 0 w 175"/>
                <a:gd name="T5" fmla="*/ 9 h 49"/>
                <a:gd name="T6" fmla="*/ 0 w 175"/>
                <a:gd name="T7" fmla="*/ 39 h 49"/>
                <a:gd name="T8" fmla="*/ 10 w 175"/>
                <a:gd name="T9" fmla="*/ 49 h 49"/>
                <a:gd name="T10" fmla="*/ 166 w 175"/>
                <a:gd name="T11" fmla="*/ 49 h 49"/>
                <a:gd name="T12" fmla="*/ 175 w 175"/>
                <a:gd name="T13" fmla="*/ 39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39"/>
                    <a:pt x="0" y="39"/>
                    <a:pt x="0" y="39"/>
                  </a:cubicBezTo>
                  <a:cubicBezTo>
                    <a:pt x="0" y="45"/>
                    <a:pt x="5" y="49"/>
                    <a:pt x="10" y="49"/>
                  </a:cubicBezTo>
                  <a:cubicBezTo>
                    <a:pt x="166" y="49"/>
                    <a:pt x="166" y="49"/>
                    <a:pt x="166" y="49"/>
                  </a:cubicBezTo>
                  <a:cubicBezTo>
                    <a:pt x="171" y="49"/>
                    <a:pt x="175" y="45"/>
                    <a:pt x="175" y="39"/>
                  </a:cubicBezTo>
                  <a:cubicBezTo>
                    <a:pt x="175" y="9"/>
                    <a:pt x="175" y="9"/>
                    <a:pt x="175" y="9"/>
                  </a:cubicBezTo>
                  <a:cubicBezTo>
                    <a:pt x="175" y="4"/>
                    <a:pt x="171" y="0"/>
                    <a:pt x="166" y="0"/>
                  </a:cubicBezTo>
                  <a:close/>
                  <a:moveTo>
                    <a:pt x="17" y="21"/>
                  </a:moveTo>
                  <a:cubicBezTo>
                    <a:pt x="14" y="21"/>
                    <a:pt x="11" y="19"/>
                    <a:pt x="11" y="16"/>
                  </a:cubicBezTo>
                  <a:cubicBezTo>
                    <a:pt x="11" y="12"/>
                    <a:pt x="14" y="10"/>
                    <a:pt x="17" y="10"/>
                  </a:cubicBezTo>
                  <a:cubicBezTo>
                    <a:pt x="20" y="10"/>
                    <a:pt x="22" y="12"/>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53" name="Freeform 28">
              <a:extLst>
                <a:ext uri="{FF2B5EF4-FFF2-40B4-BE49-F238E27FC236}">
                  <a16:creationId xmlns:a16="http://schemas.microsoft.com/office/drawing/2014/main" id="{0D2FDFC8-0CB0-EA4D-B91E-3A3572A24CC4}"/>
                </a:ext>
              </a:extLst>
            </p:cNvPr>
            <p:cNvSpPr>
              <a:spLocks noEditPoints="1"/>
            </p:cNvSpPr>
            <p:nvPr/>
          </p:nvSpPr>
          <p:spPr bwMode="auto">
            <a:xfrm>
              <a:off x="12703175" y="2638425"/>
              <a:ext cx="381000" cy="104775"/>
            </a:xfrm>
            <a:custGeom>
              <a:avLst/>
              <a:gdLst>
                <a:gd name="T0" fmla="*/ 166 w 175"/>
                <a:gd name="T1" fmla="*/ 0 h 48"/>
                <a:gd name="T2" fmla="*/ 10 w 175"/>
                <a:gd name="T3" fmla="*/ 0 h 48"/>
                <a:gd name="T4" fmla="*/ 0 w 175"/>
                <a:gd name="T5" fmla="*/ 9 h 48"/>
                <a:gd name="T6" fmla="*/ 0 w 175"/>
                <a:gd name="T7" fmla="*/ 39 h 48"/>
                <a:gd name="T8" fmla="*/ 10 w 175"/>
                <a:gd name="T9" fmla="*/ 48 h 48"/>
                <a:gd name="T10" fmla="*/ 166 w 175"/>
                <a:gd name="T11" fmla="*/ 48 h 48"/>
                <a:gd name="T12" fmla="*/ 175 w 175"/>
                <a:gd name="T13" fmla="*/ 39 h 48"/>
                <a:gd name="T14" fmla="*/ 175 w 175"/>
                <a:gd name="T15" fmla="*/ 9 h 48"/>
                <a:gd name="T16" fmla="*/ 166 w 175"/>
                <a:gd name="T17" fmla="*/ 0 h 48"/>
                <a:gd name="T18" fmla="*/ 17 w 175"/>
                <a:gd name="T19" fmla="*/ 21 h 48"/>
                <a:gd name="T20" fmla="*/ 11 w 175"/>
                <a:gd name="T21" fmla="*/ 15 h 48"/>
                <a:gd name="T22" fmla="*/ 17 w 175"/>
                <a:gd name="T23" fmla="*/ 10 h 48"/>
                <a:gd name="T24" fmla="*/ 22 w 175"/>
                <a:gd name="T25" fmla="*/ 15 h 48"/>
                <a:gd name="T26" fmla="*/ 17 w 175"/>
                <a:gd name="T27" fmla="*/ 21 h 48"/>
                <a:gd name="T28" fmla="*/ 151 w 175"/>
                <a:gd name="T29" fmla="*/ 37 h 48"/>
                <a:gd name="T30" fmla="*/ 112 w 175"/>
                <a:gd name="T31" fmla="*/ 37 h 48"/>
                <a:gd name="T32" fmla="*/ 112 w 175"/>
                <a:gd name="T33" fmla="*/ 24 h 48"/>
                <a:gd name="T34" fmla="*/ 151 w 175"/>
                <a:gd name="T35" fmla="*/ 24 h 48"/>
                <a:gd name="T36" fmla="*/ 151 w 175"/>
                <a:gd name="T37" fmla="*/ 37 h 48"/>
                <a:gd name="T38" fmla="*/ 151 w 175"/>
                <a:gd name="T39" fmla="*/ 37 h 48"/>
                <a:gd name="T40" fmla="*/ 151 w 175"/>
                <a:gd name="T41"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8">
                  <a:moveTo>
                    <a:pt x="166" y="0"/>
                  </a:moveTo>
                  <a:cubicBezTo>
                    <a:pt x="10" y="0"/>
                    <a:pt x="10" y="0"/>
                    <a:pt x="10" y="0"/>
                  </a:cubicBezTo>
                  <a:cubicBezTo>
                    <a:pt x="5" y="0"/>
                    <a:pt x="0" y="4"/>
                    <a:pt x="0" y="9"/>
                  </a:cubicBezTo>
                  <a:cubicBezTo>
                    <a:pt x="0" y="39"/>
                    <a:pt x="0" y="39"/>
                    <a:pt x="0" y="39"/>
                  </a:cubicBezTo>
                  <a:cubicBezTo>
                    <a:pt x="0" y="44"/>
                    <a:pt x="5" y="48"/>
                    <a:pt x="10" y="48"/>
                  </a:cubicBezTo>
                  <a:cubicBezTo>
                    <a:pt x="166" y="48"/>
                    <a:pt x="166" y="48"/>
                    <a:pt x="166" y="48"/>
                  </a:cubicBezTo>
                  <a:cubicBezTo>
                    <a:pt x="171" y="48"/>
                    <a:pt x="175" y="44"/>
                    <a:pt x="175" y="39"/>
                  </a:cubicBezTo>
                  <a:cubicBezTo>
                    <a:pt x="175" y="9"/>
                    <a:pt x="175" y="9"/>
                    <a:pt x="175" y="9"/>
                  </a:cubicBezTo>
                  <a:cubicBezTo>
                    <a:pt x="175" y="4"/>
                    <a:pt x="171" y="0"/>
                    <a:pt x="166" y="0"/>
                  </a:cubicBezTo>
                  <a:close/>
                  <a:moveTo>
                    <a:pt x="17" y="21"/>
                  </a:moveTo>
                  <a:cubicBezTo>
                    <a:pt x="14" y="21"/>
                    <a:pt x="11" y="18"/>
                    <a:pt x="11" y="15"/>
                  </a:cubicBezTo>
                  <a:cubicBezTo>
                    <a:pt x="11" y="12"/>
                    <a:pt x="14" y="10"/>
                    <a:pt x="17" y="10"/>
                  </a:cubicBezTo>
                  <a:cubicBezTo>
                    <a:pt x="20" y="10"/>
                    <a:pt x="22" y="12"/>
                    <a:pt x="22" y="15"/>
                  </a:cubicBezTo>
                  <a:cubicBezTo>
                    <a:pt x="22" y="18"/>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54" name="Freeform 29">
              <a:extLst>
                <a:ext uri="{FF2B5EF4-FFF2-40B4-BE49-F238E27FC236}">
                  <a16:creationId xmlns:a16="http://schemas.microsoft.com/office/drawing/2014/main" id="{875A334F-ACB7-514D-AA1C-55A7A7D35AA4}"/>
                </a:ext>
              </a:extLst>
            </p:cNvPr>
            <p:cNvSpPr>
              <a:spLocks noEditPoints="1"/>
            </p:cNvSpPr>
            <p:nvPr/>
          </p:nvSpPr>
          <p:spPr bwMode="auto">
            <a:xfrm>
              <a:off x="12707938" y="2755900"/>
              <a:ext cx="371475" cy="123825"/>
            </a:xfrm>
            <a:custGeom>
              <a:avLst/>
              <a:gdLst>
                <a:gd name="T0" fmla="*/ 155 w 234"/>
                <a:gd name="T1" fmla="*/ 33 h 78"/>
                <a:gd name="T2" fmla="*/ 132 w 234"/>
                <a:gd name="T3" fmla="*/ 33 h 78"/>
                <a:gd name="T4" fmla="*/ 132 w 234"/>
                <a:gd name="T5" fmla="*/ 0 h 78"/>
                <a:gd name="T6" fmla="*/ 103 w 234"/>
                <a:gd name="T7" fmla="*/ 0 h 78"/>
                <a:gd name="T8" fmla="*/ 103 w 234"/>
                <a:gd name="T9" fmla="*/ 33 h 78"/>
                <a:gd name="T10" fmla="*/ 81 w 234"/>
                <a:gd name="T11" fmla="*/ 33 h 78"/>
                <a:gd name="T12" fmla="*/ 81 w 234"/>
                <a:gd name="T13" fmla="*/ 41 h 78"/>
                <a:gd name="T14" fmla="*/ 0 w 234"/>
                <a:gd name="T15" fmla="*/ 41 h 78"/>
                <a:gd name="T16" fmla="*/ 0 w 234"/>
                <a:gd name="T17" fmla="*/ 70 h 78"/>
                <a:gd name="T18" fmla="*/ 81 w 234"/>
                <a:gd name="T19" fmla="*/ 70 h 78"/>
                <a:gd name="T20" fmla="*/ 81 w 234"/>
                <a:gd name="T21" fmla="*/ 78 h 78"/>
                <a:gd name="T22" fmla="*/ 155 w 234"/>
                <a:gd name="T23" fmla="*/ 78 h 78"/>
                <a:gd name="T24" fmla="*/ 155 w 234"/>
                <a:gd name="T25" fmla="*/ 70 h 78"/>
                <a:gd name="T26" fmla="*/ 234 w 234"/>
                <a:gd name="T27" fmla="*/ 70 h 78"/>
                <a:gd name="T28" fmla="*/ 234 w 234"/>
                <a:gd name="T29" fmla="*/ 41 h 78"/>
                <a:gd name="T30" fmla="*/ 155 w 234"/>
                <a:gd name="T31" fmla="*/ 41 h 78"/>
                <a:gd name="T32" fmla="*/ 155 w 234"/>
                <a:gd name="T33" fmla="*/ 33 h 78"/>
                <a:gd name="T34" fmla="*/ 155 w 234"/>
                <a:gd name="T35" fmla="*/ 33 h 78"/>
                <a:gd name="T36" fmla="*/ 155 w 234"/>
                <a:gd name="T3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78">
                  <a:moveTo>
                    <a:pt x="155" y="33"/>
                  </a:moveTo>
                  <a:lnTo>
                    <a:pt x="132" y="33"/>
                  </a:lnTo>
                  <a:lnTo>
                    <a:pt x="132" y="0"/>
                  </a:lnTo>
                  <a:lnTo>
                    <a:pt x="103" y="0"/>
                  </a:lnTo>
                  <a:lnTo>
                    <a:pt x="103" y="33"/>
                  </a:lnTo>
                  <a:lnTo>
                    <a:pt x="81" y="33"/>
                  </a:lnTo>
                  <a:lnTo>
                    <a:pt x="81" y="41"/>
                  </a:lnTo>
                  <a:lnTo>
                    <a:pt x="0" y="41"/>
                  </a:lnTo>
                  <a:lnTo>
                    <a:pt x="0" y="70"/>
                  </a:lnTo>
                  <a:lnTo>
                    <a:pt x="81" y="70"/>
                  </a:lnTo>
                  <a:lnTo>
                    <a:pt x="81" y="78"/>
                  </a:lnTo>
                  <a:lnTo>
                    <a:pt x="155" y="78"/>
                  </a:lnTo>
                  <a:lnTo>
                    <a:pt x="155" y="70"/>
                  </a:lnTo>
                  <a:lnTo>
                    <a:pt x="234" y="70"/>
                  </a:lnTo>
                  <a:lnTo>
                    <a:pt x="234" y="41"/>
                  </a:lnTo>
                  <a:lnTo>
                    <a:pt x="155" y="41"/>
                  </a:lnTo>
                  <a:lnTo>
                    <a:pt x="155" y="33"/>
                  </a:lnTo>
                  <a:close/>
                  <a:moveTo>
                    <a:pt x="155" y="33"/>
                  </a:moveTo>
                  <a:lnTo>
                    <a:pt x="15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55" name="Freeform 30">
              <a:extLst>
                <a:ext uri="{FF2B5EF4-FFF2-40B4-BE49-F238E27FC236}">
                  <a16:creationId xmlns:a16="http://schemas.microsoft.com/office/drawing/2014/main" id="{1750E54A-A635-1047-8625-5E4E537E61BC}"/>
                </a:ext>
              </a:extLst>
            </p:cNvPr>
            <p:cNvSpPr>
              <a:spLocks noEditPoints="1"/>
            </p:cNvSpPr>
            <p:nvPr/>
          </p:nvSpPr>
          <p:spPr bwMode="auto">
            <a:xfrm>
              <a:off x="12707938" y="2755900"/>
              <a:ext cx="371475" cy="123825"/>
            </a:xfrm>
            <a:custGeom>
              <a:avLst/>
              <a:gdLst>
                <a:gd name="T0" fmla="*/ 155 w 234"/>
                <a:gd name="T1" fmla="*/ 33 h 78"/>
                <a:gd name="T2" fmla="*/ 132 w 234"/>
                <a:gd name="T3" fmla="*/ 33 h 78"/>
                <a:gd name="T4" fmla="*/ 132 w 234"/>
                <a:gd name="T5" fmla="*/ 0 h 78"/>
                <a:gd name="T6" fmla="*/ 103 w 234"/>
                <a:gd name="T7" fmla="*/ 0 h 78"/>
                <a:gd name="T8" fmla="*/ 103 w 234"/>
                <a:gd name="T9" fmla="*/ 33 h 78"/>
                <a:gd name="T10" fmla="*/ 81 w 234"/>
                <a:gd name="T11" fmla="*/ 33 h 78"/>
                <a:gd name="T12" fmla="*/ 81 w 234"/>
                <a:gd name="T13" fmla="*/ 41 h 78"/>
                <a:gd name="T14" fmla="*/ 0 w 234"/>
                <a:gd name="T15" fmla="*/ 41 h 78"/>
                <a:gd name="T16" fmla="*/ 0 w 234"/>
                <a:gd name="T17" fmla="*/ 70 h 78"/>
                <a:gd name="T18" fmla="*/ 81 w 234"/>
                <a:gd name="T19" fmla="*/ 70 h 78"/>
                <a:gd name="T20" fmla="*/ 81 w 234"/>
                <a:gd name="T21" fmla="*/ 78 h 78"/>
                <a:gd name="T22" fmla="*/ 155 w 234"/>
                <a:gd name="T23" fmla="*/ 78 h 78"/>
                <a:gd name="T24" fmla="*/ 155 w 234"/>
                <a:gd name="T25" fmla="*/ 70 h 78"/>
                <a:gd name="T26" fmla="*/ 234 w 234"/>
                <a:gd name="T27" fmla="*/ 70 h 78"/>
                <a:gd name="T28" fmla="*/ 234 w 234"/>
                <a:gd name="T29" fmla="*/ 41 h 78"/>
                <a:gd name="T30" fmla="*/ 155 w 234"/>
                <a:gd name="T31" fmla="*/ 41 h 78"/>
                <a:gd name="T32" fmla="*/ 155 w 234"/>
                <a:gd name="T33" fmla="*/ 33 h 78"/>
                <a:gd name="T34" fmla="*/ 155 w 234"/>
                <a:gd name="T35" fmla="*/ 33 h 78"/>
                <a:gd name="T36" fmla="*/ 155 w 234"/>
                <a:gd name="T3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78">
                  <a:moveTo>
                    <a:pt x="155" y="33"/>
                  </a:moveTo>
                  <a:lnTo>
                    <a:pt x="132" y="33"/>
                  </a:lnTo>
                  <a:lnTo>
                    <a:pt x="132" y="0"/>
                  </a:lnTo>
                  <a:lnTo>
                    <a:pt x="103" y="0"/>
                  </a:lnTo>
                  <a:lnTo>
                    <a:pt x="103" y="33"/>
                  </a:lnTo>
                  <a:lnTo>
                    <a:pt x="81" y="33"/>
                  </a:lnTo>
                  <a:lnTo>
                    <a:pt x="81" y="41"/>
                  </a:lnTo>
                  <a:lnTo>
                    <a:pt x="0" y="41"/>
                  </a:lnTo>
                  <a:lnTo>
                    <a:pt x="0" y="70"/>
                  </a:lnTo>
                  <a:lnTo>
                    <a:pt x="81" y="70"/>
                  </a:lnTo>
                  <a:lnTo>
                    <a:pt x="81" y="78"/>
                  </a:lnTo>
                  <a:lnTo>
                    <a:pt x="155" y="78"/>
                  </a:lnTo>
                  <a:lnTo>
                    <a:pt x="155" y="70"/>
                  </a:lnTo>
                  <a:lnTo>
                    <a:pt x="234" y="70"/>
                  </a:lnTo>
                  <a:lnTo>
                    <a:pt x="234" y="41"/>
                  </a:lnTo>
                  <a:lnTo>
                    <a:pt x="155" y="41"/>
                  </a:lnTo>
                  <a:lnTo>
                    <a:pt x="155" y="33"/>
                  </a:lnTo>
                  <a:moveTo>
                    <a:pt x="155" y="33"/>
                  </a:moveTo>
                  <a:lnTo>
                    <a:pt x="155" y="3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56" name="Freeform 31">
              <a:extLst>
                <a:ext uri="{FF2B5EF4-FFF2-40B4-BE49-F238E27FC236}">
                  <a16:creationId xmlns:a16="http://schemas.microsoft.com/office/drawing/2014/main" id="{C4B3E86B-5873-1C4D-8BB7-2ED9CE4D289F}"/>
                </a:ext>
              </a:extLst>
            </p:cNvPr>
            <p:cNvSpPr>
              <a:spLocks noEditPoints="1"/>
            </p:cNvSpPr>
            <p:nvPr/>
          </p:nvSpPr>
          <p:spPr bwMode="auto">
            <a:xfrm>
              <a:off x="12560300" y="2195513"/>
              <a:ext cx="666751" cy="388938"/>
            </a:xfrm>
            <a:custGeom>
              <a:avLst/>
              <a:gdLst>
                <a:gd name="T0" fmla="*/ 246 w 307"/>
                <a:gd name="T1" fmla="*/ 47 h 180"/>
                <a:gd name="T2" fmla="*/ 240 w 307"/>
                <a:gd name="T3" fmla="*/ 44 h 180"/>
                <a:gd name="T4" fmla="*/ 186 w 307"/>
                <a:gd name="T5" fmla="*/ 17 h 180"/>
                <a:gd name="T6" fmla="*/ 182 w 307"/>
                <a:gd name="T7" fmla="*/ 17 h 180"/>
                <a:gd name="T8" fmla="*/ 177 w 307"/>
                <a:gd name="T9" fmla="*/ 15 h 180"/>
                <a:gd name="T10" fmla="*/ 132 w 307"/>
                <a:gd name="T11" fmla="*/ 0 h 180"/>
                <a:gd name="T12" fmla="*/ 64 w 307"/>
                <a:gd name="T13" fmla="*/ 43 h 180"/>
                <a:gd name="T14" fmla="*/ 58 w 307"/>
                <a:gd name="T15" fmla="*/ 47 h 180"/>
                <a:gd name="T16" fmla="*/ 0 w 307"/>
                <a:gd name="T17" fmla="*/ 114 h 180"/>
                <a:gd name="T18" fmla="*/ 53 w 307"/>
                <a:gd name="T19" fmla="*/ 180 h 180"/>
                <a:gd name="T20" fmla="*/ 53 w 307"/>
                <a:gd name="T21" fmla="*/ 160 h 180"/>
                <a:gd name="T22" fmla="*/ 54 w 307"/>
                <a:gd name="T23" fmla="*/ 153 h 180"/>
                <a:gd name="T24" fmla="*/ 26 w 307"/>
                <a:gd name="T25" fmla="*/ 114 h 180"/>
                <a:gd name="T26" fmla="*/ 67 w 307"/>
                <a:gd name="T27" fmla="*/ 73 h 180"/>
                <a:gd name="T28" fmla="*/ 71 w 307"/>
                <a:gd name="T29" fmla="*/ 73 h 180"/>
                <a:gd name="T30" fmla="*/ 84 w 307"/>
                <a:gd name="T31" fmla="*/ 63 h 180"/>
                <a:gd name="T32" fmla="*/ 132 w 307"/>
                <a:gd name="T33" fmla="*/ 26 h 180"/>
                <a:gd name="T34" fmla="*/ 166 w 307"/>
                <a:gd name="T35" fmla="*/ 40 h 180"/>
                <a:gd name="T36" fmla="*/ 178 w 307"/>
                <a:gd name="T37" fmla="*/ 44 h 180"/>
                <a:gd name="T38" fmla="*/ 186 w 307"/>
                <a:gd name="T39" fmla="*/ 43 h 180"/>
                <a:gd name="T40" fmla="*/ 223 w 307"/>
                <a:gd name="T41" fmla="*/ 66 h 180"/>
                <a:gd name="T42" fmla="*/ 236 w 307"/>
                <a:gd name="T43" fmla="*/ 73 h 180"/>
                <a:gd name="T44" fmla="*/ 240 w 307"/>
                <a:gd name="T45" fmla="*/ 73 h 180"/>
                <a:gd name="T46" fmla="*/ 281 w 307"/>
                <a:gd name="T47" fmla="*/ 114 h 180"/>
                <a:gd name="T48" fmla="*/ 253 w 307"/>
                <a:gd name="T49" fmla="*/ 153 h 180"/>
                <a:gd name="T50" fmla="*/ 254 w 307"/>
                <a:gd name="T51" fmla="*/ 160 h 180"/>
                <a:gd name="T52" fmla="*/ 254 w 307"/>
                <a:gd name="T53" fmla="*/ 180 h 180"/>
                <a:gd name="T54" fmla="*/ 307 w 307"/>
                <a:gd name="T55" fmla="*/ 114 h 180"/>
                <a:gd name="T56" fmla="*/ 246 w 307"/>
                <a:gd name="T57" fmla="*/ 47 h 180"/>
                <a:gd name="T58" fmla="*/ 246 w 307"/>
                <a:gd name="T59" fmla="*/ 47 h 180"/>
                <a:gd name="T60" fmla="*/ 246 w 307"/>
                <a:gd name="T61" fmla="*/ 4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180">
                  <a:moveTo>
                    <a:pt x="246" y="47"/>
                  </a:moveTo>
                  <a:cubicBezTo>
                    <a:pt x="244" y="47"/>
                    <a:pt x="242" y="46"/>
                    <a:pt x="240" y="44"/>
                  </a:cubicBezTo>
                  <a:cubicBezTo>
                    <a:pt x="228" y="27"/>
                    <a:pt x="208" y="17"/>
                    <a:pt x="186" y="17"/>
                  </a:cubicBezTo>
                  <a:cubicBezTo>
                    <a:pt x="185" y="17"/>
                    <a:pt x="184" y="17"/>
                    <a:pt x="182" y="17"/>
                  </a:cubicBezTo>
                  <a:cubicBezTo>
                    <a:pt x="180" y="17"/>
                    <a:pt x="179" y="16"/>
                    <a:pt x="177" y="15"/>
                  </a:cubicBezTo>
                  <a:cubicBezTo>
                    <a:pt x="164" y="5"/>
                    <a:pt x="148" y="0"/>
                    <a:pt x="132" y="0"/>
                  </a:cubicBezTo>
                  <a:cubicBezTo>
                    <a:pt x="102" y="0"/>
                    <a:pt x="76" y="17"/>
                    <a:pt x="64" y="43"/>
                  </a:cubicBezTo>
                  <a:cubicBezTo>
                    <a:pt x="63" y="45"/>
                    <a:pt x="60" y="47"/>
                    <a:pt x="58" y="47"/>
                  </a:cubicBezTo>
                  <a:cubicBezTo>
                    <a:pt x="25" y="52"/>
                    <a:pt x="0" y="80"/>
                    <a:pt x="0" y="114"/>
                  </a:cubicBezTo>
                  <a:cubicBezTo>
                    <a:pt x="0" y="146"/>
                    <a:pt x="23" y="173"/>
                    <a:pt x="53" y="180"/>
                  </a:cubicBezTo>
                  <a:cubicBezTo>
                    <a:pt x="53" y="160"/>
                    <a:pt x="53" y="160"/>
                    <a:pt x="53" y="160"/>
                  </a:cubicBezTo>
                  <a:cubicBezTo>
                    <a:pt x="53" y="157"/>
                    <a:pt x="54" y="155"/>
                    <a:pt x="54" y="153"/>
                  </a:cubicBezTo>
                  <a:cubicBezTo>
                    <a:pt x="38" y="147"/>
                    <a:pt x="26" y="132"/>
                    <a:pt x="26" y="114"/>
                  </a:cubicBezTo>
                  <a:cubicBezTo>
                    <a:pt x="26" y="92"/>
                    <a:pt x="45" y="73"/>
                    <a:pt x="67" y="73"/>
                  </a:cubicBezTo>
                  <a:cubicBezTo>
                    <a:pt x="68" y="73"/>
                    <a:pt x="69" y="73"/>
                    <a:pt x="71" y="73"/>
                  </a:cubicBezTo>
                  <a:cubicBezTo>
                    <a:pt x="77" y="74"/>
                    <a:pt x="83" y="70"/>
                    <a:pt x="84" y="63"/>
                  </a:cubicBezTo>
                  <a:cubicBezTo>
                    <a:pt x="90" y="42"/>
                    <a:pt x="109" y="26"/>
                    <a:pt x="132" y="26"/>
                  </a:cubicBezTo>
                  <a:cubicBezTo>
                    <a:pt x="145" y="26"/>
                    <a:pt x="157" y="31"/>
                    <a:pt x="166" y="40"/>
                  </a:cubicBezTo>
                  <a:cubicBezTo>
                    <a:pt x="169" y="43"/>
                    <a:pt x="174" y="45"/>
                    <a:pt x="178" y="44"/>
                  </a:cubicBezTo>
                  <a:cubicBezTo>
                    <a:pt x="181" y="43"/>
                    <a:pt x="184" y="43"/>
                    <a:pt x="186" y="43"/>
                  </a:cubicBezTo>
                  <a:cubicBezTo>
                    <a:pt x="202" y="43"/>
                    <a:pt x="216" y="52"/>
                    <a:pt x="223" y="66"/>
                  </a:cubicBezTo>
                  <a:cubicBezTo>
                    <a:pt x="225" y="71"/>
                    <a:pt x="231" y="74"/>
                    <a:pt x="236" y="73"/>
                  </a:cubicBezTo>
                  <a:cubicBezTo>
                    <a:pt x="238" y="73"/>
                    <a:pt x="239" y="73"/>
                    <a:pt x="240" y="73"/>
                  </a:cubicBezTo>
                  <a:cubicBezTo>
                    <a:pt x="263" y="73"/>
                    <a:pt x="281" y="92"/>
                    <a:pt x="281" y="114"/>
                  </a:cubicBezTo>
                  <a:cubicBezTo>
                    <a:pt x="281" y="132"/>
                    <a:pt x="269" y="147"/>
                    <a:pt x="253" y="153"/>
                  </a:cubicBezTo>
                  <a:cubicBezTo>
                    <a:pt x="254" y="155"/>
                    <a:pt x="254" y="157"/>
                    <a:pt x="254" y="160"/>
                  </a:cubicBezTo>
                  <a:cubicBezTo>
                    <a:pt x="254" y="180"/>
                    <a:pt x="254" y="180"/>
                    <a:pt x="254" y="180"/>
                  </a:cubicBezTo>
                  <a:cubicBezTo>
                    <a:pt x="284" y="173"/>
                    <a:pt x="307" y="146"/>
                    <a:pt x="307" y="114"/>
                  </a:cubicBezTo>
                  <a:cubicBezTo>
                    <a:pt x="307" y="79"/>
                    <a:pt x="280" y="50"/>
                    <a:pt x="246" y="47"/>
                  </a:cubicBezTo>
                  <a:close/>
                  <a:moveTo>
                    <a:pt x="246" y="47"/>
                  </a:moveTo>
                  <a:cubicBezTo>
                    <a:pt x="246" y="47"/>
                    <a:pt x="246" y="47"/>
                    <a:pt x="246"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spTree>
    <p:extLst>
      <p:ext uri="{BB962C8B-B14F-4D97-AF65-F5344CB8AC3E}">
        <p14:creationId xmlns:p14="http://schemas.microsoft.com/office/powerpoint/2010/main" val="2955797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9EE40AE-F294-4138-A8DE-32963059FA52}"/>
              </a:ext>
            </a:extLst>
          </p:cNvPr>
          <p:cNvGrpSpPr/>
          <p:nvPr/>
        </p:nvGrpSpPr>
        <p:grpSpPr>
          <a:xfrm>
            <a:off x="0" y="0"/>
            <a:ext cx="9144000" cy="5143500"/>
            <a:chOff x="152399" y="0"/>
            <a:chExt cx="12192000" cy="6858000"/>
          </a:xfrm>
        </p:grpSpPr>
        <p:pic>
          <p:nvPicPr>
            <p:cNvPr id="6" name="Picture 5">
              <a:extLst>
                <a:ext uri="{FF2B5EF4-FFF2-40B4-BE49-F238E27FC236}">
                  <a16:creationId xmlns:a16="http://schemas.microsoft.com/office/drawing/2014/main" id="{22A23096-00A3-4F21-A011-D512B7BC66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944" b="23055"/>
            <a:stretch/>
          </p:blipFill>
          <p:spPr>
            <a:xfrm>
              <a:off x="152399" y="0"/>
              <a:ext cx="12192000" cy="6858000"/>
            </a:xfrm>
            <a:prstGeom prst="rect">
              <a:avLst/>
            </a:prstGeom>
          </p:spPr>
        </p:pic>
        <p:sp>
          <p:nvSpPr>
            <p:cNvPr id="7" name="Rectangle 6">
              <a:extLst>
                <a:ext uri="{FF2B5EF4-FFF2-40B4-BE49-F238E27FC236}">
                  <a16:creationId xmlns:a16="http://schemas.microsoft.com/office/drawing/2014/main" id="{403FCF52-E09D-470F-8698-B5704E491619}"/>
                </a:ext>
              </a:extLst>
            </p:cNvPr>
            <p:cNvSpPr/>
            <p:nvPr/>
          </p:nvSpPr>
          <p:spPr>
            <a:xfrm>
              <a:off x="152400" y="1"/>
              <a:ext cx="12191999" cy="6857999"/>
            </a:xfrm>
            <a:prstGeom prst="rect">
              <a:avLst/>
            </a:prstGeom>
            <a:gradFill flip="none" rotWithShape="1">
              <a:gsLst>
                <a:gs pos="40000">
                  <a:schemeClr val="bg1"/>
                </a:gs>
                <a:gs pos="78000">
                  <a:schemeClr val="bg1">
                    <a:alpha val="8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32" name="Picture 31" descr="A picture containing chain&#10;&#10;Description generated with high confidence">
            <a:extLst>
              <a:ext uri="{FF2B5EF4-FFF2-40B4-BE49-F238E27FC236}">
                <a16:creationId xmlns:a16="http://schemas.microsoft.com/office/drawing/2014/main" id="{C0F94CF1-6985-4CDA-AEE2-ACCADEA361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04" r="23642"/>
          <a:stretch/>
        </p:blipFill>
        <p:spPr>
          <a:xfrm>
            <a:off x="1" y="0"/>
            <a:ext cx="3447869" cy="5143500"/>
          </a:xfrm>
          <a:prstGeom prst="rect">
            <a:avLst/>
          </a:prstGeom>
        </p:spPr>
      </p:pic>
      <p:pic>
        <p:nvPicPr>
          <p:cNvPr id="11" name="Picture 10">
            <a:extLst>
              <a:ext uri="{FF2B5EF4-FFF2-40B4-BE49-F238E27FC236}">
                <a16:creationId xmlns:a16="http://schemas.microsoft.com/office/drawing/2014/main" id="{F43BD23A-9EB1-4254-A075-BBD54FA203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1611" r="9948"/>
          <a:stretch/>
        </p:blipFill>
        <p:spPr>
          <a:xfrm>
            <a:off x="0" y="0"/>
            <a:ext cx="3400974" cy="5139929"/>
          </a:xfrm>
          <a:prstGeom prst="rect">
            <a:avLst/>
          </a:prstGeom>
        </p:spPr>
      </p:pic>
      <p:sp>
        <p:nvSpPr>
          <p:cNvPr id="20" name="Freeform 15">
            <a:extLst>
              <a:ext uri="{FF2B5EF4-FFF2-40B4-BE49-F238E27FC236}">
                <a16:creationId xmlns:a16="http://schemas.microsoft.com/office/drawing/2014/main" id="{A65EC6E9-615D-4681-984A-D1BC0EAE1174}"/>
              </a:ext>
            </a:extLst>
          </p:cNvPr>
          <p:cNvSpPr>
            <a:spLocks/>
          </p:cNvSpPr>
          <p:nvPr/>
        </p:nvSpPr>
        <p:spPr bwMode="auto">
          <a:xfrm>
            <a:off x="1920240" y="-4763"/>
            <a:ext cx="3048000" cy="5144691"/>
          </a:xfrm>
          <a:custGeom>
            <a:avLst/>
            <a:gdLst>
              <a:gd name="T0" fmla="*/ 352 w 744"/>
              <a:gd name="T1" fmla="*/ 0 h 1850"/>
              <a:gd name="T2" fmla="*/ 744 w 744"/>
              <a:gd name="T3" fmla="*/ 1850 h 1850"/>
              <a:gd name="T4" fmla="*/ 184 w 744"/>
              <a:gd name="T5" fmla="*/ 1850 h 1850"/>
              <a:gd name="T6" fmla="*/ 0 w 744"/>
              <a:gd name="T7" fmla="*/ 0 h 1850"/>
              <a:gd name="T8" fmla="*/ 352 w 744"/>
              <a:gd name="T9" fmla="*/ 0 h 1850"/>
            </a:gdLst>
            <a:ahLst/>
            <a:cxnLst>
              <a:cxn ang="0">
                <a:pos x="T0" y="T1"/>
              </a:cxn>
              <a:cxn ang="0">
                <a:pos x="T2" y="T3"/>
              </a:cxn>
              <a:cxn ang="0">
                <a:pos x="T4" y="T5"/>
              </a:cxn>
              <a:cxn ang="0">
                <a:pos x="T6" y="T7"/>
              </a:cxn>
              <a:cxn ang="0">
                <a:pos x="T8" y="T9"/>
              </a:cxn>
            </a:cxnLst>
            <a:rect l="0" t="0" r="r" b="b"/>
            <a:pathLst>
              <a:path w="744" h="1850">
                <a:moveTo>
                  <a:pt x="352" y="0"/>
                </a:moveTo>
                <a:cubicBezTo>
                  <a:pt x="352" y="0"/>
                  <a:pt x="320" y="871"/>
                  <a:pt x="744" y="1850"/>
                </a:cubicBezTo>
                <a:cubicBezTo>
                  <a:pt x="184" y="1850"/>
                  <a:pt x="184" y="1850"/>
                  <a:pt x="184" y="1850"/>
                </a:cubicBezTo>
                <a:cubicBezTo>
                  <a:pt x="184" y="1850"/>
                  <a:pt x="696" y="1593"/>
                  <a:pt x="0" y="0"/>
                </a:cubicBez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3" name="Rectangle 32">
            <a:extLst>
              <a:ext uri="{FF2B5EF4-FFF2-40B4-BE49-F238E27FC236}">
                <a16:creationId xmlns:a16="http://schemas.microsoft.com/office/drawing/2014/main" id="{9C9BB6FB-7303-4147-BDDD-FDBAC3DB09E0}"/>
              </a:ext>
            </a:extLst>
          </p:cNvPr>
          <p:cNvSpPr/>
          <p:nvPr/>
        </p:nvSpPr>
        <p:spPr>
          <a:xfrm>
            <a:off x="3247595" y="-4762"/>
            <a:ext cx="448663" cy="1264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2" name="Rectangle 11">
            <a:extLst>
              <a:ext uri="{FF2B5EF4-FFF2-40B4-BE49-F238E27FC236}">
                <a16:creationId xmlns:a16="http://schemas.microsoft.com/office/drawing/2014/main" id="{B1DB805D-4D7C-4CDB-8783-8C0E34A221AB}"/>
              </a:ext>
            </a:extLst>
          </p:cNvPr>
          <p:cNvSpPr/>
          <p:nvPr/>
        </p:nvSpPr>
        <p:spPr>
          <a:xfrm flipH="1">
            <a:off x="0" y="0"/>
            <a:ext cx="3552037" cy="5143500"/>
          </a:xfrm>
          <a:prstGeom prst="rect">
            <a:avLst/>
          </a:prstGeom>
          <a:gradFill flip="none" rotWithShape="1">
            <a:gsLst>
              <a:gs pos="0">
                <a:schemeClr val="bg1">
                  <a:alpha val="97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TextBox 29">
            <a:extLst>
              <a:ext uri="{FF2B5EF4-FFF2-40B4-BE49-F238E27FC236}">
                <a16:creationId xmlns:a16="http://schemas.microsoft.com/office/drawing/2014/main" id="{2AC5C91F-38D1-4985-BD5C-48FEC0684E94}"/>
              </a:ext>
            </a:extLst>
          </p:cNvPr>
          <p:cNvSpPr txBox="1"/>
          <p:nvPr/>
        </p:nvSpPr>
        <p:spPr>
          <a:xfrm>
            <a:off x="3920728" y="843558"/>
            <a:ext cx="4960007" cy="1451679"/>
          </a:xfrm>
          <a:prstGeom prst="rect">
            <a:avLst/>
          </a:prstGeom>
          <a:noFill/>
        </p:spPr>
        <p:txBody>
          <a:bodyPr wrap="square" lIns="0" tIns="0" rIns="0" bIns="0" rtlCol="0">
            <a:spAutoFit/>
          </a:bodyPr>
          <a:lstStyle/>
          <a:p>
            <a:pPr>
              <a:spcAft>
                <a:spcPts val="450"/>
              </a:spcAft>
            </a:pPr>
            <a:r>
              <a:rPr lang="en-US" sz="1350" b="1" dirty="0">
                <a:solidFill>
                  <a:srgbClr val="32425C"/>
                </a:solidFill>
                <a:latin typeface="+mj-lt"/>
              </a:rPr>
              <a:t>Sify’s cloud expertise extends over</a:t>
            </a:r>
          </a:p>
          <a:p>
            <a:pPr marL="214313" indent="-214313">
              <a:spcAft>
                <a:spcPts val="450"/>
              </a:spcAft>
              <a:buFont typeface="Wingdings" panose="05000000000000000000" pitchFamily="2" charset="2"/>
              <a:buChar char="§"/>
            </a:pPr>
            <a:r>
              <a:rPr lang="en-US" sz="1200" dirty="0">
                <a:solidFill>
                  <a:srgbClr val="32425C"/>
                </a:solidFill>
                <a:latin typeface="+mj-lt"/>
              </a:rPr>
              <a:t>All aspects of building cloud infrastructure</a:t>
            </a:r>
          </a:p>
          <a:p>
            <a:pPr marL="214313" indent="-214313">
              <a:spcAft>
                <a:spcPts val="450"/>
              </a:spcAft>
              <a:buFont typeface="Wingdings" panose="05000000000000000000" pitchFamily="2" charset="2"/>
              <a:buChar char="§"/>
            </a:pPr>
            <a:r>
              <a:rPr lang="en-US" sz="1200" dirty="0">
                <a:solidFill>
                  <a:srgbClr val="32425C"/>
                </a:solidFill>
                <a:latin typeface="+mj-lt"/>
              </a:rPr>
              <a:t>Managing public and hybrid cloud services</a:t>
            </a:r>
          </a:p>
          <a:p>
            <a:pPr marL="214313" indent="-214313">
              <a:spcAft>
                <a:spcPts val="450"/>
              </a:spcAft>
              <a:buFont typeface="Wingdings" panose="05000000000000000000" pitchFamily="2" charset="2"/>
              <a:buChar char="§"/>
            </a:pPr>
            <a:r>
              <a:rPr lang="en-US" sz="1200" dirty="0">
                <a:solidFill>
                  <a:srgbClr val="32425C"/>
                </a:solidFill>
                <a:latin typeface="+mj-lt"/>
              </a:rPr>
              <a:t>CloudInfinit CMP to provide multi cloud operational best practices</a:t>
            </a:r>
          </a:p>
          <a:p>
            <a:pPr marL="214313" indent="-214313">
              <a:spcAft>
                <a:spcPts val="450"/>
              </a:spcAft>
              <a:buFont typeface="Wingdings" panose="05000000000000000000" pitchFamily="2" charset="2"/>
              <a:buChar char="§"/>
            </a:pPr>
            <a:r>
              <a:rPr lang="en-IN" sz="1200" dirty="0">
                <a:solidFill>
                  <a:srgbClr val="595959"/>
                </a:solidFill>
              </a:rPr>
              <a:t>AWS/Azure/Oracle/Google cloud implementation</a:t>
            </a:r>
          </a:p>
          <a:p>
            <a:pPr marL="214313" indent="-214313">
              <a:spcAft>
                <a:spcPts val="450"/>
              </a:spcAft>
              <a:buFont typeface="Wingdings" panose="05000000000000000000" pitchFamily="2" charset="2"/>
              <a:buChar char="§"/>
            </a:pPr>
            <a:r>
              <a:rPr lang="en-IN" sz="1200" dirty="0">
                <a:solidFill>
                  <a:srgbClr val="595959"/>
                </a:solidFill>
              </a:rPr>
              <a:t>Delivering SaaS - ForumNXT, I-test, </a:t>
            </a:r>
            <a:r>
              <a:rPr lang="en-IN" sz="1200" dirty="0" err="1">
                <a:solidFill>
                  <a:srgbClr val="595959"/>
                </a:solidFill>
              </a:rPr>
              <a:t>Safescrypt</a:t>
            </a:r>
            <a:r>
              <a:rPr lang="en-IN" sz="1200" dirty="0">
                <a:solidFill>
                  <a:srgbClr val="595959"/>
                </a:solidFill>
              </a:rPr>
              <a:t> and E-learning</a:t>
            </a:r>
          </a:p>
        </p:txBody>
      </p:sp>
      <p:sp>
        <p:nvSpPr>
          <p:cNvPr id="8" name="Freeform 5">
            <a:extLst>
              <a:ext uri="{FF2B5EF4-FFF2-40B4-BE49-F238E27FC236}">
                <a16:creationId xmlns:a16="http://schemas.microsoft.com/office/drawing/2014/main" id="{925BBD3C-C68E-45E0-8024-AA46701DBFAC}"/>
              </a:ext>
            </a:extLst>
          </p:cNvPr>
          <p:cNvSpPr>
            <a:spLocks noEditPoints="1"/>
          </p:cNvSpPr>
          <p:nvPr/>
        </p:nvSpPr>
        <p:spPr bwMode="auto">
          <a:xfrm>
            <a:off x="3524611" y="843558"/>
            <a:ext cx="343578" cy="390000"/>
          </a:xfrm>
          <a:custGeom>
            <a:avLst/>
            <a:gdLst>
              <a:gd name="T0" fmla="*/ 1620 w 1800"/>
              <a:gd name="T1" fmla="*/ 1448 h 2048"/>
              <a:gd name="T2" fmla="*/ 1451 w 1800"/>
              <a:gd name="T3" fmla="*/ 1568 h 2048"/>
              <a:gd name="T4" fmla="*/ 1320 w 1800"/>
              <a:gd name="T5" fmla="*/ 1568 h 2048"/>
              <a:gd name="T6" fmla="*/ 1320 w 1800"/>
              <a:gd name="T7" fmla="*/ 1080 h 2048"/>
              <a:gd name="T8" fmla="*/ 1440 w 1800"/>
              <a:gd name="T9" fmla="*/ 1080 h 2048"/>
              <a:gd name="T10" fmla="*/ 1800 w 1800"/>
              <a:gd name="T11" fmla="*/ 720 h 2048"/>
              <a:gd name="T12" fmla="*/ 1460 w 1800"/>
              <a:gd name="T13" fmla="*/ 361 h 2048"/>
              <a:gd name="T14" fmla="*/ 1300 w 1800"/>
              <a:gd name="T15" fmla="*/ 388 h 2048"/>
              <a:gd name="T16" fmla="*/ 1221 w 1800"/>
              <a:gd name="T17" fmla="*/ 356 h 2048"/>
              <a:gd name="T18" fmla="*/ 1253 w 1800"/>
              <a:gd name="T19" fmla="*/ 278 h 2048"/>
              <a:gd name="T20" fmla="*/ 1376 w 1800"/>
              <a:gd name="T21" fmla="*/ 245 h 2048"/>
              <a:gd name="T22" fmla="*/ 1080 w 1800"/>
              <a:gd name="T23" fmla="*/ 120 h 2048"/>
              <a:gd name="T24" fmla="*/ 1040 w 1800"/>
              <a:gd name="T25" fmla="*/ 123 h 2048"/>
              <a:gd name="T26" fmla="*/ 720 w 1800"/>
              <a:gd name="T27" fmla="*/ 0 h 2048"/>
              <a:gd name="T28" fmla="*/ 305 w 1800"/>
              <a:gd name="T29" fmla="*/ 244 h 2048"/>
              <a:gd name="T30" fmla="*/ 547 w 1800"/>
              <a:gd name="T31" fmla="*/ 278 h 2048"/>
              <a:gd name="T32" fmla="*/ 579 w 1800"/>
              <a:gd name="T33" fmla="*/ 356 h 2048"/>
              <a:gd name="T34" fmla="*/ 500 w 1800"/>
              <a:gd name="T35" fmla="*/ 388 h 2048"/>
              <a:gd name="T36" fmla="*/ 253 w 1800"/>
              <a:gd name="T37" fmla="*/ 377 h 2048"/>
              <a:gd name="T38" fmla="*/ 0 w 1800"/>
              <a:gd name="T39" fmla="*/ 720 h 2048"/>
              <a:gd name="T40" fmla="*/ 360 w 1800"/>
              <a:gd name="T41" fmla="*/ 1080 h 2048"/>
              <a:gd name="T42" fmla="*/ 480 w 1800"/>
              <a:gd name="T43" fmla="*/ 1080 h 2048"/>
              <a:gd name="T44" fmla="*/ 480 w 1800"/>
              <a:gd name="T45" fmla="*/ 1568 h 2048"/>
              <a:gd name="T46" fmla="*/ 349 w 1800"/>
              <a:gd name="T47" fmla="*/ 1568 h 2048"/>
              <a:gd name="T48" fmla="*/ 180 w 1800"/>
              <a:gd name="T49" fmla="*/ 1448 h 2048"/>
              <a:gd name="T50" fmla="*/ 0 w 1800"/>
              <a:gd name="T51" fmla="*/ 1628 h 2048"/>
              <a:gd name="T52" fmla="*/ 180 w 1800"/>
              <a:gd name="T53" fmla="*/ 1808 h 2048"/>
              <a:gd name="T54" fmla="*/ 349 w 1800"/>
              <a:gd name="T55" fmla="*/ 1688 h 2048"/>
              <a:gd name="T56" fmla="*/ 540 w 1800"/>
              <a:gd name="T57" fmla="*/ 1688 h 2048"/>
              <a:gd name="T58" fmla="*/ 600 w 1800"/>
              <a:gd name="T59" fmla="*/ 1628 h 2048"/>
              <a:gd name="T60" fmla="*/ 600 w 1800"/>
              <a:gd name="T61" fmla="*/ 1080 h 2048"/>
              <a:gd name="T62" fmla="*/ 840 w 1800"/>
              <a:gd name="T63" fmla="*/ 1080 h 2048"/>
              <a:gd name="T64" fmla="*/ 840 w 1800"/>
              <a:gd name="T65" fmla="*/ 1699 h 2048"/>
              <a:gd name="T66" fmla="*/ 720 w 1800"/>
              <a:gd name="T67" fmla="*/ 1868 h 2048"/>
              <a:gd name="T68" fmla="*/ 900 w 1800"/>
              <a:gd name="T69" fmla="*/ 2048 h 2048"/>
              <a:gd name="T70" fmla="*/ 1080 w 1800"/>
              <a:gd name="T71" fmla="*/ 1868 h 2048"/>
              <a:gd name="T72" fmla="*/ 960 w 1800"/>
              <a:gd name="T73" fmla="*/ 1699 h 2048"/>
              <a:gd name="T74" fmla="*/ 960 w 1800"/>
              <a:gd name="T75" fmla="*/ 1080 h 2048"/>
              <a:gd name="T76" fmla="*/ 1200 w 1800"/>
              <a:gd name="T77" fmla="*/ 1080 h 2048"/>
              <a:gd name="T78" fmla="*/ 1200 w 1800"/>
              <a:gd name="T79" fmla="*/ 1628 h 2048"/>
              <a:gd name="T80" fmla="*/ 1260 w 1800"/>
              <a:gd name="T81" fmla="*/ 1688 h 2048"/>
              <a:gd name="T82" fmla="*/ 1451 w 1800"/>
              <a:gd name="T83" fmla="*/ 1688 h 2048"/>
              <a:gd name="T84" fmla="*/ 1620 w 1800"/>
              <a:gd name="T85" fmla="*/ 1808 h 2048"/>
              <a:gd name="T86" fmla="*/ 1800 w 1800"/>
              <a:gd name="T87" fmla="*/ 1628 h 2048"/>
              <a:gd name="T88" fmla="*/ 1620 w 1800"/>
              <a:gd name="T89" fmla="*/ 1448 h 2048"/>
              <a:gd name="T90" fmla="*/ 1620 w 1800"/>
              <a:gd name="T91" fmla="*/ 1448 h 2048"/>
              <a:gd name="T92" fmla="*/ 1620 w 1800"/>
              <a:gd name="T93" fmla="*/ 144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00" h="2048">
                <a:moveTo>
                  <a:pt x="1620" y="1448"/>
                </a:moveTo>
                <a:cubicBezTo>
                  <a:pt x="1542" y="1448"/>
                  <a:pt x="1476" y="1498"/>
                  <a:pt x="1451" y="1568"/>
                </a:cubicBezTo>
                <a:cubicBezTo>
                  <a:pt x="1320" y="1568"/>
                  <a:pt x="1320" y="1568"/>
                  <a:pt x="1320" y="1568"/>
                </a:cubicBezTo>
                <a:cubicBezTo>
                  <a:pt x="1320" y="1080"/>
                  <a:pt x="1320" y="1080"/>
                  <a:pt x="1320" y="1080"/>
                </a:cubicBezTo>
                <a:cubicBezTo>
                  <a:pt x="1440" y="1080"/>
                  <a:pt x="1440" y="1080"/>
                  <a:pt x="1440" y="1080"/>
                </a:cubicBezTo>
                <a:cubicBezTo>
                  <a:pt x="1639" y="1080"/>
                  <a:pt x="1800" y="919"/>
                  <a:pt x="1800" y="720"/>
                </a:cubicBezTo>
                <a:cubicBezTo>
                  <a:pt x="1800" y="528"/>
                  <a:pt x="1649" y="371"/>
                  <a:pt x="1460" y="361"/>
                </a:cubicBezTo>
                <a:cubicBezTo>
                  <a:pt x="1406" y="358"/>
                  <a:pt x="1351" y="367"/>
                  <a:pt x="1300" y="388"/>
                </a:cubicBezTo>
                <a:cubicBezTo>
                  <a:pt x="1270" y="401"/>
                  <a:pt x="1234" y="387"/>
                  <a:pt x="1221" y="356"/>
                </a:cubicBezTo>
                <a:cubicBezTo>
                  <a:pt x="1208" y="326"/>
                  <a:pt x="1223" y="291"/>
                  <a:pt x="1253" y="278"/>
                </a:cubicBezTo>
                <a:cubicBezTo>
                  <a:pt x="1293" y="261"/>
                  <a:pt x="1334" y="251"/>
                  <a:pt x="1376" y="245"/>
                </a:cubicBezTo>
                <a:cubicBezTo>
                  <a:pt x="1299" y="167"/>
                  <a:pt x="1193" y="120"/>
                  <a:pt x="1080" y="120"/>
                </a:cubicBezTo>
                <a:cubicBezTo>
                  <a:pt x="1066" y="120"/>
                  <a:pt x="1053" y="121"/>
                  <a:pt x="1040" y="123"/>
                </a:cubicBezTo>
                <a:cubicBezTo>
                  <a:pt x="951" y="43"/>
                  <a:pt x="839" y="0"/>
                  <a:pt x="720" y="0"/>
                </a:cubicBezTo>
                <a:cubicBezTo>
                  <a:pt x="544" y="0"/>
                  <a:pt x="388" y="98"/>
                  <a:pt x="305" y="244"/>
                </a:cubicBezTo>
                <a:cubicBezTo>
                  <a:pt x="388" y="235"/>
                  <a:pt x="470" y="245"/>
                  <a:pt x="547" y="278"/>
                </a:cubicBezTo>
                <a:cubicBezTo>
                  <a:pt x="577" y="291"/>
                  <a:pt x="592" y="326"/>
                  <a:pt x="579" y="356"/>
                </a:cubicBezTo>
                <a:cubicBezTo>
                  <a:pt x="566" y="387"/>
                  <a:pt x="530" y="401"/>
                  <a:pt x="500" y="388"/>
                </a:cubicBezTo>
                <a:cubicBezTo>
                  <a:pt x="410" y="350"/>
                  <a:pt x="338" y="355"/>
                  <a:pt x="253" y="377"/>
                </a:cubicBezTo>
                <a:cubicBezTo>
                  <a:pt x="104" y="423"/>
                  <a:pt x="0" y="561"/>
                  <a:pt x="0" y="720"/>
                </a:cubicBezTo>
                <a:cubicBezTo>
                  <a:pt x="0" y="919"/>
                  <a:pt x="161" y="1080"/>
                  <a:pt x="360" y="1080"/>
                </a:cubicBezTo>
                <a:cubicBezTo>
                  <a:pt x="480" y="1080"/>
                  <a:pt x="480" y="1080"/>
                  <a:pt x="480" y="1080"/>
                </a:cubicBezTo>
                <a:cubicBezTo>
                  <a:pt x="480" y="1568"/>
                  <a:pt x="480" y="1568"/>
                  <a:pt x="480" y="1568"/>
                </a:cubicBezTo>
                <a:cubicBezTo>
                  <a:pt x="349" y="1568"/>
                  <a:pt x="349" y="1568"/>
                  <a:pt x="349" y="1568"/>
                </a:cubicBezTo>
                <a:cubicBezTo>
                  <a:pt x="324" y="1498"/>
                  <a:pt x="258" y="1448"/>
                  <a:pt x="180" y="1448"/>
                </a:cubicBezTo>
                <a:cubicBezTo>
                  <a:pt x="81" y="1448"/>
                  <a:pt x="0" y="1529"/>
                  <a:pt x="0" y="1628"/>
                </a:cubicBezTo>
                <a:cubicBezTo>
                  <a:pt x="0" y="1727"/>
                  <a:pt x="81" y="1808"/>
                  <a:pt x="180" y="1808"/>
                </a:cubicBezTo>
                <a:cubicBezTo>
                  <a:pt x="258" y="1808"/>
                  <a:pt x="324" y="1758"/>
                  <a:pt x="349" y="1688"/>
                </a:cubicBezTo>
                <a:cubicBezTo>
                  <a:pt x="540" y="1688"/>
                  <a:pt x="540" y="1688"/>
                  <a:pt x="540" y="1688"/>
                </a:cubicBezTo>
                <a:cubicBezTo>
                  <a:pt x="573" y="1688"/>
                  <a:pt x="600" y="1661"/>
                  <a:pt x="600" y="1628"/>
                </a:cubicBezTo>
                <a:cubicBezTo>
                  <a:pt x="600" y="1080"/>
                  <a:pt x="600" y="1080"/>
                  <a:pt x="600" y="1080"/>
                </a:cubicBezTo>
                <a:cubicBezTo>
                  <a:pt x="840" y="1080"/>
                  <a:pt x="840" y="1080"/>
                  <a:pt x="840" y="1080"/>
                </a:cubicBezTo>
                <a:cubicBezTo>
                  <a:pt x="840" y="1699"/>
                  <a:pt x="840" y="1699"/>
                  <a:pt x="840" y="1699"/>
                </a:cubicBezTo>
                <a:cubicBezTo>
                  <a:pt x="770" y="1724"/>
                  <a:pt x="720" y="1790"/>
                  <a:pt x="720" y="1868"/>
                </a:cubicBezTo>
                <a:cubicBezTo>
                  <a:pt x="720" y="1967"/>
                  <a:pt x="801" y="2048"/>
                  <a:pt x="900" y="2048"/>
                </a:cubicBezTo>
                <a:cubicBezTo>
                  <a:pt x="999" y="2048"/>
                  <a:pt x="1080" y="1967"/>
                  <a:pt x="1080" y="1868"/>
                </a:cubicBezTo>
                <a:cubicBezTo>
                  <a:pt x="1080" y="1790"/>
                  <a:pt x="1030" y="1724"/>
                  <a:pt x="960" y="1699"/>
                </a:cubicBezTo>
                <a:cubicBezTo>
                  <a:pt x="960" y="1080"/>
                  <a:pt x="960" y="1080"/>
                  <a:pt x="960" y="1080"/>
                </a:cubicBezTo>
                <a:cubicBezTo>
                  <a:pt x="1200" y="1080"/>
                  <a:pt x="1200" y="1080"/>
                  <a:pt x="1200" y="1080"/>
                </a:cubicBezTo>
                <a:cubicBezTo>
                  <a:pt x="1200" y="1628"/>
                  <a:pt x="1200" y="1628"/>
                  <a:pt x="1200" y="1628"/>
                </a:cubicBezTo>
                <a:cubicBezTo>
                  <a:pt x="1200" y="1661"/>
                  <a:pt x="1227" y="1688"/>
                  <a:pt x="1260" y="1688"/>
                </a:cubicBezTo>
                <a:cubicBezTo>
                  <a:pt x="1451" y="1688"/>
                  <a:pt x="1451" y="1688"/>
                  <a:pt x="1451" y="1688"/>
                </a:cubicBezTo>
                <a:cubicBezTo>
                  <a:pt x="1476" y="1758"/>
                  <a:pt x="1542" y="1808"/>
                  <a:pt x="1620" y="1808"/>
                </a:cubicBezTo>
                <a:cubicBezTo>
                  <a:pt x="1719" y="1808"/>
                  <a:pt x="1800" y="1727"/>
                  <a:pt x="1800" y="1628"/>
                </a:cubicBezTo>
                <a:cubicBezTo>
                  <a:pt x="1800" y="1529"/>
                  <a:pt x="1719" y="1448"/>
                  <a:pt x="1620" y="1448"/>
                </a:cubicBezTo>
                <a:close/>
                <a:moveTo>
                  <a:pt x="1620" y="1448"/>
                </a:moveTo>
                <a:cubicBezTo>
                  <a:pt x="1620" y="1448"/>
                  <a:pt x="1620" y="1448"/>
                  <a:pt x="1620" y="1448"/>
                </a:cubicBezTo>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IN" sz="1350" dirty="0"/>
          </a:p>
        </p:txBody>
      </p:sp>
      <p:grpSp>
        <p:nvGrpSpPr>
          <p:cNvPr id="16" name="Group 15">
            <a:extLst>
              <a:ext uri="{FF2B5EF4-FFF2-40B4-BE49-F238E27FC236}">
                <a16:creationId xmlns:a16="http://schemas.microsoft.com/office/drawing/2014/main" id="{8670CB2F-E6D0-4C7E-80CE-87D2E07C2276}"/>
              </a:ext>
            </a:extLst>
          </p:cNvPr>
          <p:cNvGrpSpPr/>
          <p:nvPr/>
        </p:nvGrpSpPr>
        <p:grpSpPr>
          <a:xfrm>
            <a:off x="3478857" y="2898404"/>
            <a:ext cx="377936" cy="298833"/>
            <a:chOff x="-3033713" y="1181100"/>
            <a:chExt cx="1911350" cy="1511300"/>
          </a:xfrm>
          <a:solidFill>
            <a:schemeClr val="accent2">
              <a:lumMod val="75000"/>
            </a:schemeClr>
          </a:solidFill>
        </p:grpSpPr>
        <p:sp>
          <p:nvSpPr>
            <p:cNvPr id="14" name="Freeform 9">
              <a:extLst>
                <a:ext uri="{FF2B5EF4-FFF2-40B4-BE49-F238E27FC236}">
                  <a16:creationId xmlns:a16="http://schemas.microsoft.com/office/drawing/2014/main" id="{01C995C2-3465-4DCB-853C-B64616B54FD1}"/>
                </a:ext>
              </a:extLst>
            </p:cNvPr>
            <p:cNvSpPr>
              <a:spLocks noEditPoints="1"/>
            </p:cNvSpPr>
            <p:nvPr/>
          </p:nvSpPr>
          <p:spPr bwMode="auto">
            <a:xfrm>
              <a:off x="-2144713" y="1181100"/>
              <a:ext cx="1022350" cy="825500"/>
            </a:xfrm>
            <a:custGeom>
              <a:avLst/>
              <a:gdLst>
                <a:gd name="T0" fmla="*/ 574 w 779"/>
                <a:gd name="T1" fmla="*/ 280 h 629"/>
                <a:gd name="T2" fmla="*/ 258 w 779"/>
                <a:gd name="T3" fmla="*/ 0 h 629"/>
                <a:gd name="T4" fmla="*/ 0 w 779"/>
                <a:gd name="T5" fmla="*/ 132 h 629"/>
                <a:gd name="T6" fmla="*/ 21 w 779"/>
                <a:gd name="T7" fmla="*/ 131 h 629"/>
                <a:gd name="T8" fmla="*/ 525 w 779"/>
                <a:gd name="T9" fmla="*/ 516 h 629"/>
                <a:gd name="T10" fmla="*/ 706 w 779"/>
                <a:gd name="T11" fmla="*/ 615 h 629"/>
                <a:gd name="T12" fmla="*/ 719 w 779"/>
                <a:gd name="T13" fmla="*/ 629 h 629"/>
                <a:gd name="T14" fmla="*/ 779 w 779"/>
                <a:gd name="T15" fmla="*/ 485 h 629"/>
                <a:gd name="T16" fmla="*/ 574 w 779"/>
                <a:gd name="T17" fmla="*/ 280 h 629"/>
                <a:gd name="T18" fmla="*/ 574 w 779"/>
                <a:gd name="T19" fmla="*/ 280 h 629"/>
                <a:gd name="T20" fmla="*/ 574 w 779"/>
                <a:gd name="T21" fmla="*/ 28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9" h="629">
                  <a:moveTo>
                    <a:pt x="574" y="280"/>
                  </a:moveTo>
                  <a:cubicBezTo>
                    <a:pt x="556" y="122"/>
                    <a:pt x="421" y="0"/>
                    <a:pt x="258" y="0"/>
                  </a:cubicBezTo>
                  <a:cubicBezTo>
                    <a:pt x="152" y="0"/>
                    <a:pt x="58" y="52"/>
                    <a:pt x="0" y="132"/>
                  </a:cubicBezTo>
                  <a:cubicBezTo>
                    <a:pt x="7" y="131"/>
                    <a:pt x="14" y="131"/>
                    <a:pt x="21" y="131"/>
                  </a:cubicBezTo>
                  <a:cubicBezTo>
                    <a:pt x="259" y="131"/>
                    <a:pt x="464" y="292"/>
                    <a:pt x="525" y="516"/>
                  </a:cubicBezTo>
                  <a:cubicBezTo>
                    <a:pt x="593" y="531"/>
                    <a:pt x="656" y="565"/>
                    <a:pt x="706" y="615"/>
                  </a:cubicBezTo>
                  <a:cubicBezTo>
                    <a:pt x="711" y="620"/>
                    <a:pt x="715" y="625"/>
                    <a:pt x="719" y="629"/>
                  </a:cubicBezTo>
                  <a:cubicBezTo>
                    <a:pt x="756" y="592"/>
                    <a:pt x="779" y="541"/>
                    <a:pt x="779" y="485"/>
                  </a:cubicBezTo>
                  <a:cubicBezTo>
                    <a:pt x="779" y="372"/>
                    <a:pt x="687" y="280"/>
                    <a:pt x="574" y="280"/>
                  </a:cubicBezTo>
                  <a:close/>
                  <a:moveTo>
                    <a:pt x="574" y="280"/>
                  </a:moveTo>
                  <a:cubicBezTo>
                    <a:pt x="574" y="280"/>
                    <a:pt x="574" y="280"/>
                    <a:pt x="574"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5" name="Freeform 10">
              <a:extLst>
                <a:ext uri="{FF2B5EF4-FFF2-40B4-BE49-F238E27FC236}">
                  <a16:creationId xmlns:a16="http://schemas.microsoft.com/office/drawing/2014/main" id="{14E1FFAF-B65E-40E3-B16F-CFEBAA9A76C0}"/>
                </a:ext>
              </a:extLst>
            </p:cNvPr>
            <p:cNvSpPr>
              <a:spLocks noEditPoints="1"/>
            </p:cNvSpPr>
            <p:nvPr/>
          </p:nvSpPr>
          <p:spPr bwMode="auto">
            <a:xfrm>
              <a:off x="-3033713" y="1479550"/>
              <a:ext cx="1833563" cy="1212850"/>
            </a:xfrm>
            <a:custGeom>
              <a:avLst/>
              <a:gdLst>
                <a:gd name="T0" fmla="*/ 1121 w 1396"/>
                <a:gd name="T1" fmla="*/ 376 h 925"/>
                <a:gd name="T2" fmla="*/ 698 w 1396"/>
                <a:gd name="T3" fmla="*/ 0 h 925"/>
                <a:gd name="T4" fmla="*/ 274 w 1396"/>
                <a:gd name="T5" fmla="*/ 376 h 925"/>
                <a:gd name="T6" fmla="*/ 0 w 1396"/>
                <a:gd name="T7" fmla="*/ 650 h 925"/>
                <a:gd name="T8" fmla="*/ 274 w 1396"/>
                <a:gd name="T9" fmla="*/ 925 h 925"/>
                <a:gd name="T10" fmla="*/ 1121 w 1396"/>
                <a:gd name="T11" fmla="*/ 925 h 925"/>
                <a:gd name="T12" fmla="*/ 1396 w 1396"/>
                <a:gd name="T13" fmla="*/ 650 h 925"/>
                <a:gd name="T14" fmla="*/ 1121 w 1396"/>
                <a:gd name="T15" fmla="*/ 376 h 925"/>
                <a:gd name="T16" fmla="*/ 1121 w 1396"/>
                <a:gd name="T17" fmla="*/ 376 h 925"/>
                <a:gd name="T18" fmla="*/ 1121 w 1396"/>
                <a:gd name="T19" fmla="*/ 376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6" h="925">
                  <a:moveTo>
                    <a:pt x="1121" y="376"/>
                  </a:moveTo>
                  <a:cubicBezTo>
                    <a:pt x="1096" y="164"/>
                    <a:pt x="916" y="0"/>
                    <a:pt x="698" y="0"/>
                  </a:cubicBezTo>
                  <a:cubicBezTo>
                    <a:pt x="479" y="0"/>
                    <a:pt x="299" y="164"/>
                    <a:pt x="274" y="376"/>
                  </a:cubicBezTo>
                  <a:cubicBezTo>
                    <a:pt x="123" y="376"/>
                    <a:pt x="0" y="499"/>
                    <a:pt x="0" y="650"/>
                  </a:cubicBezTo>
                  <a:cubicBezTo>
                    <a:pt x="0" y="802"/>
                    <a:pt x="123" y="925"/>
                    <a:pt x="274" y="925"/>
                  </a:cubicBezTo>
                  <a:cubicBezTo>
                    <a:pt x="1121" y="925"/>
                    <a:pt x="1121" y="925"/>
                    <a:pt x="1121" y="925"/>
                  </a:cubicBezTo>
                  <a:cubicBezTo>
                    <a:pt x="1273" y="925"/>
                    <a:pt x="1396" y="802"/>
                    <a:pt x="1396" y="650"/>
                  </a:cubicBezTo>
                  <a:cubicBezTo>
                    <a:pt x="1396" y="499"/>
                    <a:pt x="1273" y="376"/>
                    <a:pt x="1121" y="376"/>
                  </a:cubicBezTo>
                  <a:close/>
                  <a:moveTo>
                    <a:pt x="1121" y="376"/>
                  </a:moveTo>
                  <a:cubicBezTo>
                    <a:pt x="1121" y="376"/>
                    <a:pt x="1121" y="376"/>
                    <a:pt x="1121"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sp>
        <p:nvSpPr>
          <p:cNvPr id="17" name="TextBox 16">
            <a:extLst>
              <a:ext uri="{FF2B5EF4-FFF2-40B4-BE49-F238E27FC236}">
                <a16:creationId xmlns:a16="http://schemas.microsoft.com/office/drawing/2014/main" id="{3658277B-E12F-494D-BE8B-7D484707CAFD}"/>
              </a:ext>
            </a:extLst>
          </p:cNvPr>
          <p:cNvSpPr txBox="1"/>
          <p:nvPr/>
        </p:nvSpPr>
        <p:spPr>
          <a:xfrm>
            <a:off x="3968841" y="2590960"/>
            <a:ext cx="4863779" cy="1908215"/>
          </a:xfrm>
          <a:prstGeom prst="rect">
            <a:avLst/>
          </a:prstGeom>
          <a:noFill/>
        </p:spPr>
        <p:txBody>
          <a:bodyPr wrap="square" lIns="0" tIns="0" rIns="0" bIns="0" rtlCol="0">
            <a:spAutoFit/>
          </a:bodyPr>
          <a:lstStyle/>
          <a:p>
            <a:pPr>
              <a:spcAft>
                <a:spcPts val="450"/>
              </a:spcAft>
            </a:pPr>
            <a:r>
              <a:rPr lang="en-US" sz="1350" b="1" dirty="0">
                <a:solidFill>
                  <a:srgbClr val="32425C"/>
                </a:solidFill>
                <a:latin typeface="+mj-lt"/>
              </a:rPr>
              <a:t>Leverage our network services to strengthen your cloud and digital pursuit</a:t>
            </a:r>
          </a:p>
          <a:p>
            <a:pPr marL="214313" lvl="1" indent="-214313">
              <a:spcAft>
                <a:spcPts val="450"/>
              </a:spcAft>
              <a:buFont typeface="Wingdings" panose="05000000000000000000" pitchFamily="2" charset="2"/>
              <a:buChar char="§"/>
            </a:pPr>
            <a:r>
              <a:rPr lang="en-US" sz="1200" dirty="0">
                <a:solidFill>
                  <a:srgbClr val="32425C"/>
                </a:solidFill>
                <a:latin typeface="+mj-lt"/>
              </a:rPr>
              <a:t>Cloud connect services</a:t>
            </a:r>
          </a:p>
          <a:p>
            <a:pPr marL="214313" lvl="1" indent="-214313">
              <a:spcAft>
                <a:spcPts val="450"/>
              </a:spcAft>
              <a:buFont typeface="Wingdings" panose="05000000000000000000" pitchFamily="2" charset="2"/>
              <a:buChar char="§"/>
            </a:pPr>
            <a:r>
              <a:rPr lang="en-US" sz="1200" dirty="0">
                <a:solidFill>
                  <a:srgbClr val="32425C"/>
                </a:solidFill>
                <a:latin typeface="+mj-lt"/>
              </a:rPr>
              <a:t>SD-WAN</a:t>
            </a:r>
          </a:p>
          <a:p>
            <a:pPr marL="214313" lvl="1" indent="-214313">
              <a:spcAft>
                <a:spcPts val="450"/>
              </a:spcAft>
              <a:buFont typeface="Wingdings" panose="05000000000000000000" pitchFamily="2" charset="2"/>
              <a:buChar char="§"/>
            </a:pPr>
            <a:r>
              <a:rPr lang="en-US" sz="1200" dirty="0" err="1">
                <a:solidFill>
                  <a:srgbClr val="32425C"/>
                </a:solidFill>
                <a:latin typeface="+mj-lt"/>
              </a:rPr>
              <a:t>EdgeConnect</a:t>
            </a:r>
            <a:r>
              <a:rPr lang="en-US" sz="1200" dirty="0">
                <a:solidFill>
                  <a:srgbClr val="32425C"/>
                </a:solidFill>
                <a:latin typeface="+mj-lt"/>
              </a:rPr>
              <a:t> services for IT + OT + People</a:t>
            </a:r>
          </a:p>
          <a:p>
            <a:pPr marL="214313" lvl="1" indent="-214313">
              <a:spcAft>
                <a:spcPts val="450"/>
              </a:spcAft>
              <a:buFont typeface="Wingdings" panose="05000000000000000000" pitchFamily="2" charset="2"/>
              <a:buChar char="§"/>
            </a:pPr>
            <a:r>
              <a:rPr lang="en-US" sz="1200" dirty="0">
                <a:solidFill>
                  <a:srgbClr val="32425C"/>
                </a:solidFill>
                <a:latin typeface="+mj-lt"/>
              </a:rPr>
              <a:t>Network transformation services </a:t>
            </a:r>
          </a:p>
          <a:p>
            <a:pPr marL="214313" lvl="1" indent="-214313">
              <a:spcAft>
                <a:spcPts val="450"/>
              </a:spcAft>
              <a:buFont typeface="Wingdings" panose="05000000000000000000" pitchFamily="2" charset="2"/>
              <a:buChar char="§"/>
            </a:pPr>
            <a:r>
              <a:rPr lang="en-US" sz="1200" dirty="0">
                <a:solidFill>
                  <a:srgbClr val="32425C"/>
                </a:solidFill>
                <a:latin typeface="+mj-lt"/>
              </a:rPr>
              <a:t>Cloud enabled unified communication services</a:t>
            </a:r>
          </a:p>
          <a:p>
            <a:pPr marL="214313" lvl="1" indent="-214313">
              <a:spcAft>
                <a:spcPts val="450"/>
              </a:spcAft>
              <a:buFont typeface="Wingdings" panose="05000000000000000000" pitchFamily="2" charset="2"/>
              <a:buChar char="§"/>
            </a:pPr>
            <a:r>
              <a:rPr lang="en-US" sz="1200" dirty="0">
                <a:solidFill>
                  <a:srgbClr val="32425C"/>
                </a:solidFill>
                <a:latin typeface="+mj-lt"/>
              </a:rPr>
              <a:t>Network security services like clean connect &amp; DDOS protect</a:t>
            </a:r>
          </a:p>
        </p:txBody>
      </p:sp>
      <p:sp>
        <p:nvSpPr>
          <p:cNvPr id="18" name="Rectangle 17">
            <a:extLst>
              <a:ext uri="{FF2B5EF4-FFF2-40B4-BE49-F238E27FC236}">
                <a16:creationId xmlns:a16="http://schemas.microsoft.com/office/drawing/2014/main" id="{1161A275-5F27-4457-B669-53D1E452224D}"/>
              </a:ext>
            </a:extLst>
          </p:cNvPr>
          <p:cNvSpPr/>
          <p:nvPr/>
        </p:nvSpPr>
        <p:spPr>
          <a:xfrm>
            <a:off x="3165498" y="364047"/>
            <a:ext cx="5151883" cy="369332"/>
          </a:xfrm>
          <a:prstGeom prst="rect">
            <a:avLst/>
          </a:prstGeom>
        </p:spPr>
        <p:txBody>
          <a:bodyPr wrap="square" lIns="0">
            <a:spAutoFit/>
          </a:bodyPr>
          <a:lstStyle/>
          <a:p>
            <a:pPr>
              <a:spcBef>
                <a:spcPct val="0"/>
              </a:spcBef>
            </a:pPr>
            <a:r>
              <a:rPr lang="en-US" b="1" cap="all" dirty="0">
                <a:solidFill>
                  <a:srgbClr val="595959"/>
                </a:solidFill>
                <a:latin typeface="Trebuchet MS" pitchFamily="34" charset="0"/>
                <a:ea typeface="+mj-ea"/>
                <a:cs typeface="+mj-cs"/>
              </a:rPr>
              <a:t>Sify as a transformation partner</a:t>
            </a:r>
          </a:p>
        </p:txBody>
      </p:sp>
    </p:spTree>
    <p:extLst>
      <p:ext uri="{BB962C8B-B14F-4D97-AF65-F5344CB8AC3E}">
        <p14:creationId xmlns:p14="http://schemas.microsoft.com/office/powerpoint/2010/main" val="3746111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9EE40AE-F294-4138-A8DE-32963059FA52}"/>
              </a:ext>
            </a:extLst>
          </p:cNvPr>
          <p:cNvGrpSpPr/>
          <p:nvPr/>
        </p:nvGrpSpPr>
        <p:grpSpPr>
          <a:xfrm>
            <a:off x="0" y="21020"/>
            <a:ext cx="9144000" cy="5143500"/>
            <a:chOff x="152399" y="0"/>
            <a:chExt cx="12192000" cy="6858000"/>
          </a:xfrm>
        </p:grpSpPr>
        <p:pic>
          <p:nvPicPr>
            <p:cNvPr id="6" name="Picture 5">
              <a:extLst>
                <a:ext uri="{FF2B5EF4-FFF2-40B4-BE49-F238E27FC236}">
                  <a16:creationId xmlns:a16="http://schemas.microsoft.com/office/drawing/2014/main" id="{22A23096-00A3-4F21-A011-D512B7BC66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944" b="23055"/>
            <a:stretch/>
          </p:blipFill>
          <p:spPr>
            <a:xfrm>
              <a:off x="152399" y="0"/>
              <a:ext cx="12192000" cy="6858000"/>
            </a:xfrm>
            <a:prstGeom prst="rect">
              <a:avLst/>
            </a:prstGeom>
          </p:spPr>
        </p:pic>
        <p:sp>
          <p:nvSpPr>
            <p:cNvPr id="7" name="Rectangle 6">
              <a:extLst>
                <a:ext uri="{FF2B5EF4-FFF2-40B4-BE49-F238E27FC236}">
                  <a16:creationId xmlns:a16="http://schemas.microsoft.com/office/drawing/2014/main" id="{403FCF52-E09D-470F-8698-B5704E491619}"/>
                </a:ext>
              </a:extLst>
            </p:cNvPr>
            <p:cNvSpPr/>
            <p:nvPr/>
          </p:nvSpPr>
          <p:spPr>
            <a:xfrm>
              <a:off x="152400" y="1"/>
              <a:ext cx="12191999" cy="6857999"/>
            </a:xfrm>
            <a:prstGeom prst="rect">
              <a:avLst/>
            </a:prstGeom>
            <a:gradFill flip="none" rotWithShape="1">
              <a:gsLst>
                <a:gs pos="40000">
                  <a:schemeClr val="bg1"/>
                </a:gs>
                <a:gs pos="78000">
                  <a:schemeClr val="bg1">
                    <a:alpha val="8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3" name="Picture 2" descr="A person wearing a suit and tie&#10;&#10;Description generated with very high confidence">
            <a:extLst>
              <a:ext uri="{FF2B5EF4-FFF2-40B4-BE49-F238E27FC236}">
                <a16:creationId xmlns:a16="http://schemas.microsoft.com/office/drawing/2014/main" id="{4CC25431-CDB1-405F-B6A6-56F03BC150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3379"/>
          <a:stretch/>
        </p:blipFill>
        <p:spPr>
          <a:xfrm>
            <a:off x="0" y="0"/>
            <a:ext cx="3538134" cy="5143500"/>
          </a:xfrm>
          <a:prstGeom prst="rect">
            <a:avLst/>
          </a:prstGeom>
        </p:spPr>
      </p:pic>
      <p:sp>
        <p:nvSpPr>
          <p:cNvPr id="20" name="Freeform 15">
            <a:extLst>
              <a:ext uri="{FF2B5EF4-FFF2-40B4-BE49-F238E27FC236}">
                <a16:creationId xmlns:a16="http://schemas.microsoft.com/office/drawing/2014/main" id="{A65EC6E9-615D-4681-984A-D1BC0EAE1174}"/>
              </a:ext>
            </a:extLst>
          </p:cNvPr>
          <p:cNvSpPr>
            <a:spLocks/>
          </p:cNvSpPr>
          <p:nvPr/>
        </p:nvSpPr>
        <p:spPr bwMode="auto">
          <a:xfrm>
            <a:off x="1920240" y="-33338"/>
            <a:ext cx="3048000" cy="5144691"/>
          </a:xfrm>
          <a:custGeom>
            <a:avLst/>
            <a:gdLst>
              <a:gd name="T0" fmla="*/ 352 w 744"/>
              <a:gd name="T1" fmla="*/ 0 h 1850"/>
              <a:gd name="T2" fmla="*/ 744 w 744"/>
              <a:gd name="T3" fmla="*/ 1850 h 1850"/>
              <a:gd name="T4" fmla="*/ 184 w 744"/>
              <a:gd name="T5" fmla="*/ 1850 h 1850"/>
              <a:gd name="T6" fmla="*/ 0 w 744"/>
              <a:gd name="T7" fmla="*/ 0 h 1850"/>
              <a:gd name="T8" fmla="*/ 352 w 744"/>
              <a:gd name="T9" fmla="*/ 0 h 1850"/>
            </a:gdLst>
            <a:ahLst/>
            <a:cxnLst>
              <a:cxn ang="0">
                <a:pos x="T0" y="T1"/>
              </a:cxn>
              <a:cxn ang="0">
                <a:pos x="T2" y="T3"/>
              </a:cxn>
              <a:cxn ang="0">
                <a:pos x="T4" y="T5"/>
              </a:cxn>
              <a:cxn ang="0">
                <a:pos x="T6" y="T7"/>
              </a:cxn>
              <a:cxn ang="0">
                <a:pos x="T8" y="T9"/>
              </a:cxn>
            </a:cxnLst>
            <a:rect l="0" t="0" r="r" b="b"/>
            <a:pathLst>
              <a:path w="744" h="1850">
                <a:moveTo>
                  <a:pt x="352" y="0"/>
                </a:moveTo>
                <a:cubicBezTo>
                  <a:pt x="352" y="0"/>
                  <a:pt x="320" y="871"/>
                  <a:pt x="744" y="1850"/>
                </a:cubicBezTo>
                <a:cubicBezTo>
                  <a:pt x="184" y="1850"/>
                  <a:pt x="184" y="1850"/>
                  <a:pt x="184" y="1850"/>
                </a:cubicBezTo>
                <a:cubicBezTo>
                  <a:pt x="184" y="1850"/>
                  <a:pt x="696" y="1593"/>
                  <a:pt x="0" y="0"/>
                </a:cubicBez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3" name="Rectangle 32">
            <a:extLst>
              <a:ext uri="{FF2B5EF4-FFF2-40B4-BE49-F238E27FC236}">
                <a16:creationId xmlns:a16="http://schemas.microsoft.com/office/drawing/2014/main" id="{9C9BB6FB-7303-4147-BDDD-FDBAC3DB09E0}"/>
              </a:ext>
            </a:extLst>
          </p:cNvPr>
          <p:cNvSpPr/>
          <p:nvPr/>
        </p:nvSpPr>
        <p:spPr>
          <a:xfrm>
            <a:off x="3247595" y="-4762"/>
            <a:ext cx="448663" cy="1264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9" name="Rectangle 8">
            <a:extLst>
              <a:ext uri="{FF2B5EF4-FFF2-40B4-BE49-F238E27FC236}">
                <a16:creationId xmlns:a16="http://schemas.microsoft.com/office/drawing/2014/main" id="{57613E6E-6E90-4479-9E31-D360E267B182}"/>
              </a:ext>
            </a:extLst>
          </p:cNvPr>
          <p:cNvSpPr/>
          <p:nvPr/>
        </p:nvSpPr>
        <p:spPr>
          <a:xfrm flipH="1">
            <a:off x="0" y="0"/>
            <a:ext cx="3552037" cy="5143500"/>
          </a:xfrm>
          <a:prstGeom prst="rect">
            <a:avLst/>
          </a:prstGeom>
          <a:gradFill flip="none" rotWithShape="1">
            <a:gsLst>
              <a:gs pos="0">
                <a:schemeClr val="bg1">
                  <a:alpha val="97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 name="Group 44">
            <a:extLst>
              <a:ext uri="{FF2B5EF4-FFF2-40B4-BE49-F238E27FC236}">
                <a16:creationId xmlns:a16="http://schemas.microsoft.com/office/drawing/2014/main" id="{CAB92BD0-0E9D-462E-9F1A-F9B239CAA09F}"/>
              </a:ext>
            </a:extLst>
          </p:cNvPr>
          <p:cNvGrpSpPr/>
          <p:nvPr/>
        </p:nvGrpSpPr>
        <p:grpSpPr>
          <a:xfrm>
            <a:off x="3498403" y="884862"/>
            <a:ext cx="487613" cy="485780"/>
            <a:chOff x="-2357438" y="555626"/>
            <a:chExt cx="2111375" cy="2103438"/>
          </a:xfrm>
          <a:solidFill>
            <a:schemeClr val="accent2">
              <a:lumMod val="75000"/>
            </a:schemeClr>
          </a:solidFill>
        </p:grpSpPr>
        <p:sp>
          <p:nvSpPr>
            <p:cNvPr id="22" name="Freeform 13">
              <a:extLst>
                <a:ext uri="{FF2B5EF4-FFF2-40B4-BE49-F238E27FC236}">
                  <a16:creationId xmlns:a16="http://schemas.microsoft.com/office/drawing/2014/main" id="{D3ACBC30-0F15-427C-8084-438E1E556C28}"/>
                </a:ext>
              </a:extLst>
            </p:cNvPr>
            <p:cNvSpPr>
              <a:spLocks noEditPoints="1"/>
            </p:cNvSpPr>
            <p:nvPr/>
          </p:nvSpPr>
          <p:spPr bwMode="auto">
            <a:xfrm>
              <a:off x="-2101850" y="846138"/>
              <a:ext cx="509588" cy="273050"/>
            </a:xfrm>
            <a:custGeom>
              <a:avLst/>
              <a:gdLst>
                <a:gd name="T0" fmla="*/ 384 w 448"/>
                <a:gd name="T1" fmla="*/ 224 h 242"/>
                <a:gd name="T2" fmla="*/ 448 w 448"/>
                <a:gd name="T3" fmla="*/ 242 h 242"/>
                <a:gd name="T4" fmla="*/ 448 w 448"/>
                <a:gd name="T5" fmla="*/ 224 h 242"/>
                <a:gd name="T6" fmla="*/ 224 w 448"/>
                <a:gd name="T7" fmla="*/ 0 h 242"/>
                <a:gd name="T8" fmla="*/ 0 w 448"/>
                <a:gd name="T9" fmla="*/ 224 h 242"/>
                <a:gd name="T10" fmla="*/ 0 w 448"/>
                <a:gd name="T11" fmla="*/ 242 h 242"/>
                <a:gd name="T12" fmla="*/ 64 w 448"/>
                <a:gd name="T13" fmla="*/ 224 h 242"/>
                <a:gd name="T14" fmla="*/ 384 w 448"/>
                <a:gd name="T15" fmla="*/ 224 h 242"/>
                <a:gd name="T16" fmla="*/ 384 w 448"/>
                <a:gd name="T17" fmla="*/ 224 h 242"/>
                <a:gd name="T18" fmla="*/ 384 w 448"/>
                <a:gd name="T19" fmla="*/ 22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242">
                  <a:moveTo>
                    <a:pt x="384" y="224"/>
                  </a:moveTo>
                  <a:cubicBezTo>
                    <a:pt x="407" y="224"/>
                    <a:pt x="429" y="231"/>
                    <a:pt x="448" y="242"/>
                  </a:cubicBezTo>
                  <a:cubicBezTo>
                    <a:pt x="448" y="224"/>
                    <a:pt x="448" y="224"/>
                    <a:pt x="448" y="224"/>
                  </a:cubicBezTo>
                  <a:cubicBezTo>
                    <a:pt x="448" y="101"/>
                    <a:pt x="347" y="0"/>
                    <a:pt x="224" y="0"/>
                  </a:cubicBezTo>
                  <a:cubicBezTo>
                    <a:pt x="101" y="0"/>
                    <a:pt x="0" y="101"/>
                    <a:pt x="0" y="224"/>
                  </a:cubicBezTo>
                  <a:cubicBezTo>
                    <a:pt x="0" y="242"/>
                    <a:pt x="0" y="242"/>
                    <a:pt x="0" y="242"/>
                  </a:cubicBezTo>
                  <a:cubicBezTo>
                    <a:pt x="19" y="231"/>
                    <a:pt x="41" y="224"/>
                    <a:pt x="64" y="224"/>
                  </a:cubicBezTo>
                  <a:lnTo>
                    <a:pt x="384" y="224"/>
                  </a:lnTo>
                  <a:close/>
                  <a:moveTo>
                    <a:pt x="384" y="224"/>
                  </a:moveTo>
                  <a:cubicBezTo>
                    <a:pt x="384" y="224"/>
                    <a:pt x="384" y="224"/>
                    <a:pt x="384" y="2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3" name="Freeform 14">
              <a:extLst>
                <a:ext uri="{FF2B5EF4-FFF2-40B4-BE49-F238E27FC236}">
                  <a16:creationId xmlns:a16="http://schemas.microsoft.com/office/drawing/2014/main" id="{9DCC23EE-46D0-448D-B427-B19722ABF85A}"/>
                </a:ext>
              </a:extLst>
            </p:cNvPr>
            <p:cNvSpPr>
              <a:spLocks noEditPoints="1"/>
            </p:cNvSpPr>
            <p:nvPr/>
          </p:nvSpPr>
          <p:spPr bwMode="auto">
            <a:xfrm>
              <a:off x="-1920875" y="1522413"/>
              <a:ext cx="146050" cy="96838"/>
            </a:xfrm>
            <a:custGeom>
              <a:avLst/>
              <a:gdLst>
                <a:gd name="T0" fmla="*/ 0 w 128"/>
                <a:gd name="T1" fmla="*/ 0 h 86"/>
                <a:gd name="T2" fmla="*/ 0 w 128"/>
                <a:gd name="T3" fmla="*/ 0 h 86"/>
                <a:gd name="T4" fmla="*/ 64 w 128"/>
                <a:gd name="T5" fmla="*/ 86 h 86"/>
                <a:gd name="T6" fmla="*/ 128 w 128"/>
                <a:gd name="T7" fmla="*/ 0 h 86"/>
                <a:gd name="T8" fmla="*/ 128 w 128"/>
                <a:gd name="T9" fmla="*/ 0 h 86"/>
                <a:gd name="T10" fmla="*/ 64 w 128"/>
                <a:gd name="T11" fmla="*/ 11 h 86"/>
                <a:gd name="T12" fmla="*/ 0 w 128"/>
                <a:gd name="T13" fmla="*/ 0 h 86"/>
                <a:gd name="T14" fmla="*/ 0 w 128"/>
                <a:gd name="T15" fmla="*/ 0 h 86"/>
                <a:gd name="T16" fmla="*/ 0 w 128"/>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6">
                  <a:moveTo>
                    <a:pt x="0" y="0"/>
                  </a:moveTo>
                  <a:cubicBezTo>
                    <a:pt x="0" y="0"/>
                    <a:pt x="0" y="0"/>
                    <a:pt x="0" y="0"/>
                  </a:cubicBezTo>
                  <a:cubicBezTo>
                    <a:pt x="64" y="86"/>
                    <a:pt x="64" y="86"/>
                    <a:pt x="64" y="86"/>
                  </a:cubicBezTo>
                  <a:cubicBezTo>
                    <a:pt x="128" y="0"/>
                    <a:pt x="128" y="0"/>
                    <a:pt x="128" y="0"/>
                  </a:cubicBezTo>
                  <a:cubicBezTo>
                    <a:pt x="128" y="0"/>
                    <a:pt x="128" y="0"/>
                    <a:pt x="128" y="0"/>
                  </a:cubicBezTo>
                  <a:cubicBezTo>
                    <a:pt x="108" y="7"/>
                    <a:pt x="86" y="11"/>
                    <a:pt x="64" y="11"/>
                  </a:cubicBezTo>
                  <a:cubicBezTo>
                    <a:pt x="42" y="11"/>
                    <a:pt x="20" y="7"/>
                    <a:pt x="0" y="0"/>
                  </a:cubicBezTo>
                  <a:close/>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4" name="Freeform 15">
              <a:extLst>
                <a:ext uri="{FF2B5EF4-FFF2-40B4-BE49-F238E27FC236}">
                  <a16:creationId xmlns:a16="http://schemas.microsoft.com/office/drawing/2014/main" id="{4DC48B4D-FD28-42DF-9997-73291345DB10}"/>
                </a:ext>
              </a:extLst>
            </p:cNvPr>
            <p:cNvSpPr>
              <a:spLocks noEditPoints="1"/>
            </p:cNvSpPr>
            <p:nvPr/>
          </p:nvSpPr>
          <p:spPr bwMode="auto">
            <a:xfrm>
              <a:off x="-1701800" y="1368426"/>
              <a:ext cx="109538" cy="182563"/>
            </a:xfrm>
            <a:custGeom>
              <a:avLst/>
              <a:gdLst>
                <a:gd name="T0" fmla="*/ 96 w 96"/>
                <a:gd name="T1" fmla="*/ 0 h 160"/>
                <a:gd name="T2" fmla="*/ 54 w 96"/>
                <a:gd name="T3" fmla="*/ 16 h 160"/>
                <a:gd name="T4" fmla="*/ 0 w 96"/>
                <a:gd name="T5" fmla="*/ 97 h 160"/>
                <a:gd name="T6" fmla="*/ 0 w 96"/>
                <a:gd name="T7" fmla="*/ 124 h 160"/>
                <a:gd name="T8" fmla="*/ 96 w 96"/>
                <a:gd name="T9" fmla="*/ 160 h 160"/>
                <a:gd name="T10" fmla="*/ 96 w 96"/>
                <a:gd name="T11" fmla="*/ 0 h 160"/>
                <a:gd name="T12" fmla="*/ 96 w 96"/>
                <a:gd name="T13" fmla="*/ 0 h 160"/>
                <a:gd name="T14" fmla="*/ 96 w 96"/>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60">
                  <a:moveTo>
                    <a:pt x="96" y="0"/>
                  </a:moveTo>
                  <a:cubicBezTo>
                    <a:pt x="83" y="8"/>
                    <a:pt x="69" y="13"/>
                    <a:pt x="54" y="16"/>
                  </a:cubicBezTo>
                  <a:cubicBezTo>
                    <a:pt x="43" y="47"/>
                    <a:pt x="24" y="75"/>
                    <a:pt x="0" y="97"/>
                  </a:cubicBezTo>
                  <a:cubicBezTo>
                    <a:pt x="0" y="124"/>
                    <a:pt x="0" y="124"/>
                    <a:pt x="0" y="124"/>
                  </a:cubicBezTo>
                  <a:cubicBezTo>
                    <a:pt x="96" y="160"/>
                    <a:pt x="96" y="160"/>
                    <a:pt x="96" y="160"/>
                  </a:cubicBezTo>
                  <a:lnTo>
                    <a:pt x="96" y="0"/>
                  </a:lnTo>
                  <a:close/>
                  <a:moveTo>
                    <a:pt x="96" y="0"/>
                  </a:moveTo>
                  <a:cubicBezTo>
                    <a:pt x="96" y="0"/>
                    <a:pt x="96"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5" name="Freeform 16">
              <a:extLst>
                <a:ext uri="{FF2B5EF4-FFF2-40B4-BE49-F238E27FC236}">
                  <a16:creationId xmlns:a16="http://schemas.microsoft.com/office/drawing/2014/main" id="{535C5563-3353-44DD-B053-8A45F676DE96}"/>
                </a:ext>
              </a:extLst>
            </p:cNvPr>
            <p:cNvSpPr>
              <a:spLocks noEditPoints="1"/>
            </p:cNvSpPr>
            <p:nvPr/>
          </p:nvSpPr>
          <p:spPr bwMode="auto">
            <a:xfrm>
              <a:off x="-1993900" y="1171576"/>
              <a:ext cx="292100" cy="290513"/>
            </a:xfrm>
            <a:custGeom>
              <a:avLst/>
              <a:gdLst>
                <a:gd name="T0" fmla="*/ 256 w 256"/>
                <a:gd name="T1" fmla="*/ 128 h 256"/>
                <a:gd name="T2" fmla="*/ 256 w 256"/>
                <a:gd name="T3" fmla="*/ 0 h 256"/>
                <a:gd name="T4" fmla="*/ 0 w 256"/>
                <a:gd name="T5" fmla="*/ 0 h 256"/>
                <a:gd name="T6" fmla="*/ 0 w 256"/>
                <a:gd name="T7" fmla="*/ 128 h 256"/>
                <a:gd name="T8" fmla="*/ 128 w 256"/>
                <a:gd name="T9" fmla="*/ 256 h 256"/>
                <a:gd name="T10" fmla="*/ 256 w 256"/>
                <a:gd name="T11" fmla="*/ 128 h 256"/>
                <a:gd name="T12" fmla="*/ 256 w 256"/>
                <a:gd name="T13" fmla="*/ 128 h 256"/>
                <a:gd name="T14" fmla="*/ 256 w 256"/>
                <a:gd name="T15" fmla="*/ 128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56">
                  <a:moveTo>
                    <a:pt x="256" y="128"/>
                  </a:moveTo>
                  <a:cubicBezTo>
                    <a:pt x="256" y="0"/>
                    <a:pt x="256" y="0"/>
                    <a:pt x="256" y="0"/>
                  </a:cubicBezTo>
                  <a:cubicBezTo>
                    <a:pt x="0" y="0"/>
                    <a:pt x="0" y="0"/>
                    <a:pt x="0" y="0"/>
                  </a:cubicBezTo>
                  <a:cubicBezTo>
                    <a:pt x="0" y="128"/>
                    <a:pt x="0" y="128"/>
                    <a:pt x="0" y="128"/>
                  </a:cubicBezTo>
                  <a:cubicBezTo>
                    <a:pt x="0" y="199"/>
                    <a:pt x="57" y="256"/>
                    <a:pt x="128" y="256"/>
                  </a:cubicBezTo>
                  <a:cubicBezTo>
                    <a:pt x="199" y="256"/>
                    <a:pt x="256" y="199"/>
                    <a:pt x="256" y="128"/>
                  </a:cubicBezTo>
                  <a:close/>
                  <a:moveTo>
                    <a:pt x="256" y="128"/>
                  </a:moveTo>
                  <a:cubicBezTo>
                    <a:pt x="256" y="128"/>
                    <a:pt x="256" y="128"/>
                    <a:pt x="256"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6" name="Freeform 17">
              <a:extLst>
                <a:ext uri="{FF2B5EF4-FFF2-40B4-BE49-F238E27FC236}">
                  <a16:creationId xmlns:a16="http://schemas.microsoft.com/office/drawing/2014/main" id="{6D00F84C-FCBD-4E60-91C0-A4DC986317DD}"/>
                </a:ext>
              </a:extLst>
            </p:cNvPr>
            <p:cNvSpPr>
              <a:spLocks noEditPoints="1"/>
            </p:cNvSpPr>
            <p:nvPr/>
          </p:nvSpPr>
          <p:spPr bwMode="auto">
            <a:xfrm>
              <a:off x="-1119188" y="1287463"/>
              <a:ext cx="727075" cy="211138"/>
            </a:xfrm>
            <a:custGeom>
              <a:avLst/>
              <a:gdLst>
                <a:gd name="T0" fmla="*/ 640 w 640"/>
                <a:gd name="T1" fmla="*/ 147 h 186"/>
                <a:gd name="T2" fmla="*/ 578 w 640"/>
                <a:gd name="T3" fmla="*/ 57 h 186"/>
                <a:gd name="T4" fmla="*/ 427 w 640"/>
                <a:gd name="T5" fmla="*/ 0 h 186"/>
                <a:gd name="T6" fmla="*/ 320 w 640"/>
                <a:gd name="T7" fmla="*/ 143 h 186"/>
                <a:gd name="T8" fmla="*/ 213 w 640"/>
                <a:gd name="T9" fmla="*/ 0 h 186"/>
                <a:gd name="T10" fmla="*/ 62 w 640"/>
                <a:gd name="T11" fmla="*/ 57 h 186"/>
                <a:gd name="T12" fmla="*/ 0 w 640"/>
                <a:gd name="T13" fmla="*/ 147 h 186"/>
                <a:gd name="T14" fmla="*/ 0 w 640"/>
                <a:gd name="T15" fmla="*/ 186 h 186"/>
                <a:gd name="T16" fmla="*/ 640 w 640"/>
                <a:gd name="T17" fmla="*/ 186 h 186"/>
                <a:gd name="T18" fmla="*/ 640 w 640"/>
                <a:gd name="T19" fmla="*/ 147 h 186"/>
                <a:gd name="T20" fmla="*/ 640 w 640"/>
                <a:gd name="T21" fmla="*/ 147 h 186"/>
                <a:gd name="T22" fmla="*/ 640 w 640"/>
                <a:gd name="T23" fmla="*/ 14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0" h="186">
                  <a:moveTo>
                    <a:pt x="640" y="147"/>
                  </a:moveTo>
                  <a:cubicBezTo>
                    <a:pt x="640" y="107"/>
                    <a:pt x="615" y="71"/>
                    <a:pt x="578" y="57"/>
                  </a:cubicBezTo>
                  <a:cubicBezTo>
                    <a:pt x="427" y="0"/>
                    <a:pt x="427" y="0"/>
                    <a:pt x="427" y="0"/>
                  </a:cubicBezTo>
                  <a:cubicBezTo>
                    <a:pt x="320" y="143"/>
                    <a:pt x="320" y="143"/>
                    <a:pt x="320" y="143"/>
                  </a:cubicBezTo>
                  <a:cubicBezTo>
                    <a:pt x="213" y="0"/>
                    <a:pt x="213" y="0"/>
                    <a:pt x="213" y="0"/>
                  </a:cubicBezTo>
                  <a:cubicBezTo>
                    <a:pt x="62" y="57"/>
                    <a:pt x="62" y="57"/>
                    <a:pt x="62" y="57"/>
                  </a:cubicBezTo>
                  <a:cubicBezTo>
                    <a:pt x="25" y="71"/>
                    <a:pt x="0" y="107"/>
                    <a:pt x="0" y="147"/>
                  </a:cubicBezTo>
                  <a:cubicBezTo>
                    <a:pt x="0" y="186"/>
                    <a:pt x="0" y="186"/>
                    <a:pt x="0" y="186"/>
                  </a:cubicBezTo>
                  <a:cubicBezTo>
                    <a:pt x="640" y="186"/>
                    <a:pt x="640" y="186"/>
                    <a:pt x="640" y="186"/>
                  </a:cubicBezTo>
                  <a:lnTo>
                    <a:pt x="640" y="147"/>
                  </a:lnTo>
                  <a:close/>
                  <a:moveTo>
                    <a:pt x="640" y="147"/>
                  </a:moveTo>
                  <a:cubicBezTo>
                    <a:pt x="640" y="147"/>
                    <a:pt x="640" y="147"/>
                    <a:pt x="64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7" name="Freeform 18">
              <a:extLst>
                <a:ext uri="{FF2B5EF4-FFF2-40B4-BE49-F238E27FC236}">
                  <a16:creationId xmlns:a16="http://schemas.microsoft.com/office/drawing/2014/main" id="{D716E21F-4427-4EF7-A480-44A6BCAA6E51}"/>
                </a:ext>
              </a:extLst>
            </p:cNvPr>
            <p:cNvSpPr>
              <a:spLocks noEditPoints="1"/>
            </p:cNvSpPr>
            <p:nvPr/>
          </p:nvSpPr>
          <p:spPr bwMode="auto">
            <a:xfrm>
              <a:off x="-1011238" y="555626"/>
              <a:ext cx="509588" cy="274638"/>
            </a:xfrm>
            <a:custGeom>
              <a:avLst/>
              <a:gdLst>
                <a:gd name="T0" fmla="*/ 70 w 448"/>
                <a:gd name="T1" fmla="*/ 224 h 242"/>
                <a:gd name="T2" fmla="*/ 201 w 448"/>
                <a:gd name="T3" fmla="*/ 169 h 242"/>
                <a:gd name="T4" fmla="*/ 224 w 448"/>
                <a:gd name="T5" fmla="*/ 147 h 242"/>
                <a:gd name="T6" fmla="*/ 247 w 448"/>
                <a:gd name="T7" fmla="*/ 169 h 242"/>
                <a:gd name="T8" fmla="*/ 379 w 448"/>
                <a:gd name="T9" fmla="*/ 224 h 242"/>
                <a:gd name="T10" fmla="*/ 384 w 448"/>
                <a:gd name="T11" fmla="*/ 224 h 242"/>
                <a:gd name="T12" fmla="*/ 448 w 448"/>
                <a:gd name="T13" fmla="*/ 242 h 242"/>
                <a:gd name="T14" fmla="*/ 448 w 448"/>
                <a:gd name="T15" fmla="*/ 224 h 242"/>
                <a:gd name="T16" fmla="*/ 224 w 448"/>
                <a:gd name="T17" fmla="*/ 0 h 242"/>
                <a:gd name="T18" fmla="*/ 0 w 448"/>
                <a:gd name="T19" fmla="*/ 224 h 242"/>
                <a:gd name="T20" fmla="*/ 0 w 448"/>
                <a:gd name="T21" fmla="*/ 242 h 242"/>
                <a:gd name="T22" fmla="*/ 64 w 448"/>
                <a:gd name="T23" fmla="*/ 224 h 242"/>
                <a:gd name="T24" fmla="*/ 70 w 448"/>
                <a:gd name="T25" fmla="*/ 224 h 242"/>
                <a:gd name="T26" fmla="*/ 70 w 448"/>
                <a:gd name="T27" fmla="*/ 224 h 242"/>
                <a:gd name="T28" fmla="*/ 70 w 448"/>
                <a:gd name="T29" fmla="*/ 22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42">
                  <a:moveTo>
                    <a:pt x="70" y="224"/>
                  </a:moveTo>
                  <a:cubicBezTo>
                    <a:pt x="119" y="224"/>
                    <a:pt x="167" y="204"/>
                    <a:pt x="201" y="169"/>
                  </a:cubicBezTo>
                  <a:cubicBezTo>
                    <a:pt x="224" y="147"/>
                    <a:pt x="224" y="147"/>
                    <a:pt x="224" y="147"/>
                  </a:cubicBezTo>
                  <a:cubicBezTo>
                    <a:pt x="247" y="169"/>
                    <a:pt x="247" y="169"/>
                    <a:pt x="247" y="169"/>
                  </a:cubicBezTo>
                  <a:cubicBezTo>
                    <a:pt x="281" y="204"/>
                    <a:pt x="329" y="224"/>
                    <a:pt x="379" y="224"/>
                  </a:cubicBezTo>
                  <a:cubicBezTo>
                    <a:pt x="384" y="224"/>
                    <a:pt x="384" y="224"/>
                    <a:pt x="384" y="224"/>
                  </a:cubicBezTo>
                  <a:cubicBezTo>
                    <a:pt x="407" y="224"/>
                    <a:pt x="429" y="231"/>
                    <a:pt x="448" y="242"/>
                  </a:cubicBezTo>
                  <a:cubicBezTo>
                    <a:pt x="448" y="224"/>
                    <a:pt x="448" y="224"/>
                    <a:pt x="448" y="224"/>
                  </a:cubicBezTo>
                  <a:cubicBezTo>
                    <a:pt x="448" y="101"/>
                    <a:pt x="347" y="0"/>
                    <a:pt x="224" y="0"/>
                  </a:cubicBezTo>
                  <a:cubicBezTo>
                    <a:pt x="101" y="0"/>
                    <a:pt x="0" y="101"/>
                    <a:pt x="0" y="224"/>
                  </a:cubicBezTo>
                  <a:cubicBezTo>
                    <a:pt x="0" y="242"/>
                    <a:pt x="0" y="242"/>
                    <a:pt x="0" y="242"/>
                  </a:cubicBezTo>
                  <a:cubicBezTo>
                    <a:pt x="19" y="231"/>
                    <a:pt x="41" y="224"/>
                    <a:pt x="64" y="224"/>
                  </a:cubicBezTo>
                  <a:lnTo>
                    <a:pt x="70" y="224"/>
                  </a:lnTo>
                  <a:close/>
                  <a:moveTo>
                    <a:pt x="70" y="224"/>
                  </a:moveTo>
                  <a:cubicBezTo>
                    <a:pt x="70" y="224"/>
                    <a:pt x="70" y="224"/>
                    <a:pt x="70" y="2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8" name="Freeform 19">
              <a:extLst>
                <a:ext uri="{FF2B5EF4-FFF2-40B4-BE49-F238E27FC236}">
                  <a16:creationId xmlns:a16="http://schemas.microsoft.com/office/drawing/2014/main" id="{4F91423D-40E9-4503-85CA-4730699E0900}"/>
                </a:ext>
              </a:extLst>
            </p:cNvPr>
            <p:cNvSpPr>
              <a:spLocks noEditPoints="1"/>
            </p:cNvSpPr>
            <p:nvPr/>
          </p:nvSpPr>
          <p:spPr bwMode="auto">
            <a:xfrm>
              <a:off x="-538163" y="892176"/>
              <a:ext cx="36513" cy="123825"/>
            </a:xfrm>
            <a:custGeom>
              <a:avLst/>
              <a:gdLst>
                <a:gd name="T0" fmla="*/ 0 w 32"/>
                <a:gd name="T1" fmla="*/ 110 h 110"/>
                <a:gd name="T2" fmla="*/ 32 w 32"/>
                <a:gd name="T3" fmla="*/ 55 h 110"/>
                <a:gd name="T4" fmla="*/ 0 w 32"/>
                <a:gd name="T5" fmla="*/ 0 h 110"/>
                <a:gd name="T6" fmla="*/ 0 w 32"/>
                <a:gd name="T7" fmla="*/ 110 h 110"/>
                <a:gd name="T8" fmla="*/ 0 w 32"/>
                <a:gd name="T9" fmla="*/ 110 h 110"/>
                <a:gd name="T10" fmla="*/ 0 w 32"/>
                <a:gd name="T11" fmla="*/ 110 h 110"/>
              </a:gdLst>
              <a:ahLst/>
              <a:cxnLst>
                <a:cxn ang="0">
                  <a:pos x="T0" y="T1"/>
                </a:cxn>
                <a:cxn ang="0">
                  <a:pos x="T2" y="T3"/>
                </a:cxn>
                <a:cxn ang="0">
                  <a:pos x="T4" y="T5"/>
                </a:cxn>
                <a:cxn ang="0">
                  <a:pos x="T6" y="T7"/>
                </a:cxn>
                <a:cxn ang="0">
                  <a:pos x="T8" y="T9"/>
                </a:cxn>
                <a:cxn ang="0">
                  <a:pos x="T10" y="T11"/>
                </a:cxn>
              </a:cxnLst>
              <a:rect l="0" t="0" r="r" b="b"/>
              <a:pathLst>
                <a:path w="32" h="110">
                  <a:moveTo>
                    <a:pt x="0" y="110"/>
                  </a:moveTo>
                  <a:cubicBezTo>
                    <a:pt x="19" y="99"/>
                    <a:pt x="32" y="79"/>
                    <a:pt x="32" y="55"/>
                  </a:cubicBezTo>
                  <a:cubicBezTo>
                    <a:pt x="32" y="31"/>
                    <a:pt x="19" y="11"/>
                    <a:pt x="0" y="0"/>
                  </a:cubicBezTo>
                  <a:lnTo>
                    <a:pt x="0" y="110"/>
                  </a:lnTo>
                  <a:close/>
                  <a:moveTo>
                    <a:pt x="0" y="110"/>
                  </a:moveTo>
                  <a:cubicBezTo>
                    <a:pt x="0" y="110"/>
                    <a:pt x="0" y="110"/>
                    <a:pt x="0"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9" name="Freeform 20">
              <a:extLst>
                <a:ext uri="{FF2B5EF4-FFF2-40B4-BE49-F238E27FC236}">
                  <a16:creationId xmlns:a16="http://schemas.microsoft.com/office/drawing/2014/main" id="{26AD768B-CEFE-4405-952F-6E41FC26B13F}"/>
                </a:ext>
              </a:extLst>
            </p:cNvPr>
            <p:cNvSpPr>
              <a:spLocks noEditPoints="1"/>
            </p:cNvSpPr>
            <p:nvPr/>
          </p:nvSpPr>
          <p:spPr bwMode="auto">
            <a:xfrm>
              <a:off x="-901700" y="822326"/>
              <a:ext cx="292100" cy="349250"/>
            </a:xfrm>
            <a:custGeom>
              <a:avLst/>
              <a:gdLst>
                <a:gd name="T0" fmla="*/ 256 w 256"/>
                <a:gd name="T1" fmla="*/ 181 h 309"/>
                <a:gd name="T2" fmla="*/ 256 w 256"/>
                <a:gd name="T3" fmla="*/ 51 h 309"/>
                <a:gd name="T4" fmla="*/ 128 w 256"/>
                <a:gd name="T5" fmla="*/ 0 h 309"/>
                <a:gd name="T6" fmla="*/ 0 w 256"/>
                <a:gd name="T7" fmla="*/ 51 h 309"/>
                <a:gd name="T8" fmla="*/ 0 w 256"/>
                <a:gd name="T9" fmla="*/ 181 h 309"/>
                <a:gd name="T10" fmla="*/ 128 w 256"/>
                <a:gd name="T11" fmla="*/ 309 h 309"/>
                <a:gd name="T12" fmla="*/ 256 w 256"/>
                <a:gd name="T13" fmla="*/ 181 h 309"/>
                <a:gd name="T14" fmla="*/ 256 w 256"/>
                <a:gd name="T15" fmla="*/ 181 h 309"/>
                <a:gd name="T16" fmla="*/ 256 w 256"/>
                <a:gd name="T17" fmla="*/ 18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309">
                  <a:moveTo>
                    <a:pt x="256" y="181"/>
                  </a:moveTo>
                  <a:cubicBezTo>
                    <a:pt x="256" y="51"/>
                    <a:pt x="256" y="51"/>
                    <a:pt x="256" y="51"/>
                  </a:cubicBezTo>
                  <a:cubicBezTo>
                    <a:pt x="210" y="46"/>
                    <a:pt x="165" y="28"/>
                    <a:pt x="128" y="0"/>
                  </a:cubicBezTo>
                  <a:cubicBezTo>
                    <a:pt x="91" y="28"/>
                    <a:pt x="46" y="46"/>
                    <a:pt x="0" y="51"/>
                  </a:cubicBezTo>
                  <a:cubicBezTo>
                    <a:pt x="0" y="181"/>
                    <a:pt x="0" y="181"/>
                    <a:pt x="0" y="181"/>
                  </a:cubicBezTo>
                  <a:cubicBezTo>
                    <a:pt x="0" y="252"/>
                    <a:pt x="57" y="309"/>
                    <a:pt x="128" y="309"/>
                  </a:cubicBezTo>
                  <a:cubicBezTo>
                    <a:pt x="199" y="309"/>
                    <a:pt x="256" y="252"/>
                    <a:pt x="256" y="181"/>
                  </a:cubicBezTo>
                  <a:close/>
                  <a:moveTo>
                    <a:pt x="256" y="181"/>
                  </a:moveTo>
                  <a:cubicBezTo>
                    <a:pt x="256" y="181"/>
                    <a:pt x="256" y="181"/>
                    <a:pt x="256" y="1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0" name="Freeform 21">
              <a:extLst>
                <a:ext uri="{FF2B5EF4-FFF2-40B4-BE49-F238E27FC236}">
                  <a16:creationId xmlns:a16="http://schemas.microsoft.com/office/drawing/2014/main" id="{3963AF8D-7A72-4497-9761-2C4A6FE90A78}"/>
                </a:ext>
              </a:extLst>
            </p:cNvPr>
            <p:cNvSpPr>
              <a:spLocks noEditPoints="1"/>
            </p:cNvSpPr>
            <p:nvPr/>
          </p:nvSpPr>
          <p:spPr bwMode="auto">
            <a:xfrm>
              <a:off x="-1011238" y="892176"/>
              <a:ext cx="36513" cy="123825"/>
            </a:xfrm>
            <a:custGeom>
              <a:avLst/>
              <a:gdLst>
                <a:gd name="T0" fmla="*/ 32 w 32"/>
                <a:gd name="T1" fmla="*/ 110 h 110"/>
                <a:gd name="T2" fmla="*/ 32 w 32"/>
                <a:gd name="T3" fmla="*/ 0 h 110"/>
                <a:gd name="T4" fmla="*/ 0 w 32"/>
                <a:gd name="T5" fmla="*/ 55 h 110"/>
                <a:gd name="T6" fmla="*/ 32 w 32"/>
                <a:gd name="T7" fmla="*/ 110 h 110"/>
                <a:gd name="T8" fmla="*/ 32 w 32"/>
                <a:gd name="T9" fmla="*/ 110 h 110"/>
                <a:gd name="T10" fmla="*/ 32 w 32"/>
                <a:gd name="T11" fmla="*/ 110 h 110"/>
              </a:gdLst>
              <a:ahLst/>
              <a:cxnLst>
                <a:cxn ang="0">
                  <a:pos x="T0" y="T1"/>
                </a:cxn>
                <a:cxn ang="0">
                  <a:pos x="T2" y="T3"/>
                </a:cxn>
                <a:cxn ang="0">
                  <a:pos x="T4" y="T5"/>
                </a:cxn>
                <a:cxn ang="0">
                  <a:pos x="T6" y="T7"/>
                </a:cxn>
                <a:cxn ang="0">
                  <a:pos x="T8" y="T9"/>
                </a:cxn>
                <a:cxn ang="0">
                  <a:pos x="T10" y="T11"/>
                </a:cxn>
              </a:cxnLst>
              <a:rect l="0" t="0" r="r" b="b"/>
              <a:pathLst>
                <a:path w="32" h="110">
                  <a:moveTo>
                    <a:pt x="32" y="110"/>
                  </a:moveTo>
                  <a:cubicBezTo>
                    <a:pt x="32" y="0"/>
                    <a:pt x="32" y="0"/>
                    <a:pt x="32" y="0"/>
                  </a:cubicBezTo>
                  <a:cubicBezTo>
                    <a:pt x="13" y="11"/>
                    <a:pt x="0" y="31"/>
                    <a:pt x="0" y="55"/>
                  </a:cubicBezTo>
                  <a:cubicBezTo>
                    <a:pt x="0" y="79"/>
                    <a:pt x="13" y="99"/>
                    <a:pt x="32" y="110"/>
                  </a:cubicBezTo>
                  <a:close/>
                  <a:moveTo>
                    <a:pt x="32" y="110"/>
                  </a:moveTo>
                  <a:cubicBezTo>
                    <a:pt x="32" y="110"/>
                    <a:pt x="32" y="110"/>
                    <a:pt x="32"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1" name="Freeform 22">
              <a:extLst>
                <a:ext uri="{FF2B5EF4-FFF2-40B4-BE49-F238E27FC236}">
                  <a16:creationId xmlns:a16="http://schemas.microsoft.com/office/drawing/2014/main" id="{D8396840-9290-4138-A6CB-960BED833772}"/>
                </a:ext>
              </a:extLst>
            </p:cNvPr>
            <p:cNvSpPr>
              <a:spLocks noEditPoints="1"/>
            </p:cNvSpPr>
            <p:nvPr/>
          </p:nvSpPr>
          <p:spPr bwMode="auto">
            <a:xfrm>
              <a:off x="-828675" y="1231901"/>
              <a:ext cx="146050" cy="96838"/>
            </a:xfrm>
            <a:custGeom>
              <a:avLst/>
              <a:gdLst>
                <a:gd name="T0" fmla="*/ 0 w 128"/>
                <a:gd name="T1" fmla="*/ 0 h 86"/>
                <a:gd name="T2" fmla="*/ 0 w 128"/>
                <a:gd name="T3" fmla="*/ 0 h 86"/>
                <a:gd name="T4" fmla="*/ 64 w 128"/>
                <a:gd name="T5" fmla="*/ 86 h 86"/>
                <a:gd name="T6" fmla="*/ 128 w 128"/>
                <a:gd name="T7" fmla="*/ 0 h 86"/>
                <a:gd name="T8" fmla="*/ 128 w 128"/>
                <a:gd name="T9" fmla="*/ 0 h 86"/>
                <a:gd name="T10" fmla="*/ 64 w 128"/>
                <a:gd name="T11" fmla="*/ 11 h 86"/>
                <a:gd name="T12" fmla="*/ 0 w 128"/>
                <a:gd name="T13" fmla="*/ 0 h 86"/>
                <a:gd name="T14" fmla="*/ 0 w 128"/>
                <a:gd name="T15" fmla="*/ 0 h 86"/>
                <a:gd name="T16" fmla="*/ 0 w 128"/>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6">
                  <a:moveTo>
                    <a:pt x="0" y="0"/>
                  </a:moveTo>
                  <a:cubicBezTo>
                    <a:pt x="0" y="0"/>
                    <a:pt x="0" y="0"/>
                    <a:pt x="0" y="0"/>
                  </a:cubicBezTo>
                  <a:cubicBezTo>
                    <a:pt x="64" y="86"/>
                    <a:pt x="64" y="86"/>
                    <a:pt x="64" y="86"/>
                  </a:cubicBezTo>
                  <a:cubicBezTo>
                    <a:pt x="128" y="0"/>
                    <a:pt x="128" y="0"/>
                    <a:pt x="128" y="0"/>
                  </a:cubicBezTo>
                  <a:cubicBezTo>
                    <a:pt x="128" y="0"/>
                    <a:pt x="128" y="0"/>
                    <a:pt x="128" y="0"/>
                  </a:cubicBezTo>
                  <a:cubicBezTo>
                    <a:pt x="108" y="7"/>
                    <a:pt x="86" y="11"/>
                    <a:pt x="64" y="11"/>
                  </a:cubicBezTo>
                  <a:cubicBezTo>
                    <a:pt x="42" y="11"/>
                    <a:pt x="20" y="7"/>
                    <a:pt x="0" y="0"/>
                  </a:cubicBezTo>
                  <a:close/>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2" name="Freeform 23">
              <a:extLst>
                <a:ext uri="{FF2B5EF4-FFF2-40B4-BE49-F238E27FC236}">
                  <a16:creationId xmlns:a16="http://schemas.microsoft.com/office/drawing/2014/main" id="{05548660-37F0-4915-AD36-4022B39445AF}"/>
                </a:ext>
              </a:extLst>
            </p:cNvPr>
            <p:cNvSpPr>
              <a:spLocks noEditPoints="1"/>
            </p:cNvSpPr>
            <p:nvPr/>
          </p:nvSpPr>
          <p:spPr bwMode="auto">
            <a:xfrm>
              <a:off x="-2062163" y="2078038"/>
              <a:ext cx="428625" cy="363538"/>
            </a:xfrm>
            <a:custGeom>
              <a:avLst/>
              <a:gdLst>
                <a:gd name="T0" fmla="*/ 213 w 270"/>
                <a:gd name="T1" fmla="*/ 229 h 229"/>
                <a:gd name="T2" fmla="*/ 270 w 270"/>
                <a:gd name="T3" fmla="*/ 115 h 229"/>
                <a:gd name="T4" fmla="*/ 213 w 270"/>
                <a:gd name="T5" fmla="*/ 0 h 229"/>
                <a:gd name="T6" fmla="*/ 58 w 270"/>
                <a:gd name="T7" fmla="*/ 0 h 229"/>
                <a:gd name="T8" fmla="*/ 0 w 270"/>
                <a:gd name="T9" fmla="*/ 115 h 229"/>
                <a:gd name="T10" fmla="*/ 58 w 270"/>
                <a:gd name="T11" fmla="*/ 229 h 229"/>
                <a:gd name="T12" fmla="*/ 213 w 270"/>
                <a:gd name="T13" fmla="*/ 229 h 229"/>
                <a:gd name="T14" fmla="*/ 213 w 270"/>
                <a:gd name="T15" fmla="*/ 229 h 229"/>
                <a:gd name="T16" fmla="*/ 213 w 270"/>
                <a:gd name="T17"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229">
                  <a:moveTo>
                    <a:pt x="213" y="229"/>
                  </a:moveTo>
                  <a:lnTo>
                    <a:pt x="270" y="115"/>
                  </a:lnTo>
                  <a:lnTo>
                    <a:pt x="213" y="0"/>
                  </a:lnTo>
                  <a:lnTo>
                    <a:pt x="58" y="0"/>
                  </a:lnTo>
                  <a:lnTo>
                    <a:pt x="0" y="115"/>
                  </a:lnTo>
                  <a:lnTo>
                    <a:pt x="58" y="229"/>
                  </a:lnTo>
                  <a:lnTo>
                    <a:pt x="213" y="229"/>
                  </a:lnTo>
                  <a:close/>
                  <a:moveTo>
                    <a:pt x="213" y="229"/>
                  </a:moveTo>
                  <a:lnTo>
                    <a:pt x="21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4" name="Freeform 24">
              <a:extLst>
                <a:ext uri="{FF2B5EF4-FFF2-40B4-BE49-F238E27FC236}">
                  <a16:creationId xmlns:a16="http://schemas.microsoft.com/office/drawing/2014/main" id="{A36E5ABE-B1B9-463F-A93B-1C8D707051D0}"/>
                </a:ext>
              </a:extLst>
            </p:cNvPr>
            <p:cNvSpPr>
              <a:spLocks noEditPoints="1"/>
            </p:cNvSpPr>
            <p:nvPr/>
          </p:nvSpPr>
          <p:spPr bwMode="auto">
            <a:xfrm>
              <a:off x="-2062163" y="2078038"/>
              <a:ext cx="428625" cy="363538"/>
            </a:xfrm>
            <a:custGeom>
              <a:avLst/>
              <a:gdLst>
                <a:gd name="T0" fmla="*/ 213 w 270"/>
                <a:gd name="T1" fmla="*/ 229 h 229"/>
                <a:gd name="T2" fmla="*/ 270 w 270"/>
                <a:gd name="T3" fmla="*/ 115 h 229"/>
                <a:gd name="T4" fmla="*/ 213 w 270"/>
                <a:gd name="T5" fmla="*/ 0 h 229"/>
                <a:gd name="T6" fmla="*/ 58 w 270"/>
                <a:gd name="T7" fmla="*/ 0 h 229"/>
                <a:gd name="T8" fmla="*/ 0 w 270"/>
                <a:gd name="T9" fmla="*/ 115 h 229"/>
                <a:gd name="T10" fmla="*/ 58 w 270"/>
                <a:gd name="T11" fmla="*/ 229 h 229"/>
                <a:gd name="T12" fmla="*/ 213 w 270"/>
                <a:gd name="T13" fmla="*/ 229 h 229"/>
                <a:gd name="T14" fmla="*/ 213 w 270"/>
                <a:gd name="T15" fmla="*/ 229 h 229"/>
                <a:gd name="T16" fmla="*/ 213 w 270"/>
                <a:gd name="T17"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229">
                  <a:moveTo>
                    <a:pt x="213" y="229"/>
                  </a:moveTo>
                  <a:lnTo>
                    <a:pt x="270" y="115"/>
                  </a:lnTo>
                  <a:lnTo>
                    <a:pt x="213" y="0"/>
                  </a:lnTo>
                  <a:lnTo>
                    <a:pt x="58" y="0"/>
                  </a:lnTo>
                  <a:lnTo>
                    <a:pt x="0" y="115"/>
                  </a:lnTo>
                  <a:lnTo>
                    <a:pt x="58" y="229"/>
                  </a:lnTo>
                  <a:lnTo>
                    <a:pt x="213" y="229"/>
                  </a:lnTo>
                  <a:moveTo>
                    <a:pt x="213" y="229"/>
                  </a:moveTo>
                  <a:lnTo>
                    <a:pt x="213" y="22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5" name="Freeform 25">
              <a:extLst>
                <a:ext uri="{FF2B5EF4-FFF2-40B4-BE49-F238E27FC236}">
                  <a16:creationId xmlns:a16="http://schemas.microsoft.com/office/drawing/2014/main" id="{86D166AC-1E20-4146-9F6B-403A5105D453}"/>
                </a:ext>
              </a:extLst>
            </p:cNvPr>
            <p:cNvSpPr>
              <a:spLocks noEditPoints="1"/>
            </p:cNvSpPr>
            <p:nvPr/>
          </p:nvSpPr>
          <p:spPr bwMode="auto">
            <a:xfrm>
              <a:off x="-979488" y="1919288"/>
              <a:ext cx="447675" cy="436563"/>
            </a:xfrm>
            <a:custGeom>
              <a:avLst/>
              <a:gdLst>
                <a:gd name="T0" fmla="*/ 169 w 282"/>
                <a:gd name="T1" fmla="*/ 100 h 275"/>
                <a:gd name="T2" fmla="*/ 141 w 282"/>
                <a:gd name="T3" fmla="*/ 0 h 275"/>
                <a:gd name="T4" fmla="*/ 112 w 282"/>
                <a:gd name="T5" fmla="*/ 100 h 275"/>
                <a:gd name="T6" fmla="*/ 0 w 282"/>
                <a:gd name="T7" fmla="*/ 100 h 275"/>
                <a:gd name="T8" fmla="*/ 76 w 282"/>
                <a:gd name="T9" fmla="*/ 160 h 275"/>
                <a:gd name="T10" fmla="*/ 43 w 282"/>
                <a:gd name="T11" fmla="*/ 275 h 275"/>
                <a:gd name="T12" fmla="*/ 141 w 282"/>
                <a:gd name="T13" fmla="*/ 210 h 275"/>
                <a:gd name="T14" fmla="*/ 239 w 282"/>
                <a:gd name="T15" fmla="*/ 275 h 275"/>
                <a:gd name="T16" fmla="*/ 206 w 282"/>
                <a:gd name="T17" fmla="*/ 160 h 275"/>
                <a:gd name="T18" fmla="*/ 282 w 282"/>
                <a:gd name="T19" fmla="*/ 100 h 275"/>
                <a:gd name="T20" fmla="*/ 169 w 282"/>
                <a:gd name="T21" fmla="*/ 100 h 275"/>
                <a:gd name="T22" fmla="*/ 169 w 282"/>
                <a:gd name="T23" fmla="*/ 100 h 275"/>
                <a:gd name="T24" fmla="*/ 169 w 282"/>
                <a:gd name="T25" fmla="*/ 10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75">
                  <a:moveTo>
                    <a:pt x="169" y="100"/>
                  </a:moveTo>
                  <a:lnTo>
                    <a:pt x="141" y="0"/>
                  </a:lnTo>
                  <a:lnTo>
                    <a:pt x="112" y="100"/>
                  </a:lnTo>
                  <a:lnTo>
                    <a:pt x="0" y="100"/>
                  </a:lnTo>
                  <a:lnTo>
                    <a:pt x="76" y="160"/>
                  </a:lnTo>
                  <a:lnTo>
                    <a:pt x="43" y="275"/>
                  </a:lnTo>
                  <a:lnTo>
                    <a:pt x="141" y="210"/>
                  </a:lnTo>
                  <a:lnTo>
                    <a:pt x="239" y="275"/>
                  </a:lnTo>
                  <a:lnTo>
                    <a:pt x="206" y="160"/>
                  </a:lnTo>
                  <a:lnTo>
                    <a:pt x="282" y="100"/>
                  </a:lnTo>
                  <a:lnTo>
                    <a:pt x="169" y="100"/>
                  </a:lnTo>
                  <a:close/>
                  <a:moveTo>
                    <a:pt x="169" y="100"/>
                  </a:moveTo>
                  <a:lnTo>
                    <a:pt x="169"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6" name="Freeform 26">
              <a:extLst>
                <a:ext uri="{FF2B5EF4-FFF2-40B4-BE49-F238E27FC236}">
                  <a16:creationId xmlns:a16="http://schemas.microsoft.com/office/drawing/2014/main" id="{676E2BF2-CCE9-45DB-8FBA-1CEA01C1439A}"/>
                </a:ext>
              </a:extLst>
            </p:cNvPr>
            <p:cNvSpPr>
              <a:spLocks noEditPoints="1"/>
            </p:cNvSpPr>
            <p:nvPr/>
          </p:nvSpPr>
          <p:spPr bwMode="auto">
            <a:xfrm>
              <a:off x="-979488" y="1919288"/>
              <a:ext cx="447675" cy="436563"/>
            </a:xfrm>
            <a:custGeom>
              <a:avLst/>
              <a:gdLst>
                <a:gd name="T0" fmla="*/ 169 w 282"/>
                <a:gd name="T1" fmla="*/ 100 h 275"/>
                <a:gd name="T2" fmla="*/ 141 w 282"/>
                <a:gd name="T3" fmla="*/ 0 h 275"/>
                <a:gd name="T4" fmla="*/ 112 w 282"/>
                <a:gd name="T5" fmla="*/ 100 h 275"/>
                <a:gd name="T6" fmla="*/ 0 w 282"/>
                <a:gd name="T7" fmla="*/ 100 h 275"/>
                <a:gd name="T8" fmla="*/ 76 w 282"/>
                <a:gd name="T9" fmla="*/ 160 h 275"/>
                <a:gd name="T10" fmla="*/ 43 w 282"/>
                <a:gd name="T11" fmla="*/ 275 h 275"/>
                <a:gd name="T12" fmla="*/ 141 w 282"/>
                <a:gd name="T13" fmla="*/ 210 h 275"/>
                <a:gd name="T14" fmla="*/ 239 w 282"/>
                <a:gd name="T15" fmla="*/ 275 h 275"/>
                <a:gd name="T16" fmla="*/ 206 w 282"/>
                <a:gd name="T17" fmla="*/ 160 h 275"/>
                <a:gd name="T18" fmla="*/ 282 w 282"/>
                <a:gd name="T19" fmla="*/ 100 h 275"/>
                <a:gd name="T20" fmla="*/ 169 w 282"/>
                <a:gd name="T21" fmla="*/ 100 h 275"/>
                <a:gd name="T22" fmla="*/ 169 w 282"/>
                <a:gd name="T23" fmla="*/ 100 h 275"/>
                <a:gd name="T24" fmla="*/ 169 w 282"/>
                <a:gd name="T25" fmla="*/ 10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75">
                  <a:moveTo>
                    <a:pt x="169" y="100"/>
                  </a:moveTo>
                  <a:lnTo>
                    <a:pt x="141" y="0"/>
                  </a:lnTo>
                  <a:lnTo>
                    <a:pt x="112" y="100"/>
                  </a:lnTo>
                  <a:lnTo>
                    <a:pt x="0" y="100"/>
                  </a:lnTo>
                  <a:lnTo>
                    <a:pt x="76" y="160"/>
                  </a:lnTo>
                  <a:lnTo>
                    <a:pt x="43" y="275"/>
                  </a:lnTo>
                  <a:lnTo>
                    <a:pt x="141" y="210"/>
                  </a:lnTo>
                  <a:lnTo>
                    <a:pt x="239" y="275"/>
                  </a:lnTo>
                  <a:lnTo>
                    <a:pt x="206" y="160"/>
                  </a:lnTo>
                  <a:lnTo>
                    <a:pt x="282" y="100"/>
                  </a:lnTo>
                  <a:lnTo>
                    <a:pt x="169" y="100"/>
                  </a:lnTo>
                  <a:moveTo>
                    <a:pt x="169" y="100"/>
                  </a:moveTo>
                  <a:lnTo>
                    <a:pt x="169" y="10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7" name="Freeform 27">
              <a:extLst>
                <a:ext uri="{FF2B5EF4-FFF2-40B4-BE49-F238E27FC236}">
                  <a16:creationId xmlns:a16="http://schemas.microsoft.com/office/drawing/2014/main" id="{FE787D93-1FFC-44D9-9E8A-8056E9125080}"/>
                </a:ext>
              </a:extLst>
            </p:cNvPr>
            <p:cNvSpPr>
              <a:spLocks noEditPoints="1"/>
            </p:cNvSpPr>
            <p:nvPr/>
          </p:nvSpPr>
          <p:spPr bwMode="auto">
            <a:xfrm>
              <a:off x="-2357438" y="1860551"/>
              <a:ext cx="1019175" cy="798513"/>
            </a:xfrm>
            <a:custGeom>
              <a:avLst/>
              <a:gdLst>
                <a:gd name="T0" fmla="*/ 0 w 642"/>
                <a:gd name="T1" fmla="*/ 503 h 503"/>
                <a:gd name="T2" fmla="*/ 642 w 642"/>
                <a:gd name="T3" fmla="*/ 503 h 503"/>
                <a:gd name="T4" fmla="*/ 642 w 642"/>
                <a:gd name="T5" fmla="*/ 0 h 503"/>
                <a:gd name="T6" fmla="*/ 0 w 642"/>
                <a:gd name="T7" fmla="*/ 0 h 503"/>
                <a:gd name="T8" fmla="*/ 0 w 642"/>
                <a:gd name="T9" fmla="*/ 503 h 503"/>
                <a:gd name="T10" fmla="*/ 215 w 642"/>
                <a:gd name="T11" fmla="*/ 92 h 503"/>
                <a:gd name="T12" fmla="*/ 427 w 642"/>
                <a:gd name="T13" fmla="*/ 92 h 503"/>
                <a:gd name="T14" fmla="*/ 507 w 642"/>
                <a:gd name="T15" fmla="*/ 252 h 503"/>
                <a:gd name="T16" fmla="*/ 427 w 642"/>
                <a:gd name="T17" fmla="*/ 412 h 503"/>
                <a:gd name="T18" fmla="*/ 215 w 642"/>
                <a:gd name="T19" fmla="*/ 412 h 503"/>
                <a:gd name="T20" fmla="*/ 135 w 642"/>
                <a:gd name="T21" fmla="*/ 252 h 503"/>
                <a:gd name="T22" fmla="*/ 215 w 642"/>
                <a:gd name="T23" fmla="*/ 92 h 503"/>
                <a:gd name="T24" fmla="*/ 215 w 642"/>
                <a:gd name="T25" fmla="*/ 92 h 503"/>
                <a:gd name="T26" fmla="*/ 215 w 642"/>
                <a:gd name="T27" fmla="*/ 9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503">
                  <a:moveTo>
                    <a:pt x="0" y="503"/>
                  </a:moveTo>
                  <a:lnTo>
                    <a:pt x="642" y="503"/>
                  </a:lnTo>
                  <a:lnTo>
                    <a:pt x="642" y="0"/>
                  </a:lnTo>
                  <a:lnTo>
                    <a:pt x="0" y="0"/>
                  </a:lnTo>
                  <a:lnTo>
                    <a:pt x="0" y="503"/>
                  </a:lnTo>
                  <a:close/>
                  <a:moveTo>
                    <a:pt x="215" y="92"/>
                  </a:moveTo>
                  <a:lnTo>
                    <a:pt x="427" y="92"/>
                  </a:lnTo>
                  <a:lnTo>
                    <a:pt x="507" y="252"/>
                  </a:lnTo>
                  <a:lnTo>
                    <a:pt x="427" y="412"/>
                  </a:lnTo>
                  <a:lnTo>
                    <a:pt x="215" y="412"/>
                  </a:lnTo>
                  <a:lnTo>
                    <a:pt x="135" y="252"/>
                  </a:lnTo>
                  <a:lnTo>
                    <a:pt x="215" y="92"/>
                  </a:lnTo>
                  <a:close/>
                  <a:moveTo>
                    <a:pt x="215" y="92"/>
                  </a:moveTo>
                  <a:lnTo>
                    <a:pt x="215"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8" name="Freeform 28">
              <a:extLst>
                <a:ext uri="{FF2B5EF4-FFF2-40B4-BE49-F238E27FC236}">
                  <a16:creationId xmlns:a16="http://schemas.microsoft.com/office/drawing/2014/main" id="{FD449B73-DF49-40ED-B625-806958312900}"/>
                </a:ext>
              </a:extLst>
            </p:cNvPr>
            <p:cNvSpPr>
              <a:spLocks noEditPoints="1"/>
            </p:cNvSpPr>
            <p:nvPr/>
          </p:nvSpPr>
          <p:spPr bwMode="auto">
            <a:xfrm>
              <a:off x="-2357438" y="1860551"/>
              <a:ext cx="1019175" cy="798513"/>
            </a:xfrm>
            <a:custGeom>
              <a:avLst/>
              <a:gdLst>
                <a:gd name="T0" fmla="*/ 0 w 642"/>
                <a:gd name="T1" fmla="*/ 503 h 503"/>
                <a:gd name="T2" fmla="*/ 642 w 642"/>
                <a:gd name="T3" fmla="*/ 503 h 503"/>
                <a:gd name="T4" fmla="*/ 642 w 642"/>
                <a:gd name="T5" fmla="*/ 0 h 503"/>
                <a:gd name="T6" fmla="*/ 0 w 642"/>
                <a:gd name="T7" fmla="*/ 0 h 503"/>
                <a:gd name="T8" fmla="*/ 0 w 642"/>
                <a:gd name="T9" fmla="*/ 503 h 503"/>
                <a:gd name="T10" fmla="*/ 215 w 642"/>
                <a:gd name="T11" fmla="*/ 92 h 503"/>
                <a:gd name="T12" fmla="*/ 427 w 642"/>
                <a:gd name="T13" fmla="*/ 92 h 503"/>
                <a:gd name="T14" fmla="*/ 507 w 642"/>
                <a:gd name="T15" fmla="*/ 252 h 503"/>
                <a:gd name="T16" fmla="*/ 427 w 642"/>
                <a:gd name="T17" fmla="*/ 412 h 503"/>
                <a:gd name="T18" fmla="*/ 215 w 642"/>
                <a:gd name="T19" fmla="*/ 412 h 503"/>
                <a:gd name="T20" fmla="*/ 135 w 642"/>
                <a:gd name="T21" fmla="*/ 252 h 503"/>
                <a:gd name="T22" fmla="*/ 215 w 642"/>
                <a:gd name="T23" fmla="*/ 92 h 503"/>
                <a:gd name="T24" fmla="*/ 215 w 642"/>
                <a:gd name="T25" fmla="*/ 92 h 503"/>
                <a:gd name="T26" fmla="*/ 215 w 642"/>
                <a:gd name="T27" fmla="*/ 9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503">
                  <a:moveTo>
                    <a:pt x="0" y="503"/>
                  </a:moveTo>
                  <a:lnTo>
                    <a:pt x="642" y="503"/>
                  </a:lnTo>
                  <a:lnTo>
                    <a:pt x="642" y="0"/>
                  </a:lnTo>
                  <a:lnTo>
                    <a:pt x="0" y="0"/>
                  </a:lnTo>
                  <a:lnTo>
                    <a:pt x="0" y="503"/>
                  </a:lnTo>
                  <a:moveTo>
                    <a:pt x="215" y="92"/>
                  </a:moveTo>
                  <a:lnTo>
                    <a:pt x="427" y="92"/>
                  </a:lnTo>
                  <a:lnTo>
                    <a:pt x="507" y="252"/>
                  </a:lnTo>
                  <a:lnTo>
                    <a:pt x="427" y="412"/>
                  </a:lnTo>
                  <a:lnTo>
                    <a:pt x="215" y="412"/>
                  </a:lnTo>
                  <a:lnTo>
                    <a:pt x="135" y="252"/>
                  </a:lnTo>
                  <a:lnTo>
                    <a:pt x="215" y="92"/>
                  </a:lnTo>
                  <a:moveTo>
                    <a:pt x="215" y="92"/>
                  </a:moveTo>
                  <a:lnTo>
                    <a:pt x="215" y="9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9" name="Freeform 29">
              <a:extLst>
                <a:ext uri="{FF2B5EF4-FFF2-40B4-BE49-F238E27FC236}">
                  <a16:creationId xmlns:a16="http://schemas.microsoft.com/office/drawing/2014/main" id="{F50672EC-4C4C-48D1-B98B-65A39FD6FB99}"/>
                </a:ext>
              </a:extLst>
            </p:cNvPr>
            <p:cNvSpPr>
              <a:spLocks noEditPoints="1"/>
            </p:cNvSpPr>
            <p:nvPr/>
          </p:nvSpPr>
          <p:spPr bwMode="auto">
            <a:xfrm>
              <a:off x="-1628775" y="1182688"/>
              <a:ext cx="36513" cy="123825"/>
            </a:xfrm>
            <a:custGeom>
              <a:avLst/>
              <a:gdLst>
                <a:gd name="T0" fmla="*/ 0 w 32"/>
                <a:gd name="T1" fmla="*/ 0 h 110"/>
                <a:gd name="T2" fmla="*/ 0 w 32"/>
                <a:gd name="T3" fmla="*/ 110 h 110"/>
                <a:gd name="T4" fmla="*/ 32 w 32"/>
                <a:gd name="T5" fmla="*/ 55 h 110"/>
                <a:gd name="T6" fmla="*/ 0 w 32"/>
                <a:gd name="T7" fmla="*/ 0 h 110"/>
                <a:gd name="T8" fmla="*/ 0 w 32"/>
                <a:gd name="T9" fmla="*/ 0 h 110"/>
                <a:gd name="T10" fmla="*/ 0 w 32"/>
                <a:gd name="T11" fmla="*/ 0 h 110"/>
              </a:gdLst>
              <a:ahLst/>
              <a:cxnLst>
                <a:cxn ang="0">
                  <a:pos x="T0" y="T1"/>
                </a:cxn>
                <a:cxn ang="0">
                  <a:pos x="T2" y="T3"/>
                </a:cxn>
                <a:cxn ang="0">
                  <a:pos x="T4" y="T5"/>
                </a:cxn>
                <a:cxn ang="0">
                  <a:pos x="T6" y="T7"/>
                </a:cxn>
                <a:cxn ang="0">
                  <a:pos x="T8" y="T9"/>
                </a:cxn>
                <a:cxn ang="0">
                  <a:pos x="T10" y="T11"/>
                </a:cxn>
              </a:cxnLst>
              <a:rect l="0" t="0" r="r" b="b"/>
              <a:pathLst>
                <a:path w="32" h="110">
                  <a:moveTo>
                    <a:pt x="0" y="0"/>
                  </a:moveTo>
                  <a:cubicBezTo>
                    <a:pt x="0" y="110"/>
                    <a:pt x="0" y="110"/>
                    <a:pt x="0" y="110"/>
                  </a:cubicBezTo>
                  <a:cubicBezTo>
                    <a:pt x="19" y="99"/>
                    <a:pt x="32" y="79"/>
                    <a:pt x="32" y="55"/>
                  </a:cubicBezTo>
                  <a:cubicBezTo>
                    <a:pt x="32" y="31"/>
                    <a:pt x="19" y="11"/>
                    <a:pt x="0" y="0"/>
                  </a:cubicBezTo>
                  <a:close/>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0" name="Freeform 30">
              <a:extLst>
                <a:ext uri="{FF2B5EF4-FFF2-40B4-BE49-F238E27FC236}">
                  <a16:creationId xmlns:a16="http://schemas.microsoft.com/office/drawing/2014/main" id="{AF586AA8-AA2F-49DD-B946-1768D96C2635}"/>
                </a:ext>
              </a:extLst>
            </p:cNvPr>
            <p:cNvSpPr>
              <a:spLocks noEditPoints="1"/>
            </p:cNvSpPr>
            <p:nvPr/>
          </p:nvSpPr>
          <p:spPr bwMode="auto">
            <a:xfrm>
              <a:off x="-1265238" y="1571626"/>
              <a:ext cx="1019175" cy="1087438"/>
            </a:xfrm>
            <a:custGeom>
              <a:avLst/>
              <a:gdLst>
                <a:gd name="T0" fmla="*/ 0 w 642"/>
                <a:gd name="T1" fmla="*/ 0 h 685"/>
                <a:gd name="T2" fmla="*/ 0 w 642"/>
                <a:gd name="T3" fmla="*/ 685 h 685"/>
                <a:gd name="T4" fmla="*/ 642 w 642"/>
                <a:gd name="T5" fmla="*/ 685 h 685"/>
                <a:gd name="T6" fmla="*/ 642 w 642"/>
                <a:gd name="T7" fmla="*/ 0 h 685"/>
                <a:gd name="T8" fmla="*/ 0 w 642"/>
                <a:gd name="T9" fmla="*/ 0 h 685"/>
                <a:gd name="T10" fmla="*/ 498 w 642"/>
                <a:gd name="T11" fmla="*/ 601 h 685"/>
                <a:gd name="T12" fmla="*/ 321 w 642"/>
                <a:gd name="T13" fmla="*/ 484 h 685"/>
                <a:gd name="T14" fmla="*/ 144 w 642"/>
                <a:gd name="T15" fmla="*/ 601 h 685"/>
                <a:gd name="T16" fmla="*/ 203 w 642"/>
                <a:gd name="T17" fmla="*/ 397 h 685"/>
                <a:gd name="T18" fmla="*/ 49 w 642"/>
                <a:gd name="T19" fmla="*/ 274 h 685"/>
                <a:gd name="T20" fmla="*/ 258 w 642"/>
                <a:gd name="T21" fmla="*/ 274 h 685"/>
                <a:gd name="T22" fmla="*/ 321 w 642"/>
                <a:gd name="T23" fmla="*/ 54 h 685"/>
                <a:gd name="T24" fmla="*/ 384 w 642"/>
                <a:gd name="T25" fmla="*/ 274 h 685"/>
                <a:gd name="T26" fmla="*/ 592 w 642"/>
                <a:gd name="T27" fmla="*/ 274 h 685"/>
                <a:gd name="T28" fmla="*/ 439 w 642"/>
                <a:gd name="T29" fmla="*/ 397 h 685"/>
                <a:gd name="T30" fmla="*/ 498 w 642"/>
                <a:gd name="T31" fmla="*/ 601 h 685"/>
                <a:gd name="T32" fmla="*/ 498 w 642"/>
                <a:gd name="T33" fmla="*/ 601 h 685"/>
                <a:gd name="T34" fmla="*/ 498 w 642"/>
                <a:gd name="T35" fmla="*/ 601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2" h="685">
                  <a:moveTo>
                    <a:pt x="0" y="0"/>
                  </a:moveTo>
                  <a:lnTo>
                    <a:pt x="0" y="685"/>
                  </a:lnTo>
                  <a:lnTo>
                    <a:pt x="642" y="685"/>
                  </a:lnTo>
                  <a:lnTo>
                    <a:pt x="642" y="0"/>
                  </a:lnTo>
                  <a:lnTo>
                    <a:pt x="0" y="0"/>
                  </a:lnTo>
                  <a:close/>
                  <a:moveTo>
                    <a:pt x="498" y="601"/>
                  </a:moveTo>
                  <a:lnTo>
                    <a:pt x="321" y="484"/>
                  </a:lnTo>
                  <a:lnTo>
                    <a:pt x="144" y="601"/>
                  </a:lnTo>
                  <a:lnTo>
                    <a:pt x="203" y="397"/>
                  </a:lnTo>
                  <a:lnTo>
                    <a:pt x="49" y="274"/>
                  </a:lnTo>
                  <a:lnTo>
                    <a:pt x="258" y="274"/>
                  </a:lnTo>
                  <a:lnTo>
                    <a:pt x="321" y="54"/>
                  </a:lnTo>
                  <a:lnTo>
                    <a:pt x="384" y="274"/>
                  </a:lnTo>
                  <a:lnTo>
                    <a:pt x="592" y="274"/>
                  </a:lnTo>
                  <a:lnTo>
                    <a:pt x="439" y="397"/>
                  </a:lnTo>
                  <a:lnTo>
                    <a:pt x="498" y="601"/>
                  </a:lnTo>
                  <a:close/>
                  <a:moveTo>
                    <a:pt x="498" y="601"/>
                  </a:moveTo>
                  <a:lnTo>
                    <a:pt x="498" y="6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1" name="Freeform 31">
              <a:extLst>
                <a:ext uri="{FF2B5EF4-FFF2-40B4-BE49-F238E27FC236}">
                  <a16:creationId xmlns:a16="http://schemas.microsoft.com/office/drawing/2014/main" id="{35DE1443-71E3-4B04-9E5F-C484550131C0}"/>
                </a:ext>
              </a:extLst>
            </p:cNvPr>
            <p:cNvSpPr>
              <a:spLocks noEditPoints="1"/>
            </p:cNvSpPr>
            <p:nvPr/>
          </p:nvSpPr>
          <p:spPr bwMode="auto">
            <a:xfrm>
              <a:off x="-1265238" y="1571626"/>
              <a:ext cx="1019175" cy="1087438"/>
            </a:xfrm>
            <a:custGeom>
              <a:avLst/>
              <a:gdLst>
                <a:gd name="T0" fmla="*/ 0 w 642"/>
                <a:gd name="T1" fmla="*/ 0 h 685"/>
                <a:gd name="T2" fmla="*/ 0 w 642"/>
                <a:gd name="T3" fmla="*/ 685 h 685"/>
                <a:gd name="T4" fmla="*/ 642 w 642"/>
                <a:gd name="T5" fmla="*/ 685 h 685"/>
                <a:gd name="T6" fmla="*/ 642 w 642"/>
                <a:gd name="T7" fmla="*/ 0 h 685"/>
                <a:gd name="T8" fmla="*/ 0 w 642"/>
                <a:gd name="T9" fmla="*/ 0 h 685"/>
                <a:gd name="T10" fmla="*/ 498 w 642"/>
                <a:gd name="T11" fmla="*/ 601 h 685"/>
                <a:gd name="T12" fmla="*/ 321 w 642"/>
                <a:gd name="T13" fmla="*/ 484 h 685"/>
                <a:gd name="T14" fmla="*/ 144 w 642"/>
                <a:gd name="T15" fmla="*/ 601 h 685"/>
                <a:gd name="T16" fmla="*/ 203 w 642"/>
                <a:gd name="T17" fmla="*/ 397 h 685"/>
                <a:gd name="T18" fmla="*/ 49 w 642"/>
                <a:gd name="T19" fmla="*/ 274 h 685"/>
                <a:gd name="T20" fmla="*/ 258 w 642"/>
                <a:gd name="T21" fmla="*/ 274 h 685"/>
                <a:gd name="T22" fmla="*/ 321 w 642"/>
                <a:gd name="T23" fmla="*/ 54 h 685"/>
                <a:gd name="T24" fmla="*/ 384 w 642"/>
                <a:gd name="T25" fmla="*/ 274 h 685"/>
                <a:gd name="T26" fmla="*/ 592 w 642"/>
                <a:gd name="T27" fmla="*/ 274 h 685"/>
                <a:gd name="T28" fmla="*/ 439 w 642"/>
                <a:gd name="T29" fmla="*/ 397 h 685"/>
                <a:gd name="T30" fmla="*/ 498 w 642"/>
                <a:gd name="T31" fmla="*/ 601 h 685"/>
                <a:gd name="T32" fmla="*/ 498 w 642"/>
                <a:gd name="T33" fmla="*/ 601 h 685"/>
                <a:gd name="T34" fmla="*/ 498 w 642"/>
                <a:gd name="T35" fmla="*/ 601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2" h="685">
                  <a:moveTo>
                    <a:pt x="0" y="0"/>
                  </a:moveTo>
                  <a:lnTo>
                    <a:pt x="0" y="685"/>
                  </a:lnTo>
                  <a:lnTo>
                    <a:pt x="642" y="685"/>
                  </a:lnTo>
                  <a:lnTo>
                    <a:pt x="642" y="0"/>
                  </a:lnTo>
                  <a:lnTo>
                    <a:pt x="0" y="0"/>
                  </a:lnTo>
                  <a:moveTo>
                    <a:pt x="498" y="601"/>
                  </a:moveTo>
                  <a:lnTo>
                    <a:pt x="321" y="484"/>
                  </a:lnTo>
                  <a:lnTo>
                    <a:pt x="144" y="601"/>
                  </a:lnTo>
                  <a:lnTo>
                    <a:pt x="203" y="397"/>
                  </a:lnTo>
                  <a:lnTo>
                    <a:pt x="49" y="274"/>
                  </a:lnTo>
                  <a:lnTo>
                    <a:pt x="258" y="274"/>
                  </a:lnTo>
                  <a:lnTo>
                    <a:pt x="321" y="54"/>
                  </a:lnTo>
                  <a:lnTo>
                    <a:pt x="384" y="274"/>
                  </a:lnTo>
                  <a:lnTo>
                    <a:pt x="592" y="274"/>
                  </a:lnTo>
                  <a:lnTo>
                    <a:pt x="439" y="397"/>
                  </a:lnTo>
                  <a:lnTo>
                    <a:pt x="498" y="601"/>
                  </a:lnTo>
                  <a:moveTo>
                    <a:pt x="498" y="601"/>
                  </a:moveTo>
                  <a:lnTo>
                    <a:pt x="498" y="60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2" name="Freeform 32">
              <a:extLst>
                <a:ext uri="{FF2B5EF4-FFF2-40B4-BE49-F238E27FC236}">
                  <a16:creationId xmlns:a16="http://schemas.microsoft.com/office/drawing/2014/main" id="{317FC46F-9745-46E0-AFA6-3446BD28F80C}"/>
                </a:ext>
              </a:extLst>
            </p:cNvPr>
            <p:cNvSpPr>
              <a:spLocks noEditPoints="1"/>
            </p:cNvSpPr>
            <p:nvPr/>
          </p:nvSpPr>
          <p:spPr bwMode="auto">
            <a:xfrm>
              <a:off x="-2101850" y="1182688"/>
              <a:ext cx="36513" cy="123825"/>
            </a:xfrm>
            <a:custGeom>
              <a:avLst/>
              <a:gdLst>
                <a:gd name="T0" fmla="*/ 32 w 32"/>
                <a:gd name="T1" fmla="*/ 110 h 110"/>
                <a:gd name="T2" fmla="*/ 32 w 32"/>
                <a:gd name="T3" fmla="*/ 0 h 110"/>
                <a:gd name="T4" fmla="*/ 0 w 32"/>
                <a:gd name="T5" fmla="*/ 55 h 110"/>
                <a:gd name="T6" fmla="*/ 32 w 32"/>
                <a:gd name="T7" fmla="*/ 110 h 110"/>
                <a:gd name="T8" fmla="*/ 32 w 32"/>
                <a:gd name="T9" fmla="*/ 110 h 110"/>
                <a:gd name="T10" fmla="*/ 32 w 32"/>
                <a:gd name="T11" fmla="*/ 110 h 110"/>
              </a:gdLst>
              <a:ahLst/>
              <a:cxnLst>
                <a:cxn ang="0">
                  <a:pos x="T0" y="T1"/>
                </a:cxn>
                <a:cxn ang="0">
                  <a:pos x="T2" y="T3"/>
                </a:cxn>
                <a:cxn ang="0">
                  <a:pos x="T4" y="T5"/>
                </a:cxn>
                <a:cxn ang="0">
                  <a:pos x="T6" y="T7"/>
                </a:cxn>
                <a:cxn ang="0">
                  <a:pos x="T8" y="T9"/>
                </a:cxn>
                <a:cxn ang="0">
                  <a:pos x="T10" y="T11"/>
                </a:cxn>
              </a:cxnLst>
              <a:rect l="0" t="0" r="r" b="b"/>
              <a:pathLst>
                <a:path w="32" h="110">
                  <a:moveTo>
                    <a:pt x="32" y="110"/>
                  </a:moveTo>
                  <a:cubicBezTo>
                    <a:pt x="32" y="0"/>
                    <a:pt x="32" y="0"/>
                    <a:pt x="32" y="0"/>
                  </a:cubicBezTo>
                  <a:cubicBezTo>
                    <a:pt x="13" y="11"/>
                    <a:pt x="0" y="31"/>
                    <a:pt x="0" y="55"/>
                  </a:cubicBezTo>
                  <a:cubicBezTo>
                    <a:pt x="0" y="79"/>
                    <a:pt x="13" y="99"/>
                    <a:pt x="32" y="110"/>
                  </a:cubicBezTo>
                  <a:close/>
                  <a:moveTo>
                    <a:pt x="32" y="110"/>
                  </a:moveTo>
                  <a:cubicBezTo>
                    <a:pt x="32" y="110"/>
                    <a:pt x="32" y="110"/>
                    <a:pt x="32"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3" name="Freeform 33">
              <a:extLst>
                <a:ext uri="{FF2B5EF4-FFF2-40B4-BE49-F238E27FC236}">
                  <a16:creationId xmlns:a16="http://schemas.microsoft.com/office/drawing/2014/main" id="{051A0C70-D463-4770-8C37-C6A1C3979740}"/>
                </a:ext>
              </a:extLst>
            </p:cNvPr>
            <p:cNvSpPr>
              <a:spLocks noEditPoints="1"/>
            </p:cNvSpPr>
            <p:nvPr/>
          </p:nvSpPr>
          <p:spPr bwMode="auto">
            <a:xfrm>
              <a:off x="-2101850" y="1368426"/>
              <a:ext cx="107950" cy="182563"/>
            </a:xfrm>
            <a:custGeom>
              <a:avLst/>
              <a:gdLst>
                <a:gd name="T0" fmla="*/ 96 w 96"/>
                <a:gd name="T1" fmla="*/ 97 h 160"/>
                <a:gd name="T2" fmla="*/ 42 w 96"/>
                <a:gd name="T3" fmla="*/ 16 h 160"/>
                <a:gd name="T4" fmla="*/ 0 w 96"/>
                <a:gd name="T5" fmla="*/ 0 h 160"/>
                <a:gd name="T6" fmla="*/ 0 w 96"/>
                <a:gd name="T7" fmla="*/ 160 h 160"/>
                <a:gd name="T8" fmla="*/ 96 w 96"/>
                <a:gd name="T9" fmla="*/ 124 h 160"/>
                <a:gd name="T10" fmla="*/ 96 w 96"/>
                <a:gd name="T11" fmla="*/ 97 h 160"/>
                <a:gd name="T12" fmla="*/ 96 w 96"/>
                <a:gd name="T13" fmla="*/ 97 h 160"/>
                <a:gd name="T14" fmla="*/ 96 w 96"/>
                <a:gd name="T15" fmla="*/ 97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60">
                  <a:moveTo>
                    <a:pt x="96" y="97"/>
                  </a:moveTo>
                  <a:cubicBezTo>
                    <a:pt x="72" y="75"/>
                    <a:pt x="53" y="47"/>
                    <a:pt x="42" y="16"/>
                  </a:cubicBezTo>
                  <a:cubicBezTo>
                    <a:pt x="27" y="13"/>
                    <a:pt x="13" y="8"/>
                    <a:pt x="0" y="0"/>
                  </a:cubicBezTo>
                  <a:cubicBezTo>
                    <a:pt x="0" y="160"/>
                    <a:pt x="0" y="160"/>
                    <a:pt x="0" y="160"/>
                  </a:cubicBezTo>
                  <a:cubicBezTo>
                    <a:pt x="96" y="124"/>
                    <a:pt x="96" y="124"/>
                    <a:pt x="96" y="124"/>
                  </a:cubicBezTo>
                  <a:lnTo>
                    <a:pt x="96" y="97"/>
                  </a:lnTo>
                  <a:close/>
                  <a:moveTo>
                    <a:pt x="96" y="97"/>
                  </a:moveTo>
                  <a:cubicBezTo>
                    <a:pt x="96" y="97"/>
                    <a:pt x="96" y="97"/>
                    <a:pt x="96"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4" name="Freeform 34">
              <a:extLst>
                <a:ext uri="{FF2B5EF4-FFF2-40B4-BE49-F238E27FC236}">
                  <a16:creationId xmlns:a16="http://schemas.microsoft.com/office/drawing/2014/main" id="{0B4BF980-162A-4602-9E9B-AEE9944E0CDD}"/>
                </a:ext>
              </a:extLst>
            </p:cNvPr>
            <p:cNvSpPr>
              <a:spLocks noEditPoints="1"/>
            </p:cNvSpPr>
            <p:nvPr/>
          </p:nvSpPr>
          <p:spPr bwMode="auto">
            <a:xfrm>
              <a:off x="-2211388" y="1577976"/>
              <a:ext cx="727075" cy="211138"/>
            </a:xfrm>
            <a:custGeom>
              <a:avLst/>
              <a:gdLst>
                <a:gd name="T0" fmla="*/ 640 w 640"/>
                <a:gd name="T1" fmla="*/ 147 h 186"/>
                <a:gd name="T2" fmla="*/ 578 w 640"/>
                <a:gd name="T3" fmla="*/ 57 h 186"/>
                <a:gd name="T4" fmla="*/ 427 w 640"/>
                <a:gd name="T5" fmla="*/ 0 h 186"/>
                <a:gd name="T6" fmla="*/ 320 w 640"/>
                <a:gd name="T7" fmla="*/ 143 h 186"/>
                <a:gd name="T8" fmla="*/ 213 w 640"/>
                <a:gd name="T9" fmla="*/ 0 h 186"/>
                <a:gd name="T10" fmla="*/ 62 w 640"/>
                <a:gd name="T11" fmla="*/ 57 h 186"/>
                <a:gd name="T12" fmla="*/ 0 w 640"/>
                <a:gd name="T13" fmla="*/ 147 h 186"/>
                <a:gd name="T14" fmla="*/ 0 w 640"/>
                <a:gd name="T15" fmla="*/ 186 h 186"/>
                <a:gd name="T16" fmla="*/ 640 w 640"/>
                <a:gd name="T17" fmla="*/ 186 h 186"/>
                <a:gd name="T18" fmla="*/ 640 w 640"/>
                <a:gd name="T19" fmla="*/ 147 h 186"/>
                <a:gd name="T20" fmla="*/ 640 w 640"/>
                <a:gd name="T21" fmla="*/ 147 h 186"/>
                <a:gd name="T22" fmla="*/ 640 w 640"/>
                <a:gd name="T23" fmla="*/ 14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0" h="186">
                  <a:moveTo>
                    <a:pt x="640" y="147"/>
                  </a:moveTo>
                  <a:cubicBezTo>
                    <a:pt x="640" y="107"/>
                    <a:pt x="615" y="71"/>
                    <a:pt x="578" y="57"/>
                  </a:cubicBezTo>
                  <a:cubicBezTo>
                    <a:pt x="427" y="0"/>
                    <a:pt x="427" y="0"/>
                    <a:pt x="427" y="0"/>
                  </a:cubicBezTo>
                  <a:cubicBezTo>
                    <a:pt x="320" y="143"/>
                    <a:pt x="320" y="143"/>
                    <a:pt x="320" y="143"/>
                  </a:cubicBezTo>
                  <a:cubicBezTo>
                    <a:pt x="213" y="0"/>
                    <a:pt x="213" y="0"/>
                    <a:pt x="213" y="0"/>
                  </a:cubicBezTo>
                  <a:cubicBezTo>
                    <a:pt x="62" y="57"/>
                    <a:pt x="62" y="57"/>
                    <a:pt x="62" y="57"/>
                  </a:cubicBezTo>
                  <a:cubicBezTo>
                    <a:pt x="25" y="71"/>
                    <a:pt x="0" y="107"/>
                    <a:pt x="0" y="147"/>
                  </a:cubicBezTo>
                  <a:cubicBezTo>
                    <a:pt x="0" y="186"/>
                    <a:pt x="0" y="186"/>
                    <a:pt x="0" y="186"/>
                  </a:cubicBezTo>
                  <a:cubicBezTo>
                    <a:pt x="640" y="186"/>
                    <a:pt x="640" y="186"/>
                    <a:pt x="640" y="186"/>
                  </a:cubicBezTo>
                  <a:lnTo>
                    <a:pt x="640" y="147"/>
                  </a:lnTo>
                  <a:close/>
                  <a:moveTo>
                    <a:pt x="640" y="147"/>
                  </a:moveTo>
                  <a:cubicBezTo>
                    <a:pt x="640" y="147"/>
                    <a:pt x="640" y="147"/>
                    <a:pt x="64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sp>
        <p:nvSpPr>
          <p:cNvPr id="4" name="Rectangle 3"/>
          <p:cNvSpPr/>
          <p:nvPr/>
        </p:nvSpPr>
        <p:spPr>
          <a:xfrm>
            <a:off x="4010025" y="810606"/>
            <a:ext cx="5276850" cy="3347070"/>
          </a:xfrm>
          <a:prstGeom prst="rect">
            <a:avLst/>
          </a:prstGeom>
        </p:spPr>
        <p:txBody>
          <a:bodyPr wrap="square">
            <a:spAutoFit/>
          </a:bodyPr>
          <a:lstStyle/>
          <a:p>
            <a:pPr lvl="0">
              <a:spcAft>
                <a:spcPts val="450"/>
              </a:spcAft>
            </a:pPr>
            <a:r>
              <a:rPr lang="en-US" sz="1350" b="1" dirty="0">
                <a:solidFill>
                  <a:srgbClr val="32425C"/>
                </a:solidFill>
              </a:rPr>
              <a:t>Investments in cloud infrastructure:</a:t>
            </a:r>
          </a:p>
          <a:p>
            <a:pPr marL="214313" lvl="0" indent="-214313">
              <a:spcAft>
                <a:spcPts val="450"/>
              </a:spcAft>
              <a:buFont typeface="Wingdings" panose="05000000000000000000" pitchFamily="2" charset="2"/>
              <a:buChar char="§"/>
            </a:pPr>
            <a:r>
              <a:rPr lang="en-US" sz="1200" dirty="0">
                <a:solidFill>
                  <a:srgbClr val="32425C"/>
                </a:solidFill>
              </a:rPr>
              <a:t>CloudInfinit (Enterprise multi tenant and private)</a:t>
            </a:r>
          </a:p>
          <a:p>
            <a:pPr marL="214313" lvl="0" indent="-214313">
              <a:spcAft>
                <a:spcPts val="450"/>
              </a:spcAft>
              <a:buFont typeface="Wingdings" panose="05000000000000000000" pitchFamily="2" charset="2"/>
              <a:buChar char="§"/>
            </a:pPr>
            <a:r>
              <a:rPr lang="en-US" sz="1200" dirty="0">
                <a:solidFill>
                  <a:srgbClr val="32425C"/>
                </a:solidFill>
              </a:rPr>
              <a:t>SAP Grid/ Exadata/ Azurestack Infrastructure</a:t>
            </a:r>
          </a:p>
          <a:p>
            <a:pPr marL="214313" lvl="0" indent="-214313">
              <a:spcAft>
                <a:spcPts val="450"/>
              </a:spcAft>
              <a:buFont typeface="Wingdings" panose="05000000000000000000" pitchFamily="2" charset="2"/>
              <a:buChar char="§"/>
            </a:pPr>
            <a:r>
              <a:rPr lang="en-US" sz="1200" dirty="0">
                <a:solidFill>
                  <a:srgbClr val="32425C"/>
                </a:solidFill>
              </a:rPr>
              <a:t>CloudInfint CMP </a:t>
            </a:r>
          </a:p>
          <a:p>
            <a:pPr marL="671445" lvl="1" indent="-214313">
              <a:spcAft>
                <a:spcPts val="450"/>
              </a:spcAft>
              <a:buFont typeface="Wingdings" panose="05000000000000000000" pitchFamily="2" charset="2"/>
              <a:buChar char="§"/>
            </a:pPr>
            <a:r>
              <a:rPr lang="en-US" sz="1200" dirty="0">
                <a:solidFill>
                  <a:srgbClr val="32425C"/>
                </a:solidFill>
              </a:rPr>
              <a:t>Orchestration platform/ Service Now/ CA UIM</a:t>
            </a:r>
          </a:p>
          <a:p>
            <a:pPr marL="214313" indent="-214313">
              <a:spcAft>
                <a:spcPts val="450"/>
              </a:spcAft>
              <a:buFont typeface="Wingdings" panose="05000000000000000000" pitchFamily="2" charset="2"/>
              <a:buChar char="§"/>
            </a:pPr>
            <a:r>
              <a:rPr lang="en-US" sz="1200" dirty="0">
                <a:solidFill>
                  <a:srgbClr val="32425C"/>
                </a:solidFill>
              </a:rPr>
              <a:t>Datacenter fabric</a:t>
            </a:r>
          </a:p>
          <a:p>
            <a:pPr marL="214313" indent="-214313">
              <a:spcAft>
                <a:spcPts val="450"/>
              </a:spcAft>
              <a:buFont typeface="Wingdings" panose="05000000000000000000" pitchFamily="2" charset="2"/>
              <a:buChar char="§"/>
            </a:pPr>
            <a:r>
              <a:rPr lang="en-US" sz="1200" dirty="0">
                <a:solidFill>
                  <a:srgbClr val="32425C"/>
                </a:solidFill>
              </a:rPr>
              <a:t>High performance storage</a:t>
            </a:r>
          </a:p>
          <a:p>
            <a:pPr marL="214313" indent="-214313">
              <a:spcAft>
                <a:spcPts val="450"/>
              </a:spcAft>
              <a:buFont typeface="Wingdings" panose="05000000000000000000" pitchFamily="2" charset="2"/>
              <a:buChar char="§"/>
            </a:pPr>
            <a:r>
              <a:rPr lang="en-US" sz="1200" dirty="0">
                <a:solidFill>
                  <a:srgbClr val="32425C"/>
                </a:solidFill>
              </a:rPr>
              <a:t>High performance compute</a:t>
            </a:r>
          </a:p>
          <a:p>
            <a:pPr marL="214313" indent="-214313">
              <a:spcAft>
                <a:spcPts val="450"/>
              </a:spcAft>
              <a:buFont typeface="Wingdings" panose="05000000000000000000" pitchFamily="2" charset="2"/>
              <a:buChar char="§"/>
            </a:pPr>
            <a:r>
              <a:rPr lang="en-US" sz="1200" dirty="0">
                <a:solidFill>
                  <a:srgbClr val="32425C"/>
                </a:solidFill>
              </a:rPr>
              <a:t>Security platform</a:t>
            </a:r>
          </a:p>
          <a:p>
            <a:pPr marL="214313" indent="-214313">
              <a:spcAft>
                <a:spcPts val="450"/>
              </a:spcAft>
              <a:buFont typeface="Wingdings" panose="05000000000000000000" pitchFamily="2" charset="2"/>
              <a:buChar char="§"/>
            </a:pPr>
            <a:r>
              <a:rPr lang="en-US" sz="1200" dirty="0">
                <a:solidFill>
                  <a:srgbClr val="32425C"/>
                </a:solidFill>
              </a:rPr>
              <a:t>WAN Infrastructure such as metro rings</a:t>
            </a:r>
          </a:p>
          <a:p>
            <a:pPr marL="214313" indent="-214313">
              <a:spcAft>
                <a:spcPts val="450"/>
              </a:spcAft>
              <a:buFont typeface="Wingdings" panose="05000000000000000000" pitchFamily="2" charset="2"/>
              <a:buChar char="§"/>
            </a:pPr>
            <a:r>
              <a:rPr lang="en-US" sz="1200" dirty="0">
                <a:solidFill>
                  <a:srgbClr val="32425C"/>
                </a:solidFill>
              </a:rPr>
              <a:t>SD-WAN technologies</a:t>
            </a:r>
          </a:p>
          <a:p>
            <a:pPr marL="214313" indent="-214313">
              <a:spcAft>
                <a:spcPts val="450"/>
              </a:spcAft>
              <a:buFont typeface="Wingdings" panose="05000000000000000000" pitchFamily="2" charset="2"/>
              <a:buChar char="§"/>
            </a:pPr>
            <a:r>
              <a:rPr lang="en-US" sz="1200" dirty="0" err="1">
                <a:solidFill>
                  <a:srgbClr val="32425C"/>
                </a:solidFill>
              </a:rPr>
              <a:t>EdgeConnect</a:t>
            </a:r>
            <a:r>
              <a:rPr lang="en-US" sz="1200" dirty="0">
                <a:solidFill>
                  <a:srgbClr val="32425C"/>
                </a:solidFill>
              </a:rPr>
              <a:t> technologies</a:t>
            </a:r>
          </a:p>
          <a:p>
            <a:pPr>
              <a:spcAft>
                <a:spcPts val="450"/>
              </a:spcAft>
            </a:pPr>
            <a:endParaRPr lang="en-US" sz="1600" dirty="0">
              <a:solidFill>
                <a:srgbClr val="32425C"/>
              </a:solidFill>
            </a:endParaRPr>
          </a:p>
        </p:txBody>
      </p:sp>
      <p:sp>
        <p:nvSpPr>
          <p:cNvPr id="45" name="Rectangle 44">
            <a:extLst>
              <a:ext uri="{FF2B5EF4-FFF2-40B4-BE49-F238E27FC236}">
                <a16:creationId xmlns:a16="http://schemas.microsoft.com/office/drawing/2014/main" id="{8C3ED606-C0E9-47B2-92B7-BE2F5C32FF94}"/>
              </a:ext>
            </a:extLst>
          </p:cNvPr>
          <p:cNvSpPr/>
          <p:nvPr/>
        </p:nvSpPr>
        <p:spPr>
          <a:xfrm>
            <a:off x="3165498" y="364047"/>
            <a:ext cx="5151883" cy="369332"/>
          </a:xfrm>
          <a:prstGeom prst="rect">
            <a:avLst/>
          </a:prstGeom>
        </p:spPr>
        <p:txBody>
          <a:bodyPr wrap="square" lIns="0">
            <a:spAutoFit/>
          </a:bodyPr>
          <a:lstStyle/>
          <a:p>
            <a:pPr>
              <a:spcBef>
                <a:spcPct val="0"/>
              </a:spcBef>
            </a:pPr>
            <a:r>
              <a:rPr lang="en-US" b="1" cap="all" dirty="0">
                <a:solidFill>
                  <a:srgbClr val="595959"/>
                </a:solidFill>
                <a:latin typeface="Trebuchet MS" pitchFamily="34" charset="0"/>
                <a:ea typeface="+mj-ea"/>
                <a:cs typeface="+mj-cs"/>
              </a:rPr>
              <a:t>Sify as a transformation partner</a:t>
            </a:r>
          </a:p>
        </p:txBody>
      </p:sp>
    </p:spTree>
    <p:extLst>
      <p:ext uri="{BB962C8B-B14F-4D97-AF65-F5344CB8AC3E}">
        <p14:creationId xmlns:p14="http://schemas.microsoft.com/office/powerpoint/2010/main" val="232152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a:xfrm>
            <a:off x="755576" y="3782433"/>
            <a:ext cx="6624736" cy="341072"/>
          </a:xfrm>
        </p:spPr>
        <p:txBody>
          <a:bodyPr/>
          <a:lstStyle/>
          <a:p>
            <a:pPr algn="l"/>
            <a:r>
              <a:rPr lang="en-US" dirty="0"/>
              <a:t>EXECUTION FRAMEWORK</a:t>
            </a:r>
            <a:endParaRPr lang="en-IN" dirty="0"/>
          </a:p>
        </p:txBody>
      </p:sp>
      <p:sp>
        <p:nvSpPr>
          <p:cNvPr id="2" name="TextBox 1">
            <a:extLst>
              <a:ext uri="{FF2B5EF4-FFF2-40B4-BE49-F238E27FC236}">
                <a16:creationId xmlns:a16="http://schemas.microsoft.com/office/drawing/2014/main" id="{91FC02DC-28E2-A142-901C-64B2DDA4325A}"/>
              </a:ext>
            </a:extLst>
          </p:cNvPr>
          <p:cNvSpPr txBox="1"/>
          <p:nvPr/>
        </p:nvSpPr>
        <p:spPr>
          <a:xfrm>
            <a:off x="5004048" y="3234718"/>
            <a:ext cx="3960440" cy="1738938"/>
          </a:xfrm>
          <a:prstGeom prst="rect">
            <a:avLst/>
          </a:prstGeom>
          <a:noFill/>
        </p:spPr>
        <p:txBody>
          <a:bodyPr wrap="square" rtlCol="0">
            <a:spAutoFit/>
          </a:bodyPr>
          <a:lstStyle/>
          <a:p>
            <a:pPr marL="285750" indent="-285750">
              <a:spcBef>
                <a:spcPts val="600"/>
              </a:spcBef>
              <a:buFont typeface="+mj-lt"/>
              <a:buAutoNum type="arabicPeriod"/>
            </a:pPr>
            <a:r>
              <a:rPr lang="en-US" sz="1100" dirty="0">
                <a:solidFill>
                  <a:schemeClr val="bg1"/>
                </a:solidFill>
              </a:rPr>
              <a:t>Discovery and Assessment</a:t>
            </a:r>
          </a:p>
          <a:p>
            <a:pPr marL="285750" indent="-285750">
              <a:spcBef>
                <a:spcPts val="600"/>
              </a:spcBef>
              <a:buFont typeface="+mj-lt"/>
              <a:buAutoNum type="arabicPeriod"/>
            </a:pPr>
            <a:r>
              <a:rPr lang="en-US" sz="1100" dirty="0">
                <a:solidFill>
                  <a:schemeClr val="bg1"/>
                </a:solidFill>
              </a:rPr>
              <a:t>Proposed Architecture with NW and Security Construct</a:t>
            </a:r>
          </a:p>
          <a:p>
            <a:pPr marL="285750" indent="-285750">
              <a:spcBef>
                <a:spcPts val="600"/>
              </a:spcBef>
              <a:buFont typeface="+mj-lt"/>
              <a:buAutoNum type="arabicPeriod"/>
            </a:pPr>
            <a:r>
              <a:rPr lang="en-US" sz="1100" dirty="0">
                <a:solidFill>
                  <a:schemeClr val="bg1"/>
                </a:solidFill>
              </a:rPr>
              <a:t>Application and DB Migration </a:t>
            </a:r>
          </a:p>
          <a:p>
            <a:pPr marL="285750" indent="-285750">
              <a:spcBef>
                <a:spcPts val="600"/>
              </a:spcBef>
              <a:buFont typeface="+mj-lt"/>
              <a:buAutoNum type="arabicPeriod"/>
            </a:pPr>
            <a:r>
              <a:rPr lang="en-US" sz="1100" dirty="0">
                <a:solidFill>
                  <a:schemeClr val="bg1"/>
                </a:solidFill>
              </a:rPr>
              <a:t>Cloud Operating Model</a:t>
            </a:r>
          </a:p>
          <a:p>
            <a:pPr marL="285750" indent="-285750">
              <a:spcBef>
                <a:spcPts val="600"/>
              </a:spcBef>
              <a:buFont typeface="+mj-lt"/>
              <a:buAutoNum type="arabicPeriod"/>
            </a:pPr>
            <a:r>
              <a:rPr lang="en-US" sz="1100" dirty="0">
                <a:solidFill>
                  <a:schemeClr val="bg1"/>
                </a:solidFill>
              </a:rPr>
              <a:t>Business Continuity</a:t>
            </a:r>
          </a:p>
          <a:p>
            <a:pPr marL="285750" indent="-285750">
              <a:spcBef>
                <a:spcPts val="600"/>
              </a:spcBef>
              <a:buFont typeface="+mj-lt"/>
              <a:buAutoNum type="arabicPeriod"/>
            </a:pPr>
            <a:r>
              <a:rPr lang="en-US" sz="1100" dirty="0">
                <a:solidFill>
                  <a:schemeClr val="bg1"/>
                </a:solidFill>
              </a:rPr>
              <a:t>Managed Services</a:t>
            </a:r>
          </a:p>
          <a:p>
            <a:pPr marL="285750" indent="-285750">
              <a:spcBef>
                <a:spcPts val="600"/>
              </a:spcBef>
              <a:buFont typeface="+mj-lt"/>
              <a:buAutoNum type="arabicPeriod"/>
            </a:pPr>
            <a:r>
              <a:rPr lang="en-US" sz="1100" dirty="0">
                <a:solidFill>
                  <a:schemeClr val="bg1"/>
                </a:solidFill>
              </a:rPr>
              <a:t>Risk &amp; Mitigation</a:t>
            </a:r>
          </a:p>
        </p:txBody>
      </p:sp>
    </p:spTree>
    <p:extLst>
      <p:ext uri="{BB962C8B-B14F-4D97-AF65-F5344CB8AC3E}">
        <p14:creationId xmlns:p14="http://schemas.microsoft.com/office/powerpoint/2010/main" val="310920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p:txBody>
          <a:bodyPr/>
          <a:lstStyle/>
          <a:p>
            <a:r>
              <a:rPr lang="en-US" dirty="0"/>
              <a:t>DISCOVERY AND ASSESSMENT</a:t>
            </a:r>
            <a:endParaRPr lang="en-IN" dirty="0"/>
          </a:p>
        </p:txBody>
      </p:sp>
    </p:spTree>
    <p:extLst>
      <p:ext uri="{BB962C8B-B14F-4D97-AF65-F5344CB8AC3E}">
        <p14:creationId xmlns:p14="http://schemas.microsoft.com/office/powerpoint/2010/main" val="17708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D061-D3D1-494C-854A-469F3A816707}"/>
              </a:ext>
            </a:extLst>
          </p:cNvPr>
          <p:cNvSpPr>
            <a:spLocks noGrp="1"/>
          </p:cNvSpPr>
          <p:nvPr>
            <p:ph type="title"/>
          </p:nvPr>
        </p:nvSpPr>
        <p:spPr/>
        <p:txBody>
          <a:bodyPr/>
          <a:lstStyle/>
          <a:p>
            <a:r>
              <a:rPr lang="en-US" dirty="0"/>
              <a:t>ASSESMENT Framework </a:t>
            </a:r>
            <a:endParaRPr lang="en-IN" dirty="0"/>
          </a:p>
        </p:txBody>
      </p:sp>
      <p:sp>
        <p:nvSpPr>
          <p:cNvPr id="56" name="Arrow: Right 55">
            <a:extLst>
              <a:ext uri="{FF2B5EF4-FFF2-40B4-BE49-F238E27FC236}">
                <a16:creationId xmlns:a16="http://schemas.microsoft.com/office/drawing/2014/main" id="{37A0068A-FC18-4633-BCEF-7B33FA282392}"/>
              </a:ext>
            </a:extLst>
          </p:cNvPr>
          <p:cNvSpPr/>
          <p:nvPr/>
        </p:nvSpPr>
        <p:spPr>
          <a:xfrm>
            <a:off x="5942092" y="1776088"/>
            <a:ext cx="616597" cy="104195"/>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Arrow: Right 56">
            <a:extLst>
              <a:ext uri="{FF2B5EF4-FFF2-40B4-BE49-F238E27FC236}">
                <a16:creationId xmlns:a16="http://schemas.microsoft.com/office/drawing/2014/main" id="{DE08208D-A70E-4C6B-87AA-07F15C7B2EFC}"/>
              </a:ext>
            </a:extLst>
          </p:cNvPr>
          <p:cNvSpPr/>
          <p:nvPr/>
        </p:nvSpPr>
        <p:spPr>
          <a:xfrm>
            <a:off x="5928182" y="2123085"/>
            <a:ext cx="616597" cy="104195"/>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Arrow: Right 57">
            <a:extLst>
              <a:ext uri="{FF2B5EF4-FFF2-40B4-BE49-F238E27FC236}">
                <a16:creationId xmlns:a16="http://schemas.microsoft.com/office/drawing/2014/main" id="{D96657E4-0F6B-4ED3-AD73-B4F59CD89E3E}"/>
              </a:ext>
            </a:extLst>
          </p:cNvPr>
          <p:cNvSpPr/>
          <p:nvPr/>
        </p:nvSpPr>
        <p:spPr>
          <a:xfrm>
            <a:off x="5919273" y="2674707"/>
            <a:ext cx="616597" cy="104195"/>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Arrow: Right 58">
            <a:extLst>
              <a:ext uri="{FF2B5EF4-FFF2-40B4-BE49-F238E27FC236}">
                <a16:creationId xmlns:a16="http://schemas.microsoft.com/office/drawing/2014/main" id="{95126E10-E20F-4D91-93A0-A51AB5301F4C}"/>
              </a:ext>
            </a:extLst>
          </p:cNvPr>
          <p:cNvSpPr/>
          <p:nvPr/>
        </p:nvSpPr>
        <p:spPr>
          <a:xfrm>
            <a:off x="5942093" y="3150841"/>
            <a:ext cx="616597" cy="104195"/>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Rectangle 8">
            <a:extLst>
              <a:ext uri="{FF2B5EF4-FFF2-40B4-BE49-F238E27FC236}">
                <a16:creationId xmlns:a16="http://schemas.microsoft.com/office/drawing/2014/main" id="{478A865E-57A5-4832-A635-D4831112C77B}"/>
              </a:ext>
            </a:extLst>
          </p:cNvPr>
          <p:cNvSpPr>
            <a:spLocks noChangeArrowheads="1"/>
          </p:cNvSpPr>
          <p:nvPr/>
        </p:nvSpPr>
        <p:spPr bwMode="auto">
          <a:xfrm>
            <a:off x="6567639" y="1759885"/>
            <a:ext cx="1092200" cy="138499"/>
          </a:xfrm>
          <a:prstGeom prst="rect">
            <a:avLst/>
          </a:prstGeom>
          <a:noFill/>
          <a:ln w="9525">
            <a:noFill/>
            <a:miter lim="800000"/>
            <a:headEnd/>
            <a:tailEnd/>
          </a:ln>
        </p:spPr>
        <p:txBody>
          <a:bodyPr lIns="0" tIns="0" rIns="0" bIns="0">
            <a:spAutoFit/>
          </a:bodyPr>
          <a:lstStyle/>
          <a:p>
            <a:pPr>
              <a:lnSpc>
                <a:spcPct val="90000"/>
              </a:lnSpc>
              <a:spcBef>
                <a:spcPct val="35000"/>
              </a:spcBef>
            </a:pPr>
            <a:r>
              <a:rPr lang="en-US" altLang="en-US" sz="1000" b="1" dirty="0">
                <a:solidFill>
                  <a:schemeClr val="tx1">
                    <a:lumMod val="75000"/>
                    <a:lumOff val="25000"/>
                  </a:schemeClr>
                </a:solidFill>
              </a:rPr>
              <a:t>Asset List</a:t>
            </a:r>
          </a:p>
        </p:txBody>
      </p:sp>
      <p:sp>
        <p:nvSpPr>
          <p:cNvPr id="61" name="Rectangle 13">
            <a:extLst>
              <a:ext uri="{FF2B5EF4-FFF2-40B4-BE49-F238E27FC236}">
                <a16:creationId xmlns:a16="http://schemas.microsoft.com/office/drawing/2014/main" id="{2E95C449-390F-439E-B601-5982270F2B3B}"/>
              </a:ext>
            </a:extLst>
          </p:cNvPr>
          <p:cNvSpPr>
            <a:spLocks noChangeArrowheads="1"/>
          </p:cNvSpPr>
          <p:nvPr/>
        </p:nvSpPr>
        <p:spPr bwMode="auto">
          <a:xfrm>
            <a:off x="2432025" y="1507220"/>
            <a:ext cx="1165225" cy="2071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nSpc>
                <a:spcPct val="120000"/>
              </a:lnSpc>
            </a:pPr>
            <a:endParaRPr lang="en-US" sz="1000" b="1" dirty="0">
              <a:solidFill>
                <a:schemeClr val="bg1"/>
              </a:solidFill>
            </a:endParaRPr>
          </a:p>
        </p:txBody>
      </p:sp>
      <p:sp>
        <p:nvSpPr>
          <p:cNvPr id="62" name="Rectangle 14">
            <a:extLst>
              <a:ext uri="{FF2B5EF4-FFF2-40B4-BE49-F238E27FC236}">
                <a16:creationId xmlns:a16="http://schemas.microsoft.com/office/drawing/2014/main" id="{451BBE04-4CB6-4F02-9332-661B6D1855C9}"/>
              </a:ext>
            </a:extLst>
          </p:cNvPr>
          <p:cNvSpPr>
            <a:spLocks noChangeArrowheads="1"/>
          </p:cNvSpPr>
          <p:nvPr/>
        </p:nvSpPr>
        <p:spPr bwMode="auto">
          <a:xfrm>
            <a:off x="2921921" y="1616621"/>
            <a:ext cx="121828" cy="138499"/>
          </a:xfrm>
          <a:prstGeom prst="rect">
            <a:avLst/>
          </a:prstGeom>
          <a:noFill/>
          <a:ln w="9525">
            <a:noFill/>
            <a:miter lim="800000"/>
            <a:headEnd/>
            <a:tailEnd/>
          </a:ln>
        </p:spPr>
        <p:txBody>
          <a:bodyPr wrap="none" lIns="0" tIns="0" rIns="0" bIns="0">
            <a:spAutoFit/>
          </a:bodyPr>
          <a:lstStyle/>
          <a:p>
            <a:pPr algn="ctr">
              <a:lnSpc>
                <a:spcPct val="90000"/>
              </a:lnSpc>
            </a:pPr>
            <a:r>
              <a:rPr lang="en-US" altLang="en-US" sz="1000" b="1" dirty="0">
                <a:solidFill>
                  <a:schemeClr val="bg1"/>
                </a:solidFill>
              </a:rPr>
              <a:t>GI</a:t>
            </a:r>
          </a:p>
        </p:txBody>
      </p:sp>
      <p:sp>
        <p:nvSpPr>
          <p:cNvPr id="63" name="Rectangle 15">
            <a:extLst>
              <a:ext uri="{FF2B5EF4-FFF2-40B4-BE49-F238E27FC236}">
                <a16:creationId xmlns:a16="http://schemas.microsoft.com/office/drawing/2014/main" id="{C3018927-A61A-4ACB-82CC-7F151638566C}"/>
              </a:ext>
            </a:extLst>
          </p:cNvPr>
          <p:cNvSpPr>
            <a:spLocks noChangeArrowheads="1"/>
          </p:cNvSpPr>
          <p:nvPr/>
        </p:nvSpPr>
        <p:spPr bwMode="auto">
          <a:xfrm>
            <a:off x="2521913" y="1996170"/>
            <a:ext cx="965200" cy="738664"/>
          </a:xfrm>
          <a:prstGeom prst="rect">
            <a:avLst/>
          </a:prstGeom>
          <a:noFill/>
          <a:ln w="9525">
            <a:noFill/>
            <a:miter lim="800000"/>
            <a:headEnd/>
            <a:tailEnd/>
          </a:ln>
        </p:spPr>
        <p:txBody>
          <a:bodyPr lIns="0" tIns="0" rIns="0" bIns="0">
            <a:spAutoFit/>
          </a:bodyPr>
          <a:lstStyle/>
          <a:p>
            <a:pPr marL="171450" indent="-171450">
              <a:lnSpc>
                <a:spcPct val="90000"/>
              </a:lnSpc>
              <a:spcBef>
                <a:spcPct val="40000"/>
              </a:spcBef>
              <a:buFont typeface="Wingdings" panose="05000000000000000000" pitchFamily="2" charset="2"/>
              <a:buChar char="§"/>
              <a:tabLst>
                <a:tab pos="165100" algn="l"/>
              </a:tabLst>
            </a:pPr>
            <a:r>
              <a:rPr lang="en-US" altLang="en-US" sz="1000" b="1" dirty="0">
                <a:solidFill>
                  <a:schemeClr val="bg1"/>
                </a:solidFill>
              </a:rPr>
              <a:t>Share</a:t>
            </a:r>
          </a:p>
          <a:p>
            <a:pPr marL="171450" indent="-171450">
              <a:lnSpc>
                <a:spcPct val="90000"/>
              </a:lnSpc>
              <a:spcBef>
                <a:spcPct val="40000"/>
              </a:spcBef>
              <a:buFont typeface="Wingdings" panose="05000000000000000000" pitchFamily="2" charset="2"/>
              <a:buChar char="§"/>
              <a:tabLst>
                <a:tab pos="165100" algn="l"/>
              </a:tabLst>
            </a:pPr>
            <a:r>
              <a:rPr lang="en-US" altLang="en-US" sz="1000" b="1" dirty="0">
                <a:solidFill>
                  <a:schemeClr val="bg1"/>
                </a:solidFill>
              </a:rPr>
              <a:t>Participate</a:t>
            </a:r>
          </a:p>
          <a:p>
            <a:pPr marL="171450" indent="-171450">
              <a:lnSpc>
                <a:spcPct val="90000"/>
              </a:lnSpc>
              <a:spcBef>
                <a:spcPct val="40000"/>
              </a:spcBef>
              <a:buFont typeface="Wingdings" panose="05000000000000000000" pitchFamily="2" charset="2"/>
              <a:buChar char="§"/>
              <a:tabLst>
                <a:tab pos="165100" algn="l"/>
              </a:tabLst>
            </a:pPr>
            <a:r>
              <a:rPr lang="en-US" altLang="en-US" sz="1000" b="1" dirty="0">
                <a:solidFill>
                  <a:schemeClr val="bg1"/>
                </a:solidFill>
              </a:rPr>
              <a:t>Validate</a:t>
            </a:r>
          </a:p>
          <a:p>
            <a:pPr marL="171450" indent="-171450">
              <a:lnSpc>
                <a:spcPct val="90000"/>
              </a:lnSpc>
              <a:spcBef>
                <a:spcPct val="40000"/>
              </a:spcBef>
              <a:buFont typeface="Wingdings" panose="05000000000000000000" pitchFamily="2" charset="2"/>
              <a:buChar char="§"/>
              <a:tabLst>
                <a:tab pos="165100" algn="l"/>
              </a:tabLst>
            </a:pPr>
            <a:r>
              <a:rPr lang="en-US" altLang="en-US" sz="1000" b="1" dirty="0">
                <a:solidFill>
                  <a:schemeClr val="bg1"/>
                </a:solidFill>
              </a:rPr>
              <a:t>Approve</a:t>
            </a:r>
          </a:p>
        </p:txBody>
      </p:sp>
      <p:sp>
        <p:nvSpPr>
          <p:cNvPr id="64" name="Rectangle 16">
            <a:extLst>
              <a:ext uri="{FF2B5EF4-FFF2-40B4-BE49-F238E27FC236}">
                <a16:creationId xmlns:a16="http://schemas.microsoft.com/office/drawing/2014/main" id="{72EC2894-BC8C-4AAE-87BA-AA0C4847B62C}"/>
              </a:ext>
            </a:extLst>
          </p:cNvPr>
          <p:cNvSpPr>
            <a:spLocks noChangeArrowheads="1"/>
          </p:cNvSpPr>
          <p:nvPr/>
        </p:nvSpPr>
        <p:spPr bwMode="auto">
          <a:xfrm>
            <a:off x="2174850" y="1308783"/>
            <a:ext cx="1727200" cy="3074987"/>
          </a:xfrm>
          <a:prstGeom prst="rect">
            <a:avLst/>
          </a:prstGeom>
          <a:noFill/>
          <a:ln w="9525">
            <a:noFill/>
            <a:miter lim="800000"/>
            <a:headEnd/>
            <a:tailEnd/>
          </a:ln>
        </p:spPr>
        <p:txBody>
          <a:bodyPr/>
          <a:lstStyle/>
          <a:p>
            <a:pPr>
              <a:lnSpc>
                <a:spcPct val="90000"/>
              </a:lnSpc>
            </a:pPr>
            <a:endParaRPr lang="en-US" sz="1000" b="1"/>
          </a:p>
        </p:txBody>
      </p:sp>
      <p:sp>
        <p:nvSpPr>
          <p:cNvPr id="65" name="Rectangle 64">
            <a:extLst>
              <a:ext uri="{FF2B5EF4-FFF2-40B4-BE49-F238E27FC236}">
                <a16:creationId xmlns:a16="http://schemas.microsoft.com/office/drawing/2014/main" id="{890BE82E-4036-4F58-B432-5AB6ED542598}"/>
              </a:ext>
            </a:extLst>
          </p:cNvPr>
          <p:cNvSpPr>
            <a:spLocks noChangeArrowheads="1"/>
          </p:cNvSpPr>
          <p:nvPr/>
        </p:nvSpPr>
        <p:spPr bwMode="auto">
          <a:xfrm>
            <a:off x="5922937" y="2021570"/>
            <a:ext cx="1023938" cy="828675"/>
          </a:xfrm>
          <a:prstGeom prst="rect">
            <a:avLst/>
          </a:prstGeom>
          <a:noFill/>
          <a:ln w="9525">
            <a:noFill/>
            <a:miter lim="800000"/>
            <a:headEnd/>
            <a:tailEnd/>
          </a:ln>
        </p:spPr>
        <p:txBody>
          <a:bodyPr/>
          <a:lstStyle/>
          <a:p>
            <a:pPr>
              <a:lnSpc>
                <a:spcPct val="90000"/>
              </a:lnSpc>
            </a:pPr>
            <a:endParaRPr lang="en-US" sz="1000" b="1"/>
          </a:p>
        </p:txBody>
      </p:sp>
      <p:sp>
        <p:nvSpPr>
          <p:cNvPr id="66" name="Rectangle 65">
            <a:extLst>
              <a:ext uri="{FF2B5EF4-FFF2-40B4-BE49-F238E27FC236}">
                <a16:creationId xmlns:a16="http://schemas.microsoft.com/office/drawing/2014/main" id="{D9AC8FD9-AB58-4524-B22E-0531EF961EDE}"/>
              </a:ext>
            </a:extLst>
          </p:cNvPr>
          <p:cNvSpPr>
            <a:spLocks noChangeArrowheads="1"/>
          </p:cNvSpPr>
          <p:nvPr/>
        </p:nvSpPr>
        <p:spPr bwMode="auto">
          <a:xfrm>
            <a:off x="6567639" y="2107903"/>
            <a:ext cx="1090612" cy="138499"/>
          </a:xfrm>
          <a:prstGeom prst="rect">
            <a:avLst/>
          </a:prstGeom>
          <a:noFill/>
          <a:ln w="9525">
            <a:noFill/>
            <a:miter lim="800000"/>
            <a:headEnd/>
            <a:tailEnd/>
          </a:ln>
        </p:spPr>
        <p:txBody>
          <a:bodyPr lIns="0" tIns="0" rIns="0" bIns="0">
            <a:spAutoFit/>
          </a:bodyPr>
          <a:lstStyle/>
          <a:p>
            <a:pPr>
              <a:lnSpc>
                <a:spcPct val="90000"/>
              </a:lnSpc>
              <a:spcBef>
                <a:spcPct val="35000"/>
              </a:spcBef>
            </a:pPr>
            <a:r>
              <a:rPr lang="en-US" altLang="en-US" sz="1000" b="1" dirty="0">
                <a:solidFill>
                  <a:schemeClr val="tx1">
                    <a:lumMod val="75000"/>
                    <a:lumOff val="25000"/>
                  </a:schemeClr>
                </a:solidFill>
              </a:rPr>
              <a:t>Risk Register</a:t>
            </a:r>
          </a:p>
        </p:txBody>
      </p:sp>
      <p:sp>
        <p:nvSpPr>
          <p:cNvPr id="67" name="Rectangle 66">
            <a:extLst>
              <a:ext uri="{FF2B5EF4-FFF2-40B4-BE49-F238E27FC236}">
                <a16:creationId xmlns:a16="http://schemas.microsoft.com/office/drawing/2014/main" id="{3F082035-538B-4094-88F6-91037C571305}"/>
              </a:ext>
            </a:extLst>
          </p:cNvPr>
          <p:cNvSpPr>
            <a:spLocks noChangeArrowheads="1"/>
          </p:cNvSpPr>
          <p:nvPr/>
        </p:nvSpPr>
        <p:spPr bwMode="auto">
          <a:xfrm>
            <a:off x="6567639" y="2565214"/>
            <a:ext cx="795938" cy="330860"/>
          </a:xfrm>
          <a:prstGeom prst="rect">
            <a:avLst/>
          </a:prstGeom>
          <a:noFill/>
          <a:ln w="9525">
            <a:noFill/>
            <a:miter lim="800000"/>
            <a:headEnd/>
            <a:tailEnd/>
          </a:ln>
        </p:spPr>
        <p:txBody>
          <a:bodyPr wrap="square" lIns="0" tIns="0" rIns="0" bIns="0">
            <a:spAutoFit/>
          </a:bodyPr>
          <a:lstStyle/>
          <a:p>
            <a:pPr>
              <a:lnSpc>
                <a:spcPct val="90000"/>
              </a:lnSpc>
              <a:spcBef>
                <a:spcPct val="35000"/>
              </a:spcBef>
            </a:pPr>
            <a:r>
              <a:rPr lang="en-US" altLang="en-US" sz="1000" b="1" dirty="0">
                <a:solidFill>
                  <a:schemeClr val="tx1">
                    <a:lumMod val="75000"/>
                    <a:lumOff val="25000"/>
                  </a:schemeClr>
                </a:solidFill>
              </a:rPr>
              <a:t>Architecture </a:t>
            </a:r>
          </a:p>
          <a:p>
            <a:pPr>
              <a:lnSpc>
                <a:spcPct val="90000"/>
              </a:lnSpc>
              <a:spcBef>
                <a:spcPct val="35000"/>
              </a:spcBef>
            </a:pPr>
            <a:r>
              <a:rPr lang="en-US" altLang="en-US" sz="1000" b="1" dirty="0">
                <a:solidFill>
                  <a:schemeClr val="tx1">
                    <a:lumMod val="75000"/>
                    <a:lumOff val="25000"/>
                  </a:schemeClr>
                </a:solidFill>
              </a:rPr>
              <a:t>Diagrams</a:t>
            </a:r>
          </a:p>
        </p:txBody>
      </p:sp>
      <p:sp>
        <p:nvSpPr>
          <p:cNvPr id="68" name="Rectangle 40">
            <a:extLst>
              <a:ext uri="{FF2B5EF4-FFF2-40B4-BE49-F238E27FC236}">
                <a16:creationId xmlns:a16="http://schemas.microsoft.com/office/drawing/2014/main" id="{F0C1ED84-D9A5-4D3A-B563-71053C9A8C5E}"/>
              </a:ext>
            </a:extLst>
          </p:cNvPr>
          <p:cNvSpPr>
            <a:spLocks noChangeArrowheads="1"/>
          </p:cNvSpPr>
          <p:nvPr/>
        </p:nvSpPr>
        <p:spPr bwMode="auto">
          <a:xfrm rot="10800000">
            <a:off x="6062123" y="1449179"/>
            <a:ext cx="268286" cy="2071684"/>
          </a:xfrm>
          <a:prstGeom prst="rect">
            <a:avLst/>
          </a:prstGeom>
          <a:solidFill>
            <a:srgbClr val="858586"/>
          </a:solidFill>
          <a:ln w="12700">
            <a:noFill/>
            <a:prstDash val="dash"/>
            <a:miter lim="800000"/>
            <a:headEnd/>
            <a:tailEnd/>
          </a:ln>
          <a:effectLst/>
          <a:scene3d>
            <a:camera prst="orthographicFront">
              <a:rot lat="0" lon="0" rev="0"/>
            </a:camera>
            <a:lightRig rig="contrasting" dir="t">
              <a:rot lat="0" lon="0" rev="7800000"/>
            </a:lightRig>
          </a:scene3d>
          <a:sp3d>
            <a:bevelT w="139700" h="139700"/>
          </a:sp3d>
        </p:spPr>
        <p:txBody>
          <a:bodyPr vert="eaVert" anchor="ctr"/>
          <a:lstStyle/>
          <a:p>
            <a:pPr algn="ctr">
              <a:lnSpc>
                <a:spcPct val="85000"/>
              </a:lnSpc>
            </a:pPr>
            <a:r>
              <a:rPr lang="en-US" sz="1000" b="1" dirty="0">
                <a:solidFill>
                  <a:schemeClr val="bg1"/>
                </a:solidFill>
              </a:rPr>
              <a:t>Deliverables</a:t>
            </a:r>
          </a:p>
        </p:txBody>
      </p:sp>
      <p:sp>
        <p:nvSpPr>
          <p:cNvPr id="69" name="Rectangle 41">
            <a:extLst>
              <a:ext uri="{FF2B5EF4-FFF2-40B4-BE49-F238E27FC236}">
                <a16:creationId xmlns:a16="http://schemas.microsoft.com/office/drawing/2014/main" id="{467D5FEE-3BC5-4676-ABC3-D0A6D2FCB1B8}"/>
              </a:ext>
            </a:extLst>
          </p:cNvPr>
          <p:cNvSpPr>
            <a:spLocks noChangeArrowheads="1"/>
          </p:cNvSpPr>
          <p:nvPr/>
        </p:nvSpPr>
        <p:spPr bwMode="auto">
          <a:xfrm>
            <a:off x="4235425" y="1497695"/>
            <a:ext cx="1687512" cy="207168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lstStyle/>
          <a:p>
            <a:pPr>
              <a:lnSpc>
                <a:spcPct val="90000"/>
              </a:lnSpc>
            </a:pPr>
            <a:endParaRPr lang="en-US" sz="1000" b="1" dirty="0"/>
          </a:p>
        </p:txBody>
      </p:sp>
      <p:sp>
        <p:nvSpPr>
          <p:cNvPr id="70" name="Rectangle 42">
            <a:extLst>
              <a:ext uri="{FF2B5EF4-FFF2-40B4-BE49-F238E27FC236}">
                <a16:creationId xmlns:a16="http://schemas.microsoft.com/office/drawing/2014/main" id="{6EE8DE84-2E0D-4566-BA6D-D3FB6E79409D}"/>
              </a:ext>
            </a:extLst>
          </p:cNvPr>
          <p:cNvSpPr>
            <a:spLocks noChangeArrowheads="1"/>
          </p:cNvSpPr>
          <p:nvPr/>
        </p:nvSpPr>
        <p:spPr bwMode="auto">
          <a:xfrm>
            <a:off x="4419575" y="1996170"/>
            <a:ext cx="1303242" cy="1138773"/>
          </a:xfrm>
          <a:prstGeom prst="rect">
            <a:avLst/>
          </a:prstGeom>
          <a:noFill/>
          <a:ln w="9525">
            <a:noFill/>
            <a:miter lim="800000"/>
            <a:headEnd/>
            <a:tailEnd/>
          </a:ln>
        </p:spPr>
        <p:txBody>
          <a:bodyPr wrap="none" lIns="0" tIns="0" rIns="0" bIns="0">
            <a:spAutoFit/>
          </a:bodyPr>
          <a:lstStyle/>
          <a:p>
            <a:pPr marL="171450" indent="-171450">
              <a:lnSpc>
                <a:spcPct val="90000"/>
              </a:lnSpc>
              <a:spcBef>
                <a:spcPct val="40000"/>
              </a:spcBef>
              <a:buFont typeface="Wingdings" panose="05000000000000000000" pitchFamily="2" charset="2"/>
              <a:buChar char="§"/>
              <a:tabLst>
                <a:tab pos="165100" algn="l"/>
              </a:tabLst>
            </a:pPr>
            <a:r>
              <a:rPr lang="en-US" altLang="en-US" sz="1000" b="1" dirty="0">
                <a:solidFill>
                  <a:schemeClr val="bg1"/>
                </a:solidFill>
              </a:rPr>
              <a:t>Collect </a:t>
            </a:r>
          </a:p>
          <a:p>
            <a:pPr marL="171450" indent="-171450">
              <a:lnSpc>
                <a:spcPct val="90000"/>
              </a:lnSpc>
              <a:spcBef>
                <a:spcPct val="40000"/>
              </a:spcBef>
              <a:buFont typeface="Wingdings" panose="05000000000000000000" pitchFamily="2" charset="2"/>
              <a:buChar char="§"/>
              <a:tabLst>
                <a:tab pos="165100" algn="l"/>
              </a:tabLst>
            </a:pPr>
            <a:r>
              <a:rPr lang="en-US" altLang="en-US" sz="1000" b="1" dirty="0">
                <a:solidFill>
                  <a:schemeClr val="bg1"/>
                </a:solidFill>
              </a:rPr>
              <a:t>Observe &amp; Analyze</a:t>
            </a:r>
          </a:p>
          <a:p>
            <a:pPr marL="171450" indent="-171450">
              <a:lnSpc>
                <a:spcPct val="90000"/>
              </a:lnSpc>
              <a:spcBef>
                <a:spcPct val="40000"/>
              </a:spcBef>
              <a:buFont typeface="Wingdings" panose="05000000000000000000" pitchFamily="2" charset="2"/>
              <a:buChar char="§"/>
              <a:tabLst>
                <a:tab pos="165100" algn="l"/>
              </a:tabLst>
            </a:pPr>
            <a:r>
              <a:rPr lang="en-US" altLang="en-US" sz="1000" b="1" dirty="0">
                <a:solidFill>
                  <a:schemeClr val="bg1"/>
                </a:solidFill>
              </a:rPr>
              <a:t>Verify</a:t>
            </a:r>
          </a:p>
          <a:p>
            <a:pPr marL="171450" indent="-171450">
              <a:lnSpc>
                <a:spcPct val="90000"/>
              </a:lnSpc>
              <a:spcBef>
                <a:spcPct val="40000"/>
              </a:spcBef>
              <a:buFont typeface="Wingdings" panose="05000000000000000000" pitchFamily="2" charset="2"/>
              <a:buChar char="§"/>
              <a:tabLst>
                <a:tab pos="165100" algn="l"/>
              </a:tabLst>
            </a:pPr>
            <a:r>
              <a:rPr lang="en-US" altLang="en-US" sz="1000" b="1" dirty="0">
                <a:solidFill>
                  <a:schemeClr val="bg1"/>
                </a:solidFill>
              </a:rPr>
              <a:t>Enumerate Risk</a:t>
            </a:r>
          </a:p>
          <a:p>
            <a:pPr marL="171450" indent="-171450">
              <a:lnSpc>
                <a:spcPct val="90000"/>
              </a:lnSpc>
              <a:spcBef>
                <a:spcPct val="40000"/>
              </a:spcBef>
              <a:buFont typeface="Wingdings" panose="05000000000000000000" pitchFamily="2" charset="2"/>
              <a:buChar char="§"/>
              <a:tabLst>
                <a:tab pos="165100" algn="l"/>
              </a:tabLst>
            </a:pPr>
            <a:r>
              <a:rPr lang="en-US" altLang="en-US" sz="1000" b="1" dirty="0">
                <a:solidFill>
                  <a:schemeClr val="bg1"/>
                </a:solidFill>
              </a:rPr>
              <a:t>Recommend</a:t>
            </a:r>
          </a:p>
          <a:p>
            <a:pPr marL="171450" indent="-171450">
              <a:lnSpc>
                <a:spcPct val="90000"/>
              </a:lnSpc>
              <a:spcBef>
                <a:spcPct val="40000"/>
              </a:spcBef>
              <a:buFont typeface="Wingdings" panose="05000000000000000000" pitchFamily="2" charset="2"/>
              <a:buChar char="§"/>
              <a:tabLst>
                <a:tab pos="165100" algn="l"/>
              </a:tabLst>
            </a:pPr>
            <a:r>
              <a:rPr lang="en-US" altLang="en-US" sz="1000" b="1" dirty="0">
                <a:solidFill>
                  <a:schemeClr val="bg1"/>
                </a:solidFill>
              </a:rPr>
              <a:t>Document</a:t>
            </a:r>
          </a:p>
        </p:txBody>
      </p:sp>
      <p:sp>
        <p:nvSpPr>
          <p:cNvPr id="71" name="Rectangle 43">
            <a:extLst>
              <a:ext uri="{FF2B5EF4-FFF2-40B4-BE49-F238E27FC236}">
                <a16:creationId xmlns:a16="http://schemas.microsoft.com/office/drawing/2014/main" id="{8BCF6821-870E-4869-B54F-1B5CFAFA7E12}"/>
              </a:ext>
            </a:extLst>
          </p:cNvPr>
          <p:cNvSpPr>
            <a:spLocks noChangeArrowheads="1"/>
          </p:cNvSpPr>
          <p:nvPr/>
        </p:nvSpPr>
        <p:spPr bwMode="auto">
          <a:xfrm>
            <a:off x="4859312" y="1575483"/>
            <a:ext cx="254878" cy="138499"/>
          </a:xfrm>
          <a:prstGeom prst="rect">
            <a:avLst/>
          </a:prstGeom>
          <a:noFill/>
          <a:ln w="9525">
            <a:noFill/>
            <a:miter lim="800000"/>
            <a:headEnd/>
            <a:tailEnd/>
          </a:ln>
        </p:spPr>
        <p:txBody>
          <a:bodyPr wrap="none" lIns="0" tIns="0" rIns="0" bIns="0">
            <a:spAutoFit/>
          </a:bodyPr>
          <a:lstStyle/>
          <a:p>
            <a:pPr>
              <a:lnSpc>
                <a:spcPct val="90000"/>
              </a:lnSpc>
            </a:pPr>
            <a:r>
              <a:rPr lang="en-US" altLang="en-US" sz="1000" b="1" dirty="0">
                <a:solidFill>
                  <a:schemeClr val="bg1"/>
                </a:solidFill>
              </a:rPr>
              <a:t>SIFY</a:t>
            </a:r>
          </a:p>
        </p:txBody>
      </p:sp>
      <p:grpSp>
        <p:nvGrpSpPr>
          <p:cNvPr id="72" name="Group 44">
            <a:extLst>
              <a:ext uri="{FF2B5EF4-FFF2-40B4-BE49-F238E27FC236}">
                <a16:creationId xmlns:a16="http://schemas.microsoft.com/office/drawing/2014/main" id="{18ACDF88-1E2D-4F76-96EF-B81D7999DAAF}"/>
              </a:ext>
            </a:extLst>
          </p:cNvPr>
          <p:cNvGrpSpPr>
            <a:grpSpLocks/>
          </p:cNvGrpSpPr>
          <p:nvPr/>
        </p:nvGrpSpPr>
        <p:grpSpPr bwMode="auto">
          <a:xfrm>
            <a:off x="447621" y="3914874"/>
            <a:ext cx="6966450" cy="673100"/>
            <a:chOff x="1295" y="3323"/>
            <a:chExt cx="2278" cy="424"/>
          </a:xfrm>
        </p:grpSpPr>
        <p:sp>
          <p:nvSpPr>
            <p:cNvPr id="73" name="Line 49">
              <a:extLst>
                <a:ext uri="{FF2B5EF4-FFF2-40B4-BE49-F238E27FC236}">
                  <a16:creationId xmlns:a16="http://schemas.microsoft.com/office/drawing/2014/main" id="{2F13E2D6-3D18-49CD-9C45-37F20D817533}"/>
                </a:ext>
              </a:extLst>
            </p:cNvPr>
            <p:cNvSpPr>
              <a:spLocks noChangeShapeType="1"/>
            </p:cNvSpPr>
            <p:nvPr/>
          </p:nvSpPr>
          <p:spPr bwMode="auto">
            <a:xfrm>
              <a:off x="2079" y="3424"/>
              <a:ext cx="0" cy="194"/>
            </a:xfrm>
            <a:prstGeom prst="line">
              <a:avLst/>
            </a:prstGeom>
            <a:noFill/>
            <a:ln w="15875">
              <a:solidFill>
                <a:schemeClr val="hlink"/>
              </a:solidFill>
              <a:round/>
              <a:headEnd/>
              <a:tailEnd/>
            </a:ln>
          </p:spPr>
          <p:txBody>
            <a:bodyPr wrap="none" anchor="ctr"/>
            <a:lstStyle/>
            <a:p>
              <a:endParaRPr lang="en-US"/>
            </a:p>
          </p:txBody>
        </p:sp>
        <p:sp>
          <p:nvSpPr>
            <p:cNvPr id="74" name="Line 50">
              <a:extLst>
                <a:ext uri="{FF2B5EF4-FFF2-40B4-BE49-F238E27FC236}">
                  <a16:creationId xmlns:a16="http://schemas.microsoft.com/office/drawing/2014/main" id="{C7CD23F6-37D0-4FA4-803F-9DFA8A963CDA}"/>
                </a:ext>
              </a:extLst>
            </p:cNvPr>
            <p:cNvSpPr>
              <a:spLocks noChangeShapeType="1"/>
            </p:cNvSpPr>
            <p:nvPr/>
          </p:nvSpPr>
          <p:spPr bwMode="auto">
            <a:xfrm>
              <a:off x="2790" y="3424"/>
              <a:ext cx="0" cy="194"/>
            </a:xfrm>
            <a:prstGeom prst="line">
              <a:avLst/>
            </a:prstGeom>
            <a:noFill/>
            <a:ln w="15875">
              <a:solidFill>
                <a:schemeClr val="hlink"/>
              </a:solidFill>
              <a:round/>
              <a:headEnd/>
              <a:tailEnd/>
            </a:ln>
          </p:spPr>
          <p:txBody>
            <a:bodyPr wrap="none" anchor="ctr"/>
            <a:lstStyle/>
            <a:p>
              <a:endParaRPr lang="en-US"/>
            </a:p>
          </p:txBody>
        </p:sp>
        <p:sp>
          <p:nvSpPr>
            <p:cNvPr id="75" name="AutoShape 45">
              <a:extLst>
                <a:ext uri="{FF2B5EF4-FFF2-40B4-BE49-F238E27FC236}">
                  <a16:creationId xmlns:a16="http://schemas.microsoft.com/office/drawing/2014/main" id="{F2AC1DB5-23B2-4BC6-A52C-F184BB6333EC}"/>
                </a:ext>
              </a:extLst>
            </p:cNvPr>
            <p:cNvSpPr>
              <a:spLocks noChangeArrowheads="1"/>
            </p:cNvSpPr>
            <p:nvPr/>
          </p:nvSpPr>
          <p:spPr bwMode="auto">
            <a:xfrm>
              <a:off x="1295" y="3475"/>
              <a:ext cx="2247" cy="272"/>
            </a:xfrm>
            <a:prstGeom prst="leftRightArrow">
              <a:avLst>
                <a:gd name="adj1" fmla="val 46519"/>
                <a:gd name="adj2" fmla="val 46315"/>
              </a:avLst>
            </a:prstGeom>
            <a:solidFill>
              <a:schemeClr val="accent4">
                <a:lumMod val="60000"/>
                <a:lumOff val="40000"/>
              </a:schemeClr>
            </a:solidFill>
            <a:ln w="9525">
              <a:noFill/>
              <a:miter lim="800000"/>
              <a:headEnd/>
              <a:tailEnd/>
            </a:ln>
          </p:spPr>
          <p:txBody>
            <a:bodyPr wrap="none" anchor="ctr"/>
            <a:lstStyle/>
            <a:p>
              <a:pPr algn="ctr">
                <a:lnSpc>
                  <a:spcPct val="85000"/>
                </a:lnSpc>
              </a:pPr>
              <a:r>
                <a:rPr lang="en-US" sz="1200" b="1" dirty="0">
                  <a:solidFill>
                    <a:schemeClr val="tx1">
                      <a:lumMod val="75000"/>
                      <a:lumOff val="25000"/>
                    </a:schemeClr>
                  </a:solidFill>
                </a:rPr>
                <a:t>Across all Discovery Parameters</a:t>
              </a:r>
            </a:p>
          </p:txBody>
        </p:sp>
        <p:sp>
          <p:nvSpPr>
            <p:cNvPr id="76" name="Text Box 47">
              <a:extLst>
                <a:ext uri="{FF2B5EF4-FFF2-40B4-BE49-F238E27FC236}">
                  <a16:creationId xmlns:a16="http://schemas.microsoft.com/office/drawing/2014/main" id="{E05C572D-C010-44D2-B998-CD177E89615E}"/>
                </a:ext>
              </a:extLst>
            </p:cNvPr>
            <p:cNvSpPr txBox="1">
              <a:spLocks noChangeArrowheads="1"/>
            </p:cNvSpPr>
            <p:nvPr/>
          </p:nvSpPr>
          <p:spPr bwMode="auto">
            <a:xfrm>
              <a:off x="1946" y="3323"/>
              <a:ext cx="982" cy="14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lnSpc>
                  <a:spcPct val="85000"/>
                </a:lnSpc>
                <a:spcBef>
                  <a:spcPct val="50000"/>
                </a:spcBef>
                <a:spcAft>
                  <a:spcPts val="0"/>
                </a:spcAft>
                <a:defRPr/>
              </a:pPr>
              <a:r>
                <a:rPr lang="en-US" sz="1000" b="1" dirty="0">
                  <a:latin typeface="+mn-lt"/>
                </a:rPr>
                <a:t>Participate</a:t>
              </a:r>
            </a:p>
          </p:txBody>
        </p:sp>
        <p:sp>
          <p:nvSpPr>
            <p:cNvPr id="77" name="Text Box 48">
              <a:extLst>
                <a:ext uri="{FF2B5EF4-FFF2-40B4-BE49-F238E27FC236}">
                  <a16:creationId xmlns:a16="http://schemas.microsoft.com/office/drawing/2014/main" id="{9E6C7614-9089-4D12-BE8D-746296D93232}"/>
                </a:ext>
              </a:extLst>
            </p:cNvPr>
            <p:cNvSpPr txBox="1">
              <a:spLocks noChangeArrowheads="1"/>
            </p:cNvSpPr>
            <p:nvPr/>
          </p:nvSpPr>
          <p:spPr bwMode="auto">
            <a:xfrm>
              <a:off x="2691" y="3323"/>
              <a:ext cx="882" cy="14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lnSpc>
                  <a:spcPct val="85000"/>
                </a:lnSpc>
                <a:spcBef>
                  <a:spcPct val="50000"/>
                </a:spcBef>
                <a:spcAft>
                  <a:spcPts val="0"/>
                </a:spcAft>
                <a:defRPr/>
              </a:pPr>
              <a:r>
                <a:rPr lang="en-US" sz="1000" b="1" dirty="0">
                  <a:latin typeface="+mn-lt"/>
                </a:rPr>
                <a:t>Perform</a:t>
              </a:r>
            </a:p>
          </p:txBody>
        </p:sp>
      </p:grpSp>
      <p:grpSp>
        <p:nvGrpSpPr>
          <p:cNvPr id="78" name="Group 2">
            <a:extLst>
              <a:ext uri="{FF2B5EF4-FFF2-40B4-BE49-F238E27FC236}">
                <a16:creationId xmlns:a16="http://schemas.microsoft.com/office/drawing/2014/main" id="{B32C6D16-A3F8-4FFB-80C6-F898A9911061}"/>
              </a:ext>
            </a:extLst>
          </p:cNvPr>
          <p:cNvGrpSpPr>
            <a:grpSpLocks/>
          </p:cNvGrpSpPr>
          <p:nvPr/>
        </p:nvGrpSpPr>
        <p:grpSpPr bwMode="auto">
          <a:xfrm>
            <a:off x="1858761" y="1400858"/>
            <a:ext cx="320675" cy="2520100"/>
            <a:chOff x="1148" y="1471"/>
            <a:chExt cx="202" cy="2585"/>
          </a:xfrm>
        </p:grpSpPr>
        <p:sp>
          <p:nvSpPr>
            <p:cNvPr id="79" name="Line 54">
              <a:extLst>
                <a:ext uri="{FF2B5EF4-FFF2-40B4-BE49-F238E27FC236}">
                  <a16:creationId xmlns:a16="http://schemas.microsoft.com/office/drawing/2014/main" id="{B23651A9-9EA5-4FC2-AC6A-FF03360F0FF9}"/>
                </a:ext>
              </a:extLst>
            </p:cNvPr>
            <p:cNvSpPr>
              <a:spLocks noChangeShapeType="1"/>
            </p:cNvSpPr>
            <p:nvPr/>
          </p:nvSpPr>
          <p:spPr bwMode="auto">
            <a:xfrm>
              <a:off x="1262" y="1471"/>
              <a:ext cx="0" cy="2580"/>
            </a:xfrm>
            <a:prstGeom prst="line">
              <a:avLst/>
            </a:prstGeom>
            <a:noFill/>
            <a:ln w="19050">
              <a:solidFill>
                <a:schemeClr val="tx1"/>
              </a:solidFill>
              <a:round/>
              <a:headEnd/>
              <a:tailEnd/>
            </a:ln>
          </p:spPr>
          <p:txBody>
            <a:bodyPr wrap="none" anchor="ctr"/>
            <a:lstStyle/>
            <a:p>
              <a:endParaRPr lang="en-US"/>
            </a:p>
          </p:txBody>
        </p:sp>
        <p:sp>
          <p:nvSpPr>
            <p:cNvPr id="80" name="Line 55">
              <a:extLst>
                <a:ext uri="{FF2B5EF4-FFF2-40B4-BE49-F238E27FC236}">
                  <a16:creationId xmlns:a16="http://schemas.microsoft.com/office/drawing/2014/main" id="{9369A17A-F3BB-4E2E-A0EE-972D00DAA509}"/>
                </a:ext>
              </a:extLst>
            </p:cNvPr>
            <p:cNvSpPr>
              <a:spLocks noChangeShapeType="1"/>
            </p:cNvSpPr>
            <p:nvPr/>
          </p:nvSpPr>
          <p:spPr bwMode="auto">
            <a:xfrm flipH="1">
              <a:off x="1148" y="4056"/>
              <a:ext cx="114" cy="0"/>
            </a:xfrm>
            <a:prstGeom prst="line">
              <a:avLst/>
            </a:prstGeom>
            <a:noFill/>
            <a:ln w="19050">
              <a:solidFill>
                <a:schemeClr val="tx1"/>
              </a:solidFill>
              <a:round/>
              <a:headEnd/>
              <a:tailEnd/>
            </a:ln>
          </p:spPr>
          <p:txBody>
            <a:bodyPr wrap="none" anchor="ctr"/>
            <a:lstStyle/>
            <a:p>
              <a:endParaRPr lang="en-US"/>
            </a:p>
          </p:txBody>
        </p:sp>
        <p:sp>
          <p:nvSpPr>
            <p:cNvPr id="81" name="Line 56">
              <a:extLst>
                <a:ext uri="{FF2B5EF4-FFF2-40B4-BE49-F238E27FC236}">
                  <a16:creationId xmlns:a16="http://schemas.microsoft.com/office/drawing/2014/main" id="{6FA6A2CA-F622-47C6-B4D9-0FE103E91553}"/>
                </a:ext>
              </a:extLst>
            </p:cNvPr>
            <p:cNvSpPr>
              <a:spLocks noChangeShapeType="1"/>
            </p:cNvSpPr>
            <p:nvPr/>
          </p:nvSpPr>
          <p:spPr bwMode="auto">
            <a:xfrm flipH="1">
              <a:off x="1148" y="1471"/>
              <a:ext cx="114" cy="0"/>
            </a:xfrm>
            <a:prstGeom prst="line">
              <a:avLst/>
            </a:prstGeom>
            <a:noFill/>
            <a:ln w="19050">
              <a:solidFill>
                <a:schemeClr val="tx1"/>
              </a:solidFill>
              <a:round/>
              <a:headEnd/>
              <a:tailEnd/>
            </a:ln>
          </p:spPr>
          <p:txBody>
            <a:bodyPr wrap="none" anchor="ctr"/>
            <a:lstStyle/>
            <a:p>
              <a:endParaRPr lang="en-US"/>
            </a:p>
          </p:txBody>
        </p:sp>
        <p:sp>
          <p:nvSpPr>
            <p:cNvPr id="82" name="Line 57">
              <a:extLst>
                <a:ext uri="{FF2B5EF4-FFF2-40B4-BE49-F238E27FC236}">
                  <a16:creationId xmlns:a16="http://schemas.microsoft.com/office/drawing/2014/main" id="{AF04E513-FE68-4A96-AA76-B9DBA5E090B0}"/>
                </a:ext>
              </a:extLst>
            </p:cNvPr>
            <p:cNvSpPr>
              <a:spLocks noChangeShapeType="1"/>
            </p:cNvSpPr>
            <p:nvPr/>
          </p:nvSpPr>
          <p:spPr bwMode="auto">
            <a:xfrm flipH="1">
              <a:off x="1258" y="2757"/>
              <a:ext cx="92" cy="0"/>
            </a:xfrm>
            <a:prstGeom prst="line">
              <a:avLst/>
            </a:prstGeom>
            <a:noFill/>
            <a:ln w="19050">
              <a:solidFill>
                <a:schemeClr val="tx1"/>
              </a:solidFill>
              <a:round/>
              <a:headEnd/>
              <a:tailEnd/>
            </a:ln>
          </p:spPr>
          <p:txBody>
            <a:bodyPr wrap="none" anchor="ctr"/>
            <a:lstStyle/>
            <a:p>
              <a:endParaRPr lang="en-US"/>
            </a:p>
          </p:txBody>
        </p:sp>
      </p:grpSp>
      <p:grpSp>
        <p:nvGrpSpPr>
          <p:cNvPr id="83" name="Group 28">
            <a:extLst>
              <a:ext uri="{FF2B5EF4-FFF2-40B4-BE49-F238E27FC236}">
                <a16:creationId xmlns:a16="http://schemas.microsoft.com/office/drawing/2014/main" id="{1BF32D26-2905-42D3-9A2F-0F058237B4AE}"/>
              </a:ext>
            </a:extLst>
          </p:cNvPr>
          <p:cNvGrpSpPr>
            <a:grpSpLocks/>
          </p:cNvGrpSpPr>
          <p:nvPr/>
        </p:nvGrpSpPr>
        <p:grpSpPr bwMode="auto">
          <a:xfrm>
            <a:off x="233161" y="1365523"/>
            <a:ext cx="1689100" cy="2527691"/>
            <a:chOff x="28" y="1464"/>
            <a:chExt cx="1064" cy="2667"/>
          </a:xfrm>
        </p:grpSpPr>
        <p:pic>
          <p:nvPicPr>
            <p:cNvPr id="84" name="Picture 29" descr="form">
              <a:extLst>
                <a:ext uri="{FF2B5EF4-FFF2-40B4-BE49-F238E27FC236}">
                  <a16:creationId xmlns:a16="http://schemas.microsoft.com/office/drawing/2014/main" id="{18D6FBBE-ED5F-4110-A148-8D5B8351865D}"/>
                </a:ext>
              </a:extLst>
            </p:cNvPr>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21" y="3099"/>
              <a:ext cx="310" cy="422"/>
            </a:xfrm>
            <a:prstGeom prst="rect">
              <a:avLst/>
            </a:prstGeom>
            <a:noFill/>
            <a:ln w="9525">
              <a:noFill/>
              <a:miter lim="800000"/>
              <a:headEnd/>
              <a:tailEnd/>
            </a:ln>
          </p:spPr>
        </p:pic>
        <p:sp>
          <p:nvSpPr>
            <p:cNvPr id="85" name="Rectangle 30">
              <a:extLst>
                <a:ext uri="{FF2B5EF4-FFF2-40B4-BE49-F238E27FC236}">
                  <a16:creationId xmlns:a16="http://schemas.microsoft.com/office/drawing/2014/main" id="{8F39B33F-D099-4572-9937-86FE81DBD3D3}"/>
                </a:ext>
              </a:extLst>
            </p:cNvPr>
            <p:cNvSpPr>
              <a:spLocks noChangeArrowheads="1"/>
            </p:cNvSpPr>
            <p:nvPr/>
          </p:nvSpPr>
          <p:spPr bwMode="auto">
            <a:xfrm>
              <a:off x="548" y="1953"/>
              <a:ext cx="544" cy="515"/>
            </a:xfrm>
            <a:prstGeom prst="rect">
              <a:avLst/>
            </a:prstGeom>
            <a:noFill/>
            <a:ln w="9525">
              <a:noFill/>
              <a:miter lim="800000"/>
              <a:headEnd/>
              <a:tailEnd/>
            </a:ln>
          </p:spPr>
          <p:txBody>
            <a:bodyPr/>
            <a:lstStyle/>
            <a:p>
              <a:pPr>
                <a:lnSpc>
                  <a:spcPct val="90000"/>
                </a:lnSpc>
              </a:pPr>
              <a:endParaRPr lang="en-US" sz="1000" b="1"/>
            </a:p>
          </p:txBody>
        </p:sp>
        <p:sp>
          <p:nvSpPr>
            <p:cNvPr id="86" name="Rectangle 31">
              <a:extLst>
                <a:ext uri="{FF2B5EF4-FFF2-40B4-BE49-F238E27FC236}">
                  <a16:creationId xmlns:a16="http://schemas.microsoft.com/office/drawing/2014/main" id="{F4578C52-F1CF-4E28-B95E-514CC9CE5601}"/>
                </a:ext>
              </a:extLst>
            </p:cNvPr>
            <p:cNvSpPr>
              <a:spLocks noChangeArrowheads="1"/>
            </p:cNvSpPr>
            <p:nvPr/>
          </p:nvSpPr>
          <p:spPr bwMode="auto">
            <a:xfrm>
              <a:off x="143" y="1516"/>
              <a:ext cx="531" cy="146"/>
            </a:xfrm>
            <a:prstGeom prst="rect">
              <a:avLst/>
            </a:prstGeom>
            <a:noFill/>
            <a:ln w="9525">
              <a:noFill/>
              <a:miter lim="800000"/>
              <a:headEnd/>
              <a:tailEnd/>
            </a:ln>
          </p:spPr>
          <p:txBody>
            <a:bodyPr wrap="none" lIns="0" tIns="0" rIns="0" bIns="0">
              <a:spAutoFit/>
            </a:bodyPr>
            <a:lstStyle/>
            <a:p>
              <a:pPr algn="r">
                <a:lnSpc>
                  <a:spcPct val="90000"/>
                </a:lnSpc>
                <a:spcBef>
                  <a:spcPct val="35000"/>
                </a:spcBef>
              </a:pPr>
              <a:r>
                <a:rPr lang="en-US" altLang="en-US" sz="1000" b="1" dirty="0">
                  <a:solidFill>
                    <a:schemeClr val="tx1">
                      <a:lumMod val="75000"/>
                      <a:lumOff val="25000"/>
                    </a:schemeClr>
                  </a:solidFill>
                </a:rPr>
                <a:t>Questionnaire</a:t>
              </a:r>
            </a:p>
          </p:txBody>
        </p:sp>
        <p:sp>
          <p:nvSpPr>
            <p:cNvPr id="87" name="Rectangle 32">
              <a:extLst>
                <a:ext uri="{FF2B5EF4-FFF2-40B4-BE49-F238E27FC236}">
                  <a16:creationId xmlns:a16="http://schemas.microsoft.com/office/drawing/2014/main" id="{A78C0FC4-9C0E-4AC2-B99F-D08FA26F42FC}"/>
                </a:ext>
              </a:extLst>
            </p:cNvPr>
            <p:cNvSpPr>
              <a:spLocks noChangeArrowheads="1"/>
            </p:cNvSpPr>
            <p:nvPr/>
          </p:nvSpPr>
          <p:spPr bwMode="auto">
            <a:xfrm>
              <a:off x="117" y="1994"/>
              <a:ext cx="557" cy="438"/>
            </a:xfrm>
            <a:prstGeom prst="rect">
              <a:avLst/>
            </a:prstGeom>
            <a:noFill/>
            <a:ln w="9525">
              <a:noFill/>
              <a:miter lim="800000"/>
              <a:headEnd/>
              <a:tailEnd/>
            </a:ln>
          </p:spPr>
          <p:txBody>
            <a:bodyPr lIns="0" tIns="0" rIns="0" bIns="0">
              <a:spAutoFit/>
            </a:bodyPr>
            <a:lstStyle/>
            <a:p>
              <a:pPr algn="r">
                <a:lnSpc>
                  <a:spcPct val="90000"/>
                </a:lnSpc>
                <a:spcBef>
                  <a:spcPct val="35000"/>
                </a:spcBef>
              </a:pPr>
              <a:r>
                <a:rPr lang="en-US" altLang="en-US" sz="1000" b="1" dirty="0">
                  <a:solidFill>
                    <a:schemeClr val="tx1">
                      <a:lumMod val="75000"/>
                      <a:lumOff val="25000"/>
                    </a:schemeClr>
                  </a:solidFill>
                </a:rPr>
                <a:t>Manual Inventory &amp; Audit</a:t>
              </a:r>
            </a:p>
          </p:txBody>
        </p:sp>
        <p:sp>
          <p:nvSpPr>
            <p:cNvPr id="88" name="Rectangle 33">
              <a:extLst>
                <a:ext uri="{FF2B5EF4-FFF2-40B4-BE49-F238E27FC236}">
                  <a16:creationId xmlns:a16="http://schemas.microsoft.com/office/drawing/2014/main" id="{28BEF820-FEEB-411B-9441-5F507E995CD4}"/>
                </a:ext>
              </a:extLst>
            </p:cNvPr>
            <p:cNvSpPr>
              <a:spLocks noChangeArrowheads="1"/>
            </p:cNvSpPr>
            <p:nvPr/>
          </p:nvSpPr>
          <p:spPr bwMode="auto">
            <a:xfrm>
              <a:off x="43" y="2664"/>
              <a:ext cx="610" cy="349"/>
            </a:xfrm>
            <a:prstGeom prst="rect">
              <a:avLst/>
            </a:prstGeom>
            <a:noFill/>
            <a:ln w="9525">
              <a:noFill/>
              <a:miter lim="800000"/>
              <a:headEnd/>
              <a:tailEnd/>
            </a:ln>
          </p:spPr>
          <p:txBody>
            <a:bodyPr lIns="0" tIns="0" rIns="0" bIns="0">
              <a:spAutoFit/>
            </a:bodyPr>
            <a:lstStyle/>
            <a:p>
              <a:pPr algn="r">
                <a:lnSpc>
                  <a:spcPct val="90000"/>
                </a:lnSpc>
                <a:spcBef>
                  <a:spcPct val="35000"/>
                </a:spcBef>
              </a:pPr>
              <a:r>
                <a:rPr lang="en-US" altLang="en-US" sz="1000" b="1" dirty="0">
                  <a:solidFill>
                    <a:schemeClr val="tx1">
                      <a:lumMod val="75000"/>
                      <a:lumOff val="25000"/>
                    </a:schemeClr>
                  </a:solidFill>
                </a:rPr>
                <a:t>“Sify </a:t>
              </a:r>
            </a:p>
            <a:p>
              <a:pPr algn="r">
                <a:lnSpc>
                  <a:spcPct val="90000"/>
                </a:lnSpc>
                <a:spcBef>
                  <a:spcPct val="35000"/>
                </a:spcBef>
              </a:pPr>
              <a:r>
                <a:rPr lang="en-US" altLang="en-US" sz="1000" b="1" dirty="0">
                  <a:solidFill>
                    <a:schemeClr val="tx1">
                      <a:lumMod val="75000"/>
                      <a:lumOff val="25000"/>
                    </a:schemeClr>
                  </a:solidFill>
                </a:rPr>
                <a:t>Discover” </a:t>
              </a:r>
            </a:p>
          </p:txBody>
        </p:sp>
        <p:sp>
          <p:nvSpPr>
            <p:cNvPr id="89" name="Rectangle 34">
              <a:extLst>
                <a:ext uri="{FF2B5EF4-FFF2-40B4-BE49-F238E27FC236}">
                  <a16:creationId xmlns:a16="http://schemas.microsoft.com/office/drawing/2014/main" id="{38609E50-F21A-4420-B7C9-905AF95DB7D4}"/>
                </a:ext>
              </a:extLst>
            </p:cNvPr>
            <p:cNvSpPr>
              <a:spLocks noChangeArrowheads="1"/>
            </p:cNvSpPr>
            <p:nvPr/>
          </p:nvSpPr>
          <p:spPr bwMode="auto">
            <a:xfrm>
              <a:off x="28" y="3228"/>
              <a:ext cx="647" cy="349"/>
            </a:xfrm>
            <a:prstGeom prst="rect">
              <a:avLst/>
            </a:prstGeom>
            <a:noFill/>
            <a:ln w="9525">
              <a:noFill/>
              <a:miter lim="800000"/>
              <a:headEnd/>
              <a:tailEnd/>
            </a:ln>
          </p:spPr>
          <p:txBody>
            <a:bodyPr lIns="0" tIns="0" rIns="0" bIns="0">
              <a:spAutoFit/>
            </a:bodyPr>
            <a:lstStyle/>
            <a:p>
              <a:pPr algn="r">
                <a:lnSpc>
                  <a:spcPct val="90000"/>
                </a:lnSpc>
                <a:spcBef>
                  <a:spcPct val="35000"/>
                </a:spcBef>
              </a:pPr>
              <a:r>
                <a:rPr lang="en-US" altLang="en-US" sz="1000" b="1" dirty="0">
                  <a:solidFill>
                    <a:schemeClr val="tx1">
                      <a:lumMod val="75000"/>
                      <a:lumOff val="25000"/>
                    </a:schemeClr>
                  </a:solidFill>
                </a:rPr>
                <a:t>Conduct</a:t>
              </a:r>
            </a:p>
            <a:p>
              <a:pPr algn="r">
                <a:lnSpc>
                  <a:spcPct val="90000"/>
                </a:lnSpc>
                <a:spcBef>
                  <a:spcPct val="35000"/>
                </a:spcBef>
              </a:pPr>
              <a:r>
                <a:rPr lang="en-US" altLang="en-US" sz="1000" b="1" dirty="0">
                  <a:solidFill>
                    <a:schemeClr val="tx1">
                      <a:lumMod val="75000"/>
                      <a:lumOff val="25000"/>
                    </a:schemeClr>
                  </a:solidFill>
                </a:rPr>
                <a:t>Interviews</a:t>
              </a:r>
            </a:p>
          </p:txBody>
        </p:sp>
        <p:sp>
          <p:nvSpPr>
            <p:cNvPr id="90" name="Rectangle 35">
              <a:extLst>
                <a:ext uri="{FF2B5EF4-FFF2-40B4-BE49-F238E27FC236}">
                  <a16:creationId xmlns:a16="http://schemas.microsoft.com/office/drawing/2014/main" id="{8F5ABD02-F446-4E64-8F7D-6D123ECE82C7}"/>
                </a:ext>
              </a:extLst>
            </p:cNvPr>
            <p:cNvSpPr>
              <a:spLocks noChangeArrowheads="1"/>
            </p:cNvSpPr>
            <p:nvPr/>
          </p:nvSpPr>
          <p:spPr bwMode="auto">
            <a:xfrm>
              <a:off x="102" y="3839"/>
              <a:ext cx="562" cy="292"/>
            </a:xfrm>
            <a:prstGeom prst="rect">
              <a:avLst/>
            </a:prstGeom>
            <a:noFill/>
            <a:ln w="9525">
              <a:noFill/>
              <a:miter lim="800000"/>
              <a:headEnd/>
              <a:tailEnd/>
            </a:ln>
          </p:spPr>
          <p:txBody>
            <a:bodyPr lIns="0" tIns="0" rIns="0" bIns="0">
              <a:spAutoFit/>
            </a:bodyPr>
            <a:lstStyle/>
            <a:p>
              <a:pPr algn="r">
                <a:lnSpc>
                  <a:spcPct val="90000"/>
                </a:lnSpc>
                <a:spcBef>
                  <a:spcPct val="35000"/>
                </a:spcBef>
              </a:pPr>
              <a:r>
                <a:rPr lang="en-US" altLang="en-US" sz="1000" b="1" dirty="0">
                  <a:solidFill>
                    <a:schemeClr val="tx1">
                      <a:lumMod val="75000"/>
                      <a:lumOff val="25000"/>
                    </a:schemeClr>
                  </a:solidFill>
                </a:rPr>
                <a:t>Conduct Workshops</a:t>
              </a:r>
            </a:p>
          </p:txBody>
        </p:sp>
        <p:pic>
          <p:nvPicPr>
            <p:cNvPr id="91" name="Picture 36" descr="BINDER">
              <a:extLst>
                <a:ext uri="{FF2B5EF4-FFF2-40B4-BE49-F238E27FC236}">
                  <a16:creationId xmlns:a16="http://schemas.microsoft.com/office/drawing/2014/main" id="{2B0ABDAD-968E-4162-B111-B908D55EF9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29968" t="-2"/>
            <a:stretch>
              <a:fillRect/>
            </a:stretch>
          </p:blipFill>
          <p:spPr bwMode="auto">
            <a:xfrm>
              <a:off x="728" y="3645"/>
              <a:ext cx="295" cy="414"/>
            </a:xfrm>
            <a:prstGeom prst="rect">
              <a:avLst/>
            </a:prstGeom>
            <a:noFill/>
            <a:ln w="9525">
              <a:noFill/>
              <a:miter lim="800000"/>
              <a:headEnd/>
              <a:tailEnd/>
            </a:ln>
          </p:spPr>
        </p:pic>
        <p:pic>
          <p:nvPicPr>
            <p:cNvPr id="92" name="Picture 37" descr="form">
              <a:extLst>
                <a:ext uri="{FF2B5EF4-FFF2-40B4-BE49-F238E27FC236}">
                  <a16:creationId xmlns:a16="http://schemas.microsoft.com/office/drawing/2014/main" id="{5150A691-EEE1-46C7-BAFB-B4BF69534B96}"/>
                </a:ext>
              </a:extLst>
            </p:cNvPr>
            <p:cNvPicPr>
              <a:picLocks noChangeAspect="1" noChangeArrowheads="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720" y="2007"/>
              <a:ext cx="310" cy="422"/>
            </a:xfrm>
            <a:prstGeom prst="rect">
              <a:avLst/>
            </a:prstGeom>
            <a:noFill/>
            <a:ln w="9525">
              <a:noFill/>
              <a:miter lim="800000"/>
              <a:headEnd/>
              <a:tailEnd/>
            </a:ln>
          </p:spPr>
        </p:pic>
        <p:pic>
          <p:nvPicPr>
            <p:cNvPr id="93" name="Picture 39" descr="BIC0036A">
              <a:extLst>
                <a:ext uri="{FF2B5EF4-FFF2-40B4-BE49-F238E27FC236}">
                  <a16:creationId xmlns:a16="http://schemas.microsoft.com/office/drawing/2014/main" id="{677570A3-8251-45B7-8771-95B8E94B0D8A}"/>
                </a:ext>
              </a:extLst>
            </p:cNvPr>
            <p:cNvPicPr>
              <a:picLocks noChangeAspect="1" noChangeArrowheads="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712" y="1464"/>
              <a:ext cx="327" cy="420"/>
            </a:xfrm>
            <a:prstGeom prst="rect">
              <a:avLst/>
            </a:prstGeom>
            <a:ln>
              <a:noFill/>
            </a:ln>
            <a:effectLst>
              <a:outerShdw blurRad="190500" algn="tl" rotWithShape="0">
                <a:srgbClr val="000000">
                  <a:alpha val="70000"/>
                </a:srgbClr>
              </a:outerShdw>
            </a:effectLst>
          </p:spPr>
        </p:pic>
      </p:grpSp>
      <p:sp>
        <p:nvSpPr>
          <p:cNvPr id="94" name="Text Box 25">
            <a:extLst>
              <a:ext uri="{FF2B5EF4-FFF2-40B4-BE49-F238E27FC236}">
                <a16:creationId xmlns:a16="http://schemas.microsoft.com/office/drawing/2014/main" id="{77A46C0C-AB57-4126-A855-E4638FA58BA1}"/>
              </a:ext>
            </a:extLst>
          </p:cNvPr>
          <p:cNvSpPr txBox="1">
            <a:spLocks noChangeArrowheads="1"/>
          </p:cNvSpPr>
          <p:nvPr/>
        </p:nvSpPr>
        <p:spPr bwMode="auto">
          <a:xfrm>
            <a:off x="7560984" y="1365523"/>
            <a:ext cx="1475512" cy="2100575"/>
          </a:xfrm>
          <a:prstGeom prst="rect">
            <a:avLst/>
          </a:prstGeom>
          <a:noFill/>
          <a:ln w="9525">
            <a:noFill/>
            <a:miter lim="800000"/>
            <a:headEnd/>
            <a:tailEnd/>
          </a:ln>
        </p:spPr>
        <p:txBody>
          <a:bodyPr wrap="square" lIns="0" tIns="0" rIns="0" bIns="0">
            <a:spAutoFit/>
          </a:bodyPr>
          <a:lstStyle>
            <a:defPPr>
              <a:defRPr lang="en-US"/>
            </a:defPPr>
            <a:lvl1pPr marL="111125" indent="-111125" fontAlgn="base">
              <a:lnSpc>
                <a:spcPct val="85000"/>
              </a:lnSpc>
              <a:spcBef>
                <a:spcPct val="35000"/>
              </a:spcBef>
              <a:spcAft>
                <a:spcPct val="0"/>
              </a:spcAft>
              <a:buClr>
                <a:schemeClr val="folHlink"/>
              </a:buClr>
              <a:defRPr b="1">
                <a:latin typeface="Arial" charset="0"/>
                <a:cs typeface="Arial" charset="0"/>
              </a:defRPr>
            </a:lvl1pPr>
            <a:lvl2pPr marL="457200" fontAlgn="base">
              <a:spcBef>
                <a:spcPct val="0"/>
              </a:spcBef>
              <a:spcAft>
                <a:spcPct val="0"/>
              </a:spcAft>
              <a:defRPr>
                <a:latin typeface="Arial" charset="0"/>
                <a:cs typeface="Arial" charset="0"/>
              </a:defRPr>
            </a:lvl2pPr>
            <a:lvl3pPr marL="914400" fontAlgn="base">
              <a:spcBef>
                <a:spcPct val="0"/>
              </a:spcBef>
              <a:spcAft>
                <a:spcPct val="0"/>
              </a:spcAft>
              <a:defRPr>
                <a:latin typeface="Arial" charset="0"/>
                <a:cs typeface="Arial" charset="0"/>
              </a:defRPr>
            </a:lvl3pPr>
            <a:lvl4pPr marL="1371600" fontAlgn="base">
              <a:spcBef>
                <a:spcPct val="0"/>
              </a:spcBef>
              <a:spcAft>
                <a:spcPct val="0"/>
              </a:spcAft>
              <a:defRPr>
                <a:latin typeface="Arial" charset="0"/>
                <a:cs typeface="Arial" charset="0"/>
              </a:defRPr>
            </a:lvl4pPr>
            <a:lvl5pPr marL="1828800" fontAlgn="base">
              <a:spcBef>
                <a:spcPct val="0"/>
              </a:spcBef>
              <a:spcAft>
                <a:spcPct val="0"/>
              </a:spcAft>
              <a:defRPr>
                <a:latin typeface="Arial" charset="0"/>
                <a:cs typeface="Arial" charset="0"/>
              </a:defRPr>
            </a:lvl5pPr>
            <a:lvl6pPr marL="2286000" defTabSz="914400">
              <a:defRPr>
                <a:latin typeface="Arial" charset="0"/>
                <a:cs typeface="Arial" charset="0"/>
              </a:defRPr>
            </a:lvl6pPr>
            <a:lvl7pPr marL="2743200" defTabSz="914400">
              <a:defRPr>
                <a:latin typeface="Arial" charset="0"/>
                <a:cs typeface="Arial" charset="0"/>
              </a:defRPr>
            </a:lvl7pPr>
            <a:lvl8pPr marL="3200400" defTabSz="914400">
              <a:defRPr>
                <a:latin typeface="Arial" charset="0"/>
                <a:cs typeface="Arial" charset="0"/>
              </a:defRPr>
            </a:lvl8pPr>
            <a:lvl9pPr marL="3657600" defTabSz="914400">
              <a:defRPr>
                <a:latin typeface="Arial" charset="0"/>
                <a:cs typeface="Arial" charset="0"/>
              </a:defRPr>
            </a:lvl9pPr>
          </a:lstStyle>
          <a:p>
            <a:pPr marL="0" indent="0"/>
            <a:r>
              <a:rPr lang="en-GB" altLang="en-GB" sz="1050" dirty="0">
                <a:latin typeface="+mn-lt"/>
              </a:rPr>
              <a:t>Benefits</a:t>
            </a:r>
          </a:p>
          <a:p>
            <a:pPr marL="0" indent="0"/>
            <a:endParaRPr lang="en-GB" altLang="en-GB" sz="1050" dirty="0">
              <a:latin typeface="+mn-lt"/>
            </a:endParaRPr>
          </a:p>
          <a:p>
            <a:pPr marL="171450" indent="-171450">
              <a:buFont typeface="Arial" panose="020B0604020202020204" pitchFamily="34" charset="0"/>
              <a:buChar char="•"/>
            </a:pPr>
            <a:r>
              <a:rPr lang="en-US" sz="1050" b="0" dirty="0">
                <a:latin typeface="+mn-lt"/>
              </a:rPr>
              <a:t>Migration Risk Mitigation</a:t>
            </a:r>
          </a:p>
          <a:p>
            <a:pPr marL="171450" indent="-171450">
              <a:buFont typeface="Arial" panose="020B0604020202020204" pitchFamily="34" charset="0"/>
              <a:buChar char="•"/>
            </a:pPr>
            <a:r>
              <a:rPr lang="en-GB" altLang="en-GB" sz="1050" b="0" dirty="0">
                <a:latin typeface="+mn-lt"/>
              </a:rPr>
              <a:t>Enhanced Productivity</a:t>
            </a:r>
          </a:p>
          <a:p>
            <a:pPr marL="171450" indent="-171450">
              <a:buFont typeface="Arial" panose="020B0604020202020204" pitchFamily="34" charset="0"/>
              <a:buChar char="•"/>
            </a:pPr>
            <a:r>
              <a:rPr lang="en-GB" altLang="en-GB" sz="1050" b="0" dirty="0">
                <a:latin typeface="+mn-lt"/>
              </a:rPr>
              <a:t>Agent Less Tools</a:t>
            </a:r>
          </a:p>
          <a:p>
            <a:pPr marL="171450" indent="-171450">
              <a:buFont typeface="Arial" panose="020B0604020202020204" pitchFamily="34" charset="0"/>
              <a:buChar char="•"/>
            </a:pPr>
            <a:r>
              <a:rPr lang="en-GB" altLang="en-GB" sz="1050" b="0" dirty="0">
                <a:latin typeface="+mn-lt"/>
              </a:rPr>
              <a:t>Broader &amp; Deeper Support</a:t>
            </a:r>
          </a:p>
          <a:p>
            <a:pPr marL="171450" indent="-171450">
              <a:buFont typeface="Arial" panose="020B0604020202020204" pitchFamily="34" charset="0"/>
              <a:buChar char="•"/>
            </a:pPr>
            <a:r>
              <a:rPr lang="en-GB" altLang="en-GB" sz="1050" b="0" dirty="0">
                <a:latin typeface="+mn-lt"/>
              </a:rPr>
              <a:t>Competent Experts</a:t>
            </a:r>
          </a:p>
          <a:p>
            <a:pPr marL="285750" indent="-285750">
              <a:buFont typeface="Arial" panose="020B0604020202020204" pitchFamily="34" charset="0"/>
              <a:buChar char="•"/>
            </a:pPr>
            <a:endParaRPr lang="en-GB" altLang="en-GB" sz="1050" b="0" dirty="0">
              <a:latin typeface="+mn-lt"/>
            </a:endParaRPr>
          </a:p>
          <a:p>
            <a:pPr marL="285750" indent="-285750">
              <a:buFont typeface="Arial" panose="020B0604020202020204" pitchFamily="34" charset="0"/>
              <a:buChar char="•"/>
            </a:pPr>
            <a:endParaRPr lang="en-GB" altLang="en-GB" sz="1050" b="0" dirty="0">
              <a:latin typeface="+mn-lt"/>
            </a:endParaRPr>
          </a:p>
        </p:txBody>
      </p:sp>
      <p:sp>
        <p:nvSpPr>
          <p:cNvPr id="95" name="Line 52">
            <a:extLst>
              <a:ext uri="{FF2B5EF4-FFF2-40B4-BE49-F238E27FC236}">
                <a16:creationId xmlns:a16="http://schemas.microsoft.com/office/drawing/2014/main" id="{761ED279-8DD8-4CF0-A0E0-CBD91627BC03}"/>
              </a:ext>
            </a:extLst>
          </p:cNvPr>
          <p:cNvSpPr>
            <a:spLocks noChangeShapeType="1"/>
          </p:cNvSpPr>
          <p:nvPr/>
        </p:nvSpPr>
        <p:spPr bwMode="auto">
          <a:xfrm>
            <a:off x="7452642" y="883525"/>
            <a:ext cx="0" cy="3414735"/>
          </a:xfrm>
          <a:prstGeom prst="line">
            <a:avLst/>
          </a:prstGeom>
          <a:noFill/>
          <a:ln w="19050">
            <a:solidFill>
              <a:schemeClr val="bg2"/>
            </a:solidFill>
            <a:round/>
            <a:headEnd/>
            <a:tailEnd/>
          </a:ln>
        </p:spPr>
        <p:txBody>
          <a:bodyPr wrap="none" anchor="ctr"/>
          <a:lstStyle/>
          <a:p>
            <a:endParaRPr lang="en-US"/>
          </a:p>
        </p:txBody>
      </p:sp>
      <p:sp>
        <p:nvSpPr>
          <p:cNvPr id="96" name="Rectangle 95">
            <a:extLst>
              <a:ext uri="{FF2B5EF4-FFF2-40B4-BE49-F238E27FC236}">
                <a16:creationId xmlns:a16="http://schemas.microsoft.com/office/drawing/2014/main" id="{84BDDED4-BF29-4DFD-BB3D-8521B7D61D74}"/>
              </a:ext>
            </a:extLst>
          </p:cNvPr>
          <p:cNvSpPr>
            <a:spLocks noChangeArrowheads="1"/>
          </p:cNvSpPr>
          <p:nvPr/>
        </p:nvSpPr>
        <p:spPr bwMode="auto">
          <a:xfrm>
            <a:off x="6567639" y="3067298"/>
            <a:ext cx="795938" cy="276999"/>
          </a:xfrm>
          <a:prstGeom prst="rect">
            <a:avLst/>
          </a:prstGeom>
          <a:noFill/>
          <a:ln w="9525">
            <a:noFill/>
            <a:miter lim="800000"/>
            <a:headEnd/>
            <a:tailEnd/>
          </a:ln>
        </p:spPr>
        <p:txBody>
          <a:bodyPr wrap="square" lIns="0" tIns="0" rIns="0" bIns="0">
            <a:spAutoFit/>
          </a:bodyPr>
          <a:lstStyle/>
          <a:p>
            <a:pPr>
              <a:lnSpc>
                <a:spcPct val="90000"/>
              </a:lnSpc>
              <a:spcBef>
                <a:spcPct val="35000"/>
              </a:spcBef>
            </a:pPr>
            <a:r>
              <a:rPr lang="en-US" altLang="en-US" sz="1000" b="1" dirty="0">
                <a:solidFill>
                  <a:schemeClr val="tx1">
                    <a:lumMod val="75000"/>
                    <a:lumOff val="25000"/>
                  </a:schemeClr>
                </a:solidFill>
              </a:rPr>
              <a:t>Dependency Mapping</a:t>
            </a:r>
          </a:p>
        </p:txBody>
      </p:sp>
      <p:pic>
        <p:nvPicPr>
          <p:cNvPr id="97" name="Picture 2" descr="Image result for discovery tool icon">
            <a:extLst>
              <a:ext uri="{FF2B5EF4-FFF2-40B4-BE49-F238E27FC236}">
                <a16:creationId xmlns:a16="http://schemas.microsoft.com/office/drawing/2014/main" id="{EADF7ADC-3C9B-4F94-AA2E-0D750130441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02340" y="2368958"/>
            <a:ext cx="542355" cy="542355"/>
          </a:xfrm>
          <a:prstGeom prst="rect">
            <a:avLst/>
          </a:prstGeom>
          <a:noFill/>
          <a:extLst>
            <a:ext uri="{909E8E84-426E-40DD-AFC4-6F175D3DCCD1}">
              <a14:hiddenFill xmlns:a14="http://schemas.microsoft.com/office/drawing/2010/main">
                <a:solidFill>
                  <a:srgbClr val="FFFFFF"/>
                </a:solidFill>
              </a14:hiddenFill>
            </a:ext>
          </a:extLst>
        </p:spPr>
      </p:pic>
      <p:sp>
        <p:nvSpPr>
          <p:cNvPr id="98" name="Arrow: Right 97">
            <a:extLst>
              <a:ext uri="{FF2B5EF4-FFF2-40B4-BE49-F238E27FC236}">
                <a16:creationId xmlns:a16="http://schemas.microsoft.com/office/drawing/2014/main" id="{E1EF974D-8289-4FAC-B87D-4225DA845D2F}"/>
              </a:ext>
            </a:extLst>
          </p:cNvPr>
          <p:cNvSpPr/>
          <p:nvPr/>
        </p:nvSpPr>
        <p:spPr>
          <a:xfrm>
            <a:off x="3618670" y="2038786"/>
            <a:ext cx="616597" cy="104195"/>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9" name="Arrow: Right 98">
            <a:extLst>
              <a:ext uri="{FF2B5EF4-FFF2-40B4-BE49-F238E27FC236}">
                <a16:creationId xmlns:a16="http://schemas.microsoft.com/office/drawing/2014/main" id="{A2CBCD07-B7D3-4CF9-834D-7F62219305A8}"/>
              </a:ext>
            </a:extLst>
          </p:cNvPr>
          <p:cNvSpPr/>
          <p:nvPr/>
        </p:nvSpPr>
        <p:spPr>
          <a:xfrm>
            <a:off x="3616727" y="2230230"/>
            <a:ext cx="616597" cy="104194"/>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Arrow: Right 99">
            <a:extLst>
              <a:ext uri="{FF2B5EF4-FFF2-40B4-BE49-F238E27FC236}">
                <a16:creationId xmlns:a16="http://schemas.microsoft.com/office/drawing/2014/main" id="{8F49A818-F903-40EB-BFAC-E87B17EA4FC5}"/>
              </a:ext>
            </a:extLst>
          </p:cNvPr>
          <p:cNvSpPr/>
          <p:nvPr/>
        </p:nvSpPr>
        <p:spPr>
          <a:xfrm>
            <a:off x="3616727" y="2418468"/>
            <a:ext cx="616597" cy="104194"/>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Arrow: Right 100">
            <a:extLst>
              <a:ext uri="{FF2B5EF4-FFF2-40B4-BE49-F238E27FC236}">
                <a16:creationId xmlns:a16="http://schemas.microsoft.com/office/drawing/2014/main" id="{E69D7BA2-9F55-40CB-BCAD-8D055B3FD006}"/>
              </a:ext>
            </a:extLst>
          </p:cNvPr>
          <p:cNvSpPr/>
          <p:nvPr/>
        </p:nvSpPr>
        <p:spPr>
          <a:xfrm>
            <a:off x="3631721" y="2623657"/>
            <a:ext cx="616597" cy="104194"/>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Arrow: Right 101">
            <a:extLst>
              <a:ext uri="{FF2B5EF4-FFF2-40B4-BE49-F238E27FC236}">
                <a16:creationId xmlns:a16="http://schemas.microsoft.com/office/drawing/2014/main" id="{B215E7BD-1766-45B9-972F-553398753CCD}"/>
              </a:ext>
            </a:extLst>
          </p:cNvPr>
          <p:cNvSpPr/>
          <p:nvPr/>
        </p:nvSpPr>
        <p:spPr>
          <a:xfrm rot="10800000">
            <a:off x="3616258" y="2828846"/>
            <a:ext cx="616597" cy="104194"/>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8992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4026-A084-4925-88E5-F9750F7A46CD}"/>
              </a:ext>
            </a:extLst>
          </p:cNvPr>
          <p:cNvSpPr>
            <a:spLocks noGrp="1"/>
          </p:cNvSpPr>
          <p:nvPr>
            <p:ph type="title"/>
          </p:nvPr>
        </p:nvSpPr>
        <p:spPr/>
        <p:txBody>
          <a:bodyPr/>
          <a:lstStyle/>
          <a:p>
            <a:r>
              <a:rPr lang="en-US" dirty="0"/>
              <a:t>Key Deliverables</a:t>
            </a:r>
            <a:endParaRPr lang="en-IN" dirty="0"/>
          </a:p>
        </p:txBody>
      </p:sp>
      <p:sp>
        <p:nvSpPr>
          <p:cNvPr id="12" name="Content Placeholder 11">
            <a:extLst>
              <a:ext uri="{FF2B5EF4-FFF2-40B4-BE49-F238E27FC236}">
                <a16:creationId xmlns:a16="http://schemas.microsoft.com/office/drawing/2014/main" id="{9B4359E7-FFD2-4B38-AE37-7EE202CD749E}"/>
              </a:ext>
            </a:extLst>
          </p:cNvPr>
          <p:cNvSpPr>
            <a:spLocks noGrp="1"/>
          </p:cNvSpPr>
          <p:nvPr>
            <p:ph sz="quarter" idx="4294967295"/>
          </p:nvPr>
        </p:nvSpPr>
        <p:spPr>
          <a:xfrm>
            <a:off x="323850" y="1640209"/>
            <a:ext cx="2618182" cy="1331913"/>
          </a:xfrm>
        </p:spPr>
        <p:txBody>
          <a:bodyPr>
            <a:noAutofit/>
          </a:bodyPr>
          <a:lstStyle/>
          <a:p>
            <a:pPr marL="180000" indent="-180000">
              <a:spcBef>
                <a:spcPts val="300"/>
              </a:spcBef>
              <a:buFont typeface="Wingdings" panose="05000000000000000000" pitchFamily="2" charset="2"/>
              <a:buChar char="§"/>
            </a:pPr>
            <a:r>
              <a:rPr lang="en-US" sz="1100" dirty="0">
                <a:solidFill>
                  <a:schemeClr val="tx1"/>
                </a:solidFill>
              </a:rPr>
              <a:t>Landscape Sizing Document</a:t>
            </a:r>
          </a:p>
          <a:p>
            <a:pPr marL="180000" indent="-180000">
              <a:spcBef>
                <a:spcPts val="300"/>
              </a:spcBef>
              <a:buFont typeface="Wingdings" panose="05000000000000000000" pitchFamily="2" charset="2"/>
              <a:buChar char="§"/>
            </a:pPr>
            <a:r>
              <a:rPr lang="en-US" sz="1100" dirty="0">
                <a:solidFill>
                  <a:schemeClr val="tx1"/>
                </a:solidFill>
              </a:rPr>
              <a:t>Optimized Target Architecture</a:t>
            </a:r>
          </a:p>
          <a:p>
            <a:pPr marL="180000" indent="-180000">
              <a:spcBef>
                <a:spcPts val="300"/>
              </a:spcBef>
              <a:buFont typeface="Wingdings" panose="05000000000000000000" pitchFamily="2" charset="2"/>
              <a:buChar char="§"/>
            </a:pPr>
            <a:r>
              <a:rPr lang="en-US" sz="1100" dirty="0">
                <a:solidFill>
                  <a:schemeClr val="tx1"/>
                </a:solidFill>
              </a:rPr>
              <a:t>Revised LAN and WAN Architecture</a:t>
            </a:r>
          </a:p>
          <a:p>
            <a:pPr marL="180000" indent="-180000">
              <a:spcBef>
                <a:spcPts val="300"/>
              </a:spcBef>
              <a:buFont typeface="Wingdings" panose="05000000000000000000" pitchFamily="2" charset="2"/>
              <a:buChar char="§"/>
            </a:pPr>
            <a:r>
              <a:rPr lang="en-US" sz="1100" dirty="0">
                <a:solidFill>
                  <a:schemeClr val="tx1"/>
                </a:solidFill>
              </a:rPr>
              <a:t>Revised Security Architecture</a:t>
            </a:r>
          </a:p>
          <a:p>
            <a:pPr marL="180000" indent="-180000">
              <a:spcBef>
                <a:spcPts val="300"/>
              </a:spcBef>
              <a:buFont typeface="Wingdings" panose="05000000000000000000" pitchFamily="2" charset="2"/>
              <a:buChar char="§"/>
            </a:pPr>
            <a:endParaRPr lang="en-US" sz="1100" dirty="0">
              <a:solidFill>
                <a:schemeClr val="tx1"/>
              </a:solidFill>
            </a:endParaRPr>
          </a:p>
        </p:txBody>
      </p:sp>
      <p:sp>
        <p:nvSpPr>
          <p:cNvPr id="127" name="TextBox 126">
            <a:extLst>
              <a:ext uri="{FF2B5EF4-FFF2-40B4-BE49-F238E27FC236}">
                <a16:creationId xmlns:a16="http://schemas.microsoft.com/office/drawing/2014/main" id="{13A196D4-D456-4EA7-B7CD-079AA06DD294}"/>
              </a:ext>
            </a:extLst>
          </p:cNvPr>
          <p:cNvSpPr txBox="1"/>
          <p:nvPr/>
        </p:nvSpPr>
        <p:spPr>
          <a:xfrm>
            <a:off x="329448" y="1029271"/>
            <a:ext cx="2618182" cy="523220"/>
          </a:xfrm>
          <a:prstGeom prst="rect">
            <a:avLst/>
          </a:prstGeom>
          <a:solidFill>
            <a:schemeClr val="accent1"/>
          </a:solidFill>
        </p:spPr>
        <p:txBody>
          <a:bodyPr wrap="square" rtlCol="0">
            <a:spAutoFit/>
          </a:bodyPr>
          <a:lstStyle/>
          <a:p>
            <a:r>
              <a:rPr lang="en-US" sz="1400" dirty="0">
                <a:solidFill>
                  <a:schemeClr val="bg1"/>
                </a:solidFill>
              </a:rPr>
              <a:t>Solution Architecture Documents</a:t>
            </a:r>
            <a:endParaRPr lang="en-IN" sz="1400" dirty="0">
              <a:solidFill>
                <a:schemeClr val="bg1"/>
              </a:solidFill>
            </a:endParaRPr>
          </a:p>
        </p:txBody>
      </p:sp>
      <p:sp>
        <p:nvSpPr>
          <p:cNvPr id="128" name="TextBox 127">
            <a:extLst>
              <a:ext uri="{FF2B5EF4-FFF2-40B4-BE49-F238E27FC236}">
                <a16:creationId xmlns:a16="http://schemas.microsoft.com/office/drawing/2014/main" id="{32E8BB6D-5432-4947-9563-407750B16188}"/>
              </a:ext>
            </a:extLst>
          </p:cNvPr>
          <p:cNvSpPr txBox="1"/>
          <p:nvPr/>
        </p:nvSpPr>
        <p:spPr>
          <a:xfrm>
            <a:off x="3260789" y="1029271"/>
            <a:ext cx="2618182" cy="523220"/>
          </a:xfrm>
          <a:prstGeom prst="rect">
            <a:avLst/>
          </a:prstGeom>
          <a:solidFill>
            <a:schemeClr val="accent2"/>
          </a:solidFill>
        </p:spPr>
        <p:txBody>
          <a:bodyPr wrap="square" rtlCol="0">
            <a:spAutoFit/>
          </a:bodyPr>
          <a:lstStyle>
            <a:defPPr>
              <a:defRPr lang="en-US"/>
            </a:defPPr>
            <a:lvl1pPr>
              <a:defRPr sz="1600"/>
            </a:lvl1pPr>
          </a:lstStyle>
          <a:p>
            <a:r>
              <a:rPr lang="en-US" sz="1400" dirty="0">
                <a:solidFill>
                  <a:schemeClr val="bg1"/>
                </a:solidFill>
              </a:rPr>
              <a:t>Pre Migration Checklist for Each Move Group</a:t>
            </a:r>
            <a:endParaRPr lang="en-IN" sz="1400" dirty="0">
              <a:solidFill>
                <a:schemeClr val="bg1"/>
              </a:solidFill>
            </a:endParaRPr>
          </a:p>
        </p:txBody>
      </p:sp>
      <p:sp>
        <p:nvSpPr>
          <p:cNvPr id="129" name="Content Placeholder 11">
            <a:extLst>
              <a:ext uri="{FF2B5EF4-FFF2-40B4-BE49-F238E27FC236}">
                <a16:creationId xmlns:a16="http://schemas.microsoft.com/office/drawing/2014/main" id="{1E8515F5-0F1B-47B6-9774-A6F43EAF1F6F}"/>
              </a:ext>
            </a:extLst>
          </p:cNvPr>
          <p:cNvSpPr txBox="1">
            <a:spLocks/>
          </p:cNvSpPr>
          <p:nvPr/>
        </p:nvSpPr>
        <p:spPr>
          <a:xfrm>
            <a:off x="353965" y="3040768"/>
            <a:ext cx="2777875" cy="1331182"/>
          </a:xfrm>
          <a:prstGeom prst="rect">
            <a:avLst/>
          </a:prstGeom>
        </p:spPr>
        <p:txBody>
          <a:bodyPr vert="horz" lIns="0" tIns="0" rIns="91428" bIns="45715" rtlCol="0">
            <a:noAutofit/>
          </a:bodyPr>
          <a:lstStyle>
            <a:lvl1pPr marL="285750" indent="-285750" algn="l" defTabSz="914286" rtl="0" eaLnBrk="1" latinLnBrk="0" hangingPunct="1">
              <a:lnSpc>
                <a:spcPct val="90000"/>
              </a:lnSpc>
              <a:spcBef>
                <a:spcPts val="6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lang="en-US" sz="1200" kern="1200" dirty="0" smtClean="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lang="en-US" sz="1400" kern="1200" dirty="0" smtClean="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lang="en-US" sz="1200" kern="1200" dirty="0" smtClean="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lang="en-US" sz="1200" kern="1200" dirty="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0000" indent="-180000">
              <a:spcBef>
                <a:spcPts val="300"/>
              </a:spcBef>
            </a:pPr>
            <a:r>
              <a:rPr lang="en-US" sz="1100" dirty="0">
                <a:solidFill>
                  <a:schemeClr val="tx1"/>
                </a:solidFill>
              </a:rPr>
              <a:t>Pilot Move Group</a:t>
            </a:r>
          </a:p>
          <a:p>
            <a:pPr marL="180000" indent="-180000">
              <a:spcBef>
                <a:spcPts val="300"/>
              </a:spcBef>
            </a:pPr>
            <a:r>
              <a:rPr lang="en-US" sz="1100" dirty="0">
                <a:solidFill>
                  <a:schemeClr val="tx1"/>
                </a:solidFill>
              </a:rPr>
              <a:t>Migration Move Groups</a:t>
            </a:r>
          </a:p>
          <a:p>
            <a:pPr marL="180000" indent="-180000">
              <a:spcBef>
                <a:spcPts val="300"/>
              </a:spcBef>
            </a:pPr>
            <a:r>
              <a:rPr lang="en-US" sz="1100" dirty="0">
                <a:solidFill>
                  <a:schemeClr val="tx1"/>
                </a:solidFill>
              </a:rPr>
              <a:t>Migration Move Group Dates</a:t>
            </a:r>
          </a:p>
          <a:p>
            <a:pPr marL="180000" indent="-180000">
              <a:spcBef>
                <a:spcPts val="300"/>
              </a:spcBef>
            </a:pPr>
            <a:r>
              <a:rPr lang="en-US" sz="1100" dirty="0">
                <a:solidFill>
                  <a:schemeClr val="tx1"/>
                </a:solidFill>
              </a:rPr>
              <a:t>Go/No Plan Checklist</a:t>
            </a:r>
          </a:p>
          <a:p>
            <a:pPr marL="180000" indent="-180000">
              <a:spcBef>
                <a:spcPts val="300"/>
              </a:spcBef>
            </a:pPr>
            <a:r>
              <a:rPr lang="en-US" sz="1100" dirty="0">
                <a:solidFill>
                  <a:schemeClr val="tx1"/>
                </a:solidFill>
              </a:rPr>
              <a:t>Project Master Plan</a:t>
            </a:r>
          </a:p>
          <a:p>
            <a:pPr marL="180000" indent="-180000">
              <a:spcBef>
                <a:spcPts val="300"/>
              </a:spcBef>
            </a:pPr>
            <a:r>
              <a:rPr lang="en-US" sz="1100" dirty="0">
                <a:solidFill>
                  <a:schemeClr val="tx1"/>
                </a:solidFill>
              </a:rPr>
              <a:t>Communication Plan</a:t>
            </a:r>
          </a:p>
          <a:p>
            <a:pPr marL="180000" indent="-180000">
              <a:spcBef>
                <a:spcPts val="300"/>
              </a:spcBef>
            </a:pPr>
            <a:r>
              <a:rPr lang="en-US" sz="1100" dirty="0">
                <a:solidFill>
                  <a:schemeClr val="tx1"/>
                </a:solidFill>
              </a:rPr>
              <a:t>Continuous Risk Management &amp; Risk Log</a:t>
            </a:r>
          </a:p>
          <a:p>
            <a:pPr marL="180000" indent="-180000">
              <a:spcBef>
                <a:spcPts val="300"/>
              </a:spcBef>
            </a:pPr>
            <a:r>
              <a:rPr lang="en-US" sz="1100" dirty="0">
                <a:solidFill>
                  <a:schemeClr val="tx1"/>
                </a:solidFill>
              </a:rPr>
              <a:t>Micro Planning Timelines &amp; Dependency Chart</a:t>
            </a:r>
            <a:endParaRPr lang="en-IN" sz="1100" dirty="0">
              <a:solidFill>
                <a:schemeClr val="tx1"/>
              </a:solidFill>
            </a:endParaRPr>
          </a:p>
        </p:txBody>
      </p:sp>
      <p:sp>
        <p:nvSpPr>
          <p:cNvPr id="130" name="TextBox 129">
            <a:extLst>
              <a:ext uri="{FF2B5EF4-FFF2-40B4-BE49-F238E27FC236}">
                <a16:creationId xmlns:a16="http://schemas.microsoft.com/office/drawing/2014/main" id="{542774BE-DEAA-4848-BB45-059583A0758F}"/>
              </a:ext>
            </a:extLst>
          </p:cNvPr>
          <p:cNvSpPr txBox="1"/>
          <p:nvPr/>
        </p:nvSpPr>
        <p:spPr>
          <a:xfrm>
            <a:off x="329448" y="2659264"/>
            <a:ext cx="2593665" cy="307777"/>
          </a:xfrm>
          <a:prstGeom prst="rect">
            <a:avLst/>
          </a:prstGeom>
          <a:solidFill>
            <a:schemeClr val="accent5"/>
          </a:solidFill>
        </p:spPr>
        <p:txBody>
          <a:bodyPr wrap="square" rtlCol="0">
            <a:spAutoFit/>
          </a:bodyPr>
          <a:lstStyle>
            <a:defPPr>
              <a:defRPr lang="en-US"/>
            </a:defPPr>
            <a:lvl1pPr>
              <a:defRPr sz="1600"/>
            </a:lvl1pPr>
          </a:lstStyle>
          <a:p>
            <a:r>
              <a:rPr lang="en-US" sz="1400" dirty="0">
                <a:solidFill>
                  <a:schemeClr val="bg1"/>
                </a:solidFill>
              </a:rPr>
              <a:t>Project Planning Documents</a:t>
            </a:r>
            <a:endParaRPr lang="en-IN" sz="1400" dirty="0">
              <a:solidFill>
                <a:schemeClr val="bg1"/>
              </a:solidFill>
            </a:endParaRPr>
          </a:p>
        </p:txBody>
      </p:sp>
      <p:sp>
        <p:nvSpPr>
          <p:cNvPr id="131" name="Content Placeholder 11">
            <a:extLst>
              <a:ext uri="{FF2B5EF4-FFF2-40B4-BE49-F238E27FC236}">
                <a16:creationId xmlns:a16="http://schemas.microsoft.com/office/drawing/2014/main" id="{B7D7691C-19F7-4168-82B9-FF8A7A0923E8}"/>
              </a:ext>
            </a:extLst>
          </p:cNvPr>
          <p:cNvSpPr txBox="1">
            <a:spLocks/>
          </p:cNvSpPr>
          <p:nvPr/>
        </p:nvSpPr>
        <p:spPr>
          <a:xfrm>
            <a:off x="3255191" y="1640209"/>
            <a:ext cx="2618183" cy="1331182"/>
          </a:xfrm>
          <a:prstGeom prst="rect">
            <a:avLst/>
          </a:prstGeom>
        </p:spPr>
        <p:txBody>
          <a:bodyPr vert="horz" lIns="0" tIns="0" rIns="91428" bIns="45715" rtlCol="0">
            <a:noAutofit/>
          </a:bodyPr>
          <a:lstStyle>
            <a:lvl1pPr marL="285750" indent="-285750" algn="l" defTabSz="914286" rtl="0" eaLnBrk="1" latinLnBrk="0" hangingPunct="1">
              <a:lnSpc>
                <a:spcPct val="90000"/>
              </a:lnSpc>
              <a:spcBef>
                <a:spcPts val="6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lang="en-US" sz="1200" kern="1200" dirty="0" smtClean="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lang="en-US" sz="1400" kern="1200" dirty="0" smtClean="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lang="en-US" sz="1200" kern="1200" dirty="0" smtClean="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lang="en-US" sz="1200" kern="1200" dirty="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0000" indent="-180000">
              <a:spcBef>
                <a:spcPts val="300"/>
              </a:spcBef>
            </a:pPr>
            <a:r>
              <a:rPr lang="en-US" sz="1100" dirty="0">
                <a:solidFill>
                  <a:schemeClr val="tx1"/>
                </a:solidFill>
              </a:rPr>
              <a:t>Application Compatibility Report</a:t>
            </a:r>
          </a:p>
          <a:p>
            <a:pPr marL="180000" indent="-180000">
              <a:spcBef>
                <a:spcPts val="300"/>
              </a:spcBef>
            </a:pPr>
            <a:r>
              <a:rPr lang="en-US" sz="1100" dirty="0">
                <a:solidFill>
                  <a:schemeClr val="tx1"/>
                </a:solidFill>
              </a:rPr>
              <a:t>App Environment Readiness Checklist (OS, DB, run-time)</a:t>
            </a:r>
          </a:p>
          <a:p>
            <a:pPr marL="180000" indent="-180000">
              <a:spcBef>
                <a:spcPts val="300"/>
              </a:spcBef>
            </a:pPr>
            <a:r>
              <a:rPr lang="en-US" sz="1100" dirty="0">
                <a:solidFill>
                  <a:schemeClr val="tx1"/>
                </a:solidFill>
              </a:rPr>
              <a:t>Network Architecture</a:t>
            </a:r>
          </a:p>
          <a:p>
            <a:pPr marL="180000" indent="-180000">
              <a:spcBef>
                <a:spcPts val="300"/>
              </a:spcBef>
            </a:pPr>
            <a:r>
              <a:rPr lang="en-US" sz="1100" dirty="0">
                <a:solidFill>
                  <a:schemeClr val="tx1"/>
                </a:solidFill>
              </a:rPr>
              <a:t>Access, Rights, Permission for Checklist</a:t>
            </a:r>
          </a:p>
          <a:p>
            <a:pPr marL="180000" indent="-180000">
              <a:spcBef>
                <a:spcPts val="300"/>
              </a:spcBef>
            </a:pPr>
            <a:r>
              <a:rPr lang="en-US" sz="1100" dirty="0">
                <a:solidFill>
                  <a:schemeClr val="tx1"/>
                </a:solidFill>
              </a:rPr>
              <a:t>Backup Report Application Wise</a:t>
            </a:r>
          </a:p>
          <a:p>
            <a:pPr marL="180000" indent="-180000">
              <a:spcBef>
                <a:spcPts val="300"/>
              </a:spcBef>
            </a:pPr>
            <a:r>
              <a:rPr lang="en-US" sz="1100" dirty="0">
                <a:solidFill>
                  <a:schemeClr val="tx1"/>
                </a:solidFill>
              </a:rPr>
              <a:t>WAN Link Planning Document</a:t>
            </a:r>
          </a:p>
          <a:p>
            <a:pPr marL="180000" indent="-180000">
              <a:spcBef>
                <a:spcPts val="300"/>
              </a:spcBef>
            </a:pPr>
            <a:r>
              <a:rPr lang="en-US" sz="1100" dirty="0">
                <a:solidFill>
                  <a:schemeClr val="tx1"/>
                </a:solidFill>
              </a:rPr>
              <a:t>Roll Back Plan</a:t>
            </a:r>
          </a:p>
          <a:p>
            <a:pPr marL="180000" indent="-180000">
              <a:spcBef>
                <a:spcPts val="300"/>
              </a:spcBef>
            </a:pPr>
            <a:r>
              <a:rPr lang="en-US" sz="1100" dirty="0">
                <a:solidFill>
                  <a:schemeClr val="tx1"/>
                </a:solidFill>
              </a:rPr>
              <a:t>DR Drill Calendar</a:t>
            </a:r>
          </a:p>
          <a:p>
            <a:pPr>
              <a:spcBef>
                <a:spcPts val="300"/>
              </a:spcBef>
            </a:pPr>
            <a:endParaRPr lang="en-US" sz="1100" dirty="0">
              <a:solidFill>
                <a:schemeClr val="tx1"/>
              </a:solidFill>
            </a:endParaRPr>
          </a:p>
        </p:txBody>
      </p:sp>
      <p:sp>
        <p:nvSpPr>
          <p:cNvPr id="132" name="TextBox 131">
            <a:extLst>
              <a:ext uri="{FF2B5EF4-FFF2-40B4-BE49-F238E27FC236}">
                <a16:creationId xmlns:a16="http://schemas.microsoft.com/office/drawing/2014/main" id="{91C75C1C-6B7A-439C-8AF0-9D0025C8E943}"/>
              </a:ext>
            </a:extLst>
          </p:cNvPr>
          <p:cNvSpPr txBox="1"/>
          <p:nvPr/>
        </p:nvSpPr>
        <p:spPr>
          <a:xfrm>
            <a:off x="6192130" y="1029271"/>
            <a:ext cx="2628020" cy="523220"/>
          </a:xfrm>
          <a:prstGeom prst="rect">
            <a:avLst/>
          </a:prstGeom>
          <a:solidFill>
            <a:schemeClr val="accent4"/>
          </a:solidFill>
        </p:spPr>
        <p:txBody>
          <a:bodyPr wrap="square" rtlCol="0">
            <a:spAutoFit/>
          </a:bodyPr>
          <a:lstStyle>
            <a:defPPr>
              <a:defRPr lang="en-US"/>
            </a:defPPr>
            <a:lvl1pPr>
              <a:defRPr sz="1600"/>
            </a:lvl1pPr>
          </a:lstStyle>
          <a:p>
            <a:r>
              <a:rPr lang="en-US" sz="1400" dirty="0">
                <a:solidFill>
                  <a:schemeClr val="bg1"/>
                </a:solidFill>
              </a:rPr>
              <a:t>Post Migration Check List for Each Move Group</a:t>
            </a:r>
            <a:endParaRPr lang="en-IN" sz="1400" dirty="0">
              <a:solidFill>
                <a:schemeClr val="bg1"/>
              </a:solidFill>
            </a:endParaRPr>
          </a:p>
        </p:txBody>
      </p:sp>
      <p:sp>
        <p:nvSpPr>
          <p:cNvPr id="133" name="Content Placeholder 11">
            <a:extLst>
              <a:ext uri="{FF2B5EF4-FFF2-40B4-BE49-F238E27FC236}">
                <a16:creationId xmlns:a16="http://schemas.microsoft.com/office/drawing/2014/main" id="{E4BE9E65-0821-42BD-9459-68B292C440FA}"/>
              </a:ext>
            </a:extLst>
          </p:cNvPr>
          <p:cNvSpPr txBox="1">
            <a:spLocks/>
          </p:cNvSpPr>
          <p:nvPr/>
        </p:nvSpPr>
        <p:spPr>
          <a:xfrm>
            <a:off x="6192131" y="1640209"/>
            <a:ext cx="2628019" cy="1331182"/>
          </a:xfrm>
          <a:prstGeom prst="rect">
            <a:avLst/>
          </a:prstGeom>
        </p:spPr>
        <p:txBody>
          <a:bodyPr vert="horz" lIns="0" tIns="0" rIns="91428" bIns="45715" rtlCol="0">
            <a:noAutofit/>
          </a:bodyPr>
          <a:lstStyle>
            <a:lvl1pPr marL="285750" indent="-285750" algn="l" defTabSz="914286" rtl="0" eaLnBrk="1" latinLnBrk="0" hangingPunct="1">
              <a:lnSpc>
                <a:spcPct val="90000"/>
              </a:lnSpc>
              <a:spcBef>
                <a:spcPts val="6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lang="en-US" sz="1200" kern="1200" dirty="0" smtClean="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lang="en-US" sz="1400" kern="1200" dirty="0" smtClean="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lang="en-US" sz="1200" kern="1200" dirty="0" smtClean="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lang="en-US" sz="1200" kern="1200" dirty="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180000" indent="-180000">
              <a:spcBef>
                <a:spcPts val="300"/>
              </a:spcBef>
            </a:pPr>
            <a:r>
              <a:rPr lang="en-US" sz="1100" dirty="0">
                <a:solidFill>
                  <a:schemeClr val="tx1"/>
                </a:solidFill>
              </a:rPr>
              <a:t>Test Cases</a:t>
            </a:r>
          </a:p>
          <a:p>
            <a:pPr marL="180000" indent="-180000">
              <a:spcBef>
                <a:spcPts val="300"/>
              </a:spcBef>
            </a:pPr>
            <a:r>
              <a:rPr lang="en-US" sz="1100" dirty="0">
                <a:solidFill>
                  <a:schemeClr val="tx1"/>
                </a:solidFill>
              </a:rPr>
              <a:t>Verification Checklist</a:t>
            </a:r>
          </a:p>
          <a:p>
            <a:pPr marL="180000" indent="-180000">
              <a:spcBef>
                <a:spcPts val="300"/>
              </a:spcBef>
            </a:pPr>
            <a:r>
              <a:rPr lang="en-US" sz="1100" dirty="0">
                <a:solidFill>
                  <a:schemeClr val="tx1"/>
                </a:solidFill>
              </a:rPr>
              <a:t>DR Drill Calendar</a:t>
            </a:r>
          </a:p>
          <a:p>
            <a:pPr marL="180000" indent="-180000">
              <a:spcBef>
                <a:spcPts val="300"/>
              </a:spcBef>
            </a:pPr>
            <a:endParaRPr lang="en-US" sz="1100" dirty="0">
              <a:solidFill>
                <a:schemeClr val="tx1"/>
              </a:solidFill>
            </a:endParaRPr>
          </a:p>
        </p:txBody>
      </p:sp>
    </p:spTree>
    <p:extLst>
      <p:ext uri="{BB962C8B-B14F-4D97-AF65-F5344CB8AC3E}">
        <p14:creationId xmlns:p14="http://schemas.microsoft.com/office/powerpoint/2010/main" val="711333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BB42BC-B247-4706-AEF9-A5EA3048850B}"/>
              </a:ext>
            </a:extLst>
          </p:cNvPr>
          <p:cNvSpPr txBox="1"/>
          <p:nvPr/>
        </p:nvSpPr>
        <p:spPr>
          <a:xfrm>
            <a:off x="2906325" y="1105327"/>
            <a:ext cx="488138" cy="300082"/>
          </a:xfrm>
          <a:prstGeom prst="rect">
            <a:avLst/>
          </a:prstGeom>
          <a:solidFill>
            <a:srgbClr val="FFFFFF"/>
          </a:solidFill>
        </p:spPr>
        <p:txBody>
          <a:bodyPr wrap="square" rtlCol="0">
            <a:spAutoFit/>
          </a:bodyPr>
          <a:lstStyle/>
          <a:p>
            <a:endParaRPr lang="en-US" sz="1350" dirty="0"/>
          </a:p>
        </p:txBody>
      </p:sp>
      <p:pic>
        <p:nvPicPr>
          <p:cNvPr id="6" name="Picture 5" descr="A screenshot of a cell phone&#10;&#10;Description automatically generated">
            <a:extLst>
              <a:ext uri="{FF2B5EF4-FFF2-40B4-BE49-F238E27FC236}">
                <a16:creationId xmlns:a16="http://schemas.microsoft.com/office/drawing/2014/main" id="{5AF58CF3-B5CB-4F61-8968-E196EC95DF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6217" y="1203598"/>
            <a:ext cx="3326609" cy="1636364"/>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B18C4678-20ED-430F-AFA1-CF7BB34D30FD}"/>
              </a:ext>
            </a:extLst>
          </p:cNvPr>
          <p:cNvSpPr/>
          <p:nvPr/>
        </p:nvSpPr>
        <p:spPr>
          <a:xfrm>
            <a:off x="5034528" y="832414"/>
            <a:ext cx="3623108" cy="276999"/>
          </a:xfrm>
          <a:prstGeom prst="rect">
            <a:avLst/>
          </a:prstGeom>
        </p:spPr>
        <p:txBody>
          <a:bodyPr wrap="none">
            <a:spAutoFit/>
          </a:bodyPr>
          <a:lstStyle/>
          <a:p>
            <a:pPr algn="ctr"/>
            <a:r>
              <a:rPr lang="en-US" sz="1200" b="1" spc="-6" dirty="0">
                <a:solidFill>
                  <a:srgbClr val="3C3C3C"/>
                </a:solidFill>
                <a:latin typeface="Roboto Lt" pitchFamily="2" charset="0"/>
                <a:ea typeface="Roboto Lt" pitchFamily="2" charset="0"/>
                <a:cs typeface="Trebuchet MS"/>
              </a:rPr>
              <a:t>RELATIONSHIPS BASED ON CONFIGURATION </a:t>
            </a:r>
            <a:endParaRPr lang="en-IN" sz="1200" dirty="0"/>
          </a:p>
        </p:txBody>
      </p:sp>
      <p:pic>
        <p:nvPicPr>
          <p:cNvPr id="9" name="Picture 8" descr="A screenshot of a social media post&#10;&#10;Description automatically generated">
            <a:extLst>
              <a:ext uri="{FF2B5EF4-FFF2-40B4-BE49-F238E27FC236}">
                <a16:creationId xmlns:a16="http://schemas.microsoft.com/office/drawing/2014/main" id="{251FED26-52E1-415E-94F1-600053F42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7682" y="3064595"/>
            <a:ext cx="3298086" cy="1636364"/>
          </a:xfrm>
          <a:prstGeom prst="rect">
            <a:avLst/>
          </a:prstGeom>
          <a:effectLst>
            <a:outerShdw blurRad="63500" sx="102000" sy="102000" algn="ctr" rotWithShape="0">
              <a:prstClr val="black">
                <a:alpha val="40000"/>
              </a:prstClr>
            </a:outerShdw>
          </a:effectLst>
        </p:spPr>
      </p:pic>
      <p:pic>
        <p:nvPicPr>
          <p:cNvPr id="10" name="Picture 9" descr="A screenshot of a computer&#10;&#10;Description automatically generated">
            <a:extLst>
              <a:ext uri="{FF2B5EF4-FFF2-40B4-BE49-F238E27FC236}">
                <a16:creationId xmlns:a16="http://schemas.microsoft.com/office/drawing/2014/main" id="{0213A6F7-23DD-48BB-8261-D8105FA42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535" y="3007939"/>
            <a:ext cx="3628689" cy="1800000"/>
          </a:xfrm>
          <a:prstGeom prst="rect">
            <a:avLst/>
          </a:prstGeom>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CB4C1CA7-6595-4FC8-903B-F38C765D4968}"/>
              </a:ext>
            </a:extLst>
          </p:cNvPr>
          <p:cNvSpPr/>
          <p:nvPr/>
        </p:nvSpPr>
        <p:spPr>
          <a:xfrm>
            <a:off x="1339736" y="854591"/>
            <a:ext cx="2074286" cy="276999"/>
          </a:xfrm>
          <a:prstGeom prst="rect">
            <a:avLst/>
          </a:prstGeom>
        </p:spPr>
        <p:txBody>
          <a:bodyPr wrap="none">
            <a:spAutoFit/>
          </a:bodyPr>
          <a:lstStyle/>
          <a:p>
            <a:pPr algn="ctr"/>
            <a:r>
              <a:rPr lang="en-US" sz="1200" b="1" spc="-6" dirty="0">
                <a:solidFill>
                  <a:srgbClr val="3C3C3C"/>
                </a:solidFill>
                <a:latin typeface="Roboto Lt" pitchFamily="2" charset="0"/>
                <a:ea typeface="Roboto Lt" pitchFamily="2" charset="0"/>
                <a:cs typeface="Trebuchet MS"/>
              </a:rPr>
              <a:t>RESOURCE UTILIZATION </a:t>
            </a:r>
            <a:endParaRPr lang="en-IN" sz="1200" dirty="0"/>
          </a:p>
        </p:txBody>
      </p:sp>
      <p:sp>
        <p:nvSpPr>
          <p:cNvPr id="11" name="Title 1">
            <a:extLst>
              <a:ext uri="{FF2B5EF4-FFF2-40B4-BE49-F238E27FC236}">
                <a16:creationId xmlns:a16="http://schemas.microsoft.com/office/drawing/2014/main" id="{E499EC16-E8F0-40BE-AD41-F32D130637F3}"/>
              </a:ext>
            </a:extLst>
          </p:cNvPr>
          <p:cNvSpPr>
            <a:spLocks noGrp="1"/>
          </p:cNvSpPr>
          <p:nvPr>
            <p:ph type="title"/>
          </p:nvPr>
        </p:nvSpPr>
        <p:spPr/>
        <p:txBody>
          <a:bodyPr/>
          <a:lstStyle/>
          <a:p>
            <a:r>
              <a:rPr lang="en-US" dirty="0"/>
              <a:t>Sify Discover – Sample TOOL SNAPSHOTS</a:t>
            </a:r>
          </a:p>
        </p:txBody>
      </p:sp>
      <p:pic>
        <p:nvPicPr>
          <p:cNvPr id="4" name="Picture 3">
            <a:extLst>
              <a:ext uri="{FF2B5EF4-FFF2-40B4-BE49-F238E27FC236}">
                <a16:creationId xmlns:a16="http://schemas.microsoft.com/office/drawing/2014/main" id="{5D10416E-30A1-4822-A965-C99F88884822}"/>
              </a:ext>
            </a:extLst>
          </p:cNvPr>
          <p:cNvPicPr>
            <a:picLocks noChangeAspect="1"/>
          </p:cNvPicPr>
          <p:nvPr/>
        </p:nvPicPr>
        <p:blipFill>
          <a:blip r:embed="rId5"/>
          <a:stretch>
            <a:fillRect/>
          </a:stretch>
        </p:blipFill>
        <p:spPr>
          <a:xfrm>
            <a:off x="598920" y="1103328"/>
            <a:ext cx="3555919" cy="1800000"/>
          </a:xfrm>
          <a:prstGeom prst="rect">
            <a:avLst/>
          </a:prstGeom>
        </p:spPr>
      </p:pic>
    </p:spTree>
    <p:extLst>
      <p:ext uri="{BB962C8B-B14F-4D97-AF65-F5344CB8AC3E}">
        <p14:creationId xmlns:p14="http://schemas.microsoft.com/office/powerpoint/2010/main" val="195120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00A528DF-D215-450C-9DB5-2AB96B301B6B}" type="slidenum">
              <a:rPr kumimoji="0" lang="en-US" sz="10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tint val="75000"/>
                </a:prstClr>
              </a:solidFill>
              <a:effectLst/>
              <a:uLnTx/>
              <a:uFillTx/>
              <a:latin typeface="Trebuchet MS" pitchFamily="34" charset="0"/>
              <a:ea typeface="+mn-ea"/>
              <a:cs typeface="+mn-cs"/>
            </a:endParaRPr>
          </a:p>
        </p:txBody>
      </p:sp>
      <p:sp>
        <p:nvSpPr>
          <p:cNvPr id="3" name="Title 2"/>
          <p:cNvSpPr>
            <a:spLocks noGrp="1"/>
          </p:cNvSpPr>
          <p:nvPr>
            <p:ph type="title"/>
          </p:nvPr>
        </p:nvSpPr>
        <p:spPr/>
        <p:txBody>
          <a:bodyPr/>
          <a:lstStyle/>
          <a:p>
            <a:r>
              <a:rPr lang="en-IN" dirty="0"/>
              <a:t>AGENDA</a:t>
            </a:r>
            <a:endParaRPr lang="en-IN" dirty="0">
              <a:solidFill>
                <a:srgbClr val="FF0000"/>
              </a:solidFill>
            </a:endParaRPr>
          </a:p>
        </p:txBody>
      </p:sp>
      <p:sp>
        <p:nvSpPr>
          <p:cNvPr id="8" name="Text Placeholder 7">
            <a:extLst>
              <a:ext uri="{FF2B5EF4-FFF2-40B4-BE49-F238E27FC236}">
                <a16:creationId xmlns:a16="http://schemas.microsoft.com/office/drawing/2014/main" id="{51854FD3-5A39-45C1-BDB8-B9D9B0BB897B}"/>
              </a:ext>
            </a:extLst>
          </p:cNvPr>
          <p:cNvSpPr>
            <a:spLocks noGrp="1"/>
          </p:cNvSpPr>
          <p:nvPr>
            <p:ph type="body" sz="quarter" idx="13"/>
          </p:nvPr>
        </p:nvSpPr>
        <p:spPr/>
        <p:txBody>
          <a:bodyPr/>
          <a:lstStyle/>
          <a:p>
            <a:r>
              <a:rPr lang="en-IN" b="1" dirty="0"/>
              <a:t>SIFY’S JOURNEY AND MARKET POSITION</a:t>
            </a:r>
          </a:p>
        </p:txBody>
      </p:sp>
      <p:sp>
        <p:nvSpPr>
          <p:cNvPr id="14" name="Text Placeholder 13">
            <a:extLst>
              <a:ext uri="{FF2B5EF4-FFF2-40B4-BE49-F238E27FC236}">
                <a16:creationId xmlns:a16="http://schemas.microsoft.com/office/drawing/2014/main" id="{C9A09E7D-1091-45AE-8971-C38646C60424}"/>
              </a:ext>
            </a:extLst>
          </p:cNvPr>
          <p:cNvSpPr>
            <a:spLocks noGrp="1"/>
          </p:cNvSpPr>
          <p:nvPr>
            <p:ph type="body" sz="quarter" idx="14"/>
          </p:nvPr>
        </p:nvSpPr>
        <p:spPr/>
        <p:txBody>
          <a:bodyPr/>
          <a:lstStyle/>
          <a:p>
            <a:r>
              <a:rPr lang="en-US" b="1" dirty="0"/>
              <a:t>CURRENT STATUS &amp; SIFY’S RELEVENCE</a:t>
            </a:r>
          </a:p>
        </p:txBody>
      </p:sp>
      <p:sp>
        <p:nvSpPr>
          <p:cNvPr id="15" name="Text Placeholder 14">
            <a:extLst>
              <a:ext uri="{FF2B5EF4-FFF2-40B4-BE49-F238E27FC236}">
                <a16:creationId xmlns:a16="http://schemas.microsoft.com/office/drawing/2014/main" id="{245481E0-2C0D-45B8-9BFE-FCF2E0F950E9}"/>
              </a:ext>
            </a:extLst>
          </p:cNvPr>
          <p:cNvSpPr>
            <a:spLocks noGrp="1"/>
          </p:cNvSpPr>
          <p:nvPr>
            <p:ph type="body" sz="quarter" idx="15"/>
          </p:nvPr>
        </p:nvSpPr>
        <p:spPr/>
        <p:txBody>
          <a:bodyPr/>
          <a:lstStyle/>
          <a:p>
            <a:r>
              <a:rPr lang="en-IN" b="1" dirty="0"/>
              <a:t>EXECUTION FRAMEWORK</a:t>
            </a:r>
          </a:p>
        </p:txBody>
      </p:sp>
      <p:sp>
        <p:nvSpPr>
          <p:cNvPr id="16" name="Text Placeholder 15">
            <a:extLst>
              <a:ext uri="{FF2B5EF4-FFF2-40B4-BE49-F238E27FC236}">
                <a16:creationId xmlns:a16="http://schemas.microsoft.com/office/drawing/2014/main" id="{83C8513A-6F29-4E3D-9504-1EE034140C42}"/>
              </a:ext>
            </a:extLst>
          </p:cNvPr>
          <p:cNvSpPr>
            <a:spLocks noGrp="1"/>
          </p:cNvSpPr>
          <p:nvPr>
            <p:ph type="body" sz="quarter" idx="16"/>
          </p:nvPr>
        </p:nvSpPr>
        <p:spPr/>
        <p:txBody>
          <a:bodyPr/>
          <a:lstStyle/>
          <a:p>
            <a:r>
              <a:rPr lang="en-IN" b="1" dirty="0"/>
              <a:t>DIGITAL INNOVATION</a:t>
            </a:r>
          </a:p>
        </p:txBody>
      </p:sp>
      <p:sp>
        <p:nvSpPr>
          <p:cNvPr id="17" name="Text Placeholder 16">
            <a:extLst>
              <a:ext uri="{FF2B5EF4-FFF2-40B4-BE49-F238E27FC236}">
                <a16:creationId xmlns:a16="http://schemas.microsoft.com/office/drawing/2014/main" id="{2749ABD2-B395-4C24-8E78-7CF4526AB2F4}"/>
              </a:ext>
            </a:extLst>
          </p:cNvPr>
          <p:cNvSpPr>
            <a:spLocks noGrp="1"/>
          </p:cNvSpPr>
          <p:nvPr>
            <p:ph type="body" sz="quarter" idx="17"/>
          </p:nvPr>
        </p:nvSpPr>
        <p:spPr/>
        <p:txBody>
          <a:bodyPr/>
          <a:lstStyle/>
          <a:p>
            <a:r>
              <a:rPr lang="en-IN" b="1" dirty="0"/>
              <a:t>CASE STUDIES</a:t>
            </a:r>
          </a:p>
        </p:txBody>
      </p:sp>
    </p:spTree>
    <p:extLst>
      <p:ext uri="{BB962C8B-B14F-4D97-AF65-F5344CB8AC3E}">
        <p14:creationId xmlns:p14="http://schemas.microsoft.com/office/powerpoint/2010/main" val="350640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p:txBody>
          <a:bodyPr/>
          <a:lstStyle/>
          <a:p>
            <a:r>
              <a:rPr lang="en-US" dirty="0"/>
              <a:t>ARCHITECTURE WITH NETWORK AND SECURITY CONSTRUCT</a:t>
            </a:r>
            <a:endParaRPr lang="en-IN" dirty="0"/>
          </a:p>
        </p:txBody>
      </p:sp>
    </p:spTree>
    <p:extLst>
      <p:ext uri="{BB962C8B-B14F-4D97-AF65-F5344CB8AC3E}">
        <p14:creationId xmlns:p14="http://schemas.microsoft.com/office/powerpoint/2010/main" val="463106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F692-EC6E-4346-9020-8A6B8202F692}"/>
              </a:ext>
            </a:extLst>
          </p:cNvPr>
          <p:cNvSpPr>
            <a:spLocks noGrp="1"/>
          </p:cNvSpPr>
          <p:nvPr>
            <p:ph type="title"/>
          </p:nvPr>
        </p:nvSpPr>
        <p:spPr/>
        <p:txBody>
          <a:bodyPr/>
          <a:lstStyle/>
          <a:p>
            <a:r>
              <a:rPr lang="en-US" dirty="0"/>
              <a:t>CLOUD CONFIGURATION FOR NETWORK/SECURITY</a:t>
            </a:r>
            <a:endParaRPr lang="en-IN" dirty="0"/>
          </a:p>
        </p:txBody>
      </p:sp>
      <p:sp>
        <p:nvSpPr>
          <p:cNvPr id="3" name="Content Placeholder 2">
            <a:extLst>
              <a:ext uri="{FF2B5EF4-FFF2-40B4-BE49-F238E27FC236}">
                <a16:creationId xmlns:a16="http://schemas.microsoft.com/office/drawing/2014/main" id="{BB489BD1-D296-418D-AB8E-D96A49E6337E}"/>
              </a:ext>
            </a:extLst>
          </p:cNvPr>
          <p:cNvSpPr>
            <a:spLocks noGrp="1"/>
          </p:cNvSpPr>
          <p:nvPr>
            <p:ph idx="1"/>
          </p:nvPr>
        </p:nvSpPr>
        <p:spPr/>
        <p:txBody>
          <a:bodyPr>
            <a:normAutofit fontScale="85000" lnSpcReduction="20000"/>
          </a:bodyPr>
          <a:lstStyle/>
          <a:p>
            <a:r>
              <a:rPr lang="en-US" b="1" dirty="0"/>
              <a:t>AWS Account Creation</a:t>
            </a:r>
          </a:p>
          <a:p>
            <a:pPr lvl="1"/>
            <a:r>
              <a:rPr lang="en-US" dirty="0"/>
              <a:t>Account specific to VPC</a:t>
            </a:r>
          </a:p>
          <a:p>
            <a:pPr lvl="1"/>
            <a:r>
              <a:rPr lang="en-US" dirty="0"/>
              <a:t>Console Account-MFA (Mandated)</a:t>
            </a:r>
          </a:p>
          <a:p>
            <a:pPr lvl="1"/>
            <a:r>
              <a:rPr lang="en-US" dirty="0"/>
              <a:t>All AWS account with Active Directory Integrated</a:t>
            </a:r>
          </a:p>
          <a:p>
            <a:endParaRPr lang="en-US" dirty="0"/>
          </a:p>
          <a:p>
            <a:r>
              <a:rPr lang="en-US" b="1" dirty="0"/>
              <a:t>VPC Configuration</a:t>
            </a:r>
          </a:p>
          <a:p>
            <a:pPr lvl="1"/>
            <a:r>
              <a:rPr lang="en-US" dirty="0"/>
              <a:t>Multiple VPC- Production, Pre-Prod, Shared Services </a:t>
            </a:r>
          </a:p>
          <a:p>
            <a:pPr lvl="1"/>
            <a:r>
              <a:rPr lang="en-US" dirty="0"/>
              <a:t>All these VPCs will be integrated with Transit-Gateway to support inter route as per business demand</a:t>
            </a:r>
          </a:p>
          <a:p>
            <a:pPr lvl="1"/>
            <a:r>
              <a:rPr lang="en-US" dirty="0"/>
              <a:t>One Direct Connect will be common for all VPC</a:t>
            </a:r>
          </a:p>
          <a:p>
            <a:pPr lvl="1"/>
            <a:endParaRPr lang="en-US" dirty="0"/>
          </a:p>
          <a:p>
            <a:r>
              <a:rPr lang="en-US" b="1" dirty="0"/>
              <a:t>External Firewall</a:t>
            </a:r>
          </a:p>
          <a:p>
            <a:pPr lvl="1"/>
            <a:r>
              <a:rPr lang="en-US" dirty="0"/>
              <a:t>External Firewall considered for AZ1 &amp; AZ2</a:t>
            </a:r>
          </a:p>
          <a:p>
            <a:endParaRPr lang="en-US" dirty="0"/>
          </a:p>
          <a:p>
            <a:r>
              <a:rPr lang="en-US" b="1" dirty="0"/>
              <a:t>NACL &amp; Security Group Configuration</a:t>
            </a:r>
          </a:p>
          <a:p>
            <a:pPr lvl="1"/>
            <a:r>
              <a:rPr lang="en-US" dirty="0"/>
              <a:t>Configuration of NACL &amp; Security group creation for each VPC section as per the SOP defined for each application.</a:t>
            </a:r>
          </a:p>
        </p:txBody>
      </p:sp>
    </p:spTree>
    <p:extLst>
      <p:ext uri="{BB962C8B-B14F-4D97-AF65-F5344CB8AC3E}">
        <p14:creationId xmlns:p14="http://schemas.microsoft.com/office/powerpoint/2010/main" val="1084544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947B-14F7-4CA6-8809-6D004376ACBA}"/>
              </a:ext>
            </a:extLst>
          </p:cNvPr>
          <p:cNvSpPr>
            <a:spLocks noGrp="1"/>
          </p:cNvSpPr>
          <p:nvPr>
            <p:ph type="title"/>
          </p:nvPr>
        </p:nvSpPr>
        <p:spPr/>
        <p:txBody>
          <a:bodyPr/>
          <a:lstStyle/>
          <a:p>
            <a:r>
              <a:rPr lang="en-US" dirty="0"/>
              <a:t>Cloud configuration for network and security (</a:t>
            </a:r>
            <a:r>
              <a:rPr lang="en-US" dirty="0" err="1"/>
              <a:t>contd</a:t>
            </a:r>
            <a:r>
              <a:rPr lang="en-US" dirty="0"/>
              <a:t>…)</a:t>
            </a:r>
            <a:endParaRPr lang="en-IN" dirty="0"/>
          </a:p>
        </p:txBody>
      </p:sp>
      <p:pic>
        <p:nvPicPr>
          <p:cNvPr id="5" name="Picture 4">
            <a:extLst>
              <a:ext uri="{FF2B5EF4-FFF2-40B4-BE49-F238E27FC236}">
                <a16:creationId xmlns:a16="http://schemas.microsoft.com/office/drawing/2014/main" id="{CF8BBA37-6952-4B89-A0DA-5DA35FBDA9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4001" y="1100066"/>
            <a:ext cx="6192688" cy="3532824"/>
          </a:xfrm>
          <a:prstGeom prst="rect">
            <a:avLst/>
          </a:prstGeom>
        </p:spPr>
      </p:pic>
      <p:sp>
        <p:nvSpPr>
          <p:cNvPr id="6" name="TextBox 5">
            <a:extLst>
              <a:ext uri="{FF2B5EF4-FFF2-40B4-BE49-F238E27FC236}">
                <a16:creationId xmlns:a16="http://schemas.microsoft.com/office/drawing/2014/main" id="{BEABDFCA-BDA1-4759-844B-705F34C6B20B}"/>
              </a:ext>
            </a:extLst>
          </p:cNvPr>
          <p:cNvSpPr txBox="1"/>
          <p:nvPr/>
        </p:nvSpPr>
        <p:spPr>
          <a:xfrm>
            <a:off x="237032" y="3632278"/>
            <a:ext cx="3983223" cy="1169551"/>
          </a:xfrm>
          <a:prstGeom prst="rect">
            <a:avLst/>
          </a:prstGeom>
          <a:noFill/>
        </p:spPr>
        <p:txBody>
          <a:bodyPr wrap="square" rtlCol="0">
            <a:spAutoFit/>
          </a:bodyPr>
          <a:lstStyle/>
          <a:p>
            <a:pPr marL="285750" marR="0" lvl="0" indent="-285750" algn="just" defTabSz="914286"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Trebuchet MS"/>
                <a:ea typeface="+mn-ea"/>
                <a:cs typeface="+mn-cs"/>
              </a:rPr>
              <a:t>Multi VPC with Transit Gateway</a:t>
            </a:r>
          </a:p>
          <a:p>
            <a:pPr marL="285750" marR="0" lvl="0" indent="-285750" algn="just" defTabSz="914286"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lang="en-US" sz="1200" dirty="0">
                <a:solidFill>
                  <a:prstClr val="black"/>
                </a:solidFill>
                <a:latin typeface="Trebuchet MS"/>
              </a:rPr>
              <a:t>ALB considered for each VPC</a:t>
            </a:r>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a:p>
            <a:pPr marL="285750" marR="0" lvl="0" indent="-285750" algn="just" defTabSz="914286"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Trebuchet MS"/>
                <a:ea typeface="+mn-ea"/>
                <a:cs typeface="+mn-cs"/>
              </a:rPr>
              <a:t>Clix users data flow over DX</a:t>
            </a:r>
          </a:p>
          <a:p>
            <a:pPr marL="285750" marR="0" lvl="0" indent="-285750" algn="just" defTabSz="914286"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Trebuchet MS"/>
                <a:ea typeface="+mn-ea"/>
                <a:cs typeface="+mn-cs"/>
              </a:rPr>
              <a:t>Route53-Hosted sites and </a:t>
            </a:r>
          </a:p>
          <a:p>
            <a:pPr marL="285750" marR="0" lvl="0" indent="-285750" algn="just" defTabSz="914286" rtl="0" eaLnBrk="1" fontAlgn="auto" latinLnBrk="0" hangingPunct="1">
              <a:lnSpc>
                <a:spcPct val="100000"/>
              </a:lnSpc>
              <a:spcBef>
                <a:spcPts val="3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Trebuchet MS"/>
                <a:ea typeface="+mn-ea"/>
                <a:cs typeface="+mn-cs"/>
              </a:rPr>
              <a:t>External Users VPN via External Firewall</a:t>
            </a:r>
            <a:endParaRPr kumimoji="0" lang="en-IN" sz="12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897349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p:txBody>
          <a:bodyPr/>
          <a:lstStyle/>
          <a:p>
            <a:r>
              <a:rPr lang="en-US" dirty="0"/>
              <a:t> APPLICATION AND DB MIGRATION</a:t>
            </a:r>
            <a:endParaRPr lang="en-IN" dirty="0"/>
          </a:p>
        </p:txBody>
      </p:sp>
    </p:spTree>
    <p:extLst>
      <p:ext uri="{BB962C8B-B14F-4D97-AF65-F5344CB8AC3E}">
        <p14:creationId xmlns:p14="http://schemas.microsoft.com/office/powerpoint/2010/main" val="388125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A60-96D8-4844-9F44-DDA17A7CA6A5}"/>
              </a:ext>
            </a:extLst>
          </p:cNvPr>
          <p:cNvSpPr>
            <a:spLocks noGrp="1"/>
          </p:cNvSpPr>
          <p:nvPr>
            <p:ph type="title"/>
          </p:nvPr>
        </p:nvSpPr>
        <p:spPr/>
        <p:txBody>
          <a:bodyPr/>
          <a:lstStyle/>
          <a:p>
            <a:r>
              <a:rPr lang="en-US" dirty="0"/>
              <a:t>Data Center -&gt; Cloud MIGRATION Framework</a:t>
            </a:r>
            <a:endParaRPr lang="en-IN" dirty="0"/>
          </a:p>
        </p:txBody>
      </p:sp>
      <p:grpSp>
        <p:nvGrpSpPr>
          <p:cNvPr id="4" name="Group 3">
            <a:extLst>
              <a:ext uri="{FF2B5EF4-FFF2-40B4-BE49-F238E27FC236}">
                <a16:creationId xmlns:a16="http://schemas.microsoft.com/office/drawing/2014/main" id="{E7FB822F-67A4-45FF-BB4D-479DD688B17F}"/>
              </a:ext>
            </a:extLst>
          </p:cNvPr>
          <p:cNvGrpSpPr/>
          <p:nvPr/>
        </p:nvGrpSpPr>
        <p:grpSpPr>
          <a:xfrm>
            <a:off x="363600" y="1029102"/>
            <a:ext cx="8456550" cy="3792737"/>
            <a:chOff x="363601" y="922033"/>
            <a:chExt cx="8636740" cy="4029783"/>
          </a:xfrm>
        </p:grpSpPr>
        <p:grpSp>
          <p:nvGrpSpPr>
            <p:cNvPr id="5" name="Group 4">
              <a:extLst>
                <a:ext uri="{FF2B5EF4-FFF2-40B4-BE49-F238E27FC236}">
                  <a16:creationId xmlns:a16="http://schemas.microsoft.com/office/drawing/2014/main" id="{DFC0F5E0-C6D4-4A81-896A-DE47E0C17E24}"/>
                </a:ext>
              </a:extLst>
            </p:cNvPr>
            <p:cNvGrpSpPr/>
            <p:nvPr/>
          </p:nvGrpSpPr>
          <p:grpSpPr>
            <a:xfrm>
              <a:off x="363601" y="922033"/>
              <a:ext cx="8636740" cy="4029783"/>
              <a:chOff x="576049" y="1041249"/>
              <a:chExt cx="7887914" cy="4308403"/>
            </a:xfrm>
          </p:grpSpPr>
          <p:sp>
            <p:nvSpPr>
              <p:cNvPr id="91" name="Rectangle 90"/>
              <p:cNvSpPr/>
              <p:nvPr/>
            </p:nvSpPr>
            <p:spPr bwMode="auto">
              <a:xfrm>
                <a:off x="8061033" y="1341208"/>
                <a:ext cx="336296" cy="3249363"/>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 Project Transition Cutover </a:t>
                </a:r>
              </a:p>
            </p:txBody>
          </p:sp>
          <p:sp>
            <p:nvSpPr>
              <p:cNvPr id="93" name="Pentagon 92"/>
              <p:cNvSpPr/>
              <p:nvPr/>
            </p:nvSpPr>
            <p:spPr bwMode="auto">
              <a:xfrm>
                <a:off x="576049" y="1041249"/>
                <a:ext cx="7658099" cy="284370"/>
              </a:xfrm>
              <a:prstGeom prst="homePlate">
                <a:avLst/>
              </a:prstGeom>
              <a:solidFill>
                <a:schemeClr val="accent6">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Client “ Business as Usual ” Operations &amp; In-Flight Projects</a:t>
                </a:r>
              </a:p>
            </p:txBody>
          </p:sp>
          <p:sp>
            <p:nvSpPr>
              <p:cNvPr id="95" name="Pentagon 94"/>
              <p:cNvSpPr/>
              <p:nvPr/>
            </p:nvSpPr>
            <p:spPr bwMode="auto">
              <a:xfrm>
                <a:off x="994139" y="1683701"/>
                <a:ext cx="6778542" cy="243005"/>
              </a:xfrm>
              <a:prstGeom prst="homePlate">
                <a:avLst/>
              </a:prstGeom>
              <a:solidFill>
                <a:schemeClr val="accent5">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TheSansOffice" panose="020B0503040302060204" pitchFamily="34" charset="0"/>
                    <a:ea typeface="MS PGothic" pitchFamily="34" charset="-128"/>
                    <a:cs typeface="+mn-cs"/>
                  </a:rPr>
                  <a:t>Governance and Change Control</a:t>
                </a:r>
              </a:p>
            </p:txBody>
          </p:sp>
          <p:sp>
            <p:nvSpPr>
              <p:cNvPr id="96" name="Rectangle 95"/>
              <p:cNvSpPr/>
              <p:nvPr/>
            </p:nvSpPr>
            <p:spPr bwMode="auto">
              <a:xfrm>
                <a:off x="576049" y="1408679"/>
                <a:ext cx="344049" cy="3165291"/>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Transition Start up</a:t>
                </a:r>
              </a:p>
            </p:txBody>
          </p:sp>
          <p:sp>
            <p:nvSpPr>
              <p:cNvPr id="97" name="Pentagon 96"/>
              <p:cNvSpPr/>
              <p:nvPr/>
            </p:nvSpPr>
            <p:spPr bwMode="auto">
              <a:xfrm>
                <a:off x="982070" y="2181049"/>
                <a:ext cx="1724235" cy="354503"/>
              </a:xfrm>
              <a:prstGeom prst="homePlate">
                <a:avLst>
                  <a:gd name="adj" fmla="val 65046"/>
                </a:avLst>
              </a:prstGeom>
              <a:solidFill>
                <a:schemeClr val="accent5">
                  <a:lumMod val="5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TheSansOffice" panose="020B0503040302060204" pitchFamily="34" charset="0"/>
                    <a:ea typeface="MS PGothic" pitchFamily="34" charset="-128"/>
                    <a:cs typeface="+mn-cs"/>
                  </a:rPr>
                  <a:t>Discovery &amp; Assessment</a:t>
                </a:r>
              </a:p>
            </p:txBody>
          </p:sp>
          <p:sp>
            <p:nvSpPr>
              <p:cNvPr id="98" name="Pentagon 97"/>
              <p:cNvSpPr/>
              <p:nvPr/>
            </p:nvSpPr>
            <p:spPr bwMode="auto">
              <a:xfrm>
                <a:off x="2767735" y="2158111"/>
                <a:ext cx="1749528" cy="354503"/>
              </a:xfrm>
              <a:prstGeom prst="homePlate">
                <a:avLst>
                  <a:gd name="adj" fmla="val 67196"/>
                </a:avLst>
              </a:prstGeom>
              <a:solidFill>
                <a:schemeClr val="accent5">
                  <a:lumMod val="5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Migration Planning &amp; Design</a:t>
                </a:r>
              </a:p>
            </p:txBody>
          </p:sp>
          <p:sp>
            <p:nvSpPr>
              <p:cNvPr id="99" name="Pentagon 98"/>
              <p:cNvSpPr/>
              <p:nvPr/>
            </p:nvSpPr>
            <p:spPr bwMode="auto">
              <a:xfrm>
                <a:off x="4586005" y="2158111"/>
                <a:ext cx="2502281" cy="354503"/>
              </a:xfrm>
              <a:prstGeom prst="homePlate">
                <a:avLst>
                  <a:gd name="adj" fmla="val 67196"/>
                </a:avLst>
              </a:prstGeom>
              <a:solidFill>
                <a:schemeClr val="accent5">
                  <a:lumMod val="5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prstClr val="white"/>
                    </a:solidFill>
                    <a:effectLst/>
                    <a:uLnTx/>
                    <a:uFillTx/>
                    <a:latin typeface="TheSansOffice" panose="020B0503040302060204" pitchFamily="34" charset="0"/>
                    <a:ea typeface="MS PGothic" pitchFamily="34" charset="-128"/>
                    <a:cs typeface="+mn-cs"/>
                  </a:rPr>
                  <a:t>Go-to-Cloud  execution </a:t>
                </a:r>
              </a:p>
            </p:txBody>
          </p:sp>
          <p:sp>
            <p:nvSpPr>
              <p:cNvPr id="100" name="Rectangle 99"/>
              <p:cNvSpPr/>
              <p:nvPr/>
            </p:nvSpPr>
            <p:spPr bwMode="auto">
              <a:xfrm>
                <a:off x="992569" y="2583297"/>
                <a:ext cx="264776" cy="1850813"/>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Enterprise  Discovery</a:t>
                </a:r>
              </a:p>
            </p:txBody>
          </p:sp>
          <p:sp>
            <p:nvSpPr>
              <p:cNvPr id="101" name="Rectangle 100"/>
              <p:cNvSpPr/>
              <p:nvPr/>
            </p:nvSpPr>
            <p:spPr bwMode="auto">
              <a:xfrm rot="5400000">
                <a:off x="1247176" y="2663767"/>
                <a:ext cx="1344248" cy="1198733"/>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Discover ,Validate and highlight  the environment resources &amp; application dependency  IT landscape . </a:t>
                </a:r>
              </a:p>
            </p:txBody>
          </p:sp>
          <p:sp>
            <p:nvSpPr>
              <p:cNvPr id="102" name="Rectangle 101"/>
              <p:cNvSpPr/>
              <p:nvPr/>
            </p:nvSpPr>
            <p:spPr bwMode="auto">
              <a:xfrm rot="5400000">
                <a:off x="3084577" y="2290694"/>
                <a:ext cx="605229" cy="1205861"/>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Build application Group wise Analysis &amp; Migration plan. </a:t>
                </a:r>
              </a:p>
            </p:txBody>
          </p:sp>
          <p:sp>
            <p:nvSpPr>
              <p:cNvPr id="104" name="Rectangle 103"/>
              <p:cNvSpPr/>
              <p:nvPr/>
            </p:nvSpPr>
            <p:spPr bwMode="auto">
              <a:xfrm rot="5400000">
                <a:off x="3058938" y="3004072"/>
                <a:ext cx="656509" cy="1205861"/>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Architecture Design &amp; Migration Strategy</a:t>
                </a:r>
              </a:p>
            </p:txBody>
          </p:sp>
          <p:sp>
            <p:nvSpPr>
              <p:cNvPr id="105" name="Rectangle 104"/>
              <p:cNvSpPr/>
              <p:nvPr/>
            </p:nvSpPr>
            <p:spPr bwMode="auto">
              <a:xfrm>
                <a:off x="4134298" y="2572614"/>
                <a:ext cx="285272" cy="1377207"/>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IT Optimization </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at Existing CLIX DC</a:t>
                </a:r>
              </a:p>
            </p:txBody>
          </p:sp>
          <p:sp>
            <p:nvSpPr>
              <p:cNvPr id="106" name="Rectangle 105"/>
              <p:cNvSpPr/>
              <p:nvPr/>
            </p:nvSpPr>
            <p:spPr bwMode="auto">
              <a:xfrm>
                <a:off x="4471545" y="2569158"/>
                <a:ext cx="2749021" cy="1370753"/>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68580" tIns="34290" rIns="0" bIns="34290" numCol="1" rtlCol="0" anchor="t" anchorCtr="0" compatLnSpc="1">
                <a:prstTxWarp prst="textNoShape">
                  <a:avLst/>
                </a:prstTxWarp>
              </a:bodyPr>
              <a:lstStyle/>
              <a:p>
                <a:pPr marL="108000" marR="0" lvl="0" indent="-108000" algn="l" defTabSz="914286" rtl="0" eaLnBrk="0" fontAlgn="base" latinLnBrk="0" hangingPunct="0">
                  <a:lnSpc>
                    <a:spcPct val="100000"/>
                  </a:lnSpc>
                  <a:spcBef>
                    <a:spcPct val="0"/>
                  </a:spcBef>
                  <a:spcAft>
                    <a:spcPts val="120"/>
                  </a:spcAft>
                  <a:buClrTx/>
                  <a:buSzTx/>
                  <a:buFont typeface="Wingdings" panose="05000000000000000000" pitchFamily="2" charset="2"/>
                  <a:buChar char="§"/>
                  <a:tabLst/>
                  <a:defRPr/>
                </a:pPr>
                <a:r>
                  <a:rPr kumimoji="0" lang="en-US"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Build target cloud : -  Network, security ,Compute &amp; PaaS</a:t>
                </a:r>
              </a:p>
              <a:p>
                <a:pPr marL="108000" marR="0" lvl="0" indent="-108000" algn="l" defTabSz="914286" rtl="0" eaLnBrk="0" fontAlgn="base" latinLnBrk="0" hangingPunct="0">
                  <a:lnSpc>
                    <a:spcPct val="100000"/>
                  </a:lnSpc>
                  <a:spcBef>
                    <a:spcPct val="0"/>
                  </a:spcBef>
                  <a:spcAft>
                    <a:spcPts val="120"/>
                  </a:spcAft>
                  <a:buClrTx/>
                  <a:buSzTx/>
                  <a:buFont typeface="Wingdings" panose="05000000000000000000" pitchFamily="2" charset="2"/>
                  <a:buChar char="§"/>
                  <a:tabLst/>
                  <a:defRPr/>
                </a:pPr>
                <a:r>
                  <a:rPr kumimoji="0" lang="en-US"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Streamwise Data  migration in multi mode</a:t>
                </a:r>
              </a:p>
              <a:p>
                <a:pPr marL="108000" marR="0" lvl="0" indent="-108000" algn="l" defTabSz="914286" rtl="0" eaLnBrk="0" fontAlgn="base" latinLnBrk="0" hangingPunct="0">
                  <a:lnSpc>
                    <a:spcPct val="100000"/>
                  </a:lnSpc>
                  <a:spcBef>
                    <a:spcPct val="0"/>
                  </a:spcBef>
                  <a:spcAft>
                    <a:spcPts val="120"/>
                  </a:spcAft>
                  <a:buClrTx/>
                  <a:buSzTx/>
                  <a:buFont typeface="Wingdings" panose="05000000000000000000" pitchFamily="2" charset="2"/>
                  <a:buChar char="§"/>
                  <a:tabLst/>
                  <a:defRPr/>
                </a:pPr>
                <a:r>
                  <a:rPr kumimoji="0" lang="en-US"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Test Infra, security governance  and application HA </a:t>
                </a:r>
              </a:p>
              <a:p>
                <a:pPr marL="108000" marR="0" lvl="0" indent="-108000" algn="l" defTabSz="914286" rtl="0" eaLnBrk="0" fontAlgn="base" latinLnBrk="0" hangingPunct="0">
                  <a:lnSpc>
                    <a:spcPct val="100000"/>
                  </a:lnSpc>
                  <a:spcBef>
                    <a:spcPct val="0"/>
                  </a:spcBef>
                  <a:spcAft>
                    <a:spcPts val="120"/>
                  </a:spcAft>
                  <a:buClrTx/>
                  <a:buSzTx/>
                  <a:buFont typeface="Wingdings" panose="05000000000000000000" pitchFamily="2" charset="2"/>
                  <a:buChar char="§"/>
                  <a:tabLst/>
                  <a:defRPr/>
                </a:pPr>
                <a:r>
                  <a:rPr kumimoji="0" lang="en-US"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Execute UAT  test case</a:t>
                </a:r>
              </a:p>
              <a:p>
                <a:pPr marL="108000" marR="0" lvl="0" indent="-108000" algn="l" defTabSz="914286" rtl="0" eaLnBrk="0" fontAlgn="base" latinLnBrk="0" hangingPunct="0">
                  <a:lnSpc>
                    <a:spcPct val="100000"/>
                  </a:lnSpc>
                  <a:spcBef>
                    <a:spcPct val="0"/>
                  </a:spcBef>
                  <a:spcAft>
                    <a:spcPts val="120"/>
                  </a:spcAft>
                  <a:buClrTx/>
                  <a:buSzTx/>
                  <a:buFont typeface="Wingdings" panose="05000000000000000000" pitchFamily="2" charset="2"/>
                  <a:buChar char="§"/>
                  <a:tabLst/>
                  <a:defRPr/>
                </a:pPr>
                <a:r>
                  <a:rPr kumimoji="0" lang="en-US"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Change freeze  in DC</a:t>
                </a:r>
              </a:p>
              <a:p>
                <a:pPr marL="108000" marR="0" lvl="0" indent="-108000" algn="l" defTabSz="914286" rtl="0" eaLnBrk="0" fontAlgn="base" latinLnBrk="0" hangingPunct="0">
                  <a:lnSpc>
                    <a:spcPct val="100000"/>
                  </a:lnSpc>
                  <a:spcBef>
                    <a:spcPct val="0"/>
                  </a:spcBef>
                  <a:spcAft>
                    <a:spcPts val="120"/>
                  </a:spcAft>
                  <a:buClrTx/>
                  <a:buSzTx/>
                  <a:buFont typeface="Wingdings" panose="05000000000000000000" pitchFamily="2" charset="2"/>
                  <a:buChar char="§"/>
                  <a:tabLst/>
                  <a:defRPr/>
                </a:pPr>
                <a:r>
                  <a:rPr kumimoji="0" lang="en-US"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Schedule  application group wise differential  data sync </a:t>
                </a:r>
              </a:p>
              <a:p>
                <a:pPr marL="108000" marR="0" lvl="0" indent="-108000" algn="l" defTabSz="914286" rtl="0" eaLnBrk="0" fontAlgn="base" latinLnBrk="0" hangingPunct="0">
                  <a:lnSpc>
                    <a:spcPct val="100000"/>
                  </a:lnSpc>
                  <a:spcBef>
                    <a:spcPct val="0"/>
                  </a:spcBef>
                  <a:spcAft>
                    <a:spcPts val="120"/>
                  </a:spcAft>
                  <a:buClrTx/>
                  <a:buSzTx/>
                  <a:buFont typeface="Wingdings" panose="05000000000000000000" pitchFamily="2" charset="2"/>
                  <a:buChar char="§"/>
                  <a:tabLst/>
                  <a:defRPr/>
                </a:pPr>
                <a:r>
                  <a:rPr kumimoji="0" lang="en-US"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Plan for cutover to target DC</a:t>
                </a:r>
              </a:p>
              <a:p>
                <a:pPr marL="0" marR="0" lvl="0" indent="0" algn="ctr" defTabSz="914286" rtl="0" eaLnBrk="0" fontAlgn="base" latinLnBrk="0" hangingPunct="0">
                  <a:lnSpc>
                    <a:spcPct val="100000"/>
                  </a:lnSpc>
                  <a:spcBef>
                    <a:spcPct val="0"/>
                  </a:spcBef>
                  <a:spcAft>
                    <a:spcPct val="0"/>
                  </a:spcAft>
                  <a:buClrTx/>
                  <a:buSzTx/>
                  <a:buFontTx/>
                  <a:buNone/>
                  <a:tabLst/>
                  <a:defRPr/>
                </a:pPr>
                <a:endParaRPr kumimoji="0" lang="en-GB" sz="900" b="1" i="0" u="none" strike="noStrike" kern="0" cap="none" spc="0" normalizeH="0" baseline="0" noProof="0" dirty="0">
                  <a:ln>
                    <a:noFill/>
                  </a:ln>
                  <a:solidFill>
                    <a:prstClr val="white"/>
                  </a:solidFill>
                  <a:effectLst/>
                  <a:uLnTx/>
                  <a:uFillTx/>
                  <a:latin typeface="TheSansOffice" panose="020B0503040302060204" pitchFamily="34" charset="0"/>
                  <a:ea typeface="MS PGothic" pitchFamily="34" charset="-128"/>
                  <a:cs typeface="+mn-cs"/>
                </a:endParaRPr>
              </a:p>
            </p:txBody>
          </p:sp>
          <p:sp>
            <p:nvSpPr>
              <p:cNvPr id="111" name="Rectangle 110"/>
              <p:cNvSpPr/>
              <p:nvPr/>
            </p:nvSpPr>
            <p:spPr bwMode="auto">
              <a:xfrm rot="5400000">
                <a:off x="7526821" y="4830951"/>
                <a:ext cx="312360" cy="725042"/>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 Clean up at </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Source DC</a:t>
                </a:r>
              </a:p>
            </p:txBody>
          </p:sp>
          <p:sp>
            <p:nvSpPr>
              <p:cNvPr id="112" name="Rectangle 111"/>
              <p:cNvSpPr/>
              <p:nvPr/>
            </p:nvSpPr>
            <p:spPr bwMode="auto">
              <a:xfrm>
                <a:off x="7246672" y="2106177"/>
                <a:ext cx="396487" cy="1818062"/>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IT Optimization</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 at Target DC</a:t>
                </a:r>
              </a:p>
            </p:txBody>
          </p:sp>
          <p:sp>
            <p:nvSpPr>
              <p:cNvPr id="113" name="Rectangle 112"/>
              <p:cNvSpPr/>
              <p:nvPr/>
            </p:nvSpPr>
            <p:spPr bwMode="auto">
              <a:xfrm rot="5400000">
                <a:off x="4406427" y="868438"/>
                <a:ext cx="246980" cy="6485531"/>
              </a:xfrm>
              <a:prstGeom prst="rect">
                <a:avLst/>
              </a:prstGeom>
              <a:solidFill>
                <a:schemeClr val="accent6">
                  <a:lumMod val="75000"/>
                </a:schemeClr>
              </a:solidFill>
              <a:ln w="12700" cap="flat" cmpd="sng" algn="ctr">
                <a:solidFill>
                  <a:schemeClr val="accent6">
                    <a:lumMod val="75000"/>
                  </a:schemeClr>
                </a:solid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Data Center &amp; Infrastructure Readiness</a:t>
                </a:r>
              </a:p>
            </p:txBody>
          </p:sp>
          <p:sp>
            <p:nvSpPr>
              <p:cNvPr id="114" name="Rectangle 113"/>
              <p:cNvSpPr/>
              <p:nvPr/>
            </p:nvSpPr>
            <p:spPr bwMode="auto">
              <a:xfrm rot="5400000">
                <a:off x="4389945" y="1168099"/>
                <a:ext cx="279944" cy="6485531"/>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Organizational Transition</a:t>
                </a:r>
              </a:p>
            </p:txBody>
          </p:sp>
          <p:sp>
            <p:nvSpPr>
              <p:cNvPr id="115" name="Right Arrow 114"/>
              <p:cNvSpPr/>
              <p:nvPr/>
            </p:nvSpPr>
            <p:spPr bwMode="auto">
              <a:xfrm>
                <a:off x="576049" y="4643128"/>
                <a:ext cx="7887914" cy="437321"/>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TheSansOffice" panose="020B0503040302060204" pitchFamily="34" charset="0"/>
                    <a:ea typeface="MS PGothic" pitchFamily="34" charset="-128"/>
                    <a:cs typeface="+mn-cs"/>
                  </a:rPr>
                  <a:t>1 to 3 Months</a:t>
                </a:r>
              </a:p>
            </p:txBody>
          </p:sp>
          <p:sp>
            <p:nvSpPr>
              <p:cNvPr id="117" name="TextBox 116"/>
              <p:cNvSpPr txBox="1"/>
              <p:nvPr/>
            </p:nvSpPr>
            <p:spPr>
              <a:xfrm>
                <a:off x="3787851" y="1361180"/>
                <a:ext cx="978168" cy="288439"/>
              </a:xfrm>
              <a:prstGeom prst="rect">
                <a:avLst/>
              </a:prstGeom>
              <a:solidFill>
                <a:schemeClr val="bg1"/>
              </a:solidFill>
            </p:spPr>
            <p:txBody>
              <a:bodyPr wrap="non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TheSansOffice" panose="020B0503040302060204" pitchFamily="34" charset="0"/>
                    <a:ea typeface="+mn-ea"/>
                    <a:cs typeface="+mn-cs"/>
                  </a:rPr>
                  <a:t>DC MIGRATION</a:t>
                </a:r>
              </a:p>
            </p:txBody>
          </p:sp>
          <p:sp>
            <p:nvSpPr>
              <p:cNvPr id="118" name="Up-Down Arrow 117"/>
              <p:cNvSpPr/>
              <p:nvPr/>
            </p:nvSpPr>
            <p:spPr bwMode="auto">
              <a:xfrm>
                <a:off x="2200670" y="1296876"/>
                <a:ext cx="225665" cy="400105"/>
              </a:xfrm>
              <a:prstGeom prst="upDownArrow">
                <a:avLst/>
              </a:prstGeom>
              <a:solidFill>
                <a:srgbClr val="606A7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606A74"/>
                  </a:solidFill>
                  <a:effectLst/>
                  <a:uLnTx/>
                  <a:uFillTx/>
                  <a:latin typeface="TheSansOffice" panose="020B0503040302060204" pitchFamily="34" charset="0"/>
                  <a:ea typeface="MS PGothic" pitchFamily="34" charset="-128"/>
                  <a:cs typeface="+mn-cs"/>
                </a:endParaRPr>
              </a:p>
            </p:txBody>
          </p:sp>
          <p:sp>
            <p:nvSpPr>
              <p:cNvPr id="119" name="Up-Down Arrow 118"/>
              <p:cNvSpPr/>
              <p:nvPr/>
            </p:nvSpPr>
            <p:spPr bwMode="auto">
              <a:xfrm>
                <a:off x="5316365" y="1296876"/>
                <a:ext cx="225665" cy="400105"/>
              </a:xfrm>
              <a:prstGeom prst="upDownArrow">
                <a:avLst/>
              </a:prstGeom>
              <a:solidFill>
                <a:srgbClr val="606A7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606A74"/>
                  </a:solidFill>
                  <a:effectLst/>
                  <a:uLnTx/>
                  <a:uFillTx/>
                  <a:latin typeface="TheSansOffice" panose="020B0503040302060204" pitchFamily="34" charset="0"/>
                  <a:ea typeface="MS PGothic" pitchFamily="34" charset="-128"/>
                  <a:cs typeface="+mn-cs"/>
                </a:endParaRPr>
              </a:p>
            </p:txBody>
          </p:sp>
          <p:sp>
            <p:nvSpPr>
              <p:cNvPr id="120" name="Up-Down Arrow 119"/>
              <p:cNvSpPr/>
              <p:nvPr/>
            </p:nvSpPr>
            <p:spPr bwMode="auto">
              <a:xfrm>
                <a:off x="1764466" y="1904743"/>
                <a:ext cx="225665" cy="257228"/>
              </a:xfrm>
              <a:prstGeom prst="upDownArrow">
                <a:avLst/>
              </a:prstGeom>
              <a:solidFill>
                <a:srgbClr val="606A7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606A74"/>
                  </a:solidFill>
                  <a:effectLst/>
                  <a:uLnTx/>
                  <a:uFillTx/>
                  <a:latin typeface="TheSansOffice" panose="020B0503040302060204" pitchFamily="34" charset="0"/>
                  <a:ea typeface="MS PGothic" pitchFamily="34" charset="-128"/>
                  <a:cs typeface="+mn-cs"/>
                </a:endParaRPr>
              </a:p>
            </p:txBody>
          </p:sp>
          <p:sp>
            <p:nvSpPr>
              <p:cNvPr id="121" name="Up-Down Arrow 120"/>
              <p:cNvSpPr/>
              <p:nvPr/>
            </p:nvSpPr>
            <p:spPr bwMode="auto">
              <a:xfrm>
                <a:off x="3413281" y="1904743"/>
                <a:ext cx="225665" cy="257228"/>
              </a:xfrm>
              <a:prstGeom prst="upDownArrow">
                <a:avLst/>
              </a:prstGeom>
              <a:solidFill>
                <a:srgbClr val="606A7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606A74"/>
                  </a:solidFill>
                  <a:effectLst/>
                  <a:uLnTx/>
                  <a:uFillTx/>
                  <a:latin typeface="TheSansOffice" panose="020B0503040302060204" pitchFamily="34" charset="0"/>
                  <a:ea typeface="MS PGothic" pitchFamily="34" charset="-128"/>
                  <a:cs typeface="+mn-cs"/>
                </a:endParaRPr>
              </a:p>
            </p:txBody>
          </p:sp>
          <p:sp>
            <p:nvSpPr>
              <p:cNvPr id="122" name="Up-Down Arrow 121"/>
              <p:cNvSpPr/>
              <p:nvPr/>
            </p:nvSpPr>
            <p:spPr bwMode="auto">
              <a:xfrm>
                <a:off x="4781122" y="1904743"/>
                <a:ext cx="225665" cy="257228"/>
              </a:xfrm>
              <a:prstGeom prst="upDownArrow">
                <a:avLst/>
              </a:prstGeom>
              <a:solidFill>
                <a:srgbClr val="606A7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606A74"/>
                  </a:solidFill>
                  <a:effectLst/>
                  <a:uLnTx/>
                  <a:uFillTx/>
                  <a:latin typeface="TheSansOffice" panose="020B0503040302060204" pitchFamily="34" charset="0"/>
                  <a:ea typeface="MS PGothic" pitchFamily="34" charset="-128"/>
                  <a:cs typeface="+mn-cs"/>
                </a:endParaRPr>
              </a:p>
            </p:txBody>
          </p:sp>
          <p:sp>
            <p:nvSpPr>
              <p:cNvPr id="123" name="Up-Down Arrow 122"/>
              <p:cNvSpPr/>
              <p:nvPr/>
            </p:nvSpPr>
            <p:spPr bwMode="auto">
              <a:xfrm>
                <a:off x="6505792" y="1904743"/>
                <a:ext cx="225665" cy="257228"/>
              </a:xfrm>
              <a:prstGeom prst="upDownArrow">
                <a:avLst/>
              </a:prstGeom>
              <a:solidFill>
                <a:srgbClr val="606A7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914286"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606A74"/>
                  </a:solidFill>
                  <a:effectLst/>
                  <a:uLnTx/>
                  <a:uFillTx/>
                  <a:latin typeface="TheSansOffice" panose="020B0503040302060204" pitchFamily="34" charset="0"/>
                  <a:ea typeface="MS PGothic" pitchFamily="34" charset="-128"/>
                  <a:cs typeface="+mn-cs"/>
                </a:endParaRPr>
              </a:p>
            </p:txBody>
          </p:sp>
        </p:grpSp>
        <p:sp>
          <p:nvSpPr>
            <p:cNvPr id="38" name="Rectangle 37">
              <a:extLst>
                <a:ext uri="{FF2B5EF4-FFF2-40B4-BE49-F238E27FC236}">
                  <a16:creationId xmlns:a16="http://schemas.microsoft.com/office/drawing/2014/main" id="{DBD7B3D0-029B-417D-BA05-5153B37FC1CC}"/>
                </a:ext>
              </a:extLst>
            </p:cNvPr>
            <p:cNvSpPr/>
            <p:nvPr/>
          </p:nvSpPr>
          <p:spPr bwMode="auto">
            <a:xfrm>
              <a:off x="8150895" y="1942020"/>
              <a:ext cx="336813" cy="170049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white"/>
                  </a:solidFill>
                  <a:effectLst/>
                  <a:uLnTx/>
                  <a:uFillTx/>
                  <a:latin typeface="TheSansOffice" panose="020B0503040302060204" pitchFamily="34" charset="0"/>
                  <a:ea typeface="+mn-ea"/>
                  <a:cs typeface="+mn-cs"/>
                </a:rPr>
                <a:t>After running 1-2 month optimization</a:t>
              </a:r>
            </a:p>
          </p:txBody>
        </p:sp>
      </p:grpSp>
    </p:spTree>
    <p:extLst>
      <p:ext uri="{BB962C8B-B14F-4D97-AF65-F5344CB8AC3E}">
        <p14:creationId xmlns:p14="http://schemas.microsoft.com/office/powerpoint/2010/main" val="2079887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A535D5-C9D2-4CE9-928F-C130F4C7165B}"/>
              </a:ext>
            </a:extLst>
          </p:cNvPr>
          <p:cNvPicPr>
            <a:picLocks noChangeAspect="1"/>
          </p:cNvPicPr>
          <p:nvPr/>
        </p:nvPicPr>
        <p:blipFill>
          <a:blip r:embed="rId3"/>
          <a:stretch>
            <a:fillRect/>
          </a:stretch>
        </p:blipFill>
        <p:spPr>
          <a:xfrm>
            <a:off x="0" y="809086"/>
            <a:ext cx="5920502" cy="3726666"/>
          </a:xfrm>
          <a:prstGeom prst="rect">
            <a:avLst/>
          </a:prstGeom>
        </p:spPr>
      </p:pic>
      <p:sp>
        <p:nvSpPr>
          <p:cNvPr id="24" name="Rectangle: Rounded Corners 23">
            <a:extLst>
              <a:ext uri="{FF2B5EF4-FFF2-40B4-BE49-F238E27FC236}">
                <a16:creationId xmlns:a16="http://schemas.microsoft.com/office/drawing/2014/main" id="{4B082DA9-CA40-4C8F-B345-67196E8BD403}"/>
              </a:ext>
            </a:extLst>
          </p:cNvPr>
          <p:cNvSpPr/>
          <p:nvPr/>
        </p:nvSpPr>
        <p:spPr>
          <a:xfrm>
            <a:off x="6163010" y="1275784"/>
            <a:ext cx="2697355" cy="325996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25" name="TextBox 24">
            <a:extLst>
              <a:ext uri="{FF2B5EF4-FFF2-40B4-BE49-F238E27FC236}">
                <a16:creationId xmlns:a16="http://schemas.microsoft.com/office/drawing/2014/main" id="{933E1129-46D4-4D08-970A-A18BEF265568}"/>
              </a:ext>
            </a:extLst>
          </p:cNvPr>
          <p:cNvSpPr txBox="1"/>
          <p:nvPr/>
        </p:nvSpPr>
        <p:spPr>
          <a:xfrm>
            <a:off x="6257362" y="3320529"/>
            <a:ext cx="2544227" cy="253916"/>
          </a:xfrm>
          <a:prstGeom prst="rect">
            <a:avLst/>
          </a:prstGeom>
          <a:noFill/>
        </p:spPr>
        <p:txBody>
          <a:bodyPr wrap="square" rtlCol="0">
            <a:spAutoFit/>
          </a:bodyPr>
          <a:lstStyle>
            <a:defPPr marR="0" lvl="0" algn="l" rtl="0">
              <a:lnSpc>
                <a:spcPct val="100000"/>
              </a:lnSpc>
              <a:spcBef>
                <a:spcPts val="0"/>
              </a:spcBef>
              <a:spcAft>
                <a:spcPts val="0"/>
              </a:spcAft>
            </a:defPPr>
            <a:lvl1pPr>
              <a:defRPr sz="1050" b="1" u="sng">
                <a:solidFill>
                  <a:schemeClr val="tx1"/>
                </a:solidFill>
              </a:defRPr>
            </a:lvl1p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Trebuchet MS"/>
                <a:ea typeface="+mn-ea"/>
                <a:cs typeface="+mn-cs"/>
              </a:rPr>
              <a:t>Key Highlights  </a:t>
            </a:r>
          </a:p>
        </p:txBody>
      </p:sp>
      <p:sp>
        <p:nvSpPr>
          <p:cNvPr id="26" name="TextBox 25">
            <a:extLst>
              <a:ext uri="{FF2B5EF4-FFF2-40B4-BE49-F238E27FC236}">
                <a16:creationId xmlns:a16="http://schemas.microsoft.com/office/drawing/2014/main" id="{0A9896BC-948B-4648-8833-48D493F7B7F7}"/>
              </a:ext>
            </a:extLst>
          </p:cNvPr>
          <p:cNvSpPr txBox="1"/>
          <p:nvPr/>
        </p:nvSpPr>
        <p:spPr>
          <a:xfrm>
            <a:off x="6451742" y="4154074"/>
            <a:ext cx="2256656" cy="246221"/>
          </a:xfrm>
          <a:prstGeom prst="rect">
            <a:avLst/>
          </a:prstGeom>
          <a:noFill/>
        </p:spPr>
        <p:txBody>
          <a:bodyPr wrap="square" rtlCol="0">
            <a:spAutoFit/>
          </a:bodyPr>
          <a:lstStyle/>
          <a:p>
            <a:pPr marL="171446" marR="0" lvl="0" indent="-171446" algn="l" defTabSz="9142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Minimal switch over time</a:t>
            </a:r>
          </a:p>
        </p:txBody>
      </p:sp>
      <p:sp>
        <p:nvSpPr>
          <p:cNvPr id="27" name="TextBox 26">
            <a:extLst>
              <a:ext uri="{FF2B5EF4-FFF2-40B4-BE49-F238E27FC236}">
                <a16:creationId xmlns:a16="http://schemas.microsoft.com/office/drawing/2014/main" id="{417CC992-AFA2-4BE4-839C-507225F1B37D}"/>
              </a:ext>
            </a:extLst>
          </p:cNvPr>
          <p:cNvSpPr txBox="1"/>
          <p:nvPr/>
        </p:nvSpPr>
        <p:spPr>
          <a:xfrm>
            <a:off x="6453673" y="3937782"/>
            <a:ext cx="2256656" cy="246221"/>
          </a:xfrm>
          <a:prstGeom prst="rect">
            <a:avLst/>
          </a:prstGeom>
          <a:noFill/>
        </p:spPr>
        <p:txBody>
          <a:bodyPr wrap="square" rtlCol="0">
            <a:spAutoFit/>
          </a:bodyPr>
          <a:lstStyle/>
          <a:p>
            <a:pPr marL="171446" marR="0" lvl="0" indent="-171446" algn="l" defTabSz="9142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Ease of deployment </a:t>
            </a:r>
          </a:p>
        </p:txBody>
      </p:sp>
      <p:sp>
        <p:nvSpPr>
          <p:cNvPr id="28" name="TextBox 27">
            <a:extLst>
              <a:ext uri="{FF2B5EF4-FFF2-40B4-BE49-F238E27FC236}">
                <a16:creationId xmlns:a16="http://schemas.microsoft.com/office/drawing/2014/main" id="{373A838D-B504-4796-B4E4-D565A79BFB16}"/>
              </a:ext>
            </a:extLst>
          </p:cNvPr>
          <p:cNvSpPr txBox="1"/>
          <p:nvPr/>
        </p:nvSpPr>
        <p:spPr>
          <a:xfrm>
            <a:off x="6460934" y="3570145"/>
            <a:ext cx="2256656" cy="400110"/>
          </a:xfrm>
          <a:prstGeom prst="rect">
            <a:avLst/>
          </a:prstGeom>
          <a:noFill/>
        </p:spPr>
        <p:txBody>
          <a:bodyPr wrap="square" rtlCol="0">
            <a:spAutoFit/>
          </a:bodyPr>
          <a:lstStyle/>
          <a:p>
            <a:pPr marL="171446" marR="0" lvl="0" indent="-171446" algn="l" defTabSz="9142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AS-IS migration of OS and applications along with data</a:t>
            </a:r>
          </a:p>
        </p:txBody>
      </p:sp>
      <p:sp>
        <p:nvSpPr>
          <p:cNvPr id="29" name="TextBox 28">
            <a:extLst>
              <a:ext uri="{FF2B5EF4-FFF2-40B4-BE49-F238E27FC236}">
                <a16:creationId xmlns:a16="http://schemas.microsoft.com/office/drawing/2014/main" id="{9F5404D8-AF1A-412B-AFFA-0DF1029816F2}"/>
              </a:ext>
            </a:extLst>
          </p:cNvPr>
          <p:cNvSpPr txBox="1"/>
          <p:nvPr/>
        </p:nvSpPr>
        <p:spPr>
          <a:xfrm>
            <a:off x="6260353" y="1337897"/>
            <a:ext cx="2256656" cy="253916"/>
          </a:xfrm>
          <a:prstGeom prst="rect">
            <a:avLst/>
          </a:prstGeom>
          <a:noFill/>
        </p:spPr>
        <p:txBody>
          <a:bodyPr wrap="square" rtlCol="0">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Trebuchet MS"/>
                <a:ea typeface="+mn-ea"/>
                <a:cs typeface="+mn-cs"/>
              </a:rPr>
              <a:t>Support matrix</a:t>
            </a:r>
            <a:endParaRPr kumimoji="0" lang="en-US" sz="1050" b="1" i="0" u="sng" strike="noStrike" kern="1200" cap="none" spc="0" normalizeH="0" baseline="0" noProof="0" dirty="0">
              <a:ln>
                <a:noFill/>
              </a:ln>
              <a:solidFill>
                <a:srgbClr val="FF0000"/>
              </a:solidFill>
              <a:effectLst/>
              <a:uLnTx/>
              <a:uFillTx/>
              <a:latin typeface="Trebuchet MS"/>
              <a:ea typeface="+mn-ea"/>
              <a:cs typeface="+mn-cs"/>
            </a:endParaRPr>
          </a:p>
        </p:txBody>
      </p:sp>
      <p:sp>
        <p:nvSpPr>
          <p:cNvPr id="30" name="TextBox 29">
            <a:extLst>
              <a:ext uri="{FF2B5EF4-FFF2-40B4-BE49-F238E27FC236}">
                <a16:creationId xmlns:a16="http://schemas.microsoft.com/office/drawing/2014/main" id="{8FAB2C31-32DC-442E-84E8-B08732DADDE2}"/>
              </a:ext>
            </a:extLst>
          </p:cNvPr>
          <p:cNvSpPr txBox="1"/>
          <p:nvPr/>
        </p:nvSpPr>
        <p:spPr>
          <a:xfrm>
            <a:off x="6399385" y="1584979"/>
            <a:ext cx="2256656" cy="246221"/>
          </a:xfrm>
          <a:prstGeom prst="rect">
            <a:avLst/>
          </a:prstGeom>
          <a:noFill/>
        </p:spPr>
        <p:txBody>
          <a:bodyPr wrap="square" rtlCol="0">
            <a:spAutoFit/>
          </a:bodyPr>
          <a:lstStyle/>
          <a:p>
            <a:pPr marL="171446" marR="0" lvl="0" indent="-171446" algn="l" defTabSz="9142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P2V , V2V </a:t>
            </a:r>
          </a:p>
        </p:txBody>
      </p:sp>
      <p:sp>
        <p:nvSpPr>
          <p:cNvPr id="31" name="TextBox 30">
            <a:extLst>
              <a:ext uri="{FF2B5EF4-FFF2-40B4-BE49-F238E27FC236}">
                <a16:creationId xmlns:a16="http://schemas.microsoft.com/office/drawing/2014/main" id="{2B062F72-C70D-4FF4-9989-65F1CCE10174}"/>
              </a:ext>
            </a:extLst>
          </p:cNvPr>
          <p:cNvSpPr txBox="1"/>
          <p:nvPr/>
        </p:nvSpPr>
        <p:spPr>
          <a:xfrm>
            <a:off x="6397958" y="2273744"/>
            <a:ext cx="2385392" cy="246221"/>
          </a:xfrm>
          <a:prstGeom prst="rect">
            <a:avLst/>
          </a:prstGeom>
          <a:noFill/>
        </p:spPr>
        <p:txBody>
          <a:bodyPr wrap="square" rtlCol="0">
            <a:spAutoFit/>
          </a:bodyPr>
          <a:lstStyle/>
          <a:p>
            <a:pPr marL="171446" marR="0" lvl="0" indent="-171446" algn="l" defTabSz="9142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OS – Windows , Linux , cent OS</a:t>
            </a:r>
          </a:p>
        </p:txBody>
      </p:sp>
      <p:sp>
        <p:nvSpPr>
          <p:cNvPr id="32" name="TextBox 31">
            <a:extLst>
              <a:ext uri="{FF2B5EF4-FFF2-40B4-BE49-F238E27FC236}">
                <a16:creationId xmlns:a16="http://schemas.microsoft.com/office/drawing/2014/main" id="{A831FEB6-ADB6-4609-B94F-25BFC3F698CC}"/>
              </a:ext>
            </a:extLst>
          </p:cNvPr>
          <p:cNvSpPr txBox="1"/>
          <p:nvPr/>
        </p:nvSpPr>
        <p:spPr>
          <a:xfrm>
            <a:off x="6400440" y="1797816"/>
            <a:ext cx="2456886" cy="246221"/>
          </a:xfrm>
          <a:prstGeom prst="rect">
            <a:avLst/>
          </a:prstGeom>
          <a:noFill/>
        </p:spPr>
        <p:txBody>
          <a:bodyPr wrap="square" rtlCol="0">
            <a:spAutoFit/>
          </a:bodyPr>
          <a:lstStyle/>
          <a:p>
            <a:pPr marL="171446" marR="0" lvl="0" indent="-171446" algn="l" defTabSz="9142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Physical servers (x86)  </a:t>
            </a:r>
          </a:p>
        </p:txBody>
      </p:sp>
      <p:sp>
        <p:nvSpPr>
          <p:cNvPr id="33" name="TextBox 32">
            <a:extLst>
              <a:ext uri="{FF2B5EF4-FFF2-40B4-BE49-F238E27FC236}">
                <a16:creationId xmlns:a16="http://schemas.microsoft.com/office/drawing/2014/main" id="{EFEF4C59-7EAB-462C-88A7-528A759D76DB}"/>
              </a:ext>
            </a:extLst>
          </p:cNvPr>
          <p:cNvSpPr txBox="1"/>
          <p:nvPr/>
        </p:nvSpPr>
        <p:spPr>
          <a:xfrm>
            <a:off x="6393730" y="2046267"/>
            <a:ext cx="2544227" cy="246221"/>
          </a:xfrm>
          <a:prstGeom prst="rect">
            <a:avLst/>
          </a:prstGeom>
          <a:noFill/>
        </p:spPr>
        <p:txBody>
          <a:bodyPr wrap="square" rtlCol="0">
            <a:spAutoFit/>
          </a:bodyPr>
          <a:lstStyle/>
          <a:p>
            <a:pPr marL="171446" marR="0" lvl="0" indent="-171446" algn="l" defTabSz="9142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Virtualization – Vmware , Hyperv </a:t>
            </a:r>
          </a:p>
        </p:txBody>
      </p:sp>
      <p:sp>
        <p:nvSpPr>
          <p:cNvPr id="34" name="TextBox 33">
            <a:extLst>
              <a:ext uri="{FF2B5EF4-FFF2-40B4-BE49-F238E27FC236}">
                <a16:creationId xmlns:a16="http://schemas.microsoft.com/office/drawing/2014/main" id="{C735F93D-7A2B-4ED8-AB61-E9E77B1BBDF6}"/>
              </a:ext>
            </a:extLst>
          </p:cNvPr>
          <p:cNvSpPr txBox="1"/>
          <p:nvPr/>
        </p:nvSpPr>
        <p:spPr>
          <a:xfrm>
            <a:off x="6254791" y="2466852"/>
            <a:ext cx="2256656" cy="253916"/>
          </a:xfrm>
          <a:prstGeom prst="rect">
            <a:avLst/>
          </a:prstGeom>
          <a:noFill/>
        </p:spPr>
        <p:txBody>
          <a:bodyPr wrap="square" rtlCol="0">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Trebuchet MS"/>
                <a:ea typeface="+mn-ea"/>
                <a:cs typeface="+mn-cs"/>
              </a:rPr>
              <a:t>Pre-requisites</a:t>
            </a:r>
            <a:endParaRPr kumimoji="0" lang="en-US" sz="1050" b="1" i="0" u="sng" strike="noStrike" kern="1200" cap="none" spc="0" normalizeH="0" baseline="0" noProof="0" dirty="0">
              <a:ln>
                <a:noFill/>
              </a:ln>
              <a:solidFill>
                <a:srgbClr val="FF0000"/>
              </a:solidFill>
              <a:effectLst/>
              <a:uLnTx/>
              <a:uFillTx/>
              <a:latin typeface="Trebuchet MS"/>
              <a:ea typeface="+mn-ea"/>
              <a:cs typeface="+mn-cs"/>
            </a:endParaRPr>
          </a:p>
        </p:txBody>
      </p:sp>
      <p:sp>
        <p:nvSpPr>
          <p:cNvPr id="35" name="TextBox 34">
            <a:extLst>
              <a:ext uri="{FF2B5EF4-FFF2-40B4-BE49-F238E27FC236}">
                <a16:creationId xmlns:a16="http://schemas.microsoft.com/office/drawing/2014/main" id="{859E195E-A398-40DB-887F-47D5DCC06C2E}"/>
              </a:ext>
            </a:extLst>
          </p:cNvPr>
          <p:cNvSpPr txBox="1"/>
          <p:nvPr/>
        </p:nvSpPr>
        <p:spPr>
          <a:xfrm>
            <a:off x="6401147" y="2673560"/>
            <a:ext cx="2456179" cy="246221"/>
          </a:xfrm>
          <a:prstGeom prst="rect">
            <a:avLst/>
          </a:prstGeom>
          <a:noFill/>
        </p:spPr>
        <p:txBody>
          <a:bodyPr wrap="square" rtlCol="0">
            <a:spAutoFit/>
          </a:bodyPr>
          <a:lstStyle/>
          <a:p>
            <a:pPr marL="171446" marR="0" lvl="0" indent="-171446" algn="l" defTabSz="9142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Software agents for each server OS </a:t>
            </a:r>
          </a:p>
        </p:txBody>
      </p:sp>
      <p:sp>
        <p:nvSpPr>
          <p:cNvPr id="36" name="TextBox 35">
            <a:extLst>
              <a:ext uri="{FF2B5EF4-FFF2-40B4-BE49-F238E27FC236}">
                <a16:creationId xmlns:a16="http://schemas.microsoft.com/office/drawing/2014/main" id="{3FA79DA7-90FB-4964-B8A7-05B47DFB90D8}"/>
              </a:ext>
            </a:extLst>
          </p:cNvPr>
          <p:cNvSpPr txBox="1"/>
          <p:nvPr/>
        </p:nvSpPr>
        <p:spPr>
          <a:xfrm>
            <a:off x="6402477" y="2895649"/>
            <a:ext cx="2601204" cy="246221"/>
          </a:xfrm>
          <a:prstGeom prst="rect">
            <a:avLst/>
          </a:prstGeom>
          <a:noFill/>
        </p:spPr>
        <p:txBody>
          <a:bodyPr wrap="square" rtlCol="0">
            <a:spAutoFit/>
          </a:bodyPr>
          <a:lstStyle/>
          <a:p>
            <a:pPr marL="171446" marR="0" lvl="0" indent="-171446" algn="l" defTabSz="9142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Migration tool  server at target</a:t>
            </a:r>
          </a:p>
        </p:txBody>
      </p:sp>
      <p:sp>
        <p:nvSpPr>
          <p:cNvPr id="37" name="TextBox 36">
            <a:extLst>
              <a:ext uri="{FF2B5EF4-FFF2-40B4-BE49-F238E27FC236}">
                <a16:creationId xmlns:a16="http://schemas.microsoft.com/office/drawing/2014/main" id="{2F857306-3642-4E84-9EE2-9F4F4B128CC3}"/>
              </a:ext>
            </a:extLst>
          </p:cNvPr>
          <p:cNvSpPr txBox="1"/>
          <p:nvPr/>
        </p:nvSpPr>
        <p:spPr>
          <a:xfrm>
            <a:off x="6417528" y="3118216"/>
            <a:ext cx="2454847" cy="246221"/>
          </a:xfrm>
          <a:prstGeom prst="rect">
            <a:avLst/>
          </a:prstGeom>
          <a:noFill/>
        </p:spPr>
        <p:txBody>
          <a:bodyPr wrap="square" rtlCol="0">
            <a:spAutoFit/>
          </a:bodyPr>
          <a:lstStyle/>
          <a:p>
            <a:pPr marL="171446" marR="0" lvl="0" indent="-171446" algn="l" defTabSz="9142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Bandwidth for data migration </a:t>
            </a:r>
          </a:p>
        </p:txBody>
      </p:sp>
      <p:sp>
        <p:nvSpPr>
          <p:cNvPr id="2" name="Title 1">
            <a:extLst>
              <a:ext uri="{FF2B5EF4-FFF2-40B4-BE49-F238E27FC236}">
                <a16:creationId xmlns:a16="http://schemas.microsoft.com/office/drawing/2014/main" id="{0F864617-09E9-416F-B5B1-EA63932CCECF}"/>
              </a:ext>
            </a:extLst>
          </p:cNvPr>
          <p:cNvSpPr>
            <a:spLocks noGrp="1"/>
          </p:cNvSpPr>
          <p:nvPr>
            <p:ph type="title"/>
          </p:nvPr>
        </p:nvSpPr>
        <p:spPr>
          <a:xfrm>
            <a:off x="324000" y="367273"/>
            <a:ext cx="7537450" cy="369322"/>
          </a:xfrm>
        </p:spPr>
        <p:txBody>
          <a:bodyPr/>
          <a:lstStyle/>
          <a:p>
            <a:r>
              <a:rPr lang="en-US" dirty="0"/>
              <a:t>TOOL DRIVEN APPLICATION MIGRATION TO AWS</a:t>
            </a:r>
            <a:endParaRPr lang="en-IN" dirty="0"/>
          </a:p>
        </p:txBody>
      </p:sp>
    </p:spTree>
    <p:extLst>
      <p:ext uri="{BB962C8B-B14F-4D97-AF65-F5344CB8AC3E}">
        <p14:creationId xmlns:p14="http://schemas.microsoft.com/office/powerpoint/2010/main" val="303503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AB2345A-2CE6-45EB-82F5-1408EC49886E}"/>
              </a:ext>
            </a:extLst>
          </p:cNvPr>
          <p:cNvSpPr/>
          <p:nvPr/>
        </p:nvSpPr>
        <p:spPr>
          <a:xfrm>
            <a:off x="299171" y="1851670"/>
            <a:ext cx="45051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5466A5D0-78A7-41BB-8B60-C9EF61043696}"/>
              </a:ext>
            </a:extLst>
          </p:cNvPr>
          <p:cNvSpPr>
            <a:spLocks noGrp="1"/>
          </p:cNvSpPr>
          <p:nvPr>
            <p:ph type="title"/>
          </p:nvPr>
        </p:nvSpPr>
        <p:spPr/>
        <p:txBody>
          <a:bodyPr/>
          <a:lstStyle/>
          <a:p>
            <a:r>
              <a:rPr lang="en-US" dirty="0"/>
              <a:t>ON-PREM DATABASE TO AWS RDS MIGRATION</a:t>
            </a:r>
            <a:endParaRPr lang="en-IN" dirty="0"/>
          </a:p>
        </p:txBody>
      </p:sp>
      <p:grpSp>
        <p:nvGrpSpPr>
          <p:cNvPr id="8" name="Group 7">
            <a:extLst>
              <a:ext uri="{FF2B5EF4-FFF2-40B4-BE49-F238E27FC236}">
                <a16:creationId xmlns:a16="http://schemas.microsoft.com/office/drawing/2014/main" id="{FFCCA21B-4527-444B-B483-6B6E98F83F83}"/>
              </a:ext>
            </a:extLst>
          </p:cNvPr>
          <p:cNvGrpSpPr/>
          <p:nvPr/>
        </p:nvGrpSpPr>
        <p:grpSpPr>
          <a:xfrm>
            <a:off x="4798478" y="1023937"/>
            <a:ext cx="4007207" cy="3671887"/>
            <a:chOff x="5333671" y="627321"/>
            <a:chExt cx="3761478" cy="3558697"/>
          </a:xfrm>
        </p:grpSpPr>
        <p:sp>
          <p:nvSpPr>
            <p:cNvPr id="4" name="Rectangle: Rounded Corners 3">
              <a:extLst>
                <a:ext uri="{FF2B5EF4-FFF2-40B4-BE49-F238E27FC236}">
                  <a16:creationId xmlns:a16="http://schemas.microsoft.com/office/drawing/2014/main" id="{F3FDC5A8-B1C0-4A34-B485-0549609035D3}"/>
                </a:ext>
              </a:extLst>
            </p:cNvPr>
            <p:cNvSpPr/>
            <p:nvPr/>
          </p:nvSpPr>
          <p:spPr>
            <a:xfrm>
              <a:off x="5333671" y="627321"/>
              <a:ext cx="3761478" cy="3558697"/>
            </a:xfrm>
            <a:prstGeom prst="roundRect">
              <a:avLst>
                <a:gd name="adj" fmla="val 4735"/>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3" name="TextBox 2">
              <a:extLst>
                <a:ext uri="{FF2B5EF4-FFF2-40B4-BE49-F238E27FC236}">
                  <a16:creationId xmlns:a16="http://schemas.microsoft.com/office/drawing/2014/main" id="{C3689285-CA8B-4D49-A013-2AB8B6708C46}"/>
                </a:ext>
              </a:extLst>
            </p:cNvPr>
            <p:cNvSpPr txBox="1"/>
            <p:nvPr/>
          </p:nvSpPr>
          <p:spPr>
            <a:xfrm>
              <a:off x="5399402" y="720948"/>
              <a:ext cx="3630015" cy="3430323"/>
            </a:xfrm>
            <a:prstGeom prst="rect">
              <a:avLst/>
            </a:prstGeom>
            <a:noFill/>
          </p:spPr>
          <p:txBody>
            <a:bodyPr wrap="square" rtlCol="0">
              <a:spAutoFit/>
            </a:bodyPr>
            <a:lstStyle/>
            <a:p>
              <a:pPr marL="228600" marR="0" lvl="0" indent="-228600" algn="just" defTabSz="914286"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Trebuchet MS"/>
                  <a:ea typeface="+mn-ea"/>
                  <a:cs typeface="+mn-cs"/>
                </a:rPr>
                <a:t>Source and Target data stores will be identified. </a:t>
              </a:r>
            </a:p>
            <a:p>
              <a:pPr marL="285750" marR="0" lvl="0" indent="-285750" algn="just" defTabSz="914286"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Trebuchet MS"/>
                <a:ea typeface="+mn-ea"/>
                <a:cs typeface="+mn-cs"/>
              </a:endParaRPr>
            </a:p>
            <a:p>
              <a:pPr marL="228600" marR="0" lvl="0" indent="-228600" algn="just" defTabSz="914286"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Trebuchet MS"/>
                  <a:ea typeface="+mn-ea"/>
                  <a:cs typeface="+mn-cs"/>
                </a:rPr>
                <a:t>Endpoints configuration within AWS DMS that specify the connection information to the databases. ODBC </a:t>
              </a:r>
              <a:r>
                <a:rPr lang="en-US" sz="1400" dirty="0">
                  <a:solidFill>
                    <a:prstClr val="black"/>
                  </a:solidFill>
                  <a:latin typeface="Trebuchet MS"/>
                </a:rPr>
                <a:t>configuration shall be configured to </a:t>
              </a:r>
              <a:r>
                <a:rPr kumimoji="0" lang="en-US" sz="1400" b="0" i="0" u="none" strike="noStrike" kern="1200" cap="none" spc="0" normalizeH="0" baseline="0" noProof="0" dirty="0">
                  <a:ln>
                    <a:noFill/>
                  </a:ln>
                  <a:solidFill>
                    <a:prstClr val="black"/>
                  </a:solidFill>
                  <a:effectLst/>
                  <a:uLnTx/>
                  <a:uFillTx/>
                  <a:latin typeface="Trebuchet MS"/>
                  <a:ea typeface="+mn-ea"/>
                  <a:cs typeface="+mn-cs"/>
                </a:rPr>
                <a:t>communicate with your source and target.</a:t>
              </a:r>
            </a:p>
            <a:p>
              <a:pPr marL="285750" marR="0" lvl="0" indent="-285750" algn="just" defTabSz="914286"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Trebuchet MS"/>
                <a:ea typeface="+mn-ea"/>
                <a:cs typeface="+mn-cs"/>
              </a:endParaRPr>
            </a:p>
            <a:p>
              <a:pPr marL="228600" indent="-228600" algn="just">
                <a:buFont typeface="+mj-lt"/>
                <a:buAutoNum type="arabicPeriod"/>
                <a:defRPr/>
              </a:pPr>
              <a:r>
                <a:rPr lang="en-US" sz="1400" dirty="0">
                  <a:solidFill>
                    <a:prstClr val="black"/>
                  </a:solidFill>
                  <a:latin typeface="Trebuchet MS"/>
                </a:rPr>
                <a:t>Provisioning of replication instance as AWS DMS for automatically configures with replication software.</a:t>
              </a:r>
            </a:p>
            <a:p>
              <a:pPr marL="228600" indent="-228600" algn="just">
                <a:buFont typeface="+mj-lt"/>
                <a:buAutoNum type="arabicPeriod"/>
                <a:defRPr/>
              </a:pPr>
              <a:endParaRPr lang="en-US" sz="1400" dirty="0">
                <a:solidFill>
                  <a:prstClr val="black"/>
                </a:solidFill>
                <a:latin typeface="Trebuchet MS"/>
              </a:endParaRPr>
            </a:p>
            <a:p>
              <a:pPr marL="228600" indent="-228600" algn="just">
                <a:buFont typeface="+mj-lt"/>
                <a:buAutoNum type="arabicPeriod"/>
                <a:defRPr/>
              </a:pPr>
              <a:r>
                <a:rPr lang="en-US" sz="1400" dirty="0">
                  <a:solidFill>
                    <a:prstClr val="black"/>
                  </a:solidFill>
                  <a:latin typeface="Trebuchet MS"/>
                </a:rPr>
                <a:t>Creation a replication task, and specifies the actual data tables to migrate and data transformation rules to apply. </a:t>
              </a:r>
              <a:endParaRPr lang="en-IN" sz="1400" dirty="0">
                <a:solidFill>
                  <a:prstClr val="black"/>
                </a:solidFill>
                <a:latin typeface="Trebuchet MS"/>
              </a:endParaRPr>
            </a:p>
          </p:txBody>
        </p:sp>
      </p:grpSp>
      <p:grpSp>
        <p:nvGrpSpPr>
          <p:cNvPr id="9" name="Group 8">
            <a:extLst>
              <a:ext uri="{FF2B5EF4-FFF2-40B4-BE49-F238E27FC236}">
                <a16:creationId xmlns:a16="http://schemas.microsoft.com/office/drawing/2014/main" id="{99496E08-B36F-4A96-BC81-344D27A39A51}"/>
              </a:ext>
            </a:extLst>
          </p:cNvPr>
          <p:cNvGrpSpPr/>
          <p:nvPr/>
        </p:nvGrpSpPr>
        <p:grpSpPr>
          <a:xfrm>
            <a:off x="143246" y="1050978"/>
            <a:ext cx="4573217" cy="2512775"/>
            <a:chOff x="143246" y="1046115"/>
            <a:chExt cx="4849034" cy="2664324"/>
          </a:xfrm>
        </p:grpSpPr>
        <p:pic>
          <p:nvPicPr>
            <p:cNvPr id="4098" name="Picture 2" descr="&#10;                AWS DMS process&#10;            ">
              <a:extLst>
                <a:ext uri="{FF2B5EF4-FFF2-40B4-BE49-F238E27FC236}">
                  <a16:creationId xmlns:a16="http://schemas.microsoft.com/office/drawing/2014/main" id="{2F3869B8-BEA1-4522-8B34-4CD18FD289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3246" y="1360643"/>
              <a:ext cx="4849034" cy="2349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52D675-9F8C-477A-ABDE-88753598062D}"/>
                </a:ext>
              </a:extLst>
            </p:cNvPr>
            <p:cNvSpPr txBox="1"/>
            <p:nvPr/>
          </p:nvSpPr>
          <p:spPr>
            <a:xfrm>
              <a:off x="395536" y="1851670"/>
              <a:ext cx="338577" cy="391607"/>
            </a:xfrm>
            <a:prstGeom prst="rect">
              <a:avLst/>
            </a:prstGeom>
            <a:noFill/>
          </p:spPr>
          <p:txBody>
            <a:bodyPr wrap="none" rtlCol="0">
              <a:spAutoFit/>
            </a:bodyPr>
            <a:lstStyle/>
            <a:p>
              <a:r>
                <a:rPr lang="en-US" b="1" dirty="0"/>
                <a:t>1</a:t>
              </a:r>
              <a:endParaRPr lang="en-IN" b="1" dirty="0"/>
            </a:p>
          </p:txBody>
        </p:sp>
        <p:sp>
          <p:nvSpPr>
            <p:cNvPr id="7" name="TextBox 6">
              <a:extLst>
                <a:ext uri="{FF2B5EF4-FFF2-40B4-BE49-F238E27FC236}">
                  <a16:creationId xmlns:a16="http://schemas.microsoft.com/office/drawing/2014/main" id="{6C81AA60-14D1-4F38-BFB8-C6DB728CA538}"/>
                </a:ext>
              </a:extLst>
            </p:cNvPr>
            <p:cNvSpPr txBox="1"/>
            <p:nvPr/>
          </p:nvSpPr>
          <p:spPr>
            <a:xfrm>
              <a:off x="2414516" y="1046115"/>
              <a:ext cx="338577" cy="391607"/>
            </a:xfrm>
            <a:prstGeom prst="rect">
              <a:avLst/>
            </a:prstGeom>
            <a:noFill/>
          </p:spPr>
          <p:txBody>
            <a:bodyPr wrap="none" rtlCol="0">
              <a:spAutoFit/>
            </a:bodyPr>
            <a:lstStyle/>
            <a:p>
              <a:r>
                <a:rPr lang="en-US" b="1" dirty="0"/>
                <a:t>2</a:t>
              </a:r>
              <a:endParaRPr lang="en-IN" b="1" dirty="0"/>
            </a:p>
          </p:txBody>
        </p:sp>
      </p:grpSp>
    </p:spTree>
    <p:extLst>
      <p:ext uri="{BB962C8B-B14F-4D97-AF65-F5344CB8AC3E}">
        <p14:creationId xmlns:p14="http://schemas.microsoft.com/office/powerpoint/2010/main" val="71369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p:txBody>
          <a:bodyPr/>
          <a:lstStyle/>
          <a:p>
            <a:r>
              <a:rPr lang="en-US" dirty="0"/>
              <a:t>CLOUD OPERATING MODEL – MULTI CLOUD MANAGEMENT PLATFORM </a:t>
            </a:r>
            <a:endParaRPr lang="en-IN" dirty="0"/>
          </a:p>
        </p:txBody>
      </p:sp>
    </p:spTree>
    <p:extLst>
      <p:ext uri="{BB962C8B-B14F-4D97-AF65-F5344CB8AC3E}">
        <p14:creationId xmlns:p14="http://schemas.microsoft.com/office/powerpoint/2010/main" val="1447222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975" y="1408949"/>
            <a:ext cx="8440738" cy="1671135"/>
          </a:xfrm>
          <a:prstGeom prst="rect">
            <a:avLst/>
          </a:prstGeom>
          <a:solidFill>
            <a:schemeClr val="accent4">
              <a:lumMod val="7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24000" y="367206"/>
            <a:ext cx="7632376" cy="369322"/>
          </a:xfrm>
        </p:spPr>
        <p:txBody>
          <a:bodyPr/>
          <a:lstStyle/>
          <a:p>
            <a:r>
              <a:rPr lang="en-US" spc="-50" dirty="0"/>
              <a:t>Multi cloud consumption should not require multitude of tools</a:t>
            </a:r>
          </a:p>
        </p:txBody>
      </p:sp>
      <p:sp>
        <p:nvSpPr>
          <p:cNvPr id="11" name="TextBox 10"/>
          <p:cNvSpPr txBox="1"/>
          <p:nvPr/>
        </p:nvSpPr>
        <p:spPr>
          <a:xfrm>
            <a:off x="3879086" y="2636667"/>
            <a:ext cx="1389003" cy="461665"/>
          </a:xfrm>
          <a:prstGeom prst="rect">
            <a:avLst/>
          </a:prstGeom>
          <a:noFill/>
        </p:spPr>
        <p:txBody>
          <a:bodyPr wrap="square" rtlCol="0">
            <a:spAutoFit/>
          </a:bodyPr>
          <a:lstStyle/>
          <a:p>
            <a:r>
              <a:rPr lang="en-US" sz="800" dirty="0">
                <a:solidFill>
                  <a:prstClr val="black"/>
                </a:solidFill>
              </a:rPr>
              <a:t>Proficiency on the Resource Models / APIs for different Clouds</a:t>
            </a:r>
          </a:p>
        </p:txBody>
      </p:sp>
      <p:grpSp>
        <p:nvGrpSpPr>
          <p:cNvPr id="3" name="Group 2">
            <a:extLst>
              <a:ext uri="{FF2B5EF4-FFF2-40B4-BE49-F238E27FC236}">
                <a16:creationId xmlns:a16="http://schemas.microsoft.com/office/drawing/2014/main" id="{4C30587F-503A-A248-91B7-2BFD943B6D90}"/>
              </a:ext>
            </a:extLst>
          </p:cNvPr>
          <p:cNvGrpSpPr/>
          <p:nvPr/>
        </p:nvGrpSpPr>
        <p:grpSpPr>
          <a:xfrm>
            <a:off x="3868797" y="1488866"/>
            <a:ext cx="1422107" cy="1077391"/>
            <a:chOff x="3931068" y="1298394"/>
            <a:chExt cx="1422107" cy="1077391"/>
          </a:xfrm>
        </p:grpSpPr>
        <p:pic>
          <p:nvPicPr>
            <p:cNvPr id="122890" name="Picture 10" descr="Image result for multi cloud platfor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66757" y="1437894"/>
              <a:ext cx="815965" cy="937891"/>
            </a:xfrm>
            <a:prstGeom prst="rect">
              <a:avLst/>
            </a:prstGeom>
            <a:noFill/>
          </p:spPr>
        </p:pic>
        <p:pic>
          <p:nvPicPr>
            <p:cNvPr id="122892" name="Picture 12" descr="Image result for aw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31068" y="1557374"/>
              <a:ext cx="482547" cy="248167"/>
            </a:xfrm>
            <a:prstGeom prst="rect">
              <a:avLst/>
            </a:prstGeom>
            <a:noFill/>
          </p:spPr>
        </p:pic>
        <p:pic>
          <p:nvPicPr>
            <p:cNvPr id="122894" name="Picture 14" descr="Image result for azur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12131" y="1422769"/>
              <a:ext cx="541044" cy="541044"/>
            </a:xfrm>
            <a:prstGeom prst="rect">
              <a:avLst/>
            </a:prstGeom>
            <a:noFill/>
          </p:spPr>
        </p:pic>
        <p:pic>
          <p:nvPicPr>
            <p:cNvPr id="122896" name="Picture 16" descr="Image result for google clou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09410" y="1298394"/>
              <a:ext cx="596486" cy="271130"/>
            </a:xfrm>
            <a:prstGeom prst="rect">
              <a:avLst/>
            </a:prstGeom>
            <a:noFill/>
          </p:spPr>
        </p:pic>
      </p:grpSp>
      <p:sp>
        <p:nvSpPr>
          <p:cNvPr id="22" name="TextBox 21"/>
          <p:cNvSpPr txBox="1"/>
          <p:nvPr/>
        </p:nvSpPr>
        <p:spPr>
          <a:xfrm>
            <a:off x="5536021" y="2627142"/>
            <a:ext cx="1585122" cy="338554"/>
          </a:xfrm>
          <a:prstGeom prst="rect">
            <a:avLst/>
          </a:prstGeom>
          <a:noFill/>
        </p:spPr>
        <p:txBody>
          <a:bodyPr wrap="square" rtlCol="0">
            <a:spAutoFit/>
          </a:bodyPr>
          <a:lstStyle/>
          <a:p>
            <a:r>
              <a:rPr lang="en-US" sz="800" dirty="0">
                <a:solidFill>
                  <a:prstClr val="black"/>
                </a:solidFill>
              </a:rPr>
              <a:t>Understand the cost models of different clouds</a:t>
            </a:r>
          </a:p>
        </p:txBody>
      </p:sp>
      <p:sp>
        <p:nvSpPr>
          <p:cNvPr id="122910" name="AutoShape 30" descr="Cloud computing fre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912" name="AutoShape 32" descr="Cloud computing fre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5" name="Group 4">
            <a:extLst>
              <a:ext uri="{FF2B5EF4-FFF2-40B4-BE49-F238E27FC236}">
                <a16:creationId xmlns:a16="http://schemas.microsoft.com/office/drawing/2014/main" id="{2E2D6199-DE31-8342-9340-5F36A8C0C502}"/>
              </a:ext>
            </a:extLst>
          </p:cNvPr>
          <p:cNvGrpSpPr/>
          <p:nvPr/>
        </p:nvGrpSpPr>
        <p:grpSpPr>
          <a:xfrm>
            <a:off x="5821771" y="1410024"/>
            <a:ext cx="987425" cy="987425"/>
            <a:chOff x="5556560" y="1323974"/>
            <a:chExt cx="987425" cy="987425"/>
          </a:xfrm>
        </p:grpSpPr>
        <p:pic>
          <p:nvPicPr>
            <p:cNvPr id="122920" name="Picture 40" descr="Image result for cloud"/>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56560" y="1323974"/>
              <a:ext cx="987425" cy="987425"/>
            </a:xfrm>
            <a:prstGeom prst="rect">
              <a:avLst/>
            </a:prstGeom>
            <a:noFill/>
          </p:spPr>
        </p:pic>
        <p:pic>
          <p:nvPicPr>
            <p:cNvPr id="122926" name="Picture 46" descr="Image result for dollar ico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42654" y="1752600"/>
              <a:ext cx="266700" cy="266700"/>
            </a:xfrm>
            <a:prstGeom prst="rect">
              <a:avLst/>
            </a:prstGeom>
            <a:noFill/>
          </p:spPr>
        </p:pic>
      </p:grpSp>
      <p:pic>
        <p:nvPicPr>
          <p:cNvPr id="122931" name="Picture 51" descr="Related image"/>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783168" y="1654947"/>
            <a:ext cx="608357" cy="608357"/>
          </a:xfrm>
          <a:prstGeom prst="rect">
            <a:avLst/>
          </a:prstGeom>
          <a:noFill/>
        </p:spPr>
      </p:pic>
      <p:sp>
        <p:nvSpPr>
          <p:cNvPr id="38" name="TextBox 37"/>
          <p:cNvSpPr txBox="1"/>
          <p:nvPr/>
        </p:nvSpPr>
        <p:spPr>
          <a:xfrm>
            <a:off x="7486650" y="2598567"/>
            <a:ext cx="1162245" cy="461665"/>
          </a:xfrm>
          <a:prstGeom prst="rect">
            <a:avLst/>
          </a:prstGeom>
          <a:noFill/>
        </p:spPr>
        <p:txBody>
          <a:bodyPr wrap="square" rtlCol="0">
            <a:spAutoFit/>
          </a:bodyPr>
          <a:lstStyle/>
          <a:p>
            <a:r>
              <a:rPr lang="en-US" sz="800" dirty="0">
                <a:solidFill>
                  <a:prstClr val="black"/>
                </a:solidFill>
              </a:rPr>
              <a:t>Workload lifecycle monitoring and management</a:t>
            </a:r>
          </a:p>
        </p:txBody>
      </p:sp>
      <p:sp>
        <p:nvSpPr>
          <p:cNvPr id="39" name="Rectangle 38"/>
          <p:cNvSpPr/>
          <p:nvPr/>
        </p:nvSpPr>
        <p:spPr>
          <a:xfrm>
            <a:off x="307974" y="3070561"/>
            <a:ext cx="8440738" cy="1038225"/>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TextBox 39"/>
          <p:cNvSpPr txBox="1"/>
          <p:nvPr/>
        </p:nvSpPr>
        <p:spPr>
          <a:xfrm>
            <a:off x="742950" y="3499186"/>
            <a:ext cx="1295400" cy="369332"/>
          </a:xfrm>
          <a:prstGeom prst="rect">
            <a:avLst/>
          </a:prstGeom>
          <a:noFill/>
        </p:spPr>
        <p:txBody>
          <a:bodyPr wrap="square" rtlCol="0">
            <a:spAutoFit/>
          </a:bodyPr>
          <a:lstStyle/>
          <a:p>
            <a:endParaRPr lang="en-US">
              <a:solidFill>
                <a:prstClr val="black"/>
              </a:solidFill>
            </a:endParaRPr>
          </a:p>
        </p:txBody>
      </p:sp>
      <p:sp>
        <p:nvSpPr>
          <p:cNvPr id="45" name="TextBox 44"/>
          <p:cNvSpPr txBox="1"/>
          <p:nvPr/>
        </p:nvSpPr>
        <p:spPr>
          <a:xfrm>
            <a:off x="307974" y="1131235"/>
            <a:ext cx="5428549" cy="307777"/>
          </a:xfrm>
          <a:prstGeom prst="rect">
            <a:avLst/>
          </a:prstGeom>
          <a:noFill/>
        </p:spPr>
        <p:txBody>
          <a:bodyPr wrap="square" rtlCol="0">
            <a:spAutoFit/>
          </a:bodyPr>
          <a:lstStyle/>
          <a:p>
            <a:r>
              <a:rPr lang="en-US" sz="1400" dirty="0">
                <a:solidFill>
                  <a:prstClr val="black"/>
                </a:solidFill>
              </a:rPr>
              <a:t>Requirements for running Multi-cloud </a:t>
            </a:r>
          </a:p>
        </p:txBody>
      </p:sp>
      <p:sp>
        <p:nvSpPr>
          <p:cNvPr id="46" name="TextBox 45"/>
          <p:cNvSpPr txBox="1"/>
          <p:nvPr/>
        </p:nvSpPr>
        <p:spPr>
          <a:xfrm>
            <a:off x="307972" y="4077703"/>
            <a:ext cx="4044021" cy="307777"/>
          </a:xfrm>
          <a:prstGeom prst="rect">
            <a:avLst/>
          </a:prstGeom>
          <a:noFill/>
        </p:spPr>
        <p:txBody>
          <a:bodyPr wrap="square" rtlCol="0">
            <a:spAutoFit/>
          </a:bodyPr>
          <a:lstStyle/>
          <a:p>
            <a:r>
              <a:rPr lang="en-US" sz="1400" dirty="0">
                <a:solidFill>
                  <a:prstClr val="black"/>
                </a:solidFill>
              </a:rPr>
              <a:t>Multi-cloud management platform features</a:t>
            </a:r>
          </a:p>
        </p:txBody>
      </p:sp>
      <p:sp>
        <p:nvSpPr>
          <p:cNvPr id="41" name="TextBox 40"/>
          <p:cNvSpPr txBox="1"/>
          <p:nvPr/>
        </p:nvSpPr>
        <p:spPr>
          <a:xfrm>
            <a:off x="4312595" y="3280111"/>
            <a:ext cx="1191458" cy="461665"/>
          </a:xfrm>
          <a:prstGeom prst="rect">
            <a:avLst/>
          </a:prstGeom>
          <a:noFill/>
        </p:spPr>
        <p:txBody>
          <a:bodyPr wrap="square" rtlCol="0">
            <a:spAutoFit/>
          </a:bodyPr>
          <a:lstStyle/>
          <a:p>
            <a:r>
              <a:rPr lang="en-US" sz="800" dirty="0">
                <a:solidFill>
                  <a:prstClr val="black"/>
                </a:solidFill>
              </a:rPr>
              <a:t>Seamless Provisioning of workloads on any cloud</a:t>
            </a:r>
          </a:p>
        </p:txBody>
      </p:sp>
      <p:sp>
        <p:nvSpPr>
          <p:cNvPr id="47" name="Rounded Rectangle 46"/>
          <p:cNvSpPr/>
          <p:nvPr/>
        </p:nvSpPr>
        <p:spPr>
          <a:xfrm>
            <a:off x="3897372" y="3327736"/>
            <a:ext cx="400805" cy="380892"/>
          </a:xfrm>
          <a:prstGeom prst="roundRect">
            <a:avLst/>
          </a:prstGeom>
          <a:blipFill rotWithShape="0">
            <a:blip r:embed="rId10" cstate="screen">
              <a:extLst>
                <a:ext uri="{28A0092B-C50C-407E-A947-70E740481C1C}">
                  <a14:useLocalDpi xmlns:a14="http://schemas.microsoft.com/office/drawing/2010/main"/>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7" name="Group 6">
            <a:extLst>
              <a:ext uri="{FF2B5EF4-FFF2-40B4-BE49-F238E27FC236}">
                <a16:creationId xmlns:a16="http://schemas.microsoft.com/office/drawing/2014/main" id="{50A1D7F2-F7A2-FE49-8667-D637C65F7B09}"/>
              </a:ext>
            </a:extLst>
          </p:cNvPr>
          <p:cNvGrpSpPr/>
          <p:nvPr/>
        </p:nvGrpSpPr>
        <p:grpSpPr>
          <a:xfrm>
            <a:off x="5678896" y="3327736"/>
            <a:ext cx="1512481" cy="461665"/>
            <a:chOff x="5359037" y="3905250"/>
            <a:chExt cx="1709304" cy="461665"/>
          </a:xfrm>
        </p:grpSpPr>
        <p:sp>
          <p:nvSpPr>
            <p:cNvPr id="43" name="TextBox 42"/>
            <p:cNvSpPr txBox="1"/>
            <p:nvPr/>
          </p:nvSpPr>
          <p:spPr>
            <a:xfrm>
              <a:off x="5721836" y="3905250"/>
              <a:ext cx="1346505" cy="461665"/>
            </a:xfrm>
            <a:prstGeom prst="rect">
              <a:avLst/>
            </a:prstGeom>
            <a:noFill/>
          </p:spPr>
          <p:txBody>
            <a:bodyPr wrap="square" rtlCol="0">
              <a:spAutoFit/>
            </a:bodyPr>
            <a:lstStyle/>
            <a:p>
              <a:r>
                <a:rPr lang="en-US" sz="800" dirty="0">
                  <a:solidFill>
                    <a:prstClr val="black"/>
                  </a:solidFill>
                </a:rPr>
                <a:t>Right selection and continual monitoring for optimal cost </a:t>
              </a:r>
            </a:p>
          </p:txBody>
        </p:sp>
        <p:sp>
          <p:nvSpPr>
            <p:cNvPr id="49" name="Rounded Rectangle 48"/>
            <p:cNvSpPr/>
            <p:nvPr/>
          </p:nvSpPr>
          <p:spPr>
            <a:xfrm>
              <a:off x="5359037" y="3905250"/>
              <a:ext cx="410423" cy="367900"/>
            </a:xfrm>
            <a:prstGeom prst="roundRect">
              <a:avLst/>
            </a:prstGeom>
            <a:blipFill rotWithShape="0">
              <a:blip r:embed="rId11" cstate="screen">
                <a:extLst>
                  <a:ext uri="{28A0092B-C50C-407E-A947-70E740481C1C}">
                    <a14:useLocalDpi xmlns:a14="http://schemas.microsoft.com/office/drawing/2010/main"/>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8" name="Group 7">
            <a:extLst>
              <a:ext uri="{FF2B5EF4-FFF2-40B4-BE49-F238E27FC236}">
                <a16:creationId xmlns:a16="http://schemas.microsoft.com/office/drawing/2014/main" id="{C55FBD72-27BB-4044-A8EC-503990D48A1E}"/>
              </a:ext>
            </a:extLst>
          </p:cNvPr>
          <p:cNvGrpSpPr/>
          <p:nvPr/>
        </p:nvGrpSpPr>
        <p:grpSpPr>
          <a:xfrm>
            <a:off x="7458075" y="3327736"/>
            <a:ext cx="1290636" cy="435032"/>
            <a:chOff x="7156185" y="3905250"/>
            <a:chExt cx="1613243" cy="435032"/>
          </a:xfrm>
        </p:grpSpPr>
        <p:sp>
          <p:nvSpPr>
            <p:cNvPr id="44" name="TextBox 43"/>
            <p:cNvSpPr txBox="1"/>
            <p:nvPr/>
          </p:nvSpPr>
          <p:spPr>
            <a:xfrm>
              <a:off x="7531851" y="3905250"/>
              <a:ext cx="1237577" cy="338554"/>
            </a:xfrm>
            <a:prstGeom prst="rect">
              <a:avLst/>
            </a:prstGeom>
            <a:noFill/>
          </p:spPr>
          <p:txBody>
            <a:bodyPr wrap="square" rtlCol="0">
              <a:spAutoFit/>
            </a:bodyPr>
            <a:lstStyle/>
            <a:p>
              <a:r>
                <a:rPr lang="en-US" sz="800" dirty="0">
                  <a:solidFill>
                    <a:prstClr val="black"/>
                  </a:solidFill>
                </a:rPr>
                <a:t>AIOPS Tools for holistic workload management</a:t>
              </a:r>
            </a:p>
          </p:txBody>
        </p:sp>
        <p:sp>
          <p:nvSpPr>
            <p:cNvPr id="50" name="Rounded Rectangle 49"/>
            <p:cNvSpPr/>
            <p:nvPr/>
          </p:nvSpPr>
          <p:spPr>
            <a:xfrm>
              <a:off x="7156185" y="3905250"/>
              <a:ext cx="486521" cy="435032"/>
            </a:xfrm>
            <a:prstGeom prst="roundRect">
              <a:avLst/>
            </a:prstGeom>
            <a:blipFill rotWithShape="0">
              <a:blip r:embed="rId12" cstate="screen">
                <a:extLst>
                  <a:ext uri="{28A0092B-C50C-407E-A947-70E740481C1C}">
                    <a14:useLocalDpi xmlns:a14="http://schemas.microsoft.com/office/drawing/2010/main"/>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pic>
        <p:nvPicPr>
          <p:cNvPr id="21506" name="Picture 2" descr="Related image"/>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06425" y="1666875"/>
            <a:ext cx="784225" cy="781050"/>
          </a:xfrm>
          <a:prstGeom prst="rect">
            <a:avLst/>
          </a:prstGeom>
          <a:noFill/>
        </p:spPr>
      </p:pic>
      <p:sp>
        <p:nvSpPr>
          <p:cNvPr id="32" name="TextBox 31"/>
          <p:cNvSpPr txBox="1"/>
          <p:nvPr/>
        </p:nvSpPr>
        <p:spPr>
          <a:xfrm>
            <a:off x="358775" y="2627143"/>
            <a:ext cx="1689100" cy="461665"/>
          </a:xfrm>
          <a:prstGeom prst="rect">
            <a:avLst/>
          </a:prstGeom>
          <a:noFill/>
        </p:spPr>
        <p:txBody>
          <a:bodyPr wrap="square" rtlCol="0">
            <a:spAutoFit/>
          </a:bodyPr>
          <a:lstStyle/>
          <a:p>
            <a:r>
              <a:rPr lang="en-US" sz="800" dirty="0">
                <a:solidFill>
                  <a:prstClr val="black"/>
                </a:solidFill>
              </a:rPr>
              <a:t>Assessment, design, migration with continual cost and performance optimization</a:t>
            </a:r>
          </a:p>
        </p:txBody>
      </p:sp>
      <p:sp>
        <p:nvSpPr>
          <p:cNvPr id="34" name="Rounded Rectangle 33"/>
          <p:cNvSpPr/>
          <p:nvPr/>
        </p:nvSpPr>
        <p:spPr>
          <a:xfrm>
            <a:off x="358775" y="3292453"/>
            <a:ext cx="449186" cy="468103"/>
          </a:xfrm>
          <a:prstGeom prst="roundRect">
            <a:avLst/>
          </a:prstGeom>
          <a:blipFill rotWithShape="0">
            <a:blip r:embed="rId14" cstate="screen">
              <a:extLst>
                <a:ext uri="{28A0092B-C50C-407E-A947-70E740481C1C}">
                  <a14:useLocalDpi xmlns:a14="http://schemas.microsoft.com/office/drawing/2010/main"/>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TextBox 34"/>
          <p:cNvSpPr txBox="1"/>
          <p:nvPr/>
        </p:nvSpPr>
        <p:spPr>
          <a:xfrm>
            <a:off x="807395" y="3308686"/>
            <a:ext cx="1059505" cy="461665"/>
          </a:xfrm>
          <a:prstGeom prst="rect">
            <a:avLst/>
          </a:prstGeom>
          <a:noFill/>
        </p:spPr>
        <p:txBody>
          <a:bodyPr wrap="square" rtlCol="0">
            <a:spAutoFit/>
          </a:bodyPr>
          <a:lstStyle/>
          <a:p>
            <a:r>
              <a:rPr lang="en-US" sz="800" dirty="0">
                <a:solidFill>
                  <a:prstClr val="black"/>
                </a:solidFill>
              </a:rPr>
              <a:t>IP for best practices and best tools</a:t>
            </a:r>
          </a:p>
        </p:txBody>
      </p:sp>
      <p:pic>
        <p:nvPicPr>
          <p:cNvPr id="21510" name="Picture 6" descr="Image result for cloud security"/>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336800" y="1581150"/>
            <a:ext cx="857250" cy="857250"/>
          </a:xfrm>
          <a:prstGeom prst="rect">
            <a:avLst/>
          </a:prstGeom>
          <a:noFill/>
        </p:spPr>
      </p:pic>
      <p:sp>
        <p:nvSpPr>
          <p:cNvPr id="37" name="TextBox 36"/>
          <p:cNvSpPr txBox="1"/>
          <p:nvPr/>
        </p:nvSpPr>
        <p:spPr>
          <a:xfrm>
            <a:off x="2116961" y="2627142"/>
            <a:ext cx="1389003" cy="338554"/>
          </a:xfrm>
          <a:prstGeom prst="rect">
            <a:avLst/>
          </a:prstGeom>
          <a:noFill/>
        </p:spPr>
        <p:txBody>
          <a:bodyPr wrap="square" rtlCol="0">
            <a:spAutoFit/>
          </a:bodyPr>
          <a:lstStyle/>
          <a:p>
            <a:r>
              <a:rPr lang="en-US" sz="800" dirty="0">
                <a:solidFill>
                  <a:prstClr val="black"/>
                </a:solidFill>
              </a:rPr>
              <a:t>Consistent security across cloud platforms</a:t>
            </a:r>
          </a:p>
        </p:txBody>
      </p:sp>
      <p:pic>
        <p:nvPicPr>
          <p:cNvPr id="42" name="Picture 8" descr="Related image"/>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131614" y="3310927"/>
            <a:ext cx="452177" cy="452177"/>
          </a:xfrm>
          <a:prstGeom prst="rect">
            <a:avLst/>
          </a:prstGeom>
          <a:noFill/>
        </p:spPr>
      </p:pic>
      <p:sp>
        <p:nvSpPr>
          <p:cNvPr id="48" name="TextBox 47"/>
          <p:cNvSpPr txBox="1"/>
          <p:nvPr/>
        </p:nvSpPr>
        <p:spPr>
          <a:xfrm>
            <a:off x="2636195" y="3280111"/>
            <a:ext cx="1059505" cy="584775"/>
          </a:xfrm>
          <a:prstGeom prst="rect">
            <a:avLst/>
          </a:prstGeom>
          <a:noFill/>
        </p:spPr>
        <p:txBody>
          <a:bodyPr wrap="square" rtlCol="0">
            <a:spAutoFit/>
          </a:bodyPr>
          <a:lstStyle/>
          <a:p>
            <a:r>
              <a:rPr lang="en-US" sz="800" dirty="0">
                <a:solidFill>
                  <a:prstClr val="black"/>
                </a:solidFill>
              </a:rPr>
              <a:t>MSS and MDR services under single pane of glass</a:t>
            </a:r>
          </a:p>
        </p:txBody>
      </p:sp>
    </p:spTree>
    <p:extLst>
      <p:ext uri="{BB962C8B-B14F-4D97-AF65-F5344CB8AC3E}">
        <p14:creationId xmlns:p14="http://schemas.microsoft.com/office/powerpoint/2010/main" val="3559055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09C90548-4DEF-473C-A126-2547F075404A}"/>
              </a:ext>
            </a:extLst>
          </p:cNvPr>
          <p:cNvSpPr txBox="1"/>
          <p:nvPr/>
        </p:nvSpPr>
        <p:spPr>
          <a:xfrm>
            <a:off x="882502" y="1023938"/>
            <a:ext cx="3354536" cy="3724096"/>
          </a:xfrm>
          <a:prstGeom prst="rect">
            <a:avLst/>
          </a:prstGeom>
          <a:noFill/>
        </p:spPr>
        <p:txBody>
          <a:bodyPr wrap="square" lIns="0" tIns="0" rIns="0" bIns="0" rtlCol="0">
            <a:spAutoFit/>
          </a:bodyPr>
          <a:lstStyle/>
          <a:p>
            <a:pPr lvl="0">
              <a:spcAft>
                <a:spcPts val="450"/>
              </a:spcAft>
            </a:pPr>
            <a:r>
              <a:rPr lang="en-US" sz="1200" b="1" dirty="0">
                <a:solidFill>
                  <a:srgbClr val="4D4D4D"/>
                </a:solidFill>
              </a:rPr>
              <a:t>Composed of cloud resources like VPC, Subnet, Instance &amp; EIP as a single solution</a:t>
            </a:r>
          </a:p>
          <a:p>
            <a:pPr lvl="0">
              <a:spcAft>
                <a:spcPts val="450"/>
              </a:spcAft>
            </a:pPr>
            <a:endParaRPr lang="en-US" sz="1200" b="1" dirty="0">
              <a:solidFill>
                <a:srgbClr val="4D4D4D"/>
              </a:solidFill>
            </a:endParaRPr>
          </a:p>
          <a:p>
            <a:pPr lvl="0">
              <a:spcAft>
                <a:spcPts val="450"/>
              </a:spcAft>
            </a:pPr>
            <a:r>
              <a:rPr lang="en-US" sz="1200" b="1" dirty="0">
                <a:solidFill>
                  <a:srgbClr val="4D4D4D"/>
                </a:solidFill>
              </a:rPr>
              <a:t>Provisioned, decommissioned, managed as single unit</a:t>
            </a:r>
          </a:p>
          <a:p>
            <a:pPr lvl="0">
              <a:spcAft>
                <a:spcPts val="450"/>
              </a:spcAft>
            </a:pPr>
            <a:endParaRPr lang="en-US" sz="1200" b="1" dirty="0">
              <a:solidFill>
                <a:srgbClr val="4D4D4D"/>
              </a:solidFill>
            </a:endParaRPr>
          </a:p>
          <a:p>
            <a:pPr lvl="0">
              <a:spcAft>
                <a:spcPts val="450"/>
              </a:spcAft>
            </a:pPr>
            <a:r>
              <a:rPr lang="en-US" sz="1200" b="1" dirty="0">
                <a:solidFill>
                  <a:srgbClr val="4D4D4D"/>
                </a:solidFill>
              </a:rPr>
              <a:t>Ex: Sify supply chain solution </a:t>
            </a:r>
            <a:r>
              <a:rPr lang="en-US" sz="1200" b="1" dirty="0" err="1">
                <a:solidFill>
                  <a:srgbClr val="4D4D4D"/>
                </a:solidFill>
              </a:rPr>
              <a:t>ForumNXT</a:t>
            </a:r>
            <a:r>
              <a:rPr lang="en-US" sz="1200" b="1" dirty="0">
                <a:solidFill>
                  <a:srgbClr val="4D4D4D"/>
                </a:solidFill>
              </a:rPr>
              <a:t> on AWS includes the resources:</a:t>
            </a:r>
          </a:p>
          <a:p>
            <a:pPr marL="171450" lvl="0" indent="-171450">
              <a:spcAft>
                <a:spcPts val="450"/>
              </a:spcAft>
              <a:buFont typeface="Wingdings" panose="05000000000000000000" pitchFamily="2" charset="2"/>
              <a:buChar char="§"/>
            </a:pPr>
            <a:r>
              <a:rPr lang="en-US" sz="1200" dirty="0">
                <a:solidFill>
                  <a:srgbClr val="32425C"/>
                </a:solidFill>
                <a:latin typeface="+mj-lt"/>
              </a:rPr>
              <a:t>One Virtual Network and two subnets</a:t>
            </a:r>
          </a:p>
          <a:p>
            <a:pPr marL="171450" lvl="0" indent="-171450">
              <a:spcAft>
                <a:spcPts val="450"/>
              </a:spcAft>
              <a:buFont typeface="Wingdings" panose="05000000000000000000" pitchFamily="2" charset="2"/>
              <a:buChar char="§"/>
            </a:pPr>
            <a:r>
              <a:rPr lang="en-US" sz="1200" dirty="0">
                <a:solidFill>
                  <a:srgbClr val="32425C"/>
                </a:solidFill>
                <a:latin typeface="+mj-lt"/>
              </a:rPr>
              <a:t>Two application gateways</a:t>
            </a:r>
          </a:p>
          <a:p>
            <a:pPr marL="171450" lvl="0" indent="-171450">
              <a:spcAft>
                <a:spcPts val="450"/>
              </a:spcAft>
              <a:buFont typeface="Wingdings" panose="05000000000000000000" pitchFamily="2" charset="2"/>
              <a:buChar char="§"/>
            </a:pPr>
            <a:r>
              <a:rPr lang="en-US" sz="1200" dirty="0">
                <a:solidFill>
                  <a:srgbClr val="32425C"/>
                </a:solidFill>
                <a:latin typeface="+mj-lt"/>
              </a:rPr>
              <a:t>Two web servers, One App Server</a:t>
            </a:r>
          </a:p>
          <a:p>
            <a:pPr marL="171450" lvl="0" indent="-171450">
              <a:spcAft>
                <a:spcPts val="450"/>
              </a:spcAft>
              <a:buFont typeface="Wingdings" panose="05000000000000000000" pitchFamily="2" charset="2"/>
              <a:buChar char="§"/>
            </a:pPr>
            <a:r>
              <a:rPr lang="en-US" sz="1200" dirty="0" err="1">
                <a:solidFill>
                  <a:srgbClr val="32425C"/>
                </a:solidFill>
                <a:latin typeface="+mj-lt"/>
              </a:rPr>
              <a:t>Baston</a:t>
            </a:r>
            <a:r>
              <a:rPr lang="en-US" sz="1200" dirty="0">
                <a:solidFill>
                  <a:srgbClr val="32425C"/>
                </a:solidFill>
                <a:latin typeface="+mj-lt"/>
              </a:rPr>
              <a:t> Host</a:t>
            </a:r>
          </a:p>
          <a:p>
            <a:pPr marL="171450" lvl="0" indent="-171450">
              <a:spcAft>
                <a:spcPts val="450"/>
              </a:spcAft>
              <a:buFont typeface="Wingdings" panose="05000000000000000000" pitchFamily="2" charset="2"/>
              <a:buChar char="§"/>
            </a:pPr>
            <a:r>
              <a:rPr lang="en-US" sz="1200" dirty="0">
                <a:solidFill>
                  <a:srgbClr val="32425C"/>
                </a:solidFill>
                <a:latin typeface="+mj-lt"/>
              </a:rPr>
              <a:t>My-SQL Database Service with HA</a:t>
            </a:r>
          </a:p>
          <a:p>
            <a:pPr marL="171450" lvl="0" indent="-171450">
              <a:spcAft>
                <a:spcPts val="450"/>
              </a:spcAft>
              <a:buFont typeface="Wingdings" panose="05000000000000000000" pitchFamily="2" charset="2"/>
              <a:buChar char="§"/>
            </a:pPr>
            <a:r>
              <a:rPr lang="en-US" sz="1200" dirty="0">
                <a:solidFill>
                  <a:srgbClr val="32425C"/>
                </a:solidFill>
                <a:latin typeface="+mj-lt"/>
              </a:rPr>
              <a:t>Blob Storage and</a:t>
            </a:r>
          </a:p>
          <a:p>
            <a:pPr marL="171450" lvl="0" indent="-171450">
              <a:spcAft>
                <a:spcPts val="450"/>
              </a:spcAft>
              <a:buFont typeface="Wingdings" panose="05000000000000000000" pitchFamily="2" charset="2"/>
              <a:buChar char="§"/>
            </a:pPr>
            <a:r>
              <a:rPr lang="en-US" sz="1200" dirty="0">
                <a:solidFill>
                  <a:srgbClr val="32425C"/>
                </a:solidFill>
                <a:latin typeface="+mj-lt"/>
              </a:rPr>
              <a:t>Auxiliary resources like</a:t>
            </a:r>
          </a:p>
          <a:p>
            <a:pPr marL="628582" lvl="1" indent="-171450">
              <a:spcAft>
                <a:spcPts val="450"/>
              </a:spcAft>
              <a:buFont typeface="Wingdings" panose="05000000000000000000" pitchFamily="2" charset="2"/>
              <a:buChar char="§"/>
            </a:pPr>
            <a:r>
              <a:rPr lang="en-US" sz="1200" dirty="0">
                <a:solidFill>
                  <a:srgbClr val="32425C"/>
                </a:solidFill>
                <a:latin typeface="+mj-lt"/>
              </a:rPr>
              <a:t>Storage account, container</a:t>
            </a:r>
          </a:p>
        </p:txBody>
      </p:sp>
      <p:grpSp>
        <p:nvGrpSpPr>
          <p:cNvPr id="15" name="Group 14">
            <a:extLst>
              <a:ext uri="{FF2B5EF4-FFF2-40B4-BE49-F238E27FC236}">
                <a16:creationId xmlns:a16="http://schemas.microsoft.com/office/drawing/2014/main" id="{97E6747D-2C37-4E83-973E-3917704810AA}"/>
              </a:ext>
            </a:extLst>
          </p:cNvPr>
          <p:cNvGrpSpPr/>
          <p:nvPr/>
        </p:nvGrpSpPr>
        <p:grpSpPr>
          <a:xfrm>
            <a:off x="358775" y="1023938"/>
            <a:ext cx="358346" cy="357235"/>
            <a:chOff x="-2378076" y="530225"/>
            <a:chExt cx="2047875" cy="2041525"/>
          </a:xfrm>
          <a:solidFill>
            <a:schemeClr val="accent1">
              <a:lumMod val="75000"/>
            </a:schemeClr>
          </a:solidFill>
        </p:grpSpPr>
        <p:sp>
          <p:nvSpPr>
            <p:cNvPr id="8" name="Freeform 5">
              <a:extLst>
                <a:ext uri="{FF2B5EF4-FFF2-40B4-BE49-F238E27FC236}">
                  <a16:creationId xmlns:a16="http://schemas.microsoft.com/office/drawing/2014/main" id="{55093A79-26A9-4F76-8F7B-8B89BE0A0C2F}"/>
                </a:ext>
              </a:extLst>
            </p:cNvPr>
            <p:cNvSpPr>
              <a:spLocks noEditPoints="1"/>
            </p:cNvSpPr>
            <p:nvPr/>
          </p:nvSpPr>
          <p:spPr bwMode="auto">
            <a:xfrm>
              <a:off x="-2378076" y="530225"/>
              <a:ext cx="2047875" cy="2041525"/>
            </a:xfrm>
            <a:custGeom>
              <a:avLst/>
              <a:gdLst>
                <a:gd name="T0" fmla="*/ 1808 w 2048"/>
                <a:gd name="T1" fmla="*/ 1328 h 2048"/>
                <a:gd name="T2" fmla="*/ 1790 w 2048"/>
                <a:gd name="T3" fmla="*/ 378 h 2048"/>
                <a:gd name="T4" fmla="*/ 1388 w 2048"/>
                <a:gd name="T5" fmla="*/ 0 h 2048"/>
                <a:gd name="T6" fmla="*/ 240 w 2048"/>
                <a:gd name="T7" fmla="*/ 60 h 2048"/>
                <a:gd name="T8" fmla="*/ 180 w 2048"/>
                <a:gd name="T9" fmla="*/ 360 h 2048"/>
                <a:gd name="T10" fmla="*/ 0 w 2048"/>
                <a:gd name="T11" fmla="*/ 780 h 2048"/>
                <a:gd name="T12" fmla="*/ 240 w 2048"/>
                <a:gd name="T13" fmla="*/ 960 h 2048"/>
                <a:gd name="T14" fmla="*/ 300 w 2048"/>
                <a:gd name="T15" fmla="*/ 2048 h 2048"/>
                <a:gd name="T16" fmla="*/ 1808 w 2048"/>
                <a:gd name="T17" fmla="*/ 1988 h 2048"/>
                <a:gd name="T18" fmla="*/ 1868 w 2048"/>
                <a:gd name="T19" fmla="*/ 1928 h 2048"/>
                <a:gd name="T20" fmla="*/ 2048 w 2048"/>
                <a:gd name="T21" fmla="*/ 1508 h 2048"/>
                <a:gd name="T22" fmla="*/ 1928 w 2048"/>
                <a:gd name="T23" fmla="*/ 1508 h 2048"/>
                <a:gd name="T24" fmla="*/ 1868 w 2048"/>
                <a:gd name="T25" fmla="*/ 1568 h 2048"/>
                <a:gd name="T26" fmla="*/ 1448 w 2048"/>
                <a:gd name="T27" fmla="*/ 1628 h 2048"/>
                <a:gd name="T28" fmla="*/ 1256 w 2048"/>
                <a:gd name="T29" fmla="*/ 1508 h 2048"/>
                <a:gd name="T30" fmla="*/ 1448 w 2048"/>
                <a:gd name="T31" fmla="*/ 1388 h 2048"/>
                <a:gd name="T32" fmla="*/ 1868 w 2048"/>
                <a:gd name="T33" fmla="*/ 1448 h 2048"/>
                <a:gd name="T34" fmla="*/ 1448 w 2048"/>
                <a:gd name="T35" fmla="*/ 205 h 2048"/>
                <a:gd name="T36" fmla="*/ 1448 w 2048"/>
                <a:gd name="T37" fmla="*/ 360 h 2048"/>
                <a:gd name="T38" fmla="*/ 180 w 2048"/>
                <a:gd name="T39" fmla="*/ 480 h 2048"/>
                <a:gd name="T40" fmla="*/ 600 w 2048"/>
                <a:gd name="T41" fmla="*/ 420 h 2048"/>
                <a:gd name="T42" fmla="*/ 795 w 2048"/>
                <a:gd name="T43" fmla="*/ 540 h 2048"/>
                <a:gd name="T44" fmla="*/ 600 w 2048"/>
                <a:gd name="T45" fmla="*/ 660 h 2048"/>
                <a:gd name="T46" fmla="*/ 180 w 2048"/>
                <a:gd name="T47" fmla="*/ 600 h 2048"/>
                <a:gd name="T48" fmla="*/ 120 w 2048"/>
                <a:gd name="T49" fmla="*/ 540 h 2048"/>
                <a:gd name="T50" fmla="*/ 180 w 2048"/>
                <a:gd name="T51" fmla="*/ 840 h 2048"/>
                <a:gd name="T52" fmla="*/ 180 w 2048"/>
                <a:gd name="T53" fmla="*/ 720 h 2048"/>
                <a:gd name="T54" fmla="*/ 240 w 2048"/>
                <a:gd name="T55" fmla="*/ 840 h 2048"/>
                <a:gd name="T56" fmla="*/ 1688 w 2048"/>
                <a:gd name="T57" fmla="*/ 1928 h 2048"/>
                <a:gd name="T58" fmla="*/ 360 w 2048"/>
                <a:gd name="T59" fmla="*/ 720 h 2048"/>
                <a:gd name="T60" fmla="*/ 480 w 2048"/>
                <a:gd name="T61" fmla="*/ 780 h 2048"/>
                <a:gd name="T62" fmla="*/ 573 w 2048"/>
                <a:gd name="T63" fmla="*/ 830 h 2048"/>
                <a:gd name="T64" fmla="*/ 964 w 2048"/>
                <a:gd name="T65" fmla="*/ 540 h 2048"/>
                <a:gd name="T66" fmla="*/ 573 w 2048"/>
                <a:gd name="T67" fmla="*/ 250 h 2048"/>
                <a:gd name="T68" fmla="*/ 480 w 2048"/>
                <a:gd name="T69" fmla="*/ 300 h 2048"/>
                <a:gd name="T70" fmla="*/ 360 w 2048"/>
                <a:gd name="T71" fmla="*/ 360 h 2048"/>
                <a:gd name="T72" fmla="*/ 1328 w 2048"/>
                <a:gd name="T73" fmla="*/ 120 h 2048"/>
                <a:gd name="T74" fmla="*/ 1388 w 2048"/>
                <a:gd name="T75" fmla="*/ 480 h 2048"/>
                <a:gd name="T76" fmla="*/ 1688 w 2048"/>
                <a:gd name="T77" fmla="*/ 1328 h 2048"/>
                <a:gd name="T78" fmla="*/ 1568 w 2048"/>
                <a:gd name="T79" fmla="*/ 1268 h 2048"/>
                <a:gd name="T80" fmla="*/ 1475 w 2048"/>
                <a:gd name="T81" fmla="*/ 1218 h 2048"/>
                <a:gd name="T82" fmla="*/ 1088 w 2048"/>
                <a:gd name="T83" fmla="*/ 1508 h 2048"/>
                <a:gd name="T84" fmla="*/ 1475 w 2048"/>
                <a:gd name="T85" fmla="*/ 1798 h 2048"/>
                <a:gd name="T86" fmla="*/ 1568 w 2048"/>
                <a:gd name="T87" fmla="*/ 1748 h 2048"/>
                <a:gd name="T88" fmla="*/ 1688 w 2048"/>
                <a:gd name="T89" fmla="*/ 1688 h 2048"/>
                <a:gd name="T90" fmla="*/ 1868 w 2048"/>
                <a:gd name="T91" fmla="*/ 1808 h 2048"/>
                <a:gd name="T92" fmla="*/ 1808 w 2048"/>
                <a:gd name="T93" fmla="*/ 1688 h 2048"/>
                <a:gd name="T94" fmla="*/ 1928 w 2048"/>
                <a:gd name="T95" fmla="*/ 1748 h 2048"/>
                <a:gd name="T96" fmla="*/ 1868 w 2048"/>
                <a:gd name="T97" fmla="*/ 180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8" h="2048">
                  <a:moveTo>
                    <a:pt x="1868" y="1328"/>
                  </a:moveTo>
                  <a:cubicBezTo>
                    <a:pt x="1808" y="1328"/>
                    <a:pt x="1808" y="1328"/>
                    <a:pt x="1808" y="1328"/>
                  </a:cubicBezTo>
                  <a:cubicBezTo>
                    <a:pt x="1808" y="420"/>
                    <a:pt x="1808" y="420"/>
                    <a:pt x="1808" y="420"/>
                  </a:cubicBezTo>
                  <a:cubicBezTo>
                    <a:pt x="1808" y="404"/>
                    <a:pt x="1802" y="389"/>
                    <a:pt x="1790" y="378"/>
                  </a:cubicBezTo>
                  <a:cubicBezTo>
                    <a:pt x="1430" y="18"/>
                    <a:pt x="1430" y="18"/>
                    <a:pt x="1430" y="18"/>
                  </a:cubicBezTo>
                  <a:cubicBezTo>
                    <a:pt x="1420" y="7"/>
                    <a:pt x="1404" y="0"/>
                    <a:pt x="1388" y="0"/>
                  </a:cubicBezTo>
                  <a:cubicBezTo>
                    <a:pt x="300" y="0"/>
                    <a:pt x="300" y="0"/>
                    <a:pt x="300" y="0"/>
                  </a:cubicBezTo>
                  <a:cubicBezTo>
                    <a:pt x="267" y="0"/>
                    <a:pt x="240" y="27"/>
                    <a:pt x="240" y="60"/>
                  </a:cubicBezTo>
                  <a:cubicBezTo>
                    <a:pt x="240" y="360"/>
                    <a:pt x="240" y="360"/>
                    <a:pt x="240" y="360"/>
                  </a:cubicBezTo>
                  <a:cubicBezTo>
                    <a:pt x="180" y="360"/>
                    <a:pt x="180" y="360"/>
                    <a:pt x="180" y="360"/>
                  </a:cubicBezTo>
                  <a:cubicBezTo>
                    <a:pt x="81" y="360"/>
                    <a:pt x="0" y="441"/>
                    <a:pt x="0" y="540"/>
                  </a:cubicBezTo>
                  <a:cubicBezTo>
                    <a:pt x="0" y="780"/>
                    <a:pt x="0" y="780"/>
                    <a:pt x="0" y="780"/>
                  </a:cubicBezTo>
                  <a:cubicBezTo>
                    <a:pt x="0" y="879"/>
                    <a:pt x="81" y="960"/>
                    <a:pt x="180" y="960"/>
                  </a:cubicBezTo>
                  <a:cubicBezTo>
                    <a:pt x="240" y="960"/>
                    <a:pt x="240" y="960"/>
                    <a:pt x="240" y="960"/>
                  </a:cubicBezTo>
                  <a:cubicBezTo>
                    <a:pt x="240" y="1988"/>
                    <a:pt x="240" y="1988"/>
                    <a:pt x="240" y="1988"/>
                  </a:cubicBezTo>
                  <a:cubicBezTo>
                    <a:pt x="240" y="2021"/>
                    <a:pt x="267" y="2048"/>
                    <a:pt x="300" y="2048"/>
                  </a:cubicBezTo>
                  <a:cubicBezTo>
                    <a:pt x="1748" y="2048"/>
                    <a:pt x="1748" y="2048"/>
                    <a:pt x="1748" y="2048"/>
                  </a:cubicBezTo>
                  <a:cubicBezTo>
                    <a:pt x="1781" y="2048"/>
                    <a:pt x="1808" y="2021"/>
                    <a:pt x="1808" y="1988"/>
                  </a:cubicBezTo>
                  <a:cubicBezTo>
                    <a:pt x="1808" y="1928"/>
                    <a:pt x="1808" y="1928"/>
                    <a:pt x="1808" y="1928"/>
                  </a:cubicBezTo>
                  <a:cubicBezTo>
                    <a:pt x="1868" y="1928"/>
                    <a:pt x="1868" y="1928"/>
                    <a:pt x="1868" y="1928"/>
                  </a:cubicBezTo>
                  <a:cubicBezTo>
                    <a:pt x="1967" y="1928"/>
                    <a:pt x="2048" y="1847"/>
                    <a:pt x="2048" y="1748"/>
                  </a:cubicBezTo>
                  <a:cubicBezTo>
                    <a:pt x="2048" y="1508"/>
                    <a:pt x="2048" y="1508"/>
                    <a:pt x="2048" y="1508"/>
                  </a:cubicBezTo>
                  <a:cubicBezTo>
                    <a:pt x="2048" y="1409"/>
                    <a:pt x="1967" y="1328"/>
                    <a:pt x="1868" y="1328"/>
                  </a:cubicBezTo>
                  <a:close/>
                  <a:moveTo>
                    <a:pt x="1928" y="1508"/>
                  </a:moveTo>
                  <a:cubicBezTo>
                    <a:pt x="1928" y="1578"/>
                    <a:pt x="1928" y="1578"/>
                    <a:pt x="1928" y="1578"/>
                  </a:cubicBezTo>
                  <a:cubicBezTo>
                    <a:pt x="1909" y="1572"/>
                    <a:pt x="1889" y="1568"/>
                    <a:pt x="1868" y="1568"/>
                  </a:cubicBezTo>
                  <a:cubicBezTo>
                    <a:pt x="1824" y="1568"/>
                    <a:pt x="1547" y="1568"/>
                    <a:pt x="1508" y="1568"/>
                  </a:cubicBezTo>
                  <a:cubicBezTo>
                    <a:pt x="1475" y="1568"/>
                    <a:pt x="1448" y="1595"/>
                    <a:pt x="1448" y="1628"/>
                  </a:cubicBezTo>
                  <a:cubicBezTo>
                    <a:pt x="1448" y="1636"/>
                    <a:pt x="1448" y="1636"/>
                    <a:pt x="1448" y="1636"/>
                  </a:cubicBezTo>
                  <a:cubicBezTo>
                    <a:pt x="1256" y="1508"/>
                    <a:pt x="1256" y="1508"/>
                    <a:pt x="1256" y="1508"/>
                  </a:cubicBezTo>
                  <a:cubicBezTo>
                    <a:pt x="1448" y="1380"/>
                    <a:pt x="1448" y="1380"/>
                    <a:pt x="1448" y="1380"/>
                  </a:cubicBezTo>
                  <a:cubicBezTo>
                    <a:pt x="1448" y="1388"/>
                    <a:pt x="1448" y="1388"/>
                    <a:pt x="1448" y="1388"/>
                  </a:cubicBezTo>
                  <a:cubicBezTo>
                    <a:pt x="1448" y="1421"/>
                    <a:pt x="1475" y="1448"/>
                    <a:pt x="1508" y="1448"/>
                  </a:cubicBezTo>
                  <a:cubicBezTo>
                    <a:pt x="1868" y="1448"/>
                    <a:pt x="1868" y="1448"/>
                    <a:pt x="1868" y="1448"/>
                  </a:cubicBezTo>
                  <a:cubicBezTo>
                    <a:pt x="1901" y="1448"/>
                    <a:pt x="1928" y="1475"/>
                    <a:pt x="1928" y="1508"/>
                  </a:cubicBezTo>
                  <a:close/>
                  <a:moveTo>
                    <a:pt x="1448" y="205"/>
                  </a:moveTo>
                  <a:cubicBezTo>
                    <a:pt x="1603" y="360"/>
                    <a:pt x="1603" y="360"/>
                    <a:pt x="1603" y="360"/>
                  </a:cubicBezTo>
                  <a:cubicBezTo>
                    <a:pt x="1448" y="360"/>
                    <a:pt x="1448" y="360"/>
                    <a:pt x="1448" y="360"/>
                  </a:cubicBezTo>
                  <a:lnTo>
                    <a:pt x="1448" y="205"/>
                  </a:lnTo>
                  <a:close/>
                  <a:moveTo>
                    <a:pt x="180" y="480"/>
                  </a:moveTo>
                  <a:cubicBezTo>
                    <a:pt x="540" y="480"/>
                    <a:pt x="540" y="480"/>
                    <a:pt x="540" y="480"/>
                  </a:cubicBezTo>
                  <a:cubicBezTo>
                    <a:pt x="573" y="480"/>
                    <a:pt x="600" y="453"/>
                    <a:pt x="600" y="420"/>
                  </a:cubicBezTo>
                  <a:cubicBezTo>
                    <a:pt x="600" y="411"/>
                    <a:pt x="600" y="411"/>
                    <a:pt x="600" y="411"/>
                  </a:cubicBezTo>
                  <a:cubicBezTo>
                    <a:pt x="795" y="540"/>
                    <a:pt x="795" y="540"/>
                    <a:pt x="795" y="540"/>
                  </a:cubicBezTo>
                  <a:cubicBezTo>
                    <a:pt x="600" y="669"/>
                    <a:pt x="600" y="669"/>
                    <a:pt x="600" y="669"/>
                  </a:cubicBezTo>
                  <a:cubicBezTo>
                    <a:pt x="600" y="660"/>
                    <a:pt x="600" y="660"/>
                    <a:pt x="600" y="660"/>
                  </a:cubicBezTo>
                  <a:cubicBezTo>
                    <a:pt x="600" y="627"/>
                    <a:pt x="573" y="600"/>
                    <a:pt x="540" y="600"/>
                  </a:cubicBezTo>
                  <a:cubicBezTo>
                    <a:pt x="498" y="600"/>
                    <a:pt x="237" y="600"/>
                    <a:pt x="180" y="600"/>
                  </a:cubicBezTo>
                  <a:cubicBezTo>
                    <a:pt x="159" y="600"/>
                    <a:pt x="139" y="604"/>
                    <a:pt x="120" y="610"/>
                  </a:cubicBezTo>
                  <a:cubicBezTo>
                    <a:pt x="120" y="540"/>
                    <a:pt x="120" y="540"/>
                    <a:pt x="120" y="540"/>
                  </a:cubicBezTo>
                  <a:cubicBezTo>
                    <a:pt x="120" y="507"/>
                    <a:pt x="147" y="480"/>
                    <a:pt x="180" y="480"/>
                  </a:cubicBezTo>
                  <a:close/>
                  <a:moveTo>
                    <a:pt x="180" y="840"/>
                  </a:moveTo>
                  <a:cubicBezTo>
                    <a:pt x="147" y="840"/>
                    <a:pt x="120" y="813"/>
                    <a:pt x="120" y="780"/>
                  </a:cubicBezTo>
                  <a:cubicBezTo>
                    <a:pt x="120" y="747"/>
                    <a:pt x="147" y="720"/>
                    <a:pt x="180" y="720"/>
                  </a:cubicBezTo>
                  <a:cubicBezTo>
                    <a:pt x="240" y="720"/>
                    <a:pt x="240" y="720"/>
                    <a:pt x="240" y="720"/>
                  </a:cubicBezTo>
                  <a:cubicBezTo>
                    <a:pt x="240" y="840"/>
                    <a:pt x="240" y="840"/>
                    <a:pt x="240" y="840"/>
                  </a:cubicBezTo>
                  <a:lnTo>
                    <a:pt x="180" y="840"/>
                  </a:lnTo>
                  <a:close/>
                  <a:moveTo>
                    <a:pt x="1688" y="1928"/>
                  </a:moveTo>
                  <a:cubicBezTo>
                    <a:pt x="360" y="1928"/>
                    <a:pt x="360" y="1928"/>
                    <a:pt x="360" y="1928"/>
                  </a:cubicBezTo>
                  <a:cubicBezTo>
                    <a:pt x="360" y="1889"/>
                    <a:pt x="360" y="784"/>
                    <a:pt x="360" y="720"/>
                  </a:cubicBezTo>
                  <a:cubicBezTo>
                    <a:pt x="480" y="720"/>
                    <a:pt x="480" y="720"/>
                    <a:pt x="480" y="720"/>
                  </a:cubicBezTo>
                  <a:cubicBezTo>
                    <a:pt x="480" y="780"/>
                    <a:pt x="480" y="780"/>
                    <a:pt x="480" y="780"/>
                  </a:cubicBezTo>
                  <a:cubicBezTo>
                    <a:pt x="480" y="802"/>
                    <a:pt x="492" y="822"/>
                    <a:pt x="512" y="833"/>
                  </a:cubicBezTo>
                  <a:cubicBezTo>
                    <a:pt x="531" y="843"/>
                    <a:pt x="555" y="842"/>
                    <a:pt x="573" y="830"/>
                  </a:cubicBezTo>
                  <a:cubicBezTo>
                    <a:pt x="937" y="590"/>
                    <a:pt x="937" y="590"/>
                    <a:pt x="937" y="590"/>
                  </a:cubicBezTo>
                  <a:cubicBezTo>
                    <a:pt x="954" y="579"/>
                    <a:pt x="964" y="560"/>
                    <a:pt x="964" y="540"/>
                  </a:cubicBezTo>
                  <a:cubicBezTo>
                    <a:pt x="964" y="520"/>
                    <a:pt x="954" y="501"/>
                    <a:pt x="937" y="490"/>
                  </a:cubicBezTo>
                  <a:cubicBezTo>
                    <a:pt x="573" y="250"/>
                    <a:pt x="573" y="250"/>
                    <a:pt x="573" y="250"/>
                  </a:cubicBezTo>
                  <a:cubicBezTo>
                    <a:pt x="555" y="238"/>
                    <a:pt x="531" y="237"/>
                    <a:pt x="512" y="247"/>
                  </a:cubicBezTo>
                  <a:cubicBezTo>
                    <a:pt x="492" y="258"/>
                    <a:pt x="480" y="278"/>
                    <a:pt x="480" y="300"/>
                  </a:cubicBezTo>
                  <a:cubicBezTo>
                    <a:pt x="480" y="360"/>
                    <a:pt x="480" y="360"/>
                    <a:pt x="480" y="360"/>
                  </a:cubicBezTo>
                  <a:cubicBezTo>
                    <a:pt x="360" y="360"/>
                    <a:pt x="360" y="360"/>
                    <a:pt x="360" y="360"/>
                  </a:cubicBezTo>
                  <a:cubicBezTo>
                    <a:pt x="360" y="120"/>
                    <a:pt x="360" y="120"/>
                    <a:pt x="360" y="120"/>
                  </a:cubicBezTo>
                  <a:cubicBezTo>
                    <a:pt x="1328" y="120"/>
                    <a:pt x="1328" y="120"/>
                    <a:pt x="1328" y="120"/>
                  </a:cubicBezTo>
                  <a:cubicBezTo>
                    <a:pt x="1328" y="420"/>
                    <a:pt x="1328" y="420"/>
                    <a:pt x="1328" y="420"/>
                  </a:cubicBezTo>
                  <a:cubicBezTo>
                    <a:pt x="1328" y="453"/>
                    <a:pt x="1355" y="480"/>
                    <a:pt x="1388" y="480"/>
                  </a:cubicBezTo>
                  <a:cubicBezTo>
                    <a:pt x="1688" y="480"/>
                    <a:pt x="1688" y="480"/>
                    <a:pt x="1688" y="480"/>
                  </a:cubicBezTo>
                  <a:cubicBezTo>
                    <a:pt x="1688" y="1328"/>
                    <a:pt x="1688" y="1328"/>
                    <a:pt x="1688" y="1328"/>
                  </a:cubicBezTo>
                  <a:cubicBezTo>
                    <a:pt x="1568" y="1328"/>
                    <a:pt x="1568" y="1328"/>
                    <a:pt x="1568" y="1328"/>
                  </a:cubicBezTo>
                  <a:cubicBezTo>
                    <a:pt x="1568" y="1268"/>
                    <a:pt x="1568" y="1268"/>
                    <a:pt x="1568" y="1268"/>
                  </a:cubicBezTo>
                  <a:cubicBezTo>
                    <a:pt x="1568" y="1246"/>
                    <a:pt x="1556" y="1226"/>
                    <a:pt x="1536" y="1215"/>
                  </a:cubicBezTo>
                  <a:cubicBezTo>
                    <a:pt x="1517" y="1205"/>
                    <a:pt x="1493" y="1206"/>
                    <a:pt x="1475" y="1218"/>
                  </a:cubicBezTo>
                  <a:cubicBezTo>
                    <a:pt x="1115" y="1458"/>
                    <a:pt x="1115" y="1458"/>
                    <a:pt x="1115" y="1458"/>
                  </a:cubicBezTo>
                  <a:cubicBezTo>
                    <a:pt x="1098" y="1469"/>
                    <a:pt x="1088" y="1488"/>
                    <a:pt x="1088" y="1508"/>
                  </a:cubicBezTo>
                  <a:cubicBezTo>
                    <a:pt x="1088" y="1528"/>
                    <a:pt x="1098" y="1547"/>
                    <a:pt x="1115" y="1558"/>
                  </a:cubicBezTo>
                  <a:cubicBezTo>
                    <a:pt x="1475" y="1798"/>
                    <a:pt x="1475" y="1798"/>
                    <a:pt x="1475" y="1798"/>
                  </a:cubicBezTo>
                  <a:cubicBezTo>
                    <a:pt x="1493" y="1810"/>
                    <a:pt x="1517" y="1811"/>
                    <a:pt x="1536" y="1801"/>
                  </a:cubicBezTo>
                  <a:cubicBezTo>
                    <a:pt x="1556" y="1790"/>
                    <a:pt x="1568" y="1770"/>
                    <a:pt x="1568" y="1748"/>
                  </a:cubicBezTo>
                  <a:cubicBezTo>
                    <a:pt x="1568" y="1688"/>
                    <a:pt x="1568" y="1688"/>
                    <a:pt x="1568" y="1688"/>
                  </a:cubicBezTo>
                  <a:cubicBezTo>
                    <a:pt x="1688" y="1688"/>
                    <a:pt x="1688" y="1688"/>
                    <a:pt x="1688" y="1688"/>
                  </a:cubicBezTo>
                  <a:lnTo>
                    <a:pt x="1688" y="1928"/>
                  </a:lnTo>
                  <a:close/>
                  <a:moveTo>
                    <a:pt x="1868" y="1808"/>
                  </a:moveTo>
                  <a:cubicBezTo>
                    <a:pt x="1808" y="1808"/>
                    <a:pt x="1808" y="1808"/>
                    <a:pt x="1808" y="1808"/>
                  </a:cubicBezTo>
                  <a:cubicBezTo>
                    <a:pt x="1808" y="1688"/>
                    <a:pt x="1808" y="1688"/>
                    <a:pt x="1808" y="1688"/>
                  </a:cubicBezTo>
                  <a:cubicBezTo>
                    <a:pt x="1868" y="1688"/>
                    <a:pt x="1868" y="1688"/>
                    <a:pt x="1868" y="1688"/>
                  </a:cubicBezTo>
                  <a:cubicBezTo>
                    <a:pt x="1901" y="1688"/>
                    <a:pt x="1928" y="1715"/>
                    <a:pt x="1928" y="1748"/>
                  </a:cubicBezTo>
                  <a:cubicBezTo>
                    <a:pt x="1928" y="1781"/>
                    <a:pt x="1901" y="1808"/>
                    <a:pt x="1868" y="1808"/>
                  </a:cubicBezTo>
                  <a:close/>
                  <a:moveTo>
                    <a:pt x="1868" y="1808"/>
                  </a:moveTo>
                  <a:cubicBezTo>
                    <a:pt x="1868" y="1808"/>
                    <a:pt x="1868" y="1808"/>
                    <a:pt x="1868" y="18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10" name="Freeform 6">
              <a:extLst>
                <a:ext uri="{FF2B5EF4-FFF2-40B4-BE49-F238E27FC236}">
                  <a16:creationId xmlns:a16="http://schemas.microsoft.com/office/drawing/2014/main" id="{F4F7F4A4-A4EC-4ABD-85FB-74ED1930791A}"/>
                </a:ext>
              </a:extLst>
            </p:cNvPr>
            <p:cNvSpPr>
              <a:spLocks noEditPoints="1"/>
            </p:cNvSpPr>
            <p:nvPr/>
          </p:nvSpPr>
          <p:spPr bwMode="auto">
            <a:xfrm>
              <a:off x="-1409701" y="1128713"/>
              <a:ext cx="479425" cy="119062"/>
            </a:xfrm>
            <a:custGeom>
              <a:avLst/>
              <a:gdLst>
                <a:gd name="T0" fmla="*/ 60 w 480"/>
                <a:gd name="T1" fmla="*/ 120 h 120"/>
                <a:gd name="T2" fmla="*/ 420 w 480"/>
                <a:gd name="T3" fmla="*/ 120 h 120"/>
                <a:gd name="T4" fmla="*/ 480 w 480"/>
                <a:gd name="T5" fmla="*/ 60 h 120"/>
                <a:gd name="T6" fmla="*/ 420 w 480"/>
                <a:gd name="T7" fmla="*/ 0 h 120"/>
                <a:gd name="T8" fmla="*/ 60 w 480"/>
                <a:gd name="T9" fmla="*/ 0 h 120"/>
                <a:gd name="T10" fmla="*/ 0 w 480"/>
                <a:gd name="T11" fmla="*/ 60 h 120"/>
                <a:gd name="T12" fmla="*/ 60 w 480"/>
                <a:gd name="T13" fmla="*/ 120 h 120"/>
                <a:gd name="T14" fmla="*/ 60 w 480"/>
                <a:gd name="T15" fmla="*/ 120 h 120"/>
                <a:gd name="T16" fmla="*/ 60 w 480"/>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0">
                  <a:moveTo>
                    <a:pt x="60" y="120"/>
                  </a:moveTo>
                  <a:cubicBezTo>
                    <a:pt x="420" y="120"/>
                    <a:pt x="420" y="120"/>
                    <a:pt x="420" y="120"/>
                  </a:cubicBezTo>
                  <a:cubicBezTo>
                    <a:pt x="453" y="120"/>
                    <a:pt x="480" y="93"/>
                    <a:pt x="480" y="60"/>
                  </a:cubicBezTo>
                  <a:cubicBezTo>
                    <a:pt x="480" y="27"/>
                    <a:pt x="453" y="0"/>
                    <a:pt x="420"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11" name="Freeform 7">
              <a:extLst>
                <a:ext uri="{FF2B5EF4-FFF2-40B4-BE49-F238E27FC236}">
                  <a16:creationId xmlns:a16="http://schemas.microsoft.com/office/drawing/2014/main" id="{BE8B33D9-7085-4182-BE58-00188A783C7C}"/>
                </a:ext>
              </a:extLst>
            </p:cNvPr>
            <p:cNvSpPr>
              <a:spLocks noEditPoints="1"/>
            </p:cNvSpPr>
            <p:nvPr/>
          </p:nvSpPr>
          <p:spPr bwMode="auto">
            <a:xfrm>
              <a:off x="-1409701" y="1366838"/>
              <a:ext cx="479425" cy="120650"/>
            </a:xfrm>
            <a:custGeom>
              <a:avLst/>
              <a:gdLst>
                <a:gd name="T0" fmla="*/ 60 w 480"/>
                <a:gd name="T1" fmla="*/ 120 h 120"/>
                <a:gd name="T2" fmla="*/ 420 w 480"/>
                <a:gd name="T3" fmla="*/ 120 h 120"/>
                <a:gd name="T4" fmla="*/ 480 w 480"/>
                <a:gd name="T5" fmla="*/ 60 h 120"/>
                <a:gd name="T6" fmla="*/ 420 w 480"/>
                <a:gd name="T7" fmla="*/ 0 h 120"/>
                <a:gd name="T8" fmla="*/ 60 w 480"/>
                <a:gd name="T9" fmla="*/ 0 h 120"/>
                <a:gd name="T10" fmla="*/ 0 w 480"/>
                <a:gd name="T11" fmla="*/ 60 h 120"/>
                <a:gd name="T12" fmla="*/ 60 w 480"/>
                <a:gd name="T13" fmla="*/ 120 h 120"/>
                <a:gd name="T14" fmla="*/ 60 w 480"/>
                <a:gd name="T15" fmla="*/ 120 h 120"/>
                <a:gd name="T16" fmla="*/ 60 w 480"/>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0">
                  <a:moveTo>
                    <a:pt x="60" y="120"/>
                  </a:moveTo>
                  <a:cubicBezTo>
                    <a:pt x="420" y="120"/>
                    <a:pt x="420" y="120"/>
                    <a:pt x="420" y="120"/>
                  </a:cubicBezTo>
                  <a:cubicBezTo>
                    <a:pt x="453" y="120"/>
                    <a:pt x="480" y="93"/>
                    <a:pt x="480" y="60"/>
                  </a:cubicBezTo>
                  <a:cubicBezTo>
                    <a:pt x="480" y="27"/>
                    <a:pt x="453" y="0"/>
                    <a:pt x="420"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12" name="Freeform 8">
              <a:extLst>
                <a:ext uri="{FF2B5EF4-FFF2-40B4-BE49-F238E27FC236}">
                  <a16:creationId xmlns:a16="http://schemas.microsoft.com/office/drawing/2014/main" id="{B3738298-B45E-47C4-AF16-CA027F03F715}"/>
                </a:ext>
              </a:extLst>
            </p:cNvPr>
            <p:cNvSpPr>
              <a:spLocks noEditPoints="1"/>
            </p:cNvSpPr>
            <p:nvPr/>
          </p:nvSpPr>
          <p:spPr bwMode="auto">
            <a:xfrm>
              <a:off x="-1897063" y="1854200"/>
              <a:ext cx="482600" cy="119062"/>
            </a:xfrm>
            <a:custGeom>
              <a:avLst/>
              <a:gdLst>
                <a:gd name="T0" fmla="*/ 424 w 484"/>
                <a:gd name="T1" fmla="*/ 0 h 120"/>
                <a:gd name="T2" fmla="*/ 60 w 484"/>
                <a:gd name="T3" fmla="*/ 0 h 120"/>
                <a:gd name="T4" fmla="*/ 0 w 484"/>
                <a:gd name="T5" fmla="*/ 60 h 120"/>
                <a:gd name="T6" fmla="*/ 60 w 484"/>
                <a:gd name="T7" fmla="*/ 120 h 120"/>
                <a:gd name="T8" fmla="*/ 424 w 484"/>
                <a:gd name="T9" fmla="*/ 120 h 120"/>
                <a:gd name="T10" fmla="*/ 484 w 484"/>
                <a:gd name="T11" fmla="*/ 60 h 120"/>
                <a:gd name="T12" fmla="*/ 424 w 484"/>
                <a:gd name="T13" fmla="*/ 0 h 120"/>
                <a:gd name="T14" fmla="*/ 424 w 484"/>
                <a:gd name="T15" fmla="*/ 0 h 120"/>
                <a:gd name="T16" fmla="*/ 424 w 484"/>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120">
                  <a:moveTo>
                    <a:pt x="424" y="0"/>
                  </a:moveTo>
                  <a:cubicBezTo>
                    <a:pt x="60" y="0"/>
                    <a:pt x="60" y="0"/>
                    <a:pt x="60" y="0"/>
                  </a:cubicBezTo>
                  <a:cubicBezTo>
                    <a:pt x="27" y="0"/>
                    <a:pt x="0" y="27"/>
                    <a:pt x="0" y="60"/>
                  </a:cubicBezTo>
                  <a:cubicBezTo>
                    <a:pt x="0" y="93"/>
                    <a:pt x="27" y="120"/>
                    <a:pt x="60" y="120"/>
                  </a:cubicBezTo>
                  <a:cubicBezTo>
                    <a:pt x="424" y="120"/>
                    <a:pt x="424" y="120"/>
                    <a:pt x="424" y="120"/>
                  </a:cubicBezTo>
                  <a:cubicBezTo>
                    <a:pt x="457" y="120"/>
                    <a:pt x="484" y="93"/>
                    <a:pt x="484" y="60"/>
                  </a:cubicBezTo>
                  <a:cubicBezTo>
                    <a:pt x="484" y="27"/>
                    <a:pt x="457" y="0"/>
                    <a:pt x="424" y="0"/>
                  </a:cubicBezTo>
                  <a:close/>
                  <a:moveTo>
                    <a:pt x="424" y="0"/>
                  </a:move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13" name="Freeform 9">
              <a:extLst>
                <a:ext uri="{FF2B5EF4-FFF2-40B4-BE49-F238E27FC236}">
                  <a16:creationId xmlns:a16="http://schemas.microsoft.com/office/drawing/2014/main" id="{5EAFCB27-5D66-4153-86AA-16ED300D0225}"/>
                </a:ext>
              </a:extLst>
            </p:cNvPr>
            <p:cNvSpPr>
              <a:spLocks noEditPoints="1"/>
            </p:cNvSpPr>
            <p:nvPr/>
          </p:nvSpPr>
          <p:spPr bwMode="auto">
            <a:xfrm>
              <a:off x="-1897063" y="2093913"/>
              <a:ext cx="482600" cy="119062"/>
            </a:xfrm>
            <a:custGeom>
              <a:avLst/>
              <a:gdLst>
                <a:gd name="T0" fmla="*/ 424 w 484"/>
                <a:gd name="T1" fmla="*/ 0 h 120"/>
                <a:gd name="T2" fmla="*/ 60 w 484"/>
                <a:gd name="T3" fmla="*/ 0 h 120"/>
                <a:gd name="T4" fmla="*/ 0 w 484"/>
                <a:gd name="T5" fmla="*/ 60 h 120"/>
                <a:gd name="T6" fmla="*/ 60 w 484"/>
                <a:gd name="T7" fmla="*/ 120 h 120"/>
                <a:gd name="T8" fmla="*/ 424 w 484"/>
                <a:gd name="T9" fmla="*/ 120 h 120"/>
                <a:gd name="T10" fmla="*/ 484 w 484"/>
                <a:gd name="T11" fmla="*/ 60 h 120"/>
                <a:gd name="T12" fmla="*/ 424 w 484"/>
                <a:gd name="T13" fmla="*/ 0 h 120"/>
                <a:gd name="T14" fmla="*/ 424 w 484"/>
                <a:gd name="T15" fmla="*/ 0 h 120"/>
                <a:gd name="T16" fmla="*/ 424 w 484"/>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120">
                  <a:moveTo>
                    <a:pt x="424" y="0"/>
                  </a:moveTo>
                  <a:cubicBezTo>
                    <a:pt x="60" y="0"/>
                    <a:pt x="60" y="0"/>
                    <a:pt x="60" y="0"/>
                  </a:cubicBezTo>
                  <a:cubicBezTo>
                    <a:pt x="27" y="0"/>
                    <a:pt x="0" y="27"/>
                    <a:pt x="0" y="60"/>
                  </a:cubicBezTo>
                  <a:cubicBezTo>
                    <a:pt x="0" y="93"/>
                    <a:pt x="27" y="120"/>
                    <a:pt x="60" y="120"/>
                  </a:cubicBezTo>
                  <a:cubicBezTo>
                    <a:pt x="424" y="120"/>
                    <a:pt x="424" y="120"/>
                    <a:pt x="424" y="120"/>
                  </a:cubicBezTo>
                  <a:cubicBezTo>
                    <a:pt x="457" y="120"/>
                    <a:pt x="484" y="93"/>
                    <a:pt x="484" y="60"/>
                  </a:cubicBezTo>
                  <a:cubicBezTo>
                    <a:pt x="484" y="27"/>
                    <a:pt x="457" y="0"/>
                    <a:pt x="424" y="0"/>
                  </a:cubicBezTo>
                  <a:close/>
                  <a:moveTo>
                    <a:pt x="424" y="0"/>
                  </a:move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14" name="Freeform 10">
              <a:extLst>
                <a:ext uri="{FF2B5EF4-FFF2-40B4-BE49-F238E27FC236}">
                  <a16:creationId xmlns:a16="http://schemas.microsoft.com/office/drawing/2014/main" id="{510D992D-1943-403C-A130-B2E66CE14548}"/>
                </a:ext>
              </a:extLst>
            </p:cNvPr>
            <p:cNvSpPr>
              <a:spLocks noEditPoints="1"/>
            </p:cNvSpPr>
            <p:nvPr/>
          </p:nvSpPr>
          <p:spPr bwMode="auto">
            <a:xfrm>
              <a:off x="-1897063" y="1614488"/>
              <a:ext cx="966788" cy="119062"/>
            </a:xfrm>
            <a:custGeom>
              <a:avLst/>
              <a:gdLst>
                <a:gd name="T0" fmla="*/ 60 w 968"/>
                <a:gd name="T1" fmla="*/ 120 h 120"/>
                <a:gd name="T2" fmla="*/ 908 w 968"/>
                <a:gd name="T3" fmla="*/ 120 h 120"/>
                <a:gd name="T4" fmla="*/ 968 w 968"/>
                <a:gd name="T5" fmla="*/ 60 h 120"/>
                <a:gd name="T6" fmla="*/ 908 w 968"/>
                <a:gd name="T7" fmla="*/ 0 h 120"/>
                <a:gd name="T8" fmla="*/ 60 w 968"/>
                <a:gd name="T9" fmla="*/ 0 h 120"/>
                <a:gd name="T10" fmla="*/ 0 w 968"/>
                <a:gd name="T11" fmla="*/ 60 h 120"/>
                <a:gd name="T12" fmla="*/ 60 w 968"/>
                <a:gd name="T13" fmla="*/ 120 h 120"/>
                <a:gd name="T14" fmla="*/ 60 w 968"/>
                <a:gd name="T15" fmla="*/ 120 h 120"/>
                <a:gd name="T16" fmla="*/ 60 w 968"/>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20">
                  <a:moveTo>
                    <a:pt x="60" y="120"/>
                  </a:moveTo>
                  <a:cubicBezTo>
                    <a:pt x="908" y="120"/>
                    <a:pt x="908" y="120"/>
                    <a:pt x="908" y="120"/>
                  </a:cubicBezTo>
                  <a:cubicBezTo>
                    <a:pt x="941" y="120"/>
                    <a:pt x="968" y="93"/>
                    <a:pt x="968" y="60"/>
                  </a:cubicBezTo>
                  <a:cubicBezTo>
                    <a:pt x="968" y="27"/>
                    <a:pt x="941" y="0"/>
                    <a:pt x="908"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grpSp>
      <p:grpSp>
        <p:nvGrpSpPr>
          <p:cNvPr id="43" name="Group 42">
            <a:extLst>
              <a:ext uri="{FF2B5EF4-FFF2-40B4-BE49-F238E27FC236}">
                <a16:creationId xmlns:a16="http://schemas.microsoft.com/office/drawing/2014/main" id="{735EA95C-2433-4F8E-86B1-69D6A0030619}"/>
              </a:ext>
            </a:extLst>
          </p:cNvPr>
          <p:cNvGrpSpPr/>
          <p:nvPr/>
        </p:nvGrpSpPr>
        <p:grpSpPr>
          <a:xfrm>
            <a:off x="358775" y="1697341"/>
            <a:ext cx="379095" cy="389023"/>
            <a:chOff x="12560300" y="2195513"/>
            <a:chExt cx="666751" cy="684212"/>
          </a:xfrm>
          <a:solidFill>
            <a:schemeClr val="accent4">
              <a:lumMod val="75000"/>
            </a:schemeClr>
          </a:solidFill>
        </p:grpSpPr>
        <p:sp>
          <p:nvSpPr>
            <p:cNvPr id="37" name="Freeform 26">
              <a:extLst>
                <a:ext uri="{FF2B5EF4-FFF2-40B4-BE49-F238E27FC236}">
                  <a16:creationId xmlns:a16="http://schemas.microsoft.com/office/drawing/2014/main" id="{FDAD7E8B-4F21-4B90-896F-949C5E315134}"/>
                </a:ext>
              </a:extLst>
            </p:cNvPr>
            <p:cNvSpPr>
              <a:spLocks noEditPoints="1"/>
            </p:cNvSpPr>
            <p:nvPr/>
          </p:nvSpPr>
          <p:spPr bwMode="auto">
            <a:xfrm>
              <a:off x="12703175" y="2405063"/>
              <a:ext cx="381000" cy="106363"/>
            </a:xfrm>
            <a:custGeom>
              <a:avLst/>
              <a:gdLst>
                <a:gd name="T0" fmla="*/ 166 w 175"/>
                <a:gd name="T1" fmla="*/ 0 h 49"/>
                <a:gd name="T2" fmla="*/ 10 w 175"/>
                <a:gd name="T3" fmla="*/ 0 h 49"/>
                <a:gd name="T4" fmla="*/ 0 w 175"/>
                <a:gd name="T5" fmla="*/ 9 h 49"/>
                <a:gd name="T6" fmla="*/ 0 w 175"/>
                <a:gd name="T7" fmla="*/ 40 h 49"/>
                <a:gd name="T8" fmla="*/ 10 w 175"/>
                <a:gd name="T9" fmla="*/ 49 h 49"/>
                <a:gd name="T10" fmla="*/ 166 w 175"/>
                <a:gd name="T11" fmla="*/ 49 h 49"/>
                <a:gd name="T12" fmla="*/ 175 w 175"/>
                <a:gd name="T13" fmla="*/ 40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40"/>
                    <a:pt x="0" y="40"/>
                    <a:pt x="0" y="40"/>
                  </a:cubicBezTo>
                  <a:cubicBezTo>
                    <a:pt x="0" y="45"/>
                    <a:pt x="5" y="49"/>
                    <a:pt x="10" y="49"/>
                  </a:cubicBezTo>
                  <a:cubicBezTo>
                    <a:pt x="166" y="49"/>
                    <a:pt x="166" y="49"/>
                    <a:pt x="166" y="49"/>
                  </a:cubicBezTo>
                  <a:cubicBezTo>
                    <a:pt x="171" y="49"/>
                    <a:pt x="175" y="45"/>
                    <a:pt x="175" y="40"/>
                  </a:cubicBezTo>
                  <a:cubicBezTo>
                    <a:pt x="175" y="9"/>
                    <a:pt x="175" y="9"/>
                    <a:pt x="175" y="9"/>
                  </a:cubicBezTo>
                  <a:cubicBezTo>
                    <a:pt x="175" y="4"/>
                    <a:pt x="171" y="0"/>
                    <a:pt x="166" y="0"/>
                  </a:cubicBezTo>
                  <a:close/>
                  <a:moveTo>
                    <a:pt x="17" y="21"/>
                  </a:moveTo>
                  <a:cubicBezTo>
                    <a:pt x="14" y="21"/>
                    <a:pt x="11" y="19"/>
                    <a:pt x="11" y="16"/>
                  </a:cubicBezTo>
                  <a:cubicBezTo>
                    <a:pt x="11" y="13"/>
                    <a:pt x="14" y="10"/>
                    <a:pt x="17" y="10"/>
                  </a:cubicBezTo>
                  <a:cubicBezTo>
                    <a:pt x="20" y="10"/>
                    <a:pt x="22" y="13"/>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38" name="Freeform 27">
              <a:extLst>
                <a:ext uri="{FF2B5EF4-FFF2-40B4-BE49-F238E27FC236}">
                  <a16:creationId xmlns:a16="http://schemas.microsoft.com/office/drawing/2014/main" id="{E173422B-871E-4801-B548-016790BFABDE}"/>
                </a:ext>
              </a:extLst>
            </p:cNvPr>
            <p:cNvSpPr>
              <a:spLocks noEditPoints="1"/>
            </p:cNvSpPr>
            <p:nvPr/>
          </p:nvSpPr>
          <p:spPr bwMode="auto">
            <a:xfrm>
              <a:off x="12703175" y="2522538"/>
              <a:ext cx="381000" cy="106363"/>
            </a:xfrm>
            <a:custGeom>
              <a:avLst/>
              <a:gdLst>
                <a:gd name="T0" fmla="*/ 166 w 175"/>
                <a:gd name="T1" fmla="*/ 0 h 49"/>
                <a:gd name="T2" fmla="*/ 10 w 175"/>
                <a:gd name="T3" fmla="*/ 0 h 49"/>
                <a:gd name="T4" fmla="*/ 0 w 175"/>
                <a:gd name="T5" fmla="*/ 9 h 49"/>
                <a:gd name="T6" fmla="*/ 0 w 175"/>
                <a:gd name="T7" fmla="*/ 39 h 49"/>
                <a:gd name="T8" fmla="*/ 10 w 175"/>
                <a:gd name="T9" fmla="*/ 49 h 49"/>
                <a:gd name="T10" fmla="*/ 166 w 175"/>
                <a:gd name="T11" fmla="*/ 49 h 49"/>
                <a:gd name="T12" fmla="*/ 175 w 175"/>
                <a:gd name="T13" fmla="*/ 39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39"/>
                    <a:pt x="0" y="39"/>
                    <a:pt x="0" y="39"/>
                  </a:cubicBezTo>
                  <a:cubicBezTo>
                    <a:pt x="0" y="45"/>
                    <a:pt x="5" y="49"/>
                    <a:pt x="10" y="49"/>
                  </a:cubicBezTo>
                  <a:cubicBezTo>
                    <a:pt x="166" y="49"/>
                    <a:pt x="166" y="49"/>
                    <a:pt x="166" y="49"/>
                  </a:cubicBezTo>
                  <a:cubicBezTo>
                    <a:pt x="171" y="49"/>
                    <a:pt x="175" y="45"/>
                    <a:pt x="175" y="39"/>
                  </a:cubicBezTo>
                  <a:cubicBezTo>
                    <a:pt x="175" y="9"/>
                    <a:pt x="175" y="9"/>
                    <a:pt x="175" y="9"/>
                  </a:cubicBezTo>
                  <a:cubicBezTo>
                    <a:pt x="175" y="4"/>
                    <a:pt x="171" y="0"/>
                    <a:pt x="166" y="0"/>
                  </a:cubicBezTo>
                  <a:close/>
                  <a:moveTo>
                    <a:pt x="17" y="21"/>
                  </a:moveTo>
                  <a:cubicBezTo>
                    <a:pt x="14" y="21"/>
                    <a:pt x="11" y="19"/>
                    <a:pt x="11" y="16"/>
                  </a:cubicBezTo>
                  <a:cubicBezTo>
                    <a:pt x="11" y="12"/>
                    <a:pt x="14" y="10"/>
                    <a:pt x="17" y="10"/>
                  </a:cubicBezTo>
                  <a:cubicBezTo>
                    <a:pt x="20" y="10"/>
                    <a:pt x="22" y="12"/>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39" name="Freeform 28">
              <a:extLst>
                <a:ext uri="{FF2B5EF4-FFF2-40B4-BE49-F238E27FC236}">
                  <a16:creationId xmlns:a16="http://schemas.microsoft.com/office/drawing/2014/main" id="{625F4B2E-4B92-4029-8C09-C708A35D7E5E}"/>
                </a:ext>
              </a:extLst>
            </p:cNvPr>
            <p:cNvSpPr>
              <a:spLocks noEditPoints="1"/>
            </p:cNvSpPr>
            <p:nvPr/>
          </p:nvSpPr>
          <p:spPr bwMode="auto">
            <a:xfrm>
              <a:off x="12703175" y="2638425"/>
              <a:ext cx="381000" cy="104775"/>
            </a:xfrm>
            <a:custGeom>
              <a:avLst/>
              <a:gdLst>
                <a:gd name="T0" fmla="*/ 166 w 175"/>
                <a:gd name="T1" fmla="*/ 0 h 48"/>
                <a:gd name="T2" fmla="*/ 10 w 175"/>
                <a:gd name="T3" fmla="*/ 0 h 48"/>
                <a:gd name="T4" fmla="*/ 0 w 175"/>
                <a:gd name="T5" fmla="*/ 9 h 48"/>
                <a:gd name="T6" fmla="*/ 0 w 175"/>
                <a:gd name="T7" fmla="*/ 39 h 48"/>
                <a:gd name="T8" fmla="*/ 10 w 175"/>
                <a:gd name="T9" fmla="*/ 48 h 48"/>
                <a:gd name="T10" fmla="*/ 166 w 175"/>
                <a:gd name="T11" fmla="*/ 48 h 48"/>
                <a:gd name="T12" fmla="*/ 175 w 175"/>
                <a:gd name="T13" fmla="*/ 39 h 48"/>
                <a:gd name="T14" fmla="*/ 175 w 175"/>
                <a:gd name="T15" fmla="*/ 9 h 48"/>
                <a:gd name="T16" fmla="*/ 166 w 175"/>
                <a:gd name="T17" fmla="*/ 0 h 48"/>
                <a:gd name="T18" fmla="*/ 17 w 175"/>
                <a:gd name="T19" fmla="*/ 21 h 48"/>
                <a:gd name="T20" fmla="*/ 11 w 175"/>
                <a:gd name="T21" fmla="*/ 15 h 48"/>
                <a:gd name="T22" fmla="*/ 17 w 175"/>
                <a:gd name="T23" fmla="*/ 10 h 48"/>
                <a:gd name="T24" fmla="*/ 22 w 175"/>
                <a:gd name="T25" fmla="*/ 15 h 48"/>
                <a:gd name="T26" fmla="*/ 17 w 175"/>
                <a:gd name="T27" fmla="*/ 21 h 48"/>
                <a:gd name="T28" fmla="*/ 151 w 175"/>
                <a:gd name="T29" fmla="*/ 37 h 48"/>
                <a:gd name="T30" fmla="*/ 112 w 175"/>
                <a:gd name="T31" fmla="*/ 37 h 48"/>
                <a:gd name="T32" fmla="*/ 112 w 175"/>
                <a:gd name="T33" fmla="*/ 24 h 48"/>
                <a:gd name="T34" fmla="*/ 151 w 175"/>
                <a:gd name="T35" fmla="*/ 24 h 48"/>
                <a:gd name="T36" fmla="*/ 151 w 175"/>
                <a:gd name="T37" fmla="*/ 37 h 48"/>
                <a:gd name="T38" fmla="*/ 151 w 175"/>
                <a:gd name="T39" fmla="*/ 37 h 48"/>
                <a:gd name="T40" fmla="*/ 151 w 175"/>
                <a:gd name="T41"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8">
                  <a:moveTo>
                    <a:pt x="166" y="0"/>
                  </a:moveTo>
                  <a:cubicBezTo>
                    <a:pt x="10" y="0"/>
                    <a:pt x="10" y="0"/>
                    <a:pt x="10" y="0"/>
                  </a:cubicBezTo>
                  <a:cubicBezTo>
                    <a:pt x="5" y="0"/>
                    <a:pt x="0" y="4"/>
                    <a:pt x="0" y="9"/>
                  </a:cubicBezTo>
                  <a:cubicBezTo>
                    <a:pt x="0" y="39"/>
                    <a:pt x="0" y="39"/>
                    <a:pt x="0" y="39"/>
                  </a:cubicBezTo>
                  <a:cubicBezTo>
                    <a:pt x="0" y="44"/>
                    <a:pt x="5" y="48"/>
                    <a:pt x="10" y="48"/>
                  </a:cubicBezTo>
                  <a:cubicBezTo>
                    <a:pt x="166" y="48"/>
                    <a:pt x="166" y="48"/>
                    <a:pt x="166" y="48"/>
                  </a:cubicBezTo>
                  <a:cubicBezTo>
                    <a:pt x="171" y="48"/>
                    <a:pt x="175" y="44"/>
                    <a:pt x="175" y="39"/>
                  </a:cubicBezTo>
                  <a:cubicBezTo>
                    <a:pt x="175" y="9"/>
                    <a:pt x="175" y="9"/>
                    <a:pt x="175" y="9"/>
                  </a:cubicBezTo>
                  <a:cubicBezTo>
                    <a:pt x="175" y="4"/>
                    <a:pt x="171" y="0"/>
                    <a:pt x="166" y="0"/>
                  </a:cubicBezTo>
                  <a:close/>
                  <a:moveTo>
                    <a:pt x="17" y="21"/>
                  </a:moveTo>
                  <a:cubicBezTo>
                    <a:pt x="14" y="21"/>
                    <a:pt x="11" y="18"/>
                    <a:pt x="11" y="15"/>
                  </a:cubicBezTo>
                  <a:cubicBezTo>
                    <a:pt x="11" y="12"/>
                    <a:pt x="14" y="10"/>
                    <a:pt x="17" y="10"/>
                  </a:cubicBezTo>
                  <a:cubicBezTo>
                    <a:pt x="20" y="10"/>
                    <a:pt x="22" y="12"/>
                    <a:pt x="22" y="15"/>
                  </a:cubicBezTo>
                  <a:cubicBezTo>
                    <a:pt x="22" y="18"/>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40" name="Freeform 29">
              <a:extLst>
                <a:ext uri="{FF2B5EF4-FFF2-40B4-BE49-F238E27FC236}">
                  <a16:creationId xmlns:a16="http://schemas.microsoft.com/office/drawing/2014/main" id="{6A7A1E39-15D0-41E3-ADDF-9F61E8DD075D}"/>
                </a:ext>
              </a:extLst>
            </p:cNvPr>
            <p:cNvSpPr>
              <a:spLocks noEditPoints="1"/>
            </p:cNvSpPr>
            <p:nvPr/>
          </p:nvSpPr>
          <p:spPr bwMode="auto">
            <a:xfrm>
              <a:off x="12707938" y="2755900"/>
              <a:ext cx="371475" cy="123825"/>
            </a:xfrm>
            <a:custGeom>
              <a:avLst/>
              <a:gdLst>
                <a:gd name="T0" fmla="*/ 155 w 234"/>
                <a:gd name="T1" fmla="*/ 33 h 78"/>
                <a:gd name="T2" fmla="*/ 132 w 234"/>
                <a:gd name="T3" fmla="*/ 33 h 78"/>
                <a:gd name="T4" fmla="*/ 132 w 234"/>
                <a:gd name="T5" fmla="*/ 0 h 78"/>
                <a:gd name="T6" fmla="*/ 103 w 234"/>
                <a:gd name="T7" fmla="*/ 0 h 78"/>
                <a:gd name="T8" fmla="*/ 103 w 234"/>
                <a:gd name="T9" fmla="*/ 33 h 78"/>
                <a:gd name="T10" fmla="*/ 81 w 234"/>
                <a:gd name="T11" fmla="*/ 33 h 78"/>
                <a:gd name="T12" fmla="*/ 81 w 234"/>
                <a:gd name="T13" fmla="*/ 41 h 78"/>
                <a:gd name="T14" fmla="*/ 0 w 234"/>
                <a:gd name="T15" fmla="*/ 41 h 78"/>
                <a:gd name="T16" fmla="*/ 0 w 234"/>
                <a:gd name="T17" fmla="*/ 70 h 78"/>
                <a:gd name="T18" fmla="*/ 81 w 234"/>
                <a:gd name="T19" fmla="*/ 70 h 78"/>
                <a:gd name="T20" fmla="*/ 81 w 234"/>
                <a:gd name="T21" fmla="*/ 78 h 78"/>
                <a:gd name="T22" fmla="*/ 155 w 234"/>
                <a:gd name="T23" fmla="*/ 78 h 78"/>
                <a:gd name="T24" fmla="*/ 155 w 234"/>
                <a:gd name="T25" fmla="*/ 70 h 78"/>
                <a:gd name="T26" fmla="*/ 234 w 234"/>
                <a:gd name="T27" fmla="*/ 70 h 78"/>
                <a:gd name="T28" fmla="*/ 234 w 234"/>
                <a:gd name="T29" fmla="*/ 41 h 78"/>
                <a:gd name="T30" fmla="*/ 155 w 234"/>
                <a:gd name="T31" fmla="*/ 41 h 78"/>
                <a:gd name="T32" fmla="*/ 155 w 234"/>
                <a:gd name="T33" fmla="*/ 33 h 78"/>
                <a:gd name="T34" fmla="*/ 155 w 234"/>
                <a:gd name="T35" fmla="*/ 33 h 78"/>
                <a:gd name="T36" fmla="*/ 155 w 234"/>
                <a:gd name="T3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78">
                  <a:moveTo>
                    <a:pt x="155" y="33"/>
                  </a:moveTo>
                  <a:lnTo>
                    <a:pt x="132" y="33"/>
                  </a:lnTo>
                  <a:lnTo>
                    <a:pt x="132" y="0"/>
                  </a:lnTo>
                  <a:lnTo>
                    <a:pt x="103" y="0"/>
                  </a:lnTo>
                  <a:lnTo>
                    <a:pt x="103" y="33"/>
                  </a:lnTo>
                  <a:lnTo>
                    <a:pt x="81" y="33"/>
                  </a:lnTo>
                  <a:lnTo>
                    <a:pt x="81" y="41"/>
                  </a:lnTo>
                  <a:lnTo>
                    <a:pt x="0" y="41"/>
                  </a:lnTo>
                  <a:lnTo>
                    <a:pt x="0" y="70"/>
                  </a:lnTo>
                  <a:lnTo>
                    <a:pt x="81" y="70"/>
                  </a:lnTo>
                  <a:lnTo>
                    <a:pt x="81" y="78"/>
                  </a:lnTo>
                  <a:lnTo>
                    <a:pt x="155" y="78"/>
                  </a:lnTo>
                  <a:lnTo>
                    <a:pt x="155" y="70"/>
                  </a:lnTo>
                  <a:lnTo>
                    <a:pt x="234" y="70"/>
                  </a:lnTo>
                  <a:lnTo>
                    <a:pt x="234" y="41"/>
                  </a:lnTo>
                  <a:lnTo>
                    <a:pt x="155" y="41"/>
                  </a:lnTo>
                  <a:lnTo>
                    <a:pt x="155" y="33"/>
                  </a:lnTo>
                  <a:close/>
                  <a:moveTo>
                    <a:pt x="155" y="33"/>
                  </a:moveTo>
                  <a:lnTo>
                    <a:pt x="15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41" name="Freeform 30">
              <a:extLst>
                <a:ext uri="{FF2B5EF4-FFF2-40B4-BE49-F238E27FC236}">
                  <a16:creationId xmlns:a16="http://schemas.microsoft.com/office/drawing/2014/main" id="{5AAECDD4-25C5-47F8-9E99-1992B81BE359}"/>
                </a:ext>
              </a:extLst>
            </p:cNvPr>
            <p:cNvSpPr>
              <a:spLocks noEditPoints="1"/>
            </p:cNvSpPr>
            <p:nvPr/>
          </p:nvSpPr>
          <p:spPr bwMode="auto">
            <a:xfrm>
              <a:off x="12707938" y="2755900"/>
              <a:ext cx="371475" cy="123825"/>
            </a:xfrm>
            <a:custGeom>
              <a:avLst/>
              <a:gdLst>
                <a:gd name="T0" fmla="*/ 155 w 234"/>
                <a:gd name="T1" fmla="*/ 33 h 78"/>
                <a:gd name="T2" fmla="*/ 132 w 234"/>
                <a:gd name="T3" fmla="*/ 33 h 78"/>
                <a:gd name="T4" fmla="*/ 132 w 234"/>
                <a:gd name="T5" fmla="*/ 0 h 78"/>
                <a:gd name="T6" fmla="*/ 103 w 234"/>
                <a:gd name="T7" fmla="*/ 0 h 78"/>
                <a:gd name="T8" fmla="*/ 103 w 234"/>
                <a:gd name="T9" fmla="*/ 33 h 78"/>
                <a:gd name="T10" fmla="*/ 81 w 234"/>
                <a:gd name="T11" fmla="*/ 33 h 78"/>
                <a:gd name="T12" fmla="*/ 81 w 234"/>
                <a:gd name="T13" fmla="*/ 41 h 78"/>
                <a:gd name="T14" fmla="*/ 0 w 234"/>
                <a:gd name="T15" fmla="*/ 41 h 78"/>
                <a:gd name="T16" fmla="*/ 0 w 234"/>
                <a:gd name="T17" fmla="*/ 70 h 78"/>
                <a:gd name="T18" fmla="*/ 81 w 234"/>
                <a:gd name="T19" fmla="*/ 70 h 78"/>
                <a:gd name="T20" fmla="*/ 81 w 234"/>
                <a:gd name="T21" fmla="*/ 78 h 78"/>
                <a:gd name="T22" fmla="*/ 155 w 234"/>
                <a:gd name="T23" fmla="*/ 78 h 78"/>
                <a:gd name="T24" fmla="*/ 155 w 234"/>
                <a:gd name="T25" fmla="*/ 70 h 78"/>
                <a:gd name="T26" fmla="*/ 234 w 234"/>
                <a:gd name="T27" fmla="*/ 70 h 78"/>
                <a:gd name="T28" fmla="*/ 234 w 234"/>
                <a:gd name="T29" fmla="*/ 41 h 78"/>
                <a:gd name="T30" fmla="*/ 155 w 234"/>
                <a:gd name="T31" fmla="*/ 41 h 78"/>
                <a:gd name="T32" fmla="*/ 155 w 234"/>
                <a:gd name="T33" fmla="*/ 33 h 78"/>
                <a:gd name="T34" fmla="*/ 155 w 234"/>
                <a:gd name="T35" fmla="*/ 33 h 78"/>
                <a:gd name="T36" fmla="*/ 155 w 234"/>
                <a:gd name="T3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78">
                  <a:moveTo>
                    <a:pt x="155" y="33"/>
                  </a:moveTo>
                  <a:lnTo>
                    <a:pt x="132" y="33"/>
                  </a:lnTo>
                  <a:lnTo>
                    <a:pt x="132" y="0"/>
                  </a:lnTo>
                  <a:lnTo>
                    <a:pt x="103" y="0"/>
                  </a:lnTo>
                  <a:lnTo>
                    <a:pt x="103" y="33"/>
                  </a:lnTo>
                  <a:lnTo>
                    <a:pt x="81" y="33"/>
                  </a:lnTo>
                  <a:lnTo>
                    <a:pt x="81" y="41"/>
                  </a:lnTo>
                  <a:lnTo>
                    <a:pt x="0" y="41"/>
                  </a:lnTo>
                  <a:lnTo>
                    <a:pt x="0" y="70"/>
                  </a:lnTo>
                  <a:lnTo>
                    <a:pt x="81" y="70"/>
                  </a:lnTo>
                  <a:lnTo>
                    <a:pt x="81" y="78"/>
                  </a:lnTo>
                  <a:lnTo>
                    <a:pt x="155" y="78"/>
                  </a:lnTo>
                  <a:lnTo>
                    <a:pt x="155" y="70"/>
                  </a:lnTo>
                  <a:lnTo>
                    <a:pt x="234" y="70"/>
                  </a:lnTo>
                  <a:lnTo>
                    <a:pt x="234" y="41"/>
                  </a:lnTo>
                  <a:lnTo>
                    <a:pt x="155" y="41"/>
                  </a:lnTo>
                  <a:lnTo>
                    <a:pt x="155" y="33"/>
                  </a:lnTo>
                  <a:moveTo>
                    <a:pt x="155" y="33"/>
                  </a:moveTo>
                  <a:lnTo>
                    <a:pt x="155" y="3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42" name="Freeform 31">
              <a:extLst>
                <a:ext uri="{FF2B5EF4-FFF2-40B4-BE49-F238E27FC236}">
                  <a16:creationId xmlns:a16="http://schemas.microsoft.com/office/drawing/2014/main" id="{361695D6-46A3-4075-B9D7-93F052040498}"/>
                </a:ext>
              </a:extLst>
            </p:cNvPr>
            <p:cNvSpPr>
              <a:spLocks noEditPoints="1"/>
            </p:cNvSpPr>
            <p:nvPr/>
          </p:nvSpPr>
          <p:spPr bwMode="auto">
            <a:xfrm>
              <a:off x="12560300" y="2195513"/>
              <a:ext cx="666751" cy="388938"/>
            </a:xfrm>
            <a:custGeom>
              <a:avLst/>
              <a:gdLst>
                <a:gd name="T0" fmla="*/ 246 w 307"/>
                <a:gd name="T1" fmla="*/ 47 h 180"/>
                <a:gd name="T2" fmla="*/ 240 w 307"/>
                <a:gd name="T3" fmla="*/ 44 h 180"/>
                <a:gd name="T4" fmla="*/ 186 w 307"/>
                <a:gd name="T5" fmla="*/ 17 h 180"/>
                <a:gd name="T6" fmla="*/ 182 w 307"/>
                <a:gd name="T7" fmla="*/ 17 h 180"/>
                <a:gd name="T8" fmla="*/ 177 w 307"/>
                <a:gd name="T9" fmla="*/ 15 h 180"/>
                <a:gd name="T10" fmla="*/ 132 w 307"/>
                <a:gd name="T11" fmla="*/ 0 h 180"/>
                <a:gd name="T12" fmla="*/ 64 w 307"/>
                <a:gd name="T13" fmla="*/ 43 h 180"/>
                <a:gd name="T14" fmla="*/ 58 w 307"/>
                <a:gd name="T15" fmla="*/ 47 h 180"/>
                <a:gd name="T16" fmla="*/ 0 w 307"/>
                <a:gd name="T17" fmla="*/ 114 h 180"/>
                <a:gd name="T18" fmla="*/ 53 w 307"/>
                <a:gd name="T19" fmla="*/ 180 h 180"/>
                <a:gd name="T20" fmla="*/ 53 w 307"/>
                <a:gd name="T21" fmla="*/ 160 h 180"/>
                <a:gd name="T22" fmla="*/ 54 w 307"/>
                <a:gd name="T23" fmla="*/ 153 h 180"/>
                <a:gd name="T24" fmla="*/ 26 w 307"/>
                <a:gd name="T25" fmla="*/ 114 h 180"/>
                <a:gd name="T26" fmla="*/ 67 w 307"/>
                <a:gd name="T27" fmla="*/ 73 h 180"/>
                <a:gd name="T28" fmla="*/ 71 w 307"/>
                <a:gd name="T29" fmla="*/ 73 h 180"/>
                <a:gd name="T30" fmla="*/ 84 w 307"/>
                <a:gd name="T31" fmla="*/ 63 h 180"/>
                <a:gd name="T32" fmla="*/ 132 w 307"/>
                <a:gd name="T33" fmla="*/ 26 h 180"/>
                <a:gd name="T34" fmla="*/ 166 w 307"/>
                <a:gd name="T35" fmla="*/ 40 h 180"/>
                <a:gd name="T36" fmla="*/ 178 w 307"/>
                <a:gd name="T37" fmla="*/ 44 h 180"/>
                <a:gd name="T38" fmla="*/ 186 w 307"/>
                <a:gd name="T39" fmla="*/ 43 h 180"/>
                <a:gd name="T40" fmla="*/ 223 w 307"/>
                <a:gd name="T41" fmla="*/ 66 h 180"/>
                <a:gd name="T42" fmla="*/ 236 w 307"/>
                <a:gd name="T43" fmla="*/ 73 h 180"/>
                <a:gd name="T44" fmla="*/ 240 w 307"/>
                <a:gd name="T45" fmla="*/ 73 h 180"/>
                <a:gd name="T46" fmla="*/ 281 w 307"/>
                <a:gd name="T47" fmla="*/ 114 h 180"/>
                <a:gd name="T48" fmla="*/ 253 w 307"/>
                <a:gd name="T49" fmla="*/ 153 h 180"/>
                <a:gd name="T50" fmla="*/ 254 w 307"/>
                <a:gd name="T51" fmla="*/ 160 h 180"/>
                <a:gd name="T52" fmla="*/ 254 w 307"/>
                <a:gd name="T53" fmla="*/ 180 h 180"/>
                <a:gd name="T54" fmla="*/ 307 w 307"/>
                <a:gd name="T55" fmla="*/ 114 h 180"/>
                <a:gd name="T56" fmla="*/ 246 w 307"/>
                <a:gd name="T57" fmla="*/ 47 h 180"/>
                <a:gd name="T58" fmla="*/ 246 w 307"/>
                <a:gd name="T59" fmla="*/ 47 h 180"/>
                <a:gd name="T60" fmla="*/ 246 w 307"/>
                <a:gd name="T61" fmla="*/ 4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180">
                  <a:moveTo>
                    <a:pt x="246" y="47"/>
                  </a:moveTo>
                  <a:cubicBezTo>
                    <a:pt x="244" y="47"/>
                    <a:pt x="242" y="46"/>
                    <a:pt x="240" y="44"/>
                  </a:cubicBezTo>
                  <a:cubicBezTo>
                    <a:pt x="228" y="27"/>
                    <a:pt x="208" y="17"/>
                    <a:pt x="186" y="17"/>
                  </a:cubicBezTo>
                  <a:cubicBezTo>
                    <a:pt x="185" y="17"/>
                    <a:pt x="184" y="17"/>
                    <a:pt x="182" y="17"/>
                  </a:cubicBezTo>
                  <a:cubicBezTo>
                    <a:pt x="180" y="17"/>
                    <a:pt x="179" y="16"/>
                    <a:pt x="177" y="15"/>
                  </a:cubicBezTo>
                  <a:cubicBezTo>
                    <a:pt x="164" y="5"/>
                    <a:pt x="148" y="0"/>
                    <a:pt x="132" y="0"/>
                  </a:cubicBezTo>
                  <a:cubicBezTo>
                    <a:pt x="102" y="0"/>
                    <a:pt x="76" y="17"/>
                    <a:pt x="64" y="43"/>
                  </a:cubicBezTo>
                  <a:cubicBezTo>
                    <a:pt x="63" y="45"/>
                    <a:pt x="60" y="47"/>
                    <a:pt x="58" y="47"/>
                  </a:cubicBezTo>
                  <a:cubicBezTo>
                    <a:pt x="25" y="52"/>
                    <a:pt x="0" y="80"/>
                    <a:pt x="0" y="114"/>
                  </a:cubicBezTo>
                  <a:cubicBezTo>
                    <a:pt x="0" y="146"/>
                    <a:pt x="23" y="173"/>
                    <a:pt x="53" y="180"/>
                  </a:cubicBezTo>
                  <a:cubicBezTo>
                    <a:pt x="53" y="160"/>
                    <a:pt x="53" y="160"/>
                    <a:pt x="53" y="160"/>
                  </a:cubicBezTo>
                  <a:cubicBezTo>
                    <a:pt x="53" y="157"/>
                    <a:pt x="54" y="155"/>
                    <a:pt x="54" y="153"/>
                  </a:cubicBezTo>
                  <a:cubicBezTo>
                    <a:pt x="38" y="147"/>
                    <a:pt x="26" y="132"/>
                    <a:pt x="26" y="114"/>
                  </a:cubicBezTo>
                  <a:cubicBezTo>
                    <a:pt x="26" y="92"/>
                    <a:pt x="45" y="73"/>
                    <a:pt x="67" y="73"/>
                  </a:cubicBezTo>
                  <a:cubicBezTo>
                    <a:pt x="68" y="73"/>
                    <a:pt x="69" y="73"/>
                    <a:pt x="71" y="73"/>
                  </a:cubicBezTo>
                  <a:cubicBezTo>
                    <a:pt x="77" y="74"/>
                    <a:pt x="83" y="70"/>
                    <a:pt x="84" y="63"/>
                  </a:cubicBezTo>
                  <a:cubicBezTo>
                    <a:pt x="90" y="42"/>
                    <a:pt x="109" y="26"/>
                    <a:pt x="132" y="26"/>
                  </a:cubicBezTo>
                  <a:cubicBezTo>
                    <a:pt x="145" y="26"/>
                    <a:pt x="157" y="31"/>
                    <a:pt x="166" y="40"/>
                  </a:cubicBezTo>
                  <a:cubicBezTo>
                    <a:pt x="169" y="43"/>
                    <a:pt x="174" y="45"/>
                    <a:pt x="178" y="44"/>
                  </a:cubicBezTo>
                  <a:cubicBezTo>
                    <a:pt x="181" y="43"/>
                    <a:pt x="184" y="43"/>
                    <a:pt x="186" y="43"/>
                  </a:cubicBezTo>
                  <a:cubicBezTo>
                    <a:pt x="202" y="43"/>
                    <a:pt x="216" y="52"/>
                    <a:pt x="223" y="66"/>
                  </a:cubicBezTo>
                  <a:cubicBezTo>
                    <a:pt x="225" y="71"/>
                    <a:pt x="231" y="74"/>
                    <a:pt x="236" y="73"/>
                  </a:cubicBezTo>
                  <a:cubicBezTo>
                    <a:pt x="238" y="73"/>
                    <a:pt x="239" y="73"/>
                    <a:pt x="240" y="73"/>
                  </a:cubicBezTo>
                  <a:cubicBezTo>
                    <a:pt x="263" y="73"/>
                    <a:pt x="281" y="92"/>
                    <a:pt x="281" y="114"/>
                  </a:cubicBezTo>
                  <a:cubicBezTo>
                    <a:pt x="281" y="132"/>
                    <a:pt x="269" y="147"/>
                    <a:pt x="253" y="153"/>
                  </a:cubicBezTo>
                  <a:cubicBezTo>
                    <a:pt x="254" y="155"/>
                    <a:pt x="254" y="157"/>
                    <a:pt x="254" y="160"/>
                  </a:cubicBezTo>
                  <a:cubicBezTo>
                    <a:pt x="254" y="180"/>
                    <a:pt x="254" y="180"/>
                    <a:pt x="254" y="180"/>
                  </a:cubicBezTo>
                  <a:cubicBezTo>
                    <a:pt x="284" y="173"/>
                    <a:pt x="307" y="146"/>
                    <a:pt x="307" y="114"/>
                  </a:cubicBezTo>
                  <a:cubicBezTo>
                    <a:pt x="307" y="79"/>
                    <a:pt x="280" y="50"/>
                    <a:pt x="246" y="47"/>
                  </a:cubicBezTo>
                  <a:close/>
                  <a:moveTo>
                    <a:pt x="246" y="47"/>
                  </a:moveTo>
                  <a:cubicBezTo>
                    <a:pt x="246" y="47"/>
                    <a:pt x="246" y="47"/>
                    <a:pt x="246"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grpSp>
      <p:grpSp>
        <p:nvGrpSpPr>
          <p:cNvPr id="52" name="Group 51">
            <a:extLst>
              <a:ext uri="{FF2B5EF4-FFF2-40B4-BE49-F238E27FC236}">
                <a16:creationId xmlns:a16="http://schemas.microsoft.com/office/drawing/2014/main" id="{8F240124-2163-4C06-AD79-E77AC212E377}"/>
              </a:ext>
            </a:extLst>
          </p:cNvPr>
          <p:cNvGrpSpPr/>
          <p:nvPr/>
        </p:nvGrpSpPr>
        <p:grpSpPr>
          <a:xfrm>
            <a:off x="358775" y="2427278"/>
            <a:ext cx="362600" cy="367051"/>
            <a:chOff x="-2732088" y="566737"/>
            <a:chExt cx="2457450" cy="2487613"/>
          </a:xfrm>
          <a:solidFill>
            <a:schemeClr val="accent5">
              <a:lumMod val="75000"/>
            </a:schemeClr>
          </a:solidFill>
        </p:grpSpPr>
        <p:sp>
          <p:nvSpPr>
            <p:cNvPr id="47" name="Freeform 35">
              <a:extLst>
                <a:ext uri="{FF2B5EF4-FFF2-40B4-BE49-F238E27FC236}">
                  <a16:creationId xmlns:a16="http://schemas.microsoft.com/office/drawing/2014/main" id="{DEC74A2C-DEC9-4316-989F-9D4880E500A0}"/>
                </a:ext>
              </a:extLst>
            </p:cNvPr>
            <p:cNvSpPr>
              <a:spLocks noEditPoints="1"/>
            </p:cNvSpPr>
            <p:nvPr/>
          </p:nvSpPr>
          <p:spPr bwMode="auto">
            <a:xfrm>
              <a:off x="-1811338" y="2093913"/>
              <a:ext cx="614362" cy="525463"/>
            </a:xfrm>
            <a:custGeom>
              <a:avLst/>
              <a:gdLst>
                <a:gd name="T0" fmla="*/ 0 w 448"/>
                <a:gd name="T1" fmla="*/ 384 h 384"/>
                <a:gd name="T2" fmla="*/ 448 w 448"/>
                <a:gd name="T3" fmla="*/ 384 h 384"/>
                <a:gd name="T4" fmla="*/ 448 w 448"/>
                <a:gd name="T5" fmla="*/ 0 h 384"/>
                <a:gd name="T6" fmla="*/ 0 w 448"/>
                <a:gd name="T7" fmla="*/ 0 h 384"/>
                <a:gd name="T8" fmla="*/ 0 w 448"/>
                <a:gd name="T9" fmla="*/ 384 h 384"/>
                <a:gd name="T10" fmla="*/ 224 w 448"/>
                <a:gd name="T11" fmla="*/ 32 h 384"/>
                <a:gd name="T12" fmla="*/ 319 w 448"/>
                <a:gd name="T13" fmla="*/ 112 h 384"/>
                <a:gd name="T14" fmla="*/ 256 w 448"/>
                <a:gd name="T15" fmla="*/ 218 h 384"/>
                <a:gd name="T16" fmla="*/ 256 w 448"/>
                <a:gd name="T17" fmla="*/ 320 h 384"/>
                <a:gd name="T18" fmla="*/ 224 w 448"/>
                <a:gd name="T19" fmla="*/ 352 h 384"/>
                <a:gd name="T20" fmla="*/ 192 w 448"/>
                <a:gd name="T21" fmla="*/ 320 h 384"/>
                <a:gd name="T22" fmla="*/ 192 w 448"/>
                <a:gd name="T23" fmla="*/ 218 h 384"/>
                <a:gd name="T24" fmla="*/ 129 w 448"/>
                <a:gd name="T25" fmla="*/ 112 h 384"/>
                <a:gd name="T26" fmla="*/ 224 w 448"/>
                <a:gd name="T27" fmla="*/ 32 h 384"/>
                <a:gd name="T28" fmla="*/ 224 w 448"/>
                <a:gd name="T29" fmla="*/ 32 h 384"/>
                <a:gd name="T30" fmla="*/ 224 w 448"/>
                <a:gd name="T31" fmla="*/ 3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384">
                  <a:moveTo>
                    <a:pt x="0" y="384"/>
                  </a:moveTo>
                  <a:cubicBezTo>
                    <a:pt x="448" y="384"/>
                    <a:pt x="448" y="384"/>
                    <a:pt x="448" y="384"/>
                  </a:cubicBezTo>
                  <a:cubicBezTo>
                    <a:pt x="448" y="0"/>
                    <a:pt x="448" y="0"/>
                    <a:pt x="448" y="0"/>
                  </a:cubicBezTo>
                  <a:cubicBezTo>
                    <a:pt x="0" y="0"/>
                    <a:pt x="0" y="0"/>
                    <a:pt x="0" y="0"/>
                  </a:cubicBezTo>
                  <a:lnTo>
                    <a:pt x="0" y="384"/>
                  </a:lnTo>
                  <a:close/>
                  <a:moveTo>
                    <a:pt x="224" y="32"/>
                  </a:moveTo>
                  <a:cubicBezTo>
                    <a:pt x="271" y="32"/>
                    <a:pt x="311" y="66"/>
                    <a:pt x="319" y="112"/>
                  </a:cubicBezTo>
                  <a:cubicBezTo>
                    <a:pt x="326" y="158"/>
                    <a:pt x="300" y="203"/>
                    <a:pt x="256" y="218"/>
                  </a:cubicBezTo>
                  <a:cubicBezTo>
                    <a:pt x="256" y="320"/>
                    <a:pt x="256" y="320"/>
                    <a:pt x="256" y="320"/>
                  </a:cubicBezTo>
                  <a:cubicBezTo>
                    <a:pt x="256" y="338"/>
                    <a:pt x="242" y="352"/>
                    <a:pt x="224" y="352"/>
                  </a:cubicBezTo>
                  <a:cubicBezTo>
                    <a:pt x="206" y="352"/>
                    <a:pt x="192" y="338"/>
                    <a:pt x="192" y="320"/>
                  </a:cubicBezTo>
                  <a:cubicBezTo>
                    <a:pt x="192" y="218"/>
                    <a:pt x="192" y="218"/>
                    <a:pt x="192" y="218"/>
                  </a:cubicBezTo>
                  <a:cubicBezTo>
                    <a:pt x="148" y="203"/>
                    <a:pt x="122" y="158"/>
                    <a:pt x="129" y="112"/>
                  </a:cubicBezTo>
                  <a:cubicBezTo>
                    <a:pt x="137" y="66"/>
                    <a:pt x="177" y="32"/>
                    <a:pt x="224" y="32"/>
                  </a:cubicBezTo>
                  <a:close/>
                  <a:moveTo>
                    <a:pt x="224" y="32"/>
                  </a:moveTo>
                  <a:cubicBezTo>
                    <a:pt x="224" y="32"/>
                    <a:pt x="224" y="32"/>
                    <a:pt x="22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48" name="Freeform 36">
              <a:extLst>
                <a:ext uri="{FF2B5EF4-FFF2-40B4-BE49-F238E27FC236}">
                  <a16:creationId xmlns:a16="http://schemas.microsoft.com/office/drawing/2014/main" id="{CE98D41D-0A1F-493C-83A0-A3032F9E2E7D}"/>
                </a:ext>
              </a:extLst>
            </p:cNvPr>
            <p:cNvSpPr>
              <a:spLocks noEditPoints="1"/>
            </p:cNvSpPr>
            <p:nvPr/>
          </p:nvSpPr>
          <p:spPr bwMode="auto">
            <a:xfrm>
              <a:off x="-2732088" y="566737"/>
              <a:ext cx="2457450" cy="1439863"/>
            </a:xfrm>
            <a:custGeom>
              <a:avLst/>
              <a:gdLst>
                <a:gd name="T0" fmla="*/ 1792 w 1793"/>
                <a:gd name="T1" fmla="*/ 733 h 1053"/>
                <a:gd name="T2" fmla="*/ 1665 w 1793"/>
                <a:gd name="T3" fmla="*/ 478 h 1053"/>
                <a:gd name="T4" fmla="*/ 1384 w 1793"/>
                <a:gd name="T5" fmla="*/ 425 h 1053"/>
                <a:gd name="T6" fmla="*/ 1356 w 1793"/>
                <a:gd name="T7" fmla="*/ 419 h 1053"/>
                <a:gd name="T8" fmla="*/ 1344 w 1793"/>
                <a:gd name="T9" fmla="*/ 392 h 1053"/>
                <a:gd name="T10" fmla="*/ 1344 w 1793"/>
                <a:gd name="T11" fmla="*/ 381 h 1053"/>
                <a:gd name="T12" fmla="*/ 1081 w 1793"/>
                <a:gd name="T13" fmla="*/ 40 h 1053"/>
                <a:gd name="T14" fmla="*/ 685 w 1793"/>
                <a:gd name="T15" fmla="*/ 210 h 1053"/>
                <a:gd name="T16" fmla="*/ 663 w 1793"/>
                <a:gd name="T17" fmla="*/ 225 h 1053"/>
                <a:gd name="T18" fmla="*/ 638 w 1793"/>
                <a:gd name="T19" fmla="*/ 220 h 1053"/>
                <a:gd name="T20" fmla="*/ 544 w 1793"/>
                <a:gd name="T21" fmla="*/ 189 h 1053"/>
                <a:gd name="T22" fmla="*/ 384 w 1793"/>
                <a:gd name="T23" fmla="*/ 349 h 1053"/>
                <a:gd name="T24" fmla="*/ 387 w 1793"/>
                <a:gd name="T25" fmla="*/ 377 h 1053"/>
                <a:gd name="T26" fmla="*/ 379 w 1793"/>
                <a:gd name="T27" fmla="*/ 405 h 1053"/>
                <a:gd name="T28" fmla="*/ 352 w 1793"/>
                <a:gd name="T29" fmla="*/ 415 h 1053"/>
                <a:gd name="T30" fmla="*/ 320 w 1793"/>
                <a:gd name="T31" fmla="*/ 413 h 1053"/>
                <a:gd name="T32" fmla="*/ 0 w 1793"/>
                <a:gd name="T33" fmla="*/ 733 h 1053"/>
                <a:gd name="T34" fmla="*/ 320 w 1793"/>
                <a:gd name="T35" fmla="*/ 1053 h 1053"/>
                <a:gd name="T36" fmla="*/ 320 w 1793"/>
                <a:gd name="T37" fmla="*/ 701 h 1053"/>
                <a:gd name="T38" fmla="*/ 333 w 1793"/>
                <a:gd name="T39" fmla="*/ 675 h 1053"/>
                <a:gd name="T40" fmla="*/ 362 w 1793"/>
                <a:gd name="T41" fmla="*/ 671 h 1053"/>
                <a:gd name="T42" fmla="*/ 372 w 1793"/>
                <a:gd name="T43" fmla="*/ 674 h 1053"/>
                <a:gd name="T44" fmla="*/ 839 w 1793"/>
                <a:gd name="T45" fmla="*/ 580 h 1053"/>
                <a:gd name="T46" fmla="*/ 875 w 1793"/>
                <a:gd name="T47" fmla="*/ 549 h 1053"/>
                <a:gd name="T48" fmla="*/ 917 w 1793"/>
                <a:gd name="T49" fmla="*/ 549 h 1053"/>
                <a:gd name="T50" fmla="*/ 953 w 1793"/>
                <a:gd name="T51" fmla="*/ 580 h 1053"/>
                <a:gd name="T52" fmla="*/ 1420 w 1793"/>
                <a:gd name="T53" fmla="*/ 674 h 1053"/>
                <a:gd name="T54" fmla="*/ 1430 w 1793"/>
                <a:gd name="T55" fmla="*/ 671 h 1053"/>
                <a:gd name="T56" fmla="*/ 1439 w 1793"/>
                <a:gd name="T57" fmla="*/ 669 h 1053"/>
                <a:gd name="T58" fmla="*/ 1440 w 1793"/>
                <a:gd name="T59" fmla="*/ 669 h 1053"/>
                <a:gd name="T60" fmla="*/ 1441 w 1793"/>
                <a:gd name="T61" fmla="*/ 670 h 1053"/>
                <a:gd name="T62" fmla="*/ 1448 w 1793"/>
                <a:gd name="T63" fmla="*/ 671 h 1053"/>
                <a:gd name="T64" fmla="*/ 1451 w 1793"/>
                <a:gd name="T65" fmla="*/ 671 h 1053"/>
                <a:gd name="T66" fmla="*/ 1459 w 1793"/>
                <a:gd name="T67" fmla="*/ 675 h 1053"/>
                <a:gd name="T68" fmla="*/ 1472 w 1793"/>
                <a:gd name="T69" fmla="*/ 701 h 1053"/>
                <a:gd name="T70" fmla="*/ 1472 w 1793"/>
                <a:gd name="T71" fmla="*/ 1053 h 1053"/>
                <a:gd name="T72" fmla="*/ 1501 w 1793"/>
                <a:gd name="T73" fmla="*/ 1052 h 1053"/>
                <a:gd name="T74" fmla="*/ 1792 w 1793"/>
                <a:gd name="T75" fmla="*/ 733 h 1053"/>
                <a:gd name="T76" fmla="*/ 1792 w 1793"/>
                <a:gd name="T77" fmla="*/ 733 h 1053"/>
                <a:gd name="T78" fmla="*/ 1792 w 1793"/>
                <a:gd name="T79" fmla="*/ 73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3" h="1053">
                  <a:moveTo>
                    <a:pt x="1792" y="733"/>
                  </a:moveTo>
                  <a:cubicBezTo>
                    <a:pt x="1792" y="633"/>
                    <a:pt x="1745" y="538"/>
                    <a:pt x="1665" y="478"/>
                  </a:cubicBezTo>
                  <a:cubicBezTo>
                    <a:pt x="1585" y="417"/>
                    <a:pt x="1481" y="398"/>
                    <a:pt x="1384" y="425"/>
                  </a:cubicBezTo>
                  <a:cubicBezTo>
                    <a:pt x="1374" y="428"/>
                    <a:pt x="1364" y="426"/>
                    <a:pt x="1356" y="419"/>
                  </a:cubicBezTo>
                  <a:cubicBezTo>
                    <a:pt x="1347" y="413"/>
                    <a:pt x="1343" y="403"/>
                    <a:pt x="1344" y="392"/>
                  </a:cubicBezTo>
                  <a:cubicBezTo>
                    <a:pt x="1344" y="389"/>
                    <a:pt x="1344" y="385"/>
                    <a:pt x="1344" y="381"/>
                  </a:cubicBezTo>
                  <a:cubicBezTo>
                    <a:pt x="1344" y="221"/>
                    <a:pt x="1236" y="81"/>
                    <a:pt x="1081" y="40"/>
                  </a:cubicBezTo>
                  <a:cubicBezTo>
                    <a:pt x="925" y="0"/>
                    <a:pt x="763" y="70"/>
                    <a:pt x="685" y="210"/>
                  </a:cubicBezTo>
                  <a:cubicBezTo>
                    <a:pt x="680" y="218"/>
                    <a:pt x="672" y="223"/>
                    <a:pt x="663" y="225"/>
                  </a:cubicBezTo>
                  <a:cubicBezTo>
                    <a:pt x="654" y="227"/>
                    <a:pt x="645" y="225"/>
                    <a:pt x="638" y="220"/>
                  </a:cubicBezTo>
                  <a:cubicBezTo>
                    <a:pt x="611" y="200"/>
                    <a:pt x="578" y="189"/>
                    <a:pt x="544" y="189"/>
                  </a:cubicBezTo>
                  <a:cubicBezTo>
                    <a:pt x="456" y="189"/>
                    <a:pt x="384" y="261"/>
                    <a:pt x="384" y="349"/>
                  </a:cubicBezTo>
                  <a:cubicBezTo>
                    <a:pt x="384" y="358"/>
                    <a:pt x="385" y="368"/>
                    <a:pt x="387" y="377"/>
                  </a:cubicBezTo>
                  <a:cubicBezTo>
                    <a:pt x="389" y="387"/>
                    <a:pt x="386" y="397"/>
                    <a:pt x="379" y="405"/>
                  </a:cubicBezTo>
                  <a:cubicBezTo>
                    <a:pt x="372" y="412"/>
                    <a:pt x="362" y="416"/>
                    <a:pt x="352" y="415"/>
                  </a:cubicBezTo>
                  <a:cubicBezTo>
                    <a:pt x="341" y="414"/>
                    <a:pt x="331" y="413"/>
                    <a:pt x="320" y="413"/>
                  </a:cubicBezTo>
                  <a:cubicBezTo>
                    <a:pt x="143" y="413"/>
                    <a:pt x="0" y="556"/>
                    <a:pt x="0" y="733"/>
                  </a:cubicBezTo>
                  <a:cubicBezTo>
                    <a:pt x="0" y="910"/>
                    <a:pt x="143" y="1053"/>
                    <a:pt x="320" y="1053"/>
                  </a:cubicBezTo>
                  <a:cubicBezTo>
                    <a:pt x="320" y="701"/>
                    <a:pt x="320" y="701"/>
                    <a:pt x="320" y="701"/>
                  </a:cubicBezTo>
                  <a:cubicBezTo>
                    <a:pt x="320" y="691"/>
                    <a:pt x="325" y="681"/>
                    <a:pt x="333" y="675"/>
                  </a:cubicBezTo>
                  <a:cubicBezTo>
                    <a:pt x="342" y="669"/>
                    <a:pt x="352" y="667"/>
                    <a:pt x="362" y="671"/>
                  </a:cubicBezTo>
                  <a:cubicBezTo>
                    <a:pt x="372" y="674"/>
                    <a:pt x="372" y="674"/>
                    <a:pt x="372" y="674"/>
                  </a:cubicBezTo>
                  <a:cubicBezTo>
                    <a:pt x="533" y="728"/>
                    <a:pt x="711" y="692"/>
                    <a:pt x="839" y="580"/>
                  </a:cubicBezTo>
                  <a:cubicBezTo>
                    <a:pt x="875" y="549"/>
                    <a:pt x="875" y="549"/>
                    <a:pt x="875" y="549"/>
                  </a:cubicBezTo>
                  <a:cubicBezTo>
                    <a:pt x="887" y="538"/>
                    <a:pt x="905" y="538"/>
                    <a:pt x="917" y="549"/>
                  </a:cubicBezTo>
                  <a:cubicBezTo>
                    <a:pt x="953" y="580"/>
                    <a:pt x="953" y="580"/>
                    <a:pt x="953" y="580"/>
                  </a:cubicBezTo>
                  <a:cubicBezTo>
                    <a:pt x="1081" y="692"/>
                    <a:pt x="1259" y="728"/>
                    <a:pt x="1420" y="674"/>
                  </a:cubicBezTo>
                  <a:cubicBezTo>
                    <a:pt x="1430" y="671"/>
                    <a:pt x="1430" y="671"/>
                    <a:pt x="1430" y="671"/>
                  </a:cubicBezTo>
                  <a:cubicBezTo>
                    <a:pt x="1433" y="670"/>
                    <a:pt x="1436" y="669"/>
                    <a:pt x="1439" y="669"/>
                  </a:cubicBezTo>
                  <a:cubicBezTo>
                    <a:pt x="1440" y="669"/>
                    <a:pt x="1440" y="669"/>
                    <a:pt x="1440" y="669"/>
                  </a:cubicBezTo>
                  <a:cubicBezTo>
                    <a:pt x="1440" y="669"/>
                    <a:pt x="1441" y="670"/>
                    <a:pt x="1441" y="670"/>
                  </a:cubicBezTo>
                  <a:cubicBezTo>
                    <a:pt x="1444" y="670"/>
                    <a:pt x="1446" y="670"/>
                    <a:pt x="1448" y="671"/>
                  </a:cubicBezTo>
                  <a:cubicBezTo>
                    <a:pt x="1449" y="671"/>
                    <a:pt x="1450" y="671"/>
                    <a:pt x="1451" y="671"/>
                  </a:cubicBezTo>
                  <a:cubicBezTo>
                    <a:pt x="1453" y="672"/>
                    <a:pt x="1456" y="674"/>
                    <a:pt x="1459" y="675"/>
                  </a:cubicBezTo>
                  <a:cubicBezTo>
                    <a:pt x="1467" y="681"/>
                    <a:pt x="1472" y="691"/>
                    <a:pt x="1472" y="701"/>
                  </a:cubicBezTo>
                  <a:cubicBezTo>
                    <a:pt x="1472" y="1053"/>
                    <a:pt x="1472" y="1053"/>
                    <a:pt x="1472" y="1053"/>
                  </a:cubicBezTo>
                  <a:cubicBezTo>
                    <a:pt x="1482" y="1053"/>
                    <a:pt x="1491" y="1052"/>
                    <a:pt x="1501" y="1052"/>
                  </a:cubicBezTo>
                  <a:cubicBezTo>
                    <a:pt x="1666" y="1038"/>
                    <a:pt x="1793" y="899"/>
                    <a:pt x="1792" y="733"/>
                  </a:cubicBezTo>
                  <a:close/>
                  <a:moveTo>
                    <a:pt x="1792" y="733"/>
                  </a:moveTo>
                  <a:cubicBezTo>
                    <a:pt x="1792" y="733"/>
                    <a:pt x="1792" y="733"/>
                    <a:pt x="1792" y="7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49" name="Freeform 37">
              <a:extLst>
                <a:ext uri="{FF2B5EF4-FFF2-40B4-BE49-F238E27FC236}">
                  <a16:creationId xmlns:a16="http://schemas.microsoft.com/office/drawing/2014/main" id="{CF41E728-84AF-4BCB-94ED-AC9DDB6F1802}"/>
                </a:ext>
              </a:extLst>
            </p:cNvPr>
            <p:cNvSpPr>
              <a:spLocks noEditPoints="1"/>
            </p:cNvSpPr>
            <p:nvPr/>
          </p:nvSpPr>
          <p:spPr bwMode="auto">
            <a:xfrm>
              <a:off x="-2206625" y="1409700"/>
              <a:ext cx="1404937" cy="1644650"/>
            </a:xfrm>
            <a:custGeom>
              <a:avLst/>
              <a:gdLst>
                <a:gd name="T0" fmla="*/ 512 w 1024"/>
                <a:gd name="T1" fmla="*/ 0 h 1203"/>
                <a:gd name="T2" fmla="*/ 498 w 1024"/>
                <a:gd name="T3" fmla="*/ 12 h 1203"/>
                <a:gd name="T4" fmla="*/ 0 w 1024"/>
                <a:gd name="T5" fmla="*/ 128 h 1203"/>
                <a:gd name="T6" fmla="*/ 0 w 1024"/>
                <a:gd name="T7" fmla="*/ 469 h 1203"/>
                <a:gd name="T8" fmla="*/ 63 w 1024"/>
                <a:gd name="T9" fmla="*/ 775 h 1203"/>
                <a:gd name="T10" fmla="*/ 512 w 1024"/>
                <a:gd name="T11" fmla="*/ 1203 h 1203"/>
                <a:gd name="T12" fmla="*/ 961 w 1024"/>
                <a:gd name="T13" fmla="*/ 777 h 1203"/>
                <a:gd name="T14" fmla="*/ 1024 w 1024"/>
                <a:gd name="T15" fmla="*/ 469 h 1203"/>
                <a:gd name="T16" fmla="*/ 1024 w 1024"/>
                <a:gd name="T17" fmla="*/ 128 h 1203"/>
                <a:gd name="T18" fmla="*/ 526 w 1024"/>
                <a:gd name="T19" fmla="*/ 12 h 1203"/>
                <a:gd name="T20" fmla="*/ 512 w 1024"/>
                <a:gd name="T21" fmla="*/ 0 h 1203"/>
                <a:gd name="T22" fmla="*/ 736 w 1024"/>
                <a:gd name="T23" fmla="*/ 405 h 1203"/>
                <a:gd name="T24" fmla="*/ 736 w 1024"/>
                <a:gd name="T25" fmla="*/ 437 h 1203"/>
                <a:gd name="T26" fmla="*/ 768 w 1024"/>
                <a:gd name="T27" fmla="*/ 437 h 1203"/>
                <a:gd name="T28" fmla="*/ 800 w 1024"/>
                <a:gd name="T29" fmla="*/ 469 h 1203"/>
                <a:gd name="T30" fmla="*/ 800 w 1024"/>
                <a:gd name="T31" fmla="*/ 917 h 1203"/>
                <a:gd name="T32" fmla="*/ 768 w 1024"/>
                <a:gd name="T33" fmla="*/ 949 h 1203"/>
                <a:gd name="T34" fmla="*/ 256 w 1024"/>
                <a:gd name="T35" fmla="*/ 949 h 1203"/>
                <a:gd name="T36" fmla="*/ 224 w 1024"/>
                <a:gd name="T37" fmla="*/ 917 h 1203"/>
                <a:gd name="T38" fmla="*/ 224 w 1024"/>
                <a:gd name="T39" fmla="*/ 469 h 1203"/>
                <a:gd name="T40" fmla="*/ 256 w 1024"/>
                <a:gd name="T41" fmla="*/ 437 h 1203"/>
                <a:gd name="T42" fmla="*/ 288 w 1024"/>
                <a:gd name="T43" fmla="*/ 437 h 1203"/>
                <a:gd name="T44" fmla="*/ 288 w 1024"/>
                <a:gd name="T45" fmla="*/ 405 h 1203"/>
                <a:gd name="T46" fmla="*/ 512 w 1024"/>
                <a:gd name="T47" fmla="*/ 181 h 1203"/>
                <a:gd name="T48" fmla="*/ 736 w 1024"/>
                <a:gd name="T49" fmla="*/ 405 h 1203"/>
                <a:gd name="T50" fmla="*/ 736 w 1024"/>
                <a:gd name="T51" fmla="*/ 405 h 1203"/>
                <a:gd name="T52" fmla="*/ 736 w 1024"/>
                <a:gd name="T53" fmla="*/ 405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4" h="1203">
                  <a:moveTo>
                    <a:pt x="512" y="0"/>
                  </a:moveTo>
                  <a:cubicBezTo>
                    <a:pt x="498" y="12"/>
                    <a:pt x="498" y="12"/>
                    <a:pt x="498" y="12"/>
                  </a:cubicBezTo>
                  <a:cubicBezTo>
                    <a:pt x="361" y="131"/>
                    <a:pt x="175" y="174"/>
                    <a:pt x="0" y="128"/>
                  </a:cubicBezTo>
                  <a:cubicBezTo>
                    <a:pt x="0" y="469"/>
                    <a:pt x="0" y="469"/>
                    <a:pt x="0" y="469"/>
                  </a:cubicBezTo>
                  <a:cubicBezTo>
                    <a:pt x="0" y="574"/>
                    <a:pt x="21" y="679"/>
                    <a:pt x="63" y="775"/>
                  </a:cubicBezTo>
                  <a:cubicBezTo>
                    <a:pt x="147" y="973"/>
                    <a:pt x="310" y="1128"/>
                    <a:pt x="512" y="1203"/>
                  </a:cubicBezTo>
                  <a:cubicBezTo>
                    <a:pt x="714" y="1128"/>
                    <a:pt x="876" y="974"/>
                    <a:pt x="961" y="777"/>
                  </a:cubicBezTo>
                  <a:cubicBezTo>
                    <a:pt x="1003" y="680"/>
                    <a:pt x="1024" y="575"/>
                    <a:pt x="1024" y="469"/>
                  </a:cubicBezTo>
                  <a:cubicBezTo>
                    <a:pt x="1024" y="128"/>
                    <a:pt x="1024" y="128"/>
                    <a:pt x="1024" y="128"/>
                  </a:cubicBezTo>
                  <a:cubicBezTo>
                    <a:pt x="849" y="175"/>
                    <a:pt x="663" y="131"/>
                    <a:pt x="526" y="12"/>
                  </a:cubicBezTo>
                  <a:lnTo>
                    <a:pt x="512" y="0"/>
                  </a:lnTo>
                  <a:close/>
                  <a:moveTo>
                    <a:pt x="736" y="405"/>
                  </a:moveTo>
                  <a:cubicBezTo>
                    <a:pt x="736" y="437"/>
                    <a:pt x="736" y="437"/>
                    <a:pt x="736" y="437"/>
                  </a:cubicBezTo>
                  <a:cubicBezTo>
                    <a:pt x="768" y="437"/>
                    <a:pt x="768" y="437"/>
                    <a:pt x="768" y="437"/>
                  </a:cubicBezTo>
                  <a:cubicBezTo>
                    <a:pt x="786" y="437"/>
                    <a:pt x="800" y="451"/>
                    <a:pt x="800" y="469"/>
                  </a:cubicBezTo>
                  <a:cubicBezTo>
                    <a:pt x="800" y="917"/>
                    <a:pt x="800" y="917"/>
                    <a:pt x="800" y="917"/>
                  </a:cubicBezTo>
                  <a:cubicBezTo>
                    <a:pt x="800" y="935"/>
                    <a:pt x="786" y="949"/>
                    <a:pt x="768" y="949"/>
                  </a:cubicBezTo>
                  <a:cubicBezTo>
                    <a:pt x="256" y="949"/>
                    <a:pt x="256" y="949"/>
                    <a:pt x="256" y="949"/>
                  </a:cubicBezTo>
                  <a:cubicBezTo>
                    <a:pt x="238" y="949"/>
                    <a:pt x="224" y="935"/>
                    <a:pt x="224" y="917"/>
                  </a:cubicBezTo>
                  <a:cubicBezTo>
                    <a:pt x="224" y="469"/>
                    <a:pt x="224" y="469"/>
                    <a:pt x="224" y="469"/>
                  </a:cubicBezTo>
                  <a:cubicBezTo>
                    <a:pt x="224" y="451"/>
                    <a:pt x="238" y="437"/>
                    <a:pt x="256" y="437"/>
                  </a:cubicBezTo>
                  <a:cubicBezTo>
                    <a:pt x="288" y="437"/>
                    <a:pt x="288" y="437"/>
                    <a:pt x="288" y="437"/>
                  </a:cubicBezTo>
                  <a:cubicBezTo>
                    <a:pt x="288" y="405"/>
                    <a:pt x="288" y="405"/>
                    <a:pt x="288" y="405"/>
                  </a:cubicBezTo>
                  <a:cubicBezTo>
                    <a:pt x="288" y="281"/>
                    <a:pt x="388" y="181"/>
                    <a:pt x="512" y="181"/>
                  </a:cubicBezTo>
                  <a:cubicBezTo>
                    <a:pt x="636" y="181"/>
                    <a:pt x="736" y="281"/>
                    <a:pt x="736" y="405"/>
                  </a:cubicBezTo>
                  <a:close/>
                  <a:moveTo>
                    <a:pt x="736" y="405"/>
                  </a:moveTo>
                  <a:cubicBezTo>
                    <a:pt x="736" y="405"/>
                    <a:pt x="736" y="405"/>
                    <a:pt x="736" y="4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50" name="Freeform 38">
              <a:extLst>
                <a:ext uri="{FF2B5EF4-FFF2-40B4-BE49-F238E27FC236}">
                  <a16:creationId xmlns:a16="http://schemas.microsoft.com/office/drawing/2014/main" id="{4E1994D8-C561-45C5-AD7F-6048E6704E42}"/>
                </a:ext>
              </a:extLst>
            </p:cNvPr>
            <p:cNvSpPr>
              <a:spLocks noEditPoints="1"/>
            </p:cNvSpPr>
            <p:nvPr/>
          </p:nvSpPr>
          <p:spPr bwMode="auto">
            <a:xfrm>
              <a:off x="-1547813" y="2225675"/>
              <a:ext cx="87312" cy="87313"/>
            </a:xfrm>
            <a:custGeom>
              <a:avLst/>
              <a:gdLst>
                <a:gd name="T0" fmla="*/ 64 w 64"/>
                <a:gd name="T1" fmla="*/ 32 h 64"/>
                <a:gd name="T2" fmla="*/ 32 w 64"/>
                <a:gd name="T3" fmla="*/ 64 h 64"/>
                <a:gd name="T4" fmla="*/ 0 w 64"/>
                <a:gd name="T5" fmla="*/ 32 h 64"/>
                <a:gd name="T6" fmla="*/ 32 w 64"/>
                <a:gd name="T7" fmla="*/ 0 h 64"/>
                <a:gd name="T8" fmla="*/ 64 w 64"/>
                <a:gd name="T9" fmla="*/ 32 h 64"/>
                <a:gd name="T10" fmla="*/ 64 w 64"/>
                <a:gd name="T11" fmla="*/ 32 h 64"/>
                <a:gd name="T12" fmla="*/ 64 w 64"/>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32"/>
                  </a:moveTo>
                  <a:cubicBezTo>
                    <a:pt x="64" y="50"/>
                    <a:pt x="50" y="64"/>
                    <a:pt x="32" y="64"/>
                  </a:cubicBezTo>
                  <a:cubicBezTo>
                    <a:pt x="14" y="64"/>
                    <a:pt x="0" y="50"/>
                    <a:pt x="0" y="32"/>
                  </a:cubicBezTo>
                  <a:cubicBezTo>
                    <a:pt x="0" y="14"/>
                    <a:pt x="14" y="0"/>
                    <a:pt x="32" y="0"/>
                  </a:cubicBezTo>
                  <a:cubicBezTo>
                    <a:pt x="50" y="0"/>
                    <a:pt x="64" y="14"/>
                    <a:pt x="64" y="32"/>
                  </a:cubicBezTo>
                  <a:close/>
                  <a:moveTo>
                    <a:pt x="64" y="32"/>
                  </a:moveTo>
                  <a:cubicBezTo>
                    <a:pt x="64" y="32"/>
                    <a:pt x="64" y="32"/>
                    <a:pt x="6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51" name="Freeform 39">
              <a:extLst>
                <a:ext uri="{FF2B5EF4-FFF2-40B4-BE49-F238E27FC236}">
                  <a16:creationId xmlns:a16="http://schemas.microsoft.com/office/drawing/2014/main" id="{03E71B11-2A74-4BBC-B147-481CE0DFEB1F}"/>
                </a:ext>
              </a:extLst>
            </p:cNvPr>
            <p:cNvSpPr>
              <a:spLocks noEditPoints="1"/>
            </p:cNvSpPr>
            <p:nvPr/>
          </p:nvSpPr>
          <p:spPr bwMode="auto">
            <a:xfrm>
              <a:off x="-1724025" y="1744663"/>
              <a:ext cx="439737" cy="261938"/>
            </a:xfrm>
            <a:custGeom>
              <a:avLst/>
              <a:gdLst>
                <a:gd name="T0" fmla="*/ 0 w 320"/>
                <a:gd name="T1" fmla="*/ 160 h 192"/>
                <a:gd name="T2" fmla="*/ 0 w 320"/>
                <a:gd name="T3" fmla="*/ 192 h 192"/>
                <a:gd name="T4" fmla="*/ 320 w 320"/>
                <a:gd name="T5" fmla="*/ 192 h 192"/>
                <a:gd name="T6" fmla="*/ 320 w 320"/>
                <a:gd name="T7" fmla="*/ 160 h 192"/>
                <a:gd name="T8" fmla="*/ 160 w 320"/>
                <a:gd name="T9" fmla="*/ 0 h 192"/>
                <a:gd name="T10" fmla="*/ 0 w 320"/>
                <a:gd name="T11" fmla="*/ 160 h 192"/>
                <a:gd name="T12" fmla="*/ 0 w 320"/>
                <a:gd name="T13" fmla="*/ 160 h 192"/>
                <a:gd name="T14" fmla="*/ 0 w 320"/>
                <a:gd name="T15" fmla="*/ 16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192">
                  <a:moveTo>
                    <a:pt x="0" y="160"/>
                  </a:moveTo>
                  <a:cubicBezTo>
                    <a:pt x="0" y="192"/>
                    <a:pt x="0" y="192"/>
                    <a:pt x="0" y="192"/>
                  </a:cubicBezTo>
                  <a:cubicBezTo>
                    <a:pt x="320" y="192"/>
                    <a:pt x="320" y="192"/>
                    <a:pt x="320" y="192"/>
                  </a:cubicBezTo>
                  <a:cubicBezTo>
                    <a:pt x="320" y="160"/>
                    <a:pt x="320" y="160"/>
                    <a:pt x="320" y="160"/>
                  </a:cubicBezTo>
                  <a:cubicBezTo>
                    <a:pt x="320" y="72"/>
                    <a:pt x="248" y="0"/>
                    <a:pt x="160" y="0"/>
                  </a:cubicBezTo>
                  <a:cubicBezTo>
                    <a:pt x="72" y="0"/>
                    <a:pt x="0" y="72"/>
                    <a:pt x="0" y="160"/>
                  </a:cubicBezTo>
                  <a:close/>
                  <a:moveTo>
                    <a:pt x="0" y="160"/>
                  </a:moveTo>
                  <a:cubicBezTo>
                    <a:pt x="0" y="160"/>
                    <a:pt x="0" y="160"/>
                    <a:pt x="0"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grpSp>
      <p:sp>
        <p:nvSpPr>
          <p:cNvPr id="31" name="Title 1"/>
          <p:cNvSpPr>
            <a:spLocks noGrp="1"/>
          </p:cNvSpPr>
          <p:nvPr>
            <p:ph type="title"/>
          </p:nvPr>
        </p:nvSpPr>
        <p:spPr/>
        <p:txBody>
          <a:bodyPr/>
          <a:lstStyle/>
          <a:p>
            <a:r>
              <a:rPr lang="en-US" dirty="0"/>
              <a:t>Sify Multi-Cloud UX - Blueprint</a:t>
            </a:r>
          </a:p>
        </p:txBody>
      </p:sp>
      <p:sp>
        <p:nvSpPr>
          <p:cNvPr id="36" name="TextBox 35">
            <a:extLst>
              <a:ext uri="{FF2B5EF4-FFF2-40B4-BE49-F238E27FC236}">
                <a16:creationId xmlns:a16="http://schemas.microsoft.com/office/drawing/2014/main" id="{3658277B-E12F-494D-BE8B-7D484707CAFD}"/>
              </a:ext>
            </a:extLst>
          </p:cNvPr>
          <p:cNvSpPr txBox="1"/>
          <p:nvPr/>
        </p:nvSpPr>
        <p:spPr>
          <a:xfrm>
            <a:off x="5167422" y="1017633"/>
            <a:ext cx="3581291" cy="3347070"/>
          </a:xfrm>
          <a:prstGeom prst="rect">
            <a:avLst/>
          </a:prstGeom>
          <a:noFill/>
        </p:spPr>
        <p:txBody>
          <a:bodyPr wrap="square" lIns="0" tIns="0" rIns="0" bIns="0" rtlCol="0">
            <a:spAutoFit/>
          </a:bodyPr>
          <a:lstStyle/>
          <a:p>
            <a:pPr>
              <a:spcAft>
                <a:spcPts val="450"/>
              </a:spcAft>
            </a:pPr>
            <a:r>
              <a:rPr lang="en-US" sz="1200" b="1" dirty="0">
                <a:solidFill>
                  <a:srgbClr val="32425C"/>
                </a:solidFill>
                <a:latin typeface="+mj-lt"/>
              </a:rPr>
              <a:t>User can customize a blueprint (or build it from scratch) by</a:t>
            </a:r>
          </a:p>
          <a:p>
            <a:pPr marL="171450" indent="-171450">
              <a:spcAft>
                <a:spcPts val="450"/>
              </a:spcAft>
              <a:buFont typeface="Wingdings" panose="05000000000000000000" pitchFamily="2" charset="2"/>
              <a:buChar char="§"/>
            </a:pPr>
            <a:r>
              <a:rPr lang="en-US" sz="1200" dirty="0">
                <a:solidFill>
                  <a:srgbClr val="32425C"/>
                </a:solidFill>
                <a:latin typeface="+mj-lt"/>
              </a:rPr>
              <a:t>Adding / Modifying / Removing cloud resources with simple clicks</a:t>
            </a:r>
          </a:p>
          <a:p>
            <a:pPr marL="171450" indent="-171450">
              <a:spcAft>
                <a:spcPts val="450"/>
              </a:spcAft>
              <a:buFont typeface="Wingdings" panose="05000000000000000000" pitchFamily="2" charset="2"/>
              <a:buChar char="§"/>
            </a:pPr>
            <a:r>
              <a:rPr lang="en-US" sz="1200" dirty="0">
                <a:solidFill>
                  <a:srgbClr val="32425C"/>
                </a:solidFill>
                <a:latin typeface="+mj-lt"/>
              </a:rPr>
              <a:t>Dynamic forms are provided to enter each resource’s parameters with</a:t>
            </a:r>
          </a:p>
          <a:p>
            <a:pPr marL="628582" lvl="1" indent="-171450">
              <a:spcAft>
                <a:spcPts val="450"/>
              </a:spcAft>
              <a:buFont typeface="Wingdings" panose="05000000000000000000" pitchFamily="2" charset="2"/>
              <a:buChar char="§"/>
            </a:pPr>
            <a:r>
              <a:rPr lang="en-US" sz="1200" dirty="0">
                <a:solidFill>
                  <a:srgbClr val="32425C"/>
                </a:solidFill>
                <a:latin typeface="+mj-lt"/>
              </a:rPr>
              <a:t>Intelligently prefilled values </a:t>
            </a:r>
          </a:p>
          <a:p>
            <a:pPr marL="171450" indent="-171450">
              <a:spcAft>
                <a:spcPts val="450"/>
              </a:spcAft>
              <a:buFont typeface="Wingdings" panose="05000000000000000000" pitchFamily="2" charset="2"/>
              <a:buChar char="§"/>
            </a:pPr>
            <a:r>
              <a:rPr lang="en-US" sz="1200" dirty="0">
                <a:solidFill>
                  <a:srgbClr val="32425C"/>
                </a:solidFill>
                <a:latin typeface="+mj-lt"/>
              </a:rPr>
              <a:t>Resource graph is generated </a:t>
            </a:r>
          </a:p>
          <a:p>
            <a:pPr>
              <a:spcAft>
                <a:spcPts val="450"/>
              </a:spcAft>
            </a:pPr>
            <a:r>
              <a:rPr lang="en-US" sz="1200" b="1" dirty="0">
                <a:solidFill>
                  <a:srgbClr val="32425C"/>
                </a:solidFill>
                <a:latin typeface="+mj-lt"/>
              </a:rPr>
              <a:t>On adding a resource, the user can include:</a:t>
            </a:r>
          </a:p>
          <a:p>
            <a:pPr marL="171450" indent="-171450">
              <a:spcAft>
                <a:spcPts val="450"/>
              </a:spcAft>
              <a:buFont typeface="Wingdings" panose="05000000000000000000" pitchFamily="2" charset="2"/>
              <a:buChar char="§"/>
            </a:pPr>
            <a:r>
              <a:rPr lang="en-US" sz="1200" dirty="0">
                <a:solidFill>
                  <a:srgbClr val="32425C"/>
                </a:solidFill>
                <a:latin typeface="+mj-lt"/>
              </a:rPr>
              <a:t>Resource that needs to be newly created or</a:t>
            </a:r>
          </a:p>
          <a:p>
            <a:pPr marL="171450" indent="-171450">
              <a:spcAft>
                <a:spcPts val="450"/>
              </a:spcAft>
              <a:buFont typeface="Wingdings" panose="05000000000000000000" pitchFamily="2" charset="2"/>
              <a:buChar char="§"/>
            </a:pPr>
            <a:r>
              <a:rPr lang="en-US" sz="1200" dirty="0">
                <a:solidFill>
                  <a:srgbClr val="32425C"/>
                </a:solidFill>
                <a:latin typeface="+mj-lt"/>
              </a:rPr>
              <a:t>Refer an existing resource (say existing VPC) and build a solution</a:t>
            </a:r>
          </a:p>
          <a:p>
            <a:pPr>
              <a:spcAft>
                <a:spcPts val="450"/>
              </a:spcAft>
            </a:pPr>
            <a:r>
              <a:rPr lang="en-US" sz="1200" b="1" dirty="0">
                <a:solidFill>
                  <a:srgbClr val="32425C"/>
                </a:solidFill>
                <a:latin typeface="+mj-lt"/>
              </a:rPr>
              <a:t>Entire blueprint with filled parameters can be saved as custom blueprint and</a:t>
            </a:r>
          </a:p>
          <a:p>
            <a:pPr marL="171450" indent="-171450">
              <a:spcAft>
                <a:spcPts val="450"/>
              </a:spcAft>
              <a:buFont typeface="Wingdings" panose="05000000000000000000" pitchFamily="2" charset="2"/>
              <a:buChar char="§"/>
            </a:pPr>
            <a:r>
              <a:rPr lang="en-US" sz="1200" dirty="0">
                <a:solidFill>
                  <a:srgbClr val="32425C"/>
                </a:solidFill>
                <a:latin typeface="+mj-lt"/>
              </a:rPr>
              <a:t>Used for repetitive quick deployments</a:t>
            </a:r>
          </a:p>
        </p:txBody>
      </p:sp>
      <p:grpSp>
        <p:nvGrpSpPr>
          <p:cNvPr id="44" name="Group 43">
            <a:extLst>
              <a:ext uri="{FF2B5EF4-FFF2-40B4-BE49-F238E27FC236}">
                <a16:creationId xmlns:a16="http://schemas.microsoft.com/office/drawing/2014/main" id="{8670CB2F-E6D0-4C7E-80CE-87D2E07C2276}"/>
              </a:ext>
            </a:extLst>
          </p:cNvPr>
          <p:cNvGrpSpPr/>
          <p:nvPr/>
        </p:nvGrpSpPr>
        <p:grpSpPr>
          <a:xfrm>
            <a:off x="4728803" y="1016504"/>
            <a:ext cx="377936" cy="298833"/>
            <a:chOff x="-3033713" y="1181100"/>
            <a:chExt cx="1911350" cy="1511300"/>
          </a:xfrm>
          <a:solidFill>
            <a:schemeClr val="accent2">
              <a:lumMod val="75000"/>
            </a:schemeClr>
          </a:solidFill>
        </p:grpSpPr>
        <p:sp>
          <p:nvSpPr>
            <p:cNvPr id="45" name="Freeform 9">
              <a:extLst>
                <a:ext uri="{FF2B5EF4-FFF2-40B4-BE49-F238E27FC236}">
                  <a16:creationId xmlns:a16="http://schemas.microsoft.com/office/drawing/2014/main" id="{01C995C2-3465-4DCB-853C-B64616B54FD1}"/>
                </a:ext>
              </a:extLst>
            </p:cNvPr>
            <p:cNvSpPr>
              <a:spLocks noEditPoints="1"/>
            </p:cNvSpPr>
            <p:nvPr/>
          </p:nvSpPr>
          <p:spPr bwMode="auto">
            <a:xfrm>
              <a:off x="-2144713" y="1181100"/>
              <a:ext cx="1022350" cy="825500"/>
            </a:xfrm>
            <a:custGeom>
              <a:avLst/>
              <a:gdLst>
                <a:gd name="T0" fmla="*/ 574 w 779"/>
                <a:gd name="T1" fmla="*/ 280 h 629"/>
                <a:gd name="T2" fmla="*/ 258 w 779"/>
                <a:gd name="T3" fmla="*/ 0 h 629"/>
                <a:gd name="T4" fmla="*/ 0 w 779"/>
                <a:gd name="T5" fmla="*/ 132 h 629"/>
                <a:gd name="T6" fmla="*/ 21 w 779"/>
                <a:gd name="T7" fmla="*/ 131 h 629"/>
                <a:gd name="T8" fmla="*/ 525 w 779"/>
                <a:gd name="T9" fmla="*/ 516 h 629"/>
                <a:gd name="T10" fmla="*/ 706 w 779"/>
                <a:gd name="T11" fmla="*/ 615 h 629"/>
                <a:gd name="T12" fmla="*/ 719 w 779"/>
                <a:gd name="T13" fmla="*/ 629 h 629"/>
                <a:gd name="T14" fmla="*/ 779 w 779"/>
                <a:gd name="T15" fmla="*/ 485 h 629"/>
                <a:gd name="T16" fmla="*/ 574 w 779"/>
                <a:gd name="T17" fmla="*/ 280 h 629"/>
                <a:gd name="T18" fmla="*/ 574 w 779"/>
                <a:gd name="T19" fmla="*/ 280 h 629"/>
                <a:gd name="T20" fmla="*/ 574 w 779"/>
                <a:gd name="T21" fmla="*/ 28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9" h="629">
                  <a:moveTo>
                    <a:pt x="574" y="280"/>
                  </a:moveTo>
                  <a:cubicBezTo>
                    <a:pt x="556" y="122"/>
                    <a:pt x="421" y="0"/>
                    <a:pt x="258" y="0"/>
                  </a:cubicBezTo>
                  <a:cubicBezTo>
                    <a:pt x="152" y="0"/>
                    <a:pt x="58" y="52"/>
                    <a:pt x="0" y="132"/>
                  </a:cubicBezTo>
                  <a:cubicBezTo>
                    <a:pt x="7" y="131"/>
                    <a:pt x="14" y="131"/>
                    <a:pt x="21" y="131"/>
                  </a:cubicBezTo>
                  <a:cubicBezTo>
                    <a:pt x="259" y="131"/>
                    <a:pt x="464" y="292"/>
                    <a:pt x="525" y="516"/>
                  </a:cubicBezTo>
                  <a:cubicBezTo>
                    <a:pt x="593" y="531"/>
                    <a:pt x="656" y="565"/>
                    <a:pt x="706" y="615"/>
                  </a:cubicBezTo>
                  <a:cubicBezTo>
                    <a:pt x="711" y="620"/>
                    <a:pt x="715" y="625"/>
                    <a:pt x="719" y="629"/>
                  </a:cubicBezTo>
                  <a:cubicBezTo>
                    <a:pt x="756" y="592"/>
                    <a:pt x="779" y="541"/>
                    <a:pt x="779" y="485"/>
                  </a:cubicBezTo>
                  <a:cubicBezTo>
                    <a:pt x="779" y="372"/>
                    <a:pt x="687" y="280"/>
                    <a:pt x="574" y="280"/>
                  </a:cubicBezTo>
                  <a:close/>
                  <a:moveTo>
                    <a:pt x="574" y="280"/>
                  </a:moveTo>
                  <a:cubicBezTo>
                    <a:pt x="574" y="280"/>
                    <a:pt x="574" y="280"/>
                    <a:pt x="574"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46" name="Freeform 10">
              <a:extLst>
                <a:ext uri="{FF2B5EF4-FFF2-40B4-BE49-F238E27FC236}">
                  <a16:creationId xmlns:a16="http://schemas.microsoft.com/office/drawing/2014/main" id="{14E1FFAF-B65E-40E3-B16F-CFEBAA9A76C0}"/>
                </a:ext>
              </a:extLst>
            </p:cNvPr>
            <p:cNvSpPr>
              <a:spLocks noEditPoints="1"/>
            </p:cNvSpPr>
            <p:nvPr/>
          </p:nvSpPr>
          <p:spPr bwMode="auto">
            <a:xfrm>
              <a:off x="-3033713" y="1479550"/>
              <a:ext cx="1833563" cy="1212850"/>
            </a:xfrm>
            <a:custGeom>
              <a:avLst/>
              <a:gdLst>
                <a:gd name="T0" fmla="*/ 1121 w 1396"/>
                <a:gd name="T1" fmla="*/ 376 h 925"/>
                <a:gd name="T2" fmla="*/ 698 w 1396"/>
                <a:gd name="T3" fmla="*/ 0 h 925"/>
                <a:gd name="T4" fmla="*/ 274 w 1396"/>
                <a:gd name="T5" fmla="*/ 376 h 925"/>
                <a:gd name="T6" fmla="*/ 0 w 1396"/>
                <a:gd name="T7" fmla="*/ 650 h 925"/>
                <a:gd name="T8" fmla="*/ 274 w 1396"/>
                <a:gd name="T9" fmla="*/ 925 h 925"/>
                <a:gd name="T10" fmla="*/ 1121 w 1396"/>
                <a:gd name="T11" fmla="*/ 925 h 925"/>
                <a:gd name="T12" fmla="*/ 1396 w 1396"/>
                <a:gd name="T13" fmla="*/ 650 h 925"/>
                <a:gd name="T14" fmla="*/ 1121 w 1396"/>
                <a:gd name="T15" fmla="*/ 376 h 925"/>
                <a:gd name="T16" fmla="*/ 1121 w 1396"/>
                <a:gd name="T17" fmla="*/ 376 h 925"/>
                <a:gd name="T18" fmla="*/ 1121 w 1396"/>
                <a:gd name="T19" fmla="*/ 376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6" h="925">
                  <a:moveTo>
                    <a:pt x="1121" y="376"/>
                  </a:moveTo>
                  <a:cubicBezTo>
                    <a:pt x="1096" y="164"/>
                    <a:pt x="916" y="0"/>
                    <a:pt x="698" y="0"/>
                  </a:cubicBezTo>
                  <a:cubicBezTo>
                    <a:pt x="479" y="0"/>
                    <a:pt x="299" y="164"/>
                    <a:pt x="274" y="376"/>
                  </a:cubicBezTo>
                  <a:cubicBezTo>
                    <a:pt x="123" y="376"/>
                    <a:pt x="0" y="499"/>
                    <a:pt x="0" y="650"/>
                  </a:cubicBezTo>
                  <a:cubicBezTo>
                    <a:pt x="0" y="802"/>
                    <a:pt x="123" y="925"/>
                    <a:pt x="274" y="925"/>
                  </a:cubicBezTo>
                  <a:cubicBezTo>
                    <a:pt x="1121" y="925"/>
                    <a:pt x="1121" y="925"/>
                    <a:pt x="1121" y="925"/>
                  </a:cubicBezTo>
                  <a:cubicBezTo>
                    <a:pt x="1273" y="925"/>
                    <a:pt x="1396" y="802"/>
                    <a:pt x="1396" y="650"/>
                  </a:cubicBezTo>
                  <a:cubicBezTo>
                    <a:pt x="1396" y="499"/>
                    <a:pt x="1273" y="376"/>
                    <a:pt x="1121" y="376"/>
                  </a:cubicBezTo>
                  <a:close/>
                  <a:moveTo>
                    <a:pt x="1121" y="376"/>
                  </a:moveTo>
                  <a:cubicBezTo>
                    <a:pt x="1121" y="376"/>
                    <a:pt x="1121" y="376"/>
                    <a:pt x="1121"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grpSp>
    </p:spTree>
    <p:extLst>
      <p:ext uri="{BB962C8B-B14F-4D97-AF65-F5344CB8AC3E}">
        <p14:creationId xmlns:p14="http://schemas.microsoft.com/office/powerpoint/2010/main" val="83106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p:txBody>
          <a:bodyPr/>
          <a:lstStyle/>
          <a:p>
            <a:r>
              <a:rPr lang="en-US" dirty="0"/>
              <a:t>SIFY’S JOURNEY AND MARKET POSITION</a:t>
            </a:r>
            <a:endParaRPr lang="en-IN" dirty="0"/>
          </a:p>
        </p:txBody>
      </p:sp>
    </p:spTree>
    <p:extLst>
      <p:ext uri="{BB962C8B-B14F-4D97-AF65-F5344CB8AC3E}">
        <p14:creationId xmlns:p14="http://schemas.microsoft.com/office/powerpoint/2010/main" val="3619910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63CDC4-1A01-4E9E-87DF-0B54925685D5}"/>
              </a:ext>
            </a:extLst>
          </p:cNvPr>
          <p:cNvPicPr>
            <a:picLocks noChangeAspect="1"/>
          </p:cNvPicPr>
          <p:nvPr/>
        </p:nvPicPr>
        <p:blipFill rotWithShape="1">
          <a:blip r:embed="rId2" cstate="print"/>
          <a:srcRect/>
          <a:stretch/>
        </p:blipFill>
        <p:spPr>
          <a:xfrm>
            <a:off x="358775" y="1023938"/>
            <a:ext cx="8389938" cy="3662362"/>
          </a:xfrm>
          <a:prstGeom prst="rect">
            <a:avLst/>
          </a:prstGeom>
        </p:spPr>
      </p:pic>
      <p:sp>
        <p:nvSpPr>
          <p:cNvPr id="3" name="Title 2">
            <a:extLst>
              <a:ext uri="{FF2B5EF4-FFF2-40B4-BE49-F238E27FC236}">
                <a16:creationId xmlns:a16="http://schemas.microsoft.com/office/drawing/2014/main" id="{13B051E7-7B89-4548-9F6D-8351942E6FD2}"/>
              </a:ext>
            </a:extLst>
          </p:cNvPr>
          <p:cNvSpPr>
            <a:spLocks noGrp="1"/>
          </p:cNvSpPr>
          <p:nvPr>
            <p:ph type="title"/>
          </p:nvPr>
        </p:nvSpPr>
        <p:spPr>
          <a:xfrm>
            <a:off x="395288" y="2068566"/>
            <a:ext cx="2813156" cy="352971"/>
          </a:xfrm>
          <a:solidFill>
            <a:schemeClr val="accent1"/>
          </a:solidFill>
          <a:effectLst>
            <a:outerShdw blurRad="50800" dist="38100" dir="2700000" algn="tl" rotWithShape="0">
              <a:prstClr val="black">
                <a:alpha val="40000"/>
              </a:prstClr>
            </a:outerShdw>
          </a:effectLst>
        </p:spPr>
        <p:txBody>
          <a:bodyPr vert="horz" lIns="72000" tIns="0" rIns="0" bIns="0" rtlCol="0" anchor="ctr">
            <a:normAutofit/>
          </a:bodyPr>
          <a:lstStyle/>
          <a:p>
            <a:r>
              <a:rPr lang="en-US" sz="1600" dirty="0">
                <a:solidFill>
                  <a:schemeClr val="bg1"/>
                </a:solidFill>
                <a:latin typeface="+mj-lt"/>
              </a:rPr>
              <a:t>Sify Multi-Cloud UX</a:t>
            </a:r>
          </a:p>
        </p:txBody>
      </p:sp>
      <p:sp>
        <p:nvSpPr>
          <p:cNvPr id="2" name="Content Placeholder 1">
            <a:extLst>
              <a:ext uri="{FF2B5EF4-FFF2-40B4-BE49-F238E27FC236}">
                <a16:creationId xmlns:a16="http://schemas.microsoft.com/office/drawing/2014/main" id="{B6600FD9-250C-4ADA-8549-2BF3F0F47EDD}"/>
              </a:ext>
            </a:extLst>
          </p:cNvPr>
          <p:cNvSpPr>
            <a:spLocks noGrp="1"/>
          </p:cNvSpPr>
          <p:nvPr>
            <p:ph idx="1"/>
          </p:nvPr>
        </p:nvSpPr>
        <p:spPr>
          <a:xfrm>
            <a:off x="395287" y="2411530"/>
            <a:ext cx="2813156" cy="1342039"/>
          </a:xfrm>
          <a:solidFill>
            <a:schemeClr val="bg2"/>
          </a:solidFill>
          <a:effectLst>
            <a:outerShdw blurRad="50800" dist="38100" dir="2700000" algn="tl" rotWithShape="0">
              <a:prstClr val="black">
                <a:alpha val="40000"/>
              </a:prstClr>
            </a:outerShdw>
          </a:effectLst>
        </p:spPr>
        <p:txBody>
          <a:bodyPr vert="horz" lIns="0" tIns="0" rIns="0" bIns="0" rtlCol="0" anchor="ctr">
            <a:normAutofit/>
          </a:bodyPr>
          <a:lstStyle/>
          <a:p>
            <a:pPr indent="-171450"/>
            <a:r>
              <a:rPr lang="en-US" sz="1100" b="1" dirty="0">
                <a:latin typeface="+mn-lt"/>
              </a:rPr>
              <a:t>Blueprint </a:t>
            </a:r>
            <a:r>
              <a:rPr lang="en-US" sz="1100" dirty="0">
                <a:latin typeface="+mn-lt"/>
              </a:rPr>
              <a:t>catalogue for common use-cases like</a:t>
            </a:r>
          </a:p>
          <a:p>
            <a:pPr marL="432197" lvl="1" indent="-167879">
              <a:buFont typeface="Arial" panose="020B0604020202020204" pitchFamily="34" charset="0"/>
              <a:buChar char="•"/>
            </a:pPr>
            <a:r>
              <a:rPr lang="en-US" sz="1100" dirty="0">
                <a:latin typeface="+mn-lt"/>
              </a:rPr>
              <a:t>Two-Tier/Three-Tier Web application in AWS</a:t>
            </a:r>
          </a:p>
          <a:p>
            <a:pPr marL="432197" lvl="1" indent="-171450">
              <a:buFont typeface="Arial" panose="020B0604020202020204" pitchFamily="34" charset="0"/>
              <a:buChar char="•"/>
            </a:pPr>
            <a:r>
              <a:rPr lang="en-US" sz="1100" dirty="0">
                <a:latin typeface="+mn-lt"/>
              </a:rPr>
              <a:t>Sify supply chain solution </a:t>
            </a:r>
            <a:r>
              <a:rPr lang="en-US" sz="1100" dirty="0" err="1">
                <a:latin typeface="+mn-lt"/>
              </a:rPr>
              <a:t>ForumNXT</a:t>
            </a:r>
            <a:r>
              <a:rPr lang="en-US" sz="1100" dirty="0">
                <a:latin typeface="+mn-lt"/>
              </a:rPr>
              <a:t> in Azure</a:t>
            </a:r>
          </a:p>
        </p:txBody>
      </p:sp>
      <p:sp>
        <p:nvSpPr>
          <p:cNvPr id="10" name="Title 1">
            <a:extLst>
              <a:ext uri="{FF2B5EF4-FFF2-40B4-BE49-F238E27FC236}">
                <a16:creationId xmlns:a16="http://schemas.microsoft.com/office/drawing/2014/main" id="{4A42F4BE-E035-4D47-B790-66F654762336}"/>
              </a:ext>
            </a:extLst>
          </p:cNvPr>
          <p:cNvSpPr txBox="1">
            <a:spLocks/>
          </p:cNvSpPr>
          <p:nvPr/>
        </p:nvSpPr>
        <p:spPr>
          <a:xfrm>
            <a:off x="324000" y="367201"/>
            <a:ext cx="7538400" cy="369332"/>
          </a:xfrm>
          <a:prstGeom prst="rect">
            <a:avLst/>
          </a:prstGeom>
        </p:spPr>
        <p:txBody>
          <a:bodyPr vert="horz" wrap="square" lIns="0" tIns="45714" rIns="91426" bIns="45714" rtlCol="0" anchor="ctr">
            <a:spAutoFit/>
          </a:bodyPr>
          <a:lstStyle>
            <a:lvl1pPr algn="l" defTabSz="914264" rtl="0" eaLnBrk="1" latinLnBrk="0" hangingPunct="1">
              <a:spcBef>
                <a:spcPct val="0"/>
              </a:spcBef>
              <a:buNone/>
              <a:defRPr kumimoji="0" lang="en-US" sz="1800" b="1" i="0" u="none" strike="noStrike" kern="1200" cap="all" spc="0" normalizeH="0" baseline="0" noProof="0">
                <a:ln>
                  <a:noFill/>
                </a:ln>
                <a:solidFill>
                  <a:srgbClr val="595959"/>
                </a:solidFill>
                <a:effectLst/>
                <a:uLnTx/>
                <a:uFillTx/>
                <a:latin typeface="Trebuchet MS" pitchFamily="34" charset="0"/>
                <a:ea typeface="+mj-ea"/>
                <a:cs typeface="+mj-cs"/>
              </a:defRPr>
            </a:lvl1pPr>
          </a:lstStyle>
          <a:p>
            <a:r>
              <a:rPr lang="en-US" dirty="0"/>
              <a:t>customize a blueprint (or build it from scratch) </a:t>
            </a:r>
          </a:p>
        </p:txBody>
      </p:sp>
    </p:spTree>
    <p:extLst>
      <p:ext uri="{BB962C8B-B14F-4D97-AF65-F5344CB8AC3E}">
        <p14:creationId xmlns:p14="http://schemas.microsoft.com/office/powerpoint/2010/main" val="988539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jpg">
            <a:extLst>
              <a:ext uri="{FF2B5EF4-FFF2-40B4-BE49-F238E27FC236}">
                <a16:creationId xmlns:a16="http://schemas.microsoft.com/office/drawing/2014/main" id="{2CC49688-B755-854F-9DD6-952872A049B5}"/>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23850" y="1707870"/>
            <a:ext cx="4103688" cy="2307197"/>
          </a:xfrm>
        </p:spPr>
      </p:pic>
      <p:pic>
        <p:nvPicPr>
          <p:cNvPr id="8" name="Content Placeholder 7" descr="5.jpg">
            <a:extLst>
              <a:ext uri="{FF2B5EF4-FFF2-40B4-BE49-F238E27FC236}">
                <a16:creationId xmlns:a16="http://schemas.microsoft.com/office/drawing/2014/main" id="{BA7D1F5D-5C64-624F-AC84-E24F72D4967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735513" y="1713226"/>
            <a:ext cx="4084637" cy="2296486"/>
          </a:xfrm>
        </p:spPr>
      </p:pic>
      <p:sp>
        <p:nvSpPr>
          <p:cNvPr id="4" name="Title 3">
            <a:extLst>
              <a:ext uri="{FF2B5EF4-FFF2-40B4-BE49-F238E27FC236}">
                <a16:creationId xmlns:a16="http://schemas.microsoft.com/office/drawing/2014/main" id="{781DBAB6-1FD2-4887-AD70-DCBB690C8F12}"/>
              </a:ext>
            </a:extLst>
          </p:cNvPr>
          <p:cNvSpPr>
            <a:spLocks noGrp="1"/>
          </p:cNvSpPr>
          <p:nvPr>
            <p:ph type="title"/>
          </p:nvPr>
        </p:nvSpPr>
        <p:spPr>
          <a:xfrm>
            <a:off x="323850" y="367206"/>
            <a:ext cx="7704534" cy="369322"/>
          </a:xfrm>
        </p:spPr>
        <p:txBody>
          <a:bodyPr/>
          <a:lstStyle/>
          <a:p>
            <a:r>
              <a:rPr lang="en-US" spc="-20" dirty="0"/>
              <a:t>Adding/Modifying/Removing cloud resources with simple clicks</a:t>
            </a:r>
            <a:endParaRPr lang="en-IN" spc="-20" dirty="0"/>
          </a:p>
        </p:txBody>
      </p:sp>
    </p:spTree>
    <p:extLst>
      <p:ext uri="{BB962C8B-B14F-4D97-AF65-F5344CB8AC3E}">
        <p14:creationId xmlns:p14="http://schemas.microsoft.com/office/powerpoint/2010/main" val="1950593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p:txBody>
          <a:bodyPr/>
          <a:lstStyle/>
          <a:p>
            <a:pPr algn="l"/>
            <a:r>
              <a:rPr lang="en-US" dirty="0"/>
              <a:t>BUSINESS CONTINUITY PLAN</a:t>
            </a:r>
            <a:endParaRPr lang="en-IN" dirty="0"/>
          </a:p>
        </p:txBody>
      </p:sp>
    </p:spTree>
    <p:extLst>
      <p:ext uri="{BB962C8B-B14F-4D97-AF65-F5344CB8AC3E}">
        <p14:creationId xmlns:p14="http://schemas.microsoft.com/office/powerpoint/2010/main" val="3781773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2">
            <a:extLst>
              <a:ext uri="{FF2B5EF4-FFF2-40B4-BE49-F238E27FC236}">
                <a16:creationId xmlns:a16="http://schemas.microsoft.com/office/drawing/2014/main" id="{0F024BD0-C479-4EB4-A1BA-230E2DEBF4FD}"/>
              </a:ext>
            </a:extLst>
          </p:cNvPr>
          <p:cNvSpPr>
            <a:spLocks noGrp="1"/>
          </p:cNvSpPr>
          <p:nvPr>
            <p:ph type="title"/>
          </p:nvPr>
        </p:nvSpPr>
        <p:spPr/>
        <p:txBody>
          <a:bodyPr/>
          <a:lstStyle/>
          <a:p>
            <a:r>
              <a:rPr lang="en-US" dirty="0"/>
              <a:t>Sify Cloud DR Construct </a:t>
            </a:r>
            <a:endParaRPr lang="en-IN" dirty="0"/>
          </a:p>
        </p:txBody>
      </p:sp>
      <p:sp>
        <p:nvSpPr>
          <p:cNvPr id="257" name="Rectangle 256">
            <a:extLst>
              <a:ext uri="{FF2B5EF4-FFF2-40B4-BE49-F238E27FC236}">
                <a16:creationId xmlns:a16="http://schemas.microsoft.com/office/drawing/2014/main" id="{61BFB90E-2292-4A51-9803-6EE1B42ECDDA}"/>
              </a:ext>
            </a:extLst>
          </p:cNvPr>
          <p:cNvSpPr/>
          <p:nvPr/>
        </p:nvSpPr>
        <p:spPr>
          <a:xfrm>
            <a:off x="3059774" y="3140773"/>
            <a:ext cx="3619579" cy="651733"/>
          </a:xfrm>
          <a:prstGeom prst="rect">
            <a:avLst/>
          </a:prstGeom>
          <a:solidFill>
            <a:schemeClr val="bg1"/>
          </a:solidFill>
          <a:ln w="9525">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258" name="Picture 35">
            <a:extLst>
              <a:ext uri="{FF2B5EF4-FFF2-40B4-BE49-F238E27FC236}">
                <a16:creationId xmlns:a16="http://schemas.microsoft.com/office/drawing/2014/main" id="{1BD3FEA3-8013-466D-842F-B4222E834495}"/>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28363" y="1036144"/>
            <a:ext cx="586222" cy="358286"/>
          </a:xfrm>
          <a:prstGeom prst="rect">
            <a:avLst/>
          </a:prstGeom>
          <a:noFill/>
          <a:ln>
            <a:noFill/>
          </a:ln>
          <a:scene3d>
            <a:camera prst="perspective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 name="TextBox 258">
            <a:extLst>
              <a:ext uri="{FF2B5EF4-FFF2-40B4-BE49-F238E27FC236}">
                <a16:creationId xmlns:a16="http://schemas.microsoft.com/office/drawing/2014/main" id="{E8CFED78-73CB-473A-B8D2-E5CD53C214D3}"/>
              </a:ext>
            </a:extLst>
          </p:cNvPr>
          <p:cNvSpPr txBox="1"/>
          <p:nvPr/>
        </p:nvSpPr>
        <p:spPr>
          <a:xfrm>
            <a:off x="3497840" y="1112984"/>
            <a:ext cx="685644" cy="200055"/>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white"/>
                </a:solidFill>
                <a:effectLst/>
                <a:uLnTx/>
                <a:uFillTx/>
                <a:latin typeface="Trebuchet MS"/>
                <a:ea typeface="+mn-ea"/>
                <a:cs typeface="+mn-cs"/>
              </a:rPr>
              <a:t>MPLS/P2P</a:t>
            </a:r>
          </a:p>
        </p:txBody>
      </p:sp>
      <p:pic>
        <p:nvPicPr>
          <p:cNvPr id="260" name="Picture 35">
            <a:extLst>
              <a:ext uri="{FF2B5EF4-FFF2-40B4-BE49-F238E27FC236}">
                <a16:creationId xmlns:a16="http://schemas.microsoft.com/office/drawing/2014/main" id="{4C0F6C67-7C3C-47E1-A166-2E7D7D86A103}"/>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80503" y="997000"/>
            <a:ext cx="501004" cy="303027"/>
          </a:xfrm>
          <a:prstGeom prst="rect">
            <a:avLst/>
          </a:prstGeom>
          <a:noFill/>
          <a:ln>
            <a:noFill/>
          </a:ln>
          <a:scene3d>
            <a:camera prst="perspective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 name="TextBox 260">
            <a:extLst>
              <a:ext uri="{FF2B5EF4-FFF2-40B4-BE49-F238E27FC236}">
                <a16:creationId xmlns:a16="http://schemas.microsoft.com/office/drawing/2014/main" id="{EB48A069-12E4-4A7A-BBB0-A59B09195F8F}"/>
              </a:ext>
            </a:extLst>
          </p:cNvPr>
          <p:cNvSpPr txBox="1"/>
          <p:nvPr/>
        </p:nvSpPr>
        <p:spPr>
          <a:xfrm>
            <a:off x="5625014" y="1018328"/>
            <a:ext cx="472355" cy="200055"/>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white"/>
                </a:solidFill>
                <a:effectLst/>
                <a:uLnTx/>
                <a:uFillTx/>
                <a:latin typeface="Trebuchet MS"/>
                <a:ea typeface="+mn-ea"/>
                <a:cs typeface="+mn-cs"/>
              </a:rPr>
              <a:t>WWW</a:t>
            </a:r>
          </a:p>
        </p:txBody>
      </p:sp>
      <p:pic>
        <p:nvPicPr>
          <p:cNvPr id="262" name="Picture 76">
            <a:extLst>
              <a:ext uri="{FF2B5EF4-FFF2-40B4-BE49-F238E27FC236}">
                <a16:creationId xmlns:a16="http://schemas.microsoft.com/office/drawing/2014/main" id="{7B8B3879-A70B-4054-A5C8-6C9C51047110}"/>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8966" y="1515034"/>
            <a:ext cx="367887" cy="21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76">
            <a:extLst>
              <a:ext uri="{FF2B5EF4-FFF2-40B4-BE49-F238E27FC236}">
                <a16:creationId xmlns:a16="http://schemas.microsoft.com/office/drawing/2014/main" id="{44B839D8-87ED-4973-8A2E-5D72D3A2D65E}"/>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9499" y="1519191"/>
            <a:ext cx="367887" cy="21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20">
            <a:extLst>
              <a:ext uri="{FF2B5EF4-FFF2-40B4-BE49-F238E27FC236}">
                <a16:creationId xmlns:a16="http://schemas.microsoft.com/office/drawing/2014/main" id="{F78D98BD-4C6F-464E-B025-2E8757570F48}"/>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74751" y="3295375"/>
            <a:ext cx="250486" cy="40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20">
            <a:extLst>
              <a:ext uri="{FF2B5EF4-FFF2-40B4-BE49-F238E27FC236}">
                <a16:creationId xmlns:a16="http://schemas.microsoft.com/office/drawing/2014/main" id="{CDE89DA7-0E71-4D91-9569-D0C3D45980C7}"/>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06674" y="3293313"/>
            <a:ext cx="250486" cy="40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20">
            <a:extLst>
              <a:ext uri="{FF2B5EF4-FFF2-40B4-BE49-F238E27FC236}">
                <a16:creationId xmlns:a16="http://schemas.microsoft.com/office/drawing/2014/main" id="{045F3439-EEC9-413E-80E8-11A578FB2402}"/>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38597" y="3291252"/>
            <a:ext cx="250486" cy="40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20">
            <a:extLst>
              <a:ext uri="{FF2B5EF4-FFF2-40B4-BE49-F238E27FC236}">
                <a16:creationId xmlns:a16="http://schemas.microsoft.com/office/drawing/2014/main" id="{EDB1FB07-F67D-48CD-B458-EC41C33F05A6}"/>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71754" y="3289189"/>
            <a:ext cx="250486" cy="40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20">
            <a:extLst>
              <a:ext uri="{FF2B5EF4-FFF2-40B4-BE49-F238E27FC236}">
                <a16:creationId xmlns:a16="http://schemas.microsoft.com/office/drawing/2014/main" id="{451B2A59-EF5E-4457-BC3B-94D1FB50C8E7}"/>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03677" y="3287127"/>
            <a:ext cx="250486" cy="40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57">
            <a:extLst>
              <a:ext uri="{FF2B5EF4-FFF2-40B4-BE49-F238E27FC236}">
                <a16:creationId xmlns:a16="http://schemas.microsoft.com/office/drawing/2014/main" id="{027F4092-5F49-42D5-9C43-2DDBC06F616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76971" y="2911214"/>
            <a:ext cx="302575" cy="12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57">
            <a:extLst>
              <a:ext uri="{FF2B5EF4-FFF2-40B4-BE49-F238E27FC236}">
                <a16:creationId xmlns:a16="http://schemas.microsoft.com/office/drawing/2014/main" id="{71BBA50F-FCB2-4386-980F-67ACA5C0034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4085" y="2911214"/>
            <a:ext cx="302575" cy="12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10">
            <a:extLst>
              <a:ext uri="{FF2B5EF4-FFF2-40B4-BE49-F238E27FC236}">
                <a16:creationId xmlns:a16="http://schemas.microsoft.com/office/drawing/2014/main" id="{6AA102F2-D923-40AA-BB36-4CE332C2BF13}"/>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6200000">
            <a:off x="5077773" y="2105090"/>
            <a:ext cx="265959" cy="3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2" name="Elbow Connector 321">
            <a:extLst>
              <a:ext uri="{FF2B5EF4-FFF2-40B4-BE49-F238E27FC236}">
                <a16:creationId xmlns:a16="http://schemas.microsoft.com/office/drawing/2014/main" id="{1663620A-F047-441D-8ABE-EC2362C2EC95}"/>
              </a:ext>
            </a:extLst>
          </p:cNvPr>
          <p:cNvCxnSpPr>
            <a:endCxn id="262" idx="1"/>
          </p:cNvCxnSpPr>
          <p:nvPr/>
        </p:nvCxnSpPr>
        <p:spPr>
          <a:xfrm rot="16200000" flipH="1">
            <a:off x="3855586" y="1359895"/>
            <a:ext cx="284104" cy="242656"/>
          </a:xfrm>
          <a:prstGeom prst="bentConnector2">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3CDD4B79-3CE8-4984-B6FF-943BA1272299}"/>
              </a:ext>
            </a:extLst>
          </p:cNvPr>
          <p:cNvCxnSpPr>
            <a:endCxn id="263" idx="1"/>
          </p:cNvCxnSpPr>
          <p:nvPr/>
        </p:nvCxnSpPr>
        <p:spPr>
          <a:xfrm>
            <a:off x="4114585" y="1169597"/>
            <a:ext cx="964914" cy="457835"/>
          </a:xfrm>
          <a:prstGeom prst="line">
            <a:avLst/>
          </a:prstGeom>
          <a:ln w="9525">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8712914-EB32-4E9B-8E16-BF6B93E053AB}"/>
              </a:ext>
            </a:extLst>
          </p:cNvPr>
          <p:cNvCxnSpPr>
            <a:endCxn id="281" idx="1"/>
          </p:cNvCxnSpPr>
          <p:nvPr/>
        </p:nvCxnSpPr>
        <p:spPr>
          <a:xfrm>
            <a:off x="4486853" y="1623274"/>
            <a:ext cx="1061549" cy="366412"/>
          </a:xfrm>
          <a:prstGeom prst="line">
            <a:avLst/>
          </a:prstGeom>
          <a:ln w="9525">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B5BB199F-8561-48EF-B85A-C0A330318D19}"/>
              </a:ext>
            </a:extLst>
          </p:cNvPr>
          <p:cNvCxnSpPr>
            <a:stCxn id="263" idx="1"/>
            <a:endCxn id="280" idx="3"/>
          </p:cNvCxnSpPr>
          <p:nvPr/>
        </p:nvCxnSpPr>
        <p:spPr>
          <a:xfrm flipH="1">
            <a:off x="4096635" y="1627432"/>
            <a:ext cx="982864" cy="362255"/>
          </a:xfrm>
          <a:prstGeom prst="line">
            <a:avLst/>
          </a:prstGeom>
          <a:ln w="9525">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276" name="Elbow Connector 327">
            <a:extLst>
              <a:ext uri="{FF2B5EF4-FFF2-40B4-BE49-F238E27FC236}">
                <a16:creationId xmlns:a16="http://schemas.microsoft.com/office/drawing/2014/main" id="{1EB8C3BD-F18E-48D4-8D47-695E7994B5C6}"/>
              </a:ext>
            </a:extLst>
          </p:cNvPr>
          <p:cNvCxnSpPr>
            <a:stCxn id="262" idx="2"/>
            <a:endCxn id="280" idx="1"/>
          </p:cNvCxnSpPr>
          <p:nvPr/>
        </p:nvCxnSpPr>
        <p:spPr>
          <a:xfrm rot="5400000">
            <a:off x="3904830" y="1591607"/>
            <a:ext cx="258172" cy="537989"/>
          </a:xfrm>
          <a:prstGeom prst="bentConnector4">
            <a:avLst>
              <a:gd name="adj1" fmla="val 36654"/>
              <a:gd name="adj2" fmla="val 142492"/>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Elbow Connector 328">
            <a:extLst>
              <a:ext uri="{FF2B5EF4-FFF2-40B4-BE49-F238E27FC236}">
                <a16:creationId xmlns:a16="http://schemas.microsoft.com/office/drawing/2014/main" id="{1C3E2F79-2C04-4016-9A20-09A2EB69B8F9}"/>
              </a:ext>
            </a:extLst>
          </p:cNvPr>
          <p:cNvCxnSpPr>
            <a:stCxn id="263" idx="2"/>
            <a:endCxn id="281" idx="3"/>
          </p:cNvCxnSpPr>
          <p:nvPr/>
        </p:nvCxnSpPr>
        <p:spPr>
          <a:xfrm rot="16200000" flipH="1">
            <a:off x="5444772" y="1554341"/>
            <a:ext cx="254015" cy="616673"/>
          </a:xfrm>
          <a:prstGeom prst="bentConnector4">
            <a:avLst>
              <a:gd name="adj1" fmla="val 36436"/>
              <a:gd name="adj2" fmla="val 137070"/>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Elbow Connector 329">
            <a:extLst>
              <a:ext uri="{FF2B5EF4-FFF2-40B4-BE49-F238E27FC236}">
                <a16:creationId xmlns:a16="http://schemas.microsoft.com/office/drawing/2014/main" id="{C4801C6A-AEB0-4D1B-BB9B-B3A9CC309CB3}"/>
              </a:ext>
            </a:extLst>
          </p:cNvPr>
          <p:cNvCxnSpPr>
            <a:stCxn id="280" idx="2"/>
          </p:cNvCxnSpPr>
          <p:nvPr/>
        </p:nvCxnSpPr>
        <p:spPr>
          <a:xfrm rot="16200000" flipH="1">
            <a:off x="4000343" y="1989032"/>
            <a:ext cx="233003" cy="372131"/>
          </a:xfrm>
          <a:prstGeom prst="bentConnector2">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9" name="Elbow Connector 330">
            <a:extLst>
              <a:ext uri="{FF2B5EF4-FFF2-40B4-BE49-F238E27FC236}">
                <a16:creationId xmlns:a16="http://schemas.microsoft.com/office/drawing/2014/main" id="{33BF5AC2-3259-4E80-9874-C2F2FA204329}"/>
              </a:ext>
            </a:extLst>
          </p:cNvPr>
          <p:cNvCxnSpPr>
            <a:stCxn id="281" idx="2"/>
          </p:cNvCxnSpPr>
          <p:nvPr/>
        </p:nvCxnSpPr>
        <p:spPr>
          <a:xfrm rot="5400000">
            <a:off x="5443742" y="2026070"/>
            <a:ext cx="237990" cy="303044"/>
          </a:xfrm>
          <a:prstGeom prst="bentConnector2">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0" name="Picture 40">
            <a:extLst>
              <a:ext uri="{FF2B5EF4-FFF2-40B4-BE49-F238E27FC236}">
                <a16:creationId xmlns:a16="http://schemas.microsoft.com/office/drawing/2014/main" id="{83F2E7D6-D453-45CC-91F4-BAA3B99493AD}"/>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64921" y="1920775"/>
            <a:ext cx="331714" cy="13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40">
            <a:extLst>
              <a:ext uri="{FF2B5EF4-FFF2-40B4-BE49-F238E27FC236}">
                <a16:creationId xmlns:a16="http://schemas.microsoft.com/office/drawing/2014/main" id="{41C905D9-86FD-4545-843D-A588E513B2F4}"/>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48402" y="1920775"/>
            <a:ext cx="331714" cy="13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2" name="Straight Connector 281">
            <a:extLst>
              <a:ext uri="{FF2B5EF4-FFF2-40B4-BE49-F238E27FC236}">
                <a16:creationId xmlns:a16="http://schemas.microsoft.com/office/drawing/2014/main" id="{4F4BBE2D-DAEA-4455-A651-20B3BD137B6F}"/>
              </a:ext>
            </a:extLst>
          </p:cNvPr>
          <p:cNvCxnSpPr/>
          <p:nvPr/>
        </p:nvCxnSpPr>
        <p:spPr>
          <a:xfrm>
            <a:off x="4103999" y="1995397"/>
            <a:ext cx="913655" cy="163223"/>
          </a:xfrm>
          <a:prstGeom prst="line">
            <a:avLst/>
          </a:prstGeom>
          <a:ln w="9525">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6FF7BC31-7211-41F9-AD41-2F498C823322}"/>
              </a:ext>
            </a:extLst>
          </p:cNvPr>
          <p:cNvCxnSpPr>
            <a:stCxn id="281" idx="1"/>
          </p:cNvCxnSpPr>
          <p:nvPr/>
        </p:nvCxnSpPr>
        <p:spPr>
          <a:xfrm flipH="1">
            <a:off x="4676042" y="1989686"/>
            <a:ext cx="872360" cy="184034"/>
          </a:xfrm>
          <a:prstGeom prst="line">
            <a:avLst/>
          </a:prstGeom>
          <a:ln w="9525">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284" name="Elbow Connector 335">
            <a:extLst>
              <a:ext uri="{FF2B5EF4-FFF2-40B4-BE49-F238E27FC236}">
                <a16:creationId xmlns:a16="http://schemas.microsoft.com/office/drawing/2014/main" id="{6A28EAE4-EE1A-42B9-8001-14FBCA7283C4}"/>
              </a:ext>
            </a:extLst>
          </p:cNvPr>
          <p:cNvCxnSpPr>
            <a:stCxn id="325" idx="1"/>
            <a:endCxn id="269" idx="0"/>
          </p:cNvCxnSpPr>
          <p:nvPr/>
        </p:nvCxnSpPr>
        <p:spPr>
          <a:xfrm rot="10800000" flipV="1">
            <a:off x="5028260" y="2661632"/>
            <a:ext cx="493981" cy="249581"/>
          </a:xfrm>
          <a:prstGeom prst="bentConnector2">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Elbow Connector 336">
            <a:extLst>
              <a:ext uri="{FF2B5EF4-FFF2-40B4-BE49-F238E27FC236}">
                <a16:creationId xmlns:a16="http://schemas.microsoft.com/office/drawing/2014/main" id="{A2768C05-8EDD-4D28-95B7-669467FAC5A7}"/>
              </a:ext>
            </a:extLst>
          </p:cNvPr>
          <p:cNvCxnSpPr>
            <a:stCxn id="325" idx="3"/>
            <a:endCxn id="270" idx="0"/>
          </p:cNvCxnSpPr>
          <p:nvPr/>
        </p:nvCxnSpPr>
        <p:spPr>
          <a:xfrm flipH="1">
            <a:off x="5405373" y="2661632"/>
            <a:ext cx="448581" cy="249581"/>
          </a:xfrm>
          <a:prstGeom prst="bentConnector4">
            <a:avLst>
              <a:gd name="adj1" fmla="val -50961"/>
              <a:gd name="adj2" fmla="val 63805"/>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6" name="Picture 57">
            <a:extLst>
              <a:ext uri="{FF2B5EF4-FFF2-40B4-BE49-F238E27FC236}">
                <a16:creationId xmlns:a16="http://schemas.microsoft.com/office/drawing/2014/main" id="{B6AA4B59-E88E-408F-AB46-45AD05CE151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33937" y="2904388"/>
            <a:ext cx="302575" cy="12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57">
            <a:extLst>
              <a:ext uri="{FF2B5EF4-FFF2-40B4-BE49-F238E27FC236}">
                <a16:creationId xmlns:a16="http://schemas.microsoft.com/office/drawing/2014/main" id="{19D5BC62-7AD9-4671-BD49-C6F68CFF39E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1051" y="2904388"/>
            <a:ext cx="302575" cy="12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8" name="Elbow Connector 340">
            <a:extLst>
              <a:ext uri="{FF2B5EF4-FFF2-40B4-BE49-F238E27FC236}">
                <a16:creationId xmlns:a16="http://schemas.microsoft.com/office/drawing/2014/main" id="{B2D15C9E-6748-4FC1-9DD8-DE3FF209BF18}"/>
              </a:ext>
            </a:extLst>
          </p:cNvPr>
          <p:cNvCxnSpPr>
            <a:stCxn id="324" idx="1"/>
            <a:endCxn id="286" idx="0"/>
          </p:cNvCxnSpPr>
          <p:nvPr/>
        </p:nvCxnSpPr>
        <p:spPr>
          <a:xfrm rot="10800000" flipH="1" flipV="1">
            <a:off x="3912201" y="2661631"/>
            <a:ext cx="373024" cy="242755"/>
          </a:xfrm>
          <a:prstGeom prst="bentConnector4">
            <a:avLst>
              <a:gd name="adj1" fmla="val -61283"/>
              <a:gd name="adj2" fmla="val 64193"/>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Elbow Connector 341">
            <a:extLst>
              <a:ext uri="{FF2B5EF4-FFF2-40B4-BE49-F238E27FC236}">
                <a16:creationId xmlns:a16="http://schemas.microsoft.com/office/drawing/2014/main" id="{E2442E71-1868-48FD-95A3-032E288E027B}"/>
              </a:ext>
            </a:extLst>
          </p:cNvPr>
          <p:cNvCxnSpPr>
            <a:stCxn id="324" idx="3"/>
            <a:endCxn id="287" idx="0"/>
          </p:cNvCxnSpPr>
          <p:nvPr/>
        </p:nvCxnSpPr>
        <p:spPr>
          <a:xfrm>
            <a:off x="4243916" y="2661632"/>
            <a:ext cx="418424" cy="242755"/>
          </a:xfrm>
          <a:prstGeom prst="bentConnector2">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BA9A6EAF-1C24-424C-A586-AFF144DCBD95}"/>
              </a:ext>
            </a:extLst>
          </p:cNvPr>
          <p:cNvCxnSpPr>
            <a:stCxn id="286" idx="2"/>
            <a:endCxn id="264" idx="0"/>
          </p:cNvCxnSpPr>
          <p:nvPr/>
        </p:nvCxnSpPr>
        <p:spPr>
          <a:xfrm flipH="1">
            <a:off x="3799994" y="3033783"/>
            <a:ext cx="485231" cy="261593"/>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A15909E-E7A8-4E64-B67B-2262BB2FB777}"/>
              </a:ext>
            </a:extLst>
          </p:cNvPr>
          <p:cNvCxnSpPr>
            <a:stCxn id="287" idx="2"/>
            <a:endCxn id="265" idx="0"/>
          </p:cNvCxnSpPr>
          <p:nvPr/>
        </p:nvCxnSpPr>
        <p:spPr>
          <a:xfrm flipH="1">
            <a:off x="4331918" y="3033783"/>
            <a:ext cx="330422" cy="259531"/>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797C66A0-5F9B-4DCC-8CD7-033FC36ADC0E}"/>
              </a:ext>
            </a:extLst>
          </p:cNvPr>
          <p:cNvCxnSpPr>
            <a:stCxn id="269" idx="2"/>
            <a:endCxn id="266" idx="0"/>
          </p:cNvCxnSpPr>
          <p:nvPr/>
        </p:nvCxnSpPr>
        <p:spPr>
          <a:xfrm flipH="1">
            <a:off x="4863840" y="3040609"/>
            <a:ext cx="164419" cy="250643"/>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8C0472A1-198B-4256-80E8-4C51ECBE6B6C}"/>
              </a:ext>
            </a:extLst>
          </p:cNvPr>
          <p:cNvCxnSpPr>
            <a:stCxn id="270" idx="2"/>
            <a:endCxn id="267" idx="0"/>
          </p:cNvCxnSpPr>
          <p:nvPr/>
        </p:nvCxnSpPr>
        <p:spPr>
          <a:xfrm flipH="1">
            <a:off x="5396997" y="3040609"/>
            <a:ext cx="8376" cy="248581"/>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B04C2988-E325-4FD2-BBEB-5656CD3171BF}"/>
              </a:ext>
            </a:extLst>
          </p:cNvPr>
          <p:cNvCxnSpPr>
            <a:stCxn id="269" idx="2"/>
          </p:cNvCxnSpPr>
          <p:nvPr/>
        </p:nvCxnSpPr>
        <p:spPr>
          <a:xfrm>
            <a:off x="5028260" y="3040609"/>
            <a:ext cx="353240" cy="272275"/>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28414616-44DF-4F6E-AD98-BEB98A3507F5}"/>
              </a:ext>
            </a:extLst>
          </p:cNvPr>
          <p:cNvCxnSpPr/>
          <p:nvPr/>
        </p:nvCxnSpPr>
        <p:spPr>
          <a:xfrm>
            <a:off x="5418576" y="3014853"/>
            <a:ext cx="504656" cy="272275"/>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69614F6C-E756-484A-A14E-A8583993D0C2}"/>
              </a:ext>
            </a:extLst>
          </p:cNvPr>
          <p:cNvCxnSpPr>
            <a:endCxn id="266" idx="0"/>
          </p:cNvCxnSpPr>
          <p:nvPr/>
        </p:nvCxnSpPr>
        <p:spPr>
          <a:xfrm>
            <a:off x="4660818" y="3014853"/>
            <a:ext cx="203022" cy="276399"/>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85887BFF-47BD-4491-B53F-43B3A7DCE970}"/>
              </a:ext>
            </a:extLst>
          </p:cNvPr>
          <p:cNvCxnSpPr>
            <a:stCxn id="286" idx="2"/>
            <a:endCxn id="265" idx="0"/>
          </p:cNvCxnSpPr>
          <p:nvPr/>
        </p:nvCxnSpPr>
        <p:spPr>
          <a:xfrm>
            <a:off x="4285225" y="3033783"/>
            <a:ext cx="46692" cy="259531"/>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6C1ACE9E-3F6C-4730-888C-10E4193876F2}"/>
              </a:ext>
            </a:extLst>
          </p:cNvPr>
          <p:cNvCxnSpPr/>
          <p:nvPr/>
        </p:nvCxnSpPr>
        <p:spPr>
          <a:xfrm flipV="1">
            <a:off x="4545298" y="3792506"/>
            <a:ext cx="0" cy="142514"/>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D9E2A3BA-4912-4A22-8F01-22E80596B473}"/>
              </a:ext>
            </a:extLst>
          </p:cNvPr>
          <p:cNvCxnSpPr/>
          <p:nvPr/>
        </p:nvCxnSpPr>
        <p:spPr>
          <a:xfrm flipV="1">
            <a:off x="5337264" y="3792506"/>
            <a:ext cx="0" cy="142514"/>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5E5E84D5-C953-442D-BF68-6657770ECD07}"/>
              </a:ext>
            </a:extLst>
          </p:cNvPr>
          <p:cNvCxnSpPr/>
          <p:nvPr/>
        </p:nvCxnSpPr>
        <p:spPr>
          <a:xfrm flipH="1">
            <a:off x="4692792" y="3792506"/>
            <a:ext cx="644472" cy="142514"/>
          </a:xfrm>
          <a:prstGeom prst="line">
            <a:avLst/>
          </a:prstGeom>
          <a:ln w="9525">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D03D00BF-F164-4C42-8437-9B119699709D}"/>
              </a:ext>
            </a:extLst>
          </p:cNvPr>
          <p:cNvCxnSpPr/>
          <p:nvPr/>
        </p:nvCxnSpPr>
        <p:spPr>
          <a:xfrm>
            <a:off x="4545298" y="3787432"/>
            <a:ext cx="674805" cy="162074"/>
          </a:xfrm>
          <a:prstGeom prst="line">
            <a:avLst/>
          </a:prstGeom>
          <a:ln w="9525">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D0CE7133-1B01-4168-B5D8-715ABD8FEB42}"/>
              </a:ext>
            </a:extLst>
          </p:cNvPr>
          <p:cNvCxnSpPr>
            <a:stCxn id="327" idx="2"/>
            <a:endCxn id="326" idx="1"/>
          </p:cNvCxnSpPr>
          <p:nvPr/>
        </p:nvCxnSpPr>
        <p:spPr>
          <a:xfrm>
            <a:off x="4551986" y="4210780"/>
            <a:ext cx="281053" cy="310561"/>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87330BE9-E97F-4D0E-8B65-D9FE22BF9DE6}"/>
              </a:ext>
            </a:extLst>
          </p:cNvPr>
          <p:cNvCxnSpPr>
            <a:stCxn id="328" idx="2"/>
            <a:endCxn id="326" idx="3"/>
          </p:cNvCxnSpPr>
          <p:nvPr/>
        </p:nvCxnSpPr>
        <p:spPr>
          <a:xfrm flipH="1">
            <a:off x="5095917" y="4225383"/>
            <a:ext cx="239705" cy="295959"/>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77252724-5477-4E16-913C-F0189983B4FE}"/>
              </a:ext>
            </a:extLst>
          </p:cNvPr>
          <p:cNvSpPr txBox="1"/>
          <p:nvPr/>
        </p:nvSpPr>
        <p:spPr>
          <a:xfrm>
            <a:off x="5166866" y="1367668"/>
            <a:ext cx="492443" cy="200055"/>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mn-ea"/>
                <a:cs typeface="+mn-cs"/>
              </a:rPr>
              <a:t>Routers</a:t>
            </a:r>
          </a:p>
        </p:txBody>
      </p:sp>
      <p:sp>
        <p:nvSpPr>
          <p:cNvPr id="305" name="TextBox 304">
            <a:extLst>
              <a:ext uri="{FF2B5EF4-FFF2-40B4-BE49-F238E27FC236}">
                <a16:creationId xmlns:a16="http://schemas.microsoft.com/office/drawing/2014/main" id="{9DC96356-14A2-4035-8362-85E759A40597}"/>
              </a:ext>
            </a:extLst>
          </p:cNvPr>
          <p:cNvSpPr txBox="1"/>
          <p:nvPr/>
        </p:nvSpPr>
        <p:spPr>
          <a:xfrm>
            <a:off x="5798195" y="1970816"/>
            <a:ext cx="910827" cy="200055"/>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mn-ea"/>
                <a:cs typeface="+mn-cs"/>
              </a:rPr>
              <a:t>External Firewalls</a:t>
            </a:r>
          </a:p>
        </p:txBody>
      </p:sp>
      <p:sp>
        <p:nvSpPr>
          <p:cNvPr id="306" name="TextBox 305">
            <a:extLst>
              <a:ext uri="{FF2B5EF4-FFF2-40B4-BE49-F238E27FC236}">
                <a16:creationId xmlns:a16="http://schemas.microsoft.com/office/drawing/2014/main" id="{1BCE2694-7CDE-4DE8-8637-8F68D4D6538A}"/>
              </a:ext>
            </a:extLst>
          </p:cNvPr>
          <p:cNvSpPr txBox="1"/>
          <p:nvPr/>
        </p:nvSpPr>
        <p:spPr>
          <a:xfrm>
            <a:off x="5335621" y="2280172"/>
            <a:ext cx="750526" cy="200055"/>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mn-ea"/>
                <a:cs typeface="+mn-cs"/>
              </a:rPr>
              <a:t>Core Switches</a:t>
            </a:r>
          </a:p>
        </p:txBody>
      </p:sp>
      <p:sp>
        <p:nvSpPr>
          <p:cNvPr id="307" name="TextBox 306">
            <a:extLst>
              <a:ext uri="{FF2B5EF4-FFF2-40B4-BE49-F238E27FC236}">
                <a16:creationId xmlns:a16="http://schemas.microsoft.com/office/drawing/2014/main" id="{FAEFDD2E-505D-438F-B3E5-5F2E77CDAA82}"/>
              </a:ext>
            </a:extLst>
          </p:cNvPr>
          <p:cNvSpPr txBox="1"/>
          <p:nvPr/>
        </p:nvSpPr>
        <p:spPr>
          <a:xfrm>
            <a:off x="5506915" y="2850882"/>
            <a:ext cx="830677" cy="200055"/>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mn-ea"/>
                <a:cs typeface="+mn-cs"/>
              </a:rPr>
              <a:t>Access Switches</a:t>
            </a:r>
          </a:p>
        </p:txBody>
      </p:sp>
      <p:sp>
        <p:nvSpPr>
          <p:cNvPr id="308" name="TextBox 307">
            <a:extLst>
              <a:ext uri="{FF2B5EF4-FFF2-40B4-BE49-F238E27FC236}">
                <a16:creationId xmlns:a16="http://schemas.microsoft.com/office/drawing/2014/main" id="{39C7EAF3-7B23-4EB6-960B-F46278360BE2}"/>
              </a:ext>
            </a:extLst>
          </p:cNvPr>
          <p:cNvSpPr txBox="1"/>
          <p:nvPr/>
        </p:nvSpPr>
        <p:spPr>
          <a:xfrm>
            <a:off x="606175" y="3303924"/>
            <a:ext cx="2356671" cy="707886"/>
          </a:xfrm>
          <a:prstGeom prst="rect">
            <a:avLst/>
          </a:prstGeom>
          <a:noFill/>
        </p:spPr>
        <p:txBody>
          <a:bodyPr wrap="square" rtlCol="0">
            <a:spAutoFit/>
          </a:bodyPr>
          <a:lstStyle>
            <a:defPPr>
              <a:defRPr lang="en-US"/>
            </a:defPPr>
            <a:lvl1pPr algn="ctr">
              <a:defRPr sz="1200"/>
            </a:lvl1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595959"/>
                </a:solidFill>
                <a:effectLst/>
                <a:uLnTx/>
                <a:uFillTx/>
                <a:latin typeface="Trebuchet MS"/>
                <a:ea typeface="+mn-ea"/>
                <a:cs typeface="+mn-cs"/>
              </a:rPr>
              <a:t>Zoned Server Farms</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Trebuchet MS"/>
                <a:ea typeface="+mn-ea"/>
                <a:cs typeface="+mn-cs"/>
              </a:rPr>
              <a:t>Computing – VMware Virtual private servers &amp; Dedicated servers</a:t>
            </a:r>
          </a:p>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595959"/>
              </a:solidFill>
              <a:effectLst/>
              <a:uLnTx/>
              <a:uFillTx/>
              <a:latin typeface="Trebuchet MS"/>
              <a:ea typeface="+mn-ea"/>
              <a:cs typeface="+mn-cs"/>
            </a:endParaRPr>
          </a:p>
        </p:txBody>
      </p:sp>
      <p:sp>
        <p:nvSpPr>
          <p:cNvPr id="309" name="TextBox 308">
            <a:extLst>
              <a:ext uri="{FF2B5EF4-FFF2-40B4-BE49-F238E27FC236}">
                <a16:creationId xmlns:a16="http://schemas.microsoft.com/office/drawing/2014/main" id="{24ED7904-8BBA-4F92-B06D-20F468F2A6CC}"/>
              </a:ext>
            </a:extLst>
          </p:cNvPr>
          <p:cNvSpPr txBox="1"/>
          <p:nvPr/>
        </p:nvSpPr>
        <p:spPr>
          <a:xfrm>
            <a:off x="5454536" y="3975100"/>
            <a:ext cx="718466" cy="200055"/>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mn-ea"/>
                <a:cs typeface="+mn-cs"/>
              </a:rPr>
              <a:t>SAN Switches</a:t>
            </a:r>
          </a:p>
        </p:txBody>
      </p:sp>
      <p:sp>
        <p:nvSpPr>
          <p:cNvPr id="310" name="TextBox 309">
            <a:extLst>
              <a:ext uri="{FF2B5EF4-FFF2-40B4-BE49-F238E27FC236}">
                <a16:creationId xmlns:a16="http://schemas.microsoft.com/office/drawing/2014/main" id="{99465A7E-CA5E-4A60-B1FF-1C82A8F2230E}"/>
              </a:ext>
            </a:extLst>
          </p:cNvPr>
          <p:cNvSpPr txBox="1"/>
          <p:nvPr/>
        </p:nvSpPr>
        <p:spPr>
          <a:xfrm>
            <a:off x="5132549" y="4453230"/>
            <a:ext cx="753732" cy="200055"/>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mn-ea"/>
                <a:cs typeface="+mn-cs"/>
              </a:rPr>
              <a:t>Storage Farms</a:t>
            </a:r>
          </a:p>
        </p:txBody>
      </p:sp>
      <p:cxnSp>
        <p:nvCxnSpPr>
          <p:cNvPr id="311" name="Straight Connector 310">
            <a:extLst>
              <a:ext uri="{FF2B5EF4-FFF2-40B4-BE49-F238E27FC236}">
                <a16:creationId xmlns:a16="http://schemas.microsoft.com/office/drawing/2014/main" id="{47FBCE19-DFF5-4EEB-9726-BA736D04451D}"/>
              </a:ext>
            </a:extLst>
          </p:cNvPr>
          <p:cNvCxnSpPr/>
          <p:nvPr/>
        </p:nvCxnSpPr>
        <p:spPr>
          <a:xfrm>
            <a:off x="6171447" y="3494415"/>
            <a:ext cx="415929" cy="0"/>
          </a:xfrm>
          <a:prstGeom prst="line">
            <a:avLst/>
          </a:prstGeom>
          <a:ln w="28575">
            <a:solidFill>
              <a:srgbClr val="595959"/>
            </a:solidFill>
            <a:prstDash val="dashDot"/>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C5D669D4-F797-46C3-96F5-3FC2FABFA026}"/>
              </a:ext>
            </a:extLst>
          </p:cNvPr>
          <p:cNvCxnSpPr>
            <a:endCxn id="263" idx="1"/>
          </p:cNvCxnSpPr>
          <p:nvPr/>
        </p:nvCxnSpPr>
        <p:spPr>
          <a:xfrm>
            <a:off x="4486853" y="1623275"/>
            <a:ext cx="592646" cy="415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B976BC2B-7CE7-4DB1-AA1A-E2F09D10D517}"/>
              </a:ext>
            </a:extLst>
          </p:cNvPr>
          <p:cNvCxnSpPr/>
          <p:nvPr/>
        </p:nvCxnSpPr>
        <p:spPr>
          <a:xfrm>
            <a:off x="4096261" y="1989570"/>
            <a:ext cx="1447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74AA1CEA-A9A0-42AC-9017-2E5DDE4967BC}"/>
              </a:ext>
            </a:extLst>
          </p:cNvPr>
          <p:cNvCxnSpPr>
            <a:stCxn id="329" idx="2"/>
            <a:endCxn id="271" idx="0"/>
          </p:cNvCxnSpPr>
          <p:nvPr/>
        </p:nvCxnSpPr>
        <p:spPr>
          <a:xfrm>
            <a:off x="4660818" y="2291363"/>
            <a:ext cx="356835" cy="682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D5A5E966-92BF-4904-A92A-B0725917AF7E}"/>
              </a:ext>
            </a:extLst>
          </p:cNvPr>
          <p:cNvCxnSpPr>
            <a:stCxn id="270" idx="2"/>
          </p:cNvCxnSpPr>
          <p:nvPr/>
        </p:nvCxnSpPr>
        <p:spPr>
          <a:xfrm flipH="1">
            <a:off x="4974461" y="3040609"/>
            <a:ext cx="430913" cy="289028"/>
          </a:xfrm>
          <a:prstGeom prst="line">
            <a:avLst/>
          </a:prstGeom>
          <a:ln w="9525">
            <a:solidFill>
              <a:srgbClr val="BFBFBF"/>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7507EF22-737B-4376-A4AA-66C1175BAF08}"/>
              </a:ext>
            </a:extLst>
          </p:cNvPr>
          <p:cNvCxnSpPr/>
          <p:nvPr/>
        </p:nvCxnSpPr>
        <p:spPr>
          <a:xfrm flipH="1">
            <a:off x="4454339" y="3021333"/>
            <a:ext cx="560690" cy="274992"/>
          </a:xfrm>
          <a:prstGeom prst="line">
            <a:avLst/>
          </a:prstGeom>
          <a:ln w="9525">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389D61E4-F1A3-4428-9628-F8D68EFD7068}"/>
              </a:ext>
            </a:extLst>
          </p:cNvPr>
          <p:cNvCxnSpPr>
            <a:stCxn id="287" idx="2"/>
          </p:cNvCxnSpPr>
          <p:nvPr/>
        </p:nvCxnSpPr>
        <p:spPr>
          <a:xfrm flipH="1">
            <a:off x="3910385" y="3033783"/>
            <a:ext cx="751954" cy="282084"/>
          </a:xfrm>
          <a:prstGeom prst="line">
            <a:avLst/>
          </a:prstGeom>
          <a:ln w="9525">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4220690B-050D-4CF6-9BB0-9D2574E4AD92}"/>
              </a:ext>
            </a:extLst>
          </p:cNvPr>
          <p:cNvCxnSpPr>
            <a:stCxn id="286" idx="2"/>
          </p:cNvCxnSpPr>
          <p:nvPr/>
        </p:nvCxnSpPr>
        <p:spPr>
          <a:xfrm>
            <a:off x="4285225" y="3033783"/>
            <a:ext cx="447097" cy="279101"/>
          </a:xfrm>
          <a:prstGeom prst="line">
            <a:avLst/>
          </a:prstGeom>
          <a:ln w="9525">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98FD4EE-2D6F-47EF-B288-1971A188C331}"/>
              </a:ext>
            </a:extLst>
          </p:cNvPr>
          <p:cNvCxnSpPr>
            <a:stCxn id="287" idx="2"/>
          </p:cNvCxnSpPr>
          <p:nvPr/>
        </p:nvCxnSpPr>
        <p:spPr>
          <a:xfrm>
            <a:off x="4662339" y="3033783"/>
            <a:ext cx="617374" cy="287699"/>
          </a:xfrm>
          <a:prstGeom prst="line">
            <a:avLst/>
          </a:prstGeom>
          <a:ln w="9525">
            <a:solidFill>
              <a:srgbClr val="BFBFBF"/>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5F1973B-DB11-4A5D-8F28-02FB94A08898}"/>
              </a:ext>
            </a:extLst>
          </p:cNvPr>
          <p:cNvCxnSpPr>
            <a:stCxn id="269" idx="2"/>
          </p:cNvCxnSpPr>
          <p:nvPr/>
        </p:nvCxnSpPr>
        <p:spPr>
          <a:xfrm>
            <a:off x="5028260" y="3040609"/>
            <a:ext cx="775418" cy="253345"/>
          </a:xfrm>
          <a:prstGeom prst="line">
            <a:avLst/>
          </a:prstGeom>
          <a:ln w="9525">
            <a:solidFill>
              <a:srgbClr val="BFBFBF"/>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1" name="TextBox 320">
            <a:extLst>
              <a:ext uri="{FF2B5EF4-FFF2-40B4-BE49-F238E27FC236}">
                <a16:creationId xmlns:a16="http://schemas.microsoft.com/office/drawing/2014/main" id="{12B5A5D0-8513-48B1-84A3-26031B1C5026}"/>
              </a:ext>
            </a:extLst>
          </p:cNvPr>
          <p:cNvSpPr txBox="1"/>
          <p:nvPr/>
        </p:nvSpPr>
        <p:spPr>
          <a:xfrm>
            <a:off x="5790211" y="2474855"/>
            <a:ext cx="893193" cy="200055"/>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mn-ea"/>
                <a:cs typeface="+mn-cs"/>
              </a:rPr>
              <a:t>Internal Firewalls</a:t>
            </a:r>
          </a:p>
        </p:txBody>
      </p:sp>
      <p:cxnSp>
        <p:nvCxnSpPr>
          <p:cNvPr id="322" name="Elbow Connector 23">
            <a:extLst>
              <a:ext uri="{FF2B5EF4-FFF2-40B4-BE49-F238E27FC236}">
                <a16:creationId xmlns:a16="http://schemas.microsoft.com/office/drawing/2014/main" id="{C6AF7104-FE6A-4883-B9D3-289C654C4258}"/>
              </a:ext>
            </a:extLst>
          </p:cNvPr>
          <p:cNvCxnSpPr>
            <a:stCxn id="329" idx="1"/>
            <a:endCxn id="324" idx="0"/>
          </p:cNvCxnSpPr>
          <p:nvPr/>
        </p:nvCxnSpPr>
        <p:spPr>
          <a:xfrm rot="5400000">
            <a:off x="4188700" y="2313702"/>
            <a:ext cx="168378" cy="389661"/>
          </a:xfrm>
          <a:prstGeom prst="bentConnector3">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3" name="Elbow Connector 25">
            <a:extLst>
              <a:ext uri="{FF2B5EF4-FFF2-40B4-BE49-F238E27FC236}">
                <a16:creationId xmlns:a16="http://schemas.microsoft.com/office/drawing/2014/main" id="{05212BA0-0817-40B5-BCC5-6E5A86272055}"/>
              </a:ext>
            </a:extLst>
          </p:cNvPr>
          <p:cNvCxnSpPr>
            <a:stCxn id="271" idx="1"/>
            <a:endCxn id="325" idx="0"/>
          </p:cNvCxnSpPr>
          <p:nvPr/>
        </p:nvCxnSpPr>
        <p:spPr>
          <a:xfrm rot="16200000" flipH="1">
            <a:off x="5368649" y="2273273"/>
            <a:ext cx="161552" cy="477344"/>
          </a:xfrm>
          <a:prstGeom prst="bentConnector3">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24" name="Picture 40">
            <a:extLst>
              <a:ext uri="{FF2B5EF4-FFF2-40B4-BE49-F238E27FC236}">
                <a16:creationId xmlns:a16="http://schemas.microsoft.com/office/drawing/2014/main" id="{B7885C25-283A-46E0-BB89-F54BD03AB2F4}"/>
              </a:ext>
            </a:extLst>
          </p:cNvPr>
          <p:cNvPicPr>
            <a:picLocks noChangeArrowheads="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12201" y="2592721"/>
            <a:ext cx="331714" cy="13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 name="Picture 40">
            <a:extLst>
              <a:ext uri="{FF2B5EF4-FFF2-40B4-BE49-F238E27FC236}">
                <a16:creationId xmlns:a16="http://schemas.microsoft.com/office/drawing/2014/main" id="{F6F3C678-5722-4239-A570-2016ABF15D29}"/>
              </a:ext>
            </a:extLst>
          </p:cNvPr>
          <p:cNvPicPr>
            <a:picLocks noChangeArrowheads="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22240" y="2592721"/>
            <a:ext cx="331714" cy="13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 name="Picture 5" descr="VSC3000_SC2200.pct                                             00000002Mac HD                         B439CDE1:">
            <a:extLst>
              <a:ext uri="{FF2B5EF4-FFF2-40B4-BE49-F238E27FC236}">
                <a16:creationId xmlns:a16="http://schemas.microsoft.com/office/drawing/2014/main" id="{93A600BA-879C-4092-9FF3-0D88B829CB2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33039" y="4346649"/>
            <a:ext cx="262878" cy="34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Picture 39">
            <a:extLst>
              <a:ext uri="{FF2B5EF4-FFF2-40B4-BE49-F238E27FC236}">
                <a16:creationId xmlns:a16="http://schemas.microsoft.com/office/drawing/2014/main" id="{1C7A3322-A1C2-42C6-B60A-9FCBE99D3D5F}"/>
              </a:ext>
            </a:extLst>
          </p:cNvPr>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411179" y="3935020"/>
            <a:ext cx="281613" cy="27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 name="Picture 39">
            <a:extLst>
              <a:ext uri="{FF2B5EF4-FFF2-40B4-BE49-F238E27FC236}">
                <a16:creationId xmlns:a16="http://schemas.microsoft.com/office/drawing/2014/main" id="{076B6BF7-8CEF-4AE4-9FEC-23C46A547A26}"/>
              </a:ext>
            </a:extLst>
          </p:cNvPr>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194815" y="3949621"/>
            <a:ext cx="281613" cy="27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 name="Picture 10">
            <a:extLst>
              <a:ext uri="{FF2B5EF4-FFF2-40B4-BE49-F238E27FC236}">
                <a16:creationId xmlns:a16="http://schemas.microsoft.com/office/drawing/2014/main" id="{67149D88-C1D5-4D73-A7F4-1F45A01C0D12}"/>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6200000">
            <a:off x="4334739" y="2098264"/>
            <a:ext cx="265959" cy="3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0" name="Straight Connector 329">
            <a:extLst>
              <a:ext uri="{FF2B5EF4-FFF2-40B4-BE49-F238E27FC236}">
                <a16:creationId xmlns:a16="http://schemas.microsoft.com/office/drawing/2014/main" id="{C912F12C-E17C-4720-9B84-CA3F1595D961}"/>
              </a:ext>
            </a:extLst>
          </p:cNvPr>
          <p:cNvCxnSpPr>
            <a:stCxn id="327" idx="3"/>
            <a:endCxn id="328" idx="1"/>
          </p:cNvCxnSpPr>
          <p:nvPr/>
        </p:nvCxnSpPr>
        <p:spPr>
          <a:xfrm>
            <a:off x="4692792" y="4072900"/>
            <a:ext cx="502023" cy="14602"/>
          </a:xfrm>
          <a:prstGeom prst="line">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Elbow Connector 328">
            <a:extLst>
              <a:ext uri="{FF2B5EF4-FFF2-40B4-BE49-F238E27FC236}">
                <a16:creationId xmlns:a16="http://schemas.microsoft.com/office/drawing/2014/main" id="{AC79373E-555D-4457-B287-620AA9A76839}"/>
              </a:ext>
            </a:extLst>
          </p:cNvPr>
          <p:cNvCxnSpPr>
            <a:cxnSpLocks/>
            <a:stCxn id="281" idx="0"/>
            <a:endCxn id="260" idx="3"/>
          </p:cNvCxnSpPr>
          <p:nvPr/>
        </p:nvCxnSpPr>
        <p:spPr>
          <a:xfrm rot="5400000" flipH="1" flipV="1">
            <a:off x="5511753" y="1351021"/>
            <a:ext cx="772261" cy="367248"/>
          </a:xfrm>
          <a:prstGeom prst="bentConnector4">
            <a:avLst>
              <a:gd name="adj1" fmla="val 40190"/>
              <a:gd name="adj2" fmla="val 162247"/>
            </a:avLst>
          </a:prstGeom>
          <a:ln w="12700">
            <a:solidFill>
              <a:srgbClr val="595959"/>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2148C61B-2412-46AA-A073-4BFD585C6EE6}"/>
              </a:ext>
            </a:extLst>
          </p:cNvPr>
          <p:cNvCxnSpPr>
            <a:cxnSpLocks/>
            <a:stCxn id="260" idx="1"/>
            <a:endCxn id="280" idx="3"/>
          </p:cNvCxnSpPr>
          <p:nvPr/>
        </p:nvCxnSpPr>
        <p:spPr>
          <a:xfrm flipH="1">
            <a:off x="4096635" y="1148515"/>
            <a:ext cx="1483868" cy="841172"/>
          </a:xfrm>
          <a:prstGeom prst="line">
            <a:avLst/>
          </a:prstGeom>
          <a:ln w="9525">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C5E262B0-A29A-40C5-A3A5-C8B75F72FEE1}"/>
              </a:ext>
            </a:extLst>
          </p:cNvPr>
          <p:cNvSpPr txBox="1"/>
          <p:nvPr/>
        </p:nvSpPr>
        <p:spPr>
          <a:xfrm>
            <a:off x="905103" y="2260891"/>
            <a:ext cx="2167849" cy="715581"/>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595959"/>
                </a:solidFill>
                <a:effectLst/>
                <a:uLnTx/>
                <a:uFillTx/>
                <a:latin typeface="Trebuchet MS"/>
                <a:ea typeface="+mn-ea"/>
                <a:cs typeface="+mn-cs"/>
              </a:rPr>
              <a:t>FW-3 tier Security Layer- </a:t>
            </a:r>
            <a:r>
              <a:rPr kumimoji="0" lang="en-US" sz="1000" b="0" i="0" u="none" strike="noStrike" kern="1200" cap="none" spc="0" normalizeH="0" baseline="0" noProof="0" dirty="0">
                <a:ln>
                  <a:noFill/>
                </a:ln>
                <a:solidFill>
                  <a:srgbClr val="595959"/>
                </a:solidFill>
                <a:effectLst/>
                <a:uLnTx/>
                <a:uFillTx/>
                <a:latin typeface="Trebuchet MS"/>
                <a:ea typeface="+mn-ea"/>
                <a:cs typeface="+mn-cs"/>
              </a:rPr>
              <a:t>Firewall layer – Virtual &amp; Multi tenant Firewall services</a:t>
            </a:r>
          </a:p>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595959"/>
              </a:solidFill>
              <a:effectLst/>
              <a:uLnTx/>
              <a:uFillTx/>
              <a:latin typeface="Trebuchet MS"/>
              <a:ea typeface="+mn-ea"/>
              <a:cs typeface="+mn-cs"/>
            </a:endParaRPr>
          </a:p>
        </p:txBody>
      </p:sp>
      <p:sp>
        <p:nvSpPr>
          <p:cNvPr id="335" name="Left Brace 334">
            <a:extLst>
              <a:ext uri="{FF2B5EF4-FFF2-40B4-BE49-F238E27FC236}">
                <a16:creationId xmlns:a16="http://schemas.microsoft.com/office/drawing/2014/main" id="{139EC66E-021D-4B30-9E10-6389D7296644}"/>
              </a:ext>
            </a:extLst>
          </p:cNvPr>
          <p:cNvSpPr/>
          <p:nvPr/>
        </p:nvSpPr>
        <p:spPr>
          <a:xfrm>
            <a:off x="3094363" y="3059003"/>
            <a:ext cx="329903" cy="73350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Trebuchet MS"/>
              <a:ea typeface="+mn-ea"/>
              <a:cs typeface="+mn-cs"/>
            </a:endParaRPr>
          </a:p>
        </p:txBody>
      </p:sp>
      <p:sp>
        <p:nvSpPr>
          <p:cNvPr id="336" name="Left Brace 335">
            <a:extLst>
              <a:ext uri="{FF2B5EF4-FFF2-40B4-BE49-F238E27FC236}">
                <a16:creationId xmlns:a16="http://schemas.microsoft.com/office/drawing/2014/main" id="{2FB1A810-3B94-46A5-822B-161BD2A8DE62}"/>
              </a:ext>
            </a:extLst>
          </p:cNvPr>
          <p:cNvSpPr/>
          <p:nvPr/>
        </p:nvSpPr>
        <p:spPr>
          <a:xfrm>
            <a:off x="3102881" y="3890699"/>
            <a:ext cx="329903" cy="73350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Trebuchet MS"/>
              <a:ea typeface="+mn-ea"/>
              <a:cs typeface="+mn-cs"/>
            </a:endParaRPr>
          </a:p>
        </p:txBody>
      </p:sp>
      <p:sp>
        <p:nvSpPr>
          <p:cNvPr id="337" name="TextBox 336">
            <a:extLst>
              <a:ext uri="{FF2B5EF4-FFF2-40B4-BE49-F238E27FC236}">
                <a16:creationId xmlns:a16="http://schemas.microsoft.com/office/drawing/2014/main" id="{98A1F568-529B-4A07-9977-62005E798173}"/>
              </a:ext>
            </a:extLst>
          </p:cNvPr>
          <p:cNvSpPr txBox="1"/>
          <p:nvPr/>
        </p:nvSpPr>
        <p:spPr>
          <a:xfrm>
            <a:off x="780040" y="4138900"/>
            <a:ext cx="2182316" cy="400110"/>
          </a:xfrm>
          <a:prstGeom prst="rect">
            <a:avLst/>
          </a:prstGeom>
          <a:noFill/>
        </p:spPr>
        <p:txBody>
          <a:bodyPr wrap="square" rtlCol="0">
            <a:spAutoFit/>
          </a:bodyPr>
          <a:lstStyle>
            <a:defPPr>
              <a:defRPr lang="en-US"/>
            </a:defPPr>
            <a:lvl1pPr algn="ctr">
              <a:defRPr sz="1200"/>
            </a:lvl1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595959"/>
                </a:solidFill>
                <a:effectLst/>
                <a:uLnTx/>
                <a:uFillTx/>
                <a:latin typeface="Trebuchet MS"/>
                <a:ea typeface="+mn-ea"/>
                <a:cs typeface="+mn-cs"/>
              </a:rPr>
              <a:t>Enterprise SAN fabric and SSD </a:t>
            </a:r>
            <a:r>
              <a:rPr kumimoji="0" lang="en-US" sz="1000" b="0" i="0" u="none" strike="noStrike" kern="1200" cap="none" spc="0" normalizeH="0" baseline="0" noProof="0" dirty="0">
                <a:ln>
                  <a:noFill/>
                </a:ln>
                <a:solidFill>
                  <a:srgbClr val="595959"/>
                </a:solidFill>
                <a:effectLst/>
                <a:uLnTx/>
                <a:uFillTx/>
                <a:latin typeface="Trebuchet MS"/>
                <a:ea typeface="+mn-ea"/>
                <a:cs typeface="+mn-cs"/>
              </a:rPr>
              <a:t>Storage and NAS</a:t>
            </a:r>
            <a:r>
              <a:rPr kumimoji="0" lang="en-IN" sz="1000" b="0" i="0" u="none" strike="noStrike" kern="1200" cap="none" spc="0" normalizeH="0" baseline="0" noProof="0" dirty="0">
                <a:ln>
                  <a:noFill/>
                </a:ln>
                <a:solidFill>
                  <a:srgbClr val="595959"/>
                </a:solidFill>
                <a:effectLst/>
                <a:uLnTx/>
                <a:uFillTx/>
                <a:latin typeface="Trebuchet MS"/>
                <a:ea typeface="+mn-ea"/>
                <a:cs typeface="+mn-cs"/>
              </a:rPr>
              <a:t> </a:t>
            </a:r>
          </a:p>
        </p:txBody>
      </p:sp>
      <p:sp>
        <p:nvSpPr>
          <p:cNvPr id="338" name="Left Brace 337">
            <a:extLst>
              <a:ext uri="{FF2B5EF4-FFF2-40B4-BE49-F238E27FC236}">
                <a16:creationId xmlns:a16="http://schemas.microsoft.com/office/drawing/2014/main" id="{E7BC122C-BDC6-4119-A35D-7809B71B08D2}"/>
              </a:ext>
            </a:extLst>
          </p:cNvPr>
          <p:cNvSpPr/>
          <p:nvPr/>
        </p:nvSpPr>
        <p:spPr>
          <a:xfrm>
            <a:off x="3072952" y="2115033"/>
            <a:ext cx="329903" cy="73350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Trebuchet MS"/>
              <a:ea typeface="+mn-ea"/>
              <a:cs typeface="+mn-cs"/>
            </a:endParaRPr>
          </a:p>
        </p:txBody>
      </p:sp>
      <p:sp>
        <p:nvSpPr>
          <p:cNvPr id="339" name="Left Brace 338">
            <a:extLst>
              <a:ext uri="{FF2B5EF4-FFF2-40B4-BE49-F238E27FC236}">
                <a16:creationId xmlns:a16="http://schemas.microsoft.com/office/drawing/2014/main" id="{B95AD7FB-C1DE-48B3-9478-69B75EFC9188}"/>
              </a:ext>
            </a:extLst>
          </p:cNvPr>
          <p:cNvSpPr/>
          <p:nvPr/>
        </p:nvSpPr>
        <p:spPr>
          <a:xfrm>
            <a:off x="3042363" y="1089553"/>
            <a:ext cx="329903" cy="73350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Trebuchet MS"/>
              <a:ea typeface="+mn-ea"/>
              <a:cs typeface="+mn-cs"/>
            </a:endParaRPr>
          </a:p>
        </p:txBody>
      </p:sp>
      <p:sp>
        <p:nvSpPr>
          <p:cNvPr id="340" name="TextBox 339">
            <a:extLst>
              <a:ext uri="{FF2B5EF4-FFF2-40B4-BE49-F238E27FC236}">
                <a16:creationId xmlns:a16="http://schemas.microsoft.com/office/drawing/2014/main" id="{C8E7211F-F3A1-4885-8AEA-010609AB2A68}"/>
              </a:ext>
            </a:extLst>
          </p:cNvPr>
          <p:cNvSpPr txBox="1"/>
          <p:nvPr/>
        </p:nvSpPr>
        <p:spPr>
          <a:xfrm>
            <a:off x="627692" y="1217777"/>
            <a:ext cx="2507963" cy="553998"/>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595959"/>
                </a:solidFill>
                <a:effectLst/>
                <a:uLnTx/>
                <a:uFillTx/>
                <a:latin typeface="Trebuchet MS"/>
                <a:ea typeface="+mn-ea"/>
                <a:cs typeface="+mn-cs"/>
              </a:rPr>
              <a:t>MPLS/WAN Layer </a:t>
            </a:r>
            <a:r>
              <a:rPr kumimoji="0" lang="en-US" sz="1000" b="0" i="0" u="none" strike="noStrike" kern="1200" cap="none" spc="0" normalizeH="0" baseline="0" noProof="0" dirty="0">
                <a:ln>
                  <a:noFill/>
                </a:ln>
                <a:solidFill>
                  <a:srgbClr val="595959"/>
                </a:solidFill>
                <a:effectLst/>
                <a:uLnTx/>
                <a:uFillTx/>
                <a:latin typeface="Trebuchet MS"/>
                <a:ea typeface="+mn-ea"/>
                <a:cs typeface="+mn-cs"/>
              </a:rPr>
              <a:t>Routing layer – Virtual &amp; Multi tenant router services</a:t>
            </a:r>
          </a:p>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595959"/>
              </a:solidFill>
              <a:effectLst/>
              <a:uLnTx/>
              <a:uFillTx/>
              <a:latin typeface="Trebuchet MS"/>
              <a:ea typeface="+mn-ea"/>
              <a:cs typeface="+mn-cs"/>
            </a:endParaRPr>
          </a:p>
        </p:txBody>
      </p:sp>
    </p:spTree>
    <p:extLst>
      <p:ext uri="{BB962C8B-B14F-4D97-AF65-F5344CB8AC3E}">
        <p14:creationId xmlns:p14="http://schemas.microsoft.com/office/powerpoint/2010/main" val="213515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82">
            <a:extLst>
              <a:ext uri="{FF2B5EF4-FFF2-40B4-BE49-F238E27FC236}">
                <a16:creationId xmlns:a16="http://schemas.microsoft.com/office/drawing/2014/main" id="{C70DE8BE-21E9-4E59-9EFF-F933A67D3D3F}"/>
              </a:ext>
            </a:extLst>
          </p:cNvPr>
          <p:cNvSpPr>
            <a:spLocks noGrp="1"/>
          </p:cNvSpPr>
          <p:nvPr>
            <p:ph type="title"/>
          </p:nvPr>
        </p:nvSpPr>
        <p:spPr/>
        <p:txBody>
          <a:bodyPr/>
          <a:lstStyle/>
          <a:p>
            <a:r>
              <a:rPr lang="en-US" dirty="0"/>
              <a:t>AWS DC &amp; SIFY FAR DR Data Replication Architecture</a:t>
            </a:r>
            <a:endParaRPr lang="en-IN" dirty="0"/>
          </a:p>
        </p:txBody>
      </p:sp>
      <p:grpSp>
        <p:nvGrpSpPr>
          <p:cNvPr id="3" name="Group 2">
            <a:extLst>
              <a:ext uri="{FF2B5EF4-FFF2-40B4-BE49-F238E27FC236}">
                <a16:creationId xmlns:a16="http://schemas.microsoft.com/office/drawing/2014/main" id="{49105FB7-9CAF-47A0-896D-2C79F67D7C68}"/>
              </a:ext>
            </a:extLst>
          </p:cNvPr>
          <p:cNvGrpSpPr/>
          <p:nvPr/>
        </p:nvGrpSpPr>
        <p:grpSpPr>
          <a:xfrm>
            <a:off x="509778" y="1040266"/>
            <a:ext cx="3743056" cy="3603973"/>
            <a:chOff x="1418388" y="1180519"/>
            <a:chExt cx="3592996" cy="3459488"/>
          </a:xfrm>
        </p:grpSpPr>
        <p:sp>
          <p:nvSpPr>
            <p:cNvPr id="176" name="Slide Number Placeholder 1">
              <a:extLst>
                <a:ext uri="{FF2B5EF4-FFF2-40B4-BE49-F238E27FC236}">
                  <a16:creationId xmlns:a16="http://schemas.microsoft.com/office/drawing/2014/main" id="{D8F94908-1FF5-4034-9BED-551BE02EBF91}"/>
                </a:ext>
              </a:extLst>
            </p:cNvPr>
            <p:cNvSpPr txBox="1">
              <a:spLocks/>
            </p:cNvSpPr>
            <p:nvPr/>
          </p:nvSpPr>
          <p:spPr>
            <a:xfrm>
              <a:off x="2445181" y="3976407"/>
              <a:ext cx="1023938" cy="180635"/>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fld id="{A46C75B1-CE05-4E9D-8092-F8F869AB3679}" type="slidenum">
                <a:rPr kumimoji="0" lang="en-IN" sz="900" b="0" i="0" u="none" strike="noStrike" kern="1200" cap="none" spc="0" normalizeH="0" baseline="0" noProof="0">
                  <a:ln>
                    <a:noFill/>
                  </a:ln>
                  <a:solidFill>
                    <a:prstClr val="white"/>
                  </a:solidFill>
                  <a:effectLst/>
                  <a:uLnTx/>
                  <a:uFillTx/>
                  <a:latin typeface="Trebuchet MS"/>
                  <a:ea typeface="+mn-ea"/>
                  <a:cs typeface="+mn-cs"/>
                </a:rPr>
                <a:pPr marL="0" marR="0" lvl="0" indent="0" algn="ctr" defTabSz="914286" rtl="0" eaLnBrk="1" fontAlgn="auto" latinLnBrk="0" hangingPunct="1">
                  <a:lnSpc>
                    <a:spcPct val="100000"/>
                  </a:lnSpc>
                  <a:spcBef>
                    <a:spcPts val="0"/>
                  </a:spcBef>
                  <a:spcAft>
                    <a:spcPts val="0"/>
                  </a:spcAft>
                  <a:buClrTx/>
                  <a:buSzTx/>
                  <a:buFontTx/>
                  <a:buNone/>
                  <a:tabLst/>
                  <a:defRPr/>
                </a:pPr>
                <a:t>34</a:t>
              </a:fld>
              <a:endParaRPr kumimoji="0" lang="en-IN" sz="900" b="0" i="0" u="none" strike="noStrike" kern="1200" cap="none" spc="0" normalizeH="0" baseline="0" noProof="0" dirty="0">
                <a:ln>
                  <a:noFill/>
                </a:ln>
                <a:solidFill>
                  <a:prstClr val="white"/>
                </a:solidFill>
                <a:effectLst/>
                <a:uLnTx/>
                <a:uFillTx/>
                <a:latin typeface="Trebuchet MS"/>
                <a:ea typeface="+mn-ea"/>
                <a:cs typeface="+mn-cs"/>
              </a:endParaRPr>
            </a:p>
          </p:txBody>
        </p:sp>
        <p:grpSp>
          <p:nvGrpSpPr>
            <p:cNvPr id="181" name="Group 180">
              <a:extLst>
                <a:ext uri="{FF2B5EF4-FFF2-40B4-BE49-F238E27FC236}">
                  <a16:creationId xmlns:a16="http://schemas.microsoft.com/office/drawing/2014/main" id="{C2AEA73B-88AD-4989-B922-B7A9ECC71C1D}"/>
                </a:ext>
              </a:extLst>
            </p:cNvPr>
            <p:cNvGrpSpPr/>
            <p:nvPr/>
          </p:nvGrpSpPr>
          <p:grpSpPr>
            <a:xfrm>
              <a:off x="1418388" y="1180519"/>
              <a:ext cx="3541721" cy="3113058"/>
              <a:chOff x="4327838" y="986658"/>
              <a:chExt cx="4629440" cy="3473517"/>
            </a:xfrm>
          </p:grpSpPr>
          <p:pic>
            <p:nvPicPr>
              <p:cNvPr id="194" name="Picture 193" descr="Route-53.png">
                <a:extLst>
                  <a:ext uri="{FF2B5EF4-FFF2-40B4-BE49-F238E27FC236}">
                    <a16:creationId xmlns:a16="http://schemas.microsoft.com/office/drawing/2014/main" id="{E96E1876-E808-465E-87E3-E8C58BE601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5930" y="986658"/>
                <a:ext cx="306310" cy="306310"/>
              </a:xfrm>
              <a:prstGeom prst="rect">
                <a:avLst/>
              </a:prstGeom>
            </p:spPr>
          </p:pic>
          <p:sp>
            <p:nvSpPr>
              <p:cNvPr id="195" name="Rounded Rectangle 42">
                <a:extLst>
                  <a:ext uri="{FF2B5EF4-FFF2-40B4-BE49-F238E27FC236}">
                    <a16:creationId xmlns:a16="http://schemas.microsoft.com/office/drawing/2014/main" id="{C3E90630-B8A3-4239-8F4A-07D98A55AD12}"/>
                  </a:ext>
                </a:extLst>
              </p:cNvPr>
              <p:cNvSpPr/>
              <p:nvPr/>
            </p:nvSpPr>
            <p:spPr>
              <a:xfrm>
                <a:off x="4578016" y="1701062"/>
                <a:ext cx="1393951" cy="2437025"/>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Helvetica Neue"/>
                  <a:ea typeface="+mn-ea"/>
                  <a:cs typeface="Helvetica Neue"/>
                </a:endParaRPr>
              </a:p>
            </p:txBody>
          </p:sp>
          <p:sp>
            <p:nvSpPr>
              <p:cNvPr id="196" name="Rectangle: Rounded Corners 195">
                <a:extLst>
                  <a:ext uri="{FF2B5EF4-FFF2-40B4-BE49-F238E27FC236}">
                    <a16:creationId xmlns:a16="http://schemas.microsoft.com/office/drawing/2014/main" id="{DC63AA77-96E3-4783-A0A3-FC2182863807}"/>
                  </a:ext>
                </a:extLst>
              </p:cNvPr>
              <p:cNvSpPr/>
              <p:nvPr/>
            </p:nvSpPr>
            <p:spPr>
              <a:xfrm>
                <a:off x="7374156" y="1708007"/>
                <a:ext cx="1439007" cy="24370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Trebuchet MS"/>
                  <a:ea typeface="+mn-ea"/>
                  <a:cs typeface="+mn-cs"/>
                </a:endParaRPr>
              </a:p>
            </p:txBody>
          </p:sp>
          <p:pic>
            <p:nvPicPr>
              <p:cNvPr id="197" name="Picture 3">
                <a:extLst>
                  <a:ext uri="{FF2B5EF4-FFF2-40B4-BE49-F238E27FC236}">
                    <a16:creationId xmlns:a16="http://schemas.microsoft.com/office/drawing/2014/main" id="{312C000E-1932-4EE1-A238-D3E86F52217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1065" y="1498029"/>
                <a:ext cx="517332" cy="51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8" name="Rectangle 197">
                <a:extLst>
                  <a:ext uri="{FF2B5EF4-FFF2-40B4-BE49-F238E27FC236}">
                    <a16:creationId xmlns:a16="http://schemas.microsoft.com/office/drawing/2014/main" id="{1F120178-7686-49C8-A599-B1FE363E6BA5}"/>
                  </a:ext>
                </a:extLst>
              </p:cNvPr>
              <p:cNvSpPr/>
              <p:nvPr/>
            </p:nvSpPr>
            <p:spPr>
              <a:xfrm>
                <a:off x="7374155" y="4181351"/>
                <a:ext cx="1583123" cy="247234"/>
              </a:xfrm>
              <a:prstGeom prst="rect">
                <a:avLst/>
              </a:prstGeom>
              <a:noFill/>
              <a:ln>
                <a:noFill/>
              </a:ln>
            </p:spPr>
            <p:txBody>
              <a:bodyPr wrap="square">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Sify DC</a:t>
                </a:r>
              </a:p>
            </p:txBody>
          </p:sp>
          <p:sp>
            <p:nvSpPr>
              <p:cNvPr id="199" name="Rectangle 198">
                <a:extLst>
                  <a:ext uri="{FF2B5EF4-FFF2-40B4-BE49-F238E27FC236}">
                    <a16:creationId xmlns:a16="http://schemas.microsoft.com/office/drawing/2014/main" id="{8505E8E9-1FD5-4EBA-B5B5-3EF35183BEE0}"/>
                  </a:ext>
                </a:extLst>
              </p:cNvPr>
              <p:cNvSpPr/>
              <p:nvPr/>
            </p:nvSpPr>
            <p:spPr>
              <a:xfrm>
                <a:off x="4724322" y="4202615"/>
                <a:ext cx="902658" cy="257560"/>
              </a:xfrm>
              <a:prstGeom prst="rect">
                <a:avLst/>
              </a:prstGeom>
              <a:noFill/>
              <a:ln>
                <a:noFill/>
              </a:ln>
            </p:spPr>
            <p:txBody>
              <a:bodyPr wrap="square">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AWS AZ</a:t>
                </a:r>
              </a:p>
            </p:txBody>
          </p:sp>
          <p:sp>
            <p:nvSpPr>
              <p:cNvPr id="200" name="TextBox 199">
                <a:extLst>
                  <a:ext uri="{FF2B5EF4-FFF2-40B4-BE49-F238E27FC236}">
                    <a16:creationId xmlns:a16="http://schemas.microsoft.com/office/drawing/2014/main" id="{92370E6F-0BE6-4A35-B804-19D98EAC3A3A}"/>
                  </a:ext>
                </a:extLst>
              </p:cNvPr>
              <p:cNvSpPr txBox="1"/>
              <p:nvPr/>
            </p:nvSpPr>
            <p:spPr>
              <a:xfrm>
                <a:off x="6437477" y="1281906"/>
                <a:ext cx="443214" cy="283317"/>
              </a:xfrm>
              <a:prstGeom prst="rect">
                <a:avLst/>
              </a:prstGeom>
              <a:noFill/>
            </p:spPr>
            <p:txBody>
              <a:bodyPr wrap="square" lIns="0" tIns="0" rIns="0" bIns="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Trebuchet MS"/>
                    <a:ea typeface="+mn-ea"/>
                    <a:cs typeface="Helvetica Neue"/>
                  </a:rPr>
                  <a:t>Route 53</a:t>
                </a:r>
              </a:p>
            </p:txBody>
          </p:sp>
          <p:pic>
            <p:nvPicPr>
              <p:cNvPr id="201" name="Picture 200" descr="Amazon-Elastic-Load-Balacing.png">
                <a:extLst>
                  <a:ext uri="{FF2B5EF4-FFF2-40B4-BE49-F238E27FC236}">
                    <a16:creationId xmlns:a16="http://schemas.microsoft.com/office/drawing/2014/main" id="{5F2F0102-3420-4C14-A078-5C737C9E8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9465" y="1528127"/>
                <a:ext cx="352343" cy="352343"/>
              </a:xfrm>
              <a:prstGeom prst="rect">
                <a:avLst/>
              </a:prstGeom>
            </p:spPr>
          </p:pic>
          <p:sp>
            <p:nvSpPr>
              <p:cNvPr id="202" name="TextBox 201">
                <a:extLst>
                  <a:ext uri="{FF2B5EF4-FFF2-40B4-BE49-F238E27FC236}">
                    <a16:creationId xmlns:a16="http://schemas.microsoft.com/office/drawing/2014/main" id="{E0745382-5EB3-4702-8D44-E9D1764DF937}"/>
                  </a:ext>
                </a:extLst>
              </p:cNvPr>
              <p:cNvSpPr txBox="1"/>
              <p:nvPr/>
            </p:nvSpPr>
            <p:spPr>
              <a:xfrm>
                <a:off x="4327838" y="1290611"/>
                <a:ext cx="1167678" cy="283317"/>
              </a:xfrm>
              <a:prstGeom prst="rect">
                <a:avLst/>
              </a:prstGeom>
              <a:noFill/>
            </p:spPr>
            <p:txBody>
              <a:bodyPr wrap="square" lIns="0" tIns="0" rIns="0" bIns="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Trebuchet MS"/>
                    <a:ea typeface="+mn-ea"/>
                    <a:cs typeface="Helvetica Neue"/>
                  </a:rPr>
                  <a:t>Elastic</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Trebuchet MS"/>
                    <a:ea typeface="+mn-ea"/>
                    <a:cs typeface="Helvetica Neue"/>
                  </a:rPr>
                  <a:t>Load Balancer</a:t>
                </a:r>
              </a:p>
            </p:txBody>
          </p:sp>
          <p:pic>
            <p:nvPicPr>
              <p:cNvPr id="203" name="Picture 202">
                <a:extLst>
                  <a:ext uri="{FF2B5EF4-FFF2-40B4-BE49-F238E27FC236}">
                    <a16:creationId xmlns:a16="http://schemas.microsoft.com/office/drawing/2014/main" id="{FB37511A-8C58-4656-9A91-E4754725A9C2}"/>
                  </a:ext>
                </a:extLst>
              </p:cNvPr>
              <p:cNvPicPr>
                <a:picLocks noChangeArrowheads="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7303888" y="1536592"/>
                <a:ext cx="373673" cy="379232"/>
              </a:xfrm>
              <a:prstGeom prst="rect">
                <a:avLst/>
              </a:prstGeom>
              <a:noFill/>
              <a:ln>
                <a:noFill/>
              </a:ln>
              <a:effectLst/>
            </p:spPr>
          </p:pic>
          <p:pic>
            <p:nvPicPr>
              <p:cNvPr id="204" name="Picture 203">
                <a:extLst>
                  <a:ext uri="{FF2B5EF4-FFF2-40B4-BE49-F238E27FC236}">
                    <a16:creationId xmlns:a16="http://schemas.microsoft.com/office/drawing/2014/main" id="{3D4A8980-5A5B-4811-92C0-822165D418D4}"/>
                  </a:ext>
                </a:extLst>
              </p:cNvPr>
              <p:cNvPicPr>
                <a:picLocks noChangeAspect="1"/>
              </p:cNvPicPr>
              <p:nvPr/>
            </p:nvPicPr>
            <p:blipFill>
              <a:blip r:embed="rId6"/>
              <a:stretch>
                <a:fillRect/>
              </a:stretch>
            </p:blipFill>
            <p:spPr>
              <a:xfrm>
                <a:off x="7610053" y="2055088"/>
                <a:ext cx="312670" cy="396850"/>
              </a:xfrm>
              <a:prstGeom prst="rect">
                <a:avLst/>
              </a:prstGeom>
            </p:spPr>
          </p:pic>
          <p:pic>
            <p:nvPicPr>
              <p:cNvPr id="205" name="Picture 204" descr="EC2.png">
                <a:extLst>
                  <a:ext uri="{FF2B5EF4-FFF2-40B4-BE49-F238E27FC236}">
                    <a16:creationId xmlns:a16="http://schemas.microsoft.com/office/drawing/2014/main" id="{05009E34-350C-404F-9BBD-81007CE3DB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00864" y="2053979"/>
                <a:ext cx="326091" cy="326091"/>
              </a:xfrm>
              <a:prstGeom prst="rect">
                <a:avLst/>
              </a:prstGeom>
            </p:spPr>
          </p:pic>
          <p:pic>
            <p:nvPicPr>
              <p:cNvPr id="206" name="Picture 205">
                <a:extLst>
                  <a:ext uri="{FF2B5EF4-FFF2-40B4-BE49-F238E27FC236}">
                    <a16:creationId xmlns:a16="http://schemas.microsoft.com/office/drawing/2014/main" id="{AC2BD265-B9E4-46BE-9F6B-B434B318D090}"/>
                  </a:ext>
                </a:extLst>
              </p:cNvPr>
              <p:cNvPicPr>
                <a:picLocks noChangeAspect="1"/>
              </p:cNvPicPr>
              <p:nvPr/>
            </p:nvPicPr>
            <p:blipFill>
              <a:blip r:embed="rId6"/>
              <a:stretch>
                <a:fillRect/>
              </a:stretch>
            </p:blipFill>
            <p:spPr>
              <a:xfrm>
                <a:off x="7610053" y="2757374"/>
                <a:ext cx="312670" cy="396850"/>
              </a:xfrm>
              <a:prstGeom prst="rect">
                <a:avLst/>
              </a:prstGeom>
            </p:spPr>
          </p:pic>
          <p:sp>
            <p:nvSpPr>
              <p:cNvPr id="207" name="Can 114">
                <a:extLst>
                  <a:ext uri="{FF2B5EF4-FFF2-40B4-BE49-F238E27FC236}">
                    <a16:creationId xmlns:a16="http://schemas.microsoft.com/office/drawing/2014/main" id="{2B568736-9CA1-435D-A858-3EE62954EA5C}"/>
                  </a:ext>
                </a:extLst>
              </p:cNvPr>
              <p:cNvSpPr/>
              <p:nvPr/>
            </p:nvSpPr>
            <p:spPr>
              <a:xfrm>
                <a:off x="7511037" y="3585855"/>
                <a:ext cx="515814" cy="398288"/>
              </a:xfrm>
              <a:prstGeom prst="can">
                <a:avLst/>
              </a:prstGeom>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825"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t>
                </a:r>
              </a:p>
            </p:txBody>
          </p:sp>
          <p:cxnSp>
            <p:nvCxnSpPr>
              <p:cNvPr id="208" name="Straight Arrow Connector 207">
                <a:extLst>
                  <a:ext uri="{FF2B5EF4-FFF2-40B4-BE49-F238E27FC236}">
                    <a16:creationId xmlns:a16="http://schemas.microsoft.com/office/drawing/2014/main" id="{7E37ABDF-4450-4442-B4CB-0383BEB06D84}"/>
                  </a:ext>
                </a:extLst>
              </p:cNvPr>
              <p:cNvCxnSpPr>
                <a:cxnSpLocks/>
                <a:stCxn id="204" idx="2"/>
                <a:endCxn id="206" idx="0"/>
              </p:cNvCxnSpPr>
              <p:nvPr/>
            </p:nvCxnSpPr>
            <p:spPr>
              <a:xfrm>
                <a:off x="7766388" y="2451938"/>
                <a:ext cx="0" cy="30543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5E340F88-1462-4ECA-AAD0-03946F98736E}"/>
                  </a:ext>
                </a:extLst>
              </p:cNvPr>
              <p:cNvCxnSpPr>
                <a:cxnSpLocks/>
                <a:stCxn id="206" idx="2"/>
                <a:endCxn id="207" idx="1"/>
              </p:cNvCxnSpPr>
              <p:nvPr/>
            </p:nvCxnSpPr>
            <p:spPr>
              <a:xfrm>
                <a:off x="7766388" y="3154224"/>
                <a:ext cx="2556" cy="43163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496B59F8-5A2C-47AC-A32E-00A4F3022A30}"/>
                  </a:ext>
                </a:extLst>
              </p:cNvPr>
              <p:cNvCxnSpPr>
                <a:cxnSpLocks/>
                <a:stCxn id="194" idx="3"/>
              </p:cNvCxnSpPr>
              <p:nvPr/>
            </p:nvCxnSpPr>
            <p:spPr>
              <a:xfrm>
                <a:off x="6812240" y="1139813"/>
                <a:ext cx="1006003" cy="388314"/>
              </a:xfrm>
              <a:prstGeom prst="straightConnector1">
                <a:avLst/>
              </a:prstGeom>
              <a:ln w="952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744155C3-C5F5-4E9E-A732-DA5E9DDE8A5B}"/>
                  </a:ext>
                </a:extLst>
              </p:cNvPr>
              <p:cNvSpPr txBox="1"/>
              <p:nvPr/>
            </p:nvSpPr>
            <p:spPr>
              <a:xfrm>
                <a:off x="8018673" y="2081116"/>
                <a:ext cx="742225" cy="283317"/>
              </a:xfrm>
              <a:prstGeom prst="rect">
                <a:avLst/>
              </a:prstGeom>
              <a:noFill/>
            </p:spPr>
            <p:txBody>
              <a:bodyPr wrap="square" lIns="0" tIns="0" rIns="0" bIns="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Trebuchet MS"/>
                    <a:ea typeface="+mn-ea"/>
                    <a:cs typeface="Helvetica Neue"/>
                  </a:rPr>
                  <a:t>Proxy</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Trebuchet MS"/>
                    <a:ea typeface="+mn-ea"/>
                    <a:cs typeface="Helvetica Neue"/>
                  </a:rPr>
                  <a:t>server</a:t>
                </a:r>
              </a:p>
            </p:txBody>
          </p:sp>
          <p:sp>
            <p:nvSpPr>
              <p:cNvPr id="212" name="TextBox 211">
                <a:extLst>
                  <a:ext uri="{FF2B5EF4-FFF2-40B4-BE49-F238E27FC236}">
                    <a16:creationId xmlns:a16="http://schemas.microsoft.com/office/drawing/2014/main" id="{57FEF098-5073-4095-82F6-3679E89D0BC3}"/>
                  </a:ext>
                </a:extLst>
              </p:cNvPr>
              <p:cNvSpPr txBox="1"/>
              <p:nvPr/>
            </p:nvSpPr>
            <p:spPr>
              <a:xfrm>
                <a:off x="8005662" y="2792703"/>
                <a:ext cx="831825" cy="283317"/>
              </a:xfrm>
              <a:prstGeom prst="rect">
                <a:avLst/>
              </a:prstGeom>
              <a:noFill/>
            </p:spPr>
            <p:txBody>
              <a:bodyPr wrap="square" lIns="0" tIns="0" rIns="0" bIns="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Trebuchet MS"/>
                    <a:ea typeface="+mn-ea"/>
                    <a:cs typeface="Helvetica Neue"/>
                  </a:rPr>
                  <a:t>Application Server</a:t>
                </a:r>
              </a:p>
            </p:txBody>
          </p:sp>
          <p:sp>
            <p:nvSpPr>
              <p:cNvPr id="213" name="TextBox 212">
                <a:extLst>
                  <a:ext uri="{FF2B5EF4-FFF2-40B4-BE49-F238E27FC236}">
                    <a16:creationId xmlns:a16="http://schemas.microsoft.com/office/drawing/2014/main" id="{F7382039-879B-4291-B70F-289D06EBFEB1}"/>
                  </a:ext>
                </a:extLst>
              </p:cNvPr>
              <p:cNvSpPr txBox="1"/>
              <p:nvPr/>
            </p:nvSpPr>
            <p:spPr>
              <a:xfrm>
                <a:off x="8114277" y="3645019"/>
                <a:ext cx="742225" cy="283317"/>
              </a:xfrm>
              <a:prstGeom prst="rect">
                <a:avLst/>
              </a:prstGeom>
              <a:noFill/>
            </p:spPr>
            <p:txBody>
              <a:bodyPr wrap="square" lIns="0" tIns="0" rIns="0" bIns="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Trebuchet MS"/>
                    <a:ea typeface="+mn-ea"/>
                    <a:cs typeface="Helvetica Neue"/>
                  </a:rPr>
                  <a:t>Database Server</a:t>
                </a:r>
              </a:p>
            </p:txBody>
          </p:sp>
          <p:sp>
            <p:nvSpPr>
              <p:cNvPr id="214" name="Rectangle: Rounded Corners 213">
                <a:extLst>
                  <a:ext uri="{FF2B5EF4-FFF2-40B4-BE49-F238E27FC236}">
                    <a16:creationId xmlns:a16="http://schemas.microsoft.com/office/drawing/2014/main" id="{3F92698D-9FE9-4EC5-8F0F-2EE6BE127C1B}"/>
                  </a:ext>
                </a:extLst>
              </p:cNvPr>
              <p:cNvSpPr/>
              <p:nvPr/>
            </p:nvSpPr>
            <p:spPr>
              <a:xfrm>
                <a:off x="4710882" y="2053979"/>
                <a:ext cx="740892" cy="4863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 name="Rectangle: Rounded Corners 214">
                <a:extLst>
                  <a:ext uri="{FF2B5EF4-FFF2-40B4-BE49-F238E27FC236}">
                    <a16:creationId xmlns:a16="http://schemas.microsoft.com/office/drawing/2014/main" id="{E5DA4A3D-C681-4560-AEEA-C5F52C0C3723}"/>
                  </a:ext>
                </a:extLst>
              </p:cNvPr>
              <p:cNvSpPr/>
              <p:nvPr/>
            </p:nvSpPr>
            <p:spPr>
              <a:xfrm>
                <a:off x="4785856" y="2096874"/>
                <a:ext cx="740033" cy="4863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rProxy</a:t>
                </a:r>
                <a:r>
                  <a:rPr kumimoji="0" lang="en-US" sz="8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t>
                </a:r>
              </a:p>
            </p:txBody>
          </p:sp>
          <p:sp>
            <p:nvSpPr>
              <p:cNvPr id="216" name="TextBox 215">
                <a:extLst>
                  <a:ext uri="{FF2B5EF4-FFF2-40B4-BE49-F238E27FC236}">
                    <a16:creationId xmlns:a16="http://schemas.microsoft.com/office/drawing/2014/main" id="{5A07C936-1EB5-41B7-9793-6828A9480031}"/>
                  </a:ext>
                </a:extLst>
              </p:cNvPr>
              <p:cNvSpPr txBox="1"/>
              <p:nvPr/>
            </p:nvSpPr>
            <p:spPr>
              <a:xfrm>
                <a:off x="5626979" y="2424623"/>
                <a:ext cx="242548" cy="283317"/>
              </a:xfrm>
              <a:prstGeom prst="rect">
                <a:avLst/>
              </a:prstGeom>
              <a:noFill/>
            </p:spPr>
            <p:txBody>
              <a:bodyPr wrap="square" lIns="0" tIns="0" rIns="0" bIns="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Trebuchet MS"/>
                    <a:ea typeface="+mn-ea"/>
                    <a:cs typeface="Helvetica Neue"/>
                  </a:rPr>
                  <a:t>EC2</a:t>
                </a:r>
              </a:p>
            </p:txBody>
          </p:sp>
          <p:pic>
            <p:nvPicPr>
              <p:cNvPr id="217" name="Picture 216" descr="EC2.png">
                <a:extLst>
                  <a:ext uri="{FF2B5EF4-FFF2-40B4-BE49-F238E27FC236}">
                    <a16:creationId xmlns:a16="http://schemas.microsoft.com/office/drawing/2014/main" id="{8DA79756-88F9-4571-A76E-85EC6CC73E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14118" y="2753028"/>
                <a:ext cx="326091" cy="326091"/>
              </a:xfrm>
              <a:prstGeom prst="rect">
                <a:avLst/>
              </a:prstGeom>
            </p:spPr>
          </p:pic>
          <p:sp>
            <p:nvSpPr>
              <p:cNvPr id="218" name="Rectangle: Rounded Corners 217">
                <a:extLst>
                  <a:ext uri="{FF2B5EF4-FFF2-40B4-BE49-F238E27FC236}">
                    <a16:creationId xmlns:a16="http://schemas.microsoft.com/office/drawing/2014/main" id="{A87EE2BF-879B-4C0E-90A5-204BBAB9E1B3}"/>
                  </a:ext>
                </a:extLst>
              </p:cNvPr>
              <p:cNvSpPr/>
              <p:nvPr/>
            </p:nvSpPr>
            <p:spPr>
              <a:xfrm>
                <a:off x="4724320" y="2753028"/>
                <a:ext cx="740707" cy="4863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 name="Rectangle: Rounded Corners 218">
                <a:extLst>
                  <a:ext uri="{FF2B5EF4-FFF2-40B4-BE49-F238E27FC236}">
                    <a16:creationId xmlns:a16="http://schemas.microsoft.com/office/drawing/2014/main" id="{7E164F00-1A6F-459E-B2E5-0590A5CE602C}"/>
                  </a:ext>
                </a:extLst>
              </p:cNvPr>
              <p:cNvSpPr/>
              <p:nvPr/>
            </p:nvSpPr>
            <p:spPr>
              <a:xfrm>
                <a:off x="4935273" y="2773504"/>
                <a:ext cx="753288" cy="4863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APP</a:t>
                </a:r>
              </a:p>
            </p:txBody>
          </p:sp>
          <p:sp>
            <p:nvSpPr>
              <p:cNvPr id="220" name="TextBox 219">
                <a:extLst>
                  <a:ext uri="{FF2B5EF4-FFF2-40B4-BE49-F238E27FC236}">
                    <a16:creationId xmlns:a16="http://schemas.microsoft.com/office/drawing/2014/main" id="{28485173-DD6B-4F72-8B43-B892D039A13D}"/>
                  </a:ext>
                </a:extLst>
              </p:cNvPr>
              <p:cNvSpPr txBox="1"/>
              <p:nvPr/>
            </p:nvSpPr>
            <p:spPr>
              <a:xfrm>
                <a:off x="5640233" y="3123672"/>
                <a:ext cx="242548" cy="283317"/>
              </a:xfrm>
              <a:prstGeom prst="rect">
                <a:avLst/>
              </a:prstGeom>
              <a:noFill/>
            </p:spPr>
            <p:txBody>
              <a:bodyPr wrap="square" lIns="0" tIns="0" rIns="0" bIns="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Trebuchet MS"/>
                    <a:ea typeface="+mn-ea"/>
                    <a:cs typeface="Helvetica Neue"/>
                  </a:rPr>
                  <a:t>EC2</a:t>
                </a:r>
              </a:p>
            </p:txBody>
          </p:sp>
          <p:sp>
            <p:nvSpPr>
              <p:cNvPr id="221" name="Rectangle: Rounded Corners 220">
                <a:extLst>
                  <a:ext uri="{FF2B5EF4-FFF2-40B4-BE49-F238E27FC236}">
                    <a16:creationId xmlns:a16="http://schemas.microsoft.com/office/drawing/2014/main" id="{1B637BB7-1457-42EE-A433-0B7F59B330F7}"/>
                  </a:ext>
                </a:extLst>
              </p:cNvPr>
              <p:cNvSpPr/>
              <p:nvPr/>
            </p:nvSpPr>
            <p:spPr>
              <a:xfrm>
                <a:off x="5023456" y="3577459"/>
                <a:ext cx="846072" cy="44253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Master </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DB</a:t>
                </a:r>
              </a:p>
            </p:txBody>
          </p:sp>
          <p:pic>
            <p:nvPicPr>
              <p:cNvPr id="222" name="Picture 221" descr="Amazon-Elastic-Block-Storage.png">
                <a:extLst>
                  <a:ext uri="{FF2B5EF4-FFF2-40B4-BE49-F238E27FC236}">
                    <a16:creationId xmlns:a16="http://schemas.microsoft.com/office/drawing/2014/main" id="{132E5217-33C5-4337-9619-91FD29E8589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16019" y="3398490"/>
                <a:ext cx="246522" cy="246522"/>
              </a:xfrm>
              <a:prstGeom prst="rect">
                <a:avLst/>
              </a:prstGeom>
            </p:spPr>
          </p:pic>
          <p:sp>
            <p:nvSpPr>
              <p:cNvPr id="223" name="TextBox 222">
                <a:extLst>
                  <a:ext uri="{FF2B5EF4-FFF2-40B4-BE49-F238E27FC236}">
                    <a16:creationId xmlns:a16="http://schemas.microsoft.com/office/drawing/2014/main" id="{362106AD-73F4-4569-A832-7BE666B505C5}"/>
                  </a:ext>
                </a:extLst>
              </p:cNvPr>
              <p:cNvSpPr txBox="1"/>
              <p:nvPr/>
            </p:nvSpPr>
            <p:spPr>
              <a:xfrm>
                <a:off x="4597142" y="3661888"/>
                <a:ext cx="443653" cy="424974"/>
              </a:xfrm>
              <a:prstGeom prst="rect">
                <a:avLst/>
              </a:prstGeom>
              <a:noFill/>
            </p:spPr>
            <p:txBody>
              <a:bodyPr wrap="square" lIns="0" tIns="0" rIns="0" bIns="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Trebuchet MS"/>
                    <a:ea typeface="+mn-ea"/>
                    <a:cs typeface="Helvetica Neue"/>
                  </a:rPr>
                  <a:t>Data Volume</a:t>
                </a:r>
              </a:p>
            </p:txBody>
          </p:sp>
          <p:sp>
            <p:nvSpPr>
              <p:cNvPr id="224" name="TextBox 223">
                <a:extLst>
                  <a:ext uri="{FF2B5EF4-FFF2-40B4-BE49-F238E27FC236}">
                    <a16:creationId xmlns:a16="http://schemas.microsoft.com/office/drawing/2014/main" id="{9EC66D59-DE13-4478-B94A-85BF9F848564}"/>
                  </a:ext>
                </a:extLst>
              </p:cNvPr>
              <p:cNvSpPr txBox="1"/>
              <p:nvPr/>
            </p:nvSpPr>
            <p:spPr>
              <a:xfrm>
                <a:off x="7677561" y="1134717"/>
                <a:ext cx="1242950" cy="283317"/>
              </a:xfrm>
              <a:prstGeom prst="rect">
                <a:avLst/>
              </a:prstGeom>
              <a:noFill/>
            </p:spPr>
            <p:txBody>
              <a:bodyPr wrap="square" lIns="0" tIns="0" rIns="0" bIns="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Trebuchet MS"/>
                    <a:ea typeface="+mn-ea"/>
                    <a:cs typeface="Helvetica Neue"/>
                  </a:rPr>
                  <a:t>Inactive for production</a:t>
                </a:r>
              </a:p>
            </p:txBody>
          </p:sp>
          <p:cxnSp>
            <p:nvCxnSpPr>
              <p:cNvPr id="225" name="Straight Arrow Connector 224">
                <a:extLst>
                  <a:ext uri="{FF2B5EF4-FFF2-40B4-BE49-F238E27FC236}">
                    <a16:creationId xmlns:a16="http://schemas.microsoft.com/office/drawing/2014/main" id="{88F31B0D-8508-40BF-9D8E-197164AAD00A}"/>
                  </a:ext>
                </a:extLst>
              </p:cNvPr>
              <p:cNvCxnSpPr>
                <a:cxnSpLocks/>
              </p:cNvCxnSpPr>
              <p:nvPr/>
            </p:nvCxnSpPr>
            <p:spPr>
              <a:xfrm flipH="1">
                <a:off x="4805735" y="1797393"/>
                <a:ext cx="376642" cy="22676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B39A96BC-D7B6-4D0D-A7A5-5FEC9377E0AD}"/>
                  </a:ext>
                </a:extLst>
              </p:cNvPr>
              <p:cNvCxnSpPr>
                <a:cxnSpLocks/>
              </p:cNvCxnSpPr>
              <p:nvPr/>
            </p:nvCxnSpPr>
            <p:spPr>
              <a:xfrm flipH="1">
                <a:off x="5081329" y="1834472"/>
                <a:ext cx="126611" cy="18088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1FA96B52-108C-4761-A1D4-7E8F447FAA35}"/>
                  </a:ext>
                </a:extLst>
              </p:cNvPr>
              <p:cNvCxnSpPr>
                <a:cxnSpLocks/>
                <a:stCxn id="201" idx="2"/>
              </p:cNvCxnSpPr>
              <p:nvPr/>
            </p:nvCxnSpPr>
            <p:spPr>
              <a:xfrm flipH="1">
                <a:off x="5325635" y="1880470"/>
                <a:ext cx="2" cy="14369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D8BB0B67-CFA1-4BCE-8CEF-56F652E0A387}"/>
                </a:ext>
              </a:extLst>
            </p:cNvPr>
            <p:cNvGrpSpPr/>
            <p:nvPr/>
          </p:nvGrpSpPr>
          <p:grpSpPr>
            <a:xfrm>
              <a:off x="1996554" y="1593166"/>
              <a:ext cx="3014830" cy="3023092"/>
              <a:chOff x="5051666" y="1447084"/>
              <a:chExt cx="3940732" cy="3373134"/>
            </a:xfrm>
          </p:grpSpPr>
          <p:sp>
            <p:nvSpPr>
              <p:cNvPr id="190" name="TextBox 189">
                <a:extLst>
                  <a:ext uri="{FF2B5EF4-FFF2-40B4-BE49-F238E27FC236}">
                    <a16:creationId xmlns:a16="http://schemas.microsoft.com/office/drawing/2014/main" id="{71EFD12F-2C67-4CDF-A229-44B5B8694278}"/>
                  </a:ext>
                </a:extLst>
              </p:cNvPr>
              <p:cNvSpPr txBox="1"/>
              <p:nvPr/>
            </p:nvSpPr>
            <p:spPr>
              <a:xfrm>
                <a:off x="6997498" y="4671878"/>
                <a:ext cx="1994900" cy="148340"/>
              </a:xfrm>
              <a:prstGeom prst="rect">
                <a:avLst/>
              </a:prstGeom>
              <a:noFill/>
            </p:spPr>
            <p:txBody>
              <a:bodyPr wrap="square" lIns="0" tIns="0" rIns="0" bIns="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Helvetica Neue"/>
                  </a:rPr>
                  <a:t>Scale up for production use</a:t>
                </a:r>
              </a:p>
            </p:txBody>
          </p:sp>
          <p:grpSp>
            <p:nvGrpSpPr>
              <p:cNvPr id="191" name="Group 190">
                <a:extLst>
                  <a:ext uri="{FF2B5EF4-FFF2-40B4-BE49-F238E27FC236}">
                    <a16:creationId xmlns:a16="http://schemas.microsoft.com/office/drawing/2014/main" id="{E0A18294-C7EB-49B4-B559-15920569653F}"/>
                  </a:ext>
                </a:extLst>
              </p:cNvPr>
              <p:cNvGrpSpPr/>
              <p:nvPr/>
            </p:nvGrpSpPr>
            <p:grpSpPr>
              <a:xfrm rot="21101091">
                <a:off x="5051666" y="1447084"/>
                <a:ext cx="619458" cy="2502872"/>
                <a:chOff x="4062895" y="2026655"/>
                <a:chExt cx="619458" cy="2502872"/>
              </a:xfrm>
            </p:grpSpPr>
            <p:sp>
              <p:nvSpPr>
                <p:cNvPr id="192" name="Minus Sign 191">
                  <a:extLst>
                    <a:ext uri="{FF2B5EF4-FFF2-40B4-BE49-F238E27FC236}">
                      <a16:creationId xmlns:a16="http://schemas.microsoft.com/office/drawing/2014/main" id="{875FA25F-C070-4E31-B1E8-1687B0280F1E}"/>
                    </a:ext>
                  </a:extLst>
                </p:cNvPr>
                <p:cNvSpPr/>
                <p:nvPr/>
              </p:nvSpPr>
              <p:spPr>
                <a:xfrm rot="18602549">
                  <a:off x="3087890" y="3001660"/>
                  <a:ext cx="2479226" cy="52921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93" name="Minus Sign 192">
                  <a:extLst>
                    <a:ext uri="{FF2B5EF4-FFF2-40B4-BE49-F238E27FC236}">
                      <a16:creationId xmlns:a16="http://schemas.microsoft.com/office/drawing/2014/main" id="{74A9B450-4CC0-46CB-B3A2-C846B269B61D}"/>
                    </a:ext>
                  </a:extLst>
                </p:cNvPr>
                <p:cNvSpPr/>
                <p:nvPr/>
              </p:nvSpPr>
              <p:spPr>
                <a:xfrm rot="3674547">
                  <a:off x="3178132" y="3025306"/>
                  <a:ext cx="2479226" cy="529216"/>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Trebuchet MS"/>
                    <a:ea typeface="+mn-ea"/>
                    <a:cs typeface="+mn-cs"/>
                  </a:endParaRPr>
                </a:p>
              </p:txBody>
            </p:sp>
          </p:grpSp>
        </p:grpSp>
        <p:grpSp>
          <p:nvGrpSpPr>
            <p:cNvPr id="183" name="Group 182">
              <a:extLst>
                <a:ext uri="{FF2B5EF4-FFF2-40B4-BE49-F238E27FC236}">
                  <a16:creationId xmlns:a16="http://schemas.microsoft.com/office/drawing/2014/main" id="{D8E99C5F-F34D-4F49-B597-6331F7C01C55}"/>
                </a:ext>
              </a:extLst>
            </p:cNvPr>
            <p:cNvGrpSpPr/>
            <p:nvPr/>
          </p:nvGrpSpPr>
          <p:grpSpPr>
            <a:xfrm>
              <a:off x="1458543" y="1308865"/>
              <a:ext cx="2395127" cy="3331142"/>
              <a:chOff x="4369686" y="1129865"/>
              <a:chExt cx="3130709" cy="3716853"/>
            </a:xfrm>
          </p:grpSpPr>
          <p:cxnSp>
            <p:nvCxnSpPr>
              <p:cNvPr id="186" name="Straight Arrow Connector 185">
                <a:extLst>
                  <a:ext uri="{FF2B5EF4-FFF2-40B4-BE49-F238E27FC236}">
                    <a16:creationId xmlns:a16="http://schemas.microsoft.com/office/drawing/2014/main" id="{67816B1A-6648-481F-B4D5-2A7F563981B0}"/>
                  </a:ext>
                </a:extLst>
              </p:cNvPr>
              <p:cNvCxnSpPr>
                <a:cxnSpLocks/>
              </p:cNvCxnSpPr>
              <p:nvPr/>
            </p:nvCxnSpPr>
            <p:spPr>
              <a:xfrm flipV="1">
                <a:off x="5510147" y="1129865"/>
                <a:ext cx="963882" cy="436306"/>
              </a:xfrm>
              <a:prstGeom prst="straightConnector1">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324CCF85-83BF-4556-9351-C53C32B652F7}"/>
                  </a:ext>
                </a:extLst>
              </p:cNvPr>
              <p:cNvSpPr txBox="1"/>
              <p:nvPr/>
            </p:nvSpPr>
            <p:spPr>
              <a:xfrm>
                <a:off x="6250963" y="3498260"/>
                <a:ext cx="906239" cy="463608"/>
              </a:xfrm>
              <a:prstGeom prst="rect">
                <a:avLst/>
              </a:prstGeom>
              <a:noFill/>
            </p:spPr>
            <p:txBody>
              <a:bodyPr wrap="square" lIns="0" tIns="0" rIns="0" bIns="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Helvetica Neue"/>
                  </a:rPr>
                  <a:t>Database Native Replication</a:t>
                </a:r>
              </a:p>
            </p:txBody>
          </p:sp>
          <p:sp>
            <p:nvSpPr>
              <p:cNvPr id="188" name="TextBox 187">
                <a:extLst>
                  <a:ext uri="{FF2B5EF4-FFF2-40B4-BE49-F238E27FC236}">
                    <a16:creationId xmlns:a16="http://schemas.microsoft.com/office/drawing/2014/main" id="{28DB62F4-1412-4958-B528-A30CA5746488}"/>
                  </a:ext>
                </a:extLst>
              </p:cNvPr>
              <p:cNvSpPr txBox="1"/>
              <p:nvPr/>
            </p:nvSpPr>
            <p:spPr>
              <a:xfrm>
                <a:off x="4369686" y="4698378"/>
                <a:ext cx="1942049" cy="148340"/>
              </a:xfrm>
              <a:prstGeom prst="rect">
                <a:avLst/>
              </a:prstGeom>
              <a:noFill/>
            </p:spPr>
            <p:txBody>
              <a:bodyPr wrap="square" lIns="0" tIns="0" rIns="0" bIns="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Helvetica Neue"/>
                  </a:rPr>
                  <a:t>Scaled down stand-by DR</a:t>
                </a:r>
              </a:p>
            </p:txBody>
          </p:sp>
          <p:cxnSp>
            <p:nvCxnSpPr>
              <p:cNvPr id="189" name="Straight Arrow Connector 188">
                <a:extLst>
                  <a:ext uri="{FF2B5EF4-FFF2-40B4-BE49-F238E27FC236}">
                    <a16:creationId xmlns:a16="http://schemas.microsoft.com/office/drawing/2014/main" id="{D35BC6D8-F99F-4B64-AB2C-B789DAA60B8A}"/>
                  </a:ext>
                </a:extLst>
              </p:cNvPr>
              <p:cNvCxnSpPr>
                <a:cxnSpLocks/>
                <a:stCxn id="221" idx="3"/>
                <a:endCxn id="207" idx="2"/>
              </p:cNvCxnSpPr>
              <p:nvPr/>
            </p:nvCxnSpPr>
            <p:spPr>
              <a:xfrm flipV="1">
                <a:off x="5858885" y="3784999"/>
                <a:ext cx="1641510" cy="1372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 name="Group 3">
            <a:extLst>
              <a:ext uri="{FF2B5EF4-FFF2-40B4-BE49-F238E27FC236}">
                <a16:creationId xmlns:a16="http://schemas.microsoft.com/office/drawing/2014/main" id="{62DB7CB9-E004-46F4-A8A8-06C238F73F51}"/>
              </a:ext>
            </a:extLst>
          </p:cNvPr>
          <p:cNvGrpSpPr/>
          <p:nvPr/>
        </p:nvGrpSpPr>
        <p:grpSpPr>
          <a:xfrm>
            <a:off x="4751388" y="1472473"/>
            <a:ext cx="3997325" cy="3002601"/>
            <a:chOff x="4751388" y="1121296"/>
            <a:chExt cx="3997325" cy="3002601"/>
          </a:xfrm>
        </p:grpSpPr>
        <p:sp>
          <p:nvSpPr>
            <p:cNvPr id="269" name="Rectangle 268">
              <a:extLst>
                <a:ext uri="{FF2B5EF4-FFF2-40B4-BE49-F238E27FC236}">
                  <a16:creationId xmlns:a16="http://schemas.microsoft.com/office/drawing/2014/main" id="{B0598587-A0A9-4ED5-9E9D-9821EF527115}"/>
                </a:ext>
              </a:extLst>
            </p:cNvPr>
            <p:cNvSpPr/>
            <p:nvPr/>
          </p:nvSpPr>
          <p:spPr>
            <a:xfrm>
              <a:off x="4918364" y="1140492"/>
              <a:ext cx="3663372" cy="2964209"/>
            </a:xfrm>
            <a:prstGeom prst="rect">
              <a:avLst/>
            </a:prstGeom>
          </p:spPr>
          <p:txBody>
            <a:bodyPr wrap="square">
              <a:spAutoFit/>
            </a:bodyPr>
            <a:lstStyle/>
            <a:p>
              <a:pPr marL="0" marR="0" lvl="0" indent="0" algn="l" defTabSz="914286" rtl="0" eaLnBrk="1" fontAlgn="auto" latinLnBrk="0" hangingPunct="1">
                <a:lnSpc>
                  <a:spcPct val="150000"/>
                </a:lnSpc>
                <a:spcBef>
                  <a:spcPts val="0"/>
                </a:spcBef>
                <a:spcAft>
                  <a:spcPts val="0"/>
                </a:spcAft>
                <a:buClrTx/>
                <a:buSzTx/>
                <a:buFontTx/>
                <a:buNone/>
                <a:tabLst/>
                <a:defRPr/>
              </a:pPr>
              <a:r>
                <a:rPr kumimoji="0" lang="en-IN" altLang="en-US" sz="900" b="1" i="0" u="sng" strike="noStrike" kern="1200" cap="none" spc="0" normalizeH="0" baseline="0" noProof="0" dirty="0">
                  <a:ln>
                    <a:noFill/>
                  </a:ln>
                  <a:solidFill>
                    <a:prstClr val="black"/>
                  </a:solidFill>
                  <a:effectLst/>
                  <a:uLnTx/>
                  <a:uFillTx/>
                  <a:latin typeface="Trebuchet MS"/>
                  <a:ea typeface="+mn-ea"/>
                  <a:cs typeface="+mn-cs"/>
                </a:rPr>
                <a:t>Pre-requisites</a:t>
              </a:r>
            </a:p>
            <a:p>
              <a:pPr marL="171450" marR="0" lvl="0" indent="-171450" algn="l" defTabSz="914286" rtl="0" eaLnBrk="1" fontAlgn="auto" latinLnBrk="0" hangingPunct="1">
                <a:lnSpc>
                  <a:spcPct val="150000"/>
                </a:lnSpc>
                <a:spcBef>
                  <a:spcPts val="0"/>
                </a:spcBef>
                <a:spcAft>
                  <a:spcPts val="0"/>
                </a:spcAft>
                <a:buClrTx/>
                <a:buSzTx/>
                <a:buFont typeface="+mj-lt"/>
                <a:buAutoNum type="arabicPeriod"/>
                <a:tabLst/>
                <a:defRPr/>
              </a:pPr>
              <a:r>
                <a:rPr kumimoji="0" lang="en-IN" sz="900" b="0" i="0" u="none" strike="noStrike" kern="1200" cap="none" spc="0" normalizeH="0" baseline="0" noProof="0" dirty="0">
                  <a:ln>
                    <a:noFill/>
                  </a:ln>
                  <a:solidFill>
                    <a:prstClr val="black"/>
                  </a:solidFill>
                  <a:effectLst/>
                  <a:uLnTx/>
                  <a:uFillTx/>
                  <a:latin typeface="Trebuchet MS"/>
                  <a:ea typeface="+mn-ea"/>
                  <a:cs typeface="+mn-cs"/>
                </a:rPr>
                <a:t>Carbonite agents in the primary site</a:t>
              </a:r>
            </a:p>
            <a:p>
              <a:pPr marL="171450" marR="0" lvl="0" indent="-171450" algn="l" defTabSz="914286" rtl="0" eaLnBrk="1" fontAlgn="auto" latinLnBrk="0" hangingPunct="1">
                <a:lnSpc>
                  <a:spcPct val="150000"/>
                </a:lnSpc>
                <a:spcBef>
                  <a:spcPts val="0"/>
                </a:spcBef>
                <a:spcAft>
                  <a:spcPts val="0"/>
                </a:spcAft>
                <a:buClrTx/>
                <a:buSzTx/>
                <a:buFont typeface="+mj-lt"/>
                <a:buAutoNum type="arabicPeriod"/>
                <a:tabLst/>
                <a:defRPr/>
              </a:pPr>
              <a:r>
                <a:rPr kumimoji="0" lang="en-IN" sz="900" b="0" i="0" u="none" strike="noStrike" kern="1200" cap="none" spc="0" normalizeH="0" baseline="0" noProof="0" dirty="0">
                  <a:ln>
                    <a:noFill/>
                  </a:ln>
                  <a:solidFill>
                    <a:prstClr val="black"/>
                  </a:solidFill>
                  <a:effectLst/>
                  <a:uLnTx/>
                  <a:uFillTx/>
                  <a:latin typeface="Trebuchet MS"/>
                  <a:ea typeface="+mn-ea"/>
                  <a:cs typeface="+mn-cs"/>
                </a:rPr>
                <a:t>Carbonite console server in DR site</a:t>
              </a:r>
            </a:p>
            <a:p>
              <a:pPr marL="171450" marR="0" lvl="0" indent="-171450" algn="l" defTabSz="914286" rtl="0" eaLnBrk="1" fontAlgn="b" latinLnBrk="0" hangingPunct="1">
                <a:lnSpc>
                  <a:spcPct val="150000"/>
                </a:lnSpc>
                <a:spcBef>
                  <a:spcPts val="0"/>
                </a:spcBef>
                <a:spcAft>
                  <a:spcPts val="0"/>
                </a:spcAft>
                <a:buClrTx/>
                <a:buSzTx/>
                <a:buFont typeface="+mj-lt"/>
                <a:buAutoNum type="arabicPeriod"/>
                <a:tabLst/>
                <a:defRPr/>
              </a:pPr>
              <a:r>
                <a:rPr kumimoji="0" lang="en-IN" sz="900" b="0" i="0" u="none" strike="noStrike" kern="1200" cap="none" spc="0" normalizeH="0" baseline="0" noProof="0" dirty="0">
                  <a:ln>
                    <a:noFill/>
                  </a:ln>
                  <a:solidFill>
                    <a:prstClr val="black"/>
                  </a:solidFill>
                  <a:effectLst/>
                  <a:uLnTx/>
                  <a:uFillTx/>
                  <a:latin typeface="Trebuchet MS"/>
                  <a:ea typeface="+mn-ea"/>
                  <a:cs typeface="+mn-cs"/>
                </a:rPr>
                <a:t>Carbonite management server in DR site</a:t>
              </a:r>
            </a:p>
            <a:p>
              <a:pPr marL="171450" marR="0" lvl="0" indent="-171450" algn="l" defTabSz="914286" rtl="0" eaLnBrk="1" fontAlgn="b" latinLnBrk="0" hangingPunct="1">
                <a:lnSpc>
                  <a:spcPct val="150000"/>
                </a:lnSpc>
                <a:spcBef>
                  <a:spcPts val="0"/>
                </a:spcBef>
                <a:spcAft>
                  <a:spcPts val="0"/>
                </a:spcAft>
                <a:buClrTx/>
                <a:buSzTx/>
                <a:buFont typeface="+mj-lt"/>
                <a:buAutoNum type="arabicPeriod"/>
                <a:tabLst/>
                <a:defRPr/>
              </a:pPr>
              <a:endParaRPr kumimoji="0" lang="en-IN" sz="9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914286" rtl="0" eaLnBrk="1" fontAlgn="auto" latinLnBrk="0" hangingPunct="1">
                <a:lnSpc>
                  <a:spcPct val="150000"/>
                </a:lnSpc>
                <a:spcBef>
                  <a:spcPts val="0"/>
                </a:spcBef>
                <a:spcAft>
                  <a:spcPts val="0"/>
                </a:spcAft>
                <a:buClrTx/>
                <a:buSzTx/>
                <a:buFontTx/>
                <a:buNone/>
                <a:tabLst/>
                <a:defRPr/>
              </a:pPr>
              <a:r>
                <a:rPr kumimoji="0" lang="en-IN" altLang="en-US" sz="900" b="1" i="0" u="sng" strike="noStrike" kern="1200" cap="none" spc="0" normalizeH="0" baseline="0" noProof="0" dirty="0">
                  <a:ln>
                    <a:noFill/>
                  </a:ln>
                  <a:solidFill>
                    <a:prstClr val="black"/>
                  </a:solidFill>
                  <a:effectLst/>
                  <a:uLnTx/>
                  <a:uFillTx/>
                  <a:latin typeface="Trebuchet MS"/>
                  <a:ea typeface="+mn-ea"/>
                  <a:cs typeface="+mn-cs"/>
                </a:rPr>
                <a:t>Work Flow  </a:t>
              </a:r>
            </a:p>
            <a:p>
              <a:pPr marL="171450" marR="0" lvl="0" indent="-171450" algn="l" defTabSz="914286" rtl="0" eaLnBrk="1" fontAlgn="auto" latinLnBrk="0" hangingPunct="1">
                <a:lnSpc>
                  <a:spcPct val="150000"/>
                </a:lnSpc>
                <a:spcBef>
                  <a:spcPts val="0"/>
                </a:spcBef>
                <a:spcAft>
                  <a:spcPts val="0"/>
                </a:spcAft>
                <a:buClrTx/>
                <a:buSzTx/>
                <a:buFont typeface="+mj-lt"/>
                <a:buAutoNum type="arabicPeriod"/>
                <a:tabLst/>
                <a:defRPr/>
              </a:pPr>
              <a:r>
                <a:rPr kumimoji="0" lang="en-IN" altLang="en-US" sz="900" b="0" i="0" u="none" strike="noStrike" kern="1200" cap="none" spc="0" normalizeH="0" baseline="0" noProof="0" dirty="0">
                  <a:ln>
                    <a:noFill/>
                  </a:ln>
                  <a:solidFill>
                    <a:prstClr val="black"/>
                  </a:solidFill>
                  <a:effectLst/>
                  <a:uLnTx/>
                  <a:uFillTx/>
                  <a:latin typeface="Trebuchet MS"/>
                  <a:ea typeface="+mn-ea"/>
                  <a:cs typeface="+mn-cs"/>
                </a:rPr>
                <a:t>Carbonite agent is installed at each of source servers.</a:t>
              </a:r>
            </a:p>
            <a:p>
              <a:pPr marL="171450" marR="0" lvl="0" indent="-171450" algn="l" defTabSz="914286" rtl="0" eaLnBrk="1" fontAlgn="auto" latinLnBrk="0" hangingPunct="1">
                <a:lnSpc>
                  <a:spcPct val="150000"/>
                </a:lnSpc>
                <a:spcBef>
                  <a:spcPts val="0"/>
                </a:spcBef>
                <a:spcAft>
                  <a:spcPts val="0"/>
                </a:spcAft>
                <a:buClrTx/>
                <a:buSzTx/>
                <a:buFont typeface="+mj-lt"/>
                <a:buAutoNum type="arabicPeriod"/>
                <a:tabLst/>
                <a:defRPr/>
              </a:pPr>
              <a:r>
                <a:rPr kumimoji="0" lang="en-IN" altLang="en-US" sz="900" b="0" i="0" u="none" strike="noStrike" kern="1200" cap="none" spc="0" normalizeH="0" baseline="0" noProof="0" dirty="0">
                  <a:ln>
                    <a:noFill/>
                  </a:ln>
                  <a:solidFill>
                    <a:prstClr val="black"/>
                  </a:solidFill>
                  <a:effectLst/>
                  <a:uLnTx/>
                  <a:uFillTx/>
                  <a:latin typeface="Trebuchet MS"/>
                  <a:ea typeface="+mn-ea"/>
                  <a:cs typeface="+mn-cs"/>
                </a:rPr>
                <a:t>The agent communicates to the Carbonite Console server </a:t>
              </a:r>
            </a:p>
            <a:p>
              <a:pPr marL="171450" marR="0" lvl="0" indent="-171450" algn="l" defTabSz="914286" rtl="0" eaLnBrk="1" fontAlgn="auto" latinLnBrk="0" hangingPunct="1">
                <a:lnSpc>
                  <a:spcPct val="150000"/>
                </a:lnSpc>
                <a:spcBef>
                  <a:spcPts val="0"/>
                </a:spcBef>
                <a:spcAft>
                  <a:spcPts val="0"/>
                </a:spcAft>
                <a:buClrTx/>
                <a:buSzTx/>
                <a:buFont typeface="+mj-lt"/>
                <a:buAutoNum type="arabicPeriod"/>
                <a:tabLst/>
                <a:defRPr/>
              </a:pPr>
              <a:r>
                <a:rPr kumimoji="0" lang="en-IN" altLang="en-US" sz="900" b="0" i="0" u="none" strike="noStrike" kern="1200" cap="none" spc="0" normalizeH="0" baseline="0" noProof="0" dirty="0">
                  <a:ln>
                    <a:noFill/>
                  </a:ln>
                  <a:solidFill>
                    <a:prstClr val="black"/>
                  </a:solidFill>
                  <a:effectLst/>
                  <a:uLnTx/>
                  <a:uFillTx/>
                  <a:latin typeface="Trebuchet MS"/>
                  <a:ea typeface="+mn-ea"/>
                  <a:cs typeface="+mn-cs"/>
                </a:rPr>
                <a:t> Data is replicated to the DR site from primary to DR</a:t>
              </a:r>
            </a:p>
            <a:p>
              <a:pPr marL="171450" marR="0" lvl="0" indent="-171450" algn="l" defTabSz="914286" rtl="0" eaLnBrk="1" fontAlgn="auto" latinLnBrk="0" hangingPunct="1">
                <a:lnSpc>
                  <a:spcPct val="150000"/>
                </a:lnSpc>
                <a:spcBef>
                  <a:spcPts val="0"/>
                </a:spcBef>
                <a:spcAft>
                  <a:spcPts val="0"/>
                </a:spcAft>
                <a:buClrTx/>
                <a:buSzTx/>
                <a:buFont typeface="+mj-lt"/>
                <a:buAutoNum type="arabicPeriod"/>
                <a:tabLst/>
                <a:defRPr/>
              </a:pPr>
              <a:r>
                <a:rPr kumimoji="0" lang="en-IN" altLang="en-US" sz="900" b="0" i="0" u="none" strike="noStrike" kern="1200" cap="none" spc="0" normalizeH="0" baseline="0" noProof="0" dirty="0">
                  <a:ln>
                    <a:noFill/>
                  </a:ln>
                  <a:solidFill>
                    <a:prstClr val="black"/>
                  </a:solidFill>
                  <a:effectLst/>
                  <a:uLnTx/>
                  <a:uFillTx/>
                  <a:latin typeface="Trebuchet MS"/>
                  <a:ea typeface="+mn-ea"/>
                  <a:cs typeface="+mn-cs"/>
                </a:rPr>
                <a:t>During the fail over , final sync is performed by the Carbonite console server and VM at the DR site is brought up.</a:t>
              </a:r>
            </a:p>
            <a:p>
              <a:pPr marL="171450" marR="0" lvl="0" indent="-171450" algn="l" defTabSz="914286" rtl="0" eaLnBrk="1" fontAlgn="auto" latinLnBrk="0" hangingPunct="1">
                <a:lnSpc>
                  <a:spcPct val="150000"/>
                </a:lnSpc>
                <a:spcBef>
                  <a:spcPts val="0"/>
                </a:spcBef>
                <a:spcAft>
                  <a:spcPts val="0"/>
                </a:spcAft>
                <a:buClrTx/>
                <a:buSzTx/>
                <a:buFont typeface="+mj-lt"/>
                <a:buAutoNum type="arabicPeriod"/>
                <a:tabLst/>
                <a:defRPr/>
              </a:pPr>
              <a:r>
                <a:rPr kumimoji="0" lang="en-IN" altLang="en-US" sz="900" b="0" i="0" u="none" strike="noStrike" kern="1200" cap="none" spc="0" normalizeH="0" baseline="0" noProof="0" dirty="0">
                  <a:ln>
                    <a:noFill/>
                  </a:ln>
                  <a:solidFill>
                    <a:prstClr val="black"/>
                  </a:solidFill>
                  <a:effectLst/>
                  <a:uLnTx/>
                  <a:uFillTx/>
                  <a:latin typeface="Trebuchet MS"/>
                  <a:ea typeface="+mn-ea"/>
                  <a:cs typeface="+mn-cs"/>
                </a:rPr>
                <a:t>During fail back , the data is replicated back to primary site ( reverse replication. </a:t>
              </a:r>
            </a:p>
            <a:p>
              <a:pPr marL="0" marR="0" lvl="0" indent="0" algn="l" defTabSz="914286" rtl="0" eaLnBrk="1" fontAlgn="b" latinLnBrk="0" hangingPunct="1">
                <a:lnSpc>
                  <a:spcPct val="150000"/>
                </a:lnSpc>
                <a:spcBef>
                  <a:spcPts val="0"/>
                </a:spcBef>
                <a:spcAft>
                  <a:spcPts val="0"/>
                </a:spcAft>
                <a:buClrTx/>
                <a:buSzTx/>
                <a:buFontTx/>
                <a:buNone/>
                <a:tabLst/>
                <a:defRPr/>
              </a:pPr>
              <a:endParaRPr kumimoji="0" lang="en-IN"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1" name="Rectangle: Rounded Corners 270">
              <a:extLst>
                <a:ext uri="{FF2B5EF4-FFF2-40B4-BE49-F238E27FC236}">
                  <a16:creationId xmlns:a16="http://schemas.microsoft.com/office/drawing/2014/main" id="{1D6C1D9A-79D5-4DBF-B60D-C37A374EE572}"/>
                </a:ext>
              </a:extLst>
            </p:cNvPr>
            <p:cNvSpPr/>
            <p:nvPr/>
          </p:nvSpPr>
          <p:spPr>
            <a:xfrm>
              <a:off x="4751388" y="1121296"/>
              <a:ext cx="3997325" cy="3002601"/>
            </a:xfrm>
            <a:prstGeom prst="roundRect">
              <a:avLst>
                <a:gd name="adj" fmla="val 6615"/>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Trebuchet MS"/>
                <a:ea typeface="+mn-ea"/>
                <a:cs typeface="+mn-cs"/>
              </a:endParaRPr>
            </a:p>
          </p:txBody>
        </p:sp>
      </p:grpSp>
    </p:spTree>
    <p:extLst>
      <p:ext uri="{BB962C8B-B14F-4D97-AF65-F5344CB8AC3E}">
        <p14:creationId xmlns:p14="http://schemas.microsoft.com/office/powerpoint/2010/main" val="3947681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E2E982-4446-46F4-937E-7C553F4C13F5}"/>
              </a:ext>
            </a:extLst>
          </p:cNvPr>
          <p:cNvSpPr txBox="1">
            <a:spLocks/>
          </p:cNvSpPr>
          <p:nvPr/>
        </p:nvSpPr>
        <p:spPr>
          <a:xfrm>
            <a:off x="1112981" y="399390"/>
            <a:ext cx="8504306" cy="755699"/>
          </a:xfrm>
          <a:prstGeom prst="rect">
            <a:avLst/>
          </a:prstGeom>
        </p:spPr>
        <p:txBody>
          <a:bodyPr vert="horz" lIns="68580" tIns="34290" rIns="68580" bIns="34290" rtlCol="0" anchor="t">
            <a:normAutofit fontScale="97500" lnSpcReduction="10000"/>
          </a:bodyPr>
          <a:lstStyle>
            <a:lvl1pPr algn="l" defTabSz="685800" rtl="0" eaLnBrk="1" latinLnBrk="0" hangingPunct="1">
              <a:lnSpc>
                <a:spcPct val="90000"/>
              </a:lnSpc>
              <a:spcBef>
                <a:spcPct val="0"/>
              </a:spcBef>
              <a:buNone/>
              <a:defRPr lang="en-IN" sz="2100" b="1" kern="1200">
                <a:solidFill>
                  <a:schemeClr val="tx1"/>
                </a:solidFill>
                <a:latin typeface="Arial Narrow" panose="020B060602020203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br>
              <a:rPr kumimoji="0" lang="en-IN" sz="27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br>
            <a:endParaRPr kumimoji="0" lang="en-IN" sz="27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21" name="Title 82">
            <a:extLst>
              <a:ext uri="{FF2B5EF4-FFF2-40B4-BE49-F238E27FC236}">
                <a16:creationId xmlns:a16="http://schemas.microsoft.com/office/drawing/2014/main" id="{36F14580-3A5B-4B60-BD92-3451F5899CB2}"/>
              </a:ext>
            </a:extLst>
          </p:cNvPr>
          <p:cNvSpPr>
            <a:spLocks noGrp="1"/>
          </p:cNvSpPr>
          <p:nvPr>
            <p:ph type="title"/>
          </p:nvPr>
        </p:nvSpPr>
        <p:spPr/>
        <p:txBody>
          <a:bodyPr/>
          <a:lstStyle/>
          <a:p>
            <a:r>
              <a:rPr lang="en-US" dirty="0"/>
              <a:t>AWS &amp; Sify (RPO &amp; </a:t>
            </a:r>
            <a:r>
              <a:rPr lang="en-US" dirty="0" err="1"/>
              <a:t>rto</a:t>
            </a:r>
            <a:r>
              <a:rPr lang="en-US" dirty="0"/>
              <a:t>)</a:t>
            </a:r>
            <a:endParaRPr lang="en-IN" dirty="0"/>
          </a:p>
        </p:txBody>
      </p:sp>
      <p:sp>
        <p:nvSpPr>
          <p:cNvPr id="5" name="Content Placeholder 4">
            <a:extLst>
              <a:ext uri="{FF2B5EF4-FFF2-40B4-BE49-F238E27FC236}">
                <a16:creationId xmlns:a16="http://schemas.microsoft.com/office/drawing/2014/main" id="{5064ADF2-3954-45D2-BF40-84408F4884F0}"/>
              </a:ext>
            </a:extLst>
          </p:cNvPr>
          <p:cNvSpPr>
            <a:spLocks noGrp="1"/>
          </p:cNvSpPr>
          <p:nvPr>
            <p:ph idx="1"/>
          </p:nvPr>
        </p:nvSpPr>
        <p:spPr/>
        <p:txBody>
          <a:bodyPr>
            <a:normAutofit/>
          </a:bodyPr>
          <a:lstStyle/>
          <a:p>
            <a:r>
              <a:rPr lang="en-US" sz="1400" dirty="0"/>
              <a:t>RPO &lt;30 min</a:t>
            </a:r>
          </a:p>
          <a:p>
            <a:r>
              <a:rPr lang="en-US" sz="1400" dirty="0"/>
              <a:t>RTO &lt; 4 </a:t>
            </a:r>
            <a:r>
              <a:rPr lang="en-US" sz="1400" dirty="0" err="1"/>
              <a:t>Hr</a:t>
            </a:r>
            <a:r>
              <a:rPr lang="en-US" sz="1400" dirty="0"/>
              <a:t> RTO dependent on number of servers ***</a:t>
            </a:r>
          </a:p>
          <a:p>
            <a:r>
              <a:rPr lang="en-US" sz="1400" dirty="0"/>
              <a:t>Connectivity 50 Mbps P2P link between AWS and Sify DR </a:t>
            </a:r>
          </a:p>
          <a:p>
            <a:r>
              <a:rPr lang="en-US" sz="1400" dirty="0"/>
              <a:t>Agent based replication will enable data replication between AWS site and Sify DR Site </a:t>
            </a:r>
          </a:p>
          <a:p>
            <a:r>
              <a:rPr lang="en-US" sz="1400" dirty="0"/>
              <a:t>Database replication shall be on native as async for continuous data replication to Sify DR</a:t>
            </a:r>
          </a:p>
          <a:p>
            <a:r>
              <a:rPr lang="en-US" sz="1400" dirty="0"/>
              <a:t>Standby environment in Sify will be scaled up for production load</a:t>
            </a:r>
          </a:p>
        </p:txBody>
      </p:sp>
      <p:grpSp>
        <p:nvGrpSpPr>
          <p:cNvPr id="6" name="Group 5">
            <a:extLst>
              <a:ext uri="{FF2B5EF4-FFF2-40B4-BE49-F238E27FC236}">
                <a16:creationId xmlns:a16="http://schemas.microsoft.com/office/drawing/2014/main" id="{24DC9F4D-0304-407C-8747-7006CC774E69}"/>
              </a:ext>
            </a:extLst>
          </p:cNvPr>
          <p:cNvGrpSpPr/>
          <p:nvPr/>
        </p:nvGrpSpPr>
        <p:grpSpPr>
          <a:xfrm>
            <a:off x="971600" y="2843914"/>
            <a:ext cx="6670744" cy="2013565"/>
            <a:chOff x="1326194" y="3780633"/>
            <a:chExt cx="4004928" cy="1208888"/>
          </a:xfrm>
        </p:grpSpPr>
        <p:grpSp>
          <p:nvGrpSpPr>
            <p:cNvPr id="10" name="Group 9">
              <a:extLst>
                <a:ext uri="{FF2B5EF4-FFF2-40B4-BE49-F238E27FC236}">
                  <a16:creationId xmlns:a16="http://schemas.microsoft.com/office/drawing/2014/main" id="{C16BA09A-B456-4EE8-80A6-C4B6D41DB265}"/>
                </a:ext>
              </a:extLst>
            </p:cNvPr>
            <p:cNvGrpSpPr/>
            <p:nvPr/>
          </p:nvGrpSpPr>
          <p:grpSpPr>
            <a:xfrm>
              <a:off x="3962714" y="3798191"/>
              <a:ext cx="1368408" cy="848915"/>
              <a:chOff x="1964317" y="3953107"/>
              <a:chExt cx="2023880" cy="1805551"/>
            </a:xfrm>
          </p:grpSpPr>
          <p:sp>
            <p:nvSpPr>
              <p:cNvPr id="11" name="Cloud 10">
                <a:extLst>
                  <a:ext uri="{FF2B5EF4-FFF2-40B4-BE49-F238E27FC236}">
                    <a16:creationId xmlns:a16="http://schemas.microsoft.com/office/drawing/2014/main" id="{CD61C454-4125-4AF0-9F45-1CD38B33B70A}"/>
                  </a:ext>
                </a:extLst>
              </p:cNvPr>
              <p:cNvSpPr/>
              <p:nvPr/>
            </p:nvSpPr>
            <p:spPr>
              <a:xfrm>
                <a:off x="1964317" y="4214820"/>
                <a:ext cx="2023880" cy="1543838"/>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panose="020F0502020204030204"/>
                  <a:ea typeface="+mn-ea"/>
                  <a:cs typeface="+mn-cs"/>
                  <a:sym typeface="Arial"/>
                  <a:rtl val="0"/>
                </a:endParaRPr>
              </a:p>
            </p:txBody>
          </p:sp>
          <p:grpSp>
            <p:nvGrpSpPr>
              <p:cNvPr id="12" name="Group 11">
                <a:extLst>
                  <a:ext uri="{FF2B5EF4-FFF2-40B4-BE49-F238E27FC236}">
                    <a16:creationId xmlns:a16="http://schemas.microsoft.com/office/drawing/2014/main" id="{AEC5A977-4801-4003-A0C5-994233756F5A}"/>
                  </a:ext>
                </a:extLst>
              </p:cNvPr>
              <p:cNvGrpSpPr/>
              <p:nvPr/>
            </p:nvGrpSpPr>
            <p:grpSpPr>
              <a:xfrm>
                <a:off x="2288712" y="3953107"/>
                <a:ext cx="1375090" cy="1001777"/>
                <a:chOff x="2101232" y="3575121"/>
                <a:chExt cx="1375090" cy="1001777"/>
              </a:xfrm>
            </p:grpSpPr>
            <p:pic>
              <p:nvPicPr>
                <p:cNvPr id="13" name="Picture 12">
                  <a:extLst>
                    <a:ext uri="{FF2B5EF4-FFF2-40B4-BE49-F238E27FC236}">
                      <a16:creationId xmlns:a16="http://schemas.microsoft.com/office/drawing/2014/main" id="{648FC034-D0B9-4168-B60A-FBF4652DBE5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88183" y="3575121"/>
                  <a:ext cx="769534" cy="648072"/>
                </a:xfrm>
                <a:prstGeom prst="rect">
                  <a:avLst/>
                </a:prstGeom>
              </p:spPr>
            </p:pic>
            <p:sp>
              <p:nvSpPr>
                <p:cNvPr id="14" name="TextBox 1123">
                  <a:extLst>
                    <a:ext uri="{FF2B5EF4-FFF2-40B4-BE49-F238E27FC236}">
                      <a16:creationId xmlns:a16="http://schemas.microsoft.com/office/drawing/2014/main" id="{EDC912A7-A0CE-4759-AD00-5C1425A5BDB9}"/>
                    </a:ext>
                  </a:extLst>
                </p:cNvPr>
                <p:cNvSpPr txBox="1"/>
                <p:nvPr/>
              </p:nvSpPr>
              <p:spPr>
                <a:xfrm>
                  <a:off x="2101232" y="4223191"/>
                  <a:ext cx="1375090" cy="35370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cs typeface="Arial"/>
                      <a:sym typeface="Arial"/>
                      <a:rtl val="0"/>
                    </a:rPr>
                    <a:t>Sify DC</a:t>
                  </a:r>
                </a:p>
              </p:txBody>
            </p:sp>
          </p:grpSp>
        </p:grpSp>
        <p:grpSp>
          <p:nvGrpSpPr>
            <p:cNvPr id="15" name="Group 14">
              <a:extLst>
                <a:ext uri="{FF2B5EF4-FFF2-40B4-BE49-F238E27FC236}">
                  <a16:creationId xmlns:a16="http://schemas.microsoft.com/office/drawing/2014/main" id="{9CF80D70-E2DB-401B-A090-2F3C35C93623}"/>
                </a:ext>
              </a:extLst>
            </p:cNvPr>
            <p:cNvGrpSpPr/>
            <p:nvPr/>
          </p:nvGrpSpPr>
          <p:grpSpPr>
            <a:xfrm>
              <a:off x="1326194" y="3780633"/>
              <a:ext cx="1487092" cy="925736"/>
              <a:chOff x="9217520" y="4688229"/>
              <a:chExt cx="2066448" cy="1286830"/>
            </a:xfrm>
          </p:grpSpPr>
          <p:pic>
            <p:nvPicPr>
              <p:cNvPr id="17" name="Picture 16" descr="Image result for aws logo icon">
                <a:extLst>
                  <a:ext uri="{FF2B5EF4-FFF2-40B4-BE49-F238E27FC236}">
                    <a16:creationId xmlns:a16="http://schemas.microsoft.com/office/drawing/2014/main" id="{E4D57A98-9232-40C2-BCB7-DBC329E488D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0855" t="30552" r="18291" b="26649"/>
              <a:stretch/>
            </p:blipFill>
            <p:spPr bwMode="auto">
              <a:xfrm>
                <a:off x="9730736" y="4980608"/>
                <a:ext cx="933894" cy="656804"/>
              </a:xfrm>
              <a:prstGeom prst="rect">
                <a:avLst/>
              </a:prstGeom>
              <a:noFill/>
              <a:extLst>
                <a:ext uri="{909E8E84-426E-40DD-AFC4-6F175D3DCCD1}">
                  <a14:hiddenFill xmlns:a14="http://schemas.microsoft.com/office/drawing/2010/main">
                    <a:solidFill>
                      <a:srgbClr val="FFFFFF"/>
                    </a:solidFill>
                  </a14:hiddenFill>
                </a:ext>
              </a:extLst>
            </p:spPr>
          </p:pic>
          <p:sp>
            <p:nvSpPr>
              <p:cNvPr id="18" name="Cloud 17">
                <a:extLst>
                  <a:ext uri="{FF2B5EF4-FFF2-40B4-BE49-F238E27FC236}">
                    <a16:creationId xmlns:a16="http://schemas.microsoft.com/office/drawing/2014/main" id="{B868CE79-265E-4D05-A1D9-529BFFBA35DB}"/>
                  </a:ext>
                </a:extLst>
              </p:cNvPr>
              <p:cNvSpPr/>
              <p:nvPr/>
            </p:nvSpPr>
            <p:spPr>
              <a:xfrm>
                <a:off x="9217520" y="4688229"/>
                <a:ext cx="2066448" cy="1286830"/>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rtl val="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panose="020F0502020204030204"/>
                  <a:ea typeface="+mn-ea"/>
                  <a:cs typeface="+mn-cs"/>
                  <a:sym typeface="Arial"/>
                  <a:rtl val="0"/>
                </a:endParaRPr>
              </a:p>
            </p:txBody>
          </p:sp>
        </p:grpSp>
        <p:sp>
          <p:nvSpPr>
            <p:cNvPr id="22" name="Arrow: Up-Down 55">
              <a:extLst>
                <a:ext uri="{FF2B5EF4-FFF2-40B4-BE49-F238E27FC236}">
                  <a16:creationId xmlns:a16="http://schemas.microsoft.com/office/drawing/2014/main" id="{74F81CD3-01AC-4261-B12C-F7F97CFD21E0}"/>
                </a:ext>
              </a:extLst>
            </p:cNvPr>
            <p:cNvSpPr/>
            <p:nvPr/>
          </p:nvSpPr>
          <p:spPr>
            <a:xfrm rot="16200000">
              <a:off x="3325902" y="3761324"/>
              <a:ext cx="124196" cy="11494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294BF8C-A690-4E24-9129-2045B61EA716}"/>
                </a:ext>
              </a:extLst>
            </p:cNvPr>
            <p:cNvSpPr txBox="1"/>
            <p:nvPr/>
          </p:nvSpPr>
          <p:spPr>
            <a:xfrm>
              <a:off x="1912712" y="4712522"/>
              <a:ext cx="711370" cy="27699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Trebuchet MS"/>
                  <a:ea typeface="+mn-ea"/>
                  <a:cs typeface="+mn-cs"/>
                </a:rPr>
                <a:t>DC</a:t>
              </a:r>
            </a:p>
          </p:txBody>
        </p:sp>
        <p:sp>
          <p:nvSpPr>
            <p:cNvPr id="20" name="TextBox 19">
              <a:extLst>
                <a:ext uri="{FF2B5EF4-FFF2-40B4-BE49-F238E27FC236}">
                  <a16:creationId xmlns:a16="http://schemas.microsoft.com/office/drawing/2014/main" id="{CE6F817E-B6A9-42FD-AAA8-74C0A46FED0F}"/>
                </a:ext>
              </a:extLst>
            </p:cNvPr>
            <p:cNvSpPr txBox="1"/>
            <p:nvPr/>
          </p:nvSpPr>
          <p:spPr>
            <a:xfrm>
              <a:off x="2923439" y="4148687"/>
              <a:ext cx="980245" cy="157063"/>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prstClr val="black"/>
                  </a:solidFill>
                  <a:effectLst/>
                  <a:uLnTx/>
                  <a:uFillTx/>
                  <a:latin typeface="Trebuchet MS"/>
                  <a:ea typeface="+mn-ea"/>
                  <a:cs typeface="+mn-cs"/>
                </a:rPr>
                <a:t>Replication</a:t>
              </a:r>
            </a:p>
          </p:txBody>
        </p:sp>
        <p:sp>
          <p:nvSpPr>
            <p:cNvPr id="25" name="TextBox 24">
              <a:extLst>
                <a:ext uri="{FF2B5EF4-FFF2-40B4-BE49-F238E27FC236}">
                  <a16:creationId xmlns:a16="http://schemas.microsoft.com/office/drawing/2014/main" id="{D6329124-03A6-42D7-B99E-28EB45707C9E}"/>
                </a:ext>
              </a:extLst>
            </p:cNvPr>
            <p:cNvSpPr txBox="1"/>
            <p:nvPr/>
          </p:nvSpPr>
          <p:spPr>
            <a:xfrm>
              <a:off x="4443455" y="4706369"/>
              <a:ext cx="711370" cy="27699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Trebuchet MS"/>
                  <a:ea typeface="+mn-ea"/>
                  <a:cs typeface="+mn-cs"/>
                </a:rPr>
                <a:t>DR</a:t>
              </a:r>
            </a:p>
          </p:txBody>
        </p:sp>
      </p:grpSp>
    </p:spTree>
    <p:extLst>
      <p:ext uri="{BB962C8B-B14F-4D97-AF65-F5344CB8AC3E}">
        <p14:creationId xmlns:p14="http://schemas.microsoft.com/office/powerpoint/2010/main" val="2762932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p:txBody>
          <a:bodyPr/>
          <a:lstStyle/>
          <a:p>
            <a:r>
              <a:rPr lang="en-US" dirty="0"/>
              <a:t>CLOUD MANAGED SERVICES</a:t>
            </a:r>
            <a:endParaRPr lang="en-IN" dirty="0"/>
          </a:p>
        </p:txBody>
      </p:sp>
    </p:spTree>
    <p:extLst>
      <p:ext uri="{BB962C8B-B14F-4D97-AF65-F5344CB8AC3E}">
        <p14:creationId xmlns:p14="http://schemas.microsoft.com/office/powerpoint/2010/main" val="2437854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CDA2-DF72-794D-89D6-F214C970D5E5}"/>
              </a:ext>
            </a:extLst>
          </p:cNvPr>
          <p:cNvSpPr>
            <a:spLocks noGrp="1"/>
          </p:cNvSpPr>
          <p:nvPr>
            <p:ph type="title"/>
          </p:nvPr>
        </p:nvSpPr>
        <p:spPr/>
        <p:txBody>
          <a:bodyPr/>
          <a:lstStyle/>
          <a:p>
            <a:r>
              <a:rPr lang="en-US" dirty="0">
                <a:sym typeface="Arial"/>
              </a:rPr>
              <a:t>IT Service Management – Customer Experience</a:t>
            </a:r>
          </a:p>
        </p:txBody>
      </p:sp>
      <p:pic>
        <p:nvPicPr>
          <p:cNvPr id="5" name="Content Placeholder 4">
            <a:extLst>
              <a:ext uri="{FF2B5EF4-FFF2-40B4-BE49-F238E27FC236}">
                <a16:creationId xmlns:a16="http://schemas.microsoft.com/office/drawing/2014/main" id="{02B06F79-1E44-9B4D-90F6-E9E4D08FF84E}"/>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449796" y="880546"/>
            <a:ext cx="8244408" cy="3995460"/>
          </a:xfrm>
          <a:prstGeom prst="rect">
            <a:avLst/>
          </a:prstGeom>
        </p:spPr>
      </p:pic>
    </p:spTree>
    <p:extLst>
      <p:ext uri="{BB962C8B-B14F-4D97-AF65-F5344CB8AC3E}">
        <p14:creationId xmlns:p14="http://schemas.microsoft.com/office/powerpoint/2010/main" val="905969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9930-E473-446F-9B3C-0199C02D8339}"/>
              </a:ext>
            </a:extLst>
          </p:cNvPr>
          <p:cNvSpPr>
            <a:spLocks noGrp="1"/>
          </p:cNvSpPr>
          <p:nvPr>
            <p:ph type="title"/>
          </p:nvPr>
        </p:nvSpPr>
        <p:spPr/>
        <p:txBody>
          <a:bodyPr>
            <a:normAutofit/>
          </a:bodyPr>
          <a:lstStyle/>
          <a:p>
            <a:r>
              <a:rPr lang="en-IN" dirty="0"/>
              <a:t>Cloud Admin Portal – reference layout </a:t>
            </a:r>
          </a:p>
        </p:txBody>
      </p:sp>
      <p:pic>
        <p:nvPicPr>
          <p:cNvPr id="4" name="Content Placeholder 3">
            <a:extLst>
              <a:ext uri="{FF2B5EF4-FFF2-40B4-BE49-F238E27FC236}">
                <a16:creationId xmlns:a16="http://schemas.microsoft.com/office/drawing/2014/main" id="{67AF654D-C4CE-41DC-94B3-4CD4699DBC9A}"/>
              </a:ext>
            </a:extLst>
          </p:cNvPr>
          <p:cNvPicPr>
            <a:picLocks noGrp="1" noChangeAspect="1"/>
          </p:cNvPicPr>
          <p:nvPr>
            <p:ph idx="4294967295"/>
          </p:nvPr>
        </p:nvPicPr>
        <p:blipFill>
          <a:blip r:embed="rId2"/>
          <a:stretch>
            <a:fillRect/>
          </a:stretch>
        </p:blipFill>
        <p:spPr>
          <a:xfrm>
            <a:off x="380206" y="1033366"/>
            <a:ext cx="8383588" cy="3849719"/>
          </a:xfrm>
          <a:prstGeom prst="rect">
            <a:avLst/>
          </a:prstGeom>
        </p:spPr>
      </p:pic>
    </p:spTree>
    <p:extLst>
      <p:ext uri="{BB962C8B-B14F-4D97-AF65-F5344CB8AC3E}">
        <p14:creationId xmlns:p14="http://schemas.microsoft.com/office/powerpoint/2010/main" val="1609319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8D489-9BF5-456C-89F1-FCD0FF3E9B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850" y="1835229"/>
            <a:ext cx="4103688" cy="2051844"/>
          </a:xfrm>
          <a:prstGeom prst="rect">
            <a:avLst/>
          </a:prstGeom>
          <a:noFill/>
        </p:spPr>
      </p:pic>
      <p:sp>
        <p:nvSpPr>
          <p:cNvPr id="3" name="Title 2">
            <a:extLst>
              <a:ext uri="{FF2B5EF4-FFF2-40B4-BE49-F238E27FC236}">
                <a16:creationId xmlns:a16="http://schemas.microsoft.com/office/drawing/2014/main" id="{E096133F-A42C-4212-BE66-559936360C6B}"/>
              </a:ext>
            </a:extLst>
          </p:cNvPr>
          <p:cNvSpPr>
            <a:spLocks noGrp="1"/>
          </p:cNvSpPr>
          <p:nvPr>
            <p:ph type="title"/>
          </p:nvPr>
        </p:nvSpPr>
        <p:spPr>
          <a:xfrm>
            <a:off x="323850" y="367201"/>
            <a:ext cx="7578150" cy="369332"/>
          </a:xfrm>
          <a:prstGeom prst="rect">
            <a:avLst/>
          </a:prstGeom>
        </p:spPr>
        <p:txBody>
          <a:bodyPr wrap="square" anchor="ctr">
            <a:normAutofit/>
          </a:bodyPr>
          <a:lstStyle/>
          <a:p>
            <a:r>
              <a:rPr lang="en-US" dirty="0"/>
              <a:t>Our Tools and Automation Capabilities</a:t>
            </a:r>
            <a:endParaRPr lang="en-IN" dirty="0"/>
          </a:p>
        </p:txBody>
      </p:sp>
      <p:sp>
        <p:nvSpPr>
          <p:cNvPr id="2" name="Slide Number Placeholder 1" hidden="1"/>
          <p:cNvSpPr>
            <a:spLocks noGrp="1"/>
          </p:cNvSpPr>
          <p:nvPr>
            <p:ph type="sldNum" sz="quarter" idx="12"/>
          </p:nvPr>
        </p:nvSpPr>
        <p:spPr/>
        <p:txBody>
          <a:bodyPr/>
          <a:lstStyle/>
          <a:p>
            <a:pPr defTabSz="672324">
              <a:spcAft>
                <a:spcPts val="600"/>
              </a:spcAft>
            </a:pPr>
            <a:fld id="{00A528DF-D215-450C-9DB5-2AB96B301B6B}" type="slidenum">
              <a:rPr lang="en-US" kern="1200">
                <a:solidFill>
                  <a:prstClr val="black">
                    <a:tint val="75000"/>
                  </a:prstClr>
                </a:solidFill>
                <a:latin typeface="Calibri" panose="020F0502020204030204"/>
                <a:ea typeface="+mn-ea"/>
                <a:cs typeface="+mn-cs"/>
              </a:rPr>
              <a:pPr defTabSz="672324">
                <a:spcAft>
                  <a:spcPts val="600"/>
                </a:spcAft>
              </a:pPr>
              <a:t>39</a:t>
            </a:fld>
            <a:endParaRPr lang="en-US" kern="1200">
              <a:solidFill>
                <a:prstClr val="black">
                  <a:tint val="75000"/>
                </a:prstClr>
              </a:solidFill>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52A2E33D-0CAA-6B46-88D8-AB1A3C95481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735513" y="1884434"/>
            <a:ext cx="4084637" cy="1954070"/>
          </a:xfrm>
          <a:prstGeom prst="rect">
            <a:avLst/>
          </a:prstGeom>
        </p:spPr>
      </p:pic>
    </p:spTree>
    <p:extLst>
      <p:ext uri="{BB962C8B-B14F-4D97-AF65-F5344CB8AC3E}">
        <p14:creationId xmlns:p14="http://schemas.microsoft.com/office/powerpoint/2010/main" val="365410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4F8135-867F-45E9-B4A4-5A161ECCFE49}"/>
              </a:ext>
            </a:extLst>
          </p:cNvPr>
          <p:cNvCxnSpPr>
            <a:cxnSpLocks/>
          </p:cNvCxnSpPr>
          <p:nvPr/>
        </p:nvCxnSpPr>
        <p:spPr>
          <a:xfrm>
            <a:off x="1432560" y="2275001"/>
            <a:ext cx="6102096" cy="0"/>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Freeform 5"/>
          <p:cNvSpPr>
            <a:spLocks/>
          </p:cNvSpPr>
          <p:nvPr/>
        </p:nvSpPr>
        <p:spPr bwMode="auto">
          <a:xfrm>
            <a:off x="779195" y="1816434"/>
            <a:ext cx="1126257" cy="917135"/>
          </a:xfrm>
          <a:custGeom>
            <a:avLst/>
            <a:gdLst/>
            <a:ahLst/>
            <a:cxnLst>
              <a:cxn ang="0">
                <a:pos x="564" y="0"/>
              </a:cxn>
              <a:cxn ang="0">
                <a:pos x="1127" y="0"/>
              </a:cxn>
              <a:cxn ang="0">
                <a:pos x="1691" y="0"/>
              </a:cxn>
              <a:cxn ang="0">
                <a:pos x="1972" y="487"/>
              </a:cxn>
              <a:cxn ang="0">
                <a:pos x="2255" y="976"/>
              </a:cxn>
              <a:cxn ang="0">
                <a:pos x="1972" y="1464"/>
              </a:cxn>
              <a:cxn ang="0">
                <a:pos x="1691" y="1953"/>
              </a:cxn>
              <a:cxn ang="0">
                <a:pos x="1127" y="1953"/>
              </a:cxn>
              <a:cxn ang="0">
                <a:pos x="564" y="1953"/>
              </a:cxn>
              <a:cxn ang="0">
                <a:pos x="282" y="1464"/>
              </a:cxn>
              <a:cxn ang="0">
                <a:pos x="0" y="976"/>
              </a:cxn>
              <a:cxn ang="0">
                <a:pos x="282" y="487"/>
              </a:cxn>
              <a:cxn ang="0">
                <a:pos x="564" y="0"/>
              </a:cxn>
            </a:cxnLst>
            <a:rect l="0" t="0" r="r" b="b"/>
            <a:pathLst>
              <a:path w="2255" h="1953">
                <a:moveTo>
                  <a:pt x="564" y="0"/>
                </a:moveTo>
                <a:lnTo>
                  <a:pt x="1127" y="0"/>
                </a:lnTo>
                <a:lnTo>
                  <a:pt x="1691" y="0"/>
                </a:lnTo>
                <a:lnTo>
                  <a:pt x="1972" y="487"/>
                </a:lnTo>
                <a:lnTo>
                  <a:pt x="2255" y="976"/>
                </a:lnTo>
                <a:lnTo>
                  <a:pt x="1972" y="1464"/>
                </a:lnTo>
                <a:lnTo>
                  <a:pt x="1691" y="1953"/>
                </a:lnTo>
                <a:lnTo>
                  <a:pt x="1127" y="1953"/>
                </a:lnTo>
                <a:lnTo>
                  <a:pt x="564" y="1953"/>
                </a:lnTo>
                <a:lnTo>
                  <a:pt x="282" y="1464"/>
                </a:lnTo>
                <a:lnTo>
                  <a:pt x="0" y="976"/>
                </a:lnTo>
                <a:lnTo>
                  <a:pt x="282" y="487"/>
                </a:lnTo>
                <a:lnTo>
                  <a:pt x="564" y="0"/>
                </a:lnTo>
                <a:close/>
              </a:path>
            </a:pathLst>
          </a:custGeom>
          <a:solidFill>
            <a:schemeClr val="accent1">
              <a:lumMod val="60000"/>
              <a:lumOff val="40000"/>
            </a:schemeClr>
          </a:solidFill>
          <a:ln w="19050">
            <a:solidFill>
              <a:schemeClr val="bg1"/>
            </a:solidFill>
            <a:round/>
            <a:headEnd/>
            <a:tailEnd/>
          </a:ln>
          <a:effectLst>
            <a:outerShdw blurRad="50800" dist="38100" dir="5400000" algn="t" rotWithShape="0">
              <a:prstClr val="black">
                <a:alpha val="40000"/>
              </a:prstClr>
            </a:outerShdw>
          </a:effectLst>
        </p:spPr>
        <p:txBody>
          <a:bodyPr vert="horz" wrap="square" lIns="93658" tIns="46829" rIns="93658" bIns="46829" numCol="1" anchor="ctr" anchorCtr="0" compatLnSpc="1">
            <a:prstTxWarp prst="textNoShape">
              <a:avLst/>
            </a:prstTxWarp>
          </a:bodyPr>
          <a:lstStyle/>
          <a:p>
            <a:pPr algn="ctr" defTabSz="914400"/>
            <a:r>
              <a:rPr lang="en-US" sz="1200" b="1" dirty="0">
                <a:solidFill>
                  <a:schemeClr val="tx1">
                    <a:lumMod val="65000"/>
                    <a:lumOff val="35000"/>
                  </a:schemeClr>
                </a:solidFill>
                <a:latin typeface="Trebuchet MS" panose="020B0603020202020204" pitchFamily="34" charset="0"/>
              </a:rPr>
              <a:t>1995 - 1999</a:t>
            </a:r>
          </a:p>
        </p:txBody>
      </p:sp>
      <p:sp>
        <p:nvSpPr>
          <p:cNvPr id="9" name="Freeform 7"/>
          <p:cNvSpPr>
            <a:spLocks/>
          </p:cNvSpPr>
          <p:nvPr/>
        </p:nvSpPr>
        <p:spPr bwMode="auto">
          <a:xfrm>
            <a:off x="2394473" y="1817244"/>
            <a:ext cx="1125818" cy="916364"/>
          </a:xfrm>
          <a:custGeom>
            <a:avLst/>
            <a:gdLst/>
            <a:ahLst/>
            <a:cxnLst>
              <a:cxn ang="0">
                <a:pos x="564" y="0"/>
              </a:cxn>
              <a:cxn ang="0">
                <a:pos x="1127" y="0"/>
              </a:cxn>
              <a:cxn ang="0">
                <a:pos x="1691" y="0"/>
              </a:cxn>
              <a:cxn ang="0">
                <a:pos x="1973" y="487"/>
              </a:cxn>
              <a:cxn ang="0">
                <a:pos x="2255" y="976"/>
              </a:cxn>
              <a:cxn ang="0">
                <a:pos x="1973" y="1464"/>
              </a:cxn>
              <a:cxn ang="0">
                <a:pos x="1691" y="1953"/>
              </a:cxn>
              <a:cxn ang="0">
                <a:pos x="1127" y="1953"/>
              </a:cxn>
              <a:cxn ang="0">
                <a:pos x="564" y="1953"/>
              </a:cxn>
              <a:cxn ang="0">
                <a:pos x="282" y="1464"/>
              </a:cxn>
              <a:cxn ang="0">
                <a:pos x="0" y="976"/>
              </a:cxn>
              <a:cxn ang="0">
                <a:pos x="282" y="487"/>
              </a:cxn>
              <a:cxn ang="0">
                <a:pos x="564" y="0"/>
              </a:cxn>
            </a:cxnLst>
            <a:rect l="0" t="0" r="r" b="b"/>
            <a:pathLst>
              <a:path w="2255" h="1953">
                <a:moveTo>
                  <a:pt x="564" y="0"/>
                </a:moveTo>
                <a:lnTo>
                  <a:pt x="1127" y="0"/>
                </a:lnTo>
                <a:lnTo>
                  <a:pt x="1691" y="0"/>
                </a:lnTo>
                <a:lnTo>
                  <a:pt x="1973" y="487"/>
                </a:lnTo>
                <a:lnTo>
                  <a:pt x="2255" y="976"/>
                </a:lnTo>
                <a:lnTo>
                  <a:pt x="1973" y="1464"/>
                </a:lnTo>
                <a:lnTo>
                  <a:pt x="1691" y="1953"/>
                </a:lnTo>
                <a:lnTo>
                  <a:pt x="1127" y="1953"/>
                </a:lnTo>
                <a:lnTo>
                  <a:pt x="564" y="1953"/>
                </a:lnTo>
                <a:lnTo>
                  <a:pt x="282" y="1464"/>
                </a:lnTo>
                <a:lnTo>
                  <a:pt x="0" y="976"/>
                </a:lnTo>
                <a:lnTo>
                  <a:pt x="282" y="487"/>
                </a:lnTo>
                <a:lnTo>
                  <a:pt x="564" y="0"/>
                </a:lnTo>
                <a:close/>
              </a:path>
            </a:pathLst>
          </a:custGeom>
          <a:solidFill>
            <a:schemeClr val="accent2">
              <a:lumMod val="60000"/>
              <a:lumOff val="40000"/>
            </a:schemeClr>
          </a:solidFill>
          <a:ln w="19050">
            <a:solidFill>
              <a:schemeClr val="bg1"/>
            </a:solidFill>
            <a:round/>
            <a:headEnd/>
            <a:tailEnd/>
          </a:ln>
          <a:effectLst>
            <a:outerShdw blurRad="50800" dist="38100" dir="5400000" algn="t" rotWithShape="0">
              <a:prstClr val="black">
                <a:alpha val="40000"/>
              </a:prstClr>
            </a:outerShdw>
          </a:effectLst>
        </p:spPr>
        <p:txBody>
          <a:bodyPr vert="horz" wrap="square" lIns="69376" tIns="34688" rIns="69376" bIns="34688" numCol="1" anchor="ctr" anchorCtr="0" compatLnSpc="1">
            <a:prstTxWarp prst="textNoShape">
              <a:avLst/>
            </a:prstTxWarp>
          </a:bodyPr>
          <a:lstStyle/>
          <a:p>
            <a:pPr algn="ctr"/>
            <a:r>
              <a:rPr lang="en-US" sz="1200" b="1" dirty="0">
                <a:solidFill>
                  <a:schemeClr val="tx1">
                    <a:lumMod val="65000"/>
                    <a:lumOff val="35000"/>
                  </a:schemeClr>
                </a:solidFill>
                <a:latin typeface="Trebuchet MS" panose="020B0603020202020204" pitchFamily="34" charset="0"/>
              </a:rPr>
              <a:t>2000 - 2005</a:t>
            </a:r>
          </a:p>
        </p:txBody>
      </p:sp>
      <p:sp>
        <p:nvSpPr>
          <p:cNvPr id="11" name="Freeform 9"/>
          <p:cNvSpPr>
            <a:spLocks/>
          </p:cNvSpPr>
          <p:nvPr/>
        </p:nvSpPr>
        <p:spPr bwMode="auto">
          <a:xfrm>
            <a:off x="4009312" y="1817244"/>
            <a:ext cx="1125818" cy="916364"/>
          </a:xfrm>
          <a:custGeom>
            <a:avLst/>
            <a:gdLst/>
            <a:ahLst/>
            <a:cxnLst>
              <a:cxn ang="0">
                <a:pos x="563" y="0"/>
              </a:cxn>
              <a:cxn ang="0">
                <a:pos x="1127" y="0"/>
              </a:cxn>
              <a:cxn ang="0">
                <a:pos x="1690" y="0"/>
              </a:cxn>
              <a:cxn ang="0">
                <a:pos x="1972" y="487"/>
              </a:cxn>
              <a:cxn ang="0">
                <a:pos x="2254" y="976"/>
              </a:cxn>
              <a:cxn ang="0">
                <a:pos x="1972" y="1464"/>
              </a:cxn>
              <a:cxn ang="0">
                <a:pos x="1690" y="1953"/>
              </a:cxn>
              <a:cxn ang="0">
                <a:pos x="1127" y="1953"/>
              </a:cxn>
              <a:cxn ang="0">
                <a:pos x="563" y="1953"/>
              </a:cxn>
              <a:cxn ang="0">
                <a:pos x="282" y="1464"/>
              </a:cxn>
              <a:cxn ang="0">
                <a:pos x="0" y="976"/>
              </a:cxn>
              <a:cxn ang="0">
                <a:pos x="282" y="487"/>
              </a:cxn>
              <a:cxn ang="0">
                <a:pos x="563" y="0"/>
              </a:cxn>
            </a:cxnLst>
            <a:rect l="0" t="0" r="r" b="b"/>
            <a:pathLst>
              <a:path w="2254" h="1953">
                <a:moveTo>
                  <a:pt x="563" y="0"/>
                </a:moveTo>
                <a:lnTo>
                  <a:pt x="1127" y="0"/>
                </a:lnTo>
                <a:lnTo>
                  <a:pt x="1690" y="0"/>
                </a:lnTo>
                <a:lnTo>
                  <a:pt x="1972" y="487"/>
                </a:lnTo>
                <a:lnTo>
                  <a:pt x="2254" y="976"/>
                </a:lnTo>
                <a:lnTo>
                  <a:pt x="1972" y="1464"/>
                </a:lnTo>
                <a:lnTo>
                  <a:pt x="1690" y="1953"/>
                </a:lnTo>
                <a:lnTo>
                  <a:pt x="1127" y="1953"/>
                </a:lnTo>
                <a:lnTo>
                  <a:pt x="563" y="1953"/>
                </a:lnTo>
                <a:lnTo>
                  <a:pt x="282" y="1464"/>
                </a:lnTo>
                <a:lnTo>
                  <a:pt x="0" y="976"/>
                </a:lnTo>
                <a:lnTo>
                  <a:pt x="282" y="487"/>
                </a:lnTo>
                <a:lnTo>
                  <a:pt x="563" y="0"/>
                </a:lnTo>
                <a:close/>
              </a:path>
            </a:pathLst>
          </a:custGeom>
          <a:solidFill>
            <a:schemeClr val="accent4">
              <a:lumMod val="60000"/>
              <a:lumOff val="40000"/>
            </a:schemeClr>
          </a:solidFill>
          <a:ln w="19050">
            <a:solidFill>
              <a:schemeClr val="bg1"/>
            </a:solidFill>
            <a:round/>
            <a:headEnd/>
            <a:tailEnd/>
          </a:ln>
          <a:effectLst>
            <a:outerShdw blurRad="50800" dist="38100" dir="5400000" algn="t" rotWithShape="0">
              <a:prstClr val="black">
                <a:alpha val="40000"/>
              </a:prstClr>
            </a:outerShdw>
          </a:effectLst>
        </p:spPr>
        <p:txBody>
          <a:bodyPr vert="horz" wrap="square" lIns="69376" tIns="34688" rIns="69376" bIns="34688" numCol="1" anchor="ctr" anchorCtr="0" compatLnSpc="1">
            <a:prstTxWarp prst="textNoShape">
              <a:avLst/>
            </a:prstTxWarp>
          </a:bodyPr>
          <a:lstStyle/>
          <a:p>
            <a:pPr algn="ctr"/>
            <a:r>
              <a:rPr lang="en-US" sz="1200" b="1" dirty="0">
                <a:solidFill>
                  <a:schemeClr val="tx1">
                    <a:lumMod val="65000"/>
                    <a:lumOff val="35000"/>
                  </a:schemeClr>
                </a:solidFill>
                <a:latin typeface="Trebuchet MS" panose="020B0603020202020204" pitchFamily="34" charset="0"/>
              </a:rPr>
              <a:t>2006 - 2012</a:t>
            </a:r>
          </a:p>
        </p:txBody>
      </p:sp>
      <p:sp>
        <p:nvSpPr>
          <p:cNvPr id="13" name="Freeform 11"/>
          <p:cNvSpPr>
            <a:spLocks/>
          </p:cNvSpPr>
          <p:nvPr/>
        </p:nvSpPr>
        <p:spPr bwMode="auto">
          <a:xfrm>
            <a:off x="5624151" y="1817244"/>
            <a:ext cx="1125818" cy="916364"/>
          </a:xfrm>
          <a:custGeom>
            <a:avLst/>
            <a:gdLst/>
            <a:ahLst/>
            <a:cxnLst>
              <a:cxn ang="0">
                <a:pos x="565" y="0"/>
              </a:cxn>
              <a:cxn ang="0">
                <a:pos x="1128" y="0"/>
              </a:cxn>
              <a:cxn ang="0">
                <a:pos x="1692" y="0"/>
              </a:cxn>
              <a:cxn ang="0">
                <a:pos x="1974" y="487"/>
              </a:cxn>
              <a:cxn ang="0">
                <a:pos x="2255" y="976"/>
              </a:cxn>
              <a:cxn ang="0">
                <a:pos x="1974" y="1464"/>
              </a:cxn>
              <a:cxn ang="0">
                <a:pos x="1692" y="1953"/>
              </a:cxn>
              <a:cxn ang="0">
                <a:pos x="1128" y="1953"/>
              </a:cxn>
              <a:cxn ang="0">
                <a:pos x="565" y="1953"/>
              </a:cxn>
              <a:cxn ang="0">
                <a:pos x="282" y="1464"/>
              </a:cxn>
              <a:cxn ang="0">
                <a:pos x="0" y="976"/>
              </a:cxn>
              <a:cxn ang="0">
                <a:pos x="282" y="487"/>
              </a:cxn>
              <a:cxn ang="0">
                <a:pos x="565" y="0"/>
              </a:cxn>
            </a:cxnLst>
            <a:rect l="0" t="0" r="r" b="b"/>
            <a:pathLst>
              <a:path w="2255" h="1953">
                <a:moveTo>
                  <a:pt x="565" y="0"/>
                </a:moveTo>
                <a:lnTo>
                  <a:pt x="1128" y="0"/>
                </a:lnTo>
                <a:lnTo>
                  <a:pt x="1692" y="0"/>
                </a:lnTo>
                <a:lnTo>
                  <a:pt x="1974" y="487"/>
                </a:lnTo>
                <a:lnTo>
                  <a:pt x="2255" y="976"/>
                </a:lnTo>
                <a:lnTo>
                  <a:pt x="1974" y="1464"/>
                </a:lnTo>
                <a:lnTo>
                  <a:pt x="1692" y="1953"/>
                </a:lnTo>
                <a:lnTo>
                  <a:pt x="1128" y="1953"/>
                </a:lnTo>
                <a:lnTo>
                  <a:pt x="565" y="1953"/>
                </a:lnTo>
                <a:lnTo>
                  <a:pt x="282" y="1464"/>
                </a:lnTo>
                <a:lnTo>
                  <a:pt x="0" y="976"/>
                </a:lnTo>
                <a:lnTo>
                  <a:pt x="282" y="487"/>
                </a:lnTo>
                <a:lnTo>
                  <a:pt x="565" y="0"/>
                </a:lnTo>
                <a:close/>
              </a:path>
            </a:pathLst>
          </a:custGeom>
          <a:solidFill>
            <a:schemeClr val="accent5">
              <a:lumMod val="60000"/>
              <a:lumOff val="40000"/>
            </a:schemeClr>
          </a:solidFill>
          <a:ln w="19050">
            <a:solidFill>
              <a:schemeClr val="bg1"/>
            </a:solidFill>
            <a:round/>
            <a:headEnd/>
            <a:tailEnd/>
          </a:ln>
          <a:effectLst>
            <a:outerShdw blurRad="50800" dist="38100" dir="5400000" algn="t" rotWithShape="0">
              <a:prstClr val="black">
                <a:alpha val="40000"/>
              </a:prstClr>
            </a:outerShdw>
          </a:effectLst>
        </p:spPr>
        <p:txBody>
          <a:bodyPr vert="horz" wrap="square" lIns="69376" tIns="34688" rIns="69376" bIns="34688" numCol="1" anchor="ctr" anchorCtr="0" compatLnSpc="1">
            <a:prstTxWarp prst="textNoShape">
              <a:avLst/>
            </a:prstTxWarp>
          </a:bodyPr>
          <a:lstStyle/>
          <a:p>
            <a:pPr algn="ctr"/>
            <a:r>
              <a:rPr lang="en-US" sz="1200" b="1" dirty="0">
                <a:solidFill>
                  <a:schemeClr val="tx1">
                    <a:lumMod val="65000"/>
                    <a:lumOff val="35000"/>
                  </a:schemeClr>
                </a:solidFill>
                <a:latin typeface="Trebuchet MS" panose="020B0603020202020204" pitchFamily="34" charset="0"/>
              </a:rPr>
              <a:t>2013 - 2017</a:t>
            </a:r>
          </a:p>
        </p:txBody>
      </p:sp>
      <p:sp>
        <p:nvSpPr>
          <p:cNvPr id="15" name="Freeform 13"/>
          <p:cNvSpPr>
            <a:spLocks/>
          </p:cNvSpPr>
          <p:nvPr/>
        </p:nvSpPr>
        <p:spPr bwMode="auto">
          <a:xfrm>
            <a:off x="7238988" y="1795252"/>
            <a:ext cx="1125818" cy="916364"/>
          </a:xfrm>
          <a:custGeom>
            <a:avLst/>
            <a:gdLst/>
            <a:ahLst/>
            <a:cxnLst>
              <a:cxn ang="0">
                <a:pos x="564" y="0"/>
              </a:cxn>
              <a:cxn ang="0">
                <a:pos x="1127" y="0"/>
              </a:cxn>
              <a:cxn ang="0">
                <a:pos x="1692" y="0"/>
              </a:cxn>
              <a:cxn ang="0">
                <a:pos x="1974" y="487"/>
              </a:cxn>
              <a:cxn ang="0">
                <a:pos x="2256" y="976"/>
              </a:cxn>
              <a:cxn ang="0">
                <a:pos x="1974" y="1464"/>
              </a:cxn>
              <a:cxn ang="0">
                <a:pos x="1692" y="1953"/>
              </a:cxn>
              <a:cxn ang="0">
                <a:pos x="1127" y="1953"/>
              </a:cxn>
              <a:cxn ang="0">
                <a:pos x="564" y="1953"/>
              </a:cxn>
              <a:cxn ang="0">
                <a:pos x="282" y="1464"/>
              </a:cxn>
              <a:cxn ang="0">
                <a:pos x="0" y="976"/>
              </a:cxn>
              <a:cxn ang="0">
                <a:pos x="282" y="487"/>
              </a:cxn>
              <a:cxn ang="0">
                <a:pos x="564" y="0"/>
              </a:cxn>
            </a:cxnLst>
            <a:rect l="0" t="0" r="r" b="b"/>
            <a:pathLst>
              <a:path w="2256" h="1953">
                <a:moveTo>
                  <a:pt x="564" y="0"/>
                </a:moveTo>
                <a:lnTo>
                  <a:pt x="1127" y="0"/>
                </a:lnTo>
                <a:lnTo>
                  <a:pt x="1692" y="0"/>
                </a:lnTo>
                <a:lnTo>
                  <a:pt x="1974" y="487"/>
                </a:lnTo>
                <a:lnTo>
                  <a:pt x="2256" y="976"/>
                </a:lnTo>
                <a:lnTo>
                  <a:pt x="1974" y="1464"/>
                </a:lnTo>
                <a:lnTo>
                  <a:pt x="1692" y="1953"/>
                </a:lnTo>
                <a:lnTo>
                  <a:pt x="1127" y="1953"/>
                </a:lnTo>
                <a:lnTo>
                  <a:pt x="564" y="1953"/>
                </a:lnTo>
                <a:lnTo>
                  <a:pt x="282" y="1464"/>
                </a:lnTo>
                <a:lnTo>
                  <a:pt x="0" y="976"/>
                </a:lnTo>
                <a:lnTo>
                  <a:pt x="282" y="487"/>
                </a:lnTo>
                <a:lnTo>
                  <a:pt x="564" y="0"/>
                </a:lnTo>
                <a:close/>
              </a:path>
            </a:pathLst>
          </a:custGeom>
          <a:solidFill>
            <a:schemeClr val="accent6">
              <a:lumMod val="60000"/>
              <a:lumOff val="40000"/>
            </a:schemeClr>
          </a:solidFill>
          <a:ln w="19050">
            <a:solidFill>
              <a:schemeClr val="bg1"/>
            </a:solidFill>
            <a:round/>
            <a:headEnd/>
            <a:tailEnd/>
          </a:ln>
          <a:effectLst>
            <a:outerShdw blurRad="50800" dist="38100" dir="5400000" algn="t" rotWithShape="0">
              <a:prstClr val="black">
                <a:alpha val="40000"/>
              </a:prstClr>
            </a:outerShdw>
          </a:effectLst>
        </p:spPr>
        <p:txBody>
          <a:bodyPr vert="horz" wrap="square" lIns="69376" tIns="34688" rIns="69376" bIns="34688" numCol="1" anchor="ctr" anchorCtr="0" compatLnSpc="1">
            <a:prstTxWarp prst="textNoShape">
              <a:avLst/>
            </a:prstTxWarp>
          </a:bodyPr>
          <a:lstStyle/>
          <a:p>
            <a:pPr algn="ctr"/>
            <a:r>
              <a:rPr lang="en-US" sz="1200" b="1" dirty="0">
                <a:solidFill>
                  <a:schemeClr val="tx1">
                    <a:lumMod val="65000"/>
                    <a:lumOff val="35000"/>
                  </a:schemeClr>
                </a:solidFill>
                <a:latin typeface="Trebuchet MS" panose="020B0603020202020204" pitchFamily="34" charset="0"/>
              </a:rPr>
              <a:t>2017 &amp; beyond</a:t>
            </a:r>
          </a:p>
        </p:txBody>
      </p:sp>
      <p:sp>
        <p:nvSpPr>
          <p:cNvPr id="29" name="Freeform 27"/>
          <p:cNvSpPr>
            <a:spLocks/>
          </p:cNvSpPr>
          <p:nvPr/>
        </p:nvSpPr>
        <p:spPr bwMode="auto">
          <a:xfrm>
            <a:off x="1743158" y="1023938"/>
            <a:ext cx="114788" cy="1046649"/>
          </a:xfrm>
          <a:custGeom>
            <a:avLst/>
            <a:gdLst/>
            <a:ahLst/>
            <a:cxnLst>
              <a:cxn ang="0">
                <a:pos x="281" y="2183"/>
              </a:cxn>
              <a:cxn ang="0">
                <a:pos x="126" y="2496"/>
              </a:cxn>
              <a:cxn ang="0">
                <a:pos x="138" y="2508"/>
              </a:cxn>
              <a:cxn ang="0">
                <a:pos x="146" y="2523"/>
              </a:cxn>
              <a:cxn ang="0">
                <a:pos x="151" y="2538"/>
              </a:cxn>
              <a:cxn ang="0">
                <a:pos x="154" y="2555"/>
              </a:cxn>
              <a:cxn ang="0">
                <a:pos x="152" y="2571"/>
              </a:cxn>
              <a:cxn ang="0">
                <a:pos x="148" y="2585"/>
              </a:cxn>
              <a:cxn ang="0">
                <a:pos x="140" y="2599"/>
              </a:cxn>
              <a:cxn ang="0">
                <a:pos x="131" y="2609"/>
              </a:cxn>
              <a:cxn ang="0">
                <a:pos x="120" y="2619"/>
              </a:cxn>
              <a:cxn ang="0">
                <a:pos x="107" y="2626"/>
              </a:cxn>
              <a:cxn ang="0">
                <a:pos x="92" y="2631"/>
              </a:cxn>
              <a:cxn ang="0">
                <a:pos x="77" y="2632"/>
              </a:cxn>
              <a:cxn ang="0">
                <a:pos x="61" y="2631"/>
              </a:cxn>
              <a:cxn ang="0">
                <a:pos x="47" y="2626"/>
              </a:cxn>
              <a:cxn ang="0">
                <a:pos x="34" y="2619"/>
              </a:cxn>
              <a:cxn ang="0">
                <a:pos x="22" y="2609"/>
              </a:cxn>
              <a:cxn ang="0">
                <a:pos x="13" y="2599"/>
              </a:cxn>
              <a:cxn ang="0">
                <a:pos x="6" y="2585"/>
              </a:cxn>
              <a:cxn ang="0">
                <a:pos x="2" y="2571"/>
              </a:cxn>
              <a:cxn ang="0">
                <a:pos x="0" y="2555"/>
              </a:cxn>
              <a:cxn ang="0">
                <a:pos x="2" y="2540"/>
              </a:cxn>
              <a:cxn ang="0">
                <a:pos x="6" y="2525"/>
              </a:cxn>
              <a:cxn ang="0">
                <a:pos x="13" y="2513"/>
              </a:cxn>
              <a:cxn ang="0">
                <a:pos x="22" y="2501"/>
              </a:cxn>
              <a:cxn ang="0">
                <a:pos x="34" y="2491"/>
              </a:cxn>
              <a:cxn ang="0">
                <a:pos x="47" y="2484"/>
              </a:cxn>
              <a:cxn ang="0">
                <a:pos x="61" y="2481"/>
              </a:cxn>
              <a:cxn ang="0">
                <a:pos x="77" y="2478"/>
              </a:cxn>
              <a:cxn ang="0">
                <a:pos x="95" y="2481"/>
              </a:cxn>
              <a:cxn ang="0">
                <a:pos x="245" y="0"/>
              </a:cxn>
            </a:cxnLst>
            <a:rect l="0" t="0" r="r" b="b"/>
            <a:pathLst>
              <a:path w="281" h="2632">
                <a:moveTo>
                  <a:pt x="281" y="0"/>
                </a:moveTo>
                <a:lnTo>
                  <a:pt x="281" y="2183"/>
                </a:lnTo>
                <a:lnTo>
                  <a:pt x="279" y="2190"/>
                </a:lnTo>
                <a:lnTo>
                  <a:pt x="126" y="2496"/>
                </a:lnTo>
                <a:lnTo>
                  <a:pt x="132" y="2502"/>
                </a:lnTo>
                <a:lnTo>
                  <a:pt x="138" y="2508"/>
                </a:lnTo>
                <a:lnTo>
                  <a:pt x="143" y="2516"/>
                </a:lnTo>
                <a:lnTo>
                  <a:pt x="146" y="2523"/>
                </a:lnTo>
                <a:lnTo>
                  <a:pt x="149" y="2530"/>
                </a:lnTo>
                <a:lnTo>
                  <a:pt x="151" y="2538"/>
                </a:lnTo>
                <a:lnTo>
                  <a:pt x="154" y="2547"/>
                </a:lnTo>
                <a:lnTo>
                  <a:pt x="154" y="2555"/>
                </a:lnTo>
                <a:lnTo>
                  <a:pt x="154" y="2564"/>
                </a:lnTo>
                <a:lnTo>
                  <a:pt x="152" y="2571"/>
                </a:lnTo>
                <a:lnTo>
                  <a:pt x="150" y="2578"/>
                </a:lnTo>
                <a:lnTo>
                  <a:pt x="148" y="2585"/>
                </a:lnTo>
                <a:lnTo>
                  <a:pt x="144" y="2593"/>
                </a:lnTo>
                <a:lnTo>
                  <a:pt x="140" y="2599"/>
                </a:lnTo>
                <a:lnTo>
                  <a:pt x="136" y="2605"/>
                </a:lnTo>
                <a:lnTo>
                  <a:pt x="131" y="2609"/>
                </a:lnTo>
                <a:lnTo>
                  <a:pt x="126" y="2614"/>
                </a:lnTo>
                <a:lnTo>
                  <a:pt x="120" y="2619"/>
                </a:lnTo>
                <a:lnTo>
                  <a:pt x="114" y="2623"/>
                </a:lnTo>
                <a:lnTo>
                  <a:pt x="107" y="2626"/>
                </a:lnTo>
                <a:lnTo>
                  <a:pt x="99" y="2629"/>
                </a:lnTo>
                <a:lnTo>
                  <a:pt x="92" y="2631"/>
                </a:lnTo>
                <a:lnTo>
                  <a:pt x="85" y="2632"/>
                </a:lnTo>
                <a:lnTo>
                  <a:pt x="77" y="2632"/>
                </a:lnTo>
                <a:lnTo>
                  <a:pt x="69" y="2632"/>
                </a:lnTo>
                <a:lnTo>
                  <a:pt x="61" y="2631"/>
                </a:lnTo>
                <a:lnTo>
                  <a:pt x="54" y="2629"/>
                </a:lnTo>
                <a:lnTo>
                  <a:pt x="47" y="2626"/>
                </a:lnTo>
                <a:lnTo>
                  <a:pt x="40" y="2623"/>
                </a:lnTo>
                <a:lnTo>
                  <a:pt x="34" y="2619"/>
                </a:lnTo>
                <a:lnTo>
                  <a:pt x="28" y="2614"/>
                </a:lnTo>
                <a:lnTo>
                  <a:pt x="22" y="2609"/>
                </a:lnTo>
                <a:lnTo>
                  <a:pt x="18" y="2605"/>
                </a:lnTo>
                <a:lnTo>
                  <a:pt x="13" y="2599"/>
                </a:lnTo>
                <a:lnTo>
                  <a:pt x="9" y="2593"/>
                </a:lnTo>
                <a:lnTo>
                  <a:pt x="6" y="2585"/>
                </a:lnTo>
                <a:lnTo>
                  <a:pt x="3" y="2578"/>
                </a:lnTo>
                <a:lnTo>
                  <a:pt x="2" y="2571"/>
                </a:lnTo>
                <a:lnTo>
                  <a:pt x="1" y="2564"/>
                </a:lnTo>
                <a:lnTo>
                  <a:pt x="0" y="2555"/>
                </a:lnTo>
                <a:lnTo>
                  <a:pt x="1" y="2548"/>
                </a:lnTo>
                <a:lnTo>
                  <a:pt x="2" y="2540"/>
                </a:lnTo>
                <a:lnTo>
                  <a:pt x="3" y="2532"/>
                </a:lnTo>
                <a:lnTo>
                  <a:pt x="6" y="2525"/>
                </a:lnTo>
                <a:lnTo>
                  <a:pt x="9" y="2519"/>
                </a:lnTo>
                <a:lnTo>
                  <a:pt x="13" y="2513"/>
                </a:lnTo>
                <a:lnTo>
                  <a:pt x="18" y="2507"/>
                </a:lnTo>
                <a:lnTo>
                  <a:pt x="22" y="2501"/>
                </a:lnTo>
                <a:lnTo>
                  <a:pt x="28" y="2496"/>
                </a:lnTo>
                <a:lnTo>
                  <a:pt x="34" y="2491"/>
                </a:lnTo>
                <a:lnTo>
                  <a:pt x="40" y="2488"/>
                </a:lnTo>
                <a:lnTo>
                  <a:pt x="47" y="2484"/>
                </a:lnTo>
                <a:lnTo>
                  <a:pt x="54" y="2482"/>
                </a:lnTo>
                <a:lnTo>
                  <a:pt x="61" y="2481"/>
                </a:lnTo>
                <a:lnTo>
                  <a:pt x="69" y="2479"/>
                </a:lnTo>
                <a:lnTo>
                  <a:pt x="77" y="2478"/>
                </a:lnTo>
                <a:lnTo>
                  <a:pt x="86" y="2479"/>
                </a:lnTo>
                <a:lnTo>
                  <a:pt x="95" y="2481"/>
                </a:lnTo>
                <a:lnTo>
                  <a:pt x="245" y="2178"/>
                </a:lnTo>
                <a:lnTo>
                  <a:pt x="245" y="0"/>
                </a:lnTo>
                <a:lnTo>
                  <a:pt x="281" y="0"/>
                </a:lnTo>
                <a:close/>
              </a:path>
            </a:pathLst>
          </a:custGeom>
          <a:solidFill>
            <a:srgbClr val="595959"/>
          </a:solidFill>
          <a:ln w="9525">
            <a:noFill/>
            <a:round/>
            <a:headEnd/>
            <a:tailEnd/>
          </a:ln>
        </p:spPr>
        <p:txBody>
          <a:bodyPr vert="horz" wrap="square" lIns="69376" tIns="34688" rIns="69376" bIns="34688" numCol="1" anchor="t" anchorCtr="0" compatLnSpc="1">
            <a:prstTxWarp prst="textNoShape">
              <a:avLst/>
            </a:prstTxWarp>
          </a:bodyPr>
          <a:lstStyle/>
          <a:p>
            <a:endParaRPr lang="en-US" sz="1333">
              <a:solidFill>
                <a:schemeClr val="tx1">
                  <a:lumMod val="65000"/>
                  <a:lumOff val="35000"/>
                </a:schemeClr>
              </a:solidFill>
              <a:latin typeface="Trebuchet MS" panose="020B0603020202020204" pitchFamily="34" charset="0"/>
            </a:endParaRPr>
          </a:p>
        </p:txBody>
      </p:sp>
      <p:sp>
        <p:nvSpPr>
          <p:cNvPr id="51" name="TextBox 50"/>
          <p:cNvSpPr txBox="1"/>
          <p:nvPr/>
        </p:nvSpPr>
        <p:spPr>
          <a:xfrm>
            <a:off x="453946" y="1058983"/>
            <a:ext cx="1404000" cy="377830"/>
          </a:xfrm>
          <a:prstGeom prst="rect">
            <a:avLst/>
          </a:prstGeom>
          <a:noFill/>
        </p:spPr>
        <p:txBody>
          <a:bodyPr wrap="square" lIns="69376" tIns="34688" rIns="69376" bIns="34688" rtlCol="0">
            <a:spAutoFit/>
          </a:bodyPr>
          <a:lstStyle/>
          <a:p>
            <a:pPr algn="r"/>
            <a:r>
              <a:rPr lang="en-US" sz="1000" b="1" dirty="0">
                <a:solidFill>
                  <a:schemeClr val="accent1">
                    <a:lumMod val="75000"/>
                  </a:schemeClr>
                </a:solidFill>
                <a:latin typeface="Trebuchet MS" panose="020B0603020202020204" pitchFamily="34" charset="0"/>
              </a:rPr>
              <a:t>CONSUMER FACING ISP</a:t>
            </a:r>
            <a:endParaRPr lang="en-US" sz="1000" dirty="0">
              <a:solidFill>
                <a:schemeClr val="accent1">
                  <a:lumMod val="75000"/>
                </a:schemeClr>
              </a:solidFill>
              <a:latin typeface="Trebuchet MS" panose="020B0603020202020204" pitchFamily="34" charset="0"/>
            </a:endParaRPr>
          </a:p>
        </p:txBody>
      </p:sp>
      <p:sp>
        <p:nvSpPr>
          <p:cNvPr id="53" name="TextBox 52"/>
          <p:cNvSpPr txBox="1"/>
          <p:nvPr/>
        </p:nvSpPr>
        <p:spPr>
          <a:xfrm>
            <a:off x="2441994" y="2840120"/>
            <a:ext cx="1404000" cy="1685880"/>
          </a:xfrm>
          <a:prstGeom prst="rect">
            <a:avLst/>
          </a:prstGeom>
          <a:noFill/>
        </p:spPr>
        <p:txBody>
          <a:bodyPr wrap="square" lIns="69376" tIns="34688" rIns="69376" bIns="34688" rtlCol="0">
            <a:spAutoFit/>
          </a:bodyPr>
          <a:lstStyle/>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Launch of </a:t>
            </a:r>
            <a:r>
              <a:rPr lang="en-US" sz="1000" b="1" dirty="0">
                <a:solidFill>
                  <a:schemeClr val="tx1">
                    <a:lumMod val="65000"/>
                    <a:lumOff val="35000"/>
                  </a:schemeClr>
                </a:solidFill>
                <a:latin typeface="Trebuchet MS" panose="020B0603020202020204" pitchFamily="34" charset="0"/>
              </a:rPr>
              <a:t>MPLS service</a:t>
            </a:r>
            <a:r>
              <a:rPr lang="en-US" sz="1000" dirty="0">
                <a:solidFill>
                  <a:schemeClr val="tx1">
                    <a:lumMod val="65000"/>
                    <a:lumOff val="35000"/>
                  </a:schemeClr>
                </a:solidFill>
                <a:latin typeface="Trebuchet MS" panose="020B0603020202020204" pitchFamily="34" charset="0"/>
              </a:rPr>
              <a:t> in India</a:t>
            </a:r>
          </a:p>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Launch of first Tier3 Datacenter in India</a:t>
            </a:r>
          </a:p>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Launch of remote infrastructure management (DC, Network, Security)</a:t>
            </a:r>
          </a:p>
        </p:txBody>
      </p:sp>
      <p:sp>
        <p:nvSpPr>
          <p:cNvPr id="56" name="TextBox 55"/>
          <p:cNvSpPr txBox="1"/>
          <p:nvPr/>
        </p:nvSpPr>
        <p:spPr>
          <a:xfrm>
            <a:off x="824187" y="2840120"/>
            <a:ext cx="1404000" cy="1378104"/>
          </a:xfrm>
          <a:prstGeom prst="rect">
            <a:avLst/>
          </a:prstGeom>
          <a:noFill/>
        </p:spPr>
        <p:txBody>
          <a:bodyPr wrap="square" lIns="69376" tIns="34688" rIns="69376" bIns="34688" rtlCol="0">
            <a:spAutoFit/>
          </a:bodyPr>
          <a:lstStyle/>
          <a:p>
            <a:pPr marL="171450" indent="-171450">
              <a:spcBef>
                <a:spcPts val="300"/>
              </a:spcBef>
              <a:buFont typeface="Wingdings" panose="05000000000000000000" pitchFamily="2" charset="2"/>
              <a:buChar char="§"/>
            </a:pPr>
            <a:r>
              <a:rPr lang="en-US" sz="1000" b="1" dirty="0">
                <a:solidFill>
                  <a:schemeClr val="tx1">
                    <a:lumMod val="65000"/>
                    <a:lumOff val="35000"/>
                  </a:schemeClr>
                </a:solidFill>
                <a:latin typeface="Trebuchet MS" panose="020B0603020202020204" pitchFamily="34" charset="0"/>
              </a:rPr>
              <a:t>First private ISP</a:t>
            </a:r>
            <a:r>
              <a:rPr lang="en-US" sz="1000" dirty="0">
                <a:solidFill>
                  <a:schemeClr val="tx1">
                    <a:lumMod val="65000"/>
                    <a:lumOff val="35000"/>
                  </a:schemeClr>
                </a:solidFill>
                <a:latin typeface="Trebuchet MS" panose="020B0603020202020204" pitchFamily="34" charset="0"/>
              </a:rPr>
              <a:t> in India</a:t>
            </a:r>
          </a:p>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Listed on NASDAQ</a:t>
            </a:r>
          </a:p>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Pioneers of internet penetration in India</a:t>
            </a:r>
          </a:p>
        </p:txBody>
      </p:sp>
      <p:sp>
        <p:nvSpPr>
          <p:cNvPr id="57" name="TextBox 56"/>
          <p:cNvSpPr txBox="1"/>
          <p:nvPr/>
        </p:nvSpPr>
        <p:spPr>
          <a:xfrm>
            <a:off x="4069674" y="2840120"/>
            <a:ext cx="1404000" cy="1878241"/>
          </a:xfrm>
          <a:prstGeom prst="rect">
            <a:avLst/>
          </a:prstGeom>
          <a:noFill/>
        </p:spPr>
        <p:txBody>
          <a:bodyPr wrap="square" lIns="69376" tIns="34688" rIns="69376" bIns="34688" rtlCol="0">
            <a:spAutoFit/>
          </a:bodyPr>
          <a:lstStyle/>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Launch of </a:t>
            </a:r>
            <a:r>
              <a:rPr lang="en-US" sz="1000" b="1" dirty="0" err="1">
                <a:solidFill>
                  <a:schemeClr val="tx1">
                    <a:lumMod val="65000"/>
                    <a:lumOff val="35000"/>
                  </a:schemeClr>
                </a:solidFill>
                <a:latin typeface="Trebuchet MS" panose="020B0603020202020204" pitchFamily="34" charset="0"/>
              </a:rPr>
              <a:t>Cloudinfinit</a:t>
            </a:r>
            <a:r>
              <a:rPr lang="en-US" sz="1000" b="1" dirty="0">
                <a:solidFill>
                  <a:schemeClr val="tx1">
                    <a:lumMod val="65000"/>
                    <a:lumOff val="35000"/>
                  </a:schemeClr>
                </a:solidFill>
                <a:latin typeface="Trebuchet MS" panose="020B0603020202020204" pitchFamily="34" charset="0"/>
              </a:rPr>
              <a:t> </a:t>
            </a:r>
            <a:r>
              <a:rPr lang="en-US" sz="1000" dirty="0">
                <a:solidFill>
                  <a:schemeClr val="tx1">
                    <a:lumMod val="65000"/>
                    <a:lumOff val="35000"/>
                  </a:schemeClr>
                </a:solidFill>
                <a:latin typeface="Trebuchet MS" panose="020B0603020202020204" pitchFamily="34" charset="0"/>
              </a:rPr>
              <a:t>services</a:t>
            </a:r>
          </a:p>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Expertise in managed datacenter and network services capabilities</a:t>
            </a:r>
          </a:p>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Integrated security solutions</a:t>
            </a:r>
          </a:p>
          <a:p>
            <a:pPr marL="171450" indent="-171450">
              <a:spcBef>
                <a:spcPts val="300"/>
              </a:spcBef>
              <a:buFont typeface="Wingdings" panose="05000000000000000000" pitchFamily="2" charset="2"/>
              <a:buChar char="§"/>
            </a:pPr>
            <a:endParaRPr lang="en-US" sz="1000" dirty="0">
              <a:solidFill>
                <a:schemeClr val="tx1">
                  <a:lumMod val="65000"/>
                  <a:lumOff val="35000"/>
                </a:schemeClr>
              </a:solidFill>
              <a:latin typeface="Trebuchet MS" panose="020B0603020202020204" pitchFamily="34" charset="0"/>
            </a:endParaRPr>
          </a:p>
        </p:txBody>
      </p:sp>
      <p:sp>
        <p:nvSpPr>
          <p:cNvPr id="58" name="TextBox 57"/>
          <p:cNvSpPr txBox="1"/>
          <p:nvPr/>
        </p:nvSpPr>
        <p:spPr>
          <a:xfrm>
            <a:off x="5298445" y="1058983"/>
            <a:ext cx="1404000" cy="377830"/>
          </a:xfrm>
          <a:prstGeom prst="rect">
            <a:avLst/>
          </a:prstGeom>
          <a:noFill/>
        </p:spPr>
        <p:txBody>
          <a:bodyPr wrap="square" lIns="69376" tIns="34688" rIns="69376" bIns="34688" rtlCol="0">
            <a:spAutoFit/>
          </a:bodyPr>
          <a:lstStyle/>
          <a:p>
            <a:pPr algn="r"/>
            <a:r>
              <a:rPr lang="en-US" sz="1000" b="1" dirty="0">
                <a:solidFill>
                  <a:schemeClr val="accent5">
                    <a:lumMod val="75000"/>
                  </a:schemeClr>
                </a:solidFill>
                <a:latin typeface="Trebuchet MS" panose="020B0603020202020204" pitchFamily="34" charset="0"/>
              </a:rPr>
              <a:t>CONVERGED ICT SERVICES PROVIDER</a:t>
            </a:r>
          </a:p>
        </p:txBody>
      </p:sp>
      <p:sp>
        <p:nvSpPr>
          <p:cNvPr id="59" name="TextBox 58"/>
          <p:cNvSpPr txBox="1"/>
          <p:nvPr/>
        </p:nvSpPr>
        <p:spPr>
          <a:xfrm>
            <a:off x="5671673" y="2840120"/>
            <a:ext cx="1404000" cy="2032129"/>
          </a:xfrm>
          <a:prstGeom prst="rect">
            <a:avLst/>
          </a:prstGeom>
          <a:noFill/>
        </p:spPr>
        <p:txBody>
          <a:bodyPr wrap="square" lIns="69376" tIns="34688" rIns="69376" bIns="34688" rtlCol="0">
            <a:spAutoFit/>
          </a:bodyPr>
          <a:lstStyle/>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Launch of </a:t>
            </a:r>
            <a:r>
              <a:rPr lang="en-US" sz="1000" b="1" dirty="0">
                <a:solidFill>
                  <a:schemeClr val="tx1">
                    <a:lumMod val="65000"/>
                    <a:lumOff val="35000"/>
                  </a:schemeClr>
                </a:solidFill>
                <a:latin typeface="Trebuchet MS" panose="020B0603020202020204" pitchFamily="34" charset="0"/>
              </a:rPr>
              <a:t>hybrid cloud and CI </a:t>
            </a:r>
            <a:r>
              <a:rPr lang="en-US" sz="1000" dirty="0">
                <a:solidFill>
                  <a:schemeClr val="tx1">
                    <a:lumMod val="65000"/>
                    <a:lumOff val="35000"/>
                  </a:schemeClr>
                </a:solidFill>
                <a:latin typeface="Trebuchet MS" panose="020B0603020202020204" pitchFamily="34" charset="0"/>
              </a:rPr>
              <a:t>containers</a:t>
            </a:r>
          </a:p>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10 DCs with full-fledged capacity</a:t>
            </a:r>
          </a:p>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Cloud orchestration layer IP</a:t>
            </a:r>
          </a:p>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Largest MPLS network</a:t>
            </a:r>
          </a:p>
        </p:txBody>
      </p:sp>
      <p:sp>
        <p:nvSpPr>
          <p:cNvPr id="60" name="TextBox 59"/>
          <p:cNvSpPr txBox="1"/>
          <p:nvPr/>
        </p:nvSpPr>
        <p:spPr>
          <a:xfrm>
            <a:off x="6913278" y="1058983"/>
            <a:ext cx="1404000" cy="377830"/>
          </a:xfrm>
          <a:prstGeom prst="rect">
            <a:avLst/>
          </a:prstGeom>
          <a:noFill/>
        </p:spPr>
        <p:txBody>
          <a:bodyPr wrap="square" lIns="69376" tIns="34688" rIns="69376" bIns="34688" rtlCol="0">
            <a:spAutoFit/>
          </a:bodyPr>
          <a:lstStyle/>
          <a:p>
            <a:pPr algn="r"/>
            <a:r>
              <a:rPr lang="en-US" sz="1000" b="1" dirty="0">
                <a:solidFill>
                  <a:schemeClr val="accent6">
                    <a:lumMod val="75000"/>
                  </a:schemeClr>
                </a:solidFill>
                <a:latin typeface="Trebuchet MS" panose="020B0603020202020204" pitchFamily="34" charset="0"/>
              </a:rPr>
              <a:t>CLOUD &amp; DIGITAL SERVICES PARTNER</a:t>
            </a:r>
          </a:p>
        </p:txBody>
      </p:sp>
      <p:sp>
        <p:nvSpPr>
          <p:cNvPr id="63" name="TextBox 62"/>
          <p:cNvSpPr txBox="1"/>
          <p:nvPr/>
        </p:nvSpPr>
        <p:spPr>
          <a:xfrm>
            <a:off x="2068779" y="1058983"/>
            <a:ext cx="1404000" cy="531718"/>
          </a:xfrm>
          <a:prstGeom prst="rect">
            <a:avLst/>
          </a:prstGeom>
          <a:noFill/>
        </p:spPr>
        <p:txBody>
          <a:bodyPr wrap="square" lIns="69376" tIns="34688" rIns="69376" bIns="34688" rtlCol="0">
            <a:spAutoFit/>
          </a:bodyPr>
          <a:lstStyle/>
          <a:p>
            <a:pPr algn="r"/>
            <a:r>
              <a:rPr lang="en-US" sz="1000" b="1" dirty="0">
                <a:solidFill>
                  <a:schemeClr val="accent2">
                    <a:lumMod val="75000"/>
                  </a:schemeClr>
                </a:solidFill>
                <a:latin typeface="Trebuchet MS" panose="020B0603020202020204" pitchFamily="34" charset="0"/>
              </a:rPr>
              <a:t>SHIFT TO AN ENTERPRISE SERVICES COMPANY</a:t>
            </a:r>
            <a:endParaRPr lang="en-US" sz="1000" dirty="0">
              <a:solidFill>
                <a:schemeClr val="accent2">
                  <a:lumMod val="75000"/>
                </a:schemeClr>
              </a:solidFill>
              <a:latin typeface="Trebuchet MS" panose="020B0603020202020204" pitchFamily="34" charset="0"/>
            </a:endParaRPr>
          </a:p>
        </p:txBody>
      </p:sp>
      <p:sp>
        <p:nvSpPr>
          <p:cNvPr id="65" name="TextBox 64"/>
          <p:cNvSpPr txBox="1"/>
          <p:nvPr/>
        </p:nvSpPr>
        <p:spPr>
          <a:xfrm>
            <a:off x="3683612" y="1058983"/>
            <a:ext cx="1404000" cy="685607"/>
          </a:xfrm>
          <a:prstGeom prst="rect">
            <a:avLst/>
          </a:prstGeom>
          <a:noFill/>
        </p:spPr>
        <p:txBody>
          <a:bodyPr wrap="square" lIns="69376" tIns="34688" rIns="69376" bIns="34688" rtlCol="0">
            <a:spAutoFit/>
          </a:bodyPr>
          <a:lstStyle/>
          <a:p>
            <a:pPr algn="r"/>
            <a:r>
              <a:rPr lang="en-US" sz="1000" b="1" dirty="0">
                <a:solidFill>
                  <a:schemeClr val="accent4">
                    <a:lumMod val="75000"/>
                  </a:schemeClr>
                </a:solidFill>
                <a:latin typeface="Trebuchet MS" panose="020B0603020202020204" pitchFamily="34" charset="0"/>
              </a:rPr>
              <a:t>FULL-FLEDGED TRANSFORMATION INTO AN ENTERPRISE SERVICES COMPANY</a:t>
            </a:r>
            <a:endParaRPr lang="en-US" sz="1000" dirty="0">
              <a:solidFill>
                <a:schemeClr val="accent4">
                  <a:lumMod val="75000"/>
                </a:schemeClr>
              </a:solidFill>
              <a:latin typeface="Trebuchet MS" panose="020B0603020202020204" pitchFamily="34" charset="0"/>
            </a:endParaRPr>
          </a:p>
        </p:txBody>
      </p:sp>
      <p:sp>
        <p:nvSpPr>
          <p:cNvPr id="70" name="TextBox 69"/>
          <p:cNvSpPr txBox="1"/>
          <p:nvPr/>
        </p:nvSpPr>
        <p:spPr>
          <a:xfrm>
            <a:off x="7298107" y="2840120"/>
            <a:ext cx="1404000" cy="1531992"/>
          </a:xfrm>
          <a:prstGeom prst="rect">
            <a:avLst/>
          </a:prstGeom>
          <a:noFill/>
        </p:spPr>
        <p:txBody>
          <a:bodyPr wrap="square" lIns="69376" tIns="34688" rIns="69376" bIns="34688" rtlCol="0">
            <a:spAutoFit/>
          </a:bodyPr>
          <a:lstStyle/>
          <a:p>
            <a:pPr marL="171450" indent="-171450">
              <a:spcBef>
                <a:spcPts val="300"/>
              </a:spcBef>
              <a:buFont typeface="Wingdings" panose="05000000000000000000" pitchFamily="2" charset="2"/>
              <a:buChar char="§"/>
            </a:pPr>
            <a:r>
              <a:rPr lang="en-US" sz="1000" b="1" dirty="0">
                <a:solidFill>
                  <a:schemeClr val="tx1">
                    <a:lumMod val="65000"/>
                    <a:lumOff val="35000"/>
                  </a:schemeClr>
                </a:solidFill>
                <a:latin typeface="Trebuchet MS" panose="020B0603020202020204" pitchFamily="34" charset="0"/>
              </a:rPr>
              <a:t>Cloud enabled </a:t>
            </a:r>
            <a:r>
              <a:rPr lang="en-US" sz="1000" dirty="0">
                <a:solidFill>
                  <a:schemeClr val="tx1">
                    <a:lumMod val="65000"/>
                    <a:lumOff val="35000"/>
                  </a:schemeClr>
                </a:solidFill>
                <a:latin typeface="Trebuchet MS" panose="020B0603020202020204" pitchFamily="34" charset="0"/>
              </a:rPr>
              <a:t>DC, Network, Security services</a:t>
            </a:r>
          </a:p>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Launch of  business outcome based models </a:t>
            </a:r>
          </a:p>
          <a:p>
            <a:pPr marL="171450" indent="-171450">
              <a:spcBef>
                <a:spcPts val="300"/>
              </a:spcBef>
              <a:buFont typeface="Wingdings" panose="05000000000000000000" pitchFamily="2" charset="2"/>
              <a:buChar char="§"/>
            </a:pPr>
            <a:r>
              <a:rPr lang="en-US" sz="1000" dirty="0">
                <a:solidFill>
                  <a:schemeClr val="tx1">
                    <a:lumMod val="65000"/>
                    <a:lumOff val="35000"/>
                  </a:schemeClr>
                </a:solidFill>
                <a:latin typeface="Trebuchet MS" panose="020B0603020202020204" pitchFamily="34" charset="0"/>
              </a:rPr>
              <a:t>Launch o</a:t>
            </a:r>
            <a:r>
              <a:rPr lang="en-US" sz="1000" b="1" dirty="0">
                <a:solidFill>
                  <a:schemeClr val="tx1">
                    <a:lumMod val="65000"/>
                    <a:lumOff val="35000"/>
                  </a:schemeClr>
                </a:solidFill>
                <a:latin typeface="Trebuchet MS" panose="020B0603020202020204" pitchFamily="34" charset="0"/>
              </a:rPr>
              <a:t>f Digital Services </a:t>
            </a:r>
            <a:r>
              <a:rPr lang="en-US" sz="1000" dirty="0">
                <a:solidFill>
                  <a:schemeClr val="tx1">
                    <a:lumMod val="65000"/>
                    <a:lumOff val="35000"/>
                  </a:schemeClr>
                </a:solidFill>
                <a:latin typeface="Trebuchet MS" panose="020B0603020202020204" pitchFamily="34" charset="0"/>
              </a:rPr>
              <a:t>Business Unit</a:t>
            </a:r>
          </a:p>
        </p:txBody>
      </p:sp>
      <p:sp>
        <p:nvSpPr>
          <p:cNvPr id="2" name="Title 1">
            <a:extLst>
              <a:ext uri="{FF2B5EF4-FFF2-40B4-BE49-F238E27FC236}">
                <a16:creationId xmlns:a16="http://schemas.microsoft.com/office/drawing/2014/main" id="{CBEB1F71-7DF1-4BE9-A195-A52DA8517618}"/>
              </a:ext>
            </a:extLst>
          </p:cNvPr>
          <p:cNvSpPr>
            <a:spLocks noGrp="1"/>
          </p:cNvSpPr>
          <p:nvPr>
            <p:ph type="ctrTitle"/>
          </p:nvPr>
        </p:nvSpPr>
        <p:spPr/>
        <p:txBody>
          <a:bodyPr/>
          <a:lstStyle/>
          <a:p>
            <a:r>
              <a:rPr lang="en-IN" dirty="0"/>
              <a:t>SIFY’S JOURNEY SO FAR…</a:t>
            </a:r>
          </a:p>
        </p:txBody>
      </p:sp>
      <p:sp>
        <p:nvSpPr>
          <p:cNvPr id="47" name="Freeform 27">
            <a:extLst>
              <a:ext uri="{FF2B5EF4-FFF2-40B4-BE49-F238E27FC236}">
                <a16:creationId xmlns:a16="http://schemas.microsoft.com/office/drawing/2014/main" id="{602392C2-6324-44E6-B05A-8F04E56FA9DE}"/>
              </a:ext>
            </a:extLst>
          </p:cNvPr>
          <p:cNvSpPr>
            <a:spLocks/>
          </p:cNvSpPr>
          <p:nvPr/>
        </p:nvSpPr>
        <p:spPr bwMode="auto">
          <a:xfrm>
            <a:off x="3357991" y="1023938"/>
            <a:ext cx="114788" cy="1046649"/>
          </a:xfrm>
          <a:custGeom>
            <a:avLst/>
            <a:gdLst/>
            <a:ahLst/>
            <a:cxnLst>
              <a:cxn ang="0">
                <a:pos x="281" y="2183"/>
              </a:cxn>
              <a:cxn ang="0">
                <a:pos x="126" y="2496"/>
              </a:cxn>
              <a:cxn ang="0">
                <a:pos x="138" y="2508"/>
              </a:cxn>
              <a:cxn ang="0">
                <a:pos x="146" y="2523"/>
              </a:cxn>
              <a:cxn ang="0">
                <a:pos x="151" y="2538"/>
              </a:cxn>
              <a:cxn ang="0">
                <a:pos x="154" y="2555"/>
              </a:cxn>
              <a:cxn ang="0">
                <a:pos x="152" y="2571"/>
              </a:cxn>
              <a:cxn ang="0">
                <a:pos x="148" y="2585"/>
              </a:cxn>
              <a:cxn ang="0">
                <a:pos x="140" y="2599"/>
              </a:cxn>
              <a:cxn ang="0">
                <a:pos x="131" y="2609"/>
              </a:cxn>
              <a:cxn ang="0">
                <a:pos x="120" y="2619"/>
              </a:cxn>
              <a:cxn ang="0">
                <a:pos x="107" y="2626"/>
              </a:cxn>
              <a:cxn ang="0">
                <a:pos x="92" y="2631"/>
              </a:cxn>
              <a:cxn ang="0">
                <a:pos x="77" y="2632"/>
              </a:cxn>
              <a:cxn ang="0">
                <a:pos x="61" y="2631"/>
              </a:cxn>
              <a:cxn ang="0">
                <a:pos x="47" y="2626"/>
              </a:cxn>
              <a:cxn ang="0">
                <a:pos x="34" y="2619"/>
              </a:cxn>
              <a:cxn ang="0">
                <a:pos x="22" y="2609"/>
              </a:cxn>
              <a:cxn ang="0">
                <a:pos x="13" y="2599"/>
              </a:cxn>
              <a:cxn ang="0">
                <a:pos x="6" y="2585"/>
              </a:cxn>
              <a:cxn ang="0">
                <a:pos x="2" y="2571"/>
              </a:cxn>
              <a:cxn ang="0">
                <a:pos x="0" y="2555"/>
              </a:cxn>
              <a:cxn ang="0">
                <a:pos x="2" y="2540"/>
              </a:cxn>
              <a:cxn ang="0">
                <a:pos x="6" y="2525"/>
              </a:cxn>
              <a:cxn ang="0">
                <a:pos x="13" y="2513"/>
              </a:cxn>
              <a:cxn ang="0">
                <a:pos x="22" y="2501"/>
              </a:cxn>
              <a:cxn ang="0">
                <a:pos x="34" y="2491"/>
              </a:cxn>
              <a:cxn ang="0">
                <a:pos x="47" y="2484"/>
              </a:cxn>
              <a:cxn ang="0">
                <a:pos x="61" y="2481"/>
              </a:cxn>
              <a:cxn ang="0">
                <a:pos x="77" y="2478"/>
              </a:cxn>
              <a:cxn ang="0">
                <a:pos x="95" y="2481"/>
              </a:cxn>
              <a:cxn ang="0">
                <a:pos x="245" y="0"/>
              </a:cxn>
            </a:cxnLst>
            <a:rect l="0" t="0" r="r" b="b"/>
            <a:pathLst>
              <a:path w="281" h="2632">
                <a:moveTo>
                  <a:pt x="281" y="0"/>
                </a:moveTo>
                <a:lnTo>
                  <a:pt x="281" y="2183"/>
                </a:lnTo>
                <a:lnTo>
                  <a:pt x="279" y="2190"/>
                </a:lnTo>
                <a:lnTo>
                  <a:pt x="126" y="2496"/>
                </a:lnTo>
                <a:lnTo>
                  <a:pt x="132" y="2502"/>
                </a:lnTo>
                <a:lnTo>
                  <a:pt x="138" y="2508"/>
                </a:lnTo>
                <a:lnTo>
                  <a:pt x="143" y="2516"/>
                </a:lnTo>
                <a:lnTo>
                  <a:pt x="146" y="2523"/>
                </a:lnTo>
                <a:lnTo>
                  <a:pt x="149" y="2530"/>
                </a:lnTo>
                <a:lnTo>
                  <a:pt x="151" y="2538"/>
                </a:lnTo>
                <a:lnTo>
                  <a:pt x="154" y="2547"/>
                </a:lnTo>
                <a:lnTo>
                  <a:pt x="154" y="2555"/>
                </a:lnTo>
                <a:lnTo>
                  <a:pt x="154" y="2564"/>
                </a:lnTo>
                <a:lnTo>
                  <a:pt x="152" y="2571"/>
                </a:lnTo>
                <a:lnTo>
                  <a:pt x="150" y="2578"/>
                </a:lnTo>
                <a:lnTo>
                  <a:pt x="148" y="2585"/>
                </a:lnTo>
                <a:lnTo>
                  <a:pt x="144" y="2593"/>
                </a:lnTo>
                <a:lnTo>
                  <a:pt x="140" y="2599"/>
                </a:lnTo>
                <a:lnTo>
                  <a:pt x="136" y="2605"/>
                </a:lnTo>
                <a:lnTo>
                  <a:pt x="131" y="2609"/>
                </a:lnTo>
                <a:lnTo>
                  <a:pt x="126" y="2614"/>
                </a:lnTo>
                <a:lnTo>
                  <a:pt x="120" y="2619"/>
                </a:lnTo>
                <a:lnTo>
                  <a:pt x="114" y="2623"/>
                </a:lnTo>
                <a:lnTo>
                  <a:pt x="107" y="2626"/>
                </a:lnTo>
                <a:lnTo>
                  <a:pt x="99" y="2629"/>
                </a:lnTo>
                <a:lnTo>
                  <a:pt x="92" y="2631"/>
                </a:lnTo>
                <a:lnTo>
                  <a:pt x="85" y="2632"/>
                </a:lnTo>
                <a:lnTo>
                  <a:pt x="77" y="2632"/>
                </a:lnTo>
                <a:lnTo>
                  <a:pt x="69" y="2632"/>
                </a:lnTo>
                <a:lnTo>
                  <a:pt x="61" y="2631"/>
                </a:lnTo>
                <a:lnTo>
                  <a:pt x="54" y="2629"/>
                </a:lnTo>
                <a:lnTo>
                  <a:pt x="47" y="2626"/>
                </a:lnTo>
                <a:lnTo>
                  <a:pt x="40" y="2623"/>
                </a:lnTo>
                <a:lnTo>
                  <a:pt x="34" y="2619"/>
                </a:lnTo>
                <a:lnTo>
                  <a:pt x="28" y="2614"/>
                </a:lnTo>
                <a:lnTo>
                  <a:pt x="22" y="2609"/>
                </a:lnTo>
                <a:lnTo>
                  <a:pt x="18" y="2605"/>
                </a:lnTo>
                <a:lnTo>
                  <a:pt x="13" y="2599"/>
                </a:lnTo>
                <a:lnTo>
                  <a:pt x="9" y="2593"/>
                </a:lnTo>
                <a:lnTo>
                  <a:pt x="6" y="2585"/>
                </a:lnTo>
                <a:lnTo>
                  <a:pt x="3" y="2578"/>
                </a:lnTo>
                <a:lnTo>
                  <a:pt x="2" y="2571"/>
                </a:lnTo>
                <a:lnTo>
                  <a:pt x="1" y="2564"/>
                </a:lnTo>
                <a:lnTo>
                  <a:pt x="0" y="2555"/>
                </a:lnTo>
                <a:lnTo>
                  <a:pt x="1" y="2548"/>
                </a:lnTo>
                <a:lnTo>
                  <a:pt x="2" y="2540"/>
                </a:lnTo>
                <a:lnTo>
                  <a:pt x="3" y="2532"/>
                </a:lnTo>
                <a:lnTo>
                  <a:pt x="6" y="2525"/>
                </a:lnTo>
                <a:lnTo>
                  <a:pt x="9" y="2519"/>
                </a:lnTo>
                <a:lnTo>
                  <a:pt x="13" y="2513"/>
                </a:lnTo>
                <a:lnTo>
                  <a:pt x="18" y="2507"/>
                </a:lnTo>
                <a:lnTo>
                  <a:pt x="22" y="2501"/>
                </a:lnTo>
                <a:lnTo>
                  <a:pt x="28" y="2496"/>
                </a:lnTo>
                <a:lnTo>
                  <a:pt x="34" y="2491"/>
                </a:lnTo>
                <a:lnTo>
                  <a:pt x="40" y="2488"/>
                </a:lnTo>
                <a:lnTo>
                  <a:pt x="47" y="2484"/>
                </a:lnTo>
                <a:lnTo>
                  <a:pt x="54" y="2482"/>
                </a:lnTo>
                <a:lnTo>
                  <a:pt x="61" y="2481"/>
                </a:lnTo>
                <a:lnTo>
                  <a:pt x="69" y="2479"/>
                </a:lnTo>
                <a:lnTo>
                  <a:pt x="77" y="2478"/>
                </a:lnTo>
                <a:lnTo>
                  <a:pt x="86" y="2479"/>
                </a:lnTo>
                <a:lnTo>
                  <a:pt x="95" y="2481"/>
                </a:lnTo>
                <a:lnTo>
                  <a:pt x="245" y="2178"/>
                </a:lnTo>
                <a:lnTo>
                  <a:pt x="245" y="0"/>
                </a:lnTo>
                <a:lnTo>
                  <a:pt x="281" y="0"/>
                </a:lnTo>
                <a:close/>
              </a:path>
            </a:pathLst>
          </a:custGeom>
          <a:solidFill>
            <a:srgbClr val="595959"/>
          </a:solidFill>
          <a:ln w="9525">
            <a:noFill/>
            <a:round/>
            <a:headEnd/>
            <a:tailEnd/>
          </a:ln>
        </p:spPr>
        <p:txBody>
          <a:bodyPr vert="horz" wrap="square" lIns="69376" tIns="34688" rIns="69376" bIns="34688" numCol="1" anchor="t" anchorCtr="0" compatLnSpc="1">
            <a:prstTxWarp prst="textNoShape">
              <a:avLst/>
            </a:prstTxWarp>
          </a:bodyPr>
          <a:lstStyle/>
          <a:p>
            <a:endParaRPr lang="en-US" sz="1333">
              <a:solidFill>
                <a:schemeClr val="tx1">
                  <a:lumMod val="65000"/>
                  <a:lumOff val="35000"/>
                </a:schemeClr>
              </a:solidFill>
              <a:latin typeface="Trebuchet MS" panose="020B0603020202020204" pitchFamily="34" charset="0"/>
            </a:endParaRPr>
          </a:p>
        </p:txBody>
      </p:sp>
      <p:sp>
        <p:nvSpPr>
          <p:cNvPr id="49" name="Freeform 27">
            <a:extLst>
              <a:ext uri="{FF2B5EF4-FFF2-40B4-BE49-F238E27FC236}">
                <a16:creationId xmlns:a16="http://schemas.microsoft.com/office/drawing/2014/main" id="{B529B6CE-CAD7-4FF2-9E27-D44C2B2E96E9}"/>
              </a:ext>
            </a:extLst>
          </p:cNvPr>
          <p:cNvSpPr>
            <a:spLocks/>
          </p:cNvSpPr>
          <p:nvPr/>
        </p:nvSpPr>
        <p:spPr bwMode="auto">
          <a:xfrm>
            <a:off x="4972824" y="1023938"/>
            <a:ext cx="114788" cy="1046649"/>
          </a:xfrm>
          <a:custGeom>
            <a:avLst/>
            <a:gdLst/>
            <a:ahLst/>
            <a:cxnLst>
              <a:cxn ang="0">
                <a:pos x="281" y="2183"/>
              </a:cxn>
              <a:cxn ang="0">
                <a:pos x="126" y="2496"/>
              </a:cxn>
              <a:cxn ang="0">
                <a:pos x="138" y="2508"/>
              </a:cxn>
              <a:cxn ang="0">
                <a:pos x="146" y="2523"/>
              </a:cxn>
              <a:cxn ang="0">
                <a:pos x="151" y="2538"/>
              </a:cxn>
              <a:cxn ang="0">
                <a:pos x="154" y="2555"/>
              </a:cxn>
              <a:cxn ang="0">
                <a:pos x="152" y="2571"/>
              </a:cxn>
              <a:cxn ang="0">
                <a:pos x="148" y="2585"/>
              </a:cxn>
              <a:cxn ang="0">
                <a:pos x="140" y="2599"/>
              </a:cxn>
              <a:cxn ang="0">
                <a:pos x="131" y="2609"/>
              </a:cxn>
              <a:cxn ang="0">
                <a:pos x="120" y="2619"/>
              </a:cxn>
              <a:cxn ang="0">
                <a:pos x="107" y="2626"/>
              </a:cxn>
              <a:cxn ang="0">
                <a:pos x="92" y="2631"/>
              </a:cxn>
              <a:cxn ang="0">
                <a:pos x="77" y="2632"/>
              </a:cxn>
              <a:cxn ang="0">
                <a:pos x="61" y="2631"/>
              </a:cxn>
              <a:cxn ang="0">
                <a:pos x="47" y="2626"/>
              </a:cxn>
              <a:cxn ang="0">
                <a:pos x="34" y="2619"/>
              </a:cxn>
              <a:cxn ang="0">
                <a:pos x="22" y="2609"/>
              </a:cxn>
              <a:cxn ang="0">
                <a:pos x="13" y="2599"/>
              </a:cxn>
              <a:cxn ang="0">
                <a:pos x="6" y="2585"/>
              </a:cxn>
              <a:cxn ang="0">
                <a:pos x="2" y="2571"/>
              </a:cxn>
              <a:cxn ang="0">
                <a:pos x="0" y="2555"/>
              </a:cxn>
              <a:cxn ang="0">
                <a:pos x="2" y="2540"/>
              </a:cxn>
              <a:cxn ang="0">
                <a:pos x="6" y="2525"/>
              </a:cxn>
              <a:cxn ang="0">
                <a:pos x="13" y="2513"/>
              </a:cxn>
              <a:cxn ang="0">
                <a:pos x="22" y="2501"/>
              </a:cxn>
              <a:cxn ang="0">
                <a:pos x="34" y="2491"/>
              </a:cxn>
              <a:cxn ang="0">
                <a:pos x="47" y="2484"/>
              </a:cxn>
              <a:cxn ang="0">
                <a:pos x="61" y="2481"/>
              </a:cxn>
              <a:cxn ang="0">
                <a:pos x="77" y="2478"/>
              </a:cxn>
              <a:cxn ang="0">
                <a:pos x="95" y="2481"/>
              </a:cxn>
              <a:cxn ang="0">
                <a:pos x="245" y="0"/>
              </a:cxn>
            </a:cxnLst>
            <a:rect l="0" t="0" r="r" b="b"/>
            <a:pathLst>
              <a:path w="281" h="2632">
                <a:moveTo>
                  <a:pt x="281" y="0"/>
                </a:moveTo>
                <a:lnTo>
                  <a:pt x="281" y="2183"/>
                </a:lnTo>
                <a:lnTo>
                  <a:pt x="279" y="2190"/>
                </a:lnTo>
                <a:lnTo>
                  <a:pt x="126" y="2496"/>
                </a:lnTo>
                <a:lnTo>
                  <a:pt x="132" y="2502"/>
                </a:lnTo>
                <a:lnTo>
                  <a:pt x="138" y="2508"/>
                </a:lnTo>
                <a:lnTo>
                  <a:pt x="143" y="2516"/>
                </a:lnTo>
                <a:lnTo>
                  <a:pt x="146" y="2523"/>
                </a:lnTo>
                <a:lnTo>
                  <a:pt x="149" y="2530"/>
                </a:lnTo>
                <a:lnTo>
                  <a:pt x="151" y="2538"/>
                </a:lnTo>
                <a:lnTo>
                  <a:pt x="154" y="2547"/>
                </a:lnTo>
                <a:lnTo>
                  <a:pt x="154" y="2555"/>
                </a:lnTo>
                <a:lnTo>
                  <a:pt x="154" y="2564"/>
                </a:lnTo>
                <a:lnTo>
                  <a:pt x="152" y="2571"/>
                </a:lnTo>
                <a:lnTo>
                  <a:pt x="150" y="2578"/>
                </a:lnTo>
                <a:lnTo>
                  <a:pt x="148" y="2585"/>
                </a:lnTo>
                <a:lnTo>
                  <a:pt x="144" y="2593"/>
                </a:lnTo>
                <a:lnTo>
                  <a:pt x="140" y="2599"/>
                </a:lnTo>
                <a:lnTo>
                  <a:pt x="136" y="2605"/>
                </a:lnTo>
                <a:lnTo>
                  <a:pt x="131" y="2609"/>
                </a:lnTo>
                <a:lnTo>
                  <a:pt x="126" y="2614"/>
                </a:lnTo>
                <a:lnTo>
                  <a:pt x="120" y="2619"/>
                </a:lnTo>
                <a:lnTo>
                  <a:pt x="114" y="2623"/>
                </a:lnTo>
                <a:lnTo>
                  <a:pt x="107" y="2626"/>
                </a:lnTo>
                <a:lnTo>
                  <a:pt x="99" y="2629"/>
                </a:lnTo>
                <a:lnTo>
                  <a:pt x="92" y="2631"/>
                </a:lnTo>
                <a:lnTo>
                  <a:pt x="85" y="2632"/>
                </a:lnTo>
                <a:lnTo>
                  <a:pt x="77" y="2632"/>
                </a:lnTo>
                <a:lnTo>
                  <a:pt x="69" y="2632"/>
                </a:lnTo>
                <a:lnTo>
                  <a:pt x="61" y="2631"/>
                </a:lnTo>
                <a:lnTo>
                  <a:pt x="54" y="2629"/>
                </a:lnTo>
                <a:lnTo>
                  <a:pt x="47" y="2626"/>
                </a:lnTo>
                <a:lnTo>
                  <a:pt x="40" y="2623"/>
                </a:lnTo>
                <a:lnTo>
                  <a:pt x="34" y="2619"/>
                </a:lnTo>
                <a:lnTo>
                  <a:pt x="28" y="2614"/>
                </a:lnTo>
                <a:lnTo>
                  <a:pt x="22" y="2609"/>
                </a:lnTo>
                <a:lnTo>
                  <a:pt x="18" y="2605"/>
                </a:lnTo>
                <a:lnTo>
                  <a:pt x="13" y="2599"/>
                </a:lnTo>
                <a:lnTo>
                  <a:pt x="9" y="2593"/>
                </a:lnTo>
                <a:lnTo>
                  <a:pt x="6" y="2585"/>
                </a:lnTo>
                <a:lnTo>
                  <a:pt x="3" y="2578"/>
                </a:lnTo>
                <a:lnTo>
                  <a:pt x="2" y="2571"/>
                </a:lnTo>
                <a:lnTo>
                  <a:pt x="1" y="2564"/>
                </a:lnTo>
                <a:lnTo>
                  <a:pt x="0" y="2555"/>
                </a:lnTo>
                <a:lnTo>
                  <a:pt x="1" y="2548"/>
                </a:lnTo>
                <a:lnTo>
                  <a:pt x="2" y="2540"/>
                </a:lnTo>
                <a:lnTo>
                  <a:pt x="3" y="2532"/>
                </a:lnTo>
                <a:lnTo>
                  <a:pt x="6" y="2525"/>
                </a:lnTo>
                <a:lnTo>
                  <a:pt x="9" y="2519"/>
                </a:lnTo>
                <a:lnTo>
                  <a:pt x="13" y="2513"/>
                </a:lnTo>
                <a:lnTo>
                  <a:pt x="18" y="2507"/>
                </a:lnTo>
                <a:lnTo>
                  <a:pt x="22" y="2501"/>
                </a:lnTo>
                <a:lnTo>
                  <a:pt x="28" y="2496"/>
                </a:lnTo>
                <a:lnTo>
                  <a:pt x="34" y="2491"/>
                </a:lnTo>
                <a:lnTo>
                  <a:pt x="40" y="2488"/>
                </a:lnTo>
                <a:lnTo>
                  <a:pt x="47" y="2484"/>
                </a:lnTo>
                <a:lnTo>
                  <a:pt x="54" y="2482"/>
                </a:lnTo>
                <a:lnTo>
                  <a:pt x="61" y="2481"/>
                </a:lnTo>
                <a:lnTo>
                  <a:pt x="69" y="2479"/>
                </a:lnTo>
                <a:lnTo>
                  <a:pt x="77" y="2478"/>
                </a:lnTo>
                <a:lnTo>
                  <a:pt x="86" y="2479"/>
                </a:lnTo>
                <a:lnTo>
                  <a:pt x="95" y="2481"/>
                </a:lnTo>
                <a:lnTo>
                  <a:pt x="245" y="2178"/>
                </a:lnTo>
                <a:lnTo>
                  <a:pt x="245" y="0"/>
                </a:lnTo>
                <a:lnTo>
                  <a:pt x="281" y="0"/>
                </a:lnTo>
                <a:close/>
              </a:path>
            </a:pathLst>
          </a:custGeom>
          <a:solidFill>
            <a:srgbClr val="595959"/>
          </a:solidFill>
          <a:ln w="9525">
            <a:noFill/>
            <a:round/>
            <a:headEnd/>
            <a:tailEnd/>
          </a:ln>
        </p:spPr>
        <p:txBody>
          <a:bodyPr vert="horz" wrap="square" lIns="69376" tIns="34688" rIns="69376" bIns="34688" numCol="1" anchor="t" anchorCtr="0" compatLnSpc="1">
            <a:prstTxWarp prst="textNoShape">
              <a:avLst/>
            </a:prstTxWarp>
          </a:bodyPr>
          <a:lstStyle/>
          <a:p>
            <a:endParaRPr lang="en-US" sz="1333">
              <a:solidFill>
                <a:schemeClr val="tx1">
                  <a:lumMod val="65000"/>
                  <a:lumOff val="35000"/>
                </a:schemeClr>
              </a:solidFill>
              <a:latin typeface="Trebuchet MS" panose="020B0603020202020204" pitchFamily="34" charset="0"/>
            </a:endParaRPr>
          </a:p>
        </p:txBody>
      </p:sp>
      <p:sp>
        <p:nvSpPr>
          <p:cNvPr id="50" name="Freeform 27">
            <a:extLst>
              <a:ext uri="{FF2B5EF4-FFF2-40B4-BE49-F238E27FC236}">
                <a16:creationId xmlns:a16="http://schemas.microsoft.com/office/drawing/2014/main" id="{427A7871-0932-4383-9942-50040C19CA5F}"/>
              </a:ext>
            </a:extLst>
          </p:cNvPr>
          <p:cNvSpPr>
            <a:spLocks/>
          </p:cNvSpPr>
          <p:nvPr/>
        </p:nvSpPr>
        <p:spPr bwMode="auto">
          <a:xfrm>
            <a:off x="6587657" y="1023938"/>
            <a:ext cx="114788" cy="1046649"/>
          </a:xfrm>
          <a:custGeom>
            <a:avLst/>
            <a:gdLst/>
            <a:ahLst/>
            <a:cxnLst>
              <a:cxn ang="0">
                <a:pos x="281" y="2183"/>
              </a:cxn>
              <a:cxn ang="0">
                <a:pos x="126" y="2496"/>
              </a:cxn>
              <a:cxn ang="0">
                <a:pos x="138" y="2508"/>
              </a:cxn>
              <a:cxn ang="0">
                <a:pos x="146" y="2523"/>
              </a:cxn>
              <a:cxn ang="0">
                <a:pos x="151" y="2538"/>
              </a:cxn>
              <a:cxn ang="0">
                <a:pos x="154" y="2555"/>
              </a:cxn>
              <a:cxn ang="0">
                <a:pos x="152" y="2571"/>
              </a:cxn>
              <a:cxn ang="0">
                <a:pos x="148" y="2585"/>
              </a:cxn>
              <a:cxn ang="0">
                <a:pos x="140" y="2599"/>
              </a:cxn>
              <a:cxn ang="0">
                <a:pos x="131" y="2609"/>
              </a:cxn>
              <a:cxn ang="0">
                <a:pos x="120" y="2619"/>
              </a:cxn>
              <a:cxn ang="0">
                <a:pos x="107" y="2626"/>
              </a:cxn>
              <a:cxn ang="0">
                <a:pos x="92" y="2631"/>
              </a:cxn>
              <a:cxn ang="0">
                <a:pos x="77" y="2632"/>
              </a:cxn>
              <a:cxn ang="0">
                <a:pos x="61" y="2631"/>
              </a:cxn>
              <a:cxn ang="0">
                <a:pos x="47" y="2626"/>
              </a:cxn>
              <a:cxn ang="0">
                <a:pos x="34" y="2619"/>
              </a:cxn>
              <a:cxn ang="0">
                <a:pos x="22" y="2609"/>
              </a:cxn>
              <a:cxn ang="0">
                <a:pos x="13" y="2599"/>
              </a:cxn>
              <a:cxn ang="0">
                <a:pos x="6" y="2585"/>
              </a:cxn>
              <a:cxn ang="0">
                <a:pos x="2" y="2571"/>
              </a:cxn>
              <a:cxn ang="0">
                <a:pos x="0" y="2555"/>
              </a:cxn>
              <a:cxn ang="0">
                <a:pos x="2" y="2540"/>
              </a:cxn>
              <a:cxn ang="0">
                <a:pos x="6" y="2525"/>
              </a:cxn>
              <a:cxn ang="0">
                <a:pos x="13" y="2513"/>
              </a:cxn>
              <a:cxn ang="0">
                <a:pos x="22" y="2501"/>
              </a:cxn>
              <a:cxn ang="0">
                <a:pos x="34" y="2491"/>
              </a:cxn>
              <a:cxn ang="0">
                <a:pos x="47" y="2484"/>
              </a:cxn>
              <a:cxn ang="0">
                <a:pos x="61" y="2481"/>
              </a:cxn>
              <a:cxn ang="0">
                <a:pos x="77" y="2478"/>
              </a:cxn>
              <a:cxn ang="0">
                <a:pos x="95" y="2481"/>
              </a:cxn>
              <a:cxn ang="0">
                <a:pos x="245" y="0"/>
              </a:cxn>
            </a:cxnLst>
            <a:rect l="0" t="0" r="r" b="b"/>
            <a:pathLst>
              <a:path w="281" h="2632">
                <a:moveTo>
                  <a:pt x="281" y="0"/>
                </a:moveTo>
                <a:lnTo>
                  <a:pt x="281" y="2183"/>
                </a:lnTo>
                <a:lnTo>
                  <a:pt x="279" y="2190"/>
                </a:lnTo>
                <a:lnTo>
                  <a:pt x="126" y="2496"/>
                </a:lnTo>
                <a:lnTo>
                  <a:pt x="132" y="2502"/>
                </a:lnTo>
                <a:lnTo>
                  <a:pt x="138" y="2508"/>
                </a:lnTo>
                <a:lnTo>
                  <a:pt x="143" y="2516"/>
                </a:lnTo>
                <a:lnTo>
                  <a:pt x="146" y="2523"/>
                </a:lnTo>
                <a:lnTo>
                  <a:pt x="149" y="2530"/>
                </a:lnTo>
                <a:lnTo>
                  <a:pt x="151" y="2538"/>
                </a:lnTo>
                <a:lnTo>
                  <a:pt x="154" y="2547"/>
                </a:lnTo>
                <a:lnTo>
                  <a:pt x="154" y="2555"/>
                </a:lnTo>
                <a:lnTo>
                  <a:pt x="154" y="2564"/>
                </a:lnTo>
                <a:lnTo>
                  <a:pt x="152" y="2571"/>
                </a:lnTo>
                <a:lnTo>
                  <a:pt x="150" y="2578"/>
                </a:lnTo>
                <a:lnTo>
                  <a:pt x="148" y="2585"/>
                </a:lnTo>
                <a:lnTo>
                  <a:pt x="144" y="2593"/>
                </a:lnTo>
                <a:lnTo>
                  <a:pt x="140" y="2599"/>
                </a:lnTo>
                <a:lnTo>
                  <a:pt x="136" y="2605"/>
                </a:lnTo>
                <a:lnTo>
                  <a:pt x="131" y="2609"/>
                </a:lnTo>
                <a:lnTo>
                  <a:pt x="126" y="2614"/>
                </a:lnTo>
                <a:lnTo>
                  <a:pt x="120" y="2619"/>
                </a:lnTo>
                <a:lnTo>
                  <a:pt x="114" y="2623"/>
                </a:lnTo>
                <a:lnTo>
                  <a:pt x="107" y="2626"/>
                </a:lnTo>
                <a:lnTo>
                  <a:pt x="99" y="2629"/>
                </a:lnTo>
                <a:lnTo>
                  <a:pt x="92" y="2631"/>
                </a:lnTo>
                <a:lnTo>
                  <a:pt x="85" y="2632"/>
                </a:lnTo>
                <a:lnTo>
                  <a:pt x="77" y="2632"/>
                </a:lnTo>
                <a:lnTo>
                  <a:pt x="69" y="2632"/>
                </a:lnTo>
                <a:lnTo>
                  <a:pt x="61" y="2631"/>
                </a:lnTo>
                <a:lnTo>
                  <a:pt x="54" y="2629"/>
                </a:lnTo>
                <a:lnTo>
                  <a:pt x="47" y="2626"/>
                </a:lnTo>
                <a:lnTo>
                  <a:pt x="40" y="2623"/>
                </a:lnTo>
                <a:lnTo>
                  <a:pt x="34" y="2619"/>
                </a:lnTo>
                <a:lnTo>
                  <a:pt x="28" y="2614"/>
                </a:lnTo>
                <a:lnTo>
                  <a:pt x="22" y="2609"/>
                </a:lnTo>
                <a:lnTo>
                  <a:pt x="18" y="2605"/>
                </a:lnTo>
                <a:lnTo>
                  <a:pt x="13" y="2599"/>
                </a:lnTo>
                <a:lnTo>
                  <a:pt x="9" y="2593"/>
                </a:lnTo>
                <a:lnTo>
                  <a:pt x="6" y="2585"/>
                </a:lnTo>
                <a:lnTo>
                  <a:pt x="3" y="2578"/>
                </a:lnTo>
                <a:lnTo>
                  <a:pt x="2" y="2571"/>
                </a:lnTo>
                <a:lnTo>
                  <a:pt x="1" y="2564"/>
                </a:lnTo>
                <a:lnTo>
                  <a:pt x="0" y="2555"/>
                </a:lnTo>
                <a:lnTo>
                  <a:pt x="1" y="2548"/>
                </a:lnTo>
                <a:lnTo>
                  <a:pt x="2" y="2540"/>
                </a:lnTo>
                <a:lnTo>
                  <a:pt x="3" y="2532"/>
                </a:lnTo>
                <a:lnTo>
                  <a:pt x="6" y="2525"/>
                </a:lnTo>
                <a:lnTo>
                  <a:pt x="9" y="2519"/>
                </a:lnTo>
                <a:lnTo>
                  <a:pt x="13" y="2513"/>
                </a:lnTo>
                <a:lnTo>
                  <a:pt x="18" y="2507"/>
                </a:lnTo>
                <a:lnTo>
                  <a:pt x="22" y="2501"/>
                </a:lnTo>
                <a:lnTo>
                  <a:pt x="28" y="2496"/>
                </a:lnTo>
                <a:lnTo>
                  <a:pt x="34" y="2491"/>
                </a:lnTo>
                <a:lnTo>
                  <a:pt x="40" y="2488"/>
                </a:lnTo>
                <a:lnTo>
                  <a:pt x="47" y="2484"/>
                </a:lnTo>
                <a:lnTo>
                  <a:pt x="54" y="2482"/>
                </a:lnTo>
                <a:lnTo>
                  <a:pt x="61" y="2481"/>
                </a:lnTo>
                <a:lnTo>
                  <a:pt x="69" y="2479"/>
                </a:lnTo>
                <a:lnTo>
                  <a:pt x="77" y="2478"/>
                </a:lnTo>
                <a:lnTo>
                  <a:pt x="86" y="2479"/>
                </a:lnTo>
                <a:lnTo>
                  <a:pt x="95" y="2481"/>
                </a:lnTo>
                <a:lnTo>
                  <a:pt x="245" y="2178"/>
                </a:lnTo>
                <a:lnTo>
                  <a:pt x="245" y="0"/>
                </a:lnTo>
                <a:lnTo>
                  <a:pt x="281" y="0"/>
                </a:lnTo>
                <a:close/>
              </a:path>
            </a:pathLst>
          </a:custGeom>
          <a:solidFill>
            <a:srgbClr val="595959"/>
          </a:solidFill>
          <a:ln w="9525">
            <a:noFill/>
            <a:round/>
            <a:headEnd/>
            <a:tailEnd/>
          </a:ln>
        </p:spPr>
        <p:txBody>
          <a:bodyPr vert="horz" wrap="square" lIns="69376" tIns="34688" rIns="69376" bIns="34688" numCol="1" anchor="t" anchorCtr="0" compatLnSpc="1">
            <a:prstTxWarp prst="textNoShape">
              <a:avLst/>
            </a:prstTxWarp>
          </a:bodyPr>
          <a:lstStyle/>
          <a:p>
            <a:endParaRPr lang="en-US" sz="1333">
              <a:solidFill>
                <a:schemeClr val="tx1">
                  <a:lumMod val="65000"/>
                  <a:lumOff val="35000"/>
                </a:schemeClr>
              </a:solidFill>
              <a:latin typeface="Trebuchet MS" panose="020B0603020202020204" pitchFamily="34" charset="0"/>
            </a:endParaRPr>
          </a:p>
        </p:txBody>
      </p:sp>
      <p:sp>
        <p:nvSpPr>
          <p:cNvPr id="64" name="Freeform 27">
            <a:extLst>
              <a:ext uri="{FF2B5EF4-FFF2-40B4-BE49-F238E27FC236}">
                <a16:creationId xmlns:a16="http://schemas.microsoft.com/office/drawing/2014/main" id="{34DF5633-4498-4F98-BBDE-5054B6152750}"/>
              </a:ext>
            </a:extLst>
          </p:cNvPr>
          <p:cNvSpPr>
            <a:spLocks/>
          </p:cNvSpPr>
          <p:nvPr/>
        </p:nvSpPr>
        <p:spPr bwMode="auto">
          <a:xfrm>
            <a:off x="8202490" y="1023938"/>
            <a:ext cx="114788" cy="1046649"/>
          </a:xfrm>
          <a:custGeom>
            <a:avLst/>
            <a:gdLst/>
            <a:ahLst/>
            <a:cxnLst>
              <a:cxn ang="0">
                <a:pos x="281" y="2183"/>
              </a:cxn>
              <a:cxn ang="0">
                <a:pos x="126" y="2496"/>
              </a:cxn>
              <a:cxn ang="0">
                <a:pos x="138" y="2508"/>
              </a:cxn>
              <a:cxn ang="0">
                <a:pos x="146" y="2523"/>
              </a:cxn>
              <a:cxn ang="0">
                <a:pos x="151" y="2538"/>
              </a:cxn>
              <a:cxn ang="0">
                <a:pos x="154" y="2555"/>
              </a:cxn>
              <a:cxn ang="0">
                <a:pos x="152" y="2571"/>
              </a:cxn>
              <a:cxn ang="0">
                <a:pos x="148" y="2585"/>
              </a:cxn>
              <a:cxn ang="0">
                <a:pos x="140" y="2599"/>
              </a:cxn>
              <a:cxn ang="0">
                <a:pos x="131" y="2609"/>
              </a:cxn>
              <a:cxn ang="0">
                <a:pos x="120" y="2619"/>
              </a:cxn>
              <a:cxn ang="0">
                <a:pos x="107" y="2626"/>
              </a:cxn>
              <a:cxn ang="0">
                <a:pos x="92" y="2631"/>
              </a:cxn>
              <a:cxn ang="0">
                <a:pos x="77" y="2632"/>
              </a:cxn>
              <a:cxn ang="0">
                <a:pos x="61" y="2631"/>
              </a:cxn>
              <a:cxn ang="0">
                <a:pos x="47" y="2626"/>
              </a:cxn>
              <a:cxn ang="0">
                <a:pos x="34" y="2619"/>
              </a:cxn>
              <a:cxn ang="0">
                <a:pos x="22" y="2609"/>
              </a:cxn>
              <a:cxn ang="0">
                <a:pos x="13" y="2599"/>
              </a:cxn>
              <a:cxn ang="0">
                <a:pos x="6" y="2585"/>
              </a:cxn>
              <a:cxn ang="0">
                <a:pos x="2" y="2571"/>
              </a:cxn>
              <a:cxn ang="0">
                <a:pos x="0" y="2555"/>
              </a:cxn>
              <a:cxn ang="0">
                <a:pos x="2" y="2540"/>
              </a:cxn>
              <a:cxn ang="0">
                <a:pos x="6" y="2525"/>
              </a:cxn>
              <a:cxn ang="0">
                <a:pos x="13" y="2513"/>
              </a:cxn>
              <a:cxn ang="0">
                <a:pos x="22" y="2501"/>
              </a:cxn>
              <a:cxn ang="0">
                <a:pos x="34" y="2491"/>
              </a:cxn>
              <a:cxn ang="0">
                <a:pos x="47" y="2484"/>
              </a:cxn>
              <a:cxn ang="0">
                <a:pos x="61" y="2481"/>
              </a:cxn>
              <a:cxn ang="0">
                <a:pos x="77" y="2478"/>
              </a:cxn>
              <a:cxn ang="0">
                <a:pos x="95" y="2481"/>
              </a:cxn>
              <a:cxn ang="0">
                <a:pos x="245" y="0"/>
              </a:cxn>
            </a:cxnLst>
            <a:rect l="0" t="0" r="r" b="b"/>
            <a:pathLst>
              <a:path w="281" h="2632">
                <a:moveTo>
                  <a:pt x="281" y="0"/>
                </a:moveTo>
                <a:lnTo>
                  <a:pt x="281" y="2183"/>
                </a:lnTo>
                <a:lnTo>
                  <a:pt x="279" y="2190"/>
                </a:lnTo>
                <a:lnTo>
                  <a:pt x="126" y="2496"/>
                </a:lnTo>
                <a:lnTo>
                  <a:pt x="132" y="2502"/>
                </a:lnTo>
                <a:lnTo>
                  <a:pt x="138" y="2508"/>
                </a:lnTo>
                <a:lnTo>
                  <a:pt x="143" y="2516"/>
                </a:lnTo>
                <a:lnTo>
                  <a:pt x="146" y="2523"/>
                </a:lnTo>
                <a:lnTo>
                  <a:pt x="149" y="2530"/>
                </a:lnTo>
                <a:lnTo>
                  <a:pt x="151" y="2538"/>
                </a:lnTo>
                <a:lnTo>
                  <a:pt x="154" y="2547"/>
                </a:lnTo>
                <a:lnTo>
                  <a:pt x="154" y="2555"/>
                </a:lnTo>
                <a:lnTo>
                  <a:pt x="154" y="2564"/>
                </a:lnTo>
                <a:lnTo>
                  <a:pt x="152" y="2571"/>
                </a:lnTo>
                <a:lnTo>
                  <a:pt x="150" y="2578"/>
                </a:lnTo>
                <a:lnTo>
                  <a:pt x="148" y="2585"/>
                </a:lnTo>
                <a:lnTo>
                  <a:pt x="144" y="2593"/>
                </a:lnTo>
                <a:lnTo>
                  <a:pt x="140" y="2599"/>
                </a:lnTo>
                <a:lnTo>
                  <a:pt x="136" y="2605"/>
                </a:lnTo>
                <a:lnTo>
                  <a:pt x="131" y="2609"/>
                </a:lnTo>
                <a:lnTo>
                  <a:pt x="126" y="2614"/>
                </a:lnTo>
                <a:lnTo>
                  <a:pt x="120" y="2619"/>
                </a:lnTo>
                <a:lnTo>
                  <a:pt x="114" y="2623"/>
                </a:lnTo>
                <a:lnTo>
                  <a:pt x="107" y="2626"/>
                </a:lnTo>
                <a:lnTo>
                  <a:pt x="99" y="2629"/>
                </a:lnTo>
                <a:lnTo>
                  <a:pt x="92" y="2631"/>
                </a:lnTo>
                <a:lnTo>
                  <a:pt x="85" y="2632"/>
                </a:lnTo>
                <a:lnTo>
                  <a:pt x="77" y="2632"/>
                </a:lnTo>
                <a:lnTo>
                  <a:pt x="69" y="2632"/>
                </a:lnTo>
                <a:lnTo>
                  <a:pt x="61" y="2631"/>
                </a:lnTo>
                <a:lnTo>
                  <a:pt x="54" y="2629"/>
                </a:lnTo>
                <a:lnTo>
                  <a:pt x="47" y="2626"/>
                </a:lnTo>
                <a:lnTo>
                  <a:pt x="40" y="2623"/>
                </a:lnTo>
                <a:lnTo>
                  <a:pt x="34" y="2619"/>
                </a:lnTo>
                <a:lnTo>
                  <a:pt x="28" y="2614"/>
                </a:lnTo>
                <a:lnTo>
                  <a:pt x="22" y="2609"/>
                </a:lnTo>
                <a:lnTo>
                  <a:pt x="18" y="2605"/>
                </a:lnTo>
                <a:lnTo>
                  <a:pt x="13" y="2599"/>
                </a:lnTo>
                <a:lnTo>
                  <a:pt x="9" y="2593"/>
                </a:lnTo>
                <a:lnTo>
                  <a:pt x="6" y="2585"/>
                </a:lnTo>
                <a:lnTo>
                  <a:pt x="3" y="2578"/>
                </a:lnTo>
                <a:lnTo>
                  <a:pt x="2" y="2571"/>
                </a:lnTo>
                <a:lnTo>
                  <a:pt x="1" y="2564"/>
                </a:lnTo>
                <a:lnTo>
                  <a:pt x="0" y="2555"/>
                </a:lnTo>
                <a:lnTo>
                  <a:pt x="1" y="2548"/>
                </a:lnTo>
                <a:lnTo>
                  <a:pt x="2" y="2540"/>
                </a:lnTo>
                <a:lnTo>
                  <a:pt x="3" y="2532"/>
                </a:lnTo>
                <a:lnTo>
                  <a:pt x="6" y="2525"/>
                </a:lnTo>
                <a:lnTo>
                  <a:pt x="9" y="2519"/>
                </a:lnTo>
                <a:lnTo>
                  <a:pt x="13" y="2513"/>
                </a:lnTo>
                <a:lnTo>
                  <a:pt x="18" y="2507"/>
                </a:lnTo>
                <a:lnTo>
                  <a:pt x="22" y="2501"/>
                </a:lnTo>
                <a:lnTo>
                  <a:pt x="28" y="2496"/>
                </a:lnTo>
                <a:lnTo>
                  <a:pt x="34" y="2491"/>
                </a:lnTo>
                <a:lnTo>
                  <a:pt x="40" y="2488"/>
                </a:lnTo>
                <a:lnTo>
                  <a:pt x="47" y="2484"/>
                </a:lnTo>
                <a:lnTo>
                  <a:pt x="54" y="2482"/>
                </a:lnTo>
                <a:lnTo>
                  <a:pt x="61" y="2481"/>
                </a:lnTo>
                <a:lnTo>
                  <a:pt x="69" y="2479"/>
                </a:lnTo>
                <a:lnTo>
                  <a:pt x="77" y="2478"/>
                </a:lnTo>
                <a:lnTo>
                  <a:pt x="86" y="2479"/>
                </a:lnTo>
                <a:lnTo>
                  <a:pt x="95" y="2481"/>
                </a:lnTo>
                <a:lnTo>
                  <a:pt x="245" y="2178"/>
                </a:lnTo>
                <a:lnTo>
                  <a:pt x="245" y="0"/>
                </a:lnTo>
                <a:lnTo>
                  <a:pt x="281" y="0"/>
                </a:lnTo>
                <a:close/>
              </a:path>
            </a:pathLst>
          </a:custGeom>
          <a:solidFill>
            <a:srgbClr val="595959"/>
          </a:solidFill>
          <a:ln w="9525">
            <a:noFill/>
            <a:round/>
            <a:headEnd/>
            <a:tailEnd/>
          </a:ln>
        </p:spPr>
        <p:txBody>
          <a:bodyPr vert="horz" wrap="square" lIns="69376" tIns="34688" rIns="69376" bIns="34688" numCol="1" anchor="t" anchorCtr="0" compatLnSpc="1">
            <a:prstTxWarp prst="textNoShape">
              <a:avLst/>
            </a:prstTxWarp>
          </a:bodyPr>
          <a:lstStyle/>
          <a:p>
            <a:endParaRPr lang="en-US" sz="1333">
              <a:solidFill>
                <a:schemeClr val="tx1">
                  <a:lumMod val="65000"/>
                  <a:lumOff val="35000"/>
                </a:schemeClr>
              </a:solidFill>
              <a:latin typeface="Trebuchet MS" panose="020B0603020202020204" pitchFamily="34" charset="0"/>
            </a:endParaRPr>
          </a:p>
        </p:txBody>
      </p:sp>
      <p:sp>
        <p:nvSpPr>
          <p:cNvPr id="68" name="Freeform 27">
            <a:extLst>
              <a:ext uri="{FF2B5EF4-FFF2-40B4-BE49-F238E27FC236}">
                <a16:creationId xmlns:a16="http://schemas.microsoft.com/office/drawing/2014/main" id="{0390CA9E-47D5-4FEC-A0E4-24019BDC509B}"/>
              </a:ext>
            </a:extLst>
          </p:cNvPr>
          <p:cNvSpPr>
            <a:spLocks/>
          </p:cNvSpPr>
          <p:nvPr/>
        </p:nvSpPr>
        <p:spPr bwMode="auto">
          <a:xfrm rot="10800000">
            <a:off x="824187" y="2482523"/>
            <a:ext cx="114788" cy="1046649"/>
          </a:xfrm>
          <a:custGeom>
            <a:avLst/>
            <a:gdLst/>
            <a:ahLst/>
            <a:cxnLst>
              <a:cxn ang="0">
                <a:pos x="281" y="2183"/>
              </a:cxn>
              <a:cxn ang="0">
                <a:pos x="126" y="2496"/>
              </a:cxn>
              <a:cxn ang="0">
                <a:pos x="138" y="2508"/>
              </a:cxn>
              <a:cxn ang="0">
                <a:pos x="146" y="2523"/>
              </a:cxn>
              <a:cxn ang="0">
                <a:pos x="151" y="2538"/>
              </a:cxn>
              <a:cxn ang="0">
                <a:pos x="154" y="2555"/>
              </a:cxn>
              <a:cxn ang="0">
                <a:pos x="152" y="2571"/>
              </a:cxn>
              <a:cxn ang="0">
                <a:pos x="148" y="2585"/>
              </a:cxn>
              <a:cxn ang="0">
                <a:pos x="140" y="2599"/>
              </a:cxn>
              <a:cxn ang="0">
                <a:pos x="131" y="2609"/>
              </a:cxn>
              <a:cxn ang="0">
                <a:pos x="120" y="2619"/>
              </a:cxn>
              <a:cxn ang="0">
                <a:pos x="107" y="2626"/>
              </a:cxn>
              <a:cxn ang="0">
                <a:pos x="92" y="2631"/>
              </a:cxn>
              <a:cxn ang="0">
                <a:pos x="77" y="2632"/>
              </a:cxn>
              <a:cxn ang="0">
                <a:pos x="61" y="2631"/>
              </a:cxn>
              <a:cxn ang="0">
                <a:pos x="47" y="2626"/>
              </a:cxn>
              <a:cxn ang="0">
                <a:pos x="34" y="2619"/>
              </a:cxn>
              <a:cxn ang="0">
                <a:pos x="22" y="2609"/>
              </a:cxn>
              <a:cxn ang="0">
                <a:pos x="13" y="2599"/>
              </a:cxn>
              <a:cxn ang="0">
                <a:pos x="6" y="2585"/>
              </a:cxn>
              <a:cxn ang="0">
                <a:pos x="2" y="2571"/>
              </a:cxn>
              <a:cxn ang="0">
                <a:pos x="0" y="2555"/>
              </a:cxn>
              <a:cxn ang="0">
                <a:pos x="2" y="2540"/>
              </a:cxn>
              <a:cxn ang="0">
                <a:pos x="6" y="2525"/>
              </a:cxn>
              <a:cxn ang="0">
                <a:pos x="13" y="2513"/>
              </a:cxn>
              <a:cxn ang="0">
                <a:pos x="22" y="2501"/>
              </a:cxn>
              <a:cxn ang="0">
                <a:pos x="34" y="2491"/>
              </a:cxn>
              <a:cxn ang="0">
                <a:pos x="47" y="2484"/>
              </a:cxn>
              <a:cxn ang="0">
                <a:pos x="61" y="2481"/>
              </a:cxn>
              <a:cxn ang="0">
                <a:pos x="77" y="2478"/>
              </a:cxn>
              <a:cxn ang="0">
                <a:pos x="95" y="2481"/>
              </a:cxn>
              <a:cxn ang="0">
                <a:pos x="245" y="0"/>
              </a:cxn>
            </a:cxnLst>
            <a:rect l="0" t="0" r="r" b="b"/>
            <a:pathLst>
              <a:path w="281" h="2632">
                <a:moveTo>
                  <a:pt x="281" y="0"/>
                </a:moveTo>
                <a:lnTo>
                  <a:pt x="281" y="2183"/>
                </a:lnTo>
                <a:lnTo>
                  <a:pt x="279" y="2190"/>
                </a:lnTo>
                <a:lnTo>
                  <a:pt x="126" y="2496"/>
                </a:lnTo>
                <a:lnTo>
                  <a:pt x="132" y="2502"/>
                </a:lnTo>
                <a:lnTo>
                  <a:pt x="138" y="2508"/>
                </a:lnTo>
                <a:lnTo>
                  <a:pt x="143" y="2516"/>
                </a:lnTo>
                <a:lnTo>
                  <a:pt x="146" y="2523"/>
                </a:lnTo>
                <a:lnTo>
                  <a:pt x="149" y="2530"/>
                </a:lnTo>
                <a:lnTo>
                  <a:pt x="151" y="2538"/>
                </a:lnTo>
                <a:lnTo>
                  <a:pt x="154" y="2547"/>
                </a:lnTo>
                <a:lnTo>
                  <a:pt x="154" y="2555"/>
                </a:lnTo>
                <a:lnTo>
                  <a:pt x="154" y="2564"/>
                </a:lnTo>
                <a:lnTo>
                  <a:pt x="152" y="2571"/>
                </a:lnTo>
                <a:lnTo>
                  <a:pt x="150" y="2578"/>
                </a:lnTo>
                <a:lnTo>
                  <a:pt x="148" y="2585"/>
                </a:lnTo>
                <a:lnTo>
                  <a:pt x="144" y="2593"/>
                </a:lnTo>
                <a:lnTo>
                  <a:pt x="140" y="2599"/>
                </a:lnTo>
                <a:lnTo>
                  <a:pt x="136" y="2605"/>
                </a:lnTo>
                <a:lnTo>
                  <a:pt x="131" y="2609"/>
                </a:lnTo>
                <a:lnTo>
                  <a:pt x="126" y="2614"/>
                </a:lnTo>
                <a:lnTo>
                  <a:pt x="120" y="2619"/>
                </a:lnTo>
                <a:lnTo>
                  <a:pt x="114" y="2623"/>
                </a:lnTo>
                <a:lnTo>
                  <a:pt x="107" y="2626"/>
                </a:lnTo>
                <a:lnTo>
                  <a:pt x="99" y="2629"/>
                </a:lnTo>
                <a:lnTo>
                  <a:pt x="92" y="2631"/>
                </a:lnTo>
                <a:lnTo>
                  <a:pt x="85" y="2632"/>
                </a:lnTo>
                <a:lnTo>
                  <a:pt x="77" y="2632"/>
                </a:lnTo>
                <a:lnTo>
                  <a:pt x="69" y="2632"/>
                </a:lnTo>
                <a:lnTo>
                  <a:pt x="61" y="2631"/>
                </a:lnTo>
                <a:lnTo>
                  <a:pt x="54" y="2629"/>
                </a:lnTo>
                <a:lnTo>
                  <a:pt x="47" y="2626"/>
                </a:lnTo>
                <a:lnTo>
                  <a:pt x="40" y="2623"/>
                </a:lnTo>
                <a:lnTo>
                  <a:pt x="34" y="2619"/>
                </a:lnTo>
                <a:lnTo>
                  <a:pt x="28" y="2614"/>
                </a:lnTo>
                <a:lnTo>
                  <a:pt x="22" y="2609"/>
                </a:lnTo>
                <a:lnTo>
                  <a:pt x="18" y="2605"/>
                </a:lnTo>
                <a:lnTo>
                  <a:pt x="13" y="2599"/>
                </a:lnTo>
                <a:lnTo>
                  <a:pt x="9" y="2593"/>
                </a:lnTo>
                <a:lnTo>
                  <a:pt x="6" y="2585"/>
                </a:lnTo>
                <a:lnTo>
                  <a:pt x="3" y="2578"/>
                </a:lnTo>
                <a:lnTo>
                  <a:pt x="2" y="2571"/>
                </a:lnTo>
                <a:lnTo>
                  <a:pt x="1" y="2564"/>
                </a:lnTo>
                <a:lnTo>
                  <a:pt x="0" y="2555"/>
                </a:lnTo>
                <a:lnTo>
                  <a:pt x="1" y="2548"/>
                </a:lnTo>
                <a:lnTo>
                  <a:pt x="2" y="2540"/>
                </a:lnTo>
                <a:lnTo>
                  <a:pt x="3" y="2532"/>
                </a:lnTo>
                <a:lnTo>
                  <a:pt x="6" y="2525"/>
                </a:lnTo>
                <a:lnTo>
                  <a:pt x="9" y="2519"/>
                </a:lnTo>
                <a:lnTo>
                  <a:pt x="13" y="2513"/>
                </a:lnTo>
                <a:lnTo>
                  <a:pt x="18" y="2507"/>
                </a:lnTo>
                <a:lnTo>
                  <a:pt x="22" y="2501"/>
                </a:lnTo>
                <a:lnTo>
                  <a:pt x="28" y="2496"/>
                </a:lnTo>
                <a:lnTo>
                  <a:pt x="34" y="2491"/>
                </a:lnTo>
                <a:lnTo>
                  <a:pt x="40" y="2488"/>
                </a:lnTo>
                <a:lnTo>
                  <a:pt x="47" y="2484"/>
                </a:lnTo>
                <a:lnTo>
                  <a:pt x="54" y="2482"/>
                </a:lnTo>
                <a:lnTo>
                  <a:pt x="61" y="2481"/>
                </a:lnTo>
                <a:lnTo>
                  <a:pt x="69" y="2479"/>
                </a:lnTo>
                <a:lnTo>
                  <a:pt x="77" y="2478"/>
                </a:lnTo>
                <a:lnTo>
                  <a:pt x="86" y="2479"/>
                </a:lnTo>
                <a:lnTo>
                  <a:pt x="95" y="2481"/>
                </a:lnTo>
                <a:lnTo>
                  <a:pt x="245" y="2178"/>
                </a:lnTo>
                <a:lnTo>
                  <a:pt x="245" y="0"/>
                </a:lnTo>
                <a:lnTo>
                  <a:pt x="281" y="0"/>
                </a:lnTo>
                <a:close/>
              </a:path>
            </a:pathLst>
          </a:custGeom>
          <a:solidFill>
            <a:srgbClr val="595959"/>
          </a:solidFill>
          <a:ln w="9525">
            <a:noFill/>
            <a:round/>
            <a:headEnd/>
            <a:tailEnd/>
          </a:ln>
        </p:spPr>
        <p:txBody>
          <a:bodyPr vert="horz" wrap="square" lIns="69376" tIns="34688" rIns="69376" bIns="34688" numCol="1" anchor="t" anchorCtr="0" compatLnSpc="1">
            <a:prstTxWarp prst="textNoShape">
              <a:avLst/>
            </a:prstTxWarp>
          </a:bodyPr>
          <a:lstStyle/>
          <a:p>
            <a:endParaRPr lang="en-US" sz="1333">
              <a:solidFill>
                <a:schemeClr val="tx1">
                  <a:lumMod val="65000"/>
                  <a:lumOff val="35000"/>
                </a:schemeClr>
              </a:solidFill>
              <a:latin typeface="Trebuchet MS" panose="020B0603020202020204" pitchFamily="34" charset="0"/>
            </a:endParaRPr>
          </a:p>
        </p:txBody>
      </p:sp>
      <p:sp>
        <p:nvSpPr>
          <p:cNvPr id="71" name="Freeform 27">
            <a:extLst>
              <a:ext uri="{FF2B5EF4-FFF2-40B4-BE49-F238E27FC236}">
                <a16:creationId xmlns:a16="http://schemas.microsoft.com/office/drawing/2014/main" id="{8582C5CA-9E69-4117-87BC-9375F4CF41CC}"/>
              </a:ext>
            </a:extLst>
          </p:cNvPr>
          <p:cNvSpPr>
            <a:spLocks/>
          </p:cNvSpPr>
          <p:nvPr/>
        </p:nvSpPr>
        <p:spPr bwMode="auto">
          <a:xfrm rot="10800000">
            <a:off x="2441995" y="2482523"/>
            <a:ext cx="114788" cy="1046649"/>
          </a:xfrm>
          <a:custGeom>
            <a:avLst/>
            <a:gdLst/>
            <a:ahLst/>
            <a:cxnLst>
              <a:cxn ang="0">
                <a:pos x="281" y="2183"/>
              </a:cxn>
              <a:cxn ang="0">
                <a:pos x="126" y="2496"/>
              </a:cxn>
              <a:cxn ang="0">
                <a:pos x="138" y="2508"/>
              </a:cxn>
              <a:cxn ang="0">
                <a:pos x="146" y="2523"/>
              </a:cxn>
              <a:cxn ang="0">
                <a:pos x="151" y="2538"/>
              </a:cxn>
              <a:cxn ang="0">
                <a:pos x="154" y="2555"/>
              </a:cxn>
              <a:cxn ang="0">
                <a:pos x="152" y="2571"/>
              </a:cxn>
              <a:cxn ang="0">
                <a:pos x="148" y="2585"/>
              </a:cxn>
              <a:cxn ang="0">
                <a:pos x="140" y="2599"/>
              </a:cxn>
              <a:cxn ang="0">
                <a:pos x="131" y="2609"/>
              </a:cxn>
              <a:cxn ang="0">
                <a:pos x="120" y="2619"/>
              </a:cxn>
              <a:cxn ang="0">
                <a:pos x="107" y="2626"/>
              </a:cxn>
              <a:cxn ang="0">
                <a:pos x="92" y="2631"/>
              </a:cxn>
              <a:cxn ang="0">
                <a:pos x="77" y="2632"/>
              </a:cxn>
              <a:cxn ang="0">
                <a:pos x="61" y="2631"/>
              </a:cxn>
              <a:cxn ang="0">
                <a:pos x="47" y="2626"/>
              </a:cxn>
              <a:cxn ang="0">
                <a:pos x="34" y="2619"/>
              </a:cxn>
              <a:cxn ang="0">
                <a:pos x="22" y="2609"/>
              </a:cxn>
              <a:cxn ang="0">
                <a:pos x="13" y="2599"/>
              </a:cxn>
              <a:cxn ang="0">
                <a:pos x="6" y="2585"/>
              </a:cxn>
              <a:cxn ang="0">
                <a:pos x="2" y="2571"/>
              </a:cxn>
              <a:cxn ang="0">
                <a:pos x="0" y="2555"/>
              </a:cxn>
              <a:cxn ang="0">
                <a:pos x="2" y="2540"/>
              </a:cxn>
              <a:cxn ang="0">
                <a:pos x="6" y="2525"/>
              </a:cxn>
              <a:cxn ang="0">
                <a:pos x="13" y="2513"/>
              </a:cxn>
              <a:cxn ang="0">
                <a:pos x="22" y="2501"/>
              </a:cxn>
              <a:cxn ang="0">
                <a:pos x="34" y="2491"/>
              </a:cxn>
              <a:cxn ang="0">
                <a:pos x="47" y="2484"/>
              </a:cxn>
              <a:cxn ang="0">
                <a:pos x="61" y="2481"/>
              </a:cxn>
              <a:cxn ang="0">
                <a:pos x="77" y="2478"/>
              </a:cxn>
              <a:cxn ang="0">
                <a:pos x="95" y="2481"/>
              </a:cxn>
              <a:cxn ang="0">
                <a:pos x="245" y="0"/>
              </a:cxn>
            </a:cxnLst>
            <a:rect l="0" t="0" r="r" b="b"/>
            <a:pathLst>
              <a:path w="281" h="2632">
                <a:moveTo>
                  <a:pt x="281" y="0"/>
                </a:moveTo>
                <a:lnTo>
                  <a:pt x="281" y="2183"/>
                </a:lnTo>
                <a:lnTo>
                  <a:pt x="279" y="2190"/>
                </a:lnTo>
                <a:lnTo>
                  <a:pt x="126" y="2496"/>
                </a:lnTo>
                <a:lnTo>
                  <a:pt x="132" y="2502"/>
                </a:lnTo>
                <a:lnTo>
                  <a:pt x="138" y="2508"/>
                </a:lnTo>
                <a:lnTo>
                  <a:pt x="143" y="2516"/>
                </a:lnTo>
                <a:lnTo>
                  <a:pt x="146" y="2523"/>
                </a:lnTo>
                <a:lnTo>
                  <a:pt x="149" y="2530"/>
                </a:lnTo>
                <a:lnTo>
                  <a:pt x="151" y="2538"/>
                </a:lnTo>
                <a:lnTo>
                  <a:pt x="154" y="2547"/>
                </a:lnTo>
                <a:lnTo>
                  <a:pt x="154" y="2555"/>
                </a:lnTo>
                <a:lnTo>
                  <a:pt x="154" y="2564"/>
                </a:lnTo>
                <a:lnTo>
                  <a:pt x="152" y="2571"/>
                </a:lnTo>
                <a:lnTo>
                  <a:pt x="150" y="2578"/>
                </a:lnTo>
                <a:lnTo>
                  <a:pt x="148" y="2585"/>
                </a:lnTo>
                <a:lnTo>
                  <a:pt x="144" y="2593"/>
                </a:lnTo>
                <a:lnTo>
                  <a:pt x="140" y="2599"/>
                </a:lnTo>
                <a:lnTo>
                  <a:pt x="136" y="2605"/>
                </a:lnTo>
                <a:lnTo>
                  <a:pt x="131" y="2609"/>
                </a:lnTo>
                <a:lnTo>
                  <a:pt x="126" y="2614"/>
                </a:lnTo>
                <a:lnTo>
                  <a:pt x="120" y="2619"/>
                </a:lnTo>
                <a:lnTo>
                  <a:pt x="114" y="2623"/>
                </a:lnTo>
                <a:lnTo>
                  <a:pt x="107" y="2626"/>
                </a:lnTo>
                <a:lnTo>
                  <a:pt x="99" y="2629"/>
                </a:lnTo>
                <a:lnTo>
                  <a:pt x="92" y="2631"/>
                </a:lnTo>
                <a:lnTo>
                  <a:pt x="85" y="2632"/>
                </a:lnTo>
                <a:lnTo>
                  <a:pt x="77" y="2632"/>
                </a:lnTo>
                <a:lnTo>
                  <a:pt x="69" y="2632"/>
                </a:lnTo>
                <a:lnTo>
                  <a:pt x="61" y="2631"/>
                </a:lnTo>
                <a:lnTo>
                  <a:pt x="54" y="2629"/>
                </a:lnTo>
                <a:lnTo>
                  <a:pt x="47" y="2626"/>
                </a:lnTo>
                <a:lnTo>
                  <a:pt x="40" y="2623"/>
                </a:lnTo>
                <a:lnTo>
                  <a:pt x="34" y="2619"/>
                </a:lnTo>
                <a:lnTo>
                  <a:pt x="28" y="2614"/>
                </a:lnTo>
                <a:lnTo>
                  <a:pt x="22" y="2609"/>
                </a:lnTo>
                <a:lnTo>
                  <a:pt x="18" y="2605"/>
                </a:lnTo>
                <a:lnTo>
                  <a:pt x="13" y="2599"/>
                </a:lnTo>
                <a:lnTo>
                  <a:pt x="9" y="2593"/>
                </a:lnTo>
                <a:lnTo>
                  <a:pt x="6" y="2585"/>
                </a:lnTo>
                <a:lnTo>
                  <a:pt x="3" y="2578"/>
                </a:lnTo>
                <a:lnTo>
                  <a:pt x="2" y="2571"/>
                </a:lnTo>
                <a:lnTo>
                  <a:pt x="1" y="2564"/>
                </a:lnTo>
                <a:lnTo>
                  <a:pt x="0" y="2555"/>
                </a:lnTo>
                <a:lnTo>
                  <a:pt x="1" y="2548"/>
                </a:lnTo>
                <a:lnTo>
                  <a:pt x="2" y="2540"/>
                </a:lnTo>
                <a:lnTo>
                  <a:pt x="3" y="2532"/>
                </a:lnTo>
                <a:lnTo>
                  <a:pt x="6" y="2525"/>
                </a:lnTo>
                <a:lnTo>
                  <a:pt x="9" y="2519"/>
                </a:lnTo>
                <a:lnTo>
                  <a:pt x="13" y="2513"/>
                </a:lnTo>
                <a:lnTo>
                  <a:pt x="18" y="2507"/>
                </a:lnTo>
                <a:lnTo>
                  <a:pt x="22" y="2501"/>
                </a:lnTo>
                <a:lnTo>
                  <a:pt x="28" y="2496"/>
                </a:lnTo>
                <a:lnTo>
                  <a:pt x="34" y="2491"/>
                </a:lnTo>
                <a:lnTo>
                  <a:pt x="40" y="2488"/>
                </a:lnTo>
                <a:lnTo>
                  <a:pt x="47" y="2484"/>
                </a:lnTo>
                <a:lnTo>
                  <a:pt x="54" y="2482"/>
                </a:lnTo>
                <a:lnTo>
                  <a:pt x="61" y="2481"/>
                </a:lnTo>
                <a:lnTo>
                  <a:pt x="69" y="2479"/>
                </a:lnTo>
                <a:lnTo>
                  <a:pt x="77" y="2478"/>
                </a:lnTo>
                <a:lnTo>
                  <a:pt x="86" y="2479"/>
                </a:lnTo>
                <a:lnTo>
                  <a:pt x="95" y="2481"/>
                </a:lnTo>
                <a:lnTo>
                  <a:pt x="245" y="2178"/>
                </a:lnTo>
                <a:lnTo>
                  <a:pt x="245" y="0"/>
                </a:lnTo>
                <a:lnTo>
                  <a:pt x="281" y="0"/>
                </a:lnTo>
                <a:close/>
              </a:path>
            </a:pathLst>
          </a:custGeom>
          <a:solidFill>
            <a:srgbClr val="595959"/>
          </a:solidFill>
          <a:ln w="9525">
            <a:noFill/>
            <a:round/>
            <a:headEnd/>
            <a:tailEnd/>
          </a:ln>
        </p:spPr>
        <p:txBody>
          <a:bodyPr vert="horz" wrap="square" lIns="69376" tIns="34688" rIns="69376" bIns="34688" numCol="1" anchor="t" anchorCtr="0" compatLnSpc="1">
            <a:prstTxWarp prst="textNoShape">
              <a:avLst/>
            </a:prstTxWarp>
          </a:bodyPr>
          <a:lstStyle/>
          <a:p>
            <a:endParaRPr lang="en-US" sz="1333">
              <a:solidFill>
                <a:schemeClr val="tx1">
                  <a:lumMod val="65000"/>
                  <a:lumOff val="35000"/>
                </a:schemeClr>
              </a:solidFill>
              <a:latin typeface="Trebuchet MS" panose="020B0603020202020204" pitchFamily="34" charset="0"/>
            </a:endParaRPr>
          </a:p>
        </p:txBody>
      </p:sp>
      <p:sp>
        <p:nvSpPr>
          <p:cNvPr id="72" name="Freeform 27">
            <a:extLst>
              <a:ext uri="{FF2B5EF4-FFF2-40B4-BE49-F238E27FC236}">
                <a16:creationId xmlns:a16="http://schemas.microsoft.com/office/drawing/2014/main" id="{FB2CAF1C-722B-496E-9B39-27E0FD05DC56}"/>
              </a:ext>
            </a:extLst>
          </p:cNvPr>
          <p:cNvSpPr>
            <a:spLocks/>
          </p:cNvSpPr>
          <p:nvPr/>
        </p:nvSpPr>
        <p:spPr bwMode="auto">
          <a:xfrm rot="10800000">
            <a:off x="4069675" y="2482523"/>
            <a:ext cx="114788" cy="1046649"/>
          </a:xfrm>
          <a:custGeom>
            <a:avLst/>
            <a:gdLst/>
            <a:ahLst/>
            <a:cxnLst>
              <a:cxn ang="0">
                <a:pos x="281" y="2183"/>
              </a:cxn>
              <a:cxn ang="0">
                <a:pos x="126" y="2496"/>
              </a:cxn>
              <a:cxn ang="0">
                <a:pos x="138" y="2508"/>
              </a:cxn>
              <a:cxn ang="0">
                <a:pos x="146" y="2523"/>
              </a:cxn>
              <a:cxn ang="0">
                <a:pos x="151" y="2538"/>
              </a:cxn>
              <a:cxn ang="0">
                <a:pos x="154" y="2555"/>
              </a:cxn>
              <a:cxn ang="0">
                <a:pos x="152" y="2571"/>
              </a:cxn>
              <a:cxn ang="0">
                <a:pos x="148" y="2585"/>
              </a:cxn>
              <a:cxn ang="0">
                <a:pos x="140" y="2599"/>
              </a:cxn>
              <a:cxn ang="0">
                <a:pos x="131" y="2609"/>
              </a:cxn>
              <a:cxn ang="0">
                <a:pos x="120" y="2619"/>
              </a:cxn>
              <a:cxn ang="0">
                <a:pos x="107" y="2626"/>
              </a:cxn>
              <a:cxn ang="0">
                <a:pos x="92" y="2631"/>
              </a:cxn>
              <a:cxn ang="0">
                <a:pos x="77" y="2632"/>
              </a:cxn>
              <a:cxn ang="0">
                <a:pos x="61" y="2631"/>
              </a:cxn>
              <a:cxn ang="0">
                <a:pos x="47" y="2626"/>
              </a:cxn>
              <a:cxn ang="0">
                <a:pos x="34" y="2619"/>
              </a:cxn>
              <a:cxn ang="0">
                <a:pos x="22" y="2609"/>
              </a:cxn>
              <a:cxn ang="0">
                <a:pos x="13" y="2599"/>
              </a:cxn>
              <a:cxn ang="0">
                <a:pos x="6" y="2585"/>
              </a:cxn>
              <a:cxn ang="0">
                <a:pos x="2" y="2571"/>
              </a:cxn>
              <a:cxn ang="0">
                <a:pos x="0" y="2555"/>
              </a:cxn>
              <a:cxn ang="0">
                <a:pos x="2" y="2540"/>
              </a:cxn>
              <a:cxn ang="0">
                <a:pos x="6" y="2525"/>
              </a:cxn>
              <a:cxn ang="0">
                <a:pos x="13" y="2513"/>
              </a:cxn>
              <a:cxn ang="0">
                <a:pos x="22" y="2501"/>
              </a:cxn>
              <a:cxn ang="0">
                <a:pos x="34" y="2491"/>
              </a:cxn>
              <a:cxn ang="0">
                <a:pos x="47" y="2484"/>
              </a:cxn>
              <a:cxn ang="0">
                <a:pos x="61" y="2481"/>
              </a:cxn>
              <a:cxn ang="0">
                <a:pos x="77" y="2478"/>
              </a:cxn>
              <a:cxn ang="0">
                <a:pos x="95" y="2481"/>
              </a:cxn>
              <a:cxn ang="0">
                <a:pos x="245" y="0"/>
              </a:cxn>
            </a:cxnLst>
            <a:rect l="0" t="0" r="r" b="b"/>
            <a:pathLst>
              <a:path w="281" h="2632">
                <a:moveTo>
                  <a:pt x="281" y="0"/>
                </a:moveTo>
                <a:lnTo>
                  <a:pt x="281" y="2183"/>
                </a:lnTo>
                <a:lnTo>
                  <a:pt x="279" y="2190"/>
                </a:lnTo>
                <a:lnTo>
                  <a:pt x="126" y="2496"/>
                </a:lnTo>
                <a:lnTo>
                  <a:pt x="132" y="2502"/>
                </a:lnTo>
                <a:lnTo>
                  <a:pt x="138" y="2508"/>
                </a:lnTo>
                <a:lnTo>
                  <a:pt x="143" y="2516"/>
                </a:lnTo>
                <a:lnTo>
                  <a:pt x="146" y="2523"/>
                </a:lnTo>
                <a:lnTo>
                  <a:pt x="149" y="2530"/>
                </a:lnTo>
                <a:lnTo>
                  <a:pt x="151" y="2538"/>
                </a:lnTo>
                <a:lnTo>
                  <a:pt x="154" y="2547"/>
                </a:lnTo>
                <a:lnTo>
                  <a:pt x="154" y="2555"/>
                </a:lnTo>
                <a:lnTo>
                  <a:pt x="154" y="2564"/>
                </a:lnTo>
                <a:lnTo>
                  <a:pt x="152" y="2571"/>
                </a:lnTo>
                <a:lnTo>
                  <a:pt x="150" y="2578"/>
                </a:lnTo>
                <a:lnTo>
                  <a:pt x="148" y="2585"/>
                </a:lnTo>
                <a:lnTo>
                  <a:pt x="144" y="2593"/>
                </a:lnTo>
                <a:lnTo>
                  <a:pt x="140" y="2599"/>
                </a:lnTo>
                <a:lnTo>
                  <a:pt x="136" y="2605"/>
                </a:lnTo>
                <a:lnTo>
                  <a:pt x="131" y="2609"/>
                </a:lnTo>
                <a:lnTo>
                  <a:pt x="126" y="2614"/>
                </a:lnTo>
                <a:lnTo>
                  <a:pt x="120" y="2619"/>
                </a:lnTo>
                <a:lnTo>
                  <a:pt x="114" y="2623"/>
                </a:lnTo>
                <a:lnTo>
                  <a:pt x="107" y="2626"/>
                </a:lnTo>
                <a:lnTo>
                  <a:pt x="99" y="2629"/>
                </a:lnTo>
                <a:lnTo>
                  <a:pt x="92" y="2631"/>
                </a:lnTo>
                <a:lnTo>
                  <a:pt x="85" y="2632"/>
                </a:lnTo>
                <a:lnTo>
                  <a:pt x="77" y="2632"/>
                </a:lnTo>
                <a:lnTo>
                  <a:pt x="69" y="2632"/>
                </a:lnTo>
                <a:lnTo>
                  <a:pt x="61" y="2631"/>
                </a:lnTo>
                <a:lnTo>
                  <a:pt x="54" y="2629"/>
                </a:lnTo>
                <a:lnTo>
                  <a:pt x="47" y="2626"/>
                </a:lnTo>
                <a:lnTo>
                  <a:pt x="40" y="2623"/>
                </a:lnTo>
                <a:lnTo>
                  <a:pt x="34" y="2619"/>
                </a:lnTo>
                <a:lnTo>
                  <a:pt x="28" y="2614"/>
                </a:lnTo>
                <a:lnTo>
                  <a:pt x="22" y="2609"/>
                </a:lnTo>
                <a:lnTo>
                  <a:pt x="18" y="2605"/>
                </a:lnTo>
                <a:lnTo>
                  <a:pt x="13" y="2599"/>
                </a:lnTo>
                <a:lnTo>
                  <a:pt x="9" y="2593"/>
                </a:lnTo>
                <a:lnTo>
                  <a:pt x="6" y="2585"/>
                </a:lnTo>
                <a:lnTo>
                  <a:pt x="3" y="2578"/>
                </a:lnTo>
                <a:lnTo>
                  <a:pt x="2" y="2571"/>
                </a:lnTo>
                <a:lnTo>
                  <a:pt x="1" y="2564"/>
                </a:lnTo>
                <a:lnTo>
                  <a:pt x="0" y="2555"/>
                </a:lnTo>
                <a:lnTo>
                  <a:pt x="1" y="2548"/>
                </a:lnTo>
                <a:lnTo>
                  <a:pt x="2" y="2540"/>
                </a:lnTo>
                <a:lnTo>
                  <a:pt x="3" y="2532"/>
                </a:lnTo>
                <a:lnTo>
                  <a:pt x="6" y="2525"/>
                </a:lnTo>
                <a:lnTo>
                  <a:pt x="9" y="2519"/>
                </a:lnTo>
                <a:lnTo>
                  <a:pt x="13" y="2513"/>
                </a:lnTo>
                <a:lnTo>
                  <a:pt x="18" y="2507"/>
                </a:lnTo>
                <a:lnTo>
                  <a:pt x="22" y="2501"/>
                </a:lnTo>
                <a:lnTo>
                  <a:pt x="28" y="2496"/>
                </a:lnTo>
                <a:lnTo>
                  <a:pt x="34" y="2491"/>
                </a:lnTo>
                <a:lnTo>
                  <a:pt x="40" y="2488"/>
                </a:lnTo>
                <a:lnTo>
                  <a:pt x="47" y="2484"/>
                </a:lnTo>
                <a:lnTo>
                  <a:pt x="54" y="2482"/>
                </a:lnTo>
                <a:lnTo>
                  <a:pt x="61" y="2481"/>
                </a:lnTo>
                <a:lnTo>
                  <a:pt x="69" y="2479"/>
                </a:lnTo>
                <a:lnTo>
                  <a:pt x="77" y="2478"/>
                </a:lnTo>
                <a:lnTo>
                  <a:pt x="86" y="2479"/>
                </a:lnTo>
                <a:lnTo>
                  <a:pt x="95" y="2481"/>
                </a:lnTo>
                <a:lnTo>
                  <a:pt x="245" y="2178"/>
                </a:lnTo>
                <a:lnTo>
                  <a:pt x="245" y="0"/>
                </a:lnTo>
                <a:lnTo>
                  <a:pt x="281" y="0"/>
                </a:lnTo>
                <a:close/>
              </a:path>
            </a:pathLst>
          </a:custGeom>
          <a:solidFill>
            <a:srgbClr val="595959"/>
          </a:solidFill>
          <a:ln w="9525">
            <a:noFill/>
            <a:round/>
            <a:headEnd/>
            <a:tailEnd/>
          </a:ln>
        </p:spPr>
        <p:txBody>
          <a:bodyPr vert="horz" wrap="square" lIns="69376" tIns="34688" rIns="69376" bIns="34688" numCol="1" anchor="t" anchorCtr="0" compatLnSpc="1">
            <a:prstTxWarp prst="textNoShape">
              <a:avLst/>
            </a:prstTxWarp>
          </a:bodyPr>
          <a:lstStyle/>
          <a:p>
            <a:endParaRPr lang="en-US" sz="1333">
              <a:solidFill>
                <a:schemeClr val="tx1">
                  <a:lumMod val="65000"/>
                  <a:lumOff val="35000"/>
                </a:schemeClr>
              </a:solidFill>
              <a:latin typeface="Trebuchet MS" panose="020B0603020202020204" pitchFamily="34" charset="0"/>
            </a:endParaRPr>
          </a:p>
        </p:txBody>
      </p:sp>
      <p:sp>
        <p:nvSpPr>
          <p:cNvPr id="73" name="Freeform 27">
            <a:extLst>
              <a:ext uri="{FF2B5EF4-FFF2-40B4-BE49-F238E27FC236}">
                <a16:creationId xmlns:a16="http://schemas.microsoft.com/office/drawing/2014/main" id="{20BC4712-0E87-433E-9BB2-15D2662AA51F}"/>
              </a:ext>
            </a:extLst>
          </p:cNvPr>
          <p:cNvSpPr>
            <a:spLocks/>
          </p:cNvSpPr>
          <p:nvPr/>
        </p:nvSpPr>
        <p:spPr bwMode="auto">
          <a:xfrm rot="10800000">
            <a:off x="5671673" y="2482523"/>
            <a:ext cx="114788" cy="1046649"/>
          </a:xfrm>
          <a:custGeom>
            <a:avLst/>
            <a:gdLst/>
            <a:ahLst/>
            <a:cxnLst>
              <a:cxn ang="0">
                <a:pos x="281" y="2183"/>
              </a:cxn>
              <a:cxn ang="0">
                <a:pos x="126" y="2496"/>
              </a:cxn>
              <a:cxn ang="0">
                <a:pos x="138" y="2508"/>
              </a:cxn>
              <a:cxn ang="0">
                <a:pos x="146" y="2523"/>
              </a:cxn>
              <a:cxn ang="0">
                <a:pos x="151" y="2538"/>
              </a:cxn>
              <a:cxn ang="0">
                <a:pos x="154" y="2555"/>
              </a:cxn>
              <a:cxn ang="0">
                <a:pos x="152" y="2571"/>
              </a:cxn>
              <a:cxn ang="0">
                <a:pos x="148" y="2585"/>
              </a:cxn>
              <a:cxn ang="0">
                <a:pos x="140" y="2599"/>
              </a:cxn>
              <a:cxn ang="0">
                <a:pos x="131" y="2609"/>
              </a:cxn>
              <a:cxn ang="0">
                <a:pos x="120" y="2619"/>
              </a:cxn>
              <a:cxn ang="0">
                <a:pos x="107" y="2626"/>
              </a:cxn>
              <a:cxn ang="0">
                <a:pos x="92" y="2631"/>
              </a:cxn>
              <a:cxn ang="0">
                <a:pos x="77" y="2632"/>
              </a:cxn>
              <a:cxn ang="0">
                <a:pos x="61" y="2631"/>
              </a:cxn>
              <a:cxn ang="0">
                <a:pos x="47" y="2626"/>
              </a:cxn>
              <a:cxn ang="0">
                <a:pos x="34" y="2619"/>
              </a:cxn>
              <a:cxn ang="0">
                <a:pos x="22" y="2609"/>
              </a:cxn>
              <a:cxn ang="0">
                <a:pos x="13" y="2599"/>
              </a:cxn>
              <a:cxn ang="0">
                <a:pos x="6" y="2585"/>
              </a:cxn>
              <a:cxn ang="0">
                <a:pos x="2" y="2571"/>
              </a:cxn>
              <a:cxn ang="0">
                <a:pos x="0" y="2555"/>
              </a:cxn>
              <a:cxn ang="0">
                <a:pos x="2" y="2540"/>
              </a:cxn>
              <a:cxn ang="0">
                <a:pos x="6" y="2525"/>
              </a:cxn>
              <a:cxn ang="0">
                <a:pos x="13" y="2513"/>
              </a:cxn>
              <a:cxn ang="0">
                <a:pos x="22" y="2501"/>
              </a:cxn>
              <a:cxn ang="0">
                <a:pos x="34" y="2491"/>
              </a:cxn>
              <a:cxn ang="0">
                <a:pos x="47" y="2484"/>
              </a:cxn>
              <a:cxn ang="0">
                <a:pos x="61" y="2481"/>
              </a:cxn>
              <a:cxn ang="0">
                <a:pos x="77" y="2478"/>
              </a:cxn>
              <a:cxn ang="0">
                <a:pos x="95" y="2481"/>
              </a:cxn>
              <a:cxn ang="0">
                <a:pos x="245" y="0"/>
              </a:cxn>
            </a:cxnLst>
            <a:rect l="0" t="0" r="r" b="b"/>
            <a:pathLst>
              <a:path w="281" h="2632">
                <a:moveTo>
                  <a:pt x="281" y="0"/>
                </a:moveTo>
                <a:lnTo>
                  <a:pt x="281" y="2183"/>
                </a:lnTo>
                <a:lnTo>
                  <a:pt x="279" y="2190"/>
                </a:lnTo>
                <a:lnTo>
                  <a:pt x="126" y="2496"/>
                </a:lnTo>
                <a:lnTo>
                  <a:pt x="132" y="2502"/>
                </a:lnTo>
                <a:lnTo>
                  <a:pt x="138" y="2508"/>
                </a:lnTo>
                <a:lnTo>
                  <a:pt x="143" y="2516"/>
                </a:lnTo>
                <a:lnTo>
                  <a:pt x="146" y="2523"/>
                </a:lnTo>
                <a:lnTo>
                  <a:pt x="149" y="2530"/>
                </a:lnTo>
                <a:lnTo>
                  <a:pt x="151" y="2538"/>
                </a:lnTo>
                <a:lnTo>
                  <a:pt x="154" y="2547"/>
                </a:lnTo>
                <a:lnTo>
                  <a:pt x="154" y="2555"/>
                </a:lnTo>
                <a:lnTo>
                  <a:pt x="154" y="2564"/>
                </a:lnTo>
                <a:lnTo>
                  <a:pt x="152" y="2571"/>
                </a:lnTo>
                <a:lnTo>
                  <a:pt x="150" y="2578"/>
                </a:lnTo>
                <a:lnTo>
                  <a:pt x="148" y="2585"/>
                </a:lnTo>
                <a:lnTo>
                  <a:pt x="144" y="2593"/>
                </a:lnTo>
                <a:lnTo>
                  <a:pt x="140" y="2599"/>
                </a:lnTo>
                <a:lnTo>
                  <a:pt x="136" y="2605"/>
                </a:lnTo>
                <a:lnTo>
                  <a:pt x="131" y="2609"/>
                </a:lnTo>
                <a:lnTo>
                  <a:pt x="126" y="2614"/>
                </a:lnTo>
                <a:lnTo>
                  <a:pt x="120" y="2619"/>
                </a:lnTo>
                <a:lnTo>
                  <a:pt x="114" y="2623"/>
                </a:lnTo>
                <a:lnTo>
                  <a:pt x="107" y="2626"/>
                </a:lnTo>
                <a:lnTo>
                  <a:pt x="99" y="2629"/>
                </a:lnTo>
                <a:lnTo>
                  <a:pt x="92" y="2631"/>
                </a:lnTo>
                <a:lnTo>
                  <a:pt x="85" y="2632"/>
                </a:lnTo>
                <a:lnTo>
                  <a:pt x="77" y="2632"/>
                </a:lnTo>
                <a:lnTo>
                  <a:pt x="69" y="2632"/>
                </a:lnTo>
                <a:lnTo>
                  <a:pt x="61" y="2631"/>
                </a:lnTo>
                <a:lnTo>
                  <a:pt x="54" y="2629"/>
                </a:lnTo>
                <a:lnTo>
                  <a:pt x="47" y="2626"/>
                </a:lnTo>
                <a:lnTo>
                  <a:pt x="40" y="2623"/>
                </a:lnTo>
                <a:lnTo>
                  <a:pt x="34" y="2619"/>
                </a:lnTo>
                <a:lnTo>
                  <a:pt x="28" y="2614"/>
                </a:lnTo>
                <a:lnTo>
                  <a:pt x="22" y="2609"/>
                </a:lnTo>
                <a:lnTo>
                  <a:pt x="18" y="2605"/>
                </a:lnTo>
                <a:lnTo>
                  <a:pt x="13" y="2599"/>
                </a:lnTo>
                <a:lnTo>
                  <a:pt x="9" y="2593"/>
                </a:lnTo>
                <a:lnTo>
                  <a:pt x="6" y="2585"/>
                </a:lnTo>
                <a:lnTo>
                  <a:pt x="3" y="2578"/>
                </a:lnTo>
                <a:lnTo>
                  <a:pt x="2" y="2571"/>
                </a:lnTo>
                <a:lnTo>
                  <a:pt x="1" y="2564"/>
                </a:lnTo>
                <a:lnTo>
                  <a:pt x="0" y="2555"/>
                </a:lnTo>
                <a:lnTo>
                  <a:pt x="1" y="2548"/>
                </a:lnTo>
                <a:lnTo>
                  <a:pt x="2" y="2540"/>
                </a:lnTo>
                <a:lnTo>
                  <a:pt x="3" y="2532"/>
                </a:lnTo>
                <a:lnTo>
                  <a:pt x="6" y="2525"/>
                </a:lnTo>
                <a:lnTo>
                  <a:pt x="9" y="2519"/>
                </a:lnTo>
                <a:lnTo>
                  <a:pt x="13" y="2513"/>
                </a:lnTo>
                <a:lnTo>
                  <a:pt x="18" y="2507"/>
                </a:lnTo>
                <a:lnTo>
                  <a:pt x="22" y="2501"/>
                </a:lnTo>
                <a:lnTo>
                  <a:pt x="28" y="2496"/>
                </a:lnTo>
                <a:lnTo>
                  <a:pt x="34" y="2491"/>
                </a:lnTo>
                <a:lnTo>
                  <a:pt x="40" y="2488"/>
                </a:lnTo>
                <a:lnTo>
                  <a:pt x="47" y="2484"/>
                </a:lnTo>
                <a:lnTo>
                  <a:pt x="54" y="2482"/>
                </a:lnTo>
                <a:lnTo>
                  <a:pt x="61" y="2481"/>
                </a:lnTo>
                <a:lnTo>
                  <a:pt x="69" y="2479"/>
                </a:lnTo>
                <a:lnTo>
                  <a:pt x="77" y="2478"/>
                </a:lnTo>
                <a:lnTo>
                  <a:pt x="86" y="2479"/>
                </a:lnTo>
                <a:lnTo>
                  <a:pt x="95" y="2481"/>
                </a:lnTo>
                <a:lnTo>
                  <a:pt x="245" y="2178"/>
                </a:lnTo>
                <a:lnTo>
                  <a:pt x="245" y="0"/>
                </a:lnTo>
                <a:lnTo>
                  <a:pt x="281" y="0"/>
                </a:lnTo>
                <a:close/>
              </a:path>
            </a:pathLst>
          </a:custGeom>
          <a:solidFill>
            <a:srgbClr val="595959"/>
          </a:solidFill>
          <a:ln w="9525">
            <a:noFill/>
            <a:round/>
            <a:headEnd/>
            <a:tailEnd/>
          </a:ln>
        </p:spPr>
        <p:txBody>
          <a:bodyPr vert="horz" wrap="square" lIns="69376" tIns="34688" rIns="69376" bIns="34688" numCol="1" anchor="t" anchorCtr="0" compatLnSpc="1">
            <a:prstTxWarp prst="textNoShape">
              <a:avLst/>
            </a:prstTxWarp>
          </a:bodyPr>
          <a:lstStyle/>
          <a:p>
            <a:endParaRPr lang="en-US" sz="1333">
              <a:solidFill>
                <a:schemeClr val="tx1">
                  <a:lumMod val="65000"/>
                  <a:lumOff val="35000"/>
                </a:schemeClr>
              </a:solidFill>
              <a:latin typeface="Trebuchet MS" panose="020B0603020202020204" pitchFamily="34" charset="0"/>
            </a:endParaRPr>
          </a:p>
        </p:txBody>
      </p:sp>
      <p:sp>
        <p:nvSpPr>
          <p:cNvPr id="74" name="Freeform 27">
            <a:extLst>
              <a:ext uri="{FF2B5EF4-FFF2-40B4-BE49-F238E27FC236}">
                <a16:creationId xmlns:a16="http://schemas.microsoft.com/office/drawing/2014/main" id="{7EA1EB7D-C82A-40E6-BAD5-1BD0B18F2C39}"/>
              </a:ext>
            </a:extLst>
          </p:cNvPr>
          <p:cNvSpPr>
            <a:spLocks/>
          </p:cNvSpPr>
          <p:nvPr/>
        </p:nvSpPr>
        <p:spPr bwMode="auto">
          <a:xfrm rot="10800000">
            <a:off x="7298107" y="2482523"/>
            <a:ext cx="114788" cy="1046649"/>
          </a:xfrm>
          <a:custGeom>
            <a:avLst/>
            <a:gdLst/>
            <a:ahLst/>
            <a:cxnLst>
              <a:cxn ang="0">
                <a:pos x="281" y="2183"/>
              </a:cxn>
              <a:cxn ang="0">
                <a:pos x="126" y="2496"/>
              </a:cxn>
              <a:cxn ang="0">
                <a:pos x="138" y="2508"/>
              </a:cxn>
              <a:cxn ang="0">
                <a:pos x="146" y="2523"/>
              </a:cxn>
              <a:cxn ang="0">
                <a:pos x="151" y="2538"/>
              </a:cxn>
              <a:cxn ang="0">
                <a:pos x="154" y="2555"/>
              </a:cxn>
              <a:cxn ang="0">
                <a:pos x="152" y="2571"/>
              </a:cxn>
              <a:cxn ang="0">
                <a:pos x="148" y="2585"/>
              </a:cxn>
              <a:cxn ang="0">
                <a:pos x="140" y="2599"/>
              </a:cxn>
              <a:cxn ang="0">
                <a:pos x="131" y="2609"/>
              </a:cxn>
              <a:cxn ang="0">
                <a:pos x="120" y="2619"/>
              </a:cxn>
              <a:cxn ang="0">
                <a:pos x="107" y="2626"/>
              </a:cxn>
              <a:cxn ang="0">
                <a:pos x="92" y="2631"/>
              </a:cxn>
              <a:cxn ang="0">
                <a:pos x="77" y="2632"/>
              </a:cxn>
              <a:cxn ang="0">
                <a:pos x="61" y="2631"/>
              </a:cxn>
              <a:cxn ang="0">
                <a:pos x="47" y="2626"/>
              </a:cxn>
              <a:cxn ang="0">
                <a:pos x="34" y="2619"/>
              </a:cxn>
              <a:cxn ang="0">
                <a:pos x="22" y="2609"/>
              </a:cxn>
              <a:cxn ang="0">
                <a:pos x="13" y="2599"/>
              </a:cxn>
              <a:cxn ang="0">
                <a:pos x="6" y="2585"/>
              </a:cxn>
              <a:cxn ang="0">
                <a:pos x="2" y="2571"/>
              </a:cxn>
              <a:cxn ang="0">
                <a:pos x="0" y="2555"/>
              </a:cxn>
              <a:cxn ang="0">
                <a:pos x="2" y="2540"/>
              </a:cxn>
              <a:cxn ang="0">
                <a:pos x="6" y="2525"/>
              </a:cxn>
              <a:cxn ang="0">
                <a:pos x="13" y="2513"/>
              </a:cxn>
              <a:cxn ang="0">
                <a:pos x="22" y="2501"/>
              </a:cxn>
              <a:cxn ang="0">
                <a:pos x="34" y="2491"/>
              </a:cxn>
              <a:cxn ang="0">
                <a:pos x="47" y="2484"/>
              </a:cxn>
              <a:cxn ang="0">
                <a:pos x="61" y="2481"/>
              </a:cxn>
              <a:cxn ang="0">
                <a:pos x="77" y="2478"/>
              </a:cxn>
              <a:cxn ang="0">
                <a:pos x="95" y="2481"/>
              </a:cxn>
              <a:cxn ang="0">
                <a:pos x="245" y="0"/>
              </a:cxn>
            </a:cxnLst>
            <a:rect l="0" t="0" r="r" b="b"/>
            <a:pathLst>
              <a:path w="281" h="2632">
                <a:moveTo>
                  <a:pt x="281" y="0"/>
                </a:moveTo>
                <a:lnTo>
                  <a:pt x="281" y="2183"/>
                </a:lnTo>
                <a:lnTo>
                  <a:pt x="279" y="2190"/>
                </a:lnTo>
                <a:lnTo>
                  <a:pt x="126" y="2496"/>
                </a:lnTo>
                <a:lnTo>
                  <a:pt x="132" y="2502"/>
                </a:lnTo>
                <a:lnTo>
                  <a:pt x="138" y="2508"/>
                </a:lnTo>
                <a:lnTo>
                  <a:pt x="143" y="2516"/>
                </a:lnTo>
                <a:lnTo>
                  <a:pt x="146" y="2523"/>
                </a:lnTo>
                <a:lnTo>
                  <a:pt x="149" y="2530"/>
                </a:lnTo>
                <a:lnTo>
                  <a:pt x="151" y="2538"/>
                </a:lnTo>
                <a:lnTo>
                  <a:pt x="154" y="2547"/>
                </a:lnTo>
                <a:lnTo>
                  <a:pt x="154" y="2555"/>
                </a:lnTo>
                <a:lnTo>
                  <a:pt x="154" y="2564"/>
                </a:lnTo>
                <a:lnTo>
                  <a:pt x="152" y="2571"/>
                </a:lnTo>
                <a:lnTo>
                  <a:pt x="150" y="2578"/>
                </a:lnTo>
                <a:lnTo>
                  <a:pt x="148" y="2585"/>
                </a:lnTo>
                <a:lnTo>
                  <a:pt x="144" y="2593"/>
                </a:lnTo>
                <a:lnTo>
                  <a:pt x="140" y="2599"/>
                </a:lnTo>
                <a:lnTo>
                  <a:pt x="136" y="2605"/>
                </a:lnTo>
                <a:lnTo>
                  <a:pt x="131" y="2609"/>
                </a:lnTo>
                <a:lnTo>
                  <a:pt x="126" y="2614"/>
                </a:lnTo>
                <a:lnTo>
                  <a:pt x="120" y="2619"/>
                </a:lnTo>
                <a:lnTo>
                  <a:pt x="114" y="2623"/>
                </a:lnTo>
                <a:lnTo>
                  <a:pt x="107" y="2626"/>
                </a:lnTo>
                <a:lnTo>
                  <a:pt x="99" y="2629"/>
                </a:lnTo>
                <a:lnTo>
                  <a:pt x="92" y="2631"/>
                </a:lnTo>
                <a:lnTo>
                  <a:pt x="85" y="2632"/>
                </a:lnTo>
                <a:lnTo>
                  <a:pt x="77" y="2632"/>
                </a:lnTo>
                <a:lnTo>
                  <a:pt x="69" y="2632"/>
                </a:lnTo>
                <a:lnTo>
                  <a:pt x="61" y="2631"/>
                </a:lnTo>
                <a:lnTo>
                  <a:pt x="54" y="2629"/>
                </a:lnTo>
                <a:lnTo>
                  <a:pt x="47" y="2626"/>
                </a:lnTo>
                <a:lnTo>
                  <a:pt x="40" y="2623"/>
                </a:lnTo>
                <a:lnTo>
                  <a:pt x="34" y="2619"/>
                </a:lnTo>
                <a:lnTo>
                  <a:pt x="28" y="2614"/>
                </a:lnTo>
                <a:lnTo>
                  <a:pt x="22" y="2609"/>
                </a:lnTo>
                <a:lnTo>
                  <a:pt x="18" y="2605"/>
                </a:lnTo>
                <a:lnTo>
                  <a:pt x="13" y="2599"/>
                </a:lnTo>
                <a:lnTo>
                  <a:pt x="9" y="2593"/>
                </a:lnTo>
                <a:lnTo>
                  <a:pt x="6" y="2585"/>
                </a:lnTo>
                <a:lnTo>
                  <a:pt x="3" y="2578"/>
                </a:lnTo>
                <a:lnTo>
                  <a:pt x="2" y="2571"/>
                </a:lnTo>
                <a:lnTo>
                  <a:pt x="1" y="2564"/>
                </a:lnTo>
                <a:lnTo>
                  <a:pt x="0" y="2555"/>
                </a:lnTo>
                <a:lnTo>
                  <a:pt x="1" y="2548"/>
                </a:lnTo>
                <a:lnTo>
                  <a:pt x="2" y="2540"/>
                </a:lnTo>
                <a:lnTo>
                  <a:pt x="3" y="2532"/>
                </a:lnTo>
                <a:lnTo>
                  <a:pt x="6" y="2525"/>
                </a:lnTo>
                <a:lnTo>
                  <a:pt x="9" y="2519"/>
                </a:lnTo>
                <a:lnTo>
                  <a:pt x="13" y="2513"/>
                </a:lnTo>
                <a:lnTo>
                  <a:pt x="18" y="2507"/>
                </a:lnTo>
                <a:lnTo>
                  <a:pt x="22" y="2501"/>
                </a:lnTo>
                <a:lnTo>
                  <a:pt x="28" y="2496"/>
                </a:lnTo>
                <a:lnTo>
                  <a:pt x="34" y="2491"/>
                </a:lnTo>
                <a:lnTo>
                  <a:pt x="40" y="2488"/>
                </a:lnTo>
                <a:lnTo>
                  <a:pt x="47" y="2484"/>
                </a:lnTo>
                <a:lnTo>
                  <a:pt x="54" y="2482"/>
                </a:lnTo>
                <a:lnTo>
                  <a:pt x="61" y="2481"/>
                </a:lnTo>
                <a:lnTo>
                  <a:pt x="69" y="2479"/>
                </a:lnTo>
                <a:lnTo>
                  <a:pt x="77" y="2478"/>
                </a:lnTo>
                <a:lnTo>
                  <a:pt x="86" y="2479"/>
                </a:lnTo>
                <a:lnTo>
                  <a:pt x="95" y="2481"/>
                </a:lnTo>
                <a:lnTo>
                  <a:pt x="245" y="2178"/>
                </a:lnTo>
                <a:lnTo>
                  <a:pt x="245" y="0"/>
                </a:lnTo>
                <a:lnTo>
                  <a:pt x="281" y="0"/>
                </a:lnTo>
                <a:close/>
              </a:path>
            </a:pathLst>
          </a:custGeom>
          <a:solidFill>
            <a:srgbClr val="595959"/>
          </a:solidFill>
          <a:ln w="9525">
            <a:noFill/>
            <a:round/>
            <a:headEnd/>
            <a:tailEnd/>
          </a:ln>
        </p:spPr>
        <p:txBody>
          <a:bodyPr vert="horz" wrap="square" lIns="69376" tIns="34688" rIns="69376" bIns="34688" numCol="1" anchor="t" anchorCtr="0" compatLnSpc="1">
            <a:prstTxWarp prst="textNoShape">
              <a:avLst/>
            </a:prstTxWarp>
          </a:bodyPr>
          <a:lstStyle/>
          <a:p>
            <a:endParaRPr lang="en-US" sz="1333">
              <a:solidFill>
                <a:schemeClr val="tx1">
                  <a:lumMod val="65000"/>
                  <a:lumOff val="35000"/>
                </a:schemeClr>
              </a:solidFill>
              <a:latin typeface="Trebuchet MS" panose="020B0603020202020204" pitchFamily="34" charset="0"/>
            </a:endParaRPr>
          </a:p>
        </p:txBody>
      </p:sp>
      <p:sp>
        <p:nvSpPr>
          <p:cNvPr id="17" name="Isosceles Triangle 16">
            <a:extLst>
              <a:ext uri="{FF2B5EF4-FFF2-40B4-BE49-F238E27FC236}">
                <a16:creationId xmlns:a16="http://schemas.microsoft.com/office/drawing/2014/main" id="{667A55DC-7D97-45EF-9111-3858FC4107C9}"/>
              </a:ext>
            </a:extLst>
          </p:cNvPr>
          <p:cNvSpPr/>
          <p:nvPr/>
        </p:nvSpPr>
        <p:spPr>
          <a:xfrm rot="5400000">
            <a:off x="2003851" y="2160495"/>
            <a:ext cx="292222" cy="229013"/>
          </a:xfrm>
          <a:prstGeom prst="triangle">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Isosceles Triangle 76">
            <a:extLst>
              <a:ext uri="{FF2B5EF4-FFF2-40B4-BE49-F238E27FC236}">
                <a16:creationId xmlns:a16="http://schemas.microsoft.com/office/drawing/2014/main" id="{BB2D6086-0CCD-4402-87DF-A090B2D43773}"/>
              </a:ext>
            </a:extLst>
          </p:cNvPr>
          <p:cNvSpPr/>
          <p:nvPr/>
        </p:nvSpPr>
        <p:spPr>
          <a:xfrm rot="5400000">
            <a:off x="3618690" y="2160495"/>
            <a:ext cx="292222" cy="229013"/>
          </a:xfrm>
          <a:prstGeom prst="triangle">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Isosceles Triangle 77">
            <a:extLst>
              <a:ext uri="{FF2B5EF4-FFF2-40B4-BE49-F238E27FC236}">
                <a16:creationId xmlns:a16="http://schemas.microsoft.com/office/drawing/2014/main" id="{585DA287-0898-49AD-8765-BA66F776AD8C}"/>
              </a:ext>
            </a:extLst>
          </p:cNvPr>
          <p:cNvSpPr/>
          <p:nvPr/>
        </p:nvSpPr>
        <p:spPr>
          <a:xfrm rot="5400000">
            <a:off x="5233529" y="2160495"/>
            <a:ext cx="292222" cy="229013"/>
          </a:xfrm>
          <a:prstGeom prst="triangle">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Isosceles Triangle 78">
            <a:extLst>
              <a:ext uri="{FF2B5EF4-FFF2-40B4-BE49-F238E27FC236}">
                <a16:creationId xmlns:a16="http://schemas.microsoft.com/office/drawing/2014/main" id="{46B49DC2-8BE7-4F3E-A0FE-EF7E88832172}"/>
              </a:ext>
            </a:extLst>
          </p:cNvPr>
          <p:cNvSpPr/>
          <p:nvPr/>
        </p:nvSpPr>
        <p:spPr>
          <a:xfrm rot="5400000">
            <a:off x="6848367" y="2160495"/>
            <a:ext cx="292222" cy="229013"/>
          </a:xfrm>
          <a:prstGeom prst="triangle">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Slide Number Placeholder 2">
            <a:extLst>
              <a:ext uri="{FF2B5EF4-FFF2-40B4-BE49-F238E27FC236}">
                <a16:creationId xmlns:a16="http://schemas.microsoft.com/office/drawing/2014/main" id="{791CBD0F-CEC7-431E-B59A-DC288CA2FFF3}"/>
              </a:ext>
            </a:extLst>
          </p:cNvPr>
          <p:cNvSpPr>
            <a:spLocks noGrp="1"/>
          </p:cNvSpPr>
          <p:nvPr>
            <p:ph type="sldNum" sz="quarter" idx="12"/>
          </p:nvPr>
        </p:nvSpPr>
        <p:spPr/>
        <p:txBody>
          <a:bodyPr/>
          <a:lstStyle/>
          <a:p>
            <a:fld id="{D6AB342A-830E-438F-A6A8-BEDF509AB0A8}" type="slidenum">
              <a:rPr lang="en-US" smtClean="0"/>
              <a:pPr/>
              <a:t>4</a:t>
            </a:fld>
            <a:endParaRPr lang="en-US" dirty="0"/>
          </a:p>
        </p:txBody>
      </p:sp>
    </p:spTree>
    <p:extLst>
      <p:ext uri="{BB962C8B-B14F-4D97-AF65-F5344CB8AC3E}">
        <p14:creationId xmlns:p14="http://schemas.microsoft.com/office/powerpoint/2010/main" val="920197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p:txBody>
          <a:bodyPr/>
          <a:lstStyle/>
          <a:p>
            <a:r>
              <a:rPr lang="en-US" dirty="0"/>
              <a:t>RISK AND MITIGATION</a:t>
            </a:r>
            <a:endParaRPr lang="en-IN" dirty="0"/>
          </a:p>
        </p:txBody>
      </p:sp>
    </p:spTree>
    <p:extLst>
      <p:ext uri="{BB962C8B-B14F-4D97-AF65-F5344CB8AC3E}">
        <p14:creationId xmlns:p14="http://schemas.microsoft.com/office/powerpoint/2010/main" val="429160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66342624"/>
              </p:ext>
            </p:extLst>
          </p:nvPr>
        </p:nvGraphicFramePr>
        <p:xfrm>
          <a:off x="323850" y="1023936"/>
          <a:ext cx="8496300" cy="3682067"/>
        </p:xfrm>
        <a:graphic>
          <a:graphicData uri="http://schemas.openxmlformats.org/drawingml/2006/table">
            <a:tbl>
              <a:tblPr/>
              <a:tblGrid>
                <a:gridCol w="2375942">
                  <a:extLst>
                    <a:ext uri="{9D8B030D-6E8A-4147-A177-3AD203B41FA5}">
                      <a16:colId xmlns:a16="http://schemas.microsoft.com/office/drawing/2014/main" val="20000"/>
                    </a:ext>
                  </a:extLst>
                </a:gridCol>
                <a:gridCol w="6120358">
                  <a:extLst>
                    <a:ext uri="{9D8B030D-6E8A-4147-A177-3AD203B41FA5}">
                      <a16:colId xmlns:a16="http://schemas.microsoft.com/office/drawing/2014/main" val="20001"/>
                    </a:ext>
                  </a:extLst>
                </a:gridCol>
              </a:tblGrid>
              <a:tr h="357908">
                <a:tc>
                  <a:txBody>
                    <a:bodyPr/>
                    <a:lstStyle/>
                    <a:p>
                      <a:pPr algn="ctr">
                        <a:lnSpc>
                          <a:spcPct val="115000"/>
                        </a:lnSpc>
                        <a:spcAft>
                          <a:spcPts val="1000"/>
                        </a:spcAft>
                      </a:pPr>
                      <a:r>
                        <a:rPr lang="en-US" sz="1200" b="1" dirty="0">
                          <a:solidFill>
                            <a:schemeClr val="bg1"/>
                          </a:solidFill>
                          <a:latin typeface="Trebuchet MS" pitchFamily="34" charset="0"/>
                          <a:ea typeface="Calibri"/>
                          <a:cs typeface="Times New Roman"/>
                        </a:rPr>
                        <a:t>CHALLENGES</a:t>
                      </a:r>
                      <a:endParaRPr lang="en-IN" sz="1200" dirty="0">
                        <a:solidFill>
                          <a:schemeClr val="bg1"/>
                        </a:solidFill>
                        <a:latin typeface="Trebuchet MS" pitchFamily="34" charset="0"/>
                        <a:ea typeface="Calibri"/>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5000"/>
                        </a:lnSpc>
                        <a:spcAft>
                          <a:spcPts val="1000"/>
                        </a:spcAft>
                      </a:pPr>
                      <a:r>
                        <a:rPr lang="en-US" sz="1200" b="1" dirty="0">
                          <a:solidFill>
                            <a:schemeClr val="bg1"/>
                          </a:solidFill>
                          <a:latin typeface="Trebuchet MS" pitchFamily="34" charset="0"/>
                          <a:ea typeface="Calibri"/>
                          <a:cs typeface="Times New Roman"/>
                        </a:rPr>
                        <a:t>MITIGATION </a:t>
                      </a:r>
                      <a:endParaRPr lang="en-IN" sz="1200" dirty="0">
                        <a:solidFill>
                          <a:schemeClr val="bg1"/>
                        </a:solidFill>
                        <a:latin typeface="Trebuchet MS" pitchFamily="34" charset="0"/>
                        <a:ea typeface="Calibri"/>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46076">
                <a:tc>
                  <a:txBody>
                    <a:bodyPr/>
                    <a:lstStyle/>
                    <a:p>
                      <a:pPr marL="20955">
                        <a:lnSpc>
                          <a:spcPct val="115000"/>
                        </a:lnSpc>
                        <a:spcAft>
                          <a:spcPts val="1000"/>
                        </a:spcAft>
                      </a:pPr>
                      <a:r>
                        <a:rPr lang="en-US" sz="1100" b="1" dirty="0">
                          <a:solidFill>
                            <a:schemeClr val="tx1">
                              <a:lumMod val="65000"/>
                              <a:lumOff val="35000"/>
                            </a:schemeClr>
                          </a:solidFill>
                          <a:latin typeface="Trebuchet MS" pitchFamily="34" charset="0"/>
                          <a:ea typeface="Calibri"/>
                          <a:cs typeface="Times New Roman"/>
                        </a:rPr>
                        <a:t>Application usage post migration</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1590" marR="0" lvl="0" indent="0" algn="l" defTabSz="914286" rtl="0" eaLnBrk="1" fontAlgn="auto" latinLnBrk="0" hangingPunct="1">
                        <a:lnSpc>
                          <a:spcPct val="115000"/>
                        </a:lnSpc>
                        <a:spcBef>
                          <a:spcPts val="0"/>
                        </a:spcBef>
                        <a:spcAft>
                          <a:spcPts val="1000"/>
                        </a:spcAft>
                        <a:buClrTx/>
                        <a:buSzTx/>
                        <a:buFontTx/>
                        <a:buNone/>
                        <a:tabLst/>
                        <a:defRPr/>
                      </a:pPr>
                      <a:r>
                        <a:rPr lang="en-US" sz="1100" dirty="0">
                          <a:solidFill>
                            <a:schemeClr val="tx1">
                              <a:lumMod val="65000"/>
                              <a:lumOff val="35000"/>
                            </a:schemeClr>
                          </a:solidFill>
                          <a:latin typeface="Trebuchet MS" pitchFamily="34" charset="0"/>
                          <a:ea typeface="Calibri"/>
                          <a:cs typeface="Times New Roman"/>
                        </a:rPr>
                        <a:t>Feature of non disruptive testing helps</a:t>
                      </a:r>
                      <a:r>
                        <a:rPr lang="en-US" sz="1100" baseline="0" dirty="0">
                          <a:solidFill>
                            <a:schemeClr val="tx1">
                              <a:lumMod val="65000"/>
                              <a:lumOff val="35000"/>
                            </a:schemeClr>
                          </a:solidFill>
                          <a:latin typeface="Trebuchet MS" pitchFamily="34" charset="0"/>
                          <a:ea typeface="Calibri"/>
                          <a:cs typeface="Times New Roman"/>
                        </a:rPr>
                        <a:t> to test the application functionality in new infrastructure without disturbing the production setup and incremental data replication will happen at backend.</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54650">
                <a:tc>
                  <a:txBody>
                    <a:bodyPr/>
                    <a:lstStyle/>
                    <a:p>
                      <a:pPr marL="20955">
                        <a:lnSpc>
                          <a:spcPct val="115000"/>
                        </a:lnSpc>
                        <a:spcAft>
                          <a:spcPts val="1000"/>
                        </a:spcAft>
                      </a:pPr>
                      <a:r>
                        <a:rPr lang="en-IN" sz="1100" b="1" dirty="0">
                          <a:solidFill>
                            <a:schemeClr val="tx1">
                              <a:lumMod val="65000"/>
                              <a:lumOff val="35000"/>
                            </a:schemeClr>
                          </a:solidFill>
                          <a:latin typeface="Trebuchet MS" pitchFamily="34" charset="0"/>
                          <a:ea typeface="Calibri"/>
                          <a:cs typeface="Times New Roman"/>
                        </a:rPr>
                        <a:t>Minimum Service Disruption</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1590">
                        <a:lnSpc>
                          <a:spcPct val="115000"/>
                        </a:lnSpc>
                        <a:spcAft>
                          <a:spcPts val="1000"/>
                        </a:spcAft>
                      </a:pPr>
                      <a:r>
                        <a:rPr lang="en-US" sz="1100" dirty="0">
                          <a:solidFill>
                            <a:schemeClr val="tx1">
                              <a:lumMod val="65000"/>
                              <a:lumOff val="35000"/>
                            </a:schemeClr>
                          </a:solidFill>
                          <a:latin typeface="Trebuchet MS" pitchFamily="34" charset="0"/>
                          <a:ea typeface="Calibri"/>
                          <a:cs typeface="Times New Roman"/>
                        </a:rPr>
                        <a:t>Sify will work with application owners to ensure there is minimal disruption in services while switching over to Cloud, ensure end user communication is broadcasted well in advance.</a:t>
                      </a:r>
                      <a:endParaRPr lang="en-IN" sz="1100" dirty="0">
                        <a:solidFill>
                          <a:schemeClr val="tx1">
                            <a:lumMod val="65000"/>
                            <a:lumOff val="35000"/>
                          </a:schemeClr>
                        </a:solidFill>
                        <a:latin typeface="Trebuchet MS" pitchFamily="34" charset="0"/>
                        <a:ea typeface="Calibri"/>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6928">
                <a:tc>
                  <a:txBody>
                    <a:bodyPr/>
                    <a:lstStyle/>
                    <a:p>
                      <a:pPr marL="20955">
                        <a:lnSpc>
                          <a:spcPct val="115000"/>
                        </a:lnSpc>
                        <a:spcAft>
                          <a:spcPts val="1000"/>
                        </a:spcAft>
                      </a:pPr>
                      <a:r>
                        <a:rPr lang="en-IN" sz="1100" b="1" dirty="0">
                          <a:solidFill>
                            <a:schemeClr val="tx1">
                              <a:lumMod val="65000"/>
                              <a:lumOff val="35000"/>
                            </a:schemeClr>
                          </a:solidFill>
                          <a:latin typeface="Trebuchet MS" pitchFamily="34" charset="0"/>
                          <a:ea typeface="Calibri"/>
                          <a:cs typeface="Times New Roman"/>
                        </a:rPr>
                        <a:t>Delay in Migration</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1590" marR="0" lvl="0" indent="0" algn="l" defTabSz="914286" rtl="0" eaLnBrk="1" fontAlgn="auto" latinLnBrk="0" hangingPunct="1">
                        <a:lnSpc>
                          <a:spcPct val="115000"/>
                        </a:lnSpc>
                        <a:spcBef>
                          <a:spcPts val="0"/>
                        </a:spcBef>
                        <a:spcAft>
                          <a:spcPts val="1000"/>
                        </a:spcAft>
                        <a:buClrTx/>
                        <a:buSzTx/>
                        <a:buFontTx/>
                        <a:buNone/>
                        <a:tabLst/>
                        <a:defRPr/>
                      </a:pPr>
                      <a:r>
                        <a:rPr lang="en-US" sz="1100" dirty="0">
                          <a:solidFill>
                            <a:schemeClr val="tx1">
                              <a:lumMod val="65000"/>
                              <a:lumOff val="35000"/>
                            </a:schemeClr>
                          </a:solidFill>
                          <a:latin typeface="Trebuchet MS" pitchFamily="34" charset="0"/>
                          <a:ea typeface="Calibri"/>
                          <a:cs typeface="Times New Roman"/>
                        </a:rPr>
                        <a:t>Cutoff time/switchover time can be well planned in advanced and during the scheduled period all the servers will be migrated</a:t>
                      </a:r>
                      <a:r>
                        <a:rPr lang="en-US" sz="1100" baseline="0" dirty="0">
                          <a:solidFill>
                            <a:schemeClr val="tx1">
                              <a:lumMod val="65000"/>
                              <a:lumOff val="35000"/>
                            </a:schemeClr>
                          </a:solidFill>
                          <a:latin typeface="Trebuchet MS" pitchFamily="34" charset="0"/>
                          <a:ea typeface="Calibri"/>
                          <a:cs typeface="Times New Roman"/>
                        </a:rPr>
                        <a:t>. </a:t>
                      </a:r>
                      <a:endParaRPr lang="en-IN" sz="1100" dirty="0">
                        <a:solidFill>
                          <a:schemeClr val="tx1">
                            <a:lumMod val="65000"/>
                            <a:lumOff val="35000"/>
                          </a:schemeClr>
                        </a:solidFill>
                        <a:latin typeface="Trebuchet MS" pitchFamily="34" charset="0"/>
                        <a:ea typeface="Calibri"/>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44837">
                <a:tc>
                  <a:txBody>
                    <a:bodyPr/>
                    <a:lstStyle/>
                    <a:p>
                      <a:pPr marL="20955">
                        <a:lnSpc>
                          <a:spcPct val="115000"/>
                        </a:lnSpc>
                        <a:spcAft>
                          <a:spcPts val="1000"/>
                        </a:spcAft>
                      </a:pPr>
                      <a:r>
                        <a:rPr lang="en-US" sz="1100" b="1" dirty="0">
                          <a:solidFill>
                            <a:schemeClr val="tx1">
                              <a:lumMod val="65000"/>
                              <a:lumOff val="35000"/>
                            </a:schemeClr>
                          </a:solidFill>
                          <a:latin typeface="Trebuchet MS" pitchFamily="34" charset="0"/>
                          <a:ea typeface="Calibri"/>
                          <a:cs typeface="Times New Roman"/>
                        </a:rPr>
                        <a:t>Availability of Client/3</a:t>
                      </a:r>
                      <a:r>
                        <a:rPr lang="en-US" sz="1100" b="1" baseline="30000" dirty="0">
                          <a:solidFill>
                            <a:schemeClr val="tx1">
                              <a:lumMod val="65000"/>
                              <a:lumOff val="35000"/>
                            </a:schemeClr>
                          </a:solidFill>
                          <a:latin typeface="Trebuchet MS" pitchFamily="34" charset="0"/>
                          <a:ea typeface="Calibri"/>
                          <a:cs typeface="Times New Roman"/>
                        </a:rPr>
                        <a:t>rd</a:t>
                      </a:r>
                      <a:r>
                        <a:rPr lang="en-US" sz="1100" b="1" dirty="0">
                          <a:solidFill>
                            <a:schemeClr val="tx1">
                              <a:lumMod val="65000"/>
                              <a:lumOff val="35000"/>
                            </a:schemeClr>
                          </a:solidFill>
                          <a:latin typeface="Trebuchet MS" pitchFamily="34" charset="0"/>
                          <a:ea typeface="Calibri"/>
                          <a:cs typeface="Times New Roman"/>
                        </a:rPr>
                        <a:t> Party OEM</a:t>
                      </a:r>
                      <a:endParaRPr lang="en-IN" sz="1100" b="1" dirty="0">
                        <a:solidFill>
                          <a:schemeClr val="tx1">
                            <a:lumMod val="65000"/>
                            <a:lumOff val="35000"/>
                          </a:schemeClr>
                        </a:solidFill>
                        <a:latin typeface="Trebuchet MS" pitchFamily="34" charset="0"/>
                        <a:ea typeface="Calibri"/>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1590" marR="0" lvl="0" indent="0" algn="just" defTabSz="914286" rtl="0" eaLnBrk="1" fontAlgn="auto" latinLnBrk="0" hangingPunct="1">
                        <a:lnSpc>
                          <a:spcPct val="115000"/>
                        </a:lnSpc>
                        <a:spcBef>
                          <a:spcPts val="0"/>
                        </a:spcBef>
                        <a:spcAft>
                          <a:spcPts val="1000"/>
                        </a:spcAft>
                        <a:buClrTx/>
                        <a:buSzTx/>
                        <a:buFontTx/>
                        <a:buNone/>
                        <a:tabLst/>
                        <a:defRPr/>
                      </a:pPr>
                      <a:r>
                        <a:rPr lang="en-IN" sz="1100" b="0" dirty="0">
                          <a:solidFill>
                            <a:schemeClr val="tx1">
                              <a:lumMod val="65000"/>
                              <a:lumOff val="35000"/>
                            </a:schemeClr>
                          </a:solidFill>
                          <a:effectLst/>
                          <a:latin typeface="+mn-lt"/>
                        </a:rPr>
                        <a:t>Sify will work with the customer to coordinate the availability of all resources according to the stakeholder matrix at various time frames in the entire project. Sify shall also send alerts and reminders to recheck the resource availability at respective times to keep related parties aware.</a:t>
                      </a:r>
                      <a:endParaRPr lang="en-IN" sz="1100" b="0" dirty="0">
                        <a:solidFill>
                          <a:schemeClr val="tx1">
                            <a:lumMod val="65000"/>
                            <a:lumOff val="35000"/>
                          </a:schemeClr>
                        </a:solidFill>
                        <a:effectLst/>
                        <a:latin typeface="+mn-lt"/>
                        <a:ea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023426"/>
                  </a:ext>
                </a:extLst>
              </a:tr>
              <a:tr h="881490">
                <a:tc>
                  <a:txBody>
                    <a:bodyPr/>
                    <a:lstStyle/>
                    <a:p>
                      <a:pPr marL="20955">
                        <a:lnSpc>
                          <a:spcPct val="115000"/>
                        </a:lnSpc>
                        <a:spcAft>
                          <a:spcPts val="1000"/>
                        </a:spcAft>
                      </a:pPr>
                      <a:r>
                        <a:rPr lang="en-US" sz="1100" b="1" dirty="0">
                          <a:solidFill>
                            <a:schemeClr val="tx1">
                              <a:lumMod val="65000"/>
                              <a:lumOff val="35000"/>
                            </a:schemeClr>
                          </a:solidFill>
                          <a:latin typeface="Trebuchet MS" pitchFamily="34" charset="0"/>
                          <a:ea typeface="Calibri"/>
                          <a:cs typeface="Times New Roman"/>
                        </a:rPr>
                        <a:t>Network Availability</a:t>
                      </a:r>
                      <a:endParaRPr lang="en-IN" sz="1100" b="1" dirty="0">
                        <a:solidFill>
                          <a:schemeClr val="tx1">
                            <a:lumMod val="65000"/>
                            <a:lumOff val="35000"/>
                          </a:schemeClr>
                        </a:solidFill>
                        <a:latin typeface="Trebuchet MS" pitchFamily="34" charset="0"/>
                        <a:ea typeface="Calibri"/>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1590" marR="0" lvl="0" indent="0" algn="l" defTabSz="914286" rtl="0" eaLnBrk="1" fontAlgn="auto" latinLnBrk="0" hangingPunct="1">
                        <a:lnSpc>
                          <a:spcPct val="115000"/>
                        </a:lnSpc>
                        <a:spcBef>
                          <a:spcPts val="0"/>
                        </a:spcBef>
                        <a:spcAft>
                          <a:spcPts val="1000"/>
                        </a:spcAft>
                        <a:buClrTx/>
                        <a:buSzTx/>
                        <a:buFontTx/>
                        <a:buNone/>
                        <a:tabLst/>
                        <a:defRPr/>
                      </a:pPr>
                      <a:r>
                        <a:rPr lang="en-US" sz="1100" b="0" dirty="0">
                          <a:solidFill>
                            <a:schemeClr val="tx1">
                              <a:lumMod val="65000"/>
                              <a:lumOff val="35000"/>
                            </a:schemeClr>
                          </a:solidFill>
                          <a:effectLst/>
                          <a:latin typeface="+mn-lt"/>
                          <a:ea typeface="Times New Roman" panose="02020603050405020304" pitchFamily="18" charset="0"/>
                        </a:rPr>
                        <a:t>Bandwidth sizing requirement identified during the migration planning to be shared with stakeholders from Clix to estimate free capacity on the identified link when the move is planned. Necessary increments to be done in case required capacity is not going to be available during the migration activity.</a:t>
                      </a:r>
                      <a:endParaRPr lang="en-IN" sz="1100" b="0" dirty="0">
                        <a:solidFill>
                          <a:schemeClr val="tx1">
                            <a:lumMod val="65000"/>
                            <a:lumOff val="35000"/>
                          </a:schemeClr>
                        </a:solidFill>
                        <a:effectLst/>
                        <a:latin typeface="+mn-lt"/>
                        <a:ea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4294125"/>
                  </a:ext>
                </a:extLst>
              </a:tr>
            </a:tbl>
          </a:graphicData>
        </a:graphic>
      </p:graphicFrame>
      <p:sp>
        <p:nvSpPr>
          <p:cNvPr id="2" name="Title 1">
            <a:extLst>
              <a:ext uri="{FF2B5EF4-FFF2-40B4-BE49-F238E27FC236}">
                <a16:creationId xmlns:a16="http://schemas.microsoft.com/office/drawing/2014/main" id="{6BF5EBE2-F995-4C31-895E-9F4647D1A452}"/>
              </a:ext>
            </a:extLst>
          </p:cNvPr>
          <p:cNvSpPr>
            <a:spLocks noGrp="1"/>
          </p:cNvSpPr>
          <p:nvPr>
            <p:ph type="title"/>
          </p:nvPr>
        </p:nvSpPr>
        <p:spPr/>
        <p:txBody>
          <a:bodyPr/>
          <a:lstStyle/>
          <a:p>
            <a:r>
              <a:rPr lang="en-IN" dirty="0"/>
              <a:t>Challenges AND Mitigation Plan</a:t>
            </a:r>
          </a:p>
        </p:txBody>
      </p:sp>
    </p:spTree>
    <p:extLst>
      <p:ext uri="{BB962C8B-B14F-4D97-AF65-F5344CB8AC3E}">
        <p14:creationId xmlns:p14="http://schemas.microsoft.com/office/powerpoint/2010/main" val="105010126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p:txBody>
          <a:bodyPr/>
          <a:lstStyle/>
          <a:p>
            <a:r>
              <a:rPr lang="en-US" dirty="0"/>
              <a:t>DIGITAL INNOVATION</a:t>
            </a:r>
            <a:endParaRPr lang="en-IN" dirty="0"/>
          </a:p>
        </p:txBody>
      </p:sp>
    </p:spTree>
    <p:extLst>
      <p:ext uri="{BB962C8B-B14F-4D97-AF65-F5344CB8AC3E}">
        <p14:creationId xmlns:p14="http://schemas.microsoft.com/office/powerpoint/2010/main" val="414535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8BD8C3F-1794-45ED-B5A6-28594B76993D}"/>
              </a:ext>
            </a:extLst>
          </p:cNvPr>
          <p:cNvSpPr>
            <a:spLocks noGrp="1"/>
          </p:cNvSpPr>
          <p:nvPr>
            <p:ph type="ctrTitle"/>
          </p:nvPr>
        </p:nvSpPr>
        <p:spPr>
          <a:xfrm>
            <a:off x="324000" y="367206"/>
            <a:ext cx="7538400" cy="369322"/>
          </a:xfrm>
        </p:spPr>
        <p:txBody>
          <a:bodyPr/>
          <a:lstStyle/>
          <a:p>
            <a:r>
              <a:rPr lang="en-IN" dirty="0"/>
              <a:t>GI AWS+ | AWS digital innovation</a:t>
            </a:r>
          </a:p>
        </p:txBody>
      </p:sp>
      <p:grpSp>
        <p:nvGrpSpPr>
          <p:cNvPr id="2" name="Group 1">
            <a:extLst>
              <a:ext uri="{FF2B5EF4-FFF2-40B4-BE49-F238E27FC236}">
                <a16:creationId xmlns:a16="http://schemas.microsoft.com/office/drawing/2014/main" id="{D23A254D-9DE3-4815-9C06-4764262E85D4}"/>
              </a:ext>
            </a:extLst>
          </p:cNvPr>
          <p:cNvGrpSpPr/>
          <p:nvPr/>
        </p:nvGrpSpPr>
        <p:grpSpPr>
          <a:xfrm>
            <a:off x="323850" y="1059582"/>
            <a:ext cx="8496300" cy="3607460"/>
            <a:chOff x="1020161" y="1088365"/>
            <a:chExt cx="7112722" cy="3209193"/>
          </a:xfrm>
        </p:grpSpPr>
        <p:sp>
          <p:nvSpPr>
            <p:cNvPr id="5" name="Rectangle 4">
              <a:extLst>
                <a:ext uri="{FF2B5EF4-FFF2-40B4-BE49-F238E27FC236}">
                  <a16:creationId xmlns:a16="http://schemas.microsoft.com/office/drawing/2014/main" id="{F47D5AC8-8D02-4259-B407-BA4A35136886}"/>
                </a:ext>
              </a:extLst>
            </p:cNvPr>
            <p:cNvSpPr/>
            <p:nvPr/>
          </p:nvSpPr>
          <p:spPr>
            <a:xfrm>
              <a:off x="2821996" y="1774165"/>
              <a:ext cx="1723292" cy="249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6" name="Rectangle 5">
              <a:extLst>
                <a:ext uri="{FF2B5EF4-FFF2-40B4-BE49-F238E27FC236}">
                  <a16:creationId xmlns:a16="http://schemas.microsoft.com/office/drawing/2014/main" id="{8346AA2B-4BF8-4FF2-9271-EBD1D70E1B50}"/>
                </a:ext>
              </a:extLst>
            </p:cNvPr>
            <p:cNvSpPr/>
            <p:nvPr/>
          </p:nvSpPr>
          <p:spPr>
            <a:xfrm>
              <a:off x="2821996" y="4236012"/>
              <a:ext cx="1723292" cy="61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7" name="Rectangle 6">
              <a:extLst>
                <a:ext uri="{FF2B5EF4-FFF2-40B4-BE49-F238E27FC236}">
                  <a16:creationId xmlns:a16="http://schemas.microsoft.com/office/drawing/2014/main" id="{DAD9F4FB-04A7-4CD8-AFD9-A9E32990364A}"/>
                </a:ext>
              </a:extLst>
            </p:cNvPr>
            <p:cNvSpPr/>
            <p:nvPr/>
          </p:nvSpPr>
          <p:spPr>
            <a:xfrm>
              <a:off x="1020164" y="1088365"/>
              <a:ext cx="1723292"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dirty="0"/>
            </a:p>
          </p:txBody>
        </p:sp>
        <p:sp>
          <p:nvSpPr>
            <p:cNvPr id="8" name="Rectangle 7">
              <a:extLst>
                <a:ext uri="{FF2B5EF4-FFF2-40B4-BE49-F238E27FC236}">
                  <a16:creationId xmlns:a16="http://schemas.microsoft.com/office/drawing/2014/main" id="{034597DB-14E0-44E1-80E0-8EB36B005DF7}"/>
                </a:ext>
              </a:extLst>
            </p:cNvPr>
            <p:cNvSpPr/>
            <p:nvPr/>
          </p:nvSpPr>
          <p:spPr>
            <a:xfrm>
              <a:off x="1020161" y="1774165"/>
              <a:ext cx="1723292" cy="249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9" name="Rectangle 8">
              <a:extLst>
                <a:ext uri="{FF2B5EF4-FFF2-40B4-BE49-F238E27FC236}">
                  <a16:creationId xmlns:a16="http://schemas.microsoft.com/office/drawing/2014/main" id="{DDAF9659-14C3-4D33-B32C-6149F2DD91F0}"/>
                </a:ext>
              </a:extLst>
            </p:cNvPr>
            <p:cNvSpPr/>
            <p:nvPr/>
          </p:nvSpPr>
          <p:spPr>
            <a:xfrm>
              <a:off x="1020161" y="4236012"/>
              <a:ext cx="1723292" cy="61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0" name="Rectangle 9">
              <a:extLst>
                <a:ext uri="{FF2B5EF4-FFF2-40B4-BE49-F238E27FC236}">
                  <a16:creationId xmlns:a16="http://schemas.microsoft.com/office/drawing/2014/main" id="{150F97F8-13D9-44DE-9C2C-094B864F1285}"/>
                </a:ext>
              </a:extLst>
            </p:cNvPr>
            <p:cNvSpPr/>
            <p:nvPr/>
          </p:nvSpPr>
          <p:spPr>
            <a:xfrm>
              <a:off x="4615962" y="1088365"/>
              <a:ext cx="1723292" cy="685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1" name="Rectangle 10">
              <a:extLst>
                <a:ext uri="{FF2B5EF4-FFF2-40B4-BE49-F238E27FC236}">
                  <a16:creationId xmlns:a16="http://schemas.microsoft.com/office/drawing/2014/main" id="{316E29B7-D0A5-4870-A9FB-967DB4537485}"/>
                </a:ext>
              </a:extLst>
            </p:cNvPr>
            <p:cNvSpPr/>
            <p:nvPr/>
          </p:nvSpPr>
          <p:spPr>
            <a:xfrm>
              <a:off x="4615960" y="1774165"/>
              <a:ext cx="1723292" cy="249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2" name="Rectangle 11">
              <a:extLst>
                <a:ext uri="{FF2B5EF4-FFF2-40B4-BE49-F238E27FC236}">
                  <a16:creationId xmlns:a16="http://schemas.microsoft.com/office/drawing/2014/main" id="{A504BD7D-3692-4EBB-BF5B-F0DD44A14BD5}"/>
                </a:ext>
              </a:extLst>
            </p:cNvPr>
            <p:cNvSpPr/>
            <p:nvPr/>
          </p:nvSpPr>
          <p:spPr>
            <a:xfrm>
              <a:off x="4615960" y="4236012"/>
              <a:ext cx="1723292" cy="615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3" name="Rectangle 12">
              <a:extLst>
                <a:ext uri="{FF2B5EF4-FFF2-40B4-BE49-F238E27FC236}">
                  <a16:creationId xmlns:a16="http://schemas.microsoft.com/office/drawing/2014/main" id="{EE327786-8B81-453C-A4B2-A40A149A7AC4}"/>
                </a:ext>
              </a:extLst>
            </p:cNvPr>
            <p:cNvSpPr/>
            <p:nvPr/>
          </p:nvSpPr>
          <p:spPr>
            <a:xfrm>
              <a:off x="6409591" y="1088365"/>
              <a:ext cx="1723292" cy="685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4" name="Rectangle 13">
              <a:extLst>
                <a:ext uri="{FF2B5EF4-FFF2-40B4-BE49-F238E27FC236}">
                  <a16:creationId xmlns:a16="http://schemas.microsoft.com/office/drawing/2014/main" id="{6C7C4404-89A4-4748-BD97-7B75F53664F2}"/>
                </a:ext>
              </a:extLst>
            </p:cNvPr>
            <p:cNvSpPr/>
            <p:nvPr/>
          </p:nvSpPr>
          <p:spPr>
            <a:xfrm>
              <a:off x="6409591" y="1774165"/>
              <a:ext cx="1723292" cy="249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5" name="Rectangle 14">
              <a:extLst>
                <a:ext uri="{FF2B5EF4-FFF2-40B4-BE49-F238E27FC236}">
                  <a16:creationId xmlns:a16="http://schemas.microsoft.com/office/drawing/2014/main" id="{B2E5250D-EC71-4A7A-8652-D1AF36DB7FB1}"/>
                </a:ext>
              </a:extLst>
            </p:cNvPr>
            <p:cNvSpPr/>
            <p:nvPr/>
          </p:nvSpPr>
          <p:spPr>
            <a:xfrm>
              <a:off x="6409591" y="4236012"/>
              <a:ext cx="1723292" cy="615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p>
          </p:txBody>
        </p:sp>
        <p:sp>
          <p:nvSpPr>
            <p:cNvPr id="16" name="Rectangle 15">
              <a:extLst>
                <a:ext uri="{FF2B5EF4-FFF2-40B4-BE49-F238E27FC236}">
                  <a16:creationId xmlns:a16="http://schemas.microsoft.com/office/drawing/2014/main" id="{E5E37CD7-B33E-4614-AED9-6C14D8EC2863}"/>
                </a:ext>
              </a:extLst>
            </p:cNvPr>
            <p:cNvSpPr/>
            <p:nvPr/>
          </p:nvSpPr>
          <p:spPr>
            <a:xfrm>
              <a:off x="2821996" y="1088365"/>
              <a:ext cx="172329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350">
                <a:effectLst>
                  <a:outerShdw blurRad="50800" dist="38100" dir="13500000" algn="br" rotWithShape="0">
                    <a:prstClr val="black">
                      <a:alpha val="40000"/>
                    </a:prstClr>
                  </a:outerShdw>
                </a:effectLst>
              </a:endParaRPr>
            </a:p>
          </p:txBody>
        </p:sp>
        <p:sp>
          <p:nvSpPr>
            <p:cNvPr id="17" name="TextBox 16">
              <a:extLst>
                <a:ext uri="{FF2B5EF4-FFF2-40B4-BE49-F238E27FC236}">
                  <a16:creationId xmlns:a16="http://schemas.microsoft.com/office/drawing/2014/main" id="{C0F9AF48-00FB-4A9A-B4CA-3BFC93203222}"/>
                </a:ext>
              </a:extLst>
            </p:cNvPr>
            <p:cNvSpPr txBox="1"/>
            <p:nvPr/>
          </p:nvSpPr>
          <p:spPr>
            <a:xfrm>
              <a:off x="2917564" y="1929123"/>
              <a:ext cx="1539800" cy="954105"/>
            </a:xfrm>
            <a:prstGeom prst="rect">
              <a:avLst/>
            </a:prstGeom>
            <a:noFill/>
          </p:spPr>
          <p:txBody>
            <a:bodyPr wrap="square" lIns="91438" tIns="45719" rIns="91438" bIns="45719" rtlCol="0">
              <a:spAutoFit/>
            </a:bodyPr>
            <a:lstStyle/>
            <a:p>
              <a:pPr marL="171446" indent="-171446">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Big Data</a:t>
              </a:r>
            </a:p>
            <a:p>
              <a:pPr marL="171446" indent="-171446">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Data Visualization</a:t>
              </a:r>
            </a:p>
            <a:p>
              <a:pPr marL="171446" indent="-171446">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Data Lake</a:t>
              </a:r>
              <a:endParaRPr lang="en-US" sz="1400" dirty="0">
                <a:solidFill>
                  <a:schemeClr val="bg2">
                    <a:lumMod val="10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1130AE8-213E-41F7-AE05-36184DDC1E81}"/>
                </a:ext>
              </a:extLst>
            </p:cNvPr>
            <p:cNvSpPr/>
            <p:nvPr/>
          </p:nvSpPr>
          <p:spPr>
            <a:xfrm>
              <a:off x="2813206" y="1411652"/>
              <a:ext cx="1722164" cy="307775"/>
            </a:xfrm>
            <a:prstGeom prst="rect">
              <a:avLst/>
            </a:prstGeom>
          </p:spPr>
          <p:txBody>
            <a:bodyPr wrap="square" lIns="91438" tIns="45719" rIns="91438" bIns="45719">
              <a:spAutoFit/>
            </a:bodyPr>
            <a:lstStyle/>
            <a:p>
              <a:r>
                <a:rPr lang="en-IN" sz="1400" b="1" dirty="0">
                  <a:solidFill>
                    <a:schemeClr val="bg1"/>
                  </a:solidFill>
                  <a:latin typeface="Calibri" pitchFamily="34" charset="0"/>
                  <a:cs typeface="Calibri" pitchFamily="34" charset="0"/>
                </a:rPr>
                <a:t>Analytics </a:t>
              </a:r>
            </a:p>
          </p:txBody>
        </p:sp>
        <p:sp>
          <p:nvSpPr>
            <p:cNvPr id="19" name="Rectangle 18">
              <a:extLst>
                <a:ext uri="{FF2B5EF4-FFF2-40B4-BE49-F238E27FC236}">
                  <a16:creationId xmlns:a16="http://schemas.microsoft.com/office/drawing/2014/main" id="{4AE27D35-4CC4-46DA-B7FF-21963C57E009}"/>
                </a:ext>
              </a:extLst>
            </p:cNvPr>
            <p:cNvSpPr/>
            <p:nvPr/>
          </p:nvSpPr>
          <p:spPr>
            <a:xfrm>
              <a:off x="1021294" y="1401728"/>
              <a:ext cx="1713371" cy="307775"/>
            </a:xfrm>
            <a:prstGeom prst="rect">
              <a:avLst/>
            </a:prstGeom>
          </p:spPr>
          <p:txBody>
            <a:bodyPr wrap="square" lIns="91438" tIns="45719" rIns="91438" bIns="45719">
              <a:spAutoFit/>
            </a:bodyPr>
            <a:lstStyle/>
            <a:p>
              <a:r>
                <a:rPr lang="en-IN" sz="1400" b="1" dirty="0">
                  <a:solidFill>
                    <a:schemeClr val="bg1"/>
                  </a:solidFill>
                  <a:latin typeface="Calibri" pitchFamily="34" charset="0"/>
                  <a:cs typeface="Calibri" pitchFamily="34" charset="0"/>
                </a:rPr>
                <a:t>AI/ML</a:t>
              </a:r>
            </a:p>
          </p:txBody>
        </p:sp>
        <p:sp>
          <p:nvSpPr>
            <p:cNvPr id="20" name="Rectangle 19">
              <a:extLst>
                <a:ext uri="{FF2B5EF4-FFF2-40B4-BE49-F238E27FC236}">
                  <a16:creationId xmlns:a16="http://schemas.microsoft.com/office/drawing/2014/main" id="{FCC63F26-8EBC-49C5-B524-8BD1B77B42CE}"/>
                </a:ext>
              </a:extLst>
            </p:cNvPr>
            <p:cNvSpPr/>
            <p:nvPr/>
          </p:nvSpPr>
          <p:spPr>
            <a:xfrm>
              <a:off x="1111856" y="1920790"/>
              <a:ext cx="1538654" cy="2246767"/>
            </a:xfrm>
            <a:prstGeom prst="rect">
              <a:avLst/>
            </a:prstGeom>
          </p:spPr>
          <p:txBody>
            <a:bodyPr wrap="square" lIns="91438" tIns="45719" rIns="91438" bIns="45719">
              <a:spAutoFit/>
            </a:bodyPr>
            <a:lstStyle/>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Sales Bot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Service Bot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Informational Bot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Application Bot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Productivity Bot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IOT Bot</a:t>
              </a:r>
            </a:p>
            <a:p>
              <a:pPr marL="168271" indent="-168271">
                <a:buFont typeface="Arial" pitchFamily="34" charset="0"/>
                <a:buChar char="•"/>
              </a:pPr>
              <a:endParaRPr lang="en-IN" sz="1400" dirty="0">
                <a:solidFill>
                  <a:schemeClr val="bg2">
                    <a:lumMod val="10000"/>
                  </a:schemeClr>
                </a:solidFill>
                <a:latin typeface="Arial" panose="020B0604020202020204" pitchFamily="34" charset="0"/>
                <a:cs typeface="Arial" panose="020B0604020202020204" pitchFamily="34" charset="0"/>
              </a:endParaRPr>
            </a:p>
            <a:p>
              <a:pPr marL="168271" indent="-168271">
                <a:buFont typeface="Arial" pitchFamily="34" charset="0"/>
                <a:buChar char="•"/>
              </a:pPr>
              <a:endParaRPr lang="en-US" sz="1400" dirty="0">
                <a:solidFill>
                  <a:schemeClr val="bg2">
                    <a:lumMod val="10000"/>
                  </a:schemeClr>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BDC5F24-B155-4316-9DC7-44F6B234848A}"/>
                </a:ext>
              </a:extLst>
            </p:cNvPr>
            <p:cNvSpPr/>
            <p:nvPr/>
          </p:nvSpPr>
          <p:spPr>
            <a:xfrm>
              <a:off x="4643351" y="1092888"/>
              <a:ext cx="1273875" cy="600162"/>
            </a:xfrm>
            <a:prstGeom prst="rect">
              <a:avLst/>
            </a:prstGeom>
          </p:spPr>
          <p:txBody>
            <a:bodyPr wrap="square" lIns="91438" tIns="45719" rIns="91438" bIns="45719">
              <a:spAutoFit/>
            </a:bodyPr>
            <a:lstStyle/>
            <a:p>
              <a:endParaRPr lang="en-IN" sz="1400" b="1" dirty="0">
                <a:solidFill>
                  <a:schemeClr val="bg1"/>
                </a:solidFill>
                <a:latin typeface="Calibri" pitchFamily="34" charset="0"/>
                <a:cs typeface="Calibri" pitchFamily="34" charset="0"/>
              </a:endParaRPr>
            </a:p>
            <a:p>
              <a:endParaRPr lang="en-IN" sz="500" b="1" dirty="0">
                <a:solidFill>
                  <a:schemeClr val="bg1"/>
                </a:solidFill>
                <a:latin typeface="Calibri" pitchFamily="34" charset="0"/>
                <a:cs typeface="Calibri" pitchFamily="34" charset="0"/>
              </a:endParaRPr>
            </a:p>
            <a:p>
              <a:r>
                <a:rPr lang="en-IN" sz="1400" b="1" dirty="0">
                  <a:solidFill>
                    <a:schemeClr val="bg1"/>
                  </a:solidFill>
                  <a:latin typeface="Calibri" pitchFamily="34" charset="0"/>
                  <a:cs typeface="Calibri" pitchFamily="34" charset="0"/>
                </a:rPr>
                <a:t>DevSecOps</a:t>
              </a:r>
              <a:endParaRPr lang="en-IN" sz="1400" dirty="0">
                <a:solidFill>
                  <a:schemeClr val="bg1"/>
                </a:solidFill>
                <a:latin typeface="Calibri" pitchFamily="34" charset="0"/>
                <a:cs typeface="Calibri" pitchFamily="34" charset="0"/>
              </a:endParaRPr>
            </a:p>
          </p:txBody>
        </p:sp>
        <p:sp>
          <p:nvSpPr>
            <p:cNvPr id="22" name="Rectangle 21">
              <a:extLst>
                <a:ext uri="{FF2B5EF4-FFF2-40B4-BE49-F238E27FC236}">
                  <a16:creationId xmlns:a16="http://schemas.microsoft.com/office/drawing/2014/main" id="{AAF6E467-302C-4991-8316-8BC97F481143}"/>
                </a:ext>
              </a:extLst>
            </p:cNvPr>
            <p:cNvSpPr/>
            <p:nvPr/>
          </p:nvSpPr>
          <p:spPr>
            <a:xfrm>
              <a:off x="6436982" y="1261479"/>
              <a:ext cx="1273875" cy="523218"/>
            </a:xfrm>
            <a:prstGeom prst="rect">
              <a:avLst/>
            </a:prstGeom>
          </p:spPr>
          <p:txBody>
            <a:bodyPr wrap="square" lIns="91438" tIns="45719" rIns="91438" bIns="45719">
              <a:spAutoFit/>
            </a:bodyPr>
            <a:lstStyle/>
            <a:p>
              <a:r>
                <a:rPr lang="en-IN" sz="1400" b="1" dirty="0">
                  <a:solidFill>
                    <a:schemeClr val="bg1"/>
                  </a:solidFill>
                  <a:latin typeface="Calibri" pitchFamily="34" charset="0"/>
                  <a:cs typeface="Calibri" pitchFamily="34" charset="0"/>
                </a:rPr>
                <a:t>App </a:t>
              </a:r>
            </a:p>
            <a:p>
              <a:r>
                <a:rPr lang="en-IN" sz="1400" b="1" dirty="0">
                  <a:solidFill>
                    <a:schemeClr val="bg1"/>
                  </a:solidFill>
                  <a:latin typeface="Calibri" pitchFamily="34" charset="0"/>
                  <a:cs typeface="Calibri" pitchFamily="34" charset="0"/>
                </a:rPr>
                <a:t>Modernization</a:t>
              </a:r>
            </a:p>
          </p:txBody>
        </p:sp>
        <p:sp>
          <p:nvSpPr>
            <p:cNvPr id="23" name="Rectangle 22">
              <a:extLst>
                <a:ext uri="{FF2B5EF4-FFF2-40B4-BE49-F238E27FC236}">
                  <a16:creationId xmlns:a16="http://schemas.microsoft.com/office/drawing/2014/main" id="{77ECC85D-CF06-405E-97D3-449CE7D996D9}"/>
                </a:ext>
              </a:extLst>
            </p:cNvPr>
            <p:cNvSpPr/>
            <p:nvPr/>
          </p:nvSpPr>
          <p:spPr>
            <a:xfrm>
              <a:off x="4695095" y="1899311"/>
              <a:ext cx="1626577" cy="1600436"/>
            </a:xfrm>
            <a:prstGeom prst="rect">
              <a:avLst/>
            </a:prstGeom>
          </p:spPr>
          <p:txBody>
            <a:bodyPr wrap="square" lIns="91438" tIns="45719" rIns="91438" bIns="45719">
              <a:spAutoFit/>
            </a:bodyPr>
            <a:lstStyle/>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Consulting</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Infrastructure Management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Configuration Management</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Deployment Automation</a:t>
              </a:r>
              <a:endParaRPr lang="en-US" sz="1400" dirty="0">
                <a:solidFill>
                  <a:schemeClr val="bg2">
                    <a:lumMod val="10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BCB24681-F798-4D4E-9F11-03D2EC90EF15}"/>
                </a:ext>
              </a:extLst>
            </p:cNvPr>
            <p:cNvSpPr/>
            <p:nvPr/>
          </p:nvSpPr>
          <p:spPr>
            <a:xfrm>
              <a:off x="6488725" y="1931216"/>
              <a:ext cx="1531007" cy="1384993"/>
            </a:xfrm>
            <a:prstGeom prst="rect">
              <a:avLst/>
            </a:prstGeom>
          </p:spPr>
          <p:txBody>
            <a:bodyPr wrap="square" lIns="91438" tIns="45719" rIns="91438" bIns="45719">
              <a:spAutoFit/>
            </a:bodyPr>
            <a:lstStyle/>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Cloud Infrastructure Ready</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Cloud Optimize</a:t>
              </a:r>
            </a:p>
            <a:p>
              <a:pPr marL="168271" indent="-168271">
                <a:buFont typeface="Arial" pitchFamily="34" charset="0"/>
                <a:buChar char="•"/>
              </a:pPr>
              <a:r>
                <a:rPr lang="en-IN" sz="1400" dirty="0">
                  <a:solidFill>
                    <a:schemeClr val="bg2">
                      <a:lumMod val="10000"/>
                    </a:schemeClr>
                  </a:solidFill>
                  <a:latin typeface="Arial" panose="020B0604020202020204" pitchFamily="34" charset="0"/>
                  <a:cs typeface="Arial" panose="020B0604020202020204" pitchFamily="34" charset="0"/>
                </a:rPr>
                <a:t>Cloud Native</a:t>
              </a:r>
            </a:p>
          </p:txBody>
        </p:sp>
        <p:pic>
          <p:nvPicPr>
            <p:cNvPr id="25" name="Picture 24" descr="content.png">
              <a:extLst>
                <a:ext uri="{FF2B5EF4-FFF2-40B4-BE49-F238E27FC236}">
                  <a16:creationId xmlns:a16="http://schemas.microsoft.com/office/drawing/2014/main" id="{D2F5B1F0-0ADC-47E6-9EEF-8F801722D8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3093" y="1149913"/>
              <a:ext cx="724627" cy="589085"/>
            </a:xfrm>
            <a:prstGeom prst="rect">
              <a:avLst/>
            </a:prstGeom>
          </p:spPr>
        </p:pic>
        <p:pic>
          <p:nvPicPr>
            <p:cNvPr id="26" name="Picture 25" descr="New-Technology-Content.png">
              <a:extLst>
                <a:ext uri="{FF2B5EF4-FFF2-40B4-BE49-F238E27FC236}">
                  <a16:creationId xmlns:a16="http://schemas.microsoft.com/office/drawing/2014/main" id="{7506628D-950C-434D-98A3-A9D60C2428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5202" y="1089906"/>
              <a:ext cx="580428" cy="657882"/>
            </a:xfrm>
            <a:prstGeom prst="rect">
              <a:avLst/>
            </a:prstGeom>
          </p:spPr>
        </p:pic>
        <p:pic>
          <p:nvPicPr>
            <p:cNvPr id="27" name="Picture 26" descr="Learning Technologies.png">
              <a:extLst>
                <a:ext uri="{FF2B5EF4-FFF2-40B4-BE49-F238E27FC236}">
                  <a16:creationId xmlns:a16="http://schemas.microsoft.com/office/drawing/2014/main" id="{09DD4420-154A-49F3-A58C-FF0BD51AAD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0273" y="1152389"/>
              <a:ext cx="737444" cy="533340"/>
            </a:xfrm>
            <a:prstGeom prst="rect">
              <a:avLst/>
            </a:prstGeom>
          </p:spPr>
        </p:pic>
        <p:pic>
          <p:nvPicPr>
            <p:cNvPr id="28" name="Picture 27" descr="content.png">
              <a:extLst>
                <a:ext uri="{FF2B5EF4-FFF2-40B4-BE49-F238E27FC236}">
                  <a16:creationId xmlns:a16="http://schemas.microsoft.com/office/drawing/2014/main" id="{B14B7D25-4523-4EB4-92A5-49A3E104F7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35722" y="1213533"/>
              <a:ext cx="724627" cy="589085"/>
            </a:xfrm>
            <a:prstGeom prst="rect">
              <a:avLst/>
            </a:prstGeom>
          </p:spPr>
        </p:pic>
      </p:grpSp>
    </p:spTree>
    <p:extLst>
      <p:ext uri="{BB962C8B-B14F-4D97-AF65-F5344CB8AC3E}">
        <p14:creationId xmlns:p14="http://schemas.microsoft.com/office/powerpoint/2010/main" val="3677397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B4A2530-7971-4B75-A39C-761450137D81}"/>
              </a:ext>
            </a:extLst>
          </p:cNvPr>
          <p:cNvSpPr txBox="1"/>
          <p:nvPr/>
        </p:nvSpPr>
        <p:spPr>
          <a:xfrm>
            <a:off x="1207828" y="1885803"/>
            <a:ext cx="3980557" cy="519371"/>
          </a:xfrm>
          <a:prstGeom prst="rect">
            <a:avLst/>
          </a:prstGeom>
          <a:noFill/>
        </p:spPr>
        <p:txBody>
          <a:bodyPr wrap="square" lIns="91438" tIns="45719" rIns="91438" bIns="45719" rtlCol="0">
            <a:spAutoFit/>
          </a:bodyPr>
          <a:lstStyle/>
          <a:p>
            <a:pPr defTabSz="914378"/>
            <a:r>
              <a:rPr lang="en-US" sz="1575" b="1" kern="0" dirty="0">
                <a:cs typeface="Arial" panose="020B0604020202020204" pitchFamily="34" charset="0"/>
                <a:sym typeface="Arial"/>
              </a:rPr>
              <a:t>Informational Bots</a:t>
            </a:r>
          </a:p>
          <a:p>
            <a:pPr defTabSz="914378"/>
            <a:r>
              <a:rPr lang="en-US" sz="1200" b="1" kern="0" dirty="0">
                <a:cs typeface="Arial" panose="020B0604020202020204" pitchFamily="34" charset="0"/>
                <a:sym typeface="Arial"/>
              </a:rPr>
              <a:t>Chatbots for everyday consumer requests </a:t>
            </a:r>
          </a:p>
        </p:txBody>
      </p:sp>
      <p:sp>
        <p:nvSpPr>
          <p:cNvPr id="19" name="TextBox 18">
            <a:extLst>
              <a:ext uri="{FF2B5EF4-FFF2-40B4-BE49-F238E27FC236}">
                <a16:creationId xmlns:a16="http://schemas.microsoft.com/office/drawing/2014/main" id="{07D2263C-BF63-4241-BA15-BC3451033249}"/>
              </a:ext>
            </a:extLst>
          </p:cNvPr>
          <p:cNvSpPr txBox="1"/>
          <p:nvPr/>
        </p:nvSpPr>
        <p:spPr>
          <a:xfrm>
            <a:off x="1207827" y="2671909"/>
            <a:ext cx="3980557" cy="519371"/>
          </a:xfrm>
          <a:prstGeom prst="rect">
            <a:avLst/>
          </a:prstGeom>
          <a:noFill/>
        </p:spPr>
        <p:txBody>
          <a:bodyPr wrap="square" lIns="91438" tIns="45719" rIns="91438" bIns="45719" rtlCol="0">
            <a:spAutoFit/>
          </a:bodyPr>
          <a:lstStyle/>
          <a:p>
            <a:pPr defTabSz="914378"/>
            <a:r>
              <a:rPr lang="en-US" sz="1575" b="1" kern="0" dirty="0">
                <a:cs typeface="Arial" panose="020B0604020202020204" pitchFamily="34" charset="0"/>
                <a:sym typeface="Arial"/>
              </a:rPr>
              <a:t>Application Bots</a:t>
            </a:r>
          </a:p>
          <a:p>
            <a:pPr defTabSz="914378"/>
            <a:r>
              <a:rPr lang="en-US" sz="1200" b="1" kern="0" dirty="0">
                <a:cs typeface="Arial" panose="020B0604020202020204" pitchFamily="34" charset="0"/>
                <a:sym typeface="Arial"/>
              </a:rPr>
              <a:t>Build powerful interfaces to mobile applications </a:t>
            </a:r>
          </a:p>
        </p:txBody>
      </p:sp>
      <p:sp>
        <p:nvSpPr>
          <p:cNvPr id="25" name="TextBox 24">
            <a:extLst>
              <a:ext uri="{FF2B5EF4-FFF2-40B4-BE49-F238E27FC236}">
                <a16:creationId xmlns:a16="http://schemas.microsoft.com/office/drawing/2014/main" id="{DB0A7951-A66A-4FC3-9590-76417AE557E4}"/>
              </a:ext>
            </a:extLst>
          </p:cNvPr>
          <p:cNvSpPr txBox="1"/>
          <p:nvPr/>
        </p:nvSpPr>
        <p:spPr>
          <a:xfrm>
            <a:off x="6231124" y="1872401"/>
            <a:ext cx="2589026" cy="646329"/>
          </a:xfrm>
          <a:prstGeom prst="rect">
            <a:avLst/>
          </a:prstGeom>
          <a:noFill/>
        </p:spPr>
        <p:txBody>
          <a:bodyPr wrap="square" lIns="91438" tIns="45719" rIns="91438" bIns="45719" rtlCol="0">
            <a:spAutoFit/>
          </a:bodyPr>
          <a:lstStyle/>
          <a:p>
            <a:pPr marL="171446" indent="-171446" defTabSz="914378">
              <a:buFont typeface="Arial" charset="0"/>
              <a:buChar char="•"/>
            </a:pPr>
            <a:r>
              <a:rPr lang="en-US" sz="1200" kern="0" dirty="0">
                <a:cs typeface="Arial" panose="020B0604020202020204" pitchFamily="34" charset="0"/>
                <a:sym typeface="Arial"/>
              </a:rPr>
              <a:t>News updates</a:t>
            </a:r>
          </a:p>
          <a:p>
            <a:pPr marL="171446" indent="-171446" defTabSz="914378">
              <a:buFont typeface="Arial" charset="0"/>
              <a:buChar char="•"/>
            </a:pPr>
            <a:r>
              <a:rPr lang="en-US" sz="1200" kern="0" dirty="0">
                <a:cs typeface="Arial" panose="020B0604020202020204" pitchFamily="34" charset="0"/>
                <a:sym typeface="Arial"/>
              </a:rPr>
              <a:t>Weather information</a:t>
            </a:r>
          </a:p>
          <a:p>
            <a:pPr marL="171446" indent="-171446" defTabSz="914378">
              <a:buFont typeface="Arial" charset="0"/>
              <a:buChar char="•"/>
            </a:pPr>
            <a:r>
              <a:rPr lang="en-US" sz="1200" kern="0" dirty="0">
                <a:cs typeface="Arial" panose="020B0604020202020204" pitchFamily="34" charset="0"/>
                <a:sym typeface="Arial"/>
              </a:rPr>
              <a:t>Game scores ….</a:t>
            </a:r>
          </a:p>
        </p:txBody>
      </p:sp>
      <p:sp>
        <p:nvSpPr>
          <p:cNvPr id="26" name="TextBox 25">
            <a:extLst>
              <a:ext uri="{FF2B5EF4-FFF2-40B4-BE49-F238E27FC236}">
                <a16:creationId xmlns:a16="http://schemas.microsoft.com/office/drawing/2014/main" id="{7E71CD7E-C5CF-4B0E-B67D-073414A4D6EC}"/>
              </a:ext>
            </a:extLst>
          </p:cNvPr>
          <p:cNvSpPr txBox="1"/>
          <p:nvPr/>
        </p:nvSpPr>
        <p:spPr>
          <a:xfrm>
            <a:off x="6231124" y="2663288"/>
            <a:ext cx="2276676" cy="646329"/>
          </a:xfrm>
          <a:prstGeom prst="rect">
            <a:avLst/>
          </a:prstGeom>
          <a:noFill/>
        </p:spPr>
        <p:txBody>
          <a:bodyPr wrap="square" lIns="91438" tIns="45719" rIns="91438" bIns="45719" rtlCol="0">
            <a:spAutoFit/>
          </a:bodyPr>
          <a:lstStyle/>
          <a:p>
            <a:pPr marL="171446" indent="-171446" defTabSz="914378">
              <a:buFont typeface="Arial" charset="0"/>
              <a:buChar char="•"/>
            </a:pPr>
            <a:r>
              <a:rPr lang="en-US" sz="1200" kern="0" dirty="0">
                <a:cs typeface="Arial" panose="020B0604020202020204" pitchFamily="34" charset="0"/>
                <a:sym typeface="Arial"/>
              </a:rPr>
              <a:t>Book tickets</a:t>
            </a:r>
          </a:p>
          <a:p>
            <a:pPr marL="171446" indent="-171446" defTabSz="914378">
              <a:buFont typeface="Arial" charset="0"/>
              <a:buChar char="•"/>
            </a:pPr>
            <a:r>
              <a:rPr lang="en-US" sz="1200" kern="0" dirty="0">
                <a:cs typeface="Arial" panose="020B0604020202020204" pitchFamily="34" charset="0"/>
                <a:sym typeface="Arial"/>
              </a:rPr>
              <a:t>Order food</a:t>
            </a:r>
          </a:p>
          <a:p>
            <a:pPr marL="171446" indent="-171446" defTabSz="914378">
              <a:buFont typeface="Arial" charset="0"/>
              <a:buChar char="•"/>
            </a:pPr>
            <a:r>
              <a:rPr lang="en-US" sz="1200" kern="0" dirty="0">
                <a:cs typeface="Arial" panose="020B0604020202020204" pitchFamily="34" charset="0"/>
                <a:sym typeface="Arial"/>
              </a:rPr>
              <a:t>Manage bank accounts ….</a:t>
            </a:r>
          </a:p>
        </p:txBody>
      </p:sp>
      <p:cxnSp>
        <p:nvCxnSpPr>
          <p:cNvPr id="27" name="Straight Connector 26">
            <a:extLst>
              <a:ext uri="{FF2B5EF4-FFF2-40B4-BE49-F238E27FC236}">
                <a16:creationId xmlns:a16="http://schemas.microsoft.com/office/drawing/2014/main" id="{CC4B9927-8F67-41B4-B325-C8E88321360A}"/>
              </a:ext>
            </a:extLst>
          </p:cNvPr>
          <p:cNvCxnSpPr/>
          <p:nvPr/>
        </p:nvCxnSpPr>
        <p:spPr>
          <a:xfrm>
            <a:off x="6084168" y="1202762"/>
            <a:ext cx="0" cy="3393420"/>
          </a:xfrm>
          <a:prstGeom prst="line">
            <a:avLst/>
          </a:prstGeom>
          <a:noFill/>
          <a:ln w="12700" cap="flat" cmpd="sng" algn="ctr">
            <a:solidFill>
              <a:srgbClr val="FCB64C"/>
            </a:solidFill>
            <a:prstDash val="solid"/>
          </a:ln>
          <a:effectLst/>
        </p:spPr>
      </p:cxnSp>
      <p:sp>
        <p:nvSpPr>
          <p:cNvPr id="28" name="TextBox 27">
            <a:extLst>
              <a:ext uri="{FF2B5EF4-FFF2-40B4-BE49-F238E27FC236}">
                <a16:creationId xmlns:a16="http://schemas.microsoft.com/office/drawing/2014/main" id="{399C73F9-01E7-442E-8F60-B365047EC5E0}"/>
              </a:ext>
            </a:extLst>
          </p:cNvPr>
          <p:cNvSpPr txBox="1"/>
          <p:nvPr/>
        </p:nvSpPr>
        <p:spPr>
          <a:xfrm>
            <a:off x="1227367" y="3371744"/>
            <a:ext cx="4747247" cy="519371"/>
          </a:xfrm>
          <a:prstGeom prst="rect">
            <a:avLst/>
          </a:prstGeom>
          <a:noFill/>
        </p:spPr>
        <p:txBody>
          <a:bodyPr wrap="square" lIns="91438" tIns="45719" rIns="91438" bIns="45719" rtlCol="0">
            <a:spAutoFit/>
          </a:bodyPr>
          <a:lstStyle/>
          <a:p>
            <a:pPr defTabSz="914378"/>
            <a:r>
              <a:rPr lang="en-US" sz="1575" b="1" kern="0" dirty="0">
                <a:cs typeface="Arial" panose="020B0604020202020204" pitchFamily="34" charset="0"/>
                <a:sym typeface="Arial"/>
              </a:rPr>
              <a:t>Enterprise Productivity Bots</a:t>
            </a:r>
          </a:p>
          <a:p>
            <a:pPr defTabSz="914378"/>
            <a:r>
              <a:rPr lang="en-US" sz="1200" b="1" kern="0" dirty="0">
                <a:cs typeface="Arial" panose="020B0604020202020204" pitchFamily="34" charset="0"/>
                <a:sym typeface="Arial"/>
              </a:rPr>
              <a:t>Streamline enterprise work activities and improve efficiencies</a:t>
            </a:r>
          </a:p>
        </p:txBody>
      </p:sp>
      <p:sp>
        <p:nvSpPr>
          <p:cNvPr id="29" name="TextBox 28">
            <a:extLst>
              <a:ext uri="{FF2B5EF4-FFF2-40B4-BE49-F238E27FC236}">
                <a16:creationId xmlns:a16="http://schemas.microsoft.com/office/drawing/2014/main" id="{BE953691-4569-4CE1-B145-3243FB1EB0AB}"/>
              </a:ext>
            </a:extLst>
          </p:cNvPr>
          <p:cNvSpPr txBox="1"/>
          <p:nvPr/>
        </p:nvSpPr>
        <p:spPr>
          <a:xfrm>
            <a:off x="6231124" y="3454175"/>
            <a:ext cx="2093311" cy="646329"/>
          </a:xfrm>
          <a:prstGeom prst="rect">
            <a:avLst/>
          </a:prstGeom>
          <a:noFill/>
        </p:spPr>
        <p:txBody>
          <a:bodyPr wrap="square" lIns="91438" tIns="45719" rIns="91438" bIns="45719" rtlCol="0">
            <a:spAutoFit/>
          </a:bodyPr>
          <a:lstStyle/>
          <a:p>
            <a:pPr marL="171446" indent="-171446" defTabSz="914378">
              <a:buFont typeface="Arial" charset="0"/>
              <a:buChar char="•"/>
            </a:pPr>
            <a:r>
              <a:rPr lang="en-US" sz="1200" kern="0" dirty="0">
                <a:cs typeface="Arial" panose="020B0604020202020204" pitchFamily="34" charset="0"/>
                <a:sym typeface="Arial"/>
              </a:rPr>
              <a:t>Check sales numbers</a:t>
            </a:r>
          </a:p>
          <a:p>
            <a:pPr marL="171446" indent="-171446" defTabSz="914378">
              <a:buFont typeface="Arial" charset="0"/>
              <a:buChar char="•"/>
            </a:pPr>
            <a:r>
              <a:rPr lang="en-US" sz="1200" kern="0" dirty="0">
                <a:cs typeface="Arial" panose="020B0604020202020204" pitchFamily="34" charset="0"/>
                <a:sym typeface="Arial"/>
              </a:rPr>
              <a:t>Marketing performance</a:t>
            </a:r>
          </a:p>
          <a:p>
            <a:pPr marL="171446" indent="-171446" defTabSz="914378">
              <a:buFont typeface="Arial" charset="0"/>
              <a:buChar char="•"/>
            </a:pPr>
            <a:r>
              <a:rPr lang="en-US" sz="1200" kern="0" dirty="0">
                <a:cs typeface="Arial" panose="020B0604020202020204" pitchFamily="34" charset="0"/>
                <a:sym typeface="Arial"/>
              </a:rPr>
              <a:t>Inventory status ….</a:t>
            </a:r>
          </a:p>
        </p:txBody>
      </p:sp>
      <p:sp>
        <p:nvSpPr>
          <p:cNvPr id="30" name="TextBox 29">
            <a:extLst>
              <a:ext uri="{FF2B5EF4-FFF2-40B4-BE49-F238E27FC236}">
                <a16:creationId xmlns:a16="http://schemas.microsoft.com/office/drawing/2014/main" id="{9695DB70-0013-4B51-B12E-D7DD04B44CF5}"/>
              </a:ext>
            </a:extLst>
          </p:cNvPr>
          <p:cNvSpPr txBox="1"/>
          <p:nvPr/>
        </p:nvSpPr>
        <p:spPr>
          <a:xfrm>
            <a:off x="1196488" y="4245064"/>
            <a:ext cx="4747247" cy="519371"/>
          </a:xfrm>
          <a:prstGeom prst="rect">
            <a:avLst/>
          </a:prstGeom>
          <a:noFill/>
        </p:spPr>
        <p:txBody>
          <a:bodyPr wrap="square" lIns="91438" tIns="45719" rIns="91438" bIns="45719" rtlCol="0">
            <a:spAutoFit/>
          </a:bodyPr>
          <a:lstStyle/>
          <a:p>
            <a:pPr defTabSz="914378"/>
            <a:r>
              <a:rPr lang="en-US" sz="1575" b="1" kern="0" dirty="0">
                <a:cs typeface="Arial" panose="020B0604020202020204" pitchFamily="34" charset="0"/>
                <a:sym typeface="Arial"/>
              </a:rPr>
              <a:t>Internet of Things (</a:t>
            </a:r>
            <a:r>
              <a:rPr lang="en-US" sz="1575" b="1" kern="0" dirty="0" err="1">
                <a:cs typeface="Arial" panose="020B0604020202020204" pitchFamily="34" charset="0"/>
                <a:sym typeface="Arial"/>
              </a:rPr>
              <a:t>IoT</a:t>
            </a:r>
            <a:r>
              <a:rPr lang="en-US" sz="1575" b="1" kern="0" dirty="0">
                <a:cs typeface="Arial" panose="020B0604020202020204" pitchFamily="34" charset="0"/>
                <a:sym typeface="Arial"/>
              </a:rPr>
              <a:t>) Bots</a:t>
            </a:r>
          </a:p>
          <a:p>
            <a:pPr defTabSz="914378"/>
            <a:r>
              <a:rPr lang="en-US" sz="1200" b="1" kern="0" dirty="0">
                <a:cs typeface="Arial" panose="020B0604020202020204" pitchFamily="34" charset="0"/>
                <a:sym typeface="Arial"/>
              </a:rPr>
              <a:t>Enable conversational interfaces for device interactions</a:t>
            </a:r>
          </a:p>
        </p:txBody>
      </p:sp>
      <p:sp>
        <p:nvSpPr>
          <p:cNvPr id="31" name="TextBox 30">
            <a:extLst>
              <a:ext uri="{FF2B5EF4-FFF2-40B4-BE49-F238E27FC236}">
                <a16:creationId xmlns:a16="http://schemas.microsoft.com/office/drawing/2014/main" id="{57043ACA-9EB0-476E-844B-7D749625BFA8}"/>
              </a:ext>
            </a:extLst>
          </p:cNvPr>
          <p:cNvSpPr txBox="1"/>
          <p:nvPr/>
        </p:nvSpPr>
        <p:spPr>
          <a:xfrm>
            <a:off x="6231124" y="4245063"/>
            <a:ext cx="2093311" cy="646329"/>
          </a:xfrm>
          <a:prstGeom prst="rect">
            <a:avLst/>
          </a:prstGeom>
          <a:noFill/>
        </p:spPr>
        <p:txBody>
          <a:bodyPr wrap="square" lIns="91438" tIns="45719" rIns="91438" bIns="45719" rtlCol="0">
            <a:spAutoFit/>
          </a:bodyPr>
          <a:lstStyle/>
          <a:p>
            <a:pPr marL="171446" indent="-171446" defTabSz="914378">
              <a:buFont typeface="Arial" charset="0"/>
              <a:buChar char="•"/>
            </a:pPr>
            <a:r>
              <a:rPr lang="en-US" sz="1200" kern="0" dirty="0">
                <a:cs typeface="Arial" panose="020B0604020202020204" pitchFamily="34" charset="0"/>
                <a:sym typeface="Arial"/>
              </a:rPr>
              <a:t>Wearables</a:t>
            </a:r>
          </a:p>
          <a:p>
            <a:pPr marL="171446" indent="-171446" defTabSz="914378">
              <a:buFont typeface="Arial" charset="0"/>
              <a:buChar char="•"/>
            </a:pPr>
            <a:r>
              <a:rPr lang="en-US" sz="1200" kern="0" dirty="0">
                <a:cs typeface="Arial" panose="020B0604020202020204" pitchFamily="34" charset="0"/>
                <a:sym typeface="Arial"/>
              </a:rPr>
              <a:t>Appliances</a:t>
            </a:r>
          </a:p>
          <a:p>
            <a:pPr marL="171446" indent="-171446" defTabSz="914378">
              <a:buFont typeface="Arial" charset="0"/>
              <a:buChar char="•"/>
            </a:pPr>
            <a:r>
              <a:rPr lang="en-US" sz="1200" kern="0" dirty="0">
                <a:cs typeface="Arial" panose="020B0604020202020204" pitchFamily="34" charset="0"/>
                <a:sym typeface="Arial"/>
              </a:rPr>
              <a:t>Auto ….</a:t>
            </a:r>
          </a:p>
        </p:txBody>
      </p:sp>
      <p:sp>
        <p:nvSpPr>
          <p:cNvPr id="32" name="Oval 31">
            <a:extLst>
              <a:ext uri="{FF2B5EF4-FFF2-40B4-BE49-F238E27FC236}">
                <a16:creationId xmlns:a16="http://schemas.microsoft.com/office/drawing/2014/main" id="{C756E3E9-7E72-4093-9CCE-F7A9BFD1AB3D}"/>
              </a:ext>
            </a:extLst>
          </p:cNvPr>
          <p:cNvSpPr/>
          <p:nvPr/>
        </p:nvSpPr>
        <p:spPr>
          <a:xfrm>
            <a:off x="407980" y="1809617"/>
            <a:ext cx="553308" cy="553308"/>
          </a:xfrm>
          <a:prstGeom prst="ellipse">
            <a:avLst/>
          </a:prstGeom>
          <a:solidFill>
            <a:sysClr val="window" lastClr="FFFFFF"/>
          </a:solidFill>
          <a:ln w="9525" cap="flat" cmpd="sng" algn="ctr">
            <a:solidFill>
              <a:srgbClr val="474746">
                <a:lumMod val="50000"/>
              </a:srgbClr>
            </a:solidFill>
            <a:prstDash val="solid"/>
          </a:ln>
          <a:effectLst/>
        </p:spPr>
        <p:txBody>
          <a:bodyPr lIns="91438" tIns="45719" rIns="91438" bIns="45719" rtlCol="0" anchor="ctr"/>
          <a:lstStyle/>
          <a:p>
            <a:pPr algn="ctr" defTabSz="914378">
              <a:defRPr/>
            </a:pPr>
            <a:endParaRPr lang="en-US" sz="1425" kern="0" dirty="0">
              <a:solidFill>
                <a:prstClr val="white"/>
              </a:solidFill>
              <a:sym typeface="Arial"/>
            </a:endParaRPr>
          </a:p>
        </p:txBody>
      </p:sp>
      <p:sp>
        <p:nvSpPr>
          <p:cNvPr id="33" name="Oval 32">
            <a:extLst>
              <a:ext uri="{FF2B5EF4-FFF2-40B4-BE49-F238E27FC236}">
                <a16:creationId xmlns:a16="http://schemas.microsoft.com/office/drawing/2014/main" id="{1E18DF49-6A7B-4244-868E-D51F21C121DF}"/>
              </a:ext>
            </a:extLst>
          </p:cNvPr>
          <p:cNvSpPr/>
          <p:nvPr/>
        </p:nvSpPr>
        <p:spPr>
          <a:xfrm>
            <a:off x="407980" y="2561009"/>
            <a:ext cx="553308" cy="553308"/>
          </a:xfrm>
          <a:prstGeom prst="ellipse">
            <a:avLst/>
          </a:prstGeom>
          <a:solidFill>
            <a:sysClr val="window" lastClr="FFFFFF"/>
          </a:solidFill>
          <a:ln w="9525" cap="flat" cmpd="sng" algn="ctr">
            <a:solidFill>
              <a:srgbClr val="474746">
                <a:lumMod val="50000"/>
              </a:srgbClr>
            </a:solidFill>
            <a:prstDash val="solid"/>
          </a:ln>
          <a:effectLst/>
        </p:spPr>
        <p:txBody>
          <a:bodyPr lIns="91438" tIns="45719" rIns="91438" bIns="45719" rtlCol="0" anchor="ctr"/>
          <a:lstStyle/>
          <a:p>
            <a:pPr algn="ctr" defTabSz="914378">
              <a:defRPr/>
            </a:pPr>
            <a:endParaRPr lang="en-US" sz="1425" kern="0" dirty="0">
              <a:solidFill>
                <a:prstClr val="white"/>
              </a:solidFill>
              <a:sym typeface="Arial"/>
            </a:endParaRPr>
          </a:p>
        </p:txBody>
      </p:sp>
      <p:sp>
        <p:nvSpPr>
          <p:cNvPr id="34" name="Oval 33">
            <a:extLst>
              <a:ext uri="{FF2B5EF4-FFF2-40B4-BE49-F238E27FC236}">
                <a16:creationId xmlns:a16="http://schemas.microsoft.com/office/drawing/2014/main" id="{2C56AE22-4193-4D5E-BCBB-6E00752F030D}"/>
              </a:ext>
            </a:extLst>
          </p:cNvPr>
          <p:cNvSpPr/>
          <p:nvPr/>
        </p:nvSpPr>
        <p:spPr>
          <a:xfrm>
            <a:off x="419701" y="4222991"/>
            <a:ext cx="553308" cy="553308"/>
          </a:xfrm>
          <a:prstGeom prst="ellipse">
            <a:avLst/>
          </a:prstGeom>
          <a:solidFill>
            <a:sysClr val="window" lastClr="FFFFFF"/>
          </a:solidFill>
          <a:ln w="9525" cap="flat" cmpd="sng" algn="ctr">
            <a:solidFill>
              <a:srgbClr val="474746">
                <a:lumMod val="50000"/>
              </a:srgbClr>
            </a:solidFill>
            <a:prstDash val="solid"/>
          </a:ln>
          <a:effectLst/>
        </p:spPr>
        <p:txBody>
          <a:bodyPr lIns="91438" tIns="45719" rIns="91438" bIns="45719" rtlCol="0" anchor="ctr"/>
          <a:lstStyle/>
          <a:p>
            <a:pPr algn="ctr" defTabSz="914378">
              <a:defRPr/>
            </a:pPr>
            <a:endParaRPr lang="en-US" sz="1425" kern="0" dirty="0">
              <a:solidFill>
                <a:prstClr val="white"/>
              </a:solidFill>
              <a:sym typeface="Arial"/>
            </a:endParaRPr>
          </a:p>
        </p:txBody>
      </p:sp>
      <p:pic>
        <p:nvPicPr>
          <p:cNvPr id="35" name="Picture 34">
            <a:extLst>
              <a:ext uri="{FF2B5EF4-FFF2-40B4-BE49-F238E27FC236}">
                <a16:creationId xmlns:a16="http://schemas.microsoft.com/office/drawing/2014/main" id="{D59F0EEF-E48C-415A-88E6-CD9C1D19F7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004" y="1833538"/>
            <a:ext cx="430593" cy="430593"/>
          </a:xfrm>
          <a:prstGeom prst="rect">
            <a:avLst/>
          </a:prstGeom>
        </p:spPr>
      </p:pic>
      <p:pic>
        <p:nvPicPr>
          <p:cNvPr id="36" name="Picture 35">
            <a:extLst>
              <a:ext uri="{FF2B5EF4-FFF2-40B4-BE49-F238E27FC236}">
                <a16:creationId xmlns:a16="http://schemas.microsoft.com/office/drawing/2014/main" id="{CA561F9A-E32B-4AB0-9C8E-6619E26CB0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9898" y="4334346"/>
            <a:ext cx="325189" cy="325189"/>
          </a:xfrm>
          <a:prstGeom prst="rect">
            <a:avLst/>
          </a:prstGeom>
        </p:spPr>
      </p:pic>
      <p:pic>
        <p:nvPicPr>
          <p:cNvPr id="37" name="Picture 36">
            <a:extLst>
              <a:ext uri="{FF2B5EF4-FFF2-40B4-BE49-F238E27FC236}">
                <a16:creationId xmlns:a16="http://schemas.microsoft.com/office/drawing/2014/main" id="{0BD9C533-940A-4BF4-ADC0-C389DE4E91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569" y="2705926"/>
            <a:ext cx="262890" cy="262890"/>
          </a:xfrm>
          <a:prstGeom prst="rect">
            <a:avLst/>
          </a:prstGeom>
        </p:spPr>
      </p:pic>
      <p:sp>
        <p:nvSpPr>
          <p:cNvPr id="38" name="Oval 37">
            <a:extLst>
              <a:ext uri="{FF2B5EF4-FFF2-40B4-BE49-F238E27FC236}">
                <a16:creationId xmlns:a16="http://schemas.microsoft.com/office/drawing/2014/main" id="{E849CF09-258F-4E36-9B86-A7DB4853EB6B}"/>
              </a:ext>
            </a:extLst>
          </p:cNvPr>
          <p:cNvSpPr/>
          <p:nvPr/>
        </p:nvSpPr>
        <p:spPr>
          <a:xfrm>
            <a:off x="419701" y="3396048"/>
            <a:ext cx="553308" cy="553308"/>
          </a:xfrm>
          <a:prstGeom prst="ellipse">
            <a:avLst/>
          </a:prstGeom>
          <a:solidFill>
            <a:sysClr val="window" lastClr="FFFFFF"/>
          </a:solidFill>
          <a:ln w="9525" cap="flat" cmpd="sng" algn="ctr">
            <a:solidFill>
              <a:sysClr val="window" lastClr="FFFFFF">
                <a:lumMod val="50000"/>
              </a:sysClr>
            </a:solidFill>
            <a:prstDash val="solid"/>
          </a:ln>
          <a:effectLst/>
        </p:spPr>
        <p:txBody>
          <a:bodyPr lIns="91438" tIns="45719" rIns="91438" bIns="45719" rtlCol="0" anchor="ctr"/>
          <a:lstStyle/>
          <a:p>
            <a:pPr algn="ctr" defTabSz="914378">
              <a:defRPr/>
            </a:pPr>
            <a:endParaRPr lang="en-US" sz="1425" kern="0" dirty="0">
              <a:solidFill>
                <a:prstClr val="white"/>
              </a:solidFill>
              <a:cs typeface="Arial"/>
              <a:sym typeface="Arial"/>
            </a:endParaRPr>
          </a:p>
        </p:txBody>
      </p:sp>
      <p:pic>
        <p:nvPicPr>
          <p:cNvPr id="39" name="Picture 38">
            <a:extLst>
              <a:ext uri="{FF2B5EF4-FFF2-40B4-BE49-F238E27FC236}">
                <a16:creationId xmlns:a16="http://schemas.microsoft.com/office/drawing/2014/main" id="{055231CB-E85B-40DB-A1C1-116A73DE84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536" y="3376228"/>
            <a:ext cx="601638" cy="601638"/>
          </a:xfrm>
          <a:prstGeom prst="rect">
            <a:avLst/>
          </a:prstGeom>
        </p:spPr>
      </p:pic>
      <p:sp>
        <p:nvSpPr>
          <p:cNvPr id="40" name="TextBox 39">
            <a:extLst>
              <a:ext uri="{FF2B5EF4-FFF2-40B4-BE49-F238E27FC236}">
                <a16:creationId xmlns:a16="http://schemas.microsoft.com/office/drawing/2014/main" id="{CA079936-B3E8-453B-8EE2-5F532B669DBD}"/>
              </a:ext>
            </a:extLst>
          </p:cNvPr>
          <p:cNvSpPr txBox="1"/>
          <p:nvPr/>
        </p:nvSpPr>
        <p:spPr>
          <a:xfrm>
            <a:off x="1204886" y="1141863"/>
            <a:ext cx="3980557" cy="519371"/>
          </a:xfrm>
          <a:prstGeom prst="rect">
            <a:avLst/>
          </a:prstGeom>
          <a:noFill/>
        </p:spPr>
        <p:txBody>
          <a:bodyPr wrap="square" lIns="91438" tIns="45719" rIns="91438" bIns="45719" rtlCol="0">
            <a:spAutoFit/>
          </a:bodyPr>
          <a:lstStyle/>
          <a:p>
            <a:pPr defTabSz="914378"/>
            <a:r>
              <a:rPr lang="en-US" sz="1575" b="1" kern="0" dirty="0">
                <a:cs typeface="Arial" panose="020B0604020202020204" pitchFamily="34" charset="0"/>
                <a:sym typeface="Arial"/>
              </a:rPr>
              <a:t>Contact Center Bots</a:t>
            </a:r>
          </a:p>
          <a:p>
            <a:pPr defTabSz="914378"/>
            <a:r>
              <a:rPr lang="en-US" sz="1200" b="1" kern="0" dirty="0">
                <a:cs typeface="Arial" panose="020B0604020202020204" pitchFamily="34" charset="0"/>
                <a:sym typeface="Arial"/>
              </a:rPr>
              <a:t>Chatbots for customer service</a:t>
            </a:r>
          </a:p>
        </p:txBody>
      </p:sp>
      <p:sp>
        <p:nvSpPr>
          <p:cNvPr id="41" name="TextBox 40">
            <a:extLst>
              <a:ext uri="{FF2B5EF4-FFF2-40B4-BE49-F238E27FC236}">
                <a16:creationId xmlns:a16="http://schemas.microsoft.com/office/drawing/2014/main" id="{980B0782-C384-418B-989B-8964140D8319}"/>
              </a:ext>
            </a:extLst>
          </p:cNvPr>
          <p:cNvSpPr txBox="1"/>
          <p:nvPr/>
        </p:nvSpPr>
        <p:spPr>
          <a:xfrm>
            <a:off x="6228184" y="1081513"/>
            <a:ext cx="2280304" cy="646329"/>
          </a:xfrm>
          <a:prstGeom prst="rect">
            <a:avLst/>
          </a:prstGeom>
          <a:noFill/>
        </p:spPr>
        <p:txBody>
          <a:bodyPr wrap="square" lIns="91438" tIns="45719" rIns="91438" bIns="45719" rtlCol="0">
            <a:spAutoFit/>
          </a:bodyPr>
          <a:lstStyle/>
          <a:p>
            <a:pPr marL="171446" indent="-171446" defTabSz="914378">
              <a:buFont typeface="Arial" charset="0"/>
              <a:buChar char="•"/>
            </a:pPr>
            <a:r>
              <a:rPr lang="en-US" sz="1200" kern="0" dirty="0">
                <a:cs typeface="Arial" panose="020B0604020202020204" pitchFamily="34" charset="0"/>
                <a:sym typeface="Arial"/>
              </a:rPr>
              <a:t>Account inquiries</a:t>
            </a:r>
          </a:p>
          <a:p>
            <a:pPr marL="171446" indent="-171446" defTabSz="914378">
              <a:buFont typeface="Arial" charset="0"/>
              <a:buChar char="•"/>
            </a:pPr>
            <a:r>
              <a:rPr lang="en-US" sz="1200" kern="0" dirty="0">
                <a:cs typeface="Arial" panose="020B0604020202020204" pitchFamily="34" charset="0"/>
                <a:sym typeface="Arial"/>
              </a:rPr>
              <a:t>Bill payment</a:t>
            </a:r>
          </a:p>
          <a:p>
            <a:pPr marL="171446" indent="-171446" defTabSz="914378">
              <a:buFont typeface="Arial" charset="0"/>
              <a:buChar char="•"/>
            </a:pPr>
            <a:r>
              <a:rPr lang="en-US" sz="1200" kern="0" dirty="0">
                <a:cs typeface="Arial" panose="020B0604020202020204" pitchFamily="34" charset="0"/>
                <a:sym typeface="Arial"/>
              </a:rPr>
              <a:t>Service update …. </a:t>
            </a:r>
          </a:p>
        </p:txBody>
      </p:sp>
      <p:sp>
        <p:nvSpPr>
          <p:cNvPr id="42" name="Oval 41">
            <a:extLst>
              <a:ext uri="{FF2B5EF4-FFF2-40B4-BE49-F238E27FC236}">
                <a16:creationId xmlns:a16="http://schemas.microsoft.com/office/drawing/2014/main" id="{76946D9E-C14A-481E-8585-16A16F532B18}"/>
              </a:ext>
            </a:extLst>
          </p:cNvPr>
          <p:cNvSpPr/>
          <p:nvPr/>
        </p:nvSpPr>
        <p:spPr>
          <a:xfrm>
            <a:off x="405038" y="1065677"/>
            <a:ext cx="553308" cy="553308"/>
          </a:xfrm>
          <a:prstGeom prst="ellipse">
            <a:avLst/>
          </a:prstGeom>
          <a:solidFill>
            <a:sysClr val="window" lastClr="FFFFFF"/>
          </a:solidFill>
          <a:ln w="9525" cap="flat" cmpd="sng" algn="ctr">
            <a:solidFill>
              <a:srgbClr val="474746">
                <a:lumMod val="50000"/>
              </a:srgbClr>
            </a:solidFill>
            <a:prstDash val="solid"/>
          </a:ln>
          <a:effectLst/>
        </p:spPr>
        <p:txBody>
          <a:bodyPr lIns="91438" tIns="45719" rIns="91438" bIns="45719" rtlCol="0" anchor="ctr"/>
          <a:lstStyle/>
          <a:p>
            <a:pPr algn="ctr" defTabSz="914378">
              <a:defRPr/>
            </a:pPr>
            <a:endParaRPr lang="en-US" sz="1425" kern="0" dirty="0">
              <a:solidFill>
                <a:prstClr val="white"/>
              </a:solidFill>
              <a:sym typeface="Arial"/>
            </a:endParaRPr>
          </a:p>
        </p:txBody>
      </p:sp>
      <p:pic>
        <p:nvPicPr>
          <p:cNvPr id="43" name="Picture 42">
            <a:extLst>
              <a:ext uri="{FF2B5EF4-FFF2-40B4-BE49-F238E27FC236}">
                <a16:creationId xmlns:a16="http://schemas.microsoft.com/office/drawing/2014/main" id="{AECF5CA6-1B4F-4613-A142-966B8CF857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062" y="1089598"/>
            <a:ext cx="430593" cy="430593"/>
          </a:xfrm>
          <a:prstGeom prst="rect">
            <a:avLst/>
          </a:prstGeom>
        </p:spPr>
      </p:pic>
      <p:sp>
        <p:nvSpPr>
          <p:cNvPr id="44" name="Title 5">
            <a:extLst>
              <a:ext uri="{FF2B5EF4-FFF2-40B4-BE49-F238E27FC236}">
                <a16:creationId xmlns:a16="http://schemas.microsoft.com/office/drawing/2014/main" id="{E2849126-1E33-41C0-B4CF-2AB6717E804F}"/>
              </a:ext>
            </a:extLst>
          </p:cNvPr>
          <p:cNvSpPr>
            <a:spLocks noGrp="1"/>
          </p:cNvSpPr>
          <p:nvPr>
            <p:ph type="ctrTitle"/>
          </p:nvPr>
        </p:nvSpPr>
        <p:spPr/>
        <p:txBody>
          <a:bodyPr/>
          <a:lstStyle/>
          <a:p>
            <a:r>
              <a:rPr lang="en-IN" dirty="0"/>
              <a:t>GI AWS+ | AWS digital innovation: AI/ML</a:t>
            </a:r>
          </a:p>
        </p:txBody>
      </p:sp>
    </p:spTree>
    <p:extLst>
      <p:ext uri="{BB962C8B-B14F-4D97-AF65-F5344CB8AC3E}">
        <p14:creationId xmlns:p14="http://schemas.microsoft.com/office/powerpoint/2010/main" val="3066968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6F8C4-04E9-488D-B950-5078ADCAE744}"/>
              </a:ext>
            </a:extLst>
          </p:cNvPr>
          <p:cNvSpPr>
            <a:spLocks noGrp="1"/>
          </p:cNvSpPr>
          <p:nvPr>
            <p:ph type="title"/>
          </p:nvPr>
        </p:nvSpPr>
        <p:spPr/>
        <p:txBody>
          <a:bodyPr/>
          <a:lstStyle/>
          <a:p>
            <a:r>
              <a:rPr lang="en-IN" dirty="0"/>
              <a:t>GI AWS+ | chatbot Enables…..</a:t>
            </a:r>
          </a:p>
        </p:txBody>
      </p:sp>
      <p:sp>
        <p:nvSpPr>
          <p:cNvPr id="4" name="Content Placeholder 3">
            <a:extLst>
              <a:ext uri="{FF2B5EF4-FFF2-40B4-BE49-F238E27FC236}">
                <a16:creationId xmlns:a16="http://schemas.microsoft.com/office/drawing/2014/main" id="{88105BDD-6C67-4B1F-96C7-7973E41D9A40}"/>
              </a:ext>
            </a:extLst>
          </p:cNvPr>
          <p:cNvSpPr>
            <a:spLocks noGrp="1"/>
          </p:cNvSpPr>
          <p:nvPr>
            <p:ph idx="1"/>
          </p:nvPr>
        </p:nvSpPr>
        <p:spPr/>
        <p:txBody>
          <a:bodyPr>
            <a:noAutofit/>
          </a:bodyPr>
          <a:lstStyle/>
          <a:p>
            <a:pPr marL="0" indent="0">
              <a:buNone/>
            </a:pPr>
            <a:r>
              <a:rPr lang="en-US" sz="1200" b="1" dirty="0">
                <a:solidFill>
                  <a:schemeClr val="tx1">
                    <a:lumMod val="65000"/>
                    <a:lumOff val="35000"/>
                  </a:schemeClr>
                </a:solidFill>
              </a:rPr>
              <a:t>Improving Customer Experience &amp; Reducing costs </a:t>
            </a:r>
          </a:p>
          <a:p>
            <a:r>
              <a:rPr lang="en-US" sz="1200" dirty="0"/>
              <a:t>Deflecting live chats, email, and phone support through self-service automation reduces operational costs for contact center and reduced response time to customers</a:t>
            </a:r>
          </a:p>
          <a:p>
            <a:pPr marL="0" indent="0">
              <a:buNone/>
            </a:pPr>
            <a:endParaRPr lang="en-US" sz="1200" b="1" dirty="0"/>
          </a:p>
          <a:p>
            <a:pPr marL="0" indent="0">
              <a:buNone/>
            </a:pPr>
            <a:r>
              <a:rPr lang="en-US" sz="1200" b="1" dirty="0"/>
              <a:t>Supporting growth without increasing costs </a:t>
            </a:r>
          </a:p>
          <a:p>
            <a:r>
              <a:rPr lang="en-US" sz="1200" dirty="0"/>
              <a:t>By handling more customer interactions with a chatbot and deflecting the number of interactions that require a live agent, you can grow your customer base, expand your geographic footprint, and introduce new products and services without increasing your human capital costs. </a:t>
            </a:r>
          </a:p>
          <a:p>
            <a:pPr marL="0" indent="0">
              <a:buNone/>
            </a:pPr>
            <a:endParaRPr lang="en-US" sz="1200" dirty="0"/>
          </a:p>
          <a:p>
            <a:pPr marL="0" indent="0">
              <a:buNone/>
            </a:pPr>
            <a:r>
              <a:rPr lang="en-US" sz="1200" b="1" dirty="0"/>
              <a:t>Monetizing self-service </a:t>
            </a:r>
          </a:p>
          <a:p>
            <a:r>
              <a:rPr lang="en-US" sz="1200" dirty="0"/>
              <a:t>A chatbot gives you the opportunity to build and grow new revenue streams through proactive offer management and reduced shopping cart abandonment. </a:t>
            </a:r>
          </a:p>
          <a:p>
            <a:endParaRPr lang="en-US" sz="1200" dirty="0"/>
          </a:p>
          <a:p>
            <a:pPr marL="0" indent="0">
              <a:buNone/>
            </a:pPr>
            <a:r>
              <a:rPr lang="en-US" sz="1200" b="1" dirty="0"/>
              <a:t>Improving customer loyalty </a:t>
            </a:r>
          </a:p>
          <a:p>
            <a:r>
              <a:rPr lang="en-US" sz="1200" dirty="0"/>
              <a:t>Reducing customer effort keeps customers coming back, which in turn, keeps your profitability higher as your customer lifetime value increases. </a:t>
            </a:r>
          </a:p>
        </p:txBody>
      </p:sp>
    </p:spTree>
    <p:extLst>
      <p:ext uri="{BB962C8B-B14F-4D97-AF65-F5344CB8AC3E}">
        <p14:creationId xmlns:p14="http://schemas.microsoft.com/office/powerpoint/2010/main" val="612414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38BE9F-20D6-497B-B213-AFC6B28CDE8C}"/>
              </a:ext>
            </a:extLst>
          </p:cNvPr>
          <p:cNvGrpSpPr/>
          <p:nvPr/>
        </p:nvGrpSpPr>
        <p:grpSpPr>
          <a:xfrm>
            <a:off x="305724" y="986512"/>
            <a:ext cx="8569017" cy="3709313"/>
            <a:chOff x="-164797" y="828807"/>
            <a:chExt cx="9183232" cy="3975191"/>
          </a:xfrm>
        </p:grpSpPr>
        <p:sp>
          <p:nvSpPr>
            <p:cNvPr id="73" name="Rounded Rectangle 72"/>
            <p:cNvSpPr/>
            <p:nvPr/>
          </p:nvSpPr>
          <p:spPr>
            <a:xfrm>
              <a:off x="720671" y="828807"/>
              <a:ext cx="8258685" cy="3975191"/>
            </a:xfrm>
            <a:prstGeom prst="roundRect">
              <a:avLst>
                <a:gd name="adj" fmla="val 9818"/>
              </a:avLst>
            </a:prstGeom>
            <a:noFill/>
            <a:ln w="19050">
              <a:solidFill>
                <a:schemeClr val="tx1">
                  <a:lumMod val="60000"/>
                  <a:lumOff val="40000"/>
                </a:schemeClr>
              </a:solidFill>
              <a:prstDash val="dash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rgbClr val="4D4F53"/>
                </a:solidFill>
                <a:cs typeface="Arial"/>
              </a:endParaRPr>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887" y="860772"/>
              <a:ext cx="452628" cy="295466"/>
            </a:xfrm>
            <a:prstGeom prst="rect">
              <a:avLst/>
            </a:prstGeom>
          </p:spPr>
        </p:pic>
        <p:sp>
          <p:nvSpPr>
            <p:cNvPr id="78" name="Rounded Rectangle 77"/>
            <p:cNvSpPr/>
            <p:nvPr/>
          </p:nvSpPr>
          <p:spPr>
            <a:xfrm>
              <a:off x="883404" y="1478023"/>
              <a:ext cx="7973878" cy="3159914"/>
            </a:xfrm>
            <a:prstGeom prst="roundRect">
              <a:avLst>
                <a:gd name="adj" fmla="val 9818"/>
              </a:avLst>
            </a:prstGeom>
            <a:noFill/>
            <a:ln w="19050">
              <a:solidFill>
                <a:schemeClr val="tx1">
                  <a:lumMod val="60000"/>
                  <a:lumOff val="40000"/>
                </a:schemeClr>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rgbClr val="4D4F53"/>
                </a:solidFill>
                <a:cs typeface="Arial"/>
              </a:endParaRPr>
            </a:p>
          </p:txBody>
        </p:sp>
        <p:pic>
          <p:nvPicPr>
            <p:cNvPr id="81" name="Picture 8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037" y="1287921"/>
              <a:ext cx="449378" cy="28540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5538" y="871499"/>
              <a:ext cx="170408" cy="327141"/>
            </a:xfrm>
            <a:prstGeom prst="rect">
              <a:avLst/>
            </a:prstGeom>
          </p:spPr>
        </p:pic>
        <p:sp>
          <p:nvSpPr>
            <p:cNvPr id="75" name="TextBox 74"/>
            <p:cNvSpPr txBox="1"/>
            <p:nvPr/>
          </p:nvSpPr>
          <p:spPr>
            <a:xfrm>
              <a:off x="8179919" y="1189652"/>
              <a:ext cx="838516" cy="230832"/>
            </a:xfrm>
            <a:prstGeom prst="rect">
              <a:avLst/>
            </a:prstGeom>
            <a:noFill/>
          </p:spPr>
          <p:txBody>
            <a:bodyPr wrap="square" rtlCol="0">
              <a:spAutoFit/>
            </a:bodyPr>
            <a:lstStyle/>
            <a:p>
              <a:pPr algn="ctr">
                <a:defRPr/>
              </a:pPr>
              <a:r>
                <a:rPr lang="en-US" sz="900">
                  <a:solidFill>
                    <a:srgbClr val="4D4F53"/>
                  </a:solidFill>
                  <a:cs typeface="Arial" pitchFamily="34" charset="0"/>
                </a:rPr>
                <a:t>AWS IAM</a:t>
              </a:r>
            </a:p>
          </p:txBody>
        </p:sp>
        <p:pic>
          <p:nvPicPr>
            <p:cNvPr id="71" name="Picture 7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9822" y="959298"/>
              <a:ext cx="411480" cy="493776"/>
            </a:xfrm>
            <a:prstGeom prst="rect">
              <a:avLst/>
            </a:prstGeom>
          </p:spPr>
        </p:pic>
        <p:sp>
          <p:nvSpPr>
            <p:cNvPr id="82" name="TextBox 81"/>
            <p:cNvSpPr txBox="1"/>
            <p:nvPr/>
          </p:nvSpPr>
          <p:spPr>
            <a:xfrm>
              <a:off x="2186689" y="1159937"/>
              <a:ext cx="781955" cy="210583"/>
            </a:xfrm>
            <a:prstGeom prst="rect">
              <a:avLst/>
            </a:prstGeom>
            <a:noFill/>
          </p:spPr>
          <p:txBody>
            <a:bodyPr wrap="square" lIns="0" tIns="0" rIns="0" bIns="0" rtlCol="0" anchor="t">
              <a:noAutofit/>
            </a:bodyPr>
            <a:lstStyle/>
            <a:p>
              <a:pPr algn="ctr"/>
              <a:r>
                <a:rPr lang="en-US" sz="900">
                  <a:solidFill>
                    <a:srgbClr val="4D4F53"/>
                  </a:solidFill>
                </a:rPr>
                <a:t>Amazon IoT</a:t>
              </a:r>
            </a:p>
          </p:txBody>
        </p:sp>
        <p:pic>
          <p:nvPicPr>
            <p:cNvPr id="83" name="Picture 8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28480" y="879139"/>
              <a:ext cx="291926" cy="331376"/>
            </a:xfrm>
            <a:prstGeom prst="rect">
              <a:avLst/>
            </a:prstGeom>
          </p:spPr>
        </p:pic>
        <p:sp>
          <p:nvSpPr>
            <p:cNvPr id="84" name="TextBox 83"/>
            <p:cNvSpPr txBox="1"/>
            <p:nvPr/>
          </p:nvSpPr>
          <p:spPr>
            <a:xfrm>
              <a:off x="7358646" y="1232125"/>
              <a:ext cx="1262591" cy="107150"/>
            </a:xfrm>
            <a:prstGeom prst="rect">
              <a:avLst/>
            </a:prstGeom>
            <a:noFill/>
          </p:spPr>
          <p:txBody>
            <a:bodyPr wrap="square" lIns="0" tIns="0" rIns="0" bIns="0" rtlCol="0" anchor="t">
              <a:noAutofit/>
            </a:bodyPr>
            <a:lstStyle/>
            <a:p>
              <a:pPr algn="ctr">
                <a:defRPr/>
              </a:pPr>
              <a:r>
                <a:rPr lang="en-US" sz="900">
                  <a:solidFill>
                    <a:srgbClr val="4D4F53"/>
                  </a:solidFill>
                </a:rPr>
                <a:t>CloudWatch</a:t>
              </a:r>
            </a:p>
          </p:txBody>
        </p:sp>
        <p:sp>
          <p:nvSpPr>
            <p:cNvPr id="94" name="Rounded Rectangle 93"/>
            <p:cNvSpPr/>
            <p:nvPr/>
          </p:nvSpPr>
          <p:spPr>
            <a:xfrm>
              <a:off x="5067947" y="1656184"/>
              <a:ext cx="1909147" cy="2767171"/>
            </a:xfrm>
            <a:prstGeom prst="roundRect">
              <a:avLst/>
            </a:prstGeom>
            <a:no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900">
                <a:solidFill>
                  <a:srgbClr val="4D4F53"/>
                </a:solidFill>
                <a:cs typeface="Arial" pitchFamily="34" charset="0"/>
              </a:endParaRPr>
            </a:p>
          </p:txBody>
        </p:sp>
        <p:sp>
          <p:nvSpPr>
            <p:cNvPr id="104" name="Rounded Rectangle 103"/>
            <p:cNvSpPr/>
            <p:nvPr/>
          </p:nvSpPr>
          <p:spPr>
            <a:xfrm>
              <a:off x="7291952" y="1673465"/>
              <a:ext cx="1363851" cy="2719953"/>
            </a:xfrm>
            <a:prstGeom prst="roundRect">
              <a:avLst/>
            </a:prstGeom>
            <a:no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900">
                <a:solidFill>
                  <a:srgbClr val="4D4F53"/>
                </a:solidFill>
                <a:cs typeface="Arial" pitchFamily="34" charset="0"/>
              </a:endParaRPr>
            </a:p>
          </p:txBody>
        </p:sp>
        <p:sp>
          <p:nvSpPr>
            <p:cNvPr id="96" name="Rounded Rectangle 95"/>
            <p:cNvSpPr/>
            <p:nvPr/>
          </p:nvSpPr>
          <p:spPr>
            <a:xfrm>
              <a:off x="1193727" y="1643000"/>
              <a:ext cx="1227028" cy="2735981"/>
            </a:xfrm>
            <a:prstGeom prst="roundRect">
              <a:avLst/>
            </a:prstGeom>
            <a:no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900">
                <a:solidFill>
                  <a:srgbClr val="4D4F53"/>
                </a:solidFill>
                <a:cs typeface="Arial" pitchFamily="34" charset="0"/>
              </a:endParaRPr>
            </a:p>
          </p:txBody>
        </p:sp>
        <p:sp>
          <p:nvSpPr>
            <p:cNvPr id="114" name="TextBox 113"/>
            <p:cNvSpPr txBox="1"/>
            <p:nvPr/>
          </p:nvSpPr>
          <p:spPr>
            <a:xfrm>
              <a:off x="1334140" y="4287668"/>
              <a:ext cx="937831" cy="230832"/>
            </a:xfrm>
            <a:prstGeom prst="rect">
              <a:avLst/>
            </a:prstGeom>
            <a:solidFill>
              <a:srgbClr val="C00000"/>
            </a:solidFill>
          </p:spPr>
          <p:txBody>
            <a:bodyPr wrap="square" rtlCol="0">
              <a:spAutoFit/>
            </a:bodyPr>
            <a:lstStyle/>
            <a:p>
              <a:pPr algn="ctr"/>
              <a:r>
                <a:rPr lang="en-US" sz="900">
                  <a:solidFill>
                    <a:prstClr val="white"/>
                  </a:solidFill>
                  <a:cs typeface="Arial" pitchFamily="34" charset="0"/>
                </a:rPr>
                <a:t>Ingestion</a:t>
              </a:r>
            </a:p>
          </p:txBody>
        </p:sp>
        <p:sp>
          <p:nvSpPr>
            <p:cNvPr id="115" name="TextBox 114"/>
            <p:cNvSpPr txBox="1"/>
            <p:nvPr/>
          </p:nvSpPr>
          <p:spPr>
            <a:xfrm>
              <a:off x="7519573" y="4304355"/>
              <a:ext cx="922256" cy="219291"/>
            </a:xfrm>
            <a:prstGeom prst="rect">
              <a:avLst/>
            </a:prstGeom>
            <a:solidFill>
              <a:srgbClr val="C00000"/>
            </a:solidFill>
          </p:spPr>
          <p:txBody>
            <a:bodyPr wrap="square" rtlCol="0">
              <a:spAutoFit/>
            </a:bodyPr>
            <a:lstStyle/>
            <a:p>
              <a:pPr algn="ctr"/>
              <a:r>
                <a:rPr lang="en-US" sz="825">
                  <a:solidFill>
                    <a:prstClr val="white"/>
                  </a:solidFill>
                  <a:cs typeface="Arial" pitchFamily="34" charset="0"/>
                </a:rPr>
                <a:t>Visualization</a:t>
              </a:r>
            </a:p>
          </p:txBody>
        </p:sp>
        <p:sp>
          <p:nvSpPr>
            <p:cNvPr id="118" name="TextBox 117"/>
            <p:cNvSpPr txBox="1"/>
            <p:nvPr/>
          </p:nvSpPr>
          <p:spPr>
            <a:xfrm>
              <a:off x="5487730" y="4310368"/>
              <a:ext cx="937831" cy="230832"/>
            </a:xfrm>
            <a:prstGeom prst="rect">
              <a:avLst/>
            </a:prstGeom>
            <a:solidFill>
              <a:srgbClr val="C00000"/>
            </a:solidFill>
          </p:spPr>
          <p:txBody>
            <a:bodyPr wrap="square" rtlCol="0">
              <a:spAutoFit/>
            </a:bodyPr>
            <a:lstStyle/>
            <a:p>
              <a:pPr algn="ctr"/>
              <a:r>
                <a:rPr lang="en-US" sz="900">
                  <a:solidFill>
                    <a:prstClr val="white"/>
                  </a:solidFill>
                  <a:cs typeface="Arial" pitchFamily="34" charset="0"/>
                </a:rPr>
                <a:t>Analytics</a:t>
              </a:r>
            </a:p>
          </p:txBody>
        </p:sp>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44357" y="2215107"/>
              <a:ext cx="674269" cy="360196"/>
            </a:xfrm>
            <a:prstGeom prst="rect">
              <a:avLst/>
            </a:prstGeom>
          </p:spPr>
        </p:pic>
        <p:pic>
          <p:nvPicPr>
            <p:cNvPr id="6" name="Picture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65563" y="2843201"/>
              <a:ext cx="625379" cy="519065"/>
            </a:xfrm>
            <a:prstGeom prst="rect">
              <a:avLst/>
            </a:prstGeom>
          </p:spPr>
        </p:pic>
        <p:sp>
          <p:nvSpPr>
            <p:cNvPr id="8" name="Rectangle 7"/>
            <p:cNvSpPr/>
            <p:nvPr/>
          </p:nvSpPr>
          <p:spPr>
            <a:xfrm>
              <a:off x="1301858" y="1766782"/>
              <a:ext cx="976393" cy="1032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a:solidFill>
                    <a:schemeClr val="tx1"/>
                  </a:solidFill>
                  <a:latin typeface="Arial" pitchFamily="34" charset="0"/>
                  <a:cs typeface="Arial" pitchFamily="34" charset="0"/>
                </a:rPr>
                <a:t>Batch</a:t>
              </a:r>
            </a:p>
          </p:txBody>
        </p:sp>
        <p:grpSp>
          <p:nvGrpSpPr>
            <p:cNvPr id="9" name="Group 8"/>
            <p:cNvGrpSpPr/>
            <p:nvPr/>
          </p:nvGrpSpPr>
          <p:grpSpPr>
            <a:xfrm>
              <a:off x="1343396" y="3101083"/>
              <a:ext cx="866274" cy="1032309"/>
              <a:chOff x="1439898" y="3742623"/>
              <a:chExt cx="1155031" cy="1376412"/>
            </a:xfrm>
          </p:grpSpPr>
          <p:sp>
            <p:nvSpPr>
              <p:cNvPr id="93" name="Rectangle 92"/>
              <p:cNvSpPr/>
              <p:nvPr/>
            </p:nvSpPr>
            <p:spPr>
              <a:xfrm>
                <a:off x="1439898" y="3742623"/>
                <a:ext cx="1155031" cy="13764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a:solidFill>
                      <a:schemeClr val="tx1"/>
                    </a:solidFill>
                    <a:latin typeface="Arial" pitchFamily="34" charset="0"/>
                    <a:cs typeface="Arial" pitchFamily="34" charset="0"/>
                  </a:rPr>
                  <a:t>Real-time</a:t>
                </a:r>
              </a:p>
            </p:txBody>
          </p:sp>
          <p:pic>
            <p:nvPicPr>
              <p:cNvPr id="95" name="Picture 9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71043" y="3878723"/>
                <a:ext cx="467068" cy="493017"/>
              </a:xfrm>
              <a:prstGeom prst="rect">
                <a:avLst/>
              </a:prstGeom>
            </p:spPr>
          </p:pic>
          <p:sp>
            <p:nvSpPr>
              <p:cNvPr id="98" name="TextBox 97"/>
              <p:cNvSpPr txBox="1"/>
              <p:nvPr/>
            </p:nvSpPr>
            <p:spPr>
              <a:xfrm>
                <a:off x="1484140" y="4394662"/>
                <a:ext cx="1084935" cy="312093"/>
              </a:xfrm>
              <a:prstGeom prst="rect">
                <a:avLst/>
              </a:prstGeom>
              <a:noFill/>
            </p:spPr>
            <p:txBody>
              <a:bodyPr wrap="square" lIns="0" tIns="0" rIns="0" bIns="0" rtlCol="0" anchor="t">
                <a:noAutofit/>
              </a:bodyPr>
              <a:lstStyle/>
              <a:p>
                <a:pPr algn="ctr"/>
                <a:r>
                  <a:rPr lang="en-US" sz="900" spc="-38"/>
                  <a:t>AWS Kinesis Firehose</a:t>
                </a:r>
              </a:p>
            </p:txBody>
          </p:sp>
        </p:grpSp>
        <p:grpSp>
          <p:nvGrpSpPr>
            <p:cNvPr id="21" name="Group 20"/>
            <p:cNvGrpSpPr/>
            <p:nvPr/>
          </p:nvGrpSpPr>
          <p:grpSpPr>
            <a:xfrm>
              <a:off x="3060917" y="1636840"/>
              <a:ext cx="1559497" cy="2897343"/>
              <a:chOff x="2898183" y="1381471"/>
              <a:chExt cx="1559497" cy="2897343"/>
            </a:xfrm>
          </p:grpSpPr>
          <p:sp>
            <p:nvSpPr>
              <p:cNvPr id="92" name="Rounded Rectangle 91"/>
              <p:cNvSpPr/>
              <p:nvPr/>
            </p:nvSpPr>
            <p:spPr>
              <a:xfrm>
                <a:off x="2898183" y="1381471"/>
                <a:ext cx="1559497" cy="2786514"/>
              </a:xfrm>
              <a:prstGeom prst="roundRect">
                <a:avLst/>
              </a:prstGeom>
              <a:no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900">
                  <a:solidFill>
                    <a:srgbClr val="4D4F53"/>
                  </a:solidFill>
                  <a:cs typeface="Arial" pitchFamily="34" charset="0"/>
                </a:endParaRPr>
              </a:p>
            </p:txBody>
          </p:sp>
          <p:sp>
            <p:nvSpPr>
              <p:cNvPr id="117" name="TextBox 116"/>
              <p:cNvSpPr txBox="1"/>
              <p:nvPr/>
            </p:nvSpPr>
            <p:spPr>
              <a:xfrm>
                <a:off x="3050969" y="4047982"/>
                <a:ext cx="937831" cy="230832"/>
              </a:xfrm>
              <a:prstGeom prst="rect">
                <a:avLst/>
              </a:prstGeom>
              <a:solidFill>
                <a:srgbClr val="C00000"/>
              </a:solidFill>
            </p:spPr>
            <p:txBody>
              <a:bodyPr wrap="square" rtlCol="0">
                <a:spAutoFit/>
              </a:bodyPr>
              <a:lstStyle/>
              <a:p>
                <a:pPr algn="ctr"/>
                <a:r>
                  <a:rPr lang="en-US" sz="900">
                    <a:solidFill>
                      <a:prstClr val="white"/>
                    </a:solidFill>
                    <a:cs typeface="Arial" pitchFamily="34" charset="0"/>
                  </a:rPr>
                  <a:t>Storage</a:t>
                </a:r>
              </a:p>
            </p:txBody>
          </p:sp>
          <p:sp>
            <p:nvSpPr>
              <p:cNvPr id="100" name="Rectangle 99"/>
              <p:cNvSpPr/>
              <p:nvPr/>
            </p:nvSpPr>
            <p:spPr>
              <a:xfrm>
                <a:off x="3057935" y="1458473"/>
                <a:ext cx="1260908" cy="9047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dirty="0">
                    <a:solidFill>
                      <a:schemeClr val="tx1"/>
                    </a:solidFill>
                    <a:latin typeface="Arial" pitchFamily="34" charset="0"/>
                    <a:cs typeface="Arial" pitchFamily="34" charset="0"/>
                  </a:rPr>
                  <a:t>Object Storage / Unstructured Data</a:t>
                </a:r>
              </a:p>
            </p:txBody>
          </p:sp>
          <p:pic>
            <p:nvPicPr>
              <p:cNvPr id="101" name="Picture 10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38271" y="1558155"/>
                <a:ext cx="417773" cy="433245"/>
              </a:xfrm>
              <a:prstGeom prst="rect">
                <a:avLst/>
              </a:prstGeom>
            </p:spPr>
          </p:pic>
          <p:sp>
            <p:nvSpPr>
              <p:cNvPr id="103" name="TextBox 102"/>
              <p:cNvSpPr txBox="1"/>
              <p:nvPr/>
            </p:nvSpPr>
            <p:spPr>
              <a:xfrm>
                <a:off x="3284919" y="1726521"/>
                <a:ext cx="1115465" cy="230832"/>
              </a:xfrm>
              <a:prstGeom prst="rect">
                <a:avLst/>
              </a:prstGeom>
              <a:noFill/>
            </p:spPr>
            <p:txBody>
              <a:bodyPr wrap="square" rtlCol="0">
                <a:spAutoFit/>
              </a:bodyPr>
              <a:lstStyle/>
              <a:p>
                <a:pPr algn="ctr">
                  <a:defRPr/>
                </a:pPr>
                <a:r>
                  <a:rPr lang="en-US" sz="900">
                    <a:solidFill>
                      <a:srgbClr val="4D4F53"/>
                    </a:solidFill>
                    <a:cs typeface="Arial" pitchFamily="34" charset="0"/>
                  </a:rPr>
                  <a:t>Amazon S3</a:t>
                </a:r>
              </a:p>
            </p:txBody>
          </p:sp>
          <p:sp>
            <p:nvSpPr>
              <p:cNvPr id="49" name="Rectangle 48"/>
              <p:cNvSpPr/>
              <p:nvPr/>
            </p:nvSpPr>
            <p:spPr>
              <a:xfrm>
                <a:off x="3049513" y="2439046"/>
                <a:ext cx="1260908" cy="6966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a:solidFill>
                      <a:schemeClr val="tx1"/>
                    </a:solidFill>
                    <a:latin typeface="Arial" pitchFamily="34" charset="0"/>
                    <a:cs typeface="Arial" pitchFamily="34" charset="0"/>
                  </a:rPr>
                  <a:t>Time Series Data</a:t>
                </a:r>
              </a:p>
            </p:txBody>
          </p:sp>
          <p:pic>
            <p:nvPicPr>
              <p:cNvPr id="50" name="Picture 4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68345" y="2505787"/>
                <a:ext cx="358823" cy="397466"/>
              </a:xfrm>
              <a:prstGeom prst="rect">
                <a:avLst/>
              </a:prstGeom>
            </p:spPr>
          </p:pic>
          <p:sp>
            <p:nvSpPr>
              <p:cNvPr id="51" name="TextBox 50"/>
              <p:cNvSpPr txBox="1"/>
              <p:nvPr/>
            </p:nvSpPr>
            <p:spPr>
              <a:xfrm>
                <a:off x="3510943" y="2675955"/>
                <a:ext cx="671064" cy="116724"/>
              </a:xfrm>
              <a:prstGeom prst="rect">
                <a:avLst/>
              </a:prstGeom>
              <a:noFill/>
            </p:spPr>
            <p:txBody>
              <a:bodyPr wrap="square" lIns="0" tIns="0" rIns="0" bIns="0" rtlCol="0" anchor="t">
                <a:noAutofit/>
              </a:bodyPr>
              <a:lstStyle/>
              <a:p>
                <a:pPr algn="ctr"/>
                <a:r>
                  <a:rPr lang="en-US" sz="900"/>
                  <a:t>DynamoDB</a:t>
                </a:r>
              </a:p>
            </p:txBody>
          </p:sp>
          <p:sp>
            <p:nvSpPr>
              <p:cNvPr id="52" name="Rectangle 51"/>
              <p:cNvSpPr/>
              <p:nvPr/>
            </p:nvSpPr>
            <p:spPr>
              <a:xfrm>
                <a:off x="3041090" y="3239146"/>
                <a:ext cx="1260908" cy="6966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r>
                  <a:rPr lang="en-US" sz="900">
                    <a:solidFill>
                      <a:schemeClr val="tx1"/>
                    </a:solidFill>
                    <a:latin typeface="Arial" pitchFamily="34" charset="0"/>
                    <a:cs typeface="Arial" pitchFamily="34" charset="0"/>
                  </a:rPr>
                  <a:t>Structured Data</a:t>
                </a:r>
              </a:p>
            </p:txBody>
          </p:sp>
          <p:pic>
            <p:nvPicPr>
              <p:cNvPr id="54" name="Picture 5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181452" y="3280196"/>
                <a:ext cx="389030" cy="427934"/>
              </a:xfrm>
              <a:prstGeom prst="rect">
                <a:avLst/>
              </a:prstGeom>
            </p:spPr>
          </p:pic>
          <p:sp>
            <p:nvSpPr>
              <p:cNvPr id="55" name="TextBox 54"/>
              <p:cNvSpPr txBox="1"/>
              <p:nvPr/>
            </p:nvSpPr>
            <p:spPr>
              <a:xfrm>
                <a:off x="3519289" y="3390632"/>
                <a:ext cx="765332" cy="116724"/>
              </a:xfrm>
              <a:prstGeom prst="rect">
                <a:avLst/>
              </a:prstGeom>
              <a:noFill/>
            </p:spPr>
            <p:txBody>
              <a:bodyPr wrap="square" lIns="0" tIns="0" rIns="0" bIns="0" rtlCol="0" anchor="t">
                <a:noAutofit/>
              </a:bodyPr>
              <a:lstStyle/>
              <a:p>
                <a:pPr algn="ctr"/>
                <a:r>
                  <a:rPr lang="en-US" sz="900"/>
                  <a:t>Amazon </a:t>
                </a:r>
                <a:br>
                  <a:rPr lang="en-US" sz="900"/>
                </a:br>
                <a:r>
                  <a:rPr lang="en-US" sz="900"/>
                  <a:t>Redshift</a:t>
                </a:r>
              </a:p>
            </p:txBody>
          </p:sp>
        </p:grpSp>
        <p:sp>
          <p:nvSpPr>
            <p:cNvPr id="11" name="Rectangle 10"/>
            <p:cNvSpPr/>
            <p:nvPr/>
          </p:nvSpPr>
          <p:spPr>
            <a:xfrm>
              <a:off x="7511295" y="2012226"/>
              <a:ext cx="916807" cy="1725329"/>
            </a:xfrm>
            <a:prstGeom prst="rect">
              <a:avLst/>
            </a:prstGeom>
            <a:no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solidFill>
                  <a:schemeClr val="tx1"/>
                </a:solidFill>
                <a:latin typeface="Arial" pitchFamily="34" charset="0"/>
                <a:cs typeface="Arial" pitchFamily="34" charset="0"/>
              </a:endParaRPr>
            </a:p>
          </p:txBody>
        </p:sp>
        <p:grpSp>
          <p:nvGrpSpPr>
            <p:cNvPr id="24" name="Group 23"/>
            <p:cNvGrpSpPr/>
            <p:nvPr/>
          </p:nvGrpSpPr>
          <p:grpSpPr>
            <a:xfrm>
              <a:off x="7739546" y="3572311"/>
              <a:ext cx="471987" cy="452037"/>
              <a:chOff x="9968099" y="4216925"/>
              <a:chExt cx="629316" cy="602716"/>
            </a:xfrm>
          </p:grpSpPr>
          <p:pic>
            <p:nvPicPr>
              <p:cNvPr id="60" name="Picture 5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68099" y="4216925"/>
                <a:ext cx="581189" cy="602716"/>
              </a:xfrm>
              <a:prstGeom prst="rect">
                <a:avLst/>
              </a:prstGeom>
            </p:spPr>
          </p:pic>
          <p:sp>
            <p:nvSpPr>
              <p:cNvPr id="61" name="TextBox 60"/>
              <p:cNvSpPr txBox="1"/>
              <p:nvPr/>
            </p:nvSpPr>
            <p:spPr>
              <a:xfrm>
                <a:off x="10029524" y="4369869"/>
                <a:ext cx="567891" cy="338555"/>
              </a:xfrm>
              <a:prstGeom prst="rect">
                <a:avLst/>
              </a:prstGeom>
              <a:noFill/>
            </p:spPr>
            <p:txBody>
              <a:bodyPr wrap="square" rtlCol="0">
                <a:spAutoFit/>
              </a:bodyPr>
              <a:lstStyle/>
              <a:p>
                <a:r>
                  <a:rPr lang="en-US" sz="1050">
                    <a:solidFill>
                      <a:srgbClr val="4D4F53"/>
                    </a:solidFill>
                    <a:latin typeface="Arial" pitchFamily="34" charset="0"/>
                    <a:cs typeface="Arial" pitchFamily="34" charset="0"/>
                  </a:rPr>
                  <a:t>ec2</a:t>
                </a:r>
              </a:p>
            </p:txBody>
          </p:sp>
        </p:grpSp>
        <p:sp>
          <p:nvSpPr>
            <p:cNvPr id="14" name="Right Arrow 13"/>
            <p:cNvSpPr/>
            <p:nvPr/>
          </p:nvSpPr>
          <p:spPr>
            <a:xfrm>
              <a:off x="2363493" y="2750679"/>
              <a:ext cx="782663" cy="480365"/>
            </a:xfrm>
            <a:prstGeom prst="rightArrow">
              <a:avLst/>
            </a:prstGeom>
            <a:solidFill>
              <a:srgbClr val="B4B4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a:solidFill>
                  <a:srgbClr val="4D4F53"/>
                </a:solidFill>
                <a:cs typeface="Arial" pitchFamily="34" charset="0"/>
              </a:endParaRPr>
            </a:p>
          </p:txBody>
        </p:sp>
        <p:sp>
          <p:nvSpPr>
            <p:cNvPr id="67" name="Right Arrow 66"/>
            <p:cNvSpPr/>
            <p:nvPr/>
          </p:nvSpPr>
          <p:spPr>
            <a:xfrm>
              <a:off x="6919993" y="2753513"/>
              <a:ext cx="515401" cy="470435"/>
            </a:xfrm>
            <a:prstGeom prst="rightArrow">
              <a:avLst/>
            </a:prstGeom>
            <a:solidFill>
              <a:srgbClr val="B4B4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a:solidFill>
                  <a:srgbClr val="4D4F53"/>
                </a:solidFill>
                <a:cs typeface="Arial" pitchFamily="34" charset="0"/>
              </a:endParaRPr>
            </a:p>
          </p:txBody>
        </p:sp>
        <p:cxnSp>
          <p:nvCxnSpPr>
            <p:cNvPr id="16" name="Elbow Connector 15"/>
            <p:cNvCxnSpPr>
              <a:cxnSpLocks/>
              <a:stCxn id="71" idx="1"/>
              <a:endCxn id="93" idx="1"/>
            </p:cNvCxnSpPr>
            <p:nvPr/>
          </p:nvCxnSpPr>
          <p:spPr>
            <a:xfrm rot="10800000" flipV="1">
              <a:off x="1343397" y="1206186"/>
              <a:ext cx="486427" cy="2411051"/>
            </a:xfrm>
            <a:prstGeom prst="bentConnector3">
              <a:avLst>
                <a:gd name="adj1" fmla="val 15974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094415" y="3329683"/>
              <a:ext cx="1752737" cy="862664"/>
              <a:chOff x="6373369" y="3854918"/>
              <a:chExt cx="2267800" cy="1082842"/>
            </a:xfrm>
          </p:grpSpPr>
          <p:sp>
            <p:nvSpPr>
              <p:cNvPr id="69" name="Rectangle 68"/>
              <p:cNvSpPr/>
              <p:nvPr/>
            </p:nvSpPr>
            <p:spPr>
              <a:xfrm>
                <a:off x="6474217" y="3854918"/>
                <a:ext cx="2166952" cy="10828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endParaRPr lang="en-US" sz="900">
                  <a:solidFill>
                    <a:schemeClr val="tx1"/>
                  </a:solidFill>
                  <a:latin typeface="Arial" pitchFamily="34" charset="0"/>
                  <a:cs typeface="Arial" pitchFamily="34" charset="0"/>
                </a:endParaRPr>
              </a:p>
            </p:txBody>
          </p:sp>
          <p:grpSp>
            <p:nvGrpSpPr>
              <p:cNvPr id="70" name="Group 69"/>
              <p:cNvGrpSpPr/>
              <p:nvPr/>
            </p:nvGrpSpPr>
            <p:grpSpPr>
              <a:xfrm>
                <a:off x="6373369" y="4007469"/>
                <a:ext cx="1042607" cy="784724"/>
                <a:chOff x="6816131" y="3814964"/>
                <a:chExt cx="1042607" cy="784724"/>
              </a:xfrm>
            </p:grpSpPr>
            <p:sp>
              <p:nvSpPr>
                <p:cNvPr id="72" name="TextBox 71"/>
                <p:cNvSpPr txBox="1"/>
                <p:nvPr/>
              </p:nvSpPr>
              <p:spPr>
                <a:xfrm>
                  <a:off x="6816131" y="4433551"/>
                  <a:ext cx="1042607" cy="166137"/>
                </a:xfrm>
                <a:prstGeom prst="rect">
                  <a:avLst/>
                </a:prstGeom>
                <a:noFill/>
              </p:spPr>
              <p:txBody>
                <a:bodyPr wrap="square" lIns="0" tIns="0" rIns="0" bIns="0" rtlCol="0" anchor="t">
                  <a:noAutofit/>
                </a:bodyPr>
                <a:lstStyle/>
                <a:p>
                  <a:pPr algn="ctr"/>
                  <a:r>
                    <a:rPr lang="en-US" sz="900">
                      <a:solidFill>
                        <a:srgbClr val="4D4F53"/>
                      </a:solidFill>
                    </a:rPr>
                    <a:t>AWS EMR</a:t>
                  </a:r>
                </a:p>
              </p:txBody>
            </p:sp>
            <p:pic>
              <p:nvPicPr>
                <p:cNvPr id="77" name="Picture 7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085902" y="3814964"/>
                  <a:ext cx="487911" cy="585493"/>
                </a:xfrm>
                <a:prstGeom prst="rect">
                  <a:avLst/>
                </a:prstGeom>
              </p:spPr>
            </p:pic>
          </p:grpSp>
          <p:pic>
            <p:nvPicPr>
              <p:cNvPr id="80" name="Picture 7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39347" y="4132212"/>
                <a:ext cx="572938" cy="298107"/>
              </a:xfrm>
              <a:prstGeom prst="rect">
                <a:avLst/>
              </a:prstGeom>
            </p:spPr>
          </p:pic>
        </p:grpSp>
        <p:sp>
          <p:nvSpPr>
            <p:cNvPr id="86" name="TextBox 85"/>
            <p:cNvSpPr txBox="1"/>
            <p:nvPr/>
          </p:nvSpPr>
          <p:spPr>
            <a:xfrm>
              <a:off x="6196977" y="3955212"/>
              <a:ext cx="548640" cy="116724"/>
            </a:xfrm>
            <a:prstGeom prst="rect">
              <a:avLst/>
            </a:prstGeom>
            <a:noFill/>
          </p:spPr>
          <p:txBody>
            <a:bodyPr wrap="square" lIns="0" tIns="0" rIns="0" bIns="0" rtlCol="0" anchor="t">
              <a:noAutofit/>
            </a:bodyPr>
            <a:lstStyle/>
            <a:p>
              <a:pPr algn="ctr"/>
              <a:r>
                <a:rPr lang="en-US" sz="900"/>
                <a:t>AWS Glue</a:t>
              </a:r>
            </a:p>
          </p:txBody>
        </p:sp>
        <p:pic>
          <p:nvPicPr>
            <p:cNvPr id="87" name="Picture 86"/>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273879" y="3460324"/>
              <a:ext cx="394840" cy="477050"/>
            </a:xfrm>
            <a:prstGeom prst="rect">
              <a:avLst/>
            </a:prstGeom>
          </p:spPr>
        </p:pic>
        <p:sp>
          <p:nvSpPr>
            <p:cNvPr id="106" name="Rectangle 105"/>
            <p:cNvSpPr/>
            <p:nvPr/>
          </p:nvSpPr>
          <p:spPr>
            <a:xfrm>
              <a:off x="5257783" y="1841377"/>
              <a:ext cx="1437771" cy="816230"/>
            </a:xfrm>
            <a:prstGeom prst="rect">
              <a:avLst/>
            </a:prstGeom>
            <a:solidFill>
              <a:schemeClr val="bg1">
                <a:lumMod val="95000"/>
              </a:schemeClr>
            </a:solid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algn="ctr"/>
              <a:endParaRPr lang="en-US" sz="900">
                <a:solidFill>
                  <a:schemeClr val="tx1"/>
                </a:solidFill>
                <a:latin typeface="Arial" pitchFamily="34" charset="0"/>
                <a:cs typeface="Arial" pitchFamily="34" charset="0"/>
              </a:endParaRPr>
            </a:p>
          </p:txBody>
        </p:sp>
        <p:grpSp>
          <p:nvGrpSpPr>
            <p:cNvPr id="107" name="Group 106"/>
            <p:cNvGrpSpPr/>
            <p:nvPr/>
          </p:nvGrpSpPr>
          <p:grpSpPr>
            <a:xfrm>
              <a:off x="5324601" y="1913209"/>
              <a:ext cx="1416005" cy="472031"/>
              <a:chOff x="6738542" y="2495670"/>
              <a:chExt cx="1888006" cy="629374"/>
            </a:xfrm>
          </p:grpSpPr>
          <p:pic>
            <p:nvPicPr>
              <p:cNvPr id="108" name="Picture 107"/>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738542" y="2495670"/>
                <a:ext cx="1205564" cy="629374"/>
              </a:xfrm>
              <a:prstGeom prst="rect">
                <a:avLst/>
              </a:prstGeom>
            </p:spPr>
          </p:pic>
          <p:pic>
            <p:nvPicPr>
              <p:cNvPr id="109" name="Picture 10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909897" y="2514802"/>
                <a:ext cx="581190" cy="602715"/>
              </a:xfrm>
              <a:prstGeom prst="rect">
                <a:avLst/>
              </a:prstGeom>
            </p:spPr>
          </p:pic>
          <p:sp>
            <p:nvSpPr>
              <p:cNvPr id="110" name="TextBox 109"/>
              <p:cNvSpPr txBox="1"/>
              <p:nvPr/>
            </p:nvSpPr>
            <p:spPr>
              <a:xfrm>
                <a:off x="7790754" y="2570083"/>
                <a:ext cx="835794" cy="492442"/>
              </a:xfrm>
              <a:prstGeom prst="rect">
                <a:avLst/>
              </a:prstGeom>
              <a:noFill/>
            </p:spPr>
            <p:txBody>
              <a:bodyPr wrap="square" rtlCol="0">
                <a:spAutoFit/>
              </a:bodyPr>
              <a:lstStyle/>
              <a:p>
                <a:pPr algn="ctr"/>
                <a:r>
                  <a:rPr lang="en-US" sz="900">
                    <a:solidFill>
                      <a:srgbClr val="4D4F53"/>
                    </a:solidFill>
                    <a:latin typeface="Arial" pitchFamily="34" charset="0"/>
                    <a:cs typeface="Arial" pitchFamily="34" charset="0"/>
                  </a:rPr>
                  <a:t>EC2 or ECS</a:t>
                </a:r>
              </a:p>
            </p:txBody>
          </p:sp>
        </p:grpSp>
        <p:pic>
          <p:nvPicPr>
            <p:cNvPr id="111" name="Picture 110"/>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480965" y="1728729"/>
              <a:ext cx="272341" cy="264776"/>
            </a:xfrm>
            <a:prstGeom prst="rect">
              <a:avLst/>
            </a:prstGeom>
          </p:spPr>
        </p:pic>
        <p:sp>
          <p:nvSpPr>
            <p:cNvPr id="23" name="TextBox 22"/>
            <p:cNvSpPr txBox="1"/>
            <p:nvPr/>
          </p:nvSpPr>
          <p:spPr>
            <a:xfrm>
              <a:off x="7857804" y="2575303"/>
              <a:ext cx="671363" cy="253916"/>
            </a:xfrm>
            <a:prstGeom prst="rect">
              <a:avLst/>
            </a:prstGeom>
            <a:noFill/>
          </p:spPr>
          <p:txBody>
            <a:bodyPr wrap="square" rtlCol="0">
              <a:spAutoFit/>
            </a:bodyPr>
            <a:lstStyle/>
            <a:p>
              <a:r>
                <a:rPr lang="en-US" sz="1050">
                  <a:solidFill>
                    <a:srgbClr val="4D4F53"/>
                  </a:solidFill>
                  <a:latin typeface="Arial" pitchFamily="34" charset="0"/>
                  <a:cs typeface="Arial" pitchFamily="34" charset="0"/>
                </a:rPr>
                <a:t>BYOL</a:t>
              </a:r>
            </a:p>
          </p:txBody>
        </p:sp>
        <p:sp>
          <p:nvSpPr>
            <p:cNvPr id="112" name="TextBox 111"/>
            <p:cNvSpPr txBox="1"/>
            <p:nvPr/>
          </p:nvSpPr>
          <p:spPr>
            <a:xfrm>
              <a:off x="7849381" y="3324871"/>
              <a:ext cx="671363" cy="253916"/>
            </a:xfrm>
            <a:prstGeom prst="rect">
              <a:avLst/>
            </a:prstGeom>
            <a:noFill/>
          </p:spPr>
          <p:txBody>
            <a:bodyPr wrap="square" rtlCol="0">
              <a:spAutoFit/>
            </a:bodyPr>
            <a:lstStyle/>
            <a:p>
              <a:r>
                <a:rPr lang="en-US" sz="1050">
                  <a:solidFill>
                    <a:srgbClr val="4D4F53"/>
                  </a:solidFill>
                  <a:latin typeface="Arial" pitchFamily="34" charset="0"/>
                  <a:cs typeface="Arial" pitchFamily="34" charset="0"/>
                </a:rPr>
                <a:t>BYOL</a:t>
              </a:r>
            </a:p>
          </p:txBody>
        </p:sp>
        <p:sp>
          <p:nvSpPr>
            <p:cNvPr id="113" name="Curved Down Arrow 112"/>
            <p:cNvSpPr/>
            <p:nvPr/>
          </p:nvSpPr>
          <p:spPr>
            <a:xfrm rot="10800000">
              <a:off x="4078168" y="4134595"/>
              <a:ext cx="1207604" cy="364625"/>
            </a:xfrm>
            <a:prstGeom prst="curvedDownArrow">
              <a:avLst/>
            </a:prstGeom>
            <a:solidFill>
              <a:srgbClr val="B4B4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a:solidFill>
                  <a:srgbClr val="4D4F53"/>
                </a:solidFill>
                <a:cs typeface="Arial" pitchFamily="34" charset="0"/>
              </a:endParaRPr>
            </a:p>
          </p:txBody>
        </p:sp>
        <p:pic>
          <p:nvPicPr>
            <p:cNvPr id="116" name="Picture 115"/>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590673" y="2249621"/>
              <a:ext cx="514355" cy="392693"/>
            </a:xfrm>
            <a:prstGeom prst="rect">
              <a:avLst/>
            </a:prstGeom>
          </p:spPr>
        </p:pic>
        <p:pic>
          <p:nvPicPr>
            <p:cNvPr id="7" name="Picture 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674963" y="2669958"/>
              <a:ext cx="656094" cy="659023"/>
            </a:xfrm>
            <a:prstGeom prst="rect">
              <a:avLst/>
            </a:prstGeom>
          </p:spPr>
        </p:pic>
        <p:cxnSp>
          <p:nvCxnSpPr>
            <p:cNvPr id="15" name="Curved Connector 14"/>
            <p:cNvCxnSpPr>
              <a:endCxn id="78" idx="1"/>
            </p:cNvCxnSpPr>
            <p:nvPr/>
          </p:nvCxnSpPr>
          <p:spPr>
            <a:xfrm rot="16200000" flipH="1">
              <a:off x="98156" y="2272731"/>
              <a:ext cx="1012557" cy="557938"/>
            </a:xfrm>
            <a:prstGeom prst="curvedConnector2">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19541" y="2994446"/>
              <a:ext cx="1115465" cy="369332"/>
            </a:xfrm>
            <a:prstGeom prst="rect">
              <a:avLst/>
            </a:prstGeom>
            <a:noFill/>
          </p:spPr>
          <p:txBody>
            <a:bodyPr wrap="square" rtlCol="0">
              <a:spAutoFit/>
            </a:bodyPr>
            <a:lstStyle/>
            <a:p>
              <a:pPr algn="ctr">
                <a:defRPr/>
              </a:pPr>
              <a:r>
                <a:rPr lang="en-US" sz="900">
                  <a:solidFill>
                    <a:srgbClr val="4D4F53"/>
                  </a:solidFill>
                  <a:cs typeface="Arial" pitchFamily="34" charset="0"/>
                </a:rPr>
                <a:t>Direct </a:t>
              </a:r>
            </a:p>
            <a:p>
              <a:pPr algn="ctr">
                <a:defRPr/>
              </a:pPr>
              <a:r>
                <a:rPr lang="en-US" sz="900">
                  <a:solidFill>
                    <a:srgbClr val="4D4F53"/>
                  </a:solidFill>
                  <a:cs typeface="Arial" pitchFamily="34" charset="0"/>
                </a:rPr>
                <a:t>Connect</a:t>
              </a:r>
            </a:p>
          </p:txBody>
        </p:sp>
        <p:pic>
          <p:nvPicPr>
            <p:cNvPr id="85" name="Picture 84"/>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61346" y="2507023"/>
              <a:ext cx="405081" cy="486098"/>
            </a:xfrm>
            <a:prstGeom prst="rect">
              <a:avLst/>
            </a:prstGeom>
          </p:spPr>
        </p:pic>
        <p:sp>
          <p:nvSpPr>
            <p:cNvPr id="18" name="TextBox 17"/>
            <p:cNvSpPr txBox="1"/>
            <p:nvPr/>
          </p:nvSpPr>
          <p:spPr>
            <a:xfrm>
              <a:off x="-164797" y="1681213"/>
              <a:ext cx="1086947" cy="445280"/>
            </a:xfrm>
            <a:prstGeom prst="rect">
              <a:avLst/>
            </a:prstGeom>
            <a:noFill/>
          </p:spPr>
          <p:txBody>
            <a:bodyPr wrap="square" rtlCol="0">
              <a:spAutoFit/>
            </a:bodyPr>
            <a:lstStyle/>
            <a:p>
              <a:r>
                <a:rPr lang="en-US" sz="1050" dirty="0">
                  <a:solidFill>
                    <a:srgbClr val="4D4F53"/>
                  </a:solidFill>
                  <a:latin typeface="Arial" pitchFamily="34" charset="0"/>
                  <a:cs typeface="Arial" pitchFamily="34" charset="0"/>
                </a:rPr>
                <a:t>On-premise connectivity</a:t>
              </a:r>
            </a:p>
          </p:txBody>
        </p:sp>
        <p:sp>
          <p:nvSpPr>
            <p:cNvPr id="88" name="Curved Down Arrow 87"/>
            <p:cNvSpPr/>
            <p:nvPr/>
          </p:nvSpPr>
          <p:spPr>
            <a:xfrm>
              <a:off x="4119129" y="1572726"/>
              <a:ext cx="1207604" cy="336988"/>
            </a:xfrm>
            <a:prstGeom prst="curvedDownArrow">
              <a:avLst/>
            </a:prstGeom>
            <a:solidFill>
              <a:srgbClr val="B4B4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a:solidFill>
                  <a:srgbClr val="4D4F53"/>
                </a:solidFill>
                <a:cs typeface="Arial" pitchFamily="34" charset="0"/>
              </a:endParaRPr>
            </a:p>
          </p:txBody>
        </p:sp>
        <p:sp>
          <p:nvSpPr>
            <p:cNvPr id="90" name="TextBox 89"/>
            <p:cNvSpPr txBox="1"/>
            <p:nvPr/>
          </p:nvSpPr>
          <p:spPr>
            <a:xfrm>
              <a:off x="2459302" y="2418296"/>
              <a:ext cx="548640" cy="116724"/>
            </a:xfrm>
            <a:prstGeom prst="rect">
              <a:avLst/>
            </a:prstGeom>
            <a:noFill/>
          </p:spPr>
          <p:txBody>
            <a:bodyPr wrap="square" lIns="0" tIns="0" rIns="0" bIns="0" rtlCol="0" anchor="t">
              <a:noAutofit/>
            </a:bodyPr>
            <a:lstStyle/>
            <a:p>
              <a:pPr algn="ctr"/>
              <a:r>
                <a:rPr lang="en-US" sz="900"/>
                <a:t>AWS Glue</a:t>
              </a:r>
            </a:p>
          </p:txBody>
        </p:sp>
        <p:pic>
          <p:nvPicPr>
            <p:cNvPr id="97" name="Picture 96"/>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536203" y="1892412"/>
              <a:ext cx="394840" cy="477050"/>
            </a:xfrm>
            <a:prstGeom prst="rect">
              <a:avLst/>
            </a:prstGeom>
          </p:spPr>
        </p:pic>
        <p:pic>
          <p:nvPicPr>
            <p:cNvPr id="99" name="Picture 98"/>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6030497" y="884267"/>
              <a:ext cx="254067" cy="301705"/>
            </a:xfrm>
            <a:prstGeom prst="rect">
              <a:avLst/>
            </a:prstGeom>
          </p:spPr>
        </p:pic>
        <p:sp>
          <p:nvSpPr>
            <p:cNvPr id="102" name="TextBox 101"/>
            <p:cNvSpPr txBox="1"/>
            <p:nvPr/>
          </p:nvSpPr>
          <p:spPr>
            <a:xfrm>
              <a:off x="5804692" y="1208514"/>
              <a:ext cx="671064" cy="204462"/>
            </a:xfrm>
            <a:prstGeom prst="rect">
              <a:avLst/>
            </a:prstGeom>
            <a:noFill/>
          </p:spPr>
          <p:txBody>
            <a:bodyPr wrap="square" lIns="0" tIns="0" rIns="0" bIns="0" rtlCol="0" anchor="t">
              <a:noAutofit/>
            </a:bodyPr>
            <a:lstStyle/>
            <a:p>
              <a:pPr algn="ctr"/>
              <a:r>
                <a:rPr lang="en-US" sz="900"/>
                <a:t>Route53</a:t>
              </a:r>
            </a:p>
          </p:txBody>
        </p:sp>
        <p:sp>
          <p:nvSpPr>
            <p:cNvPr id="121" name="TextBox 120"/>
            <p:cNvSpPr txBox="1"/>
            <p:nvPr/>
          </p:nvSpPr>
          <p:spPr>
            <a:xfrm>
              <a:off x="6426800" y="1228315"/>
              <a:ext cx="640080" cy="155448"/>
            </a:xfrm>
            <a:prstGeom prst="rect">
              <a:avLst/>
            </a:prstGeom>
            <a:noFill/>
          </p:spPr>
          <p:txBody>
            <a:bodyPr wrap="square" lIns="0" tIns="0" rIns="0" bIns="0" rtlCol="0" anchor="t">
              <a:noAutofit/>
            </a:bodyPr>
            <a:lstStyle/>
            <a:p>
              <a:pPr algn="ctr"/>
              <a:r>
                <a:rPr lang="en-US" sz="900" spc="-50"/>
                <a:t>AWS KMS</a:t>
              </a:r>
            </a:p>
          </p:txBody>
        </p:sp>
        <p:pic>
          <p:nvPicPr>
            <p:cNvPr id="122" name="Picture 12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590687" y="847561"/>
              <a:ext cx="298311" cy="357974"/>
            </a:xfrm>
            <a:prstGeom prst="rect">
              <a:avLst/>
            </a:prstGeom>
          </p:spPr>
        </p:pic>
        <p:pic>
          <p:nvPicPr>
            <p:cNvPr id="123" name="Picture 122"/>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5415485" y="847560"/>
              <a:ext cx="295641" cy="354768"/>
            </a:xfrm>
            <a:prstGeom prst="rect">
              <a:avLst/>
            </a:prstGeom>
          </p:spPr>
        </p:pic>
        <p:sp>
          <p:nvSpPr>
            <p:cNvPr id="124" name="TextBox 123"/>
            <p:cNvSpPr txBox="1"/>
            <p:nvPr/>
          </p:nvSpPr>
          <p:spPr>
            <a:xfrm>
              <a:off x="5065938" y="1190433"/>
              <a:ext cx="986149" cy="211810"/>
            </a:xfrm>
            <a:prstGeom prst="rect">
              <a:avLst/>
            </a:prstGeom>
            <a:noFill/>
          </p:spPr>
          <p:txBody>
            <a:bodyPr wrap="square" lIns="0" tIns="0" rIns="0" bIns="0" rtlCol="0" anchor="t">
              <a:noAutofit/>
            </a:bodyPr>
            <a:lstStyle/>
            <a:p>
              <a:pPr algn="ctr"/>
              <a:r>
                <a:rPr lang="en-US" sz="900"/>
                <a:t>Directory </a:t>
              </a:r>
            </a:p>
            <a:p>
              <a:pPr algn="ctr"/>
              <a:r>
                <a:rPr lang="en-US" sz="900"/>
                <a:t>Service</a:t>
              </a:r>
            </a:p>
          </p:txBody>
        </p:sp>
        <p:pic>
          <p:nvPicPr>
            <p:cNvPr id="125" name="Picture 124"/>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7184546" y="867554"/>
              <a:ext cx="293385" cy="352062"/>
            </a:xfrm>
            <a:prstGeom prst="rect">
              <a:avLst/>
            </a:prstGeom>
          </p:spPr>
        </p:pic>
        <p:sp>
          <p:nvSpPr>
            <p:cNvPr id="126" name="TextBox 125"/>
            <p:cNvSpPr txBox="1"/>
            <p:nvPr/>
          </p:nvSpPr>
          <p:spPr>
            <a:xfrm>
              <a:off x="6743880" y="1237291"/>
              <a:ext cx="1262591" cy="234695"/>
            </a:xfrm>
            <a:prstGeom prst="rect">
              <a:avLst/>
            </a:prstGeom>
            <a:noFill/>
          </p:spPr>
          <p:txBody>
            <a:bodyPr wrap="square" lIns="0" tIns="0" rIns="0" bIns="0" rtlCol="0" anchor="t">
              <a:noAutofit/>
            </a:bodyPr>
            <a:lstStyle/>
            <a:p>
              <a:pPr algn="ctr">
                <a:defRPr/>
              </a:pPr>
              <a:r>
                <a:rPr lang="en-US" sz="900">
                  <a:solidFill>
                    <a:srgbClr val="4D4F53"/>
                  </a:solidFill>
                </a:rPr>
                <a:t>CloudTrail</a:t>
              </a:r>
            </a:p>
          </p:txBody>
        </p:sp>
        <p:pic>
          <p:nvPicPr>
            <p:cNvPr id="127" name="Picture 12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627683" y="1926903"/>
              <a:ext cx="371598" cy="429660"/>
            </a:xfrm>
            <a:prstGeom prst="rect">
              <a:avLst/>
            </a:prstGeom>
          </p:spPr>
        </p:pic>
        <p:sp>
          <p:nvSpPr>
            <p:cNvPr id="128" name="TextBox 127"/>
            <p:cNvSpPr txBox="1"/>
            <p:nvPr/>
          </p:nvSpPr>
          <p:spPr>
            <a:xfrm>
              <a:off x="1534569" y="2423462"/>
              <a:ext cx="548640" cy="116724"/>
            </a:xfrm>
            <a:prstGeom prst="rect">
              <a:avLst/>
            </a:prstGeom>
            <a:noFill/>
          </p:spPr>
          <p:txBody>
            <a:bodyPr wrap="square" lIns="0" tIns="0" rIns="0" bIns="0" rtlCol="0" anchor="t">
              <a:noAutofit/>
            </a:bodyPr>
            <a:lstStyle/>
            <a:p>
              <a:pPr algn="ctr"/>
              <a:r>
                <a:rPr lang="en-US" sz="900"/>
                <a:t>AWS RDS</a:t>
              </a:r>
            </a:p>
          </p:txBody>
        </p:sp>
        <p:pic>
          <p:nvPicPr>
            <p:cNvPr id="129" name="Picture 128"/>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256616" y="3397983"/>
              <a:ext cx="333779" cy="375502"/>
            </a:xfrm>
            <a:prstGeom prst="rect">
              <a:avLst/>
            </a:prstGeom>
          </p:spPr>
        </p:pic>
        <p:sp>
          <p:nvSpPr>
            <p:cNvPr id="130" name="TextBox 129"/>
            <p:cNvSpPr txBox="1"/>
            <p:nvPr/>
          </p:nvSpPr>
          <p:spPr>
            <a:xfrm>
              <a:off x="-145372" y="3751280"/>
              <a:ext cx="1115465" cy="230832"/>
            </a:xfrm>
            <a:prstGeom prst="rect">
              <a:avLst/>
            </a:prstGeom>
            <a:noFill/>
          </p:spPr>
          <p:txBody>
            <a:bodyPr wrap="square" rtlCol="0">
              <a:spAutoFit/>
            </a:bodyPr>
            <a:lstStyle/>
            <a:p>
              <a:pPr algn="ctr">
                <a:defRPr/>
              </a:pPr>
              <a:r>
                <a:rPr lang="en-US" sz="900">
                  <a:solidFill>
                    <a:srgbClr val="4D4F53"/>
                  </a:solidFill>
                  <a:cs typeface="Arial" pitchFamily="34" charset="0"/>
                </a:rPr>
                <a:t>DMS</a:t>
              </a:r>
            </a:p>
          </p:txBody>
        </p:sp>
        <p:pic>
          <p:nvPicPr>
            <p:cNvPr id="131" name="Picture 130"/>
            <p:cNvPicPr>
              <a:picLocks noChangeAspect="1"/>
            </p:cNvPicPr>
            <p:nvPr/>
          </p:nvPicPr>
          <p:blipFill>
            <a:blip r:embed="rId29"/>
            <a:stretch>
              <a:fillRect/>
            </a:stretch>
          </p:blipFill>
          <p:spPr>
            <a:xfrm>
              <a:off x="2168425" y="1507395"/>
              <a:ext cx="215900" cy="241300"/>
            </a:xfrm>
            <a:prstGeom prst="rect">
              <a:avLst/>
            </a:prstGeom>
          </p:spPr>
        </p:pic>
        <p:pic>
          <p:nvPicPr>
            <p:cNvPr id="132" name="Picture 131"/>
            <p:cNvPicPr>
              <a:picLocks noChangeAspect="1"/>
            </p:cNvPicPr>
            <p:nvPr/>
          </p:nvPicPr>
          <p:blipFill>
            <a:blip r:embed="rId29"/>
            <a:stretch>
              <a:fillRect/>
            </a:stretch>
          </p:blipFill>
          <p:spPr>
            <a:xfrm>
              <a:off x="3044080" y="1522893"/>
              <a:ext cx="215900" cy="241300"/>
            </a:xfrm>
            <a:prstGeom prst="rect">
              <a:avLst/>
            </a:prstGeom>
          </p:spPr>
        </p:pic>
        <p:pic>
          <p:nvPicPr>
            <p:cNvPr id="133" name="Picture 132"/>
            <p:cNvPicPr>
              <a:picLocks noChangeAspect="1"/>
            </p:cNvPicPr>
            <p:nvPr/>
          </p:nvPicPr>
          <p:blipFill>
            <a:blip r:embed="rId29"/>
            <a:stretch>
              <a:fillRect/>
            </a:stretch>
          </p:blipFill>
          <p:spPr>
            <a:xfrm>
              <a:off x="6724927" y="1507395"/>
              <a:ext cx="215900" cy="241300"/>
            </a:xfrm>
            <a:prstGeom prst="rect">
              <a:avLst/>
            </a:prstGeom>
          </p:spPr>
        </p:pic>
        <p:pic>
          <p:nvPicPr>
            <p:cNvPr id="134" name="Picture 133"/>
            <p:cNvPicPr>
              <a:picLocks noChangeAspect="1"/>
            </p:cNvPicPr>
            <p:nvPr/>
          </p:nvPicPr>
          <p:blipFill>
            <a:blip r:embed="rId29"/>
            <a:stretch>
              <a:fillRect/>
            </a:stretch>
          </p:blipFill>
          <p:spPr>
            <a:xfrm>
              <a:off x="8406495" y="1522893"/>
              <a:ext cx="215900" cy="241300"/>
            </a:xfrm>
            <a:prstGeom prst="rect">
              <a:avLst/>
            </a:prstGeom>
          </p:spPr>
        </p:pic>
        <p:pic>
          <p:nvPicPr>
            <p:cNvPr id="89" name="Picture 88"/>
            <p:cNvPicPr>
              <a:picLocks noChangeAspect="1"/>
            </p:cNvPicPr>
            <p:nvPr/>
          </p:nvPicPr>
          <p:blipFill>
            <a:blip r:embed="rId29"/>
            <a:stretch>
              <a:fillRect/>
            </a:stretch>
          </p:blipFill>
          <p:spPr>
            <a:xfrm>
              <a:off x="3811498" y="886959"/>
              <a:ext cx="215900" cy="241300"/>
            </a:xfrm>
            <a:prstGeom prst="rect">
              <a:avLst/>
            </a:prstGeom>
          </p:spPr>
        </p:pic>
        <p:sp>
          <p:nvSpPr>
            <p:cNvPr id="3" name="TextBox 2"/>
            <p:cNvSpPr txBox="1"/>
            <p:nvPr/>
          </p:nvSpPr>
          <p:spPr>
            <a:xfrm>
              <a:off x="3392801" y="1083022"/>
              <a:ext cx="1061634" cy="369332"/>
            </a:xfrm>
            <a:prstGeom prst="rect">
              <a:avLst/>
            </a:prstGeom>
            <a:noFill/>
          </p:spPr>
          <p:txBody>
            <a:bodyPr wrap="square" rtlCol="0">
              <a:spAutoFit/>
            </a:bodyPr>
            <a:lstStyle/>
            <a:p>
              <a:pPr algn="ctr"/>
              <a:r>
                <a:rPr lang="en-US" sz="900">
                  <a:solidFill>
                    <a:srgbClr val="4D4F53"/>
                  </a:solidFill>
                  <a:latin typeface="Arial" pitchFamily="34" charset="0"/>
                  <a:cs typeface="Arial" pitchFamily="34" charset="0"/>
                </a:rPr>
                <a:t>Security Groups/ NACLs</a:t>
              </a:r>
            </a:p>
          </p:txBody>
        </p:sp>
      </p:grpSp>
      <p:sp>
        <p:nvSpPr>
          <p:cNvPr id="13" name="Title 12">
            <a:extLst>
              <a:ext uri="{FF2B5EF4-FFF2-40B4-BE49-F238E27FC236}">
                <a16:creationId xmlns:a16="http://schemas.microsoft.com/office/drawing/2014/main" id="{5B8C5F6F-D764-4315-9966-8ECEB3255F70}"/>
              </a:ext>
            </a:extLst>
          </p:cNvPr>
          <p:cNvSpPr>
            <a:spLocks noGrp="1"/>
          </p:cNvSpPr>
          <p:nvPr>
            <p:ph type="title"/>
          </p:nvPr>
        </p:nvSpPr>
        <p:spPr>
          <a:xfrm>
            <a:off x="324000" y="367273"/>
            <a:ext cx="7537450" cy="369322"/>
          </a:xfrm>
        </p:spPr>
        <p:txBody>
          <a:bodyPr/>
          <a:lstStyle/>
          <a:p>
            <a:r>
              <a:rPr lang="en-IN" dirty="0"/>
              <a:t>GI AWS+ | AWS digital innovation: data lake</a:t>
            </a:r>
          </a:p>
        </p:txBody>
      </p:sp>
    </p:spTree>
    <p:extLst>
      <p:ext uri="{BB962C8B-B14F-4D97-AF65-F5344CB8AC3E}">
        <p14:creationId xmlns:p14="http://schemas.microsoft.com/office/powerpoint/2010/main" val="3809884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70134-D86C-4BD1-9469-862BB0D72C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4154" y="1900014"/>
            <a:ext cx="4492981" cy="3048000"/>
          </a:xfrm>
          <a:prstGeom prst="rect">
            <a:avLst/>
          </a:prstGeom>
        </p:spPr>
      </p:pic>
      <p:sp>
        <p:nvSpPr>
          <p:cNvPr id="5" name="TextBox 4">
            <a:extLst>
              <a:ext uri="{FF2B5EF4-FFF2-40B4-BE49-F238E27FC236}">
                <a16:creationId xmlns:a16="http://schemas.microsoft.com/office/drawing/2014/main" id="{A3D590BA-0505-450B-88B5-EE9E3F1923B0}"/>
              </a:ext>
            </a:extLst>
          </p:cNvPr>
          <p:cNvSpPr txBox="1"/>
          <p:nvPr/>
        </p:nvSpPr>
        <p:spPr>
          <a:xfrm>
            <a:off x="5004619" y="2518749"/>
            <a:ext cx="3711429" cy="338554"/>
          </a:xfrm>
          <a:prstGeom prst="rect">
            <a:avLst/>
          </a:prstGeom>
          <a:noFill/>
        </p:spPr>
        <p:txBody>
          <a:bodyPr wrap="square" rtlCol="0">
            <a:spAutoFit/>
          </a:bodyPr>
          <a:lstStyle/>
          <a:p>
            <a:r>
              <a:rPr lang="en-US" sz="1600" dirty="0">
                <a:solidFill>
                  <a:schemeClr val="tx2"/>
                </a:solidFill>
              </a:rPr>
              <a:t>There is </a:t>
            </a:r>
            <a:r>
              <a:rPr lang="en-US" sz="1600" b="1" dirty="0">
                <a:solidFill>
                  <a:srgbClr val="FFC000"/>
                </a:solidFill>
              </a:rPr>
              <a:t>more data </a:t>
            </a:r>
            <a:r>
              <a:rPr lang="en-US" sz="1600" dirty="0">
                <a:solidFill>
                  <a:schemeClr val="tx2"/>
                </a:solidFill>
              </a:rPr>
              <a:t>than people think</a:t>
            </a:r>
          </a:p>
        </p:txBody>
      </p:sp>
      <p:cxnSp>
        <p:nvCxnSpPr>
          <p:cNvPr id="8" name="Straight Connector 7">
            <a:extLst>
              <a:ext uri="{FF2B5EF4-FFF2-40B4-BE49-F238E27FC236}">
                <a16:creationId xmlns:a16="http://schemas.microsoft.com/office/drawing/2014/main" id="{5E4CABB7-BE25-4168-8A25-AD3E09002878}"/>
              </a:ext>
            </a:extLst>
          </p:cNvPr>
          <p:cNvCxnSpPr/>
          <p:nvPr/>
        </p:nvCxnSpPr>
        <p:spPr>
          <a:xfrm>
            <a:off x="5092262" y="2889082"/>
            <a:ext cx="37285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A446804-0831-47B5-963F-5ED88C8DC64C}"/>
              </a:ext>
            </a:extLst>
          </p:cNvPr>
          <p:cNvCxnSpPr/>
          <p:nvPr/>
        </p:nvCxnSpPr>
        <p:spPr>
          <a:xfrm>
            <a:off x="5102770" y="3419856"/>
            <a:ext cx="37285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2355AE-98D4-47AA-B418-B54008E3FFB7}"/>
              </a:ext>
            </a:extLst>
          </p:cNvPr>
          <p:cNvCxnSpPr>
            <a:cxnSpLocks/>
          </p:cNvCxnSpPr>
          <p:nvPr/>
        </p:nvCxnSpPr>
        <p:spPr>
          <a:xfrm>
            <a:off x="6061841" y="2889082"/>
            <a:ext cx="7882" cy="1543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D96C0A-ACEA-49CE-9D55-988EA798F3E4}"/>
              </a:ext>
            </a:extLst>
          </p:cNvPr>
          <p:cNvCxnSpPr>
            <a:cxnSpLocks/>
          </p:cNvCxnSpPr>
          <p:nvPr/>
        </p:nvCxnSpPr>
        <p:spPr>
          <a:xfrm>
            <a:off x="7341481" y="3404091"/>
            <a:ext cx="0" cy="1028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0909510-0178-4945-B16B-73A9AF902679}"/>
              </a:ext>
            </a:extLst>
          </p:cNvPr>
          <p:cNvSpPr txBox="1"/>
          <p:nvPr/>
        </p:nvSpPr>
        <p:spPr>
          <a:xfrm>
            <a:off x="5273567" y="3017177"/>
            <a:ext cx="562975" cy="307777"/>
          </a:xfrm>
          <a:prstGeom prst="rect">
            <a:avLst/>
          </a:prstGeom>
          <a:noFill/>
        </p:spPr>
        <p:txBody>
          <a:bodyPr wrap="none" rtlCol="0">
            <a:spAutoFit/>
          </a:bodyPr>
          <a:lstStyle/>
          <a:p>
            <a:r>
              <a:rPr lang="en-US" sz="1200" b="1" dirty="0">
                <a:solidFill>
                  <a:schemeClr val="tx2"/>
                </a:solidFill>
              </a:rPr>
              <a:t>Data</a:t>
            </a:r>
            <a:r>
              <a:rPr lang="en-US" sz="1400" dirty="0">
                <a:solidFill>
                  <a:schemeClr val="tx2"/>
                </a:solidFill>
              </a:rPr>
              <a:t> </a:t>
            </a:r>
          </a:p>
        </p:txBody>
      </p:sp>
      <p:sp>
        <p:nvSpPr>
          <p:cNvPr id="18" name="TextBox 17">
            <a:extLst>
              <a:ext uri="{FF2B5EF4-FFF2-40B4-BE49-F238E27FC236}">
                <a16:creationId xmlns:a16="http://schemas.microsoft.com/office/drawing/2014/main" id="{335271BC-A8B5-460B-B08D-2FBE873BA606}"/>
              </a:ext>
            </a:extLst>
          </p:cNvPr>
          <p:cNvSpPr txBox="1"/>
          <p:nvPr/>
        </p:nvSpPr>
        <p:spPr>
          <a:xfrm>
            <a:off x="6119653" y="3035567"/>
            <a:ext cx="1883849" cy="276999"/>
          </a:xfrm>
          <a:prstGeom prst="rect">
            <a:avLst/>
          </a:prstGeom>
          <a:noFill/>
        </p:spPr>
        <p:txBody>
          <a:bodyPr wrap="none" rtlCol="0">
            <a:spAutoFit/>
          </a:bodyPr>
          <a:lstStyle/>
          <a:p>
            <a:r>
              <a:rPr lang="en-US" sz="1200" b="1" dirty="0">
                <a:solidFill>
                  <a:schemeClr val="tx2"/>
                </a:solidFill>
              </a:rPr>
              <a:t>Data platforms need to </a:t>
            </a:r>
          </a:p>
        </p:txBody>
      </p:sp>
      <p:sp>
        <p:nvSpPr>
          <p:cNvPr id="19" name="TextBox 18">
            <a:extLst>
              <a:ext uri="{FF2B5EF4-FFF2-40B4-BE49-F238E27FC236}">
                <a16:creationId xmlns:a16="http://schemas.microsoft.com/office/drawing/2014/main" id="{3D52E893-5607-4C9D-AAC9-FD0C85053AEC}"/>
              </a:ext>
            </a:extLst>
          </p:cNvPr>
          <p:cNvSpPr txBox="1"/>
          <p:nvPr/>
        </p:nvSpPr>
        <p:spPr>
          <a:xfrm>
            <a:off x="4945117" y="3603135"/>
            <a:ext cx="1210588" cy="738664"/>
          </a:xfrm>
          <a:prstGeom prst="rect">
            <a:avLst/>
          </a:prstGeom>
          <a:noFill/>
        </p:spPr>
        <p:txBody>
          <a:bodyPr wrap="none" rtlCol="0">
            <a:spAutoFit/>
          </a:bodyPr>
          <a:lstStyle/>
          <a:p>
            <a:r>
              <a:rPr lang="en-US" sz="1200" dirty="0">
                <a:solidFill>
                  <a:schemeClr val="tx2"/>
                </a:solidFill>
              </a:rPr>
              <a:t>grows</a:t>
            </a:r>
          </a:p>
          <a:p>
            <a:r>
              <a:rPr lang="en-US" sz="1600" b="1" dirty="0">
                <a:solidFill>
                  <a:schemeClr val="tx2"/>
                </a:solidFill>
              </a:rPr>
              <a:t>&gt;10X</a:t>
            </a:r>
          </a:p>
          <a:p>
            <a:r>
              <a:rPr lang="en-US" sz="1200" b="1" dirty="0">
                <a:solidFill>
                  <a:schemeClr val="tx2"/>
                </a:solidFill>
              </a:rPr>
              <a:t>Every 5 years</a:t>
            </a:r>
            <a:r>
              <a:rPr lang="en-US" sz="1400" dirty="0">
                <a:solidFill>
                  <a:schemeClr val="tx2"/>
                </a:solidFill>
              </a:rPr>
              <a:t> </a:t>
            </a:r>
          </a:p>
        </p:txBody>
      </p:sp>
      <p:sp>
        <p:nvSpPr>
          <p:cNvPr id="20" name="TextBox 19">
            <a:extLst>
              <a:ext uri="{FF2B5EF4-FFF2-40B4-BE49-F238E27FC236}">
                <a16:creationId xmlns:a16="http://schemas.microsoft.com/office/drawing/2014/main" id="{4BD32014-7976-4882-9EC9-11F1CE83AF35}"/>
              </a:ext>
            </a:extLst>
          </p:cNvPr>
          <p:cNvSpPr txBox="1"/>
          <p:nvPr/>
        </p:nvSpPr>
        <p:spPr>
          <a:xfrm>
            <a:off x="6232630" y="3597877"/>
            <a:ext cx="723275" cy="707886"/>
          </a:xfrm>
          <a:prstGeom prst="rect">
            <a:avLst/>
          </a:prstGeom>
          <a:noFill/>
        </p:spPr>
        <p:txBody>
          <a:bodyPr wrap="none" rtlCol="0">
            <a:spAutoFit/>
          </a:bodyPr>
          <a:lstStyle/>
          <a:p>
            <a:r>
              <a:rPr lang="en-US" sz="1200" dirty="0">
                <a:solidFill>
                  <a:schemeClr val="tx2"/>
                </a:solidFill>
              </a:rPr>
              <a:t>live for </a:t>
            </a:r>
          </a:p>
          <a:p>
            <a:r>
              <a:rPr lang="en-US" sz="1600" b="1" dirty="0">
                <a:solidFill>
                  <a:schemeClr val="tx2"/>
                </a:solidFill>
              </a:rPr>
              <a:t>15</a:t>
            </a:r>
            <a:endParaRPr lang="en-US" sz="1200" b="1" dirty="0">
              <a:solidFill>
                <a:schemeClr val="tx2"/>
              </a:solidFill>
            </a:endParaRPr>
          </a:p>
          <a:p>
            <a:r>
              <a:rPr lang="en-US" sz="1200" dirty="0">
                <a:solidFill>
                  <a:schemeClr val="tx2"/>
                </a:solidFill>
              </a:rPr>
              <a:t>years</a:t>
            </a:r>
          </a:p>
        </p:txBody>
      </p:sp>
      <p:sp>
        <p:nvSpPr>
          <p:cNvPr id="21" name="TextBox 20">
            <a:extLst>
              <a:ext uri="{FF2B5EF4-FFF2-40B4-BE49-F238E27FC236}">
                <a16:creationId xmlns:a16="http://schemas.microsoft.com/office/drawing/2014/main" id="{6980DDD4-2D94-412A-ADE4-28DDA313AFAE}"/>
              </a:ext>
            </a:extLst>
          </p:cNvPr>
          <p:cNvSpPr txBox="1"/>
          <p:nvPr/>
        </p:nvSpPr>
        <p:spPr>
          <a:xfrm>
            <a:off x="7551683" y="3600504"/>
            <a:ext cx="1002385" cy="707886"/>
          </a:xfrm>
          <a:prstGeom prst="rect">
            <a:avLst/>
          </a:prstGeom>
          <a:noFill/>
        </p:spPr>
        <p:txBody>
          <a:bodyPr wrap="square" rtlCol="0">
            <a:spAutoFit/>
          </a:bodyPr>
          <a:lstStyle/>
          <a:p>
            <a:r>
              <a:rPr lang="en-US" sz="1200" dirty="0">
                <a:solidFill>
                  <a:schemeClr val="tx2"/>
                </a:solidFill>
              </a:rPr>
              <a:t>scale</a:t>
            </a:r>
          </a:p>
          <a:p>
            <a:r>
              <a:rPr lang="en-US" sz="1600" b="1" dirty="0">
                <a:solidFill>
                  <a:schemeClr val="tx2"/>
                </a:solidFill>
              </a:rPr>
              <a:t>1000X</a:t>
            </a:r>
            <a:endParaRPr lang="en-US" sz="1200" b="1" dirty="0">
              <a:solidFill>
                <a:schemeClr val="tx2"/>
              </a:solidFill>
            </a:endParaRPr>
          </a:p>
          <a:p>
            <a:endParaRPr lang="en-US" sz="1200" b="1" dirty="0">
              <a:solidFill>
                <a:schemeClr val="tx2"/>
              </a:solidFill>
            </a:endParaRPr>
          </a:p>
        </p:txBody>
      </p:sp>
      <p:sp>
        <p:nvSpPr>
          <p:cNvPr id="2" name="Title 1">
            <a:extLst>
              <a:ext uri="{FF2B5EF4-FFF2-40B4-BE49-F238E27FC236}">
                <a16:creationId xmlns:a16="http://schemas.microsoft.com/office/drawing/2014/main" id="{56404892-BB4D-49A0-92FD-43E80F71E1E7}"/>
              </a:ext>
            </a:extLst>
          </p:cNvPr>
          <p:cNvSpPr>
            <a:spLocks noGrp="1"/>
          </p:cNvSpPr>
          <p:nvPr>
            <p:ph type="title"/>
          </p:nvPr>
        </p:nvSpPr>
        <p:spPr/>
        <p:txBody>
          <a:bodyPr/>
          <a:lstStyle/>
          <a:p>
            <a:r>
              <a:rPr lang="nb-NO" dirty="0"/>
              <a:t>GI AWS+ | data lake Enables…..</a:t>
            </a:r>
            <a:endParaRPr lang="en-IN" dirty="0"/>
          </a:p>
        </p:txBody>
      </p:sp>
      <p:sp>
        <p:nvSpPr>
          <p:cNvPr id="4" name="Content Placeholder 3">
            <a:extLst>
              <a:ext uri="{FF2B5EF4-FFF2-40B4-BE49-F238E27FC236}">
                <a16:creationId xmlns:a16="http://schemas.microsoft.com/office/drawing/2014/main" id="{8BFAB975-7C0C-45C4-887A-08E07F9B7FB4}"/>
              </a:ext>
            </a:extLst>
          </p:cNvPr>
          <p:cNvSpPr>
            <a:spLocks noGrp="1"/>
          </p:cNvSpPr>
          <p:nvPr>
            <p:ph idx="1"/>
          </p:nvPr>
        </p:nvSpPr>
        <p:spPr/>
        <p:txBody>
          <a:bodyPr>
            <a:normAutofit/>
          </a:bodyPr>
          <a:lstStyle/>
          <a:p>
            <a:pPr marL="0" indent="0">
              <a:lnSpc>
                <a:spcPct val="100000"/>
              </a:lnSpc>
              <a:buNone/>
            </a:pPr>
            <a:r>
              <a:rPr lang="en-US" sz="1200" dirty="0"/>
              <a:t>A data lake is a centralized repository that allows to store all your structured and unstructured data at any scale. It can store the data as-is, without having to first structure the data, and run different types of analytics—from dashboards and visualizations to big data processing, real-time analytics, and machine learning to guide better decisions.</a:t>
            </a:r>
          </a:p>
        </p:txBody>
      </p:sp>
    </p:spTree>
    <p:extLst>
      <p:ext uri="{BB962C8B-B14F-4D97-AF65-F5344CB8AC3E}">
        <p14:creationId xmlns:p14="http://schemas.microsoft.com/office/powerpoint/2010/main" val="2706779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A1F3C97-4D9F-481A-BA44-BE1C23E26AA6}"/>
              </a:ext>
            </a:extLst>
          </p:cNvPr>
          <p:cNvSpPr/>
          <p:nvPr/>
        </p:nvSpPr>
        <p:spPr>
          <a:xfrm>
            <a:off x="514773" y="1865971"/>
            <a:ext cx="8134774" cy="3126287"/>
          </a:xfrm>
          <a:prstGeom prst="rect">
            <a:avLst/>
          </a:prstGeom>
          <a:solidFill>
            <a:sysClr val="window" lastClr="FFFFFF">
              <a:lumMod val="20000"/>
              <a:lumOff val="80000"/>
              <a:alpha val="13000"/>
            </a:sysClr>
          </a:solidFill>
          <a:ln w="9525" cap="flat" cmpd="sng" algn="ctr">
            <a:solidFill>
              <a:srgbClr val="474746"/>
            </a:solidFill>
            <a:prstDash val="dash"/>
          </a:ln>
          <a:effectLst/>
        </p:spPr>
        <p:txBody>
          <a:bodyPr lIns="91438" tIns="45719" rIns="91438" bIns="45719" rtlCol="0" anchor="ctr"/>
          <a:lstStyle/>
          <a:p>
            <a:pPr algn="ctr" defTabSz="457189">
              <a:defRPr/>
            </a:pPr>
            <a:endParaRPr lang="en-US" sz="1800" dirty="0">
              <a:solidFill>
                <a:prstClr val="white"/>
              </a:solidFill>
            </a:endParaRPr>
          </a:p>
        </p:txBody>
      </p:sp>
      <p:grpSp>
        <p:nvGrpSpPr>
          <p:cNvPr id="25" name="Group 24">
            <a:extLst>
              <a:ext uri="{FF2B5EF4-FFF2-40B4-BE49-F238E27FC236}">
                <a16:creationId xmlns:a16="http://schemas.microsoft.com/office/drawing/2014/main" id="{771CA6D8-301E-4215-8B39-2811D1DF60E5}"/>
              </a:ext>
            </a:extLst>
          </p:cNvPr>
          <p:cNvGrpSpPr/>
          <p:nvPr/>
        </p:nvGrpSpPr>
        <p:grpSpPr>
          <a:xfrm>
            <a:off x="686751" y="2110692"/>
            <a:ext cx="7855342" cy="578886"/>
            <a:chOff x="559371" y="2209800"/>
            <a:chExt cx="8199393" cy="655740"/>
          </a:xfrm>
        </p:grpSpPr>
        <p:sp>
          <p:nvSpPr>
            <p:cNvPr id="26" name="Freeform 4">
              <a:extLst>
                <a:ext uri="{FF2B5EF4-FFF2-40B4-BE49-F238E27FC236}">
                  <a16:creationId xmlns:a16="http://schemas.microsoft.com/office/drawing/2014/main" id="{C34BC87A-57D1-4F76-A352-DA5656E83FA0}"/>
                </a:ext>
              </a:extLst>
            </p:cNvPr>
            <p:cNvSpPr/>
            <p:nvPr/>
          </p:nvSpPr>
          <p:spPr>
            <a:xfrm>
              <a:off x="559371" y="2209800"/>
              <a:ext cx="2411586" cy="655740"/>
            </a:xfrm>
            <a:custGeom>
              <a:avLst/>
              <a:gdLst>
                <a:gd name="connsiteX0" fmla="*/ 0 w 2411586"/>
                <a:gd name="connsiteY0" fmla="*/ 0 h 655740"/>
                <a:gd name="connsiteX1" fmla="*/ 2083716 w 2411586"/>
                <a:gd name="connsiteY1" fmla="*/ 0 h 655740"/>
                <a:gd name="connsiteX2" fmla="*/ 2411586 w 2411586"/>
                <a:gd name="connsiteY2" fmla="*/ 327870 h 655740"/>
                <a:gd name="connsiteX3" fmla="*/ 2083716 w 2411586"/>
                <a:gd name="connsiteY3" fmla="*/ 655740 h 655740"/>
                <a:gd name="connsiteX4" fmla="*/ 0 w 2411586"/>
                <a:gd name="connsiteY4" fmla="*/ 655740 h 655740"/>
                <a:gd name="connsiteX5" fmla="*/ 0 w 2411586"/>
                <a:gd name="connsiteY5" fmla="*/ 0 h 6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1586" h="655740">
                  <a:moveTo>
                    <a:pt x="0" y="0"/>
                  </a:moveTo>
                  <a:lnTo>
                    <a:pt x="2083716" y="0"/>
                  </a:lnTo>
                  <a:lnTo>
                    <a:pt x="2411586" y="327870"/>
                  </a:lnTo>
                  <a:lnTo>
                    <a:pt x="2083716" y="655740"/>
                  </a:lnTo>
                  <a:lnTo>
                    <a:pt x="0" y="655740"/>
                  </a:lnTo>
                  <a:lnTo>
                    <a:pt x="0" y="0"/>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96012" tIns="48006" rIns="146954" bIns="48006" numCol="1" spcCol="1270" anchor="ctr" anchorCtr="0">
              <a:noAutofit/>
            </a:bodyPr>
            <a:lstStyle/>
            <a:p>
              <a:pPr algn="ctr" defTabSz="1066773">
                <a:lnSpc>
                  <a:spcPct val="90000"/>
                </a:lnSpc>
                <a:spcBef>
                  <a:spcPct val="0"/>
                </a:spcBef>
                <a:spcAft>
                  <a:spcPct val="35000"/>
                </a:spcAft>
                <a:defRPr/>
              </a:pPr>
              <a:r>
                <a:rPr lang="en-US" sz="1600" b="1" dirty="0">
                  <a:solidFill>
                    <a:schemeClr val="bg1"/>
                  </a:solidFill>
                </a:rPr>
                <a:t>Source</a:t>
              </a:r>
            </a:p>
          </p:txBody>
        </p:sp>
        <p:sp>
          <p:nvSpPr>
            <p:cNvPr id="27" name="Freeform 5">
              <a:extLst>
                <a:ext uri="{FF2B5EF4-FFF2-40B4-BE49-F238E27FC236}">
                  <a16:creationId xmlns:a16="http://schemas.microsoft.com/office/drawing/2014/main" id="{79339D1D-9D3C-4C85-9705-507B61FF07A0}"/>
                </a:ext>
              </a:extLst>
            </p:cNvPr>
            <p:cNvSpPr/>
            <p:nvPr/>
          </p:nvSpPr>
          <p:spPr>
            <a:xfrm>
              <a:off x="2488640" y="2209800"/>
              <a:ext cx="2411586" cy="655740"/>
            </a:xfrm>
            <a:custGeom>
              <a:avLst/>
              <a:gdLst>
                <a:gd name="connsiteX0" fmla="*/ 0 w 2411586"/>
                <a:gd name="connsiteY0" fmla="*/ 0 h 655740"/>
                <a:gd name="connsiteX1" fmla="*/ 2083716 w 2411586"/>
                <a:gd name="connsiteY1" fmla="*/ 0 h 655740"/>
                <a:gd name="connsiteX2" fmla="*/ 2411586 w 2411586"/>
                <a:gd name="connsiteY2" fmla="*/ 327870 h 655740"/>
                <a:gd name="connsiteX3" fmla="*/ 2083716 w 2411586"/>
                <a:gd name="connsiteY3" fmla="*/ 655740 h 655740"/>
                <a:gd name="connsiteX4" fmla="*/ 0 w 2411586"/>
                <a:gd name="connsiteY4" fmla="*/ 655740 h 655740"/>
                <a:gd name="connsiteX5" fmla="*/ 327870 w 2411586"/>
                <a:gd name="connsiteY5" fmla="*/ 327870 h 655740"/>
                <a:gd name="connsiteX6" fmla="*/ 0 w 2411586"/>
                <a:gd name="connsiteY6" fmla="*/ 0 h 6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1586" h="655740">
                  <a:moveTo>
                    <a:pt x="0" y="0"/>
                  </a:moveTo>
                  <a:lnTo>
                    <a:pt x="2083716" y="0"/>
                  </a:lnTo>
                  <a:lnTo>
                    <a:pt x="2411586" y="327870"/>
                  </a:lnTo>
                  <a:lnTo>
                    <a:pt x="2083716" y="655740"/>
                  </a:lnTo>
                  <a:lnTo>
                    <a:pt x="0" y="655740"/>
                  </a:lnTo>
                  <a:lnTo>
                    <a:pt x="327870" y="327870"/>
                  </a:lnTo>
                  <a:lnTo>
                    <a:pt x="0" y="0"/>
                  </a:lnTo>
                  <a:close/>
                </a:path>
              </a:pathLst>
            </a:custGeom>
            <a:solidFill>
              <a:schemeClr val="accent2"/>
            </a:solidFill>
            <a:ln w="25400" cap="flat" cmpd="sng" algn="ctr">
              <a:solidFill>
                <a:sysClr val="window" lastClr="FFFFFF">
                  <a:hueOff val="0"/>
                  <a:satOff val="0"/>
                  <a:lumOff val="0"/>
                  <a:alphaOff val="0"/>
                </a:sysClr>
              </a:solidFill>
              <a:prstDash val="solid"/>
            </a:ln>
            <a:effectLst/>
          </p:spPr>
          <p:txBody>
            <a:bodyPr spcFirstLastPara="0" vert="horz" wrap="square" lIns="317912" tIns="48006" rIns="269906" bIns="48006" numCol="1" spcCol="1270" anchor="ctr" anchorCtr="0">
              <a:noAutofit/>
            </a:bodyPr>
            <a:lstStyle/>
            <a:p>
              <a:pPr algn="ctr" defTabSz="1066773">
                <a:lnSpc>
                  <a:spcPct val="90000"/>
                </a:lnSpc>
                <a:spcBef>
                  <a:spcPct val="0"/>
                </a:spcBef>
                <a:spcAft>
                  <a:spcPct val="35000"/>
                </a:spcAft>
                <a:defRPr/>
              </a:pPr>
              <a:r>
                <a:rPr lang="en-US" sz="1600" b="1" dirty="0">
                  <a:solidFill>
                    <a:schemeClr val="bg1"/>
                  </a:solidFill>
                </a:rPr>
                <a:t>Build</a:t>
              </a:r>
            </a:p>
          </p:txBody>
        </p:sp>
        <p:sp>
          <p:nvSpPr>
            <p:cNvPr id="28" name="Freeform 6">
              <a:extLst>
                <a:ext uri="{FF2B5EF4-FFF2-40B4-BE49-F238E27FC236}">
                  <a16:creationId xmlns:a16="http://schemas.microsoft.com/office/drawing/2014/main" id="{ADDC951B-CE1E-4B28-8214-1E387D7A22FA}"/>
                </a:ext>
              </a:extLst>
            </p:cNvPr>
            <p:cNvSpPr/>
            <p:nvPr/>
          </p:nvSpPr>
          <p:spPr>
            <a:xfrm>
              <a:off x="4417909" y="2209800"/>
              <a:ext cx="2411586" cy="655740"/>
            </a:xfrm>
            <a:custGeom>
              <a:avLst/>
              <a:gdLst>
                <a:gd name="connsiteX0" fmla="*/ 0 w 2411586"/>
                <a:gd name="connsiteY0" fmla="*/ 0 h 655740"/>
                <a:gd name="connsiteX1" fmla="*/ 2083716 w 2411586"/>
                <a:gd name="connsiteY1" fmla="*/ 0 h 655740"/>
                <a:gd name="connsiteX2" fmla="*/ 2411586 w 2411586"/>
                <a:gd name="connsiteY2" fmla="*/ 327870 h 655740"/>
                <a:gd name="connsiteX3" fmla="*/ 2083716 w 2411586"/>
                <a:gd name="connsiteY3" fmla="*/ 655740 h 655740"/>
                <a:gd name="connsiteX4" fmla="*/ 0 w 2411586"/>
                <a:gd name="connsiteY4" fmla="*/ 655740 h 655740"/>
                <a:gd name="connsiteX5" fmla="*/ 327870 w 2411586"/>
                <a:gd name="connsiteY5" fmla="*/ 327870 h 655740"/>
                <a:gd name="connsiteX6" fmla="*/ 0 w 2411586"/>
                <a:gd name="connsiteY6" fmla="*/ 0 h 6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1586" h="655740">
                  <a:moveTo>
                    <a:pt x="0" y="0"/>
                  </a:moveTo>
                  <a:lnTo>
                    <a:pt x="2083716" y="0"/>
                  </a:lnTo>
                  <a:lnTo>
                    <a:pt x="2411586" y="327870"/>
                  </a:lnTo>
                  <a:lnTo>
                    <a:pt x="2083716" y="655740"/>
                  </a:lnTo>
                  <a:lnTo>
                    <a:pt x="0" y="655740"/>
                  </a:lnTo>
                  <a:lnTo>
                    <a:pt x="327870" y="327870"/>
                  </a:lnTo>
                  <a:lnTo>
                    <a:pt x="0" y="0"/>
                  </a:lnTo>
                  <a:close/>
                </a:path>
              </a:pathLst>
            </a:custGeom>
            <a:solidFill>
              <a:schemeClr val="accent4"/>
            </a:solidFill>
            <a:ln w="25400" cap="flat" cmpd="sng" algn="ctr">
              <a:solidFill>
                <a:sysClr val="window" lastClr="FFFFFF">
                  <a:hueOff val="0"/>
                  <a:satOff val="0"/>
                  <a:lumOff val="0"/>
                  <a:alphaOff val="0"/>
                </a:sysClr>
              </a:solidFill>
              <a:prstDash val="solid"/>
            </a:ln>
            <a:effectLst/>
          </p:spPr>
          <p:txBody>
            <a:bodyPr spcFirstLastPara="0" vert="horz" wrap="square" lIns="317912" tIns="48006" rIns="269906" bIns="48006" numCol="1" spcCol="1270" anchor="ctr" anchorCtr="0">
              <a:noAutofit/>
            </a:bodyPr>
            <a:lstStyle/>
            <a:p>
              <a:pPr algn="ctr" defTabSz="1066773">
                <a:lnSpc>
                  <a:spcPct val="90000"/>
                </a:lnSpc>
                <a:spcBef>
                  <a:spcPct val="0"/>
                </a:spcBef>
                <a:spcAft>
                  <a:spcPct val="35000"/>
                </a:spcAft>
                <a:defRPr/>
              </a:pPr>
              <a:r>
                <a:rPr lang="en-US" sz="1600" b="1" dirty="0">
                  <a:solidFill>
                    <a:schemeClr val="bg1"/>
                  </a:solidFill>
                </a:rPr>
                <a:t>Test</a:t>
              </a:r>
            </a:p>
          </p:txBody>
        </p:sp>
        <p:sp>
          <p:nvSpPr>
            <p:cNvPr id="29" name="Freeform 7">
              <a:extLst>
                <a:ext uri="{FF2B5EF4-FFF2-40B4-BE49-F238E27FC236}">
                  <a16:creationId xmlns:a16="http://schemas.microsoft.com/office/drawing/2014/main" id="{CDD08811-6E4F-400D-9C28-F5E3BED702AC}"/>
                </a:ext>
              </a:extLst>
            </p:cNvPr>
            <p:cNvSpPr/>
            <p:nvPr/>
          </p:nvSpPr>
          <p:spPr>
            <a:xfrm>
              <a:off x="6347178" y="2209800"/>
              <a:ext cx="2411586" cy="655740"/>
            </a:xfrm>
            <a:custGeom>
              <a:avLst/>
              <a:gdLst>
                <a:gd name="connsiteX0" fmla="*/ 0 w 2411586"/>
                <a:gd name="connsiteY0" fmla="*/ 0 h 655740"/>
                <a:gd name="connsiteX1" fmla="*/ 2083716 w 2411586"/>
                <a:gd name="connsiteY1" fmla="*/ 0 h 655740"/>
                <a:gd name="connsiteX2" fmla="*/ 2411586 w 2411586"/>
                <a:gd name="connsiteY2" fmla="*/ 327870 h 655740"/>
                <a:gd name="connsiteX3" fmla="*/ 2083716 w 2411586"/>
                <a:gd name="connsiteY3" fmla="*/ 655740 h 655740"/>
                <a:gd name="connsiteX4" fmla="*/ 0 w 2411586"/>
                <a:gd name="connsiteY4" fmla="*/ 655740 h 655740"/>
                <a:gd name="connsiteX5" fmla="*/ 327870 w 2411586"/>
                <a:gd name="connsiteY5" fmla="*/ 327870 h 655740"/>
                <a:gd name="connsiteX6" fmla="*/ 0 w 2411586"/>
                <a:gd name="connsiteY6" fmla="*/ 0 h 65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1586" h="655740">
                  <a:moveTo>
                    <a:pt x="0" y="0"/>
                  </a:moveTo>
                  <a:lnTo>
                    <a:pt x="2083716" y="0"/>
                  </a:lnTo>
                  <a:lnTo>
                    <a:pt x="2411586" y="327870"/>
                  </a:lnTo>
                  <a:lnTo>
                    <a:pt x="2083716" y="655740"/>
                  </a:lnTo>
                  <a:lnTo>
                    <a:pt x="0" y="655740"/>
                  </a:lnTo>
                  <a:lnTo>
                    <a:pt x="327870" y="327870"/>
                  </a:lnTo>
                  <a:lnTo>
                    <a:pt x="0" y="0"/>
                  </a:lnTo>
                  <a:close/>
                </a:path>
              </a:pathLst>
            </a:custGeom>
            <a:solidFill>
              <a:schemeClr val="accent5"/>
            </a:solidFill>
            <a:ln w="25400" cap="flat" cmpd="sng" algn="ctr">
              <a:solidFill>
                <a:sysClr val="window" lastClr="FFFFFF">
                  <a:hueOff val="0"/>
                  <a:satOff val="0"/>
                  <a:lumOff val="0"/>
                  <a:alphaOff val="0"/>
                </a:sysClr>
              </a:solidFill>
              <a:prstDash val="solid"/>
            </a:ln>
            <a:effectLst/>
          </p:spPr>
          <p:txBody>
            <a:bodyPr spcFirstLastPara="0" vert="horz" wrap="square" lIns="317912" tIns="48006" rIns="269906" bIns="48006" numCol="1" spcCol="1270" anchor="ctr" anchorCtr="0">
              <a:noAutofit/>
            </a:bodyPr>
            <a:lstStyle/>
            <a:p>
              <a:pPr algn="ctr" defTabSz="1066773">
                <a:lnSpc>
                  <a:spcPct val="90000"/>
                </a:lnSpc>
                <a:spcBef>
                  <a:spcPct val="0"/>
                </a:spcBef>
                <a:spcAft>
                  <a:spcPct val="35000"/>
                </a:spcAft>
                <a:defRPr/>
              </a:pPr>
              <a:r>
                <a:rPr lang="en-US" sz="1600" b="1" dirty="0">
                  <a:solidFill>
                    <a:schemeClr val="bg1"/>
                  </a:solidFill>
                </a:rPr>
                <a:t>Production</a:t>
              </a:r>
            </a:p>
          </p:txBody>
        </p:sp>
      </p:grpSp>
      <p:sp>
        <p:nvSpPr>
          <p:cNvPr id="30" name="Left Brace 29">
            <a:extLst>
              <a:ext uri="{FF2B5EF4-FFF2-40B4-BE49-F238E27FC236}">
                <a16:creationId xmlns:a16="http://schemas.microsoft.com/office/drawing/2014/main" id="{826D083E-2554-4766-AABC-47CA220E388B}"/>
              </a:ext>
            </a:extLst>
          </p:cNvPr>
          <p:cNvSpPr/>
          <p:nvPr/>
        </p:nvSpPr>
        <p:spPr>
          <a:xfrm rot="16200000">
            <a:off x="4479880" y="1920251"/>
            <a:ext cx="375365" cy="4019910"/>
          </a:xfrm>
          <a:prstGeom prst="leftBrace">
            <a:avLst>
              <a:gd name="adj1" fmla="val 8333"/>
              <a:gd name="adj2" fmla="val 49674"/>
            </a:avLst>
          </a:prstGeom>
          <a:noFill/>
          <a:ln w="25400" cap="flat" cmpd="sng" algn="ctr">
            <a:solidFill>
              <a:srgbClr val="474746"/>
            </a:solidFill>
            <a:prstDash val="solid"/>
          </a:ln>
          <a:effectLst>
            <a:outerShdw blurRad="40000" dist="20000" dir="5400000" rotWithShape="0">
              <a:srgbClr val="000000">
                <a:alpha val="38000"/>
              </a:srgbClr>
            </a:outerShdw>
          </a:effectLst>
        </p:spPr>
        <p:txBody>
          <a:bodyPr lIns="91438" tIns="45719" rIns="91438" bIns="45719" rtlCol="0" anchor="ctr"/>
          <a:lstStyle/>
          <a:p>
            <a:pPr algn="ctr" defTabSz="457189">
              <a:defRPr/>
            </a:pPr>
            <a:endParaRPr lang="en-US" sz="1800" dirty="0">
              <a:solidFill>
                <a:srgbClr val="474746"/>
              </a:solidFill>
            </a:endParaRPr>
          </a:p>
        </p:txBody>
      </p:sp>
      <p:grpSp>
        <p:nvGrpSpPr>
          <p:cNvPr id="31" name="Group 30">
            <a:extLst>
              <a:ext uri="{FF2B5EF4-FFF2-40B4-BE49-F238E27FC236}">
                <a16:creationId xmlns:a16="http://schemas.microsoft.com/office/drawing/2014/main" id="{95849F8A-6F3B-4C5F-B26A-4BADBAE23122}"/>
              </a:ext>
            </a:extLst>
          </p:cNvPr>
          <p:cNvGrpSpPr/>
          <p:nvPr/>
        </p:nvGrpSpPr>
        <p:grpSpPr>
          <a:xfrm>
            <a:off x="5125561" y="2807160"/>
            <a:ext cx="936475" cy="1074214"/>
            <a:chOff x="4834354" y="2949819"/>
            <a:chExt cx="1445619" cy="1658241"/>
          </a:xfrm>
        </p:grpSpPr>
        <p:sp>
          <p:nvSpPr>
            <p:cNvPr id="32" name="TextBox 31">
              <a:extLst>
                <a:ext uri="{FF2B5EF4-FFF2-40B4-BE49-F238E27FC236}">
                  <a16:creationId xmlns:a16="http://schemas.microsoft.com/office/drawing/2014/main" id="{A8EE9015-A556-4A2B-9299-E9325355F22D}"/>
                </a:ext>
              </a:extLst>
            </p:cNvPr>
            <p:cNvSpPr txBox="1"/>
            <p:nvPr/>
          </p:nvSpPr>
          <p:spPr>
            <a:xfrm>
              <a:off x="4834354" y="3895398"/>
              <a:ext cx="1445619" cy="712662"/>
            </a:xfrm>
            <a:prstGeom prst="rect">
              <a:avLst/>
            </a:prstGeom>
            <a:noFill/>
          </p:spPr>
          <p:txBody>
            <a:bodyPr wrap="none" rtlCol="0">
              <a:spAutoFit/>
            </a:bodyPr>
            <a:lstStyle/>
            <a:p>
              <a:pPr algn="ctr" defTabSz="457189"/>
              <a:r>
                <a:rPr lang="en-US" sz="1200" dirty="0">
                  <a:solidFill>
                    <a:srgbClr val="474746"/>
                  </a:solidFill>
                </a:rPr>
                <a:t>Third Party</a:t>
              </a:r>
              <a:br>
                <a:rPr lang="en-US" sz="1200" dirty="0">
                  <a:solidFill>
                    <a:srgbClr val="474746"/>
                  </a:solidFill>
                </a:rPr>
              </a:br>
              <a:r>
                <a:rPr lang="en-US" sz="1200" dirty="0">
                  <a:solidFill>
                    <a:srgbClr val="474746"/>
                  </a:solidFill>
                </a:rPr>
                <a:t>Tooling</a:t>
              </a:r>
            </a:p>
          </p:txBody>
        </p:sp>
        <p:pic>
          <p:nvPicPr>
            <p:cNvPr id="33" name="Picture 32">
              <a:extLst>
                <a:ext uri="{FF2B5EF4-FFF2-40B4-BE49-F238E27FC236}">
                  <a16:creationId xmlns:a16="http://schemas.microsoft.com/office/drawing/2014/main" id="{4E54EB82-8205-4996-A15C-D797386A1F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0352" y="2949819"/>
              <a:ext cx="973623" cy="973623"/>
            </a:xfrm>
            <a:prstGeom prst="rect">
              <a:avLst/>
            </a:prstGeom>
          </p:spPr>
        </p:pic>
      </p:grpSp>
      <p:grpSp>
        <p:nvGrpSpPr>
          <p:cNvPr id="34" name="Group 33">
            <a:extLst>
              <a:ext uri="{FF2B5EF4-FFF2-40B4-BE49-F238E27FC236}">
                <a16:creationId xmlns:a16="http://schemas.microsoft.com/office/drawing/2014/main" id="{EDA07EC9-4689-4F8A-9E0F-C6CF39F7FA52}"/>
              </a:ext>
            </a:extLst>
          </p:cNvPr>
          <p:cNvGrpSpPr/>
          <p:nvPr/>
        </p:nvGrpSpPr>
        <p:grpSpPr>
          <a:xfrm>
            <a:off x="754774" y="2798646"/>
            <a:ext cx="1481496" cy="861372"/>
            <a:chOff x="4404798" y="1981242"/>
            <a:chExt cx="2713809" cy="1434422"/>
          </a:xfrm>
        </p:grpSpPr>
        <p:sp>
          <p:nvSpPr>
            <p:cNvPr id="35" name="TextBox 34">
              <a:extLst>
                <a:ext uri="{FF2B5EF4-FFF2-40B4-BE49-F238E27FC236}">
                  <a16:creationId xmlns:a16="http://schemas.microsoft.com/office/drawing/2014/main" id="{E4A789DE-97A1-4175-83AE-C1A9EEE47286}"/>
                </a:ext>
              </a:extLst>
            </p:cNvPr>
            <p:cNvSpPr txBox="1"/>
            <p:nvPr/>
          </p:nvSpPr>
          <p:spPr>
            <a:xfrm>
              <a:off x="4404798" y="2954384"/>
              <a:ext cx="2713809" cy="461280"/>
            </a:xfrm>
            <a:prstGeom prst="rect">
              <a:avLst/>
            </a:prstGeom>
            <a:noFill/>
          </p:spPr>
          <p:txBody>
            <a:bodyPr wrap="none" rtlCol="0">
              <a:spAutoFit/>
            </a:bodyPr>
            <a:lstStyle/>
            <a:p>
              <a:pPr algn="ctr" defTabSz="457189"/>
              <a:r>
                <a:rPr lang="en-US" sz="1200" b="1" dirty="0">
                  <a:solidFill>
                    <a:srgbClr val="474746"/>
                  </a:solidFill>
                </a:rPr>
                <a:t>AWS </a:t>
              </a:r>
              <a:r>
                <a:rPr lang="en-US" sz="1200" dirty="0">
                  <a:solidFill>
                    <a:srgbClr val="474746"/>
                  </a:solidFill>
                </a:rPr>
                <a:t>CodeCommit</a:t>
              </a:r>
            </a:p>
          </p:txBody>
        </p:sp>
        <p:pic>
          <p:nvPicPr>
            <p:cNvPr id="36" name="Picture 35">
              <a:extLst>
                <a:ext uri="{FF2B5EF4-FFF2-40B4-BE49-F238E27FC236}">
                  <a16:creationId xmlns:a16="http://schemas.microsoft.com/office/drawing/2014/main" id="{A4EBA082-EDD9-433D-8D47-2FEAE08896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96804" y="1981242"/>
              <a:ext cx="1129797" cy="1081569"/>
            </a:xfrm>
            <a:prstGeom prst="rect">
              <a:avLst/>
            </a:prstGeom>
          </p:spPr>
        </p:pic>
      </p:grpSp>
      <p:grpSp>
        <p:nvGrpSpPr>
          <p:cNvPr id="37" name="Group 36">
            <a:extLst>
              <a:ext uri="{FF2B5EF4-FFF2-40B4-BE49-F238E27FC236}">
                <a16:creationId xmlns:a16="http://schemas.microsoft.com/office/drawing/2014/main" id="{67B39D5E-D96E-46B0-B718-1224ADB6C2D0}"/>
              </a:ext>
            </a:extLst>
          </p:cNvPr>
          <p:cNvGrpSpPr/>
          <p:nvPr/>
        </p:nvGrpSpPr>
        <p:grpSpPr>
          <a:xfrm>
            <a:off x="3031039" y="2775762"/>
            <a:ext cx="1292341" cy="935365"/>
            <a:chOff x="6923249" y="1906407"/>
            <a:chExt cx="2088713" cy="1511759"/>
          </a:xfrm>
        </p:grpSpPr>
        <p:sp>
          <p:nvSpPr>
            <p:cNvPr id="38" name="TextBox 37">
              <a:extLst>
                <a:ext uri="{FF2B5EF4-FFF2-40B4-BE49-F238E27FC236}">
                  <a16:creationId xmlns:a16="http://schemas.microsoft.com/office/drawing/2014/main" id="{ADF3F873-87DD-4473-A0CB-93FA38A2C3A4}"/>
                </a:ext>
              </a:extLst>
            </p:cNvPr>
            <p:cNvSpPr txBox="1"/>
            <p:nvPr/>
          </p:nvSpPr>
          <p:spPr>
            <a:xfrm>
              <a:off x="6923249" y="2970474"/>
              <a:ext cx="2088713" cy="447692"/>
            </a:xfrm>
            <a:prstGeom prst="rect">
              <a:avLst/>
            </a:prstGeom>
            <a:noFill/>
          </p:spPr>
          <p:txBody>
            <a:bodyPr wrap="none" rtlCol="0">
              <a:spAutoFit/>
            </a:bodyPr>
            <a:lstStyle/>
            <a:p>
              <a:pPr algn="ctr" defTabSz="457189"/>
              <a:r>
                <a:rPr lang="en-US" sz="1200" b="1" dirty="0">
                  <a:solidFill>
                    <a:srgbClr val="474746"/>
                  </a:solidFill>
                </a:rPr>
                <a:t>AWS </a:t>
              </a:r>
              <a:r>
                <a:rPr lang="en-US" sz="1200" dirty="0">
                  <a:solidFill>
                    <a:srgbClr val="474746"/>
                  </a:solidFill>
                </a:rPr>
                <a:t>CodeBuild</a:t>
              </a:r>
            </a:p>
          </p:txBody>
        </p:sp>
        <p:pic>
          <p:nvPicPr>
            <p:cNvPr id="39" name="Picture 38">
              <a:extLst>
                <a:ext uri="{FF2B5EF4-FFF2-40B4-BE49-F238E27FC236}">
                  <a16:creationId xmlns:a16="http://schemas.microsoft.com/office/drawing/2014/main" id="{C227042F-6DC5-41B6-9B90-844397C53B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94570" y="1906407"/>
              <a:ext cx="1146068" cy="1189529"/>
            </a:xfrm>
            <a:prstGeom prst="rect">
              <a:avLst/>
            </a:prstGeom>
          </p:spPr>
        </p:pic>
      </p:grpSp>
      <p:grpSp>
        <p:nvGrpSpPr>
          <p:cNvPr id="40" name="Group 39">
            <a:extLst>
              <a:ext uri="{FF2B5EF4-FFF2-40B4-BE49-F238E27FC236}">
                <a16:creationId xmlns:a16="http://schemas.microsoft.com/office/drawing/2014/main" id="{FE693B9C-703A-4226-9851-A6E3034D8433}"/>
              </a:ext>
            </a:extLst>
          </p:cNvPr>
          <p:cNvGrpSpPr/>
          <p:nvPr/>
        </p:nvGrpSpPr>
        <p:grpSpPr>
          <a:xfrm>
            <a:off x="6870886" y="2798647"/>
            <a:ext cx="1428596" cy="916434"/>
            <a:chOff x="2476848" y="2387727"/>
            <a:chExt cx="2201456" cy="1412217"/>
          </a:xfrm>
        </p:grpSpPr>
        <p:sp>
          <p:nvSpPr>
            <p:cNvPr id="41" name="TextBox 40">
              <a:extLst>
                <a:ext uri="{FF2B5EF4-FFF2-40B4-BE49-F238E27FC236}">
                  <a16:creationId xmlns:a16="http://schemas.microsoft.com/office/drawing/2014/main" id="{F204F628-D3BD-45EA-96BD-58D992E59708}"/>
                </a:ext>
              </a:extLst>
            </p:cNvPr>
            <p:cNvSpPr txBox="1"/>
            <p:nvPr/>
          </p:nvSpPr>
          <p:spPr>
            <a:xfrm>
              <a:off x="2476848" y="3373091"/>
              <a:ext cx="2201456" cy="426853"/>
            </a:xfrm>
            <a:prstGeom prst="rect">
              <a:avLst/>
            </a:prstGeom>
            <a:noFill/>
          </p:spPr>
          <p:txBody>
            <a:bodyPr wrap="none" rtlCol="0">
              <a:spAutoFit/>
            </a:bodyPr>
            <a:lstStyle/>
            <a:p>
              <a:pPr algn="ctr" defTabSz="457189"/>
              <a:r>
                <a:rPr lang="en-US" sz="1200" b="1" dirty="0">
                  <a:solidFill>
                    <a:srgbClr val="474746"/>
                  </a:solidFill>
                </a:rPr>
                <a:t>AWS </a:t>
              </a:r>
              <a:r>
                <a:rPr lang="en-US" sz="1200" dirty="0">
                  <a:solidFill>
                    <a:srgbClr val="474746"/>
                  </a:solidFill>
                </a:rPr>
                <a:t>CodeDeploy</a:t>
              </a:r>
            </a:p>
          </p:txBody>
        </p:sp>
        <p:pic>
          <p:nvPicPr>
            <p:cNvPr id="42" name="Picture 41">
              <a:extLst>
                <a:ext uri="{FF2B5EF4-FFF2-40B4-BE49-F238E27FC236}">
                  <a16:creationId xmlns:a16="http://schemas.microsoft.com/office/drawing/2014/main" id="{971BB183-2618-42E5-9053-192DF435ECF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30526" y="2387727"/>
              <a:ext cx="1094100" cy="1031060"/>
            </a:xfrm>
            <a:prstGeom prst="rect">
              <a:avLst/>
            </a:prstGeom>
          </p:spPr>
        </p:pic>
      </p:grpSp>
      <p:grpSp>
        <p:nvGrpSpPr>
          <p:cNvPr id="43" name="Group 42">
            <a:extLst>
              <a:ext uri="{FF2B5EF4-FFF2-40B4-BE49-F238E27FC236}">
                <a16:creationId xmlns:a16="http://schemas.microsoft.com/office/drawing/2014/main" id="{51EF5299-D6D4-445A-BC28-255B8D053044}"/>
              </a:ext>
            </a:extLst>
          </p:cNvPr>
          <p:cNvGrpSpPr/>
          <p:nvPr/>
        </p:nvGrpSpPr>
        <p:grpSpPr>
          <a:xfrm>
            <a:off x="3919600" y="4144023"/>
            <a:ext cx="1495923" cy="820229"/>
            <a:chOff x="70" y="2310146"/>
            <a:chExt cx="2721383" cy="1492159"/>
          </a:xfrm>
        </p:grpSpPr>
        <p:sp>
          <p:nvSpPr>
            <p:cNvPr id="44" name="TextBox 43">
              <a:extLst>
                <a:ext uri="{FF2B5EF4-FFF2-40B4-BE49-F238E27FC236}">
                  <a16:creationId xmlns:a16="http://schemas.microsoft.com/office/drawing/2014/main" id="{323F385D-0814-4830-A299-B03150243E44}"/>
                </a:ext>
              </a:extLst>
            </p:cNvPr>
            <p:cNvSpPr txBox="1"/>
            <p:nvPr/>
          </p:nvSpPr>
          <p:spPr>
            <a:xfrm>
              <a:off x="70" y="3298389"/>
              <a:ext cx="2721383" cy="503916"/>
            </a:xfrm>
            <a:prstGeom prst="rect">
              <a:avLst/>
            </a:prstGeom>
            <a:noFill/>
          </p:spPr>
          <p:txBody>
            <a:bodyPr wrap="none" rtlCol="0">
              <a:spAutoFit/>
            </a:bodyPr>
            <a:lstStyle/>
            <a:p>
              <a:pPr algn="ctr" defTabSz="457189"/>
              <a:r>
                <a:rPr lang="en-US" sz="1200" b="1" dirty="0">
                  <a:solidFill>
                    <a:srgbClr val="474746"/>
                  </a:solidFill>
                </a:rPr>
                <a:t>AWS </a:t>
              </a:r>
              <a:r>
                <a:rPr lang="en-US" sz="1200" dirty="0">
                  <a:solidFill>
                    <a:srgbClr val="474746"/>
                  </a:solidFill>
                </a:rPr>
                <a:t>CodePipeline</a:t>
              </a:r>
            </a:p>
          </p:txBody>
        </p:sp>
        <p:pic>
          <p:nvPicPr>
            <p:cNvPr id="45" name="Picture 44">
              <a:extLst>
                <a:ext uri="{FF2B5EF4-FFF2-40B4-BE49-F238E27FC236}">
                  <a16:creationId xmlns:a16="http://schemas.microsoft.com/office/drawing/2014/main" id="{12665318-1724-4CC2-8BD5-9ABF91BB5B1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74192" y="2310146"/>
              <a:ext cx="973138" cy="1047086"/>
            </a:xfrm>
            <a:prstGeom prst="rect">
              <a:avLst/>
            </a:prstGeom>
          </p:spPr>
        </p:pic>
      </p:grpSp>
      <p:pic>
        <p:nvPicPr>
          <p:cNvPr id="46" name="Picture 45">
            <a:extLst>
              <a:ext uri="{FF2B5EF4-FFF2-40B4-BE49-F238E27FC236}">
                <a16:creationId xmlns:a16="http://schemas.microsoft.com/office/drawing/2014/main" id="{F6C0E94F-DD83-4D05-9185-42D6C0B719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24423" y="2971715"/>
            <a:ext cx="466366" cy="466366"/>
          </a:xfrm>
          <a:prstGeom prst="rect">
            <a:avLst/>
          </a:prstGeom>
        </p:spPr>
      </p:pic>
      <p:pic>
        <p:nvPicPr>
          <p:cNvPr id="47" name="Picture 46">
            <a:extLst>
              <a:ext uri="{FF2B5EF4-FFF2-40B4-BE49-F238E27FC236}">
                <a16:creationId xmlns:a16="http://schemas.microsoft.com/office/drawing/2014/main" id="{407CE902-752C-461E-B05B-08A131D3B7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09340" y="2971715"/>
            <a:ext cx="466366" cy="466366"/>
          </a:xfrm>
          <a:prstGeom prst="rect">
            <a:avLst/>
          </a:prstGeom>
        </p:spPr>
      </p:pic>
      <p:pic>
        <p:nvPicPr>
          <p:cNvPr id="48" name="Picture 47">
            <a:extLst>
              <a:ext uri="{FF2B5EF4-FFF2-40B4-BE49-F238E27FC236}">
                <a16:creationId xmlns:a16="http://schemas.microsoft.com/office/drawing/2014/main" id="{50AF4176-3B9F-4898-AF94-8A980D05944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94257" y="2971715"/>
            <a:ext cx="466366" cy="466366"/>
          </a:xfrm>
          <a:prstGeom prst="rect">
            <a:avLst/>
          </a:prstGeom>
        </p:spPr>
      </p:pic>
      <p:sp>
        <p:nvSpPr>
          <p:cNvPr id="49" name="TextBox 48">
            <a:extLst>
              <a:ext uri="{FF2B5EF4-FFF2-40B4-BE49-F238E27FC236}">
                <a16:creationId xmlns:a16="http://schemas.microsoft.com/office/drawing/2014/main" id="{638697D2-0B49-489D-9A05-FA3576564B08}"/>
              </a:ext>
            </a:extLst>
          </p:cNvPr>
          <p:cNvSpPr txBox="1"/>
          <p:nvPr/>
        </p:nvSpPr>
        <p:spPr>
          <a:xfrm>
            <a:off x="4021605" y="1462617"/>
            <a:ext cx="1256836" cy="276997"/>
          </a:xfrm>
          <a:prstGeom prst="rect">
            <a:avLst/>
          </a:prstGeom>
          <a:noFill/>
        </p:spPr>
        <p:txBody>
          <a:bodyPr wrap="square" lIns="91438" tIns="45719" rIns="91438" bIns="45719" rtlCol="0">
            <a:spAutoFit/>
          </a:bodyPr>
          <a:lstStyle/>
          <a:p>
            <a:pPr defTabSz="457189"/>
            <a:r>
              <a:rPr lang="en-US" sz="1200" dirty="0">
                <a:solidFill>
                  <a:srgbClr val="474746"/>
                </a:solidFill>
              </a:rPr>
              <a:t>AWS CodeStar</a:t>
            </a:r>
          </a:p>
        </p:txBody>
      </p:sp>
      <p:pic>
        <p:nvPicPr>
          <p:cNvPr id="50" name="Picture 49">
            <a:extLst>
              <a:ext uri="{FF2B5EF4-FFF2-40B4-BE49-F238E27FC236}">
                <a16:creationId xmlns:a16="http://schemas.microsoft.com/office/drawing/2014/main" id="{7FB9D162-0138-4EA6-8D96-24012719E72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362282" y="915260"/>
            <a:ext cx="563789" cy="557593"/>
          </a:xfrm>
          <a:prstGeom prst="rect">
            <a:avLst/>
          </a:prstGeom>
          <a:solidFill>
            <a:srgbClr val="05AB74"/>
          </a:solidFill>
        </p:spPr>
      </p:pic>
      <p:sp>
        <p:nvSpPr>
          <p:cNvPr id="51" name="Up Arrow Callout 15">
            <a:extLst>
              <a:ext uri="{FF2B5EF4-FFF2-40B4-BE49-F238E27FC236}">
                <a16:creationId xmlns:a16="http://schemas.microsoft.com/office/drawing/2014/main" id="{C990CE85-0492-404F-A8BB-0A3836217E2B}"/>
              </a:ext>
            </a:extLst>
          </p:cNvPr>
          <p:cNvSpPr/>
          <p:nvPr/>
        </p:nvSpPr>
        <p:spPr>
          <a:xfrm>
            <a:off x="4175775" y="1685448"/>
            <a:ext cx="933496" cy="260902"/>
          </a:xfrm>
          <a:prstGeom prst="upArrowCallout">
            <a:avLst>
              <a:gd name="adj1" fmla="val 19808"/>
              <a:gd name="adj2" fmla="val 25000"/>
              <a:gd name="adj3" fmla="val 50961"/>
              <a:gd name="adj4" fmla="val 64977"/>
            </a:avLst>
          </a:prstGeom>
          <a:solidFill>
            <a:srgbClr val="474746"/>
          </a:solidFill>
          <a:ln w="9525" cap="flat" cmpd="sng" algn="ctr">
            <a:noFill/>
            <a:prstDash val="solid"/>
          </a:ln>
          <a:effectLst/>
        </p:spPr>
        <p:txBody>
          <a:bodyPr lIns="91438" tIns="45719" rIns="91438" bIns="45719" rtlCol="0" anchor="ctr"/>
          <a:lstStyle/>
          <a:p>
            <a:pPr algn="ctr" defTabSz="457189">
              <a:defRPr/>
            </a:pPr>
            <a:endParaRPr lang="en-US" sz="1800" dirty="0">
              <a:solidFill>
                <a:prstClr val="white"/>
              </a:solidFill>
            </a:endParaRPr>
          </a:p>
        </p:txBody>
      </p:sp>
      <p:sp>
        <p:nvSpPr>
          <p:cNvPr id="52" name="Title 5">
            <a:extLst>
              <a:ext uri="{FF2B5EF4-FFF2-40B4-BE49-F238E27FC236}">
                <a16:creationId xmlns:a16="http://schemas.microsoft.com/office/drawing/2014/main" id="{D6D385A3-3D76-4202-892B-80ADC23185C9}"/>
              </a:ext>
            </a:extLst>
          </p:cNvPr>
          <p:cNvSpPr>
            <a:spLocks noGrp="1"/>
          </p:cNvSpPr>
          <p:nvPr>
            <p:ph type="ctrTitle"/>
          </p:nvPr>
        </p:nvSpPr>
        <p:spPr>
          <a:xfrm>
            <a:off x="324000" y="367206"/>
            <a:ext cx="7538400" cy="369322"/>
          </a:xfrm>
        </p:spPr>
        <p:txBody>
          <a:bodyPr/>
          <a:lstStyle/>
          <a:p>
            <a:r>
              <a:rPr lang="en-IN" dirty="0"/>
              <a:t>GI AWS+ | AWS digital innovation: </a:t>
            </a:r>
            <a:r>
              <a:rPr lang="en-IN" dirty="0" err="1"/>
              <a:t>devops</a:t>
            </a:r>
            <a:endParaRPr lang="en-IN" dirty="0"/>
          </a:p>
        </p:txBody>
      </p:sp>
    </p:spTree>
    <p:extLst>
      <p:ext uri="{BB962C8B-B14F-4D97-AF65-F5344CB8AC3E}">
        <p14:creationId xmlns:p14="http://schemas.microsoft.com/office/powerpoint/2010/main" val="3522490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F2F7B83-FE7B-4A86-BFE6-69ECDA98B808}"/>
              </a:ext>
            </a:extLst>
          </p:cNvPr>
          <p:cNvSpPr/>
          <p:nvPr/>
        </p:nvSpPr>
        <p:spPr>
          <a:xfrm>
            <a:off x="326655" y="1024546"/>
            <a:ext cx="2588670" cy="467084"/>
          </a:xfrm>
          <a:custGeom>
            <a:avLst/>
            <a:gdLst>
              <a:gd name="connsiteX0" fmla="*/ 0 w 2588670"/>
              <a:gd name="connsiteY0" fmla="*/ 0 h 1035468"/>
              <a:gd name="connsiteX1" fmla="*/ 2588670 w 2588670"/>
              <a:gd name="connsiteY1" fmla="*/ 0 h 1035468"/>
              <a:gd name="connsiteX2" fmla="*/ 2588670 w 2588670"/>
              <a:gd name="connsiteY2" fmla="*/ 1035468 h 1035468"/>
              <a:gd name="connsiteX3" fmla="*/ 0 w 2588670"/>
              <a:gd name="connsiteY3" fmla="*/ 1035468 h 1035468"/>
              <a:gd name="connsiteX4" fmla="*/ 0 w 2588670"/>
              <a:gd name="connsiteY4" fmla="*/ 0 h 103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670" h="1035468">
                <a:moveTo>
                  <a:pt x="0" y="0"/>
                </a:moveTo>
                <a:lnTo>
                  <a:pt x="2588670" y="0"/>
                </a:lnTo>
                <a:lnTo>
                  <a:pt x="2588670" y="1035468"/>
                </a:lnTo>
                <a:lnTo>
                  <a:pt x="0" y="1035468"/>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IN" sz="1400" b="1" dirty="0"/>
              <a:t>TECHNICAL BENEFITS</a:t>
            </a:r>
          </a:p>
        </p:txBody>
      </p:sp>
      <p:sp>
        <p:nvSpPr>
          <p:cNvPr id="10" name="Freeform: Shape 9">
            <a:extLst>
              <a:ext uri="{FF2B5EF4-FFF2-40B4-BE49-F238E27FC236}">
                <a16:creationId xmlns:a16="http://schemas.microsoft.com/office/drawing/2014/main" id="{EC400773-FACE-4457-9ED5-F73CFDB8087B}"/>
              </a:ext>
            </a:extLst>
          </p:cNvPr>
          <p:cNvSpPr/>
          <p:nvPr/>
        </p:nvSpPr>
        <p:spPr>
          <a:xfrm>
            <a:off x="326655" y="1563638"/>
            <a:ext cx="2588670" cy="3131576"/>
          </a:xfrm>
          <a:custGeom>
            <a:avLst/>
            <a:gdLst>
              <a:gd name="connsiteX0" fmla="*/ 0 w 2588670"/>
              <a:gd name="connsiteY0" fmla="*/ 0 h 2635200"/>
              <a:gd name="connsiteX1" fmla="*/ 2588670 w 2588670"/>
              <a:gd name="connsiteY1" fmla="*/ 0 h 2635200"/>
              <a:gd name="connsiteX2" fmla="*/ 2588670 w 2588670"/>
              <a:gd name="connsiteY2" fmla="*/ 2635200 h 2635200"/>
              <a:gd name="connsiteX3" fmla="*/ 0 w 2588670"/>
              <a:gd name="connsiteY3" fmla="*/ 2635200 h 2635200"/>
              <a:gd name="connsiteX4" fmla="*/ 0 w 258867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670" h="2635200">
                <a:moveTo>
                  <a:pt x="0" y="0"/>
                </a:moveTo>
                <a:lnTo>
                  <a:pt x="2588670" y="0"/>
                </a:lnTo>
                <a:lnTo>
                  <a:pt x="2588670" y="2635200"/>
                </a:lnTo>
                <a:lnTo>
                  <a:pt x="0" y="2635200"/>
                </a:lnTo>
                <a:lnTo>
                  <a:pt x="0" y="0"/>
                </a:lnTo>
                <a:close/>
              </a:path>
            </a:pathLst>
          </a:cu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1450" lvl="1" indent="-171450" defTabSz="533400">
              <a:spcBef>
                <a:spcPts val="600"/>
              </a:spcBef>
              <a:spcAft>
                <a:spcPts val="600"/>
              </a:spcAft>
              <a:buFont typeface="Wingdings" panose="05000000000000000000" pitchFamily="2" charset="2"/>
              <a:buChar char="§"/>
            </a:pPr>
            <a:r>
              <a:rPr lang="en-US" sz="1200" dirty="0"/>
              <a:t>Continuous software delivery</a:t>
            </a:r>
          </a:p>
          <a:p>
            <a:pPr marL="171450" lvl="1" indent="-171450" defTabSz="533400">
              <a:spcBef>
                <a:spcPts val="600"/>
              </a:spcBef>
              <a:spcAft>
                <a:spcPts val="600"/>
              </a:spcAft>
              <a:buFont typeface="Wingdings" panose="05000000000000000000" pitchFamily="2" charset="2"/>
              <a:buChar char="§"/>
            </a:pPr>
            <a:r>
              <a:rPr lang="en-US" sz="1200" dirty="0"/>
              <a:t>Less complexity to manage</a:t>
            </a:r>
          </a:p>
          <a:p>
            <a:pPr marL="171450" lvl="1" indent="-171450" defTabSz="533400">
              <a:spcBef>
                <a:spcPts val="600"/>
              </a:spcBef>
              <a:spcAft>
                <a:spcPts val="600"/>
              </a:spcAft>
              <a:buFont typeface="Wingdings" panose="05000000000000000000" pitchFamily="2" charset="2"/>
              <a:buChar char="§"/>
            </a:pPr>
            <a:r>
              <a:rPr lang="en-US" sz="1200" dirty="0"/>
              <a:t>Faster resolution of problems</a:t>
            </a:r>
            <a:endParaRPr lang="en-IN" sz="1200" kern="1200" dirty="0"/>
          </a:p>
        </p:txBody>
      </p:sp>
      <p:sp>
        <p:nvSpPr>
          <p:cNvPr id="11" name="Freeform: Shape 10">
            <a:extLst>
              <a:ext uri="{FF2B5EF4-FFF2-40B4-BE49-F238E27FC236}">
                <a16:creationId xmlns:a16="http://schemas.microsoft.com/office/drawing/2014/main" id="{1C5D80EF-8396-4BE2-9815-20E7CFE2C947}"/>
              </a:ext>
            </a:extLst>
          </p:cNvPr>
          <p:cNvSpPr/>
          <p:nvPr/>
        </p:nvSpPr>
        <p:spPr>
          <a:xfrm>
            <a:off x="3277739" y="1024546"/>
            <a:ext cx="2588670" cy="467084"/>
          </a:xfrm>
          <a:custGeom>
            <a:avLst/>
            <a:gdLst>
              <a:gd name="connsiteX0" fmla="*/ 0 w 2588670"/>
              <a:gd name="connsiteY0" fmla="*/ 0 h 1035468"/>
              <a:gd name="connsiteX1" fmla="*/ 2588670 w 2588670"/>
              <a:gd name="connsiteY1" fmla="*/ 0 h 1035468"/>
              <a:gd name="connsiteX2" fmla="*/ 2588670 w 2588670"/>
              <a:gd name="connsiteY2" fmla="*/ 1035468 h 1035468"/>
              <a:gd name="connsiteX3" fmla="*/ 0 w 2588670"/>
              <a:gd name="connsiteY3" fmla="*/ 1035468 h 1035468"/>
              <a:gd name="connsiteX4" fmla="*/ 0 w 2588670"/>
              <a:gd name="connsiteY4" fmla="*/ 0 h 103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670" h="1035468">
                <a:moveTo>
                  <a:pt x="0" y="0"/>
                </a:moveTo>
                <a:lnTo>
                  <a:pt x="2588670" y="0"/>
                </a:lnTo>
                <a:lnTo>
                  <a:pt x="2588670" y="1035468"/>
                </a:lnTo>
                <a:lnTo>
                  <a:pt x="0" y="1035468"/>
                </a:lnTo>
                <a:lnTo>
                  <a:pt x="0"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IN" sz="1400" b="1" dirty="0"/>
              <a:t>CULTURAL BENEFITS</a:t>
            </a:r>
          </a:p>
        </p:txBody>
      </p:sp>
      <p:sp>
        <p:nvSpPr>
          <p:cNvPr id="12" name="Freeform: Shape 11">
            <a:extLst>
              <a:ext uri="{FF2B5EF4-FFF2-40B4-BE49-F238E27FC236}">
                <a16:creationId xmlns:a16="http://schemas.microsoft.com/office/drawing/2014/main" id="{EE8DAA46-5741-4855-B72D-750BED24D9E2}"/>
              </a:ext>
            </a:extLst>
          </p:cNvPr>
          <p:cNvSpPr/>
          <p:nvPr/>
        </p:nvSpPr>
        <p:spPr>
          <a:xfrm>
            <a:off x="3277739" y="1563638"/>
            <a:ext cx="2588670" cy="3131576"/>
          </a:xfrm>
          <a:custGeom>
            <a:avLst/>
            <a:gdLst>
              <a:gd name="connsiteX0" fmla="*/ 0 w 2588670"/>
              <a:gd name="connsiteY0" fmla="*/ 0 h 2635200"/>
              <a:gd name="connsiteX1" fmla="*/ 2588670 w 2588670"/>
              <a:gd name="connsiteY1" fmla="*/ 0 h 2635200"/>
              <a:gd name="connsiteX2" fmla="*/ 2588670 w 2588670"/>
              <a:gd name="connsiteY2" fmla="*/ 2635200 h 2635200"/>
              <a:gd name="connsiteX3" fmla="*/ 0 w 2588670"/>
              <a:gd name="connsiteY3" fmla="*/ 2635200 h 2635200"/>
              <a:gd name="connsiteX4" fmla="*/ 0 w 258867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670" h="2635200">
                <a:moveTo>
                  <a:pt x="0" y="0"/>
                </a:moveTo>
                <a:lnTo>
                  <a:pt x="2588670" y="0"/>
                </a:lnTo>
                <a:lnTo>
                  <a:pt x="2588670" y="2635200"/>
                </a:lnTo>
                <a:lnTo>
                  <a:pt x="0" y="2635200"/>
                </a:lnTo>
                <a:lnTo>
                  <a:pt x="0" y="0"/>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1450" lvl="1" indent="-171450" defTabSz="533400">
              <a:spcBef>
                <a:spcPts val="600"/>
              </a:spcBef>
              <a:spcAft>
                <a:spcPts val="600"/>
              </a:spcAft>
              <a:buFont typeface="Wingdings" panose="05000000000000000000" pitchFamily="2" charset="2"/>
              <a:buChar char="§"/>
            </a:pPr>
            <a:r>
              <a:rPr lang="en-US" sz="1200" dirty="0"/>
              <a:t>Happier, more productive teams</a:t>
            </a:r>
          </a:p>
          <a:p>
            <a:pPr marL="171450" lvl="1" indent="-171450" defTabSz="533400">
              <a:spcBef>
                <a:spcPts val="600"/>
              </a:spcBef>
              <a:spcAft>
                <a:spcPts val="600"/>
              </a:spcAft>
              <a:buFont typeface="Wingdings" panose="05000000000000000000" pitchFamily="2" charset="2"/>
              <a:buChar char="§"/>
            </a:pPr>
            <a:r>
              <a:rPr lang="en-US" sz="1200" dirty="0"/>
              <a:t>Higher employee engagement</a:t>
            </a:r>
          </a:p>
          <a:p>
            <a:pPr marL="171450" lvl="1" indent="-171450" defTabSz="533400">
              <a:spcBef>
                <a:spcPts val="600"/>
              </a:spcBef>
              <a:spcAft>
                <a:spcPts val="600"/>
              </a:spcAft>
              <a:buFont typeface="Wingdings" panose="05000000000000000000" pitchFamily="2" charset="2"/>
              <a:buChar char="§"/>
            </a:pPr>
            <a:r>
              <a:rPr lang="en-US" sz="1200" dirty="0"/>
              <a:t>Greater professional development opportunities</a:t>
            </a:r>
          </a:p>
          <a:p>
            <a:pPr marL="171450" lvl="1" indent="-171450" algn="l" defTabSz="533400">
              <a:spcBef>
                <a:spcPts val="600"/>
              </a:spcBef>
              <a:spcAft>
                <a:spcPts val="600"/>
              </a:spcAft>
              <a:buFont typeface="Wingdings" panose="05000000000000000000" pitchFamily="2" charset="2"/>
              <a:buChar char="§"/>
            </a:pPr>
            <a:endParaRPr lang="en-IN" sz="1200" kern="1200" dirty="0"/>
          </a:p>
        </p:txBody>
      </p:sp>
      <p:sp>
        <p:nvSpPr>
          <p:cNvPr id="13" name="Freeform: Shape 12">
            <a:extLst>
              <a:ext uri="{FF2B5EF4-FFF2-40B4-BE49-F238E27FC236}">
                <a16:creationId xmlns:a16="http://schemas.microsoft.com/office/drawing/2014/main" id="{8F0AFE71-B79A-48EF-B2E5-DBB6A4331585}"/>
              </a:ext>
            </a:extLst>
          </p:cNvPr>
          <p:cNvSpPr/>
          <p:nvPr/>
        </p:nvSpPr>
        <p:spPr>
          <a:xfrm>
            <a:off x="6228824" y="1024546"/>
            <a:ext cx="2588670" cy="467084"/>
          </a:xfrm>
          <a:custGeom>
            <a:avLst/>
            <a:gdLst>
              <a:gd name="connsiteX0" fmla="*/ 0 w 2588670"/>
              <a:gd name="connsiteY0" fmla="*/ 0 h 1035468"/>
              <a:gd name="connsiteX1" fmla="*/ 2588670 w 2588670"/>
              <a:gd name="connsiteY1" fmla="*/ 0 h 1035468"/>
              <a:gd name="connsiteX2" fmla="*/ 2588670 w 2588670"/>
              <a:gd name="connsiteY2" fmla="*/ 1035468 h 1035468"/>
              <a:gd name="connsiteX3" fmla="*/ 0 w 2588670"/>
              <a:gd name="connsiteY3" fmla="*/ 1035468 h 1035468"/>
              <a:gd name="connsiteX4" fmla="*/ 0 w 2588670"/>
              <a:gd name="connsiteY4" fmla="*/ 0 h 103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670" h="1035468">
                <a:moveTo>
                  <a:pt x="0" y="0"/>
                </a:moveTo>
                <a:lnTo>
                  <a:pt x="2588670" y="0"/>
                </a:lnTo>
                <a:lnTo>
                  <a:pt x="2588670" y="1035468"/>
                </a:lnTo>
                <a:lnTo>
                  <a:pt x="0" y="1035468"/>
                </a:lnTo>
                <a:lnTo>
                  <a:pt x="0" y="0"/>
                </a:ln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IN" sz="1400" b="1" dirty="0"/>
              <a:t>BUSINESS BENEFITS</a:t>
            </a:r>
          </a:p>
        </p:txBody>
      </p:sp>
      <p:sp>
        <p:nvSpPr>
          <p:cNvPr id="14" name="Freeform: Shape 13">
            <a:extLst>
              <a:ext uri="{FF2B5EF4-FFF2-40B4-BE49-F238E27FC236}">
                <a16:creationId xmlns:a16="http://schemas.microsoft.com/office/drawing/2014/main" id="{7DA413E2-6938-44EC-BC3D-FC3F1DC8784F}"/>
              </a:ext>
            </a:extLst>
          </p:cNvPr>
          <p:cNvSpPr/>
          <p:nvPr/>
        </p:nvSpPr>
        <p:spPr>
          <a:xfrm>
            <a:off x="6228824" y="1563638"/>
            <a:ext cx="2588670" cy="3131576"/>
          </a:xfrm>
          <a:custGeom>
            <a:avLst/>
            <a:gdLst>
              <a:gd name="connsiteX0" fmla="*/ 0 w 2588670"/>
              <a:gd name="connsiteY0" fmla="*/ 0 h 2635200"/>
              <a:gd name="connsiteX1" fmla="*/ 2588670 w 2588670"/>
              <a:gd name="connsiteY1" fmla="*/ 0 h 2635200"/>
              <a:gd name="connsiteX2" fmla="*/ 2588670 w 2588670"/>
              <a:gd name="connsiteY2" fmla="*/ 2635200 h 2635200"/>
              <a:gd name="connsiteX3" fmla="*/ 0 w 2588670"/>
              <a:gd name="connsiteY3" fmla="*/ 2635200 h 2635200"/>
              <a:gd name="connsiteX4" fmla="*/ 0 w 258867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670" h="2635200">
                <a:moveTo>
                  <a:pt x="0" y="0"/>
                </a:moveTo>
                <a:lnTo>
                  <a:pt x="2588670" y="0"/>
                </a:lnTo>
                <a:lnTo>
                  <a:pt x="2588670" y="2635200"/>
                </a:lnTo>
                <a:lnTo>
                  <a:pt x="0" y="2635200"/>
                </a:lnTo>
                <a:lnTo>
                  <a:pt x="0" y="0"/>
                </a:lnTo>
                <a:close/>
              </a:path>
            </a:pathLst>
          </a:custGeom>
          <a:solidFill>
            <a:schemeClr val="accent4">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71450" lvl="1" indent="-171450" defTabSz="533400">
              <a:spcBef>
                <a:spcPts val="600"/>
              </a:spcBef>
              <a:spcAft>
                <a:spcPts val="600"/>
              </a:spcAft>
              <a:buFont typeface="Wingdings" panose="05000000000000000000" pitchFamily="2" charset="2"/>
              <a:buChar char="§"/>
            </a:pPr>
            <a:r>
              <a:rPr lang="en-US" sz="1200" dirty="0"/>
              <a:t>Faster delivery of features</a:t>
            </a:r>
          </a:p>
          <a:p>
            <a:pPr marL="171450" lvl="1" indent="-171450" defTabSz="533400">
              <a:spcBef>
                <a:spcPts val="600"/>
              </a:spcBef>
              <a:spcAft>
                <a:spcPts val="600"/>
              </a:spcAft>
              <a:buFont typeface="Wingdings" panose="05000000000000000000" pitchFamily="2" charset="2"/>
              <a:buChar char="§"/>
            </a:pPr>
            <a:r>
              <a:rPr lang="en-US" sz="1200" dirty="0"/>
              <a:t>More stable operating environments</a:t>
            </a:r>
          </a:p>
          <a:p>
            <a:pPr marL="171450" lvl="1" indent="-171450" defTabSz="533400">
              <a:spcBef>
                <a:spcPts val="600"/>
              </a:spcBef>
              <a:spcAft>
                <a:spcPts val="600"/>
              </a:spcAft>
              <a:buFont typeface="Wingdings" panose="05000000000000000000" pitchFamily="2" charset="2"/>
              <a:buChar char="§"/>
            </a:pPr>
            <a:r>
              <a:rPr lang="en-US" sz="1200" dirty="0"/>
              <a:t>Improved communication and collaboration</a:t>
            </a:r>
          </a:p>
          <a:p>
            <a:pPr marL="171450" lvl="1" indent="-171450" defTabSz="533400">
              <a:spcBef>
                <a:spcPts val="600"/>
              </a:spcBef>
              <a:spcAft>
                <a:spcPts val="600"/>
              </a:spcAft>
              <a:buFont typeface="Wingdings" panose="05000000000000000000" pitchFamily="2" charset="2"/>
              <a:buChar char="§"/>
            </a:pPr>
            <a:r>
              <a:rPr lang="en-US" sz="1200" dirty="0"/>
              <a:t>More time to innovate (rather than fix/maintain)</a:t>
            </a:r>
          </a:p>
        </p:txBody>
      </p:sp>
      <p:sp>
        <p:nvSpPr>
          <p:cNvPr id="15" name="Title 2">
            <a:extLst>
              <a:ext uri="{FF2B5EF4-FFF2-40B4-BE49-F238E27FC236}">
                <a16:creationId xmlns:a16="http://schemas.microsoft.com/office/drawing/2014/main" id="{4D40B66C-650B-433E-B744-81BB7E4D606D}"/>
              </a:ext>
            </a:extLst>
          </p:cNvPr>
          <p:cNvSpPr>
            <a:spLocks noGrp="1"/>
          </p:cNvSpPr>
          <p:nvPr>
            <p:ph type="ctrTitle"/>
          </p:nvPr>
        </p:nvSpPr>
        <p:spPr/>
        <p:txBody>
          <a:bodyPr/>
          <a:lstStyle/>
          <a:p>
            <a:r>
              <a:rPr lang="en-IN" dirty="0"/>
              <a:t>GI AWS+ | </a:t>
            </a:r>
            <a:r>
              <a:rPr lang="en-IN" dirty="0" err="1"/>
              <a:t>devops</a:t>
            </a:r>
            <a:r>
              <a:rPr lang="en-IN" dirty="0"/>
              <a:t> Enables…..</a:t>
            </a:r>
          </a:p>
        </p:txBody>
      </p:sp>
    </p:spTree>
    <p:extLst>
      <p:ext uri="{BB962C8B-B14F-4D97-AF65-F5344CB8AC3E}">
        <p14:creationId xmlns:p14="http://schemas.microsoft.com/office/powerpoint/2010/main" val="162074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391F38DA-1F33-4BF1-8D47-5743D0596F13}"/>
              </a:ext>
            </a:extLst>
          </p:cNvPr>
          <p:cNvCxnSpPr/>
          <p:nvPr/>
        </p:nvCxnSpPr>
        <p:spPr>
          <a:xfrm>
            <a:off x="4566444" y="1023937"/>
            <a:ext cx="0" cy="3660775"/>
          </a:xfrm>
          <a:prstGeom prst="line">
            <a:avLst/>
          </a:prstGeom>
          <a:ln w="539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773F6E-BCD1-4828-BCCE-47C674D3E235}"/>
              </a:ext>
            </a:extLst>
          </p:cNvPr>
          <p:cNvCxnSpPr/>
          <p:nvPr/>
        </p:nvCxnSpPr>
        <p:spPr>
          <a:xfrm>
            <a:off x="358775" y="2854325"/>
            <a:ext cx="8415338" cy="0"/>
          </a:xfrm>
          <a:prstGeom prst="line">
            <a:avLst/>
          </a:prstGeom>
          <a:ln w="539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58774" y="1023937"/>
            <a:ext cx="4068763" cy="1688400"/>
          </a:xfrm>
          <a:prstGeom prst="rect">
            <a:avLst/>
          </a:prstGeom>
          <a:solidFill>
            <a:srgbClr val="8FB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Rectangle 28"/>
          <p:cNvSpPr/>
          <p:nvPr/>
        </p:nvSpPr>
        <p:spPr>
          <a:xfrm>
            <a:off x="358774" y="2999741"/>
            <a:ext cx="4068763" cy="1688400"/>
          </a:xfrm>
          <a:prstGeom prst="rect">
            <a:avLst/>
          </a:prstGeom>
          <a:solidFill>
            <a:srgbClr val="CBC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Rectangle 29"/>
          <p:cNvSpPr/>
          <p:nvPr/>
        </p:nvSpPr>
        <p:spPr>
          <a:xfrm>
            <a:off x="4705350" y="1023937"/>
            <a:ext cx="4068763" cy="1688400"/>
          </a:xfrm>
          <a:prstGeom prst="rect">
            <a:avLst/>
          </a:prstGeom>
          <a:solidFill>
            <a:srgbClr val="E7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Rectangle 30"/>
          <p:cNvSpPr/>
          <p:nvPr/>
        </p:nvSpPr>
        <p:spPr>
          <a:xfrm>
            <a:off x="4705350" y="2999741"/>
            <a:ext cx="4068763" cy="1688400"/>
          </a:xfrm>
          <a:prstGeom prst="rect">
            <a:avLst/>
          </a:prstGeom>
          <a:solidFill>
            <a:srgbClr val="92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9"/>
          <p:cNvSpPr>
            <a:spLocks noGrp="1"/>
          </p:cNvSpPr>
          <p:nvPr>
            <p:ph type="sldNum" sz="quarter" idx="12"/>
          </p:nvPr>
        </p:nvSpPr>
        <p:spPr/>
        <p:txBody>
          <a:bodyPr/>
          <a:lstStyle/>
          <a:p>
            <a:fld id="{00A528DF-D215-450C-9DB5-2AB96B301B6B}" type="slidenum">
              <a:rPr lang="en-US" smtClean="0"/>
              <a:pPr/>
              <a:t>5</a:t>
            </a:fld>
            <a:endParaRPr lang="en-US" dirty="0"/>
          </a:p>
        </p:txBody>
      </p:sp>
      <p:sp>
        <p:nvSpPr>
          <p:cNvPr id="3" name="Title 2"/>
          <p:cNvSpPr>
            <a:spLocks noGrp="1"/>
          </p:cNvSpPr>
          <p:nvPr>
            <p:ph type="title"/>
          </p:nvPr>
        </p:nvSpPr>
        <p:spPr/>
        <p:txBody>
          <a:bodyPr/>
          <a:lstStyle/>
          <a:p>
            <a:r>
              <a:rPr lang="en-IN" dirty="0"/>
              <a:t>Our People Capabilities and Strengths</a:t>
            </a:r>
          </a:p>
        </p:txBody>
      </p:sp>
      <p:sp>
        <p:nvSpPr>
          <p:cNvPr id="2" name="TextBox 1">
            <a:extLst>
              <a:ext uri="{FF2B5EF4-FFF2-40B4-BE49-F238E27FC236}">
                <a16:creationId xmlns:a16="http://schemas.microsoft.com/office/drawing/2014/main" id="{3BAC6B3E-2FCB-4C60-9179-39CCCD3292F4}"/>
              </a:ext>
            </a:extLst>
          </p:cNvPr>
          <p:cNvSpPr txBox="1"/>
          <p:nvPr/>
        </p:nvSpPr>
        <p:spPr>
          <a:xfrm>
            <a:off x="1193005" y="1191029"/>
            <a:ext cx="2400300" cy="1354217"/>
          </a:xfrm>
          <a:prstGeom prst="rect">
            <a:avLst/>
          </a:prstGeom>
          <a:noFill/>
        </p:spPr>
        <p:txBody>
          <a:bodyPr wrap="square" rtlCol="0">
            <a:spAutoFit/>
          </a:bodyPr>
          <a:lstStyle/>
          <a:p>
            <a:pPr algn="ctr" defTabSz="685800"/>
            <a:r>
              <a:rPr lang="en-IN" sz="5000" dirty="0">
                <a:solidFill>
                  <a:schemeClr val="bg1"/>
                </a:solidFill>
                <a:latin typeface="Impact" panose="020B0806030902050204" pitchFamily="34" charset="0"/>
                <a:cs typeface="Arial" panose="020B0604020202020204" pitchFamily="34" charset="0"/>
              </a:rPr>
              <a:t>700+</a:t>
            </a:r>
            <a:r>
              <a:rPr lang="en-IN" sz="5000" dirty="0">
                <a:solidFill>
                  <a:srgbClr val="C0504D"/>
                </a:solidFill>
                <a:latin typeface="Arial" panose="020B0604020202020204" pitchFamily="34" charset="0"/>
                <a:cs typeface="Arial" panose="020B0604020202020204" pitchFamily="34" charset="0"/>
              </a:rPr>
              <a:t> </a:t>
            </a:r>
          </a:p>
          <a:p>
            <a:pPr algn="ctr" defTabSz="685800"/>
            <a:r>
              <a:rPr lang="en-IN" sz="1600" dirty="0">
                <a:solidFill>
                  <a:srgbClr val="595959"/>
                </a:solidFill>
                <a:latin typeface="+mj-lt"/>
                <a:cs typeface="Arial" panose="020B0604020202020204" pitchFamily="34" charset="0"/>
              </a:rPr>
              <a:t>DATA CENTER AND MANAGED SERVICES</a:t>
            </a:r>
          </a:p>
        </p:txBody>
      </p:sp>
      <p:sp>
        <p:nvSpPr>
          <p:cNvPr id="5" name="TextBox 4">
            <a:extLst>
              <a:ext uri="{FF2B5EF4-FFF2-40B4-BE49-F238E27FC236}">
                <a16:creationId xmlns:a16="http://schemas.microsoft.com/office/drawing/2014/main" id="{8E638015-37E9-4758-B5A4-C8851761401B}"/>
              </a:ext>
            </a:extLst>
          </p:cNvPr>
          <p:cNvSpPr txBox="1"/>
          <p:nvPr/>
        </p:nvSpPr>
        <p:spPr>
          <a:xfrm>
            <a:off x="5539581" y="1191029"/>
            <a:ext cx="2400300" cy="1354217"/>
          </a:xfrm>
          <a:prstGeom prst="rect">
            <a:avLst/>
          </a:prstGeom>
          <a:noFill/>
        </p:spPr>
        <p:txBody>
          <a:bodyPr wrap="square" rtlCol="0">
            <a:spAutoFit/>
          </a:bodyPr>
          <a:lstStyle/>
          <a:p>
            <a:pPr algn="ctr" defTabSz="685800"/>
            <a:r>
              <a:rPr lang="en-IN" sz="5000" dirty="0">
                <a:solidFill>
                  <a:schemeClr val="bg1"/>
                </a:solidFill>
                <a:latin typeface="Impact" panose="020B0806030902050204" pitchFamily="34" charset="0"/>
                <a:cs typeface="Arial" panose="020B0604020202020204" pitchFamily="34" charset="0"/>
              </a:rPr>
              <a:t>1800+ </a:t>
            </a:r>
          </a:p>
          <a:p>
            <a:pPr algn="ctr" defTabSz="685800"/>
            <a:r>
              <a:rPr lang="en-IN" sz="1600" dirty="0">
                <a:solidFill>
                  <a:srgbClr val="595959"/>
                </a:solidFill>
                <a:latin typeface="+mj-lt"/>
                <a:cs typeface="Arial" panose="020B0604020202020204" pitchFamily="34" charset="0"/>
              </a:rPr>
              <a:t>NETWORK</a:t>
            </a:r>
            <a:br>
              <a:rPr lang="en-IN" sz="1600" dirty="0">
                <a:solidFill>
                  <a:srgbClr val="595959"/>
                </a:solidFill>
                <a:latin typeface="+mj-lt"/>
                <a:cs typeface="Arial" panose="020B0604020202020204" pitchFamily="34" charset="0"/>
              </a:rPr>
            </a:br>
            <a:r>
              <a:rPr lang="en-IN" sz="1600" dirty="0">
                <a:solidFill>
                  <a:srgbClr val="595959"/>
                </a:solidFill>
                <a:latin typeface="+mj-lt"/>
                <a:cs typeface="Arial" panose="020B0604020202020204" pitchFamily="34" charset="0"/>
              </a:rPr>
              <a:t>SERVICES</a:t>
            </a:r>
          </a:p>
        </p:txBody>
      </p:sp>
      <p:sp>
        <p:nvSpPr>
          <p:cNvPr id="6" name="TextBox 5">
            <a:extLst>
              <a:ext uri="{FF2B5EF4-FFF2-40B4-BE49-F238E27FC236}">
                <a16:creationId xmlns:a16="http://schemas.microsoft.com/office/drawing/2014/main" id="{ECCA1801-A1D3-4E52-93E6-B6E2CB1C83B7}"/>
              </a:ext>
            </a:extLst>
          </p:cNvPr>
          <p:cNvSpPr txBox="1"/>
          <p:nvPr/>
        </p:nvSpPr>
        <p:spPr>
          <a:xfrm>
            <a:off x="1193005" y="3166833"/>
            <a:ext cx="2400300" cy="1354217"/>
          </a:xfrm>
          <a:prstGeom prst="rect">
            <a:avLst/>
          </a:prstGeom>
          <a:noFill/>
        </p:spPr>
        <p:txBody>
          <a:bodyPr wrap="square" rtlCol="0">
            <a:spAutoFit/>
          </a:bodyPr>
          <a:lstStyle/>
          <a:p>
            <a:pPr algn="ctr" defTabSz="685800"/>
            <a:r>
              <a:rPr lang="en-IN" sz="5000" dirty="0">
                <a:solidFill>
                  <a:schemeClr val="bg1"/>
                </a:solidFill>
                <a:latin typeface="Impact" panose="020B0806030902050204" pitchFamily="34" charset="0"/>
                <a:cs typeface="Arial" panose="020B0604020202020204" pitchFamily="34" charset="0"/>
              </a:rPr>
              <a:t>125+ </a:t>
            </a:r>
          </a:p>
          <a:p>
            <a:pPr algn="ctr" defTabSz="685800"/>
            <a:r>
              <a:rPr lang="en-IN" sz="1600" dirty="0">
                <a:solidFill>
                  <a:srgbClr val="595959"/>
                </a:solidFill>
                <a:latin typeface="+mj-lt"/>
                <a:cs typeface="Arial" panose="020B0604020202020204" pitchFamily="34" charset="0"/>
              </a:rPr>
              <a:t>SECURITY</a:t>
            </a:r>
            <a:br>
              <a:rPr lang="en-IN" sz="1600" dirty="0">
                <a:solidFill>
                  <a:srgbClr val="595959"/>
                </a:solidFill>
                <a:latin typeface="+mj-lt"/>
                <a:cs typeface="Arial" panose="020B0604020202020204" pitchFamily="34" charset="0"/>
              </a:rPr>
            </a:br>
            <a:r>
              <a:rPr lang="en-IN" sz="1600" dirty="0">
                <a:solidFill>
                  <a:srgbClr val="595959"/>
                </a:solidFill>
                <a:latin typeface="+mj-lt"/>
                <a:cs typeface="Arial" panose="020B0604020202020204" pitchFamily="34" charset="0"/>
              </a:rPr>
              <a:t>SERVICES</a:t>
            </a:r>
          </a:p>
        </p:txBody>
      </p:sp>
      <p:sp>
        <p:nvSpPr>
          <p:cNvPr id="7" name="TextBox 6">
            <a:extLst>
              <a:ext uri="{FF2B5EF4-FFF2-40B4-BE49-F238E27FC236}">
                <a16:creationId xmlns:a16="http://schemas.microsoft.com/office/drawing/2014/main" id="{D2C85AA3-1505-44A9-97F4-53988F81EA36}"/>
              </a:ext>
            </a:extLst>
          </p:cNvPr>
          <p:cNvSpPr txBox="1"/>
          <p:nvPr/>
        </p:nvSpPr>
        <p:spPr>
          <a:xfrm>
            <a:off x="5539581" y="3166833"/>
            <a:ext cx="2400300" cy="1354217"/>
          </a:xfrm>
          <a:prstGeom prst="rect">
            <a:avLst/>
          </a:prstGeom>
          <a:noFill/>
        </p:spPr>
        <p:txBody>
          <a:bodyPr wrap="square" rtlCol="0">
            <a:spAutoFit/>
          </a:bodyPr>
          <a:lstStyle/>
          <a:p>
            <a:pPr algn="ctr" defTabSz="685800"/>
            <a:r>
              <a:rPr lang="en-IN" sz="5000" dirty="0">
                <a:solidFill>
                  <a:schemeClr val="bg1"/>
                </a:solidFill>
                <a:latin typeface="Impact" panose="020B0806030902050204" pitchFamily="34" charset="0"/>
                <a:cs typeface="Arial" panose="020B0604020202020204" pitchFamily="34" charset="0"/>
              </a:rPr>
              <a:t>225+ </a:t>
            </a:r>
          </a:p>
          <a:p>
            <a:pPr algn="ctr" defTabSz="685800"/>
            <a:r>
              <a:rPr lang="en-IN" sz="1600" dirty="0">
                <a:solidFill>
                  <a:srgbClr val="595959"/>
                </a:solidFill>
                <a:latin typeface="+mj-lt"/>
                <a:cs typeface="Arial" panose="020B0604020202020204" pitchFamily="34" charset="0"/>
              </a:rPr>
              <a:t>DIGITAL</a:t>
            </a:r>
            <a:br>
              <a:rPr lang="en-IN" sz="1600" dirty="0">
                <a:solidFill>
                  <a:srgbClr val="595959"/>
                </a:solidFill>
                <a:latin typeface="+mj-lt"/>
                <a:cs typeface="Arial" panose="020B0604020202020204" pitchFamily="34" charset="0"/>
              </a:rPr>
            </a:br>
            <a:r>
              <a:rPr lang="en-IN" sz="1600" dirty="0">
                <a:solidFill>
                  <a:srgbClr val="595959"/>
                </a:solidFill>
                <a:latin typeface="+mj-lt"/>
                <a:cs typeface="Arial" panose="020B0604020202020204" pitchFamily="34" charset="0"/>
              </a:rPr>
              <a:t>SERVICES</a:t>
            </a:r>
          </a:p>
        </p:txBody>
      </p:sp>
    </p:spTree>
    <p:extLst>
      <p:ext uri="{BB962C8B-B14F-4D97-AF65-F5344CB8AC3E}">
        <p14:creationId xmlns:p14="http://schemas.microsoft.com/office/powerpoint/2010/main" val="3575503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A5EEC66-850B-4FEF-8592-C09AEA30B3CD}"/>
              </a:ext>
            </a:extLst>
          </p:cNvPr>
          <p:cNvGraphicFramePr>
            <a:graphicFrameLocks noGrp="1"/>
          </p:cNvGraphicFramePr>
          <p:nvPr>
            <p:extLst>
              <p:ext uri="{D42A27DB-BD31-4B8C-83A1-F6EECF244321}">
                <p14:modId xmlns:p14="http://schemas.microsoft.com/office/powerpoint/2010/main" val="109568227"/>
              </p:ext>
            </p:extLst>
          </p:nvPr>
        </p:nvGraphicFramePr>
        <p:xfrm>
          <a:off x="323850" y="1023938"/>
          <a:ext cx="8496150" cy="3955621"/>
        </p:xfrm>
        <a:graphic>
          <a:graphicData uri="http://schemas.openxmlformats.org/drawingml/2006/table">
            <a:tbl>
              <a:tblPr firstRow="1" bandRow="1">
                <a:tableStyleId>{5C22544A-7EE6-4342-B048-85BDC9FD1C3A}</a:tableStyleId>
              </a:tblPr>
              <a:tblGrid>
                <a:gridCol w="2713483">
                  <a:extLst>
                    <a:ext uri="{9D8B030D-6E8A-4147-A177-3AD203B41FA5}">
                      <a16:colId xmlns:a16="http://schemas.microsoft.com/office/drawing/2014/main" val="433533901"/>
                    </a:ext>
                  </a:extLst>
                </a:gridCol>
                <a:gridCol w="2784623">
                  <a:extLst>
                    <a:ext uri="{9D8B030D-6E8A-4147-A177-3AD203B41FA5}">
                      <a16:colId xmlns:a16="http://schemas.microsoft.com/office/drawing/2014/main" val="3907493232"/>
                    </a:ext>
                  </a:extLst>
                </a:gridCol>
                <a:gridCol w="2998044">
                  <a:extLst>
                    <a:ext uri="{9D8B030D-6E8A-4147-A177-3AD203B41FA5}">
                      <a16:colId xmlns:a16="http://schemas.microsoft.com/office/drawing/2014/main" val="3043772307"/>
                    </a:ext>
                  </a:extLst>
                </a:gridCol>
              </a:tblGrid>
              <a:tr h="277706">
                <a:tc>
                  <a:txBody>
                    <a:bodyPr/>
                    <a:lstStyle/>
                    <a:p>
                      <a:pPr algn="ctr"/>
                      <a:r>
                        <a:rPr lang="en-US" sz="1200" dirty="0">
                          <a:latin typeface="+mn-lt"/>
                          <a:cs typeface="Arial" panose="020B0604020202020204" pitchFamily="34" charset="0"/>
                        </a:rPr>
                        <a:t>Cloud Infrastructure ready Apps</a:t>
                      </a:r>
                    </a:p>
                  </a:txBody>
                  <a:tcPr>
                    <a:solidFill>
                      <a:schemeClr val="accent1">
                        <a:lumMod val="75000"/>
                      </a:schemeClr>
                    </a:solidFill>
                  </a:tcPr>
                </a:tc>
                <a:tc>
                  <a:txBody>
                    <a:bodyPr/>
                    <a:lstStyle/>
                    <a:p>
                      <a:pPr algn="ctr"/>
                      <a:r>
                        <a:rPr lang="en-US" sz="1200" dirty="0">
                          <a:latin typeface="+mn-lt"/>
                          <a:cs typeface="Arial" panose="020B0604020202020204" pitchFamily="34" charset="0"/>
                        </a:rPr>
                        <a:t>Cloud Optimized Apps</a:t>
                      </a:r>
                    </a:p>
                  </a:txBody>
                  <a:tcPr>
                    <a:solidFill>
                      <a:schemeClr val="accent1">
                        <a:lumMod val="75000"/>
                      </a:schemeClr>
                    </a:solidFill>
                  </a:tcPr>
                </a:tc>
                <a:tc>
                  <a:txBody>
                    <a:bodyPr/>
                    <a:lstStyle/>
                    <a:p>
                      <a:pPr algn="ctr"/>
                      <a:r>
                        <a:rPr lang="en-US" sz="1200" dirty="0">
                          <a:latin typeface="+mn-lt"/>
                          <a:cs typeface="Arial" panose="020B0604020202020204" pitchFamily="34" charset="0"/>
                        </a:rPr>
                        <a:t>oud Native Apps</a:t>
                      </a:r>
                    </a:p>
                  </a:txBody>
                  <a:tcPr>
                    <a:solidFill>
                      <a:schemeClr val="accent1">
                        <a:lumMod val="75000"/>
                      </a:schemeClr>
                    </a:solidFill>
                  </a:tcPr>
                </a:tc>
                <a:extLst>
                  <a:ext uri="{0D108BD9-81ED-4DB2-BD59-A6C34878D82A}">
                    <a16:rowId xmlns:a16="http://schemas.microsoft.com/office/drawing/2014/main" val="2812119787"/>
                  </a:ext>
                </a:extLst>
              </a:tr>
              <a:tr h="277706">
                <a:tc>
                  <a:txBody>
                    <a:bodyPr/>
                    <a:lstStyle/>
                    <a:p>
                      <a:pPr algn="ctr"/>
                      <a:r>
                        <a:rPr lang="en-US" sz="1200" b="1" dirty="0">
                          <a:solidFill>
                            <a:schemeClr val="tx1">
                              <a:lumMod val="65000"/>
                              <a:lumOff val="35000"/>
                            </a:schemeClr>
                          </a:solidFill>
                          <a:latin typeface="+mn-lt"/>
                          <a:cs typeface="Arial" panose="020B0604020202020204" pitchFamily="34" charset="0"/>
                        </a:rPr>
                        <a:t>Migrate/Lift and Shift</a:t>
                      </a:r>
                    </a:p>
                  </a:txBody>
                  <a:tcPr>
                    <a:solidFill>
                      <a:schemeClr val="accent1"/>
                    </a:solidFill>
                  </a:tcPr>
                </a:tc>
                <a:tc gridSpan="2">
                  <a:txBody>
                    <a:bodyPr/>
                    <a:lstStyle/>
                    <a:p>
                      <a:pPr algn="ctr"/>
                      <a:r>
                        <a:rPr lang="en-US" sz="1200" b="1" dirty="0">
                          <a:solidFill>
                            <a:schemeClr val="tx1">
                              <a:lumMod val="65000"/>
                              <a:lumOff val="35000"/>
                            </a:schemeClr>
                          </a:solidFill>
                          <a:latin typeface="+mn-lt"/>
                          <a:cs typeface="Arial" panose="020B0604020202020204" pitchFamily="34" charset="0"/>
                        </a:rPr>
                        <a:t>Modernize</a:t>
                      </a:r>
                    </a:p>
                  </a:txBody>
                  <a:tcPr>
                    <a:solidFill>
                      <a:schemeClr val="accent1"/>
                    </a:solidFill>
                  </a:tcPr>
                </a:tc>
                <a:tc hMerge="1">
                  <a:txBody>
                    <a:bodyPr/>
                    <a:lstStyle/>
                    <a:p>
                      <a:endParaRPr lang="en-US"/>
                    </a:p>
                  </a:txBody>
                  <a:tcPr/>
                </a:tc>
                <a:extLst>
                  <a:ext uri="{0D108BD9-81ED-4DB2-BD59-A6C34878D82A}">
                    <a16:rowId xmlns:a16="http://schemas.microsoft.com/office/drawing/2014/main" val="2642616983"/>
                  </a:ext>
                </a:extLst>
              </a:tr>
              <a:tr h="277706">
                <a:tc gridSpan="3">
                  <a:txBody>
                    <a:bodyPr/>
                    <a:lstStyle/>
                    <a:p>
                      <a:pPr algn="ctr"/>
                      <a:r>
                        <a:rPr lang="en-US" sz="1200" b="1" dirty="0">
                          <a:solidFill>
                            <a:schemeClr val="tx1">
                              <a:lumMod val="65000"/>
                              <a:lumOff val="35000"/>
                            </a:schemeClr>
                          </a:solidFill>
                          <a:latin typeface="+mn-lt"/>
                          <a:cs typeface="Arial" panose="020B0604020202020204" pitchFamily="34" charset="0"/>
                        </a:rPr>
                        <a:t>Application’s Compute Target</a:t>
                      </a:r>
                    </a:p>
                  </a:txBody>
                  <a:tcPr>
                    <a:solidFill>
                      <a:schemeClr val="accent1">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4083473"/>
                  </a:ext>
                </a:extLst>
              </a:tr>
              <a:tr h="555411">
                <a:tc>
                  <a:txBody>
                    <a:bodyPr/>
                    <a:lstStyle/>
                    <a:p>
                      <a:r>
                        <a:rPr lang="en-US" sz="1000" dirty="0">
                          <a:latin typeface="+mn-lt"/>
                          <a:cs typeface="Arial" panose="020B0604020202020204" pitchFamily="34" charset="0"/>
                        </a:rPr>
                        <a:t>Applications deployed to IAAS cloud environments</a:t>
                      </a:r>
                    </a:p>
                  </a:txBody>
                  <a:tcPr>
                    <a:solidFill>
                      <a:schemeClr val="bg1"/>
                    </a:solidFill>
                  </a:tcPr>
                </a:tc>
                <a:tc>
                  <a:txBody>
                    <a:bodyPr/>
                    <a:lstStyle/>
                    <a:p>
                      <a:r>
                        <a:rPr lang="en-IN" sz="1000" dirty="0">
                          <a:latin typeface="+mn-lt"/>
                          <a:cs typeface="Arial" panose="020B0604020202020204" pitchFamily="34" charset="0"/>
                        </a:rPr>
                        <a:t>Monolithic or N-Tier apps deployed to PAAS app services like AWS Elastic  Beanstalk or Azure App Service or container services</a:t>
                      </a:r>
                      <a:endParaRPr lang="en-US" sz="1000" dirty="0">
                        <a:latin typeface="+mn-lt"/>
                        <a:cs typeface="Arial" panose="020B0604020202020204" pitchFamily="34" charset="0"/>
                      </a:endParaRPr>
                    </a:p>
                  </a:txBody>
                  <a:tcPr>
                    <a:solidFill>
                      <a:schemeClr val="bg1"/>
                    </a:solidFill>
                  </a:tcPr>
                </a:tc>
                <a:tc>
                  <a:txBody>
                    <a:bodyPr/>
                    <a:lstStyle/>
                    <a:p>
                      <a:r>
                        <a:rPr lang="en-US" sz="1000" dirty="0">
                          <a:latin typeface="+mn-lt"/>
                          <a:cs typeface="Arial" panose="020B0604020202020204" pitchFamily="34" charset="0"/>
                        </a:rPr>
                        <a:t>Containerized microservices, API gateways, serverless functions</a:t>
                      </a:r>
                    </a:p>
                  </a:txBody>
                  <a:tcPr>
                    <a:solidFill>
                      <a:schemeClr val="bg1"/>
                    </a:solidFill>
                  </a:tcPr>
                </a:tc>
                <a:extLst>
                  <a:ext uri="{0D108BD9-81ED-4DB2-BD59-A6C34878D82A}">
                    <a16:rowId xmlns:a16="http://schemas.microsoft.com/office/drawing/2014/main" val="2461118834"/>
                  </a:ext>
                </a:extLst>
              </a:tr>
              <a:tr h="277706">
                <a:tc gridSpan="3">
                  <a:txBody>
                    <a:bodyPr/>
                    <a:lstStyle/>
                    <a:p>
                      <a:pPr algn="ctr"/>
                      <a:r>
                        <a:rPr lang="en-US" sz="1200" b="1" i="0" u="none" strike="noStrike" kern="1200" baseline="0" dirty="0">
                          <a:solidFill>
                            <a:schemeClr val="tx1">
                              <a:lumMod val="65000"/>
                              <a:lumOff val="35000"/>
                            </a:schemeClr>
                          </a:solidFill>
                          <a:latin typeface="+mn-lt"/>
                          <a:ea typeface="+mn-ea"/>
                          <a:cs typeface="Arial" panose="020B0604020202020204" pitchFamily="34" charset="0"/>
                        </a:rPr>
                        <a:t>Data</a:t>
                      </a:r>
                      <a:r>
                        <a:rPr lang="en-US" sz="1200" b="1" dirty="0">
                          <a:solidFill>
                            <a:schemeClr val="tx1">
                              <a:lumMod val="65000"/>
                              <a:lumOff val="35000"/>
                            </a:schemeClr>
                          </a:solidFill>
                          <a:latin typeface="+mn-lt"/>
                          <a:cs typeface="Arial" panose="020B0604020202020204" pitchFamily="34" charset="0"/>
                        </a:rPr>
                        <a:t> target</a:t>
                      </a:r>
                    </a:p>
                  </a:txBody>
                  <a:tcPr>
                    <a:solidFill>
                      <a:schemeClr val="accent1">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1047953"/>
                  </a:ext>
                </a:extLst>
              </a:tr>
              <a:tr h="401130">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mn-lt"/>
                          <a:ea typeface="+mn-ea"/>
                          <a:cs typeface="Arial" panose="020B0604020202020204" pitchFamily="34" charset="0"/>
                        </a:rPr>
                        <a:t>SQL or any relational database on a VM </a:t>
                      </a:r>
                    </a:p>
                  </a:txBody>
                  <a:tcPr>
                    <a:solidFill>
                      <a:schemeClr val="bg1"/>
                    </a:solidFill>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Managed databases on the cloud like AWS RDS/Aurora or Azure SQL databases</a:t>
                      </a:r>
                      <a:endParaRPr lang="en-IN" sz="1000" b="0" i="0" u="none" strike="noStrike" kern="1200" baseline="0" dirty="0">
                        <a:solidFill>
                          <a:schemeClr val="dk1"/>
                        </a:solidFill>
                        <a:latin typeface="+mn-lt"/>
                        <a:ea typeface="+mn-ea"/>
                        <a:cs typeface="Arial" panose="020B0604020202020204" pitchFamily="34" charset="0"/>
                      </a:endParaRPr>
                    </a:p>
                  </a:txBody>
                  <a:tcPr>
                    <a:solidFill>
                      <a:schemeClr val="bg1"/>
                    </a:solidFill>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mn-lt"/>
                          <a:ea typeface="+mn-ea"/>
                          <a:cs typeface="Arial" panose="020B0604020202020204" pitchFamily="34" charset="0"/>
                        </a:rPr>
                        <a:t>Fined-grain databases per microservice, based on managed cloud Databases or NoSQL databases	</a:t>
                      </a:r>
                    </a:p>
                  </a:txBody>
                  <a:tcPr>
                    <a:solidFill>
                      <a:schemeClr val="bg1"/>
                    </a:solidFill>
                  </a:tcPr>
                </a:tc>
                <a:extLst>
                  <a:ext uri="{0D108BD9-81ED-4DB2-BD59-A6C34878D82A}">
                    <a16:rowId xmlns:a16="http://schemas.microsoft.com/office/drawing/2014/main" val="3336426122"/>
                  </a:ext>
                </a:extLst>
              </a:tr>
              <a:tr h="277706">
                <a:tc gridSpan="3">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IN" sz="1200" b="1" i="0" u="none" strike="noStrike" kern="1200" baseline="0" dirty="0">
                          <a:solidFill>
                            <a:schemeClr val="tx1">
                              <a:lumMod val="65000"/>
                              <a:lumOff val="35000"/>
                            </a:schemeClr>
                          </a:solidFill>
                          <a:latin typeface="+mn-lt"/>
                          <a:ea typeface="+mn-ea"/>
                          <a:cs typeface="Arial" panose="020B0604020202020204" pitchFamily="34" charset="0"/>
                        </a:rPr>
                        <a:t>Advantages</a:t>
                      </a:r>
                    </a:p>
                  </a:txBody>
                  <a:tcPr>
                    <a:solidFill>
                      <a:schemeClr val="accent1">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7295710"/>
                  </a:ext>
                </a:extLst>
              </a:tr>
              <a:tr h="1326816">
                <a:tc>
                  <a:txBody>
                    <a:bodyPr/>
                    <a:lstStyle/>
                    <a:p>
                      <a:pPr marL="171450" indent="-171450">
                        <a:buFont typeface="Wingdings" panose="05000000000000000000" pitchFamily="2" charset="2"/>
                        <a:buChar char="§"/>
                      </a:pPr>
                      <a:r>
                        <a:rPr lang="en-IN" sz="1000" b="0" i="0" u="none" strike="noStrike" kern="1200" baseline="0" dirty="0">
                          <a:solidFill>
                            <a:schemeClr val="dk1"/>
                          </a:solidFill>
                          <a:latin typeface="+mn-lt"/>
                          <a:ea typeface="+mn-ea"/>
                          <a:cs typeface="Arial" panose="020B0604020202020204" pitchFamily="34" charset="0"/>
                        </a:rPr>
                        <a:t>No re-architecting, no new code </a:t>
                      </a:r>
                    </a:p>
                    <a:p>
                      <a:pPr marL="171450" indent="-171450">
                        <a:buFont typeface="Wingdings" panose="05000000000000000000" pitchFamily="2" charset="2"/>
                        <a:buChar char="§"/>
                      </a:pPr>
                      <a:r>
                        <a:rPr lang="en-IN" sz="1000" b="0" i="0" u="none" strike="noStrike" kern="1200" baseline="0" dirty="0">
                          <a:solidFill>
                            <a:schemeClr val="dk1"/>
                          </a:solidFill>
                          <a:latin typeface="+mn-lt"/>
                          <a:ea typeface="+mn-ea"/>
                          <a:cs typeface="Arial" panose="020B0604020202020204" pitchFamily="34" charset="0"/>
                        </a:rPr>
                        <a:t>Least effort for quick migration</a:t>
                      </a:r>
                      <a:endParaRPr lang="en-US" sz="1000" b="0" i="0" u="none" strike="noStrike" kern="1200" baseline="0" dirty="0">
                        <a:solidFill>
                          <a:schemeClr val="dk1"/>
                        </a:solidFill>
                        <a:latin typeface="+mn-lt"/>
                        <a:ea typeface="+mn-ea"/>
                        <a:cs typeface="Arial" panose="020B0604020202020204" pitchFamily="34" charset="0"/>
                      </a:endParaRPr>
                    </a:p>
                    <a:p>
                      <a:pPr marL="171450" indent="-171450">
                        <a:buFont typeface="Wingdings" panose="05000000000000000000" pitchFamily="2" charset="2"/>
                        <a:buChar char="§"/>
                      </a:pPr>
                      <a:r>
                        <a:rPr lang="en-IN" sz="1000" b="0" i="0" u="none" strike="noStrike" kern="1200" baseline="0" dirty="0">
                          <a:solidFill>
                            <a:schemeClr val="dk1"/>
                          </a:solidFill>
                          <a:latin typeface="+mn-lt"/>
                          <a:ea typeface="+mn-ea"/>
                          <a:cs typeface="Arial" panose="020B0604020202020204" pitchFamily="34" charset="0"/>
                        </a:rPr>
                        <a:t>After moving to the cloud, it’s easier to modernize even more </a:t>
                      </a:r>
                      <a:endParaRPr lang="en-US" sz="1000" b="0" i="0" u="none" strike="noStrike" kern="1200" baseline="0" dirty="0">
                        <a:solidFill>
                          <a:schemeClr val="dk1"/>
                        </a:solidFill>
                        <a:latin typeface="+mn-lt"/>
                        <a:ea typeface="+mn-ea"/>
                        <a:cs typeface="Arial" panose="020B0604020202020204" pitchFamily="34" charset="0"/>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lang="en-IN" sz="1000" b="0" i="0" u="none" strike="noStrike" kern="1200" baseline="0" dirty="0">
                        <a:solidFill>
                          <a:schemeClr val="dk1"/>
                        </a:solidFill>
                        <a:latin typeface="+mn-lt"/>
                        <a:ea typeface="+mn-ea"/>
                        <a:cs typeface="Arial" panose="020B0604020202020204" pitchFamily="34" charset="0"/>
                      </a:endParaRPr>
                    </a:p>
                  </a:txBody>
                  <a:tcP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US" sz="1000" b="0" i="0" u="none" strike="noStrike" kern="1200" baseline="0" dirty="0">
                          <a:solidFill>
                            <a:schemeClr val="dk1"/>
                          </a:solidFill>
                          <a:latin typeface="+mn-lt"/>
                          <a:ea typeface="+mn-ea"/>
                          <a:cs typeface="Arial" panose="020B0604020202020204" pitchFamily="34" charset="0"/>
                        </a:rPr>
                        <a:t>No re-architecting </a:t>
                      </a:r>
                    </a:p>
                    <a:p>
                      <a:pPr marL="171450" indent="-171450">
                        <a:buFont typeface="Wingdings" panose="05000000000000000000" pitchFamily="2" charset="2"/>
                        <a:buChar char="§"/>
                      </a:pPr>
                      <a:r>
                        <a:rPr lang="en-US" sz="1000" b="0" i="0" u="none" strike="noStrike" kern="1200" baseline="0" dirty="0">
                          <a:solidFill>
                            <a:schemeClr val="dk1"/>
                          </a:solidFill>
                          <a:latin typeface="+mn-lt"/>
                          <a:ea typeface="+mn-ea"/>
                          <a:cs typeface="Arial" panose="020B0604020202020204" pitchFamily="34" charset="0"/>
                        </a:rPr>
                        <a:t>Minimal code/config changes </a:t>
                      </a:r>
                    </a:p>
                    <a:p>
                      <a:pPr marL="171450" indent="-171450">
                        <a:buFont typeface="Wingdings" panose="05000000000000000000" pitchFamily="2" charset="2"/>
                        <a:buChar char="§"/>
                      </a:pPr>
                      <a:r>
                        <a:rPr lang="en-IN" sz="1000" b="0" i="0" u="none" strike="noStrike" kern="1200" baseline="0" dirty="0">
                          <a:solidFill>
                            <a:schemeClr val="dk1"/>
                          </a:solidFill>
                          <a:latin typeface="+mn-lt"/>
                          <a:ea typeface="+mn-ea"/>
                          <a:cs typeface="Arial" panose="020B0604020202020204" pitchFamily="34" charset="0"/>
                        </a:rPr>
                        <a:t>Improved deployment and DevOps agility</a:t>
                      </a:r>
                    </a:p>
                    <a:p>
                      <a:pPr marL="171450" indent="-171450">
                        <a:buFont typeface="Wingdings" panose="05000000000000000000" pitchFamily="2" charset="2"/>
                        <a:buChar char="§"/>
                      </a:pPr>
                      <a:r>
                        <a:rPr lang="en-IN" sz="1000" b="0" i="0" u="none" strike="noStrike" kern="1200" baseline="0" dirty="0">
                          <a:solidFill>
                            <a:schemeClr val="dk1"/>
                          </a:solidFill>
                          <a:latin typeface="+mn-lt"/>
                          <a:ea typeface="+mn-ea"/>
                          <a:cs typeface="Arial" panose="020B0604020202020204" pitchFamily="34" charset="0"/>
                        </a:rPr>
                        <a:t>lower costs for hosting and management</a:t>
                      </a:r>
                    </a:p>
                    <a:p>
                      <a:pPr marL="171450" indent="-171450">
                        <a:buFont typeface="Wingdings" panose="05000000000000000000" pitchFamily="2" charset="2"/>
                        <a:buChar char="§"/>
                      </a:pPr>
                      <a:r>
                        <a:rPr lang="en-IN" sz="1000" b="0" i="0" u="none" strike="noStrike" kern="1200" baseline="0" dirty="0">
                          <a:solidFill>
                            <a:schemeClr val="dk1"/>
                          </a:solidFill>
                          <a:latin typeface="+mn-lt"/>
                          <a:ea typeface="+mn-ea"/>
                          <a:cs typeface="Arial" panose="020B0604020202020204" pitchFamily="34" charset="0"/>
                        </a:rPr>
                        <a:t>Automation of some of the routine operation tasks taken care by the cloud platforms</a:t>
                      </a:r>
                    </a:p>
                  </a:txBody>
                  <a:tcP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IN" sz="1000" b="0" i="0" u="none" strike="noStrike" kern="1200" baseline="0" dirty="0">
                          <a:solidFill>
                            <a:schemeClr val="dk1"/>
                          </a:solidFill>
                          <a:latin typeface="+mn-lt"/>
                          <a:ea typeface="+mn-ea"/>
                          <a:cs typeface="Arial" panose="020B0604020202020204" pitchFamily="34" charset="0"/>
                        </a:rPr>
                        <a:t>Architect for the cloud, you get the best benefits from the cloud but new code is needed </a:t>
                      </a:r>
                      <a:endParaRPr lang="en-US" sz="1000" b="0" i="0" u="none" strike="noStrike" kern="1200" baseline="0" dirty="0">
                        <a:solidFill>
                          <a:schemeClr val="dk1"/>
                        </a:solidFill>
                        <a:latin typeface="+mn-lt"/>
                        <a:ea typeface="+mn-ea"/>
                        <a:cs typeface="Arial" panose="020B0604020202020204" pitchFamily="34" charset="0"/>
                      </a:endParaRPr>
                    </a:p>
                    <a:p>
                      <a:pPr marL="171450" indent="-171450">
                        <a:buFont typeface="Wingdings" panose="05000000000000000000" pitchFamily="2" charset="2"/>
                        <a:buChar char="§"/>
                      </a:pPr>
                      <a:r>
                        <a:rPr lang="en-US" sz="1000" b="0" i="0" u="none" strike="noStrike" kern="1200" baseline="0" dirty="0">
                          <a:solidFill>
                            <a:schemeClr val="dk1"/>
                          </a:solidFill>
                          <a:latin typeface="+mn-lt"/>
                          <a:ea typeface="+mn-ea"/>
                          <a:cs typeface="Arial" panose="020B0604020202020204" pitchFamily="34" charset="0"/>
                        </a:rPr>
                        <a:t>Microservices cloud-native approaches </a:t>
                      </a:r>
                    </a:p>
                    <a:p>
                      <a:pPr marL="171450" indent="-171450">
                        <a:buFont typeface="Wingdings" panose="05000000000000000000" pitchFamily="2" charset="2"/>
                        <a:buChar char="§"/>
                      </a:pPr>
                      <a:r>
                        <a:rPr lang="en-US" sz="1000" b="0" i="0" u="none" strike="noStrike" kern="1200" baseline="0" dirty="0">
                          <a:solidFill>
                            <a:schemeClr val="dk1"/>
                          </a:solidFill>
                          <a:latin typeface="+mn-lt"/>
                          <a:ea typeface="+mn-ea"/>
                          <a:cs typeface="Arial" panose="020B0604020202020204" pitchFamily="34" charset="0"/>
                        </a:rPr>
                        <a:t>Modern mission-critical applications, cloud-resilient hyper-scalable</a:t>
                      </a:r>
                    </a:p>
                    <a:p>
                      <a:pPr marL="171450" indent="-171450">
                        <a:buFont typeface="Wingdings" panose="05000000000000000000" pitchFamily="2" charset="2"/>
                        <a:buChar char="§"/>
                      </a:pPr>
                      <a:r>
                        <a:rPr lang="en-US" sz="1000" b="0" i="0" u="none" strike="noStrike" kern="1200" baseline="0" dirty="0">
                          <a:solidFill>
                            <a:schemeClr val="dk1"/>
                          </a:solidFill>
                          <a:latin typeface="+mn-lt"/>
                          <a:ea typeface="+mn-ea"/>
                          <a:cs typeface="Arial" panose="020B0604020202020204" pitchFamily="34" charset="0"/>
                        </a:rPr>
                        <a:t>Fully managed services, Optimized for scale </a:t>
                      </a:r>
                      <a:r>
                        <a:rPr lang="en-IN" sz="1000" b="0" i="0" u="none" strike="noStrike" kern="1200" baseline="0" dirty="0">
                          <a:solidFill>
                            <a:schemeClr val="dk1"/>
                          </a:solidFill>
                          <a:latin typeface="+mn-lt"/>
                          <a:ea typeface="+mn-ea"/>
                          <a:cs typeface="Arial" panose="020B0604020202020204" pitchFamily="34" charset="0"/>
                        </a:rPr>
                        <a:t> and agility</a:t>
                      </a:r>
                    </a:p>
                    <a:p>
                      <a:pPr marL="171450" indent="-171450">
                        <a:buFont typeface="Wingdings" panose="05000000000000000000" pitchFamily="2" charset="2"/>
                        <a:buChar char="§"/>
                      </a:pPr>
                      <a:r>
                        <a:rPr lang="en-IN" sz="1000" b="0" i="0" u="none" strike="noStrike" kern="1200" baseline="0" dirty="0">
                          <a:solidFill>
                            <a:schemeClr val="dk1"/>
                          </a:solidFill>
                          <a:latin typeface="+mn-lt"/>
                          <a:ea typeface="+mn-ea"/>
                          <a:cs typeface="Arial" panose="020B0604020202020204" pitchFamily="34" charset="0"/>
                        </a:rPr>
                        <a:t>Built on deployment and DevOps </a:t>
                      </a:r>
                      <a:endParaRPr lang="en-US" sz="1000" b="0" i="0" u="none" strike="noStrike" kern="1200" baseline="0" dirty="0">
                        <a:solidFill>
                          <a:schemeClr val="dk1"/>
                        </a:solidFill>
                        <a:latin typeface="+mn-lt"/>
                        <a:ea typeface="+mn-ea"/>
                        <a:cs typeface="Arial" panose="020B0604020202020204" pitchFamily="34" charset="0"/>
                      </a:endParaRPr>
                    </a:p>
                  </a:txBody>
                  <a:tcP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214425"/>
                  </a:ext>
                </a:extLst>
              </a:tr>
            </a:tbl>
          </a:graphicData>
        </a:graphic>
      </p:graphicFrame>
      <p:sp>
        <p:nvSpPr>
          <p:cNvPr id="3" name="Title 2">
            <a:extLst>
              <a:ext uri="{FF2B5EF4-FFF2-40B4-BE49-F238E27FC236}">
                <a16:creationId xmlns:a16="http://schemas.microsoft.com/office/drawing/2014/main" id="{4C4593C4-C2F2-445F-BCF9-CB09B3EDB48E}"/>
              </a:ext>
            </a:extLst>
          </p:cNvPr>
          <p:cNvSpPr>
            <a:spLocks noGrp="1"/>
          </p:cNvSpPr>
          <p:nvPr>
            <p:ph type="ctrTitle"/>
          </p:nvPr>
        </p:nvSpPr>
        <p:spPr>
          <a:xfrm>
            <a:off x="324000" y="367206"/>
            <a:ext cx="7538400" cy="369322"/>
          </a:xfrm>
        </p:spPr>
        <p:txBody>
          <a:bodyPr/>
          <a:lstStyle/>
          <a:p>
            <a:r>
              <a:rPr lang="en-IN" dirty="0"/>
              <a:t>GI AWS+ | AWS digital innovation: app modernization</a:t>
            </a:r>
          </a:p>
        </p:txBody>
      </p:sp>
    </p:spTree>
    <p:extLst>
      <p:ext uri="{BB962C8B-B14F-4D97-AF65-F5344CB8AC3E}">
        <p14:creationId xmlns:p14="http://schemas.microsoft.com/office/powerpoint/2010/main" val="1621763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p:txBody>
          <a:bodyPr/>
          <a:lstStyle/>
          <a:p>
            <a:r>
              <a:rPr lang="en-US" dirty="0"/>
              <a:t>CASE STUDIES</a:t>
            </a:r>
            <a:endParaRPr lang="en-IN" dirty="0"/>
          </a:p>
        </p:txBody>
      </p:sp>
    </p:spTree>
    <p:extLst>
      <p:ext uri="{BB962C8B-B14F-4D97-AF65-F5344CB8AC3E}">
        <p14:creationId xmlns:p14="http://schemas.microsoft.com/office/powerpoint/2010/main" val="1992024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 name="Slide Number Placeholder 1"/>
          <p:cNvSpPr txBox="1">
            <a:spLocks/>
          </p:cNvSpPr>
          <p:nvPr/>
        </p:nvSpPr>
        <p:spPr>
          <a:xfrm>
            <a:off x="4473606" y="6356351"/>
            <a:ext cx="2048433" cy="273572"/>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fld id="{408A3319-5104-4E46-B7BB-4F68F196E486}" type="slidenum">
              <a:rPr kumimoji="0" lang="en-IN" sz="900" b="0"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ctr" defTabSz="914286" rtl="0" eaLnBrk="1" fontAlgn="auto" latinLnBrk="0" hangingPunct="1">
                <a:lnSpc>
                  <a:spcPct val="100000"/>
                </a:lnSpc>
                <a:spcBef>
                  <a:spcPts val="0"/>
                </a:spcBef>
                <a:spcAft>
                  <a:spcPts val="0"/>
                </a:spcAft>
                <a:buClrTx/>
                <a:buSzTx/>
                <a:buFontTx/>
                <a:buNone/>
                <a:tabLst/>
                <a:defRPr/>
              </a:pPr>
              <a:t>52</a:t>
            </a:fld>
            <a:endParaRPr kumimoji="0" lang="en-IN" sz="9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pic>
        <p:nvPicPr>
          <p:cNvPr id="1030" name="Picture 6" descr="Image result for objective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56985" y="1231986"/>
            <a:ext cx="507822" cy="5078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ervices icon"/>
          <p:cNvPicPr>
            <a:picLocks noChangeAspect="1" noChangeArrowheads="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7084" y="1169878"/>
            <a:ext cx="632038" cy="6320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hosen icon"/>
          <p:cNvPicPr>
            <a:picLocks noChangeAspect="1" noChangeArrowheads="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78404" y="1092302"/>
            <a:ext cx="787190" cy="7871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850" y="843166"/>
            <a:ext cx="8496299" cy="305233"/>
          </a:xfrm>
          <a:prstGeom prst="rect">
            <a:avLst/>
          </a:prstGeom>
          <a:ln>
            <a:solidFill>
              <a:schemeClr val="tx1"/>
            </a:solidFill>
          </a:ln>
        </p:spPr>
        <p:txBody>
          <a:bodyPr wrap="square">
            <a:spAutoFit/>
          </a:bodyPr>
          <a:lstStyle/>
          <a:p>
            <a:pPr marL="0" marR="0" lvl="0" indent="0" algn="just" defTabSz="914286"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rebuchet MS"/>
                <a:ea typeface="+mn-ea"/>
                <a:cs typeface="+mn-cs"/>
              </a:rPr>
              <a:t>DPLI’s transformation goal</a:t>
            </a:r>
            <a:r>
              <a:rPr kumimoji="0" lang="en-US" sz="900" b="0" i="0" u="none" strike="noStrike" kern="1200" cap="none" spc="0" normalizeH="0" baseline="0" noProof="0" dirty="0">
                <a:ln>
                  <a:noFill/>
                </a:ln>
                <a:solidFill>
                  <a:prstClr val="black"/>
                </a:solidFill>
                <a:effectLst/>
                <a:uLnTx/>
                <a:uFillTx/>
                <a:latin typeface="Trebuchet MS"/>
                <a:ea typeface="+mn-ea"/>
                <a:cs typeface="+mn-cs"/>
              </a:rPr>
              <a:t>: To </a:t>
            </a:r>
            <a:r>
              <a:rPr kumimoji="0" lang="en-US" sz="900" b="1" i="0" u="none" strike="noStrike" kern="1200" cap="none" spc="0" normalizeH="0" baseline="0" noProof="0" dirty="0">
                <a:ln>
                  <a:noFill/>
                </a:ln>
                <a:solidFill>
                  <a:prstClr val="black"/>
                </a:solidFill>
                <a:effectLst/>
                <a:uLnTx/>
                <a:uFillTx/>
                <a:latin typeface="Trebuchet MS"/>
                <a:ea typeface="+mn-ea"/>
                <a:cs typeface="+mn-cs"/>
              </a:rPr>
              <a:t>sustain the growth and continue market differentiation</a:t>
            </a:r>
            <a:r>
              <a:rPr kumimoji="0" lang="en-US" sz="900" b="0" i="0" u="none" strike="noStrike" kern="1200" cap="none" spc="0" normalizeH="0" baseline="0" noProof="0" dirty="0">
                <a:ln>
                  <a:noFill/>
                </a:ln>
                <a:solidFill>
                  <a:prstClr val="black"/>
                </a:solidFill>
                <a:effectLst/>
                <a:uLnTx/>
                <a:uFillTx/>
                <a:latin typeface="Trebuchet MS"/>
                <a:ea typeface="+mn-ea"/>
                <a:cs typeface="+mn-cs"/>
              </a:rPr>
              <a:t>, they want to launch digital services and equip themselves with an IT infrastructure that’s massively scalable and ready for cloud enhanced service development </a:t>
            </a:r>
          </a:p>
        </p:txBody>
      </p:sp>
      <p:sp>
        <p:nvSpPr>
          <p:cNvPr id="17" name="TextBox 16">
            <a:extLst>
              <a:ext uri="{FF2B5EF4-FFF2-40B4-BE49-F238E27FC236}">
                <a16:creationId xmlns:a16="http://schemas.microsoft.com/office/drawing/2014/main" id="{2CA9CBCC-A31A-4C99-87F6-EB19BDAAE24D}"/>
              </a:ext>
            </a:extLst>
          </p:cNvPr>
          <p:cNvSpPr txBox="1"/>
          <p:nvPr/>
        </p:nvSpPr>
        <p:spPr>
          <a:xfrm>
            <a:off x="323850" y="2216933"/>
            <a:ext cx="2774093" cy="2478891"/>
          </a:xfrm>
          <a:prstGeom prst="rect">
            <a:avLst/>
          </a:prstGeom>
          <a:noFill/>
          <a:ln w="12700">
            <a:solidFill>
              <a:schemeClr val="accent1">
                <a:lumMod val="60000"/>
                <a:lumOff val="40000"/>
              </a:schemeClr>
            </a:solidFill>
          </a:ln>
        </p:spPr>
        <p:txBody>
          <a:bodyPr wrap="square" rtlCol="0">
            <a:noAutofit/>
          </a:bodyPr>
          <a:lstStyle/>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Implement </a:t>
            </a:r>
            <a:r>
              <a:rPr lang="en-US" altLang="ko-KR" sz="1050" b="1" dirty="0">
                <a:solidFill>
                  <a:schemeClr val="tx1">
                    <a:lumMod val="75000"/>
                    <a:lumOff val="25000"/>
                  </a:schemeClr>
                </a:solidFill>
                <a:cs typeface="Arial" pitchFamily="34" charset="0"/>
              </a:rPr>
              <a:t>integrated future ready digital infrastructure </a:t>
            </a:r>
            <a:r>
              <a:rPr lang="en-US" altLang="ko-KR" sz="1050" dirty="0">
                <a:solidFill>
                  <a:schemeClr val="tx1">
                    <a:lumMod val="75000"/>
                    <a:lumOff val="25000"/>
                  </a:schemeClr>
                </a:solidFill>
                <a:cs typeface="Arial" pitchFamily="34" charset="0"/>
              </a:rPr>
              <a:t>on hyper-scale Cloud</a:t>
            </a:r>
          </a:p>
          <a:p>
            <a:pPr marL="171450" indent="-171450">
              <a:spcBef>
                <a:spcPts val="4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Reduce</a:t>
            </a:r>
            <a:r>
              <a:rPr lang="en-US" altLang="ko-KR" sz="1050" dirty="0">
                <a:solidFill>
                  <a:schemeClr val="tx1">
                    <a:lumMod val="75000"/>
                    <a:lumOff val="25000"/>
                  </a:schemeClr>
                </a:solidFill>
                <a:cs typeface="Arial" pitchFamily="34" charset="0"/>
              </a:rPr>
              <a:t> TCO</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Create </a:t>
            </a:r>
            <a:r>
              <a:rPr lang="en-US" altLang="ko-KR" sz="1050" b="1" dirty="0">
                <a:solidFill>
                  <a:schemeClr val="tx1">
                    <a:lumMod val="75000"/>
                    <a:lumOff val="25000"/>
                  </a:schemeClr>
                </a:solidFill>
                <a:cs typeface="Arial" pitchFamily="34" charset="0"/>
              </a:rPr>
              <a:t>on demand agile IT infrastructure </a:t>
            </a:r>
            <a:r>
              <a:rPr lang="en-US" altLang="ko-KR" sz="1050" dirty="0">
                <a:solidFill>
                  <a:schemeClr val="tx1">
                    <a:lumMod val="75000"/>
                    <a:lumOff val="25000"/>
                  </a:schemeClr>
                </a:solidFill>
                <a:cs typeface="Arial" pitchFamily="34" charset="0"/>
              </a:rPr>
              <a:t>for easy adoption of micro services to deploy </a:t>
            </a:r>
            <a:r>
              <a:rPr lang="en-US" altLang="ko-KR" sz="1050" b="1" dirty="0">
                <a:solidFill>
                  <a:schemeClr val="tx1">
                    <a:lumMod val="75000"/>
                    <a:lumOff val="25000"/>
                  </a:schemeClr>
                </a:solidFill>
                <a:cs typeface="Arial" pitchFamily="34" charset="0"/>
              </a:rPr>
              <a:t>Data Lakes, IOT, AI, Containers </a:t>
            </a:r>
          </a:p>
        </p:txBody>
      </p:sp>
      <p:sp>
        <p:nvSpPr>
          <p:cNvPr id="18" name="TextBox 17">
            <a:extLst>
              <a:ext uri="{FF2B5EF4-FFF2-40B4-BE49-F238E27FC236}">
                <a16:creationId xmlns:a16="http://schemas.microsoft.com/office/drawing/2014/main" id="{D192E92E-35AE-4501-BEEA-DF98AC3C8A5B}"/>
              </a:ext>
            </a:extLst>
          </p:cNvPr>
          <p:cNvSpPr txBox="1"/>
          <p:nvPr/>
        </p:nvSpPr>
        <p:spPr>
          <a:xfrm>
            <a:off x="323850" y="1807645"/>
            <a:ext cx="2774093" cy="369331"/>
          </a:xfrm>
          <a:prstGeom prst="rect">
            <a:avLst/>
          </a:prstGeom>
          <a:solidFill>
            <a:schemeClr val="accent1">
              <a:lumMod val="60000"/>
              <a:lumOff val="40000"/>
            </a:schemeClr>
          </a:solidFill>
        </p:spPr>
        <p:txBody>
          <a:bodyPr wrap="square" rtlCol="0" anchor="ctr">
            <a:noAutofit/>
          </a:bodyPr>
          <a:lstStyle/>
          <a:p>
            <a:r>
              <a:rPr lang="en-US" altLang="ko-KR" sz="1200" b="1" dirty="0">
                <a:solidFill>
                  <a:schemeClr val="tx1">
                    <a:lumMod val="65000"/>
                    <a:lumOff val="35000"/>
                  </a:schemeClr>
                </a:solidFill>
                <a:cs typeface="Arial" pitchFamily="34" charset="0"/>
              </a:rPr>
              <a:t>Objective:</a:t>
            </a:r>
          </a:p>
        </p:txBody>
      </p:sp>
      <p:sp>
        <p:nvSpPr>
          <p:cNvPr id="19" name="TextBox 18">
            <a:extLst>
              <a:ext uri="{FF2B5EF4-FFF2-40B4-BE49-F238E27FC236}">
                <a16:creationId xmlns:a16="http://schemas.microsoft.com/office/drawing/2014/main" id="{E2BE01B6-9C66-4274-B9E0-0B68048D7672}"/>
              </a:ext>
            </a:extLst>
          </p:cNvPr>
          <p:cNvSpPr txBox="1"/>
          <p:nvPr/>
        </p:nvSpPr>
        <p:spPr>
          <a:xfrm>
            <a:off x="3184953" y="2216934"/>
            <a:ext cx="2774093" cy="2478890"/>
          </a:xfrm>
          <a:prstGeom prst="rect">
            <a:avLst/>
          </a:prstGeom>
          <a:noFill/>
          <a:ln w="12700">
            <a:solidFill>
              <a:schemeClr val="accent2"/>
            </a:solidFill>
          </a:ln>
        </p:spPr>
        <p:txBody>
          <a:bodyPr wrap="square" rIns="0" rtlCol="0">
            <a:noAutofit/>
          </a:bodyPr>
          <a:lstStyle/>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Having </a:t>
            </a:r>
            <a:r>
              <a:rPr lang="en-US" altLang="ko-KR" sz="1050" b="1" dirty="0">
                <a:solidFill>
                  <a:schemeClr val="tx1">
                    <a:lumMod val="75000"/>
                    <a:lumOff val="25000"/>
                  </a:schemeClr>
                </a:solidFill>
                <a:cs typeface="Arial" pitchFamily="34" charset="0"/>
              </a:rPr>
              <a:t>performed large scale migrations of BFSI</a:t>
            </a:r>
            <a:r>
              <a:rPr lang="en-US" altLang="ko-KR" sz="1050" dirty="0">
                <a:solidFill>
                  <a:schemeClr val="tx1">
                    <a:lumMod val="75000"/>
                    <a:lumOff val="25000"/>
                  </a:schemeClr>
                </a:solidFill>
                <a:cs typeface="Arial" pitchFamily="34" charset="0"/>
              </a:rPr>
              <a:t> customers to multi Cloud configurations</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Customized NGIT Framework to meet Cloud requirements of DPLI-AWS Cloud to be managed out of a </a:t>
            </a:r>
            <a:r>
              <a:rPr lang="en-US" altLang="ko-KR" sz="1050" b="1" dirty="0">
                <a:solidFill>
                  <a:schemeClr val="tx1">
                    <a:lumMod val="75000"/>
                    <a:lumOff val="25000"/>
                  </a:schemeClr>
                </a:solidFill>
                <a:cs typeface="Arial" pitchFamily="34" charset="0"/>
              </a:rPr>
              <a:t>single management, governance and security framework</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Facilitated frictionless migration of the workloads and applications </a:t>
            </a:r>
            <a:r>
              <a:rPr lang="en-US" altLang="ko-KR" sz="1050" b="1" dirty="0">
                <a:solidFill>
                  <a:schemeClr val="tx1">
                    <a:lumMod val="75000"/>
                    <a:lumOff val="25000"/>
                  </a:schemeClr>
                </a:solidFill>
                <a:cs typeface="Arial" pitchFamily="34" charset="0"/>
              </a:rPr>
              <a:t>to avoid vendor lock-in and realization of cost optimizations</a:t>
            </a:r>
          </a:p>
          <a:p>
            <a:pPr marL="171450" indent="-171450">
              <a:spcBef>
                <a:spcPts val="4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Managing 350+ enterprise customer </a:t>
            </a:r>
            <a:r>
              <a:rPr lang="en-US" altLang="ko-KR" sz="1050" dirty="0">
                <a:solidFill>
                  <a:schemeClr val="tx1">
                    <a:lumMod val="75000"/>
                    <a:lumOff val="25000"/>
                  </a:schemeClr>
                </a:solidFill>
                <a:cs typeface="Arial" pitchFamily="34" charset="0"/>
              </a:rPr>
              <a:t>on </a:t>
            </a:r>
            <a:r>
              <a:rPr lang="en-US" altLang="ko-KR" sz="1050" dirty="0" err="1">
                <a:solidFill>
                  <a:schemeClr val="tx1">
                    <a:lumMod val="75000"/>
                    <a:lumOff val="25000"/>
                  </a:schemeClr>
                </a:solidFill>
                <a:cs typeface="Arial" pitchFamily="34" charset="0"/>
              </a:rPr>
              <a:t>Sify</a:t>
            </a:r>
            <a:r>
              <a:rPr lang="en-US" altLang="ko-KR" sz="1050" dirty="0">
                <a:solidFill>
                  <a:schemeClr val="tx1">
                    <a:lumMod val="75000"/>
                    <a:lumOff val="25000"/>
                  </a:schemeClr>
                </a:solidFill>
                <a:cs typeface="Arial" pitchFamily="34" charset="0"/>
              </a:rPr>
              <a:t> </a:t>
            </a:r>
            <a:r>
              <a:rPr lang="en-US" altLang="ko-KR" sz="1050" dirty="0" err="1">
                <a:solidFill>
                  <a:schemeClr val="tx1">
                    <a:lumMod val="75000"/>
                    <a:lumOff val="25000"/>
                  </a:schemeClr>
                </a:solidFill>
                <a:cs typeface="Arial" pitchFamily="34" charset="0"/>
              </a:rPr>
              <a:t>Cloudinfinit</a:t>
            </a:r>
            <a:r>
              <a:rPr lang="en-US" altLang="ko-KR" sz="1050" dirty="0">
                <a:solidFill>
                  <a:schemeClr val="tx1">
                    <a:lumMod val="75000"/>
                    <a:lumOff val="25000"/>
                  </a:schemeClr>
                </a:solidFill>
                <a:cs typeface="Arial" pitchFamily="34" charset="0"/>
              </a:rPr>
              <a:t>, Azure &amp; AWS platforms </a:t>
            </a:r>
          </a:p>
        </p:txBody>
      </p:sp>
      <p:sp>
        <p:nvSpPr>
          <p:cNvPr id="20" name="TextBox 19">
            <a:extLst>
              <a:ext uri="{FF2B5EF4-FFF2-40B4-BE49-F238E27FC236}">
                <a16:creationId xmlns:a16="http://schemas.microsoft.com/office/drawing/2014/main" id="{6402711D-9DC1-48A5-AE9D-146D6773619F}"/>
              </a:ext>
            </a:extLst>
          </p:cNvPr>
          <p:cNvSpPr txBox="1"/>
          <p:nvPr/>
        </p:nvSpPr>
        <p:spPr>
          <a:xfrm>
            <a:off x="3184953" y="1807645"/>
            <a:ext cx="2774093" cy="369331"/>
          </a:xfrm>
          <a:prstGeom prst="rect">
            <a:avLst/>
          </a:prstGeom>
          <a:solidFill>
            <a:schemeClr val="accent2">
              <a:lumMod val="60000"/>
              <a:lumOff val="40000"/>
            </a:schemeClr>
          </a:solidFill>
        </p:spPr>
        <p:txBody>
          <a:bodyPr wrap="square" rtlCol="0" anchor="ctr">
            <a:noAutofit/>
          </a:bodyPr>
          <a:lstStyle/>
          <a:p>
            <a:r>
              <a:rPr lang="en-US" altLang="ko-KR" sz="1200" b="1" dirty="0">
                <a:solidFill>
                  <a:schemeClr val="tx1">
                    <a:lumMod val="65000"/>
                    <a:lumOff val="35000"/>
                  </a:schemeClr>
                </a:solidFill>
                <a:cs typeface="Arial" pitchFamily="34" charset="0"/>
              </a:rPr>
              <a:t>Why </a:t>
            </a:r>
            <a:r>
              <a:rPr lang="en-US" altLang="ko-KR" sz="1200" b="1" dirty="0" err="1">
                <a:solidFill>
                  <a:schemeClr val="tx1">
                    <a:lumMod val="65000"/>
                    <a:lumOff val="35000"/>
                  </a:schemeClr>
                </a:solidFill>
                <a:cs typeface="Arial" pitchFamily="34" charset="0"/>
              </a:rPr>
              <a:t>Sify</a:t>
            </a:r>
            <a:r>
              <a:rPr lang="en-US" altLang="ko-KR" sz="1200" b="1" dirty="0">
                <a:solidFill>
                  <a:schemeClr val="tx1">
                    <a:lumMod val="65000"/>
                    <a:lumOff val="35000"/>
                  </a:schemeClr>
                </a:solidFill>
                <a:cs typeface="Arial" pitchFamily="34" charset="0"/>
              </a:rPr>
              <a:t> was chosen?:</a:t>
            </a:r>
          </a:p>
        </p:txBody>
      </p:sp>
      <p:sp>
        <p:nvSpPr>
          <p:cNvPr id="21" name="TextBox 20">
            <a:extLst>
              <a:ext uri="{FF2B5EF4-FFF2-40B4-BE49-F238E27FC236}">
                <a16:creationId xmlns:a16="http://schemas.microsoft.com/office/drawing/2014/main" id="{08584446-E8C7-4701-A981-7510C957D503}"/>
              </a:ext>
            </a:extLst>
          </p:cNvPr>
          <p:cNvSpPr txBox="1"/>
          <p:nvPr/>
        </p:nvSpPr>
        <p:spPr>
          <a:xfrm>
            <a:off x="6046057" y="2216933"/>
            <a:ext cx="2774093" cy="2478891"/>
          </a:xfrm>
          <a:prstGeom prst="rect">
            <a:avLst/>
          </a:prstGeom>
          <a:noFill/>
          <a:ln>
            <a:solidFill>
              <a:schemeClr val="accent4"/>
            </a:solidFill>
          </a:ln>
        </p:spPr>
        <p:txBody>
          <a:bodyPr wrap="square" rtlCol="0">
            <a:noAutofit/>
          </a:bodyPr>
          <a:lstStyle/>
          <a:p>
            <a:pPr marL="171450" indent="-171450">
              <a:spcBef>
                <a:spcPts val="4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Partnered with AWS </a:t>
            </a:r>
            <a:r>
              <a:rPr lang="en-US" altLang="ko-KR" sz="1050" dirty="0">
                <a:solidFill>
                  <a:schemeClr val="tx1">
                    <a:lumMod val="75000"/>
                    <a:lumOff val="25000"/>
                  </a:schemeClr>
                </a:solidFill>
                <a:cs typeface="Arial" pitchFamily="34" charset="0"/>
              </a:rPr>
              <a:t>for hyper-scale cloud platform</a:t>
            </a:r>
          </a:p>
          <a:p>
            <a:pPr marL="171450" indent="-171450">
              <a:spcBef>
                <a:spcPts val="4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Designed the cloud architecture on AWS</a:t>
            </a:r>
            <a:r>
              <a:rPr lang="en-US" altLang="ko-KR" sz="1050" dirty="0">
                <a:solidFill>
                  <a:schemeClr val="tx1">
                    <a:lumMod val="75000"/>
                    <a:lumOff val="25000"/>
                  </a:schemeClr>
                </a:solidFill>
                <a:cs typeface="Arial" pitchFamily="34" charset="0"/>
              </a:rPr>
              <a:t> through cloud assessment services to deliver a well-architected framework for risk free cloud migration</a:t>
            </a:r>
          </a:p>
          <a:p>
            <a:pPr marL="171450" indent="-171450">
              <a:spcBef>
                <a:spcPts val="4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Migrated 100+ Instances </a:t>
            </a:r>
            <a:r>
              <a:rPr lang="en-US" altLang="ko-KR" sz="1050" dirty="0">
                <a:solidFill>
                  <a:schemeClr val="tx1">
                    <a:lumMod val="75000"/>
                    <a:lumOff val="25000"/>
                  </a:schemeClr>
                </a:solidFill>
                <a:cs typeface="Arial" pitchFamily="34" charset="0"/>
              </a:rPr>
              <a:t>using the proven </a:t>
            </a:r>
            <a:r>
              <a:rPr lang="en-US" altLang="ko-KR" sz="1050" dirty="0" err="1">
                <a:solidFill>
                  <a:schemeClr val="tx1">
                    <a:lumMod val="75000"/>
                    <a:lumOff val="25000"/>
                  </a:schemeClr>
                </a:solidFill>
                <a:cs typeface="Arial" pitchFamily="34" charset="0"/>
              </a:rPr>
              <a:t>CloudInfinit</a:t>
            </a:r>
            <a:r>
              <a:rPr lang="en-US" altLang="ko-KR" sz="1050" dirty="0">
                <a:solidFill>
                  <a:schemeClr val="tx1">
                    <a:lumMod val="75000"/>
                    <a:lumOff val="25000"/>
                  </a:schemeClr>
                </a:solidFill>
                <a:cs typeface="Arial" pitchFamily="34" charset="0"/>
              </a:rPr>
              <a:t> workload migration process</a:t>
            </a:r>
          </a:p>
          <a:p>
            <a:pPr marL="171450" indent="-171450">
              <a:spcBef>
                <a:spcPts val="4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Providing service assurance</a:t>
            </a:r>
            <a:r>
              <a:rPr lang="en-US" altLang="ko-KR" sz="1050" dirty="0">
                <a:solidFill>
                  <a:schemeClr val="tx1">
                    <a:lumMod val="75000"/>
                    <a:lumOff val="25000"/>
                  </a:schemeClr>
                </a:solidFill>
                <a:cs typeface="Arial" pitchFamily="34" charset="0"/>
              </a:rPr>
              <a:t> with </a:t>
            </a:r>
            <a:r>
              <a:rPr lang="en-US" altLang="ko-KR" sz="1050" dirty="0" err="1">
                <a:solidFill>
                  <a:schemeClr val="tx1">
                    <a:lumMod val="75000"/>
                    <a:lumOff val="25000"/>
                  </a:schemeClr>
                </a:solidFill>
                <a:cs typeface="Arial" pitchFamily="34" charset="0"/>
              </a:rPr>
              <a:t>CloudInfinit</a:t>
            </a:r>
            <a:r>
              <a:rPr lang="en-US" altLang="ko-KR" sz="1050" dirty="0">
                <a:solidFill>
                  <a:schemeClr val="tx1">
                    <a:lumMod val="75000"/>
                    <a:lumOff val="25000"/>
                  </a:schemeClr>
                </a:solidFill>
                <a:cs typeface="Arial" pitchFamily="34" charset="0"/>
              </a:rPr>
              <a:t> multi cloud CMP</a:t>
            </a:r>
          </a:p>
        </p:txBody>
      </p:sp>
      <p:sp>
        <p:nvSpPr>
          <p:cNvPr id="22" name="TextBox 21">
            <a:extLst>
              <a:ext uri="{FF2B5EF4-FFF2-40B4-BE49-F238E27FC236}">
                <a16:creationId xmlns:a16="http://schemas.microsoft.com/office/drawing/2014/main" id="{E993A090-E12F-4523-BDD5-A3C826D75F92}"/>
              </a:ext>
            </a:extLst>
          </p:cNvPr>
          <p:cNvSpPr txBox="1"/>
          <p:nvPr/>
        </p:nvSpPr>
        <p:spPr>
          <a:xfrm>
            <a:off x="6046057" y="1807645"/>
            <a:ext cx="2774093" cy="369331"/>
          </a:xfrm>
          <a:prstGeom prst="rect">
            <a:avLst/>
          </a:prstGeom>
          <a:solidFill>
            <a:schemeClr val="accent4">
              <a:lumMod val="60000"/>
              <a:lumOff val="40000"/>
            </a:schemeClr>
          </a:solidFill>
        </p:spPr>
        <p:txBody>
          <a:bodyPr wrap="square" rtlCol="0" anchor="ctr">
            <a:noAutofit/>
          </a:bodyPr>
          <a:lstStyle/>
          <a:p>
            <a:r>
              <a:rPr lang="en-US" altLang="ko-KR" sz="1200" b="1" dirty="0" err="1">
                <a:solidFill>
                  <a:schemeClr val="tx1">
                    <a:lumMod val="65000"/>
                    <a:lumOff val="35000"/>
                  </a:schemeClr>
                </a:solidFill>
                <a:cs typeface="Arial" pitchFamily="34" charset="0"/>
              </a:rPr>
              <a:t>Sify’s</a:t>
            </a:r>
            <a:r>
              <a:rPr lang="en-US" altLang="ko-KR" sz="1200" b="1" dirty="0">
                <a:solidFill>
                  <a:schemeClr val="tx1">
                    <a:lumMod val="65000"/>
                    <a:lumOff val="35000"/>
                  </a:schemeClr>
                </a:solidFill>
                <a:cs typeface="Arial" pitchFamily="34" charset="0"/>
              </a:rPr>
              <a:t> value additions:</a:t>
            </a:r>
          </a:p>
        </p:txBody>
      </p:sp>
      <p:sp>
        <p:nvSpPr>
          <p:cNvPr id="5" name="Title 4">
            <a:extLst>
              <a:ext uri="{FF2B5EF4-FFF2-40B4-BE49-F238E27FC236}">
                <a16:creationId xmlns:a16="http://schemas.microsoft.com/office/drawing/2014/main" id="{A1CF1BD5-35ED-445E-9D1D-C7201FC007CE}"/>
              </a:ext>
            </a:extLst>
          </p:cNvPr>
          <p:cNvSpPr>
            <a:spLocks noGrp="1"/>
          </p:cNvSpPr>
          <p:nvPr>
            <p:ph type="title"/>
          </p:nvPr>
        </p:nvSpPr>
        <p:spPr>
          <a:xfrm>
            <a:off x="324000" y="228774"/>
            <a:ext cx="7537450" cy="646321"/>
          </a:xfrm>
        </p:spPr>
        <p:txBody>
          <a:bodyPr/>
          <a:lstStyle/>
          <a:p>
            <a:r>
              <a:rPr lang="en-US" dirty="0"/>
              <a:t>A leading insurance company looking to bring </a:t>
            </a:r>
            <a:br>
              <a:rPr lang="en-US" dirty="0"/>
            </a:br>
            <a:r>
              <a:rPr lang="en-US" dirty="0"/>
              <a:t>in more business agility and cost reduction</a:t>
            </a:r>
          </a:p>
        </p:txBody>
      </p:sp>
      <p:pic>
        <p:nvPicPr>
          <p:cNvPr id="26" name="Picture 25" descr="http://skillwise.in/consulting/images_new/logo/sify.png">
            <a:extLst>
              <a:ext uri="{FF2B5EF4-FFF2-40B4-BE49-F238E27FC236}">
                <a16:creationId xmlns:a16="http://schemas.microsoft.com/office/drawing/2014/main" id="{562230DF-F35C-40DE-B888-2E89731720A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dhfl pramerica logo">
            <a:extLst>
              <a:ext uri="{FF2B5EF4-FFF2-40B4-BE49-F238E27FC236}">
                <a16:creationId xmlns:a16="http://schemas.microsoft.com/office/drawing/2014/main" id="{BF54B4A0-6620-49E6-8A1D-7B7E1415052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68385" y="336363"/>
            <a:ext cx="1575182" cy="30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185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8F53EA3-045F-4602-8170-22894D3B50FD}"/>
              </a:ext>
            </a:extLst>
          </p:cNvPr>
          <p:cNvSpPr txBox="1"/>
          <p:nvPr/>
        </p:nvSpPr>
        <p:spPr>
          <a:xfrm>
            <a:off x="323850" y="2216933"/>
            <a:ext cx="2774093" cy="2478891"/>
          </a:xfrm>
          <a:prstGeom prst="rect">
            <a:avLst/>
          </a:prstGeom>
          <a:noFill/>
          <a:ln w="12700">
            <a:solidFill>
              <a:schemeClr val="accent1">
                <a:lumMod val="60000"/>
                <a:lumOff val="40000"/>
              </a:schemeClr>
            </a:solidFill>
          </a:ln>
        </p:spPr>
        <p:txBody>
          <a:bodyPr wrap="square" rtlCol="0">
            <a:noAutofit/>
          </a:bodyPr>
          <a:lstStyle/>
          <a:p>
            <a:pPr marL="171450" indent="-171450">
              <a:spcBef>
                <a:spcPts val="3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Infra sprawl – virtualized infra, on-prem, hosted private cloud at multiple locations</a:t>
            </a:r>
          </a:p>
          <a:p>
            <a:pPr marL="171450" indent="-171450">
              <a:spcBef>
                <a:spcPts val="3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Capacity augmentation with long lead times due to lengthy procurement cycle</a:t>
            </a:r>
          </a:p>
          <a:p>
            <a:pPr marL="171450" indent="-171450">
              <a:spcBef>
                <a:spcPts val="3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Inability to manage </a:t>
            </a:r>
            <a:r>
              <a:rPr lang="en-US" altLang="ko-KR" sz="1050" b="1" dirty="0">
                <a:solidFill>
                  <a:schemeClr val="tx1">
                    <a:lumMod val="75000"/>
                    <a:lumOff val="25000"/>
                  </a:schemeClr>
                </a:solidFill>
                <a:cs typeface="Arial" pitchFamily="34" charset="0"/>
              </a:rPr>
              <a:t>unplanned spikes</a:t>
            </a:r>
          </a:p>
          <a:p>
            <a:pPr marL="171450" indent="-171450">
              <a:spcBef>
                <a:spcPts val="3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High cost  due to </a:t>
            </a:r>
            <a:r>
              <a:rPr lang="en-US" altLang="ko-KR" sz="1050" b="1" dirty="0">
                <a:solidFill>
                  <a:schemeClr val="tx1">
                    <a:lumMod val="75000"/>
                    <a:lumOff val="25000"/>
                  </a:schemeClr>
                </a:solidFill>
                <a:cs typeface="Arial" pitchFamily="34" charset="0"/>
              </a:rPr>
              <a:t>over-provisioning</a:t>
            </a:r>
          </a:p>
          <a:p>
            <a:pPr marL="171450" indent="-171450">
              <a:spcBef>
                <a:spcPts val="3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Lack of visibility</a:t>
            </a:r>
            <a:r>
              <a:rPr lang="en-US" altLang="ko-KR" sz="1050" dirty="0">
                <a:solidFill>
                  <a:schemeClr val="tx1">
                    <a:lumMod val="75000"/>
                    <a:lumOff val="25000"/>
                  </a:schemeClr>
                </a:solidFill>
                <a:cs typeface="Arial" pitchFamily="34" charset="0"/>
              </a:rPr>
              <a:t> on capacity utilization and performance</a:t>
            </a:r>
          </a:p>
          <a:p>
            <a:pPr marL="171450" indent="-171450">
              <a:spcBef>
                <a:spcPts val="3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Absence of </a:t>
            </a:r>
            <a:r>
              <a:rPr lang="en-US" altLang="ko-KR" sz="1050" b="1" dirty="0">
                <a:solidFill>
                  <a:schemeClr val="tx1">
                    <a:lumMod val="75000"/>
                    <a:lumOff val="25000"/>
                  </a:schemeClr>
                </a:solidFill>
                <a:cs typeface="Arial" pitchFamily="34" charset="0"/>
              </a:rPr>
              <a:t>FAR DR</a:t>
            </a:r>
          </a:p>
        </p:txBody>
      </p:sp>
      <p:sp>
        <p:nvSpPr>
          <p:cNvPr id="14" name="TextBox 13">
            <a:extLst>
              <a:ext uri="{FF2B5EF4-FFF2-40B4-BE49-F238E27FC236}">
                <a16:creationId xmlns:a16="http://schemas.microsoft.com/office/drawing/2014/main" id="{265C0039-E1CE-4904-9EE8-E1337C2AE0C7}"/>
              </a:ext>
            </a:extLst>
          </p:cNvPr>
          <p:cNvSpPr txBox="1"/>
          <p:nvPr/>
        </p:nvSpPr>
        <p:spPr>
          <a:xfrm>
            <a:off x="323850" y="1807645"/>
            <a:ext cx="2774093" cy="369331"/>
          </a:xfrm>
          <a:prstGeom prst="rect">
            <a:avLst/>
          </a:prstGeom>
          <a:solidFill>
            <a:schemeClr val="accent1">
              <a:lumMod val="60000"/>
              <a:lumOff val="40000"/>
            </a:schemeClr>
          </a:solidFill>
        </p:spPr>
        <p:txBody>
          <a:bodyPr wrap="square" rtlCol="0" anchor="ctr">
            <a:noAutofit/>
          </a:bodyPr>
          <a:lstStyle/>
          <a:p>
            <a:r>
              <a:rPr lang="en-US" altLang="ko-KR" sz="1200" b="1" dirty="0">
                <a:solidFill>
                  <a:schemeClr val="tx1">
                    <a:lumMod val="65000"/>
                    <a:lumOff val="35000"/>
                  </a:schemeClr>
                </a:solidFill>
                <a:cs typeface="Arial" pitchFamily="34" charset="0"/>
              </a:rPr>
              <a:t>Before transformation:</a:t>
            </a:r>
          </a:p>
        </p:txBody>
      </p:sp>
      <p:sp>
        <p:nvSpPr>
          <p:cNvPr id="15" name="TextBox 14">
            <a:extLst>
              <a:ext uri="{FF2B5EF4-FFF2-40B4-BE49-F238E27FC236}">
                <a16:creationId xmlns:a16="http://schemas.microsoft.com/office/drawing/2014/main" id="{60A7157B-B7B1-4A9B-BB52-DF8607D3B759}"/>
              </a:ext>
            </a:extLst>
          </p:cNvPr>
          <p:cNvSpPr txBox="1"/>
          <p:nvPr/>
        </p:nvSpPr>
        <p:spPr>
          <a:xfrm>
            <a:off x="3184953" y="2216934"/>
            <a:ext cx="2774093" cy="2478890"/>
          </a:xfrm>
          <a:prstGeom prst="rect">
            <a:avLst/>
          </a:prstGeom>
          <a:noFill/>
          <a:ln w="12700">
            <a:solidFill>
              <a:schemeClr val="accent2"/>
            </a:solidFill>
          </a:ln>
        </p:spPr>
        <p:txBody>
          <a:bodyPr wrap="square" rIns="0" rtlCol="0">
            <a:noAutofit/>
          </a:bodyPr>
          <a:lstStyle/>
          <a:p>
            <a:pPr marL="171450" indent="-171450">
              <a:spcBef>
                <a:spcPts val="3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Single </a:t>
            </a:r>
            <a:r>
              <a:rPr lang="en-US" altLang="ko-KR" sz="1050" b="1" dirty="0" err="1">
                <a:solidFill>
                  <a:schemeClr val="tx1">
                    <a:lumMod val="75000"/>
                    <a:lumOff val="25000"/>
                  </a:schemeClr>
                </a:solidFill>
                <a:cs typeface="Arial" pitchFamily="34" charset="0"/>
              </a:rPr>
              <a:t>Sify</a:t>
            </a:r>
            <a:r>
              <a:rPr lang="en-US" altLang="ko-KR" sz="1050" b="1" dirty="0">
                <a:solidFill>
                  <a:schemeClr val="tx1">
                    <a:lumMod val="75000"/>
                    <a:lumOff val="25000"/>
                  </a:schemeClr>
                </a:solidFill>
                <a:cs typeface="Arial" pitchFamily="34" charset="0"/>
              </a:rPr>
              <a:t>-AWS public cloud solution</a:t>
            </a:r>
            <a:r>
              <a:rPr lang="en-US" altLang="ko-KR" sz="1050" dirty="0">
                <a:solidFill>
                  <a:schemeClr val="tx1">
                    <a:lumMod val="75000"/>
                    <a:lumOff val="25000"/>
                  </a:schemeClr>
                </a:solidFill>
                <a:cs typeface="Arial" pitchFamily="34" charset="0"/>
              </a:rPr>
              <a:t> for all the workloads</a:t>
            </a:r>
          </a:p>
          <a:p>
            <a:pPr marL="171450" indent="-171450">
              <a:spcBef>
                <a:spcPts val="3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Low latency hybrid cloud</a:t>
            </a:r>
            <a:r>
              <a:rPr lang="en-US" altLang="ko-KR" sz="1050" dirty="0">
                <a:solidFill>
                  <a:schemeClr val="tx1">
                    <a:lumMod val="75000"/>
                    <a:lumOff val="25000"/>
                  </a:schemeClr>
                </a:solidFill>
                <a:cs typeface="Arial" pitchFamily="34" charset="0"/>
              </a:rPr>
              <a:t> between </a:t>
            </a:r>
            <a:r>
              <a:rPr lang="en-US" altLang="ko-KR" sz="1050" dirty="0" err="1">
                <a:solidFill>
                  <a:schemeClr val="tx1">
                    <a:lumMod val="75000"/>
                    <a:lumOff val="25000"/>
                  </a:schemeClr>
                </a:solidFill>
                <a:cs typeface="Arial" pitchFamily="34" charset="0"/>
              </a:rPr>
              <a:t>Sify</a:t>
            </a:r>
            <a:r>
              <a:rPr lang="en-US" altLang="ko-KR" sz="1050" dirty="0">
                <a:solidFill>
                  <a:schemeClr val="tx1">
                    <a:lumMod val="75000"/>
                    <a:lumOff val="25000"/>
                  </a:schemeClr>
                </a:solidFill>
                <a:cs typeface="Arial" pitchFamily="34" charset="0"/>
              </a:rPr>
              <a:t> hosted Core Insurance application and AWS public cloud</a:t>
            </a:r>
          </a:p>
          <a:p>
            <a:pPr marL="171450" indent="-171450">
              <a:spcBef>
                <a:spcPts val="3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Transformation of IT</a:t>
            </a:r>
            <a:r>
              <a:rPr lang="en-US" altLang="ko-KR" sz="1050" dirty="0">
                <a:solidFill>
                  <a:schemeClr val="tx1">
                    <a:lumMod val="75000"/>
                    <a:lumOff val="25000"/>
                  </a:schemeClr>
                </a:solidFill>
                <a:cs typeface="Arial" pitchFamily="34" charset="0"/>
              </a:rPr>
              <a:t> from a maintenance service to a strategic business contributor</a:t>
            </a:r>
          </a:p>
          <a:p>
            <a:pPr marL="171450" indent="-171450">
              <a:spcBef>
                <a:spcPts val="3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Pay-as-you go model </a:t>
            </a:r>
            <a:r>
              <a:rPr lang="en-US" altLang="ko-KR" sz="1050" b="1" dirty="0">
                <a:solidFill>
                  <a:schemeClr val="tx1">
                    <a:lumMod val="75000"/>
                    <a:lumOff val="25000"/>
                  </a:schemeClr>
                </a:solidFill>
                <a:cs typeface="Arial" pitchFamily="34" charset="0"/>
              </a:rPr>
              <a:t>with Auto-scalability, faster implementation</a:t>
            </a:r>
          </a:p>
          <a:p>
            <a:pPr marL="171450" indent="-171450">
              <a:spcBef>
                <a:spcPts val="3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Pro-active monitoring </a:t>
            </a:r>
            <a:r>
              <a:rPr lang="en-US" altLang="ko-KR" sz="1050" dirty="0">
                <a:solidFill>
                  <a:schemeClr val="tx1">
                    <a:lumMod val="75000"/>
                    <a:lumOff val="25000"/>
                  </a:schemeClr>
                </a:solidFill>
                <a:cs typeface="Arial" pitchFamily="34" charset="0"/>
              </a:rPr>
              <a:t>of utilization and performance through </a:t>
            </a:r>
            <a:r>
              <a:rPr lang="en-US" altLang="ko-KR" sz="1050" dirty="0" err="1">
                <a:solidFill>
                  <a:schemeClr val="tx1">
                    <a:lumMod val="75000"/>
                    <a:lumOff val="25000"/>
                  </a:schemeClr>
                </a:solidFill>
                <a:cs typeface="Arial" pitchFamily="34" charset="0"/>
              </a:rPr>
              <a:t>CloudInfinit</a:t>
            </a:r>
            <a:r>
              <a:rPr lang="en-US" altLang="ko-KR" sz="1050" dirty="0">
                <a:solidFill>
                  <a:schemeClr val="tx1">
                    <a:lumMod val="75000"/>
                    <a:lumOff val="25000"/>
                  </a:schemeClr>
                </a:solidFill>
                <a:cs typeface="Arial" pitchFamily="34" charset="0"/>
              </a:rPr>
              <a:t> CMP</a:t>
            </a:r>
          </a:p>
          <a:p>
            <a:pPr marL="171450" indent="-171450">
              <a:spcBef>
                <a:spcPts val="3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Enhanced resiliency</a:t>
            </a:r>
            <a:r>
              <a:rPr lang="en-US" altLang="ko-KR" sz="1050" dirty="0">
                <a:solidFill>
                  <a:schemeClr val="tx1">
                    <a:lumMod val="75000"/>
                    <a:lumOff val="25000"/>
                  </a:schemeClr>
                </a:solidFill>
                <a:cs typeface="Arial" pitchFamily="34" charset="0"/>
              </a:rPr>
              <a:t> by way of FAR DR</a:t>
            </a:r>
          </a:p>
        </p:txBody>
      </p:sp>
      <p:sp>
        <p:nvSpPr>
          <p:cNvPr id="16" name="TextBox 15">
            <a:extLst>
              <a:ext uri="{FF2B5EF4-FFF2-40B4-BE49-F238E27FC236}">
                <a16:creationId xmlns:a16="http://schemas.microsoft.com/office/drawing/2014/main" id="{76E1D1A7-64DF-4043-A669-3AA3F5806397}"/>
              </a:ext>
            </a:extLst>
          </p:cNvPr>
          <p:cNvSpPr txBox="1"/>
          <p:nvPr/>
        </p:nvSpPr>
        <p:spPr>
          <a:xfrm>
            <a:off x="3184953" y="1807645"/>
            <a:ext cx="2774093" cy="369331"/>
          </a:xfrm>
          <a:prstGeom prst="rect">
            <a:avLst/>
          </a:prstGeom>
          <a:solidFill>
            <a:schemeClr val="accent2">
              <a:lumMod val="60000"/>
              <a:lumOff val="40000"/>
            </a:schemeClr>
          </a:solidFill>
        </p:spPr>
        <p:txBody>
          <a:bodyPr wrap="square" rtlCol="0" anchor="ctr">
            <a:noAutofit/>
          </a:bodyPr>
          <a:lstStyle/>
          <a:p>
            <a:r>
              <a:rPr lang="en-US" altLang="ko-KR" sz="1200" b="1" dirty="0">
                <a:solidFill>
                  <a:schemeClr val="tx1">
                    <a:lumMod val="65000"/>
                    <a:lumOff val="35000"/>
                  </a:schemeClr>
                </a:solidFill>
                <a:cs typeface="Arial" pitchFamily="34" charset="0"/>
              </a:rPr>
              <a:t>After transformation</a:t>
            </a:r>
          </a:p>
        </p:txBody>
      </p:sp>
      <p:sp>
        <p:nvSpPr>
          <p:cNvPr id="17" name="TextBox 16">
            <a:extLst>
              <a:ext uri="{FF2B5EF4-FFF2-40B4-BE49-F238E27FC236}">
                <a16:creationId xmlns:a16="http://schemas.microsoft.com/office/drawing/2014/main" id="{795C4AF9-69ED-432B-BC8B-753F0495B2A0}"/>
              </a:ext>
            </a:extLst>
          </p:cNvPr>
          <p:cNvSpPr txBox="1"/>
          <p:nvPr/>
        </p:nvSpPr>
        <p:spPr>
          <a:xfrm>
            <a:off x="6046057" y="2216933"/>
            <a:ext cx="2774093" cy="2478891"/>
          </a:xfrm>
          <a:prstGeom prst="rect">
            <a:avLst/>
          </a:prstGeom>
          <a:noFill/>
          <a:ln>
            <a:solidFill>
              <a:schemeClr val="accent4"/>
            </a:solidFill>
          </a:ln>
        </p:spPr>
        <p:txBody>
          <a:bodyPr wrap="square" rtlCol="0">
            <a:noAutofit/>
          </a:bodyPr>
          <a:lstStyle/>
          <a:p>
            <a:pPr marL="171450" indent="-171450">
              <a:spcBef>
                <a:spcPts val="3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Drive and differentiate DPLI</a:t>
            </a:r>
            <a:r>
              <a:rPr lang="en-US" altLang="ko-KR" sz="1050" dirty="0">
                <a:solidFill>
                  <a:schemeClr val="tx1">
                    <a:lumMod val="75000"/>
                    <a:lumOff val="25000"/>
                  </a:schemeClr>
                </a:solidFill>
                <a:cs typeface="Arial" pitchFamily="34" charset="0"/>
              </a:rPr>
              <a:t> in its market powered by </a:t>
            </a:r>
            <a:r>
              <a:rPr lang="en-US" altLang="ko-KR" sz="1050" dirty="0" err="1">
                <a:solidFill>
                  <a:schemeClr val="tx1">
                    <a:lumMod val="75000"/>
                    <a:lumOff val="25000"/>
                  </a:schemeClr>
                </a:solidFill>
                <a:cs typeface="Arial" pitchFamily="34" charset="0"/>
              </a:rPr>
              <a:t>CloudInfinit</a:t>
            </a:r>
            <a:r>
              <a:rPr lang="en-US" altLang="ko-KR" sz="1050" dirty="0">
                <a:solidFill>
                  <a:schemeClr val="tx1">
                    <a:lumMod val="75000"/>
                    <a:lumOff val="25000"/>
                  </a:schemeClr>
                </a:solidFill>
                <a:cs typeface="Arial" pitchFamily="34" charset="0"/>
              </a:rPr>
              <a:t> transformation framework</a:t>
            </a:r>
          </a:p>
          <a:p>
            <a:pPr marL="171450" indent="-171450">
              <a:spcBef>
                <a:spcPts val="3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Creating platform</a:t>
            </a:r>
            <a:r>
              <a:rPr lang="en-US" altLang="ko-KR" sz="1050" dirty="0">
                <a:solidFill>
                  <a:schemeClr val="tx1">
                    <a:lumMod val="75000"/>
                    <a:lumOff val="25000"/>
                  </a:schemeClr>
                </a:solidFill>
                <a:cs typeface="Arial" pitchFamily="34" charset="0"/>
              </a:rPr>
              <a:t> for upcoming projects around </a:t>
            </a:r>
            <a:r>
              <a:rPr lang="en-US" altLang="ko-KR" sz="1050" b="1" dirty="0">
                <a:solidFill>
                  <a:schemeClr val="tx1">
                    <a:lumMod val="75000"/>
                    <a:lumOff val="25000"/>
                  </a:schemeClr>
                </a:solidFill>
                <a:cs typeface="Arial" pitchFamily="34" charset="0"/>
              </a:rPr>
              <a:t>Data Lakes, AI, IOT </a:t>
            </a:r>
          </a:p>
          <a:p>
            <a:pPr marL="171450" indent="-171450">
              <a:spcBef>
                <a:spcPts val="300"/>
              </a:spcBef>
              <a:buFont typeface="Wingdings" panose="05000000000000000000" pitchFamily="2" charset="2"/>
              <a:buChar char="§"/>
            </a:pPr>
            <a:r>
              <a:rPr lang="en-US" altLang="ko-KR" sz="1050" b="1" dirty="0">
                <a:solidFill>
                  <a:schemeClr val="tx1">
                    <a:lumMod val="75000"/>
                    <a:lumOff val="25000"/>
                  </a:schemeClr>
                </a:solidFill>
                <a:cs typeface="Arial" pitchFamily="34" charset="0"/>
              </a:rPr>
              <a:t>Migration of AS400</a:t>
            </a:r>
            <a:r>
              <a:rPr lang="en-US" altLang="ko-KR" sz="1050" dirty="0">
                <a:solidFill>
                  <a:schemeClr val="tx1">
                    <a:lumMod val="75000"/>
                    <a:lumOff val="25000"/>
                  </a:schemeClr>
                </a:solidFill>
                <a:cs typeface="Arial" pitchFamily="34" charset="0"/>
              </a:rPr>
              <a:t> (core insurance application Life Asia is running on the same) from IBM DC &amp; DR to </a:t>
            </a:r>
            <a:r>
              <a:rPr lang="en-US" altLang="ko-KR" sz="1050" dirty="0" err="1">
                <a:solidFill>
                  <a:schemeClr val="tx1">
                    <a:lumMod val="75000"/>
                    <a:lumOff val="25000"/>
                  </a:schemeClr>
                </a:solidFill>
                <a:cs typeface="Arial" pitchFamily="34" charset="0"/>
              </a:rPr>
              <a:t>Sify’s</a:t>
            </a:r>
            <a:r>
              <a:rPr lang="en-US" altLang="ko-KR" sz="1050" dirty="0">
                <a:solidFill>
                  <a:schemeClr val="tx1">
                    <a:lumMod val="75000"/>
                    <a:lumOff val="25000"/>
                  </a:schemeClr>
                </a:solidFill>
                <a:cs typeface="Arial" pitchFamily="34" charset="0"/>
              </a:rPr>
              <a:t> DC &amp; DR</a:t>
            </a:r>
          </a:p>
          <a:p>
            <a:pPr marL="171450" indent="-171450">
              <a:spcBef>
                <a:spcPts val="3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Managing the </a:t>
            </a:r>
            <a:r>
              <a:rPr lang="en-US" altLang="ko-KR" sz="1050" b="1" dirty="0">
                <a:solidFill>
                  <a:schemeClr val="tx1">
                    <a:lumMod val="75000"/>
                    <a:lumOff val="25000"/>
                  </a:schemeClr>
                </a:solidFill>
                <a:cs typeface="Arial" pitchFamily="34" charset="0"/>
              </a:rPr>
              <a:t>entire migration of public cloud &amp; private IT infrastructure</a:t>
            </a:r>
            <a:r>
              <a:rPr lang="en-US" altLang="ko-KR" sz="1050" dirty="0">
                <a:solidFill>
                  <a:schemeClr val="tx1">
                    <a:lumMod val="75000"/>
                    <a:lumOff val="25000"/>
                  </a:schemeClr>
                </a:solidFill>
                <a:cs typeface="Arial" pitchFamily="34" charset="0"/>
              </a:rPr>
              <a:t> end to end</a:t>
            </a:r>
          </a:p>
        </p:txBody>
      </p:sp>
      <p:sp>
        <p:nvSpPr>
          <p:cNvPr id="18" name="TextBox 17">
            <a:extLst>
              <a:ext uri="{FF2B5EF4-FFF2-40B4-BE49-F238E27FC236}">
                <a16:creationId xmlns:a16="http://schemas.microsoft.com/office/drawing/2014/main" id="{6AEAED0B-7F06-4F9F-9BF7-C3A669F2184E}"/>
              </a:ext>
            </a:extLst>
          </p:cNvPr>
          <p:cNvSpPr txBox="1"/>
          <p:nvPr/>
        </p:nvSpPr>
        <p:spPr>
          <a:xfrm>
            <a:off x="6046057" y="1807645"/>
            <a:ext cx="2774093" cy="369331"/>
          </a:xfrm>
          <a:prstGeom prst="rect">
            <a:avLst/>
          </a:prstGeom>
          <a:solidFill>
            <a:schemeClr val="accent4">
              <a:lumMod val="60000"/>
              <a:lumOff val="40000"/>
            </a:schemeClr>
          </a:solidFill>
        </p:spPr>
        <p:txBody>
          <a:bodyPr wrap="square" rtlCol="0" anchor="ctr">
            <a:noAutofit/>
          </a:bodyPr>
          <a:lstStyle/>
          <a:p>
            <a:r>
              <a:rPr lang="en-US" altLang="ko-KR" sz="1200" b="1" dirty="0">
                <a:solidFill>
                  <a:schemeClr val="tx1">
                    <a:lumMod val="65000"/>
                    <a:lumOff val="35000"/>
                  </a:schemeClr>
                </a:solidFill>
                <a:cs typeface="Arial" pitchFamily="34" charset="0"/>
              </a:rPr>
              <a:t>Customer success factors/ benefits</a:t>
            </a:r>
          </a:p>
        </p:txBody>
      </p:sp>
      <p:sp>
        <p:nvSpPr>
          <p:cNvPr id="7" name="Title 6">
            <a:extLst>
              <a:ext uri="{FF2B5EF4-FFF2-40B4-BE49-F238E27FC236}">
                <a16:creationId xmlns:a16="http://schemas.microsoft.com/office/drawing/2014/main" id="{19E91EE7-39E1-4FDB-A11A-91801A4F9578}"/>
              </a:ext>
            </a:extLst>
          </p:cNvPr>
          <p:cNvSpPr>
            <a:spLocks noGrp="1"/>
          </p:cNvSpPr>
          <p:nvPr>
            <p:ph type="title"/>
          </p:nvPr>
        </p:nvSpPr>
        <p:spPr>
          <a:xfrm>
            <a:off x="324000" y="228774"/>
            <a:ext cx="7537450" cy="646321"/>
          </a:xfrm>
        </p:spPr>
        <p:txBody>
          <a:bodyPr/>
          <a:lstStyle/>
          <a:p>
            <a:r>
              <a:rPr lang="en-US" dirty="0"/>
              <a:t>Built secure hyper scale cloud infrastructure</a:t>
            </a:r>
            <a:br>
              <a:rPr lang="en-US" dirty="0"/>
            </a:br>
            <a:r>
              <a:rPr lang="en-US" dirty="0"/>
              <a:t>with Near and FAR DR</a:t>
            </a:r>
            <a:endParaRPr lang="en-IN" dirty="0"/>
          </a:p>
        </p:txBody>
      </p:sp>
      <p:grpSp>
        <p:nvGrpSpPr>
          <p:cNvPr id="9" name="Group 8">
            <a:extLst>
              <a:ext uri="{FF2B5EF4-FFF2-40B4-BE49-F238E27FC236}">
                <a16:creationId xmlns:a16="http://schemas.microsoft.com/office/drawing/2014/main" id="{FFE5871C-001D-441D-93EF-AE9811686192}"/>
              </a:ext>
            </a:extLst>
          </p:cNvPr>
          <p:cNvGrpSpPr/>
          <p:nvPr/>
        </p:nvGrpSpPr>
        <p:grpSpPr>
          <a:xfrm>
            <a:off x="1444415" y="1063877"/>
            <a:ext cx="6338592" cy="743768"/>
            <a:chOff x="1444415" y="1063877"/>
            <a:chExt cx="6338592" cy="743768"/>
          </a:xfrm>
        </p:grpSpPr>
        <p:pic>
          <p:nvPicPr>
            <p:cNvPr id="21" name="Picture 6" descr="Image result for benefits icon">
              <a:extLst>
                <a:ext uri="{FF2B5EF4-FFF2-40B4-BE49-F238E27FC236}">
                  <a16:creationId xmlns:a16="http://schemas.microsoft.com/office/drawing/2014/main" id="{DAD3B0A2-54F1-442A-B313-3C17FB8F1D42}"/>
                </a:ext>
              </a:extLst>
            </p:cNvPr>
            <p:cNvPicPr>
              <a:picLocks noChangeAspect="1" noChangeArrowheads="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83200" y="1063877"/>
              <a:ext cx="699807" cy="6998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before icon">
              <a:extLst>
                <a:ext uri="{FF2B5EF4-FFF2-40B4-BE49-F238E27FC236}">
                  <a16:creationId xmlns:a16="http://schemas.microsoft.com/office/drawing/2014/main" id="{68695A76-00DB-4A46-AB03-DF1049F4C713}"/>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4415" y="1151542"/>
              <a:ext cx="532962" cy="5329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after icon">
              <a:extLst>
                <a:ext uri="{FF2B5EF4-FFF2-40B4-BE49-F238E27FC236}">
                  <a16:creationId xmlns:a16="http://schemas.microsoft.com/office/drawing/2014/main" id="{BED29FF7-847D-4126-845A-191A93621257}"/>
                </a:ext>
              </a:extLst>
            </p:cNvPr>
            <p:cNvPicPr>
              <a:picLocks noChangeAspect="1" noChangeArrowheads="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1378" y="1066402"/>
              <a:ext cx="741243" cy="741243"/>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http://skillwise.in/consulting/images_new/logo/sify.png">
            <a:extLst>
              <a:ext uri="{FF2B5EF4-FFF2-40B4-BE49-F238E27FC236}">
                <a16:creationId xmlns:a16="http://schemas.microsoft.com/office/drawing/2014/main" id="{DFDF5A00-768B-46F1-A755-8B746F419B9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dhfl pramerica logo">
            <a:extLst>
              <a:ext uri="{FF2B5EF4-FFF2-40B4-BE49-F238E27FC236}">
                <a16:creationId xmlns:a16="http://schemas.microsoft.com/office/drawing/2014/main" id="{84F03A99-7719-4FB7-A20B-67F55D61902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68385" y="336363"/>
            <a:ext cx="1575182" cy="30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09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Slide Number Placeholder 1"/>
          <p:cNvSpPr txBox="1">
            <a:spLocks/>
          </p:cNvSpPr>
          <p:nvPr/>
        </p:nvSpPr>
        <p:spPr>
          <a:xfrm>
            <a:off x="4473606" y="6356351"/>
            <a:ext cx="2048433" cy="273572"/>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fld id="{408A3319-5104-4E46-B7BB-4F68F196E486}" type="slidenum">
              <a:rPr kumimoji="0" lang="en-IN" sz="900" b="0"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ctr" defTabSz="914286" rtl="0" eaLnBrk="1" fontAlgn="auto" latinLnBrk="0" hangingPunct="1">
                <a:lnSpc>
                  <a:spcPct val="100000"/>
                </a:lnSpc>
                <a:spcBef>
                  <a:spcPts val="0"/>
                </a:spcBef>
                <a:spcAft>
                  <a:spcPts val="0"/>
                </a:spcAft>
                <a:buClrTx/>
                <a:buSzTx/>
                <a:buFontTx/>
                <a:buNone/>
                <a:tabLst/>
                <a:defRPr/>
              </a:pPr>
              <a:t>54</a:t>
            </a:fld>
            <a:endParaRPr kumimoji="0" lang="en-IN" sz="900" b="0"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pic>
        <p:nvPicPr>
          <p:cNvPr id="14" name="Picture 6" descr="Image result for objective icon">
            <a:extLst>
              <a:ext uri="{FF2B5EF4-FFF2-40B4-BE49-F238E27FC236}">
                <a16:creationId xmlns:a16="http://schemas.microsoft.com/office/drawing/2014/main" id="{8D6D7B09-60E6-4BCD-9633-6A06E9AD8EC9}"/>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56985" y="1231986"/>
            <a:ext cx="507822" cy="5078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Image result for services icon">
            <a:extLst>
              <a:ext uri="{FF2B5EF4-FFF2-40B4-BE49-F238E27FC236}">
                <a16:creationId xmlns:a16="http://schemas.microsoft.com/office/drawing/2014/main" id="{F7AB6B26-B22A-47BF-BB16-A499F1308644}"/>
              </a:ext>
            </a:extLst>
          </p:cNvPr>
          <p:cNvPicPr>
            <a:picLocks noChangeAspect="1" noChangeArrowheads="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7084" y="1169878"/>
            <a:ext cx="632038" cy="6320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chosen icon">
            <a:extLst>
              <a:ext uri="{FF2B5EF4-FFF2-40B4-BE49-F238E27FC236}">
                <a16:creationId xmlns:a16="http://schemas.microsoft.com/office/drawing/2014/main" id="{D9E1003D-49D4-40EB-9AD8-6C887FD7BC88}"/>
              </a:ext>
            </a:extLst>
          </p:cNvPr>
          <p:cNvPicPr>
            <a:picLocks noChangeAspect="1" noChangeArrowheads="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78404" y="1092302"/>
            <a:ext cx="787190" cy="7871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E54726F-5E4F-4CF9-831E-3442F3B44944}"/>
              </a:ext>
            </a:extLst>
          </p:cNvPr>
          <p:cNvSpPr/>
          <p:nvPr/>
        </p:nvSpPr>
        <p:spPr>
          <a:xfrm>
            <a:off x="323850" y="866232"/>
            <a:ext cx="8496299" cy="230832"/>
          </a:xfrm>
          <a:prstGeom prst="rect">
            <a:avLst/>
          </a:prstGeom>
          <a:ln>
            <a:solidFill>
              <a:schemeClr val="tx1"/>
            </a:solidFill>
          </a:ln>
        </p:spPr>
        <p:txBody>
          <a:bodyPr wrap="square">
            <a:spAutoFit/>
          </a:bodyPr>
          <a:lstStyle/>
          <a:p>
            <a:pPr lvl="0" algn="just">
              <a:defRPr/>
            </a:pPr>
            <a:r>
              <a:rPr lang="en-US" sz="900" b="1" dirty="0">
                <a:solidFill>
                  <a:prstClr val="black"/>
                </a:solidFill>
              </a:rPr>
              <a:t>MAX Life transformation goal: To revolutionize the customer engagement by digitizing it and in compliance with latest IRDA and RBI guidelines</a:t>
            </a:r>
          </a:p>
        </p:txBody>
      </p:sp>
      <p:sp>
        <p:nvSpPr>
          <p:cNvPr id="18" name="TextBox 17">
            <a:extLst>
              <a:ext uri="{FF2B5EF4-FFF2-40B4-BE49-F238E27FC236}">
                <a16:creationId xmlns:a16="http://schemas.microsoft.com/office/drawing/2014/main" id="{242D297C-EBD8-4220-B31B-2CE315E922B0}"/>
              </a:ext>
            </a:extLst>
          </p:cNvPr>
          <p:cNvSpPr txBox="1"/>
          <p:nvPr/>
        </p:nvSpPr>
        <p:spPr>
          <a:xfrm>
            <a:off x="323850" y="2216933"/>
            <a:ext cx="2774093" cy="2478891"/>
          </a:xfrm>
          <a:prstGeom prst="rect">
            <a:avLst/>
          </a:prstGeom>
          <a:noFill/>
          <a:ln w="12700">
            <a:solidFill>
              <a:schemeClr val="accent1">
                <a:lumMod val="60000"/>
                <a:lumOff val="40000"/>
              </a:schemeClr>
            </a:solidFill>
          </a:ln>
        </p:spPr>
        <p:txBody>
          <a:bodyPr wrap="square" rtlCol="0">
            <a:noAutofit/>
          </a:bodyPr>
          <a:lstStyle/>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To digitize entire value chain of its business</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Born-in-the-cloud Greenfield application deployment</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Secure hybrid IT landscape in compliance with IRDA and RBI information security guidelines</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To create a demand scalable and agile public cloud platform</a:t>
            </a:r>
          </a:p>
          <a:p>
            <a:pPr marL="171450" indent="-171450">
              <a:spcBef>
                <a:spcPts val="400"/>
              </a:spcBef>
              <a:buFont typeface="Wingdings" panose="05000000000000000000" pitchFamily="2" charset="2"/>
              <a:buChar char="§"/>
            </a:pPr>
            <a:endParaRPr lang="en-US" altLang="ko-KR" sz="1050"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5AD0FD4A-2BB0-4D73-9734-DC3D214742CE}"/>
              </a:ext>
            </a:extLst>
          </p:cNvPr>
          <p:cNvSpPr txBox="1"/>
          <p:nvPr/>
        </p:nvSpPr>
        <p:spPr>
          <a:xfrm>
            <a:off x="323850" y="1807645"/>
            <a:ext cx="2774093" cy="369331"/>
          </a:xfrm>
          <a:prstGeom prst="rect">
            <a:avLst/>
          </a:prstGeom>
          <a:solidFill>
            <a:schemeClr val="accent1">
              <a:lumMod val="60000"/>
              <a:lumOff val="40000"/>
            </a:schemeClr>
          </a:solidFill>
        </p:spPr>
        <p:txBody>
          <a:bodyPr wrap="square" rtlCol="0" anchor="ctr">
            <a:noAutofit/>
          </a:bodyPr>
          <a:lstStyle/>
          <a:p>
            <a:r>
              <a:rPr lang="en-US" altLang="ko-KR" sz="1200" b="1" dirty="0">
                <a:solidFill>
                  <a:schemeClr val="tx1">
                    <a:lumMod val="65000"/>
                    <a:lumOff val="35000"/>
                  </a:schemeClr>
                </a:solidFill>
                <a:cs typeface="Arial" pitchFamily="34" charset="0"/>
              </a:rPr>
              <a:t>Objective:</a:t>
            </a:r>
          </a:p>
        </p:txBody>
      </p:sp>
      <p:sp>
        <p:nvSpPr>
          <p:cNvPr id="20" name="TextBox 19">
            <a:extLst>
              <a:ext uri="{FF2B5EF4-FFF2-40B4-BE49-F238E27FC236}">
                <a16:creationId xmlns:a16="http://schemas.microsoft.com/office/drawing/2014/main" id="{D57A0664-7A81-44E6-BE4B-0A76E65CECDB}"/>
              </a:ext>
            </a:extLst>
          </p:cNvPr>
          <p:cNvSpPr txBox="1"/>
          <p:nvPr/>
        </p:nvSpPr>
        <p:spPr>
          <a:xfrm>
            <a:off x="3184953" y="2216934"/>
            <a:ext cx="2774093" cy="2478890"/>
          </a:xfrm>
          <a:prstGeom prst="rect">
            <a:avLst/>
          </a:prstGeom>
          <a:noFill/>
          <a:ln w="12700">
            <a:solidFill>
              <a:schemeClr val="accent2"/>
            </a:solidFill>
          </a:ln>
        </p:spPr>
        <p:txBody>
          <a:bodyPr wrap="square" rIns="0" rtlCol="0">
            <a:noAutofit/>
          </a:bodyPr>
          <a:lstStyle/>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Scalable and modular Infrastructure Architecture to be able to adapt to business and regulatory demands of Max Life</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Auto scale to provide elastic upgrade / downgrade based  per  business requirement</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Utility based Payment options like Pay-as-you-go</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Extensive business relationship with the Max Group servicing Max Healthcare and Max Bupa</a:t>
            </a:r>
          </a:p>
        </p:txBody>
      </p:sp>
      <p:sp>
        <p:nvSpPr>
          <p:cNvPr id="21" name="TextBox 20">
            <a:extLst>
              <a:ext uri="{FF2B5EF4-FFF2-40B4-BE49-F238E27FC236}">
                <a16:creationId xmlns:a16="http://schemas.microsoft.com/office/drawing/2014/main" id="{ADE20DBD-ED61-431F-97FF-5F487DCAF4F6}"/>
              </a:ext>
            </a:extLst>
          </p:cNvPr>
          <p:cNvSpPr txBox="1"/>
          <p:nvPr/>
        </p:nvSpPr>
        <p:spPr>
          <a:xfrm>
            <a:off x="3184953" y="1807645"/>
            <a:ext cx="2774093" cy="369331"/>
          </a:xfrm>
          <a:prstGeom prst="rect">
            <a:avLst/>
          </a:prstGeom>
          <a:solidFill>
            <a:schemeClr val="accent2">
              <a:lumMod val="60000"/>
              <a:lumOff val="40000"/>
            </a:schemeClr>
          </a:solidFill>
        </p:spPr>
        <p:txBody>
          <a:bodyPr wrap="square" rtlCol="0" anchor="ctr">
            <a:noAutofit/>
          </a:bodyPr>
          <a:lstStyle/>
          <a:p>
            <a:r>
              <a:rPr lang="en-US" altLang="ko-KR" sz="1200" b="1" dirty="0">
                <a:solidFill>
                  <a:schemeClr val="tx1">
                    <a:lumMod val="65000"/>
                    <a:lumOff val="35000"/>
                  </a:schemeClr>
                </a:solidFill>
                <a:cs typeface="Arial" pitchFamily="34" charset="0"/>
              </a:rPr>
              <a:t>Why </a:t>
            </a:r>
            <a:r>
              <a:rPr lang="en-US" altLang="ko-KR" sz="1200" b="1" dirty="0" err="1">
                <a:solidFill>
                  <a:schemeClr val="tx1">
                    <a:lumMod val="65000"/>
                    <a:lumOff val="35000"/>
                  </a:schemeClr>
                </a:solidFill>
                <a:cs typeface="Arial" pitchFamily="34" charset="0"/>
              </a:rPr>
              <a:t>Sify</a:t>
            </a:r>
            <a:r>
              <a:rPr lang="en-US" altLang="ko-KR" sz="1200" b="1" dirty="0">
                <a:solidFill>
                  <a:schemeClr val="tx1">
                    <a:lumMod val="65000"/>
                    <a:lumOff val="35000"/>
                  </a:schemeClr>
                </a:solidFill>
                <a:cs typeface="Arial" pitchFamily="34" charset="0"/>
              </a:rPr>
              <a:t> was chosen?:</a:t>
            </a:r>
          </a:p>
        </p:txBody>
      </p:sp>
      <p:sp>
        <p:nvSpPr>
          <p:cNvPr id="22" name="TextBox 21">
            <a:extLst>
              <a:ext uri="{FF2B5EF4-FFF2-40B4-BE49-F238E27FC236}">
                <a16:creationId xmlns:a16="http://schemas.microsoft.com/office/drawing/2014/main" id="{4B01EB48-87E8-465A-9088-9F7DB4F06686}"/>
              </a:ext>
            </a:extLst>
          </p:cNvPr>
          <p:cNvSpPr txBox="1"/>
          <p:nvPr/>
        </p:nvSpPr>
        <p:spPr>
          <a:xfrm>
            <a:off x="6046057" y="2216933"/>
            <a:ext cx="2774093" cy="2478891"/>
          </a:xfrm>
          <a:prstGeom prst="rect">
            <a:avLst/>
          </a:prstGeom>
          <a:noFill/>
          <a:ln>
            <a:solidFill>
              <a:schemeClr val="accent4"/>
            </a:solidFill>
          </a:ln>
        </p:spPr>
        <p:txBody>
          <a:bodyPr wrap="square" rtlCol="0">
            <a:noAutofit/>
          </a:bodyPr>
          <a:lstStyle/>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Deployed bimodal approach using Public facing workloads on AWS and Cloud </a:t>
            </a:r>
            <a:r>
              <a:rPr lang="en-US" altLang="ko-KR" sz="1050" dirty="0" err="1">
                <a:solidFill>
                  <a:schemeClr val="tx1">
                    <a:lumMod val="75000"/>
                    <a:lumOff val="25000"/>
                  </a:schemeClr>
                </a:solidFill>
                <a:cs typeface="Arial" pitchFamily="34" charset="0"/>
              </a:rPr>
              <a:t>Infinit</a:t>
            </a:r>
            <a:endParaRPr lang="en-US" altLang="ko-KR" sz="1050" dirty="0">
              <a:solidFill>
                <a:schemeClr val="tx1">
                  <a:lumMod val="75000"/>
                  <a:lumOff val="25000"/>
                </a:schemeClr>
              </a:solidFill>
              <a:cs typeface="Arial" pitchFamily="34" charset="0"/>
            </a:endParaRP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Migration of selected existing workloads from </a:t>
            </a:r>
            <a:r>
              <a:rPr lang="en-US" altLang="ko-KR" sz="1050" dirty="0" err="1">
                <a:solidFill>
                  <a:schemeClr val="tx1">
                    <a:lumMod val="75000"/>
                    <a:lumOff val="25000"/>
                  </a:schemeClr>
                </a:solidFill>
                <a:cs typeface="Arial" pitchFamily="34" charset="0"/>
              </a:rPr>
              <a:t>colo</a:t>
            </a:r>
            <a:r>
              <a:rPr lang="en-US" altLang="ko-KR" sz="1050" dirty="0">
                <a:solidFill>
                  <a:schemeClr val="tx1">
                    <a:lumMod val="75000"/>
                    <a:lumOff val="25000"/>
                  </a:schemeClr>
                </a:solidFill>
                <a:cs typeface="Arial" pitchFamily="34" charset="0"/>
              </a:rPr>
              <a:t> environment to AWS</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Managed services for </a:t>
            </a:r>
            <a:r>
              <a:rPr lang="en-US" altLang="ko-KR" sz="1050" dirty="0" err="1">
                <a:solidFill>
                  <a:schemeClr val="tx1">
                    <a:lumMod val="75000"/>
                    <a:lumOff val="25000"/>
                  </a:schemeClr>
                </a:solidFill>
                <a:cs typeface="Arial" pitchFamily="34" charset="0"/>
              </a:rPr>
              <a:t>Sify</a:t>
            </a:r>
            <a:r>
              <a:rPr lang="en-US" altLang="ko-KR" sz="1050" dirty="0">
                <a:solidFill>
                  <a:schemeClr val="tx1">
                    <a:lumMod val="75000"/>
                    <a:lumOff val="25000"/>
                  </a:schemeClr>
                </a:solidFill>
                <a:cs typeface="Arial" pitchFamily="34" charset="0"/>
              </a:rPr>
              <a:t> Cloud </a:t>
            </a:r>
            <a:r>
              <a:rPr lang="en-US" altLang="ko-KR" sz="1050" dirty="0" err="1">
                <a:solidFill>
                  <a:schemeClr val="tx1">
                    <a:lumMod val="75000"/>
                    <a:lumOff val="25000"/>
                  </a:schemeClr>
                </a:solidFill>
                <a:cs typeface="Arial" pitchFamily="34" charset="0"/>
              </a:rPr>
              <a:t>Infinit</a:t>
            </a:r>
            <a:r>
              <a:rPr lang="en-US" altLang="ko-KR" sz="1050" dirty="0">
                <a:solidFill>
                  <a:schemeClr val="tx1">
                    <a:lumMod val="75000"/>
                    <a:lumOff val="25000"/>
                  </a:schemeClr>
                </a:solidFill>
                <a:cs typeface="Arial" pitchFamily="34" charset="0"/>
              </a:rPr>
              <a:t> and AWS workloads</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Information security consulting, deployment and managed services for public cloud platforms</a:t>
            </a:r>
          </a:p>
          <a:p>
            <a:pPr marL="171450" indent="-171450">
              <a:spcBef>
                <a:spcPts val="400"/>
              </a:spcBef>
              <a:buFont typeface="Wingdings" panose="05000000000000000000" pitchFamily="2" charset="2"/>
              <a:buChar char="§"/>
            </a:pPr>
            <a:endParaRPr lang="en-US" altLang="ko-KR" sz="105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64E05620-CD3C-4670-8117-2F9CFDE0E5C6}"/>
              </a:ext>
            </a:extLst>
          </p:cNvPr>
          <p:cNvSpPr txBox="1"/>
          <p:nvPr/>
        </p:nvSpPr>
        <p:spPr>
          <a:xfrm>
            <a:off x="6046057" y="1807645"/>
            <a:ext cx="2774093" cy="369331"/>
          </a:xfrm>
          <a:prstGeom prst="rect">
            <a:avLst/>
          </a:prstGeom>
          <a:solidFill>
            <a:schemeClr val="accent4">
              <a:lumMod val="60000"/>
              <a:lumOff val="40000"/>
            </a:schemeClr>
          </a:solidFill>
        </p:spPr>
        <p:txBody>
          <a:bodyPr wrap="square" rtlCol="0" anchor="ctr">
            <a:noAutofit/>
          </a:bodyPr>
          <a:lstStyle/>
          <a:p>
            <a:r>
              <a:rPr lang="en-US" altLang="ko-KR" sz="1200" b="1" dirty="0" err="1">
                <a:solidFill>
                  <a:schemeClr val="tx1">
                    <a:lumMod val="65000"/>
                    <a:lumOff val="35000"/>
                  </a:schemeClr>
                </a:solidFill>
                <a:cs typeface="Arial" pitchFamily="34" charset="0"/>
              </a:rPr>
              <a:t>Sify’s</a:t>
            </a:r>
            <a:r>
              <a:rPr lang="en-US" altLang="ko-KR" sz="1200" b="1" dirty="0">
                <a:solidFill>
                  <a:schemeClr val="tx1">
                    <a:lumMod val="65000"/>
                    <a:lumOff val="35000"/>
                  </a:schemeClr>
                </a:solidFill>
                <a:cs typeface="Arial" pitchFamily="34" charset="0"/>
              </a:rPr>
              <a:t> value additions:</a:t>
            </a:r>
          </a:p>
        </p:txBody>
      </p:sp>
      <p:sp>
        <p:nvSpPr>
          <p:cNvPr id="3" name="Title 2">
            <a:extLst>
              <a:ext uri="{FF2B5EF4-FFF2-40B4-BE49-F238E27FC236}">
                <a16:creationId xmlns:a16="http://schemas.microsoft.com/office/drawing/2014/main" id="{BBED8DDA-D82E-480D-9518-A26B867B1581}"/>
              </a:ext>
            </a:extLst>
          </p:cNvPr>
          <p:cNvSpPr>
            <a:spLocks noGrp="1"/>
          </p:cNvSpPr>
          <p:nvPr>
            <p:ph type="title"/>
          </p:nvPr>
        </p:nvSpPr>
        <p:spPr>
          <a:xfrm>
            <a:off x="324000" y="228774"/>
            <a:ext cx="7537450" cy="646321"/>
          </a:xfrm>
        </p:spPr>
        <p:txBody>
          <a:bodyPr/>
          <a:lstStyle/>
          <a:p>
            <a:r>
              <a:rPr lang="en-US" spc="-30" dirty="0"/>
              <a:t>How Max life transformed to a Digital services</a:t>
            </a:r>
            <a:br>
              <a:rPr lang="en-US" spc="-30" dirty="0"/>
            </a:br>
            <a:r>
              <a:rPr lang="en-US" spc="-30" dirty="0"/>
              <a:t>delivery model</a:t>
            </a:r>
            <a:endParaRPr lang="en-IN" spc="-30" dirty="0"/>
          </a:p>
        </p:txBody>
      </p:sp>
      <p:pic>
        <p:nvPicPr>
          <p:cNvPr id="25" name="Picture 2" descr="Image result for max life insurance">
            <a:extLst>
              <a:ext uri="{FF2B5EF4-FFF2-40B4-BE49-F238E27FC236}">
                <a16:creationId xmlns:a16="http://schemas.microsoft.com/office/drawing/2014/main" id="{4154510C-3569-40EA-8E15-34F604AFDC3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00845" y="293784"/>
            <a:ext cx="838350" cy="48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96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4CE185E-11DA-439A-892E-EBAC3282E006}"/>
              </a:ext>
            </a:extLst>
          </p:cNvPr>
          <p:cNvSpPr txBox="1"/>
          <p:nvPr/>
        </p:nvSpPr>
        <p:spPr>
          <a:xfrm>
            <a:off x="323850" y="2216933"/>
            <a:ext cx="2774093" cy="2478891"/>
          </a:xfrm>
          <a:prstGeom prst="rect">
            <a:avLst/>
          </a:prstGeom>
          <a:noFill/>
          <a:ln w="12700">
            <a:solidFill>
              <a:schemeClr val="accent1">
                <a:lumMod val="60000"/>
                <a:lumOff val="40000"/>
              </a:schemeClr>
            </a:solidFill>
          </a:ln>
        </p:spPr>
        <p:txBody>
          <a:bodyPr wrap="square" rtlCol="0">
            <a:noAutofit/>
          </a:bodyPr>
          <a:lstStyle/>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Setup was not in compliance with IRDA IT Guidelines</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Lack of scalable environment to deploy new age applications</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Lack of adequate security</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Lack of agility</a:t>
            </a:r>
          </a:p>
        </p:txBody>
      </p:sp>
      <p:sp>
        <p:nvSpPr>
          <p:cNvPr id="11" name="TextBox 10">
            <a:extLst>
              <a:ext uri="{FF2B5EF4-FFF2-40B4-BE49-F238E27FC236}">
                <a16:creationId xmlns:a16="http://schemas.microsoft.com/office/drawing/2014/main" id="{3287ED2C-DA78-461E-928D-BEFD436182C9}"/>
              </a:ext>
            </a:extLst>
          </p:cNvPr>
          <p:cNvSpPr txBox="1"/>
          <p:nvPr/>
        </p:nvSpPr>
        <p:spPr>
          <a:xfrm>
            <a:off x="323850" y="1807645"/>
            <a:ext cx="2774093" cy="369331"/>
          </a:xfrm>
          <a:prstGeom prst="rect">
            <a:avLst/>
          </a:prstGeom>
          <a:solidFill>
            <a:schemeClr val="accent1">
              <a:lumMod val="60000"/>
              <a:lumOff val="40000"/>
            </a:schemeClr>
          </a:solidFill>
        </p:spPr>
        <p:txBody>
          <a:bodyPr wrap="square" rtlCol="0" anchor="ctr">
            <a:noAutofit/>
          </a:bodyPr>
          <a:lstStyle/>
          <a:p>
            <a:r>
              <a:rPr lang="en-US" altLang="ko-KR" sz="1200" b="1" dirty="0">
                <a:solidFill>
                  <a:schemeClr val="tx1">
                    <a:lumMod val="65000"/>
                    <a:lumOff val="35000"/>
                  </a:schemeClr>
                </a:solidFill>
                <a:cs typeface="Arial" pitchFamily="34" charset="0"/>
              </a:rPr>
              <a:t>Before transformation:</a:t>
            </a:r>
          </a:p>
        </p:txBody>
      </p:sp>
      <p:sp>
        <p:nvSpPr>
          <p:cNvPr id="12" name="TextBox 11">
            <a:extLst>
              <a:ext uri="{FF2B5EF4-FFF2-40B4-BE49-F238E27FC236}">
                <a16:creationId xmlns:a16="http://schemas.microsoft.com/office/drawing/2014/main" id="{4570934D-1709-4F4A-944A-5AFA49986395}"/>
              </a:ext>
            </a:extLst>
          </p:cNvPr>
          <p:cNvSpPr txBox="1"/>
          <p:nvPr/>
        </p:nvSpPr>
        <p:spPr>
          <a:xfrm>
            <a:off x="3184953" y="2216934"/>
            <a:ext cx="2774093" cy="2478890"/>
          </a:xfrm>
          <a:prstGeom prst="rect">
            <a:avLst/>
          </a:prstGeom>
          <a:noFill/>
          <a:ln w="12700">
            <a:solidFill>
              <a:schemeClr val="accent2"/>
            </a:solidFill>
          </a:ln>
        </p:spPr>
        <p:txBody>
          <a:bodyPr wrap="square" rIns="0" rtlCol="0">
            <a:noAutofit/>
          </a:bodyPr>
          <a:lstStyle/>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Reduced planning &amp; deployment time</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Adopted a bimodal approach allowing new age applications to leverage public cloud</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Public cloud platform provided more scalability and agility for new application deployments </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Holistic security controls for both the collocated and public cloud platforms</a:t>
            </a:r>
          </a:p>
        </p:txBody>
      </p:sp>
      <p:sp>
        <p:nvSpPr>
          <p:cNvPr id="13" name="TextBox 12">
            <a:extLst>
              <a:ext uri="{FF2B5EF4-FFF2-40B4-BE49-F238E27FC236}">
                <a16:creationId xmlns:a16="http://schemas.microsoft.com/office/drawing/2014/main" id="{064E1CCD-AE9E-4F15-911A-88FA84044F63}"/>
              </a:ext>
            </a:extLst>
          </p:cNvPr>
          <p:cNvSpPr txBox="1"/>
          <p:nvPr/>
        </p:nvSpPr>
        <p:spPr>
          <a:xfrm>
            <a:off x="3184953" y="1807645"/>
            <a:ext cx="2774093" cy="369331"/>
          </a:xfrm>
          <a:prstGeom prst="rect">
            <a:avLst/>
          </a:prstGeom>
          <a:solidFill>
            <a:schemeClr val="accent2">
              <a:lumMod val="60000"/>
              <a:lumOff val="40000"/>
            </a:schemeClr>
          </a:solidFill>
        </p:spPr>
        <p:txBody>
          <a:bodyPr wrap="square" rtlCol="0" anchor="ctr">
            <a:noAutofit/>
          </a:bodyPr>
          <a:lstStyle/>
          <a:p>
            <a:r>
              <a:rPr lang="en-US" altLang="ko-KR" sz="1200" b="1" dirty="0">
                <a:solidFill>
                  <a:schemeClr val="tx1">
                    <a:lumMod val="65000"/>
                    <a:lumOff val="35000"/>
                  </a:schemeClr>
                </a:solidFill>
                <a:cs typeface="Arial" pitchFamily="34" charset="0"/>
              </a:rPr>
              <a:t>After transformation</a:t>
            </a:r>
          </a:p>
        </p:txBody>
      </p:sp>
      <p:sp>
        <p:nvSpPr>
          <p:cNvPr id="14" name="TextBox 13">
            <a:extLst>
              <a:ext uri="{FF2B5EF4-FFF2-40B4-BE49-F238E27FC236}">
                <a16:creationId xmlns:a16="http://schemas.microsoft.com/office/drawing/2014/main" id="{B8A65FF2-0678-47F7-A43F-3112B44C6D86}"/>
              </a:ext>
            </a:extLst>
          </p:cNvPr>
          <p:cNvSpPr txBox="1"/>
          <p:nvPr/>
        </p:nvSpPr>
        <p:spPr>
          <a:xfrm>
            <a:off x="6046057" y="2216933"/>
            <a:ext cx="2774093" cy="2478891"/>
          </a:xfrm>
          <a:prstGeom prst="rect">
            <a:avLst/>
          </a:prstGeom>
          <a:noFill/>
          <a:ln>
            <a:solidFill>
              <a:schemeClr val="accent4"/>
            </a:solidFill>
          </a:ln>
        </p:spPr>
        <p:txBody>
          <a:bodyPr wrap="square" rtlCol="0">
            <a:noAutofit/>
          </a:bodyPr>
          <a:lstStyle/>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Business velocity increased to rapid customer acquisition</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Able to leverage readily available digital solutions and constructs – on demand</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Agile IT responding to business needs promptly</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Ability to build new age loosely coupled application stacks</a:t>
            </a:r>
          </a:p>
          <a:p>
            <a:pPr marL="171450" indent="-171450">
              <a:spcBef>
                <a:spcPts val="400"/>
              </a:spcBef>
              <a:buFont typeface="Wingdings" panose="05000000000000000000" pitchFamily="2" charset="2"/>
              <a:buChar char="§"/>
            </a:pPr>
            <a:r>
              <a:rPr lang="en-US" altLang="ko-KR" sz="1050" dirty="0">
                <a:solidFill>
                  <a:schemeClr val="tx1">
                    <a:lumMod val="75000"/>
                    <a:lumOff val="25000"/>
                  </a:schemeClr>
                </a:solidFill>
                <a:cs typeface="Arial" pitchFamily="34" charset="0"/>
              </a:rPr>
              <a:t>Huge cost savings in deploying new applications</a:t>
            </a:r>
          </a:p>
        </p:txBody>
      </p:sp>
      <p:sp>
        <p:nvSpPr>
          <p:cNvPr id="15" name="TextBox 14">
            <a:extLst>
              <a:ext uri="{FF2B5EF4-FFF2-40B4-BE49-F238E27FC236}">
                <a16:creationId xmlns:a16="http://schemas.microsoft.com/office/drawing/2014/main" id="{75E09220-01A8-4892-92CB-048A6AD426C7}"/>
              </a:ext>
            </a:extLst>
          </p:cNvPr>
          <p:cNvSpPr txBox="1"/>
          <p:nvPr/>
        </p:nvSpPr>
        <p:spPr>
          <a:xfrm>
            <a:off x="6046057" y="1807645"/>
            <a:ext cx="2774093" cy="369331"/>
          </a:xfrm>
          <a:prstGeom prst="rect">
            <a:avLst/>
          </a:prstGeom>
          <a:solidFill>
            <a:schemeClr val="accent4">
              <a:lumMod val="60000"/>
              <a:lumOff val="40000"/>
            </a:schemeClr>
          </a:solidFill>
        </p:spPr>
        <p:txBody>
          <a:bodyPr wrap="square" rtlCol="0" anchor="ctr">
            <a:noAutofit/>
          </a:bodyPr>
          <a:lstStyle/>
          <a:p>
            <a:r>
              <a:rPr lang="en-US" altLang="ko-KR" sz="1200" b="1" dirty="0">
                <a:solidFill>
                  <a:schemeClr val="tx1">
                    <a:lumMod val="65000"/>
                    <a:lumOff val="35000"/>
                  </a:schemeClr>
                </a:solidFill>
                <a:cs typeface="Arial" pitchFamily="34" charset="0"/>
              </a:rPr>
              <a:t>Customer success factors/ benefits</a:t>
            </a:r>
          </a:p>
        </p:txBody>
      </p:sp>
      <p:grpSp>
        <p:nvGrpSpPr>
          <p:cNvPr id="16" name="Group 15">
            <a:extLst>
              <a:ext uri="{FF2B5EF4-FFF2-40B4-BE49-F238E27FC236}">
                <a16:creationId xmlns:a16="http://schemas.microsoft.com/office/drawing/2014/main" id="{F2190EA0-07DC-4DDC-9414-543547C1D73D}"/>
              </a:ext>
            </a:extLst>
          </p:cNvPr>
          <p:cNvGrpSpPr/>
          <p:nvPr/>
        </p:nvGrpSpPr>
        <p:grpSpPr>
          <a:xfrm>
            <a:off x="1444415" y="1063877"/>
            <a:ext cx="6338592" cy="743768"/>
            <a:chOff x="1444415" y="1063877"/>
            <a:chExt cx="6338592" cy="743768"/>
          </a:xfrm>
        </p:grpSpPr>
        <p:pic>
          <p:nvPicPr>
            <p:cNvPr id="17" name="Picture 6" descr="Image result for benefits icon">
              <a:extLst>
                <a:ext uri="{FF2B5EF4-FFF2-40B4-BE49-F238E27FC236}">
                  <a16:creationId xmlns:a16="http://schemas.microsoft.com/office/drawing/2014/main" id="{8E1A2C29-4AC9-4746-9EAF-FE8C1D3DA3D7}"/>
                </a:ext>
              </a:extLst>
            </p:cNvPr>
            <p:cNvPicPr>
              <a:picLocks noChangeAspect="1" noChangeArrowheads="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83200" y="1063877"/>
              <a:ext cx="699807" cy="6998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before icon">
              <a:extLst>
                <a:ext uri="{FF2B5EF4-FFF2-40B4-BE49-F238E27FC236}">
                  <a16:creationId xmlns:a16="http://schemas.microsoft.com/office/drawing/2014/main" id="{531E01E6-5F92-4F54-8390-6588459AD504}"/>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44415" y="1151542"/>
              <a:ext cx="532962" cy="5329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after icon">
              <a:extLst>
                <a:ext uri="{FF2B5EF4-FFF2-40B4-BE49-F238E27FC236}">
                  <a16:creationId xmlns:a16="http://schemas.microsoft.com/office/drawing/2014/main" id="{9165F318-B738-4207-9584-3488323A907D}"/>
                </a:ext>
              </a:extLst>
            </p:cNvPr>
            <p:cNvPicPr>
              <a:picLocks noChangeAspect="1" noChangeArrowheads="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1378" y="1066402"/>
              <a:ext cx="741243" cy="74124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itle 6">
            <a:extLst>
              <a:ext uri="{FF2B5EF4-FFF2-40B4-BE49-F238E27FC236}">
                <a16:creationId xmlns:a16="http://schemas.microsoft.com/office/drawing/2014/main" id="{F1D9CAD4-31DC-461D-9290-728B746F9101}"/>
              </a:ext>
            </a:extLst>
          </p:cNvPr>
          <p:cNvSpPr>
            <a:spLocks noGrp="1"/>
          </p:cNvSpPr>
          <p:nvPr>
            <p:ph type="title"/>
          </p:nvPr>
        </p:nvSpPr>
        <p:spPr>
          <a:xfrm>
            <a:off x="324000" y="228774"/>
            <a:ext cx="7537450" cy="646321"/>
          </a:xfrm>
        </p:spPr>
        <p:txBody>
          <a:bodyPr/>
          <a:lstStyle/>
          <a:p>
            <a:r>
              <a:rPr lang="en-US" dirty="0"/>
              <a:t>Transforming the infrastructure allowing MLIC </a:t>
            </a:r>
            <a:br>
              <a:rPr lang="en-US" dirty="0"/>
            </a:br>
            <a:r>
              <a:rPr lang="en-US" dirty="0"/>
              <a:t>to focus on delivering  business value</a:t>
            </a:r>
          </a:p>
        </p:txBody>
      </p:sp>
      <p:pic>
        <p:nvPicPr>
          <p:cNvPr id="22" name="Picture 2" descr="Image result for max life insurance">
            <a:extLst>
              <a:ext uri="{FF2B5EF4-FFF2-40B4-BE49-F238E27FC236}">
                <a16:creationId xmlns:a16="http://schemas.microsoft.com/office/drawing/2014/main" id="{893D9284-BA5B-4256-B276-16B5AEC9CEF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00845" y="293784"/>
            <a:ext cx="838350" cy="48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297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7679142"/>
              </p:ext>
            </p:extLst>
          </p:nvPr>
        </p:nvGraphicFramePr>
        <p:xfrm>
          <a:off x="323850" y="1023936"/>
          <a:ext cx="8496300" cy="3671889"/>
        </p:xfrm>
        <a:graphic>
          <a:graphicData uri="http://schemas.openxmlformats.org/drawingml/2006/table">
            <a:tbl>
              <a:tblPr/>
              <a:tblGrid>
                <a:gridCol w="2159918">
                  <a:extLst>
                    <a:ext uri="{9D8B030D-6E8A-4147-A177-3AD203B41FA5}">
                      <a16:colId xmlns:a16="http://schemas.microsoft.com/office/drawing/2014/main" val="20000"/>
                    </a:ext>
                  </a:extLst>
                </a:gridCol>
                <a:gridCol w="6336382">
                  <a:extLst>
                    <a:ext uri="{9D8B030D-6E8A-4147-A177-3AD203B41FA5}">
                      <a16:colId xmlns:a16="http://schemas.microsoft.com/office/drawing/2014/main" val="20001"/>
                    </a:ext>
                  </a:extLst>
                </a:gridCol>
              </a:tblGrid>
              <a:tr h="357908">
                <a:tc>
                  <a:txBody>
                    <a:bodyPr/>
                    <a:lstStyle/>
                    <a:p>
                      <a:pPr algn="l">
                        <a:lnSpc>
                          <a:spcPct val="115000"/>
                        </a:lnSpc>
                        <a:spcAft>
                          <a:spcPts val="1000"/>
                        </a:spcAft>
                      </a:pPr>
                      <a:r>
                        <a:rPr lang="en-US" sz="1400" b="1" dirty="0">
                          <a:solidFill>
                            <a:schemeClr val="bg1"/>
                          </a:solidFill>
                          <a:latin typeface="Trebuchet MS" pitchFamily="34" charset="0"/>
                          <a:ea typeface="Calibri"/>
                          <a:cs typeface="Times New Roman"/>
                        </a:rPr>
                        <a:t>CHALLENGES</a:t>
                      </a:r>
                      <a:endParaRPr lang="en-IN" sz="1400" dirty="0">
                        <a:solidFill>
                          <a:schemeClr val="bg1"/>
                        </a:solidFill>
                        <a:latin typeface="Trebuchet MS" pitchFamily="34" charset="0"/>
                        <a:ea typeface="Calibri"/>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lnSpc>
                          <a:spcPct val="115000"/>
                        </a:lnSpc>
                        <a:spcAft>
                          <a:spcPts val="1000"/>
                        </a:spcAft>
                      </a:pPr>
                      <a:r>
                        <a:rPr lang="en-US" sz="1400" b="1" dirty="0">
                          <a:solidFill>
                            <a:schemeClr val="bg1"/>
                          </a:solidFill>
                          <a:latin typeface="Trebuchet MS" pitchFamily="34" charset="0"/>
                          <a:ea typeface="Calibri"/>
                          <a:cs typeface="Times New Roman"/>
                        </a:rPr>
                        <a:t>MITIGATION </a:t>
                      </a:r>
                      <a:endParaRPr lang="en-IN" sz="1400" dirty="0">
                        <a:solidFill>
                          <a:schemeClr val="bg1"/>
                        </a:solidFill>
                        <a:latin typeface="Trebuchet MS" pitchFamily="34" charset="0"/>
                        <a:ea typeface="Calibri"/>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46076">
                <a:tc>
                  <a:txBody>
                    <a:bodyPr/>
                    <a:lstStyle/>
                    <a:p>
                      <a:pPr marL="20955" algn="l">
                        <a:lnSpc>
                          <a:spcPct val="115000"/>
                        </a:lnSpc>
                        <a:spcAft>
                          <a:spcPts val="1000"/>
                        </a:spcAft>
                      </a:pPr>
                      <a:r>
                        <a:rPr lang="en-US" sz="1100" b="1" dirty="0">
                          <a:solidFill>
                            <a:schemeClr val="tx1">
                              <a:lumMod val="65000"/>
                              <a:lumOff val="35000"/>
                            </a:schemeClr>
                          </a:solidFill>
                          <a:latin typeface="Trebuchet MS" pitchFamily="34" charset="0"/>
                          <a:ea typeface="Calibri"/>
                          <a:cs typeface="Times New Roman"/>
                        </a:rPr>
                        <a:t>Application usage post migration</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1590" marR="0" lvl="0" indent="0" algn="l" defTabSz="914286" rtl="0" eaLnBrk="1" fontAlgn="auto" latinLnBrk="0" hangingPunct="1">
                        <a:lnSpc>
                          <a:spcPct val="115000"/>
                        </a:lnSpc>
                        <a:spcBef>
                          <a:spcPts val="0"/>
                        </a:spcBef>
                        <a:spcAft>
                          <a:spcPts val="1000"/>
                        </a:spcAft>
                        <a:buClrTx/>
                        <a:buSzTx/>
                        <a:buFontTx/>
                        <a:buNone/>
                        <a:tabLst/>
                        <a:defRPr/>
                      </a:pPr>
                      <a:r>
                        <a:rPr lang="en-US" sz="1100" dirty="0">
                          <a:solidFill>
                            <a:srgbClr val="606A74"/>
                          </a:solidFill>
                          <a:latin typeface="Trebuchet MS" pitchFamily="34" charset="0"/>
                          <a:ea typeface="Calibri"/>
                          <a:cs typeface="Times New Roman"/>
                        </a:rPr>
                        <a:t>Feature of non disruptive testing helps</a:t>
                      </a:r>
                      <a:r>
                        <a:rPr lang="en-US" sz="1100" baseline="0" dirty="0">
                          <a:solidFill>
                            <a:srgbClr val="606A74"/>
                          </a:solidFill>
                          <a:latin typeface="Trebuchet MS" pitchFamily="34" charset="0"/>
                          <a:ea typeface="Calibri"/>
                          <a:cs typeface="Times New Roman"/>
                        </a:rPr>
                        <a:t> to test the application functionality in new infrastructure without disturbing the production setup and incremental data replication will happen at backend.</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54650">
                <a:tc>
                  <a:txBody>
                    <a:bodyPr/>
                    <a:lstStyle/>
                    <a:p>
                      <a:pPr marL="20955" algn="l">
                        <a:lnSpc>
                          <a:spcPct val="115000"/>
                        </a:lnSpc>
                        <a:spcAft>
                          <a:spcPts val="1000"/>
                        </a:spcAft>
                      </a:pPr>
                      <a:r>
                        <a:rPr lang="en-IN" sz="1100" b="1" dirty="0">
                          <a:solidFill>
                            <a:schemeClr val="tx1">
                              <a:lumMod val="65000"/>
                              <a:lumOff val="35000"/>
                            </a:schemeClr>
                          </a:solidFill>
                          <a:latin typeface="Trebuchet MS" pitchFamily="34" charset="0"/>
                          <a:ea typeface="Calibri"/>
                          <a:cs typeface="Times New Roman"/>
                        </a:rPr>
                        <a:t>Minimum Service Disruption</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1590" algn="l">
                        <a:lnSpc>
                          <a:spcPct val="115000"/>
                        </a:lnSpc>
                        <a:spcAft>
                          <a:spcPts val="1000"/>
                        </a:spcAft>
                      </a:pPr>
                      <a:r>
                        <a:rPr lang="en-US" sz="1100" dirty="0">
                          <a:solidFill>
                            <a:srgbClr val="606A74"/>
                          </a:solidFill>
                          <a:latin typeface="Trebuchet MS" pitchFamily="34" charset="0"/>
                          <a:ea typeface="Calibri"/>
                          <a:cs typeface="Times New Roman"/>
                        </a:rPr>
                        <a:t>Sify will work with application owners to ensure there is minimal disruption in services while switching over to Cloud, ensure end user communication is broadcasted well in advance.</a:t>
                      </a:r>
                      <a:endParaRPr lang="en-IN" sz="1100" dirty="0">
                        <a:solidFill>
                          <a:srgbClr val="606A74"/>
                        </a:solidFill>
                        <a:latin typeface="Trebuchet MS" pitchFamily="34" charset="0"/>
                        <a:ea typeface="Calibri"/>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6928">
                <a:tc>
                  <a:txBody>
                    <a:bodyPr/>
                    <a:lstStyle/>
                    <a:p>
                      <a:pPr marL="20955" algn="l">
                        <a:lnSpc>
                          <a:spcPct val="115000"/>
                        </a:lnSpc>
                        <a:spcAft>
                          <a:spcPts val="1000"/>
                        </a:spcAft>
                      </a:pPr>
                      <a:r>
                        <a:rPr lang="en-IN" sz="1100" b="1" dirty="0">
                          <a:solidFill>
                            <a:schemeClr val="tx1">
                              <a:lumMod val="65000"/>
                              <a:lumOff val="35000"/>
                            </a:schemeClr>
                          </a:solidFill>
                          <a:latin typeface="Trebuchet MS" pitchFamily="34" charset="0"/>
                          <a:ea typeface="Calibri"/>
                          <a:cs typeface="Times New Roman"/>
                        </a:rPr>
                        <a:t>Delay in Migration</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1590" marR="0" lvl="0" indent="0" algn="l" defTabSz="914286" rtl="0" eaLnBrk="1" fontAlgn="auto" latinLnBrk="0" hangingPunct="1">
                        <a:lnSpc>
                          <a:spcPct val="115000"/>
                        </a:lnSpc>
                        <a:spcBef>
                          <a:spcPts val="0"/>
                        </a:spcBef>
                        <a:spcAft>
                          <a:spcPts val="1000"/>
                        </a:spcAft>
                        <a:buClrTx/>
                        <a:buSzTx/>
                        <a:buFontTx/>
                        <a:buNone/>
                        <a:tabLst/>
                        <a:defRPr/>
                      </a:pPr>
                      <a:r>
                        <a:rPr lang="en-US" sz="1100" dirty="0">
                          <a:solidFill>
                            <a:srgbClr val="606A74"/>
                          </a:solidFill>
                          <a:latin typeface="Trebuchet MS" pitchFamily="34" charset="0"/>
                          <a:ea typeface="Calibri"/>
                          <a:cs typeface="Times New Roman"/>
                        </a:rPr>
                        <a:t>Cutoff time/switchover time can be well planned in advanced and during the scheduled period all the servers will be migrated</a:t>
                      </a:r>
                      <a:r>
                        <a:rPr lang="en-US" sz="1100" baseline="0" dirty="0">
                          <a:solidFill>
                            <a:srgbClr val="606A74"/>
                          </a:solidFill>
                          <a:latin typeface="Trebuchet MS" pitchFamily="34" charset="0"/>
                          <a:ea typeface="Calibri"/>
                          <a:cs typeface="Times New Roman"/>
                        </a:rPr>
                        <a:t>. </a:t>
                      </a:r>
                      <a:endParaRPr lang="en-IN" sz="1100" dirty="0">
                        <a:solidFill>
                          <a:srgbClr val="606A74"/>
                        </a:solidFill>
                        <a:latin typeface="Trebuchet MS" pitchFamily="34" charset="0"/>
                        <a:ea typeface="Calibri"/>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44837">
                <a:tc>
                  <a:txBody>
                    <a:bodyPr/>
                    <a:lstStyle/>
                    <a:p>
                      <a:pPr marL="20955" algn="l">
                        <a:lnSpc>
                          <a:spcPct val="115000"/>
                        </a:lnSpc>
                        <a:spcAft>
                          <a:spcPts val="1000"/>
                        </a:spcAft>
                      </a:pPr>
                      <a:r>
                        <a:rPr lang="en-US" sz="1100" b="1" dirty="0">
                          <a:solidFill>
                            <a:schemeClr val="tx1">
                              <a:lumMod val="65000"/>
                              <a:lumOff val="35000"/>
                            </a:schemeClr>
                          </a:solidFill>
                          <a:latin typeface="Trebuchet MS" pitchFamily="34" charset="0"/>
                          <a:ea typeface="Calibri"/>
                          <a:cs typeface="Times New Roman"/>
                        </a:rPr>
                        <a:t>Availability of Client/3</a:t>
                      </a:r>
                      <a:r>
                        <a:rPr lang="en-US" sz="1100" b="1" baseline="30000" dirty="0">
                          <a:solidFill>
                            <a:schemeClr val="tx1">
                              <a:lumMod val="65000"/>
                              <a:lumOff val="35000"/>
                            </a:schemeClr>
                          </a:solidFill>
                          <a:latin typeface="Trebuchet MS" pitchFamily="34" charset="0"/>
                          <a:ea typeface="Calibri"/>
                          <a:cs typeface="Times New Roman"/>
                        </a:rPr>
                        <a:t>rd</a:t>
                      </a:r>
                      <a:r>
                        <a:rPr lang="en-US" sz="1100" b="1" dirty="0">
                          <a:solidFill>
                            <a:schemeClr val="tx1">
                              <a:lumMod val="65000"/>
                              <a:lumOff val="35000"/>
                            </a:schemeClr>
                          </a:solidFill>
                          <a:latin typeface="Trebuchet MS" pitchFamily="34" charset="0"/>
                          <a:ea typeface="Calibri"/>
                          <a:cs typeface="Times New Roman"/>
                        </a:rPr>
                        <a:t> Party OEM</a:t>
                      </a:r>
                      <a:endParaRPr lang="en-IN" sz="1100" b="1" dirty="0">
                        <a:solidFill>
                          <a:schemeClr val="tx1">
                            <a:lumMod val="65000"/>
                            <a:lumOff val="35000"/>
                          </a:schemeClr>
                        </a:solidFill>
                        <a:latin typeface="Trebuchet MS" pitchFamily="34" charset="0"/>
                        <a:ea typeface="Calibri"/>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1590" marR="0" lvl="0" indent="0" algn="l" defTabSz="914286" rtl="0" eaLnBrk="1" fontAlgn="auto" latinLnBrk="0" hangingPunct="1">
                        <a:lnSpc>
                          <a:spcPct val="115000"/>
                        </a:lnSpc>
                        <a:spcBef>
                          <a:spcPts val="0"/>
                        </a:spcBef>
                        <a:spcAft>
                          <a:spcPts val="1000"/>
                        </a:spcAft>
                        <a:buClrTx/>
                        <a:buSzTx/>
                        <a:buFontTx/>
                        <a:buNone/>
                        <a:tabLst/>
                        <a:defRPr/>
                      </a:pPr>
                      <a:r>
                        <a:rPr lang="en-IN" sz="1100" b="0" dirty="0">
                          <a:solidFill>
                            <a:schemeClr val="tx1">
                              <a:lumMod val="65000"/>
                              <a:lumOff val="35000"/>
                            </a:schemeClr>
                          </a:solidFill>
                          <a:effectLst/>
                          <a:latin typeface="+mn-lt"/>
                        </a:rPr>
                        <a:t>Sify will work with the customer to coordinate the availability of all resources according to the stakeholder matrix at various time frames in the entire project. Sify shall also send alerts and reminders to recheck the resource availability at respective times to keep related parties aware.</a:t>
                      </a:r>
                      <a:endParaRPr lang="en-IN" sz="1100" b="0" dirty="0">
                        <a:solidFill>
                          <a:schemeClr val="tx1">
                            <a:lumMod val="65000"/>
                            <a:lumOff val="35000"/>
                          </a:schemeClr>
                        </a:solidFill>
                        <a:effectLst/>
                        <a:latin typeface="+mn-lt"/>
                        <a:ea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023426"/>
                  </a:ext>
                </a:extLst>
              </a:tr>
              <a:tr h="881490">
                <a:tc>
                  <a:txBody>
                    <a:bodyPr/>
                    <a:lstStyle/>
                    <a:p>
                      <a:pPr marL="20955" algn="l">
                        <a:lnSpc>
                          <a:spcPct val="115000"/>
                        </a:lnSpc>
                        <a:spcAft>
                          <a:spcPts val="1000"/>
                        </a:spcAft>
                      </a:pPr>
                      <a:r>
                        <a:rPr lang="en-US" sz="1100" b="1" dirty="0">
                          <a:solidFill>
                            <a:schemeClr val="tx1">
                              <a:lumMod val="65000"/>
                              <a:lumOff val="35000"/>
                            </a:schemeClr>
                          </a:solidFill>
                          <a:latin typeface="Trebuchet MS" pitchFamily="34" charset="0"/>
                          <a:ea typeface="Calibri"/>
                          <a:cs typeface="Times New Roman"/>
                        </a:rPr>
                        <a:t>Network Availability</a:t>
                      </a:r>
                      <a:endParaRPr lang="en-IN" sz="1100" b="1" dirty="0">
                        <a:solidFill>
                          <a:schemeClr val="tx1">
                            <a:lumMod val="65000"/>
                            <a:lumOff val="35000"/>
                          </a:schemeClr>
                        </a:solidFill>
                        <a:latin typeface="Trebuchet MS" pitchFamily="34" charset="0"/>
                        <a:ea typeface="Calibri"/>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1590" marR="0" lvl="0" indent="0" algn="l" defTabSz="914286" rtl="0" eaLnBrk="1" fontAlgn="auto" latinLnBrk="0" hangingPunct="1">
                        <a:lnSpc>
                          <a:spcPct val="115000"/>
                        </a:lnSpc>
                        <a:spcBef>
                          <a:spcPts val="0"/>
                        </a:spcBef>
                        <a:spcAft>
                          <a:spcPts val="1000"/>
                        </a:spcAft>
                        <a:buClrTx/>
                        <a:buSzTx/>
                        <a:buFontTx/>
                        <a:buNone/>
                        <a:tabLst/>
                        <a:defRPr/>
                      </a:pPr>
                      <a:r>
                        <a:rPr lang="en-US" sz="1100" b="0" dirty="0">
                          <a:solidFill>
                            <a:schemeClr val="tx1">
                              <a:lumMod val="65000"/>
                              <a:lumOff val="35000"/>
                            </a:schemeClr>
                          </a:solidFill>
                          <a:effectLst/>
                          <a:latin typeface="+mn-lt"/>
                          <a:ea typeface="Times New Roman" panose="02020603050405020304" pitchFamily="18" charset="0"/>
                        </a:rPr>
                        <a:t>Bandwidth sizing requirement identified during the migration planning to be shared with stakeholders from Clix to estimate free capacity on the identified link when the move is planned. Necessary increments to be done in case required capacity is not going to be available during the migration activity.</a:t>
                      </a:r>
                      <a:endParaRPr lang="en-IN" sz="1100" b="0" dirty="0">
                        <a:solidFill>
                          <a:schemeClr val="tx1">
                            <a:lumMod val="65000"/>
                            <a:lumOff val="35000"/>
                          </a:schemeClr>
                        </a:solidFill>
                        <a:effectLst/>
                        <a:latin typeface="+mn-lt"/>
                        <a:ea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4294125"/>
                  </a:ext>
                </a:extLst>
              </a:tr>
            </a:tbl>
          </a:graphicData>
        </a:graphic>
      </p:graphicFrame>
      <p:sp>
        <p:nvSpPr>
          <p:cNvPr id="2" name="Title 1">
            <a:extLst>
              <a:ext uri="{FF2B5EF4-FFF2-40B4-BE49-F238E27FC236}">
                <a16:creationId xmlns:a16="http://schemas.microsoft.com/office/drawing/2014/main" id="{6BF5EBE2-F995-4C31-895E-9F4647D1A452}"/>
              </a:ext>
            </a:extLst>
          </p:cNvPr>
          <p:cNvSpPr>
            <a:spLocks noGrp="1"/>
          </p:cNvSpPr>
          <p:nvPr>
            <p:ph type="ctrTitle"/>
          </p:nvPr>
        </p:nvSpPr>
        <p:spPr>
          <a:xfrm>
            <a:off x="363600" y="367205"/>
            <a:ext cx="7538400" cy="369322"/>
          </a:xfrm>
        </p:spPr>
        <p:txBody>
          <a:bodyPr/>
          <a:lstStyle/>
          <a:p>
            <a:r>
              <a:rPr lang="en-IN" dirty="0"/>
              <a:t>Challenges AND Mitigation Plan</a:t>
            </a:r>
          </a:p>
        </p:txBody>
      </p:sp>
    </p:spTree>
    <p:extLst>
      <p:ext uri="{BB962C8B-B14F-4D97-AF65-F5344CB8AC3E}">
        <p14:creationId xmlns:p14="http://schemas.microsoft.com/office/powerpoint/2010/main" val="187947242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0A528DF-D215-450C-9DB5-2AB96B301B6B}" type="slidenum">
              <a:rPr lang="en-US" smtClean="0"/>
              <a:pPr/>
              <a:t>6</a:t>
            </a:fld>
            <a:endParaRPr lang="en-US" dirty="0"/>
          </a:p>
        </p:txBody>
      </p:sp>
      <p:sp>
        <p:nvSpPr>
          <p:cNvPr id="7" name="Title 6"/>
          <p:cNvSpPr>
            <a:spLocks noGrp="1"/>
          </p:cNvSpPr>
          <p:nvPr>
            <p:ph type="title"/>
          </p:nvPr>
        </p:nvSpPr>
        <p:spPr/>
        <p:txBody>
          <a:bodyPr/>
          <a:lstStyle/>
          <a:p>
            <a:r>
              <a:rPr lang="en-IN" dirty="0"/>
              <a:t>Recognitions</a:t>
            </a:r>
          </a:p>
        </p:txBody>
      </p:sp>
      <p:grpSp>
        <p:nvGrpSpPr>
          <p:cNvPr id="3" name="Group 1">
            <a:extLst>
              <a:ext uri="{FF2B5EF4-FFF2-40B4-BE49-F238E27FC236}">
                <a16:creationId xmlns:a16="http://schemas.microsoft.com/office/drawing/2014/main" id="{B24F9F92-50D0-450A-8E03-D03FBDA61A53}"/>
              </a:ext>
            </a:extLst>
          </p:cNvPr>
          <p:cNvGrpSpPr/>
          <p:nvPr/>
        </p:nvGrpSpPr>
        <p:grpSpPr>
          <a:xfrm>
            <a:off x="5401111" y="1037559"/>
            <a:ext cx="1039753" cy="1986887"/>
            <a:chOff x="6964638" y="1240538"/>
            <a:chExt cx="1722000" cy="3290608"/>
          </a:xfrm>
        </p:grpSpPr>
        <p:pic>
          <p:nvPicPr>
            <p:cNvPr id="8" name="Picture 7">
              <a:extLst>
                <a:ext uri="{FF2B5EF4-FFF2-40B4-BE49-F238E27FC236}">
                  <a16:creationId xmlns:a16="http://schemas.microsoft.com/office/drawing/2014/main" id="{83C56A3B-8D0D-4752-9A0D-07E23F9FEC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3134" y="3455185"/>
              <a:ext cx="1460580" cy="1075961"/>
            </a:xfrm>
            <a:prstGeom prst="rect">
              <a:avLst/>
            </a:prstGeom>
          </p:spPr>
        </p:pic>
        <p:pic>
          <p:nvPicPr>
            <p:cNvPr id="11" name="Picture 10">
              <a:extLst>
                <a:ext uri="{FF2B5EF4-FFF2-40B4-BE49-F238E27FC236}">
                  <a16:creationId xmlns:a16="http://schemas.microsoft.com/office/drawing/2014/main" id="{17615928-9E1C-415A-B6F9-67CF8CC57D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4638" y="1240538"/>
              <a:ext cx="1722000" cy="1708307"/>
            </a:xfrm>
            <a:prstGeom prst="rect">
              <a:avLst/>
            </a:prstGeom>
          </p:spPr>
        </p:pic>
      </p:grpSp>
      <p:sp>
        <p:nvSpPr>
          <p:cNvPr id="14" name="Rectangle 13">
            <a:extLst>
              <a:ext uri="{FF2B5EF4-FFF2-40B4-BE49-F238E27FC236}">
                <a16:creationId xmlns:a16="http://schemas.microsoft.com/office/drawing/2014/main" id="{DA337DAD-C385-4FC4-8463-CC73F17D11F6}"/>
              </a:ext>
            </a:extLst>
          </p:cNvPr>
          <p:cNvSpPr/>
          <p:nvPr/>
        </p:nvSpPr>
        <p:spPr>
          <a:xfrm>
            <a:off x="358775" y="4413191"/>
            <a:ext cx="4376738" cy="26818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963" tIns="44981" rIns="89963" bIns="44981" rtlCol="0" anchor="ctr"/>
          <a:lstStyle/>
          <a:p>
            <a:pPr algn="ctr" defTabSz="685800"/>
            <a:r>
              <a:rPr lang="en-US" sz="1000" dirty="0">
                <a:solidFill>
                  <a:prstClr val="black"/>
                </a:solidFill>
                <a:latin typeface="+mj-lt"/>
                <a:cs typeface="Arial" panose="020B0604020202020204" pitchFamily="34" charset="0"/>
              </a:rPr>
              <a:t>Sify moves up to the challenger position in the Gartner MQ for Managed Hybrid Cloud Hosting – Asia Pacific (2017)</a:t>
            </a:r>
          </a:p>
        </p:txBody>
      </p:sp>
      <p:grpSp>
        <p:nvGrpSpPr>
          <p:cNvPr id="25" name="Group 24"/>
          <p:cNvGrpSpPr/>
          <p:nvPr/>
        </p:nvGrpSpPr>
        <p:grpSpPr>
          <a:xfrm>
            <a:off x="5401111" y="3296769"/>
            <a:ext cx="1131570" cy="1273248"/>
            <a:chOff x="5543550" y="3388871"/>
            <a:chExt cx="1375410" cy="1547618"/>
          </a:xfrm>
        </p:grpSpPr>
        <p:sp>
          <p:nvSpPr>
            <p:cNvPr id="17" name="Rectangle 16">
              <a:extLst>
                <a:ext uri="{FF2B5EF4-FFF2-40B4-BE49-F238E27FC236}">
                  <a16:creationId xmlns:a16="http://schemas.microsoft.com/office/drawing/2014/main" id="{A8A82B7C-73AD-4949-82F2-656FE3645828}"/>
                </a:ext>
              </a:extLst>
            </p:cNvPr>
            <p:cNvSpPr/>
            <p:nvPr/>
          </p:nvSpPr>
          <p:spPr>
            <a:xfrm>
              <a:off x="5745480" y="3388871"/>
              <a:ext cx="971550" cy="1073022"/>
            </a:xfrm>
            <a:prstGeom prst="rect">
              <a:avLst/>
            </a:prstGeom>
            <a:solidFill>
              <a:schemeClr val="bg1"/>
            </a:solidFill>
            <a:ln w="38100">
              <a:solidFill>
                <a:srgbClr val="4E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825" dirty="0">
                <a:solidFill>
                  <a:prstClr val="black"/>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4CB37B1-FC50-49CC-8AF4-9BAFE3253FEB}"/>
                </a:ext>
              </a:extLst>
            </p:cNvPr>
            <p:cNvSpPr txBox="1"/>
            <p:nvPr/>
          </p:nvSpPr>
          <p:spPr>
            <a:xfrm>
              <a:off x="5543550" y="4486368"/>
              <a:ext cx="1375410" cy="450121"/>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defTabSz="685800"/>
              <a:r>
                <a:rPr lang="en-US" sz="825" b="1" dirty="0">
                  <a:solidFill>
                    <a:prstClr val="black"/>
                  </a:solidFill>
                </a:rPr>
                <a:t>Network Transformation Services</a:t>
              </a:r>
            </a:p>
            <a:p>
              <a:pPr defTabSz="685800"/>
              <a:r>
                <a:rPr lang="en-US" sz="825" b="1" dirty="0">
                  <a:solidFill>
                    <a:prstClr val="black"/>
                  </a:solidFill>
                </a:rPr>
                <a:t>2018</a:t>
              </a:r>
            </a:p>
          </p:txBody>
        </p:sp>
        <p:pic>
          <p:nvPicPr>
            <p:cNvPr id="20" name="Picture 19">
              <a:extLst>
                <a:ext uri="{FF2B5EF4-FFF2-40B4-BE49-F238E27FC236}">
                  <a16:creationId xmlns:a16="http://schemas.microsoft.com/office/drawing/2014/main" id="{9170DB60-8CE3-4223-99EB-AD2A7FE6FE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3141" y="3516257"/>
              <a:ext cx="696229" cy="701379"/>
            </a:xfrm>
            <a:prstGeom prst="rect">
              <a:avLst/>
            </a:prstGeom>
            <a:solidFill>
              <a:schemeClr val="bg1"/>
            </a:solidFill>
          </p:spPr>
        </p:pic>
      </p:grpSp>
      <p:grpSp>
        <p:nvGrpSpPr>
          <p:cNvPr id="24" name="Group 23"/>
          <p:cNvGrpSpPr/>
          <p:nvPr/>
        </p:nvGrpSpPr>
        <p:grpSpPr>
          <a:xfrm>
            <a:off x="7140172" y="975360"/>
            <a:ext cx="1523655" cy="2222555"/>
            <a:chOff x="7029450" y="742950"/>
            <a:chExt cx="1771650" cy="2584304"/>
          </a:xfrm>
        </p:grpSpPr>
        <p:pic>
          <p:nvPicPr>
            <p:cNvPr id="12"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21574" y="742950"/>
              <a:ext cx="1515907" cy="137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Image result for Cisco service provider partner of the year 201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43243" y="2163697"/>
              <a:ext cx="903384" cy="99654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4CB37B1-FC50-49CC-8AF4-9BAFE3253FEB}"/>
                </a:ext>
              </a:extLst>
            </p:cNvPr>
            <p:cNvSpPr txBox="1"/>
            <p:nvPr/>
          </p:nvSpPr>
          <p:spPr>
            <a:xfrm>
              <a:off x="7029450" y="3131048"/>
              <a:ext cx="1771650" cy="196206"/>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defTabSz="685800"/>
              <a:r>
                <a:rPr lang="en-US" sz="825" b="1" dirty="0">
                  <a:solidFill>
                    <a:prstClr val="black"/>
                  </a:solidFill>
                </a:rPr>
                <a:t>Partner of the year 2017</a:t>
              </a:r>
            </a:p>
          </p:txBody>
        </p:sp>
      </p:grpSp>
      <p:grpSp>
        <p:nvGrpSpPr>
          <p:cNvPr id="23" name="Group 22"/>
          <p:cNvGrpSpPr/>
          <p:nvPr/>
        </p:nvGrpSpPr>
        <p:grpSpPr>
          <a:xfrm>
            <a:off x="306324" y="975360"/>
            <a:ext cx="4626315" cy="3381878"/>
            <a:chOff x="114301" y="794888"/>
            <a:chExt cx="5086349" cy="3714750"/>
          </a:xfrm>
        </p:grpSpPr>
        <p:pic>
          <p:nvPicPr>
            <p:cNvPr id="13" name="Picture 12">
              <a:extLst>
                <a:ext uri="{FF2B5EF4-FFF2-40B4-BE49-F238E27FC236}">
                  <a16:creationId xmlns:a16="http://schemas.microsoft.com/office/drawing/2014/main" id="{4EF0FBE9-CE8A-45D0-8940-EF65337293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4301" y="794888"/>
              <a:ext cx="5086349" cy="3714750"/>
            </a:xfrm>
            <a:prstGeom prst="rect">
              <a:avLst/>
            </a:prstGeom>
          </p:spPr>
        </p:pic>
        <p:cxnSp>
          <p:nvCxnSpPr>
            <p:cNvPr id="15" name="Straight Connector 14"/>
            <p:cNvCxnSpPr/>
            <p:nvPr/>
          </p:nvCxnSpPr>
          <p:spPr>
            <a:xfrm>
              <a:off x="1502106" y="2526521"/>
              <a:ext cx="5715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1485900" y="2400281"/>
              <a:ext cx="742950" cy="1714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dirty="0">
                <a:solidFill>
                  <a:prstClr val="white"/>
                </a:solidFill>
                <a:latin typeface="Arial" panose="020B0604020202020204" pitchFamily="34" charset="0"/>
                <a:cs typeface="Arial" panose="020B0604020202020204" pitchFamily="34" charset="0"/>
              </a:endParaRPr>
            </a:p>
          </p:txBody>
        </p:sp>
      </p:grpSp>
      <p:pic>
        <p:nvPicPr>
          <p:cNvPr id="27" name="AE15D338-1369-4DE7-A59D-CDB9EB34624A" descr="image1.png">
            <a:extLst>
              <a:ext uri="{FF2B5EF4-FFF2-40B4-BE49-F238E27FC236}">
                <a16:creationId xmlns:a16="http://schemas.microsoft.com/office/drawing/2014/main" id="{029C2C5B-09C0-4698-8855-D455F3535F5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81847" y="3306258"/>
            <a:ext cx="799308" cy="94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757ACAED-DF88-4FA9-8D0E-30B1D0B7C583}"/>
              </a:ext>
            </a:extLst>
          </p:cNvPr>
          <p:cNvSpPr txBox="1"/>
          <p:nvPr/>
        </p:nvSpPr>
        <p:spPr>
          <a:xfrm>
            <a:off x="7353522" y="4270471"/>
            <a:ext cx="1131570" cy="450121"/>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defTabSz="685800"/>
            <a:r>
              <a:rPr lang="en-US" sz="825" b="1" dirty="0">
                <a:solidFill>
                  <a:prstClr val="black"/>
                </a:solidFill>
              </a:rPr>
              <a:t>AWS Rising Partner Award</a:t>
            </a:r>
          </a:p>
          <a:p>
            <a:pPr defTabSz="685800"/>
            <a:r>
              <a:rPr lang="en-US" sz="825" b="1" dirty="0">
                <a:solidFill>
                  <a:prstClr val="black"/>
                </a:solidFill>
              </a:rPr>
              <a:t>2019</a:t>
            </a:r>
          </a:p>
        </p:txBody>
      </p:sp>
    </p:spTree>
    <p:extLst>
      <p:ext uri="{BB962C8B-B14F-4D97-AF65-F5344CB8AC3E}">
        <p14:creationId xmlns:p14="http://schemas.microsoft.com/office/powerpoint/2010/main" val="381891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49A03-A2DE-470A-8766-45649B44474C}"/>
              </a:ext>
            </a:extLst>
          </p:cNvPr>
          <p:cNvSpPr>
            <a:spLocks noGrp="1"/>
          </p:cNvSpPr>
          <p:nvPr>
            <p:ph type="body" sz="quarter" idx="13"/>
          </p:nvPr>
        </p:nvSpPr>
        <p:spPr/>
        <p:txBody>
          <a:bodyPr/>
          <a:lstStyle/>
          <a:p>
            <a:r>
              <a:rPr lang="en-US" dirty="0"/>
              <a:t>SIFY’S RELEVANCE</a:t>
            </a:r>
            <a:endParaRPr lang="en-IN" dirty="0"/>
          </a:p>
        </p:txBody>
      </p:sp>
    </p:spTree>
    <p:extLst>
      <p:ext uri="{BB962C8B-B14F-4D97-AF65-F5344CB8AC3E}">
        <p14:creationId xmlns:p14="http://schemas.microsoft.com/office/powerpoint/2010/main" val="75543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8B5DCD-4A9D-477E-AC97-B3652637A68B}"/>
              </a:ext>
            </a:extLst>
          </p:cNvPr>
          <p:cNvSpPr>
            <a:spLocks noGrp="1"/>
          </p:cNvSpPr>
          <p:nvPr>
            <p:ph type="title"/>
          </p:nvPr>
        </p:nvSpPr>
        <p:spPr/>
        <p:txBody>
          <a:bodyPr/>
          <a:lstStyle/>
          <a:p>
            <a:r>
              <a:rPr lang="en-IN" dirty="0"/>
              <a:t>Key attributes of a DIGITAL transformation partner</a:t>
            </a:r>
          </a:p>
        </p:txBody>
      </p:sp>
      <p:grpSp>
        <p:nvGrpSpPr>
          <p:cNvPr id="77" name="Group 76">
            <a:extLst>
              <a:ext uri="{FF2B5EF4-FFF2-40B4-BE49-F238E27FC236}">
                <a16:creationId xmlns:a16="http://schemas.microsoft.com/office/drawing/2014/main" id="{9FB5E273-8A65-46FE-9C4A-5E6D9C475E24}"/>
              </a:ext>
            </a:extLst>
          </p:cNvPr>
          <p:cNvGrpSpPr/>
          <p:nvPr/>
        </p:nvGrpSpPr>
        <p:grpSpPr>
          <a:xfrm>
            <a:off x="3572635" y="1023938"/>
            <a:ext cx="1936800" cy="1684058"/>
            <a:chOff x="362982" y="1023938"/>
            <a:chExt cx="1936800" cy="1684058"/>
          </a:xfrm>
        </p:grpSpPr>
        <p:sp>
          <p:nvSpPr>
            <p:cNvPr id="24" name="Rectangle: Top Corners Rounded 23">
              <a:extLst>
                <a:ext uri="{FF2B5EF4-FFF2-40B4-BE49-F238E27FC236}">
                  <a16:creationId xmlns:a16="http://schemas.microsoft.com/office/drawing/2014/main" id="{BCEA4758-2ECF-4644-900D-9F488FE9C53E}"/>
                </a:ext>
              </a:extLst>
            </p:cNvPr>
            <p:cNvSpPr/>
            <p:nvPr/>
          </p:nvSpPr>
          <p:spPr>
            <a:xfrm>
              <a:off x="367369" y="1023938"/>
              <a:ext cx="1932413" cy="1136223"/>
            </a:xfrm>
            <a:prstGeom prst="round2SameRect">
              <a:avLst/>
            </a:prstGeom>
            <a:blipFill>
              <a:blip r:embed="rId2" cstate="screen">
                <a:extLst>
                  <a:ext uri="{28A0092B-C50C-407E-A947-70E740481C1C}">
                    <a14:useLocalDpi xmlns:a14="http://schemas.microsoft.com/office/drawing/2010/main"/>
                  </a:ext>
                </a:extLst>
              </a:blip>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ectangle 24">
              <a:extLst>
                <a:ext uri="{FF2B5EF4-FFF2-40B4-BE49-F238E27FC236}">
                  <a16:creationId xmlns:a16="http://schemas.microsoft.com/office/drawing/2014/main" id="{DC494B59-2768-4265-8D0C-1DDCCF05C888}"/>
                </a:ext>
              </a:extLst>
            </p:cNvPr>
            <p:cNvSpPr/>
            <p:nvPr/>
          </p:nvSpPr>
          <p:spPr>
            <a:xfrm>
              <a:off x="362982" y="2187136"/>
              <a:ext cx="1932413" cy="5208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dirty="0">
                  <a:solidFill>
                    <a:srgbClr val="595959"/>
                  </a:solidFill>
                </a:rPr>
                <a:t>Provide a well-architected design for multi-cloud solution</a:t>
              </a:r>
            </a:p>
          </p:txBody>
        </p:sp>
      </p:grpSp>
      <p:grpSp>
        <p:nvGrpSpPr>
          <p:cNvPr id="79" name="Group 78">
            <a:extLst>
              <a:ext uri="{FF2B5EF4-FFF2-40B4-BE49-F238E27FC236}">
                <a16:creationId xmlns:a16="http://schemas.microsoft.com/office/drawing/2014/main" id="{E6DA38A4-F837-470B-BAC1-E7BA427780E9}"/>
              </a:ext>
            </a:extLst>
          </p:cNvPr>
          <p:cNvGrpSpPr/>
          <p:nvPr/>
        </p:nvGrpSpPr>
        <p:grpSpPr>
          <a:xfrm>
            <a:off x="5733787" y="1023938"/>
            <a:ext cx="1936800" cy="1684058"/>
            <a:chOff x="4676512" y="1023938"/>
            <a:chExt cx="1936800" cy="1684058"/>
          </a:xfrm>
        </p:grpSpPr>
        <p:sp>
          <p:nvSpPr>
            <p:cNvPr id="31" name="Rectangle: Top Corners Rounded 30">
              <a:extLst>
                <a:ext uri="{FF2B5EF4-FFF2-40B4-BE49-F238E27FC236}">
                  <a16:creationId xmlns:a16="http://schemas.microsoft.com/office/drawing/2014/main" id="{945E19A0-395B-4671-A2EE-72CEAEAE0494}"/>
                </a:ext>
              </a:extLst>
            </p:cNvPr>
            <p:cNvSpPr/>
            <p:nvPr/>
          </p:nvSpPr>
          <p:spPr>
            <a:xfrm>
              <a:off x="4680899" y="1023938"/>
              <a:ext cx="1932413" cy="1136223"/>
            </a:xfrm>
            <a:prstGeom prst="round2SameRect">
              <a:avLst/>
            </a:prstGeom>
            <a:blipFill>
              <a:blip r:embed="rId3" cstate="screen">
                <a:extLst>
                  <a:ext uri="{28A0092B-C50C-407E-A947-70E740481C1C}">
                    <a14:useLocalDpi xmlns:a14="http://schemas.microsoft.com/office/drawing/2010/main"/>
                  </a:ext>
                </a:extLst>
              </a:blip>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Rectangle 31">
              <a:extLst>
                <a:ext uri="{FF2B5EF4-FFF2-40B4-BE49-F238E27FC236}">
                  <a16:creationId xmlns:a16="http://schemas.microsoft.com/office/drawing/2014/main" id="{88B7B81C-3609-4F75-8D4C-CF994B2EC741}"/>
                </a:ext>
              </a:extLst>
            </p:cNvPr>
            <p:cNvSpPr/>
            <p:nvPr/>
          </p:nvSpPr>
          <p:spPr>
            <a:xfrm>
              <a:off x="4676512" y="2187136"/>
              <a:ext cx="1932413" cy="5208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dirty="0">
                  <a:solidFill>
                    <a:srgbClr val="595959"/>
                  </a:solidFill>
                </a:rPr>
                <a:t>Comprehensive security framework- preventive, corrective &amp; detective</a:t>
              </a:r>
            </a:p>
          </p:txBody>
        </p:sp>
      </p:grpSp>
      <p:grpSp>
        <p:nvGrpSpPr>
          <p:cNvPr id="80" name="Group 79">
            <a:extLst>
              <a:ext uri="{FF2B5EF4-FFF2-40B4-BE49-F238E27FC236}">
                <a16:creationId xmlns:a16="http://schemas.microsoft.com/office/drawing/2014/main" id="{E94603DD-4D42-4F7C-8E7F-48893663E127}"/>
              </a:ext>
            </a:extLst>
          </p:cNvPr>
          <p:cNvGrpSpPr/>
          <p:nvPr/>
        </p:nvGrpSpPr>
        <p:grpSpPr>
          <a:xfrm>
            <a:off x="1333575" y="3002242"/>
            <a:ext cx="1936800" cy="1684058"/>
            <a:chOff x="6833278" y="1023938"/>
            <a:chExt cx="1936800" cy="1684058"/>
          </a:xfrm>
        </p:grpSpPr>
        <p:sp>
          <p:nvSpPr>
            <p:cNvPr id="34" name="Rectangle: Top Corners Rounded 33">
              <a:extLst>
                <a:ext uri="{FF2B5EF4-FFF2-40B4-BE49-F238E27FC236}">
                  <a16:creationId xmlns:a16="http://schemas.microsoft.com/office/drawing/2014/main" id="{14E75CC0-9382-4749-A7DB-645D631D1E45}"/>
                </a:ext>
              </a:extLst>
            </p:cNvPr>
            <p:cNvSpPr/>
            <p:nvPr/>
          </p:nvSpPr>
          <p:spPr>
            <a:xfrm>
              <a:off x="6837665" y="1023938"/>
              <a:ext cx="1932413" cy="1136223"/>
            </a:xfrm>
            <a:prstGeom prst="round2SameRect">
              <a:avLst/>
            </a:prstGeom>
            <a:blipFill>
              <a:blip r:embed="rId4" cstate="screen">
                <a:extLst>
                  <a:ext uri="{28A0092B-C50C-407E-A947-70E740481C1C}">
                    <a14:useLocalDpi xmlns:a14="http://schemas.microsoft.com/office/drawing/2010/main"/>
                  </a:ext>
                </a:extLst>
              </a:blip>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Rectangle 34">
              <a:extLst>
                <a:ext uri="{FF2B5EF4-FFF2-40B4-BE49-F238E27FC236}">
                  <a16:creationId xmlns:a16="http://schemas.microsoft.com/office/drawing/2014/main" id="{09828618-9C91-47D3-B92D-8674101FA214}"/>
                </a:ext>
              </a:extLst>
            </p:cNvPr>
            <p:cNvSpPr/>
            <p:nvPr/>
          </p:nvSpPr>
          <p:spPr>
            <a:xfrm>
              <a:off x="6833278" y="2187136"/>
              <a:ext cx="1932413" cy="5208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IN" sz="900" dirty="0">
                  <a:solidFill>
                    <a:srgbClr val="595959"/>
                  </a:solidFill>
                </a:rPr>
                <a:t>Multi cloud management platform on a single pane of glass</a:t>
              </a:r>
            </a:p>
          </p:txBody>
        </p:sp>
      </p:grpSp>
      <p:grpSp>
        <p:nvGrpSpPr>
          <p:cNvPr id="81" name="Group 80">
            <a:extLst>
              <a:ext uri="{FF2B5EF4-FFF2-40B4-BE49-F238E27FC236}">
                <a16:creationId xmlns:a16="http://schemas.microsoft.com/office/drawing/2014/main" id="{9D46CAA7-3505-4E22-BFFD-4C1146F98445}"/>
              </a:ext>
            </a:extLst>
          </p:cNvPr>
          <p:cNvGrpSpPr/>
          <p:nvPr/>
        </p:nvGrpSpPr>
        <p:grpSpPr>
          <a:xfrm>
            <a:off x="1329188" y="1023938"/>
            <a:ext cx="1936800" cy="1684058"/>
            <a:chOff x="362982" y="3002242"/>
            <a:chExt cx="1936800" cy="1684058"/>
          </a:xfrm>
        </p:grpSpPr>
        <p:sp>
          <p:nvSpPr>
            <p:cNvPr id="73" name="Rectangle: Top Corners Rounded 72">
              <a:extLst>
                <a:ext uri="{FF2B5EF4-FFF2-40B4-BE49-F238E27FC236}">
                  <a16:creationId xmlns:a16="http://schemas.microsoft.com/office/drawing/2014/main" id="{1834F7BD-11A8-4451-948F-ECBB505E55DB}"/>
                </a:ext>
              </a:extLst>
            </p:cNvPr>
            <p:cNvSpPr/>
            <p:nvPr/>
          </p:nvSpPr>
          <p:spPr>
            <a:xfrm>
              <a:off x="367369" y="3002242"/>
              <a:ext cx="1932413" cy="1136223"/>
            </a:xfrm>
            <a:prstGeom prst="round2SameRect">
              <a:avLst/>
            </a:prstGeom>
            <a:blipFill>
              <a:blip r:embed="rId5" cstate="screen">
                <a:extLst>
                  <a:ext uri="{28A0092B-C50C-407E-A947-70E740481C1C}">
                    <a14:useLocalDpi xmlns:a14="http://schemas.microsoft.com/office/drawing/2010/main"/>
                  </a:ext>
                </a:extLst>
              </a:blip>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4" name="Rectangle 73">
              <a:extLst>
                <a:ext uri="{FF2B5EF4-FFF2-40B4-BE49-F238E27FC236}">
                  <a16:creationId xmlns:a16="http://schemas.microsoft.com/office/drawing/2014/main" id="{41F8CB67-5A76-45F5-AC09-ABB20405CAF9}"/>
                </a:ext>
              </a:extLst>
            </p:cNvPr>
            <p:cNvSpPr/>
            <p:nvPr/>
          </p:nvSpPr>
          <p:spPr>
            <a:xfrm>
              <a:off x="362982" y="4165440"/>
              <a:ext cx="1932413" cy="5208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IN" sz="900" dirty="0">
                  <a:solidFill>
                    <a:srgbClr val="595959"/>
                  </a:solidFill>
                </a:rPr>
                <a:t>Migration best practices for minimal services disruption</a:t>
              </a:r>
            </a:p>
          </p:txBody>
        </p:sp>
      </p:grpSp>
      <p:grpSp>
        <p:nvGrpSpPr>
          <p:cNvPr id="82" name="Group 81">
            <a:extLst>
              <a:ext uri="{FF2B5EF4-FFF2-40B4-BE49-F238E27FC236}">
                <a16:creationId xmlns:a16="http://schemas.microsoft.com/office/drawing/2014/main" id="{873114E8-7F07-4D29-AACD-BE1B66F6D827}"/>
              </a:ext>
            </a:extLst>
          </p:cNvPr>
          <p:cNvGrpSpPr/>
          <p:nvPr/>
        </p:nvGrpSpPr>
        <p:grpSpPr>
          <a:xfrm>
            <a:off x="3577022" y="3002242"/>
            <a:ext cx="1936800" cy="1684058"/>
            <a:chOff x="2519747" y="3002242"/>
            <a:chExt cx="1936800" cy="1684058"/>
          </a:xfrm>
        </p:grpSpPr>
        <p:sp>
          <p:nvSpPr>
            <p:cNvPr id="71" name="Rectangle: Top Corners Rounded 70">
              <a:extLst>
                <a:ext uri="{FF2B5EF4-FFF2-40B4-BE49-F238E27FC236}">
                  <a16:creationId xmlns:a16="http://schemas.microsoft.com/office/drawing/2014/main" id="{5B20D446-55E7-4A1A-B9BD-BD8D3334DCE6}"/>
                </a:ext>
              </a:extLst>
            </p:cNvPr>
            <p:cNvSpPr/>
            <p:nvPr/>
          </p:nvSpPr>
          <p:spPr>
            <a:xfrm>
              <a:off x="2524134" y="3002242"/>
              <a:ext cx="1932413" cy="1136223"/>
            </a:xfrm>
            <a:prstGeom prst="round2SameRect">
              <a:avLst/>
            </a:prstGeom>
            <a:blipFill>
              <a:blip r:embed="rId6" cstate="screen">
                <a:extLst>
                  <a:ext uri="{28A0092B-C50C-407E-A947-70E740481C1C}">
                    <a14:useLocalDpi xmlns:a14="http://schemas.microsoft.com/office/drawing/2010/main"/>
                  </a:ext>
                </a:extLst>
              </a:blip>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2" name="Rectangle 71">
              <a:extLst>
                <a:ext uri="{FF2B5EF4-FFF2-40B4-BE49-F238E27FC236}">
                  <a16:creationId xmlns:a16="http://schemas.microsoft.com/office/drawing/2014/main" id="{F9D574B9-D53E-4DD0-A741-3E16856A8F77}"/>
                </a:ext>
              </a:extLst>
            </p:cNvPr>
            <p:cNvSpPr/>
            <p:nvPr/>
          </p:nvSpPr>
          <p:spPr>
            <a:xfrm>
              <a:off x="2519747" y="4165440"/>
              <a:ext cx="1932413" cy="5208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dirty="0">
                  <a:solidFill>
                    <a:srgbClr val="595959"/>
                  </a:solidFill>
                </a:rPr>
                <a:t>Resiliency and data protection planning and services</a:t>
              </a:r>
            </a:p>
          </p:txBody>
        </p:sp>
      </p:grpSp>
      <p:grpSp>
        <p:nvGrpSpPr>
          <p:cNvPr id="84" name="Group 83">
            <a:extLst>
              <a:ext uri="{FF2B5EF4-FFF2-40B4-BE49-F238E27FC236}">
                <a16:creationId xmlns:a16="http://schemas.microsoft.com/office/drawing/2014/main" id="{CA200DDF-AB22-4C63-B8D6-079C0D55DEA3}"/>
              </a:ext>
            </a:extLst>
          </p:cNvPr>
          <p:cNvGrpSpPr/>
          <p:nvPr/>
        </p:nvGrpSpPr>
        <p:grpSpPr>
          <a:xfrm>
            <a:off x="5728378" y="3002242"/>
            <a:ext cx="1936800" cy="1684058"/>
            <a:chOff x="6833278" y="3002242"/>
            <a:chExt cx="1936800" cy="1684058"/>
          </a:xfrm>
        </p:grpSpPr>
        <p:sp>
          <p:nvSpPr>
            <p:cNvPr id="67" name="Rectangle: Top Corners Rounded 66">
              <a:extLst>
                <a:ext uri="{FF2B5EF4-FFF2-40B4-BE49-F238E27FC236}">
                  <a16:creationId xmlns:a16="http://schemas.microsoft.com/office/drawing/2014/main" id="{2F6EFF05-911E-49E6-96E7-476DD01A821F}"/>
                </a:ext>
              </a:extLst>
            </p:cNvPr>
            <p:cNvSpPr/>
            <p:nvPr/>
          </p:nvSpPr>
          <p:spPr>
            <a:xfrm>
              <a:off x="6837665" y="3002242"/>
              <a:ext cx="1932413" cy="1136223"/>
            </a:xfrm>
            <a:prstGeom prst="round2SameRect">
              <a:avLst/>
            </a:prstGeom>
            <a:blipFill>
              <a:blip r:embed="rId7" cstate="print">
                <a:extLst>
                  <a:ext uri="{28A0092B-C50C-407E-A947-70E740481C1C}">
                    <a14:useLocalDpi xmlns:a14="http://schemas.microsoft.com/office/drawing/2010/main"/>
                  </a:ext>
                </a:extLst>
              </a:blip>
              <a:stretch>
                <a:fillRect/>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8" name="Rectangle 67">
              <a:extLst>
                <a:ext uri="{FF2B5EF4-FFF2-40B4-BE49-F238E27FC236}">
                  <a16:creationId xmlns:a16="http://schemas.microsoft.com/office/drawing/2014/main" id="{A46E6580-F231-4079-B03F-CBD7361995C1}"/>
                </a:ext>
              </a:extLst>
            </p:cNvPr>
            <p:cNvSpPr/>
            <p:nvPr/>
          </p:nvSpPr>
          <p:spPr>
            <a:xfrm>
              <a:off x="6833278" y="4165440"/>
              <a:ext cx="1932413" cy="52086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dirty="0">
                  <a:solidFill>
                    <a:srgbClr val="595959"/>
                  </a:solidFill>
                </a:rPr>
                <a:t>Digital services </a:t>
              </a:r>
            </a:p>
            <a:p>
              <a:pPr algn="ctr"/>
              <a:r>
                <a:rPr lang="en-US" sz="900" dirty="0">
                  <a:solidFill>
                    <a:srgbClr val="595959"/>
                  </a:solidFill>
                </a:rPr>
                <a:t>AI, Data Lake, Analytics, DevOps ...</a:t>
              </a:r>
            </a:p>
          </p:txBody>
        </p:sp>
      </p:grpSp>
    </p:spTree>
    <p:extLst>
      <p:ext uri="{BB962C8B-B14F-4D97-AF65-F5344CB8AC3E}">
        <p14:creationId xmlns:p14="http://schemas.microsoft.com/office/powerpoint/2010/main" val="105010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B26AC-D780-49B1-A97E-EDA81D066580}"/>
              </a:ext>
            </a:extLst>
          </p:cNvPr>
          <p:cNvSpPr txBox="1"/>
          <p:nvPr/>
        </p:nvSpPr>
        <p:spPr>
          <a:xfrm>
            <a:off x="323850" y="843510"/>
            <a:ext cx="8496300" cy="369332"/>
          </a:xfrm>
          <a:prstGeom prst="rect">
            <a:avLst/>
          </a:prstGeom>
          <a:noFill/>
        </p:spPr>
        <p:txBody>
          <a:bodyPr wrap="square" rtlCol="0">
            <a:spAutoFit/>
          </a:bodyPr>
          <a:lstStyle/>
          <a:p>
            <a:r>
              <a:rPr lang="en-US" dirty="0">
                <a:solidFill>
                  <a:schemeClr val="tx1">
                    <a:lumMod val="85000"/>
                    <a:lumOff val="15000"/>
                  </a:schemeClr>
                </a:solidFill>
                <a:ea typeface="Open Sans" panose="020B0606030504020204" pitchFamily="34" charset="0"/>
                <a:cs typeface="Open Sans" panose="020B0606030504020204" pitchFamily="34" charset="0"/>
              </a:rPr>
              <a:t>ALIGNED TO OUR CUSTOMERS’ CLOUD TRANSFORMATION PURSUIT</a:t>
            </a:r>
          </a:p>
        </p:txBody>
      </p:sp>
      <p:grpSp>
        <p:nvGrpSpPr>
          <p:cNvPr id="4" name="Group 3">
            <a:extLst>
              <a:ext uri="{FF2B5EF4-FFF2-40B4-BE49-F238E27FC236}">
                <a16:creationId xmlns:a16="http://schemas.microsoft.com/office/drawing/2014/main" id="{EB067493-9CD6-4ECC-997F-BCBE0F186582}"/>
              </a:ext>
            </a:extLst>
          </p:cNvPr>
          <p:cNvGrpSpPr/>
          <p:nvPr/>
        </p:nvGrpSpPr>
        <p:grpSpPr>
          <a:xfrm>
            <a:off x="323850" y="1347580"/>
            <a:ext cx="8499418" cy="3455836"/>
            <a:chOff x="323850" y="1348224"/>
            <a:chExt cx="8499418" cy="3455836"/>
          </a:xfrm>
        </p:grpSpPr>
        <p:grpSp>
          <p:nvGrpSpPr>
            <p:cNvPr id="2" name="Group 1">
              <a:extLst>
                <a:ext uri="{FF2B5EF4-FFF2-40B4-BE49-F238E27FC236}">
                  <a16:creationId xmlns:a16="http://schemas.microsoft.com/office/drawing/2014/main" id="{60899AD2-5B55-49DF-964A-08646D2BE91D}"/>
                </a:ext>
              </a:extLst>
            </p:cNvPr>
            <p:cNvGrpSpPr/>
            <p:nvPr/>
          </p:nvGrpSpPr>
          <p:grpSpPr>
            <a:xfrm>
              <a:off x="323850" y="1348224"/>
              <a:ext cx="8499418" cy="3455836"/>
              <a:chOff x="323850" y="1348224"/>
              <a:chExt cx="8499418" cy="3455836"/>
            </a:xfrm>
          </p:grpSpPr>
          <p:sp>
            <p:nvSpPr>
              <p:cNvPr id="6" name="Arrow: Pentagon 5">
                <a:extLst>
                  <a:ext uri="{FF2B5EF4-FFF2-40B4-BE49-F238E27FC236}">
                    <a16:creationId xmlns:a16="http://schemas.microsoft.com/office/drawing/2014/main" id="{304D07AC-3439-4E3F-839E-D3CBE13BA02C}"/>
                  </a:ext>
                </a:extLst>
              </p:cNvPr>
              <p:cNvSpPr/>
              <p:nvPr/>
            </p:nvSpPr>
            <p:spPr>
              <a:xfrm rot="5400000">
                <a:off x="-180440" y="2211920"/>
                <a:ext cx="3096430" cy="2087850"/>
              </a:xfrm>
              <a:prstGeom prst="homePlate">
                <a:avLst>
                  <a:gd name="adj" fmla="val 8632"/>
                </a:avLst>
              </a:prstGeom>
              <a:solidFill>
                <a:schemeClr val="accent5">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Arrow: Pentagon 23">
                <a:extLst>
                  <a:ext uri="{FF2B5EF4-FFF2-40B4-BE49-F238E27FC236}">
                    <a16:creationId xmlns:a16="http://schemas.microsoft.com/office/drawing/2014/main" id="{734FE5DA-C8E6-4D9A-8769-22F94960633F}"/>
                  </a:ext>
                </a:extLst>
              </p:cNvPr>
              <p:cNvSpPr/>
              <p:nvPr/>
            </p:nvSpPr>
            <p:spPr>
              <a:xfrm rot="5400000">
                <a:off x="1956749" y="2211920"/>
                <a:ext cx="3096430" cy="2087850"/>
              </a:xfrm>
              <a:prstGeom prst="homePlate">
                <a:avLst>
                  <a:gd name="adj" fmla="val 8632"/>
                </a:avLst>
              </a:prstGeom>
              <a:solidFill>
                <a:schemeClr val="accent2">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Arrow: Pentagon 24">
                <a:extLst>
                  <a:ext uri="{FF2B5EF4-FFF2-40B4-BE49-F238E27FC236}">
                    <a16:creationId xmlns:a16="http://schemas.microsoft.com/office/drawing/2014/main" id="{2F01F99F-314A-49C6-AA62-9FC66A91204A}"/>
                  </a:ext>
                </a:extLst>
              </p:cNvPr>
              <p:cNvSpPr/>
              <p:nvPr/>
            </p:nvSpPr>
            <p:spPr>
              <a:xfrm rot="5400000">
                <a:off x="4093938" y="2211920"/>
                <a:ext cx="3096430" cy="2087850"/>
              </a:xfrm>
              <a:prstGeom prst="homePlate">
                <a:avLst>
                  <a:gd name="adj" fmla="val 8632"/>
                </a:avLst>
              </a:prstGeom>
              <a:solidFill>
                <a:schemeClr val="accent4">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Arrow: Pentagon 25">
                <a:extLst>
                  <a:ext uri="{FF2B5EF4-FFF2-40B4-BE49-F238E27FC236}">
                    <a16:creationId xmlns:a16="http://schemas.microsoft.com/office/drawing/2014/main" id="{3F3558A4-04F0-484C-9195-5143B226F1F6}"/>
                  </a:ext>
                </a:extLst>
              </p:cNvPr>
              <p:cNvSpPr/>
              <p:nvPr/>
            </p:nvSpPr>
            <p:spPr>
              <a:xfrm rot="5400000">
                <a:off x="6231128" y="2211920"/>
                <a:ext cx="3096430" cy="2087850"/>
              </a:xfrm>
              <a:prstGeom prst="homePlate">
                <a:avLst>
                  <a:gd name="adj" fmla="val 8632"/>
                </a:avLst>
              </a:prstGeom>
              <a:solidFill>
                <a:schemeClr val="accent3">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5" name="Oval 64">
                <a:extLst>
                  <a:ext uri="{FF2B5EF4-FFF2-40B4-BE49-F238E27FC236}">
                    <a16:creationId xmlns:a16="http://schemas.microsoft.com/office/drawing/2014/main" id="{2158E8B0-353D-4EE2-AABC-A8360F3DD0C3}"/>
                  </a:ext>
                </a:extLst>
              </p:cNvPr>
              <p:cNvSpPr/>
              <p:nvPr/>
            </p:nvSpPr>
            <p:spPr>
              <a:xfrm>
                <a:off x="1007775" y="1348224"/>
                <a:ext cx="720000" cy="72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descr="A close up of a logo&#10;&#10;Description automatically generated">
                <a:extLst>
                  <a:ext uri="{FF2B5EF4-FFF2-40B4-BE49-F238E27FC236}">
                    <a16:creationId xmlns:a16="http://schemas.microsoft.com/office/drawing/2014/main" id="{544019E2-0EC1-41A5-8705-E9408966191F}"/>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97775" y="1438224"/>
                <a:ext cx="540000" cy="540000"/>
              </a:xfrm>
              <a:prstGeom prst="rect">
                <a:avLst/>
              </a:prstGeom>
            </p:spPr>
          </p:pic>
          <p:sp>
            <p:nvSpPr>
              <p:cNvPr id="68" name="Oval 67">
                <a:extLst>
                  <a:ext uri="{FF2B5EF4-FFF2-40B4-BE49-F238E27FC236}">
                    <a16:creationId xmlns:a16="http://schemas.microsoft.com/office/drawing/2014/main" id="{AF2AFD35-AECB-4AA2-B5D8-8799317E3527}"/>
                  </a:ext>
                </a:extLst>
              </p:cNvPr>
              <p:cNvSpPr/>
              <p:nvPr/>
            </p:nvSpPr>
            <p:spPr>
              <a:xfrm>
                <a:off x="7419343" y="1358671"/>
                <a:ext cx="720000" cy="720000"/>
              </a:xfrm>
              <a:prstGeom prst="ellipse">
                <a:avLst/>
              </a:prstGeom>
              <a:solidFill>
                <a:schemeClr val="bg1"/>
              </a:solidFill>
              <a:ln w="12700">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9" name="Picture 58" descr="A close up of a logo&#10;&#10;Description automatically generated">
                <a:extLst>
                  <a:ext uri="{FF2B5EF4-FFF2-40B4-BE49-F238E27FC236}">
                    <a16:creationId xmlns:a16="http://schemas.microsoft.com/office/drawing/2014/main" id="{36358FE6-DAFE-4D4A-BEC9-5112676D1203}"/>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509343" y="1448671"/>
                <a:ext cx="540000" cy="540000"/>
              </a:xfrm>
              <a:prstGeom prst="rect">
                <a:avLst/>
              </a:prstGeom>
            </p:spPr>
          </p:pic>
          <p:sp>
            <p:nvSpPr>
              <p:cNvPr id="66" name="Oval 65">
                <a:extLst>
                  <a:ext uri="{FF2B5EF4-FFF2-40B4-BE49-F238E27FC236}">
                    <a16:creationId xmlns:a16="http://schemas.microsoft.com/office/drawing/2014/main" id="{153CF844-0D36-45AD-842C-4FC0DE2F1FA6}"/>
                  </a:ext>
                </a:extLst>
              </p:cNvPr>
              <p:cNvSpPr/>
              <p:nvPr/>
            </p:nvSpPr>
            <p:spPr>
              <a:xfrm>
                <a:off x="3144964" y="1348224"/>
                <a:ext cx="720000" cy="720000"/>
              </a:xfrm>
              <a:prstGeom prst="ellipse">
                <a:avLst/>
              </a:prstGeom>
              <a:solidFill>
                <a:schemeClr val="bg1"/>
              </a:solidFill>
              <a:ln w="127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2" name="Picture 61" descr="A close up of a logo&#10;&#10;Description automatically generated">
                <a:extLst>
                  <a:ext uri="{FF2B5EF4-FFF2-40B4-BE49-F238E27FC236}">
                    <a16:creationId xmlns:a16="http://schemas.microsoft.com/office/drawing/2014/main" id="{D6341AB0-0136-4512-AC0A-73A0DBB867AC}"/>
                  </a:ext>
                </a:extLst>
              </p:cNvPr>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234964" y="1438224"/>
                <a:ext cx="540000" cy="540000"/>
              </a:xfrm>
              <a:prstGeom prst="rect">
                <a:avLst/>
              </a:prstGeom>
            </p:spPr>
          </p:pic>
          <p:sp>
            <p:nvSpPr>
              <p:cNvPr id="67" name="Oval 66">
                <a:extLst>
                  <a:ext uri="{FF2B5EF4-FFF2-40B4-BE49-F238E27FC236}">
                    <a16:creationId xmlns:a16="http://schemas.microsoft.com/office/drawing/2014/main" id="{C82BEF06-9949-46F4-B0BF-94635A5B11EE}"/>
                  </a:ext>
                </a:extLst>
              </p:cNvPr>
              <p:cNvSpPr/>
              <p:nvPr/>
            </p:nvSpPr>
            <p:spPr>
              <a:xfrm>
                <a:off x="5282153" y="1358671"/>
                <a:ext cx="720000" cy="720000"/>
              </a:xfrm>
              <a:prstGeom prst="ellipse">
                <a:avLst/>
              </a:prstGeom>
              <a:solidFill>
                <a:schemeClr val="bg1"/>
              </a:solidFill>
              <a:ln w="127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4" name="Picture 63" descr="A close up of a logo&#10;&#10;Description automatically generated">
                <a:extLst>
                  <a:ext uri="{FF2B5EF4-FFF2-40B4-BE49-F238E27FC236}">
                    <a16:creationId xmlns:a16="http://schemas.microsoft.com/office/drawing/2014/main" id="{13F86628-8B79-4245-BECF-B5DA4680198D}"/>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72153" y="1448671"/>
                <a:ext cx="540000" cy="540000"/>
              </a:xfrm>
              <a:prstGeom prst="rect">
                <a:avLst/>
              </a:prstGeom>
            </p:spPr>
          </p:pic>
        </p:grpSp>
        <p:sp>
          <p:nvSpPr>
            <p:cNvPr id="69" name="TextBox 68">
              <a:extLst>
                <a:ext uri="{FF2B5EF4-FFF2-40B4-BE49-F238E27FC236}">
                  <a16:creationId xmlns:a16="http://schemas.microsoft.com/office/drawing/2014/main" id="{51DB9539-220C-482E-AF2D-EECB28139AF2}"/>
                </a:ext>
              </a:extLst>
            </p:cNvPr>
            <p:cNvSpPr txBox="1"/>
            <p:nvPr/>
          </p:nvSpPr>
          <p:spPr>
            <a:xfrm>
              <a:off x="544473" y="2068338"/>
              <a:ext cx="1646605" cy="307777"/>
            </a:xfrm>
            <a:prstGeom prst="rect">
              <a:avLst/>
            </a:prstGeom>
            <a:noFill/>
          </p:spPr>
          <p:txBody>
            <a:bodyPr wrap="none" rtlCol="0">
              <a:spAutoFit/>
            </a:bodyPr>
            <a:lstStyle/>
            <a:p>
              <a:pPr algn="ctr"/>
              <a:r>
                <a:rPr lang="en-US" sz="1400" b="1" dirty="0">
                  <a:latin typeface="+mj-lt"/>
                </a:rPr>
                <a:t>CLOUD ENABLING</a:t>
              </a:r>
            </a:p>
          </p:txBody>
        </p:sp>
        <p:sp>
          <p:nvSpPr>
            <p:cNvPr id="70" name="TextBox 69">
              <a:extLst>
                <a:ext uri="{FF2B5EF4-FFF2-40B4-BE49-F238E27FC236}">
                  <a16:creationId xmlns:a16="http://schemas.microsoft.com/office/drawing/2014/main" id="{C4F57AA3-579B-4765-9816-9D4B73312946}"/>
                </a:ext>
              </a:extLst>
            </p:cNvPr>
            <p:cNvSpPr txBox="1"/>
            <p:nvPr/>
          </p:nvSpPr>
          <p:spPr>
            <a:xfrm>
              <a:off x="2726546" y="2068338"/>
              <a:ext cx="1556836" cy="307777"/>
            </a:xfrm>
            <a:prstGeom prst="rect">
              <a:avLst/>
            </a:prstGeom>
            <a:noFill/>
          </p:spPr>
          <p:txBody>
            <a:bodyPr wrap="none" rtlCol="0">
              <a:spAutoFit/>
            </a:bodyPr>
            <a:lstStyle/>
            <a:p>
              <a:pPr algn="ctr" defTabSz="914264">
                <a:defRPr/>
              </a:pPr>
              <a:r>
                <a:rPr lang="en-US" sz="1400" b="1" dirty="0">
                  <a:latin typeface="+mj-lt"/>
                </a:rPr>
                <a:t>CLOUD INSPIRED</a:t>
              </a:r>
            </a:p>
          </p:txBody>
        </p:sp>
        <p:sp>
          <p:nvSpPr>
            <p:cNvPr id="71" name="TextBox 70">
              <a:extLst>
                <a:ext uri="{FF2B5EF4-FFF2-40B4-BE49-F238E27FC236}">
                  <a16:creationId xmlns:a16="http://schemas.microsoft.com/office/drawing/2014/main" id="{8F7F0849-E8C4-43AC-BD20-958A0E1FFADC}"/>
                </a:ext>
              </a:extLst>
            </p:cNvPr>
            <p:cNvSpPr txBox="1"/>
            <p:nvPr/>
          </p:nvSpPr>
          <p:spPr>
            <a:xfrm>
              <a:off x="5016020" y="2068338"/>
              <a:ext cx="1252266" cy="307777"/>
            </a:xfrm>
            <a:prstGeom prst="rect">
              <a:avLst/>
            </a:prstGeom>
            <a:noFill/>
          </p:spPr>
          <p:txBody>
            <a:bodyPr wrap="none" rtlCol="0">
              <a:spAutoFit/>
            </a:bodyPr>
            <a:lstStyle/>
            <a:p>
              <a:pPr algn="ctr" defTabSz="914264">
                <a:defRPr/>
              </a:pPr>
              <a:r>
                <a:rPr lang="en-US" sz="1400" b="1" dirty="0">
                  <a:latin typeface="+mj-lt"/>
                </a:rPr>
                <a:t>CLOUD PURE</a:t>
              </a:r>
            </a:p>
          </p:txBody>
        </p:sp>
        <p:sp>
          <p:nvSpPr>
            <p:cNvPr id="72" name="TextBox 71">
              <a:extLst>
                <a:ext uri="{FF2B5EF4-FFF2-40B4-BE49-F238E27FC236}">
                  <a16:creationId xmlns:a16="http://schemas.microsoft.com/office/drawing/2014/main" id="{95A3BDE4-EDCF-4FA6-9ABC-CD6963F37ABB}"/>
                </a:ext>
              </a:extLst>
            </p:cNvPr>
            <p:cNvSpPr txBox="1"/>
            <p:nvPr/>
          </p:nvSpPr>
          <p:spPr>
            <a:xfrm>
              <a:off x="6918370" y="2068338"/>
              <a:ext cx="1721946" cy="307777"/>
            </a:xfrm>
            <a:prstGeom prst="rect">
              <a:avLst/>
            </a:prstGeom>
            <a:noFill/>
          </p:spPr>
          <p:txBody>
            <a:bodyPr wrap="none" rtlCol="0">
              <a:spAutoFit/>
            </a:bodyPr>
            <a:lstStyle/>
            <a:p>
              <a:pPr algn="ctr" defTabSz="914264">
                <a:defRPr/>
              </a:pPr>
              <a:r>
                <a:rPr lang="en-US" sz="1400" b="1" dirty="0">
                  <a:latin typeface="+mj-lt"/>
                </a:rPr>
                <a:t>CLOUD ENHANCED</a:t>
              </a:r>
            </a:p>
          </p:txBody>
        </p:sp>
        <p:sp>
          <p:nvSpPr>
            <p:cNvPr id="73" name="TextBox 72">
              <a:extLst>
                <a:ext uri="{FF2B5EF4-FFF2-40B4-BE49-F238E27FC236}">
                  <a16:creationId xmlns:a16="http://schemas.microsoft.com/office/drawing/2014/main" id="{19C46830-25BB-4049-AE24-764662BB5A74}"/>
                </a:ext>
              </a:extLst>
            </p:cNvPr>
            <p:cNvSpPr txBox="1"/>
            <p:nvPr/>
          </p:nvSpPr>
          <p:spPr>
            <a:xfrm>
              <a:off x="377775" y="2405582"/>
              <a:ext cx="1980000" cy="2039020"/>
            </a:xfrm>
            <a:prstGeom prst="rect">
              <a:avLst/>
            </a:prstGeom>
            <a:noFill/>
          </p:spPr>
          <p:txBody>
            <a:bodyPr wrap="square" rtlCol="0">
              <a:spAutoFit/>
            </a:bodyPr>
            <a:lstStyle/>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Cloud DC</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Hyper reach/Hyper scale transport</a:t>
              </a:r>
              <a:br>
                <a:rPr lang="en-IN" sz="1000" spc="-30" dirty="0">
                  <a:solidFill>
                    <a:schemeClr val="tx1">
                      <a:lumMod val="75000"/>
                      <a:lumOff val="25000"/>
                    </a:schemeClr>
                  </a:solidFill>
                  <a:cs typeface="Calibri" panose="020F0502020204030204" pitchFamily="34" charset="0"/>
                </a:rPr>
              </a:br>
              <a:r>
                <a:rPr lang="en-IN" sz="800" spc="-30" dirty="0">
                  <a:solidFill>
                    <a:schemeClr val="tx1">
                      <a:lumMod val="75000"/>
                      <a:lumOff val="25000"/>
                    </a:schemeClr>
                  </a:solidFill>
                  <a:cs typeface="Calibri" panose="020F0502020204030204" pitchFamily="34" charset="0"/>
                </a:rPr>
                <a:t>Oracle </a:t>
              </a:r>
              <a:r>
                <a:rPr lang="en-IN" sz="800" spc="-30" dirty="0" err="1">
                  <a:solidFill>
                    <a:schemeClr val="tx1">
                      <a:lumMod val="75000"/>
                      <a:lumOff val="25000"/>
                    </a:schemeClr>
                  </a:solidFill>
                  <a:cs typeface="Calibri" panose="020F0502020204030204" pitchFamily="34" charset="0"/>
                </a:rPr>
                <a:t>FastConnect</a:t>
              </a:r>
              <a:r>
                <a:rPr lang="en-IN" sz="800" spc="-30" dirty="0">
                  <a:solidFill>
                    <a:schemeClr val="tx1">
                      <a:lumMod val="75000"/>
                      <a:lumOff val="25000"/>
                    </a:schemeClr>
                  </a:solidFill>
                  <a:cs typeface="Calibri" panose="020F0502020204030204" pitchFamily="34" charset="0"/>
                </a:rPr>
                <a:t> | ExpressRoute | </a:t>
              </a:r>
              <a:r>
                <a:rPr lang="en-IN" sz="800" spc="-30" dirty="0" err="1">
                  <a:solidFill>
                    <a:schemeClr val="tx1">
                      <a:lumMod val="75000"/>
                      <a:lumOff val="25000"/>
                    </a:schemeClr>
                  </a:solidFill>
                  <a:cs typeface="Calibri" panose="020F0502020204030204" pitchFamily="34" charset="0"/>
                </a:rPr>
                <a:t>DirectConnect</a:t>
              </a:r>
              <a:r>
                <a:rPr lang="en-IN" sz="800" spc="-30" dirty="0">
                  <a:solidFill>
                    <a:schemeClr val="tx1">
                      <a:lumMod val="75000"/>
                      <a:lumOff val="25000"/>
                    </a:schemeClr>
                  </a:solidFill>
                  <a:cs typeface="Calibri" panose="020F0502020204030204" pitchFamily="34" charset="0"/>
                </a:rPr>
                <a:t> | Partner Interconnect</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Software Defined Network services </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Cloud build</a:t>
              </a:r>
              <a:br>
                <a:rPr lang="en-IN" sz="1000" spc="-30" dirty="0">
                  <a:solidFill>
                    <a:schemeClr val="tx1">
                      <a:lumMod val="75000"/>
                      <a:lumOff val="25000"/>
                    </a:schemeClr>
                  </a:solidFill>
                  <a:cs typeface="Calibri" panose="020F0502020204030204" pitchFamily="34" charset="0"/>
                </a:rPr>
              </a:br>
              <a:r>
                <a:rPr lang="en-IN" sz="800" spc="-30" dirty="0">
                  <a:solidFill>
                    <a:schemeClr val="tx1">
                      <a:lumMod val="75000"/>
                      <a:lumOff val="25000"/>
                    </a:schemeClr>
                  </a:solidFill>
                  <a:cs typeface="Calibri" panose="020F0502020204030204" pitchFamily="34" charset="0"/>
                </a:rPr>
                <a:t>Private | Hyperconverged | Enterprise</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Security services for cloud</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Migration and Implementation services</a:t>
              </a:r>
            </a:p>
          </p:txBody>
        </p:sp>
        <p:sp>
          <p:nvSpPr>
            <p:cNvPr id="74" name="TextBox 73">
              <a:extLst>
                <a:ext uri="{FF2B5EF4-FFF2-40B4-BE49-F238E27FC236}">
                  <a16:creationId xmlns:a16="http://schemas.microsoft.com/office/drawing/2014/main" id="{28E2F5B4-A516-4B05-A938-20DFE719CDD6}"/>
                </a:ext>
              </a:extLst>
            </p:cNvPr>
            <p:cNvSpPr txBox="1"/>
            <p:nvPr/>
          </p:nvSpPr>
          <p:spPr>
            <a:xfrm>
              <a:off x="2514964" y="2405582"/>
              <a:ext cx="1980000" cy="1785104"/>
            </a:xfrm>
            <a:prstGeom prst="rect">
              <a:avLst/>
            </a:prstGeom>
            <a:noFill/>
          </p:spPr>
          <p:txBody>
            <a:bodyPr wrap="square" rtlCol="0">
              <a:spAutoFit/>
            </a:bodyPr>
            <a:lstStyle/>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Sify </a:t>
              </a:r>
              <a:r>
                <a:rPr lang="en-US" sz="1000" spc="-30" dirty="0" err="1">
                  <a:solidFill>
                    <a:schemeClr val="tx1">
                      <a:lumMod val="75000"/>
                      <a:lumOff val="25000"/>
                    </a:schemeClr>
                  </a:solidFill>
                  <a:cs typeface="Calibri" panose="020F0502020204030204" pitchFamily="34" charset="0"/>
                </a:rPr>
                <a:t>CloudInfinit</a:t>
              </a:r>
              <a:endParaRPr lang="en-US" sz="1000" spc="-30" dirty="0">
                <a:solidFill>
                  <a:schemeClr val="tx1">
                    <a:lumMod val="75000"/>
                    <a:lumOff val="25000"/>
                  </a:schemeClr>
                </a:solidFill>
                <a:cs typeface="Calibri" panose="020F0502020204030204" pitchFamily="34" charset="0"/>
              </a:endParaRPr>
            </a:p>
            <a:p>
              <a:pPr marL="266700" lvl="1" indent="-84138"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Enterprise Multi-Tenant</a:t>
              </a:r>
            </a:p>
            <a:p>
              <a:pPr marL="266700" lvl="1" indent="-84138"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Dedicated</a:t>
              </a:r>
            </a:p>
            <a:p>
              <a:pPr marL="266700" lvl="1" indent="-84138"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Hosted SAP/S4 HANA</a:t>
              </a:r>
            </a:p>
            <a:p>
              <a:pPr marL="266700" lvl="1" indent="-84138"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Azure Stack as a Service</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Edge Connect Services</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SD-WAN</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Collaboration services on Cloud</a:t>
              </a:r>
              <a:endParaRPr lang="en-IN" sz="1000" spc="-30" dirty="0">
                <a:solidFill>
                  <a:schemeClr val="tx1">
                    <a:lumMod val="75000"/>
                    <a:lumOff val="25000"/>
                  </a:schemeClr>
                </a:solidFill>
                <a:cs typeface="Calibri" panose="020F0502020204030204" pitchFamily="34" charset="0"/>
              </a:endParaRPr>
            </a:p>
          </p:txBody>
        </p:sp>
        <p:sp>
          <p:nvSpPr>
            <p:cNvPr id="75" name="TextBox 74">
              <a:extLst>
                <a:ext uri="{FF2B5EF4-FFF2-40B4-BE49-F238E27FC236}">
                  <a16:creationId xmlns:a16="http://schemas.microsoft.com/office/drawing/2014/main" id="{0E038E24-5A31-4851-A514-C9FBA1415A51}"/>
                </a:ext>
              </a:extLst>
            </p:cNvPr>
            <p:cNvSpPr txBox="1"/>
            <p:nvPr/>
          </p:nvSpPr>
          <p:spPr>
            <a:xfrm>
              <a:off x="4652153" y="2405582"/>
              <a:ext cx="1980000" cy="1169551"/>
            </a:xfrm>
            <a:prstGeom prst="rect">
              <a:avLst/>
            </a:prstGeom>
            <a:noFill/>
          </p:spPr>
          <p:txBody>
            <a:bodyPr wrap="square" rtlCol="0">
              <a:spAutoFit/>
            </a:bodyPr>
            <a:lstStyle/>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AWS </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Azure</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OCI</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GCP</a:t>
              </a:r>
            </a:p>
            <a:p>
              <a:pPr marL="143993" indent="-143993" defTabSz="914264">
                <a:spcAft>
                  <a:spcPts val="300"/>
                </a:spcAft>
                <a:buFont typeface="Wingdings" panose="05000000000000000000" pitchFamily="2" charset="2"/>
                <a:buChar char="§"/>
                <a:defRPr/>
              </a:pPr>
              <a:r>
                <a:rPr lang="en-IN" sz="1000" spc="-30" dirty="0">
                  <a:solidFill>
                    <a:schemeClr val="tx1">
                      <a:lumMod val="75000"/>
                      <a:lumOff val="25000"/>
                    </a:schemeClr>
                  </a:solidFill>
                  <a:cs typeface="Calibri" panose="020F0502020204030204" pitchFamily="34" charset="0"/>
                </a:rPr>
                <a:t>Multi Cloud Management platform &amp; services</a:t>
              </a:r>
            </a:p>
          </p:txBody>
        </p:sp>
        <p:sp>
          <p:nvSpPr>
            <p:cNvPr id="76" name="TextBox 75">
              <a:extLst>
                <a:ext uri="{FF2B5EF4-FFF2-40B4-BE49-F238E27FC236}">
                  <a16:creationId xmlns:a16="http://schemas.microsoft.com/office/drawing/2014/main" id="{83E8626E-4DED-463D-8506-4D0E7FEDE9FF}"/>
                </a:ext>
              </a:extLst>
            </p:cNvPr>
            <p:cNvSpPr txBox="1"/>
            <p:nvPr/>
          </p:nvSpPr>
          <p:spPr>
            <a:xfrm>
              <a:off x="6789343" y="2405582"/>
              <a:ext cx="1980000" cy="1592744"/>
            </a:xfrm>
            <a:prstGeom prst="rect">
              <a:avLst/>
            </a:prstGeom>
            <a:noFill/>
          </p:spPr>
          <p:txBody>
            <a:bodyPr wrap="square" rtlCol="0">
              <a:spAutoFit/>
            </a:bodyPr>
            <a:lstStyle/>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Modern Applications</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Kubernetes-as-a-Service</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AI/ML</a:t>
              </a:r>
            </a:p>
            <a:p>
              <a:pPr marL="143993" indent="-143993" defTabSz="914264">
                <a:spcAft>
                  <a:spcPts val="300"/>
                </a:spcAft>
                <a:buFont typeface="Wingdings" panose="05000000000000000000" pitchFamily="2" charset="2"/>
                <a:buChar char="§"/>
                <a:defRPr/>
              </a:pPr>
              <a:r>
                <a:rPr lang="en-US" sz="1000" spc="-30" dirty="0">
                  <a:cs typeface="Calibri" panose="020F0502020204030204" pitchFamily="34" charset="0"/>
                </a:rPr>
                <a:t>Forum</a:t>
              </a:r>
              <a:r>
                <a:rPr lang="en-US" sz="1000" spc="-30" dirty="0">
                  <a:solidFill>
                    <a:schemeClr val="tx1">
                      <a:lumMod val="75000"/>
                      <a:lumOff val="25000"/>
                    </a:schemeClr>
                  </a:solidFill>
                  <a:cs typeface="Calibri" panose="020F0502020204030204" pitchFamily="34" charset="0"/>
                </a:rPr>
                <a:t> DIGITAL</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HCM Digital (iTest)</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Learning Management </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Internet-of-Things (IOT)</a:t>
              </a:r>
            </a:p>
            <a:p>
              <a:pPr marL="143993" indent="-143993" defTabSz="914264">
                <a:spcAft>
                  <a:spcPts val="300"/>
                </a:spcAft>
                <a:buFont typeface="Wingdings" panose="05000000000000000000" pitchFamily="2" charset="2"/>
                <a:buChar char="§"/>
                <a:defRPr/>
              </a:pPr>
              <a:r>
                <a:rPr lang="en-US" sz="1000" spc="-30" dirty="0">
                  <a:solidFill>
                    <a:schemeClr val="tx1">
                      <a:lumMod val="75000"/>
                      <a:lumOff val="25000"/>
                    </a:schemeClr>
                  </a:solidFill>
                  <a:cs typeface="Calibri" panose="020F0502020204030204" pitchFamily="34" charset="0"/>
                </a:rPr>
                <a:t>Industry Solution-as-a-Service</a:t>
              </a:r>
            </a:p>
          </p:txBody>
        </p:sp>
      </p:grpSp>
      <p:sp>
        <p:nvSpPr>
          <p:cNvPr id="28" name="TextBox 27">
            <a:extLst>
              <a:ext uri="{FF2B5EF4-FFF2-40B4-BE49-F238E27FC236}">
                <a16:creationId xmlns:a16="http://schemas.microsoft.com/office/drawing/2014/main" id="{4337A343-02CC-4356-8C97-4289B931BCD8}"/>
              </a:ext>
            </a:extLst>
          </p:cNvPr>
          <p:cNvSpPr txBox="1"/>
          <p:nvPr/>
        </p:nvSpPr>
        <p:spPr>
          <a:xfrm>
            <a:off x="386789" y="372052"/>
            <a:ext cx="2350351" cy="492443"/>
          </a:xfrm>
          <a:prstGeom prst="rect">
            <a:avLst/>
          </a:prstGeom>
          <a:noFill/>
        </p:spPr>
        <p:txBody>
          <a:bodyPr wrap="square" lIns="0" tIns="0" rIns="0" bIns="0" rtlCol="0">
            <a:spAutoFit/>
          </a:bodyPr>
          <a:lstStyle/>
          <a:p>
            <a:r>
              <a:rPr lang="en-IN" sz="3200" b="1" spc="-150" dirty="0">
                <a:solidFill>
                  <a:schemeClr val="tx1">
                    <a:lumMod val="85000"/>
                    <a:lumOff val="15000"/>
                  </a:schemeClr>
                </a:solidFill>
                <a:latin typeface="+mj-lt"/>
              </a:rPr>
              <a:t>cloud@core</a:t>
            </a:r>
            <a:endParaRPr lang="en-US" sz="3200" b="1" spc="-150" dirty="0">
              <a:solidFill>
                <a:schemeClr val="tx1">
                  <a:lumMod val="85000"/>
                  <a:lumOff val="15000"/>
                </a:schemeClr>
              </a:solidFill>
              <a:latin typeface="+mj-lt"/>
            </a:endParaRPr>
          </a:p>
        </p:txBody>
      </p:sp>
      <p:sp>
        <p:nvSpPr>
          <p:cNvPr id="29" name="TextBox 28">
            <a:extLst>
              <a:ext uri="{FF2B5EF4-FFF2-40B4-BE49-F238E27FC236}">
                <a16:creationId xmlns:a16="http://schemas.microsoft.com/office/drawing/2014/main" id="{E79CD82E-0016-4C0E-9A5B-7FC3B11F7824}"/>
              </a:ext>
            </a:extLst>
          </p:cNvPr>
          <p:cNvSpPr txBox="1"/>
          <p:nvPr/>
        </p:nvSpPr>
        <p:spPr>
          <a:xfrm>
            <a:off x="2555776" y="435922"/>
            <a:ext cx="394660" cy="276999"/>
          </a:xfrm>
          <a:prstGeom prst="rect">
            <a:avLst/>
          </a:prstGeom>
          <a:noFill/>
        </p:spPr>
        <p:txBody>
          <a:bodyPr wrap="none" rtlCol="0">
            <a:spAutoFit/>
          </a:bodyPr>
          <a:lstStyle/>
          <a:p>
            <a:r>
              <a:rPr lang="en-IN" sz="1200" b="1" dirty="0">
                <a:solidFill>
                  <a:schemeClr val="tx1">
                    <a:lumMod val="85000"/>
                    <a:lumOff val="15000"/>
                  </a:schemeClr>
                </a:solidFill>
                <a:latin typeface="+mj-lt"/>
              </a:rPr>
              <a:t>TM</a:t>
            </a:r>
          </a:p>
        </p:txBody>
      </p:sp>
    </p:spTree>
    <p:extLst>
      <p:ext uri="{BB962C8B-B14F-4D97-AF65-F5344CB8AC3E}">
        <p14:creationId xmlns:p14="http://schemas.microsoft.com/office/powerpoint/2010/main" val="3967156665"/>
      </p:ext>
    </p:extLst>
  </p:cSld>
  <p:clrMapOvr>
    <a:masterClrMapping/>
  </p:clrMapOvr>
</p:sld>
</file>

<file path=ppt/theme/theme1.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 id="{3ABE66E9-EAC3-49D9-B687-2E58DC9B0D92}" vid="{73A6C79C-FD6C-4D61-93FC-3B0256B9C1B2}"/>
    </a:ext>
  </a:extLst>
</a:theme>
</file>

<file path=ppt/theme/theme2.xml><?xml version="1.0" encoding="utf-8"?>
<a:theme xmlns:a="http://schemas.openxmlformats.org/drawingml/2006/main" name="1_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3E1AD0B7C49E46BEDB6BC02C59C368" ma:contentTypeVersion="11" ma:contentTypeDescription="Create a new document." ma:contentTypeScope="" ma:versionID="93f74e3d0ca48ed5ea71d1efae2fb6d8">
  <xsd:schema xmlns:xsd="http://www.w3.org/2001/XMLSchema" xmlns:xs="http://www.w3.org/2001/XMLSchema" xmlns:p="http://schemas.microsoft.com/office/2006/metadata/properties" xmlns:ns3="79b5214c-cae0-4b14-a405-c2ca24cbd5ac" targetNamespace="http://schemas.microsoft.com/office/2006/metadata/properties" ma:root="true" ma:fieldsID="8865cf7782685993655edb28f3fe1edb" ns3:_="">
    <xsd:import namespace="79b5214c-cae0-4b14-a405-c2ca24cbd5a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b5214c-cae0-4b14-a405-c2ca24cbd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05225ff6-d8db-4da8-8d9c-1f925f835688"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218F57-E8FE-47A2-9D06-C7AC8BC1A82C}">
  <ds:schemaRef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dcmitype/"/>
    <ds:schemaRef ds:uri="http://schemas.microsoft.com/office/infopath/2007/PartnerControls"/>
    <ds:schemaRef ds:uri="79b5214c-cae0-4b14-a405-c2ca24cbd5ac"/>
    <ds:schemaRef ds:uri="http://purl.org/dc/terms/"/>
  </ds:schemaRefs>
</ds:datastoreItem>
</file>

<file path=customXml/itemProps2.xml><?xml version="1.0" encoding="utf-8"?>
<ds:datastoreItem xmlns:ds="http://schemas.openxmlformats.org/officeDocument/2006/customXml" ds:itemID="{60B23DE2-17DB-41F3-9207-23C6386C63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b5214c-cae0-4b14-a405-c2ca24cbd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C1A209-79C2-4F9A-BA58-B8CD0064174A}">
  <ds:schemaRefs>
    <ds:schemaRef ds:uri="Microsoft.SharePoint.Taxonomy.ContentTypeSync"/>
  </ds:schemaRefs>
</ds:datastoreItem>
</file>

<file path=customXml/itemProps4.xml><?xml version="1.0" encoding="utf-8"?>
<ds:datastoreItem xmlns:ds="http://schemas.openxmlformats.org/officeDocument/2006/customXml" ds:itemID="{93E58B9E-1CD0-447C-B6FF-498306A32A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Sify new template</Template>
  <TotalTime>244</TotalTime>
  <Words>4773</Words>
  <Application>Microsoft Office PowerPoint</Application>
  <PresentationFormat>On-screen Show (16:9)</PresentationFormat>
  <Paragraphs>761</Paragraphs>
  <Slides>57</Slides>
  <Notes>18</Notes>
  <HiddenSlides>0</HiddenSlides>
  <MMClips>0</MMClips>
  <ScaleCrop>false</ScaleCrop>
  <HeadingPairs>
    <vt:vector size="4" baseType="variant">
      <vt:variant>
        <vt:lpstr>Theme</vt:lpstr>
      </vt:variant>
      <vt:variant>
        <vt:i4>3</vt:i4>
      </vt:variant>
      <vt:variant>
        <vt:lpstr>Slide Titles</vt:lpstr>
      </vt:variant>
      <vt:variant>
        <vt:i4>57</vt:i4>
      </vt:variant>
    </vt:vector>
  </HeadingPairs>
  <TitlesOfParts>
    <vt:vector size="60" baseType="lpstr">
      <vt:lpstr>Sify New Theme</vt:lpstr>
      <vt:lpstr>1_Sify New Theme</vt:lpstr>
      <vt:lpstr>3_Sify New Theme</vt:lpstr>
      <vt:lpstr>PowerPoint Presentation</vt:lpstr>
      <vt:lpstr>AGENDA</vt:lpstr>
      <vt:lpstr>PowerPoint Presentation</vt:lpstr>
      <vt:lpstr>SIFY’S JOURNEY SO FAR…</vt:lpstr>
      <vt:lpstr>Our People Capabilities and Strengths</vt:lpstr>
      <vt:lpstr>Recognitions</vt:lpstr>
      <vt:lpstr>PowerPoint Presentation</vt:lpstr>
      <vt:lpstr>Key attributes of a DIGITAL transformation partner</vt:lpstr>
      <vt:lpstr>PowerPoint Presentation</vt:lpstr>
      <vt:lpstr>Cloud enabled digital transformation </vt:lpstr>
      <vt:lpstr>Digital transformation Framework</vt:lpstr>
      <vt:lpstr>PowerPoint Presentation</vt:lpstr>
      <vt:lpstr>PowerPoint Presentation</vt:lpstr>
      <vt:lpstr>PowerPoint Presentation</vt:lpstr>
      <vt:lpstr>PowerPoint Presentation</vt:lpstr>
      <vt:lpstr>PowerPoint Presentation</vt:lpstr>
      <vt:lpstr>ASSESMENT Framework </vt:lpstr>
      <vt:lpstr>Key Deliverables</vt:lpstr>
      <vt:lpstr>Sify Discover – Sample TOOL SNAPSHOTS</vt:lpstr>
      <vt:lpstr>PowerPoint Presentation</vt:lpstr>
      <vt:lpstr>CLOUD CONFIGURATION FOR NETWORK/SECURITY</vt:lpstr>
      <vt:lpstr>Cloud configuration for network and security (contd…)</vt:lpstr>
      <vt:lpstr>PowerPoint Presentation</vt:lpstr>
      <vt:lpstr>Data Center -&gt; Cloud MIGRATION Framework</vt:lpstr>
      <vt:lpstr>TOOL DRIVEN APPLICATION MIGRATION TO AWS</vt:lpstr>
      <vt:lpstr>ON-PREM DATABASE TO AWS RDS MIGRATION</vt:lpstr>
      <vt:lpstr>PowerPoint Presentation</vt:lpstr>
      <vt:lpstr>Multi cloud consumption should not require multitude of tools</vt:lpstr>
      <vt:lpstr>Sify Multi-Cloud UX - Blueprint</vt:lpstr>
      <vt:lpstr>Sify Multi-Cloud UX</vt:lpstr>
      <vt:lpstr>Adding/Modifying/Removing cloud resources with simple clicks</vt:lpstr>
      <vt:lpstr>PowerPoint Presentation</vt:lpstr>
      <vt:lpstr>Sify Cloud DR Construct </vt:lpstr>
      <vt:lpstr>AWS DC &amp; SIFY FAR DR Data Replication Architecture</vt:lpstr>
      <vt:lpstr>AWS &amp; Sify (RPO &amp; rto)</vt:lpstr>
      <vt:lpstr>PowerPoint Presentation</vt:lpstr>
      <vt:lpstr>IT Service Management – Customer Experience</vt:lpstr>
      <vt:lpstr>Cloud Admin Portal – reference layout </vt:lpstr>
      <vt:lpstr>Our Tools and Automation Capabilities</vt:lpstr>
      <vt:lpstr>PowerPoint Presentation</vt:lpstr>
      <vt:lpstr>Challenges AND Mitigation Plan</vt:lpstr>
      <vt:lpstr>PowerPoint Presentation</vt:lpstr>
      <vt:lpstr>GI AWS+ | AWS digital innovation</vt:lpstr>
      <vt:lpstr>GI AWS+ | AWS digital innovation: AI/ML</vt:lpstr>
      <vt:lpstr>GI AWS+ | chatbot Enables…..</vt:lpstr>
      <vt:lpstr>GI AWS+ | AWS digital innovation: data lake</vt:lpstr>
      <vt:lpstr>GI AWS+ | data lake Enables…..</vt:lpstr>
      <vt:lpstr>GI AWS+ | AWS digital innovation: devops</vt:lpstr>
      <vt:lpstr>GI AWS+ | devops Enables…..</vt:lpstr>
      <vt:lpstr>GI AWS+ | AWS digital innovation: app modernization</vt:lpstr>
      <vt:lpstr>PowerPoint Presentation</vt:lpstr>
      <vt:lpstr>A leading insurance company looking to bring  in more business agility and cost reduction</vt:lpstr>
      <vt:lpstr>Built secure hyper scale cloud infrastructure with Near and FAR DR</vt:lpstr>
      <vt:lpstr>How Max life transformed to a Digital services delivery model</vt:lpstr>
      <vt:lpstr>Transforming the infrastructure allowing MLIC  to focus on delivering  business value</vt:lpstr>
      <vt:lpstr>Challenges AND Mitigation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Neha Bhasin Chawla</dc:creator>
  <cp:keywords>Neha Bhasin Chawla</cp:keywords>
  <cp:lastModifiedBy>Murali.J  Janakiraman</cp:lastModifiedBy>
  <cp:revision>39</cp:revision>
  <dcterms:created xsi:type="dcterms:W3CDTF">2019-07-31T10:38:25Z</dcterms:created>
  <dcterms:modified xsi:type="dcterms:W3CDTF">2023-09-19T04:49:16Z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0x010100383E1AD0B7C49E46BEDB6BC02C59C368</vt:lpwstr>
  </property>
</Properties>
</file>