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96" r:id="rId2"/>
    <p:sldId id="340" r:id="rId3"/>
    <p:sldId id="399" r:id="rId4"/>
    <p:sldId id="347" r:id="rId5"/>
    <p:sldId id="267" r:id="rId6"/>
    <p:sldId id="268" r:id="rId7"/>
    <p:sldId id="397" r:id="rId8"/>
    <p:sldId id="270" r:id="rId9"/>
    <p:sldId id="271" r:id="rId10"/>
    <p:sldId id="274" r:id="rId11"/>
    <p:sldId id="275" r:id="rId12"/>
    <p:sldId id="276" r:id="rId13"/>
    <p:sldId id="317" r:id="rId14"/>
    <p:sldId id="318" r:id="rId15"/>
    <p:sldId id="2555" r:id="rId16"/>
    <p:sldId id="400" r:id="rId17"/>
    <p:sldId id="280" r:id="rId18"/>
    <p:sldId id="404" r:id="rId19"/>
    <p:sldId id="358" r:id="rId20"/>
    <p:sldId id="350" r:id="rId21"/>
    <p:sldId id="283" r:id="rId22"/>
    <p:sldId id="388" r:id="rId23"/>
    <p:sldId id="406" r:id="rId24"/>
    <p:sldId id="407" r:id="rId25"/>
    <p:sldId id="401" r:id="rId26"/>
    <p:sldId id="405" r:id="rId27"/>
    <p:sldId id="359" r:id="rId28"/>
    <p:sldId id="360" r:id="rId29"/>
    <p:sldId id="361" r:id="rId30"/>
    <p:sldId id="288" r:id="rId31"/>
    <p:sldId id="362" r:id="rId32"/>
    <p:sldId id="293" r:id="rId33"/>
    <p:sldId id="294" r:id="rId34"/>
    <p:sldId id="295" r:id="rId35"/>
    <p:sldId id="296" r:id="rId36"/>
    <p:sldId id="297" r:id="rId37"/>
    <p:sldId id="298" r:id="rId38"/>
    <p:sldId id="290" r:id="rId39"/>
    <p:sldId id="402" r:id="rId40"/>
    <p:sldId id="299" r:id="rId41"/>
    <p:sldId id="291" r:id="rId42"/>
    <p:sldId id="300" r:id="rId43"/>
    <p:sldId id="403" r:id="rId44"/>
    <p:sldId id="301" r:id="rId45"/>
    <p:sldId id="302" r:id="rId46"/>
    <p:sldId id="303" r:id="rId47"/>
    <p:sldId id="304" r:id="rId48"/>
    <p:sldId id="305" r:id="rId49"/>
    <p:sldId id="284" r:id="rId50"/>
    <p:sldId id="412" r:id="rId51"/>
    <p:sldId id="417" r:id="rId52"/>
    <p:sldId id="418" r:id="rId53"/>
    <p:sldId id="419" r:id="rId54"/>
    <p:sldId id="420" r:id="rId55"/>
    <p:sldId id="421" r:id="rId56"/>
    <p:sldId id="413" r:id="rId57"/>
    <p:sldId id="391" r:id="rId58"/>
    <p:sldId id="392" r:id="rId59"/>
    <p:sldId id="393" r:id="rId60"/>
    <p:sldId id="394" r:id="rId61"/>
    <p:sldId id="395" r:id="rId62"/>
    <p:sldId id="422" r:id="rId63"/>
    <p:sldId id="423" r:id="rId64"/>
    <p:sldId id="414" r:id="rId65"/>
    <p:sldId id="408" r:id="rId66"/>
    <p:sldId id="409" r:id="rId67"/>
    <p:sldId id="410" r:id="rId68"/>
    <p:sldId id="411" r:id="rId69"/>
    <p:sldId id="416" r:id="rId70"/>
    <p:sldId id="370" r:id="rId71"/>
    <p:sldId id="380" r:id="rId72"/>
    <p:sldId id="381" r:id="rId73"/>
    <p:sldId id="415" r:id="rId74"/>
    <p:sldId id="382" r:id="rId75"/>
    <p:sldId id="383" r:id="rId76"/>
    <p:sldId id="384" r:id="rId77"/>
    <p:sldId id="385" r:id="rId7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sh Kumar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8B7"/>
    <a:srgbClr val="FDD5B4"/>
    <a:srgbClr val="C3D79B"/>
    <a:srgbClr val="CCC1DB"/>
    <a:srgbClr val="B7E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BEDB0-CC7E-4F93-B2BF-00CC772A976D}" v="2" dt="2019-09-03T10:07:11.024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3" autoAdjust="0"/>
    <p:restoredTop sz="94660"/>
  </p:normalViewPr>
  <p:slideViewPr>
    <p:cSldViewPr>
      <p:cViewPr varScale="1">
        <p:scale>
          <a:sx n="109" d="100"/>
          <a:sy n="109" d="100"/>
        </p:scale>
        <p:origin x="498" y="132"/>
      </p:cViewPr>
      <p:guideLst>
        <p:guide orient="horz" pos="453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31520"/>
        <c:axId val="202733056"/>
      </c:barChart>
      <c:catAx>
        <c:axId val="2027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3056"/>
        <c:crosses val="autoZero"/>
        <c:auto val="1"/>
        <c:lblAlgn val="ctr"/>
        <c:lblOffset val="100"/>
        <c:noMultiLvlLbl val="0"/>
      </c:catAx>
      <c:valAx>
        <c:axId val="20273305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02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2750976"/>
        <c:axId val="202797824"/>
      </c:barChart>
      <c:catAx>
        <c:axId val="202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97824"/>
        <c:crosses val="autoZero"/>
        <c:auto val="1"/>
        <c:lblAlgn val="ctr"/>
        <c:lblOffset val="100"/>
        <c:noMultiLvlLbl val="0"/>
      </c:catAx>
      <c:valAx>
        <c:axId val="2027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57088"/>
        <c:axId val="202887552"/>
      </c:barChart>
      <c:catAx>
        <c:axId val="202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87552"/>
        <c:crosses val="autoZero"/>
        <c:auto val="1"/>
        <c:lblAlgn val="ctr"/>
        <c:lblOffset val="100"/>
        <c:noMultiLvlLbl val="0"/>
      </c:catAx>
      <c:valAx>
        <c:axId val="20288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779264"/>
        <c:axId val="202781056"/>
      </c:barChart>
      <c:catAx>
        <c:axId val="20277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81056"/>
        <c:crosses val="autoZero"/>
        <c:auto val="1"/>
        <c:lblAlgn val="ctr"/>
        <c:lblOffset val="100"/>
        <c:noMultiLvlLbl val="0"/>
      </c:catAx>
      <c:valAx>
        <c:axId val="20278105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9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DCEA-F2E0-4F83-99B6-C0B8A48688E9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A46C-A1A7-4E9C-8330-2D54FC2AD1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7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4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1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0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9B40-27DC-4632-B077-219A485005E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5005681" y="2311058"/>
            <a:ext cx="1873392" cy="2350959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794486" y="2768266"/>
            <a:ext cx="4295782" cy="14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8000" dirty="0"/>
              <a:t>thank you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8708" y="4989095"/>
            <a:ext cx="11069929" cy="1010794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84" y="472819"/>
            <a:ext cx="2219878" cy="19110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80" y="472819"/>
            <a:ext cx="2219878" cy="19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5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3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6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0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6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45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9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62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78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31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58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7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0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27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48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8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99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8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25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24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2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25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32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06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79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20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6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72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680" y="509606"/>
            <a:ext cx="9799920" cy="4524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34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1885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6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37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7352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113D9D95-709D-416E-A18D-534E92735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21" Type="http://schemas.openxmlformats.org/officeDocument/2006/relationships/image" Target="../media/image51.pn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sv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gif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jpeg"/><Relationship Id="rId27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8.gif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34" Type="http://schemas.openxmlformats.org/officeDocument/2006/relationships/image" Target="../media/image15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31" Type="http://schemas.openxmlformats.org/officeDocument/2006/relationships/image" Target="../media/image150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8" Type="http://schemas.openxmlformats.org/officeDocument/2006/relationships/image" Target="../media/image1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../AppData/Local/Microsoft/Windows/INetCache/Content.Outlook/PG8XQATY/NCDEX_DC%20Managed%20Services%20Proposal%20-%20v3.docx" TargetMode="External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image" Target="../media/image161.jpeg"/><Relationship Id="rId7" Type="http://schemas.openxmlformats.org/officeDocument/2006/relationships/image" Target="../media/image165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4.png"/><Relationship Id="rId11" Type="http://schemas.openxmlformats.org/officeDocument/2006/relationships/image" Target="../media/image169.jpeg"/><Relationship Id="rId5" Type="http://schemas.openxmlformats.org/officeDocument/2006/relationships/image" Target="../media/image163.jpeg"/><Relationship Id="rId10" Type="http://schemas.openxmlformats.org/officeDocument/2006/relationships/image" Target="../media/image168.png"/><Relationship Id="rId4" Type="http://schemas.openxmlformats.org/officeDocument/2006/relationships/image" Target="../media/image162.jpeg"/><Relationship Id="rId9" Type="http://schemas.openxmlformats.org/officeDocument/2006/relationships/image" Target="../media/image16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../AppData/Local/Microsoft/Windows/INetCache/Content.Outlook/PG8XQATY/NCDEX_DC%20Managed%20Services%20Proposal%20-%20v3.docx" TargetMode="External"/><Relationship Id="rId1" Type="http://schemas.openxmlformats.org/officeDocument/2006/relationships/slideLayout" Target="../slideLayouts/slideLayout4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gif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199" y="4907266"/>
            <a:ext cx="9604223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MANAGED SERVICES PRESENTATION TO NCDEX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8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3574418" y="1416844"/>
            <a:ext cx="4738365" cy="475900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540"/>
            <a:endParaRPr sz="175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6685701" y="1405871"/>
            <a:ext cx="1928446" cy="865125"/>
          </a:xfrm>
          <a:prstGeom prst="rect">
            <a:avLst/>
          </a:prstGeom>
        </p:spPr>
        <p:txBody>
          <a:bodyPr vert="horz" wrap="square" lIns="0" tIns="4395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3" marR="4953" defTabSz="891540">
              <a:lnSpc>
                <a:spcPts val="1638"/>
              </a:lnSpc>
              <a:spcBef>
                <a:spcPts val="346"/>
              </a:spcBef>
            </a:pPr>
            <a:r>
              <a:rPr sz="1560" b="1" spc="-34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560" b="1" spc="2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560" b="1" spc="-30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560" b="1"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560" b="1" spc="-30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365" spc="-69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365" spc="-59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3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8498531" y="3134305"/>
            <a:ext cx="1255586" cy="1275494"/>
          </a:xfrm>
          <a:prstGeom prst="rect">
            <a:avLst/>
          </a:prstGeom>
        </p:spPr>
        <p:txBody>
          <a:bodyPr vert="horz" wrap="square" lIns="0" tIns="4395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3" marR="4953" defTabSz="891540">
              <a:lnSpc>
                <a:spcPts val="1638"/>
              </a:lnSpc>
              <a:spcBef>
                <a:spcPts val="346"/>
              </a:spcBef>
            </a:pPr>
            <a:r>
              <a:rPr sz="1560" b="1" spc="-4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560" b="1" spc="-20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3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901952" y="5264562"/>
            <a:ext cx="3245041" cy="865125"/>
          </a:xfrm>
          <a:prstGeom prst="rect">
            <a:avLst/>
          </a:prstGeom>
        </p:spPr>
        <p:txBody>
          <a:bodyPr vert="horz" wrap="square" lIns="0" tIns="4395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953" algn="r" defTabSz="891540">
              <a:lnSpc>
                <a:spcPts val="1638"/>
              </a:lnSpc>
              <a:spcBef>
                <a:spcPts val="346"/>
              </a:spcBef>
            </a:pPr>
            <a:r>
              <a:rPr sz="1560" b="1" spc="-14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560" b="1" spc="-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60" b="1" spc="-20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56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365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3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365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365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64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365" spc="-78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365" spc="1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65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59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69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365" spc="-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3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3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1056640" y="3207895"/>
            <a:ext cx="2327079" cy="1070309"/>
          </a:xfrm>
          <a:prstGeom prst="rect">
            <a:avLst/>
          </a:prstGeom>
        </p:spPr>
        <p:txBody>
          <a:bodyPr vert="horz" wrap="square" lIns="0" tIns="4395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3" marR="4953" indent="219790" algn="r" defTabSz="891540">
              <a:lnSpc>
                <a:spcPts val="1638"/>
              </a:lnSpc>
              <a:spcBef>
                <a:spcPts val="346"/>
              </a:spcBef>
            </a:pPr>
            <a:r>
              <a:rPr sz="1560" b="1" spc="-14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560" b="1" spc="-7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60" b="1" spc="-20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56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365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365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53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365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365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365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365" spc="-9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0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365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39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365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137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365" spc="-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3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5" spc="-49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36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6047" y="1794510"/>
            <a:ext cx="445770" cy="44577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8563" y="4989195"/>
            <a:ext cx="371475" cy="371475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9045" y="1868805"/>
            <a:ext cx="371475" cy="371475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9045" y="4989195"/>
            <a:ext cx="371475" cy="371475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78" y="1308368"/>
            <a:ext cx="10065507" cy="4974804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158" y="2396312"/>
            <a:ext cx="1011323" cy="5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44" y="2330393"/>
            <a:ext cx="622445" cy="6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476956" y="2302818"/>
            <a:ext cx="502588" cy="7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7" y="5869276"/>
            <a:ext cx="1634723" cy="3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7" y="5381267"/>
            <a:ext cx="1634723" cy="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03" y="5381268"/>
            <a:ext cx="1783080" cy="3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525" y="5789800"/>
            <a:ext cx="1711037" cy="4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888" y="2435986"/>
            <a:ext cx="1021736" cy="5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5369" y="2530175"/>
            <a:ext cx="870030" cy="4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4353" y="2530175"/>
            <a:ext cx="944632" cy="3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200" y="5242268"/>
            <a:ext cx="2218000" cy="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9019622" y="5849410"/>
            <a:ext cx="1263015" cy="4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8042550" y="5880737"/>
            <a:ext cx="742950" cy="4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135101" y="1416845"/>
            <a:ext cx="9271245" cy="12547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6408" y="1416844"/>
            <a:ext cx="1503215" cy="1151852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891540"/>
            <a:endParaRPr lang="en-US" sz="13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1540"/>
            <a:r>
              <a:rPr lang="en-US" sz="13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891540"/>
            <a:endParaRPr lang="en-US" sz="13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6" y="1457264"/>
            <a:ext cx="982038" cy="58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41" y="2019977"/>
            <a:ext cx="1119795" cy="594849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72" y="1491154"/>
            <a:ext cx="704747" cy="6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35" y="2051693"/>
            <a:ext cx="751375" cy="5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1" y="1484520"/>
            <a:ext cx="1013871" cy="6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14" y="2174608"/>
            <a:ext cx="954014" cy="4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91" y="1521110"/>
            <a:ext cx="1038089" cy="5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00" y="2241953"/>
            <a:ext cx="955494" cy="4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75" y="1569614"/>
            <a:ext cx="1923479" cy="4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40" y="1914558"/>
            <a:ext cx="2131891" cy="7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2135101" y="2841600"/>
            <a:ext cx="9271245" cy="8999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6408" y="2781498"/>
            <a:ext cx="1503215" cy="900247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891540"/>
            <a:r>
              <a:rPr lang="en-US" sz="13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135101" y="3911638"/>
            <a:ext cx="9271246" cy="11637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6408" y="3894546"/>
            <a:ext cx="1503215" cy="1170322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891540"/>
            <a:endParaRPr lang="en-US" sz="13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1540"/>
            <a:r>
              <a:rPr lang="en-US" sz="13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891540"/>
            <a:endParaRPr lang="en-US" sz="13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36290" y="2963320"/>
            <a:ext cx="8037569" cy="64908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2323897" y="3946938"/>
            <a:ext cx="8025163" cy="1133717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2135101" y="5245450"/>
            <a:ext cx="9271246" cy="9324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6408" y="5277668"/>
            <a:ext cx="1503215" cy="900247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891540"/>
            <a:r>
              <a:rPr lang="en-US" sz="13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471669" y="5496547"/>
            <a:ext cx="8200566" cy="506909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5936377" y="1416844"/>
            <a:ext cx="0" cy="4759008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466408" y="3796348"/>
            <a:ext cx="10939939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6407" y="1416843"/>
            <a:ext cx="5289392" cy="219492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29" name="Rectangle 28"/>
          <p:cNvSpPr/>
          <p:nvPr/>
        </p:nvSpPr>
        <p:spPr>
          <a:xfrm>
            <a:off x="466407" y="3985388"/>
            <a:ext cx="5289392" cy="219492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0" name="Rectangle 29"/>
          <p:cNvSpPr/>
          <p:nvPr/>
        </p:nvSpPr>
        <p:spPr>
          <a:xfrm>
            <a:off x="6116956" y="1416843"/>
            <a:ext cx="5289392" cy="219492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1" name="Rectangle 30"/>
          <p:cNvSpPr/>
          <p:nvPr/>
        </p:nvSpPr>
        <p:spPr>
          <a:xfrm>
            <a:off x="6116956" y="3985388"/>
            <a:ext cx="5289392" cy="219492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550907" y="1634063"/>
            <a:ext cx="3120390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6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65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91540"/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7201455" y="1634063"/>
            <a:ext cx="3120390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6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891540"/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550907" y="4202608"/>
            <a:ext cx="3120390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6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891540"/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7201455" y="4202608"/>
            <a:ext cx="3120390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6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891540"/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208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7021445" y="1434552"/>
            <a:ext cx="1351679" cy="2582953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466408" y="5822873"/>
            <a:ext cx="5689759" cy="348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52" tIns="58475" rIns="116952" bIns="58475" rtlCol="0" anchor="ctr"/>
          <a:lstStyle/>
          <a:p>
            <a:pPr algn="ctr" defTabSz="891540"/>
            <a:r>
              <a:rPr lang="en-US" sz="1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741461" y="4386389"/>
            <a:ext cx="1222472" cy="1857456"/>
            <a:chOff x="7361550" y="3388873"/>
            <a:chExt cx="1143000" cy="1736704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3"/>
              <a:ext cx="1143000" cy="1736704"/>
              <a:chOff x="6964639" y="4034345"/>
              <a:chExt cx="1524000" cy="231560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07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6"/>
                <a:ext cx="1524000" cy="935565"/>
              </a:xfrm>
              <a:prstGeom prst="rect">
                <a:avLst/>
              </a:prstGeom>
              <a:noFill/>
            </p:spPr>
            <p:txBody>
              <a:bodyPr wrap="square" lIns="89141" tIns="44576" rIns="89141" bIns="44576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91540"/>
                <a:r>
                  <a:rPr lang="en-US" sz="1073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891540"/>
                <a:r>
                  <a:rPr lang="en-US" sz="1073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7021444" y="4371526"/>
            <a:ext cx="1471041" cy="1924265"/>
            <a:chOff x="5543550" y="3388871"/>
            <a:chExt cx="1375410" cy="17991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07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701673"/>
            </a:xfrm>
            <a:prstGeom prst="rect">
              <a:avLst/>
            </a:prstGeom>
            <a:noFill/>
          </p:spPr>
          <p:txBody>
            <a:bodyPr wrap="square" lIns="89141" tIns="44576" rIns="89141" bIns="44576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891540"/>
              <a:r>
                <a:rPr lang="en-US" sz="1073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891540"/>
              <a:r>
                <a:rPr lang="en-US" sz="1073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9282224" y="1353693"/>
            <a:ext cx="1980752" cy="2925090"/>
            <a:chOff x="7029450" y="742950"/>
            <a:chExt cx="1771650" cy="2616296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228198"/>
            </a:xfrm>
            <a:prstGeom prst="rect">
              <a:avLst/>
            </a:prstGeom>
            <a:noFill/>
          </p:spPr>
          <p:txBody>
            <a:bodyPr wrap="square" lIns="89141" tIns="44576" rIns="89141" bIns="44576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891540"/>
              <a:r>
                <a:rPr lang="en-US" sz="1073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8222" y="1353693"/>
            <a:ext cx="6014210" cy="4396441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3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421005" y="1182288"/>
            <a:ext cx="1104519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4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421005" y="1837579"/>
            <a:ext cx="11049243" cy="449258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630000" y="2068338"/>
              <a:ext cx="1475552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805414" y="2068338"/>
              <a:ext cx="1399101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90572" y="2068338"/>
              <a:ext cx="1103162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7007041" y="2068338"/>
              <a:ext cx="1544605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17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30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5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cs typeface="Calibri" panose="020F0502020204030204" pitchFamily="34" charset="0"/>
                </a:rPr>
                <a:t>Forum</a:t>
              </a: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502827" y="569393"/>
            <a:ext cx="3055456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160" b="1" spc="-1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4160" b="1" spc="-195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3322509" y="652424"/>
            <a:ext cx="458780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199" y="4907266"/>
            <a:ext cx="10197829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DATA CENTER AND CLOUD TRANSFORMATION CAPABILITIES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3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204585"/>
            <a:ext cx="9799920" cy="840217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520067" y="4239659"/>
            <a:ext cx="3319651" cy="152655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8211354" y="1856172"/>
            <a:ext cx="3081488" cy="16587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27793" y="4085559"/>
            <a:ext cx="843072" cy="1818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0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825201" y="4085559"/>
            <a:ext cx="502592" cy="181818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5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8211352" y="4239661"/>
            <a:ext cx="3081489" cy="151072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520067" y="1856172"/>
            <a:ext cx="3168757" cy="16587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72013" y="4085558"/>
            <a:ext cx="843072" cy="18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0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8302195" y="4085558"/>
            <a:ext cx="326261" cy="1818924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5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2013" y="1779715"/>
            <a:ext cx="843072" cy="1818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0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8302195" y="1779715"/>
            <a:ext cx="326261" cy="1818924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5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27793" y="1779715"/>
            <a:ext cx="843072" cy="1818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0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825201" y="1779715"/>
            <a:ext cx="502592" cy="181818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5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06814" y="1553588"/>
            <a:ext cx="2409727" cy="2228802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399742" y="1547106"/>
            <a:ext cx="2409727" cy="2228802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399742" y="3869721"/>
            <a:ext cx="2409727" cy="2228802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809469" y="3859665"/>
            <a:ext cx="2409727" cy="2228802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22758" y="2708415"/>
            <a:ext cx="2442050" cy="235230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3497074" y="1640919"/>
            <a:ext cx="2223482" cy="2143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3497073" y="3963534"/>
            <a:ext cx="2215065" cy="21349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5901766" y="1640920"/>
            <a:ext cx="2228517" cy="21479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5901766" y="3950568"/>
            <a:ext cx="2228517" cy="21479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6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566160" y="4310566"/>
            <a:ext cx="2071128" cy="1403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365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722735" y="1859814"/>
            <a:ext cx="1763743" cy="162874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365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976596" y="4239660"/>
            <a:ext cx="2075473" cy="1403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365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108291" y="1972188"/>
            <a:ext cx="1903763" cy="1403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365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54195" y="2015362"/>
            <a:ext cx="2176200" cy="6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54195" y="2555517"/>
            <a:ext cx="2375773" cy="31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654195" y="2902753"/>
            <a:ext cx="2176200" cy="6304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668655" y="5055731"/>
            <a:ext cx="2361314" cy="4352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67164" indent="-167164" defTabSz="89154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54195" y="4301170"/>
            <a:ext cx="2414399" cy="6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67164" indent="-167164" defTabSz="89154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1024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656217" y="2015364"/>
            <a:ext cx="2562330" cy="592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656218" y="2616368"/>
            <a:ext cx="2375773" cy="47282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656217" y="4406524"/>
            <a:ext cx="2562330" cy="592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7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8656218" y="5081467"/>
            <a:ext cx="2457280" cy="6304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102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645126" y="3190775"/>
            <a:ext cx="2375773" cy="31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1024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90477" y="1322738"/>
            <a:ext cx="5116882" cy="105742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557598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19148" cy="45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53130" y="1309646"/>
            <a:ext cx="3603120" cy="942132"/>
            <a:chOff x="1117792" y="941477"/>
            <a:chExt cx="2771631" cy="72471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557599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57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5058565" y="2842616"/>
            <a:ext cx="1543087" cy="1543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88691"/>
            <a:endParaRPr lang="en-IN" sz="1073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6240129" y="3835014"/>
            <a:ext cx="5134952" cy="2394389"/>
            <a:chOff x="4906963" y="2714627"/>
            <a:chExt cx="3949963" cy="1841838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pPr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69855" y="3017423"/>
              <a:ext cx="859703" cy="325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557598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01135" cy="45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1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466" lvl="2" indent="-125883" defTabSz="1188691">
                <a:buFont typeface="Wingdings" panose="05000000000000000000" pitchFamily="2" charset="2"/>
                <a:buChar char="§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74466" lvl="2" indent="-125883" defTabSz="1188691">
                <a:buFont typeface="Wingdings" panose="05000000000000000000" pitchFamily="2" charset="2"/>
                <a:buChar char="§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377649" lvl="3" indent="-142392" defTabSz="1188691">
                <a:buFont typeface="Courier New" panose="02070309020205020404" pitchFamily="49" charset="0"/>
                <a:buChar char="o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74466" lvl="2" indent="-125883" defTabSz="1188691">
                <a:buFont typeface="Wingdings" panose="05000000000000000000" pitchFamily="2" charset="2"/>
                <a:buChar char="§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48582" lvl="1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48582" lvl="1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48582" lvl="1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48582" lvl="1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48582" lvl="1" indent="-148582" defTabSz="1188691">
                <a:buFont typeface="Arial" panose="020B0604020202020204" pitchFamily="34" charset="0"/>
                <a:buChar char="•"/>
              </a:pP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3828698" y="4414384"/>
            <a:ext cx="4069008" cy="1856861"/>
            <a:chOff x="3052015" y="3170238"/>
            <a:chExt cx="3130006" cy="1428354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pPr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19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29988" y="3430068"/>
              <a:ext cx="916425" cy="325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742951" y="3818502"/>
            <a:ext cx="4699117" cy="1490100"/>
            <a:chOff x="678364" y="2701926"/>
            <a:chExt cx="3614705" cy="114623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pPr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76644" y="2978472"/>
              <a:ext cx="916425" cy="325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1188691"/>
              <a:r>
                <a:rPr lang="en-US" sz="1073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557598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57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731217" y="2624240"/>
            <a:ext cx="4353214" cy="1429529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pPr defTabSz="1188691"/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67597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1073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557598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688305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57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4426094" y="1884768"/>
            <a:ext cx="1500347" cy="1219677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pPr defTabSz="1188691"/>
            <a:endParaRPr lang="en-IN" sz="1073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4576554" y="2204664"/>
            <a:ext cx="1191352" cy="42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88691"/>
            <a:r>
              <a:rPr lang="en-US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1188691"/>
            <a:r>
              <a:rPr lang="en-US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1073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5781976" y="1878575"/>
            <a:ext cx="1335247" cy="1161893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pPr defTabSz="1188691"/>
            <a:endParaRPr lang="en-IN" sz="1073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5802578" y="2239657"/>
            <a:ext cx="1116011" cy="587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88691"/>
            <a:r>
              <a:rPr lang="en-US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1188691"/>
            <a:r>
              <a:rPr lang="en-US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1188691"/>
            <a:r>
              <a:rPr lang="en-US" sz="107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1073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6477463" y="2434000"/>
            <a:ext cx="4642837" cy="1625962"/>
            <a:chOff x="5089527" y="1636925"/>
            <a:chExt cx="3571413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571413" cy="1250740"/>
              <a:chOff x="5089527" y="1636925"/>
              <a:chExt cx="3571413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688305" cy="198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188691"/>
                <a:r>
                  <a:rPr lang="en-US" sz="1073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571413" cy="1157289"/>
                <a:chOff x="5089527" y="1730376"/>
                <a:chExt cx="3571413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118872" tIns="59436" rIns="118872" bIns="5943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88691"/>
                  <a:endParaRPr lang="en-IN" sz="1073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18019" cy="198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188691"/>
                  <a:r>
                    <a:rPr lang="en-US" sz="1073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1073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182523" cy="960076"/>
                  <a:chOff x="1587656" y="1904103"/>
                  <a:chExt cx="1182523" cy="960075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182523" cy="9600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48582" indent="-148582" defTabSz="1188691">
                      <a:buFont typeface="Arial" panose="020B0604020202020204" pitchFamily="34" charset="0"/>
                      <a:buChar char="•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74466" lvl="2" indent="-125883" defTabSz="1188691">
                      <a:buFont typeface="Wingdings" panose="05000000000000000000" pitchFamily="2" charset="2"/>
                      <a:buChar char="§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74466" lvl="2" indent="-125883" defTabSz="1188691">
                      <a:buFont typeface="Wingdings" panose="05000000000000000000" pitchFamily="2" charset="2"/>
                      <a:buChar char="§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48582" lvl="1" indent="-148582" defTabSz="1188691">
                      <a:buFont typeface="Arial" panose="020B0604020202020204" pitchFamily="34" charset="0"/>
                      <a:buChar char="•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74466" lvl="2" indent="-125883" defTabSz="1188691">
                      <a:buFont typeface="Wingdings" panose="05000000000000000000" pitchFamily="2" charset="2"/>
                      <a:buChar char="§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48582" lvl="1" indent="-148582" defTabSz="1188691">
                      <a:buFont typeface="Arial" panose="020B0604020202020204" pitchFamily="34" charset="0"/>
                      <a:buChar char="•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74466" lvl="2" indent="-125883" defTabSz="1188691">
                      <a:buFont typeface="Wingdings" panose="05000000000000000000" pitchFamily="2" charset="2"/>
                      <a:buChar char="§"/>
                    </a:pPr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1073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19494" cy="1980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188691"/>
                    <a:r>
                      <a:rPr lang="en-US" sz="1073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1073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557598" cy="19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88691"/>
              <a:r>
                <a:rPr lang="en-US" sz="1073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073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0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r>
                <a:rPr lang="en-US" sz="107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endParaRPr lang="en-US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48582" indent="-148582" defTabSz="1188691">
                <a:buFont typeface="Arial" panose="020B0604020202020204" pitchFamily="34" charset="0"/>
                <a:buChar char="•"/>
              </a:pPr>
              <a:endParaRPr lang="en-US" sz="107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5015046" y="3148938"/>
            <a:ext cx="1596711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691"/>
            <a:r>
              <a:rPr lang="en-US" sz="1755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1188691"/>
            <a:r>
              <a:rPr lang="en-US" sz="1755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755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10327005" y="2834641"/>
            <a:ext cx="260008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1540"/>
            <a:r>
              <a:rPr lang="en-US" sz="17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94" y="1287653"/>
            <a:ext cx="10897852" cy="4995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78791" y="1347229"/>
            <a:ext cx="5991067" cy="732508"/>
            <a:chOff x="342900" y="1112628"/>
            <a:chExt cx="4608513" cy="563468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02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82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6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6408" y="2178437"/>
            <a:ext cx="7689114" cy="732508"/>
            <a:chOff x="358775" y="1773334"/>
            <a:chExt cx="5914703" cy="563468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02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82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6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5770" y="3009645"/>
            <a:ext cx="6963918" cy="732508"/>
            <a:chOff x="342900" y="2434040"/>
            <a:chExt cx="5356860" cy="563468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02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82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6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771" y="3840852"/>
            <a:ext cx="5991067" cy="732508"/>
            <a:chOff x="342900" y="3233824"/>
            <a:chExt cx="4608513" cy="563468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02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82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6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5771" y="4672060"/>
            <a:ext cx="5991067" cy="732508"/>
            <a:chOff x="342900" y="4012961"/>
            <a:chExt cx="4608513" cy="563468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02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82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6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8802547" y="3010873"/>
            <a:ext cx="3084653" cy="31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72" y="1444618"/>
            <a:ext cx="723138" cy="7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55" y="1404054"/>
            <a:ext cx="788148" cy="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47" y="1413313"/>
            <a:ext cx="806150" cy="8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90" y="1404054"/>
            <a:ext cx="824668" cy="8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77604" y="2831383"/>
            <a:ext cx="2471040" cy="3358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7728" tIns="43863" rIns="23400" bIns="43863" anchor="t">
            <a:noAutofit/>
          </a:bodyPr>
          <a:lstStyle/>
          <a:p>
            <a:pPr marL="187200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80800" lvl="1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87200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80800" lvl="1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87200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80800" lvl="1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87200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80800" lvl="1" indent="-140400" defTabSz="891540">
              <a:spcBef>
                <a:spcPts val="520"/>
              </a:spcBef>
              <a:buFont typeface="Arial" pitchFamily="34" charset="0"/>
              <a:buChar char="•"/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7604" y="2335255"/>
            <a:ext cx="2471040" cy="4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7728" tIns="43863" rIns="87728" bIns="43863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56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97761" y="2831384"/>
            <a:ext cx="2471040" cy="3358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7728" tIns="43863" rIns="87728" bIns="43863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297761" y="2335255"/>
            <a:ext cx="2471040" cy="4813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7728" tIns="43863" rIns="87728" bIns="43863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56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7917" y="2831383"/>
            <a:ext cx="2471040" cy="3358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7728" tIns="43863" rIns="87728" bIns="43863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17917" y="2328826"/>
            <a:ext cx="2471040" cy="481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7728" tIns="43863" rIns="87728" bIns="43863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56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938073" y="2831382"/>
            <a:ext cx="2471040" cy="3358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7728" tIns="43863" rIns="87728" bIns="43863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87200" indent="-140400">
              <a:spcBef>
                <a:spcPts val="520"/>
              </a:spcBef>
            </a:pPr>
            <a:r>
              <a:rPr lang="en-IN" sz="117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80800" lvl="1" indent="-140400">
              <a:spcBef>
                <a:spcPts val="520"/>
              </a:spcBef>
              <a:defRPr/>
            </a:pPr>
            <a:r>
              <a:rPr lang="en-IN" sz="117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80800" lvl="1" indent="-140400">
              <a:spcBef>
                <a:spcPts val="520"/>
              </a:spcBef>
              <a:defRPr/>
            </a:pPr>
            <a:endParaRPr lang="en-IN" sz="117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938073" y="2335254"/>
            <a:ext cx="2471040" cy="481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7728" tIns="43863" rIns="87728" bIns="43863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56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560" b="1" dirty="0">
                <a:latin typeface="+mn-lt"/>
                <a:cs typeface="Arial" panose="020B0604020202020204" pitchFamily="34" charset="0"/>
              </a:rPr>
            </a:br>
            <a:r>
              <a:rPr lang="en-IN" sz="156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7" y="1153377"/>
            <a:ext cx="11202738" cy="52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143005"/>
          <a:ext cx="10972801" cy="525779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2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4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6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8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Avantha Ergo Life Insurance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AIG Life Insurance    Company Ltd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HDFC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Apollo DKV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Aviva Life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Union Daichi Life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Insurance TPA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6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Billdesk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29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YouFirst Money Express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3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(1/2)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9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3000"/>
          <a:ext cx="10972801" cy="50789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4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83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57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5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(2/2)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230299"/>
          <a:ext cx="10896599" cy="501810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14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6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 Limited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Insurance Corporation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Insurance Corporation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6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Banking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Allahabad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Bank of India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UCO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Of Baroda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Andhra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Vijaya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 (BFSI) 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6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199" y="4907266"/>
            <a:ext cx="1041857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NETWORK SERVICES TRANSFORMATION CAPABILITIES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79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520067" y="4239659"/>
            <a:ext cx="3319651" cy="152655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8211354" y="1856172"/>
            <a:ext cx="3081488" cy="16587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327793" y="4085559"/>
            <a:ext cx="843072" cy="1818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1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825201" y="4085559"/>
            <a:ext cx="502592" cy="181818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75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8211352" y="4239661"/>
            <a:ext cx="3081489" cy="166407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520067" y="1856172"/>
            <a:ext cx="3168757" cy="16587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72013" y="4085558"/>
            <a:ext cx="843072" cy="18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1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8302195" y="4085558"/>
            <a:ext cx="326261" cy="1818924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75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72013" y="1779715"/>
            <a:ext cx="843072" cy="1818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1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8302195" y="1779715"/>
            <a:ext cx="326261" cy="1818924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75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27793" y="1779715"/>
            <a:ext cx="843072" cy="1818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>
              <a:spcBef>
                <a:spcPts val="585"/>
              </a:spcBef>
            </a:pPr>
            <a:endParaRPr lang="en-GB" sz="11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825201" y="1779715"/>
            <a:ext cx="502592" cy="181818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1540"/>
            <a:endParaRPr lang="en-GB" sz="175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806814" y="1553588"/>
            <a:ext cx="2409727" cy="2322616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99742" y="1547106"/>
            <a:ext cx="2409727" cy="23226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399742" y="3869721"/>
            <a:ext cx="2409727" cy="2322616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809469" y="3859664"/>
            <a:ext cx="2409727" cy="2322616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622758" y="2708415"/>
            <a:ext cx="2442050" cy="235230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497074" y="1640919"/>
            <a:ext cx="2223482" cy="2143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497073" y="3963534"/>
            <a:ext cx="2215065" cy="2134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901766" y="1640920"/>
            <a:ext cx="2228517" cy="2147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901766" y="3950568"/>
            <a:ext cx="2228517" cy="2147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3579467" y="4443634"/>
            <a:ext cx="2071128" cy="1403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722735" y="1899734"/>
            <a:ext cx="1763743" cy="162874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052270" y="4503505"/>
            <a:ext cx="1959879" cy="131313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108291" y="1972188"/>
            <a:ext cx="1903763" cy="1403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8910">
              <a:spcBef>
                <a:spcPts val="533"/>
              </a:spcBef>
              <a:defRPr/>
            </a:pPr>
            <a:r>
              <a:rPr lang="en-ZA" sz="195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54195" y="4411785"/>
            <a:ext cx="2414399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4BACC6"/>
              </a:buClr>
            </a:pPr>
            <a:endParaRPr lang="en-US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54195" y="2015363"/>
            <a:ext cx="2176200" cy="495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54195" y="2463166"/>
            <a:ext cx="2375773" cy="33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654195" y="2902754"/>
            <a:ext cx="2176200" cy="495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656217" y="1919348"/>
            <a:ext cx="2562330" cy="495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656218" y="2465488"/>
            <a:ext cx="2375773" cy="495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645126" y="3010663"/>
            <a:ext cx="2375773" cy="495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656217" y="4406525"/>
            <a:ext cx="2562330" cy="1560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1073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87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87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8656218" y="5081467"/>
            <a:ext cx="2457280" cy="495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1073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164" indent="-167164" defTabSz="89154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107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5264" y="1413132"/>
            <a:ext cx="10951083" cy="4777167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55527" rIns="276257" bIns="155527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55527" rIns="276257" bIns="155527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55527" rIns="276257" bIns="155527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55527" rIns="276257" bIns="155527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55527" rIns="276257" bIns="155528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459" tIns="164126" rIns="284855" bIns="164126" numCol="1" spcCol="1270" anchor="ctr" anchorCtr="0">
              <a:noAutofit/>
            </a:bodyPr>
            <a:lstStyle/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111443" lvl="1" indent="-111443" defTabSz="5200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17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75" tIns="65787" rIns="88075" bIns="65787" numCol="1" spcCol="1270" anchor="ctr" anchorCtr="0">
              <a:noAutofit/>
            </a:bodyPr>
            <a:lstStyle/>
            <a:p>
              <a:pPr defTabSz="5200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65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408" y="1314764"/>
            <a:ext cx="4234815" cy="2395667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7264399" y="3649278"/>
            <a:ext cx="4114205" cy="2528559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891540"/>
            <a:endParaRPr lang="en-US" sz="175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407" y="3981976"/>
            <a:ext cx="4242540" cy="2208322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558863" y="4137230"/>
            <a:ext cx="3812985" cy="1930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004" tIns="26004" rIns="26004" bIns="26004" numCol="1" spcCol="1270" anchor="ctr" anchorCtr="0">
            <a:noAutofit/>
          </a:bodyPr>
          <a:lstStyle/>
          <a:p>
            <a:pPr defTabSz="891519"/>
            <a:r>
              <a:rPr lang="en-US" sz="126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2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2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2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2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03469" y="1420427"/>
            <a:ext cx="6498911" cy="222885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4" tIns="26004" rIns="26004" bIns="26004" numCol="1" spcCol="1270" anchor="ctr" anchorCtr="0">
              <a:noAutofit/>
            </a:bodyPr>
            <a:lstStyle/>
            <a:p>
              <a:pPr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17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117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67161" indent="-167161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4" tIns="26004" rIns="26004" bIns="26004" numCol="1" spcCol="1270" anchor="ctr" anchorCtr="0">
              <a:noAutofit/>
            </a:bodyPr>
            <a:lstStyle/>
            <a:p>
              <a:pPr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268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208956" indent="-208956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26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208956" indent="-208956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26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208956" indent="-208956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26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208956" indent="-208956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26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208956" indent="-208956" defTabSz="606728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126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56167" y="1423035"/>
            <a:ext cx="5250180" cy="23031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004" tIns="26004" rIns="26004" bIns="26004" numCol="1" spcCol="1270" anchor="t" anchorCtr="0">
            <a:noAutofit/>
          </a:bodyPr>
          <a:lstStyle/>
          <a:p>
            <a:pPr defTabSz="891519"/>
            <a:r>
              <a:rPr lang="en-US" sz="117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117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117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r>
              <a: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67161" indent="-167161" defTabSz="891519">
              <a:buFont typeface="Arial" panose="020B0604020202020204" pitchFamily="34" charset="0"/>
              <a:buChar char="•"/>
            </a:pPr>
            <a:endParaRPr lang="en-US" sz="117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409" y="4431496"/>
            <a:ext cx="3917836" cy="1758804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8484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891519">
                <a:buClr>
                  <a:prstClr val="black"/>
                </a:buClr>
              </a:pPr>
              <a: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117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22880" indent="-222880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22880" indent="-222880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22880" indent="-222880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22880" indent="-222880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84245" y="4409251"/>
            <a:ext cx="3491025" cy="1746614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4" tIns="26004" rIns="26004" bIns="26004" numCol="1" spcCol="1270" anchor="t" anchorCtr="0">
              <a:noAutofit/>
            </a:bodyPr>
            <a:lstStyle/>
            <a:p>
              <a:pPr defTabSz="891519">
                <a:buClr>
                  <a:prstClr val="black"/>
                </a:buClr>
              </a:pPr>
              <a: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117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67161" indent="-167161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67161" indent="-167161" defTabSz="891519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117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72962" y="4431494"/>
            <a:ext cx="3433385" cy="1758805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4" tIns="26004" rIns="26004" bIns="26004" numCol="1" spcCol="1270" anchor="t" anchorCtr="0">
              <a:noAutofit/>
            </a:bodyPr>
            <a:lstStyle/>
            <a:p>
              <a:pPr defTabSz="891519"/>
              <a: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117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117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67161" indent="-167161" defTabSz="891519"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67161" indent="-167161" defTabSz="891519"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67161" indent="-167161" defTabSz="891519">
                <a:buFont typeface="Arial" panose="020B0604020202020204" pitchFamily="34" charset="0"/>
                <a:buChar char="•"/>
              </a:pPr>
              <a:r>
                <a:rPr lang="en-US" sz="117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472682" y="1431346"/>
          <a:ext cx="5283120" cy="28706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2303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1003808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369219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1097790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437083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Total Resources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Technical skill sets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Other Training </a:t>
                      </a: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47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CCNA + CCNP + CCIE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496519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SDN CoE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32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Central NoC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150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CCNA + CCNP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Service operations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40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CCNA  + ITIL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496519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1317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32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PMP Prince and CCNA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Internal Training</a:t>
                      </a: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773887"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SDM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177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115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80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ITIL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r>
                        <a:rPr lang="en-IN" sz="900" dirty="0">
                          <a:latin typeface="+mn-lt"/>
                        </a:rPr>
                        <a:t>CCNA</a:t>
                      </a: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>
                          <a:latin typeface="+mn-lt"/>
                        </a:rPr>
                        <a:t>Internal Training</a:t>
                      </a:r>
                    </a:p>
                  </a:txBody>
                  <a:tcPr marL="80467" marR="80467" marT="40234" marB="40234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200" y="4907266"/>
            <a:ext cx="674514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INTRODUCING SIFY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0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78620" y="6233638"/>
            <a:ext cx="260858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89154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1127817" y="3339256"/>
            <a:ext cx="3279299" cy="2854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93600" rIns="118856" bIns="59430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117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1091088" y="1429644"/>
            <a:ext cx="3292319" cy="41067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2127"/>
            <a:r>
              <a:rPr lang="en-US" sz="1755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394766" y="1429644"/>
            <a:ext cx="3454967" cy="41067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216" tIns="42608" rIns="85216" bIns="42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2127"/>
            <a:r>
              <a:rPr lang="en-US" sz="1755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8CD07E6D-61A7-4022-B457-AF6CE4E5D9A6}"/>
              </a:ext>
            </a:extLst>
          </p:cNvPr>
          <p:cNvSpPr/>
          <p:nvPr/>
        </p:nvSpPr>
        <p:spPr>
          <a:xfrm>
            <a:off x="7875269" y="1429644"/>
            <a:ext cx="3507589" cy="41067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216" tIns="42608" rIns="85216" bIns="42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2127"/>
            <a:r>
              <a:rPr lang="en-US" sz="1755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MEMBERS MANAGEMENT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6713634-955D-4B9A-B929-8941FE53A49C}"/>
              </a:ext>
            </a:extLst>
          </p:cNvPr>
          <p:cNvSpPr txBox="1">
            <a:spLocks/>
          </p:cNvSpPr>
          <p:nvPr/>
        </p:nvSpPr>
        <p:spPr>
          <a:xfrm>
            <a:off x="7849734" y="3339257"/>
            <a:ext cx="3523594" cy="2852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36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Setup a round the clock helpdesk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Commissioning/Migration/Decommissioning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Configuration guidelines for Members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Field management for hands and feet support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Liaison with service providers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provider Governance.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407116" y="3339257"/>
            <a:ext cx="3454967" cy="2852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36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70215" y="2380524"/>
            <a:ext cx="1197788" cy="3332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2127"/>
            <a:r>
              <a:rPr lang="en-US" sz="1755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759241" y="4596652"/>
            <a:ext cx="2852896" cy="33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2127"/>
            <a:r>
              <a:rPr lang="en-US" sz="1755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1103438" y="1948232"/>
            <a:ext cx="3454967" cy="119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80" indent="-222880" defTabSz="891518">
              <a:spcBef>
                <a:spcPts val="975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222880" indent="-222880" defTabSz="891518">
              <a:spcBef>
                <a:spcPts val="975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222880" indent="-222880" defTabSz="891518">
              <a:spcBef>
                <a:spcPts val="975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223ABAFF-BCCE-4912-9E73-1D6F7F74D1B1}"/>
              </a:ext>
            </a:extLst>
          </p:cNvPr>
          <p:cNvSpPr txBox="1">
            <a:spLocks/>
          </p:cNvSpPr>
          <p:nvPr/>
        </p:nvSpPr>
        <p:spPr>
          <a:xfrm>
            <a:off x="7849734" y="1948232"/>
            <a:ext cx="3523594" cy="119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Call Attendance Rate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Filed Support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Request Completion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407116" y="1948232"/>
            <a:ext cx="3454967" cy="119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213027" indent="-213027" defTabSz="852106">
              <a:spcBef>
                <a:spcPts val="932"/>
              </a:spcBef>
            </a:pPr>
            <a:r>
              <a:rPr lang="en-US" sz="117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466408" y="3837389"/>
            <a:ext cx="2639520" cy="234371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154" tIns="44577" rIns="89154" bIns="44577" numCol="1" rtlCol="0" anchor="t" anchorCtr="0" compatLnSpc="1">
            <a:prstTxWarp prst="textNoShape">
              <a:avLst/>
            </a:prstTxWarp>
          </a:bodyPr>
          <a:lstStyle/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466408" y="2356760"/>
            <a:ext cx="2639520" cy="446238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9154" tIns="44577" rIns="89154" bIns="44577" numCol="1" rtlCol="0" anchor="ctr" anchorCtr="0" compatLnSpc="1">
            <a:prstTxWarp prst="textNoShape">
              <a:avLst/>
            </a:prstTxWarp>
          </a:bodyPr>
          <a:lstStyle/>
          <a:p>
            <a:pPr algn="ctr" defTabSz="891540" fontAlgn="base">
              <a:spcBef>
                <a:spcPct val="20000"/>
              </a:spcBef>
              <a:spcAft>
                <a:spcPct val="0"/>
              </a:spcAft>
            </a:pPr>
            <a:r>
              <a:rPr lang="en-US" sz="1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3222800" y="3837387"/>
            <a:ext cx="2639520" cy="234371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154" tIns="44577" rIns="89154" bIns="44577" numCol="1" rtlCol="0" anchor="t" anchorCtr="0" compatLnSpc="1">
            <a:prstTxWarp prst="textNoShape">
              <a:avLst/>
            </a:prstTxWarp>
          </a:bodyPr>
          <a:lstStyle/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3222800" y="2356760"/>
            <a:ext cx="2639520" cy="446238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 fontAlgn="base">
              <a:spcBef>
                <a:spcPct val="20000"/>
              </a:spcBef>
              <a:spcAft>
                <a:spcPct val="0"/>
              </a:spcAft>
            </a:pPr>
            <a:r>
              <a:rPr lang="en-US" sz="1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5979193" y="3837387"/>
            <a:ext cx="2639520" cy="234371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154" tIns="44577" rIns="89154" bIns="44577" numCol="1" rtlCol="0" anchor="t" anchorCtr="0" compatLnSpc="1">
            <a:prstTxWarp prst="textNoShape">
              <a:avLst/>
            </a:prstTxWarp>
          </a:bodyPr>
          <a:lstStyle/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5979193" y="2356760"/>
            <a:ext cx="2639520" cy="446238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 fontAlgn="base">
              <a:spcBef>
                <a:spcPct val="20000"/>
              </a:spcBef>
              <a:spcAft>
                <a:spcPct val="0"/>
              </a:spcAft>
            </a:pPr>
            <a:r>
              <a:rPr lang="en-US" sz="1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8735585" y="3837387"/>
            <a:ext cx="2639520" cy="234371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154" tIns="44577" rIns="89154" bIns="44577" numCol="1" rtlCol="0" anchor="t" anchorCtr="0" compatLnSpc="1">
            <a:prstTxWarp prst="textNoShape">
              <a:avLst/>
            </a:prstTxWarp>
          </a:bodyPr>
          <a:lstStyle/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78600" indent="-278600" defTabSz="89154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8735585" y="2356760"/>
            <a:ext cx="2639520" cy="446238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 fontAlgn="base">
              <a:spcBef>
                <a:spcPct val="20000"/>
              </a:spcBef>
              <a:spcAft>
                <a:spcPct val="0"/>
              </a:spcAft>
            </a:pPr>
            <a:r>
              <a:rPr lang="en-US" sz="1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472681" y="1430349"/>
            <a:ext cx="10185387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0" indent="-278600" defTabSz="891540">
              <a:buFont typeface="Arial" panose="020B0604020202020204" pitchFamily="34" charset="0"/>
              <a:buChar char="•"/>
            </a:pPr>
            <a:r>
              <a:rPr lang="en-IN" sz="14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78600" indent="-278600" defTabSz="891540">
              <a:buFont typeface="Arial" panose="020B0604020202020204" pitchFamily="34" charset="0"/>
              <a:buChar char="•"/>
            </a:pPr>
            <a:r>
              <a:rPr lang="en-IN" sz="14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78600" indent="-278600" defTabSz="891540">
              <a:buFont typeface="Arial" panose="020B0604020202020204" pitchFamily="34" charset="0"/>
              <a:buChar char="•"/>
            </a:pPr>
            <a:r>
              <a:rPr lang="en-IN" sz="14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270" y="2912559"/>
            <a:ext cx="753974" cy="755814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08543" y="2977424"/>
            <a:ext cx="468035" cy="626084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80"/>
                </a:spcBef>
              </a:pPr>
              <a:endParaRPr lang="en-US" sz="156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16049" y="2944231"/>
            <a:ext cx="765804" cy="6924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9636350" y="2989033"/>
            <a:ext cx="840385" cy="602862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466409" y="5395341"/>
            <a:ext cx="10906919" cy="721900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91540">
              <a:defRPr/>
            </a:pPr>
            <a:r>
              <a:rPr lang="en-US" sz="182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891540">
              <a:defRPr/>
            </a:pPr>
            <a:r>
              <a:rPr lang="en-US" sz="182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408" y="1414989"/>
            <a:ext cx="3184623" cy="121276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27556" y="1414989"/>
            <a:ext cx="3184623" cy="121276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88704" y="1414989"/>
            <a:ext cx="3184623" cy="121276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6408" y="3408250"/>
            <a:ext cx="3184623" cy="121276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27556" y="3408250"/>
            <a:ext cx="3184623" cy="121276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188704" y="3408250"/>
            <a:ext cx="3184623" cy="121276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56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3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2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66408" y="2627757"/>
            <a:ext cx="318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27556" y="2627757"/>
            <a:ext cx="318708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188704" y="2627757"/>
            <a:ext cx="318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6408" y="4621018"/>
            <a:ext cx="318708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327556" y="4621018"/>
            <a:ext cx="318708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188704" y="4621018"/>
            <a:ext cx="318708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687396" y="1998124"/>
            <a:ext cx="2340000" cy="3456653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00" tIns="70200" rIns="70200" bIns="70200" numCol="1" spcCol="1270" anchor="t" anchorCtr="0">
            <a:noAutofit/>
          </a:bodyPr>
          <a:lstStyle/>
          <a:p>
            <a:pPr marL="0" lvl="1" defTabSz="693420">
              <a:spcBef>
                <a:spcPts val="390"/>
              </a:spcBef>
            </a:pPr>
            <a:r>
              <a:rPr lang="en-US" sz="1560" b="1" dirty="0">
                <a:solidFill>
                  <a:srgbClr val="595959"/>
                </a:solidFill>
              </a:rPr>
              <a:t>SD-WAN CPE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Data plane component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Standalone or HA deployment (Active-Standby)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3690361" y="1998124"/>
            <a:ext cx="2340000" cy="3456653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70200" tIns="70200" rIns="70200" bIns="70200" numCol="1" spcCol="1270" anchor="t" anchorCtr="0">
            <a:noAutofit/>
          </a:bodyPr>
          <a:lstStyle/>
          <a:p>
            <a:pPr marL="0" lvl="1" defTabSz="693420">
              <a:spcBef>
                <a:spcPts val="390"/>
              </a:spcBef>
            </a:pPr>
            <a:r>
              <a:rPr lang="en-US" sz="1560" b="1" dirty="0">
                <a:solidFill>
                  <a:srgbClr val="595959"/>
                </a:solidFill>
              </a:rPr>
              <a:t>CONTROLLER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Control plane component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Deployed in DC/DR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High availability mode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Complete discovery of WAN</a:t>
            </a:r>
          </a:p>
          <a:p>
            <a:pPr marL="297180" lvl="2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CPE devices</a:t>
            </a:r>
          </a:p>
          <a:p>
            <a:pPr marL="297180" lvl="2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WAN links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3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6251349" y="1998124"/>
            <a:ext cx="2340000" cy="3456653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70200" tIns="70200" rIns="70200" bIns="70200" numCol="1" spcCol="1270" anchor="t" anchorCtr="0">
            <a:noAutofit/>
          </a:bodyPr>
          <a:lstStyle/>
          <a:p>
            <a:pPr marL="0" lvl="1" defTabSz="693420">
              <a:spcBef>
                <a:spcPts val="390"/>
              </a:spcBef>
            </a:pPr>
            <a:r>
              <a:rPr lang="en-US" sz="1560" b="1" dirty="0">
                <a:solidFill>
                  <a:srgbClr val="595959"/>
                </a:solidFill>
              </a:rPr>
              <a:t>DIRECTOR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Management plane component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Deployed in DC/DR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High availability mode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Initial on-boarding of CPE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Configuration of WAN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Link configuration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IPSEC configuration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Dynamic and performance routing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App aware routing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8812337" y="1998124"/>
            <a:ext cx="2340000" cy="3456653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70200" tIns="70200" rIns="70200" bIns="70200" numCol="1" spcCol="1270" anchor="t" anchorCtr="0">
            <a:noAutofit/>
          </a:bodyPr>
          <a:lstStyle/>
          <a:p>
            <a:pPr marL="0" lvl="1" defTabSz="693420">
              <a:spcBef>
                <a:spcPts val="390"/>
              </a:spcBef>
            </a:pPr>
            <a:r>
              <a:rPr lang="en-US" sz="1560" b="1" dirty="0">
                <a:solidFill>
                  <a:srgbClr val="595959"/>
                </a:solidFill>
              </a:rPr>
              <a:t>ANALYTICS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Management plane component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Deployed in DC/DR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High availability mode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Gathers visibility and reporting data of WAN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CPE health and link monitoring</a:t>
            </a:r>
            <a:endParaRPr lang="en-US" sz="1300" dirty="0">
              <a:solidFill>
                <a:srgbClr val="595959"/>
              </a:solidFill>
            </a:endParaRP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US" sz="1300" dirty="0">
                <a:solidFill>
                  <a:srgbClr val="595959"/>
                </a:solidFill>
              </a:rPr>
              <a:t>Application fingerprinting</a:t>
            </a:r>
          </a:p>
          <a:p>
            <a:pPr marL="148590" lvl="1" indent="-148590" defTabSz="693420">
              <a:spcBef>
                <a:spcPts val="390"/>
              </a:spcBef>
              <a:buChar char="••"/>
            </a:pPr>
            <a:r>
              <a:rPr lang="en-IN" sz="13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3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6406" y="1431677"/>
            <a:ext cx="2781977" cy="4131455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4197" y="1408458"/>
            <a:ext cx="1966397" cy="3472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r>
              <a:rPr lang="en-US" sz="182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61907" y="1431678"/>
            <a:ext cx="3304490" cy="3472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r>
              <a:rPr lang="en-US" sz="182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466405" y="5645787"/>
            <a:ext cx="10906921" cy="525010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r>
              <a:rPr lang="en-US" sz="182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454975" y="1431677"/>
            <a:ext cx="7918352" cy="4131455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36671" y="1726528"/>
            <a:ext cx="608400" cy="6084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3" name="Oval 32"/>
          <p:cNvSpPr/>
          <p:nvPr/>
        </p:nvSpPr>
        <p:spPr>
          <a:xfrm>
            <a:off x="5539635" y="1726528"/>
            <a:ext cx="608400" cy="6084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4" name="Oval 33"/>
          <p:cNvSpPr/>
          <p:nvPr/>
        </p:nvSpPr>
        <p:spPr>
          <a:xfrm>
            <a:off x="8100624" y="1726528"/>
            <a:ext cx="608400" cy="6084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sp>
        <p:nvSpPr>
          <p:cNvPr id="35" name="Oval 34"/>
          <p:cNvSpPr/>
          <p:nvPr/>
        </p:nvSpPr>
        <p:spPr>
          <a:xfrm>
            <a:off x="10661612" y="1726528"/>
            <a:ext cx="608400" cy="6084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36514" y="1840724"/>
            <a:ext cx="404209" cy="373191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40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40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4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8138541" y="1865872"/>
            <a:ext cx="465356" cy="322895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8872" tIns="59436" rIns="118872" bIns="5943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40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8872" tIns="59436" rIns="118872" bIns="5943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40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40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756500" y="1892212"/>
            <a:ext cx="411068" cy="3362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US" sz="2340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5645496" y="1849466"/>
            <a:ext cx="384953" cy="355706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endParaRPr lang="en-IN" sz="2340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5082565"/>
            <a:ext cx="354692" cy="2806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7091" y="4839406"/>
            <a:ext cx="1835244" cy="95722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4002981"/>
            <a:ext cx="354692" cy="2806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7091" y="3759822"/>
            <a:ext cx="1835244" cy="95722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38" y="4694894"/>
            <a:ext cx="1744354" cy="6569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38" y="3782829"/>
            <a:ext cx="1744354" cy="6569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72" y="2856196"/>
            <a:ext cx="1744354" cy="6569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2950609"/>
            <a:ext cx="354692" cy="28060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77091" y="2707448"/>
            <a:ext cx="1835244" cy="9572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4783" y="4921516"/>
            <a:ext cx="1019452" cy="358180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defTabSz="891540"/>
            <a:r>
              <a:rPr lang="en-US" sz="156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4778" y="3914147"/>
            <a:ext cx="926926" cy="598246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defTabSz="891540"/>
            <a:r>
              <a:rPr lang="en-US" sz="156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56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56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891540"/>
            <a:r>
              <a:rPr lang="en-US" sz="156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21016" y="3111009"/>
            <a:ext cx="896342" cy="358180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defTabSz="891540"/>
            <a:r>
              <a:rPr lang="en-US" sz="156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45821" y="2692984"/>
            <a:ext cx="2796561" cy="31182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334" y="5793921"/>
            <a:ext cx="2031388" cy="298164"/>
          </a:xfrm>
          <a:prstGeom prst="rect">
            <a:avLst/>
          </a:prstGeom>
          <a:noFill/>
        </p:spPr>
        <p:txBody>
          <a:bodyPr wrap="squar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7122" y="5788867"/>
            <a:ext cx="3069108" cy="298164"/>
          </a:xfrm>
          <a:prstGeom prst="rect">
            <a:avLst/>
          </a:prstGeom>
          <a:noFill/>
        </p:spPr>
        <p:txBody>
          <a:bodyPr wrap="squar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47" y="3884275"/>
            <a:ext cx="354692" cy="2806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003701" y="3643486"/>
            <a:ext cx="1693231" cy="9572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47" y="5078754"/>
            <a:ext cx="354692" cy="28060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7003701" y="4837965"/>
            <a:ext cx="1693231" cy="9572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437332" y="4751158"/>
            <a:ext cx="703568" cy="284590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65288" y="2029550"/>
              <a:ext cx="297044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9288820" y="4655769"/>
            <a:ext cx="1783564" cy="831052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9458336" y="5132012"/>
            <a:ext cx="703568" cy="284590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65923" y="2029550"/>
              <a:ext cx="295764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209690" y="4758076"/>
            <a:ext cx="703567" cy="284590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48015" y="2029550"/>
              <a:ext cx="331583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425283" y="3247227"/>
            <a:ext cx="703568" cy="284590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37783" y="2029550"/>
              <a:ext cx="352051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198330" y="3247237"/>
            <a:ext cx="703568" cy="284591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235763" y="3214268"/>
            <a:ext cx="628697" cy="3524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91540"/>
            <a:r>
              <a:rPr lang="en-US" sz="845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891540"/>
            <a:r>
              <a:rPr lang="en-US" sz="845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9414356" y="3620544"/>
            <a:ext cx="703569" cy="284590"/>
            <a:chOff x="1933074" y="2029326"/>
            <a:chExt cx="561473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42479" y="2029550"/>
              <a:ext cx="542659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195003" y="3620544"/>
            <a:ext cx="703568" cy="284590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14761" y="2029550"/>
              <a:ext cx="398105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9288820" y="3181486"/>
            <a:ext cx="1783564" cy="110755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444892" y="3942369"/>
            <a:ext cx="703567" cy="284590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04525" y="2029550"/>
              <a:ext cx="418573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418627" y="2127659"/>
            <a:ext cx="703568" cy="284590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003244" y="2029550"/>
              <a:ext cx="421131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9270119" y="2032268"/>
            <a:ext cx="1783564" cy="831052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9326212" y="2508509"/>
            <a:ext cx="937193" cy="284590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1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US" sz="884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190989" y="2134575"/>
            <a:ext cx="703567" cy="284590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76379" y="2029549"/>
              <a:ext cx="474861" cy="222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161814" y="5484016"/>
            <a:ext cx="2103370" cy="298164"/>
          </a:xfrm>
          <a:prstGeom prst="rect">
            <a:avLst/>
          </a:prstGeom>
          <a:noFill/>
        </p:spPr>
        <p:txBody>
          <a:bodyPr wrap="squar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230584" y="4289272"/>
            <a:ext cx="1861670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652126" y="2840161"/>
            <a:ext cx="1056962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0126648" y="2499142"/>
            <a:ext cx="906324" cy="284590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22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US" sz="91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6963058" y="2473558"/>
            <a:ext cx="1693231" cy="9572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817220" y="2046796"/>
            <a:ext cx="2033470" cy="478213"/>
          </a:xfrm>
          <a:prstGeom prst="rect">
            <a:avLst/>
          </a:prstGeom>
          <a:noFill/>
        </p:spPr>
        <p:txBody>
          <a:bodyPr wrap="squar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907732" y="5179377"/>
            <a:ext cx="1800208" cy="35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851170" y="4422375"/>
            <a:ext cx="1856769" cy="74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942308" y="2979326"/>
            <a:ext cx="1793821" cy="355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858985" y="3417032"/>
            <a:ext cx="1838677" cy="85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901938" y="4017977"/>
            <a:ext cx="1806002" cy="26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901938" y="4274632"/>
            <a:ext cx="1806002" cy="800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449449" y="2636986"/>
            <a:ext cx="1749878" cy="702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5416306" y="3110940"/>
            <a:ext cx="1832071" cy="115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454628" y="3341343"/>
            <a:ext cx="1787651" cy="54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460996" y="3342688"/>
            <a:ext cx="1764591" cy="173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458802" y="3342688"/>
            <a:ext cx="1799929" cy="100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425026" y="5175946"/>
            <a:ext cx="1833705" cy="384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424443" y="4279392"/>
            <a:ext cx="1801141" cy="8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9117458" y="1973098"/>
            <a:ext cx="2255869" cy="38624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9475432" y="5800851"/>
            <a:ext cx="1653279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974362" y="1619509"/>
            <a:ext cx="1786316" cy="743886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32248" y="916512"/>
              <a:ext cx="561473" cy="272716"/>
              <a:chOff x="1933074" y="2029326"/>
              <a:chExt cx="561473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65930" y="2033422"/>
                <a:ext cx="495758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000652" y="2033422"/>
                <a:ext cx="426314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85351" y="2033422"/>
                <a:ext cx="456917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4916650" y="1635670"/>
            <a:ext cx="1786316" cy="743886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32248" y="916512"/>
              <a:ext cx="561473" cy="272716"/>
              <a:chOff x="1933074" y="2029326"/>
              <a:chExt cx="561473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65930" y="2033422"/>
                <a:ext cx="495758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2000652" y="2033422"/>
                <a:ext cx="426314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85352" y="2033422"/>
                <a:ext cx="456917" cy="22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1540"/>
                <a:r>
                  <a:rPr lang="en-US" sz="91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2312335" y="2322296"/>
            <a:ext cx="1582870" cy="86376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2312335" y="2291930"/>
            <a:ext cx="3525156" cy="89413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2312335" y="2322296"/>
            <a:ext cx="1582870" cy="1916138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2312335" y="2291930"/>
            <a:ext cx="3525156" cy="194650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2312335" y="2363395"/>
            <a:ext cx="1555185" cy="29546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2036110" y="2319629"/>
            <a:ext cx="3552990" cy="299838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5837488" y="2338455"/>
            <a:ext cx="1151965" cy="60392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3895202" y="2322294"/>
            <a:ext cx="3067857" cy="629879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5837490" y="2338455"/>
            <a:ext cx="1166212" cy="178364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3895199" y="2322296"/>
            <a:ext cx="3108500" cy="179980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959652" y="2386947"/>
            <a:ext cx="3111086" cy="280971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5837491" y="2291930"/>
            <a:ext cx="1140901" cy="284008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3434504" y="1357408"/>
            <a:ext cx="2813853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244106" y="5822958"/>
            <a:ext cx="1299016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6806815" y="2100271"/>
            <a:ext cx="2043877" cy="37457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70" tIns="58486" rIns="116970" bIns="58486"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52210" y="3738871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29633" y="3752939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52210" y="4195440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29633" y="4209508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52210" y="4933350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29633" y="4947418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152210" y="5389919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29633" y="5403987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81514" y="3411982"/>
            <a:ext cx="409349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620648" y="4615229"/>
            <a:ext cx="410951" cy="298164"/>
          </a:xfrm>
          <a:prstGeom prst="rect">
            <a:avLst/>
          </a:prstGeom>
          <a:noFill/>
        </p:spPr>
        <p:txBody>
          <a:bodyPr wrap="none" lIns="116970" tIns="58486" rIns="116970" bIns="58486" rtlCol="0">
            <a:spAutoFit/>
          </a:bodyPr>
          <a:lstStyle/>
          <a:p>
            <a:pPr algn="ctr" defTabSz="891540"/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7111567" y="2568944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088990" y="2583012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111567" y="3025513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088990" y="3039581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703" y="4912510"/>
            <a:ext cx="764685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125" y="4926577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2703" y="5369077"/>
            <a:ext cx="764685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125" y="5383145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2703" y="3832926"/>
            <a:ext cx="764685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0125" y="3846994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2703" y="4289494"/>
            <a:ext cx="764685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0125" y="4303562"/>
            <a:ext cx="809837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52701" y="2780552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8160" y="2800362"/>
            <a:ext cx="919550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52702" y="3237122"/>
            <a:ext cx="764683" cy="283150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1684" y="3243240"/>
            <a:ext cx="984281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US" sz="91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466407" y="1416843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3204063" y="1418798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5922410" y="1418798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8640758" y="1418798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475069" y="3004494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3204063" y="3004494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22410" y="3004494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8640758" y="3004494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475069" y="4590190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74295" lvl="1" indent="-14976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04063" y="4590190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74295" lvl="1" indent="-74295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74295" lvl="1" indent="-74295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74295" lvl="1" indent="-74295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74295" lvl="1" indent="-74295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4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74295" lvl="1" indent="-74295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4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22410" y="4590190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74295" lvl="1" indent="-149760" defTabSz="4622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8640758" y="4590190"/>
            <a:ext cx="2732569" cy="1585662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3600" rIns="93600" bIns="93600" numCol="1" spcCol="1270" anchor="t" anchorCtr="0">
            <a:noAutofit/>
          </a:bodyPr>
          <a:lstStyle/>
          <a:p>
            <a:pPr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6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7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74295" lvl="1" indent="-149760" defTabSz="5200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17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072" y="2804346"/>
            <a:ext cx="1857716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72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56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52234" y="2703166"/>
            <a:ext cx="1357394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6407" y="1413128"/>
            <a:ext cx="1960292" cy="476272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80"/>
              </a:spcBef>
            </a:pPr>
            <a:endParaRPr lang="en-US" sz="156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20834" y="1413129"/>
            <a:ext cx="1960291" cy="476272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80"/>
              </a:spcBef>
            </a:pPr>
            <a:endParaRPr lang="en-US" sz="1560" b="1" dirty="0"/>
          </a:p>
        </p:txBody>
      </p:sp>
      <p:sp>
        <p:nvSpPr>
          <p:cNvPr id="21" name="Rectangle 20"/>
          <p:cNvSpPr/>
          <p:nvPr/>
        </p:nvSpPr>
        <p:spPr>
          <a:xfrm>
            <a:off x="7041971" y="2804347"/>
            <a:ext cx="2139502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72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56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408584" y="2703166"/>
            <a:ext cx="1357394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850116" y="1413129"/>
            <a:ext cx="1960292" cy="476272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80"/>
              </a:spcBef>
            </a:pPr>
            <a:endParaRPr lang="en-US" sz="1560" b="1" dirty="0"/>
          </a:p>
        </p:txBody>
      </p:sp>
      <p:sp>
        <p:nvSpPr>
          <p:cNvPr id="29" name="Rectangle 28"/>
          <p:cNvSpPr/>
          <p:nvPr/>
        </p:nvSpPr>
        <p:spPr>
          <a:xfrm>
            <a:off x="4896117" y="2804347"/>
            <a:ext cx="1857716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72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56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146278" y="2703166"/>
            <a:ext cx="1357394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413036" y="1413129"/>
            <a:ext cx="1960292" cy="476272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80"/>
              </a:spcBef>
            </a:pPr>
            <a:endParaRPr lang="en-US" sz="1560" b="1" dirty="0"/>
          </a:p>
        </p:txBody>
      </p:sp>
      <p:sp>
        <p:nvSpPr>
          <p:cNvPr id="40" name="Rectangle 39"/>
          <p:cNvSpPr/>
          <p:nvPr/>
        </p:nvSpPr>
        <p:spPr>
          <a:xfrm>
            <a:off x="9467965" y="2804347"/>
            <a:ext cx="1857716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72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56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718127" y="2703166"/>
            <a:ext cx="1357394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658262" y="1413129"/>
            <a:ext cx="1960292" cy="476272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872" tIns="59436" rIns="118872" bIns="59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80"/>
              </a:spcBef>
            </a:pPr>
            <a:endParaRPr lang="en-US" sz="1560" b="1" dirty="0"/>
          </a:p>
        </p:txBody>
      </p:sp>
      <p:sp>
        <p:nvSpPr>
          <p:cNvPr id="48" name="Rectangle 47"/>
          <p:cNvSpPr/>
          <p:nvPr/>
        </p:nvSpPr>
        <p:spPr>
          <a:xfrm>
            <a:off x="2706905" y="2804347"/>
            <a:ext cx="1857716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72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56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957068" y="2703166"/>
            <a:ext cx="1357394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484238" y="3194270"/>
            <a:ext cx="1924627" cy="2035385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200" tIns="46800" rIns="46800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L3 and L4 based stateful firewall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Zone based firewall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668221" y="3194270"/>
            <a:ext cx="1924627" cy="2035385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200" tIns="46800" rIns="46800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Master central repository lookup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4829206" y="3194270"/>
            <a:ext cx="1924627" cy="2035385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200" tIns="46800" rIns="46800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SSL inspection policy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Expired SSL certificates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Untrusted issuers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Restrict cert extensions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Action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7124966" y="3194270"/>
            <a:ext cx="1924627" cy="2035385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200" tIns="46800" rIns="46800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Blocks unwanted apps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Signature, heuristics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9424303" y="3194270"/>
            <a:ext cx="1924627" cy="2035385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200" tIns="46800" rIns="46800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Integrated DoS mitigation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117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948140" y="1739133"/>
            <a:ext cx="996826" cy="822844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3193364" y="1692730"/>
            <a:ext cx="874341" cy="909258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endParaRPr lang="en-IN" sz="2340" dirty="0"/>
          </a:p>
        </p:txBody>
      </p:sp>
      <p:sp>
        <p:nvSpPr>
          <p:cNvPr id="88" name="TextBox 87"/>
          <p:cNvSpPr txBox="1"/>
          <p:nvPr/>
        </p:nvSpPr>
        <p:spPr>
          <a:xfrm>
            <a:off x="3446110" y="1954462"/>
            <a:ext cx="327013" cy="2400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56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5368553" y="1739133"/>
            <a:ext cx="912841" cy="910309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endParaRPr lang="en-IN" sz="2340" dirty="0"/>
          </a:p>
        </p:txBody>
      </p:sp>
      <p:sp>
        <p:nvSpPr>
          <p:cNvPr id="93" name="TextBox 92"/>
          <p:cNvSpPr txBox="1"/>
          <p:nvPr/>
        </p:nvSpPr>
        <p:spPr>
          <a:xfrm>
            <a:off x="5824972" y="2216710"/>
            <a:ext cx="22762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3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647223" y="1755030"/>
            <a:ext cx="788291" cy="783331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10027412" y="1679103"/>
            <a:ext cx="829564" cy="778587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endParaRPr lang="en-IN" sz="2340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466406" y="2331085"/>
            <a:ext cx="2012400" cy="690840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38" tIns="73965" rIns="129438" bIns="73965" numCol="1" spcCol="1270" anchor="b" anchorCtr="0">
            <a:noAutofit/>
          </a:bodyPr>
          <a:lstStyle/>
          <a:p>
            <a:pPr algn="ctr" defTabSz="8089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80" b="1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466406" y="2995511"/>
            <a:ext cx="2012400" cy="3180342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079" tIns="97079" rIns="129438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ZTP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VRRP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OSPF – LAN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MP-BGP – Controller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Routing policies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VRF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687199" y="2331085"/>
            <a:ext cx="2012400" cy="690840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38" tIns="73965" rIns="129438" bIns="73965" numCol="1" spcCol="1270" anchor="b" anchorCtr="0">
            <a:noAutofit/>
          </a:bodyPr>
          <a:lstStyle/>
          <a:p>
            <a:pPr algn="ctr" defTabSz="8089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80" b="1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687199" y="2995511"/>
            <a:ext cx="2012400" cy="3180342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079" tIns="97079" rIns="129438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b="1" dirty="0">
                <a:solidFill>
                  <a:srgbClr val="595959"/>
                </a:solidFill>
              </a:rPr>
              <a:t>Bronze+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IPSEC transport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Any to any IPSEC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4907991" y="2331085"/>
            <a:ext cx="2012400" cy="690840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38" tIns="73965" rIns="129438" bIns="73965" numCol="1" spcCol="1270" anchor="b" anchorCtr="0">
            <a:noAutofit/>
          </a:bodyPr>
          <a:lstStyle/>
          <a:p>
            <a:pPr algn="ctr" defTabSz="8089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80" b="1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4907991" y="2995511"/>
            <a:ext cx="2012400" cy="3180342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079" tIns="97079" rIns="129438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b="1" dirty="0">
                <a:solidFill>
                  <a:srgbClr val="595959"/>
                </a:solidFill>
              </a:rPr>
              <a:t>Silver+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App visibility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App aware routing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7128784" y="2331085"/>
            <a:ext cx="2012400" cy="690840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38" tIns="73965" rIns="129438" bIns="73965" numCol="1" spcCol="1270" anchor="b" anchorCtr="0">
            <a:noAutofit/>
          </a:bodyPr>
          <a:lstStyle/>
          <a:p>
            <a:pPr algn="ctr" defTabSz="8089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80" b="1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7128784" y="2995511"/>
            <a:ext cx="2012400" cy="3180342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079" tIns="97079" rIns="129438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b="1" dirty="0">
                <a:solidFill>
                  <a:srgbClr val="595959"/>
                </a:solidFill>
              </a:rPr>
              <a:t>Gold+</a:t>
            </a:r>
            <a:endParaRPr lang="en-US" sz="1560" dirty="0">
              <a:solidFill>
                <a:srgbClr val="595959"/>
              </a:solidFill>
            </a:endParaRP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CGNAT</a:t>
            </a:r>
            <a:br>
              <a:rPr lang="en-US" sz="1560" dirty="0">
                <a:solidFill>
                  <a:srgbClr val="595959"/>
                </a:solidFill>
              </a:rPr>
            </a:br>
            <a:r>
              <a:rPr lang="en-US" sz="1560" dirty="0">
                <a:solidFill>
                  <a:srgbClr val="595959"/>
                </a:solidFill>
              </a:rPr>
              <a:t>DoS protection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URL filtering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9349578" y="2331085"/>
            <a:ext cx="2012400" cy="690840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38" tIns="73965" rIns="129438" bIns="73965" numCol="1" spcCol="1270" anchor="b" anchorCtr="0">
            <a:noAutofit/>
          </a:bodyPr>
          <a:lstStyle/>
          <a:p>
            <a:pPr algn="ctr" defTabSz="8089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80" b="1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9349578" y="2995511"/>
            <a:ext cx="2012400" cy="3180342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079" tIns="97079" rIns="129438" bIns="145618" numCol="1" spcCol="1270" anchor="t" anchorCtr="0">
            <a:noAutofit/>
          </a:bodyPr>
          <a:lstStyle/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b="1" dirty="0">
                <a:solidFill>
                  <a:srgbClr val="595959"/>
                </a:solidFill>
              </a:rPr>
              <a:t>Diamond+</a:t>
            </a:r>
            <a:endParaRPr lang="en-US" sz="1560" dirty="0">
              <a:solidFill>
                <a:srgbClr val="595959"/>
              </a:solidFill>
            </a:endParaRP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IDS/IPS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Anti-virus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60" dirty="0">
                <a:solidFill>
                  <a:srgbClr val="595959"/>
                </a:solidFill>
              </a:rPr>
              <a:t>SSL decryption</a:t>
            </a:r>
          </a:p>
          <a:p>
            <a:pPr marL="148590" lvl="1" indent="-148590" defTabSz="8089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6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89058" y="1416845"/>
            <a:ext cx="1008684" cy="1197070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68327" y="1416845"/>
            <a:ext cx="1008562" cy="1195334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09912" y="1416845"/>
            <a:ext cx="1008562" cy="1195334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30704" y="1416845"/>
            <a:ext cx="1008562" cy="1195334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8872" tIns="59436" rIns="118872" bIns="5943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4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9851498" y="1416845"/>
            <a:ext cx="1008562" cy="1195334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8872" tIns="59436" rIns="118872" bIns="59436" numCol="1" anchor="t" anchorCtr="0" compatLnSpc="1">
              <a:prstTxWarp prst="textNoShape">
                <a:avLst/>
              </a:prstTxWarp>
            </a:bodyPr>
            <a:lstStyle/>
            <a:p>
              <a:endParaRPr lang="en-IN" sz="234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5500" cy="54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12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2919" y="1419165"/>
          <a:ext cx="10923427" cy="475668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16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7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5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93600" marR="9287" marT="928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3600" marR="9287" marT="928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Network References &amp;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1348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200" y="4907266"/>
            <a:ext cx="87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SECURITY SERVICE ENGAGEMENT MODELS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5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6408" y="5755347"/>
            <a:ext cx="10939939" cy="417456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86926" tIns="43463" rIns="86926" bIns="4346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8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208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6667" y="1533731"/>
            <a:ext cx="10941550" cy="4037231"/>
            <a:chOff x="628650" y="1164651"/>
            <a:chExt cx="7937898" cy="292893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381448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8915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5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75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37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2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37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2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37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37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2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2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67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67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67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3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590288" y="902970"/>
            <a:ext cx="10847070" cy="5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7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604" y="1720216"/>
            <a:ext cx="9333073" cy="38618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821005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Security Services Execution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2681" y="1416849"/>
          <a:ext cx="10900647" cy="503213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2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2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6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IN" sz="1200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r>
                        <a:rPr lang="en-IN" sz="1200" b="1" kern="12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8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93600" marR="936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01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200" y="4907266"/>
            <a:ext cx="906781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TOOLS &amp; AUTOMATION CAPABILITIES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07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8942518" y="6283175"/>
            <a:ext cx="2607755" cy="355997"/>
          </a:xfrm>
          <a:prstGeom prst="rect">
            <a:avLst/>
          </a:prstGeom>
        </p:spPr>
        <p:txBody>
          <a:bodyPr vert="horz" lIns="89154" tIns="44577" rIns="89154" bIns="44577" rtlCol="0" anchor="ctr"/>
          <a:lstStyle/>
          <a:p>
            <a:pPr algn="r" defTabSz="891540">
              <a:defRPr/>
            </a:pPr>
            <a:fld id="{00A528DF-D215-450C-9DB5-2AB96B301B6B}" type="slidenum">
              <a:rPr lang="en-US" sz="117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891540">
                <a:defRPr/>
              </a:pPr>
              <a:t>44</a:t>
            </a:fld>
            <a:endParaRPr lang="en-US" sz="117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3350837" y="3644257"/>
            <a:ext cx="2577107" cy="105670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3350838" y="1743695"/>
            <a:ext cx="1287779" cy="12067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3299760" y="1307898"/>
            <a:ext cx="2677715" cy="39004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3299760" y="3181461"/>
            <a:ext cx="2677715" cy="388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8814957" y="1743695"/>
            <a:ext cx="1774556" cy="12692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445770" lvl="1" indent="-167164" defTabSz="891540">
              <a:spcAft>
                <a:spcPts val="130"/>
              </a:spcAft>
              <a:buFont typeface="Lucida Grande"/>
              <a:buChar char="-"/>
              <a:defRPr/>
            </a:pPr>
            <a:r>
              <a:rPr lang="en-US" sz="878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445770" lvl="1" indent="-167164" defTabSz="891540">
              <a:spcAft>
                <a:spcPts val="130"/>
              </a:spcAft>
              <a:buFont typeface="Lucida Grande"/>
              <a:buChar char="-"/>
              <a:defRPr/>
            </a:pPr>
            <a:r>
              <a:rPr lang="en-US" sz="878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8814960" y="3685017"/>
            <a:ext cx="2744271" cy="933589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8757691" y="1307899"/>
            <a:ext cx="2677715" cy="3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8757691" y="3181461"/>
            <a:ext cx="2677715" cy="38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6182645" y="1743693"/>
            <a:ext cx="2373540" cy="117686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445770" lvl="1" indent="-167164" defTabSz="891540">
              <a:spcAft>
                <a:spcPts val="130"/>
              </a:spcAft>
              <a:buFont typeface="Lucida Grande"/>
              <a:buChar char="-"/>
              <a:defRPr/>
            </a:pPr>
            <a:r>
              <a:rPr lang="fr-FR" sz="878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878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6161665" y="3644257"/>
            <a:ext cx="2577107" cy="89383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6103695" y="1308181"/>
            <a:ext cx="2678086" cy="388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6104395" y="3181461"/>
            <a:ext cx="2677715" cy="388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4568965" y="1742147"/>
            <a:ext cx="140851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3347742" y="5408091"/>
            <a:ext cx="2577107" cy="71814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endParaRPr lang="en-US" sz="9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3296663" y="4945295"/>
            <a:ext cx="2876524" cy="388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8811863" y="5408091"/>
            <a:ext cx="2569369" cy="40523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Bef>
                <a:spcPts val="130"/>
              </a:spcBef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67164" indent="-167164" defTabSz="891540">
              <a:spcBef>
                <a:spcPts val="130"/>
              </a:spcBef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8754596" y="4945295"/>
            <a:ext cx="2677715" cy="38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6158569" y="5378332"/>
            <a:ext cx="2577107" cy="56810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Bef>
                <a:spcPts val="130"/>
              </a:spcBef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67164" indent="-167164" defTabSz="891540">
              <a:spcBef>
                <a:spcPts val="130"/>
              </a:spcBef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67164" indent="-167164" defTabSz="891540">
              <a:spcBef>
                <a:spcPts val="130"/>
              </a:spcBef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6101300" y="4945295"/>
            <a:ext cx="2677715" cy="388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10271453" y="1740599"/>
            <a:ext cx="1287779" cy="5552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67164" indent="-167164" defTabSz="891540">
              <a:spcAft>
                <a:spcPts val="13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7466470" y="5423108"/>
            <a:ext cx="1287779" cy="2274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67164" indent="-167164" defTabSz="891540">
              <a:spcAft>
                <a:spcPts val="390"/>
              </a:spcAft>
              <a:buFont typeface="Wingdings" charset="2"/>
              <a:buChar char="§"/>
              <a:defRPr/>
            </a:pPr>
            <a:r>
              <a:rPr lang="en-US" sz="878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3399508" y="1690192"/>
            <a:ext cx="2506767" cy="19262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6173187" y="1698448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8820293" y="1698448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3399508" y="3592146"/>
            <a:ext cx="258106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6173187" y="3592145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8820293" y="3583891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3399508" y="5348810"/>
            <a:ext cx="258106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6173187" y="5348809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8861562" y="5348809"/>
            <a:ext cx="23664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62" y="2394109"/>
            <a:ext cx="2643904" cy="146580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344521" y="5408091"/>
            <a:ext cx="2577107" cy="24237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67164" indent="-167164" defTabSz="891540">
              <a:spcAft>
                <a:spcPts val="390"/>
              </a:spcAft>
              <a:buFont typeface="Wingdings" charset="2"/>
              <a:buChar char="§"/>
              <a:defRPr/>
            </a:pPr>
            <a:r>
              <a:rPr lang="en-US" sz="9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347016" y="4960310"/>
            <a:ext cx="2876524" cy="388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449861" y="5363824"/>
            <a:ext cx="258106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96" y="1806693"/>
            <a:ext cx="10883231" cy="310428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780631" tIns="356139" rIns="118712" bIns="356139" anchor="t" anchorCtr="0"/>
          <a:lstStyle/>
          <a:p>
            <a:pPr defTabSz="593540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1073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 sz="78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1540"/>
              <a:t>45</a:t>
            </a:fld>
            <a:endParaRPr lang="en-US" sz="78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8942518" y="6283175"/>
            <a:ext cx="2607755" cy="355997"/>
          </a:xfrm>
          <a:prstGeom prst="rect">
            <a:avLst/>
          </a:prstGeom>
        </p:spPr>
        <p:txBody>
          <a:bodyPr vert="horz" lIns="89154" tIns="44577" rIns="89154" bIns="44577" rtlCol="0" anchor="ctr"/>
          <a:lstStyle/>
          <a:p>
            <a:pPr algn="r" defTabSz="891540">
              <a:defRPr/>
            </a:pPr>
            <a:fld id="{00A528DF-D215-450C-9DB5-2AB96B301B6B}" type="slidenum">
              <a:rPr lang="en-US" sz="78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1540">
                <a:defRPr/>
              </a:pPr>
              <a:t>45</a:t>
            </a:fld>
            <a:endParaRPr lang="en-US" sz="78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5173939" y="256594"/>
            <a:ext cx="1242636" cy="10595879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780631" tIns="356139" rIns="118712" bIns="356139" anchor="t" anchorCtr="0"/>
          <a:lstStyle/>
          <a:p>
            <a:pPr defTabSz="593540" eaLnBrk="0" hangingPunct="0">
              <a:lnSpc>
                <a:spcPct val="90000"/>
              </a:lnSpc>
              <a:spcBef>
                <a:spcPts val="260"/>
              </a:spcBef>
              <a:buClr>
                <a:srgbClr val="0070C0"/>
              </a:buClr>
              <a:defRPr/>
            </a:pPr>
            <a:endParaRPr lang="en-US" sz="1073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8" y="1416844"/>
            <a:ext cx="10906919" cy="3042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59357" rIns="0" bIns="59357" rtlCol="0" anchor="ctr"/>
          <a:lstStyle/>
          <a:p>
            <a:pPr algn="ctr" defTabSz="593540" eaLnBrk="0" hangingPunct="0">
              <a:defRPr/>
            </a:pPr>
            <a:r>
              <a:rPr lang="en-US" sz="143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029" y="1806692"/>
            <a:ext cx="3077468" cy="2856001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18712" tIns="0" rIns="140200" bIns="0" rtlCol="0" anchor="ctr"/>
            <a:lstStyle/>
            <a:p>
              <a:pPr algn="ctr" defTabSz="790544">
                <a:defRPr/>
              </a:pPr>
              <a:r>
                <a:rPr lang="en-US" sz="13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18712" tIns="0" rIns="140200" bIns="0" rtlCol="0" anchor="ctr"/>
            <a:lstStyle/>
            <a:p>
              <a:pPr algn="ctr" defTabSz="790544">
                <a:defRPr/>
              </a:pPr>
              <a:r>
                <a:rPr lang="en-US" sz="13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18712" tIns="0" rIns="140200" bIns="0" rtlCol="0" anchor="ctr"/>
            <a:lstStyle/>
            <a:p>
              <a:pPr algn="ctr" defTabSz="790544">
                <a:defRPr/>
              </a:pPr>
              <a:r>
                <a:rPr lang="en-US" sz="13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18712" tIns="0" rIns="140200" bIns="0" rtlCol="0" anchor="ctr"/>
            <a:lstStyle/>
            <a:p>
              <a:pPr algn="ctr" defTabSz="790544">
                <a:defRPr/>
              </a:pPr>
              <a:r>
                <a:rPr lang="en-US" sz="13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18712" tIns="0" rIns="140200" bIns="0" rtlCol="0" anchor="ctr"/>
            <a:lstStyle/>
            <a:p>
              <a:pPr algn="ctr" defTabSz="790544">
                <a:defRPr/>
              </a:pPr>
              <a:r>
                <a:rPr lang="en-US" sz="13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466408" y="2093966"/>
            <a:ext cx="2724796" cy="2759245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46800" rIns="118712" bIns="237419" rtlCol="0" anchor="t"/>
          <a:lstStyle/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3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80800" indent="-187200" defTabSz="593540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3505498" y="3074588"/>
            <a:ext cx="545236" cy="32021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37419" tIns="237419" rIns="237419" bIns="237419" rtlCol="0" anchor="ctr"/>
          <a:lstStyle/>
          <a:p>
            <a:pPr algn="ctr" defTabSz="593540">
              <a:lnSpc>
                <a:spcPts val="2233"/>
              </a:lnSpc>
              <a:buClr>
                <a:srgbClr val="FFFFFF"/>
              </a:buClr>
              <a:defRPr/>
            </a:pPr>
            <a:endParaRPr lang="en-US" sz="117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7754982" y="3074588"/>
            <a:ext cx="525248" cy="32021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37419" tIns="237419" rIns="237419" bIns="237419" rtlCol="0" anchor="ctr"/>
          <a:lstStyle/>
          <a:p>
            <a:pPr algn="ctr" defTabSz="593540">
              <a:lnSpc>
                <a:spcPts val="2233"/>
              </a:lnSpc>
              <a:buClr>
                <a:srgbClr val="FFFFFF"/>
              </a:buClr>
              <a:defRPr/>
            </a:pPr>
            <a:endParaRPr lang="en-US" sz="117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466408" y="1806693"/>
            <a:ext cx="2741681" cy="304526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37419" tIns="237419" rIns="237419" bIns="237419" rtlCol="0" anchor="ctr"/>
          <a:lstStyle/>
          <a:p>
            <a:pPr algn="ctr" defTabSz="593540">
              <a:lnSpc>
                <a:spcPts val="2233"/>
              </a:lnSpc>
              <a:buClr>
                <a:srgbClr val="FFFFFF"/>
              </a:buClr>
            </a:pPr>
            <a:r>
              <a:rPr lang="en-US" sz="143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005" y="5807259"/>
            <a:ext cx="1789219" cy="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712" tIns="59357" rIns="118712" bIns="59357">
            <a:sp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727" y="5807252"/>
            <a:ext cx="1503122" cy="5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712" tIns="59357" rIns="118712" bIns="59357">
            <a:no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314" y="5807258"/>
            <a:ext cx="1308394" cy="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712" tIns="59357" rIns="118712" bIns="59357">
            <a:sp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983" y="5807259"/>
            <a:ext cx="1490922" cy="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712" tIns="59357" rIns="118712" bIns="59357">
            <a:sp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567" y="5807259"/>
            <a:ext cx="1103960" cy="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712" tIns="59357" rIns="118712" bIns="59357">
            <a:sp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53" y="5807258"/>
            <a:ext cx="1117189" cy="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712" tIns="59357" rIns="118712" bIns="59357">
            <a:spAutoFit/>
          </a:bodyPr>
          <a:lstStyle/>
          <a:p>
            <a:pPr algn="ctr" defTabSz="593540"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59354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04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882" y="5252400"/>
            <a:ext cx="556815" cy="4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751" y="5255449"/>
            <a:ext cx="531518" cy="47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3821" y="5212417"/>
            <a:ext cx="1013243" cy="59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5587" y="5255450"/>
            <a:ext cx="515921" cy="4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597914" y="5255459"/>
            <a:ext cx="881669" cy="476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294" y="5340912"/>
            <a:ext cx="390640" cy="4117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8648532" y="2093966"/>
            <a:ext cx="2724796" cy="2759245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46800" rIns="118712" bIns="237419" rtlCol="0" anchor="t"/>
          <a:lstStyle/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3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80800" indent="-187200" defTabSz="889893">
              <a:spcBef>
                <a:spcPts val="260"/>
              </a:spcBef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8631647" y="1806693"/>
            <a:ext cx="2741681" cy="304526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37419" tIns="237419" rIns="237419" bIns="237419" rtlCol="0" anchor="ctr"/>
          <a:lstStyle/>
          <a:p>
            <a:pPr algn="ctr" defTabSz="593540">
              <a:lnSpc>
                <a:spcPts val="2233"/>
              </a:lnSpc>
              <a:buClr>
                <a:srgbClr val="FFFFFF"/>
              </a:buClr>
              <a:defRPr/>
            </a:pPr>
            <a:r>
              <a:rPr lang="en-US" sz="143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8942518" y="6283175"/>
            <a:ext cx="2607755" cy="355997"/>
          </a:xfrm>
          <a:prstGeom prst="rect">
            <a:avLst/>
          </a:prstGeom>
        </p:spPr>
        <p:txBody>
          <a:bodyPr vert="horz" lIns="89154" tIns="44577" rIns="89154" bIns="44577" rtlCol="0" anchor="ctr"/>
          <a:lstStyle/>
          <a:p>
            <a:pPr algn="r" defTabSz="891540">
              <a:defRPr/>
            </a:pPr>
            <a:fld id="{00A528DF-D215-450C-9DB5-2AB96B301B6B}" type="slidenum">
              <a:rPr lang="en-US" sz="117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891540">
                <a:defRPr/>
              </a:pPr>
              <a:t>46</a:t>
            </a:fld>
            <a:endParaRPr lang="en-US" sz="117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472681" y="1416845"/>
            <a:ext cx="10900647" cy="4759008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94" y="941255"/>
            <a:ext cx="7745414" cy="5831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5" y="1392079"/>
            <a:ext cx="6562188" cy="3250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94" y="941255"/>
            <a:ext cx="7745414" cy="5831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5" y="1392079"/>
            <a:ext cx="6561360" cy="32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8620" y="6440012"/>
            <a:ext cx="2608580" cy="354965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89154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408" y="3968078"/>
            <a:ext cx="5290983" cy="21996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6408" y="1416843"/>
            <a:ext cx="5269138" cy="21996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465888" y="1416844"/>
            <a:ext cx="5258627" cy="302390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891540"/>
            <a:r>
              <a:rPr lang="en-US" sz="1365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/>
        </p:nvGraphicFramePr>
        <p:xfrm>
          <a:off x="472680" y="1746935"/>
          <a:ext cx="5269560" cy="19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6160677" y="1416843"/>
            <a:ext cx="5245670" cy="21996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66" y="1416844"/>
            <a:ext cx="5250181" cy="302390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891540"/>
            <a:r>
              <a:rPr lang="en-US" sz="1365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5792596" y="2388964"/>
            <a:ext cx="1080989" cy="2050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91540"/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6909435" y="1844118"/>
            <a:ext cx="3665220" cy="628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7650513" y="1872861"/>
            <a:ext cx="1566130" cy="2102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91540"/>
            <a:r>
              <a:rPr lang="en-US" sz="1365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87418" y="1670641"/>
            <a:ext cx="13570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117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633195" y="2383108"/>
            <a:ext cx="4834128" cy="855959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52932" y="1844118"/>
            <a:ext cx="1132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117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56166" y="3968078"/>
            <a:ext cx="5250181" cy="21996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1540"/>
            <a:endParaRPr lang="en-US" sz="1755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6166" y="3968078"/>
            <a:ext cx="5250181" cy="302390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891540"/>
            <a:r>
              <a:rPr lang="en-US" sz="1365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7511" y="2332952"/>
            <a:ext cx="14854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117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86406" y="2077026"/>
            <a:ext cx="1422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91540">
              <a:lnSpc>
                <a:spcPts val="1365"/>
              </a:lnSpc>
            </a:pPr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117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/>
        </p:nvGraphicFramePr>
        <p:xfrm>
          <a:off x="6490968" y="1733946"/>
          <a:ext cx="4925304" cy="188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482528" y="4778707"/>
            <a:ext cx="891540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/>
        </p:nvGraphicFramePr>
        <p:xfrm>
          <a:off x="6490967" y="4298168"/>
          <a:ext cx="4915381" cy="18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5792596" y="4907115"/>
            <a:ext cx="1080989" cy="2050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91540"/>
            <a:r>
              <a:rPr lang="en-US" sz="117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66408" y="3968078"/>
            <a:ext cx="5290983" cy="2195850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32608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US" sz="1365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/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59DF6E-770E-4580-B1A8-BD896DBDDF16}"/>
              </a:ext>
            </a:extLst>
          </p:cNvPr>
          <p:cNvGrpSpPr/>
          <p:nvPr/>
        </p:nvGrpSpPr>
        <p:grpSpPr>
          <a:xfrm>
            <a:off x="472680" y="1371600"/>
            <a:ext cx="8413852" cy="3493050"/>
            <a:chOff x="2013743" y="1655223"/>
            <a:chExt cx="7641288" cy="3565186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14CE8CA-44B0-4D10-829C-F59F636C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4726630"/>
              <a:ext cx="6710321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Network Assessment &amp; Audit</a:t>
              </a: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34E2C8B1-EA05-4586-AC85-12D1B13315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9207" y="1845343"/>
              <a:ext cx="315912" cy="22860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F5D5B7A0-C553-4FAE-9D7A-56298926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2378366"/>
              <a:ext cx="477837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42" name="AutoShape 9">
              <a:extLst>
                <a:ext uri="{FF2B5EF4-FFF2-40B4-BE49-F238E27FC236}">
                  <a16:creationId xmlns:a16="http://schemas.microsoft.com/office/drawing/2014/main" id="{5C818A5C-0438-4261-9FC8-36B6FE14DD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8094" y="2571247"/>
              <a:ext cx="331787" cy="22225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5A5F8C8-A036-4F83-B45E-8C3F68A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113797"/>
              <a:ext cx="477837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E1D9A9CB-64C1-4D43-82EF-9765DFCB5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712" y="3302709"/>
              <a:ext cx="333375" cy="219075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DFFA746-7926-4139-8425-D0AAD5DA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1808058"/>
              <a:ext cx="6791997" cy="408373"/>
            </a:xfrm>
            <a:prstGeom prst="rect">
              <a:avLst/>
            </a:prstGeom>
            <a:solidFill>
              <a:srgbClr val="E7B8B7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Sify : Managed Services for NCDEX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6403916-BA65-4B1D-9719-E59A514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197934"/>
              <a:ext cx="673527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Operational Effectiveness</a:t>
              </a:r>
            </a:p>
          </p:txBody>
        </p:sp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DFDFF653-A54E-456C-95CD-B88A6C56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845634"/>
              <a:ext cx="460375" cy="571500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48" name="AutoShape 9">
              <a:extLst>
                <a:ext uri="{FF2B5EF4-FFF2-40B4-BE49-F238E27FC236}">
                  <a16:creationId xmlns:a16="http://schemas.microsoft.com/office/drawing/2014/main" id="{9D2944D2-C2EB-4B28-89F1-B5778CFA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5076" y="4028264"/>
              <a:ext cx="363537" cy="20796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4CC8E3B2-CB9A-4860-B9F3-494E29B1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965666"/>
              <a:ext cx="671939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Tools Stack</a:t>
              </a: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9F8DA896-77CE-44D3-9E8D-A6E4AA5F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2516829"/>
              <a:ext cx="677157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Scope, Transition Approach, Delivery Model</a:t>
              </a:r>
            </a:p>
          </p:txBody>
        </p:sp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11012BB7-4176-408C-9278-51152B6BC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9519" y="4797340"/>
              <a:ext cx="381000" cy="21431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35D04342-806E-4697-845F-4482432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1655223"/>
              <a:ext cx="477838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3E18D88C-2B4F-4D09-A5EA-C90B07A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4602872"/>
              <a:ext cx="493713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109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SIFY – A NEW AGE ICT PLAYER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0A2BC3-49F4-4C1A-A09F-5AC7C038350A}"/>
              </a:ext>
            </a:extLst>
          </p:cNvPr>
          <p:cNvSpPr/>
          <p:nvPr/>
        </p:nvSpPr>
        <p:spPr>
          <a:xfrm>
            <a:off x="657402" y="1712646"/>
            <a:ext cx="10572396" cy="37856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IN" sz="2400" kern="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/>
                <a:sym typeface="Arial"/>
              </a:rPr>
              <a:t>“SIFY is a leading integrated </a:t>
            </a:r>
            <a:r>
              <a:rPr lang="en-IN" sz="2400" b="1" kern="0" dirty="0">
                <a:solidFill>
                  <a:srgbClr val="E7B8B7"/>
                </a:solidFill>
                <a:latin typeface="Trebuchet MS" panose="020B0603020202020204" pitchFamily="34" charset="0"/>
                <a:cs typeface="Arial"/>
                <a:sym typeface="Arial"/>
              </a:rPr>
              <a:t>ICT player </a:t>
            </a:r>
            <a:r>
              <a:rPr lang="en-IN" sz="2400" kern="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/>
                <a:sym typeface="Arial"/>
              </a:rPr>
              <a:t>in India, helping customers realize value by leveraging its world class assets &amp; services cutting across </a:t>
            </a:r>
            <a:r>
              <a:rPr lang="en-IN" sz="2400" b="1" kern="0" dirty="0">
                <a:solidFill>
                  <a:srgbClr val="E7B8B7"/>
                </a:solidFill>
                <a:latin typeface="Trebuchet MS" panose="020B0603020202020204" pitchFamily="34" charset="0"/>
                <a:cs typeface="Arial"/>
                <a:sym typeface="Arial"/>
              </a:rPr>
              <a:t>Data</a:t>
            </a:r>
            <a:r>
              <a:rPr lang="en-IN" sz="2400" b="1" kern="0" dirty="0">
                <a:solidFill>
                  <a:srgbClr val="ABC125"/>
                </a:solidFill>
                <a:latin typeface="Trebuchet MS" panose="020B0603020202020204" pitchFamily="34" charset="0"/>
                <a:cs typeface="Arial"/>
                <a:sym typeface="Arial"/>
              </a:rPr>
              <a:t> </a:t>
            </a:r>
            <a:r>
              <a:rPr lang="en-IN" sz="2400" b="1" kern="0" dirty="0">
                <a:solidFill>
                  <a:srgbClr val="E7B8B7"/>
                </a:solidFill>
                <a:latin typeface="Trebuchet MS" panose="020B0603020202020204" pitchFamily="34" charset="0"/>
                <a:cs typeface="Arial"/>
                <a:sym typeface="Arial"/>
              </a:rPr>
              <a:t>Centre, Cloud &amp; Managed Services; Network Provisioning, Integration and Management Services; Application Services; and Technology Integration Services</a:t>
            </a:r>
            <a:r>
              <a:rPr lang="en-IN" sz="2400" kern="0" dirty="0">
                <a:solidFill>
                  <a:srgbClr val="E7B8B7"/>
                </a:solidFill>
                <a:latin typeface="Trebuchet MS" panose="020B0603020202020204" pitchFamily="34" charset="0"/>
                <a:cs typeface="Arial"/>
                <a:sym typeface="Arial"/>
              </a:rPr>
              <a:t>.</a:t>
            </a:r>
            <a:r>
              <a:rPr lang="en-IN" sz="2400" kern="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/>
                <a:sym typeface="Arial"/>
              </a:rPr>
              <a:t>  </a:t>
            </a:r>
          </a:p>
          <a:p>
            <a:pPr algn="ctr"/>
            <a:endParaRPr lang="en-IN" sz="2400" kern="0" dirty="0">
              <a:solidFill>
                <a:sysClr val="windowText" lastClr="000000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algn="ctr"/>
            <a:r>
              <a:rPr lang="en-IN" sz="2400" kern="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/>
                <a:sym typeface="Arial"/>
              </a:rPr>
              <a:t>The sweeping technology changes that are influencing the way enterprises consume IT, allow SIFY  to be in a unique position to be a partner of choice, by providing service consumption models that are aligned to the Third Platform.”</a:t>
            </a:r>
          </a:p>
        </p:txBody>
      </p:sp>
    </p:spTree>
    <p:extLst>
      <p:ext uri="{BB962C8B-B14F-4D97-AF65-F5344CB8AC3E}">
        <p14:creationId xmlns:p14="http://schemas.microsoft.com/office/powerpoint/2010/main" val="3710107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ICT SOLUTION – THE BIG DIFFERENTIATOR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F2BA520-0EF5-4546-9003-C2867CFDAF1B}"/>
              </a:ext>
            </a:extLst>
          </p:cNvPr>
          <p:cNvGrpSpPr/>
          <p:nvPr/>
        </p:nvGrpSpPr>
        <p:grpSpPr>
          <a:xfrm>
            <a:off x="4456906" y="2214730"/>
            <a:ext cx="4277538" cy="4228479"/>
            <a:chOff x="3026791" y="1377696"/>
            <a:chExt cx="3589564" cy="3591618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7F208AD-9305-4898-B8C0-ACB446622AEC}"/>
                </a:ext>
              </a:extLst>
            </p:cNvPr>
            <p:cNvGrpSpPr/>
            <p:nvPr/>
          </p:nvGrpSpPr>
          <p:grpSpPr>
            <a:xfrm>
              <a:off x="3026791" y="1377696"/>
              <a:ext cx="3589564" cy="3591618"/>
              <a:chOff x="6648023" y="1659641"/>
              <a:chExt cx="1327276" cy="1328036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146" name="Freeform 568">
                <a:extLst>
                  <a:ext uri="{FF2B5EF4-FFF2-40B4-BE49-F238E27FC236}">
                    <a16:creationId xmlns:a16="http://schemas.microsoft.com/office/drawing/2014/main" id="{CF20A1CF-C169-4378-A3DB-05D9DD67C4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8023" y="1659641"/>
                <a:ext cx="1327276" cy="1328036"/>
              </a:xfrm>
              <a:custGeom>
                <a:avLst/>
                <a:gdLst>
                  <a:gd name="T0" fmla="*/ 585 w 739"/>
                  <a:gd name="T1" fmla="*/ 119 h 739"/>
                  <a:gd name="T2" fmla="*/ 119 w 739"/>
                  <a:gd name="T3" fmla="*/ 153 h 739"/>
                  <a:gd name="T4" fmla="*/ 154 w 739"/>
                  <a:gd name="T5" fmla="*/ 619 h 739"/>
                  <a:gd name="T6" fmla="*/ 620 w 739"/>
                  <a:gd name="T7" fmla="*/ 585 h 739"/>
                  <a:gd name="T8" fmla="*/ 585 w 739"/>
                  <a:gd name="T9" fmla="*/ 119 h 739"/>
                  <a:gd name="T10" fmla="*/ 574 w 739"/>
                  <a:gd name="T11" fmla="*/ 546 h 739"/>
                  <a:gd name="T12" fmla="*/ 193 w 739"/>
                  <a:gd name="T13" fmla="*/ 574 h 739"/>
                  <a:gd name="T14" fmla="*/ 165 w 739"/>
                  <a:gd name="T15" fmla="*/ 193 h 739"/>
                  <a:gd name="T16" fmla="*/ 546 w 739"/>
                  <a:gd name="T17" fmla="*/ 165 h 739"/>
                  <a:gd name="T18" fmla="*/ 574 w 739"/>
                  <a:gd name="T19" fmla="*/ 546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739">
                    <a:moveTo>
                      <a:pt x="585" y="119"/>
                    </a:moveTo>
                    <a:cubicBezTo>
                      <a:pt x="447" y="0"/>
                      <a:pt x="239" y="15"/>
                      <a:pt x="119" y="153"/>
                    </a:cubicBezTo>
                    <a:cubicBezTo>
                      <a:pt x="0" y="291"/>
                      <a:pt x="15" y="500"/>
                      <a:pt x="154" y="619"/>
                    </a:cubicBezTo>
                    <a:cubicBezTo>
                      <a:pt x="292" y="739"/>
                      <a:pt x="500" y="723"/>
                      <a:pt x="620" y="585"/>
                    </a:cubicBezTo>
                    <a:cubicBezTo>
                      <a:pt x="739" y="447"/>
                      <a:pt x="724" y="238"/>
                      <a:pt x="585" y="119"/>
                    </a:cubicBezTo>
                    <a:close/>
                    <a:moveTo>
                      <a:pt x="574" y="546"/>
                    </a:moveTo>
                    <a:cubicBezTo>
                      <a:pt x="476" y="659"/>
                      <a:pt x="306" y="671"/>
                      <a:pt x="193" y="574"/>
                    </a:cubicBezTo>
                    <a:cubicBezTo>
                      <a:pt x="80" y="476"/>
                      <a:pt x="68" y="306"/>
                      <a:pt x="165" y="193"/>
                    </a:cubicBezTo>
                    <a:cubicBezTo>
                      <a:pt x="263" y="80"/>
                      <a:pt x="433" y="67"/>
                      <a:pt x="546" y="165"/>
                    </a:cubicBezTo>
                    <a:cubicBezTo>
                      <a:pt x="659" y="262"/>
                      <a:pt x="671" y="433"/>
                      <a:pt x="574" y="5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7" name="Freeform 569">
                <a:extLst>
                  <a:ext uri="{FF2B5EF4-FFF2-40B4-BE49-F238E27FC236}">
                    <a16:creationId xmlns:a16="http://schemas.microsoft.com/office/drawing/2014/main" id="{F1589A15-AC5B-489E-B7F9-69F1A51AB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770" y="1897169"/>
                <a:ext cx="59192" cy="55398"/>
              </a:xfrm>
              <a:custGeom>
                <a:avLst/>
                <a:gdLst>
                  <a:gd name="T0" fmla="*/ 38 w 78"/>
                  <a:gd name="T1" fmla="*/ 73 h 73"/>
                  <a:gd name="T2" fmla="*/ 78 w 78"/>
                  <a:gd name="T3" fmla="*/ 26 h 73"/>
                  <a:gd name="T4" fmla="*/ 10 w 78"/>
                  <a:gd name="T5" fmla="*/ 0 h 73"/>
                  <a:gd name="T6" fmla="*/ 0 w 78"/>
                  <a:gd name="T7" fmla="*/ 12 h 73"/>
                  <a:gd name="T8" fmla="*/ 38 w 78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38" y="73"/>
                    </a:moveTo>
                    <a:lnTo>
                      <a:pt x="78" y="26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8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8" name="Freeform 570">
                <a:extLst>
                  <a:ext uri="{FF2B5EF4-FFF2-40B4-BE49-F238E27FC236}">
                    <a16:creationId xmlns:a16="http://schemas.microsoft.com/office/drawing/2014/main" id="{B155522D-8376-4CC5-8CDD-52222E1B9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167" y="1969263"/>
                <a:ext cx="59192" cy="51604"/>
              </a:xfrm>
              <a:custGeom>
                <a:avLst/>
                <a:gdLst>
                  <a:gd name="T0" fmla="*/ 45 w 78"/>
                  <a:gd name="T1" fmla="*/ 68 h 68"/>
                  <a:gd name="T2" fmla="*/ 78 w 78"/>
                  <a:gd name="T3" fmla="*/ 16 h 68"/>
                  <a:gd name="T4" fmla="*/ 7 w 78"/>
                  <a:gd name="T5" fmla="*/ 0 h 68"/>
                  <a:gd name="T6" fmla="*/ 0 w 78"/>
                  <a:gd name="T7" fmla="*/ 11 h 68"/>
                  <a:gd name="T8" fmla="*/ 45 w 78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8">
                    <a:moveTo>
                      <a:pt x="45" y="68"/>
                    </a:moveTo>
                    <a:lnTo>
                      <a:pt x="78" y="16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45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9" name="Freeform 571">
                <a:extLst>
                  <a:ext uri="{FF2B5EF4-FFF2-40B4-BE49-F238E27FC236}">
                    <a16:creationId xmlns:a16="http://schemas.microsoft.com/office/drawing/2014/main" id="{DA1686BD-3EBD-42D4-A517-5D22CD897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3911" y="2048186"/>
                <a:ext cx="59192" cy="48568"/>
              </a:xfrm>
              <a:custGeom>
                <a:avLst/>
                <a:gdLst>
                  <a:gd name="T0" fmla="*/ 52 w 78"/>
                  <a:gd name="T1" fmla="*/ 64 h 64"/>
                  <a:gd name="T2" fmla="*/ 78 w 78"/>
                  <a:gd name="T3" fmla="*/ 7 h 64"/>
                  <a:gd name="T4" fmla="*/ 4 w 78"/>
                  <a:gd name="T5" fmla="*/ 0 h 64"/>
                  <a:gd name="T6" fmla="*/ 0 w 78"/>
                  <a:gd name="T7" fmla="*/ 12 h 64"/>
                  <a:gd name="T8" fmla="*/ 52 w 7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4">
                    <a:moveTo>
                      <a:pt x="52" y="64"/>
                    </a:moveTo>
                    <a:lnTo>
                      <a:pt x="78" y="7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52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0" name="Freeform 572">
                <a:extLst>
                  <a:ext uri="{FF2B5EF4-FFF2-40B4-BE49-F238E27FC236}">
                    <a16:creationId xmlns:a16="http://schemas.microsoft.com/office/drawing/2014/main" id="{D43401BF-3057-4E35-9327-E271585E7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556" y="2128627"/>
                <a:ext cx="56916" cy="44774"/>
              </a:xfrm>
              <a:custGeom>
                <a:avLst/>
                <a:gdLst>
                  <a:gd name="T0" fmla="*/ 59 w 75"/>
                  <a:gd name="T1" fmla="*/ 59 h 59"/>
                  <a:gd name="T2" fmla="*/ 75 w 75"/>
                  <a:gd name="T3" fmla="*/ 0 h 59"/>
                  <a:gd name="T4" fmla="*/ 2 w 75"/>
                  <a:gd name="T5" fmla="*/ 3 h 59"/>
                  <a:gd name="T6" fmla="*/ 0 w 75"/>
                  <a:gd name="T7" fmla="*/ 17 h 59"/>
                  <a:gd name="T8" fmla="*/ 59 w 75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9">
                    <a:moveTo>
                      <a:pt x="59" y="59"/>
                    </a:moveTo>
                    <a:lnTo>
                      <a:pt x="75" y="0"/>
                    </a:lnTo>
                    <a:lnTo>
                      <a:pt x="2" y="3"/>
                    </a:lnTo>
                    <a:lnTo>
                      <a:pt x="0" y="17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1" name="Freeform 573">
                <a:extLst>
                  <a:ext uri="{FF2B5EF4-FFF2-40B4-BE49-F238E27FC236}">
                    <a16:creationId xmlns:a16="http://schemas.microsoft.com/office/drawing/2014/main" id="{DA3F5893-655D-4FB9-9014-4A8AE6D0B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3825" y="2209827"/>
                <a:ext cx="55398" cy="46292"/>
              </a:xfrm>
              <a:custGeom>
                <a:avLst/>
                <a:gdLst>
                  <a:gd name="T0" fmla="*/ 63 w 73"/>
                  <a:gd name="T1" fmla="*/ 61 h 61"/>
                  <a:gd name="T2" fmla="*/ 73 w 73"/>
                  <a:gd name="T3" fmla="*/ 0 h 61"/>
                  <a:gd name="T4" fmla="*/ 2 w 73"/>
                  <a:gd name="T5" fmla="*/ 12 h 61"/>
                  <a:gd name="T6" fmla="*/ 0 w 73"/>
                  <a:gd name="T7" fmla="*/ 26 h 61"/>
                  <a:gd name="T8" fmla="*/ 63 w 73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1">
                    <a:moveTo>
                      <a:pt x="63" y="61"/>
                    </a:moveTo>
                    <a:lnTo>
                      <a:pt x="73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63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2" name="Freeform 574">
                <a:extLst>
                  <a:ext uri="{FF2B5EF4-FFF2-40B4-BE49-F238E27FC236}">
                    <a16:creationId xmlns:a16="http://schemas.microsoft.com/office/drawing/2014/main" id="{8C87C24F-FDF8-4E76-9570-D27F9F5B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236" y="2290268"/>
                <a:ext cx="53880" cy="48568"/>
              </a:xfrm>
              <a:custGeom>
                <a:avLst/>
                <a:gdLst>
                  <a:gd name="T0" fmla="*/ 69 w 71"/>
                  <a:gd name="T1" fmla="*/ 64 h 64"/>
                  <a:gd name="T2" fmla="*/ 71 w 71"/>
                  <a:gd name="T3" fmla="*/ 0 h 64"/>
                  <a:gd name="T4" fmla="*/ 0 w 71"/>
                  <a:gd name="T5" fmla="*/ 24 h 64"/>
                  <a:gd name="T6" fmla="*/ 0 w 71"/>
                  <a:gd name="T7" fmla="*/ 38 h 64"/>
                  <a:gd name="T8" fmla="*/ 69 w 71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69" y="64"/>
                    </a:moveTo>
                    <a:lnTo>
                      <a:pt x="71" y="0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69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3" name="Freeform 575">
                <a:extLst>
                  <a:ext uri="{FF2B5EF4-FFF2-40B4-BE49-F238E27FC236}">
                    <a16:creationId xmlns:a16="http://schemas.microsoft.com/office/drawing/2014/main" id="{6B4A5882-1059-4405-8628-C2E7166C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030" y="2372986"/>
                <a:ext cx="56916" cy="48568"/>
              </a:xfrm>
              <a:custGeom>
                <a:avLst/>
                <a:gdLst>
                  <a:gd name="T0" fmla="*/ 75 w 75"/>
                  <a:gd name="T1" fmla="*/ 64 h 64"/>
                  <a:gd name="T2" fmla="*/ 66 w 75"/>
                  <a:gd name="T3" fmla="*/ 0 h 64"/>
                  <a:gd name="T4" fmla="*/ 0 w 75"/>
                  <a:gd name="T5" fmla="*/ 33 h 64"/>
                  <a:gd name="T6" fmla="*/ 2 w 75"/>
                  <a:gd name="T7" fmla="*/ 48 h 64"/>
                  <a:gd name="T8" fmla="*/ 75 w 75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4">
                    <a:moveTo>
                      <a:pt x="75" y="64"/>
                    </a:moveTo>
                    <a:lnTo>
                      <a:pt x="66" y="0"/>
                    </a:lnTo>
                    <a:lnTo>
                      <a:pt x="0" y="33"/>
                    </a:lnTo>
                    <a:lnTo>
                      <a:pt x="2" y="48"/>
                    </a:lnTo>
                    <a:lnTo>
                      <a:pt x="75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4" name="Freeform 576">
                <a:extLst>
                  <a:ext uri="{FF2B5EF4-FFF2-40B4-BE49-F238E27FC236}">
                    <a16:creationId xmlns:a16="http://schemas.microsoft.com/office/drawing/2014/main" id="{39BDABFD-7B56-4731-AE31-4AFADC019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485" y="2455703"/>
                <a:ext cx="57675" cy="44774"/>
              </a:xfrm>
              <a:custGeom>
                <a:avLst/>
                <a:gdLst>
                  <a:gd name="T0" fmla="*/ 76 w 76"/>
                  <a:gd name="T1" fmla="*/ 59 h 59"/>
                  <a:gd name="T2" fmla="*/ 60 w 76"/>
                  <a:gd name="T3" fmla="*/ 0 h 59"/>
                  <a:gd name="T4" fmla="*/ 0 w 76"/>
                  <a:gd name="T5" fmla="*/ 43 h 59"/>
                  <a:gd name="T6" fmla="*/ 3 w 76"/>
                  <a:gd name="T7" fmla="*/ 55 h 59"/>
                  <a:gd name="T8" fmla="*/ 76 w 76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9">
                    <a:moveTo>
                      <a:pt x="76" y="59"/>
                    </a:moveTo>
                    <a:lnTo>
                      <a:pt x="60" y="0"/>
                    </a:lnTo>
                    <a:lnTo>
                      <a:pt x="0" y="43"/>
                    </a:lnTo>
                    <a:lnTo>
                      <a:pt x="3" y="55"/>
                    </a:lnTo>
                    <a:lnTo>
                      <a:pt x="76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5" name="Freeform 577">
                <a:extLst>
                  <a:ext uri="{FF2B5EF4-FFF2-40B4-BE49-F238E27FC236}">
                    <a16:creationId xmlns:a16="http://schemas.microsoft.com/office/drawing/2014/main" id="{CCA37666-28C6-44C3-8975-8D96FAEC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322" y="2534626"/>
                <a:ext cx="59192" cy="48568"/>
              </a:xfrm>
              <a:custGeom>
                <a:avLst/>
                <a:gdLst>
                  <a:gd name="T0" fmla="*/ 78 w 78"/>
                  <a:gd name="T1" fmla="*/ 57 h 64"/>
                  <a:gd name="T2" fmla="*/ 55 w 78"/>
                  <a:gd name="T3" fmla="*/ 0 h 64"/>
                  <a:gd name="T4" fmla="*/ 0 w 78"/>
                  <a:gd name="T5" fmla="*/ 50 h 64"/>
                  <a:gd name="T6" fmla="*/ 5 w 78"/>
                  <a:gd name="T7" fmla="*/ 64 h 64"/>
                  <a:gd name="T8" fmla="*/ 78 w 78"/>
                  <a:gd name="T9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4">
                    <a:moveTo>
                      <a:pt x="78" y="57"/>
                    </a:moveTo>
                    <a:lnTo>
                      <a:pt x="55" y="0"/>
                    </a:lnTo>
                    <a:lnTo>
                      <a:pt x="0" y="50"/>
                    </a:lnTo>
                    <a:lnTo>
                      <a:pt x="5" y="64"/>
                    </a:lnTo>
                    <a:lnTo>
                      <a:pt x="78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6" name="Freeform 578">
                <a:extLst>
                  <a:ext uri="{FF2B5EF4-FFF2-40B4-BE49-F238E27FC236}">
                    <a16:creationId xmlns:a16="http://schemas.microsoft.com/office/drawing/2014/main" id="{641F9741-EFFE-48AD-B39E-32CF2F3CA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784" y="2610514"/>
                <a:ext cx="61469" cy="51604"/>
              </a:xfrm>
              <a:custGeom>
                <a:avLst/>
                <a:gdLst>
                  <a:gd name="T0" fmla="*/ 81 w 81"/>
                  <a:gd name="T1" fmla="*/ 54 h 68"/>
                  <a:gd name="T2" fmla="*/ 48 w 81"/>
                  <a:gd name="T3" fmla="*/ 0 h 68"/>
                  <a:gd name="T4" fmla="*/ 0 w 81"/>
                  <a:gd name="T5" fmla="*/ 57 h 68"/>
                  <a:gd name="T6" fmla="*/ 7 w 81"/>
                  <a:gd name="T7" fmla="*/ 68 h 68"/>
                  <a:gd name="T8" fmla="*/ 81 w 81"/>
                  <a:gd name="T9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8">
                    <a:moveTo>
                      <a:pt x="81" y="54"/>
                    </a:moveTo>
                    <a:lnTo>
                      <a:pt x="48" y="0"/>
                    </a:lnTo>
                    <a:lnTo>
                      <a:pt x="0" y="57"/>
                    </a:lnTo>
                    <a:lnTo>
                      <a:pt x="7" y="68"/>
                    </a:lnTo>
                    <a:lnTo>
                      <a:pt x="81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7" name="Freeform 579">
                <a:extLst>
                  <a:ext uri="{FF2B5EF4-FFF2-40B4-BE49-F238E27FC236}">
                    <a16:creationId xmlns:a16="http://schemas.microsoft.com/office/drawing/2014/main" id="{68CD98C9-8B21-4D4A-9D1C-17D72796A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46" y="2680331"/>
                <a:ext cx="59192" cy="55398"/>
              </a:xfrm>
              <a:custGeom>
                <a:avLst/>
                <a:gdLst>
                  <a:gd name="T0" fmla="*/ 78 w 78"/>
                  <a:gd name="T1" fmla="*/ 47 h 73"/>
                  <a:gd name="T2" fmla="*/ 38 w 78"/>
                  <a:gd name="T3" fmla="*/ 0 h 73"/>
                  <a:gd name="T4" fmla="*/ 0 w 78"/>
                  <a:gd name="T5" fmla="*/ 62 h 73"/>
                  <a:gd name="T6" fmla="*/ 9 w 78"/>
                  <a:gd name="T7" fmla="*/ 73 h 73"/>
                  <a:gd name="T8" fmla="*/ 78 w 78"/>
                  <a:gd name="T9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47"/>
                    </a:moveTo>
                    <a:lnTo>
                      <a:pt x="38" y="0"/>
                    </a:lnTo>
                    <a:lnTo>
                      <a:pt x="0" y="62"/>
                    </a:lnTo>
                    <a:lnTo>
                      <a:pt x="9" y="73"/>
                    </a:lnTo>
                    <a:lnTo>
                      <a:pt x="78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8" name="Freeform 580">
                <a:extLst>
                  <a:ext uri="{FF2B5EF4-FFF2-40B4-BE49-F238E27FC236}">
                    <a16:creationId xmlns:a16="http://schemas.microsoft.com/office/drawing/2014/main" id="{6B892907-8878-4261-A21A-80290CA1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8856" y="2741800"/>
                <a:ext cx="57675" cy="59192"/>
              </a:xfrm>
              <a:custGeom>
                <a:avLst/>
                <a:gdLst>
                  <a:gd name="T0" fmla="*/ 76 w 76"/>
                  <a:gd name="T1" fmla="*/ 42 h 78"/>
                  <a:gd name="T2" fmla="*/ 29 w 76"/>
                  <a:gd name="T3" fmla="*/ 0 h 78"/>
                  <a:gd name="T4" fmla="*/ 0 w 76"/>
                  <a:gd name="T5" fmla="*/ 68 h 78"/>
                  <a:gd name="T6" fmla="*/ 10 w 76"/>
                  <a:gd name="T7" fmla="*/ 78 h 78"/>
                  <a:gd name="T8" fmla="*/ 76 w 76"/>
                  <a:gd name="T9" fmla="*/ 4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8">
                    <a:moveTo>
                      <a:pt x="76" y="42"/>
                    </a:moveTo>
                    <a:lnTo>
                      <a:pt x="29" y="0"/>
                    </a:lnTo>
                    <a:lnTo>
                      <a:pt x="0" y="68"/>
                    </a:lnTo>
                    <a:lnTo>
                      <a:pt x="10" y="78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9" name="Freeform 581">
                <a:extLst>
                  <a:ext uri="{FF2B5EF4-FFF2-40B4-BE49-F238E27FC236}">
                    <a16:creationId xmlns:a16="http://schemas.microsoft.com/office/drawing/2014/main" id="{75B490C5-490E-4944-9248-49B5F9EAC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9432" y="2797198"/>
                <a:ext cx="53880" cy="59192"/>
              </a:xfrm>
              <a:custGeom>
                <a:avLst/>
                <a:gdLst>
                  <a:gd name="T0" fmla="*/ 71 w 71"/>
                  <a:gd name="T1" fmla="*/ 35 h 78"/>
                  <a:gd name="T2" fmla="*/ 19 w 71"/>
                  <a:gd name="T3" fmla="*/ 0 h 78"/>
                  <a:gd name="T4" fmla="*/ 0 w 71"/>
                  <a:gd name="T5" fmla="*/ 71 h 78"/>
                  <a:gd name="T6" fmla="*/ 12 w 71"/>
                  <a:gd name="T7" fmla="*/ 78 h 78"/>
                  <a:gd name="T8" fmla="*/ 71 w 71"/>
                  <a:gd name="T9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71" y="35"/>
                    </a:moveTo>
                    <a:lnTo>
                      <a:pt x="19" y="0"/>
                    </a:lnTo>
                    <a:lnTo>
                      <a:pt x="0" y="71"/>
                    </a:lnTo>
                    <a:lnTo>
                      <a:pt x="12" y="78"/>
                    </a:lnTo>
                    <a:lnTo>
                      <a:pt x="71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0" name="Freeform 582">
                <a:extLst>
                  <a:ext uri="{FF2B5EF4-FFF2-40B4-BE49-F238E27FC236}">
                    <a16:creationId xmlns:a16="http://schemas.microsoft.com/office/drawing/2014/main" id="{D4F99B32-9ACC-4B2B-9F95-44B1DB395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6078" y="2841972"/>
                <a:ext cx="48568" cy="59192"/>
              </a:xfrm>
              <a:custGeom>
                <a:avLst/>
                <a:gdLst>
                  <a:gd name="T0" fmla="*/ 64 w 64"/>
                  <a:gd name="T1" fmla="*/ 29 h 78"/>
                  <a:gd name="T2" fmla="*/ 10 w 64"/>
                  <a:gd name="T3" fmla="*/ 0 h 78"/>
                  <a:gd name="T4" fmla="*/ 0 w 64"/>
                  <a:gd name="T5" fmla="*/ 74 h 78"/>
                  <a:gd name="T6" fmla="*/ 12 w 64"/>
                  <a:gd name="T7" fmla="*/ 78 h 78"/>
                  <a:gd name="T8" fmla="*/ 64 w 64"/>
                  <a:gd name="T9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8">
                    <a:moveTo>
                      <a:pt x="64" y="29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12" y="78"/>
                    </a:lnTo>
                    <a:lnTo>
                      <a:pt x="64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1" name="Freeform 583">
                <a:extLst>
                  <a:ext uri="{FF2B5EF4-FFF2-40B4-BE49-F238E27FC236}">
                    <a16:creationId xmlns:a16="http://schemas.microsoft.com/office/drawing/2014/main" id="{F26BAE0E-7F49-4073-99C3-FBB5D4A78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8796" y="2877639"/>
                <a:ext cx="44774" cy="59951"/>
              </a:xfrm>
              <a:custGeom>
                <a:avLst/>
                <a:gdLst>
                  <a:gd name="T0" fmla="*/ 59 w 59"/>
                  <a:gd name="T1" fmla="*/ 19 h 79"/>
                  <a:gd name="T2" fmla="*/ 0 w 59"/>
                  <a:gd name="T3" fmla="*/ 0 h 79"/>
                  <a:gd name="T4" fmla="*/ 0 w 59"/>
                  <a:gd name="T5" fmla="*/ 74 h 79"/>
                  <a:gd name="T6" fmla="*/ 12 w 59"/>
                  <a:gd name="T7" fmla="*/ 79 h 79"/>
                  <a:gd name="T8" fmla="*/ 59 w 59"/>
                  <a:gd name="T9" fmla="*/ 1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9">
                    <a:moveTo>
                      <a:pt x="59" y="19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" y="79"/>
                    </a:lnTo>
                    <a:lnTo>
                      <a:pt x="59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2" name="Freeform 584">
                <a:extLst>
                  <a:ext uri="{FF2B5EF4-FFF2-40B4-BE49-F238E27FC236}">
                    <a16:creationId xmlns:a16="http://schemas.microsoft.com/office/drawing/2014/main" id="{9B9E2D25-F9F8-438A-9613-1A000AFF0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719" y="2901164"/>
                <a:ext cx="47050" cy="57675"/>
              </a:xfrm>
              <a:custGeom>
                <a:avLst/>
                <a:gdLst>
                  <a:gd name="T0" fmla="*/ 62 w 62"/>
                  <a:gd name="T1" fmla="*/ 12 h 76"/>
                  <a:gd name="T2" fmla="*/ 0 w 62"/>
                  <a:gd name="T3" fmla="*/ 0 h 76"/>
                  <a:gd name="T4" fmla="*/ 10 w 62"/>
                  <a:gd name="T5" fmla="*/ 74 h 76"/>
                  <a:gd name="T6" fmla="*/ 24 w 62"/>
                  <a:gd name="T7" fmla="*/ 76 h 76"/>
                  <a:gd name="T8" fmla="*/ 62 w 62"/>
                  <a:gd name="T9" fmla="*/ 1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6">
                    <a:moveTo>
                      <a:pt x="62" y="12"/>
                    </a:moveTo>
                    <a:lnTo>
                      <a:pt x="0" y="0"/>
                    </a:lnTo>
                    <a:lnTo>
                      <a:pt x="10" y="74"/>
                    </a:lnTo>
                    <a:lnTo>
                      <a:pt x="24" y="76"/>
                    </a:lnTo>
                    <a:lnTo>
                      <a:pt x="62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3" name="Freeform 585">
                <a:extLst>
                  <a:ext uri="{FF2B5EF4-FFF2-40B4-BE49-F238E27FC236}">
                    <a16:creationId xmlns:a16="http://schemas.microsoft.com/office/drawing/2014/main" id="{850B5111-52AB-4D27-BFF8-46279C18B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8919" y="2914065"/>
                <a:ext cx="48568" cy="53880"/>
              </a:xfrm>
              <a:custGeom>
                <a:avLst/>
                <a:gdLst>
                  <a:gd name="T0" fmla="*/ 64 w 64"/>
                  <a:gd name="T1" fmla="*/ 5 h 71"/>
                  <a:gd name="T2" fmla="*/ 0 w 64"/>
                  <a:gd name="T3" fmla="*/ 0 h 71"/>
                  <a:gd name="T4" fmla="*/ 21 w 64"/>
                  <a:gd name="T5" fmla="*/ 71 h 71"/>
                  <a:gd name="T6" fmla="*/ 35 w 64"/>
                  <a:gd name="T7" fmla="*/ 71 h 71"/>
                  <a:gd name="T8" fmla="*/ 64 w 64"/>
                  <a:gd name="T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64" y="5"/>
                    </a:moveTo>
                    <a:lnTo>
                      <a:pt x="0" y="0"/>
                    </a:lnTo>
                    <a:lnTo>
                      <a:pt x="21" y="71"/>
                    </a:lnTo>
                    <a:lnTo>
                      <a:pt x="35" y="71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4" name="Freeform 586">
                <a:extLst>
                  <a:ext uri="{FF2B5EF4-FFF2-40B4-BE49-F238E27FC236}">
                    <a16:creationId xmlns:a16="http://schemas.microsoft.com/office/drawing/2014/main" id="{2EAB5424-248D-4B96-B167-2F4B1773C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1637" y="2911789"/>
                <a:ext cx="48568" cy="56157"/>
              </a:xfrm>
              <a:custGeom>
                <a:avLst/>
                <a:gdLst>
                  <a:gd name="T0" fmla="*/ 64 w 64"/>
                  <a:gd name="T1" fmla="*/ 0 h 74"/>
                  <a:gd name="T2" fmla="*/ 0 w 64"/>
                  <a:gd name="T3" fmla="*/ 5 h 74"/>
                  <a:gd name="T4" fmla="*/ 30 w 64"/>
                  <a:gd name="T5" fmla="*/ 74 h 74"/>
                  <a:gd name="T6" fmla="*/ 45 w 64"/>
                  <a:gd name="T7" fmla="*/ 71 h 74"/>
                  <a:gd name="T8" fmla="*/ 64 w 6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4">
                    <a:moveTo>
                      <a:pt x="64" y="0"/>
                    </a:moveTo>
                    <a:lnTo>
                      <a:pt x="0" y="5"/>
                    </a:lnTo>
                    <a:lnTo>
                      <a:pt x="30" y="74"/>
                    </a:lnTo>
                    <a:lnTo>
                      <a:pt x="45" y="7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5" name="Freeform 587">
                <a:extLst>
                  <a:ext uri="{FF2B5EF4-FFF2-40B4-BE49-F238E27FC236}">
                    <a16:creationId xmlns:a16="http://schemas.microsoft.com/office/drawing/2014/main" id="{86B3E19D-CDDF-4FA4-B15D-435434655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354" y="2895852"/>
                <a:ext cx="46292" cy="57675"/>
              </a:xfrm>
              <a:custGeom>
                <a:avLst/>
                <a:gdLst>
                  <a:gd name="T0" fmla="*/ 61 w 61"/>
                  <a:gd name="T1" fmla="*/ 0 h 76"/>
                  <a:gd name="T2" fmla="*/ 0 w 61"/>
                  <a:gd name="T3" fmla="*/ 14 h 76"/>
                  <a:gd name="T4" fmla="*/ 40 w 61"/>
                  <a:gd name="T5" fmla="*/ 76 h 76"/>
                  <a:gd name="T6" fmla="*/ 52 w 61"/>
                  <a:gd name="T7" fmla="*/ 74 h 76"/>
                  <a:gd name="T8" fmla="*/ 61 w 61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6">
                    <a:moveTo>
                      <a:pt x="61" y="0"/>
                    </a:moveTo>
                    <a:lnTo>
                      <a:pt x="0" y="14"/>
                    </a:lnTo>
                    <a:lnTo>
                      <a:pt x="40" y="76"/>
                    </a:lnTo>
                    <a:lnTo>
                      <a:pt x="52" y="74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6" name="Freeform 588">
                <a:extLst>
                  <a:ext uri="{FF2B5EF4-FFF2-40B4-BE49-F238E27FC236}">
                    <a16:creationId xmlns:a16="http://schemas.microsoft.com/office/drawing/2014/main" id="{F83CF6E7-DC7E-4629-AC38-B5808DC1E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795" y="2867015"/>
                <a:ext cx="44774" cy="61469"/>
              </a:xfrm>
              <a:custGeom>
                <a:avLst/>
                <a:gdLst>
                  <a:gd name="T0" fmla="*/ 57 w 59"/>
                  <a:gd name="T1" fmla="*/ 0 h 81"/>
                  <a:gd name="T2" fmla="*/ 0 w 59"/>
                  <a:gd name="T3" fmla="*/ 24 h 81"/>
                  <a:gd name="T4" fmla="*/ 47 w 59"/>
                  <a:gd name="T5" fmla="*/ 81 h 81"/>
                  <a:gd name="T6" fmla="*/ 59 w 59"/>
                  <a:gd name="T7" fmla="*/ 74 h 81"/>
                  <a:gd name="T8" fmla="*/ 57 w 59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1">
                    <a:moveTo>
                      <a:pt x="57" y="0"/>
                    </a:moveTo>
                    <a:lnTo>
                      <a:pt x="0" y="24"/>
                    </a:lnTo>
                    <a:lnTo>
                      <a:pt x="47" y="81"/>
                    </a:lnTo>
                    <a:lnTo>
                      <a:pt x="59" y="74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7" name="Freeform 589">
                <a:extLst>
                  <a:ext uri="{FF2B5EF4-FFF2-40B4-BE49-F238E27FC236}">
                    <a16:creationId xmlns:a16="http://schemas.microsoft.com/office/drawing/2014/main" id="{9B949E8A-DA56-4A21-9725-99018DF34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924" y="2829830"/>
                <a:ext cx="50845" cy="60710"/>
              </a:xfrm>
              <a:custGeom>
                <a:avLst/>
                <a:gdLst>
                  <a:gd name="T0" fmla="*/ 55 w 67"/>
                  <a:gd name="T1" fmla="*/ 0 h 80"/>
                  <a:gd name="T2" fmla="*/ 0 w 67"/>
                  <a:gd name="T3" fmla="*/ 30 h 80"/>
                  <a:gd name="T4" fmla="*/ 55 w 67"/>
                  <a:gd name="T5" fmla="*/ 80 h 80"/>
                  <a:gd name="T6" fmla="*/ 67 w 67"/>
                  <a:gd name="T7" fmla="*/ 73 h 80"/>
                  <a:gd name="T8" fmla="*/ 55 w 67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0">
                    <a:moveTo>
                      <a:pt x="55" y="0"/>
                    </a:moveTo>
                    <a:lnTo>
                      <a:pt x="0" y="30"/>
                    </a:lnTo>
                    <a:lnTo>
                      <a:pt x="55" y="80"/>
                    </a:lnTo>
                    <a:lnTo>
                      <a:pt x="67" y="73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8" name="Freeform 590">
                <a:extLst>
                  <a:ext uri="{FF2B5EF4-FFF2-40B4-BE49-F238E27FC236}">
                    <a16:creationId xmlns:a16="http://schemas.microsoft.com/office/drawing/2014/main" id="{E1FF1983-38F2-417B-97B4-BE235FE7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018" y="2781262"/>
                <a:ext cx="53880" cy="59192"/>
              </a:xfrm>
              <a:custGeom>
                <a:avLst/>
                <a:gdLst>
                  <a:gd name="T0" fmla="*/ 50 w 71"/>
                  <a:gd name="T1" fmla="*/ 0 h 78"/>
                  <a:gd name="T2" fmla="*/ 0 w 71"/>
                  <a:gd name="T3" fmla="*/ 38 h 78"/>
                  <a:gd name="T4" fmla="*/ 59 w 71"/>
                  <a:gd name="T5" fmla="*/ 78 h 78"/>
                  <a:gd name="T6" fmla="*/ 71 w 71"/>
                  <a:gd name="T7" fmla="*/ 71 h 78"/>
                  <a:gd name="T8" fmla="*/ 50 w 7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0" y="0"/>
                    </a:moveTo>
                    <a:lnTo>
                      <a:pt x="0" y="38"/>
                    </a:lnTo>
                    <a:lnTo>
                      <a:pt x="59" y="78"/>
                    </a:lnTo>
                    <a:lnTo>
                      <a:pt x="71" y="71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9" name="Freeform 591">
                <a:extLst>
                  <a:ext uri="{FF2B5EF4-FFF2-40B4-BE49-F238E27FC236}">
                    <a16:creationId xmlns:a16="http://schemas.microsoft.com/office/drawing/2014/main" id="{8A5FF5BA-8EEF-4480-9C8C-0CF5D6070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004" y="2725105"/>
                <a:ext cx="59192" cy="57675"/>
              </a:xfrm>
              <a:custGeom>
                <a:avLst/>
                <a:gdLst>
                  <a:gd name="T0" fmla="*/ 45 w 78"/>
                  <a:gd name="T1" fmla="*/ 0 h 76"/>
                  <a:gd name="T2" fmla="*/ 0 w 78"/>
                  <a:gd name="T3" fmla="*/ 43 h 76"/>
                  <a:gd name="T4" fmla="*/ 68 w 78"/>
                  <a:gd name="T5" fmla="*/ 76 h 76"/>
                  <a:gd name="T6" fmla="*/ 78 w 78"/>
                  <a:gd name="T7" fmla="*/ 67 h 76"/>
                  <a:gd name="T8" fmla="*/ 45 w 7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6">
                    <a:moveTo>
                      <a:pt x="45" y="0"/>
                    </a:moveTo>
                    <a:lnTo>
                      <a:pt x="0" y="43"/>
                    </a:lnTo>
                    <a:lnTo>
                      <a:pt x="68" y="76"/>
                    </a:lnTo>
                    <a:lnTo>
                      <a:pt x="78" y="67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0" name="Freeform 592">
                <a:extLst>
                  <a:ext uri="{FF2B5EF4-FFF2-40B4-BE49-F238E27FC236}">
                    <a16:creationId xmlns:a16="http://schemas.microsoft.com/office/drawing/2014/main" id="{C30CF1DD-9F95-4AF1-8CF4-8A0556F7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2679" y="2660600"/>
                <a:ext cx="59192" cy="53880"/>
              </a:xfrm>
              <a:custGeom>
                <a:avLst/>
                <a:gdLst>
                  <a:gd name="T0" fmla="*/ 37 w 78"/>
                  <a:gd name="T1" fmla="*/ 0 h 71"/>
                  <a:gd name="T2" fmla="*/ 0 w 78"/>
                  <a:gd name="T3" fmla="*/ 50 h 71"/>
                  <a:gd name="T4" fmla="*/ 70 w 78"/>
                  <a:gd name="T5" fmla="*/ 71 h 71"/>
                  <a:gd name="T6" fmla="*/ 78 w 78"/>
                  <a:gd name="T7" fmla="*/ 59 h 71"/>
                  <a:gd name="T8" fmla="*/ 37 w 78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1">
                    <a:moveTo>
                      <a:pt x="37" y="0"/>
                    </a:moveTo>
                    <a:lnTo>
                      <a:pt x="0" y="50"/>
                    </a:lnTo>
                    <a:lnTo>
                      <a:pt x="70" y="71"/>
                    </a:lnTo>
                    <a:lnTo>
                      <a:pt x="78" y="59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1" name="Freeform 593">
                <a:extLst>
                  <a:ext uri="{FF2B5EF4-FFF2-40B4-BE49-F238E27FC236}">
                    <a16:creationId xmlns:a16="http://schemas.microsoft.com/office/drawing/2014/main" id="{78D433EC-86D2-4E0C-A315-D96C0EAAF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971" y="2588507"/>
                <a:ext cx="60710" cy="50845"/>
              </a:xfrm>
              <a:custGeom>
                <a:avLst/>
                <a:gdLst>
                  <a:gd name="T0" fmla="*/ 31 w 80"/>
                  <a:gd name="T1" fmla="*/ 0 h 67"/>
                  <a:gd name="T2" fmla="*/ 0 w 80"/>
                  <a:gd name="T3" fmla="*/ 55 h 67"/>
                  <a:gd name="T4" fmla="*/ 73 w 80"/>
                  <a:gd name="T5" fmla="*/ 67 h 67"/>
                  <a:gd name="T6" fmla="*/ 80 w 80"/>
                  <a:gd name="T7" fmla="*/ 55 h 67"/>
                  <a:gd name="T8" fmla="*/ 31 w 80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7">
                    <a:moveTo>
                      <a:pt x="31" y="0"/>
                    </a:moveTo>
                    <a:lnTo>
                      <a:pt x="0" y="55"/>
                    </a:lnTo>
                    <a:lnTo>
                      <a:pt x="73" y="67"/>
                    </a:lnTo>
                    <a:lnTo>
                      <a:pt x="80" y="5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2" name="Freeform 594">
                <a:extLst>
                  <a:ext uri="{FF2B5EF4-FFF2-40B4-BE49-F238E27FC236}">
                    <a16:creationId xmlns:a16="http://schemas.microsoft.com/office/drawing/2014/main" id="{8DE338BC-C5D7-405C-9FF0-1F24B052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6914" y="2511101"/>
                <a:ext cx="60710" cy="47050"/>
              </a:xfrm>
              <a:custGeom>
                <a:avLst/>
                <a:gdLst>
                  <a:gd name="T0" fmla="*/ 23 w 80"/>
                  <a:gd name="T1" fmla="*/ 0 h 62"/>
                  <a:gd name="T2" fmla="*/ 0 w 80"/>
                  <a:gd name="T3" fmla="*/ 60 h 62"/>
                  <a:gd name="T4" fmla="*/ 75 w 80"/>
                  <a:gd name="T5" fmla="*/ 62 h 62"/>
                  <a:gd name="T6" fmla="*/ 80 w 80"/>
                  <a:gd name="T7" fmla="*/ 48 h 62"/>
                  <a:gd name="T8" fmla="*/ 23 w 8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2">
                    <a:moveTo>
                      <a:pt x="23" y="0"/>
                    </a:moveTo>
                    <a:lnTo>
                      <a:pt x="0" y="60"/>
                    </a:lnTo>
                    <a:lnTo>
                      <a:pt x="75" y="62"/>
                    </a:lnTo>
                    <a:lnTo>
                      <a:pt x="80" y="4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3" name="Freeform 595">
                <a:extLst>
                  <a:ext uri="{FF2B5EF4-FFF2-40B4-BE49-F238E27FC236}">
                    <a16:creationId xmlns:a16="http://schemas.microsoft.com/office/drawing/2014/main" id="{A56AB812-1612-436C-9AD2-A5CE69D5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752" y="2432178"/>
                <a:ext cx="56916" cy="45533"/>
              </a:xfrm>
              <a:custGeom>
                <a:avLst/>
                <a:gdLst>
                  <a:gd name="T0" fmla="*/ 11 w 75"/>
                  <a:gd name="T1" fmla="*/ 0 h 60"/>
                  <a:gd name="T2" fmla="*/ 0 w 75"/>
                  <a:gd name="T3" fmla="*/ 60 h 60"/>
                  <a:gd name="T4" fmla="*/ 71 w 75"/>
                  <a:gd name="T5" fmla="*/ 52 h 60"/>
                  <a:gd name="T6" fmla="*/ 75 w 75"/>
                  <a:gd name="T7" fmla="*/ 38 h 60"/>
                  <a:gd name="T8" fmla="*/ 11 w 7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0">
                    <a:moveTo>
                      <a:pt x="11" y="0"/>
                    </a:moveTo>
                    <a:lnTo>
                      <a:pt x="0" y="60"/>
                    </a:lnTo>
                    <a:lnTo>
                      <a:pt x="71" y="52"/>
                    </a:lnTo>
                    <a:lnTo>
                      <a:pt x="75" y="3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4" name="Freeform 596">
                <a:extLst>
                  <a:ext uri="{FF2B5EF4-FFF2-40B4-BE49-F238E27FC236}">
                    <a16:creationId xmlns:a16="http://schemas.microsoft.com/office/drawing/2014/main" id="{0C1EF92E-CD47-40FE-95B9-27758F2A2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170" y="2349460"/>
                <a:ext cx="55398" cy="47050"/>
              </a:xfrm>
              <a:custGeom>
                <a:avLst/>
                <a:gdLst>
                  <a:gd name="T0" fmla="*/ 7 w 73"/>
                  <a:gd name="T1" fmla="*/ 0 h 62"/>
                  <a:gd name="T2" fmla="*/ 0 w 73"/>
                  <a:gd name="T3" fmla="*/ 62 h 62"/>
                  <a:gd name="T4" fmla="*/ 73 w 73"/>
                  <a:gd name="T5" fmla="*/ 43 h 62"/>
                  <a:gd name="T6" fmla="*/ 73 w 73"/>
                  <a:gd name="T7" fmla="*/ 29 h 62"/>
                  <a:gd name="T8" fmla="*/ 7 w 7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2">
                    <a:moveTo>
                      <a:pt x="7" y="0"/>
                    </a:moveTo>
                    <a:lnTo>
                      <a:pt x="0" y="62"/>
                    </a:lnTo>
                    <a:lnTo>
                      <a:pt x="73" y="43"/>
                    </a:lnTo>
                    <a:lnTo>
                      <a:pt x="73" y="29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5" name="Freeform 597">
                <a:extLst>
                  <a:ext uri="{FF2B5EF4-FFF2-40B4-BE49-F238E27FC236}">
                    <a16:creationId xmlns:a16="http://schemas.microsoft.com/office/drawing/2014/main" id="{9EB91ED2-B963-4A11-8397-22B245248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1688" y="2267502"/>
                <a:ext cx="55398" cy="46292"/>
              </a:xfrm>
              <a:custGeom>
                <a:avLst/>
                <a:gdLst>
                  <a:gd name="T0" fmla="*/ 0 w 73"/>
                  <a:gd name="T1" fmla="*/ 0 h 61"/>
                  <a:gd name="T2" fmla="*/ 5 w 73"/>
                  <a:gd name="T3" fmla="*/ 61 h 61"/>
                  <a:gd name="T4" fmla="*/ 73 w 73"/>
                  <a:gd name="T5" fmla="*/ 33 h 61"/>
                  <a:gd name="T6" fmla="*/ 71 w 73"/>
                  <a:gd name="T7" fmla="*/ 18 h 61"/>
                  <a:gd name="T8" fmla="*/ 0 w 73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1">
                    <a:moveTo>
                      <a:pt x="0" y="0"/>
                    </a:moveTo>
                    <a:lnTo>
                      <a:pt x="5" y="61"/>
                    </a:lnTo>
                    <a:lnTo>
                      <a:pt x="73" y="33"/>
                    </a:lnTo>
                    <a:lnTo>
                      <a:pt x="7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6" name="Freeform 598">
                <a:extLst>
                  <a:ext uri="{FF2B5EF4-FFF2-40B4-BE49-F238E27FC236}">
                    <a16:creationId xmlns:a16="http://schemas.microsoft.com/office/drawing/2014/main" id="{FD7B3FA3-2EC0-45A4-B5F9-3316DFE36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787" y="2184784"/>
                <a:ext cx="57675" cy="46292"/>
              </a:xfrm>
              <a:custGeom>
                <a:avLst/>
                <a:gdLst>
                  <a:gd name="T0" fmla="*/ 0 w 76"/>
                  <a:gd name="T1" fmla="*/ 0 h 61"/>
                  <a:gd name="T2" fmla="*/ 12 w 76"/>
                  <a:gd name="T3" fmla="*/ 61 h 61"/>
                  <a:gd name="T4" fmla="*/ 76 w 76"/>
                  <a:gd name="T5" fmla="*/ 23 h 61"/>
                  <a:gd name="T6" fmla="*/ 74 w 76"/>
                  <a:gd name="T7" fmla="*/ 11 h 61"/>
                  <a:gd name="T8" fmla="*/ 0 w 7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1">
                    <a:moveTo>
                      <a:pt x="0" y="0"/>
                    </a:moveTo>
                    <a:lnTo>
                      <a:pt x="12" y="61"/>
                    </a:lnTo>
                    <a:lnTo>
                      <a:pt x="76" y="23"/>
                    </a:lnTo>
                    <a:lnTo>
                      <a:pt x="74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7" name="Freeform 599">
                <a:extLst>
                  <a:ext uri="{FF2B5EF4-FFF2-40B4-BE49-F238E27FC236}">
                    <a16:creationId xmlns:a16="http://schemas.microsoft.com/office/drawing/2014/main" id="{2F9982C9-79A1-48BD-96C7-A0FF4EA9F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3744" y="2105102"/>
                <a:ext cx="59192" cy="45533"/>
              </a:xfrm>
              <a:custGeom>
                <a:avLst/>
                <a:gdLst>
                  <a:gd name="T0" fmla="*/ 0 w 78"/>
                  <a:gd name="T1" fmla="*/ 0 h 60"/>
                  <a:gd name="T2" fmla="*/ 21 w 78"/>
                  <a:gd name="T3" fmla="*/ 60 h 60"/>
                  <a:gd name="T4" fmla="*/ 78 w 78"/>
                  <a:gd name="T5" fmla="*/ 15 h 60"/>
                  <a:gd name="T6" fmla="*/ 74 w 78"/>
                  <a:gd name="T7" fmla="*/ 0 h 60"/>
                  <a:gd name="T8" fmla="*/ 0 w 7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0">
                    <a:moveTo>
                      <a:pt x="0" y="0"/>
                    </a:moveTo>
                    <a:lnTo>
                      <a:pt x="21" y="60"/>
                    </a:lnTo>
                    <a:lnTo>
                      <a:pt x="78" y="15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8" name="Freeform 600">
                <a:extLst>
                  <a:ext uri="{FF2B5EF4-FFF2-40B4-BE49-F238E27FC236}">
                    <a16:creationId xmlns:a16="http://schemas.microsoft.com/office/drawing/2014/main" id="{19F1C38E-A7D6-4776-8EBB-C99AC064A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8077" y="2023143"/>
                <a:ext cx="60710" cy="50086"/>
              </a:xfrm>
              <a:custGeom>
                <a:avLst/>
                <a:gdLst>
                  <a:gd name="T0" fmla="*/ 0 w 80"/>
                  <a:gd name="T1" fmla="*/ 11 h 66"/>
                  <a:gd name="T2" fmla="*/ 28 w 80"/>
                  <a:gd name="T3" fmla="*/ 66 h 66"/>
                  <a:gd name="T4" fmla="*/ 80 w 80"/>
                  <a:gd name="T5" fmla="*/ 14 h 66"/>
                  <a:gd name="T6" fmla="*/ 73 w 80"/>
                  <a:gd name="T7" fmla="*/ 0 h 66"/>
                  <a:gd name="T8" fmla="*/ 0 w 80"/>
                  <a:gd name="T9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6">
                    <a:moveTo>
                      <a:pt x="0" y="11"/>
                    </a:moveTo>
                    <a:lnTo>
                      <a:pt x="28" y="66"/>
                    </a:lnTo>
                    <a:lnTo>
                      <a:pt x="80" y="14"/>
                    </a:lnTo>
                    <a:lnTo>
                      <a:pt x="73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9" name="Freeform 601">
                <a:extLst>
                  <a:ext uri="{FF2B5EF4-FFF2-40B4-BE49-F238E27FC236}">
                    <a16:creationId xmlns:a16="http://schemas.microsoft.com/office/drawing/2014/main" id="{60653DDD-9529-4DAA-82E0-2741DD60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303" y="1947255"/>
                <a:ext cx="59192" cy="53880"/>
              </a:xfrm>
              <a:custGeom>
                <a:avLst/>
                <a:gdLst>
                  <a:gd name="T0" fmla="*/ 0 w 78"/>
                  <a:gd name="T1" fmla="*/ 19 h 71"/>
                  <a:gd name="T2" fmla="*/ 35 w 78"/>
                  <a:gd name="T3" fmla="*/ 71 h 71"/>
                  <a:gd name="T4" fmla="*/ 78 w 78"/>
                  <a:gd name="T5" fmla="*/ 10 h 71"/>
                  <a:gd name="T6" fmla="*/ 71 w 78"/>
                  <a:gd name="T7" fmla="*/ 0 h 71"/>
                  <a:gd name="T8" fmla="*/ 0 w 78"/>
                  <a:gd name="T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1">
                    <a:moveTo>
                      <a:pt x="0" y="19"/>
                    </a:moveTo>
                    <a:lnTo>
                      <a:pt x="35" y="71"/>
                    </a:lnTo>
                    <a:lnTo>
                      <a:pt x="78" y="10"/>
                    </a:lnTo>
                    <a:lnTo>
                      <a:pt x="71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0" name="Freeform 602">
                <a:extLst>
                  <a:ext uri="{FF2B5EF4-FFF2-40B4-BE49-F238E27FC236}">
                    <a16:creationId xmlns:a16="http://schemas.microsoft.com/office/drawing/2014/main" id="{DB5F0C25-8540-4DAC-822B-F04757BB6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7146" y="1877439"/>
                <a:ext cx="59192" cy="57675"/>
              </a:xfrm>
              <a:custGeom>
                <a:avLst/>
                <a:gdLst>
                  <a:gd name="T0" fmla="*/ 0 w 78"/>
                  <a:gd name="T1" fmla="*/ 31 h 76"/>
                  <a:gd name="T2" fmla="*/ 43 w 78"/>
                  <a:gd name="T3" fmla="*/ 76 h 76"/>
                  <a:gd name="T4" fmla="*/ 78 w 78"/>
                  <a:gd name="T5" fmla="*/ 9 h 76"/>
                  <a:gd name="T6" fmla="*/ 69 w 78"/>
                  <a:gd name="T7" fmla="*/ 0 h 76"/>
                  <a:gd name="T8" fmla="*/ 0 w 78"/>
                  <a:gd name="T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6">
                    <a:moveTo>
                      <a:pt x="0" y="31"/>
                    </a:moveTo>
                    <a:lnTo>
                      <a:pt x="43" y="76"/>
                    </a:lnTo>
                    <a:lnTo>
                      <a:pt x="78" y="9"/>
                    </a:lnTo>
                    <a:lnTo>
                      <a:pt x="69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1" name="Freeform 603">
                <a:extLst>
                  <a:ext uri="{FF2B5EF4-FFF2-40B4-BE49-F238E27FC236}">
                    <a16:creationId xmlns:a16="http://schemas.microsoft.com/office/drawing/2014/main" id="{20AFCD36-A49B-4B75-8A20-A4A4C7FB4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918" y="1815969"/>
                <a:ext cx="55398" cy="59192"/>
              </a:xfrm>
              <a:custGeom>
                <a:avLst/>
                <a:gdLst>
                  <a:gd name="T0" fmla="*/ 0 w 73"/>
                  <a:gd name="T1" fmla="*/ 41 h 78"/>
                  <a:gd name="T2" fmla="*/ 49 w 73"/>
                  <a:gd name="T3" fmla="*/ 78 h 78"/>
                  <a:gd name="T4" fmla="*/ 73 w 73"/>
                  <a:gd name="T5" fmla="*/ 10 h 78"/>
                  <a:gd name="T6" fmla="*/ 63 w 73"/>
                  <a:gd name="T7" fmla="*/ 0 h 78"/>
                  <a:gd name="T8" fmla="*/ 0 w 73"/>
                  <a:gd name="T9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8">
                    <a:moveTo>
                      <a:pt x="0" y="41"/>
                    </a:moveTo>
                    <a:lnTo>
                      <a:pt x="49" y="78"/>
                    </a:lnTo>
                    <a:lnTo>
                      <a:pt x="73" y="10"/>
                    </a:lnTo>
                    <a:lnTo>
                      <a:pt x="63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2" name="Freeform 604">
                <a:extLst>
                  <a:ext uri="{FF2B5EF4-FFF2-40B4-BE49-F238E27FC236}">
                    <a16:creationId xmlns:a16="http://schemas.microsoft.com/office/drawing/2014/main" id="{1DF03205-E951-42F2-8E29-2388DE4C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343" y="1765884"/>
                <a:ext cx="52363" cy="59192"/>
              </a:xfrm>
              <a:custGeom>
                <a:avLst/>
                <a:gdLst>
                  <a:gd name="T0" fmla="*/ 0 w 69"/>
                  <a:gd name="T1" fmla="*/ 47 h 78"/>
                  <a:gd name="T2" fmla="*/ 55 w 69"/>
                  <a:gd name="T3" fmla="*/ 78 h 78"/>
                  <a:gd name="T4" fmla="*/ 69 w 69"/>
                  <a:gd name="T5" fmla="*/ 7 h 78"/>
                  <a:gd name="T6" fmla="*/ 57 w 69"/>
                  <a:gd name="T7" fmla="*/ 0 h 78"/>
                  <a:gd name="T8" fmla="*/ 0 w 69"/>
                  <a:gd name="T9" fmla="*/ 4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78">
                    <a:moveTo>
                      <a:pt x="0" y="47"/>
                    </a:moveTo>
                    <a:lnTo>
                      <a:pt x="55" y="78"/>
                    </a:lnTo>
                    <a:lnTo>
                      <a:pt x="69" y="7"/>
                    </a:lnTo>
                    <a:lnTo>
                      <a:pt x="57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3" name="Freeform 605">
                <a:extLst>
                  <a:ext uri="{FF2B5EF4-FFF2-40B4-BE49-F238E27FC236}">
                    <a16:creationId xmlns:a16="http://schemas.microsoft.com/office/drawing/2014/main" id="{70EC4B29-3275-4783-8A68-D46080C2B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214" y="1726422"/>
                <a:ext cx="48568" cy="59192"/>
              </a:xfrm>
              <a:custGeom>
                <a:avLst/>
                <a:gdLst>
                  <a:gd name="T0" fmla="*/ 0 w 64"/>
                  <a:gd name="T1" fmla="*/ 54 h 78"/>
                  <a:gd name="T2" fmla="*/ 59 w 64"/>
                  <a:gd name="T3" fmla="*/ 78 h 78"/>
                  <a:gd name="T4" fmla="*/ 64 w 64"/>
                  <a:gd name="T5" fmla="*/ 5 h 78"/>
                  <a:gd name="T6" fmla="*/ 50 w 64"/>
                  <a:gd name="T7" fmla="*/ 0 h 78"/>
                  <a:gd name="T8" fmla="*/ 0 w 64"/>
                  <a:gd name="T9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8">
                    <a:moveTo>
                      <a:pt x="0" y="54"/>
                    </a:moveTo>
                    <a:lnTo>
                      <a:pt x="59" y="78"/>
                    </a:lnTo>
                    <a:lnTo>
                      <a:pt x="64" y="5"/>
                    </a:lnTo>
                    <a:lnTo>
                      <a:pt x="50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4" name="Freeform 606">
                <a:extLst>
                  <a:ext uri="{FF2B5EF4-FFF2-40B4-BE49-F238E27FC236}">
                    <a16:creationId xmlns:a16="http://schemas.microsoft.com/office/drawing/2014/main" id="{70BA0BC0-E3C9-4672-82D1-F0DD42B54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0291" y="1697585"/>
                <a:ext cx="46292" cy="57675"/>
              </a:xfrm>
              <a:custGeom>
                <a:avLst/>
                <a:gdLst>
                  <a:gd name="T0" fmla="*/ 0 w 61"/>
                  <a:gd name="T1" fmla="*/ 62 h 76"/>
                  <a:gd name="T2" fmla="*/ 61 w 61"/>
                  <a:gd name="T3" fmla="*/ 76 h 76"/>
                  <a:gd name="T4" fmla="*/ 54 w 61"/>
                  <a:gd name="T5" fmla="*/ 2 h 76"/>
                  <a:gd name="T6" fmla="*/ 42 w 61"/>
                  <a:gd name="T7" fmla="*/ 0 h 76"/>
                  <a:gd name="T8" fmla="*/ 0 w 61"/>
                  <a:gd name="T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6">
                    <a:moveTo>
                      <a:pt x="0" y="62"/>
                    </a:moveTo>
                    <a:lnTo>
                      <a:pt x="61" y="76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5" name="Freeform 607">
                <a:extLst>
                  <a:ext uri="{FF2B5EF4-FFF2-40B4-BE49-F238E27FC236}">
                    <a16:creationId xmlns:a16="http://schemas.microsoft.com/office/drawing/2014/main" id="{3F019C97-A6DE-4EB1-98FC-8F8284C6B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091" y="1681648"/>
                <a:ext cx="47050" cy="55398"/>
              </a:xfrm>
              <a:custGeom>
                <a:avLst/>
                <a:gdLst>
                  <a:gd name="T0" fmla="*/ 0 w 62"/>
                  <a:gd name="T1" fmla="*/ 66 h 73"/>
                  <a:gd name="T2" fmla="*/ 62 w 62"/>
                  <a:gd name="T3" fmla="*/ 73 h 73"/>
                  <a:gd name="T4" fmla="*/ 45 w 62"/>
                  <a:gd name="T5" fmla="*/ 2 h 73"/>
                  <a:gd name="T6" fmla="*/ 31 w 62"/>
                  <a:gd name="T7" fmla="*/ 0 h 73"/>
                  <a:gd name="T8" fmla="*/ 0 w 62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3">
                    <a:moveTo>
                      <a:pt x="0" y="66"/>
                    </a:moveTo>
                    <a:lnTo>
                      <a:pt x="62" y="73"/>
                    </a:lnTo>
                    <a:lnTo>
                      <a:pt x="45" y="2"/>
                    </a:lnTo>
                    <a:lnTo>
                      <a:pt x="31" y="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6" name="Freeform 608">
                <a:extLst>
                  <a:ext uri="{FF2B5EF4-FFF2-40B4-BE49-F238E27FC236}">
                    <a16:creationId xmlns:a16="http://schemas.microsoft.com/office/drawing/2014/main" id="{6A50CEBD-2066-4153-9AD2-CD88BB93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4856" y="1677854"/>
                <a:ext cx="48568" cy="52363"/>
              </a:xfrm>
              <a:custGeom>
                <a:avLst/>
                <a:gdLst>
                  <a:gd name="T0" fmla="*/ 0 w 64"/>
                  <a:gd name="T1" fmla="*/ 69 h 69"/>
                  <a:gd name="T2" fmla="*/ 64 w 64"/>
                  <a:gd name="T3" fmla="*/ 69 h 69"/>
                  <a:gd name="T4" fmla="*/ 38 w 64"/>
                  <a:gd name="T5" fmla="*/ 0 h 69"/>
                  <a:gd name="T6" fmla="*/ 24 w 64"/>
                  <a:gd name="T7" fmla="*/ 0 h 69"/>
                  <a:gd name="T8" fmla="*/ 0 w 6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9">
                    <a:moveTo>
                      <a:pt x="0" y="69"/>
                    </a:moveTo>
                    <a:lnTo>
                      <a:pt x="64" y="69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7" name="Freeform 609">
                <a:extLst>
                  <a:ext uri="{FF2B5EF4-FFF2-40B4-BE49-F238E27FC236}">
                    <a16:creationId xmlns:a16="http://schemas.microsoft.com/office/drawing/2014/main" id="{BEF4C71A-5962-4FD5-A393-528F3CE5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4415" y="1684684"/>
                <a:ext cx="46292" cy="56157"/>
              </a:xfrm>
              <a:custGeom>
                <a:avLst/>
                <a:gdLst>
                  <a:gd name="T0" fmla="*/ 0 w 61"/>
                  <a:gd name="T1" fmla="*/ 74 h 74"/>
                  <a:gd name="T2" fmla="*/ 61 w 61"/>
                  <a:gd name="T3" fmla="*/ 64 h 74"/>
                  <a:gd name="T4" fmla="*/ 26 w 61"/>
                  <a:gd name="T5" fmla="*/ 0 h 74"/>
                  <a:gd name="T6" fmla="*/ 11 w 61"/>
                  <a:gd name="T7" fmla="*/ 3 h 74"/>
                  <a:gd name="T8" fmla="*/ 0 w 6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4">
                    <a:moveTo>
                      <a:pt x="0" y="74"/>
                    </a:moveTo>
                    <a:lnTo>
                      <a:pt x="61" y="64"/>
                    </a:lnTo>
                    <a:lnTo>
                      <a:pt x="26" y="0"/>
                    </a:lnTo>
                    <a:lnTo>
                      <a:pt x="11" y="3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8" name="Freeform 610">
                <a:extLst>
                  <a:ext uri="{FF2B5EF4-FFF2-40B4-BE49-F238E27FC236}">
                    <a16:creationId xmlns:a16="http://schemas.microsoft.com/office/drawing/2014/main" id="{49E5C8DC-C706-41F0-8708-9E7CCD96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3215" y="1704415"/>
                <a:ext cx="47050" cy="59951"/>
              </a:xfrm>
              <a:custGeom>
                <a:avLst/>
                <a:gdLst>
                  <a:gd name="T0" fmla="*/ 0 w 62"/>
                  <a:gd name="T1" fmla="*/ 79 h 79"/>
                  <a:gd name="T2" fmla="*/ 62 w 62"/>
                  <a:gd name="T3" fmla="*/ 60 h 79"/>
                  <a:gd name="T4" fmla="*/ 17 w 62"/>
                  <a:gd name="T5" fmla="*/ 0 h 79"/>
                  <a:gd name="T6" fmla="*/ 5 w 62"/>
                  <a:gd name="T7" fmla="*/ 5 h 79"/>
                  <a:gd name="T8" fmla="*/ 0 w 62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9">
                    <a:moveTo>
                      <a:pt x="0" y="79"/>
                    </a:moveTo>
                    <a:lnTo>
                      <a:pt x="62" y="60"/>
                    </a:lnTo>
                    <a:lnTo>
                      <a:pt x="17" y="0"/>
                    </a:lnTo>
                    <a:lnTo>
                      <a:pt x="5" y="5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9" name="Freeform 611">
                <a:extLst>
                  <a:ext uri="{FF2B5EF4-FFF2-40B4-BE49-F238E27FC236}">
                    <a16:creationId xmlns:a16="http://schemas.microsoft.com/office/drawing/2014/main" id="{F5C12ACC-D057-48AD-82FF-423695780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2774" y="1737046"/>
                <a:ext cx="48568" cy="59192"/>
              </a:xfrm>
              <a:custGeom>
                <a:avLst/>
                <a:gdLst>
                  <a:gd name="T0" fmla="*/ 7 w 64"/>
                  <a:gd name="T1" fmla="*/ 78 h 78"/>
                  <a:gd name="T2" fmla="*/ 64 w 64"/>
                  <a:gd name="T3" fmla="*/ 52 h 78"/>
                  <a:gd name="T4" fmla="*/ 12 w 64"/>
                  <a:gd name="T5" fmla="*/ 0 h 78"/>
                  <a:gd name="T6" fmla="*/ 0 w 64"/>
                  <a:gd name="T7" fmla="*/ 5 h 78"/>
                  <a:gd name="T8" fmla="*/ 7 w 64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8">
                    <a:moveTo>
                      <a:pt x="7" y="78"/>
                    </a:moveTo>
                    <a:lnTo>
                      <a:pt x="64" y="52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7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0" name="Freeform 612">
                <a:extLst>
                  <a:ext uri="{FF2B5EF4-FFF2-40B4-BE49-F238E27FC236}">
                    <a16:creationId xmlns:a16="http://schemas.microsoft.com/office/drawing/2014/main" id="{102937DC-3791-46F6-B3E3-0983D0DC8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850" y="1780302"/>
                <a:ext cx="53880" cy="59192"/>
              </a:xfrm>
              <a:custGeom>
                <a:avLst/>
                <a:gdLst>
                  <a:gd name="T0" fmla="*/ 19 w 71"/>
                  <a:gd name="T1" fmla="*/ 78 h 78"/>
                  <a:gd name="T2" fmla="*/ 71 w 71"/>
                  <a:gd name="T3" fmla="*/ 45 h 78"/>
                  <a:gd name="T4" fmla="*/ 11 w 71"/>
                  <a:gd name="T5" fmla="*/ 0 h 78"/>
                  <a:gd name="T6" fmla="*/ 0 w 71"/>
                  <a:gd name="T7" fmla="*/ 7 h 78"/>
                  <a:gd name="T8" fmla="*/ 19 w 7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19" y="78"/>
                    </a:moveTo>
                    <a:lnTo>
                      <a:pt x="71" y="45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9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1" name="Freeform 613">
                <a:extLst>
                  <a:ext uri="{FF2B5EF4-FFF2-40B4-BE49-F238E27FC236}">
                    <a16:creationId xmlns:a16="http://schemas.microsoft.com/office/drawing/2014/main" id="{D9D1B587-2E34-4C71-BB73-1D0109E8D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3275" y="1834183"/>
                <a:ext cx="56157" cy="59192"/>
              </a:xfrm>
              <a:custGeom>
                <a:avLst/>
                <a:gdLst>
                  <a:gd name="T0" fmla="*/ 26 w 74"/>
                  <a:gd name="T1" fmla="*/ 78 h 78"/>
                  <a:gd name="T2" fmla="*/ 74 w 74"/>
                  <a:gd name="T3" fmla="*/ 35 h 78"/>
                  <a:gd name="T4" fmla="*/ 10 w 74"/>
                  <a:gd name="T5" fmla="*/ 0 h 78"/>
                  <a:gd name="T6" fmla="*/ 0 w 74"/>
                  <a:gd name="T7" fmla="*/ 9 h 78"/>
                  <a:gd name="T8" fmla="*/ 26 w 74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8">
                    <a:moveTo>
                      <a:pt x="26" y="78"/>
                    </a:moveTo>
                    <a:lnTo>
                      <a:pt x="74" y="35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26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DF739C6-C038-4CED-9455-E6893898CFE4}"/>
                </a:ext>
              </a:extLst>
            </p:cNvPr>
            <p:cNvSpPr/>
            <p:nvPr/>
          </p:nvSpPr>
          <p:spPr>
            <a:xfrm>
              <a:off x="3456984" y="1838325"/>
              <a:ext cx="2704466" cy="2704466"/>
            </a:xfrm>
            <a:prstGeom prst="ellipse">
              <a:avLst/>
            </a:prstGeom>
            <a:solidFill>
              <a:srgbClr val="C3D79B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C88472E-7914-485C-8083-3F6A62E42DD4}"/>
              </a:ext>
            </a:extLst>
          </p:cNvPr>
          <p:cNvGrpSpPr/>
          <p:nvPr/>
        </p:nvGrpSpPr>
        <p:grpSpPr>
          <a:xfrm>
            <a:off x="1528916" y="2653238"/>
            <a:ext cx="2024341" cy="1997020"/>
            <a:chOff x="955237" y="1840553"/>
            <a:chExt cx="1698758" cy="1696244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2AFCA6A-D7F4-4BC3-AAB5-67A589DF5C4F}"/>
                </a:ext>
              </a:extLst>
            </p:cNvPr>
            <p:cNvGrpSpPr/>
            <p:nvPr/>
          </p:nvGrpSpPr>
          <p:grpSpPr>
            <a:xfrm>
              <a:off x="955237" y="1840553"/>
              <a:ext cx="1698758" cy="1696244"/>
              <a:chOff x="955237" y="1840553"/>
              <a:chExt cx="1698758" cy="169624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F37FD90B-331B-4052-8E53-D7366B856691}"/>
                  </a:ext>
                </a:extLst>
              </p:cNvPr>
              <p:cNvSpPr/>
              <p:nvPr/>
            </p:nvSpPr>
            <p:spPr>
              <a:xfrm>
                <a:off x="1032454" y="1917655"/>
                <a:ext cx="1544325" cy="1542040"/>
              </a:xfrm>
              <a:prstGeom prst="ellipse">
                <a:avLst/>
              </a:prstGeom>
              <a:solidFill>
                <a:srgbClr val="CCC1D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433DB90-EC58-4CF2-AB65-F0130D34E81E}"/>
                  </a:ext>
                </a:extLst>
              </p:cNvPr>
              <p:cNvSpPr/>
              <p:nvPr/>
            </p:nvSpPr>
            <p:spPr>
              <a:xfrm>
                <a:off x="955237" y="1840553"/>
                <a:ext cx="1698758" cy="1696244"/>
              </a:xfrm>
              <a:prstGeom prst="ellipse">
                <a:avLst/>
              </a:prstGeom>
              <a:noFill/>
              <a:ln w="44450" cap="rnd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E210DC8-2838-40A3-9084-62E38A141C01}"/>
                </a:ext>
              </a:extLst>
            </p:cNvPr>
            <p:cNvSpPr txBox="1"/>
            <p:nvPr/>
          </p:nvSpPr>
          <p:spPr>
            <a:xfrm>
              <a:off x="1093168" y="2404561"/>
              <a:ext cx="1422895" cy="60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Traditional Technology Companies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EE437C5-A2EC-4ED0-9A09-01D7BC12A716}"/>
              </a:ext>
            </a:extLst>
          </p:cNvPr>
          <p:cNvGrpSpPr/>
          <p:nvPr/>
        </p:nvGrpSpPr>
        <p:grpSpPr>
          <a:xfrm>
            <a:off x="2620341" y="1658669"/>
            <a:ext cx="1276954" cy="1259717"/>
            <a:chOff x="2290271" y="1278842"/>
            <a:chExt cx="1071576" cy="1069988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8C69010-442F-4629-AC99-4159297D5D2E}"/>
                </a:ext>
              </a:extLst>
            </p:cNvPr>
            <p:cNvSpPr/>
            <p:nvPr/>
          </p:nvSpPr>
          <p:spPr>
            <a:xfrm>
              <a:off x="2290271" y="1278842"/>
              <a:ext cx="1071576" cy="1069988"/>
            </a:xfrm>
            <a:prstGeom prst="ellipse">
              <a:avLst/>
            </a:prstGeom>
            <a:solidFill>
              <a:srgbClr val="C3D79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62DF201-029F-4FBB-89F9-9D5F83722C92}"/>
                </a:ext>
              </a:extLst>
            </p:cNvPr>
            <p:cNvGrpSpPr/>
            <p:nvPr/>
          </p:nvGrpSpPr>
          <p:grpSpPr>
            <a:xfrm>
              <a:off x="2480862" y="1563707"/>
              <a:ext cx="722634" cy="548520"/>
              <a:chOff x="2480862" y="1563707"/>
              <a:chExt cx="722634" cy="548520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774647-0687-401A-BA25-CF0AABCEECFF}"/>
                  </a:ext>
                </a:extLst>
              </p:cNvPr>
              <p:cNvSpPr txBox="1"/>
              <p:nvPr/>
            </p:nvSpPr>
            <p:spPr>
              <a:xfrm>
                <a:off x="2480862" y="1903090"/>
                <a:ext cx="722634" cy="209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rPr>
                  <a:t>IT Services</a:t>
                </a:r>
              </a:p>
            </p:txBody>
          </p:sp>
          <p:grpSp>
            <p:nvGrpSpPr>
              <p:cNvPr id="201" name="Group 16">
                <a:extLst>
                  <a:ext uri="{FF2B5EF4-FFF2-40B4-BE49-F238E27FC236}">
                    <a16:creationId xmlns:a16="http://schemas.microsoft.com/office/drawing/2014/main" id="{EB23300A-6978-4483-BDEF-90BDBF9018A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15909" y="1563707"/>
                <a:ext cx="496099" cy="334416"/>
                <a:chOff x="1671" y="842"/>
                <a:chExt cx="853" cy="575"/>
              </a:xfrm>
              <a:solidFill>
                <a:sysClr val="window" lastClr="FFFFFF"/>
              </a:solidFill>
            </p:grpSpPr>
            <p:sp>
              <p:nvSpPr>
                <p:cNvPr id="202" name="Freeform 17">
                  <a:extLst>
                    <a:ext uri="{FF2B5EF4-FFF2-40B4-BE49-F238E27FC236}">
                      <a16:creationId xmlns:a16="http://schemas.microsoft.com/office/drawing/2014/main" id="{CF853A95-4A5B-4D33-80C0-7D8371690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842"/>
                  <a:ext cx="439" cy="438"/>
                </a:xfrm>
                <a:custGeom>
                  <a:avLst/>
                  <a:gdLst>
                    <a:gd name="T0" fmla="*/ 100 w 229"/>
                    <a:gd name="T1" fmla="*/ 180 h 227"/>
                    <a:gd name="T2" fmla="*/ 175 w 229"/>
                    <a:gd name="T3" fmla="*/ 143 h 227"/>
                    <a:gd name="T4" fmla="*/ 165 w 229"/>
                    <a:gd name="T5" fmla="*/ 70 h 227"/>
                    <a:gd name="T6" fmla="*/ 93 w 229"/>
                    <a:gd name="T7" fmla="*/ 51 h 227"/>
                    <a:gd name="T8" fmla="*/ 49 w 229"/>
                    <a:gd name="T9" fmla="*/ 110 h 227"/>
                    <a:gd name="T10" fmla="*/ 41 w 229"/>
                    <a:gd name="T11" fmla="*/ 130 h 227"/>
                    <a:gd name="T12" fmla="*/ 25 w 229"/>
                    <a:gd name="T13" fmla="*/ 111 h 227"/>
                    <a:gd name="T14" fmla="*/ 15 w 229"/>
                    <a:gd name="T15" fmla="*/ 97 h 227"/>
                    <a:gd name="T16" fmla="*/ 6 w 229"/>
                    <a:gd name="T17" fmla="*/ 73 h 227"/>
                    <a:gd name="T18" fmla="*/ 31 w 229"/>
                    <a:gd name="T19" fmla="*/ 58 h 227"/>
                    <a:gd name="T20" fmla="*/ 56 w 229"/>
                    <a:gd name="T21" fmla="*/ 30 h 227"/>
                    <a:gd name="T22" fmla="*/ 68 w 229"/>
                    <a:gd name="T23" fmla="*/ 8 h 227"/>
                    <a:gd name="T24" fmla="*/ 94 w 229"/>
                    <a:gd name="T25" fmla="*/ 12 h 227"/>
                    <a:gd name="T26" fmla="*/ 133 w 229"/>
                    <a:gd name="T27" fmla="*/ 11 h 227"/>
                    <a:gd name="T28" fmla="*/ 157 w 229"/>
                    <a:gd name="T29" fmla="*/ 5 h 227"/>
                    <a:gd name="T30" fmla="*/ 172 w 229"/>
                    <a:gd name="T31" fmla="*/ 26 h 227"/>
                    <a:gd name="T32" fmla="*/ 201 w 229"/>
                    <a:gd name="T33" fmla="*/ 54 h 227"/>
                    <a:gd name="T34" fmla="*/ 222 w 229"/>
                    <a:gd name="T35" fmla="*/ 67 h 227"/>
                    <a:gd name="T36" fmla="*/ 218 w 229"/>
                    <a:gd name="T37" fmla="*/ 92 h 227"/>
                    <a:gd name="T38" fmla="*/ 219 w 229"/>
                    <a:gd name="T39" fmla="*/ 133 h 227"/>
                    <a:gd name="T40" fmla="*/ 224 w 229"/>
                    <a:gd name="T41" fmla="*/ 154 h 227"/>
                    <a:gd name="T42" fmla="*/ 206 w 229"/>
                    <a:gd name="T43" fmla="*/ 171 h 227"/>
                    <a:gd name="T44" fmla="*/ 175 w 229"/>
                    <a:gd name="T45" fmla="*/ 202 h 227"/>
                    <a:gd name="T46" fmla="*/ 157 w 229"/>
                    <a:gd name="T47" fmla="*/ 222 h 227"/>
                    <a:gd name="T48" fmla="*/ 137 w 229"/>
                    <a:gd name="T49" fmla="*/ 217 h 227"/>
                    <a:gd name="T50" fmla="*/ 123 w 229"/>
                    <a:gd name="T51" fmla="*/ 205 h 227"/>
                    <a:gd name="T52" fmla="*/ 100 w 229"/>
                    <a:gd name="T53" fmla="*/ 18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9" h="227">
                      <a:moveTo>
                        <a:pt x="100" y="180"/>
                      </a:moveTo>
                      <a:cubicBezTo>
                        <a:pt x="134" y="183"/>
                        <a:pt x="159" y="173"/>
                        <a:pt x="175" y="143"/>
                      </a:cubicBezTo>
                      <a:cubicBezTo>
                        <a:pt x="187" y="119"/>
                        <a:pt x="183" y="91"/>
                        <a:pt x="165" y="70"/>
                      </a:cubicBezTo>
                      <a:cubicBezTo>
                        <a:pt x="147" y="50"/>
                        <a:pt x="119" y="42"/>
                        <a:pt x="93" y="51"/>
                      </a:cubicBezTo>
                      <a:cubicBezTo>
                        <a:pt x="68" y="60"/>
                        <a:pt x="51" y="84"/>
                        <a:pt x="49" y="110"/>
                      </a:cubicBezTo>
                      <a:cubicBezTo>
                        <a:pt x="48" y="117"/>
                        <a:pt x="57" y="129"/>
                        <a:pt x="41" y="130"/>
                      </a:cubicBezTo>
                      <a:cubicBezTo>
                        <a:pt x="28" y="131"/>
                        <a:pt x="23" y="123"/>
                        <a:pt x="25" y="111"/>
                      </a:cubicBezTo>
                      <a:cubicBezTo>
                        <a:pt x="26" y="104"/>
                        <a:pt x="21" y="100"/>
                        <a:pt x="15" y="97"/>
                      </a:cubicBezTo>
                      <a:cubicBezTo>
                        <a:pt x="5" y="92"/>
                        <a:pt x="0" y="86"/>
                        <a:pt x="6" y="73"/>
                      </a:cubicBezTo>
                      <a:cubicBezTo>
                        <a:pt x="11" y="61"/>
                        <a:pt x="16" y="55"/>
                        <a:pt x="31" y="58"/>
                      </a:cubicBezTo>
                      <a:cubicBezTo>
                        <a:pt x="48" y="60"/>
                        <a:pt x="60" y="47"/>
                        <a:pt x="56" y="30"/>
                      </a:cubicBezTo>
                      <a:cubicBezTo>
                        <a:pt x="52" y="17"/>
                        <a:pt x="58" y="12"/>
                        <a:pt x="68" y="8"/>
                      </a:cubicBezTo>
                      <a:cubicBezTo>
                        <a:pt x="78" y="3"/>
                        <a:pt x="86" y="1"/>
                        <a:pt x="94" y="12"/>
                      </a:cubicBezTo>
                      <a:cubicBezTo>
                        <a:pt x="105" y="29"/>
                        <a:pt x="122" y="28"/>
                        <a:pt x="133" y="11"/>
                      </a:cubicBezTo>
                      <a:cubicBezTo>
                        <a:pt x="140" y="1"/>
                        <a:pt x="147" y="0"/>
                        <a:pt x="157" y="5"/>
                      </a:cubicBezTo>
                      <a:cubicBezTo>
                        <a:pt x="166" y="10"/>
                        <a:pt x="174" y="12"/>
                        <a:pt x="172" y="26"/>
                      </a:cubicBezTo>
                      <a:cubicBezTo>
                        <a:pt x="168" y="47"/>
                        <a:pt x="181" y="59"/>
                        <a:pt x="201" y="54"/>
                      </a:cubicBezTo>
                      <a:cubicBezTo>
                        <a:pt x="214" y="52"/>
                        <a:pt x="218" y="58"/>
                        <a:pt x="222" y="67"/>
                      </a:cubicBezTo>
                      <a:cubicBezTo>
                        <a:pt x="225" y="76"/>
                        <a:pt x="229" y="84"/>
                        <a:pt x="218" y="92"/>
                      </a:cubicBezTo>
                      <a:cubicBezTo>
                        <a:pt x="200" y="106"/>
                        <a:pt x="200" y="120"/>
                        <a:pt x="219" y="133"/>
                      </a:cubicBezTo>
                      <a:cubicBezTo>
                        <a:pt x="227" y="139"/>
                        <a:pt x="228" y="145"/>
                        <a:pt x="224" y="154"/>
                      </a:cubicBezTo>
                      <a:cubicBezTo>
                        <a:pt x="220" y="162"/>
                        <a:pt x="219" y="171"/>
                        <a:pt x="206" y="171"/>
                      </a:cubicBezTo>
                      <a:cubicBezTo>
                        <a:pt x="178" y="170"/>
                        <a:pt x="172" y="176"/>
                        <a:pt x="175" y="202"/>
                      </a:cubicBezTo>
                      <a:cubicBezTo>
                        <a:pt x="176" y="216"/>
                        <a:pt x="166" y="217"/>
                        <a:pt x="157" y="222"/>
                      </a:cubicBezTo>
                      <a:cubicBezTo>
                        <a:pt x="149" y="227"/>
                        <a:pt x="142" y="225"/>
                        <a:pt x="137" y="217"/>
                      </a:cubicBezTo>
                      <a:cubicBezTo>
                        <a:pt x="134" y="211"/>
                        <a:pt x="131" y="204"/>
                        <a:pt x="123" y="205"/>
                      </a:cubicBezTo>
                      <a:cubicBezTo>
                        <a:pt x="104" y="207"/>
                        <a:pt x="102" y="195"/>
                        <a:pt x="100" y="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Freeform 18">
                  <a:extLst>
                    <a:ext uri="{FF2B5EF4-FFF2-40B4-BE49-F238E27FC236}">
                      <a16:creationId xmlns:a16="http://schemas.microsoft.com/office/drawing/2014/main" id="{3C828634-E2C1-444D-9F33-69B4DC07ED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58" y="1104"/>
                  <a:ext cx="315" cy="313"/>
                </a:xfrm>
                <a:custGeom>
                  <a:avLst/>
                  <a:gdLst>
                    <a:gd name="T0" fmla="*/ 131 w 164"/>
                    <a:gd name="T1" fmla="*/ 145 h 162"/>
                    <a:gd name="T2" fmla="*/ 122 w 164"/>
                    <a:gd name="T3" fmla="*/ 141 h 162"/>
                    <a:gd name="T4" fmla="*/ 96 w 164"/>
                    <a:gd name="T5" fmla="*/ 152 h 162"/>
                    <a:gd name="T6" fmla="*/ 82 w 164"/>
                    <a:gd name="T7" fmla="*/ 162 h 162"/>
                    <a:gd name="T8" fmla="*/ 67 w 164"/>
                    <a:gd name="T9" fmla="*/ 152 h 162"/>
                    <a:gd name="T10" fmla="*/ 42 w 164"/>
                    <a:gd name="T11" fmla="*/ 142 h 162"/>
                    <a:gd name="T12" fmla="*/ 26 w 164"/>
                    <a:gd name="T13" fmla="*/ 139 h 162"/>
                    <a:gd name="T14" fmla="*/ 21 w 164"/>
                    <a:gd name="T15" fmla="*/ 122 h 162"/>
                    <a:gd name="T16" fmla="*/ 10 w 164"/>
                    <a:gd name="T17" fmla="*/ 96 h 162"/>
                    <a:gd name="T18" fmla="*/ 1 w 164"/>
                    <a:gd name="T19" fmla="*/ 82 h 162"/>
                    <a:gd name="T20" fmla="*/ 10 w 164"/>
                    <a:gd name="T21" fmla="*/ 67 h 162"/>
                    <a:gd name="T22" fmla="*/ 21 w 164"/>
                    <a:gd name="T23" fmla="*/ 41 h 162"/>
                    <a:gd name="T24" fmla="*/ 23 w 164"/>
                    <a:gd name="T25" fmla="*/ 25 h 162"/>
                    <a:gd name="T26" fmla="*/ 40 w 164"/>
                    <a:gd name="T27" fmla="*/ 21 h 162"/>
                    <a:gd name="T28" fmla="*/ 67 w 164"/>
                    <a:gd name="T29" fmla="*/ 10 h 162"/>
                    <a:gd name="T30" fmla="*/ 82 w 164"/>
                    <a:gd name="T31" fmla="*/ 1 h 162"/>
                    <a:gd name="T32" fmla="*/ 96 w 164"/>
                    <a:gd name="T33" fmla="*/ 11 h 162"/>
                    <a:gd name="T34" fmla="*/ 120 w 164"/>
                    <a:gd name="T35" fmla="*/ 21 h 162"/>
                    <a:gd name="T36" fmla="*/ 138 w 164"/>
                    <a:gd name="T37" fmla="*/ 23 h 162"/>
                    <a:gd name="T38" fmla="*/ 141 w 164"/>
                    <a:gd name="T39" fmla="*/ 42 h 162"/>
                    <a:gd name="T40" fmla="*/ 151 w 164"/>
                    <a:gd name="T41" fmla="*/ 66 h 162"/>
                    <a:gd name="T42" fmla="*/ 163 w 164"/>
                    <a:gd name="T43" fmla="*/ 82 h 162"/>
                    <a:gd name="T44" fmla="*/ 152 w 164"/>
                    <a:gd name="T45" fmla="*/ 96 h 162"/>
                    <a:gd name="T46" fmla="*/ 142 w 164"/>
                    <a:gd name="T47" fmla="*/ 122 h 162"/>
                    <a:gd name="T48" fmla="*/ 131 w 164"/>
                    <a:gd name="T49" fmla="*/ 145 h 162"/>
                    <a:gd name="T50" fmla="*/ 82 w 164"/>
                    <a:gd name="T51" fmla="*/ 127 h 162"/>
                    <a:gd name="T52" fmla="*/ 128 w 164"/>
                    <a:gd name="T53" fmla="*/ 82 h 162"/>
                    <a:gd name="T54" fmla="*/ 82 w 164"/>
                    <a:gd name="T55" fmla="*/ 35 h 162"/>
                    <a:gd name="T56" fmla="*/ 36 w 164"/>
                    <a:gd name="T57" fmla="*/ 82 h 162"/>
                    <a:gd name="T58" fmla="*/ 82 w 164"/>
                    <a:gd name="T59" fmla="*/ 127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4" h="162">
                      <a:moveTo>
                        <a:pt x="131" y="145"/>
                      </a:moveTo>
                      <a:cubicBezTo>
                        <a:pt x="127" y="144"/>
                        <a:pt x="124" y="143"/>
                        <a:pt x="122" y="141"/>
                      </a:cubicBezTo>
                      <a:cubicBezTo>
                        <a:pt x="109" y="134"/>
                        <a:pt x="100" y="138"/>
                        <a:pt x="96" y="152"/>
                      </a:cubicBezTo>
                      <a:cubicBezTo>
                        <a:pt x="94" y="160"/>
                        <a:pt x="89" y="162"/>
                        <a:pt x="82" y="162"/>
                      </a:cubicBezTo>
                      <a:cubicBezTo>
                        <a:pt x="74" y="162"/>
                        <a:pt x="70" y="160"/>
                        <a:pt x="67" y="152"/>
                      </a:cubicBezTo>
                      <a:cubicBezTo>
                        <a:pt x="64" y="138"/>
                        <a:pt x="54" y="134"/>
                        <a:pt x="42" y="142"/>
                      </a:cubicBezTo>
                      <a:cubicBezTo>
                        <a:pt x="35" y="146"/>
                        <a:pt x="31" y="144"/>
                        <a:pt x="26" y="139"/>
                      </a:cubicBezTo>
                      <a:cubicBezTo>
                        <a:pt x="21" y="134"/>
                        <a:pt x="17" y="130"/>
                        <a:pt x="21" y="122"/>
                      </a:cubicBezTo>
                      <a:cubicBezTo>
                        <a:pt x="29" y="108"/>
                        <a:pt x="25" y="99"/>
                        <a:pt x="10" y="96"/>
                      </a:cubicBezTo>
                      <a:cubicBezTo>
                        <a:pt x="3" y="94"/>
                        <a:pt x="1" y="89"/>
                        <a:pt x="1" y="82"/>
                      </a:cubicBezTo>
                      <a:cubicBezTo>
                        <a:pt x="0" y="75"/>
                        <a:pt x="2" y="69"/>
                        <a:pt x="10" y="67"/>
                      </a:cubicBezTo>
                      <a:cubicBezTo>
                        <a:pt x="25" y="63"/>
                        <a:pt x="31" y="55"/>
                        <a:pt x="21" y="41"/>
                      </a:cubicBezTo>
                      <a:cubicBezTo>
                        <a:pt x="16" y="34"/>
                        <a:pt x="18" y="30"/>
                        <a:pt x="23" y="25"/>
                      </a:cubicBezTo>
                      <a:cubicBezTo>
                        <a:pt x="28" y="20"/>
                        <a:pt x="33" y="15"/>
                        <a:pt x="40" y="21"/>
                      </a:cubicBezTo>
                      <a:cubicBezTo>
                        <a:pt x="54" y="30"/>
                        <a:pt x="63" y="25"/>
                        <a:pt x="67" y="10"/>
                      </a:cubicBezTo>
                      <a:cubicBezTo>
                        <a:pt x="69" y="1"/>
                        <a:pt x="75" y="1"/>
                        <a:pt x="82" y="1"/>
                      </a:cubicBezTo>
                      <a:cubicBezTo>
                        <a:pt x="90" y="0"/>
                        <a:pt x="94" y="3"/>
                        <a:pt x="96" y="11"/>
                      </a:cubicBezTo>
                      <a:cubicBezTo>
                        <a:pt x="100" y="24"/>
                        <a:pt x="109" y="28"/>
                        <a:pt x="120" y="21"/>
                      </a:cubicBezTo>
                      <a:cubicBezTo>
                        <a:pt x="127" y="18"/>
                        <a:pt x="132" y="17"/>
                        <a:pt x="138" y="23"/>
                      </a:cubicBezTo>
                      <a:cubicBezTo>
                        <a:pt x="144" y="29"/>
                        <a:pt x="147" y="34"/>
                        <a:pt x="141" y="42"/>
                      </a:cubicBezTo>
                      <a:cubicBezTo>
                        <a:pt x="134" y="54"/>
                        <a:pt x="138" y="62"/>
                        <a:pt x="151" y="66"/>
                      </a:cubicBezTo>
                      <a:cubicBezTo>
                        <a:pt x="159" y="69"/>
                        <a:pt x="164" y="73"/>
                        <a:pt x="163" y="82"/>
                      </a:cubicBezTo>
                      <a:cubicBezTo>
                        <a:pt x="163" y="89"/>
                        <a:pt x="160" y="93"/>
                        <a:pt x="152" y="96"/>
                      </a:cubicBezTo>
                      <a:cubicBezTo>
                        <a:pt x="138" y="100"/>
                        <a:pt x="135" y="109"/>
                        <a:pt x="142" y="122"/>
                      </a:cubicBezTo>
                      <a:cubicBezTo>
                        <a:pt x="149" y="135"/>
                        <a:pt x="136" y="138"/>
                        <a:pt x="131" y="145"/>
                      </a:cubicBezTo>
                      <a:close/>
                      <a:moveTo>
                        <a:pt x="82" y="127"/>
                      </a:moveTo>
                      <a:cubicBezTo>
                        <a:pt x="107" y="127"/>
                        <a:pt x="128" y="107"/>
                        <a:pt x="128" y="82"/>
                      </a:cubicBezTo>
                      <a:cubicBezTo>
                        <a:pt x="128" y="56"/>
                        <a:pt x="107" y="35"/>
                        <a:pt x="82" y="35"/>
                      </a:cubicBezTo>
                      <a:cubicBezTo>
                        <a:pt x="56" y="35"/>
                        <a:pt x="35" y="56"/>
                        <a:pt x="36" y="82"/>
                      </a:cubicBezTo>
                      <a:cubicBezTo>
                        <a:pt x="36" y="107"/>
                        <a:pt x="56" y="127"/>
                        <a:pt x="82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Freeform 19">
                  <a:extLst>
                    <a:ext uri="{FF2B5EF4-FFF2-40B4-BE49-F238E27FC236}">
                      <a16:creationId xmlns:a16="http://schemas.microsoft.com/office/drawing/2014/main" id="{ACB76E42-A9BA-4649-BF2A-609BFD33D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948"/>
                  <a:ext cx="408" cy="324"/>
                </a:xfrm>
                <a:custGeom>
                  <a:avLst/>
                  <a:gdLst>
                    <a:gd name="T0" fmla="*/ 159 w 213"/>
                    <a:gd name="T1" fmla="*/ 135 h 168"/>
                    <a:gd name="T2" fmla="*/ 145 w 213"/>
                    <a:gd name="T3" fmla="*/ 144 h 168"/>
                    <a:gd name="T4" fmla="*/ 110 w 213"/>
                    <a:gd name="T5" fmla="*/ 163 h 168"/>
                    <a:gd name="T6" fmla="*/ 54 w 213"/>
                    <a:gd name="T7" fmla="*/ 163 h 168"/>
                    <a:gd name="T8" fmla="*/ 1 w 213"/>
                    <a:gd name="T9" fmla="*/ 109 h 168"/>
                    <a:gd name="T10" fmla="*/ 1 w 213"/>
                    <a:gd name="T11" fmla="*/ 33 h 168"/>
                    <a:gd name="T12" fmla="*/ 32 w 213"/>
                    <a:gd name="T13" fmla="*/ 3 h 168"/>
                    <a:gd name="T14" fmla="*/ 195 w 213"/>
                    <a:gd name="T15" fmla="*/ 3 h 168"/>
                    <a:gd name="T16" fmla="*/ 212 w 213"/>
                    <a:gd name="T17" fmla="*/ 11 h 168"/>
                    <a:gd name="T18" fmla="*/ 195 w 213"/>
                    <a:gd name="T19" fmla="*/ 22 h 168"/>
                    <a:gd name="T20" fmla="*/ 39 w 213"/>
                    <a:gd name="T21" fmla="*/ 22 h 168"/>
                    <a:gd name="T22" fmla="*/ 18 w 213"/>
                    <a:gd name="T23" fmla="*/ 42 h 168"/>
                    <a:gd name="T24" fmla="*/ 19 w 213"/>
                    <a:gd name="T25" fmla="*/ 116 h 168"/>
                    <a:gd name="T26" fmla="*/ 37 w 213"/>
                    <a:gd name="T27" fmla="*/ 135 h 168"/>
                    <a:gd name="T28" fmla="*/ 159 w 213"/>
                    <a:gd name="T29" fmla="*/ 135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3" h="168">
                      <a:moveTo>
                        <a:pt x="159" y="135"/>
                      </a:moveTo>
                      <a:cubicBezTo>
                        <a:pt x="152" y="139"/>
                        <a:pt x="146" y="141"/>
                        <a:pt x="145" y="144"/>
                      </a:cubicBezTo>
                      <a:cubicBezTo>
                        <a:pt x="142" y="168"/>
                        <a:pt x="125" y="163"/>
                        <a:pt x="110" y="163"/>
                      </a:cubicBezTo>
                      <a:cubicBezTo>
                        <a:pt x="91" y="163"/>
                        <a:pt x="72" y="163"/>
                        <a:pt x="54" y="163"/>
                      </a:cubicBezTo>
                      <a:cubicBezTo>
                        <a:pt x="15" y="163"/>
                        <a:pt x="1" y="148"/>
                        <a:pt x="1" y="109"/>
                      </a:cubicBezTo>
                      <a:cubicBezTo>
                        <a:pt x="1" y="84"/>
                        <a:pt x="0" y="59"/>
                        <a:pt x="1" y="33"/>
                      </a:cubicBezTo>
                      <a:cubicBezTo>
                        <a:pt x="1" y="12"/>
                        <a:pt x="10" y="3"/>
                        <a:pt x="32" y="3"/>
                      </a:cubicBezTo>
                      <a:cubicBezTo>
                        <a:pt x="86" y="3"/>
                        <a:pt x="141" y="3"/>
                        <a:pt x="195" y="3"/>
                      </a:cubicBezTo>
                      <a:cubicBezTo>
                        <a:pt x="202" y="3"/>
                        <a:pt x="212" y="0"/>
                        <a:pt x="212" y="11"/>
                      </a:cubicBezTo>
                      <a:cubicBezTo>
                        <a:pt x="213" y="22"/>
                        <a:pt x="204" y="22"/>
                        <a:pt x="195" y="22"/>
                      </a:cubicBezTo>
                      <a:cubicBezTo>
                        <a:pt x="143" y="22"/>
                        <a:pt x="91" y="22"/>
                        <a:pt x="39" y="22"/>
                      </a:cubicBezTo>
                      <a:cubicBezTo>
                        <a:pt x="24" y="21"/>
                        <a:pt x="18" y="26"/>
                        <a:pt x="18" y="42"/>
                      </a:cubicBezTo>
                      <a:cubicBezTo>
                        <a:pt x="20" y="67"/>
                        <a:pt x="19" y="91"/>
                        <a:pt x="19" y="116"/>
                      </a:cubicBezTo>
                      <a:cubicBezTo>
                        <a:pt x="18" y="130"/>
                        <a:pt x="23" y="135"/>
                        <a:pt x="37" y="135"/>
                      </a:cubicBezTo>
                      <a:cubicBezTo>
                        <a:pt x="76" y="134"/>
                        <a:pt x="116" y="135"/>
                        <a:pt x="159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Freeform 20">
                  <a:extLst>
                    <a:ext uri="{FF2B5EF4-FFF2-40B4-BE49-F238E27FC236}">
                      <a16:creationId xmlns:a16="http://schemas.microsoft.com/office/drawing/2014/main" id="{F0F47EF5-DAE5-44E8-B67A-DE432E0F4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1280"/>
                  <a:ext cx="314" cy="116"/>
                </a:xfrm>
                <a:custGeom>
                  <a:avLst/>
                  <a:gdLst>
                    <a:gd name="T0" fmla="*/ 156 w 164"/>
                    <a:gd name="T1" fmla="*/ 19 h 60"/>
                    <a:gd name="T2" fmla="*/ 135 w 164"/>
                    <a:gd name="T3" fmla="*/ 19 h 60"/>
                    <a:gd name="T4" fmla="*/ 126 w 164"/>
                    <a:gd name="T5" fmla="*/ 25 h 60"/>
                    <a:gd name="T6" fmla="*/ 134 w 164"/>
                    <a:gd name="T7" fmla="*/ 31 h 60"/>
                    <a:gd name="T8" fmla="*/ 164 w 164"/>
                    <a:gd name="T9" fmla="*/ 59 h 60"/>
                    <a:gd name="T10" fmla="*/ 27 w 164"/>
                    <a:gd name="T11" fmla="*/ 59 h 60"/>
                    <a:gd name="T12" fmla="*/ 0 w 164"/>
                    <a:gd name="T13" fmla="*/ 21 h 60"/>
                    <a:gd name="T14" fmla="*/ 28 w 164"/>
                    <a:gd name="T15" fmla="*/ 1 h 60"/>
                    <a:gd name="T16" fmla="*/ 106 w 164"/>
                    <a:gd name="T17" fmla="*/ 1 h 60"/>
                    <a:gd name="T18" fmla="*/ 156 w 164"/>
                    <a:gd name="T19" fmla="*/ 1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" h="60">
                      <a:moveTo>
                        <a:pt x="156" y="19"/>
                      </a:moveTo>
                      <a:cubicBezTo>
                        <a:pt x="149" y="19"/>
                        <a:pt x="142" y="18"/>
                        <a:pt x="135" y="19"/>
                      </a:cubicBezTo>
                      <a:cubicBezTo>
                        <a:pt x="131" y="19"/>
                        <a:pt x="126" y="20"/>
                        <a:pt x="126" y="25"/>
                      </a:cubicBezTo>
                      <a:cubicBezTo>
                        <a:pt x="125" y="30"/>
                        <a:pt x="130" y="32"/>
                        <a:pt x="134" y="31"/>
                      </a:cubicBezTo>
                      <a:cubicBezTo>
                        <a:pt x="155" y="27"/>
                        <a:pt x="161" y="40"/>
                        <a:pt x="164" y="59"/>
                      </a:cubicBezTo>
                      <a:cubicBezTo>
                        <a:pt x="118" y="59"/>
                        <a:pt x="73" y="60"/>
                        <a:pt x="27" y="59"/>
                      </a:cubicBezTo>
                      <a:cubicBezTo>
                        <a:pt x="12" y="59"/>
                        <a:pt x="0" y="38"/>
                        <a:pt x="0" y="21"/>
                      </a:cubicBezTo>
                      <a:cubicBezTo>
                        <a:pt x="1" y="1"/>
                        <a:pt x="14" y="1"/>
                        <a:pt x="28" y="1"/>
                      </a:cubicBezTo>
                      <a:cubicBezTo>
                        <a:pt x="54" y="1"/>
                        <a:pt x="80" y="2"/>
                        <a:pt x="106" y="1"/>
                      </a:cubicBezTo>
                      <a:cubicBezTo>
                        <a:pt x="125" y="0"/>
                        <a:pt x="143" y="0"/>
                        <a:pt x="156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Freeform 21">
                  <a:extLst>
                    <a:ext uri="{FF2B5EF4-FFF2-40B4-BE49-F238E27FC236}">
                      <a16:creationId xmlns:a16="http://schemas.microsoft.com/office/drawing/2014/main" id="{83E3519B-6D68-41BF-A37E-5F9D78583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973"/>
                  <a:ext cx="178" cy="180"/>
                </a:xfrm>
                <a:custGeom>
                  <a:avLst/>
                  <a:gdLst>
                    <a:gd name="T0" fmla="*/ 46 w 93"/>
                    <a:gd name="T1" fmla="*/ 0 h 93"/>
                    <a:gd name="T2" fmla="*/ 92 w 93"/>
                    <a:gd name="T3" fmla="*/ 45 h 93"/>
                    <a:gd name="T4" fmla="*/ 45 w 93"/>
                    <a:gd name="T5" fmla="*/ 92 h 93"/>
                    <a:gd name="T6" fmla="*/ 0 w 93"/>
                    <a:gd name="T7" fmla="*/ 46 h 93"/>
                    <a:gd name="T8" fmla="*/ 46 w 93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3">
                      <a:moveTo>
                        <a:pt x="46" y="0"/>
                      </a:moveTo>
                      <a:cubicBezTo>
                        <a:pt x="72" y="0"/>
                        <a:pt x="92" y="20"/>
                        <a:pt x="92" y="45"/>
                      </a:cubicBezTo>
                      <a:cubicBezTo>
                        <a:pt x="93" y="71"/>
                        <a:pt x="71" y="93"/>
                        <a:pt x="45" y="92"/>
                      </a:cubicBezTo>
                      <a:cubicBezTo>
                        <a:pt x="20" y="91"/>
                        <a:pt x="0" y="71"/>
                        <a:pt x="0" y="46"/>
                      </a:cubicBezTo>
                      <a:cubicBezTo>
                        <a:pt x="1" y="20"/>
                        <a:pt x="20" y="1"/>
                        <a:pt x="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04B785D-03EE-4B0B-903E-E96AC45A088A}"/>
              </a:ext>
            </a:extLst>
          </p:cNvPr>
          <p:cNvGrpSpPr/>
          <p:nvPr/>
        </p:nvGrpSpPr>
        <p:grpSpPr>
          <a:xfrm>
            <a:off x="4832740" y="2669685"/>
            <a:ext cx="2024341" cy="1997020"/>
            <a:chOff x="3475652" y="1853253"/>
            <a:chExt cx="1698758" cy="1696244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B10C81D-8926-4594-9B2A-39251C2BB4FD}"/>
                </a:ext>
              </a:extLst>
            </p:cNvPr>
            <p:cNvGrpSpPr/>
            <p:nvPr/>
          </p:nvGrpSpPr>
          <p:grpSpPr>
            <a:xfrm>
              <a:off x="3475652" y="1853253"/>
              <a:ext cx="1698758" cy="1696244"/>
              <a:chOff x="3475652" y="1853253"/>
              <a:chExt cx="1698758" cy="169624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CFB5F6A-9AF3-49A6-B8B9-4E259EFB79DC}"/>
                  </a:ext>
                </a:extLst>
              </p:cNvPr>
              <p:cNvSpPr/>
              <p:nvPr/>
            </p:nvSpPr>
            <p:spPr>
              <a:xfrm>
                <a:off x="3557611" y="1922135"/>
                <a:ext cx="1544325" cy="1542040"/>
              </a:xfrm>
              <a:prstGeom prst="ellipse">
                <a:avLst/>
              </a:prstGeom>
              <a:solidFill>
                <a:srgbClr val="CCC1D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DE2FF12-A062-46E7-BA5D-9B3F70D944D6}"/>
                  </a:ext>
                </a:extLst>
              </p:cNvPr>
              <p:cNvSpPr/>
              <p:nvPr/>
            </p:nvSpPr>
            <p:spPr>
              <a:xfrm>
                <a:off x="3475652" y="1853253"/>
                <a:ext cx="1698758" cy="1696244"/>
              </a:xfrm>
              <a:prstGeom prst="ellipse">
                <a:avLst/>
              </a:prstGeom>
              <a:noFill/>
              <a:ln w="44450" cap="rnd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4535439-A75C-4618-840D-40EEC7DD5458}"/>
                </a:ext>
              </a:extLst>
            </p:cNvPr>
            <p:cNvSpPr txBox="1"/>
            <p:nvPr/>
          </p:nvSpPr>
          <p:spPr>
            <a:xfrm>
              <a:off x="3636820" y="2409041"/>
              <a:ext cx="1422895" cy="60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Traditional Telecom Companies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F685DBE-BA08-48E6-8CE6-C99768DB3BB9}"/>
              </a:ext>
            </a:extLst>
          </p:cNvPr>
          <p:cNvGrpSpPr/>
          <p:nvPr/>
        </p:nvGrpSpPr>
        <p:grpSpPr>
          <a:xfrm>
            <a:off x="5693279" y="1658669"/>
            <a:ext cx="1656417" cy="1259717"/>
            <a:chOff x="4144903" y="1278842"/>
            <a:chExt cx="1390008" cy="1069988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0A6D362-C915-4788-B9B3-0BCF6F2EB925}"/>
                </a:ext>
              </a:extLst>
            </p:cNvPr>
            <p:cNvSpPr/>
            <p:nvPr/>
          </p:nvSpPr>
          <p:spPr>
            <a:xfrm>
              <a:off x="4306938" y="1278842"/>
              <a:ext cx="1071576" cy="1069988"/>
            </a:xfrm>
            <a:prstGeom prst="ellipse">
              <a:avLst/>
            </a:prstGeom>
            <a:solidFill>
              <a:srgbClr val="C3D79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EEF1F0C1-A890-45D0-BFBD-A3044D3A70E4}"/>
                </a:ext>
              </a:extLst>
            </p:cNvPr>
            <p:cNvGrpSpPr/>
            <p:nvPr/>
          </p:nvGrpSpPr>
          <p:grpSpPr>
            <a:xfrm>
              <a:off x="4144903" y="1421688"/>
              <a:ext cx="1390008" cy="724824"/>
              <a:chOff x="4144903" y="1421688"/>
              <a:chExt cx="1390008" cy="724824"/>
            </a:xfrm>
          </p:grpSpPr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F6C8333D-20F3-4BD3-B4B6-3CB45C81DB60}"/>
                  </a:ext>
                </a:extLst>
              </p:cNvPr>
              <p:cNvSpPr txBox="1"/>
              <p:nvPr/>
            </p:nvSpPr>
            <p:spPr>
              <a:xfrm>
                <a:off x="4144903" y="1806663"/>
                <a:ext cx="1390008" cy="339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lnSpc>
                    <a:spcPts val="1800"/>
                  </a:lnSpc>
                  <a:defRPr b="1">
                    <a:latin typeface="Century Gothic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rPr>
                  <a:t>Large Telecom Network</a:t>
                </a:r>
              </a:p>
            </p:txBody>
          </p:sp>
          <p:grpSp>
            <p:nvGrpSpPr>
              <p:cNvPr id="216" name="Group 4">
                <a:extLst>
                  <a:ext uri="{FF2B5EF4-FFF2-40B4-BE49-F238E27FC236}">
                    <a16:creationId xmlns:a16="http://schemas.microsoft.com/office/drawing/2014/main" id="{B52FA1B0-856A-4D33-9E3F-BEFBBF29A65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645290" y="1421688"/>
                <a:ext cx="416643" cy="425616"/>
                <a:chOff x="-1354" y="563"/>
                <a:chExt cx="1393" cy="1423"/>
              </a:xfrm>
              <a:solidFill>
                <a:sysClr val="window" lastClr="FFFFFF"/>
              </a:solidFill>
            </p:grpSpPr>
            <p:sp>
              <p:nvSpPr>
                <p:cNvPr id="217" name="Freeform 5">
                  <a:extLst>
                    <a:ext uri="{FF2B5EF4-FFF2-40B4-BE49-F238E27FC236}">
                      <a16:creationId xmlns:a16="http://schemas.microsoft.com/office/drawing/2014/main" id="{C37785AA-B1D8-460E-8B54-1BFC5FA2F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82" y="1180"/>
                  <a:ext cx="652" cy="806"/>
                </a:xfrm>
                <a:custGeom>
                  <a:avLst/>
                  <a:gdLst>
                    <a:gd name="T0" fmla="*/ 0 w 341"/>
                    <a:gd name="T1" fmla="*/ 416 h 420"/>
                    <a:gd name="T2" fmla="*/ 33 w 341"/>
                    <a:gd name="T3" fmla="*/ 338 h 420"/>
                    <a:gd name="T4" fmla="*/ 35 w 341"/>
                    <a:gd name="T5" fmla="*/ 307 h 420"/>
                    <a:gd name="T6" fmla="*/ 60 w 341"/>
                    <a:gd name="T7" fmla="*/ 250 h 420"/>
                    <a:gd name="T8" fmla="*/ 76 w 341"/>
                    <a:gd name="T9" fmla="*/ 234 h 420"/>
                    <a:gd name="T10" fmla="*/ 119 w 341"/>
                    <a:gd name="T11" fmla="*/ 129 h 420"/>
                    <a:gd name="T12" fmla="*/ 117 w 341"/>
                    <a:gd name="T13" fmla="*/ 106 h 420"/>
                    <a:gd name="T14" fmla="*/ 128 w 341"/>
                    <a:gd name="T15" fmla="*/ 20 h 420"/>
                    <a:gd name="T16" fmla="*/ 212 w 341"/>
                    <a:gd name="T17" fmla="*/ 20 h 420"/>
                    <a:gd name="T18" fmla="*/ 224 w 341"/>
                    <a:gd name="T19" fmla="*/ 106 h 420"/>
                    <a:gd name="T20" fmla="*/ 222 w 341"/>
                    <a:gd name="T21" fmla="*/ 128 h 420"/>
                    <a:gd name="T22" fmla="*/ 234 w 341"/>
                    <a:gd name="T23" fmla="*/ 159 h 420"/>
                    <a:gd name="T24" fmla="*/ 253 w 341"/>
                    <a:gd name="T25" fmla="*/ 180 h 420"/>
                    <a:gd name="T26" fmla="*/ 277 w 341"/>
                    <a:gd name="T27" fmla="*/ 239 h 420"/>
                    <a:gd name="T28" fmla="*/ 278 w 341"/>
                    <a:gd name="T29" fmla="*/ 265 h 420"/>
                    <a:gd name="T30" fmla="*/ 335 w 341"/>
                    <a:gd name="T31" fmla="*/ 400 h 420"/>
                    <a:gd name="T32" fmla="*/ 323 w 341"/>
                    <a:gd name="T33" fmla="*/ 416 h 420"/>
                    <a:gd name="T34" fmla="*/ 315 w 341"/>
                    <a:gd name="T35" fmla="*/ 416 h 420"/>
                    <a:gd name="T36" fmla="*/ 277 w 341"/>
                    <a:gd name="T37" fmla="*/ 391 h 420"/>
                    <a:gd name="T38" fmla="*/ 254 w 341"/>
                    <a:gd name="T39" fmla="*/ 376 h 420"/>
                    <a:gd name="T40" fmla="*/ 84 w 341"/>
                    <a:gd name="T41" fmla="*/ 376 h 420"/>
                    <a:gd name="T42" fmla="*/ 65 w 341"/>
                    <a:gd name="T43" fmla="*/ 388 h 420"/>
                    <a:gd name="T44" fmla="*/ 23 w 341"/>
                    <a:gd name="T45" fmla="*/ 416 h 420"/>
                    <a:gd name="T46" fmla="*/ 0 w 341"/>
                    <a:gd name="T47" fmla="*/ 416 h 420"/>
                    <a:gd name="T48" fmla="*/ 84 w 341"/>
                    <a:gd name="T49" fmla="*/ 346 h 420"/>
                    <a:gd name="T50" fmla="*/ 258 w 341"/>
                    <a:gd name="T51" fmla="*/ 346 h 420"/>
                    <a:gd name="T52" fmla="*/ 252 w 341"/>
                    <a:gd name="T53" fmla="*/ 330 h 420"/>
                    <a:gd name="T54" fmla="*/ 219 w 341"/>
                    <a:gd name="T55" fmla="*/ 307 h 420"/>
                    <a:gd name="T56" fmla="*/ 136 w 341"/>
                    <a:gd name="T57" fmla="*/ 308 h 420"/>
                    <a:gd name="T58" fmla="*/ 123 w 341"/>
                    <a:gd name="T59" fmla="*/ 310 h 420"/>
                    <a:gd name="T60" fmla="*/ 84 w 341"/>
                    <a:gd name="T61" fmla="*/ 346 h 420"/>
                    <a:gd name="T62" fmla="*/ 170 w 341"/>
                    <a:gd name="T63" fmla="*/ 104 h 420"/>
                    <a:gd name="T64" fmla="*/ 203 w 341"/>
                    <a:gd name="T65" fmla="*/ 70 h 420"/>
                    <a:gd name="T66" fmla="*/ 171 w 341"/>
                    <a:gd name="T67" fmla="*/ 35 h 420"/>
                    <a:gd name="T68" fmla="*/ 135 w 341"/>
                    <a:gd name="T69" fmla="*/ 70 h 420"/>
                    <a:gd name="T70" fmla="*/ 170 w 341"/>
                    <a:gd name="T71" fmla="*/ 104 h 420"/>
                    <a:gd name="T72" fmla="*/ 228 w 341"/>
                    <a:gd name="T73" fmla="*/ 279 h 420"/>
                    <a:gd name="T74" fmla="*/ 231 w 341"/>
                    <a:gd name="T75" fmla="*/ 275 h 420"/>
                    <a:gd name="T76" fmla="*/ 187 w 341"/>
                    <a:gd name="T77" fmla="*/ 236 h 420"/>
                    <a:gd name="T78" fmla="*/ 181 w 341"/>
                    <a:gd name="T79" fmla="*/ 236 h 420"/>
                    <a:gd name="T80" fmla="*/ 137 w 341"/>
                    <a:gd name="T81" fmla="*/ 236 h 420"/>
                    <a:gd name="T82" fmla="*/ 118 w 341"/>
                    <a:gd name="T83" fmla="*/ 265 h 420"/>
                    <a:gd name="T84" fmla="*/ 137 w 341"/>
                    <a:gd name="T85" fmla="*/ 279 h 420"/>
                    <a:gd name="T86" fmla="*/ 228 w 341"/>
                    <a:gd name="T87" fmla="*/ 279 h 420"/>
                    <a:gd name="T88" fmla="*/ 140 w 341"/>
                    <a:gd name="T89" fmla="*/ 207 h 420"/>
                    <a:gd name="T90" fmla="*/ 178 w 341"/>
                    <a:gd name="T91" fmla="*/ 207 h 420"/>
                    <a:gd name="T92" fmla="*/ 192 w 341"/>
                    <a:gd name="T93" fmla="*/ 186 h 420"/>
                    <a:gd name="T94" fmla="*/ 171 w 341"/>
                    <a:gd name="T95" fmla="*/ 134 h 420"/>
                    <a:gd name="T96" fmla="*/ 140 w 341"/>
                    <a:gd name="T97" fmla="*/ 207 h 420"/>
                    <a:gd name="T98" fmla="*/ 233 w 341"/>
                    <a:gd name="T99" fmla="*/ 247 h 420"/>
                    <a:gd name="T100" fmla="*/ 259 w 341"/>
                    <a:gd name="T101" fmla="*/ 222 h 420"/>
                    <a:gd name="T102" fmla="*/ 233 w 341"/>
                    <a:gd name="T103" fmla="*/ 196 h 420"/>
                    <a:gd name="T104" fmla="*/ 209 w 341"/>
                    <a:gd name="T105" fmla="*/ 223 h 420"/>
                    <a:gd name="T106" fmla="*/ 233 w 341"/>
                    <a:gd name="T107" fmla="*/ 247 h 420"/>
                    <a:gd name="T108" fmla="*/ 77 w 341"/>
                    <a:gd name="T109" fmla="*/ 279 h 420"/>
                    <a:gd name="T110" fmla="*/ 65 w 341"/>
                    <a:gd name="T111" fmla="*/ 292 h 420"/>
                    <a:gd name="T112" fmla="*/ 78 w 341"/>
                    <a:gd name="T113" fmla="*/ 306 h 420"/>
                    <a:gd name="T114" fmla="*/ 91 w 341"/>
                    <a:gd name="T115" fmla="*/ 293 h 420"/>
                    <a:gd name="T116" fmla="*/ 77 w 341"/>
                    <a:gd name="T117" fmla="*/ 279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41" h="420">
                      <a:moveTo>
                        <a:pt x="0" y="416"/>
                      </a:moveTo>
                      <a:cubicBezTo>
                        <a:pt x="12" y="389"/>
                        <a:pt x="22" y="363"/>
                        <a:pt x="33" y="338"/>
                      </a:cubicBezTo>
                      <a:cubicBezTo>
                        <a:pt x="37" y="328"/>
                        <a:pt x="39" y="319"/>
                        <a:pt x="35" y="307"/>
                      </a:cubicBezTo>
                      <a:cubicBezTo>
                        <a:pt x="26" y="283"/>
                        <a:pt x="36" y="261"/>
                        <a:pt x="60" y="250"/>
                      </a:cubicBezTo>
                      <a:cubicBezTo>
                        <a:pt x="68" y="247"/>
                        <a:pt x="73" y="242"/>
                        <a:pt x="76" y="234"/>
                      </a:cubicBezTo>
                      <a:cubicBezTo>
                        <a:pt x="90" y="199"/>
                        <a:pt x="104" y="164"/>
                        <a:pt x="119" y="129"/>
                      </a:cubicBezTo>
                      <a:cubicBezTo>
                        <a:pt x="123" y="120"/>
                        <a:pt x="122" y="114"/>
                        <a:pt x="117" y="106"/>
                      </a:cubicBezTo>
                      <a:cubicBezTo>
                        <a:pt x="98" y="76"/>
                        <a:pt x="103" y="41"/>
                        <a:pt x="128" y="20"/>
                      </a:cubicBezTo>
                      <a:cubicBezTo>
                        <a:pt x="152" y="0"/>
                        <a:pt x="189" y="0"/>
                        <a:pt x="212" y="20"/>
                      </a:cubicBezTo>
                      <a:cubicBezTo>
                        <a:pt x="238" y="42"/>
                        <a:pt x="242" y="76"/>
                        <a:pt x="224" y="106"/>
                      </a:cubicBezTo>
                      <a:cubicBezTo>
                        <a:pt x="219" y="114"/>
                        <a:pt x="217" y="120"/>
                        <a:pt x="222" y="128"/>
                      </a:cubicBezTo>
                      <a:cubicBezTo>
                        <a:pt x="227" y="138"/>
                        <a:pt x="231" y="149"/>
                        <a:pt x="234" y="159"/>
                      </a:cubicBezTo>
                      <a:cubicBezTo>
                        <a:pt x="238" y="169"/>
                        <a:pt x="243" y="176"/>
                        <a:pt x="253" y="180"/>
                      </a:cubicBezTo>
                      <a:cubicBezTo>
                        <a:pt x="276" y="190"/>
                        <a:pt x="286" y="215"/>
                        <a:pt x="277" y="239"/>
                      </a:cubicBezTo>
                      <a:cubicBezTo>
                        <a:pt x="273" y="248"/>
                        <a:pt x="274" y="256"/>
                        <a:pt x="278" y="265"/>
                      </a:cubicBezTo>
                      <a:cubicBezTo>
                        <a:pt x="297" y="310"/>
                        <a:pt x="315" y="355"/>
                        <a:pt x="335" y="400"/>
                      </a:cubicBezTo>
                      <a:cubicBezTo>
                        <a:pt x="341" y="415"/>
                        <a:pt x="336" y="418"/>
                        <a:pt x="323" y="416"/>
                      </a:cubicBezTo>
                      <a:cubicBezTo>
                        <a:pt x="320" y="416"/>
                        <a:pt x="318" y="415"/>
                        <a:pt x="315" y="416"/>
                      </a:cubicBezTo>
                      <a:cubicBezTo>
                        <a:pt x="294" y="420"/>
                        <a:pt x="281" y="413"/>
                        <a:pt x="277" y="391"/>
                      </a:cubicBezTo>
                      <a:cubicBezTo>
                        <a:pt x="275" y="378"/>
                        <a:pt x="267" y="375"/>
                        <a:pt x="254" y="376"/>
                      </a:cubicBezTo>
                      <a:cubicBezTo>
                        <a:pt x="197" y="376"/>
                        <a:pt x="141" y="376"/>
                        <a:pt x="84" y="376"/>
                      </a:cubicBezTo>
                      <a:cubicBezTo>
                        <a:pt x="74" y="376"/>
                        <a:pt x="67" y="377"/>
                        <a:pt x="65" y="388"/>
                      </a:cubicBezTo>
                      <a:cubicBezTo>
                        <a:pt x="61" y="412"/>
                        <a:pt x="46" y="420"/>
                        <a:pt x="23" y="416"/>
                      </a:cubicBezTo>
                      <a:cubicBezTo>
                        <a:pt x="16" y="415"/>
                        <a:pt x="10" y="416"/>
                        <a:pt x="0" y="416"/>
                      </a:cubicBezTo>
                      <a:close/>
                      <a:moveTo>
                        <a:pt x="84" y="346"/>
                      </a:moveTo>
                      <a:cubicBezTo>
                        <a:pt x="142" y="346"/>
                        <a:pt x="199" y="346"/>
                        <a:pt x="258" y="346"/>
                      </a:cubicBezTo>
                      <a:cubicBezTo>
                        <a:pt x="256" y="339"/>
                        <a:pt x="253" y="335"/>
                        <a:pt x="252" y="330"/>
                      </a:cubicBezTo>
                      <a:cubicBezTo>
                        <a:pt x="248" y="311"/>
                        <a:pt x="238" y="306"/>
                        <a:pt x="219" y="307"/>
                      </a:cubicBezTo>
                      <a:cubicBezTo>
                        <a:pt x="191" y="309"/>
                        <a:pt x="163" y="308"/>
                        <a:pt x="136" y="308"/>
                      </a:cubicBezTo>
                      <a:cubicBezTo>
                        <a:pt x="131" y="308"/>
                        <a:pt x="125" y="305"/>
                        <a:pt x="123" y="310"/>
                      </a:cubicBezTo>
                      <a:cubicBezTo>
                        <a:pt x="114" y="327"/>
                        <a:pt x="99" y="335"/>
                        <a:pt x="84" y="346"/>
                      </a:cubicBezTo>
                      <a:close/>
                      <a:moveTo>
                        <a:pt x="170" y="104"/>
                      </a:moveTo>
                      <a:cubicBezTo>
                        <a:pt x="190" y="104"/>
                        <a:pt x="203" y="91"/>
                        <a:pt x="203" y="70"/>
                      </a:cubicBezTo>
                      <a:cubicBezTo>
                        <a:pt x="204" y="50"/>
                        <a:pt x="191" y="36"/>
                        <a:pt x="171" y="35"/>
                      </a:cubicBezTo>
                      <a:cubicBezTo>
                        <a:pt x="151" y="35"/>
                        <a:pt x="135" y="50"/>
                        <a:pt x="135" y="70"/>
                      </a:cubicBezTo>
                      <a:cubicBezTo>
                        <a:pt x="136" y="88"/>
                        <a:pt x="151" y="104"/>
                        <a:pt x="170" y="104"/>
                      </a:cubicBezTo>
                      <a:close/>
                      <a:moveTo>
                        <a:pt x="228" y="279"/>
                      </a:moveTo>
                      <a:cubicBezTo>
                        <a:pt x="229" y="278"/>
                        <a:pt x="230" y="276"/>
                        <a:pt x="231" y="275"/>
                      </a:cubicBezTo>
                      <a:cubicBezTo>
                        <a:pt x="215" y="264"/>
                        <a:pt x="196" y="255"/>
                        <a:pt x="187" y="236"/>
                      </a:cubicBezTo>
                      <a:cubicBezTo>
                        <a:pt x="186" y="236"/>
                        <a:pt x="183" y="236"/>
                        <a:pt x="181" y="236"/>
                      </a:cubicBezTo>
                      <a:cubicBezTo>
                        <a:pt x="166" y="236"/>
                        <a:pt x="152" y="235"/>
                        <a:pt x="137" y="236"/>
                      </a:cubicBezTo>
                      <a:cubicBezTo>
                        <a:pt x="119" y="237"/>
                        <a:pt x="120" y="254"/>
                        <a:pt x="118" y="265"/>
                      </a:cubicBezTo>
                      <a:cubicBezTo>
                        <a:pt x="116" y="276"/>
                        <a:pt x="125" y="280"/>
                        <a:pt x="137" y="279"/>
                      </a:cubicBezTo>
                      <a:cubicBezTo>
                        <a:pt x="167" y="279"/>
                        <a:pt x="198" y="279"/>
                        <a:pt x="228" y="279"/>
                      </a:cubicBezTo>
                      <a:close/>
                      <a:moveTo>
                        <a:pt x="140" y="207"/>
                      </a:moveTo>
                      <a:cubicBezTo>
                        <a:pt x="154" y="207"/>
                        <a:pt x="166" y="207"/>
                        <a:pt x="178" y="207"/>
                      </a:cubicBezTo>
                      <a:cubicBezTo>
                        <a:pt x="194" y="208"/>
                        <a:pt x="197" y="199"/>
                        <a:pt x="192" y="186"/>
                      </a:cubicBezTo>
                      <a:cubicBezTo>
                        <a:pt x="186" y="169"/>
                        <a:pt x="179" y="154"/>
                        <a:pt x="171" y="134"/>
                      </a:cubicBezTo>
                      <a:cubicBezTo>
                        <a:pt x="160" y="159"/>
                        <a:pt x="151" y="182"/>
                        <a:pt x="140" y="207"/>
                      </a:cubicBezTo>
                      <a:close/>
                      <a:moveTo>
                        <a:pt x="233" y="247"/>
                      </a:moveTo>
                      <a:cubicBezTo>
                        <a:pt x="249" y="246"/>
                        <a:pt x="258" y="238"/>
                        <a:pt x="259" y="222"/>
                      </a:cubicBezTo>
                      <a:cubicBezTo>
                        <a:pt x="260" y="208"/>
                        <a:pt x="247" y="195"/>
                        <a:pt x="233" y="196"/>
                      </a:cubicBezTo>
                      <a:cubicBezTo>
                        <a:pt x="218" y="198"/>
                        <a:pt x="209" y="207"/>
                        <a:pt x="209" y="223"/>
                      </a:cubicBezTo>
                      <a:cubicBezTo>
                        <a:pt x="209" y="238"/>
                        <a:pt x="219" y="246"/>
                        <a:pt x="233" y="247"/>
                      </a:cubicBezTo>
                      <a:close/>
                      <a:moveTo>
                        <a:pt x="77" y="279"/>
                      </a:moveTo>
                      <a:cubicBezTo>
                        <a:pt x="70" y="280"/>
                        <a:pt x="66" y="284"/>
                        <a:pt x="65" y="292"/>
                      </a:cubicBezTo>
                      <a:cubicBezTo>
                        <a:pt x="65" y="301"/>
                        <a:pt x="70" y="306"/>
                        <a:pt x="78" y="306"/>
                      </a:cubicBezTo>
                      <a:cubicBezTo>
                        <a:pt x="85" y="306"/>
                        <a:pt x="91" y="301"/>
                        <a:pt x="91" y="293"/>
                      </a:cubicBezTo>
                      <a:cubicBezTo>
                        <a:pt x="91" y="285"/>
                        <a:pt x="87" y="280"/>
                        <a:pt x="77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Freeform 6">
                  <a:extLst>
                    <a:ext uri="{FF2B5EF4-FFF2-40B4-BE49-F238E27FC236}">
                      <a16:creationId xmlns:a16="http://schemas.microsoft.com/office/drawing/2014/main" id="{0355543D-6819-4767-8149-0267A456E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54" y="847"/>
                  <a:ext cx="244" cy="934"/>
                </a:xfrm>
                <a:custGeom>
                  <a:avLst/>
                  <a:gdLst>
                    <a:gd name="T0" fmla="*/ 1 w 128"/>
                    <a:gd name="T1" fmla="*/ 253 h 487"/>
                    <a:gd name="T2" fmla="*/ 84 w 128"/>
                    <a:gd name="T3" fmla="*/ 11 h 487"/>
                    <a:gd name="T4" fmla="*/ 107 w 128"/>
                    <a:gd name="T5" fmla="*/ 10 h 487"/>
                    <a:gd name="T6" fmla="*/ 120 w 128"/>
                    <a:gd name="T7" fmla="*/ 23 h 487"/>
                    <a:gd name="T8" fmla="*/ 121 w 128"/>
                    <a:gd name="T9" fmla="*/ 40 h 487"/>
                    <a:gd name="T10" fmla="*/ 49 w 128"/>
                    <a:gd name="T11" fmla="*/ 268 h 487"/>
                    <a:gd name="T12" fmla="*/ 113 w 128"/>
                    <a:gd name="T13" fmla="*/ 437 h 487"/>
                    <a:gd name="T14" fmla="*/ 122 w 128"/>
                    <a:gd name="T15" fmla="*/ 457 h 487"/>
                    <a:gd name="T16" fmla="*/ 95 w 128"/>
                    <a:gd name="T17" fmla="*/ 483 h 487"/>
                    <a:gd name="T18" fmla="*/ 86 w 128"/>
                    <a:gd name="T19" fmla="*/ 478 h 487"/>
                    <a:gd name="T20" fmla="*/ 5 w 128"/>
                    <a:gd name="T21" fmla="*/ 301 h 487"/>
                    <a:gd name="T22" fmla="*/ 1 w 128"/>
                    <a:gd name="T23" fmla="*/ 253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487">
                      <a:moveTo>
                        <a:pt x="1" y="253"/>
                      </a:moveTo>
                      <a:cubicBezTo>
                        <a:pt x="2" y="156"/>
                        <a:pt x="30" y="79"/>
                        <a:pt x="84" y="11"/>
                      </a:cubicBezTo>
                      <a:cubicBezTo>
                        <a:pt x="93" y="0"/>
                        <a:pt x="99" y="0"/>
                        <a:pt x="107" y="10"/>
                      </a:cubicBezTo>
                      <a:cubicBezTo>
                        <a:pt x="111" y="14"/>
                        <a:pt x="115" y="19"/>
                        <a:pt x="120" y="23"/>
                      </a:cubicBezTo>
                      <a:cubicBezTo>
                        <a:pt x="127" y="28"/>
                        <a:pt x="127" y="33"/>
                        <a:pt x="121" y="40"/>
                      </a:cubicBezTo>
                      <a:cubicBezTo>
                        <a:pt x="67" y="107"/>
                        <a:pt x="42" y="183"/>
                        <a:pt x="49" y="268"/>
                      </a:cubicBezTo>
                      <a:cubicBezTo>
                        <a:pt x="53" y="331"/>
                        <a:pt x="75" y="387"/>
                        <a:pt x="113" y="437"/>
                      </a:cubicBezTo>
                      <a:cubicBezTo>
                        <a:pt x="117" y="443"/>
                        <a:pt x="128" y="448"/>
                        <a:pt x="122" y="457"/>
                      </a:cubicBezTo>
                      <a:cubicBezTo>
                        <a:pt x="115" y="467"/>
                        <a:pt x="105" y="475"/>
                        <a:pt x="95" y="483"/>
                      </a:cubicBezTo>
                      <a:cubicBezTo>
                        <a:pt x="92" y="487"/>
                        <a:pt x="89" y="481"/>
                        <a:pt x="86" y="478"/>
                      </a:cubicBezTo>
                      <a:cubicBezTo>
                        <a:pt x="43" y="426"/>
                        <a:pt x="16" y="367"/>
                        <a:pt x="5" y="301"/>
                      </a:cubicBezTo>
                      <a:cubicBezTo>
                        <a:pt x="2" y="282"/>
                        <a:pt x="0" y="263"/>
                        <a:pt x="1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Freeform 7">
                  <a:extLst>
                    <a:ext uri="{FF2B5EF4-FFF2-40B4-BE49-F238E27FC236}">
                      <a16:creationId xmlns:a16="http://schemas.microsoft.com/office/drawing/2014/main" id="{E3E9E9A8-C047-4FC4-88A8-97B889AC3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8" y="847"/>
                  <a:ext cx="247" cy="932"/>
                </a:xfrm>
                <a:custGeom>
                  <a:avLst/>
                  <a:gdLst>
                    <a:gd name="T0" fmla="*/ 129 w 129"/>
                    <a:gd name="T1" fmla="*/ 279 h 486"/>
                    <a:gd name="T2" fmla="*/ 47 w 129"/>
                    <a:gd name="T3" fmla="*/ 475 h 486"/>
                    <a:gd name="T4" fmla="*/ 26 w 129"/>
                    <a:gd name="T5" fmla="*/ 476 h 486"/>
                    <a:gd name="T6" fmla="*/ 17 w 129"/>
                    <a:gd name="T7" fmla="*/ 468 h 486"/>
                    <a:gd name="T8" fmla="*/ 15 w 129"/>
                    <a:gd name="T9" fmla="*/ 439 h 486"/>
                    <a:gd name="T10" fmla="*/ 15 w 129"/>
                    <a:gd name="T11" fmla="*/ 47 h 486"/>
                    <a:gd name="T12" fmla="*/ 5 w 129"/>
                    <a:gd name="T13" fmla="*/ 29 h 486"/>
                    <a:gd name="T14" fmla="*/ 34 w 129"/>
                    <a:gd name="T15" fmla="*/ 2 h 486"/>
                    <a:gd name="T16" fmla="*/ 47 w 129"/>
                    <a:gd name="T17" fmla="*/ 13 h 486"/>
                    <a:gd name="T18" fmla="*/ 129 w 129"/>
                    <a:gd name="T19" fmla="*/ 279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486">
                      <a:moveTo>
                        <a:pt x="129" y="279"/>
                      </a:moveTo>
                      <a:cubicBezTo>
                        <a:pt x="128" y="331"/>
                        <a:pt x="101" y="407"/>
                        <a:pt x="47" y="475"/>
                      </a:cubicBezTo>
                      <a:cubicBezTo>
                        <a:pt x="39" y="485"/>
                        <a:pt x="33" y="486"/>
                        <a:pt x="26" y="476"/>
                      </a:cubicBezTo>
                      <a:cubicBezTo>
                        <a:pt x="23" y="473"/>
                        <a:pt x="21" y="470"/>
                        <a:pt x="17" y="468"/>
                      </a:cubicBezTo>
                      <a:cubicBezTo>
                        <a:pt x="5" y="459"/>
                        <a:pt x="6" y="451"/>
                        <a:pt x="15" y="439"/>
                      </a:cubicBezTo>
                      <a:cubicBezTo>
                        <a:pt x="107" y="318"/>
                        <a:pt x="106" y="169"/>
                        <a:pt x="15" y="47"/>
                      </a:cubicBezTo>
                      <a:cubicBezTo>
                        <a:pt x="11" y="41"/>
                        <a:pt x="0" y="36"/>
                        <a:pt x="5" y="29"/>
                      </a:cubicBezTo>
                      <a:cubicBezTo>
                        <a:pt x="13" y="19"/>
                        <a:pt x="21" y="7"/>
                        <a:pt x="34" y="2"/>
                      </a:cubicBezTo>
                      <a:cubicBezTo>
                        <a:pt x="40" y="0"/>
                        <a:pt x="43" y="8"/>
                        <a:pt x="47" y="13"/>
                      </a:cubicBezTo>
                      <a:cubicBezTo>
                        <a:pt x="101" y="80"/>
                        <a:pt x="129" y="158"/>
                        <a:pt x="129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Freeform 8">
                  <a:extLst>
                    <a:ext uri="{FF2B5EF4-FFF2-40B4-BE49-F238E27FC236}">
                      <a16:creationId xmlns:a16="http://schemas.microsoft.com/office/drawing/2014/main" id="{2C534FB2-0C53-46C5-879E-AB511E3B3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31" y="563"/>
                  <a:ext cx="933" cy="309"/>
                </a:xfrm>
                <a:custGeom>
                  <a:avLst/>
                  <a:gdLst>
                    <a:gd name="T0" fmla="*/ 487 w 488"/>
                    <a:gd name="T1" fmla="*/ 127 h 161"/>
                    <a:gd name="T2" fmla="*/ 461 w 488"/>
                    <a:gd name="T3" fmla="*/ 150 h 161"/>
                    <a:gd name="T4" fmla="*/ 445 w 488"/>
                    <a:gd name="T5" fmla="*/ 141 h 161"/>
                    <a:gd name="T6" fmla="*/ 51 w 488"/>
                    <a:gd name="T7" fmla="*/ 143 h 161"/>
                    <a:gd name="T8" fmla="*/ 13 w 488"/>
                    <a:gd name="T9" fmla="*/ 128 h 161"/>
                    <a:gd name="T10" fmla="*/ 21 w 488"/>
                    <a:gd name="T11" fmla="*/ 107 h 161"/>
                    <a:gd name="T12" fmla="*/ 432 w 488"/>
                    <a:gd name="T13" fmla="*/ 77 h 161"/>
                    <a:gd name="T14" fmla="*/ 481 w 488"/>
                    <a:gd name="T15" fmla="*/ 112 h 161"/>
                    <a:gd name="T16" fmla="*/ 487 w 488"/>
                    <a:gd name="T17" fmla="*/ 127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8" h="161">
                      <a:moveTo>
                        <a:pt x="487" y="127"/>
                      </a:moveTo>
                      <a:cubicBezTo>
                        <a:pt x="481" y="132"/>
                        <a:pt x="471" y="142"/>
                        <a:pt x="461" y="150"/>
                      </a:cubicBezTo>
                      <a:cubicBezTo>
                        <a:pt x="453" y="155"/>
                        <a:pt x="450" y="145"/>
                        <a:pt x="445" y="141"/>
                      </a:cubicBezTo>
                      <a:cubicBezTo>
                        <a:pt x="322" y="49"/>
                        <a:pt x="174" y="48"/>
                        <a:pt x="51" y="143"/>
                      </a:cubicBezTo>
                      <a:cubicBezTo>
                        <a:pt x="26" y="161"/>
                        <a:pt x="24" y="135"/>
                        <a:pt x="13" y="128"/>
                      </a:cubicBezTo>
                      <a:cubicBezTo>
                        <a:pt x="0" y="118"/>
                        <a:pt x="15" y="112"/>
                        <a:pt x="21" y="107"/>
                      </a:cubicBezTo>
                      <a:cubicBezTo>
                        <a:pt x="130" y="12"/>
                        <a:pt x="306" y="0"/>
                        <a:pt x="432" y="77"/>
                      </a:cubicBezTo>
                      <a:cubicBezTo>
                        <a:pt x="450" y="87"/>
                        <a:pt x="466" y="98"/>
                        <a:pt x="481" y="112"/>
                      </a:cubicBezTo>
                      <a:cubicBezTo>
                        <a:pt x="484" y="114"/>
                        <a:pt x="488" y="116"/>
                        <a:pt x="487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Freeform 9">
                  <a:extLst>
                    <a:ext uri="{FF2B5EF4-FFF2-40B4-BE49-F238E27FC236}">
                      <a16:creationId xmlns:a16="http://schemas.microsoft.com/office/drawing/2014/main" id="{4457703D-AD7F-4FA3-B535-3BD382D5C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92" y="962"/>
                  <a:ext cx="197" cy="704"/>
                </a:xfrm>
                <a:custGeom>
                  <a:avLst/>
                  <a:gdLst>
                    <a:gd name="T0" fmla="*/ 0 w 103"/>
                    <a:gd name="T1" fmla="*/ 183 h 367"/>
                    <a:gd name="T2" fmla="*/ 61 w 103"/>
                    <a:gd name="T3" fmla="*/ 10 h 367"/>
                    <a:gd name="T4" fmla="*/ 81 w 103"/>
                    <a:gd name="T5" fmla="*/ 9 h 367"/>
                    <a:gd name="T6" fmla="*/ 84 w 103"/>
                    <a:gd name="T7" fmla="*/ 12 h 367"/>
                    <a:gd name="T8" fmla="*/ 89 w 103"/>
                    <a:gd name="T9" fmla="*/ 53 h 367"/>
                    <a:gd name="T10" fmla="*/ 90 w 103"/>
                    <a:gd name="T11" fmla="*/ 316 h 367"/>
                    <a:gd name="T12" fmla="*/ 87 w 103"/>
                    <a:gd name="T13" fmla="*/ 348 h 367"/>
                    <a:gd name="T14" fmla="*/ 52 w 103"/>
                    <a:gd name="T15" fmla="*/ 345 h 367"/>
                    <a:gd name="T16" fmla="*/ 0 w 103"/>
                    <a:gd name="T17" fmla="*/ 183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367">
                      <a:moveTo>
                        <a:pt x="0" y="183"/>
                      </a:moveTo>
                      <a:cubicBezTo>
                        <a:pt x="3" y="120"/>
                        <a:pt x="21" y="61"/>
                        <a:pt x="61" y="10"/>
                      </a:cubicBezTo>
                      <a:cubicBezTo>
                        <a:pt x="69" y="0"/>
                        <a:pt x="74" y="0"/>
                        <a:pt x="81" y="9"/>
                      </a:cubicBezTo>
                      <a:cubicBezTo>
                        <a:pt x="82" y="10"/>
                        <a:pt x="83" y="11"/>
                        <a:pt x="84" y="12"/>
                      </a:cubicBezTo>
                      <a:cubicBezTo>
                        <a:pt x="100" y="24"/>
                        <a:pt x="103" y="33"/>
                        <a:pt x="89" y="53"/>
                      </a:cubicBezTo>
                      <a:cubicBezTo>
                        <a:pt x="33" y="131"/>
                        <a:pt x="34" y="238"/>
                        <a:pt x="90" y="316"/>
                      </a:cubicBezTo>
                      <a:cubicBezTo>
                        <a:pt x="99" y="330"/>
                        <a:pt x="100" y="337"/>
                        <a:pt x="87" y="348"/>
                      </a:cubicBezTo>
                      <a:cubicBezTo>
                        <a:pt x="67" y="366"/>
                        <a:pt x="68" y="367"/>
                        <a:pt x="52" y="345"/>
                      </a:cubicBezTo>
                      <a:cubicBezTo>
                        <a:pt x="18" y="296"/>
                        <a:pt x="3" y="242"/>
                        <a:pt x="0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Freeform 10">
                  <a:extLst>
                    <a:ext uri="{FF2B5EF4-FFF2-40B4-BE49-F238E27FC236}">
                      <a16:creationId xmlns:a16="http://schemas.microsoft.com/office/drawing/2014/main" id="{C9B6BE02-EDF2-404B-8956-84D120935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8" y="947"/>
                  <a:ext cx="215" cy="717"/>
                </a:xfrm>
                <a:custGeom>
                  <a:avLst/>
                  <a:gdLst>
                    <a:gd name="T0" fmla="*/ 112 w 112"/>
                    <a:gd name="T1" fmla="*/ 191 h 374"/>
                    <a:gd name="T2" fmla="*/ 58 w 112"/>
                    <a:gd name="T3" fmla="*/ 358 h 374"/>
                    <a:gd name="T4" fmla="*/ 30 w 112"/>
                    <a:gd name="T5" fmla="*/ 361 h 374"/>
                    <a:gd name="T6" fmla="*/ 25 w 112"/>
                    <a:gd name="T7" fmla="*/ 320 h 374"/>
                    <a:gd name="T8" fmla="*/ 18 w 112"/>
                    <a:gd name="T9" fmla="*/ 52 h 374"/>
                    <a:gd name="T10" fmla="*/ 36 w 112"/>
                    <a:gd name="T11" fmla="*/ 15 h 374"/>
                    <a:gd name="T12" fmla="*/ 55 w 112"/>
                    <a:gd name="T13" fmla="*/ 23 h 374"/>
                    <a:gd name="T14" fmla="*/ 112 w 112"/>
                    <a:gd name="T15" fmla="*/ 191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2" h="374">
                      <a:moveTo>
                        <a:pt x="112" y="191"/>
                      </a:moveTo>
                      <a:cubicBezTo>
                        <a:pt x="111" y="253"/>
                        <a:pt x="93" y="308"/>
                        <a:pt x="58" y="358"/>
                      </a:cubicBezTo>
                      <a:cubicBezTo>
                        <a:pt x="49" y="370"/>
                        <a:pt x="43" y="374"/>
                        <a:pt x="30" y="361"/>
                      </a:cubicBezTo>
                      <a:cubicBezTo>
                        <a:pt x="15" y="347"/>
                        <a:pt x="13" y="338"/>
                        <a:pt x="25" y="320"/>
                      </a:cubicBezTo>
                      <a:cubicBezTo>
                        <a:pt x="82" y="239"/>
                        <a:pt x="79" y="133"/>
                        <a:pt x="18" y="52"/>
                      </a:cubicBezTo>
                      <a:cubicBezTo>
                        <a:pt x="0" y="28"/>
                        <a:pt x="28" y="25"/>
                        <a:pt x="36" y="15"/>
                      </a:cubicBezTo>
                      <a:cubicBezTo>
                        <a:pt x="46" y="0"/>
                        <a:pt x="51" y="18"/>
                        <a:pt x="55" y="23"/>
                      </a:cubicBezTo>
                      <a:cubicBezTo>
                        <a:pt x="93" y="73"/>
                        <a:pt x="110" y="130"/>
                        <a:pt x="112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Freeform 11">
                  <a:extLst>
                    <a:ext uri="{FF2B5EF4-FFF2-40B4-BE49-F238E27FC236}">
                      <a16:creationId xmlns:a16="http://schemas.microsoft.com/office/drawing/2014/main" id="{37F4A74B-B5B9-4FEC-B7C4-E26265A97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16" y="741"/>
                  <a:ext cx="703" cy="246"/>
                </a:xfrm>
                <a:custGeom>
                  <a:avLst/>
                  <a:gdLst>
                    <a:gd name="T0" fmla="*/ 368 w 368"/>
                    <a:gd name="T1" fmla="*/ 94 h 128"/>
                    <a:gd name="T2" fmla="*/ 341 w 368"/>
                    <a:gd name="T3" fmla="*/ 116 h 128"/>
                    <a:gd name="T4" fmla="*/ 325 w 368"/>
                    <a:gd name="T5" fmla="*/ 110 h 128"/>
                    <a:gd name="T6" fmla="*/ 51 w 368"/>
                    <a:gd name="T7" fmla="*/ 111 h 128"/>
                    <a:gd name="T8" fmla="*/ 14 w 368"/>
                    <a:gd name="T9" fmla="*/ 95 h 128"/>
                    <a:gd name="T10" fmla="*/ 24 w 368"/>
                    <a:gd name="T11" fmla="*/ 73 h 128"/>
                    <a:gd name="T12" fmla="*/ 354 w 368"/>
                    <a:gd name="T13" fmla="*/ 74 h 128"/>
                    <a:gd name="T14" fmla="*/ 368 w 368"/>
                    <a:gd name="T15" fmla="*/ 9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8" h="128">
                      <a:moveTo>
                        <a:pt x="368" y="94"/>
                      </a:moveTo>
                      <a:cubicBezTo>
                        <a:pt x="361" y="100"/>
                        <a:pt x="352" y="109"/>
                        <a:pt x="341" y="116"/>
                      </a:cubicBezTo>
                      <a:cubicBezTo>
                        <a:pt x="334" y="122"/>
                        <a:pt x="330" y="113"/>
                        <a:pt x="325" y="110"/>
                      </a:cubicBezTo>
                      <a:cubicBezTo>
                        <a:pt x="236" y="49"/>
                        <a:pt x="139" y="49"/>
                        <a:pt x="51" y="111"/>
                      </a:cubicBezTo>
                      <a:cubicBezTo>
                        <a:pt x="27" y="128"/>
                        <a:pt x="23" y="103"/>
                        <a:pt x="14" y="95"/>
                      </a:cubicBezTo>
                      <a:cubicBezTo>
                        <a:pt x="0" y="83"/>
                        <a:pt x="18" y="78"/>
                        <a:pt x="24" y="73"/>
                      </a:cubicBezTo>
                      <a:cubicBezTo>
                        <a:pt x="122" y="0"/>
                        <a:pt x="257" y="1"/>
                        <a:pt x="354" y="74"/>
                      </a:cubicBezTo>
                      <a:cubicBezTo>
                        <a:pt x="359" y="78"/>
                        <a:pt x="366" y="81"/>
                        <a:pt x="368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Freeform 12">
                  <a:extLst>
                    <a:ext uri="{FF2B5EF4-FFF2-40B4-BE49-F238E27FC236}">
                      <a16:creationId xmlns:a16="http://schemas.microsoft.com/office/drawing/2014/main" id="{0B5FD573-D13E-4DAF-B19A-07CB24AA3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3" y="1071"/>
                  <a:ext cx="151" cy="478"/>
                </a:xfrm>
                <a:custGeom>
                  <a:avLst/>
                  <a:gdLst>
                    <a:gd name="T0" fmla="*/ 79 w 79"/>
                    <a:gd name="T1" fmla="*/ 127 h 249"/>
                    <a:gd name="T2" fmla="*/ 43 w 79"/>
                    <a:gd name="T3" fmla="*/ 238 h 249"/>
                    <a:gd name="T4" fmla="*/ 24 w 79"/>
                    <a:gd name="T5" fmla="*/ 239 h 249"/>
                    <a:gd name="T6" fmla="*/ 11 w 79"/>
                    <a:gd name="T7" fmla="*/ 227 h 249"/>
                    <a:gd name="T8" fmla="*/ 9 w 79"/>
                    <a:gd name="T9" fmla="*/ 205 h 249"/>
                    <a:gd name="T10" fmla="*/ 7 w 79"/>
                    <a:gd name="T11" fmla="*/ 45 h 249"/>
                    <a:gd name="T12" fmla="*/ 27 w 79"/>
                    <a:gd name="T13" fmla="*/ 7 h 249"/>
                    <a:gd name="T14" fmla="*/ 45 w 79"/>
                    <a:gd name="T15" fmla="*/ 19 h 249"/>
                    <a:gd name="T16" fmla="*/ 79 w 79"/>
                    <a:gd name="T17" fmla="*/ 12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249">
                      <a:moveTo>
                        <a:pt x="79" y="127"/>
                      </a:moveTo>
                      <a:cubicBezTo>
                        <a:pt x="76" y="168"/>
                        <a:pt x="66" y="205"/>
                        <a:pt x="43" y="238"/>
                      </a:cubicBezTo>
                      <a:cubicBezTo>
                        <a:pt x="36" y="248"/>
                        <a:pt x="31" y="249"/>
                        <a:pt x="24" y="239"/>
                      </a:cubicBezTo>
                      <a:cubicBezTo>
                        <a:pt x="20" y="235"/>
                        <a:pt x="16" y="230"/>
                        <a:pt x="11" y="227"/>
                      </a:cubicBezTo>
                      <a:cubicBezTo>
                        <a:pt x="4" y="220"/>
                        <a:pt x="3" y="215"/>
                        <a:pt x="9" y="205"/>
                      </a:cubicBezTo>
                      <a:cubicBezTo>
                        <a:pt x="40" y="152"/>
                        <a:pt x="39" y="98"/>
                        <a:pt x="7" y="45"/>
                      </a:cubicBezTo>
                      <a:cubicBezTo>
                        <a:pt x="0" y="35"/>
                        <a:pt x="10" y="17"/>
                        <a:pt x="27" y="7"/>
                      </a:cubicBezTo>
                      <a:cubicBezTo>
                        <a:pt x="40" y="0"/>
                        <a:pt x="41" y="13"/>
                        <a:pt x="45" y="19"/>
                      </a:cubicBezTo>
                      <a:cubicBezTo>
                        <a:pt x="68" y="52"/>
                        <a:pt x="77" y="89"/>
                        <a:pt x="79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Freeform 13">
                  <a:extLst>
                    <a:ext uri="{FF2B5EF4-FFF2-40B4-BE49-F238E27FC236}">
                      <a16:creationId xmlns:a16="http://schemas.microsoft.com/office/drawing/2014/main" id="{D300ABA8-4575-4B8E-A90E-2DCC967F6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31" y="1075"/>
                  <a:ext cx="153" cy="491"/>
                </a:xfrm>
                <a:custGeom>
                  <a:avLst/>
                  <a:gdLst>
                    <a:gd name="T0" fmla="*/ 0 w 80"/>
                    <a:gd name="T1" fmla="*/ 123 h 256"/>
                    <a:gd name="T2" fmla="*/ 36 w 80"/>
                    <a:gd name="T3" fmla="*/ 13 h 256"/>
                    <a:gd name="T4" fmla="*/ 58 w 80"/>
                    <a:gd name="T5" fmla="*/ 11 h 256"/>
                    <a:gd name="T6" fmla="*/ 70 w 80"/>
                    <a:gd name="T7" fmla="*/ 22 h 256"/>
                    <a:gd name="T8" fmla="*/ 71 w 80"/>
                    <a:gd name="T9" fmla="*/ 46 h 256"/>
                    <a:gd name="T10" fmla="*/ 69 w 80"/>
                    <a:gd name="T11" fmla="*/ 200 h 256"/>
                    <a:gd name="T12" fmla="*/ 66 w 80"/>
                    <a:gd name="T13" fmla="*/ 227 h 256"/>
                    <a:gd name="T14" fmla="*/ 27 w 80"/>
                    <a:gd name="T15" fmla="*/ 222 h 256"/>
                    <a:gd name="T16" fmla="*/ 0 w 80"/>
                    <a:gd name="T17" fmla="*/ 123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" h="256">
                      <a:moveTo>
                        <a:pt x="0" y="123"/>
                      </a:moveTo>
                      <a:cubicBezTo>
                        <a:pt x="3" y="83"/>
                        <a:pt x="13" y="46"/>
                        <a:pt x="36" y="13"/>
                      </a:cubicBezTo>
                      <a:cubicBezTo>
                        <a:pt x="44" y="1"/>
                        <a:pt x="50" y="0"/>
                        <a:pt x="58" y="11"/>
                      </a:cubicBezTo>
                      <a:cubicBezTo>
                        <a:pt x="62" y="15"/>
                        <a:pt x="65" y="19"/>
                        <a:pt x="70" y="22"/>
                      </a:cubicBezTo>
                      <a:cubicBezTo>
                        <a:pt x="80" y="30"/>
                        <a:pt x="76" y="37"/>
                        <a:pt x="71" y="46"/>
                      </a:cubicBezTo>
                      <a:cubicBezTo>
                        <a:pt x="40" y="97"/>
                        <a:pt x="39" y="149"/>
                        <a:pt x="69" y="200"/>
                      </a:cubicBezTo>
                      <a:cubicBezTo>
                        <a:pt x="76" y="212"/>
                        <a:pt x="75" y="218"/>
                        <a:pt x="66" y="227"/>
                      </a:cubicBezTo>
                      <a:cubicBezTo>
                        <a:pt x="42" y="248"/>
                        <a:pt x="48" y="256"/>
                        <a:pt x="27" y="222"/>
                      </a:cubicBezTo>
                      <a:cubicBezTo>
                        <a:pt x="9" y="192"/>
                        <a:pt x="2" y="158"/>
                        <a:pt x="0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Freeform 14">
                  <a:extLst>
                    <a:ext uri="{FF2B5EF4-FFF2-40B4-BE49-F238E27FC236}">
                      <a16:creationId xmlns:a16="http://schemas.microsoft.com/office/drawing/2014/main" id="{0D1B2224-B487-41C5-9913-E19F73074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4" y="937"/>
                  <a:ext cx="470" cy="148"/>
                </a:xfrm>
                <a:custGeom>
                  <a:avLst/>
                  <a:gdLst>
                    <a:gd name="T0" fmla="*/ 126 w 246"/>
                    <a:gd name="T1" fmla="*/ 0 h 77"/>
                    <a:gd name="T2" fmla="*/ 230 w 246"/>
                    <a:gd name="T3" fmla="*/ 33 h 77"/>
                    <a:gd name="T4" fmla="*/ 234 w 246"/>
                    <a:gd name="T5" fmla="*/ 60 h 77"/>
                    <a:gd name="T6" fmla="*/ 195 w 246"/>
                    <a:gd name="T7" fmla="*/ 66 h 77"/>
                    <a:gd name="T8" fmla="*/ 45 w 246"/>
                    <a:gd name="T9" fmla="*/ 70 h 77"/>
                    <a:gd name="T10" fmla="*/ 8 w 246"/>
                    <a:gd name="T11" fmla="*/ 52 h 77"/>
                    <a:gd name="T12" fmla="*/ 20 w 246"/>
                    <a:gd name="T13" fmla="*/ 32 h 77"/>
                    <a:gd name="T14" fmla="*/ 126 w 246"/>
                    <a:gd name="T1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6" h="77">
                      <a:moveTo>
                        <a:pt x="126" y="0"/>
                      </a:moveTo>
                      <a:cubicBezTo>
                        <a:pt x="162" y="2"/>
                        <a:pt x="198" y="12"/>
                        <a:pt x="230" y="33"/>
                      </a:cubicBezTo>
                      <a:cubicBezTo>
                        <a:pt x="243" y="41"/>
                        <a:pt x="246" y="47"/>
                        <a:pt x="234" y="60"/>
                      </a:cubicBezTo>
                      <a:cubicBezTo>
                        <a:pt x="221" y="72"/>
                        <a:pt x="213" y="77"/>
                        <a:pt x="195" y="66"/>
                      </a:cubicBezTo>
                      <a:cubicBezTo>
                        <a:pt x="145" y="38"/>
                        <a:pt x="95" y="41"/>
                        <a:pt x="45" y="70"/>
                      </a:cubicBezTo>
                      <a:cubicBezTo>
                        <a:pt x="33" y="77"/>
                        <a:pt x="18" y="70"/>
                        <a:pt x="8" y="52"/>
                      </a:cubicBezTo>
                      <a:cubicBezTo>
                        <a:pt x="0" y="38"/>
                        <a:pt x="13" y="36"/>
                        <a:pt x="20" y="32"/>
                      </a:cubicBezTo>
                      <a:cubicBezTo>
                        <a:pt x="51" y="11"/>
                        <a:pt x="86" y="2"/>
                        <a:pt x="1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0C3312E-FA65-4BE8-9C4D-6489805D921C}"/>
              </a:ext>
            </a:extLst>
          </p:cNvPr>
          <p:cNvGrpSpPr/>
          <p:nvPr/>
        </p:nvGrpSpPr>
        <p:grpSpPr>
          <a:xfrm>
            <a:off x="8328712" y="2669685"/>
            <a:ext cx="2024341" cy="1997020"/>
            <a:chOff x="6142652" y="1853253"/>
            <a:chExt cx="1698758" cy="1696244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259F2A8C-1AD3-40B9-8291-A66D497EC08B}"/>
                </a:ext>
              </a:extLst>
            </p:cNvPr>
            <p:cNvGrpSpPr/>
            <p:nvPr/>
          </p:nvGrpSpPr>
          <p:grpSpPr>
            <a:xfrm>
              <a:off x="6142652" y="1853253"/>
              <a:ext cx="1698758" cy="1696244"/>
              <a:chOff x="6142652" y="1853253"/>
              <a:chExt cx="1698758" cy="1696244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09FD5C42-537A-44D4-9F05-8E989E71683C}"/>
                  </a:ext>
                </a:extLst>
              </p:cNvPr>
              <p:cNvSpPr/>
              <p:nvPr/>
            </p:nvSpPr>
            <p:spPr>
              <a:xfrm>
                <a:off x="6232102" y="1922135"/>
                <a:ext cx="1544325" cy="1542040"/>
              </a:xfrm>
              <a:prstGeom prst="ellipse">
                <a:avLst/>
              </a:prstGeom>
              <a:solidFill>
                <a:srgbClr val="CCC1D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E340429B-740A-4CAF-9159-F5B5C5979820}"/>
                  </a:ext>
                </a:extLst>
              </p:cNvPr>
              <p:cNvSpPr/>
              <p:nvPr/>
            </p:nvSpPr>
            <p:spPr>
              <a:xfrm>
                <a:off x="6142652" y="1853253"/>
                <a:ext cx="1698758" cy="1696244"/>
              </a:xfrm>
              <a:prstGeom prst="ellipse">
                <a:avLst/>
              </a:prstGeom>
              <a:noFill/>
              <a:ln w="44450" cap="rnd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sym typeface="Arial"/>
                </a:endParaRPr>
              </a:p>
            </p:txBody>
          </p:sp>
        </p:grp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AC895F4-140E-4851-8202-33DDCAFED35E}"/>
                </a:ext>
              </a:extLst>
            </p:cNvPr>
            <p:cNvSpPr txBox="1"/>
            <p:nvPr/>
          </p:nvSpPr>
          <p:spPr>
            <a:xfrm>
              <a:off x="6299045" y="2409041"/>
              <a:ext cx="1422895" cy="60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Traditional Data Center Companies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8CC42C0-A5B4-4DFB-A58A-8A6F92D2253D}"/>
              </a:ext>
            </a:extLst>
          </p:cNvPr>
          <p:cNvGrpSpPr/>
          <p:nvPr/>
        </p:nvGrpSpPr>
        <p:grpSpPr>
          <a:xfrm>
            <a:off x="9342436" y="1658669"/>
            <a:ext cx="1477964" cy="1259717"/>
            <a:chOff x="6320510" y="1278842"/>
            <a:chExt cx="1240257" cy="1069988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7AB4107-0669-4024-815A-ED7C7F77CE9F}"/>
                </a:ext>
              </a:extLst>
            </p:cNvPr>
            <p:cNvSpPr/>
            <p:nvPr/>
          </p:nvSpPr>
          <p:spPr>
            <a:xfrm>
              <a:off x="6402802" y="1278842"/>
              <a:ext cx="1071576" cy="1069988"/>
            </a:xfrm>
            <a:prstGeom prst="ellipse">
              <a:avLst/>
            </a:prstGeom>
            <a:solidFill>
              <a:srgbClr val="C3D79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8B5C1320-4509-456B-9CEE-F0B82E0F42C3}"/>
                </a:ext>
              </a:extLst>
            </p:cNvPr>
            <p:cNvGrpSpPr/>
            <p:nvPr/>
          </p:nvGrpSpPr>
          <p:grpSpPr>
            <a:xfrm>
              <a:off x="6320510" y="1478986"/>
              <a:ext cx="1240257" cy="681495"/>
              <a:chOff x="6458589" y="1622686"/>
              <a:chExt cx="1240257" cy="681495"/>
            </a:xfrm>
          </p:grpSpPr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A783860-9EE1-4150-BFDC-6E05028CA293}"/>
                  </a:ext>
                </a:extLst>
              </p:cNvPr>
              <p:cNvSpPr txBox="1"/>
              <p:nvPr/>
            </p:nvSpPr>
            <p:spPr>
              <a:xfrm>
                <a:off x="6458589" y="1964333"/>
                <a:ext cx="1240257" cy="33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lnSpc>
                    <a:spcPts val="1800"/>
                  </a:lnSpc>
                  <a:defRPr b="1">
                    <a:latin typeface="Century Gothic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rPr>
                  <a:t>DCs &amp; Related Services</a:t>
                </a:r>
              </a:p>
            </p:txBody>
          </p:sp>
          <p:grpSp>
            <p:nvGrpSpPr>
              <p:cNvPr id="236" name="Group 21">
                <a:extLst>
                  <a:ext uri="{FF2B5EF4-FFF2-40B4-BE49-F238E27FC236}">
                    <a16:creationId xmlns:a16="http://schemas.microsoft.com/office/drawing/2014/main" id="{368D90FA-F7BB-4D6D-B7C8-0E3AA5B55B2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49969" y="1622686"/>
                <a:ext cx="485434" cy="342309"/>
                <a:chOff x="2473" y="292"/>
                <a:chExt cx="407" cy="287"/>
              </a:xfrm>
              <a:solidFill>
                <a:sysClr val="window" lastClr="FFFFFF"/>
              </a:solidFill>
            </p:grpSpPr>
            <p:sp>
              <p:nvSpPr>
                <p:cNvPr id="237" name="Freeform 22">
                  <a:extLst>
                    <a:ext uri="{FF2B5EF4-FFF2-40B4-BE49-F238E27FC236}">
                      <a16:creationId xmlns:a16="http://schemas.microsoft.com/office/drawing/2014/main" id="{05CCE432-9639-40EA-A962-131D0E83B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01" y="292"/>
                  <a:ext cx="151" cy="287"/>
                </a:xfrm>
                <a:custGeom>
                  <a:avLst/>
                  <a:gdLst>
                    <a:gd name="T0" fmla="*/ 0 w 64"/>
                    <a:gd name="T1" fmla="*/ 122 h 122"/>
                    <a:gd name="T2" fmla="*/ 0 w 64"/>
                    <a:gd name="T3" fmla="*/ 0 h 122"/>
                    <a:gd name="T4" fmla="*/ 64 w 64"/>
                    <a:gd name="T5" fmla="*/ 0 h 122"/>
                    <a:gd name="T6" fmla="*/ 64 w 64"/>
                    <a:gd name="T7" fmla="*/ 122 h 122"/>
                    <a:gd name="T8" fmla="*/ 0 w 64"/>
                    <a:gd name="T9" fmla="*/ 122 h 122"/>
                    <a:gd name="T10" fmla="*/ 14 w 64"/>
                    <a:gd name="T11" fmla="*/ 54 h 122"/>
                    <a:gd name="T12" fmla="*/ 50 w 64"/>
                    <a:gd name="T13" fmla="*/ 54 h 122"/>
                    <a:gd name="T14" fmla="*/ 50 w 64"/>
                    <a:gd name="T15" fmla="*/ 47 h 122"/>
                    <a:gd name="T16" fmla="*/ 14 w 64"/>
                    <a:gd name="T17" fmla="*/ 47 h 122"/>
                    <a:gd name="T18" fmla="*/ 14 w 64"/>
                    <a:gd name="T19" fmla="*/ 54 h 122"/>
                    <a:gd name="T20" fmla="*/ 14 w 64"/>
                    <a:gd name="T21" fmla="*/ 108 h 122"/>
                    <a:gd name="T22" fmla="*/ 50 w 64"/>
                    <a:gd name="T23" fmla="*/ 108 h 122"/>
                    <a:gd name="T24" fmla="*/ 50 w 64"/>
                    <a:gd name="T25" fmla="*/ 101 h 122"/>
                    <a:gd name="T26" fmla="*/ 14 w 64"/>
                    <a:gd name="T27" fmla="*/ 101 h 122"/>
                    <a:gd name="T28" fmla="*/ 14 w 64"/>
                    <a:gd name="T29" fmla="*/ 108 h 122"/>
                    <a:gd name="T30" fmla="*/ 14 w 64"/>
                    <a:gd name="T31" fmla="*/ 97 h 122"/>
                    <a:gd name="T32" fmla="*/ 50 w 64"/>
                    <a:gd name="T33" fmla="*/ 97 h 122"/>
                    <a:gd name="T34" fmla="*/ 50 w 64"/>
                    <a:gd name="T35" fmla="*/ 90 h 122"/>
                    <a:gd name="T36" fmla="*/ 14 w 64"/>
                    <a:gd name="T37" fmla="*/ 90 h 122"/>
                    <a:gd name="T38" fmla="*/ 14 w 64"/>
                    <a:gd name="T39" fmla="*/ 97 h 122"/>
                    <a:gd name="T40" fmla="*/ 14 w 64"/>
                    <a:gd name="T41" fmla="*/ 86 h 122"/>
                    <a:gd name="T42" fmla="*/ 50 w 64"/>
                    <a:gd name="T43" fmla="*/ 86 h 122"/>
                    <a:gd name="T44" fmla="*/ 50 w 64"/>
                    <a:gd name="T45" fmla="*/ 79 h 122"/>
                    <a:gd name="T46" fmla="*/ 14 w 64"/>
                    <a:gd name="T47" fmla="*/ 79 h 122"/>
                    <a:gd name="T48" fmla="*/ 14 w 64"/>
                    <a:gd name="T49" fmla="*/ 86 h 122"/>
                    <a:gd name="T50" fmla="*/ 50 w 64"/>
                    <a:gd name="T51" fmla="*/ 68 h 122"/>
                    <a:gd name="T52" fmla="*/ 14 w 64"/>
                    <a:gd name="T53" fmla="*/ 68 h 122"/>
                    <a:gd name="T54" fmla="*/ 14 w 64"/>
                    <a:gd name="T55" fmla="*/ 75 h 122"/>
                    <a:gd name="T56" fmla="*/ 50 w 64"/>
                    <a:gd name="T57" fmla="*/ 75 h 122"/>
                    <a:gd name="T58" fmla="*/ 50 w 64"/>
                    <a:gd name="T59" fmla="*/ 68 h 122"/>
                    <a:gd name="T60" fmla="*/ 14 w 64"/>
                    <a:gd name="T61" fmla="*/ 64 h 122"/>
                    <a:gd name="T62" fmla="*/ 50 w 64"/>
                    <a:gd name="T63" fmla="*/ 64 h 122"/>
                    <a:gd name="T64" fmla="*/ 50 w 64"/>
                    <a:gd name="T65" fmla="*/ 57 h 122"/>
                    <a:gd name="T66" fmla="*/ 14 w 64"/>
                    <a:gd name="T67" fmla="*/ 57 h 122"/>
                    <a:gd name="T68" fmla="*/ 14 w 64"/>
                    <a:gd name="T69" fmla="*/ 64 h 122"/>
                    <a:gd name="T70" fmla="*/ 40 w 64"/>
                    <a:gd name="T71" fmla="*/ 11 h 122"/>
                    <a:gd name="T72" fmla="*/ 40 w 64"/>
                    <a:gd name="T73" fmla="*/ 18 h 122"/>
                    <a:gd name="T74" fmla="*/ 50 w 64"/>
                    <a:gd name="T75" fmla="*/ 18 h 122"/>
                    <a:gd name="T76" fmla="*/ 50 w 64"/>
                    <a:gd name="T77" fmla="*/ 11 h 122"/>
                    <a:gd name="T78" fmla="*/ 40 w 64"/>
                    <a:gd name="T79" fmla="*/ 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4" h="122">
                      <a:moveTo>
                        <a:pt x="0" y="122"/>
                      </a:moveTo>
                      <a:cubicBezTo>
                        <a:pt x="0" y="81"/>
                        <a:pt x="0" y="41"/>
                        <a:pt x="0" y="0"/>
                      </a:cubicBezTo>
                      <a:cubicBezTo>
                        <a:pt x="22" y="0"/>
                        <a:pt x="43" y="0"/>
                        <a:pt x="64" y="0"/>
                      </a:cubicBezTo>
                      <a:cubicBezTo>
                        <a:pt x="64" y="41"/>
                        <a:pt x="64" y="81"/>
                        <a:pt x="64" y="122"/>
                      </a:cubicBezTo>
                      <a:cubicBezTo>
                        <a:pt x="43" y="122"/>
                        <a:pt x="22" y="122"/>
                        <a:pt x="0" y="122"/>
                      </a:cubicBezTo>
                      <a:close/>
                      <a:moveTo>
                        <a:pt x="14" y="54"/>
                      </a:moveTo>
                      <a:cubicBezTo>
                        <a:pt x="27" y="54"/>
                        <a:pt x="38" y="54"/>
                        <a:pt x="50" y="54"/>
                      </a:cubicBezTo>
                      <a:cubicBezTo>
                        <a:pt x="50" y="51"/>
                        <a:pt x="50" y="49"/>
                        <a:pt x="50" y="47"/>
                      </a:cubicBezTo>
                      <a:cubicBezTo>
                        <a:pt x="38" y="47"/>
                        <a:pt x="26" y="47"/>
                        <a:pt x="14" y="47"/>
                      </a:cubicBezTo>
                      <a:cubicBezTo>
                        <a:pt x="14" y="49"/>
                        <a:pt x="14" y="51"/>
                        <a:pt x="14" y="54"/>
                      </a:cubicBezTo>
                      <a:close/>
                      <a:moveTo>
                        <a:pt x="14" y="108"/>
                      </a:moveTo>
                      <a:cubicBezTo>
                        <a:pt x="27" y="108"/>
                        <a:pt x="38" y="108"/>
                        <a:pt x="50" y="108"/>
                      </a:cubicBezTo>
                      <a:cubicBezTo>
                        <a:pt x="50" y="105"/>
                        <a:pt x="50" y="103"/>
                        <a:pt x="50" y="101"/>
                      </a:cubicBezTo>
                      <a:cubicBezTo>
                        <a:pt x="38" y="101"/>
                        <a:pt x="26" y="101"/>
                        <a:pt x="14" y="101"/>
                      </a:cubicBezTo>
                      <a:cubicBezTo>
                        <a:pt x="14" y="103"/>
                        <a:pt x="14" y="105"/>
                        <a:pt x="14" y="108"/>
                      </a:cubicBezTo>
                      <a:close/>
                      <a:moveTo>
                        <a:pt x="14" y="97"/>
                      </a:moveTo>
                      <a:cubicBezTo>
                        <a:pt x="27" y="97"/>
                        <a:pt x="38" y="97"/>
                        <a:pt x="50" y="97"/>
                      </a:cubicBezTo>
                      <a:cubicBezTo>
                        <a:pt x="50" y="94"/>
                        <a:pt x="50" y="92"/>
                        <a:pt x="50" y="90"/>
                      </a:cubicBezTo>
                      <a:cubicBezTo>
                        <a:pt x="38" y="90"/>
                        <a:pt x="26" y="90"/>
                        <a:pt x="14" y="90"/>
                      </a:cubicBezTo>
                      <a:cubicBezTo>
                        <a:pt x="14" y="92"/>
                        <a:pt x="14" y="94"/>
                        <a:pt x="14" y="97"/>
                      </a:cubicBezTo>
                      <a:close/>
                      <a:moveTo>
                        <a:pt x="14" y="86"/>
                      </a:moveTo>
                      <a:cubicBezTo>
                        <a:pt x="26" y="86"/>
                        <a:pt x="38" y="86"/>
                        <a:pt x="50" y="86"/>
                      </a:cubicBezTo>
                      <a:cubicBezTo>
                        <a:pt x="50" y="83"/>
                        <a:pt x="50" y="81"/>
                        <a:pt x="50" y="79"/>
                      </a:cubicBezTo>
                      <a:cubicBezTo>
                        <a:pt x="38" y="79"/>
                        <a:pt x="26" y="79"/>
                        <a:pt x="14" y="79"/>
                      </a:cubicBezTo>
                      <a:cubicBezTo>
                        <a:pt x="14" y="81"/>
                        <a:pt x="14" y="84"/>
                        <a:pt x="14" y="86"/>
                      </a:cubicBezTo>
                      <a:close/>
                      <a:moveTo>
                        <a:pt x="50" y="68"/>
                      </a:moveTo>
                      <a:cubicBezTo>
                        <a:pt x="38" y="68"/>
                        <a:pt x="26" y="68"/>
                        <a:pt x="14" y="68"/>
                      </a:cubicBezTo>
                      <a:cubicBezTo>
                        <a:pt x="14" y="71"/>
                        <a:pt x="14" y="73"/>
                        <a:pt x="14" y="75"/>
                      </a:cubicBezTo>
                      <a:cubicBezTo>
                        <a:pt x="26" y="75"/>
                        <a:pt x="38" y="75"/>
                        <a:pt x="50" y="75"/>
                      </a:cubicBezTo>
                      <a:cubicBezTo>
                        <a:pt x="50" y="73"/>
                        <a:pt x="50" y="71"/>
                        <a:pt x="50" y="68"/>
                      </a:cubicBezTo>
                      <a:close/>
                      <a:moveTo>
                        <a:pt x="14" y="64"/>
                      </a:moveTo>
                      <a:cubicBezTo>
                        <a:pt x="27" y="64"/>
                        <a:pt x="38" y="64"/>
                        <a:pt x="50" y="64"/>
                      </a:cubicBezTo>
                      <a:cubicBezTo>
                        <a:pt x="50" y="62"/>
                        <a:pt x="50" y="60"/>
                        <a:pt x="50" y="57"/>
                      </a:cubicBezTo>
                      <a:cubicBezTo>
                        <a:pt x="38" y="57"/>
                        <a:pt x="26" y="57"/>
                        <a:pt x="14" y="57"/>
                      </a:cubicBezTo>
                      <a:cubicBezTo>
                        <a:pt x="14" y="60"/>
                        <a:pt x="14" y="62"/>
                        <a:pt x="14" y="64"/>
                      </a:cubicBezTo>
                      <a:close/>
                      <a:moveTo>
                        <a:pt x="40" y="11"/>
                      </a:moveTo>
                      <a:cubicBezTo>
                        <a:pt x="40" y="13"/>
                        <a:pt x="40" y="16"/>
                        <a:pt x="40" y="18"/>
                      </a:cubicBezTo>
                      <a:cubicBezTo>
                        <a:pt x="43" y="18"/>
                        <a:pt x="47" y="18"/>
                        <a:pt x="50" y="18"/>
                      </a:cubicBezTo>
                      <a:cubicBezTo>
                        <a:pt x="50" y="15"/>
                        <a:pt x="50" y="13"/>
                        <a:pt x="50" y="11"/>
                      </a:cubicBezTo>
                      <a:cubicBezTo>
                        <a:pt x="47" y="11"/>
                        <a:pt x="43" y="11"/>
                        <a:pt x="4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Freeform 23">
                  <a:extLst>
                    <a:ext uri="{FF2B5EF4-FFF2-40B4-BE49-F238E27FC236}">
                      <a16:creationId xmlns:a16="http://schemas.microsoft.com/office/drawing/2014/main" id="{D215BCC5-51D6-4AEB-A18A-D0B591F1DE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3" y="318"/>
                  <a:ext cx="119" cy="235"/>
                </a:xfrm>
                <a:custGeom>
                  <a:avLst/>
                  <a:gdLst>
                    <a:gd name="T0" fmla="*/ 0 w 50"/>
                    <a:gd name="T1" fmla="*/ 0 h 100"/>
                    <a:gd name="T2" fmla="*/ 50 w 50"/>
                    <a:gd name="T3" fmla="*/ 0 h 100"/>
                    <a:gd name="T4" fmla="*/ 50 w 50"/>
                    <a:gd name="T5" fmla="*/ 100 h 100"/>
                    <a:gd name="T6" fmla="*/ 0 w 50"/>
                    <a:gd name="T7" fmla="*/ 100 h 100"/>
                    <a:gd name="T8" fmla="*/ 0 w 50"/>
                    <a:gd name="T9" fmla="*/ 0 h 100"/>
                    <a:gd name="T10" fmla="*/ 36 w 50"/>
                    <a:gd name="T11" fmla="*/ 46 h 100"/>
                    <a:gd name="T12" fmla="*/ 15 w 50"/>
                    <a:gd name="T13" fmla="*/ 46 h 100"/>
                    <a:gd name="T14" fmla="*/ 15 w 50"/>
                    <a:gd name="T15" fmla="*/ 53 h 100"/>
                    <a:gd name="T16" fmla="*/ 36 w 50"/>
                    <a:gd name="T17" fmla="*/ 53 h 100"/>
                    <a:gd name="T18" fmla="*/ 36 w 50"/>
                    <a:gd name="T19" fmla="*/ 46 h 100"/>
                    <a:gd name="T20" fmla="*/ 36 w 50"/>
                    <a:gd name="T21" fmla="*/ 57 h 100"/>
                    <a:gd name="T22" fmla="*/ 15 w 50"/>
                    <a:gd name="T23" fmla="*/ 57 h 100"/>
                    <a:gd name="T24" fmla="*/ 15 w 50"/>
                    <a:gd name="T25" fmla="*/ 64 h 100"/>
                    <a:gd name="T26" fmla="*/ 36 w 50"/>
                    <a:gd name="T27" fmla="*/ 64 h 100"/>
                    <a:gd name="T28" fmla="*/ 36 w 50"/>
                    <a:gd name="T29" fmla="*/ 57 h 100"/>
                    <a:gd name="T30" fmla="*/ 36 w 50"/>
                    <a:gd name="T31" fmla="*/ 36 h 100"/>
                    <a:gd name="T32" fmla="*/ 15 w 50"/>
                    <a:gd name="T33" fmla="*/ 36 h 100"/>
                    <a:gd name="T34" fmla="*/ 15 w 50"/>
                    <a:gd name="T35" fmla="*/ 43 h 100"/>
                    <a:gd name="T36" fmla="*/ 36 w 50"/>
                    <a:gd name="T37" fmla="*/ 43 h 100"/>
                    <a:gd name="T38" fmla="*/ 36 w 50"/>
                    <a:gd name="T39" fmla="*/ 36 h 100"/>
                    <a:gd name="T40" fmla="*/ 15 w 50"/>
                    <a:gd name="T41" fmla="*/ 68 h 100"/>
                    <a:gd name="T42" fmla="*/ 15 w 50"/>
                    <a:gd name="T43" fmla="*/ 75 h 100"/>
                    <a:gd name="T44" fmla="*/ 36 w 50"/>
                    <a:gd name="T45" fmla="*/ 75 h 100"/>
                    <a:gd name="T46" fmla="*/ 36 w 50"/>
                    <a:gd name="T47" fmla="*/ 68 h 100"/>
                    <a:gd name="T48" fmla="*/ 15 w 50"/>
                    <a:gd name="T49" fmla="*/ 68 h 100"/>
                    <a:gd name="T50" fmla="*/ 36 w 50"/>
                    <a:gd name="T51" fmla="*/ 79 h 100"/>
                    <a:gd name="T52" fmla="*/ 15 w 50"/>
                    <a:gd name="T53" fmla="*/ 79 h 100"/>
                    <a:gd name="T54" fmla="*/ 15 w 50"/>
                    <a:gd name="T55" fmla="*/ 86 h 100"/>
                    <a:gd name="T56" fmla="*/ 36 w 50"/>
                    <a:gd name="T57" fmla="*/ 86 h 100"/>
                    <a:gd name="T58" fmla="*/ 36 w 50"/>
                    <a:gd name="T59" fmla="*/ 79 h 100"/>
                    <a:gd name="T60" fmla="*/ 28 w 50"/>
                    <a:gd name="T61" fmla="*/ 11 h 100"/>
                    <a:gd name="T62" fmla="*/ 28 w 50"/>
                    <a:gd name="T63" fmla="*/ 18 h 100"/>
                    <a:gd name="T64" fmla="*/ 36 w 50"/>
                    <a:gd name="T65" fmla="*/ 18 h 100"/>
                    <a:gd name="T66" fmla="*/ 36 w 50"/>
                    <a:gd name="T67" fmla="*/ 11 h 100"/>
                    <a:gd name="T68" fmla="*/ 28 w 50"/>
                    <a:gd name="T69" fmla="*/ 1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0" h="100">
                      <a:moveTo>
                        <a:pt x="0" y="0"/>
                      </a:moveTo>
                      <a:cubicBezTo>
                        <a:pt x="17" y="0"/>
                        <a:pt x="34" y="0"/>
                        <a:pt x="50" y="0"/>
                      </a:cubicBezTo>
                      <a:cubicBezTo>
                        <a:pt x="50" y="33"/>
                        <a:pt x="50" y="67"/>
                        <a:pt x="50" y="100"/>
                      </a:cubicBezTo>
                      <a:cubicBezTo>
                        <a:pt x="34" y="100"/>
                        <a:pt x="17" y="100"/>
                        <a:pt x="0" y="100"/>
                      </a:cubicBezTo>
                      <a:cubicBezTo>
                        <a:pt x="0" y="67"/>
                        <a:pt x="0" y="33"/>
                        <a:pt x="0" y="0"/>
                      </a:cubicBezTo>
                      <a:close/>
                      <a:moveTo>
                        <a:pt x="36" y="46"/>
                      </a:moveTo>
                      <a:cubicBezTo>
                        <a:pt x="29" y="46"/>
                        <a:pt x="22" y="46"/>
                        <a:pt x="15" y="46"/>
                      </a:cubicBezTo>
                      <a:cubicBezTo>
                        <a:pt x="15" y="49"/>
                        <a:pt x="15" y="51"/>
                        <a:pt x="15" y="53"/>
                      </a:cubicBezTo>
                      <a:cubicBezTo>
                        <a:pt x="22" y="53"/>
                        <a:pt x="29" y="53"/>
                        <a:pt x="36" y="53"/>
                      </a:cubicBezTo>
                      <a:cubicBezTo>
                        <a:pt x="36" y="51"/>
                        <a:pt x="36" y="49"/>
                        <a:pt x="36" y="46"/>
                      </a:cubicBezTo>
                      <a:close/>
                      <a:moveTo>
                        <a:pt x="36" y="57"/>
                      </a:moveTo>
                      <a:cubicBezTo>
                        <a:pt x="29" y="57"/>
                        <a:pt x="22" y="57"/>
                        <a:pt x="15" y="57"/>
                      </a:cubicBezTo>
                      <a:cubicBezTo>
                        <a:pt x="15" y="60"/>
                        <a:pt x="15" y="62"/>
                        <a:pt x="15" y="64"/>
                      </a:cubicBezTo>
                      <a:cubicBezTo>
                        <a:pt x="22" y="64"/>
                        <a:pt x="29" y="64"/>
                        <a:pt x="36" y="64"/>
                      </a:cubicBezTo>
                      <a:cubicBezTo>
                        <a:pt x="36" y="62"/>
                        <a:pt x="36" y="60"/>
                        <a:pt x="36" y="57"/>
                      </a:cubicBezTo>
                      <a:close/>
                      <a:moveTo>
                        <a:pt x="36" y="36"/>
                      </a:moveTo>
                      <a:cubicBezTo>
                        <a:pt x="29" y="36"/>
                        <a:pt x="22" y="36"/>
                        <a:pt x="15" y="36"/>
                      </a:cubicBezTo>
                      <a:cubicBezTo>
                        <a:pt x="15" y="38"/>
                        <a:pt x="15" y="40"/>
                        <a:pt x="15" y="43"/>
                      </a:cubicBezTo>
                      <a:cubicBezTo>
                        <a:pt x="22" y="43"/>
                        <a:pt x="29" y="43"/>
                        <a:pt x="36" y="43"/>
                      </a:cubicBezTo>
                      <a:cubicBezTo>
                        <a:pt x="36" y="40"/>
                        <a:pt x="36" y="38"/>
                        <a:pt x="36" y="36"/>
                      </a:cubicBezTo>
                      <a:close/>
                      <a:moveTo>
                        <a:pt x="15" y="68"/>
                      </a:moveTo>
                      <a:cubicBezTo>
                        <a:pt x="15" y="70"/>
                        <a:pt x="15" y="73"/>
                        <a:pt x="15" y="75"/>
                      </a:cubicBezTo>
                      <a:cubicBezTo>
                        <a:pt x="22" y="75"/>
                        <a:pt x="29" y="75"/>
                        <a:pt x="36" y="75"/>
                      </a:cubicBezTo>
                      <a:cubicBezTo>
                        <a:pt x="36" y="73"/>
                        <a:pt x="36" y="70"/>
                        <a:pt x="36" y="68"/>
                      </a:cubicBezTo>
                      <a:cubicBezTo>
                        <a:pt x="29" y="68"/>
                        <a:pt x="22" y="68"/>
                        <a:pt x="15" y="68"/>
                      </a:cubicBezTo>
                      <a:close/>
                      <a:moveTo>
                        <a:pt x="36" y="79"/>
                      </a:moveTo>
                      <a:cubicBezTo>
                        <a:pt x="29" y="79"/>
                        <a:pt x="22" y="79"/>
                        <a:pt x="15" y="79"/>
                      </a:cubicBezTo>
                      <a:cubicBezTo>
                        <a:pt x="15" y="81"/>
                        <a:pt x="15" y="83"/>
                        <a:pt x="15" y="86"/>
                      </a:cubicBezTo>
                      <a:cubicBezTo>
                        <a:pt x="22" y="86"/>
                        <a:pt x="29" y="86"/>
                        <a:pt x="36" y="86"/>
                      </a:cubicBezTo>
                      <a:cubicBezTo>
                        <a:pt x="36" y="83"/>
                        <a:pt x="36" y="81"/>
                        <a:pt x="36" y="79"/>
                      </a:cubicBezTo>
                      <a:close/>
                      <a:moveTo>
                        <a:pt x="28" y="11"/>
                      </a:moveTo>
                      <a:cubicBezTo>
                        <a:pt x="28" y="13"/>
                        <a:pt x="28" y="15"/>
                        <a:pt x="28" y="18"/>
                      </a:cubicBezTo>
                      <a:cubicBezTo>
                        <a:pt x="31" y="18"/>
                        <a:pt x="33" y="18"/>
                        <a:pt x="36" y="18"/>
                      </a:cubicBezTo>
                      <a:cubicBezTo>
                        <a:pt x="36" y="15"/>
                        <a:pt x="36" y="13"/>
                        <a:pt x="36" y="11"/>
                      </a:cubicBezTo>
                      <a:cubicBezTo>
                        <a:pt x="33" y="11"/>
                        <a:pt x="31" y="11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Freeform 24">
                  <a:extLst>
                    <a:ext uri="{FF2B5EF4-FFF2-40B4-BE49-F238E27FC236}">
                      <a16:creationId xmlns:a16="http://schemas.microsoft.com/office/drawing/2014/main" id="{B2EE019F-D173-4E84-9606-ED4C745AFF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4" y="318"/>
                  <a:ext cx="116" cy="235"/>
                </a:xfrm>
                <a:custGeom>
                  <a:avLst/>
                  <a:gdLst>
                    <a:gd name="T0" fmla="*/ 49 w 49"/>
                    <a:gd name="T1" fmla="*/ 100 h 100"/>
                    <a:gd name="T2" fmla="*/ 0 w 49"/>
                    <a:gd name="T3" fmla="*/ 100 h 100"/>
                    <a:gd name="T4" fmla="*/ 0 w 49"/>
                    <a:gd name="T5" fmla="*/ 0 h 100"/>
                    <a:gd name="T6" fmla="*/ 49 w 49"/>
                    <a:gd name="T7" fmla="*/ 0 h 100"/>
                    <a:gd name="T8" fmla="*/ 49 w 49"/>
                    <a:gd name="T9" fmla="*/ 100 h 100"/>
                    <a:gd name="T10" fmla="*/ 35 w 49"/>
                    <a:gd name="T11" fmla="*/ 36 h 100"/>
                    <a:gd name="T12" fmla="*/ 14 w 49"/>
                    <a:gd name="T13" fmla="*/ 36 h 100"/>
                    <a:gd name="T14" fmla="*/ 14 w 49"/>
                    <a:gd name="T15" fmla="*/ 43 h 100"/>
                    <a:gd name="T16" fmla="*/ 35 w 49"/>
                    <a:gd name="T17" fmla="*/ 43 h 100"/>
                    <a:gd name="T18" fmla="*/ 35 w 49"/>
                    <a:gd name="T19" fmla="*/ 36 h 100"/>
                    <a:gd name="T20" fmla="*/ 14 w 49"/>
                    <a:gd name="T21" fmla="*/ 53 h 100"/>
                    <a:gd name="T22" fmla="*/ 35 w 49"/>
                    <a:gd name="T23" fmla="*/ 53 h 100"/>
                    <a:gd name="T24" fmla="*/ 35 w 49"/>
                    <a:gd name="T25" fmla="*/ 46 h 100"/>
                    <a:gd name="T26" fmla="*/ 14 w 49"/>
                    <a:gd name="T27" fmla="*/ 46 h 100"/>
                    <a:gd name="T28" fmla="*/ 14 w 49"/>
                    <a:gd name="T29" fmla="*/ 53 h 100"/>
                    <a:gd name="T30" fmla="*/ 14 w 49"/>
                    <a:gd name="T31" fmla="*/ 64 h 100"/>
                    <a:gd name="T32" fmla="*/ 35 w 49"/>
                    <a:gd name="T33" fmla="*/ 64 h 100"/>
                    <a:gd name="T34" fmla="*/ 35 w 49"/>
                    <a:gd name="T35" fmla="*/ 57 h 100"/>
                    <a:gd name="T36" fmla="*/ 14 w 49"/>
                    <a:gd name="T37" fmla="*/ 57 h 100"/>
                    <a:gd name="T38" fmla="*/ 14 w 49"/>
                    <a:gd name="T39" fmla="*/ 64 h 100"/>
                    <a:gd name="T40" fmla="*/ 14 w 49"/>
                    <a:gd name="T41" fmla="*/ 75 h 100"/>
                    <a:gd name="T42" fmla="*/ 35 w 49"/>
                    <a:gd name="T43" fmla="*/ 75 h 100"/>
                    <a:gd name="T44" fmla="*/ 35 w 49"/>
                    <a:gd name="T45" fmla="*/ 68 h 100"/>
                    <a:gd name="T46" fmla="*/ 14 w 49"/>
                    <a:gd name="T47" fmla="*/ 68 h 100"/>
                    <a:gd name="T48" fmla="*/ 14 w 49"/>
                    <a:gd name="T49" fmla="*/ 75 h 100"/>
                    <a:gd name="T50" fmla="*/ 14 w 49"/>
                    <a:gd name="T51" fmla="*/ 86 h 100"/>
                    <a:gd name="T52" fmla="*/ 35 w 49"/>
                    <a:gd name="T53" fmla="*/ 86 h 100"/>
                    <a:gd name="T54" fmla="*/ 35 w 49"/>
                    <a:gd name="T55" fmla="*/ 79 h 100"/>
                    <a:gd name="T56" fmla="*/ 14 w 49"/>
                    <a:gd name="T57" fmla="*/ 79 h 100"/>
                    <a:gd name="T58" fmla="*/ 14 w 49"/>
                    <a:gd name="T59" fmla="*/ 86 h 100"/>
                    <a:gd name="T60" fmla="*/ 35 w 49"/>
                    <a:gd name="T61" fmla="*/ 11 h 100"/>
                    <a:gd name="T62" fmla="*/ 27 w 49"/>
                    <a:gd name="T63" fmla="*/ 11 h 100"/>
                    <a:gd name="T64" fmla="*/ 27 w 49"/>
                    <a:gd name="T65" fmla="*/ 18 h 100"/>
                    <a:gd name="T66" fmla="*/ 35 w 49"/>
                    <a:gd name="T67" fmla="*/ 18 h 100"/>
                    <a:gd name="T68" fmla="*/ 35 w 49"/>
                    <a:gd name="T69" fmla="*/ 1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" h="100">
                      <a:moveTo>
                        <a:pt x="49" y="100"/>
                      </a:moveTo>
                      <a:cubicBezTo>
                        <a:pt x="33" y="100"/>
                        <a:pt x="16" y="100"/>
                        <a:pt x="0" y="100"/>
                      </a:cubicBezTo>
                      <a:cubicBezTo>
                        <a:pt x="0" y="67"/>
                        <a:pt x="0" y="34"/>
                        <a:pt x="0" y="0"/>
                      </a:cubicBezTo>
                      <a:cubicBezTo>
                        <a:pt x="16" y="0"/>
                        <a:pt x="32" y="0"/>
                        <a:pt x="49" y="0"/>
                      </a:cubicBezTo>
                      <a:cubicBezTo>
                        <a:pt x="49" y="33"/>
                        <a:pt x="49" y="66"/>
                        <a:pt x="49" y="100"/>
                      </a:cubicBezTo>
                      <a:close/>
                      <a:moveTo>
                        <a:pt x="35" y="36"/>
                      </a:moveTo>
                      <a:cubicBezTo>
                        <a:pt x="28" y="36"/>
                        <a:pt x="21" y="36"/>
                        <a:pt x="14" y="36"/>
                      </a:cubicBezTo>
                      <a:cubicBezTo>
                        <a:pt x="14" y="38"/>
                        <a:pt x="14" y="40"/>
                        <a:pt x="14" y="43"/>
                      </a:cubicBezTo>
                      <a:cubicBezTo>
                        <a:pt x="21" y="43"/>
                        <a:pt x="28" y="43"/>
                        <a:pt x="35" y="43"/>
                      </a:cubicBezTo>
                      <a:cubicBezTo>
                        <a:pt x="35" y="40"/>
                        <a:pt x="35" y="38"/>
                        <a:pt x="35" y="36"/>
                      </a:cubicBezTo>
                      <a:close/>
                      <a:moveTo>
                        <a:pt x="14" y="53"/>
                      </a:moveTo>
                      <a:cubicBezTo>
                        <a:pt x="21" y="53"/>
                        <a:pt x="28" y="53"/>
                        <a:pt x="35" y="53"/>
                      </a:cubicBezTo>
                      <a:cubicBezTo>
                        <a:pt x="35" y="51"/>
                        <a:pt x="35" y="49"/>
                        <a:pt x="35" y="46"/>
                      </a:cubicBezTo>
                      <a:cubicBezTo>
                        <a:pt x="28" y="46"/>
                        <a:pt x="21" y="46"/>
                        <a:pt x="14" y="46"/>
                      </a:cubicBezTo>
                      <a:cubicBezTo>
                        <a:pt x="14" y="49"/>
                        <a:pt x="14" y="51"/>
                        <a:pt x="14" y="53"/>
                      </a:cubicBezTo>
                      <a:close/>
                      <a:moveTo>
                        <a:pt x="14" y="64"/>
                      </a:moveTo>
                      <a:cubicBezTo>
                        <a:pt x="21" y="64"/>
                        <a:pt x="28" y="64"/>
                        <a:pt x="35" y="64"/>
                      </a:cubicBezTo>
                      <a:cubicBezTo>
                        <a:pt x="35" y="62"/>
                        <a:pt x="35" y="60"/>
                        <a:pt x="35" y="57"/>
                      </a:cubicBezTo>
                      <a:cubicBezTo>
                        <a:pt x="28" y="57"/>
                        <a:pt x="21" y="57"/>
                        <a:pt x="14" y="57"/>
                      </a:cubicBezTo>
                      <a:cubicBezTo>
                        <a:pt x="14" y="60"/>
                        <a:pt x="14" y="62"/>
                        <a:pt x="14" y="64"/>
                      </a:cubicBezTo>
                      <a:close/>
                      <a:moveTo>
                        <a:pt x="14" y="75"/>
                      </a:moveTo>
                      <a:cubicBezTo>
                        <a:pt x="21" y="75"/>
                        <a:pt x="28" y="75"/>
                        <a:pt x="35" y="75"/>
                      </a:cubicBezTo>
                      <a:cubicBezTo>
                        <a:pt x="35" y="73"/>
                        <a:pt x="35" y="70"/>
                        <a:pt x="35" y="68"/>
                      </a:cubicBezTo>
                      <a:cubicBezTo>
                        <a:pt x="28" y="68"/>
                        <a:pt x="21" y="68"/>
                        <a:pt x="14" y="68"/>
                      </a:cubicBezTo>
                      <a:cubicBezTo>
                        <a:pt x="14" y="70"/>
                        <a:pt x="14" y="73"/>
                        <a:pt x="14" y="75"/>
                      </a:cubicBezTo>
                      <a:close/>
                      <a:moveTo>
                        <a:pt x="14" y="86"/>
                      </a:moveTo>
                      <a:cubicBezTo>
                        <a:pt x="21" y="86"/>
                        <a:pt x="28" y="86"/>
                        <a:pt x="35" y="86"/>
                      </a:cubicBezTo>
                      <a:cubicBezTo>
                        <a:pt x="35" y="83"/>
                        <a:pt x="35" y="81"/>
                        <a:pt x="35" y="79"/>
                      </a:cubicBezTo>
                      <a:cubicBezTo>
                        <a:pt x="28" y="79"/>
                        <a:pt x="21" y="79"/>
                        <a:pt x="14" y="79"/>
                      </a:cubicBezTo>
                      <a:cubicBezTo>
                        <a:pt x="14" y="81"/>
                        <a:pt x="14" y="83"/>
                        <a:pt x="14" y="86"/>
                      </a:cubicBezTo>
                      <a:close/>
                      <a:moveTo>
                        <a:pt x="35" y="11"/>
                      </a:moveTo>
                      <a:cubicBezTo>
                        <a:pt x="32" y="11"/>
                        <a:pt x="30" y="11"/>
                        <a:pt x="27" y="11"/>
                      </a:cubicBezTo>
                      <a:cubicBezTo>
                        <a:pt x="27" y="13"/>
                        <a:pt x="27" y="15"/>
                        <a:pt x="27" y="18"/>
                      </a:cubicBezTo>
                      <a:cubicBezTo>
                        <a:pt x="30" y="18"/>
                        <a:pt x="33" y="18"/>
                        <a:pt x="35" y="18"/>
                      </a:cubicBezTo>
                      <a:cubicBezTo>
                        <a:pt x="35" y="15"/>
                        <a:pt x="35" y="13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E537A1-7F42-4135-8E3B-236497F9B35D}"/>
              </a:ext>
            </a:extLst>
          </p:cNvPr>
          <p:cNvGrpSpPr/>
          <p:nvPr/>
        </p:nvGrpSpPr>
        <p:grpSpPr>
          <a:xfrm>
            <a:off x="838200" y="6182836"/>
            <a:ext cx="2535260" cy="292318"/>
            <a:chOff x="429322" y="4605007"/>
            <a:chExt cx="1934094" cy="225719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AF9086A5-E4C6-4159-AFAA-1529B0283E94}"/>
                </a:ext>
              </a:extLst>
            </p:cNvPr>
            <p:cNvSpPr txBox="1"/>
            <p:nvPr/>
          </p:nvSpPr>
          <p:spPr>
            <a:xfrm>
              <a:off x="568940" y="4616835"/>
              <a:ext cx="593349" cy="213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Services</a:t>
              </a: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06FB2F83-EAC9-4334-8E97-FBEF8D186D14}"/>
                </a:ext>
              </a:extLst>
            </p:cNvPr>
            <p:cNvSpPr/>
            <p:nvPr/>
          </p:nvSpPr>
          <p:spPr>
            <a:xfrm flipV="1">
              <a:off x="429322" y="4661725"/>
              <a:ext cx="149600" cy="149600"/>
            </a:xfrm>
            <a:prstGeom prst="ellipse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4992237C-66CE-4613-A4FE-60105BA8A48A}"/>
                </a:ext>
              </a:extLst>
            </p:cNvPr>
            <p:cNvSpPr/>
            <p:nvPr/>
          </p:nvSpPr>
          <p:spPr>
            <a:xfrm flipV="1">
              <a:off x="1503075" y="4646616"/>
              <a:ext cx="149600" cy="149600"/>
            </a:xfrm>
            <a:prstGeom prst="ellipse">
              <a:avLst/>
            </a:prstGeom>
            <a:solidFill>
              <a:srgbClr val="CCC1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E672431-5B1F-4059-9F18-6F14D93DEE88}"/>
                </a:ext>
              </a:extLst>
            </p:cNvPr>
            <p:cNvSpPr txBox="1"/>
            <p:nvPr/>
          </p:nvSpPr>
          <p:spPr>
            <a:xfrm>
              <a:off x="1629434" y="4605007"/>
              <a:ext cx="733982" cy="213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Companies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8D8982C-B08F-460A-9862-7707DB8848ED}"/>
              </a:ext>
            </a:extLst>
          </p:cNvPr>
          <p:cNvGrpSpPr/>
          <p:nvPr/>
        </p:nvGrpSpPr>
        <p:grpSpPr>
          <a:xfrm>
            <a:off x="7634514" y="1371600"/>
            <a:ext cx="1971031" cy="1943525"/>
            <a:chOff x="5935434" y="719454"/>
            <a:chExt cx="1503656" cy="1500733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9907336-5CA1-47FD-B6EE-B5936C1890DF}"/>
                </a:ext>
              </a:extLst>
            </p:cNvPr>
            <p:cNvGrpSpPr/>
            <p:nvPr/>
          </p:nvGrpSpPr>
          <p:grpSpPr>
            <a:xfrm>
              <a:off x="5935434" y="719454"/>
              <a:ext cx="1503656" cy="1500733"/>
              <a:chOff x="7896376" y="977099"/>
              <a:chExt cx="620762" cy="619555"/>
            </a:xfrm>
            <a:solidFill>
              <a:sysClr val="window" lastClr="FFFFFF">
                <a:lumMod val="85000"/>
              </a:sysClr>
            </a:solidFill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0179AFF1-4329-4CDF-BD81-E5413AEEB885}"/>
                  </a:ext>
                </a:extLst>
              </p:cNvPr>
              <p:cNvGrpSpPr/>
              <p:nvPr/>
            </p:nvGrpSpPr>
            <p:grpSpPr>
              <a:xfrm>
                <a:off x="7900171" y="977099"/>
                <a:ext cx="616967" cy="619555"/>
                <a:chOff x="7900171" y="977099"/>
                <a:chExt cx="616967" cy="619555"/>
              </a:xfrm>
              <a:grpFill/>
            </p:grpSpPr>
            <p:sp>
              <p:nvSpPr>
                <p:cNvPr id="250" name="Freeform 534">
                  <a:extLst>
                    <a:ext uri="{FF2B5EF4-FFF2-40B4-BE49-F238E27FC236}">
                      <a16:creationId xmlns:a16="http://schemas.microsoft.com/office/drawing/2014/main" id="{457C3607-3045-46BE-A817-32C8404BD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9094" y="1165612"/>
                  <a:ext cx="80441" cy="70576"/>
                </a:xfrm>
                <a:custGeom>
                  <a:avLst/>
                  <a:gdLst>
                    <a:gd name="T0" fmla="*/ 42 w 106"/>
                    <a:gd name="T1" fmla="*/ 0 h 93"/>
                    <a:gd name="T2" fmla="*/ 0 w 106"/>
                    <a:gd name="T3" fmla="*/ 90 h 93"/>
                    <a:gd name="T4" fmla="*/ 97 w 106"/>
                    <a:gd name="T5" fmla="*/ 93 h 93"/>
                    <a:gd name="T6" fmla="*/ 106 w 106"/>
                    <a:gd name="T7" fmla="*/ 74 h 93"/>
                    <a:gd name="T8" fmla="*/ 42 w 106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93">
                      <a:moveTo>
                        <a:pt x="42" y="0"/>
                      </a:moveTo>
                      <a:lnTo>
                        <a:pt x="0" y="90"/>
                      </a:lnTo>
                      <a:lnTo>
                        <a:pt x="97" y="93"/>
                      </a:lnTo>
                      <a:lnTo>
                        <a:pt x="106" y="7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Freeform 759">
                  <a:extLst>
                    <a:ext uri="{FF2B5EF4-FFF2-40B4-BE49-F238E27FC236}">
                      <a16:creationId xmlns:a16="http://schemas.microsoft.com/office/drawing/2014/main" id="{09F19DCB-558A-4246-B662-39061DBE6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03208" y="984239"/>
                  <a:ext cx="605584" cy="604066"/>
                </a:xfrm>
                <a:custGeom>
                  <a:avLst/>
                  <a:gdLst>
                    <a:gd name="T0" fmla="*/ 267 w 337"/>
                    <a:gd name="T1" fmla="*/ 54 h 336"/>
                    <a:gd name="T2" fmla="*/ 55 w 337"/>
                    <a:gd name="T3" fmla="*/ 70 h 336"/>
                    <a:gd name="T4" fmla="*/ 70 w 337"/>
                    <a:gd name="T5" fmla="*/ 282 h 336"/>
                    <a:gd name="T6" fmla="*/ 283 w 337"/>
                    <a:gd name="T7" fmla="*/ 266 h 336"/>
                    <a:gd name="T8" fmla="*/ 267 w 337"/>
                    <a:gd name="T9" fmla="*/ 54 h 336"/>
                    <a:gd name="T10" fmla="*/ 227 w 337"/>
                    <a:gd name="T11" fmla="*/ 219 h 336"/>
                    <a:gd name="T12" fmla="*/ 118 w 337"/>
                    <a:gd name="T13" fmla="*/ 227 h 336"/>
                    <a:gd name="T14" fmla="*/ 110 w 337"/>
                    <a:gd name="T15" fmla="*/ 117 h 336"/>
                    <a:gd name="T16" fmla="*/ 219 w 337"/>
                    <a:gd name="T17" fmla="*/ 109 h 336"/>
                    <a:gd name="T18" fmla="*/ 227 w 337"/>
                    <a:gd name="T19" fmla="*/ 219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7" h="336">
                      <a:moveTo>
                        <a:pt x="267" y="54"/>
                      </a:moveTo>
                      <a:cubicBezTo>
                        <a:pt x="204" y="0"/>
                        <a:pt x="109" y="7"/>
                        <a:pt x="55" y="70"/>
                      </a:cubicBezTo>
                      <a:cubicBezTo>
                        <a:pt x="0" y="133"/>
                        <a:pt x="7" y="228"/>
                        <a:pt x="70" y="282"/>
                      </a:cubicBezTo>
                      <a:cubicBezTo>
                        <a:pt x="133" y="336"/>
                        <a:pt x="228" y="329"/>
                        <a:pt x="283" y="266"/>
                      </a:cubicBezTo>
                      <a:cubicBezTo>
                        <a:pt x="337" y="204"/>
                        <a:pt x="330" y="108"/>
                        <a:pt x="267" y="54"/>
                      </a:cubicBezTo>
                      <a:close/>
                      <a:moveTo>
                        <a:pt x="227" y="219"/>
                      </a:moveTo>
                      <a:cubicBezTo>
                        <a:pt x="199" y="251"/>
                        <a:pt x="150" y="255"/>
                        <a:pt x="118" y="227"/>
                      </a:cubicBezTo>
                      <a:cubicBezTo>
                        <a:pt x="86" y="199"/>
                        <a:pt x="82" y="150"/>
                        <a:pt x="110" y="117"/>
                      </a:cubicBezTo>
                      <a:cubicBezTo>
                        <a:pt x="138" y="85"/>
                        <a:pt x="187" y="81"/>
                        <a:pt x="219" y="109"/>
                      </a:cubicBezTo>
                      <a:cubicBezTo>
                        <a:pt x="252" y="137"/>
                        <a:pt x="255" y="186"/>
                        <a:pt x="227" y="219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ysClr val="window" lastClr="FFFFFF">
                      <a:lumMod val="8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Freeform 760">
                  <a:extLst>
                    <a:ext uri="{FF2B5EF4-FFF2-40B4-BE49-F238E27FC236}">
                      <a16:creationId xmlns:a16="http://schemas.microsoft.com/office/drawing/2014/main" id="{745B1E0D-73A4-48BA-8609-5AB6947EA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677" y="1079858"/>
                  <a:ext cx="48568" cy="48568"/>
                </a:xfrm>
                <a:custGeom>
                  <a:avLst/>
                  <a:gdLst>
                    <a:gd name="T0" fmla="*/ 26 w 64"/>
                    <a:gd name="T1" fmla="*/ 64 h 64"/>
                    <a:gd name="T2" fmla="*/ 64 w 64"/>
                    <a:gd name="T3" fmla="*/ 16 h 64"/>
                    <a:gd name="T4" fmla="*/ 8 w 64"/>
                    <a:gd name="T5" fmla="*/ 0 h 64"/>
                    <a:gd name="T6" fmla="*/ 0 w 64"/>
                    <a:gd name="T7" fmla="*/ 9 h 64"/>
                    <a:gd name="T8" fmla="*/ 26 w 64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4">
                      <a:moveTo>
                        <a:pt x="26" y="64"/>
                      </a:moveTo>
                      <a:lnTo>
                        <a:pt x="64" y="16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Freeform 761">
                  <a:extLst>
                    <a:ext uri="{FF2B5EF4-FFF2-40B4-BE49-F238E27FC236}">
                      <a16:creationId xmlns:a16="http://schemas.microsoft.com/office/drawing/2014/main" id="{0271054E-8767-4622-BBB5-0A8FC2722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2937" y="1145881"/>
                  <a:ext cx="50845" cy="43256"/>
                </a:xfrm>
                <a:custGeom>
                  <a:avLst/>
                  <a:gdLst>
                    <a:gd name="T0" fmla="*/ 40 w 67"/>
                    <a:gd name="T1" fmla="*/ 57 h 57"/>
                    <a:gd name="T2" fmla="*/ 67 w 67"/>
                    <a:gd name="T3" fmla="*/ 3 h 57"/>
                    <a:gd name="T4" fmla="*/ 7 w 67"/>
                    <a:gd name="T5" fmla="*/ 0 h 57"/>
                    <a:gd name="T6" fmla="*/ 0 w 67"/>
                    <a:gd name="T7" fmla="*/ 12 h 57"/>
                    <a:gd name="T8" fmla="*/ 40 w 67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7">
                      <a:moveTo>
                        <a:pt x="40" y="57"/>
                      </a:moveTo>
                      <a:lnTo>
                        <a:pt x="67" y="3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Freeform 762">
                  <a:extLst>
                    <a:ext uri="{FF2B5EF4-FFF2-40B4-BE49-F238E27FC236}">
                      <a16:creationId xmlns:a16="http://schemas.microsoft.com/office/drawing/2014/main" id="{AAD64D0C-AAA4-4E41-9BC0-7B9B1B3FF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0171" y="1212662"/>
                  <a:ext cx="46292" cy="44774"/>
                </a:xfrm>
                <a:custGeom>
                  <a:avLst/>
                  <a:gdLst>
                    <a:gd name="T0" fmla="*/ 49 w 61"/>
                    <a:gd name="T1" fmla="*/ 59 h 59"/>
                    <a:gd name="T2" fmla="*/ 61 w 61"/>
                    <a:gd name="T3" fmla="*/ 0 h 59"/>
                    <a:gd name="T4" fmla="*/ 2 w 61"/>
                    <a:gd name="T5" fmla="*/ 14 h 59"/>
                    <a:gd name="T6" fmla="*/ 0 w 61"/>
                    <a:gd name="T7" fmla="*/ 26 h 59"/>
                    <a:gd name="T8" fmla="*/ 49 w 61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9">
                      <a:moveTo>
                        <a:pt x="49" y="59"/>
                      </a:moveTo>
                      <a:lnTo>
                        <a:pt x="61" y="0"/>
                      </a:lnTo>
                      <a:lnTo>
                        <a:pt x="2" y="14"/>
                      </a:lnTo>
                      <a:lnTo>
                        <a:pt x="0" y="26"/>
                      </a:lnTo>
                      <a:lnTo>
                        <a:pt x="49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Freeform 764">
                  <a:extLst>
                    <a:ext uri="{FF2B5EF4-FFF2-40B4-BE49-F238E27FC236}">
                      <a16:creationId xmlns:a16="http://schemas.microsoft.com/office/drawing/2014/main" id="{32293309-B3BE-4117-8043-804D22E48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0795" y="1352295"/>
                  <a:ext cx="48568" cy="43256"/>
                </a:xfrm>
                <a:custGeom>
                  <a:avLst/>
                  <a:gdLst>
                    <a:gd name="T0" fmla="*/ 64 w 64"/>
                    <a:gd name="T1" fmla="*/ 57 h 57"/>
                    <a:gd name="T2" fmla="*/ 45 w 64"/>
                    <a:gd name="T3" fmla="*/ 0 h 57"/>
                    <a:gd name="T4" fmla="*/ 0 w 64"/>
                    <a:gd name="T5" fmla="*/ 41 h 57"/>
                    <a:gd name="T6" fmla="*/ 4 w 64"/>
                    <a:gd name="T7" fmla="*/ 55 h 57"/>
                    <a:gd name="T8" fmla="*/ 64 w 64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7">
                      <a:moveTo>
                        <a:pt x="64" y="57"/>
                      </a:moveTo>
                      <a:lnTo>
                        <a:pt x="45" y="0"/>
                      </a:lnTo>
                      <a:lnTo>
                        <a:pt x="0" y="41"/>
                      </a:lnTo>
                      <a:lnTo>
                        <a:pt x="4" y="55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Freeform 765">
                  <a:extLst>
                    <a:ext uri="{FF2B5EF4-FFF2-40B4-BE49-F238E27FC236}">
                      <a16:creationId xmlns:a16="http://schemas.microsoft.com/office/drawing/2014/main" id="{F7828961-725A-49CB-8575-2F0F0C8FC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6462" y="1419077"/>
                  <a:ext cx="50086" cy="47050"/>
                </a:xfrm>
                <a:custGeom>
                  <a:avLst/>
                  <a:gdLst>
                    <a:gd name="T0" fmla="*/ 66 w 66"/>
                    <a:gd name="T1" fmla="*/ 50 h 62"/>
                    <a:gd name="T2" fmla="*/ 31 w 66"/>
                    <a:gd name="T3" fmla="*/ 0 h 62"/>
                    <a:gd name="T4" fmla="*/ 0 w 66"/>
                    <a:gd name="T5" fmla="*/ 50 h 62"/>
                    <a:gd name="T6" fmla="*/ 7 w 66"/>
                    <a:gd name="T7" fmla="*/ 62 h 62"/>
                    <a:gd name="T8" fmla="*/ 66 w 66"/>
                    <a:gd name="T9" fmla="*/ 5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2">
                      <a:moveTo>
                        <a:pt x="66" y="50"/>
                      </a:moveTo>
                      <a:lnTo>
                        <a:pt x="31" y="0"/>
                      </a:lnTo>
                      <a:lnTo>
                        <a:pt x="0" y="50"/>
                      </a:lnTo>
                      <a:lnTo>
                        <a:pt x="7" y="62"/>
                      </a:lnTo>
                      <a:lnTo>
                        <a:pt x="66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Freeform 766">
                  <a:extLst>
                    <a:ext uri="{FF2B5EF4-FFF2-40B4-BE49-F238E27FC236}">
                      <a16:creationId xmlns:a16="http://schemas.microsoft.com/office/drawing/2014/main" id="{DC7F064E-B05E-48DF-991E-AEAE83851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8825" y="1474475"/>
                  <a:ext cx="48568" cy="50845"/>
                </a:xfrm>
                <a:custGeom>
                  <a:avLst/>
                  <a:gdLst>
                    <a:gd name="T0" fmla="*/ 64 w 64"/>
                    <a:gd name="T1" fmla="*/ 41 h 67"/>
                    <a:gd name="T2" fmla="*/ 19 w 64"/>
                    <a:gd name="T3" fmla="*/ 0 h 67"/>
                    <a:gd name="T4" fmla="*/ 0 w 64"/>
                    <a:gd name="T5" fmla="*/ 57 h 67"/>
                    <a:gd name="T6" fmla="*/ 9 w 64"/>
                    <a:gd name="T7" fmla="*/ 67 h 67"/>
                    <a:gd name="T8" fmla="*/ 64 w 64"/>
                    <a:gd name="T9" fmla="*/ 4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7">
                      <a:moveTo>
                        <a:pt x="64" y="41"/>
                      </a:moveTo>
                      <a:lnTo>
                        <a:pt x="19" y="0"/>
                      </a:lnTo>
                      <a:lnTo>
                        <a:pt x="0" y="57"/>
                      </a:lnTo>
                      <a:lnTo>
                        <a:pt x="9" y="67"/>
                      </a:lnTo>
                      <a:lnTo>
                        <a:pt x="64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Freeform 767">
                  <a:extLst>
                    <a:ext uri="{FF2B5EF4-FFF2-40B4-BE49-F238E27FC236}">
                      <a16:creationId xmlns:a16="http://schemas.microsoft.com/office/drawing/2014/main" id="{529BFE37-0FDC-4FE1-825A-00FA8FAEC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7124" y="1520007"/>
                  <a:ext cx="42497" cy="48568"/>
                </a:xfrm>
                <a:custGeom>
                  <a:avLst/>
                  <a:gdLst>
                    <a:gd name="T0" fmla="*/ 56 w 56"/>
                    <a:gd name="T1" fmla="*/ 26 h 64"/>
                    <a:gd name="T2" fmla="*/ 2 w 56"/>
                    <a:gd name="T3" fmla="*/ 0 h 64"/>
                    <a:gd name="T4" fmla="*/ 0 w 56"/>
                    <a:gd name="T5" fmla="*/ 59 h 64"/>
                    <a:gd name="T6" fmla="*/ 11 w 56"/>
                    <a:gd name="T7" fmla="*/ 64 h 64"/>
                    <a:gd name="T8" fmla="*/ 56 w 56"/>
                    <a:gd name="T9" fmla="*/ 2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4">
                      <a:moveTo>
                        <a:pt x="56" y="26"/>
                      </a:moveTo>
                      <a:lnTo>
                        <a:pt x="2" y="0"/>
                      </a:lnTo>
                      <a:lnTo>
                        <a:pt x="0" y="59"/>
                      </a:lnTo>
                      <a:lnTo>
                        <a:pt x="11" y="64"/>
                      </a:lnTo>
                      <a:lnTo>
                        <a:pt x="56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Freeform 768">
                  <a:extLst>
                    <a:ext uri="{FF2B5EF4-FFF2-40B4-BE49-F238E27FC236}">
                      <a16:creationId xmlns:a16="http://schemas.microsoft.com/office/drawing/2014/main" id="{789A2F48-A54C-46A0-9357-AC9830AF1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3146" y="1546568"/>
                  <a:ext cx="44774" cy="47050"/>
                </a:xfrm>
                <a:custGeom>
                  <a:avLst/>
                  <a:gdLst>
                    <a:gd name="T0" fmla="*/ 59 w 59"/>
                    <a:gd name="T1" fmla="*/ 12 h 62"/>
                    <a:gd name="T2" fmla="*/ 0 w 59"/>
                    <a:gd name="T3" fmla="*/ 0 h 62"/>
                    <a:gd name="T4" fmla="*/ 12 w 59"/>
                    <a:gd name="T5" fmla="*/ 59 h 62"/>
                    <a:gd name="T6" fmla="*/ 26 w 59"/>
                    <a:gd name="T7" fmla="*/ 62 h 62"/>
                    <a:gd name="T8" fmla="*/ 59 w 59"/>
                    <a:gd name="T9" fmla="*/ 1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62">
                      <a:moveTo>
                        <a:pt x="59" y="12"/>
                      </a:moveTo>
                      <a:lnTo>
                        <a:pt x="0" y="0"/>
                      </a:lnTo>
                      <a:lnTo>
                        <a:pt x="12" y="59"/>
                      </a:lnTo>
                      <a:lnTo>
                        <a:pt x="26" y="62"/>
                      </a:lnTo>
                      <a:lnTo>
                        <a:pt x="5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Freeform 769">
                  <a:extLst>
                    <a:ext uri="{FF2B5EF4-FFF2-40B4-BE49-F238E27FC236}">
                      <a16:creationId xmlns:a16="http://schemas.microsoft.com/office/drawing/2014/main" id="{9A9438E2-5E5C-45A7-9A6F-C8645E1FD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2963" y="1554157"/>
                  <a:ext cx="45533" cy="42497"/>
                </a:xfrm>
                <a:custGeom>
                  <a:avLst/>
                  <a:gdLst>
                    <a:gd name="T0" fmla="*/ 60 w 60"/>
                    <a:gd name="T1" fmla="*/ 0 h 56"/>
                    <a:gd name="T2" fmla="*/ 0 w 60"/>
                    <a:gd name="T3" fmla="*/ 4 h 56"/>
                    <a:gd name="T4" fmla="*/ 26 w 60"/>
                    <a:gd name="T5" fmla="*/ 56 h 56"/>
                    <a:gd name="T6" fmla="*/ 41 w 60"/>
                    <a:gd name="T7" fmla="*/ 56 h 56"/>
                    <a:gd name="T8" fmla="*/ 60 w 6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6">
                      <a:moveTo>
                        <a:pt x="60" y="0"/>
                      </a:moveTo>
                      <a:lnTo>
                        <a:pt x="0" y="4"/>
                      </a:lnTo>
                      <a:lnTo>
                        <a:pt x="26" y="56"/>
                      </a:lnTo>
                      <a:lnTo>
                        <a:pt x="41" y="56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Freeform 770">
                  <a:extLst>
                    <a:ext uri="{FF2B5EF4-FFF2-40B4-BE49-F238E27FC236}">
                      <a16:creationId xmlns:a16="http://schemas.microsoft.com/office/drawing/2014/main" id="{F38CCFA5-D009-4387-A8FC-5B214B5ED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3538" y="1534426"/>
                  <a:ext cx="42497" cy="47809"/>
                </a:xfrm>
                <a:custGeom>
                  <a:avLst/>
                  <a:gdLst>
                    <a:gd name="T0" fmla="*/ 56 w 56"/>
                    <a:gd name="T1" fmla="*/ 0 h 63"/>
                    <a:gd name="T2" fmla="*/ 0 w 56"/>
                    <a:gd name="T3" fmla="*/ 19 h 63"/>
                    <a:gd name="T4" fmla="*/ 40 w 56"/>
                    <a:gd name="T5" fmla="*/ 63 h 63"/>
                    <a:gd name="T6" fmla="*/ 52 w 56"/>
                    <a:gd name="T7" fmla="*/ 59 h 63"/>
                    <a:gd name="T8" fmla="*/ 56 w 56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3">
                      <a:moveTo>
                        <a:pt x="56" y="0"/>
                      </a:moveTo>
                      <a:lnTo>
                        <a:pt x="0" y="19"/>
                      </a:lnTo>
                      <a:lnTo>
                        <a:pt x="40" y="63"/>
                      </a:lnTo>
                      <a:lnTo>
                        <a:pt x="52" y="59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Freeform 771">
                  <a:extLst>
                    <a:ext uri="{FF2B5EF4-FFF2-40B4-BE49-F238E27FC236}">
                      <a16:creationId xmlns:a16="http://schemas.microsoft.com/office/drawing/2014/main" id="{872FF298-4EB7-4B37-B577-A0491D6EB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8043" y="1496482"/>
                  <a:ext cx="46292" cy="50086"/>
                </a:xfrm>
                <a:custGeom>
                  <a:avLst/>
                  <a:gdLst>
                    <a:gd name="T0" fmla="*/ 52 w 61"/>
                    <a:gd name="T1" fmla="*/ 0 h 66"/>
                    <a:gd name="T2" fmla="*/ 0 w 61"/>
                    <a:gd name="T3" fmla="*/ 33 h 66"/>
                    <a:gd name="T4" fmla="*/ 52 w 61"/>
                    <a:gd name="T5" fmla="*/ 66 h 66"/>
                    <a:gd name="T6" fmla="*/ 61 w 61"/>
                    <a:gd name="T7" fmla="*/ 59 h 66"/>
                    <a:gd name="T8" fmla="*/ 52 w 61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6">
                      <a:moveTo>
                        <a:pt x="52" y="0"/>
                      </a:moveTo>
                      <a:lnTo>
                        <a:pt x="0" y="33"/>
                      </a:lnTo>
                      <a:lnTo>
                        <a:pt x="52" y="66"/>
                      </a:lnTo>
                      <a:lnTo>
                        <a:pt x="61" y="5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Freeform 772">
                  <a:extLst>
                    <a:ext uri="{FF2B5EF4-FFF2-40B4-BE49-F238E27FC236}">
                      <a16:creationId xmlns:a16="http://schemas.microsoft.com/office/drawing/2014/main" id="{EDF6394D-6BDC-4F29-AA66-16B93910E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5718" y="1444120"/>
                  <a:ext cx="50086" cy="48568"/>
                </a:xfrm>
                <a:custGeom>
                  <a:avLst/>
                  <a:gdLst>
                    <a:gd name="T0" fmla="*/ 40 w 66"/>
                    <a:gd name="T1" fmla="*/ 0 h 64"/>
                    <a:gd name="T2" fmla="*/ 0 w 66"/>
                    <a:gd name="T3" fmla="*/ 48 h 64"/>
                    <a:gd name="T4" fmla="*/ 56 w 66"/>
                    <a:gd name="T5" fmla="*/ 64 h 64"/>
                    <a:gd name="T6" fmla="*/ 66 w 66"/>
                    <a:gd name="T7" fmla="*/ 55 h 64"/>
                    <a:gd name="T8" fmla="*/ 40 w 66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4">
                      <a:moveTo>
                        <a:pt x="40" y="0"/>
                      </a:moveTo>
                      <a:lnTo>
                        <a:pt x="0" y="48"/>
                      </a:lnTo>
                      <a:lnTo>
                        <a:pt x="56" y="64"/>
                      </a:lnTo>
                      <a:lnTo>
                        <a:pt x="66" y="5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Freeform 773">
                  <a:extLst>
                    <a:ext uri="{FF2B5EF4-FFF2-40B4-BE49-F238E27FC236}">
                      <a16:creationId xmlns:a16="http://schemas.microsoft.com/office/drawing/2014/main" id="{C04FC00C-1962-4B61-B30F-D34C30863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8215" y="1383409"/>
                  <a:ext cx="50845" cy="43256"/>
                </a:xfrm>
                <a:custGeom>
                  <a:avLst/>
                  <a:gdLst>
                    <a:gd name="T0" fmla="*/ 26 w 67"/>
                    <a:gd name="T1" fmla="*/ 0 h 57"/>
                    <a:gd name="T2" fmla="*/ 0 w 67"/>
                    <a:gd name="T3" fmla="*/ 54 h 57"/>
                    <a:gd name="T4" fmla="*/ 59 w 67"/>
                    <a:gd name="T5" fmla="*/ 57 h 57"/>
                    <a:gd name="T6" fmla="*/ 67 w 67"/>
                    <a:gd name="T7" fmla="*/ 45 h 57"/>
                    <a:gd name="T8" fmla="*/ 26 w 67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7">
                      <a:moveTo>
                        <a:pt x="26" y="0"/>
                      </a:moveTo>
                      <a:lnTo>
                        <a:pt x="0" y="54"/>
                      </a:lnTo>
                      <a:lnTo>
                        <a:pt x="59" y="57"/>
                      </a:lnTo>
                      <a:lnTo>
                        <a:pt x="67" y="4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Freeform 774">
                  <a:extLst>
                    <a:ext uri="{FF2B5EF4-FFF2-40B4-BE49-F238E27FC236}">
                      <a16:creationId xmlns:a16="http://schemas.microsoft.com/office/drawing/2014/main" id="{F60F203E-CC33-4D6E-A2AD-44A7A9542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7052" y="1315110"/>
                  <a:ext cx="44774" cy="44774"/>
                </a:xfrm>
                <a:custGeom>
                  <a:avLst/>
                  <a:gdLst>
                    <a:gd name="T0" fmla="*/ 10 w 59"/>
                    <a:gd name="T1" fmla="*/ 0 h 59"/>
                    <a:gd name="T2" fmla="*/ 0 w 59"/>
                    <a:gd name="T3" fmla="*/ 59 h 59"/>
                    <a:gd name="T4" fmla="*/ 57 w 59"/>
                    <a:gd name="T5" fmla="*/ 45 h 59"/>
                    <a:gd name="T6" fmla="*/ 59 w 59"/>
                    <a:gd name="T7" fmla="*/ 33 h 59"/>
                    <a:gd name="T8" fmla="*/ 10 w 59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10" y="0"/>
                      </a:moveTo>
                      <a:lnTo>
                        <a:pt x="0" y="59"/>
                      </a:lnTo>
                      <a:lnTo>
                        <a:pt x="57" y="45"/>
                      </a:lnTo>
                      <a:lnTo>
                        <a:pt x="59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Freeform 775">
                  <a:extLst>
                    <a:ext uri="{FF2B5EF4-FFF2-40B4-BE49-F238E27FC236}">
                      <a16:creationId xmlns:a16="http://schemas.microsoft.com/office/drawing/2014/main" id="{15B13A92-61D5-44A0-8801-DB1BB0597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2364" y="1243017"/>
                  <a:ext cx="44774" cy="47050"/>
                </a:xfrm>
                <a:custGeom>
                  <a:avLst/>
                  <a:gdLst>
                    <a:gd name="T0" fmla="*/ 0 w 59"/>
                    <a:gd name="T1" fmla="*/ 0 h 62"/>
                    <a:gd name="T2" fmla="*/ 5 w 59"/>
                    <a:gd name="T3" fmla="*/ 62 h 62"/>
                    <a:gd name="T4" fmla="*/ 59 w 59"/>
                    <a:gd name="T5" fmla="*/ 33 h 62"/>
                    <a:gd name="T6" fmla="*/ 57 w 59"/>
                    <a:gd name="T7" fmla="*/ 21 h 62"/>
                    <a:gd name="T8" fmla="*/ 0 w 59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62">
                      <a:moveTo>
                        <a:pt x="0" y="0"/>
                      </a:moveTo>
                      <a:lnTo>
                        <a:pt x="5" y="62"/>
                      </a:lnTo>
                      <a:lnTo>
                        <a:pt x="59" y="33"/>
                      </a:lnTo>
                      <a:lnTo>
                        <a:pt x="57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Freeform 776">
                  <a:extLst>
                    <a:ext uri="{FF2B5EF4-FFF2-40B4-BE49-F238E27FC236}">
                      <a16:creationId xmlns:a16="http://schemas.microsoft.com/office/drawing/2014/main" id="{84DA4CE6-2CCD-4E1A-A372-E84461404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2633" y="1176236"/>
                  <a:ext cx="48568" cy="43256"/>
                </a:xfrm>
                <a:custGeom>
                  <a:avLst/>
                  <a:gdLst>
                    <a:gd name="T0" fmla="*/ 0 w 64"/>
                    <a:gd name="T1" fmla="*/ 0 h 57"/>
                    <a:gd name="T2" fmla="*/ 22 w 64"/>
                    <a:gd name="T3" fmla="*/ 57 h 57"/>
                    <a:gd name="T4" fmla="*/ 64 w 64"/>
                    <a:gd name="T5" fmla="*/ 17 h 57"/>
                    <a:gd name="T6" fmla="*/ 59 w 64"/>
                    <a:gd name="T7" fmla="*/ 3 h 57"/>
                    <a:gd name="T8" fmla="*/ 0 w 64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7">
                      <a:moveTo>
                        <a:pt x="0" y="0"/>
                      </a:moveTo>
                      <a:lnTo>
                        <a:pt x="22" y="57"/>
                      </a:lnTo>
                      <a:lnTo>
                        <a:pt x="64" y="17"/>
                      </a:lnTo>
                      <a:lnTo>
                        <a:pt x="59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Freeform 777">
                  <a:extLst>
                    <a:ext uri="{FF2B5EF4-FFF2-40B4-BE49-F238E27FC236}">
                      <a16:creationId xmlns:a16="http://schemas.microsoft.com/office/drawing/2014/main" id="{DDF85D08-F8CF-4741-84E1-34424F307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966" y="1106419"/>
                  <a:ext cx="48568" cy="47050"/>
                </a:xfrm>
                <a:custGeom>
                  <a:avLst/>
                  <a:gdLst>
                    <a:gd name="T0" fmla="*/ 0 w 64"/>
                    <a:gd name="T1" fmla="*/ 12 h 62"/>
                    <a:gd name="T2" fmla="*/ 33 w 64"/>
                    <a:gd name="T3" fmla="*/ 62 h 62"/>
                    <a:gd name="T4" fmla="*/ 64 w 64"/>
                    <a:gd name="T5" fmla="*/ 12 h 62"/>
                    <a:gd name="T6" fmla="*/ 57 w 64"/>
                    <a:gd name="T7" fmla="*/ 0 h 62"/>
                    <a:gd name="T8" fmla="*/ 0 w 64"/>
                    <a:gd name="T9" fmla="*/ 1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2">
                      <a:moveTo>
                        <a:pt x="0" y="12"/>
                      </a:moveTo>
                      <a:lnTo>
                        <a:pt x="33" y="62"/>
                      </a:lnTo>
                      <a:lnTo>
                        <a:pt x="64" y="12"/>
                      </a:lnTo>
                      <a:lnTo>
                        <a:pt x="57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Freeform 778">
                  <a:extLst>
                    <a:ext uri="{FF2B5EF4-FFF2-40B4-BE49-F238E27FC236}">
                      <a16:creationId xmlns:a16="http://schemas.microsoft.com/office/drawing/2014/main" id="{2FA67674-30BE-4EBE-956E-071030C7F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4604" y="1047227"/>
                  <a:ext cx="48568" cy="50086"/>
                </a:xfrm>
                <a:custGeom>
                  <a:avLst/>
                  <a:gdLst>
                    <a:gd name="T0" fmla="*/ 0 w 64"/>
                    <a:gd name="T1" fmla="*/ 26 h 66"/>
                    <a:gd name="T2" fmla="*/ 45 w 64"/>
                    <a:gd name="T3" fmla="*/ 66 h 66"/>
                    <a:gd name="T4" fmla="*/ 64 w 64"/>
                    <a:gd name="T5" fmla="*/ 9 h 66"/>
                    <a:gd name="T6" fmla="*/ 55 w 64"/>
                    <a:gd name="T7" fmla="*/ 0 h 66"/>
                    <a:gd name="T8" fmla="*/ 0 w 64"/>
                    <a:gd name="T9" fmla="*/ 2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0" y="26"/>
                      </a:moveTo>
                      <a:lnTo>
                        <a:pt x="45" y="66"/>
                      </a:lnTo>
                      <a:lnTo>
                        <a:pt x="64" y="9"/>
                      </a:lnTo>
                      <a:lnTo>
                        <a:pt x="55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Freeform 779">
                  <a:extLst>
                    <a:ext uri="{FF2B5EF4-FFF2-40B4-BE49-F238E27FC236}">
                      <a16:creationId xmlns:a16="http://schemas.microsoft.com/office/drawing/2014/main" id="{D83F678C-8804-4FCA-ABF1-BE6EE37BB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1617" y="1003971"/>
                  <a:ext cx="45533" cy="48568"/>
                </a:xfrm>
                <a:custGeom>
                  <a:avLst/>
                  <a:gdLst>
                    <a:gd name="T0" fmla="*/ 0 w 60"/>
                    <a:gd name="T1" fmla="*/ 38 h 64"/>
                    <a:gd name="T2" fmla="*/ 55 w 60"/>
                    <a:gd name="T3" fmla="*/ 64 h 64"/>
                    <a:gd name="T4" fmla="*/ 60 w 60"/>
                    <a:gd name="T5" fmla="*/ 5 h 64"/>
                    <a:gd name="T6" fmla="*/ 45 w 60"/>
                    <a:gd name="T7" fmla="*/ 0 h 64"/>
                    <a:gd name="T8" fmla="*/ 0 w 60"/>
                    <a:gd name="T9" fmla="*/ 3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64">
                      <a:moveTo>
                        <a:pt x="0" y="38"/>
                      </a:moveTo>
                      <a:lnTo>
                        <a:pt x="55" y="64"/>
                      </a:lnTo>
                      <a:lnTo>
                        <a:pt x="60" y="5"/>
                      </a:lnTo>
                      <a:lnTo>
                        <a:pt x="4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Freeform 780">
                  <a:extLst>
                    <a:ext uri="{FF2B5EF4-FFF2-40B4-BE49-F238E27FC236}">
                      <a16:creationId xmlns:a16="http://schemas.microsoft.com/office/drawing/2014/main" id="{BD73E23D-AFCE-4229-B79A-145672D6E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4077" y="978928"/>
                  <a:ext cx="44774" cy="47050"/>
                </a:xfrm>
                <a:custGeom>
                  <a:avLst/>
                  <a:gdLst>
                    <a:gd name="T0" fmla="*/ 0 w 59"/>
                    <a:gd name="T1" fmla="*/ 50 h 62"/>
                    <a:gd name="T2" fmla="*/ 59 w 59"/>
                    <a:gd name="T3" fmla="*/ 62 h 62"/>
                    <a:gd name="T4" fmla="*/ 47 w 59"/>
                    <a:gd name="T5" fmla="*/ 2 h 62"/>
                    <a:gd name="T6" fmla="*/ 33 w 59"/>
                    <a:gd name="T7" fmla="*/ 0 h 62"/>
                    <a:gd name="T8" fmla="*/ 0 w 59"/>
                    <a:gd name="T9" fmla="*/ 5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62">
                      <a:moveTo>
                        <a:pt x="0" y="50"/>
                      </a:moveTo>
                      <a:lnTo>
                        <a:pt x="59" y="62"/>
                      </a:lnTo>
                      <a:lnTo>
                        <a:pt x="47" y="2"/>
                      </a:lnTo>
                      <a:lnTo>
                        <a:pt x="33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Freeform 781">
                  <a:extLst>
                    <a:ext uri="{FF2B5EF4-FFF2-40B4-BE49-F238E27FC236}">
                      <a16:creationId xmlns:a16="http://schemas.microsoft.com/office/drawing/2014/main" id="{A5F33046-28F9-4A9C-801F-4FC013810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3501" y="977099"/>
                  <a:ext cx="44774" cy="43256"/>
                </a:xfrm>
                <a:custGeom>
                  <a:avLst/>
                  <a:gdLst>
                    <a:gd name="T0" fmla="*/ 0 w 59"/>
                    <a:gd name="T1" fmla="*/ 57 h 57"/>
                    <a:gd name="T2" fmla="*/ 59 w 59"/>
                    <a:gd name="T3" fmla="*/ 52 h 57"/>
                    <a:gd name="T4" fmla="*/ 33 w 59"/>
                    <a:gd name="T5" fmla="*/ 0 h 57"/>
                    <a:gd name="T6" fmla="*/ 19 w 59"/>
                    <a:gd name="T7" fmla="*/ 0 h 57"/>
                    <a:gd name="T8" fmla="*/ 0 w 59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7">
                      <a:moveTo>
                        <a:pt x="0" y="57"/>
                      </a:moveTo>
                      <a:lnTo>
                        <a:pt x="59" y="52"/>
                      </a:lnTo>
                      <a:lnTo>
                        <a:pt x="33" y="0"/>
                      </a:lnTo>
                      <a:lnTo>
                        <a:pt x="19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Freeform 782">
                  <a:extLst>
                    <a:ext uri="{FF2B5EF4-FFF2-40B4-BE49-F238E27FC236}">
                      <a16:creationId xmlns:a16="http://schemas.microsoft.com/office/drawing/2014/main" id="{6C06467B-1082-4978-8C0F-7771C8645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7168" y="990535"/>
                  <a:ext cx="43256" cy="48568"/>
                </a:xfrm>
                <a:custGeom>
                  <a:avLst/>
                  <a:gdLst>
                    <a:gd name="T0" fmla="*/ 0 w 57"/>
                    <a:gd name="T1" fmla="*/ 64 h 64"/>
                    <a:gd name="T2" fmla="*/ 57 w 57"/>
                    <a:gd name="T3" fmla="*/ 45 h 64"/>
                    <a:gd name="T4" fmla="*/ 17 w 57"/>
                    <a:gd name="T5" fmla="*/ 0 h 64"/>
                    <a:gd name="T6" fmla="*/ 5 w 57"/>
                    <a:gd name="T7" fmla="*/ 5 h 64"/>
                    <a:gd name="T8" fmla="*/ 0 w 57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64">
                      <a:moveTo>
                        <a:pt x="0" y="64"/>
                      </a:moveTo>
                      <a:lnTo>
                        <a:pt x="57" y="45"/>
                      </a:lnTo>
                      <a:lnTo>
                        <a:pt x="17" y="0"/>
                      </a:lnTo>
                      <a:lnTo>
                        <a:pt x="5" y="5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Freeform 783">
                  <a:extLst>
                    <a:ext uri="{FF2B5EF4-FFF2-40B4-BE49-F238E27FC236}">
                      <a16:creationId xmlns:a16="http://schemas.microsoft.com/office/drawing/2014/main" id="{3E561964-38F0-47FB-A9CF-F2C14EADE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6903" y="1025978"/>
                  <a:ext cx="47050" cy="50086"/>
                </a:xfrm>
                <a:custGeom>
                  <a:avLst/>
                  <a:gdLst>
                    <a:gd name="T0" fmla="*/ 12 w 62"/>
                    <a:gd name="T1" fmla="*/ 66 h 66"/>
                    <a:gd name="T2" fmla="*/ 62 w 62"/>
                    <a:gd name="T3" fmla="*/ 33 h 66"/>
                    <a:gd name="T4" fmla="*/ 12 w 62"/>
                    <a:gd name="T5" fmla="*/ 0 h 66"/>
                    <a:gd name="T6" fmla="*/ 0 w 62"/>
                    <a:gd name="T7" fmla="*/ 7 h 66"/>
                    <a:gd name="T8" fmla="*/ 12 w 62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6">
                      <a:moveTo>
                        <a:pt x="12" y="66"/>
                      </a:moveTo>
                      <a:lnTo>
                        <a:pt x="62" y="33"/>
                      </a:ln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12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" name="Freeform 763">
                <a:extLst>
                  <a:ext uri="{FF2B5EF4-FFF2-40B4-BE49-F238E27FC236}">
                    <a16:creationId xmlns:a16="http://schemas.microsoft.com/office/drawing/2014/main" id="{BA2112FC-19A5-4E05-AB4E-467D8374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376" y="1282479"/>
                <a:ext cx="43256" cy="47050"/>
              </a:xfrm>
              <a:custGeom>
                <a:avLst/>
                <a:gdLst>
                  <a:gd name="T0" fmla="*/ 57 w 57"/>
                  <a:gd name="T1" fmla="*/ 62 h 62"/>
                  <a:gd name="T2" fmla="*/ 52 w 57"/>
                  <a:gd name="T3" fmla="*/ 0 h 62"/>
                  <a:gd name="T4" fmla="*/ 0 w 57"/>
                  <a:gd name="T5" fmla="*/ 29 h 62"/>
                  <a:gd name="T6" fmla="*/ 0 w 57"/>
                  <a:gd name="T7" fmla="*/ 43 h 62"/>
                  <a:gd name="T8" fmla="*/ 57 w 5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57" y="62"/>
                    </a:moveTo>
                    <a:lnTo>
                      <a:pt x="52" y="0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57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433361F-30D3-40F2-A48B-C5D44FE6FD67}"/>
                </a:ext>
              </a:extLst>
            </p:cNvPr>
            <p:cNvSpPr/>
            <p:nvPr/>
          </p:nvSpPr>
          <p:spPr>
            <a:xfrm>
              <a:off x="6208062" y="972296"/>
              <a:ext cx="1001710" cy="10017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E44E9A1-026B-4BD0-A512-09E196D919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4748" y="2120581"/>
            <a:ext cx="879498" cy="465533"/>
            <a:chOff x="4585" y="2029"/>
            <a:chExt cx="741" cy="397"/>
          </a:xfrm>
          <a:solidFill>
            <a:srgbClr val="C0D72F"/>
          </a:solidFill>
        </p:grpSpPr>
        <p:sp>
          <p:nvSpPr>
            <p:cNvPr id="276" name="Freeform 9">
              <a:extLst>
                <a:ext uri="{FF2B5EF4-FFF2-40B4-BE49-F238E27FC236}">
                  <a16:creationId xmlns:a16="http://schemas.microsoft.com/office/drawing/2014/main" id="{A690284F-6665-4E55-8D8D-133262C4C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2029"/>
              <a:ext cx="355" cy="397"/>
            </a:xfrm>
            <a:custGeom>
              <a:avLst/>
              <a:gdLst>
                <a:gd name="T0" fmla="*/ 106 w 150"/>
                <a:gd name="T1" fmla="*/ 103 h 167"/>
                <a:gd name="T2" fmla="*/ 112 w 150"/>
                <a:gd name="T3" fmla="*/ 85 h 167"/>
                <a:gd name="T4" fmla="*/ 121 w 150"/>
                <a:gd name="T5" fmla="*/ 60 h 167"/>
                <a:gd name="T6" fmla="*/ 119 w 150"/>
                <a:gd name="T7" fmla="*/ 58 h 167"/>
                <a:gd name="T8" fmla="*/ 109 w 150"/>
                <a:gd name="T9" fmla="*/ 58 h 167"/>
                <a:gd name="T10" fmla="*/ 107 w 150"/>
                <a:gd name="T11" fmla="*/ 56 h 167"/>
                <a:gd name="T12" fmla="*/ 107 w 150"/>
                <a:gd name="T13" fmla="*/ 42 h 167"/>
                <a:gd name="T14" fmla="*/ 109 w 150"/>
                <a:gd name="T15" fmla="*/ 40 h 167"/>
                <a:gd name="T16" fmla="*/ 148 w 150"/>
                <a:gd name="T17" fmla="*/ 40 h 167"/>
                <a:gd name="T18" fmla="*/ 149 w 150"/>
                <a:gd name="T19" fmla="*/ 43 h 167"/>
                <a:gd name="T20" fmla="*/ 124 w 150"/>
                <a:gd name="T21" fmla="*/ 109 h 167"/>
                <a:gd name="T22" fmla="*/ 110 w 150"/>
                <a:gd name="T23" fmla="*/ 145 h 167"/>
                <a:gd name="T24" fmla="*/ 107 w 150"/>
                <a:gd name="T25" fmla="*/ 152 h 167"/>
                <a:gd name="T26" fmla="*/ 83 w 150"/>
                <a:gd name="T27" fmla="*/ 167 h 167"/>
                <a:gd name="T28" fmla="*/ 72 w 150"/>
                <a:gd name="T29" fmla="*/ 167 h 167"/>
                <a:gd name="T30" fmla="*/ 70 w 150"/>
                <a:gd name="T31" fmla="*/ 165 h 167"/>
                <a:gd name="T32" fmla="*/ 70 w 150"/>
                <a:gd name="T33" fmla="*/ 150 h 167"/>
                <a:gd name="T34" fmla="*/ 72 w 150"/>
                <a:gd name="T35" fmla="*/ 148 h 167"/>
                <a:gd name="T36" fmla="*/ 84 w 150"/>
                <a:gd name="T37" fmla="*/ 147 h 167"/>
                <a:gd name="T38" fmla="*/ 94 w 150"/>
                <a:gd name="T39" fmla="*/ 131 h 167"/>
                <a:gd name="T40" fmla="*/ 87 w 150"/>
                <a:gd name="T41" fmla="*/ 111 h 167"/>
                <a:gd name="T42" fmla="*/ 68 w 150"/>
                <a:gd name="T43" fmla="*/ 63 h 167"/>
                <a:gd name="T44" fmla="*/ 61 w 150"/>
                <a:gd name="T45" fmla="*/ 58 h 167"/>
                <a:gd name="T46" fmla="*/ 42 w 150"/>
                <a:gd name="T47" fmla="*/ 58 h 167"/>
                <a:gd name="T48" fmla="*/ 39 w 150"/>
                <a:gd name="T49" fmla="*/ 61 h 167"/>
                <a:gd name="T50" fmla="*/ 39 w 150"/>
                <a:gd name="T51" fmla="*/ 128 h 167"/>
                <a:gd name="T52" fmla="*/ 36 w 150"/>
                <a:gd name="T53" fmla="*/ 131 h 167"/>
                <a:gd name="T54" fmla="*/ 21 w 150"/>
                <a:gd name="T55" fmla="*/ 131 h 167"/>
                <a:gd name="T56" fmla="*/ 18 w 150"/>
                <a:gd name="T57" fmla="*/ 128 h 167"/>
                <a:gd name="T58" fmla="*/ 18 w 150"/>
                <a:gd name="T59" fmla="*/ 61 h 167"/>
                <a:gd name="T60" fmla="*/ 15 w 150"/>
                <a:gd name="T61" fmla="*/ 58 h 167"/>
                <a:gd name="T62" fmla="*/ 2 w 150"/>
                <a:gd name="T63" fmla="*/ 58 h 167"/>
                <a:gd name="T64" fmla="*/ 0 w 150"/>
                <a:gd name="T65" fmla="*/ 56 h 167"/>
                <a:gd name="T66" fmla="*/ 0 w 150"/>
                <a:gd name="T67" fmla="*/ 42 h 167"/>
                <a:gd name="T68" fmla="*/ 2 w 150"/>
                <a:gd name="T69" fmla="*/ 40 h 167"/>
                <a:gd name="T70" fmla="*/ 15 w 150"/>
                <a:gd name="T71" fmla="*/ 41 h 167"/>
                <a:gd name="T72" fmla="*/ 18 w 150"/>
                <a:gd name="T73" fmla="*/ 37 h 167"/>
                <a:gd name="T74" fmla="*/ 20 w 150"/>
                <a:gd name="T75" fmla="*/ 27 h 167"/>
                <a:gd name="T76" fmla="*/ 61 w 150"/>
                <a:gd name="T77" fmla="*/ 4 h 167"/>
                <a:gd name="T78" fmla="*/ 68 w 150"/>
                <a:gd name="T79" fmla="*/ 6 h 167"/>
                <a:gd name="T80" fmla="*/ 70 w 150"/>
                <a:gd name="T81" fmla="*/ 8 h 167"/>
                <a:gd name="T82" fmla="*/ 65 w 150"/>
                <a:gd name="T83" fmla="*/ 21 h 167"/>
                <a:gd name="T84" fmla="*/ 62 w 150"/>
                <a:gd name="T85" fmla="*/ 22 h 167"/>
                <a:gd name="T86" fmla="*/ 59 w 150"/>
                <a:gd name="T87" fmla="*/ 21 h 167"/>
                <a:gd name="T88" fmla="*/ 39 w 150"/>
                <a:gd name="T89" fmla="*/ 35 h 167"/>
                <a:gd name="T90" fmla="*/ 44 w 150"/>
                <a:gd name="T91" fmla="*/ 40 h 167"/>
                <a:gd name="T92" fmla="*/ 73 w 150"/>
                <a:gd name="T93" fmla="*/ 40 h 167"/>
                <a:gd name="T94" fmla="*/ 84 w 150"/>
                <a:gd name="T95" fmla="*/ 48 h 167"/>
                <a:gd name="T96" fmla="*/ 104 w 150"/>
                <a:gd name="T97" fmla="*/ 100 h 167"/>
                <a:gd name="T98" fmla="*/ 106 w 150"/>
                <a:gd name="T99" fmla="*/ 10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167">
                  <a:moveTo>
                    <a:pt x="106" y="103"/>
                  </a:moveTo>
                  <a:cubicBezTo>
                    <a:pt x="108" y="97"/>
                    <a:pt x="110" y="91"/>
                    <a:pt x="112" y="85"/>
                  </a:cubicBezTo>
                  <a:cubicBezTo>
                    <a:pt x="115" y="77"/>
                    <a:pt x="118" y="69"/>
                    <a:pt x="121" y="60"/>
                  </a:cubicBezTo>
                  <a:cubicBezTo>
                    <a:pt x="122" y="58"/>
                    <a:pt x="121" y="58"/>
                    <a:pt x="119" y="58"/>
                  </a:cubicBezTo>
                  <a:cubicBezTo>
                    <a:pt x="116" y="58"/>
                    <a:pt x="113" y="58"/>
                    <a:pt x="109" y="58"/>
                  </a:cubicBezTo>
                  <a:cubicBezTo>
                    <a:pt x="108" y="58"/>
                    <a:pt x="107" y="58"/>
                    <a:pt x="107" y="56"/>
                  </a:cubicBezTo>
                  <a:cubicBezTo>
                    <a:pt x="107" y="51"/>
                    <a:pt x="107" y="47"/>
                    <a:pt x="107" y="42"/>
                  </a:cubicBezTo>
                  <a:cubicBezTo>
                    <a:pt x="107" y="41"/>
                    <a:pt x="108" y="40"/>
                    <a:pt x="109" y="40"/>
                  </a:cubicBezTo>
                  <a:cubicBezTo>
                    <a:pt x="122" y="41"/>
                    <a:pt x="135" y="41"/>
                    <a:pt x="148" y="40"/>
                  </a:cubicBezTo>
                  <a:cubicBezTo>
                    <a:pt x="150" y="40"/>
                    <a:pt x="149" y="42"/>
                    <a:pt x="149" y="43"/>
                  </a:cubicBezTo>
                  <a:cubicBezTo>
                    <a:pt x="141" y="65"/>
                    <a:pt x="132" y="87"/>
                    <a:pt x="124" y="109"/>
                  </a:cubicBezTo>
                  <a:cubicBezTo>
                    <a:pt x="120" y="121"/>
                    <a:pt x="115" y="133"/>
                    <a:pt x="110" y="145"/>
                  </a:cubicBezTo>
                  <a:cubicBezTo>
                    <a:pt x="109" y="148"/>
                    <a:pt x="108" y="150"/>
                    <a:pt x="107" y="152"/>
                  </a:cubicBezTo>
                  <a:cubicBezTo>
                    <a:pt x="102" y="162"/>
                    <a:pt x="94" y="166"/>
                    <a:pt x="83" y="167"/>
                  </a:cubicBezTo>
                  <a:cubicBezTo>
                    <a:pt x="79" y="167"/>
                    <a:pt x="75" y="167"/>
                    <a:pt x="72" y="167"/>
                  </a:cubicBezTo>
                  <a:cubicBezTo>
                    <a:pt x="70" y="167"/>
                    <a:pt x="70" y="166"/>
                    <a:pt x="70" y="165"/>
                  </a:cubicBezTo>
                  <a:cubicBezTo>
                    <a:pt x="70" y="160"/>
                    <a:pt x="70" y="155"/>
                    <a:pt x="70" y="150"/>
                  </a:cubicBezTo>
                  <a:cubicBezTo>
                    <a:pt x="70" y="148"/>
                    <a:pt x="70" y="148"/>
                    <a:pt x="72" y="148"/>
                  </a:cubicBezTo>
                  <a:cubicBezTo>
                    <a:pt x="76" y="148"/>
                    <a:pt x="80" y="148"/>
                    <a:pt x="84" y="147"/>
                  </a:cubicBezTo>
                  <a:cubicBezTo>
                    <a:pt x="92" y="144"/>
                    <a:pt x="95" y="139"/>
                    <a:pt x="94" y="131"/>
                  </a:cubicBezTo>
                  <a:cubicBezTo>
                    <a:pt x="93" y="124"/>
                    <a:pt x="90" y="117"/>
                    <a:pt x="87" y="111"/>
                  </a:cubicBezTo>
                  <a:cubicBezTo>
                    <a:pt x="81" y="95"/>
                    <a:pt x="75" y="79"/>
                    <a:pt x="68" y="63"/>
                  </a:cubicBezTo>
                  <a:cubicBezTo>
                    <a:pt x="66" y="59"/>
                    <a:pt x="66" y="58"/>
                    <a:pt x="61" y="58"/>
                  </a:cubicBezTo>
                  <a:cubicBezTo>
                    <a:pt x="54" y="58"/>
                    <a:pt x="48" y="58"/>
                    <a:pt x="42" y="58"/>
                  </a:cubicBezTo>
                  <a:cubicBezTo>
                    <a:pt x="40" y="58"/>
                    <a:pt x="39" y="59"/>
                    <a:pt x="39" y="61"/>
                  </a:cubicBezTo>
                  <a:cubicBezTo>
                    <a:pt x="39" y="83"/>
                    <a:pt x="39" y="106"/>
                    <a:pt x="39" y="128"/>
                  </a:cubicBezTo>
                  <a:cubicBezTo>
                    <a:pt x="39" y="131"/>
                    <a:pt x="39" y="131"/>
                    <a:pt x="36" y="131"/>
                  </a:cubicBezTo>
                  <a:cubicBezTo>
                    <a:pt x="31" y="131"/>
                    <a:pt x="26" y="131"/>
                    <a:pt x="21" y="131"/>
                  </a:cubicBezTo>
                  <a:cubicBezTo>
                    <a:pt x="18" y="131"/>
                    <a:pt x="18" y="131"/>
                    <a:pt x="18" y="128"/>
                  </a:cubicBezTo>
                  <a:cubicBezTo>
                    <a:pt x="18" y="106"/>
                    <a:pt x="18" y="84"/>
                    <a:pt x="18" y="61"/>
                  </a:cubicBezTo>
                  <a:cubicBezTo>
                    <a:pt x="18" y="58"/>
                    <a:pt x="17" y="58"/>
                    <a:pt x="15" y="58"/>
                  </a:cubicBezTo>
                  <a:cubicBezTo>
                    <a:pt x="10" y="58"/>
                    <a:pt x="6" y="58"/>
                    <a:pt x="2" y="58"/>
                  </a:cubicBezTo>
                  <a:cubicBezTo>
                    <a:pt x="0" y="58"/>
                    <a:pt x="0" y="58"/>
                    <a:pt x="0" y="56"/>
                  </a:cubicBezTo>
                  <a:cubicBezTo>
                    <a:pt x="0" y="51"/>
                    <a:pt x="0" y="47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6" y="41"/>
                    <a:pt x="11" y="40"/>
                    <a:pt x="15" y="41"/>
                  </a:cubicBezTo>
                  <a:cubicBezTo>
                    <a:pt x="18" y="41"/>
                    <a:pt x="18" y="40"/>
                    <a:pt x="18" y="37"/>
                  </a:cubicBezTo>
                  <a:cubicBezTo>
                    <a:pt x="19" y="34"/>
                    <a:pt x="19" y="31"/>
                    <a:pt x="20" y="27"/>
                  </a:cubicBezTo>
                  <a:cubicBezTo>
                    <a:pt x="26" y="9"/>
                    <a:pt x="41" y="0"/>
                    <a:pt x="61" y="4"/>
                  </a:cubicBezTo>
                  <a:cubicBezTo>
                    <a:pt x="63" y="4"/>
                    <a:pt x="66" y="5"/>
                    <a:pt x="68" y="6"/>
                  </a:cubicBezTo>
                  <a:cubicBezTo>
                    <a:pt x="70" y="6"/>
                    <a:pt x="70" y="6"/>
                    <a:pt x="70" y="8"/>
                  </a:cubicBezTo>
                  <a:cubicBezTo>
                    <a:pt x="68" y="12"/>
                    <a:pt x="66" y="17"/>
                    <a:pt x="65" y="21"/>
                  </a:cubicBezTo>
                  <a:cubicBezTo>
                    <a:pt x="64" y="22"/>
                    <a:pt x="63" y="22"/>
                    <a:pt x="62" y="22"/>
                  </a:cubicBezTo>
                  <a:cubicBezTo>
                    <a:pt x="61" y="21"/>
                    <a:pt x="60" y="21"/>
                    <a:pt x="59" y="21"/>
                  </a:cubicBezTo>
                  <a:cubicBezTo>
                    <a:pt x="48" y="18"/>
                    <a:pt x="40" y="24"/>
                    <a:pt x="39" y="35"/>
                  </a:cubicBezTo>
                  <a:cubicBezTo>
                    <a:pt x="38" y="40"/>
                    <a:pt x="38" y="40"/>
                    <a:pt x="44" y="40"/>
                  </a:cubicBezTo>
                  <a:cubicBezTo>
                    <a:pt x="54" y="40"/>
                    <a:pt x="63" y="40"/>
                    <a:pt x="73" y="40"/>
                  </a:cubicBezTo>
                  <a:cubicBezTo>
                    <a:pt x="79" y="41"/>
                    <a:pt x="82" y="42"/>
                    <a:pt x="84" y="48"/>
                  </a:cubicBezTo>
                  <a:cubicBezTo>
                    <a:pt x="91" y="65"/>
                    <a:pt x="98" y="83"/>
                    <a:pt x="104" y="100"/>
                  </a:cubicBezTo>
                  <a:cubicBezTo>
                    <a:pt x="105" y="101"/>
                    <a:pt x="105" y="101"/>
                    <a:pt x="10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kern="0">
                <a:solidFill>
                  <a:srgbClr val="000000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277" name="Freeform 10">
              <a:extLst>
                <a:ext uri="{FF2B5EF4-FFF2-40B4-BE49-F238E27FC236}">
                  <a16:creationId xmlns:a16="http://schemas.microsoft.com/office/drawing/2014/main" id="{CCE7C750-2149-4F06-9B1B-A7A20F5E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2122"/>
              <a:ext cx="164" cy="228"/>
            </a:xfrm>
            <a:custGeom>
              <a:avLst/>
              <a:gdLst>
                <a:gd name="T0" fmla="*/ 36 w 69"/>
                <a:gd name="T1" fmla="*/ 0 h 96"/>
                <a:gd name="T2" fmla="*/ 60 w 69"/>
                <a:gd name="T3" fmla="*/ 5 h 96"/>
                <a:gd name="T4" fmla="*/ 62 w 69"/>
                <a:gd name="T5" fmla="*/ 8 h 96"/>
                <a:gd name="T6" fmla="*/ 57 w 69"/>
                <a:gd name="T7" fmla="*/ 21 h 96"/>
                <a:gd name="T8" fmla="*/ 55 w 69"/>
                <a:gd name="T9" fmla="*/ 21 h 96"/>
                <a:gd name="T10" fmla="*/ 34 w 69"/>
                <a:gd name="T11" fmla="*/ 17 h 96"/>
                <a:gd name="T12" fmla="*/ 26 w 69"/>
                <a:gd name="T13" fmla="*/ 23 h 96"/>
                <a:gd name="T14" fmla="*/ 30 w 69"/>
                <a:gd name="T15" fmla="*/ 32 h 96"/>
                <a:gd name="T16" fmla="*/ 44 w 69"/>
                <a:gd name="T17" fmla="*/ 39 h 96"/>
                <a:gd name="T18" fmla="*/ 55 w 69"/>
                <a:gd name="T19" fmla="*/ 44 h 96"/>
                <a:gd name="T20" fmla="*/ 67 w 69"/>
                <a:gd name="T21" fmla="*/ 71 h 96"/>
                <a:gd name="T22" fmla="*/ 48 w 69"/>
                <a:gd name="T23" fmla="*/ 92 h 96"/>
                <a:gd name="T24" fmla="*/ 6 w 69"/>
                <a:gd name="T25" fmla="*/ 87 h 96"/>
                <a:gd name="T26" fmla="*/ 5 w 69"/>
                <a:gd name="T27" fmla="*/ 85 h 96"/>
                <a:gd name="T28" fmla="*/ 11 w 69"/>
                <a:gd name="T29" fmla="*/ 71 h 96"/>
                <a:gd name="T30" fmla="*/ 13 w 69"/>
                <a:gd name="T31" fmla="*/ 71 h 96"/>
                <a:gd name="T32" fmla="*/ 37 w 69"/>
                <a:gd name="T33" fmla="*/ 77 h 96"/>
                <a:gd name="T34" fmla="*/ 45 w 69"/>
                <a:gd name="T35" fmla="*/ 71 h 96"/>
                <a:gd name="T36" fmla="*/ 43 w 69"/>
                <a:gd name="T37" fmla="*/ 61 h 96"/>
                <a:gd name="T38" fmla="*/ 36 w 69"/>
                <a:gd name="T39" fmla="*/ 56 h 96"/>
                <a:gd name="T40" fmla="*/ 23 w 69"/>
                <a:gd name="T41" fmla="*/ 50 h 96"/>
                <a:gd name="T42" fmla="*/ 12 w 69"/>
                <a:gd name="T43" fmla="*/ 43 h 96"/>
                <a:gd name="T44" fmla="*/ 18 w 69"/>
                <a:gd name="T45" fmla="*/ 3 h 96"/>
                <a:gd name="T46" fmla="*/ 36 w 69"/>
                <a:gd name="T4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96">
                  <a:moveTo>
                    <a:pt x="36" y="0"/>
                  </a:moveTo>
                  <a:cubicBezTo>
                    <a:pt x="45" y="0"/>
                    <a:pt x="53" y="2"/>
                    <a:pt x="60" y="5"/>
                  </a:cubicBezTo>
                  <a:cubicBezTo>
                    <a:pt x="62" y="6"/>
                    <a:pt x="62" y="6"/>
                    <a:pt x="62" y="8"/>
                  </a:cubicBezTo>
                  <a:cubicBezTo>
                    <a:pt x="60" y="12"/>
                    <a:pt x="58" y="17"/>
                    <a:pt x="57" y="21"/>
                  </a:cubicBezTo>
                  <a:cubicBezTo>
                    <a:pt x="56" y="22"/>
                    <a:pt x="56" y="22"/>
                    <a:pt x="55" y="21"/>
                  </a:cubicBezTo>
                  <a:cubicBezTo>
                    <a:pt x="48" y="17"/>
                    <a:pt x="41" y="16"/>
                    <a:pt x="34" y="17"/>
                  </a:cubicBezTo>
                  <a:cubicBezTo>
                    <a:pt x="30" y="17"/>
                    <a:pt x="27" y="19"/>
                    <a:pt x="26" y="23"/>
                  </a:cubicBezTo>
                  <a:cubicBezTo>
                    <a:pt x="25" y="27"/>
                    <a:pt x="26" y="30"/>
                    <a:pt x="30" y="32"/>
                  </a:cubicBezTo>
                  <a:cubicBezTo>
                    <a:pt x="34" y="35"/>
                    <a:pt x="39" y="37"/>
                    <a:pt x="44" y="39"/>
                  </a:cubicBezTo>
                  <a:cubicBezTo>
                    <a:pt x="47" y="40"/>
                    <a:pt x="51" y="42"/>
                    <a:pt x="55" y="44"/>
                  </a:cubicBezTo>
                  <a:cubicBezTo>
                    <a:pt x="65" y="50"/>
                    <a:pt x="69" y="59"/>
                    <a:pt x="67" y="71"/>
                  </a:cubicBezTo>
                  <a:cubicBezTo>
                    <a:pt x="66" y="82"/>
                    <a:pt x="59" y="89"/>
                    <a:pt x="48" y="92"/>
                  </a:cubicBezTo>
                  <a:cubicBezTo>
                    <a:pt x="33" y="96"/>
                    <a:pt x="19" y="95"/>
                    <a:pt x="6" y="87"/>
                  </a:cubicBezTo>
                  <a:cubicBezTo>
                    <a:pt x="4" y="86"/>
                    <a:pt x="4" y="86"/>
                    <a:pt x="5" y="85"/>
                  </a:cubicBezTo>
                  <a:cubicBezTo>
                    <a:pt x="7" y="80"/>
                    <a:pt x="9" y="76"/>
                    <a:pt x="11" y="71"/>
                  </a:cubicBezTo>
                  <a:cubicBezTo>
                    <a:pt x="12" y="70"/>
                    <a:pt x="12" y="70"/>
                    <a:pt x="13" y="71"/>
                  </a:cubicBezTo>
                  <a:cubicBezTo>
                    <a:pt x="21" y="76"/>
                    <a:pt x="29" y="78"/>
                    <a:pt x="37" y="77"/>
                  </a:cubicBezTo>
                  <a:cubicBezTo>
                    <a:pt x="41" y="76"/>
                    <a:pt x="44" y="75"/>
                    <a:pt x="45" y="71"/>
                  </a:cubicBezTo>
                  <a:cubicBezTo>
                    <a:pt x="46" y="68"/>
                    <a:pt x="46" y="64"/>
                    <a:pt x="43" y="61"/>
                  </a:cubicBezTo>
                  <a:cubicBezTo>
                    <a:pt x="41" y="59"/>
                    <a:pt x="39" y="57"/>
                    <a:pt x="36" y="56"/>
                  </a:cubicBezTo>
                  <a:cubicBezTo>
                    <a:pt x="32" y="54"/>
                    <a:pt x="28" y="52"/>
                    <a:pt x="23" y="50"/>
                  </a:cubicBezTo>
                  <a:cubicBezTo>
                    <a:pt x="19" y="48"/>
                    <a:pt x="15" y="46"/>
                    <a:pt x="12" y="43"/>
                  </a:cubicBezTo>
                  <a:cubicBezTo>
                    <a:pt x="0" y="32"/>
                    <a:pt x="1" y="11"/>
                    <a:pt x="18" y="3"/>
                  </a:cubicBezTo>
                  <a:cubicBezTo>
                    <a:pt x="24" y="1"/>
                    <a:pt x="30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kern="0">
                <a:solidFill>
                  <a:srgbClr val="000000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278" name="Freeform 11">
              <a:extLst>
                <a:ext uri="{FF2B5EF4-FFF2-40B4-BE49-F238E27FC236}">
                  <a16:creationId xmlns:a16="http://schemas.microsoft.com/office/drawing/2014/main" id="{88FE4F5F-90B2-4C95-B925-95A35181F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2124"/>
              <a:ext cx="85" cy="216"/>
            </a:xfrm>
            <a:custGeom>
              <a:avLst/>
              <a:gdLst>
                <a:gd name="T0" fmla="*/ 36 w 36"/>
                <a:gd name="T1" fmla="*/ 46 h 91"/>
                <a:gd name="T2" fmla="*/ 36 w 36"/>
                <a:gd name="T3" fmla="*/ 88 h 91"/>
                <a:gd name="T4" fmla="*/ 33 w 36"/>
                <a:gd name="T5" fmla="*/ 91 h 91"/>
                <a:gd name="T6" fmla="*/ 18 w 36"/>
                <a:gd name="T7" fmla="*/ 91 h 91"/>
                <a:gd name="T8" fmla="*/ 15 w 36"/>
                <a:gd name="T9" fmla="*/ 88 h 91"/>
                <a:gd name="T10" fmla="*/ 15 w 36"/>
                <a:gd name="T11" fmla="*/ 21 h 91"/>
                <a:gd name="T12" fmla="*/ 12 w 36"/>
                <a:gd name="T13" fmla="*/ 18 h 91"/>
                <a:gd name="T14" fmla="*/ 2 w 36"/>
                <a:gd name="T15" fmla="*/ 18 h 91"/>
                <a:gd name="T16" fmla="*/ 0 w 36"/>
                <a:gd name="T17" fmla="*/ 16 h 91"/>
                <a:gd name="T18" fmla="*/ 0 w 36"/>
                <a:gd name="T19" fmla="*/ 3 h 91"/>
                <a:gd name="T20" fmla="*/ 2 w 36"/>
                <a:gd name="T21" fmla="*/ 0 h 91"/>
                <a:gd name="T22" fmla="*/ 34 w 36"/>
                <a:gd name="T23" fmla="*/ 0 h 91"/>
                <a:gd name="T24" fmla="*/ 36 w 36"/>
                <a:gd name="T25" fmla="*/ 3 h 91"/>
                <a:gd name="T26" fmla="*/ 36 w 36"/>
                <a:gd name="T27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91">
                  <a:moveTo>
                    <a:pt x="36" y="46"/>
                  </a:moveTo>
                  <a:cubicBezTo>
                    <a:pt x="36" y="60"/>
                    <a:pt x="36" y="74"/>
                    <a:pt x="36" y="88"/>
                  </a:cubicBezTo>
                  <a:cubicBezTo>
                    <a:pt x="36" y="91"/>
                    <a:pt x="36" y="91"/>
                    <a:pt x="33" y="91"/>
                  </a:cubicBezTo>
                  <a:cubicBezTo>
                    <a:pt x="28" y="91"/>
                    <a:pt x="23" y="91"/>
                    <a:pt x="18" y="91"/>
                  </a:cubicBezTo>
                  <a:cubicBezTo>
                    <a:pt x="15" y="91"/>
                    <a:pt x="15" y="91"/>
                    <a:pt x="15" y="88"/>
                  </a:cubicBezTo>
                  <a:cubicBezTo>
                    <a:pt x="15" y="66"/>
                    <a:pt x="15" y="44"/>
                    <a:pt x="15" y="21"/>
                  </a:cubicBezTo>
                  <a:cubicBezTo>
                    <a:pt x="15" y="19"/>
                    <a:pt x="14" y="18"/>
                    <a:pt x="12" y="18"/>
                  </a:cubicBezTo>
                  <a:cubicBezTo>
                    <a:pt x="9" y="18"/>
                    <a:pt x="5" y="18"/>
                    <a:pt x="2" y="18"/>
                  </a:cubicBezTo>
                  <a:cubicBezTo>
                    <a:pt x="1" y="18"/>
                    <a:pt x="0" y="18"/>
                    <a:pt x="0" y="16"/>
                  </a:cubicBezTo>
                  <a:cubicBezTo>
                    <a:pt x="0" y="11"/>
                    <a:pt x="0" y="7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1"/>
                    <a:pt x="23" y="1"/>
                    <a:pt x="34" y="0"/>
                  </a:cubicBezTo>
                  <a:cubicBezTo>
                    <a:pt x="36" y="0"/>
                    <a:pt x="36" y="1"/>
                    <a:pt x="36" y="3"/>
                  </a:cubicBezTo>
                  <a:cubicBezTo>
                    <a:pt x="36" y="17"/>
                    <a:pt x="36" y="32"/>
                    <a:pt x="3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kern="0">
                <a:solidFill>
                  <a:srgbClr val="000000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279" name="Freeform 12">
              <a:extLst>
                <a:ext uri="{FF2B5EF4-FFF2-40B4-BE49-F238E27FC236}">
                  <a16:creationId xmlns:a16="http://schemas.microsoft.com/office/drawing/2014/main" id="{E8A90D72-2096-431C-AC0A-0F9F348D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2036"/>
              <a:ext cx="59" cy="60"/>
            </a:xfrm>
            <a:custGeom>
              <a:avLst/>
              <a:gdLst>
                <a:gd name="T0" fmla="*/ 0 w 25"/>
                <a:gd name="T1" fmla="*/ 13 h 25"/>
                <a:gd name="T2" fmla="*/ 0 w 25"/>
                <a:gd name="T3" fmla="*/ 2 h 25"/>
                <a:gd name="T4" fmla="*/ 3 w 25"/>
                <a:gd name="T5" fmla="*/ 0 h 25"/>
                <a:gd name="T6" fmla="*/ 23 w 25"/>
                <a:gd name="T7" fmla="*/ 0 h 25"/>
                <a:gd name="T8" fmla="*/ 25 w 25"/>
                <a:gd name="T9" fmla="*/ 2 h 25"/>
                <a:gd name="T10" fmla="*/ 25 w 25"/>
                <a:gd name="T11" fmla="*/ 23 h 25"/>
                <a:gd name="T12" fmla="*/ 23 w 25"/>
                <a:gd name="T13" fmla="*/ 25 h 25"/>
                <a:gd name="T14" fmla="*/ 3 w 25"/>
                <a:gd name="T15" fmla="*/ 25 h 25"/>
                <a:gd name="T16" fmla="*/ 0 w 25"/>
                <a:gd name="T17" fmla="*/ 23 h 25"/>
                <a:gd name="T18" fmla="*/ 0 w 25"/>
                <a:gd name="T1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0" y="13"/>
                  </a:moveTo>
                  <a:cubicBezTo>
                    <a:pt x="0" y="9"/>
                    <a:pt x="1" y="6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6" y="0"/>
                    <a:pt x="23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9"/>
                    <a:pt x="25" y="16"/>
                    <a:pt x="25" y="23"/>
                  </a:cubicBezTo>
                  <a:cubicBezTo>
                    <a:pt x="25" y="24"/>
                    <a:pt x="25" y="25"/>
                    <a:pt x="23" y="25"/>
                  </a:cubicBezTo>
                  <a:cubicBezTo>
                    <a:pt x="16" y="25"/>
                    <a:pt x="9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1" y="19"/>
                    <a:pt x="0" y="1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kern="0">
                <a:solidFill>
                  <a:srgbClr val="000000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34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NETWORK AND SECURITY OPERATIONS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512FF5-F700-466F-A004-7AF52D76198A}"/>
              </a:ext>
            </a:extLst>
          </p:cNvPr>
          <p:cNvGrpSpPr/>
          <p:nvPr/>
        </p:nvGrpSpPr>
        <p:grpSpPr>
          <a:xfrm>
            <a:off x="498080" y="1447800"/>
            <a:ext cx="10576320" cy="4940520"/>
            <a:chOff x="370474" y="835073"/>
            <a:chExt cx="8262817" cy="3804415"/>
          </a:xfrm>
        </p:grpSpPr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D39A1102-D16B-42B0-B0F4-A3AAC2929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59"/>
            <a:stretch/>
          </p:blipFill>
          <p:spPr>
            <a:xfrm>
              <a:off x="1883912" y="1664910"/>
              <a:ext cx="5210175" cy="2639456"/>
            </a:xfrm>
            <a:prstGeom prst="round2DiagRect">
              <a:avLst/>
            </a:prstGeom>
          </p:spPr>
        </p:pic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135DC366-A31A-44AA-8602-BC8ABEB67953}"/>
                </a:ext>
              </a:extLst>
            </p:cNvPr>
            <p:cNvSpPr txBox="1"/>
            <p:nvPr/>
          </p:nvSpPr>
          <p:spPr>
            <a:xfrm>
              <a:off x="1423858" y="844598"/>
              <a:ext cx="1167447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Infra LINKS 1670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D03A68D-6131-46B7-B894-E5C599CAD6E9}"/>
                </a:ext>
              </a:extLst>
            </p:cNvPr>
            <p:cNvSpPr txBox="1"/>
            <p:nvPr/>
          </p:nvSpPr>
          <p:spPr>
            <a:xfrm>
              <a:off x="532654" y="843437"/>
              <a:ext cx="787982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2333 POPs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A11C8E3A-22EA-43F1-B668-4DEE4880783D}"/>
                </a:ext>
              </a:extLst>
            </p:cNvPr>
            <p:cNvSpPr txBox="1"/>
            <p:nvPr/>
          </p:nvSpPr>
          <p:spPr>
            <a:xfrm>
              <a:off x="2803710" y="843437"/>
              <a:ext cx="1405394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9000 IP/MPLS Nodes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764A8F2-D6BC-4A97-98C7-DD54CBBF4824}"/>
                </a:ext>
              </a:extLst>
            </p:cNvPr>
            <p:cNvSpPr txBox="1"/>
            <p:nvPr/>
          </p:nvSpPr>
          <p:spPr>
            <a:xfrm>
              <a:off x="4426888" y="835073"/>
              <a:ext cx="1354048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120022 Wireless AP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FFDDB15A-777B-497B-9509-7BB03C4C97E0}"/>
                </a:ext>
              </a:extLst>
            </p:cNvPr>
            <p:cNvSpPr txBox="1"/>
            <p:nvPr/>
          </p:nvSpPr>
          <p:spPr>
            <a:xfrm>
              <a:off x="6035609" y="835073"/>
              <a:ext cx="2428563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250 Managed Network customers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2D523C01-2DC0-4F49-BC3B-FCB100171305}"/>
                </a:ext>
              </a:extLst>
            </p:cNvPr>
            <p:cNvSpPr txBox="1"/>
            <p:nvPr/>
          </p:nvSpPr>
          <p:spPr>
            <a:xfrm>
              <a:off x="2177092" y="1256264"/>
              <a:ext cx="1981211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10000 Managed WAN links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077D312-3FF5-43B7-BE93-08EEE0592A03}"/>
                </a:ext>
              </a:extLst>
            </p:cNvPr>
            <p:cNvSpPr txBox="1"/>
            <p:nvPr/>
          </p:nvSpPr>
          <p:spPr>
            <a:xfrm>
              <a:off x="4273718" y="1257424"/>
              <a:ext cx="1119281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8000 Tickets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60C88A48-0780-4C8E-BB56-3C045F6091A0}"/>
                </a:ext>
              </a:extLst>
            </p:cNvPr>
            <p:cNvSpPr txBox="1"/>
            <p:nvPr/>
          </p:nvSpPr>
          <p:spPr>
            <a:xfrm>
              <a:off x="5508411" y="1253243"/>
              <a:ext cx="1471138" cy="23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606A7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555B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400+ Skilled people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4E555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D65B064C-8C5E-4287-8252-969747061DED}"/>
                </a:ext>
              </a:extLst>
            </p:cNvPr>
            <p:cNvSpPr txBox="1"/>
            <p:nvPr/>
          </p:nvSpPr>
          <p:spPr>
            <a:xfrm>
              <a:off x="385779" y="1943093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Fault Management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C3BFC483-472A-4966-A41D-6F69052D33E2}"/>
                </a:ext>
              </a:extLst>
            </p:cNvPr>
            <p:cNvSpPr txBox="1"/>
            <p:nvPr/>
          </p:nvSpPr>
          <p:spPr>
            <a:xfrm>
              <a:off x="385779" y="2304302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Perf Mgmt.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C2ABE3FF-8474-4F84-916A-3251C7D3CCD3}"/>
                </a:ext>
              </a:extLst>
            </p:cNvPr>
            <p:cNvSpPr txBox="1"/>
            <p:nvPr/>
          </p:nvSpPr>
          <p:spPr>
            <a:xfrm>
              <a:off x="385779" y="2655276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SLA Management 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123CC025-59CF-44DF-9C37-0BB714F3441D}"/>
                </a:ext>
              </a:extLst>
            </p:cNvPr>
            <p:cNvSpPr txBox="1"/>
            <p:nvPr/>
          </p:nvSpPr>
          <p:spPr>
            <a:xfrm>
              <a:off x="385779" y="2999270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Capacity Mgmt.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A24F51EA-4554-4764-8FD9-4C79708AF819}"/>
                </a:ext>
              </a:extLst>
            </p:cNvPr>
            <p:cNvSpPr txBox="1"/>
            <p:nvPr/>
          </p:nvSpPr>
          <p:spPr>
            <a:xfrm>
              <a:off x="375543" y="3343265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Network Security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B1C8F7C-C180-4E16-800B-4FBCF5CC9639}"/>
                </a:ext>
              </a:extLst>
            </p:cNvPr>
            <p:cNvSpPr txBox="1"/>
            <p:nvPr/>
          </p:nvSpPr>
          <p:spPr>
            <a:xfrm>
              <a:off x="1883911" y="4434807"/>
              <a:ext cx="715988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VOICE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E63D3BEE-5E1B-438A-A5C6-5C80A8B4E277}"/>
                </a:ext>
              </a:extLst>
            </p:cNvPr>
            <p:cNvSpPr txBox="1"/>
            <p:nvPr/>
          </p:nvSpPr>
          <p:spPr>
            <a:xfrm>
              <a:off x="2690560" y="4434807"/>
              <a:ext cx="81009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TELECOM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9BA618F-4773-4DF1-B1D6-A659885AA501}"/>
                </a:ext>
              </a:extLst>
            </p:cNvPr>
            <p:cNvSpPr txBox="1"/>
            <p:nvPr/>
          </p:nvSpPr>
          <p:spPr>
            <a:xfrm>
              <a:off x="4658417" y="4434807"/>
              <a:ext cx="877097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SECURITY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92476FCF-4A8A-454D-9061-19841DE555C7}"/>
                </a:ext>
              </a:extLst>
            </p:cNvPr>
            <p:cNvSpPr txBox="1"/>
            <p:nvPr/>
          </p:nvSpPr>
          <p:spPr>
            <a:xfrm>
              <a:off x="385779" y="1611795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Service desk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B4A0F-8F19-4737-BFF7-E1AF7F0DFBEF}"/>
                </a:ext>
              </a:extLst>
            </p:cNvPr>
            <p:cNvSpPr txBox="1"/>
            <p:nvPr/>
          </p:nvSpPr>
          <p:spPr>
            <a:xfrm>
              <a:off x="377247" y="3692990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Regulatory Mgmt.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EAE5C84-2590-4CF7-BB3B-98C5558783F7}"/>
                </a:ext>
              </a:extLst>
            </p:cNvPr>
            <p:cNvSpPr txBox="1"/>
            <p:nvPr/>
          </p:nvSpPr>
          <p:spPr>
            <a:xfrm>
              <a:off x="370474" y="4034976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Change Mgmt.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BEE8A8A9-3185-44E8-AA1C-302CFE20702B}"/>
                </a:ext>
              </a:extLst>
            </p:cNvPr>
            <p:cNvSpPr txBox="1"/>
            <p:nvPr/>
          </p:nvSpPr>
          <p:spPr>
            <a:xfrm>
              <a:off x="7210512" y="1906953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Managed WAN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A01AB12-71CD-455E-B0A3-0B8E068D161E}"/>
                </a:ext>
              </a:extLst>
            </p:cNvPr>
            <p:cNvSpPr txBox="1"/>
            <p:nvPr/>
          </p:nvSpPr>
          <p:spPr>
            <a:xfrm>
              <a:off x="7220748" y="2268164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Shared NOC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793B02E-BA71-4972-AE3D-9A3A2874670D}"/>
                </a:ext>
              </a:extLst>
            </p:cNvPr>
            <p:cNvSpPr txBox="1"/>
            <p:nvPr/>
          </p:nvSpPr>
          <p:spPr>
            <a:xfrm>
              <a:off x="7210512" y="2619137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Captive NOC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E3BA29F9-0720-4809-9926-3DCEFAA165E6}"/>
                </a:ext>
              </a:extLst>
            </p:cNvPr>
            <p:cNvSpPr txBox="1"/>
            <p:nvPr/>
          </p:nvSpPr>
          <p:spPr>
            <a:xfrm>
              <a:off x="7200276" y="2963132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Managed Infra.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E6FEBCC4-B70E-4087-B1B7-2C19A4B8E7CF}"/>
                </a:ext>
              </a:extLst>
            </p:cNvPr>
            <p:cNvSpPr txBox="1"/>
            <p:nvPr/>
          </p:nvSpPr>
          <p:spPr>
            <a:xfrm>
              <a:off x="7210512" y="3307125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Managed Security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619B0C92-CB56-4A47-9BB1-27E11B5D516D}"/>
                </a:ext>
              </a:extLst>
            </p:cNvPr>
            <p:cNvSpPr txBox="1"/>
            <p:nvPr/>
          </p:nvSpPr>
          <p:spPr>
            <a:xfrm>
              <a:off x="7210512" y="1575656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Managed LAN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79D3F7C-7E07-472A-A400-3066BD0D1D92}"/>
                </a:ext>
              </a:extLst>
            </p:cNvPr>
            <p:cNvSpPr txBox="1"/>
            <p:nvPr/>
          </p:nvSpPr>
          <p:spPr>
            <a:xfrm>
              <a:off x="7210385" y="3969989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PROJECT DELIVERY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9AE9E29A-0AA3-4AA2-ADB5-ACAA31B7D837}"/>
                </a:ext>
              </a:extLst>
            </p:cNvPr>
            <p:cNvSpPr txBox="1"/>
            <p:nvPr/>
          </p:nvSpPr>
          <p:spPr>
            <a:xfrm>
              <a:off x="6523404" y="4417565"/>
              <a:ext cx="601391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ITIL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D4A8F8C4-D121-437F-82F3-FC6836C41414}"/>
                </a:ext>
              </a:extLst>
            </p:cNvPr>
            <p:cNvSpPr txBox="1"/>
            <p:nvPr/>
          </p:nvSpPr>
          <p:spPr>
            <a:xfrm>
              <a:off x="3583656" y="4438037"/>
              <a:ext cx="991757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ENTERPRISE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E7582B49-A590-4515-AC48-17642F47B1B6}"/>
                </a:ext>
              </a:extLst>
            </p:cNvPr>
            <p:cNvSpPr txBox="1"/>
            <p:nvPr/>
          </p:nvSpPr>
          <p:spPr>
            <a:xfrm>
              <a:off x="5591943" y="4432518"/>
              <a:ext cx="877097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PMP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97E8B448-5C92-494B-A728-D4DCACCDD3B4}"/>
                </a:ext>
              </a:extLst>
            </p:cNvPr>
            <p:cNvSpPr txBox="1"/>
            <p:nvPr/>
          </p:nvSpPr>
          <p:spPr>
            <a:xfrm>
              <a:off x="7209532" y="3638558"/>
              <a:ext cx="1412543" cy="201451"/>
            </a:xfrm>
            <a:prstGeom prst="rect">
              <a:avLst/>
            </a:prstGeom>
            <a:solidFill>
              <a:srgbClr val="C3D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Arial"/>
                </a:rPr>
                <a:t>NW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4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INDUSTRY RECOGNITIONS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E0420B8-898F-4317-B6F8-DB18CAFC02B2}"/>
              </a:ext>
            </a:extLst>
          </p:cNvPr>
          <p:cNvGrpSpPr/>
          <p:nvPr/>
        </p:nvGrpSpPr>
        <p:grpSpPr>
          <a:xfrm>
            <a:off x="609600" y="2424693"/>
            <a:ext cx="3709050" cy="1211858"/>
            <a:chOff x="343196" y="1779026"/>
            <a:chExt cx="2625846" cy="852618"/>
          </a:xfrm>
        </p:grpSpPr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E27FE555-FE6B-451E-B7A1-0C33ACF4DCC5}"/>
                </a:ext>
              </a:extLst>
            </p:cNvPr>
            <p:cNvSpPr/>
            <p:nvPr/>
          </p:nvSpPr>
          <p:spPr>
            <a:xfrm>
              <a:off x="343196" y="2148358"/>
              <a:ext cx="2625846" cy="48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436" algn="r"/>
              <a:r>
                <a:rPr lang="en-IN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for Cloud-Enabled Managed</a:t>
              </a:r>
            </a:p>
            <a:p>
              <a:pPr marL="71436" algn="r"/>
              <a:r>
                <a:rPr lang="en-IN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Hosting, Asia/Pacific, 2017</a:t>
              </a: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92B360F7-F160-4022-B723-C2F318B8C6DB}"/>
                </a:ext>
              </a:extLst>
            </p:cNvPr>
            <p:cNvSpPr/>
            <p:nvPr/>
          </p:nvSpPr>
          <p:spPr>
            <a:xfrm>
              <a:off x="534758" y="1779026"/>
              <a:ext cx="2434284" cy="330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436" algn="r"/>
              <a:r>
                <a:rPr lang="en-IN" sz="2000" b="1" kern="0" dirty="0">
                  <a:solidFill>
                    <a:srgbClr val="ABC12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Magic Quadrant</a:t>
              </a:r>
            </a:p>
          </p:txBody>
        </p:sp>
      </p:grpSp>
      <p:grpSp>
        <p:nvGrpSpPr>
          <p:cNvPr id="350" name="Group 4">
            <a:extLst>
              <a:ext uri="{FF2B5EF4-FFF2-40B4-BE49-F238E27FC236}">
                <a16:creationId xmlns:a16="http://schemas.microsoft.com/office/drawing/2014/main" id="{FF02C173-9309-4A7E-9382-A04983B5B9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1268" y="1362074"/>
            <a:ext cx="5320532" cy="5308301"/>
            <a:chOff x="3076" y="430"/>
            <a:chExt cx="2610" cy="2604"/>
          </a:xfrm>
        </p:grpSpPr>
        <p:sp>
          <p:nvSpPr>
            <p:cNvPr id="351" name="AutoShape 3">
              <a:extLst>
                <a:ext uri="{FF2B5EF4-FFF2-40B4-BE49-F238E27FC236}">
                  <a16:creationId xmlns:a16="http://schemas.microsoft.com/office/drawing/2014/main" id="{47A3C311-8056-438E-A913-E285B2A217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5" y="430"/>
              <a:ext cx="2579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Rectangle 5">
              <a:extLst>
                <a:ext uri="{FF2B5EF4-FFF2-40B4-BE49-F238E27FC236}">
                  <a16:creationId xmlns:a16="http://schemas.microsoft.com/office/drawing/2014/main" id="{00AF56AA-433B-4F23-B5F4-DD6E39DC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444"/>
              <a:ext cx="1235" cy="1245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rgbClr val="B6B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65C8F7B3-5B55-45D4-8264-D8D9FB439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1689"/>
              <a:ext cx="1239" cy="1246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rgbClr val="B6B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Rectangle 7">
              <a:extLst>
                <a:ext uri="{FF2B5EF4-FFF2-40B4-BE49-F238E27FC236}">
                  <a16:creationId xmlns:a16="http://schemas.microsoft.com/office/drawing/2014/main" id="{700798AD-4BFD-4E9B-8056-66E0D7A01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447"/>
              <a:ext cx="525" cy="12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Rectangle 8">
              <a:extLst>
                <a:ext uri="{FF2B5EF4-FFF2-40B4-BE49-F238E27FC236}">
                  <a16:creationId xmlns:a16="http://schemas.microsoft.com/office/drawing/2014/main" id="{0A9FF9BC-5F7D-4D20-ABB7-E8C0B3AD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447"/>
              <a:ext cx="525" cy="120"/>
            </a:xfrm>
            <a:prstGeom prst="rect">
              <a:avLst/>
            </a:prstGeom>
            <a:noFill/>
            <a:ln w="11113" cap="flat">
              <a:solidFill>
                <a:srgbClr val="EFEFE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Rectangle 9">
              <a:extLst>
                <a:ext uri="{FF2B5EF4-FFF2-40B4-BE49-F238E27FC236}">
                  <a16:creationId xmlns:a16="http://schemas.microsoft.com/office/drawing/2014/main" id="{58823D62-C55B-4CB4-A076-048DAC4F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444"/>
              <a:ext cx="1233" cy="1245"/>
            </a:xfrm>
            <a:prstGeom prst="rect">
              <a:avLst/>
            </a:prstGeom>
            <a:solidFill>
              <a:srgbClr val="F6F6F6"/>
            </a:solidFill>
            <a:ln w="11113" cap="flat">
              <a:solidFill>
                <a:srgbClr val="B6B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Rectangle 10">
              <a:extLst>
                <a:ext uri="{FF2B5EF4-FFF2-40B4-BE49-F238E27FC236}">
                  <a16:creationId xmlns:a16="http://schemas.microsoft.com/office/drawing/2014/main" id="{16616065-A265-41E2-8A6D-8227C72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447"/>
              <a:ext cx="522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Rectangle 11">
              <a:extLst>
                <a:ext uri="{FF2B5EF4-FFF2-40B4-BE49-F238E27FC236}">
                  <a16:creationId xmlns:a16="http://schemas.microsoft.com/office/drawing/2014/main" id="{471F8B8C-AA69-40D1-B1B1-D0F1A24E1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447"/>
              <a:ext cx="522" cy="120"/>
            </a:xfrm>
            <a:prstGeom prst="rect">
              <a:avLst/>
            </a:prstGeom>
            <a:noFill/>
            <a:ln w="11113" cap="flat">
              <a:solidFill>
                <a:srgbClr val="EFEFE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Rectangle 12">
              <a:extLst>
                <a:ext uri="{FF2B5EF4-FFF2-40B4-BE49-F238E27FC236}">
                  <a16:creationId xmlns:a16="http://schemas.microsoft.com/office/drawing/2014/main" id="{194528EF-28CD-4C09-8E49-88D88F1CD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784"/>
              <a:ext cx="522" cy="122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Rectangle 13">
              <a:extLst>
                <a:ext uri="{FF2B5EF4-FFF2-40B4-BE49-F238E27FC236}">
                  <a16:creationId xmlns:a16="http://schemas.microsoft.com/office/drawing/2014/main" id="{D8C21AA3-6611-4FC5-A9B4-4B1383F00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784"/>
              <a:ext cx="522" cy="122"/>
            </a:xfrm>
            <a:prstGeom prst="rect">
              <a:avLst/>
            </a:prstGeom>
            <a:noFill/>
            <a:ln w="11113" cap="flat">
              <a:solidFill>
                <a:srgbClr val="EFEFE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Rectangle 14">
              <a:extLst>
                <a:ext uri="{FF2B5EF4-FFF2-40B4-BE49-F238E27FC236}">
                  <a16:creationId xmlns:a16="http://schemas.microsoft.com/office/drawing/2014/main" id="{2DC4171D-18BE-4CB2-9B6F-56837F2DC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1689"/>
              <a:ext cx="1235" cy="1246"/>
            </a:xfrm>
            <a:prstGeom prst="rect">
              <a:avLst/>
            </a:prstGeom>
            <a:solidFill>
              <a:srgbClr val="F6F6F6"/>
            </a:solidFill>
            <a:ln w="11113" cap="flat">
              <a:solidFill>
                <a:srgbClr val="B6B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Rectangle 15">
              <a:extLst>
                <a:ext uri="{FF2B5EF4-FFF2-40B4-BE49-F238E27FC236}">
                  <a16:creationId xmlns:a16="http://schemas.microsoft.com/office/drawing/2014/main" id="{9CAF6BA4-64BF-4080-9789-12861612C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2784"/>
              <a:ext cx="525" cy="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Rectangle 16">
              <a:extLst>
                <a:ext uri="{FF2B5EF4-FFF2-40B4-BE49-F238E27FC236}">
                  <a16:creationId xmlns:a16="http://schemas.microsoft.com/office/drawing/2014/main" id="{3F51E46F-F1BE-4153-91F7-7022DC3B8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2784"/>
              <a:ext cx="525" cy="122"/>
            </a:xfrm>
            <a:prstGeom prst="rect">
              <a:avLst/>
            </a:prstGeom>
            <a:noFill/>
            <a:ln w="11113" cap="flat">
              <a:solidFill>
                <a:srgbClr val="EFEFE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Rectangle 17">
              <a:extLst>
                <a:ext uri="{FF2B5EF4-FFF2-40B4-BE49-F238E27FC236}">
                  <a16:creationId xmlns:a16="http://schemas.microsoft.com/office/drawing/2014/main" id="{334B155C-4D6A-486C-8EFD-A4A8302F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447"/>
              <a:ext cx="2463" cy="2474"/>
            </a:xfrm>
            <a:prstGeom prst="rect">
              <a:avLst/>
            </a:prstGeom>
            <a:noFill/>
            <a:ln w="55563" cap="flat">
              <a:solidFill>
                <a:srgbClr val="7E80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Rectangle 18">
              <a:extLst>
                <a:ext uri="{FF2B5EF4-FFF2-40B4-BE49-F238E27FC236}">
                  <a16:creationId xmlns:a16="http://schemas.microsoft.com/office/drawing/2014/main" id="{11282DCA-79CB-4F54-AF90-519ED167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819"/>
              <a:ext cx="27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NICHE PL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6" name="Rectangle 19">
              <a:extLst>
                <a:ext uri="{FF2B5EF4-FFF2-40B4-BE49-F238E27FC236}">
                  <a16:creationId xmlns:a16="http://schemas.microsoft.com/office/drawing/2014/main" id="{2F9E920A-D276-410F-8417-34ACAD5DC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819"/>
              <a:ext cx="61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A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7" name="Rectangle 20">
              <a:extLst>
                <a:ext uri="{FF2B5EF4-FFF2-40B4-BE49-F238E27FC236}">
                  <a16:creationId xmlns:a16="http://schemas.microsoft.com/office/drawing/2014/main" id="{88726FED-043A-41C6-82F2-E556CE04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819"/>
              <a:ext cx="17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YERS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" name="Rectangle 21">
              <a:extLst>
                <a:ext uri="{FF2B5EF4-FFF2-40B4-BE49-F238E27FC236}">
                  <a16:creationId xmlns:a16="http://schemas.microsoft.com/office/drawing/2014/main" id="{FF2BB63C-D156-4226-AFBA-6A1A13CE3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819"/>
              <a:ext cx="37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VISIONARIES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9" name="Rectangle 22">
              <a:extLst>
                <a:ext uri="{FF2B5EF4-FFF2-40B4-BE49-F238E27FC236}">
                  <a16:creationId xmlns:a16="http://schemas.microsoft.com/office/drawing/2014/main" id="{408A5058-6D97-4A7A-A309-A2FC7653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482"/>
              <a:ext cx="43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CHALLENGERS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" name="Rectangle 23">
              <a:extLst>
                <a:ext uri="{FF2B5EF4-FFF2-40B4-BE49-F238E27FC236}">
                  <a16:creationId xmlns:a16="http://schemas.microsoft.com/office/drawing/2014/main" id="{993F5235-1AA0-438E-BB14-1E940FFD3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" y="482"/>
              <a:ext cx="284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LEADERS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" name="Rectangle 24">
              <a:extLst>
                <a:ext uri="{FF2B5EF4-FFF2-40B4-BE49-F238E27FC236}">
                  <a16:creationId xmlns:a16="http://schemas.microsoft.com/office/drawing/2014/main" id="{CDF63EC1-D3E6-4268-B2E6-46516C34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947"/>
              <a:ext cx="9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COMPLETENESS OF VISION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2" name="Rectangle 25">
              <a:extLst>
                <a:ext uri="{FF2B5EF4-FFF2-40B4-BE49-F238E27FC236}">
                  <a16:creationId xmlns:a16="http://schemas.microsoft.com/office/drawing/2014/main" id="{7FFA4EC9-6304-4385-AB02-E26DD6F64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07" y="2732"/>
              <a:ext cx="2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ABILIT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3" name="Rectangle 26">
              <a:extLst>
                <a:ext uri="{FF2B5EF4-FFF2-40B4-BE49-F238E27FC236}">
                  <a16:creationId xmlns:a16="http://schemas.microsoft.com/office/drawing/2014/main" id="{C1C7CC4F-D830-4073-AD8C-1964D4A5C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56" y="2598"/>
              <a:ext cx="1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Y 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4" name="Rectangle 27">
              <a:extLst>
                <a:ext uri="{FF2B5EF4-FFF2-40B4-BE49-F238E27FC236}">
                  <a16:creationId xmlns:a16="http://schemas.microsoft.com/office/drawing/2014/main" id="{E618F97A-88AA-4445-B9FC-5DC6FA277B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21" y="2373"/>
              <a:ext cx="3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O EXECUTE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5" name="Rectangle 28">
              <a:extLst>
                <a:ext uri="{FF2B5EF4-FFF2-40B4-BE49-F238E27FC236}">
                  <a16:creationId xmlns:a16="http://schemas.microsoft.com/office/drawing/2014/main" id="{D64B53C5-C070-4AD5-85B3-4D0533207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2937"/>
              <a:ext cx="58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kern="0" dirty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As of October 2017</a:t>
              </a:r>
              <a:endParaRPr lang="en-US" altLang="en-US" kern="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6" name="Line 29">
              <a:extLst>
                <a:ext uri="{FF2B5EF4-FFF2-40B4-BE49-F238E27FC236}">
                  <a16:creationId xmlns:a16="http://schemas.microsoft.com/office/drawing/2014/main" id="{B7828890-6CAA-40C2-B154-53D97B90D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989"/>
              <a:ext cx="149" cy="0"/>
            </a:xfrm>
            <a:prstGeom prst="line">
              <a:avLst/>
            </a:prstGeom>
            <a:noFill/>
            <a:ln w="11113" cap="flat">
              <a:solidFill>
                <a:srgbClr val="8485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Freeform 30">
              <a:extLst>
                <a:ext uri="{FF2B5EF4-FFF2-40B4-BE49-F238E27FC236}">
                  <a16:creationId xmlns:a16="http://schemas.microsoft.com/office/drawing/2014/main" id="{4DC1C0D4-B162-4CB7-9FC2-AF7CA840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963"/>
              <a:ext cx="62" cy="52"/>
            </a:xfrm>
            <a:custGeom>
              <a:avLst/>
              <a:gdLst>
                <a:gd name="T0" fmla="*/ 0 w 62"/>
                <a:gd name="T1" fmla="*/ 52 h 52"/>
                <a:gd name="T2" fmla="*/ 12 w 62"/>
                <a:gd name="T3" fmla="*/ 26 h 52"/>
                <a:gd name="T4" fmla="*/ 0 w 62"/>
                <a:gd name="T5" fmla="*/ 0 h 52"/>
                <a:gd name="T6" fmla="*/ 62 w 62"/>
                <a:gd name="T7" fmla="*/ 26 h 52"/>
                <a:gd name="T8" fmla="*/ 0 w 6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0" y="52"/>
                  </a:moveTo>
                  <a:lnTo>
                    <a:pt x="12" y="26"/>
                  </a:lnTo>
                  <a:lnTo>
                    <a:pt x="0" y="0"/>
                  </a:lnTo>
                  <a:lnTo>
                    <a:pt x="62" y="2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4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Line 31">
              <a:extLst>
                <a:ext uri="{FF2B5EF4-FFF2-40B4-BE49-F238E27FC236}">
                  <a16:creationId xmlns:a16="http://schemas.microsoft.com/office/drawing/2014/main" id="{9F46C38D-2C7F-4A28-ACDD-1B88AAA94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1" y="2046"/>
              <a:ext cx="0" cy="149"/>
            </a:xfrm>
            <a:prstGeom prst="line">
              <a:avLst/>
            </a:prstGeom>
            <a:noFill/>
            <a:ln w="11113" cap="flat">
              <a:solidFill>
                <a:srgbClr val="8485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Freeform 32">
              <a:extLst>
                <a:ext uri="{FF2B5EF4-FFF2-40B4-BE49-F238E27FC236}">
                  <a16:creationId xmlns:a16="http://schemas.microsoft.com/office/drawing/2014/main" id="{2FE6916B-1480-45E7-BCD8-4A3F60F7B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004"/>
              <a:ext cx="52" cy="63"/>
            </a:xfrm>
            <a:custGeom>
              <a:avLst/>
              <a:gdLst>
                <a:gd name="T0" fmla="*/ 52 w 52"/>
                <a:gd name="T1" fmla="*/ 63 h 63"/>
                <a:gd name="T2" fmla="*/ 26 w 52"/>
                <a:gd name="T3" fmla="*/ 50 h 63"/>
                <a:gd name="T4" fmla="*/ 0 w 52"/>
                <a:gd name="T5" fmla="*/ 63 h 63"/>
                <a:gd name="T6" fmla="*/ 26 w 52"/>
                <a:gd name="T7" fmla="*/ 0 h 63"/>
                <a:gd name="T8" fmla="*/ 52 w 5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52" y="63"/>
                  </a:moveTo>
                  <a:lnTo>
                    <a:pt x="26" y="50"/>
                  </a:lnTo>
                  <a:lnTo>
                    <a:pt x="0" y="63"/>
                  </a:lnTo>
                  <a:lnTo>
                    <a:pt x="26" y="0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84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Oval 33">
              <a:extLst>
                <a:ext uri="{FF2B5EF4-FFF2-40B4-BE49-F238E27FC236}">
                  <a16:creationId xmlns:a16="http://schemas.microsoft.com/office/drawing/2014/main" id="{E20DC515-B3A1-4CC0-AF17-75C61A6B6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1567"/>
              <a:ext cx="79" cy="79"/>
            </a:xfrm>
            <a:prstGeom prst="ellipse">
              <a:avLst/>
            </a:prstGeom>
            <a:noFill/>
            <a:ln w="11113" cap="flat">
              <a:solidFill>
                <a:srgbClr val="E47B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Oval 34">
              <a:extLst>
                <a:ext uri="{FF2B5EF4-FFF2-40B4-BE49-F238E27FC236}">
                  <a16:creationId xmlns:a16="http://schemas.microsoft.com/office/drawing/2014/main" id="{7642BB7F-D67C-419D-8B51-5C7E221D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1577"/>
              <a:ext cx="59" cy="60"/>
            </a:xfrm>
            <a:prstGeom prst="ellipse">
              <a:avLst/>
            </a:prstGeom>
            <a:solidFill>
              <a:srgbClr val="BF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Oval 35">
              <a:extLst>
                <a:ext uri="{FF2B5EF4-FFF2-40B4-BE49-F238E27FC236}">
                  <a16:creationId xmlns:a16="http://schemas.microsoft.com/office/drawing/2014/main" id="{6AFABE1D-EA73-45E6-BE24-BA989683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165"/>
              <a:ext cx="60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Oval 36">
              <a:extLst>
                <a:ext uri="{FF2B5EF4-FFF2-40B4-BE49-F238E27FC236}">
                  <a16:creationId xmlns:a16="http://schemas.microsoft.com/office/drawing/2014/main" id="{E09CF4D4-C1F3-4E96-AEAD-81BCCB59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1222"/>
              <a:ext cx="61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Oval 37">
              <a:extLst>
                <a:ext uri="{FF2B5EF4-FFF2-40B4-BE49-F238E27FC236}">
                  <a16:creationId xmlns:a16="http://schemas.microsoft.com/office/drawing/2014/main" id="{A53DDEAD-BC2F-4D08-A9CF-F92F12397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" y="1503"/>
              <a:ext cx="61" cy="58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Rectangle 38">
              <a:extLst>
                <a:ext uri="{FF2B5EF4-FFF2-40B4-BE49-F238E27FC236}">
                  <a16:creationId xmlns:a16="http://schemas.microsoft.com/office/drawing/2014/main" id="{6CD8A6DE-D16B-4602-96DB-8B34D94ED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146"/>
              <a:ext cx="2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Fujitsu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6" name="Oval 39">
              <a:extLst>
                <a:ext uri="{FF2B5EF4-FFF2-40B4-BE49-F238E27FC236}">
                  <a16:creationId xmlns:a16="http://schemas.microsoft.com/office/drawing/2014/main" id="{4E44F570-E145-4B1D-AAF9-0F3029BB0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1297"/>
              <a:ext cx="61" cy="60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Oval 40">
              <a:extLst>
                <a:ext uri="{FF2B5EF4-FFF2-40B4-BE49-F238E27FC236}">
                  <a16:creationId xmlns:a16="http://schemas.microsoft.com/office/drawing/2014/main" id="{816819EB-5F0C-41C0-9829-D640B5BE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333"/>
              <a:ext cx="60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Oval 41">
              <a:extLst>
                <a:ext uri="{FF2B5EF4-FFF2-40B4-BE49-F238E27FC236}">
                  <a16:creationId xmlns:a16="http://schemas.microsoft.com/office/drawing/2014/main" id="{C4078FA3-49C3-43CD-B417-093BDDB8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1420"/>
              <a:ext cx="61" cy="60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Oval 42">
              <a:extLst>
                <a:ext uri="{FF2B5EF4-FFF2-40B4-BE49-F238E27FC236}">
                  <a16:creationId xmlns:a16="http://schemas.microsoft.com/office/drawing/2014/main" id="{EDAA5795-AB36-4FF4-A25C-20B6EECC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554"/>
              <a:ext cx="61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Oval 43">
              <a:extLst>
                <a:ext uri="{FF2B5EF4-FFF2-40B4-BE49-F238E27FC236}">
                  <a16:creationId xmlns:a16="http://schemas.microsoft.com/office/drawing/2014/main" id="{4D476B98-1647-4EE5-A85B-61133A3C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790"/>
              <a:ext cx="61" cy="60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Oval 44">
              <a:extLst>
                <a:ext uri="{FF2B5EF4-FFF2-40B4-BE49-F238E27FC236}">
                  <a16:creationId xmlns:a16="http://schemas.microsoft.com/office/drawing/2014/main" id="{47441136-1B2E-4801-A295-86C9DE184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32"/>
              <a:ext cx="60" cy="60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Oval 45">
              <a:extLst>
                <a:ext uri="{FF2B5EF4-FFF2-40B4-BE49-F238E27FC236}">
                  <a16:creationId xmlns:a16="http://schemas.microsoft.com/office/drawing/2014/main" id="{C47E4D93-6B81-49C3-8192-208FE3E00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887"/>
              <a:ext cx="61" cy="60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Freeform 46">
              <a:extLst>
                <a:ext uri="{FF2B5EF4-FFF2-40B4-BE49-F238E27FC236}">
                  <a16:creationId xmlns:a16="http://schemas.microsoft.com/office/drawing/2014/main" id="{977C7F4E-BD67-4D2D-9A74-5F7C9532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819"/>
              <a:ext cx="64" cy="64"/>
            </a:xfrm>
            <a:custGeom>
              <a:avLst/>
              <a:gdLst>
                <a:gd name="T0" fmla="*/ 16 w 37"/>
                <a:gd name="T1" fmla="*/ 36 h 37"/>
                <a:gd name="T2" fmla="*/ 1 w 37"/>
                <a:gd name="T3" fmla="*/ 16 h 37"/>
                <a:gd name="T4" fmla="*/ 21 w 37"/>
                <a:gd name="T5" fmla="*/ 1 h 37"/>
                <a:gd name="T6" fmla="*/ 35 w 37"/>
                <a:gd name="T7" fmla="*/ 21 h 37"/>
                <a:gd name="T8" fmla="*/ 16 w 37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6" y="36"/>
                  </a:moveTo>
                  <a:cubicBezTo>
                    <a:pt x="6" y="34"/>
                    <a:pt x="0" y="25"/>
                    <a:pt x="1" y="16"/>
                  </a:cubicBezTo>
                  <a:cubicBezTo>
                    <a:pt x="3" y="6"/>
                    <a:pt x="11" y="0"/>
                    <a:pt x="21" y="1"/>
                  </a:cubicBezTo>
                  <a:cubicBezTo>
                    <a:pt x="30" y="3"/>
                    <a:pt x="37" y="12"/>
                    <a:pt x="35" y="21"/>
                  </a:cubicBezTo>
                  <a:cubicBezTo>
                    <a:pt x="34" y="31"/>
                    <a:pt x="25" y="37"/>
                    <a:pt x="16" y="36"/>
                  </a:cubicBez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Oval 47">
              <a:extLst>
                <a:ext uri="{FF2B5EF4-FFF2-40B4-BE49-F238E27FC236}">
                  <a16:creationId xmlns:a16="http://schemas.microsoft.com/office/drawing/2014/main" id="{A4371E4B-8AE3-4B49-B5FB-993E2FECE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753"/>
              <a:ext cx="60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Oval 48">
              <a:extLst>
                <a:ext uri="{FF2B5EF4-FFF2-40B4-BE49-F238E27FC236}">
                  <a16:creationId xmlns:a16="http://schemas.microsoft.com/office/drawing/2014/main" id="{DDBE1928-01C8-4DF0-8B89-7083A1988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" y="1741"/>
              <a:ext cx="59" cy="61"/>
            </a:xfrm>
            <a:prstGeom prst="ellipse">
              <a:avLst/>
            </a:pr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Rectangle 49">
              <a:extLst>
                <a:ext uri="{FF2B5EF4-FFF2-40B4-BE49-F238E27FC236}">
                  <a16:creationId xmlns:a16="http://schemas.microsoft.com/office/drawing/2014/main" id="{A4ED7445-E9B4-47B9-86C7-0D03677E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1283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IIJ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7" name="Rectangle 50">
              <a:extLst>
                <a:ext uri="{FF2B5EF4-FFF2-40B4-BE49-F238E27FC236}">
                  <a16:creationId xmlns:a16="http://schemas.microsoft.com/office/drawing/2014/main" id="{AF58243D-E424-42A6-AF03-BB595C10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1255"/>
              <a:ext cx="3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Rackspace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8" name="Rectangle 51">
              <a:extLst>
                <a:ext uri="{FF2B5EF4-FFF2-40B4-BE49-F238E27FC236}">
                  <a16:creationId xmlns:a16="http://schemas.microsoft.com/office/drawing/2014/main" id="{7FDD4998-E329-46DA-B891-9E5A8E2FB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210"/>
              <a:ext cx="1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NT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9" name="Rectangle 52">
              <a:extLst>
                <a:ext uri="{FF2B5EF4-FFF2-40B4-BE49-F238E27FC236}">
                  <a16:creationId xmlns:a16="http://schemas.microsoft.com/office/drawing/2014/main" id="{773BD191-A92F-4759-B82C-60B453B81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1210"/>
              <a:ext cx="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0" name="Rectangle 53">
              <a:extLst>
                <a:ext uri="{FF2B5EF4-FFF2-40B4-BE49-F238E27FC236}">
                  <a16:creationId xmlns:a16="http://schemas.microsoft.com/office/drawing/2014/main" id="{A405F4BF-E1C8-4E14-89F6-E0FB98CCD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210"/>
              <a:ext cx="5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 Communications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1" name="Rectangle 54">
              <a:extLst>
                <a:ext uri="{FF2B5EF4-FFF2-40B4-BE49-F238E27FC236}">
                  <a16:creationId xmlns:a16="http://schemas.microsoft.com/office/drawing/2014/main" id="{7FA48956-313C-4BE5-A9E6-2229BBA01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" y="1492"/>
              <a:ext cx="4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CenturyLink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2" name="Rectangle 55">
              <a:extLst>
                <a:ext uri="{FF2B5EF4-FFF2-40B4-BE49-F238E27FC236}">
                  <a16:creationId xmlns:a16="http://schemas.microsoft.com/office/drawing/2014/main" id="{072A3252-96A5-4936-8A69-83F4FD85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1411"/>
              <a:ext cx="2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Singtel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3" name="Rectangle 56">
              <a:extLst>
                <a:ext uri="{FF2B5EF4-FFF2-40B4-BE49-F238E27FC236}">
                  <a16:creationId xmlns:a16="http://schemas.microsoft.com/office/drawing/2014/main" id="{B50471C2-2A12-466C-917E-528CE33F2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1480"/>
              <a:ext cx="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4" name="Rectangle 57">
              <a:extLst>
                <a:ext uri="{FF2B5EF4-FFF2-40B4-BE49-F238E27FC236}">
                  <a16:creationId xmlns:a16="http://schemas.microsoft.com/office/drawing/2014/main" id="{290AD501-E259-4414-917E-4D3A1251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1480"/>
              <a:ext cx="2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elstra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5" name="Rectangle 58">
              <a:extLst>
                <a:ext uri="{FF2B5EF4-FFF2-40B4-BE49-F238E27FC236}">
                  <a16:creationId xmlns:a16="http://schemas.microsoft.com/office/drawing/2014/main" id="{80303EA3-A25E-4D3D-BB02-D02A5E98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1553"/>
              <a:ext cx="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kern="0" dirty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Sify</a:t>
              </a:r>
              <a:endParaRPr lang="en-US" altLang="en-US" kern="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6" name="Rectangle 59">
              <a:extLst>
                <a:ext uri="{FF2B5EF4-FFF2-40B4-BE49-F238E27FC236}">
                  <a16:creationId xmlns:a16="http://schemas.microsoft.com/office/drawing/2014/main" id="{C2BB2AE8-516B-45B5-8DFA-439496A0B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1752"/>
              <a:ext cx="2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NxtGen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7" name="Rectangle 60">
              <a:extLst>
                <a:ext uri="{FF2B5EF4-FFF2-40B4-BE49-F238E27FC236}">
                  <a16:creationId xmlns:a16="http://schemas.microsoft.com/office/drawing/2014/main" id="{17964A40-EE84-4016-B00E-1642C2D83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1892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B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8" name="Rectangle 61">
              <a:extLst>
                <a:ext uri="{FF2B5EF4-FFF2-40B4-BE49-F238E27FC236}">
                  <a16:creationId xmlns:a16="http://schemas.microsoft.com/office/drawing/2014/main" id="{E69B2181-8373-406B-964B-9CFD80E6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92"/>
              <a:ext cx="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9" name="Rectangle 62">
              <a:extLst>
                <a:ext uri="{FF2B5EF4-FFF2-40B4-BE49-F238E27FC236}">
                  <a16:creationId xmlns:a16="http://schemas.microsoft.com/office/drawing/2014/main" id="{A2D87C36-A023-4DAB-904B-B7B6A148F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1857"/>
              <a:ext cx="9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 dirty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Orange Business Services</a:t>
              </a:r>
              <a:endParaRPr lang="en-US" altLang="en-US" kern="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0" name="Rectangle 63">
              <a:extLst>
                <a:ext uri="{FF2B5EF4-FFF2-40B4-BE49-F238E27FC236}">
                  <a16:creationId xmlns:a16="http://schemas.microsoft.com/office/drawing/2014/main" id="{866D6F14-ADEA-4019-B6E3-B4DFE6109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015"/>
              <a:ext cx="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T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1" name="Rectangle 64">
              <a:extLst>
                <a:ext uri="{FF2B5EF4-FFF2-40B4-BE49-F238E27FC236}">
                  <a16:creationId xmlns:a16="http://schemas.microsoft.com/office/drawing/2014/main" id="{AC561E04-4784-4962-BFB9-DCBCF43E4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015"/>
              <a:ext cx="70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ata Communications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2" name="Rectangle 65">
              <a:extLst>
                <a:ext uri="{FF2B5EF4-FFF2-40B4-BE49-F238E27FC236}">
                  <a16:creationId xmlns:a16="http://schemas.microsoft.com/office/drawing/2014/main" id="{65314694-A90D-48DE-87B0-06A5FD059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1683"/>
              <a:ext cx="6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CtrlS Datacenters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" name="Rectangle 66">
              <a:extLst>
                <a:ext uri="{FF2B5EF4-FFF2-40B4-BE49-F238E27FC236}">
                  <a16:creationId xmlns:a16="http://schemas.microsoft.com/office/drawing/2014/main" id="{58FF7D74-9058-4F4A-B621-23F44E566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1728"/>
              <a:ext cx="3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Datapipe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" name="Rectangle 67">
              <a:extLst>
                <a:ext uri="{FF2B5EF4-FFF2-40B4-BE49-F238E27FC236}">
                  <a16:creationId xmlns:a16="http://schemas.microsoft.com/office/drawing/2014/main" id="{6A3677A1-8DBC-4110-B9A9-8290C207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1800"/>
              <a:ext cx="1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kern="0">
                  <a:solidFill>
                    <a:srgbClr val="000000"/>
                  </a:solidFill>
                  <a:latin typeface="Helvetica" panose="020B0604020202020204" pitchFamily="34" charset="0"/>
                  <a:cs typeface="Arial"/>
                  <a:sym typeface="Arial"/>
                </a:rPr>
                <a:t>IBM</a:t>
              </a:r>
              <a:endParaRPr lang="en-US" altLang="en-US" ker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" name="Line 68">
              <a:extLst>
                <a:ext uri="{FF2B5EF4-FFF2-40B4-BE49-F238E27FC236}">
                  <a16:creationId xmlns:a16="http://schemas.microsoft.com/office/drawing/2014/main" id="{20F068A2-DF5F-40AD-8878-F5260C61D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5" y="1855"/>
              <a:ext cx="200" cy="39"/>
            </a:xfrm>
            <a:prstGeom prst="line">
              <a:avLst/>
            </a:prstGeom>
            <a:noFill/>
            <a:ln w="11113" cap="flat">
              <a:solidFill>
                <a:srgbClr val="D3D5D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75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 err="1"/>
              <a:t>Sify</a:t>
            </a:r>
            <a:r>
              <a:rPr lang="en-IN" dirty="0"/>
              <a:t> – in </a:t>
            </a:r>
            <a:r>
              <a:rPr lang="en-IN" dirty="0" err="1"/>
              <a:t>bfsi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E1B1460-3F73-4A1D-9B80-40E57001C3B6}"/>
              </a:ext>
            </a:extLst>
          </p:cNvPr>
          <p:cNvSpPr/>
          <p:nvPr/>
        </p:nvSpPr>
        <p:spPr>
          <a:xfrm>
            <a:off x="472680" y="1316647"/>
            <a:ext cx="10804920" cy="476863"/>
          </a:xfrm>
          <a:prstGeom prst="rect">
            <a:avLst/>
          </a:prstGeom>
          <a:solidFill>
            <a:srgbClr val="CCC1DB"/>
          </a:solidFill>
          <a:ln w="12700" cap="flat" cmpd="sng" algn="ctr">
            <a:solidFill>
              <a:srgbClr val="BAD300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28FA257-552F-40E3-93E6-EA3B5B8B8E73}"/>
              </a:ext>
            </a:extLst>
          </p:cNvPr>
          <p:cNvSpPr/>
          <p:nvPr/>
        </p:nvSpPr>
        <p:spPr>
          <a:xfrm>
            <a:off x="479613" y="1316647"/>
            <a:ext cx="10797987" cy="5146301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C71F5A3-C4B8-466C-9B28-D030576042BC}"/>
              </a:ext>
            </a:extLst>
          </p:cNvPr>
          <p:cNvSpPr/>
          <p:nvPr/>
        </p:nvSpPr>
        <p:spPr>
          <a:xfrm rot="16200000">
            <a:off x="-573883" y="2847006"/>
            <a:ext cx="2943530" cy="836536"/>
          </a:xfrm>
          <a:prstGeom prst="rect">
            <a:avLst/>
          </a:prstGeom>
          <a:solidFill>
            <a:srgbClr val="C3D79B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CC4C3D3-1348-41DB-83D4-EAA252D9A66E}"/>
              </a:ext>
            </a:extLst>
          </p:cNvPr>
          <p:cNvSpPr txBox="1"/>
          <p:nvPr/>
        </p:nvSpPr>
        <p:spPr>
          <a:xfrm rot="16200000">
            <a:off x="444426" y="3049615"/>
            <a:ext cx="93005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kern="0" dirty="0">
                <a:latin typeface="Trebuchet MS" panose="020B0603020202020204" pitchFamily="34" charset="0"/>
                <a:cs typeface="Arial"/>
                <a:sym typeface="Arial"/>
              </a:rPr>
              <a:t>DC/ DR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E59CF74-2371-48F6-9B3A-5DDA24A1083A}"/>
              </a:ext>
            </a:extLst>
          </p:cNvPr>
          <p:cNvSpPr/>
          <p:nvPr/>
        </p:nvSpPr>
        <p:spPr>
          <a:xfrm rot="16200000">
            <a:off x="39118" y="5177533"/>
            <a:ext cx="1717529" cy="836541"/>
          </a:xfrm>
          <a:prstGeom prst="rect">
            <a:avLst/>
          </a:prstGeom>
          <a:solidFill>
            <a:srgbClr val="FDD5B4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B2948E0-65A4-4E2B-A8E9-E0D0409DC648}"/>
              </a:ext>
            </a:extLst>
          </p:cNvPr>
          <p:cNvSpPr txBox="1"/>
          <p:nvPr/>
        </p:nvSpPr>
        <p:spPr>
          <a:xfrm rot="16200000">
            <a:off x="48926" y="5356629"/>
            <a:ext cx="1717527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IN" sz="1400" kern="0" dirty="0">
                <a:latin typeface="Trebuchet MS" panose="020B0603020202020204" pitchFamily="34" charset="0"/>
                <a:cs typeface="Arial"/>
                <a:sym typeface="Arial"/>
              </a:rPr>
              <a:t>DC/ DR + Managed Services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897A35D-ECC1-498F-9F7A-92A7F2331335}"/>
              </a:ext>
            </a:extLst>
          </p:cNvPr>
          <p:cNvSpPr txBox="1"/>
          <p:nvPr/>
        </p:nvSpPr>
        <p:spPr>
          <a:xfrm>
            <a:off x="2585105" y="1398089"/>
            <a:ext cx="1346840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sz="1400" b="1" kern="0" dirty="0">
                <a:latin typeface="Trebuchet MS" panose="020B0603020202020204" pitchFamily="34" charset="0"/>
                <a:cs typeface="Arial"/>
                <a:sym typeface="Arial"/>
              </a:rPr>
              <a:t>Banks &amp; NBFC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AE34AB-1859-4525-9CD3-E9AB7D8946B8}"/>
              </a:ext>
            </a:extLst>
          </p:cNvPr>
          <p:cNvSpPr txBox="1"/>
          <p:nvPr/>
        </p:nvSpPr>
        <p:spPr>
          <a:xfrm>
            <a:off x="6453824" y="1398089"/>
            <a:ext cx="995781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sz="1400" b="1" kern="0" dirty="0">
                <a:latin typeface="Trebuchet MS" panose="020B0603020202020204" pitchFamily="34" charset="0"/>
                <a:cs typeface="Arial"/>
                <a:sym typeface="Arial"/>
              </a:rPr>
              <a:t>Insurance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A92ECF8-3A5C-43F2-ABD0-1A482AF583D7}"/>
              </a:ext>
            </a:extLst>
          </p:cNvPr>
          <p:cNvSpPr txBox="1"/>
          <p:nvPr/>
        </p:nvSpPr>
        <p:spPr>
          <a:xfrm>
            <a:off x="9223399" y="1398089"/>
            <a:ext cx="1319588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sz="1400" b="1" kern="0" dirty="0">
                <a:latin typeface="Trebuchet MS" panose="020B0603020202020204" pitchFamily="34" charset="0"/>
                <a:cs typeface="Arial"/>
                <a:sym typeface="Arial"/>
              </a:rPr>
              <a:t>Niche Players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063FF692-1F54-4D3E-A2B3-54DE0FBA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52" y="4050547"/>
            <a:ext cx="1620146" cy="44119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935CD33B-AE19-465C-A54D-5D86CEFC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25" y="1960959"/>
            <a:ext cx="1313868" cy="37980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28B5914-6C31-4CAA-9961-CF508D707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94" y="2466461"/>
            <a:ext cx="1506917" cy="38371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09B238C0-6E9E-47F4-9674-3EB0FFFE1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77" y="3547267"/>
            <a:ext cx="1869232" cy="26631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239825B1-CA9B-4589-AE7E-354CF8A21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41" y="3029047"/>
            <a:ext cx="1506917" cy="22715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E49A64B-F782-4AE1-ABBA-636144B0F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05" y="1825655"/>
            <a:ext cx="1008064" cy="77404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65CA9C5-9703-482F-BB6A-3C9D0DDDBF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65" y="3457942"/>
            <a:ext cx="1038485" cy="51917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1630FB2-A719-49DA-931F-046DD241C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50" y="2389226"/>
            <a:ext cx="1475140" cy="94390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6034805-37D9-4225-814A-82E8E80B6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2" y="4115109"/>
            <a:ext cx="2160194" cy="43550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A6978B8-B53A-4E73-9881-78826BB28C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20" y="1865030"/>
            <a:ext cx="1386985" cy="39143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32E344E-DB5F-4D5E-8D99-C98112F4DF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00" y="5426688"/>
            <a:ext cx="1048039" cy="85000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A4B1C7DB-6ADB-44FA-BA75-6E64435B2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90" y="3117533"/>
            <a:ext cx="1715671" cy="27734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7290AE1-27A9-4133-9B1B-FE6321651C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93" y="5327067"/>
            <a:ext cx="1126090" cy="32249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04647F35-14A0-4E46-8C7C-D6B7152271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39" y="3448425"/>
            <a:ext cx="1210478" cy="29336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A3652A4-A944-453D-9BC2-94C8C8D858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94" y="2941287"/>
            <a:ext cx="1124850" cy="39048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BA3C00E-909C-4C04-902F-D6F0684A9D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84" y="4359948"/>
            <a:ext cx="1731469" cy="23830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72937099-B97E-4192-AE01-5C60924C8A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67" y="2234068"/>
            <a:ext cx="1250303" cy="34214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612043A-4840-4E93-BB37-0A98BCB93E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4318692"/>
            <a:ext cx="1305711" cy="22373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5DC99A0-678F-40A7-865C-ABC11C8BAC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0" y="3942446"/>
            <a:ext cx="863318" cy="27871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C7BCCF2-1882-49EE-9D2A-B943963C05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9" y="3217395"/>
            <a:ext cx="1173127" cy="26580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C434AA86-AD08-4E3C-A886-547FD098B8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60" y="6005567"/>
            <a:ext cx="1967759" cy="32757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EAAE199-EA96-445D-8688-5ED8B6B55AA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32" y="4952252"/>
            <a:ext cx="1753175" cy="26250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31AA54F-5034-4F83-B94F-4C8C3F5F051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04" y="2008724"/>
            <a:ext cx="1230890" cy="489568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FAE85C3-488E-4692-AB83-8943B27CA6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0" y="2765094"/>
            <a:ext cx="1788193" cy="2886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2FE541C-BE23-4A75-9419-E3D20DAEA42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31" y="2606197"/>
            <a:ext cx="2021332" cy="2568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ABD45ECC-DC36-44AB-8843-3D555DF8245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9" y="3675401"/>
            <a:ext cx="1481979" cy="40640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9D5F1F3-FAF8-4188-9221-1B6573D9641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14" y="1873053"/>
            <a:ext cx="1132960" cy="67548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6CFF4D5-52FC-4F29-8FED-8E1EEDF2FEF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8" y="4978172"/>
            <a:ext cx="1218015" cy="28630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A03F07F0-F39C-4545-B0FD-889400A41C3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35" y="1820439"/>
            <a:ext cx="1476017" cy="42193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CD376E6E-DA47-44F9-8153-88DA3DE0CF7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23" y="4995477"/>
            <a:ext cx="1529677" cy="46982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BD8F557-C55A-499F-B55A-6DACD2D18EC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51" y="2346983"/>
            <a:ext cx="1371723" cy="348328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FA55E45-0FFB-4902-8A76-634D6F52B1A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4" y="5286593"/>
            <a:ext cx="1174836" cy="632813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0FABE4-07EF-4112-9EB4-C8C5916F2E8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51" y="5686198"/>
            <a:ext cx="1796434" cy="457433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77D0A856-BF1F-4067-9F18-061BA78FCF1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4" y="5222953"/>
            <a:ext cx="975177" cy="562784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6A09C72E-BE81-4ADC-988D-5C2AC4428BC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5" y="3476944"/>
            <a:ext cx="1002875" cy="482298"/>
          </a:xfrm>
          <a:prstGeom prst="rect">
            <a:avLst/>
          </a:prstGeom>
        </p:spPr>
      </p:pic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15B38BD-E373-4AD9-A3D7-022DC0787FA6}"/>
              </a:ext>
            </a:extLst>
          </p:cNvPr>
          <p:cNvCxnSpPr/>
          <p:nvPr/>
        </p:nvCxnSpPr>
        <p:spPr>
          <a:xfrm>
            <a:off x="479613" y="4737040"/>
            <a:ext cx="1079798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E2C7B8E-6FA6-4BF8-A619-00C74409BF05}"/>
              </a:ext>
            </a:extLst>
          </p:cNvPr>
          <p:cNvGrpSpPr/>
          <p:nvPr/>
        </p:nvGrpSpPr>
        <p:grpSpPr>
          <a:xfrm>
            <a:off x="1316153" y="1316647"/>
            <a:ext cx="7178908" cy="5114653"/>
            <a:chOff x="858774" y="1033226"/>
            <a:chExt cx="5876925" cy="3792304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659EB4-36C5-449A-86A6-8308065D7E2B}"/>
                </a:ext>
              </a:extLst>
            </p:cNvPr>
            <p:cNvCxnSpPr/>
            <p:nvPr/>
          </p:nvCxnSpPr>
          <p:spPr>
            <a:xfrm>
              <a:off x="858774" y="1033226"/>
              <a:ext cx="0" cy="37923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DE6DDAC-39D1-4098-8A75-5064EA5CBF01}"/>
                </a:ext>
              </a:extLst>
            </p:cNvPr>
            <p:cNvCxnSpPr/>
            <p:nvPr/>
          </p:nvCxnSpPr>
          <p:spPr>
            <a:xfrm>
              <a:off x="4221099" y="1033226"/>
              <a:ext cx="0" cy="37923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9704A0-1154-45A4-96AF-89F159757F95}"/>
                </a:ext>
              </a:extLst>
            </p:cNvPr>
            <p:cNvCxnSpPr/>
            <p:nvPr/>
          </p:nvCxnSpPr>
          <p:spPr>
            <a:xfrm>
              <a:off x="6735699" y="1033226"/>
              <a:ext cx="0" cy="37923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1BD2EBC-35C8-422E-90A8-EC1BC5882B3B}"/>
              </a:ext>
            </a:extLst>
          </p:cNvPr>
          <p:cNvCxnSpPr/>
          <p:nvPr/>
        </p:nvCxnSpPr>
        <p:spPr>
          <a:xfrm>
            <a:off x="479613" y="1793509"/>
            <a:ext cx="1079798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38291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59DF6E-770E-4580-B1A8-BD896DBDDF16}"/>
              </a:ext>
            </a:extLst>
          </p:cNvPr>
          <p:cNvGrpSpPr/>
          <p:nvPr/>
        </p:nvGrpSpPr>
        <p:grpSpPr>
          <a:xfrm>
            <a:off x="472680" y="1371600"/>
            <a:ext cx="8413852" cy="3493050"/>
            <a:chOff x="2013743" y="1655223"/>
            <a:chExt cx="7641288" cy="3565186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14CE8CA-44B0-4D10-829C-F59F636C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4726630"/>
              <a:ext cx="6710321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Network Assessment &amp; Audit</a:t>
              </a: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34E2C8B1-EA05-4586-AC85-12D1B13315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9207" y="1845343"/>
              <a:ext cx="315912" cy="22860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F5D5B7A0-C553-4FAE-9D7A-56298926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2378366"/>
              <a:ext cx="477837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42" name="AutoShape 9">
              <a:extLst>
                <a:ext uri="{FF2B5EF4-FFF2-40B4-BE49-F238E27FC236}">
                  <a16:creationId xmlns:a16="http://schemas.microsoft.com/office/drawing/2014/main" id="{5C818A5C-0438-4261-9FC8-36B6FE14DD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8094" y="2571247"/>
              <a:ext cx="331787" cy="22225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5A5F8C8-A036-4F83-B45E-8C3F68A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113797"/>
              <a:ext cx="477837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E1D9A9CB-64C1-4D43-82EF-9765DFCB5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712" y="3302709"/>
              <a:ext cx="333375" cy="219075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DFFA746-7926-4139-8425-D0AAD5DA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1808058"/>
              <a:ext cx="679199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Sify : Managed Services for NCDEX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6403916-BA65-4B1D-9719-E59A514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197934"/>
              <a:ext cx="673527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Operational Effectiveness</a:t>
              </a:r>
            </a:p>
          </p:txBody>
        </p:sp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DFDFF653-A54E-456C-95CD-B88A6C56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845634"/>
              <a:ext cx="460375" cy="571500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48" name="AutoShape 9">
              <a:extLst>
                <a:ext uri="{FF2B5EF4-FFF2-40B4-BE49-F238E27FC236}">
                  <a16:creationId xmlns:a16="http://schemas.microsoft.com/office/drawing/2014/main" id="{9D2944D2-C2EB-4B28-89F1-B5778CFA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5076" y="4028264"/>
              <a:ext cx="363537" cy="20796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4CC8E3B2-CB9A-4860-B9F3-494E29B1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965666"/>
              <a:ext cx="671939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Tools Stack</a:t>
              </a: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9F8DA896-77CE-44D3-9E8D-A6E4AA5F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2516829"/>
              <a:ext cx="6771577" cy="408373"/>
            </a:xfrm>
            <a:prstGeom prst="rect">
              <a:avLst/>
            </a:prstGeom>
            <a:solidFill>
              <a:srgbClr val="E7B8B7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Scope, Transition Approach, Delivery Model</a:t>
              </a:r>
            </a:p>
          </p:txBody>
        </p:sp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11012BB7-4176-408C-9278-51152B6BC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9519" y="4797340"/>
              <a:ext cx="381000" cy="21431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35D04342-806E-4697-845F-4482432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1655223"/>
              <a:ext cx="477838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3E18D88C-2B4F-4D09-A5EA-C90B07A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4602872"/>
              <a:ext cx="493713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707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>
            <a:extLst>
              <a:ext uri="{FF2B5EF4-FFF2-40B4-BE49-F238E27FC236}">
                <a16:creationId xmlns:a16="http://schemas.microsoft.com/office/drawing/2014/main" id="{CB4D2630-D6A2-485C-80B1-4FE5A8B1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95" y="1147729"/>
            <a:ext cx="7387935" cy="667503"/>
          </a:xfrm>
          <a:prstGeom prst="rect">
            <a:avLst/>
          </a:prstGeom>
          <a:solidFill>
            <a:srgbClr val="93CEDE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sz="1300" dirty="0">
                <a:latin typeface="Trebuchet MS" pitchFamily="34" charset="0"/>
                <a:cs typeface="Arial" panose="020B0604020202020204" pitchFamily="34" charset="0"/>
              </a:rPr>
              <a:t>NCDEX</a:t>
            </a: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00340647-B549-473E-B4BD-ADFE69439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716" y="2039065"/>
            <a:ext cx="1345803" cy="1183401"/>
          </a:xfrm>
          <a:prstGeom prst="rect">
            <a:avLst/>
          </a:prstGeom>
          <a:solidFill>
            <a:srgbClr val="93CEDE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>
              <a:defRPr/>
            </a:pPr>
            <a:r>
              <a:rPr lang="en-US" sz="1300" dirty="0">
                <a:latin typeface="Trebuchet MS" pitchFamily="34" charset="0"/>
                <a:cs typeface="Arial" panose="020B0604020202020204" pitchFamily="34" charset="0"/>
              </a:rPr>
              <a:t>Interface to  NCDEX Business &amp; Sify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55BF00-2B36-4D19-92CE-E286E56605AC}"/>
              </a:ext>
            </a:extLst>
          </p:cNvPr>
          <p:cNvCxnSpPr/>
          <p:nvPr/>
        </p:nvCxnSpPr>
        <p:spPr bwMode="auto">
          <a:xfrm>
            <a:off x="129632" y="4147109"/>
            <a:ext cx="7818001" cy="1588"/>
          </a:xfrm>
          <a:prstGeom prst="line">
            <a:avLst/>
          </a:prstGeom>
          <a:ln>
            <a:noFill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AutoShape 3">
            <a:extLst>
              <a:ext uri="{FF2B5EF4-FFF2-40B4-BE49-F238E27FC236}">
                <a16:creationId xmlns:a16="http://schemas.microsoft.com/office/drawing/2014/main" id="{6CAE3F02-61ED-40CF-ACF8-066304A0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51" y="2052642"/>
            <a:ext cx="1304911" cy="1092037"/>
          </a:xfrm>
          <a:prstGeom prst="homePlate">
            <a:avLst>
              <a:gd name="adj" fmla="val 34688"/>
            </a:avLst>
          </a:prstGeom>
          <a:solidFill>
            <a:srgbClr val="93CEDE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r>
              <a:rPr lang="en-US" altLang="en-US" sz="1300" dirty="0">
                <a:latin typeface="Trebuchet MS" pitchFamily="34" charset="0"/>
                <a:cs typeface="Arial" panose="020B0604020202020204" pitchFamily="34" charset="0"/>
              </a:rPr>
              <a:t>NCDEX</a:t>
            </a:r>
          </a:p>
          <a:p>
            <a:r>
              <a:rPr lang="en-US" altLang="en-US" sz="1300" dirty="0">
                <a:latin typeface="Trebuchet MS" pitchFamily="34" charset="0"/>
                <a:cs typeface="Arial" panose="020B0604020202020204" pitchFamily="34" charset="0"/>
              </a:rPr>
              <a:t>Business</a:t>
            </a:r>
          </a:p>
          <a:p>
            <a:endParaRPr lang="en-US" altLang="en-US" sz="13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3D202177-B51B-4F66-90A3-CFBC18C4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400" y="2049611"/>
            <a:ext cx="1413586" cy="667503"/>
          </a:xfrm>
          <a:prstGeom prst="rect">
            <a:avLst/>
          </a:prstGeom>
          <a:gradFill flip="none" rotWithShape="1">
            <a:gsLst>
              <a:gs pos="0">
                <a:srgbClr val="C3D79B"/>
              </a:gs>
              <a:gs pos="100000">
                <a:srgbClr val="93CEDE"/>
              </a:gs>
            </a:gsLst>
            <a:lin ang="5400000" scaled="1"/>
            <a:tileRect/>
          </a:gra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IT Strategy</a:t>
            </a: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DCADB443-5EE4-416C-A051-1E05D9A75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802" y="4078573"/>
            <a:ext cx="2227878" cy="39651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100" dirty="0"/>
              <a:t>Security Management</a:t>
            </a:r>
          </a:p>
          <a:p>
            <a:pPr algn="ctr"/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E8548438-38DD-43E6-A009-6E8B8774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93" y="4069044"/>
            <a:ext cx="1252943" cy="47481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AD/DNS/DHCP Management</a:t>
            </a:r>
          </a:p>
        </p:txBody>
      </p:sp>
      <p:cxnSp>
        <p:nvCxnSpPr>
          <p:cNvPr id="58" name="Straight Connector 26">
            <a:extLst>
              <a:ext uri="{FF2B5EF4-FFF2-40B4-BE49-F238E27FC236}">
                <a16:creationId xmlns:a16="http://schemas.microsoft.com/office/drawing/2014/main" id="{C0700026-74FA-41F7-9AAD-575D8939862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10052" y="4010248"/>
            <a:ext cx="138156" cy="3254"/>
          </a:xfrm>
          <a:prstGeom prst="line">
            <a:avLst/>
          </a:prstGeom>
          <a:solidFill>
            <a:srgbClr val="B9D300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</p:cxnSp>
      <p:cxnSp>
        <p:nvCxnSpPr>
          <p:cNvPr id="59" name="Straight Connector 29">
            <a:extLst>
              <a:ext uri="{FF2B5EF4-FFF2-40B4-BE49-F238E27FC236}">
                <a16:creationId xmlns:a16="http://schemas.microsoft.com/office/drawing/2014/main" id="{1366B94F-4465-4DDE-9DF4-BA90E683FB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924179" y="4008679"/>
            <a:ext cx="138156" cy="1628"/>
          </a:xfrm>
          <a:prstGeom prst="line">
            <a:avLst/>
          </a:prstGeom>
          <a:solidFill>
            <a:srgbClr val="B9D300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</p:cxnSp>
      <p:cxnSp>
        <p:nvCxnSpPr>
          <p:cNvPr id="60" name="Straight Connector 30">
            <a:extLst>
              <a:ext uri="{FF2B5EF4-FFF2-40B4-BE49-F238E27FC236}">
                <a16:creationId xmlns:a16="http://schemas.microsoft.com/office/drawing/2014/main" id="{E9F3E327-0958-4404-A0AE-8F507A94D1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78315" y="4011876"/>
            <a:ext cx="2274823" cy="1588"/>
          </a:xfrm>
          <a:prstGeom prst="line">
            <a:avLst/>
          </a:prstGeom>
          <a:solidFill>
            <a:srgbClr val="B9D300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</p:cxnSp>
      <p:sp>
        <p:nvSpPr>
          <p:cNvPr id="61" name="Rectangle 39">
            <a:extLst>
              <a:ext uri="{FF2B5EF4-FFF2-40B4-BE49-F238E27FC236}">
                <a16:creationId xmlns:a16="http://schemas.microsoft.com/office/drawing/2014/main" id="{20B67209-F05E-475F-A3E4-170C5D75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745" y="4060361"/>
            <a:ext cx="1743522" cy="48260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CA UIM, NFA, &amp; Spectrum</a:t>
            </a:r>
          </a:p>
        </p:txBody>
      </p:sp>
      <p:sp>
        <p:nvSpPr>
          <p:cNvPr id="62" name="Rectangle 38">
            <a:extLst>
              <a:ext uri="{FF2B5EF4-FFF2-40B4-BE49-F238E27FC236}">
                <a16:creationId xmlns:a16="http://schemas.microsoft.com/office/drawing/2014/main" id="{21780E8A-7054-49A7-A190-640C3ADC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37" y="6317731"/>
            <a:ext cx="6996339" cy="228091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Vendor Management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ED195E42-D6F6-4D80-9ABE-AFFC655E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235" y="5479741"/>
            <a:ext cx="1404738" cy="457855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Projects &amp; Implementation</a:t>
            </a:r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20D08663-728C-482A-966A-AB66AE8F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500" y="4971333"/>
            <a:ext cx="2191023" cy="37061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VA/PT</a:t>
            </a:r>
          </a:p>
        </p:txBody>
      </p:sp>
      <p:sp>
        <p:nvSpPr>
          <p:cNvPr id="65" name="Rectangle 38">
            <a:extLst>
              <a:ext uri="{FF2B5EF4-FFF2-40B4-BE49-F238E27FC236}">
                <a16:creationId xmlns:a16="http://schemas.microsoft.com/office/drawing/2014/main" id="{6B383A58-B1EF-4C03-A7E5-1DF51AAD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826" y="4064148"/>
            <a:ext cx="1048871" cy="478204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Patch Management</a:t>
            </a:r>
          </a:p>
        </p:txBody>
      </p:sp>
      <p:sp>
        <p:nvSpPr>
          <p:cNvPr id="66" name="Rectangle 38">
            <a:extLst>
              <a:ext uri="{FF2B5EF4-FFF2-40B4-BE49-F238E27FC236}">
                <a16:creationId xmlns:a16="http://schemas.microsoft.com/office/drawing/2014/main" id="{D5282BB0-3DA6-448A-AF66-DDDFB6F8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500" y="6062762"/>
            <a:ext cx="2215677" cy="482600"/>
          </a:xfrm>
          <a:prstGeom prst="rect">
            <a:avLst/>
          </a:prstGeom>
          <a:gradFill flip="none" rotWithShape="1">
            <a:gsLst>
              <a:gs pos="0">
                <a:srgbClr val="C3D79B"/>
              </a:gs>
              <a:gs pos="100000">
                <a:srgbClr val="93CEDE"/>
              </a:gs>
            </a:gsLst>
            <a:lin ang="5400000" scaled="1"/>
            <a:tileRect/>
          </a:gra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</a:p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67" name="Notched Right Arrow 38">
            <a:extLst>
              <a:ext uri="{FF2B5EF4-FFF2-40B4-BE49-F238E27FC236}">
                <a16:creationId xmlns:a16="http://schemas.microsoft.com/office/drawing/2014/main" id="{BAC95339-D18B-48D7-824C-8E26B739DA80}"/>
              </a:ext>
            </a:extLst>
          </p:cNvPr>
          <p:cNvSpPr/>
          <p:nvPr/>
        </p:nvSpPr>
        <p:spPr>
          <a:xfrm rot="5400000">
            <a:off x="3887931" y="1820351"/>
            <a:ext cx="256645" cy="227347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19967" tIns="59983" rIns="119967" bIns="59983" anchor="ctr"/>
          <a:lstStyle/>
          <a:p>
            <a:pPr algn="ctr">
              <a:defRPr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34">
            <a:extLst>
              <a:ext uri="{FF2B5EF4-FFF2-40B4-BE49-F238E27FC236}">
                <a16:creationId xmlns:a16="http://schemas.microsoft.com/office/drawing/2014/main" id="{BE347E20-D8B3-4CAA-837E-AAAA1AA38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290" y="2048609"/>
            <a:ext cx="6552959" cy="651168"/>
          </a:xfrm>
          <a:prstGeom prst="rect">
            <a:avLst/>
          </a:prstGeom>
          <a:gradFill flip="none" rotWithShape="1">
            <a:gsLst>
              <a:gs pos="0">
                <a:srgbClr val="C3D79B"/>
              </a:gs>
              <a:gs pos="100000">
                <a:srgbClr val="93CEDE"/>
              </a:gs>
            </a:gsLst>
            <a:lin ang="5400000" scaled="1"/>
            <a:tileRect/>
          </a:gra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Enterprise Design &amp; Architecture, Policies and Standards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30461088-8EDB-4CDD-93C7-3F1DBD08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62" y="3273483"/>
            <a:ext cx="9445216" cy="38062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DC Ops Service Delivery Management</a:t>
            </a:r>
          </a:p>
        </p:txBody>
      </p:sp>
      <p:sp>
        <p:nvSpPr>
          <p:cNvPr id="70" name="Oval 59">
            <a:extLst>
              <a:ext uri="{FF2B5EF4-FFF2-40B4-BE49-F238E27FC236}">
                <a16:creationId xmlns:a16="http://schemas.microsoft.com/office/drawing/2014/main" id="{BF1686EA-E4E1-42EB-85D7-23BA0CAF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59" y="1393383"/>
            <a:ext cx="139303" cy="142875"/>
          </a:xfrm>
          <a:prstGeom prst="ellipse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endParaRPr lang="en-I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60">
            <a:extLst>
              <a:ext uri="{FF2B5EF4-FFF2-40B4-BE49-F238E27FC236}">
                <a16:creationId xmlns:a16="http://schemas.microsoft.com/office/drawing/2014/main" id="{62E7543D-CF3B-4BD0-88FA-79AE1C97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572" y="1322616"/>
            <a:ext cx="477919" cy="29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67" tIns="59983" rIns="119967" bIns="599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/>
              <a:t>Sify</a:t>
            </a:r>
            <a:endParaRPr lang="en-IN" altLang="en-US" sz="1100" i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19C7B71-C3EC-4ADC-924C-637C4DC6B2BD}"/>
              </a:ext>
            </a:extLst>
          </p:cNvPr>
          <p:cNvSpPr/>
          <p:nvPr/>
        </p:nvSpPr>
        <p:spPr>
          <a:xfrm>
            <a:off x="8446528" y="1170970"/>
            <a:ext cx="139303" cy="142875"/>
          </a:xfrm>
          <a:prstGeom prst="ellipse">
            <a:avLst/>
          </a:prstGeom>
          <a:solidFill>
            <a:srgbClr val="93CEDE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7" tIns="59983" rIns="119967" bIns="59983" anchor="ctr"/>
          <a:lstStyle/>
          <a:p>
            <a:pPr algn="ctr">
              <a:defRPr/>
            </a:pP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2">
            <a:extLst>
              <a:ext uri="{FF2B5EF4-FFF2-40B4-BE49-F238E27FC236}">
                <a16:creationId xmlns:a16="http://schemas.microsoft.com/office/drawing/2014/main" id="{3A807C06-CAF7-4888-B7B8-7B716039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511" y="1123216"/>
            <a:ext cx="739208" cy="29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67" tIns="59983" rIns="119967" bIns="599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/>
              <a:t>NCDEX</a:t>
            </a:r>
            <a:endParaRPr lang="en-IN" altLang="en-US" sz="1100" i="1" dirty="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6F346D40-70A9-4F2B-A15C-BC37DB87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402" y="2817841"/>
            <a:ext cx="8087776" cy="357188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Overall IT Services Governance </a:t>
            </a:r>
          </a:p>
        </p:txBody>
      </p:sp>
      <p:sp>
        <p:nvSpPr>
          <p:cNvPr id="75" name="Oval 59">
            <a:extLst>
              <a:ext uri="{FF2B5EF4-FFF2-40B4-BE49-F238E27FC236}">
                <a16:creationId xmlns:a16="http://schemas.microsoft.com/office/drawing/2014/main" id="{85830CCD-9B3A-455A-A27F-75D194B0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333" y="1606323"/>
            <a:ext cx="139303" cy="142875"/>
          </a:xfrm>
          <a:prstGeom prst="ellipse">
            <a:avLst/>
          </a:prstGeom>
          <a:gradFill>
            <a:gsLst>
              <a:gs pos="0">
                <a:srgbClr val="C3D79B"/>
              </a:gs>
              <a:gs pos="100000">
                <a:srgbClr val="93CEDE"/>
              </a:gs>
            </a:gsLst>
            <a:lin ang="16200000" scaled="1"/>
          </a:gra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endParaRPr lang="en-IN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60">
            <a:extLst>
              <a:ext uri="{FF2B5EF4-FFF2-40B4-BE49-F238E27FC236}">
                <a16:creationId xmlns:a16="http://schemas.microsoft.com/office/drawing/2014/main" id="{D7D5BEB1-E790-4BBE-A237-A5816555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957" y="1547360"/>
            <a:ext cx="1090266" cy="29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67" tIns="59983" rIns="119967" bIns="599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/>
              <a:t>Sify / NCDEX</a:t>
            </a:r>
            <a:endParaRPr lang="en-IN" altLang="en-US" sz="1100" i="1" dirty="0"/>
          </a:p>
        </p:txBody>
      </p:sp>
      <p:sp>
        <p:nvSpPr>
          <p:cNvPr id="77" name="TextBox 47">
            <a:extLst>
              <a:ext uri="{FF2B5EF4-FFF2-40B4-BE49-F238E27FC236}">
                <a16:creationId xmlns:a16="http://schemas.microsoft.com/office/drawing/2014/main" id="{BC5F48FC-31D5-4D26-AED9-E71EF238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541" y="3716267"/>
            <a:ext cx="6977627" cy="25983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defPPr>
              <a:defRPr lang="en-US"/>
            </a:defPPr>
            <a:lvl1pPr algn="ctr" eaLnBrk="1" hangingPunct="1">
              <a:defRPr sz="11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DC Ops – Infrastructure Management</a:t>
            </a:r>
          </a:p>
        </p:txBody>
      </p:sp>
      <p:sp>
        <p:nvSpPr>
          <p:cNvPr id="78" name="Rectangle 28">
            <a:extLst>
              <a:ext uri="{FF2B5EF4-FFF2-40B4-BE49-F238E27FC236}">
                <a16:creationId xmlns:a16="http://schemas.microsoft.com/office/drawing/2014/main" id="{7BEE429E-D76F-4276-B439-B88CE5F6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97" y="3282791"/>
            <a:ext cx="1387018" cy="3262571"/>
          </a:xfrm>
          <a:prstGeom prst="rect">
            <a:avLst/>
          </a:prstGeom>
          <a:solidFill>
            <a:srgbClr val="93CEDE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dirty="0">
                <a:latin typeface="Trebuchet MS" pitchFamily="34" charset="0"/>
              </a:rPr>
              <a:t>Business Application </a:t>
            </a:r>
          </a:p>
          <a:p>
            <a:pPr eaLnBrk="1" hangingPunct="1"/>
            <a:r>
              <a:rPr lang="en-US" altLang="en-US" sz="1300" dirty="0">
                <a:latin typeface="Trebuchet MS" pitchFamily="34" charset="0"/>
              </a:rPr>
              <a:t>Development &amp; Management</a:t>
            </a:r>
          </a:p>
        </p:txBody>
      </p:sp>
      <p:sp>
        <p:nvSpPr>
          <p:cNvPr id="79" name="Rectangle 38">
            <a:extLst>
              <a:ext uri="{FF2B5EF4-FFF2-40B4-BE49-F238E27FC236}">
                <a16:creationId xmlns:a16="http://schemas.microsoft.com/office/drawing/2014/main" id="{4CB61FBC-A918-4706-9FD2-3052B5B1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769" y="4601587"/>
            <a:ext cx="1697753" cy="322729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Messaging Services</a:t>
            </a:r>
          </a:p>
        </p:txBody>
      </p:sp>
      <p:sp>
        <p:nvSpPr>
          <p:cNvPr id="80" name="Rectangle 38">
            <a:extLst>
              <a:ext uri="{FF2B5EF4-FFF2-40B4-BE49-F238E27FC236}">
                <a16:creationId xmlns:a16="http://schemas.microsoft.com/office/drawing/2014/main" id="{D7DFE131-8D4B-4815-8D12-E3C1442D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573" y="4592177"/>
            <a:ext cx="2789108" cy="322731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dirty="0"/>
              <a:t>Backup Management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7CD6F381-5D2B-4066-9941-86D65215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958" y="5479741"/>
            <a:ext cx="2776219" cy="46910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DC OPS – Reports</a:t>
            </a:r>
          </a:p>
        </p:txBody>
      </p:sp>
      <p:cxnSp>
        <p:nvCxnSpPr>
          <p:cNvPr id="82" name="Straight Connector 27">
            <a:extLst>
              <a:ext uri="{FF2B5EF4-FFF2-40B4-BE49-F238E27FC236}">
                <a16:creationId xmlns:a16="http://schemas.microsoft.com/office/drawing/2014/main" id="{3101C912-1277-49F3-BDC5-36E015EEB3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140559" y="4023029"/>
            <a:ext cx="138113" cy="3255"/>
          </a:xfrm>
          <a:prstGeom prst="line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Connector 27">
            <a:extLst>
              <a:ext uri="{FF2B5EF4-FFF2-40B4-BE49-F238E27FC236}">
                <a16:creationId xmlns:a16="http://schemas.microsoft.com/office/drawing/2014/main" id="{06F75E8F-9181-46EC-87B4-D42EED3F4B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370747" y="4019409"/>
            <a:ext cx="138113" cy="3255"/>
          </a:xfrm>
          <a:prstGeom prst="line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8">
            <a:extLst>
              <a:ext uri="{FF2B5EF4-FFF2-40B4-BE49-F238E27FC236}">
                <a16:creationId xmlns:a16="http://schemas.microsoft.com/office/drawing/2014/main" id="{189865F8-1C8C-4A41-A383-74E4AD77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36" y="4601587"/>
            <a:ext cx="1253728" cy="325439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Web Server Management</a:t>
            </a:r>
          </a:p>
        </p:txBody>
      </p:sp>
      <p:sp>
        <p:nvSpPr>
          <p:cNvPr id="85" name="Rectangle 38">
            <a:extLst>
              <a:ext uri="{FF2B5EF4-FFF2-40B4-BE49-F238E27FC236}">
                <a16:creationId xmlns:a16="http://schemas.microsoft.com/office/drawing/2014/main" id="{407FDEC7-D8A2-42AA-A15A-093F69EAA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44" y="4601587"/>
            <a:ext cx="1081861" cy="325471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Virtualization Management</a:t>
            </a:r>
          </a:p>
        </p:txBody>
      </p:sp>
      <p:sp>
        <p:nvSpPr>
          <p:cNvPr id="86" name="Rectangle 38">
            <a:extLst>
              <a:ext uri="{FF2B5EF4-FFF2-40B4-BE49-F238E27FC236}">
                <a16:creationId xmlns:a16="http://schemas.microsoft.com/office/drawing/2014/main" id="{882B71D6-18DE-48DE-BFED-58BE0E51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572" y="5029649"/>
            <a:ext cx="2793116" cy="33122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Storage management </a:t>
            </a:r>
          </a:p>
        </p:txBody>
      </p:sp>
      <p:sp>
        <p:nvSpPr>
          <p:cNvPr id="87" name="Rectangle 38">
            <a:extLst>
              <a:ext uri="{FF2B5EF4-FFF2-40B4-BE49-F238E27FC236}">
                <a16:creationId xmlns:a16="http://schemas.microsoft.com/office/drawing/2014/main" id="{544CC210-A7F5-40BB-BA43-787D34673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47" y="5008729"/>
            <a:ext cx="1253728" cy="37061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Link Monitoring</a:t>
            </a:r>
          </a:p>
        </p:txBody>
      </p:sp>
      <p:sp>
        <p:nvSpPr>
          <p:cNvPr id="88" name="Rectangle 38">
            <a:extLst>
              <a:ext uri="{FF2B5EF4-FFF2-40B4-BE49-F238E27FC236}">
                <a16:creationId xmlns:a16="http://schemas.microsoft.com/office/drawing/2014/main" id="{530931BB-8428-4731-8EE9-30DF636D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174" y="5008729"/>
            <a:ext cx="1099472" cy="367799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Network Management</a:t>
            </a:r>
          </a:p>
        </p:txBody>
      </p:sp>
      <p:sp>
        <p:nvSpPr>
          <p:cNvPr id="89" name="Rectangle 38">
            <a:extLst>
              <a:ext uri="{FF2B5EF4-FFF2-40B4-BE49-F238E27FC236}">
                <a16:creationId xmlns:a16="http://schemas.microsoft.com/office/drawing/2014/main" id="{6598A170-BC41-4FBA-9681-73A741C2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775" y="5008729"/>
            <a:ext cx="1710779" cy="364739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WAN Management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7B34DCB0-CF1B-4613-91D6-64FE23DB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626" y="6028055"/>
            <a:ext cx="6996339" cy="228091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Tools &amp; Automation</a:t>
            </a:r>
          </a:p>
        </p:txBody>
      </p:sp>
      <p:sp>
        <p:nvSpPr>
          <p:cNvPr id="91" name="Rectangle 38">
            <a:extLst>
              <a:ext uri="{FF2B5EF4-FFF2-40B4-BE49-F238E27FC236}">
                <a16:creationId xmlns:a16="http://schemas.microsoft.com/office/drawing/2014/main" id="{EBF4DF0B-BEA7-4091-A5DF-5E83B5EF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502" y="5407517"/>
            <a:ext cx="2215677" cy="57150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sz="1100" dirty="0"/>
              <a:t>Web-Proxy Management</a:t>
            </a:r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39E0376E-616F-4984-937B-35748B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596" y="5479741"/>
            <a:ext cx="1023472" cy="457855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Transition</a:t>
            </a:r>
          </a:p>
        </p:txBody>
      </p:sp>
      <p:sp>
        <p:nvSpPr>
          <p:cNvPr id="93" name="TextBox 47">
            <a:extLst>
              <a:ext uri="{FF2B5EF4-FFF2-40B4-BE49-F238E27FC236}">
                <a16:creationId xmlns:a16="http://schemas.microsoft.com/office/drawing/2014/main" id="{71B38091-DDF5-43A1-AA01-4D6A532BD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961" y="3730260"/>
            <a:ext cx="2206321" cy="268481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defPPr>
              <a:defRPr lang="en-US"/>
            </a:defPPr>
            <a:lvl1pPr algn="ctr" eaLnBrk="1" hangingPunct="1">
              <a:defRPr sz="11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Web Server Management</a:t>
            </a:r>
          </a:p>
        </p:txBody>
      </p:sp>
      <p:sp>
        <p:nvSpPr>
          <p:cNvPr id="94" name="Rectangle 38">
            <a:extLst>
              <a:ext uri="{FF2B5EF4-FFF2-40B4-BE49-F238E27FC236}">
                <a16:creationId xmlns:a16="http://schemas.microsoft.com/office/drawing/2014/main" id="{2618E1FC-00D2-47B9-888F-E31A5D51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625" y="5479741"/>
            <a:ext cx="1534987" cy="457855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dirty="0"/>
              <a:t>Wireless Controller Management</a:t>
            </a:r>
          </a:p>
        </p:txBody>
      </p:sp>
      <p:sp>
        <p:nvSpPr>
          <p:cNvPr id="95" name="Rectangle 38">
            <a:extLst>
              <a:ext uri="{FF2B5EF4-FFF2-40B4-BE49-F238E27FC236}">
                <a16:creationId xmlns:a16="http://schemas.microsoft.com/office/drawing/2014/main" id="{9C853D93-AFA2-4B50-8674-048644F0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500" y="4536579"/>
            <a:ext cx="2191023" cy="37061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/>
          <a:p>
            <a:pPr algn="ctr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OS Hardening</a:t>
            </a:r>
          </a:p>
        </p:txBody>
      </p:sp>
      <p:sp>
        <p:nvSpPr>
          <p:cNvPr id="96" name="Rectangle 38">
            <a:extLst>
              <a:ext uri="{FF2B5EF4-FFF2-40B4-BE49-F238E27FC236}">
                <a16:creationId xmlns:a16="http://schemas.microsoft.com/office/drawing/2014/main" id="{5D54CE41-F8AC-4057-B700-ED4AF58B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510" y="4081815"/>
            <a:ext cx="2797558" cy="46876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119967" tIns="59983" rIns="119967" bIns="599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System (Windows, Linux, IBM-AIX) Administration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54A4-4AF6-4616-AD1D-6A8FE80C0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Scope understanding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5882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22641" y="828507"/>
          <a:ext cx="3406468" cy="554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86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Out of Scope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22" marR="30922" marT="31715" marB="31715" vert="vert270" anchor="ctr">
                    <a:solidFill>
                      <a:srgbClr val="FD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Desktop/Laptop Management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Any Application Development &amp; Maintenance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Business application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Database Management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Mobile Device Management (including Applications)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Annual Maintenance Contract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Web Development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Ecommerce Development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Hardware/Software procurement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Platform Migration</a:t>
                      </a:r>
                    </a:p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CAPEX Purchase and consumable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922" marR="30922" marT="31715" marB="3171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hlinkClick r:id="rId2"/>
          </p:cNvPr>
          <p:cNvGraphicFramePr>
            <a:graphicFrameLocks noGrp="1"/>
          </p:cNvGraphicFramePr>
          <p:nvPr/>
        </p:nvGraphicFramePr>
        <p:xfrm>
          <a:off x="398285" y="770053"/>
          <a:ext cx="3306099" cy="5939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6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In Scope Services (High Level)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628" marR="31628" marT="32439" marB="32439" vert="vert270" anchor="ctr">
                    <a:solidFill>
                      <a:srgbClr val="93C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Data Centre &amp; DR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Server MS Windows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Server Linux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IBM-AIX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Active Directory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Web Server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Virtualization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MS Exchange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Google Suite Services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Enterprise DNS Server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Storage &amp; SAN Switches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Backup and Recovery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Network Management &amp; Administration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DC-DR Drill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Database Management – Optional 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endParaRPr lang="en-GB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None/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WAN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Router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Link Monitoring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Riverbed WAN optimization Management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4505" algn="l"/>
                          <a:tab pos="457200" algn="l"/>
                        </a:tabLst>
                      </a:pP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  <a:p>
                      <a:pPr marR="0" algn="just" rtl="0"/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Network Security &amp; Administration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Patch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Anti-Virus/DLP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Web-Proxy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da-DK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OS Hardening, VA/PT for Web Server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Firewall/IPS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Websense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 Web-Proxy Administration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Cisco ACS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Wireless Controller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Cisco ISE Management</a:t>
                      </a:r>
                    </a:p>
                  </a:txBody>
                  <a:tcPr marL="31628" marR="31628" marT="32439" marB="32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21075" y="770055"/>
          <a:ext cx="3236975" cy="5647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0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In Scope Services (High Level)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628" marR="31628" marT="32439" marB="32439" vert="vert270" anchor="ctr">
                    <a:solidFill>
                      <a:srgbClr val="93CED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Monitoring tool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24x7 IT Monitoring &amp; Management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NOC/SOC Operations</a:t>
                      </a:r>
                    </a:p>
                    <a:p>
                      <a:pPr marR="0" algn="just" rtl="0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MIS Reporting (Asset </a:t>
                      </a:r>
                      <a:r>
                        <a:rPr lang="en-US" sz="12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Sw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/Hw, &amp; SLA) 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ITIL Service Management Framework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Request Fulfillment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Incident Management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Problem Management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Change/Management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Vendor Management</a:t>
                      </a:r>
                    </a:p>
                    <a:p>
                      <a:pPr marL="0" marR="0" algn="just" defTabSz="685800" rtl="0" eaLnBrk="1" latinLnBrk="0" hangingPunct="1">
                        <a:buClr>
                          <a:srgbClr val="000000"/>
                        </a:buClr>
                        <a:buFont typeface="Webdings"/>
                        <a:buChar char="4"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Service Level Management</a:t>
                      </a:r>
                    </a:p>
                    <a:p>
                      <a:pPr marL="0" marR="0" lvl="0" indent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ebdings"/>
                        <a:buNone/>
                        <a:tabLst>
                          <a:tab pos="342900" algn="l"/>
                        </a:tabLst>
                      </a:pPr>
                      <a:endParaRPr lang="en-US" sz="1200" b="0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</a:tabLst>
                        <a:defRPr/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Ticketing &amp; Monitoring Tools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ebdings"/>
                        <a:buChar char=""/>
                        <a:tabLst>
                          <a:tab pos="342900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Service Now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ebdings"/>
                        <a:buChar char=""/>
                        <a:tabLst>
                          <a:tab pos="342900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ea typeface="+mn-ea"/>
                          <a:cs typeface="Arial" panose="020B0604020202020204" pitchFamily="34" charset="0"/>
                        </a:rPr>
                        <a:t>24x7 IT Monitoring &amp; Management Tools – CA UIM, CA Spectrum, CA Network flow analysis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ebdings"/>
                        <a:buNone/>
                        <a:tabLst>
                          <a:tab pos="342900" algn="l"/>
                        </a:tabLst>
                        <a:defRPr/>
                      </a:pPr>
                      <a:endParaRPr lang="en-US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</a:tabLst>
                        <a:defRPr/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Reports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itchFamily="34" charset="0"/>
                          <a:cs typeface="Arial" panose="020B0604020202020204" pitchFamily="34" charset="0"/>
                        </a:rPr>
                        <a:t>MIS Reports(Asset SW/HW &amp; SLA)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628" marR="31628" marT="32439" marB="32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ENGAGEMENT: IN SCOPE &amp; OUT OF SCOPE (DETAILED) </a:t>
            </a:r>
          </a:p>
        </p:txBody>
      </p:sp>
    </p:spTree>
    <p:extLst>
      <p:ext uri="{BB962C8B-B14F-4D97-AF65-F5344CB8AC3E}">
        <p14:creationId xmlns:p14="http://schemas.microsoft.com/office/powerpoint/2010/main" val="360985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20ACFE-A213-4C56-B4F4-A644FE83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Window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84F7AD-883E-4AA6-8943-7882CE7498A8}"/>
              </a:ext>
            </a:extLst>
          </p:cNvPr>
          <p:cNvGraphicFramePr>
            <a:graphicFrameLocks noGrp="1"/>
          </p:cNvGraphicFramePr>
          <p:nvPr/>
        </p:nvGraphicFramePr>
        <p:xfrm>
          <a:off x="402625" y="1155018"/>
          <a:ext cx="10798775" cy="5169582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785411">
                  <a:extLst>
                    <a:ext uri="{9D8B030D-6E8A-4147-A177-3AD203B41FA5}">
                      <a16:colId xmlns:a16="http://schemas.microsoft.com/office/drawing/2014/main" val="2809497373"/>
                    </a:ext>
                  </a:extLst>
                </a:gridCol>
                <a:gridCol w="2652827">
                  <a:extLst>
                    <a:ext uri="{9D8B030D-6E8A-4147-A177-3AD203B41FA5}">
                      <a16:colId xmlns:a16="http://schemas.microsoft.com/office/drawing/2014/main" val="232270727"/>
                    </a:ext>
                  </a:extLst>
                </a:gridCol>
                <a:gridCol w="3018733">
                  <a:extLst>
                    <a:ext uri="{9D8B030D-6E8A-4147-A177-3AD203B41FA5}">
                      <a16:colId xmlns:a16="http://schemas.microsoft.com/office/drawing/2014/main" val="1838901891"/>
                    </a:ext>
                  </a:extLst>
                </a:gridCol>
                <a:gridCol w="2341804">
                  <a:extLst>
                    <a:ext uri="{9D8B030D-6E8A-4147-A177-3AD203B41FA5}">
                      <a16:colId xmlns:a16="http://schemas.microsoft.com/office/drawing/2014/main" val="1045404468"/>
                    </a:ext>
                  </a:extLst>
                </a:gridCol>
              </a:tblGrid>
              <a:tr h="608239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Service Window and Locations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98535"/>
                  </a:ext>
                </a:extLst>
              </a:tr>
              <a:tr h="608239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Location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Location Count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>
                          <a:effectLst/>
                          <a:latin typeface="Trebuchet MS" pitchFamily="34" charset="0"/>
                        </a:rPr>
                        <a:t>Service Window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>
                          <a:effectLst/>
                          <a:latin typeface="Trebuchet MS" pitchFamily="34" charset="0"/>
                        </a:rPr>
                        <a:t>Support Type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4603"/>
                  </a:ext>
                </a:extLst>
              </a:tr>
              <a:tr h="139053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Primary DC – On Premise, Mumbai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24 x 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Hybrid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18390"/>
                  </a:ext>
                </a:extLst>
              </a:tr>
              <a:tr h="136425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Near</a:t>
                      </a:r>
                      <a:r>
                        <a:rPr lang="en-IN" sz="1600" u="none" strike="noStrike" baseline="0" dirty="0">
                          <a:effectLst/>
                          <a:latin typeface="Trebuchet MS" pitchFamily="34" charset="0"/>
                        </a:rPr>
                        <a:t> Site – </a:t>
                      </a:r>
                      <a:r>
                        <a:rPr lang="en-IN" sz="1600" u="none" strike="noStrike" baseline="0" dirty="0" err="1">
                          <a:effectLst/>
                          <a:latin typeface="Trebuchet MS" pitchFamily="34" charset="0"/>
                        </a:rPr>
                        <a:t>Netmagic</a:t>
                      </a:r>
                      <a:r>
                        <a:rPr lang="en-IN" sz="1600" u="none" strike="noStrike" baseline="0" dirty="0">
                          <a:effectLst/>
                          <a:latin typeface="Trebuchet MS" pitchFamily="34" charset="0"/>
                        </a:rPr>
                        <a:t>, Mumbai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24 x 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Remote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263524"/>
                  </a:ext>
                </a:extLst>
              </a:tr>
              <a:tr h="1198322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Location-NOC Support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400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kern="1200" dirty="0">
                          <a:effectLst/>
                          <a:latin typeface="Trebuchet MS" pitchFamily="34" charset="0"/>
                        </a:rPr>
                        <a:t>24 x 7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u="none" strike="noStrike" dirty="0">
                          <a:effectLst/>
                          <a:latin typeface="Trebuchet MS" pitchFamily="34" charset="0"/>
                        </a:rPr>
                        <a:t>Remote/On-demand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6564" marR="6564" marT="6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1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1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0052" y="3342810"/>
            <a:ext cx="4800873" cy="260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56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081" y="1416845"/>
            <a:ext cx="5270082" cy="475900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75" y="4903421"/>
            <a:ext cx="215256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891540"/>
            <a:r>
              <a:rPr lang="en-US" sz="1300" b="1" dirty="0">
                <a:solidFill>
                  <a:srgbClr val="C0504D"/>
                </a:solidFill>
              </a:rPr>
              <a:t>100+ </a:t>
            </a:r>
            <a:r>
              <a:rPr lang="en-US" sz="13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6816" y="5293387"/>
            <a:ext cx="2057493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891540"/>
            <a:r>
              <a:rPr lang="en-US" sz="1300" b="1" dirty="0">
                <a:solidFill>
                  <a:srgbClr val="C0504D"/>
                </a:solidFill>
              </a:rPr>
              <a:t>80+ </a:t>
            </a:r>
            <a:r>
              <a:rPr lang="en-US" sz="13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66202" y="4847673"/>
            <a:ext cx="2057493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891540"/>
            <a:r>
              <a:rPr lang="en-US" sz="1300" b="1" dirty="0">
                <a:solidFill>
                  <a:srgbClr val="C0504D"/>
                </a:solidFill>
              </a:rPr>
              <a:t>35+ </a:t>
            </a:r>
            <a:r>
              <a:rPr lang="en-US" sz="13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0799" y="2808093"/>
            <a:ext cx="22267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91540"/>
            <a:r>
              <a:rPr lang="en-US" sz="1300" b="1" dirty="0">
                <a:solidFill>
                  <a:srgbClr val="C0504D"/>
                </a:solidFill>
              </a:rPr>
              <a:t>300+ </a:t>
            </a:r>
            <a:r>
              <a:rPr lang="en-US" sz="13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3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7" y="1969433"/>
            <a:ext cx="985416" cy="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465082" y="4057733"/>
            <a:ext cx="2295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13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3109756" y="4049242"/>
            <a:ext cx="2268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13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801158" y="1518350"/>
            <a:ext cx="2268347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1540"/>
            <a:r>
              <a:rPr lang="en-IN" sz="1365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993219" y="2815038"/>
            <a:ext cx="222679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91540"/>
            <a:r>
              <a:rPr lang="en-US" sz="13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891540"/>
            <a:r>
              <a:rPr lang="en-US" sz="1300" dirty="0">
                <a:solidFill>
                  <a:prstClr val="black"/>
                </a:solidFill>
              </a:rPr>
              <a:t>Marquee logos in </a:t>
            </a:r>
            <a:r>
              <a:rPr lang="en-US" sz="13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7759" y="1972080"/>
            <a:ext cx="969584" cy="8515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38200" y="1416844"/>
            <a:ext cx="5382478" cy="4724395"/>
            <a:chOff x="4514850" y="800100"/>
            <a:chExt cx="4183203" cy="4171950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3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1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1540"/>
              <a:r>
                <a:rPr lang="en-US" sz="13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78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1540"/>
              <a:r>
                <a:rPr lang="en-US" sz="1300" b="1" dirty="0">
                  <a:solidFill>
                    <a:srgbClr val="C0504D"/>
                  </a:solidFill>
                </a:rPr>
                <a:t>3000+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1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1540"/>
              <a:r>
                <a:rPr lang="en-US" sz="1300" b="1" dirty="0">
                  <a:solidFill>
                    <a:srgbClr val="C0504D"/>
                  </a:solidFill>
                </a:rPr>
                <a:t>5000+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1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1540"/>
              <a:r>
                <a:rPr lang="en-US" sz="1300" b="1" dirty="0">
                  <a:solidFill>
                    <a:srgbClr val="C0504D"/>
                  </a:solidFill>
                </a:rPr>
                <a:t>4500+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Private bank</a:t>
              </a:r>
            </a:p>
            <a:p>
              <a:pPr defTabSz="891540"/>
              <a:r>
                <a:rPr lang="en-US" sz="13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26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IN" sz="1365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5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IN" sz="13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61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US" sz="13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891540"/>
              <a:r>
                <a:rPr lang="en-US" sz="13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866323" y="1062995"/>
            <a:ext cx="2154555" cy="1451929"/>
            <a:chOff x="3661002" y="751746"/>
            <a:chExt cx="1657350" cy="1116868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37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91540"/>
              <a:r>
                <a:rPr lang="en-US" sz="13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891540"/>
              <a:r>
                <a:rPr lang="en-US" sz="1300" dirty="0">
                  <a:solidFill>
                    <a:prstClr val="black"/>
                  </a:solidFill>
                </a:rPr>
                <a:t>Revenue from </a:t>
              </a:r>
              <a:r>
                <a:rPr lang="en-US" sz="13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3059905" y="5489927"/>
            <a:ext cx="2982756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891540"/>
            <a:r>
              <a:rPr lang="en-US" sz="13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3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2064" y="5729492"/>
            <a:ext cx="253464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891540"/>
            <a:r>
              <a:rPr lang="en-US" sz="1300" b="1" dirty="0">
                <a:solidFill>
                  <a:srgbClr val="C0504D"/>
                </a:solidFill>
              </a:rPr>
              <a:t>20+ </a:t>
            </a:r>
            <a:r>
              <a:rPr lang="en-US" sz="13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5B342-8BBB-4CDE-B94B-C48997010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Volumetric details – part 1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140" y="990599"/>
          <a:ext cx="10903861" cy="5486411"/>
        </p:xfrm>
        <a:graphic>
          <a:graphicData uri="http://schemas.openxmlformats.org/drawingml/2006/table">
            <a:tbl>
              <a:tblPr/>
              <a:tblGrid>
                <a:gridCol w="332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664">
                <a:tc gridSpan="6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Approx Volumetric of infra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Service Category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Technology Covered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DC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Other Locations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Total Qty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64">
                <a:tc rowSpan="11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Server Management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IBM AIX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 Server - Windows OS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129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129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Physical Server Windows OS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Physical Server Windows 7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 Server -RHEL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Physical Server RHEL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 Cent OS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Physical Cent OS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 Server -Suse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 Server - Ubuntu 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Other Linux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66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Virtualisation Management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VMWare Host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66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Database Management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MS SQL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664">
                <a:tc rowSpan="3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Microsoft &amp; Other Standard Applications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AD/DNS/DHCP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MS Exchange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Google Suite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691" marR="14691" marT="7217" marB="721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703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34DDF-C3B1-4BD1-903A-BC86E6816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Volumetric details – part 2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0627" y="990606"/>
          <a:ext cx="10918373" cy="5638793"/>
        </p:xfrm>
        <a:graphic>
          <a:graphicData uri="http://schemas.openxmlformats.org/drawingml/2006/table">
            <a:tbl>
              <a:tblPr/>
              <a:tblGrid>
                <a:gridCol w="333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369">
                <a:tc gridSpan="6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Approx Volumetric of infra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Service Category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Technology Covered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DC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Other Locations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Total Qty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69">
                <a:tc rowSpan="7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Network &amp; Security Management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Network Switches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Router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434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Firewall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IPS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Cisco ACS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Websense Web proxy - V5000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Riverbed WAN Optimisation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69">
                <a:tc rowSpan="4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Storage (TB)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IBM XIV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239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IBM V3700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Netapps - FAS2650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Dell Compellanet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6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Link Monitoring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MPLS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69"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Webserver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 for OS Hardening, VA/PT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IIS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Apache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3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8324" marR="8324" marT="4089" marB="40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143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B0FE7-CC46-4346-8806-53AD69506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 methodology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A8C80-14A0-47A4-87B2-DDB9BBF780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85" y="949163"/>
            <a:ext cx="10969246" cy="5604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55D5B-7326-4C0E-88F7-E058C4723974}"/>
              </a:ext>
            </a:extLst>
          </p:cNvPr>
          <p:cNvSpPr txBox="1"/>
          <p:nvPr/>
        </p:nvSpPr>
        <p:spPr>
          <a:xfrm>
            <a:off x="9541715" y="1752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STABILIZATION</a:t>
            </a:r>
          </a:p>
        </p:txBody>
      </p:sp>
    </p:spTree>
    <p:extLst>
      <p:ext uri="{BB962C8B-B14F-4D97-AF65-F5344CB8AC3E}">
        <p14:creationId xmlns:p14="http://schemas.microsoft.com/office/powerpoint/2010/main" val="1124455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4EA79-7F83-401F-851B-3DA5EAD4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35767"/>
            <a:ext cx="9799920" cy="400110"/>
          </a:xfrm>
        </p:spPr>
        <p:txBody>
          <a:bodyPr/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Integrated service delivery model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latin typeface="Trebuchet MS" pitchFamily="34" charset="0"/>
              </a:rPr>
              <a:pPr/>
              <a:t>63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512" y="1210938"/>
            <a:ext cx="3467100" cy="597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>
              <a:lnSpc>
                <a:spcPct val="150000"/>
              </a:lnSpc>
              <a:buSzPct val="120000"/>
              <a:buFont typeface="Courier New" pitchFamily="49" charset="0"/>
              <a:buChar char="o"/>
              <a:defRPr/>
            </a:pPr>
            <a:r>
              <a:rPr lang="en-US" sz="1100" b="1" dirty="0">
                <a:latin typeface="Trebuchet MS" pitchFamily="34" charset="0"/>
                <a:cs typeface="Arial" pitchFamily="34" charset="0"/>
              </a:rPr>
              <a:t>Risk mitigated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Transition of Services </a:t>
            </a:r>
          </a:p>
          <a:p>
            <a:pPr marL="299915" indent="-299915">
              <a:lnSpc>
                <a:spcPct val="150000"/>
              </a:lnSpc>
              <a:buSzPct val="120000"/>
              <a:buFont typeface="Courier New" pitchFamily="49" charset="0"/>
              <a:buChar char="o"/>
              <a:defRPr/>
            </a:pPr>
            <a:r>
              <a:rPr lang="en-US" sz="1100" b="1" dirty="0">
                <a:latin typeface="Trebuchet MS" pitchFamily="34" charset="0"/>
                <a:cs typeface="Arial" pitchFamily="34" charset="0"/>
              </a:rPr>
              <a:t>Process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standardization</a:t>
            </a:r>
          </a:p>
        </p:txBody>
      </p:sp>
      <p:sp>
        <p:nvSpPr>
          <p:cNvPr id="57" name="TextBox 64"/>
          <p:cNvSpPr txBox="1">
            <a:spLocks noChangeArrowheads="1"/>
          </p:cNvSpPr>
          <p:nvPr/>
        </p:nvSpPr>
        <p:spPr bwMode="auto">
          <a:xfrm>
            <a:off x="451512" y="914400"/>
            <a:ext cx="1882140" cy="290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>
              <a:defRPr/>
            </a:pP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Solution drivers</a:t>
            </a:r>
          </a:p>
        </p:txBody>
      </p:sp>
      <p:sp>
        <p:nvSpPr>
          <p:cNvPr id="58" name="Rectangle 112"/>
          <p:cNvSpPr>
            <a:spLocks noChangeArrowheads="1"/>
          </p:cNvSpPr>
          <p:nvPr/>
        </p:nvSpPr>
        <p:spPr bwMode="auto">
          <a:xfrm>
            <a:off x="451512" y="3535037"/>
            <a:ext cx="3481546" cy="628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394"/>
              </a:spcBef>
              <a:spcAft>
                <a:spcPts val="656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b="1" dirty="0">
                <a:latin typeface="Trebuchet MS" pitchFamily="34" charset="0"/>
                <a:cs typeface="Arial" pitchFamily="34" charset="0"/>
              </a:rPr>
              <a:t>Single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point of contact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 and SLA based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Service Ownership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 across the entire Data Centre Network </a:t>
            </a:r>
          </a:p>
        </p:txBody>
      </p:sp>
      <p:sp>
        <p:nvSpPr>
          <p:cNvPr id="59" name="TextBox 60"/>
          <p:cNvSpPr txBox="1">
            <a:spLocks noChangeArrowheads="1"/>
          </p:cNvSpPr>
          <p:nvPr/>
        </p:nvSpPr>
        <p:spPr bwMode="auto">
          <a:xfrm>
            <a:off x="451512" y="1882043"/>
            <a:ext cx="2476500" cy="290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50" b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Trebuchet MS" pitchFamily="34" charset="0"/>
              </a:rPr>
              <a:t>Solution Highlights</a:t>
            </a:r>
          </a:p>
        </p:txBody>
      </p:sp>
      <p:sp>
        <p:nvSpPr>
          <p:cNvPr id="60" name="Rectangle 112"/>
          <p:cNvSpPr>
            <a:spLocks noChangeArrowheads="1"/>
          </p:cNvSpPr>
          <p:nvPr/>
        </p:nvSpPr>
        <p:spPr bwMode="auto">
          <a:xfrm>
            <a:off x="451512" y="3987794"/>
            <a:ext cx="3481546" cy="7982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656"/>
              </a:spcBef>
              <a:spcAft>
                <a:spcPts val="1050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itchFamily="34" charset="0"/>
              </a:rPr>
              <a:t>Consistent  Service experience  through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Service Management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 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Office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 (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SMO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) to  implement  and ensure ITIL process  and compliance</a:t>
            </a:r>
          </a:p>
        </p:txBody>
      </p:sp>
      <p:sp>
        <p:nvSpPr>
          <p:cNvPr id="61" name="Rectangle 112"/>
          <p:cNvSpPr>
            <a:spLocks noChangeArrowheads="1"/>
          </p:cNvSpPr>
          <p:nvPr/>
        </p:nvSpPr>
        <p:spPr bwMode="auto">
          <a:xfrm>
            <a:off x="451512" y="4594441"/>
            <a:ext cx="3481546" cy="459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656"/>
              </a:spcBef>
              <a:spcAft>
                <a:spcPts val="1050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itchFamily="34" charset="0"/>
              </a:rPr>
              <a:t>Covers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range of devices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 from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leading vendors 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supporting various business needs</a:t>
            </a: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451512" y="5047199"/>
            <a:ext cx="3481546" cy="459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656"/>
              </a:spcBef>
              <a:spcAft>
                <a:spcPts val="1050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Single point of ownership – </a:t>
            </a: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End to End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SLA Based Delivery</a:t>
            </a:r>
          </a:p>
        </p:txBody>
      </p:sp>
      <p:sp>
        <p:nvSpPr>
          <p:cNvPr id="63" name="Rectangle 112"/>
          <p:cNvSpPr>
            <a:spLocks noChangeArrowheads="1"/>
          </p:cNvSpPr>
          <p:nvPr/>
        </p:nvSpPr>
        <p:spPr bwMode="auto">
          <a:xfrm>
            <a:off x="451512" y="5499956"/>
            <a:ext cx="3481546" cy="459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656"/>
              </a:spcBef>
              <a:spcAft>
                <a:spcPts val="1050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Delivery using ITIL V3 Compliant Process framework</a:t>
            </a:r>
          </a:p>
        </p:txBody>
      </p:sp>
      <p:sp>
        <p:nvSpPr>
          <p:cNvPr id="64" name="Rectangle 112"/>
          <p:cNvSpPr>
            <a:spLocks noChangeArrowheads="1"/>
          </p:cNvSpPr>
          <p:nvPr/>
        </p:nvSpPr>
        <p:spPr bwMode="auto">
          <a:xfrm>
            <a:off x="451512" y="5952710"/>
            <a:ext cx="3481546" cy="7982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656"/>
              </a:spcBef>
              <a:spcAft>
                <a:spcPts val="1050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Maximizing Hybrid monitoring and management of L1 and L2 Operations with optimal presence at </a:t>
            </a: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Onsite / Datacenters 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for co-ordination and touch service</a:t>
            </a:r>
          </a:p>
        </p:txBody>
      </p:sp>
      <p:sp>
        <p:nvSpPr>
          <p:cNvPr id="65" name="Rectangle 112"/>
          <p:cNvSpPr>
            <a:spLocks noChangeArrowheads="1"/>
          </p:cNvSpPr>
          <p:nvPr/>
        </p:nvSpPr>
        <p:spPr bwMode="auto">
          <a:xfrm>
            <a:off x="451512" y="2185264"/>
            <a:ext cx="3481546" cy="628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394"/>
              </a:spcBef>
              <a:spcAft>
                <a:spcPts val="656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itchFamily="34" charset="0"/>
              </a:rPr>
              <a:t>This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Integrated Service Delivery Model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provides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tiered operations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for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onsite team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with </a:t>
            </a:r>
            <a:r>
              <a:rPr lang="en-US" sz="1100" b="1" dirty="0">
                <a:latin typeface="Trebuchet MS" pitchFamily="34" charset="0"/>
                <a:cs typeface="Arial" pitchFamily="34" charset="0"/>
              </a:rPr>
              <a:t>clear ownership </a:t>
            </a:r>
            <a:r>
              <a:rPr lang="en-US" sz="1100" dirty="0">
                <a:latin typeface="Trebuchet MS" pitchFamily="34" charset="0"/>
                <a:cs typeface="Arial" pitchFamily="34" charset="0"/>
              </a:rPr>
              <a:t>boundaries</a:t>
            </a:r>
          </a:p>
        </p:txBody>
      </p:sp>
      <p:sp>
        <p:nvSpPr>
          <p:cNvPr id="66" name="Rectangle 112"/>
          <p:cNvSpPr>
            <a:spLocks noChangeArrowheads="1"/>
          </p:cNvSpPr>
          <p:nvPr/>
        </p:nvSpPr>
        <p:spPr bwMode="auto">
          <a:xfrm>
            <a:off x="451512" y="2791910"/>
            <a:ext cx="3481546" cy="7982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9967" tIns="59983" rIns="119967" bIns="59983">
            <a:spAutoFit/>
          </a:bodyPr>
          <a:lstStyle/>
          <a:p>
            <a:pPr marL="299915" indent="-299915" eaLnBrk="0" hangingPunct="0">
              <a:spcBef>
                <a:spcPts val="394"/>
              </a:spcBef>
              <a:spcAft>
                <a:spcPts val="656"/>
              </a:spcAft>
              <a:buSzPts val="1200"/>
              <a:buFont typeface="Courier New" pitchFamily="49" charset="0"/>
              <a:buChar char="o"/>
              <a:defRPr/>
            </a:pPr>
            <a:r>
              <a:rPr lang="en-US" sz="1100" dirty="0">
                <a:latin typeface="Trebuchet MS" pitchFamily="34" charset="0"/>
                <a:cs typeface="Arial" pitchFamily="34" charset="0"/>
              </a:rPr>
              <a:t>Onsite based Integrated Service Delivery Model leveraging cross tower synergies between Service Desk and  Tier-1 DC Operations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7234" y="1011854"/>
            <a:ext cx="7006110" cy="361302"/>
          </a:xfrm>
          <a:prstGeom prst="rect">
            <a:avLst/>
          </a:prstGeom>
          <a:solidFill>
            <a:srgbClr val="E7B8B7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 descr="10%"/>
          <p:cNvSpPr txBox="1">
            <a:spLocks noChangeArrowheads="1"/>
          </p:cNvSpPr>
          <p:nvPr/>
        </p:nvSpPr>
        <p:spPr bwMode="auto">
          <a:xfrm>
            <a:off x="4434995" y="990603"/>
            <a:ext cx="3440431" cy="400536"/>
          </a:xfrm>
          <a:prstGeom prst="rect">
            <a:avLst/>
          </a:prstGeom>
          <a:solidFill>
            <a:srgbClr val="E7B8B7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19967" tIns="59983" rIns="119967" bIns="59983"/>
          <a:lstStyle/>
          <a:p>
            <a:pPr marL="152041" indent="-152041" algn="ctr">
              <a:buClr>
                <a:schemeClr val="hlink"/>
              </a:buClr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Hybrid managed Delivery Model</a:t>
            </a:r>
          </a:p>
          <a:p>
            <a:pPr marL="152041" indent="-152041" algn="ctr">
              <a:buClr>
                <a:schemeClr val="hlink"/>
              </a:buClr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Pro-active 24x7 Monitoring and Management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421157" y="1443769"/>
            <a:ext cx="6979319" cy="501897"/>
            <a:chOff x="1040" y="1164"/>
            <a:chExt cx="3461" cy="400"/>
          </a:xfrm>
          <a:solidFill>
            <a:srgbClr val="FDD5B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40" y="1164"/>
              <a:ext cx="3461" cy="400"/>
            </a:xfrm>
            <a:prstGeom prst="rect">
              <a:avLst/>
            </a:prstGeom>
            <a:grpFill/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100" dirty="0">
                <a:latin typeface="Trebuchet M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546" y="840"/>
              <a:ext cx="188" cy="9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sz="1100" b="1" dirty="0">
                  <a:latin typeface="Trebuchet MS" pitchFamily="34" charset="0"/>
                  <a:cs typeface="Arial" panose="020B0604020202020204" pitchFamily="34" charset="0"/>
                </a:rPr>
                <a:t>NCDEX Users</a:t>
              </a: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670748" y="2094415"/>
            <a:ext cx="3146198" cy="3187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Infra. Monitoring Team (Sify,  Chennai)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421160" y="2094414"/>
            <a:ext cx="3207777" cy="318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Service Desk (NCDEX, Kanjurmarg)</a:t>
            </a: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 rot="16200000">
            <a:off x="6726704" y="1067843"/>
            <a:ext cx="1855545" cy="6413656"/>
          </a:xfrm>
          <a:prstGeom prst="rect">
            <a:avLst/>
          </a:prstGeom>
          <a:solidFill>
            <a:schemeClr val="bg1"/>
          </a:solidFill>
          <a:ln w="28575" cap="rnd" algn="ctr">
            <a:solidFill>
              <a:srgbClr val="A50021"/>
            </a:solidFill>
            <a:prstDash val="sysDot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 rot="16200000">
            <a:off x="6940796" y="976123"/>
            <a:ext cx="1395144" cy="63452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none" lIns="119967" tIns="59983" rIns="119967" bIns="59983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421155" y="2460620"/>
            <a:ext cx="3211729" cy="875916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Categorize, Prioritize, &amp; Respond 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Initial diagnosis Incident Escalation, Investigation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&amp; diagnosis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  Resolution and recovery, Incident closure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RCA, faults, Configuration, and Performance</a:t>
            </a:r>
          </a:p>
        </p:txBody>
      </p:sp>
      <p:sp>
        <p:nvSpPr>
          <p:cNvPr id="17" name="Text Box 54" descr="10%"/>
          <p:cNvSpPr txBox="1">
            <a:spLocks noChangeArrowheads="1"/>
          </p:cNvSpPr>
          <p:nvPr/>
        </p:nvSpPr>
        <p:spPr bwMode="auto">
          <a:xfrm>
            <a:off x="8156650" y="990600"/>
            <a:ext cx="2683937" cy="473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19967" tIns="59983" rIns="119967" bIns="59983">
            <a:spAutoFit/>
          </a:bodyPr>
          <a:lstStyle/>
          <a:p>
            <a:pPr marL="152041" indent="-152041" algn="ctr">
              <a:buClr>
                <a:schemeClr val="hlink"/>
              </a:buClr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Cross Leveraged Team</a:t>
            </a:r>
          </a:p>
          <a:p>
            <a:pPr marL="152041" indent="-152041" algn="ctr">
              <a:buClr>
                <a:schemeClr val="hlink"/>
              </a:buClr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ITIL Service Management Framework</a:t>
            </a:r>
          </a:p>
        </p:txBody>
      </p:sp>
      <p:sp>
        <p:nvSpPr>
          <p:cNvPr id="18" name="Rectangle 67"/>
          <p:cNvSpPr>
            <a:spLocks noChangeArrowheads="1"/>
          </p:cNvSpPr>
          <p:nvPr/>
        </p:nvSpPr>
        <p:spPr bwMode="auto">
          <a:xfrm>
            <a:off x="4444798" y="4846342"/>
            <a:ext cx="6395789" cy="313890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Troubleshooting of complex issues, Root cause analysis, Documentation,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Trend analysis and forecasting</a:t>
            </a:r>
          </a:p>
        </p:txBody>
      </p:sp>
      <p:sp>
        <p:nvSpPr>
          <p:cNvPr id="19" name="Rounded Rectangle 18"/>
          <p:cNvSpPr/>
          <p:nvPr/>
        </p:nvSpPr>
        <p:spPr bwMode="auto">
          <a:xfrm rot="16200000">
            <a:off x="3559848" y="2573168"/>
            <a:ext cx="1242120" cy="284615"/>
          </a:xfrm>
          <a:prstGeom prst="roundRect">
            <a:avLst/>
          </a:prstGeom>
          <a:solidFill>
            <a:srgbClr val="93CED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lIns="119967" tIns="59983" rIns="119967" bIns="59983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20" name="Rounded Rectangle 19"/>
          <p:cNvSpPr/>
          <p:nvPr/>
        </p:nvSpPr>
        <p:spPr bwMode="auto">
          <a:xfrm rot="16200000">
            <a:off x="3322724" y="4124766"/>
            <a:ext cx="1730191" cy="270774"/>
          </a:xfrm>
          <a:prstGeom prst="roundRect">
            <a:avLst/>
          </a:prstGeom>
          <a:solidFill>
            <a:srgbClr val="93CED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lIns="119967" tIns="59983" rIns="119967" bIns="59983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21" name="Rounded Rectangle 20"/>
          <p:cNvSpPr/>
          <p:nvPr/>
        </p:nvSpPr>
        <p:spPr bwMode="auto">
          <a:xfrm rot="16200000">
            <a:off x="3772119" y="5464089"/>
            <a:ext cx="831412" cy="270780"/>
          </a:xfrm>
          <a:prstGeom prst="roundRect">
            <a:avLst/>
          </a:prstGeom>
          <a:solidFill>
            <a:srgbClr val="93CED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lIns="119967" tIns="59983" rIns="119967" bIns="59983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Level 2/3</a:t>
            </a: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670750" y="2452447"/>
            <a:ext cx="3154102" cy="89085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Tools Hosting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Proactive Monitoring and Management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24 x 7 Management and Monitoring of tools </a:t>
            </a:r>
          </a:p>
          <a:p>
            <a:pPr marL="168707" indent="-168707">
              <a:buFont typeface="Arial" panose="020B0604020202020204" pitchFamily="34" charset="0"/>
              <a:buChar char="•"/>
            </a:pP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Configuration of tools dashboard, Process</a:t>
            </a:r>
          </a:p>
        </p:txBody>
      </p:sp>
      <p:pic>
        <p:nvPicPr>
          <p:cNvPr id="23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947" y="1486468"/>
            <a:ext cx="480278" cy="3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205" y="1464287"/>
            <a:ext cx="430866" cy="4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8378" y="1537148"/>
            <a:ext cx="511901" cy="3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64"/>
          <p:cNvSpPr txBox="1">
            <a:spLocks noChangeArrowheads="1"/>
          </p:cNvSpPr>
          <p:nvPr/>
        </p:nvSpPr>
        <p:spPr bwMode="auto">
          <a:xfrm>
            <a:off x="8077822" y="1899537"/>
            <a:ext cx="1043565" cy="2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19967" tIns="59983" rIns="119967" bIns="59983">
            <a:spAutoFit/>
          </a:bodyPr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Alerts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454805" y="5256492"/>
            <a:ext cx="6344488" cy="2737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Level 3 Operations (Remote Support)</a:t>
            </a:r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4468591" y="5542426"/>
            <a:ext cx="6322659" cy="314738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t"/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Project Mgmt.. 	Infrastructure PM Support, Project Services Co-ordination &amp; Support, 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454805" y="5819005"/>
            <a:ext cx="6344488" cy="196181"/>
          </a:xfrm>
          <a:prstGeom prst="rect">
            <a:avLst/>
          </a:prstGeom>
          <a:gradFill>
            <a:gsLst>
              <a:gs pos="45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tint val="66000"/>
                  <a:satMod val="160000"/>
                  <a:lumMod val="64000"/>
                </a:schemeClr>
              </a:gs>
              <a:gs pos="95500">
                <a:schemeClr val="accent6">
                  <a:lumMod val="40000"/>
                  <a:lumOff val="60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>
              <a:lnSpc>
                <a:spcPct val="90000"/>
              </a:lnSpc>
              <a:buClr>
                <a:srgbClr val="4E84C4"/>
              </a:buClr>
              <a:defRPr/>
            </a:pPr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Governance</a:t>
            </a: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5828390" y="1903330"/>
            <a:ext cx="3950922" cy="268115"/>
            <a:chOff x="1618" y="1326"/>
            <a:chExt cx="1999" cy="2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1618" y="1326"/>
              <a:ext cx="0" cy="20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100" dirty="0">
                <a:latin typeface="Trebuchet M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3617" y="1326"/>
              <a:ext cx="0" cy="20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100" dirty="0">
                <a:latin typeface="Trebuchet MS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7667045" y="5039061"/>
            <a:ext cx="0" cy="268115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2686" y="1698763"/>
            <a:ext cx="1661291" cy="2990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>
            <a:spAutoFit/>
          </a:bodyPr>
          <a:lstStyle/>
          <a:p>
            <a:pPr algn="ctr"/>
            <a:r>
              <a:rPr lang="en-US" sz="1100" b="1" dirty="0">
                <a:latin typeface="Trebuchet MS" pitchFamily="34" charset="0"/>
                <a:cs typeface="Arial" pitchFamily="34" charset="0"/>
              </a:rPr>
              <a:t>Single point of contact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65716" y="3692175"/>
            <a:ext cx="5253037" cy="114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7" tIns="59983" rIns="119967" bIns="59983" rtlCol="0" anchor="ctr"/>
          <a:lstStyle/>
          <a:p>
            <a:pPr algn="ctr"/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4474599" y="3386719"/>
            <a:ext cx="6320683" cy="2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b="1" dirty="0">
                <a:latin typeface="Trebuchet MS" pitchFamily="34" charset="0"/>
                <a:cs typeface="Arial" panose="020B0604020202020204" pitchFamily="34" charset="0"/>
              </a:rPr>
              <a:t>L2 Operations (Hybrid Support)</a:t>
            </a:r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 rot="16200000">
            <a:off x="4790301" y="3997475"/>
            <a:ext cx="1075134" cy="53784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Vendor Mgmt.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 rot="16200000">
            <a:off x="4206108" y="3997475"/>
            <a:ext cx="1075134" cy="53784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Server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39" name="Rectangle 56"/>
          <p:cNvSpPr>
            <a:spLocks noChangeArrowheads="1"/>
          </p:cNvSpPr>
          <p:nvPr/>
        </p:nvSpPr>
        <p:spPr bwMode="auto">
          <a:xfrm rot="16200000">
            <a:off x="5374493" y="3997475"/>
            <a:ext cx="1075134" cy="53784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Network Mgmt..</a:t>
            </a:r>
          </a:p>
        </p:txBody>
      </p:sp>
      <p:cxnSp>
        <p:nvCxnSpPr>
          <p:cNvPr id="40" name="AutoShape 33"/>
          <p:cNvCxnSpPr>
            <a:cxnSpLocks noChangeShapeType="1"/>
          </p:cNvCxnSpPr>
          <p:nvPr/>
        </p:nvCxnSpPr>
        <p:spPr bwMode="auto">
          <a:xfrm flipH="1">
            <a:off x="5006267" y="3589245"/>
            <a:ext cx="1976" cy="2108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65"/>
          <p:cNvSpPr>
            <a:spLocks noChangeArrowheads="1"/>
          </p:cNvSpPr>
          <p:nvPr/>
        </p:nvSpPr>
        <p:spPr bwMode="auto">
          <a:xfrm>
            <a:off x="7354216" y="4450192"/>
            <a:ext cx="1042419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Security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228907" y="4091670"/>
            <a:ext cx="1061353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Messaging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 services</a:t>
            </a:r>
          </a:p>
        </p:txBody>
      </p:sp>
      <p:sp>
        <p:nvSpPr>
          <p:cNvPr id="43" name="Rectangle 56"/>
          <p:cNvSpPr>
            <a:spLocks noChangeArrowheads="1"/>
          </p:cNvSpPr>
          <p:nvPr/>
        </p:nvSpPr>
        <p:spPr bwMode="auto">
          <a:xfrm>
            <a:off x="6229130" y="3740364"/>
            <a:ext cx="1073135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Infrastructure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Applications </a:t>
            </a:r>
            <a:r>
              <a:rPr lang="en-US" sz="1100" dirty="0" err="1">
                <a:latin typeface="Trebuchet MS" pitchFamily="34" charset="0"/>
                <a:cs typeface="Arial" panose="020B0604020202020204" pitchFamily="34" charset="0"/>
              </a:rPr>
              <a:t>Mgmt</a:t>
            </a:r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59"/>
          <p:cNvSpPr>
            <a:spLocks noChangeArrowheads="1"/>
          </p:cNvSpPr>
          <p:nvPr/>
        </p:nvSpPr>
        <p:spPr bwMode="auto">
          <a:xfrm>
            <a:off x="9644962" y="4262958"/>
            <a:ext cx="1135144" cy="547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Database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7335827" y="4091335"/>
            <a:ext cx="1060809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Storage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Mgmt.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554410" y="6369083"/>
            <a:ext cx="720808" cy="197574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4557254" y="6131400"/>
            <a:ext cx="720808" cy="197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2156" y="6325241"/>
            <a:ext cx="1672074" cy="29907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r>
              <a:rPr lang="en-IN" sz="1100" b="1" dirty="0">
                <a:latin typeface="Trebuchet MS" pitchFamily="34" charset="0"/>
                <a:cs typeface="Arial" panose="020B0604020202020204" pitchFamily="34" charset="0"/>
              </a:rPr>
              <a:t>SIFY Scope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05396" y="6087558"/>
            <a:ext cx="2546656" cy="29907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r>
              <a:rPr lang="en-IN" sz="1100" b="1" dirty="0">
                <a:latin typeface="Trebuchet MS" pitchFamily="34" charset="0"/>
                <a:cs typeface="Arial" panose="020B0604020202020204" pitchFamily="34" charset="0"/>
              </a:rPr>
              <a:t>NCDEX Scope</a:t>
            </a: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5911928" y="3245146"/>
            <a:ext cx="0" cy="268115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flipH="1">
            <a:off x="7491487" y="3196227"/>
            <a:ext cx="341940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35"/>
          <p:cNvSpPr>
            <a:spLocks noChangeShapeType="1"/>
          </p:cNvSpPr>
          <p:nvPr/>
        </p:nvSpPr>
        <p:spPr bwMode="auto">
          <a:xfrm flipH="1">
            <a:off x="7491486" y="2856021"/>
            <a:ext cx="341940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7" tIns="59983" rIns="119967" bIns="59983" anchor="ctr"/>
          <a:lstStyle/>
          <a:p>
            <a:endParaRPr lang="en-US" sz="1100" dirty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 rot="16200000">
            <a:off x="8185971" y="3985667"/>
            <a:ext cx="1075134" cy="53784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NOC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monitoring </a:t>
            </a:r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9644964" y="3694693"/>
            <a:ext cx="1135144" cy="568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Business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Applications</a:t>
            </a:r>
          </a:p>
        </p:txBody>
      </p:sp>
      <p:cxnSp>
        <p:nvCxnSpPr>
          <p:cNvPr id="55" name="AutoShape 33"/>
          <p:cNvCxnSpPr>
            <a:cxnSpLocks noChangeShapeType="1"/>
          </p:cNvCxnSpPr>
          <p:nvPr/>
        </p:nvCxnSpPr>
        <p:spPr bwMode="auto">
          <a:xfrm flipH="1">
            <a:off x="7887228" y="3585781"/>
            <a:ext cx="1976" cy="2108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7354216" y="3740464"/>
            <a:ext cx="1042419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Virtualization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Mgmt.</a:t>
            </a: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6251718" y="4465837"/>
            <a:ext cx="1042419" cy="333662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DC-DR Drill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Mgmt.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 rot="16200000">
            <a:off x="8783071" y="3996031"/>
            <a:ext cx="1075134" cy="537843"/>
          </a:xfrm>
          <a:prstGeom prst="rect">
            <a:avLst/>
          </a:prstGeom>
          <a:solidFill>
            <a:srgbClr val="C3D79B"/>
          </a:solidFill>
          <a:ln w="12700" algn="ctr">
            <a:solidFill>
              <a:srgbClr val="969696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7" tIns="59983" rIns="119967" bIns="59983" anchor="ctr"/>
          <a:lstStyle/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Backup </a:t>
            </a:r>
          </a:p>
          <a:p>
            <a:pPr algn="ctr"/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70" name="Rounded Rectangle 69"/>
          <p:cNvSpPr/>
          <p:nvPr/>
        </p:nvSpPr>
        <p:spPr bwMode="auto">
          <a:xfrm rot="5400000">
            <a:off x="8977180" y="3941087"/>
            <a:ext cx="3961427" cy="18677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9" tIns="59985" rIns="119969" bIns="59985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Service Management (ITIL Processes) </a:t>
            </a:r>
            <a:endParaRPr lang="en-US" sz="1100" dirty="0">
              <a:latin typeface="Trebuchet MS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5400000">
            <a:off x="9162472" y="3941087"/>
            <a:ext cx="3961426" cy="18677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9" tIns="59985" rIns="119969" bIns="59985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Six Sigma &amp; LEAN</a:t>
            </a:r>
            <a:endParaRPr lang="en-US" sz="1100" dirty="0">
              <a:latin typeface="Trebuchet MS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 rot="5400000">
            <a:off x="9349245" y="3941085"/>
            <a:ext cx="3961426" cy="18677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119969" tIns="59985" rIns="119969" bIns="59985" anchor="ctr"/>
          <a:lstStyle/>
          <a:p>
            <a:pPr algn="ctr">
              <a:defRPr/>
            </a:pPr>
            <a:r>
              <a:rPr lang="en-US" sz="1100" dirty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Information Security, Regulatory Compliance</a:t>
            </a:r>
            <a:endParaRPr lang="en-US" sz="1100" dirty="0">
              <a:latin typeface="Trebuchet MS" pitchFamily="34" charset="0"/>
            </a:endParaRPr>
          </a:p>
        </p:txBody>
      </p:sp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10873907" y="2027604"/>
            <a:ext cx="569217" cy="213576"/>
          </a:xfrm>
          <a:prstGeom prst="roundRect">
            <a:avLst>
              <a:gd name="adj" fmla="val 16667"/>
            </a:avLst>
          </a:prstGeom>
          <a:solidFill>
            <a:srgbClr val="93CEDE"/>
          </a:solidFill>
          <a:ln w="3175" algn="ctr">
            <a:solidFill>
              <a:srgbClr val="80808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19969" tIns="59985" rIns="119969" bIns="59985" anchor="ctr"/>
          <a:lstStyle/>
          <a:p>
            <a:pPr algn="ctr">
              <a:buClr>
                <a:srgbClr val="4E84C4"/>
              </a:buClr>
              <a:defRPr/>
            </a:pPr>
            <a:r>
              <a:rPr lang="en-US" sz="1100" b="1" dirty="0">
                <a:latin typeface="Trebuchet MS" pitchFamily="34" charset="0"/>
              </a:rPr>
              <a:t>SMO</a:t>
            </a:r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10725286" y="2825499"/>
            <a:ext cx="235692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9" tIns="59985" rIns="119969" bIns="59985" anchor="ctr"/>
          <a:lstStyle/>
          <a:p>
            <a:endParaRPr lang="en-US" sz="1100" dirty="0">
              <a:latin typeface="Trebuchet MS" pitchFamily="34" charset="0"/>
            </a:endParaRPr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>
            <a:off x="10683780" y="4617023"/>
            <a:ext cx="214939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9" tIns="59985" rIns="119969" bIns="59985" anchor="ctr"/>
          <a:lstStyle/>
          <a:p>
            <a:endParaRPr lang="en-US" sz="1100" dirty="0">
              <a:latin typeface="Trebuchet MS" pitchFamily="34" charset="0"/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10705658" y="5699795"/>
            <a:ext cx="214939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19969" tIns="59985" rIns="119969" bIns="59985" anchor="ctr"/>
          <a:lstStyle/>
          <a:p>
            <a:endParaRPr lang="en-US" sz="11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31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59DF6E-770E-4580-B1A8-BD896DBDDF16}"/>
              </a:ext>
            </a:extLst>
          </p:cNvPr>
          <p:cNvGrpSpPr/>
          <p:nvPr/>
        </p:nvGrpSpPr>
        <p:grpSpPr>
          <a:xfrm>
            <a:off x="472680" y="1371600"/>
            <a:ext cx="8413852" cy="3493050"/>
            <a:chOff x="2013743" y="1655223"/>
            <a:chExt cx="7641288" cy="3565186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14CE8CA-44B0-4D10-829C-F59F636C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4726630"/>
              <a:ext cx="6710321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Network Assessment &amp; Audit</a:t>
              </a: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34E2C8B1-EA05-4586-AC85-12D1B13315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9207" y="1845343"/>
              <a:ext cx="315912" cy="22860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F5D5B7A0-C553-4FAE-9D7A-56298926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2378366"/>
              <a:ext cx="477837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42" name="AutoShape 9">
              <a:extLst>
                <a:ext uri="{FF2B5EF4-FFF2-40B4-BE49-F238E27FC236}">
                  <a16:creationId xmlns:a16="http://schemas.microsoft.com/office/drawing/2014/main" id="{5C818A5C-0438-4261-9FC8-36B6FE14DD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8094" y="2571247"/>
              <a:ext cx="331787" cy="22225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5A5F8C8-A036-4F83-B45E-8C3F68A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113797"/>
              <a:ext cx="477837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E1D9A9CB-64C1-4D43-82EF-9765DFCB5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712" y="3302709"/>
              <a:ext cx="333375" cy="219075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DFFA746-7926-4139-8425-D0AAD5DA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1808058"/>
              <a:ext cx="679199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Sify : Managed Services for NCDEX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6403916-BA65-4B1D-9719-E59A514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197934"/>
              <a:ext cx="6735276" cy="408373"/>
            </a:xfrm>
            <a:prstGeom prst="rect">
              <a:avLst/>
            </a:prstGeom>
            <a:solidFill>
              <a:srgbClr val="E7B8B7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Operational Effectiveness</a:t>
              </a:r>
            </a:p>
          </p:txBody>
        </p:sp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DFDFF653-A54E-456C-95CD-B88A6C56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845634"/>
              <a:ext cx="460375" cy="571500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48" name="AutoShape 9">
              <a:extLst>
                <a:ext uri="{FF2B5EF4-FFF2-40B4-BE49-F238E27FC236}">
                  <a16:creationId xmlns:a16="http://schemas.microsoft.com/office/drawing/2014/main" id="{9D2944D2-C2EB-4B28-89F1-B5778CFA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5076" y="4028264"/>
              <a:ext cx="363537" cy="20796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4CC8E3B2-CB9A-4860-B9F3-494E29B1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965666"/>
              <a:ext cx="671939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Tools Stack</a:t>
              </a: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9F8DA896-77CE-44D3-9E8D-A6E4AA5F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2516829"/>
              <a:ext cx="677157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Scope, Transition Approach, Delivery Model</a:t>
              </a:r>
            </a:p>
          </p:txBody>
        </p:sp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11012BB7-4176-408C-9278-51152B6BC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9519" y="4797340"/>
              <a:ext cx="381000" cy="21431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35D04342-806E-4697-845F-4482432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1655223"/>
              <a:ext cx="477838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3E18D88C-2B4F-4D09-A5EA-C90B07A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4602872"/>
              <a:ext cx="493713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183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Solution drivers | value proposition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B65A7274-99CA-458B-9519-03A6707B5A53}"/>
              </a:ext>
            </a:extLst>
          </p:cNvPr>
          <p:cNvGrpSpPr>
            <a:grpSpLocks/>
          </p:cNvGrpSpPr>
          <p:nvPr/>
        </p:nvGrpSpPr>
        <p:grpSpPr bwMode="auto">
          <a:xfrm>
            <a:off x="3689314" y="2019796"/>
            <a:ext cx="2687240" cy="3923804"/>
            <a:chOff x="3272" y="1434"/>
            <a:chExt cx="2257" cy="2627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CBCE6046-3687-4E58-A586-0B00642CFF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" y="1434"/>
              <a:ext cx="2257" cy="2627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2AD596E9-6961-4F26-8757-6EE2666B08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99" y="1816"/>
              <a:ext cx="2004" cy="754"/>
            </a:xfrm>
            <a:custGeom>
              <a:avLst/>
              <a:gdLst>
                <a:gd name="T0" fmla="*/ 0 w 2345"/>
                <a:gd name="T1" fmla="*/ 0 h 882"/>
                <a:gd name="T2" fmla="*/ 0 w 2345"/>
                <a:gd name="T3" fmla="*/ 504 h 882"/>
                <a:gd name="T4" fmla="*/ 0 w 2345"/>
                <a:gd name="T5" fmla="*/ 754 h 882"/>
                <a:gd name="T6" fmla="*/ 375 w 2345"/>
                <a:gd name="T7" fmla="*/ 754 h 882"/>
                <a:gd name="T8" fmla="*/ 375 w 2345"/>
                <a:gd name="T9" fmla="*/ 504 h 882"/>
                <a:gd name="T10" fmla="*/ 1629 w 2345"/>
                <a:gd name="T11" fmla="*/ 504 h 882"/>
                <a:gd name="T12" fmla="*/ 1629 w 2345"/>
                <a:gd name="T13" fmla="*/ 754 h 882"/>
                <a:gd name="T14" fmla="*/ 2004 w 2345"/>
                <a:gd name="T15" fmla="*/ 754 h 882"/>
                <a:gd name="T16" fmla="*/ 2004 w 2345"/>
                <a:gd name="T17" fmla="*/ 504 h 882"/>
                <a:gd name="T18" fmla="*/ 2004 w 2345"/>
                <a:gd name="T19" fmla="*/ 0 h 882"/>
                <a:gd name="T20" fmla="*/ 0 w 2345"/>
                <a:gd name="T21" fmla="*/ 0 h 882"/>
                <a:gd name="T22" fmla="*/ 0 w 2345"/>
                <a:gd name="T23" fmla="*/ 0 h 8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45" h="882">
                  <a:moveTo>
                    <a:pt x="0" y="0"/>
                  </a:moveTo>
                  <a:lnTo>
                    <a:pt x="0" y="589"/>
                  </a:lnTo>
                  <a:lnTo>
                    <a:pt x="0" y="882"/>
                  </a:lnTo>
                  <a:lnTo>
                    <a:pt x="439" y="882"/>
                  </a:lnTo>
                  <a:lnTo>
                    <a:pt x="439" y="589"/>
                  </a:lnTo>
                  <a:lnTo>
                    <a:pt x="1906" y="589"/>
                  </a:lnTo>
                  <a:lnTo>
                    <a:pt x="1906" y="882"/>
                  </a:lnTo>
                  <a:lnTo>
                    <a:pt x="2345" y="882"/>
                  </a:lnTo>
                  <a:lnTo>
                    <a:pt x="2345" y="589"/>
                  </a:lnTo>
                  <a:lnTo>
                    <a:pt x="23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79B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F1F1C1A-0A0E-4F78-9CD3-E3D284BC09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99" y="2320"/>
              <a:ext cx="2004" cy="880"/>
            </a:xfrm>
            <a:custGeom>
              <a:avLst/>
              <a:gdLst>
                <a:gd name="T0" fmla="*/ 0 w 2345"/>
                <a:gd name="T1" fmla="*/ 250 h 1030"/>
                <a:gd name="T2" fmla="*/ 375 w 2345"/>
                <a:gd name="T3" fmla="*/ 250 h 1030"/>
                <a:gd name="T4" fmla="*/ 375 w 2345"/>
                <a:gd name="T5" fmla="*/ 0 h 1030"/>
                <a:gd name="T6" fmla="*/ 1629 w 2345"/>
                <a:gd name="T7" fmla="*/ 0 h 1030"/>
                <a:gd name="T8" fmla="*/ 1629 w 2345"/>
                <a:gd name="T9" fmla="*/ 250 h 1030"/>
                <a:gd name="T10" fmla="*/ 2004 w 2345"/>
                <a:gd name="T11" fmla="*/ 250 h 1030"/>
                <a:gd name="T12" fmla="*/ 2004 w 2345"/>
                <a:gd name="T13" fmla="*/ 627 h 1030"/>
                <a:gd name="T14" fmla="*/ 1629 w 2345"/>
                <a:gd name="T15" fmla="*/ 627 h 1030"/>
                <a:gd name="T16" fmla="*/ 1629 w 2345"/>
                <a:gd name="T17" fmla="*/ 880 h 1030"/>
                <a:gd name="T18" fmla="*/ 375 w 2345"/>
                <a:gd name="T19" fmla="*/ 880 h 1030"/>
                <a:gd name="T20" fmla="*/ 375 w 2345"/>
                <a:gd name="T21" fmla="*/ 627 h 1030"/>
                <a:gd name="T22" fmla="*/ 0 w 2345"/>
                <a:gd name="T23" fmla="*/ 627 h 1030"/>
                <a:gd name="T24" fmla="*/ 0 w 2345"/>
                <a:gd name="T25" fmla="*/ 250 h 10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45" h="1030">
                  <a:moveTo>
                    <a:pt x="0" y="293"/>
                  </a:moveTo>
                  <a:lnTo>
                    <a:pt x="439" y="293"/>
                  </a:lnTo>
                  <a:lnTo>
                    <a:pt x="439" y="0"/>
                  </a:lnTo>
                  <a:lnTo>
                    <a:pt x="1906" y="0"/>
                  </a:lnTo>
                  <a:lnTo>
                    <a:pt x="1906" y="293"/>
                  </a:lnTo>
                  <a:lnTo>
                    <a:pt x="2345" y="293"/>
                  </a:lnTo>
                  <a:lnTo>
                    <a:pt x="2345" y="734"/>
                  </a:lnTo>
                  <a:lnTo>
                    <a:pt x="1906" y="734"/>
                  </a:lnTo>
                  <a:lnTo>
                    <a:pt x="1906" y="1030"/>
                  </a:lnTo>
                  <a:lnTo>
                    <a:pt x="439" y="1030"/>
                  </a:lnTo>
                  <a:lnTo>
                    <a:pt x="439" y="734"/>
                  </a:lnTo>
                  <a:lnTo>
                    <a:pt x="0" y="734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CCC1DB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C6CE70B5-E55E-46D3-8F63-103570978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1942"/>
              <a:ext cx="143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1" indent="0" algn="ctr" defTabSz="57785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en-US" altLang="en-US" sz="1400" dirty="0" err="1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Sify</a:t>
              </a:r>
              <a:b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</a:br>
              <a: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Delivery Architecture</a:t>
              </a: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476DBF10-3927-496C-8144-E91EA6084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749"/>
              <a:ext cx="129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1" indent="0" algn="ctr" defTabSz="57785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Operation methods</a:t>
              </a: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CC859FA-82FE-4690-B7A0-3D19F71F54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6" y="2952"/>
              <a:ext cx="2004" cy="756"/>
            </a:xfrm>
            <a:custGeom>
              <a:avLst/>
              <a:gdLst>
                <a:gd name="T0" fmla="*/ 0 w 2345"/>
                <a:gd name="T1" fmla="*/ 756 h 884"/>
                <a:gd name="T2" fmla="*/ 0 w 2345"/>
                <a:gd name="T3" fmla="*/ 253 h 884"/>
                <a:gd name="T4" fmla="*/ 0 w 2345"/>
                <a:gd name="T5" fmla="*/ 0 h 884"/>
                <a:gd name="T6" fmla="*/ 375 w 2345"/>
                <a:gd name="T7" fmla="*/ 0 h 884"/>
                <a:gd name="T8" fmla="*/ 375 w 2345"/>
                <a:gd name="T9" fmla="*/ 253 h 884"/>
                <a:gd name="T10" fmla="*/ 1629 w 2345"/>
                <a:gd name="T11" fmla="*/ 253 h 884"/>
                <a:gd name="T12" fmla="*/ 1629 w 2345"/>
                <a:gd name="T13" fmla="*/ 0 h 884"/>
                <a:gd name="T14" fmla="*/ 2004 w 2345"/>
                <a:gd name="T15" fmla="*/ 0 h 884"/>
                <a:gd name="T16" fmla="*/ 2004 w 2345"/>
                <a:gd name="T17" fmla="*/ 253 h 884"/>
                <a:gd name="T18" fmla="*/ 2004 w 2345"/>
                <a:gd name="T19" fmla="*/ 756 h 884"/>
                <a:gd name="T20" fmla="*/ 0 w 2345"/>
                <a:gd name="T21" fmla="*/ 756 h 884"/>
                <a:gd name="T22" fmla="*/ 0 w 2345"/>
                <a:gd name="T23" fmla="*/ 756 h 8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45" h="884">
                  <a:moveTo>
                    <a:pt x="0" y="884"/>
                  </a:moveTo>
                  <a:lnTo>
                    <a:pt x="0" y="296"/>
                  </a:lnTo>
                  <a:lnTo>
                    <a:pt x="0" y="0"/>
                  </a:lnTo>
                  <a:lnTo>
                    <a:pt x="439" y="0"/>
                  </a:lnTo>
                  <a:lnTo>
                    <a:pt x="439" y="296"/>
                  </a:lnTo>
                  <a:lnTo>
                    <a:pt x="1906" y="296"/>
                  </a:lnTo>
                  <a:lnTo>
                    <a:pt x="1906" y="0"/>
                  </a:lnTo>
                  <a:lnTo>
                    <a:pt x="2345" y="0"/>
                  </a:lnTo>
                  <a:lnTo>
                    <a:pt x="2345" y="296"/>
                  </a:lnTo>
                  <a:lnTo>
                    <a:pt x="2345" y="884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C3D79B"/>
            </a:soli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id="{AC714335-0EDB-4F85-8B9B-0782686B4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3321"/>
              <a:ext cx="143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1" indent="0" algn="ctr" defTabSz="57785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Service Management </a:t>
              </a:r>
              <a:b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</a:br>
              <a:r>
                <a:rPr lang="en-US" altLang="en-US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Tools</a:t>
              </a:r>
            </a:p>
          </p:txBody>
        </p:sp>
      </p:grpSp>
      <p:sp>
        <p:nvSpPr>
          <p:cNvPr id="44" name="Flowchart: Merge 43">
            <a:extLst>
              <a:ext uri="{FF2B5EF4-FFF2-40B4-BE49-F238E27FC236}">
                <a16:creationId xmlns:a16="http://schemas.microsoft.com/office/drawing/2014/main" id="{E5EAB3C1-2964-4790-B15F-2A0F0A755B72}"/>
              </a:ext>
            </a:extLst>
          </p:cNvPr>
          <p:cNvSpPr/>
          <p:nvPr/>
        </p:nvSpPr>
        <p:spPr>
          <a:xfrm>
            <a:off x="3947788" y="1768677"/>
            <a:ext cx="408832" cy="272550"/>
          </a:xfrm>
          <a:prstGeom prst="flowChartMerge">
            <a:avLst/>
          </a:prstGeom>
          <a:solidFill>
            <a:srgbClr val="FDD5B4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80F428-F7D8-4B96-9C1E-A1FEFF1D0331}"/>
              </a:ext>
            </a:extLst>
          </p:cNvPr>
          <p:cNvSpPr txBox="1"/>
          <p:nvPr/>
        </p:nvSpPr>
        <p:spPr>
          <a:xfrm>
            <a:off x="8039679" y="2147705"/>
            <a:ext cx="3275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  <a:sym typeface="Arial"/>
              </a:rPr>
              <a:t>Hybrid Support Delivery Model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  <a:sym typeface="Arial"/>
              </a:rPr>
              <a:t>Governance Encompassing the Multi Source Partners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6CC00455-E0E7-4EDC-84FA-1C2FCBBDBB36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6021432" y="3731176"/>
            <a:ext cx="2029562" cy="27183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4F11F348-D13E-4569-ABEA-EFCB6A9E52D8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5943602" y="4869775"/>
            <a:ext cx="2096077" cy="18209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497962D-994B-4D55-B2F2-9A75C31D63BA}"/>
              </a:ext>
            </a:extLst>
          </p:cNvPr>
          <p:cNvSpPr txBox="1"/>
          <p:nvPr/>
        </p:nvSpPr>
        <p:spPr>
          <a:xfrm>
            <a:off x="8050994" y="3146400"/>
            <a:ext cx="24275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ITIL Driven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Policy Definition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Governance Focused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Cross Skilling of Resources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Innovations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F9F032-64C5-4534-9262-2F420FAA5733}"/>
              </a:ext>
            </a:extLst>
          </p:cNvPr>
          <p:cNvSpPr txBox="1"/>
          <p:nvPr/>
        </p:nvSpPr>
        <p:spPr>
          <a:xfrm>
            <a:off x="8039679" y="4608165"/>
            <a:ext cx="304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Monitoring Tool  ( </a:t>
            </a:r>
            <a:r>
              <a:rPr lang="en-IN" sz="1400" kern="0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Sify</a:t>
            </a:r>
            <a:r>
              <a:rPr lang="en-IN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 Tools)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IN" sz="14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779FD5-3E7B-493B-81E4-8FFF6A858FF2}"/>
              </a:ext>
            </a:extLst>
          </p:cNvPr>
          <p:cNvSpPr/>
          <p:nvPr/>
        </p:nvSpPr>
        <p:spPr>
          <a:xfrm>
            <a:off x="3428910" y="1303044"/>
            <a:ext cx="1685237" cy="360695"/>
          </a:xfrm>
          <a:prstGeom prst="rect">
            <a:avLst/>
          </a:prstGeom>
          <a:solidFill>
            <a:srgbClr val="E7B8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algn="ctr" defTabSz="577850" fontAlgn="auto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en-IN" sz="1400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Arial"/>
              </a:rPr>
              <a:t>Service Transition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A20EF3-4CA7-4106-9A7F-250389C5E901}"/>
              </a:ext>
            </a:extLst>
          </p:cNvPr>
          <p:cNvSpPr/>
          <p:nvPr/>
        </p:nvSpPr>
        <p:spPr>
          <a:xfrm>
            <a:off x="3703869" y="6207745"/>
            <a:ext cx="2675990" cy="345455"/>
          </a:xfrm>
          <a:prstGeom prst="rect">
            <a:avLst/>
          </a:prstGeom>
          <a:solidFill>
            <a:srgbClr val="E7B8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1400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Arial"/>
              </a:rPr>
              <a:t>Service Transformation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77623AC0-3B49-4D0D-BB5A-4D2470B39394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6379859" y="6291590"/>
            <a:ext cx="1707245" cy="8888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85A2A0B-9287-460F-AA15-F701DC4BAD36}"/>
              </a:ext>
            </a:extLst>
          </p:cNvPr>
          <p:cNvSpPr txBox="1"/>
          <p:nvPr/>
        </p:nvSpPr>
        <p:spPr>
          <a:xfrm>
            <a:off x="8087104" y="6029980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Increase Operational Excellence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Technology Excellence Enabler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2CAB4B-2C14-45FD-88C7-7940EF465AED}"/>
              </a:ext>
            </a:extLst>
          </p:cNvPr>
          <p:cNvGrpSpPr/>
          <p:nvPr/>
        </p:nvGrpSpPr>
        <p:grpSpPr>
          <a:xfrm>
            <a:off x="436057" y="1767540"/>
            <a:ext cx="3080668" cy="4785660"/>
            <a:chOff x="1242651" y="2026303"/>
            <a:chExt cx="2310697" cy="311447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FAF592-F54C-4665-9F29-791D1A3B02E3}"/>
                </a:ext>
              </a:extLst>
            </p:cNvPr>
            <p:cNvSpPr txBox="1"/>
            <p:nvPr/>
          </p:nvSpPr>
          <p:spPr>
            <a:xfrm>
              <a:off x="1455452" y="2536697"/>
              <a:ext cx="301070" cy="165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q"/>
              </a:pPr>
              <a:endParaRPr lang="en-IN" sz="105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2FD016F-665F-4F18-99CC-FB009A322470}"/>
                </a:ext>
              </a:extLst>
            </p:cNvPr>
            <p:cNvSpPr/>
            <p:nvPr/>
          </p:nvSpPr>
          <p:spPr>
            <a:xfrm>
              <a:off x="1242651" y="2226123"/>
              <a:ext cx="2037689" cy="2914650"/>
            </a:xfrm>
            <a:prstGeom prst="roundRect">
              <a:avLst>
                <a:gd name="adj" fmla="val 6016"/>
              </a:avLst>
            </a:prstGeom>
            <a:solidFill>
              <a:srgbClr val="93CEDE">
                <a:alpha val="5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600" tIns="93600" rIns="93600" bIns="93600" numCol="1" spcCol="1270" anchor="ctr" anchorCtr="0">
              <a:noAutofit/>
            </a:bodyPr>
            <a:lstStyle/>
            <a:p>
              <a:pPr marL="74295" lvl="1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Improved Quality </a:t>
              </a:r>
            </a:p>
            <a:p>
              <a:pPr marL="74295" lvl="1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Lowered Cost</a:t>
              </a:r>
            </a:p>
            <a:p>
              <a:pPr marL="74295" lvl="1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Innovations on</a:t>
              </a:r>
            </a:p>
            <a:p>
              <a:pPr marL="531495" lvl="2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Services</a:t>
              </a:r>
            </a:p>
            <a:p>
              <a:pPr marL="531495" lvl="2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Technology </a:t>
              </a:r>
            </a:p>
            <a:p>
              <a:pPr marL="531495" lvl="2" indent="-14976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1400" dirty="0">
                  <a:solidFill>
                    <a:srgbClr val="595959"/>
                  </a:solidFill>
                  <a:latin typeface="Trebuchet MS" panose="020B0603020202020204" pitchFamily="34" charset="0"/>
                  <a:cs typeface="Segoe UI" panose="020B0502040204020203" pitchFamily="34" charset="0"/>
                  <a:sym typeface="Arial"/>
                </a:rPr>
                <a:t>Process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5562CD-67A3-4355-A7D2-8F56DD58BA19}"/>
                </a:ext>
              </a:extLst>
            </p:cNvPr>
            <p:cNvSpPr txBox="1"/>
            <p:nvPr/>
          </p:nvSpPr>
          <p:spPr>
            <a:xfrm>
              <a:off x="1733478" y="2026303"/>
              <a:ext cx="858722" cy="200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kern="0" dirty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Key Drivers</a:t>
              </a:r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1D97671-3175-4FDC-8EE9-9190A8637752}"/>
                </a:ext>
              </a:extLst>
            </p:cNvPr>
            <p:cNvSpPr/>
            <p:nvPr/>
          </p:nvSpPr>
          <p:spPr>
            <a:xfrm rot="5400000">
              <a:off x="2019950" y="3548204"/>
              <a:ext cx="2787650" cy="279146"/>
            </a:xfrm>
            <a:prstGeom prst="triangle">
              <a:avLst>
                <a:gd name="adj" fmla="val 53560"/>
              </a:avLst>
            </a:prstGeom>
            <a:solidFill>
              <a:srgbClr val="93CEDE">
                <a:alpha val="5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600" tIns="93600" rIns="93600" bIns="93600" numCol="1" spcCol="1270" anchor="t" anchorCtr="0">
              <a:noAutofit/>
            </a:bodyPr>
            <a:lstStyle/>
            <a:p>
              <a:pPr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560" b="1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9DCF233-B5D9-4EA1-BB19-60924A043203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5943600" y="2517037"/>
            <a:ext cx="2096079" cy="41971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47628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utoShape 7">
            <a:extLst>
              <a:ext uri="{FF2B5EF4-FFF2-40B4-BE49-F238E27FC236}">
                <a16:creationId xmlns:a16="http://schemas.microsoft.com/office/drawing/2014/main" id="{4F6BF52B-83EF-4DD9-B3D8-F6BB55A0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935" y="1193635"/>
            <a:ext cx="2234609" cy="1135709"/>
          </a:xfrm>
          <a:prstGeom prst="roundRect">
            <a:avLst>
              <a:gd name="adj" fmla="val 8028"/>
            </a:avLst>
          </a:prstGeom>
          <a:solidFill>
            <a:srgbClr val="CCC1DB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Delivery process – call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2" name="Round Single Corner Rectangle 57">
            <a:extLst>
              <a:ext uri="{FF2B5EF4-FFF2-40B4-BE49-F238E27FC236}">
                <a16:creationId xmlns:a16="http://schemas.microsoft.com/office/drawing/2014/main" id="{6A0FCD9B-4C93-4BA1-8902-9B0BCDE9209E}"/>
              </a:ext>
            </a:extLst>
          </p:cNvPr>
          <p:cNvSpPr/>
          <p:nvPr/>
        </p:nvSpPr>
        <p:spPr bwMode="auto">
          <a:xfrm>
            <a:off x="797902" y="6409048"/>
            <a:ext cx="10223599" cy="311066"/>
          </a:xfrm>
          <a:prstGeom prst="round1Rect">
            <a:avLst/>
          </a:prstGeom>
          <a:solidFill>
            <a:srgbClr val="FDD5B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kern="0" dirty="0">
                <a:latin typeface="Trebuchet MS" panose="020B0603020202020204" pitchFamily="34" charset="0"/>
                <a:cs typeface="Arial"/>
                <a:sym typeface="Arial"/>
              </a:rPr>
              <a:t>24x7 Global Support / ITIL  Process</a:t>
            </a:r>
          </a:p>
        </p:txBody>
      </p:sp>
      <p:sp>
        <p:nvSpPr>
          <p:cNvPr id="103" name="AutoShape 7">
            <a:extLst>
              <a:ext uri="{FF2B5EF4-FFF2-40B4-BE49-F238E27FC236}">
                <a16:creationId xmlns:a16="http://schemas.microsoft.com/office/drawing/2014/main" id="{7E2B7CC0-0587-46A6-B9F4-F9437FF2C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315" y="1143000"/>
            <a:ext cx="2951432" cy="989947"/>
          </a:xfrm>
          <a:prstGeom prst="roundRect">
            <a:avLst>
              <a:gd name="adj" fmla="val 8028"/>
            </a:avLst>
          </a:prstGeom>
          <a:solidFill>
            <a:srgbClr val="CCC1DB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4" name="AutoShape 7">
            <a:extLst>
              <a:ext uri="{FF2B5EF4-FFF2-40B4-BE49-F238E27FC236}">
                <a16:creationId xmlns:a16="http://schemas.microsoft.com/office/drawing/2014/main" id="{E25E6286-4D6D-4D2D-AEC4-61A6700D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2" y="2519277"/>
            <a:ext cx="1614253" cy="3110660"/>
          </a:xfrm>
          <a:prstGeom prst="roundRect">
            <a:avLst>
              <a:gd name="adj" fmla="val 8028"/>
            </a:avLst>
          </a:prstGeom>
          <a:solidFill>
            <a:srgbClr val="E7B8B7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5" name="AutoShape 7">
            <a:extLst>
              <a:ext uri="{FF2B5EF4-FFF2-40B4-BE49-F238E27FC236}">
                <a16:creationId xmlns:a16="http://schemas.microsoft.com/office/drawing/2014/main" id="{3AA83DE5-55E1-4456-B84B-EA397004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399" y="2814142"/>
            <a:ext cx="2331698" cy="1477564"/>
          </a:xfrm>
          <a:prstGeom prst="roundRect">
            <a:avLst>
              <a:gd name="adj" fmla="val 8028"/>
            </a:avLst>
          </a:prstGeom>
          <a:solidFill>
            <a:srgbClr val="CCC1DB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6" name="AutoShape 7">
            <a:extLst>
              <a:ext uri="{FF2B5EF4-FFF2-40B4-BE49-F238E27FC236}">
                <a16:creationId xmlns:a16="http://schemas.microsoft.com/office/drawing/2014/main" id="{FD602A52-0317-411B-B533-4A759643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559" y="4949749"/>
            <a:ext cx="2242017" cy="1399797"/>
          </a:xfrm>
          <a:prstGeom prst="roundRect">
            <a:avLst>
              <a:gd name="adj" fmla="val 8028"/>
            </a:avLst>
          </a:prstGeom>
          <a:solidFill>
            <a:srgbClr val="CCC1DB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7" name="AutoShape 7">
            <a:extLst>
              <a:ext uri="{FF2B5EF4-FFF2-40B4-BE49-F238E27FC236}">
                <a16:creationId xmlns:a16="http://schemas.microsoft.com/office/drawing/2014/main" id="{BA4930DF-44DE-4E3D-B30C-58A05183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559" y="2285977"/>
            <a:ext cx="2242017" cy="2099696"/>
          </a:xfrm>
          <a:prstGeom prst="roundRect">
            <a:avLst>
              <a:gd name="adj" fmla="val 8028"/>
            </a:avLst>
          </a:prstGeom>
          <a:solidFill>
            <a:srgbClr val="CCC1DB"/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defRPr/>
            </a:pPr>
            <a:endParaRPr lang="en-IN" sz="1050" b="1" kern="0" dirty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A7D8116A-B3A0-4823-A006-231225E6423A}"/>
              </a:ext>
            </a:extLst>
          </p:cNvPr>
          <p:cNvSpPr>
            <a:spLocks/>
          </p:cNvSpPr>
          <p:nvPr/>
        </p:nvSpPr>
        <p:spPr bwMode="auto">
          <a:xfrm>
            <a:off x="685800" y="2674812"/>
            <a:ext cx="1546993" cy="45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>
              <a:defRPr/>
            </a:pPr>
            <a:r>
              <a:rPr lang="en-US" sz="900" b="1" kern="0" dirty="0">
                <a:latin typeface="Trebuchet MS" panose="020B0603020202020204" pitchFamily="34" charset="0"/>
                <a:cs typeface="Arial"/>
                <a:sym typeface="Arial"/>
              </a:rPr>
              <a:t>USERS</a:t>
            </a:r>
            <a:endParaRPr lang="en-US" sz="750" kern="0" dirty="0"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AD3910C6-37B2-4931-B18B-C4697D979738}"/>
              </a:ext>
            </a:extLst>
          </p:cNvPr>
          <p:cNvSpPr>
            <a:spLocks/>
          </p:cNvSpPr>
          <p:nvPr/>
        </p:nvSpPr>
        <p:spPr bwMode="auto">
          <a:xfrm>
            <a:off x="1364881" y="3918025"/>
            <a:ext cx="986488" cy="3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>
              <a:defRPr/>
            </a:pPr>
            <a:r>
              <a:rPr lang="en-US" sz="900" b="1" kern="0" dirty="0">
                <a:latin typeface="Trebuchet MS" panose="020B0603020202020204" pitchFamily="34" charset="0"/>
                <a:cs typeface="Arial"/>
                <a:sym typeface="Arial"/>
              </a:rPr>
              <a:t>Portal</a:t>
            </a:r>
            <a:endParaRPr lang="en-US" sz="900" kern="0" dirty="0"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D0880709-7352-4947-9D05-B0C0E3D96634}"/>
              </a:ext>
            </a:extLst>
          </p:cNvPr>
          <p:cNvSpPr>
            <a:spLocks/>
          </p:cNvSpPr>
          <p:nvPr/>
        </p:nvSpPr>
        <p:spPr bwMode="auto">
          <a:xfrm>
            <a:off x="1380825" y="4488408"/>
            <a:ext cx="896807" cy="3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defTabSz="685783">
              <a:defRPr/>
            </a:pPr>
            <a:r>
              <a:rPr lang="en-US" sz="900" b="1" kern="0" dirty="0">
                <a:latin typeface="Trebuchet MS" panose="020B0603020202020204" pitchFamily="34" charset="0"/>
                <a:cs typeface="Arial"/>
                <a:sym typeface="Arial"/>
              </a:rPr>
              <a:t>Phone/</a:t>
            </a:r>
            <a:br>
              <a:rPr lang="en-US" sz="900" b="1" kern="0" dirty="0">
                <a:latin typeface="Trebuchet MS" panose="020B0603020202020204" pitchFamily="34" charset="0"/>
                <a:cs typeface="Arial"/>
                <a:sym typeface="Arial"/>
              </a:rPr>
            </a:br>
            <a:endParaRPr lang="en-US" sz="900" b="1" kern="0" dirty="0"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F49FCD86-CFB3-4205-BA8E-7500FB5CD5D0}"/>
              </a:ext>
            </a:extLst>
          </p:cNvPr>
          <p:cNvSpPr>
            <a:spLocks/>
          </p:cNvSpPr>
          <p:nvPr/>
        </p:nvSpPr>
        <p:spPr bwMode="auto">
          <a:xfrm>
            <a:off x="1476486" y="5069372"/>
            <a:ext cx="1008909" cy="2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defTabSz="685783">
              <a:defRPr/>
            </a:pPr>
            <a:r>
              <a:rPr lang="en-US" sz="900" b="1" kern="0" dirty="0">
                <a:latin typeface="Trebuchet MS" panose="020B0603020202020204" pitchFamily="34" charset="0"/>
                <a:cs typeface="Arial"/>
                <a:sym typeface="Arial"/>
              </a:rPr>
              <a:t>Email</a:t>
            </a:r>
          </a:p>
        </p:txBody>
      </p:sp>
      <p:pic>
        <p:nvPicPr>
          <p:cNvPr id="112" name="Picture 16" descr="phone">
            <a:extLst>
              <a:ext uri="{FF2B5EF4-FFF2-40B4-BE49-F238E27FC236}">
                <a16:creationId xmlns:a16="http://schemas.microsoft.com/office/drawing/2014/main" id="{8FFDF6E4-3431-4504-A95A-02AFEA19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902" y="4337447"/>
            <a:ext cx="538084" cy="466599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113" name="Title 1">
            <a:extLst>
              <a:ext uri="{FF2B5EF4-FFF2-40B4-BE49-F238E27FC236}">
                <a16:creationId xmlns:a16="http://schemas.microsoft.com/office/drawing/2014/main" id="{A070F7B2-6927-4AD1-A4C3-97A7FE242FE3}"/>
              </a:ext>
            </a:extLst>
          </p:cNvPr>
          <p:cNvSpPr>
            <a:spLocks/>
          </p:cNvSpPr>
          <p:nvPr/>
        </p:nvSpPr>
        <p:spPr bwMode="auto">
          <a:xfrm>
            <a:off x="8958845" y="3125208"/>
            <a:ext cx="1614253" cy="4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Sify  Infra Teams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01D504DF-878C-4C85-9A55-57602D3C9551}"/>
              </a:ext>
            </a:extLst>
          </p:cNvPr>
          <p:cNvSpPr>
            <a:spLocks/>
          </p:cNvSpPr>
          <p:nvPr/>
        </p:nvSpPr>
        <p:spPr bwMode="auto">
          <a:xfrm>
            <a:off x="8936090" y="3669573"/>
            <a:ext cx="1614253" cy="4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Sify NOC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DD66138E-73A6-4B2B-A2E6-7F4F5CA20EE9}"/>
              </a:ext>
            </a:extLst>
          </p:cNvPr>
          <p:cNvSpPr>
            <a:spLocks/>
          </p:cNvSpPr>
          <p:nvPr/>
        </p:nvSpPr>
        <p:spPr bwMode="auto">
          <a:xfrm>
            <a:off x="8502588" y="1345730"/>
            <a:ext cx="2161250" cy="37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endParaRPr lang="en-US" sz="1050" b="1" kern="0" dirty="0">
              <a:solidFill>
                <a:srgbClr val="5F5F5F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Field Support Teams</a:t>
            </a:r>
          </a:p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Hands and Feet Support</a:t>
            </a:r>
          </a:p>
        </p:txBody>
      </p:sp>
      <p:pic>
        <p:nvPicPr>
          <p:cNvPr id="116" name="Picture 27" descr="opp_team">
            <a:extLst>
              <a:ext uri="{FF2B5EF4-FFF2-40B4-BE49-F238E27FC236}">
                <a16:creationId xmlns:a16="http://schemas.microsoft.com/office/drawing/2014/main" id="{D03D8C6E-6A40-490D-8FC5-E14F7B7B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080" y="3125208"/>
            <a:ext cx="538084" cy="466599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117" name="Picture 28" descr="app_team">
            <a:extLst>
              <a:ext uri="{FF2B5EF4-FFF2-40B4-BE49-F238E27FC236}">
                <a16:creationId xmlns:a16="http://schemas.microsoft.com/office/drawing/2014/main" id="{F528ADAC-C949-4A6A-B4E8-1D8B8A46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080" y="3669573"/>
            <a:ext cx="538084" cy="466599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118" name="Picture 30" descr="3rdparty">
            <a:extLst>
              <a:ext uri="{FF2B5EF4-FFF2-40B4-BE49-F238E27FC236}">
                <a16:creationId xmlns:a16="http://schemas.microsoft.com/office/drawing/2014/main" id="{6535AD35-5787-4A4E-9746-F83E0275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1489" y="1373129"/>
            <a:ext cx="538084" cy="466599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99AF97FD-A2E9-4913-84B8-1986CF56F8C5}"/>
              </a:ext>
            </a:extLst>
          </p:cNvPr>
          <p:cNvSpPr>
            <a:spLocks/>
          </p:cNvSpPr>
          <p:nvPr/>
        </p:nvSpPr>
        <p:spPr bwMode="auto">
          <a:xfrm>
            <a:off x="5663080" y="3902873"/>
            <a:ext cx="1950556" cy="4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Service Desk </a:t>
            </a: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67F6EABA-7563-4FEA-BB14-2776649D06AA}"/>
              </a:ext>
            </a:extLst>
          </p:cNvPr>
          <p:cNvSpPr>
            <a:spLocks/>
          </p:cNvSpPr>
          <p:nvPr/>
        </p:nvSpPr>
        <p:spPr bwMode="auto">
          <a:xfrm>
            <a:off x="5371617" y="5944512"/>
            <a:ext cx="2421379" cy="1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Third Party</a:t>
            </a: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3B3A0522-04AB-4C69-98F7-1807EA42AFD8}"/>
              </a:ext>
            </a:extLst>
          </p:cNvPr>
          <p:cNvSpPr>
            <a:spLocks/>
          </p:cNvSpPr>
          <p:nvPr/>
        </p:nvSpPr>
        <p:spPr bwMode="auto">
          <a:xfrm>
            <a:off x="3196861" y="2285979"/>
            <a:ext cx="2421379" cy="2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>
              <a:defRPr/>
            </a:pPr>
            <a:endParaRPr lang="en-US" sz="750" b="1" kern="0" dirty="0">
              <a:solidFill>
                <a:srgbClr val="5F5F5F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6D1503B2-D3A9-42C3-A51C-593879E84AEC}"/>
              </a:ext>
            </a:extLst>
          </p:cNvPr>
          <p:cNvSpPr>
            <a:spLocks/>
          </p:cNvSpPr>
          <p:nvPr/>
        </p:nvSpPr>
        <p:spPr bwMode="auto">
          <a:xfrm rot="16200000">
            <a:off x="3259848" y="4788420"/>
            <a:ext cx="1088731" cy="5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Email / Tickets</a:t>
            </a:r>
          </a:p>
        </p:txBody>
      </p:sp>
      <p:sp>
        <p:nvSpPr>
          <p:cNvPr id="123" name="Line 47">
            <a:extLst>
              <a:ext uri="{FF2B5EF4-FFF2-40B4-BE49-F238E27FC236}">
                <a16:creationId xmlns:a16="http://schemas.microsoft.com/office/drawing/2014/main" id="{6CAA1A6E-6827-4249-8C9A-EFD7B49BF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054" y="3608010"/>
            <a:ext cx="448403" cy="9721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24" name="Line 48">
            <a:extLst>
              <a:ext uri="{FF2B5EF4-FFF2-40B4-BE49-F238E27FC236}">
                <a16:creationId xmlns:a16="http://schemas.microsoft.com/office/drawing/2014/main" id="{8DE4DE88-B99E-4CE3-B5AF-08286883C2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3349" y="4479738"/>
            <a:ext cx="1251180" cy="528068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pic>
        <p:nvPicPr>
          <p:cNvPr id="125" name="Picture 50" descr="clouvgd">
            <a:extLst>
              <a:ext uri="{FF2B5EF4-FFF2-40B4-BE49-F238E27FC236}">
                <a16:creationId xmlns:a16="http://schemas.microsoft.com/office/drawing/2014/main" id="{3D27FEF4-8286-4320-9CFD-FB4C3146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2072" y="2927551"/>
            <a:ext cx="1571280" cy="136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itle 1">
            <a:extLst>
              <a:ext uri="{FF2B5EF4-FFF2-40B4-BE49-F238E27FC236}">
                <a16:creationId xmlns:a16="http://schemas.microsoft.com/office/drawing/2014/main" id="{2AAB560E-22C9-4966-845F-9895A3A3CADA}"/>
              </a:ext>
            </a:extLst>
          </p:cNvPr>
          <p:cNvSpPr>
            <a:spLocks/>
          </p:cNvSpPr>
          <p:nvPr/>
        </p:nvSpPr>
        <p:spPr bwMode="auto">
          <a:xfrm>
            <a:off x="2927819" y="3452475"/>
            <a:ext cx="986488" cy="3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>
              <a:defRPr/>
            </a:pPr>
            <a:r>
              <a:rPr lang="en-US" sz="900" b="1" kern="0" dirty="0">
                <a:solidFill>
                  <a:srgbClr val="4E555B">
                    <a:lumMod val="50000"/>
                  </a:srgbClr>
                </a:solidFill>
                <a:latin typeface="Trebuchet MS" panose="020B0603020202020204" pitchFamily="34" charset="0"/>
                <a:cs typeface="Arial"/>
                <a:sym typeface="Arial"/>
              </a:rPr>
              <a:t>Service Desk </a:t>
            </a:r>
          </a:p>
          <a:p>
            <a:pPr algn="ctr" defTabSz="685783">
              <a:defRPr/>
            </a:pPr>
            <a:r>
              <a:rPr lang="en-US" sz="900" b="1" kern="0" dirty="0">
                <a:solidFill>
                  <a:srgbClr val="4E555B">
                    <a:lumMod val="50000"/>
                  </a:srgbClr>
                </a:solidFill>
                <a:latin typeface="Trebuchet MS" panose="020B0603020202020204" pitchFamily="34" charset="0"/>
                <a:cs typeface="Arial"/>
                <a:sym typeface="Arial"/>
              </a:rPr>
              <a:t>Number</a:t>
            </a:r>
            <a:endParaRPr lang="en-US" sz="900" kern="0" dirty="0">
              <a:solidFill>
                <a:srgbClr val="4E555B">
                  <a:lumMod val="50000"/>
                </a:srgb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642F5EB6-3933-411D-9456-F203DDBEA02B}"/>
              </a:ext>
            </a:extLst>
          </p:cNvPr>
          <p:cNvSpPr>
            <a:spLocks/>
          </p:cNvSpPr>
          <p:nvPr/>
        </p:nvSpPr>
        <p:spPr bwMode="auto">
          <a:xfrm>
            <a:off x="2479419" y="2830345"/>
            <a:ext cx="1782571" cy="2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English</a:t>
            </a:r>
          </a:p>
        </p:txBody>
      </p:sp>
      <p:sp>
        <p:nvSpPr>
          <p:cNvPr id="128" name="Line 53">
            <a:extLst>
              <a:ext uri="{FF2B5EF4-FFF2-40B4-BE49-F238E27FC236}">
                <a16:creationId xmlns:a16="http://schemas.microsoft.com/office/drawing/2014/main" id="{67C05722-CA03-4B31-B01A-FB297AC83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2998" y="3514040"/>
            <a:ext cx="515665" cy="0"/>
          </a:xfrm>
          <a:prstGeom prst="line">
            <a:avLst/>
          </a:prstGeom>
          <a:noFill/>
          <a:ln w="28575">
            <a:solidFill>
              <a:srgbClr val="B9D300"/>
            </a:solidFill>
            <a:round/>
            <a:headEnd type="triangle" w="med" len="med"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29" name="Rectangle 46">
            <a:extLst>
              <a:ext uri="{FF2B5EF4-FFF2-40B4-BE49-F238E27FC236}">
                <a16:creationId xmlns:a16="http://schemas.microsoft.com/office/drawing/2014/main" id="{9CB2E662-FE04-4D70-98C5-A20D8DD5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349" y="2995597"/>
            <a:ext cx="1121009" cy="1088731"/>
          </a:xfrm>
          <a:prstGeom prst="rect">
            <a:avLst/>
          </a:prstGeom>
          <a:noFill/>
          <a:ln w="28575">
            <a:solidFill>
              <a:srgbClr val="E7B8B7"/>
            </a:solidFill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050" kern="0" dirty="0">
              <a:solidFill>
                <a:srgbClr val="4E555B">
                  <a:lumMod val="50000"/>
                </a:srgb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7B2597C6-54DE-4AFF-8C1D-A100D56215DF}"/>
              </a:ext>
            </a:extLst>
          </p:cNvPr>
          <p:cNvSpPr>
            <a:spLocks/>
          </p:cNvSpPr>
          <p:nvPr/>
        </p:nvSpPr>
        <p:spPr bwMode="auto">
          <a:xfrm>
            <a:off x="2338870" y="4141928"/>
            <a:ext cx="2421379" cy="2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Call Recording/Quality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402337FC-E3B4-4F3A-A7AF-AF4CB0EBCB98}"/>
              </a:ext>
            </a:extLst>
          </p:cNvPr>
          <p:cNvSpPr>
            <a:spLocks/>
          </p:cNvSpPr>
          <p:nvPr/>
        </p:nvSpPr>
        <p:spPr bwMode="auto">
          <a:xfrm>
            <a:off x="3174104" y="2137966"/>
            <a:ext cx="2421379" cy="2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685783">
              <a:defRPr/>
            </a:pPr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Knowledge Management</a:t>
            </a:r>
          </a:p>
        </p:txBody>
      </p:sp>
      <p:pic>
        <p:nvPicPr>
          <p:cNvPr id="132" name="Picture 81" descr="user">
            <a:extLst>
              <a:ext uri="{FF2B5EF4-FFF2-40B4-BE49-F238E27FC236}">
                <a16:creationId xmlns:a16="http://schemas.microsoft.com/office/drawing/2014/main" id="{E4D6E648-5901-478F-884A-17E385DB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114" y="3125208"/>
            <a:ext cx="1069628" cy="51915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133" name="Picture 2">
            <a:extLst>
              <a:ext uri="{FF2B5EF4-FFF2-40B4-BE49-F238E27FC236}">
                <a16:creationId xmlns:a16="http://schemas.microsoft.com/office/drawing/2014/main" id="{7CC37BD9-B0E5-4390-B29A-DAE96592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8240" y="2506317"/>
            <a:ext cx="2062656" cy="13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Rectangle 56">
            <a:extLst>
              <a:ext uri="{FF2B5EF4-FFF2-40B4-BE49-F238E27FC236}">
                <a16:creationId xmlns:a16="http://schemas.microsoft.com/office/drawing/2014/main" id="{7E6E7E5B-B6BF-47FC-A5C3-FA66C1E8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814" y="4541206"/>
            <a:ext cx="706739" cy="1088731"/>
          </a:xfrm>
          <a:prstGeom prst="rect">
            <a:avLst/>
          </a:prstGeom>
          <a:noFill/>
          <a:ln w="28575">
            <a:solidFill>
              <a:srgbClr val="E7B8B7"/>
            </a:solidFill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050" kern="0" dirty="0">
              <a:solidFill>
                <a:srgbClr val="4E555B">
                  <a:lumMod val="50000"/>
                </a:srgb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35" name="Line 48">
            <a:extLst>
              <a:ext uri="{FF2B5EF4-FFF2-40B4-BE49-F238E27FC236}">
                <a16:creationId xmlns:a16="http://schemas.microsoft.com/office/drawing/2014/main" id="{C3A83B9F-A902-49B8-95FF-48C994746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632" y="5003671"/>
            <a:ext cx="1188272" cy="4134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36" name="Rectangle 42">
            <a:extLst>
              <a:ext uri="{FF2B5EF4-FFF2-40B4-BE49-F238E27FC236}">
                <a16:creationId xmlns:a16="http://schemas.microsoft.com/office/drawing/2014/main" id="{9C0FE1A9-D00F-4504-A2D2-4AA0511A2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973" y="2814143"/>
            <a:ext cx="542132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pPr defTabSz="685783">
              <a:defRPr/>
            </a:pPr>
            <a:r>
              <a:rPr lang="en-US" sz="1050" b="1" u="sng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L2/L3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37DEE4FF-37C2-4249-80EF-A4F53207211E}"/>
              </a:ext>
            </a:extLst>
          </p:cNvPr>
          <p:cNvSpPr>
            <a:spLocks/>
          </p:cNvSpPr>
          <p:nvPr/>
        </p:nvSpPr>
        <p:spPr bwMode="auto">
          <a:xfrm>
            <a:off x="4183349" y="3063642"/>
            <a:ext cx="1054083" cy="9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Call Menu</a:t>
            </a:r>
            <a:b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</a:br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1: DC Infra </a:t>
            </a:r>
          </a:p>
          <a:p>
            <a:pPr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2: Others</a:t>
            </a:r>
          </a:p>
          <a:p>
            <a:pPr defTabSz="685783"/>
            <a:r>
              <a:rPr lang="en-US" sz="1050" b="1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38" name="Line 53">
            <a:extLst>
              <a:ext uri="{FF2B5EF4-FFF2-40B4-BE49-F238E27FC236}">
                <a16:creationId xmlns:a16="http://schemas.microsoft.com/office/drawing/2014/main" id="{F0197671-D189-4FD3-A921-004B654165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9192" y="2120047"/>
            <a:ext cx="0" cy="699899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 type="triangle" w="med" len="med"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39" name="Line 48">
            <a:extLst>
              <a:ext uri="{FF2B5EF4-FFF2-40B4-BE49-F238E27FC236}">
                <a16:creationId xmlns:a16="http://schemas.microsoft.com/office/drawing/2014/main" id="{189F4F75-C909-4D5B-B0C0-482A43CCF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4358" y="3585953"/>
            <a:ext cx="224201" cy="22055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cxnSp>
        <p:nvCxnSpPr>
          <p:cNvPr id="140" name="Shape 90">
            <a:extLst>
              <a:ext uri="{FF2B5EF4-FFF2-40B4-BE49-F238E27FC236}">
                <a16:creationId xmlns:a16="http://schemas.microsoft.com/office/drawing/2014/main" id="{73BE5A8E-3094-4553-8F8B-A6BF28CCF2C1}"/>
              </a:ext>
            </a:extLst>
          </p:cNvPr>
          <p:cNvCxnSpPr>
            <a:stCxn id="104" idx="0"/>
          </p:cNvCxnSpPr>
          <p:nvPr/>
        </p:nvCxnSpPr>
        <p:spPr bwMode="auto">
          <a:xfrm rot="5400000" flipH="1" flipV="1">
            <a:off x="1986800" y="1309215"/>
            <a:ext cx="716189" cy="1703933"/>
          </a:xfrm>
          <a:prstGeom prst="bentConnector2">
            <a:avLst/>
          </a:prstGeom>
          <a:noFill/>
          <a:ln w="3175" cap="flat" cmpd="sng" algn="ctr">
            <a:solidFill>
              <a:srgbClr val="E7B8B7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1" name="Title 1">
            <a:extLst>
              <a:ext uri="{FF2B5EF4-FFF2-40B4-BE49-F238E27FC236}">
                <a16:creationId xmlns:a16="http://schemas.microsoft.com/office/drawing/2014/main" id="{B6098186-3599-4ECA-981F-9F855E0F9A98}"/>
              </a:ext>
            </a:extLst>
          </p:cNvPr>
          <p:cNvSpPr>
            <a:spLocks/>
          </p:cNvSpPr>
          <p:nvPr/>
        </p:nvSpPr>
        <p:spPr bwMode="auto">
          <a:xfrm>
            <a:off x="8304309" y="5405712"/>
            <a:ext cx="2270563" cy="933198"/>
          </a:xfrm>
          <a:prstGeom prst="rect">
            <a:avLst/>
          </a:prstGeom>
          <a:solidFill>
            <a:srgbClr val="C3D79B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8" tIns="45719" rIns="91438" bIns="45719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Asset / Configuration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Continuity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Availability / Capacity</a:t>
            </a: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F50AFF22-1F23-4D26-9AF3-AD24360ACE48}"/>
              </a:ext>
            </a:extLst>
          </p:cNvPr>
          <p:cNvSpPr>
            <a:spLocks/>
          </p:cNvSpPr>
          <p:nvPr/>
        </p:nvSpPr>
        <p:spPr bwMode="auto">
          <a:xfrm>
            <a:off x="8352497" y="4383830"/>
            <a:ext cx="2220601" cy="933198"/>
          </a:xfrm>
          <a:prstGeom prst="rect">
            <a:avLst/>
          </a:prstGeom>
          <a:solidFill>
            <a:srgbClr val="C3D79B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8" tIns="45719" rIns="91438" bIns="45719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Event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Incident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Problem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b="1" kern="0" dirty="0">
                <a:latin typeface="Trebuchet MS" panose="020B0603020202020204" pitchFamily="34" charset="0"/>
                <a:cs typeface="Arial"/>
                <a:sym typeface="Arial"/>
              </a:rPr>
              <a:t>Change Management</a:t>
            </a:r>
            <a:endParaRPr lang="en-US" sz="900" kern="0" dirty="0">
              <a:latin typeface="Trebuchet MS" panose="020B0603020202020204" pitchFamily="34" charset="0"/>
              <a:cs typeface="Arial"/>
              <a:sym typeface="Arial"/>
            </a:endParaRPr>
          </a:p>
        </p:txBody>
      </p:sp>
      <p:pic>
        <p:nvPicPr>
          <p:cNvPr id="143" name="Picture 82" descr="sup">
            <a:extLst>
              <a:ext uri="{FF2B5EF4-FFF2-40B4-BE49-F238E27FC236}">
                <a16:creationId xmlns:a16="http://schemas.microsoft.com/office/drawing/2014/main" id="{F3490391-1C19-409A-8F1C-D8D935C6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6963" y="5027515"/>
            <a:ext cx="1345210" cy="8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Rectangle 54">
            <a:extLst>
              <a:ext uri="{FF2B5EF4-FFF2-40B4-BE49-F238E27FC236}">
                <a16:creationId xmlns:a16="http://schemas.microsoft.com/office/drawing/2014/main" id="{9C78F728-0B1D-4EEB-87FA-F21F3040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559" y="1275015"/>
            <a:ext cx="1223408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pPr defTabSz="685783">
              <a:defRPr/>
            </a:pPr>
            <a:r>
              <a:rPr lang="en-US" sz="1050" b="1" u="sng" kern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Remote Connect</a:t>
            </a:r>
          </a:p>
        </p:txBody>
      </p:sp>
      <p:cxnSp>
        <p:nvCxnSpPr>
          <p:cNvPr id="145" name="Shape 95">
            <a:extLst>
              <a:ext uri="{FF2B5EF4-FFF2-40B4-BE49-F238E27FC236}">
                <a16:creationId xmlns:a16="http://schemas.microsoft.com/office/drawing/2014/main" id="{011680A0-9734-48E8-99C0-3CC1D94A7A7C}"/>
              </a:ext>
            </a:extLst>
          </p:cNvPr>
          <p:cNvCxnSpPr/>
          <p:nvPr/>
        </p:nvCxnSpPr>
        <p:spPr bwMode="auto">
          <a:xfrm rot="16200000" flipV="1">
            <a:off x="5466476" y="1775490"/>
            <a:ext cx="482890" cy="538084"/>
          </a:xfrm>
          <a:prstGeom prst="bentConnector2">
            <a:avLst/>
          </a:prstGeom>
          <a:noFill/>
          <a:ln w="3175" cap="flat" cmpd="sng" algn="ctr">
            <a:solidFill>
              <a:srgbClr val="E7B8B7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46" name="Picture 32" descr="mail">
            <a:extLst>
              <a:ext uri="{FF2B5EF4-FFF2-40B4-BE49-F238E27FC236}">
                <a16:creationId xmlns:a16="http://schemas.microsoft.com/office/drawing/2014/main" id="{53DC709B-0282-4CA9-B908-290ED59D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5" y="4904119"/>
            <a:ext cx="820206" cy="70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Rectangle 58">
            <a:extLst>
              <a:ext uri="{FF2B5EF4-FFF2-40B4-BE49-F238E27FC236}">
                <a16:creationId xmlns:a16="http://schemas.microsoft.com/office/drawing/2014/main" id="{0504F128-9936-4DC4-87A2-CEF60251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2" y="1233110"/>
            <a:ext cx="930059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pPr defTabSz="685783">
              <a:defRPr/>
            </a:pPr>
            <a:r>
              <a:rPr lang="en-US" sz="1050" b="1" u="sng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Self Service</a:t>
            </a:r>
          </a:p>
          <a:p>
            <a:pPr defTabSz="685783">
              <a:defRPr/>
            </a:pPr>
            <a:r>
              <a:rPr lang="en-US" sz="1050" b="1" u="sng" kern="0" dirty="0">
                <a:solidFill>
                  <a:srgbClr val="5F5F5F"/>
                </a:solidFill>
                <a:latin typeface="Trebuchet MS" panose="020B0603020202020204" pitchFamily="34" charset="0"/>
                <a:cs typeface="Arial"/>
                <a:sym typeface="Arial"/>
              </a:rPr>
              <a:t>As available</a:t>
            </a:r>
          </a:p>
        </p:txBody>
      </p:sp>
      <p:pic>
        <p:nvPicPr>
          <p:cNvPr id="148" name="Picture 83" descr="reco">
            <a:extLst>
              <a:ext uri="{FF2B5EF4-FFF2-40B4-BE49-F238E27FC236}">
                <a16:creationId xmlns:a16="http://schemas.microsoft.com/office/drawing/2014/main" id="{F0ABB96F-0D24-4457-8905-14088CE6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6441" y="1235035"/>
            <a:ext cx="1345210" cy="8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Line 48">
            <a:extLst>
              <a:ext uri="{FF2B5EF4-FFF2-40B4-BE49-F238E27FC236}">
                <a16:creationId xmlns:a16="http://schemas.microsoft.com/office/drawing/2014/main" id="{DFD48111-32F5-45E7-8EDF-5D14E98D5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468" y="4447238"/>
            <a:ext cx="22421" cy="544366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cxnSp>
        <p:nvCxnSpPr>
          <p:cNvPr id="150" name="Shape 100">
            <a:extLst>
              <a:ext uri="{FF2B5EF4-FFF2-40B4-BE49-F238E27FC236}">
                <a16:creationId xmlns:a16="http://schemas.microsoft.com/office/drawing/2014/main" id="{1028AF40-0058-48ED-B7A4-51D554E1BE68}"/>
              </a:ext>
            </a:extLst>
          </p:cNvPr>
          <p:cNvCxnSpPr>
            <a:stCxn id="107" idx="0"/>
            <a:endCxn id="103" idx="2"/>
          </p:cNvCxnSpPr>
          <p:nvPr/>
        </p:nvCxnSpPr>
        <p:spPr bwMode="auto">
          <a:xfrm rot="5400000" flipH="1" flipV="1">
            <a:off x="7837784" y="944729"/>
            <a:ext cx="153033" cy="2529465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E7B8B7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1" name="Line 53">
            <a:extLst>
              <a:ext uri="{FF2B5EF4-FFF2-40B4-BE49-F238E27FC236}">
                <a16:creationId xmlns:a16="http://schemas.microsoft.com/office/drawing/2014/main" id="{ABA31D8D-6398-4267-B8E4-E48A1E23A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8992" y="4382241"/>
            <a:ext cx="530051" cy="529276"/>
          </a:xfrm>
          <a:prstGeom prst="line">
            <a:avLst/>
          </a:prstGeom>
          <a:noFill/>
          <a:ln w="28575">
            <a:solidFill>
              <a:srgbClr val="E7B8B7"/>
            </a:solidFill>
            <a:round/>
            <a:headEnd type="triangle" w="med" len="med"/>
            <a:tailEnd type="triangle" w="med" len="med"/>
          </a:ln>
        </p:spPr>
        <p:txBody>
          <a:bodyPr lIns="91438" tIns="45719" rIns="91438" bIns="45719"/>
          <a:lstStyle/>
          <a:p>
            <a:pPr>
              <a:defRPr/>
            </a:pPr>
            <a:endParaRPr lang="en-IN" sz="1050" kern="0">
              <a:solidFill>
                <a:srgbClr val="606A74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2A5C8BE0-DC50-4F46-86E4-1CACC4521BD2}"/>
              </a:ext>
            </a:extLst>
          </p:cNvPr>
          <p:cNvSpPr>
            <a:spLocks/>
          </p:cNvSpPr>
          <p:nvPr/>
        </p:nvSpPr>
        <p:spPr bwMode="auto">
          <a:xfrm>
            <a:off x="5528223" y="4451883"/>
            <a:ext cx="1972975" cy="250709"/>
          </a:xfrm>
          <a:prstGeom prst="rect">
            <a:avLst/>
          </a:prstGeom>
          <a:solidFill>
            <a:srgbClr val="FDD5B4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8" tIns="45719" rIns="91438" bIns="45719" anchor="ctr"/>
          <a:lstStyle/>
          <a:p>
            <a:pPr>
              <a:defRPr/>
            </a:pPr>
            <a:r>
              <a:rPr lang="en-US" sz="900" b="1" kern="0" dirty="0">
                <a:solidFill>
                  <a:srgbClr val="4E555B">
                    <a:lumMod val="50000"/>
                  </a:srgbClr>
                </a:solidFill>
                <a:latin typeface="Trebuchet MS" panose="020B0603020202020204" pitchFamily="34" charset="0"/>
                <a:cs typeface="Arial"/>
                <a:sym typeface="Arial"/>
              </a:rPr>
              <a:t>Request Fulfillment</a:t>
            </a:r>
          </a:p>
        </p:txBody>
      </p:sp>
    </p:spTree>
    <p:extLst>
      <p:ext uri="{BB962C8B-B14F-4D97-AF65-F5344CB8AC3E}">
        <p14:creationId xmlns:p14="http://schemas.microsoft.com/office/powerpoint/2010/main" val="1278688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Service level agreement – response/resolution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9" name="Table 58">
            <a:hlinkClick r:id="rId2"/>
            <a:extLst>
              <a:ext uri="{FF2B5EF4-FFF2-40B4-BE49-F238E27FC236}">
                <a16:creationId xmlns:a16="http://schemas.microsoft.com/office/drawing/2014/main" id="{4753C03F-25BC-41EE-A16F-53AFF491E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36863"/>
              </p:ext>
            </p:extLst>
          </p:nvPr>
        </p:nvGraphicFramePr>
        <p:xfrm>
          <a:off x="472680" y="1218028"/>
          <a:ext cx="10957321" cy="4801772"/>
        </p:xfrm>
        <a:graphic>
          <a:graphicData uri="http://schemas.openxmlformats.org/drawingml/2006/table">
            <a:tbl>
              <a:tblPr firstRow="1" firstCol="1" bandRow="1"/>
              <a:tblGrid>
                <a:gridCol w="182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8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10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Resolution &amp; Response Time – DC Managed Services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Severity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Response Time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Resolution Time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S1 – Critical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Immediate – within 15 min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Within 30 minutes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S2- Medium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Immediate – within 15 min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Within 2 hours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S3 - Planned/ Scheduled activities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As per agreed activity plan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As per agreed activity plan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Service related to applications which effects intra-day trading.</a:t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Messaging/Communication affected and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Applications/systems related to trading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Medium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B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Service related to office automation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affected</a:t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Service related to internal applications/ systems affected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2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Planned/ Scheduled activities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All activities which are carried out under agreed planned activities</a:t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Such activities has to be carried out with appropriate activity plan and necessary approvals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180" marR="31180" marT="41573" marB="415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358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Reporting parameter AND FREQUENCY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F014C-0A60-47D2-A538-47F6AC32D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7990"/>
              </p:ext>
            </p:extLst>
          </p:nvPr>
        </p:nvGraphicFramePr>
        <p:xfrm>
          <a:off x="472681" y="1269267"/>
          <a:ext cx="10957320" cy="3988537"/>
        </p:xfrm>
        <a:graphic>
          <a:graphicData uri="http://schemas.openxmlformats.org/drawingml/2006/table">
            <a:tbl>
              <a:tblPr/>
              <a:tblGrid>
                <a:gridCol w="585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REPORT DESCRIPTION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en-US" sz="1800" b="1" u="none" strike="noStrike" baseline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Server availability </a:t>
                      </a:r>
                      <a:endParaRPr lang="en-US" sz="2000" dirty="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Storage availability 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Network availability </a:t>
                      </a:r>
                      <a:endParaRPr lang="en-US" sz="2000" dirty="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Backup 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Patch update </a:t>
                      </a:r>
                      <a:endParaRPr lang="en-US" sz="2000" dirty="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Quarterly based on schedule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Critical problem resolution time (Priority 1) 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Urgent problem resolution time (Priority 2) 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Customer satisfaction </a:t>
                      </a:r>
                      <a:endParaRPr lang="en-US" sz="2000" dirty="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imes New Roman"/>
                        </a:rPr>
                        <a:t>Daily, weekly, monthly</a:t>
                      </a:r>
                      <a:endParaRPr lang="en-US" sz="2000" dirty="0"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6792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59DF6E-770E-4580-B1A8-BD896DBDDF16}"/>
              </a:ext>
            </a:extLst>
          </p:cNvPr>
          <p:cNvGrpSpPr/>
          <p:nvPr/>
        </p:nvGrpSpPr>
        <p:grpSpPr>
          <a:xfrm>
            <a:off x="472680" y="1371600"/>
            <a:ext cx="8413852" cy="3493050"/>
            <a:chOff x="2013743" y="1655223"/>
            <a:chExt cx="7641288" cy="3565186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14CE8CA-44B0-4D10-829C-F59F636C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4726630"/>
              <a:ext cx="6710321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Network Assessment &amp; Audit</a:t>
              </a: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34E2C8B1-EA05-4586-AC85-12D1B13315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9207" y="1845343"/>
              <a:ext cx="315912" cy="22860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F5D5B7A0-C553-4FAE-9D7A-56298926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2378366"/>
              <a:ext cx="477837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42" name="AutoShape 9">
              <a:extLst>
                <a:ext uri="{FF2B5EF4-FFF2-40B4-BE49-F238E27FC236}">
                  <a16:creationId xmlns:a16="http://schemas.microsoft.com/office/drawing/2014/main" id="{5C818A5C-0438-4261-9FC8-36B6FE14DD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8094" y="2571247"/>
              <a:ext cx="331787" cy="22225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5A5F8C8-A036-4F83-B45E-8C3F68A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113797"/>
              <a:ext cx="477837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E1D9A9CB-64C1-4D43-82EF-9765DFCB5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712" y="3302709"/>
              <a:ext cx="333375" cy="219075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DFFA746-7926-4139-8425-D0AAD5DA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1808058"/>
              <a:ext cx="679199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Sify : Managed Services for NCDEX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6403916-BA65-4B1D-9719-E59A514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197934"/>
              <a:ext cx="673527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Operational Effectiveness</a:t>
              </a:r>
            </a:p>
          </p:txBody>
        </p:sp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DFDFF653-A54E-456C-95CD-B88A6C56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845634"/>
              <a:ext cx="460375" cy="571500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48" name="AutoShape 9">
              <a:extLst>
                <a:ext uri="{FF2B5EF4-FFF2-40B4-BE49-F238E27FC236}">
                  <a16:creationId xmlns:a16="http://schemas.microsoft.com/office/drawing/2014/main" id="{9D2944D2-C2EB-4B28-89F1-B5778CFA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5076" y="4028264"/>
              <a:ext cx="363537" cy="20796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4CC8E3B2-CB9A-4860-B9F3-494E29B1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965666"/>
              <a:ext cx="6719396" cy="408373"/>
            </a:xfrm>
            <a:prstGeom prst="rect">
              <a:avLst/>
            </a:prstGeom>
            <a:solidFill>
              <a:srgbClr val="E7B8B7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Tools Stack</a:t>
              </a: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9F8DA896-77CE-44D3-9E8D-A6E4AA5F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2516829"/>
              <a:ext cx="677157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Scope, Transition Approach, Delivery Model</a:t>
              </a:r>
            </a:p>
          </p:txBody>
        </p:sp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11012BB7-4176-408C-9278-51152B6BC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9519" y="4797340"/>
              <a:ext cx="381000" cy="21431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35D04342-806E-4697-845F-4482432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1655223"/>
              <a:ext cx="477838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3E18D88C-2B4F-4D09-A5EA-C90B07A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4602872"/>
              <a:ext cx="493713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6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5774924" y="1274445"/>
            <a:ext cx="5564764" cy="3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26" tIns="43463" rIns="86926" bIns="43463"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712393" y="1532001"/>
            <a:ext cx="95424" cy="4550156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74799" tIns="74799" rIns="74799" bIns="74799" numCol="1" anchor="t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4799" tIns="74799" rIns="74799" bIns="74799" numCol="1" anchor="ctr">
              <a:noAutofit/>
            </a:bodyPr>
            <a:lstStyle/>
            <a:p>
              <a:pPr defTabSz="560996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15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983254" y="1910825"/>
            <a:ext cx="5415641" cy="720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67970" y="1910825"/>
            <a:ext cx="4832881" cy="72072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98647" y="1968375"/>
            <a:ext cx="2947311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9002"/>
            <a:r>
              <a:rPr lang="en-IN" sz="177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4324007" y="2061179"/>
            <a:ext cx="751540" cy="567978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67970" y="2794020"/>
            <a:ext cx="4832881" cy="72072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598648" y="2851570"/>
            <a:ext cx="2977347" cy="638636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159002"/>
            <a:r>
              <a:rPr lang="en-IN" sz="177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4402482" y="3008433"/>
            <a:ext cx="673066" cy="518588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1159002">
                <a:spcBef>
                  <a:spcPct val="0"/>
                </a:spcBef>
                <a:buClrTx/>
                <a:buNone/>
              </a:pPr>
              <a:endParaRPr lang="en-US" altLang="en-US" sz="342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1159002">
                <a:spcBef>
                  <a:spcPct val="0"/>
                </a:spcBef>
                <a:buClrTx/>
                <a:buNone/>
              </a:pPr>
              <a:endParaRPr lang="en-US" altLang="en-US" sz="342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467970" y="3677216"/>
            <a:ext cx="4832881" cy="72072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598648" y="3734765"/>
            <a:ext cx="2977347" cy="638636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159002"/>
            <a:r>
              <a:rPr lang="en-IN" sz="177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4440776" y="3875424"/>
            <a:ext cx="504045" cy="452735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67970" y="4560411"/>
            <a:ext cx="4832881" cy="72072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598647" y="4617960"/>
            <a:ext cx="2729769" cy="638636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159002"/>
            <a:r>
              <a:rPr lang="en-IN" sz="177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4537976" y="4672962"/>
            <a:ext cx="510567" cy="558282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1159002">
                <a:spcBef>
                  <a:spcPct val="0"/>
                </a:spcBef>
                <a:buClrTx/>
                <a:buNone/>
              </a:pPr>
              <a:endParaRPr lang="en-US" altLang="en-US" sz="342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467970" y="5443606"/>
            <a:ext cx="4832881" cy="7207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9002"/>
            <a:endParaRPr lang="en-IN" sz="177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598647" y="5501156"/>
            <a:ext cx="2729769" cy="638636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159002"/>
            <a:r>
              <a:rPr lang="en-IN" sz="177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4411913" y="5539363"/>
            <a:ext cx="573465" cy="518588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4943034" y="5529303"/>
            <a:ext cx="155042" cy="222433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159002"/>
              <a:endParaRPr lang="en-IN" sz="177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5983254" y="2979303"/>
            <a:ext cx="5415641" cy="36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6086647" y="2805163"/>
            <a:ext cx="500175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983254" y="3687682"/>
            <a:ext cx="5415641" cy="720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1159002"/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1159002"/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1159002"/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6086647" y="3513542"/>
            <a:ext cx="500175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83254" y="4756160"/>
            <a:ext cx="5415641" cy="36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086647" y="4582019"/>
            <a:ext cx="500175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983254" y="5464540"/>
            <a:ext cx="5415641" cy="540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17308" indent="-217308" defTabSz="1159002"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6086647" y="5290399"/>
            <a:ext cx="500175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67971" y="1409087"/>
            <a:ext cx="4832881" cy="360927"/>
            <a:chOff x="695257" y="922179"/>
            <a:chExt cx="3717601" cy="27763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26" tIns="43463" rIns="86926" bIns="43463" rtlCol="0" anchor="ctr"/>
            <a:lstStyle/>
            <a:p>
              <a:pPr algn="ctr" defTabSz="1159002"/>
              <a:endParaRPr lang="en-IN" sz="177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827" cy="277636"/>
            </a:xfrm>
            <a:prstGeom prst="rect">
              <a:avLst/>
            </a:prstGeom>
          </p:spPr>
          <p:txBody>
            <a:bodyPr wrap="none" lIns="86926" tIns="43463" rIns="86926" bIns="43463">
              <a:spAutoFit/>
            </a:bodyPr>
            <a:lstStyle/>
            <a:p>
              <a:pPr defTabSz="1159002" fontAlgn="t"/>
              <a:r>
                <a:rPr lang="en-IN" sz="177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90475" y="1409086"/>
            <a:ext cx="1510852" cy="360927"/>
          </a:xfrm>
          <a:prstGeom prst="rect">
            <a:avLst/>
          </a:prstGeom>
        </p:spPr>
        <p:txBody>
          <a:bodyPr wrap="none" lIns="86926" tIns="43463" rIns="86926" bIns="43463">
            <a:spAutoFit/>
          </a:bodyPr>
          <a:lstStyle/>
          <a:p>
            <a:pPr defTabSz="1159002" fontAlgn="t"/>
            <a:r>
              <a:rPr lang="en-IN" sz="177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086647" y="6178828"/>
            <a:ext cx="500175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57EB22-854F-4C5E-A74E-D46E39466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286">
              <a:defRPr/>
            </a:pP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WHY CA TOOLS</a:t>
            </a:r>
            <a:endParaRPr lang="en-IN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926" y="1207234"/>
            <a:ext cx="2982012" cy="1459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28201"/>
            <a:ext cx="3672484" cy="1724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751882"/>
            <a:ext cx="3378243" cy="2039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9678" y="3578886"/>
            <a:ext cx="2933722" cy="2790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1263615"/>
            <a:ext cx="1672160" cy="336585"/>
          </a:xfrm>
          <a:prstGeom prst="rect">
            <a:avLst/>
          </a:prstGeom>
          <a:noFill/>
        </p:spPr>
        <p:txBody>
          <a:bodyPr wrap="none" lIns="119969" tIns="59985" rIns="119969" bIns="59985" rtlCol="0">
            <a:spAutoFit/>
          </a:bodyPr>
          <a:lstStyle/>
          <a:p>
            <a:r>
              <a:rPr lang="en-US" sz="1400" dirty="0">
                <a:latin typeface="Trebuchet MS" pitchFamily="34" charset="0"/>
              </a:rPr>
              <a:t>Unified view of IT</a:t>
            </a:r>
            <a:endParaRPr lang="en-IN" sz="14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8707" y="882615"/>
            <a:ext cx="1827267" cy="336585"/>
          </a:xfrm>
          <a:prstGeom prst="rect">
            <a:avLst/>
          </a:prstGeom>
          <a:noFill/>
        </p:spPr>
        <p:txBody>
          <a:bodyPr wrap="none" lIns="119969" tIns="59985" rIns="119969" bIns="59985" rtlCol="0">
            <a:spAutoFit/>
          </a:bodyPr>
          <a:lstStyle/>
          <a:p>
            <a:r>
              <a:rPr lang="en-US" sz="1400" dirty="0">
                <a:latin typeface="Trebuchet MS" pitchFamily="34" charset="0"/>
              </a:rPr>
              <a:t>Pinpoint issues in IT</a:t>
            </a:r>
            <a:endParaRPr lang="en-IN" sz="1400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3427992"/>
            <a:ext cx="2601901" cy="305808"/>
          </a:xfrm>
          <a:prstGeom prst="rect">
            <a:avLst/>
          </a:prstGeom>
          <a:noFill/>
        </p:spPr>
        <p:txBody>
          <a:bodyPr wrap="none" lIns="119969" tIns="59985" rIns="119969" bIns="59985" rtlCol="0">
            <a:spAutoFit/>
          </a:bodyPr>
          <a:lstStyle/>
          <a:p>
            <a:r>
              <a:rPr lang="en-US" sz="1200" b="1" dirty="0">
                <a:latin typeface="Trebuchet MS" pitchFamily="34" charset="0"/>
              </a:rPr>
              <a:t>Dashboard of Service Availability</a:t>
            </a:r>
            <a:endParaRPr lang="en-IN" sz="12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6820" y="3370597"/>
            <a:ext cx="1293403" cy="305808"/>
          </a:xfrm>
          <a:prstGeom prst="rect">
            <a:avLst/>
          </a:prstGeom>
          <a:noFill/>
        </p:spPr>
        <p:txBody>
          <a:bodyPr wrap="none" lIns="119969" tIns="59985" rIns="119969" bIns="59985" rtlCol="0">
            <a:spAutoFit/>
          </a:bodyPr>
          <a:lstStyle/>
          <a:p>
            <a:r>
              <a:rPr lang="en-US" sz="1200" b="1" dirty="0">
                <a:latin typeface="Trebuchet MS" pitchFamily="34" charset="0"/>
              </a:rPr>
              <a:t>SLA Dashboard</a:t>
            </a:r>
            <a:endParaRPr lang="en-IN" sz="1200" b="1" dirty="0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90602" y="288925"/>
            <a:ext cx="59435" cy="51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77" tIns="44988" rIns="89977" bIns="44988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rgbClr val="606A74"/>
              </a:solidFill>
              <a:latin typeface="Trebuchet M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" y="1066800"/>
            <a:ext cx="4320540" cy="5156201"/>
          </a:xfrm>
          <a:prstGeom prst="roundRect">
            <a:avLst>
              <a:gd name="adj" fmla="val 5188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77" tIns="44988" rIns="89977" bIns="44988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chemeClr val="accent5">
                  <a:lumMod val="1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84" y="1186969"/>
            <a:ext cx="4500816" cy="338555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Unified view of all services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384" y="1506313"/>
            <a:ext cx="4272216" cy="551088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Proven and Matured Player for Delivering on Managed Services Platform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384" y="2041098"/>
            <a:ext cx="4500816" cy="552029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Expand to other Infrastructure Devices and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384" y="2575883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Enables from moving from Reactive support to Proactive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384" y="3110668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Industry Standard Proven Tool  for Large customer base and Deployments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384" y="3645453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Excellence in Monitoring and Management – Scalable, Robust, and Ease of Mgmt.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384" y="4180239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Improved Visibility  - Reducing MTTR (Mean Time To Resolve)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384" y="4715024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Better Integration among across various industry recognized tools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384" y="5249810"/>
            <a:ext cx="4500816" cy="5539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Plug and Play with custom probes to monitor certain features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384" y="5784595"/>
            <a:ext cx="4500816" cy="338555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marL="281179" indent="-281179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Enables Pay-As-You-Go Model</a:t>
            </a:r>
          </a:p>
        </p:txBody>
      </p:sp>
    </p:spTree>
    <p:extLst>
      <p:ext uri="{BB962C8B-B14F-4D97-AF65-F5344CB8AC3E}">
        <p14:creationId xmlns:p14="http://schemas.microsoft.com/office/powerpoint/2010/main" val="33419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655551-E0D7-47FB-B7A4-4A6C9776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329557"/>
            <a:ext cx="9799920" cy="812530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Service now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itsm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tool integration with ca unified infrastructure mgmt.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felsa01\Desktop\illustration.gif"/>
          <p:cNvPicPr>
            <a:picLocks noChangeAspect="1" noChangeArrowheads="1"/>
          </p:cNvPicPr>
          <p:nvPr/>
        </p:nvPicPr>
        <p:blipFill>
          <a:blip r:embed="rId2" cstate="print"/>
          <a:srcRect l="8313" t="13333" r="8267"/>
          <a:stretch>
            <a:fillRect/>
          </a:stretch>
        </p:blipFill>
        <p:spPr bwMode="auto">
          <a:xfrm>
            <a:off x="1627294" y="1314511"/>
            <a:ext cx="8632615" cy="4933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653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BFD3A0-FB2F-4194-80E5-840E19A5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09606"/>
            <a:ext cx="9799920" cy="45243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Ca network flow analysis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65647"/>
            <a:ext cx="10125464" cy="613584"/>
          </a:xfrm>
          <a:prstGeom prst="rect">
            <a:avLst/>
          </a:prstGeom>
        </p:spPr>
        <p:txBody>
          <a:bodyPr wrap="square" lIns="119969" tIns="59985" rIns="119969" bIns="59985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CA Network Flow Analysis is a network traffic monitoring solution that can help you optimize your network infrastructure for better application performance.</a:t>
            </a:r>
          </a:p>
        </p:txBody>
      </p:sp>
      <p:pic>
        <p:nvPicPr>
          <p:cNvPr id="5" name="Picture 2" descr="https://www.ca.com/us/products/network-monitoring-software/_jcr_content/productdetail/background_style_f37/background-style-par/structure_two_column/two-columns-one/flexible_columns_d5b/flexible-column-one/background_style_165/background-style-par/adaptiveimage_bd38.img.full.high.jpg/1519741685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289" y="3123498"/>
            <a:ext cx="4926098" cy="2972502"/>
          </a:xfrm>
          <a:prstGeom prst="rect">
            <a:avLst/>
          </a:prstGeom>
          <a:noFill/>
        </p:spPr>
      </p:pic>
      <p:pic>
        <p:nvPicPr>
          <p:cNvPr id="6" name="Picture 4" descr="https://www.ca.com/us/products/network-monitoring-software/_jcr_content/productdetail/background_style_947/background-style-par/structure_two_column/two-columns-one/background_style_5a9/background-style-par/flexible_columns_bbf/flexible-column-one/adaptiveimage_99e8.img.full.high.jpg/1519741664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787" y="3124200"/>
            <a:ext cx="5238213" cy="29011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2162808"/>
            <a:ext cx="10210800" cy="613584"/>
          </a:xfrm>
          <a:prstGeom prst="rect">
            <a:avLst/>
          </a:prstGeom>
        </p:spPr>
        <p:txBody>
          <a:bodyPr wrap="square" lIns="119969" tIns="59985" rIns="119969" bIns="59985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CA Network Flow Analysis is recognized as the industry standard for flow-based network traffic analysis in Global 4000 enterprises and large service providers. </a:t>
            </a:r>
          </a:p>
        </p:txBody>
      </p:sp>
    </p:spTree>
    <p:extLst>
      <p:ext uri="{BB962C8B-B14F-4D97-AF65-F5344CB8AC3E}">
        <p14:creationId xmlns:p14="http://schemas.microsoft.com/office/powerpoint/2010/main" val="2263453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1540"/>
              <a:t>73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59DF6E-770E-4580-B1A8-BD896DBDDF16}"/>
              </a:ext>
            </a:extLst>
          </p:cNvPr>
          <p:cNvGrpSpPr/>
          <p:nvPr/>
        </p:nvGrpSpPr>
        <p:grpSpPr>
          <a:xfrm>
            <a:off x="472680" y="1371600"/>
            <a:ext cx="8413852" cy="3493050"/>
            <a:chOff x="2013743" y="1655223"/>
            <a:chExt cx="7641288" cy="3565186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14CE8CA-44B0-4D10-829C-F59F636C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4726630"/>
              <a:ext cx="6710321" cy="408373"/>
            </a:xfrm>
            <a:prstGeom prst="rect">
              <a:avLst/>
            </a:prstGeom>
            <a:solidFill>
              <a:srgbClr val="E7B8B7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Network Assessment &amp; Audit</a:t>
              </a: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34E2C8B1-EA05-4586-AC85-12D1B13315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9207" y="1845343"/>
              <a:ext cx="315912" cy="22860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F5D5B7A0-C553-4FAE-9D7A-56298926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2378366"/>
              <a:ext cx="477837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42" name="AutoShape 9">
              <a:extLst>
                <a:ext uri="{FF2B5EF4-FFF2-40B4-BE49-F238E27FC236}">
                  <a16:creationId xmlns:a16="http://schemas.microsoft.com/office/drawing/2014/main" id="{5C818A5C-0438-4261-9FC8-36B6FE14DD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8094" y="2571247"/>
              <a:ext cx="331787" cy="222250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5A5F8C8-A036-4F83-B45E-8C3F68A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113797"/>
              <a:ext cx="477837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E1D9A9CB-64C1-4D43-82EF-9765DFCB5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712" y="3302709"/>
              <a:ext cx="333375" cy="219075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DFFA746-7926-4139-8425-D0AAD5DA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1808058"/>
              <a:ext cx="679199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Sify : Managed Services for NCDEX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6403916-BA65-4B1D-9719-E59A514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197934"/>
              <a:ext cx="673527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Operational Effectiveness</a:t>
              </a:r>
            </a:p>
          </p:txBody>
        </p:sp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DFDFF653-A54E-456C-95CD-B88A6C56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3845634"/>
              <a:ext cx="460375" cy="571500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48" name="AutoShape 9">
              <a:extLst>
                <a:ext uri="{FF2B5EF4-FFF2-40B4-BE49-F238E27FC236}">
                  <a16:creationId xmlns:a16="http://schemas.microsoft.com/office/drawing/2014/main" id="{9D2944D2-C2EB-4B28-89F1-B5778CFA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5076" y="4028264"/>
              <a:ext cx="363537" cy="20796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4CC8E3B2-CB9A-4860-B9F3-494E29B1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3965666"/>
              <a:ext cx="6719396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Tools Stack</a:t>
              </a: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9F8DA896-77CE-44D3-9E8D-A6E4AA5F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034" y="2516829"/>
              <a:ext cx="6771577" cy="408373"/>
            </a:xfrm>
            <a:prstGeom prst="rect">
              <a:avLst/>
            </a:prstGeom>
            <a:solidFill>
              <a:srgbClr val="C3D79B"/>
            </a:solidFill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Scope, Transition Approach, Delivery Model</a:t>
              </a:r>
            </a:p>
          </p:txBody>
        </p:sp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11012BB7-4176-408C-9278-51152B6BC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9519" y="4797340"/>
              <a:ext cx="381000" cy="214313"/>
            </a:xfrm>
            <a:prstGeom prst="triangle">
              <a:avLst>
                <a:gd name="adj" fmla="val 50000"/>
              </a:avLst>
            </a:prstGeom>
            <a:solidFill>
              <a:srgbClr val="CCC1DB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itchFamily="18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35D04342-806E-4697-845F-4482432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1655223"/>
              <a:ext cx="477838" cy="617538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3E18D88C-2B4F-4D09-A5EA-C90B07A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43" y="4602872"/>
              <a:ext cx="493713" cy="617537"/>
            </a:xfrm>
            <a:prstGeom prst="rect">
              <a:avLst/>
            </a:prstGeom>
            <a:solidFill>
              <a:srgbClr val="CCC1D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新細明體" pitchFamily="18" charset="-12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8554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50CAFD-2031-4B03-93D9-8182C6C68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09606"/>
            <a:ext cx="9799920" cy="45243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Case study #1-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sanmar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: it operations transformation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651CB-2783-4777-B54A-586977D1D4C4}"/>
              </a:ext>
            </a:extLst>
          </p:cNvPr>
          <p:cNvSpPr/>
          <p:nvPr/>
        </p:nvSpPr>
        <p:spPr>
          <a:xfrm>
            <a:off x="381000" y="1197595"/>
            <a:ext cx="10690619" cy="767472"/>
          </a:xfrm>
          <a:prstGeom prst="rect">
            <a:avLst/>
          </a:prstGeom>
        </p:spPr>
        <p:txBody>
          <a:bodyPr wrap="square" lIns="119969" tIns="59985" rIns="119969" bIns="59985">
            <a:spAutoFit/>
          </a:bodyPr>
          <a:lstStyle/>
          <a:p>
            <a:pPr defTabSz="674827">
              <a:buClr>
                <a:srgbClr val="44546A"/>
              </a:buClr>
              <a:defRPr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Chemplast Sanmar Limited</a:t>
            </a:r>
            <a:r>
              <a:rPr lang="en-IN" sz="14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 is a chemical company based in Chennai, Tamil Nadu. It is part of Sanmar Group which has businesses in Chemicals, Shipping, Engineering and Metals. It has a turnover of over Rs.65 billion and a presence in some 25 businesses, with manufacturing units spread over numerous locations in India</a:t>
            </a:r>
            <a:endParaRPr lang="en-US" sz="1400" dirty="0">
              <a:solidFill>
                <a:prstClr val="black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B8333-8951-4B16-9613-9A632DA32EB6}"/>
              </a:ext>
            </a:extLst>
          </p:cNvPr>
          <p:cNvSpPr/>
          <p:nvPr/>
        </p:nvSpPr>
        <p:spPr>
          <a:xfrm>
            <a:off x="473756" y="3580208"/>
            <a:ext cx="10880044" cy="29729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9" tIns="59985" rIns="119969" bIns="59985" rtlCol="0" anchor="ctr"/>
          <a:lstStyle/>
          <a:p>
            <a:pPr algn="ctr" defTabSz="67482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AA3F8-2DE3-4595-8979-972DFED0175A}"/>
              </a:ext>
            </a:extLst>
          </p:cNvPr>
          <p:cNvSpPr/>
          <p:nvPr/>
        </p:nvSpPr>
        <p:spPr>
          <a:xfrm>
            <a:off x="3664109" y="4176685"/>
            <a:ext cx="6055046" cy="184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/>
          <a:p>
            <a:pPr defTabSz="674827">
              <a:buClr>
                <a:srgbClr val="44546A"/>
              </a:buClr>
              <a:defRPr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Key  benefits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Higher uptime of service levels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Increased customer delight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Dashboard providing a view on the IT services, assets utilization and cost </a:t>
            </a:r>
            <a:endParaRPr lang="en-IN" sz="1400" dirty="0">
              <a:solidFill>
                <a:prstClr val="black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Seamless transition to Managed Services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State of the art tools, process and procedures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Secure application access through BYOD platform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Reduced cost of DC operations and improved higher uptime of infrastructure</a:t>
            </a:r>
            <a:endParaRPr lang="en-IN" sz="1400" dirty="0">
              <a:solidFill>
                <a:prstClr val="black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C5C96-CA3B-4016-87D4-88485503CDEF}"/>
              </a:ext>
            </a:extLst>
          </p:cNvPr>
          <p:cNvSpPr txBox="1">
            <a:spLocks/>
          </p:cNvSpPr>
          <p:nvPr/>
        </p:nvSpPr>
        <p:spPr>
          <a:xfrm>
            <a:off x="3957728" y="2135042"/>
            <a:ext cx="3913680" cy="1779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3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Transition of services in 6 months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Service Desk for End User Support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Tools &amp; ITIL Process Transformation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Asset Outsourcing &amp; Management (2800+ Devices)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Migrate Customer Data Centre to Sify Facility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Managed Services for 3 years</a:t>
            </a:r>
          </a:p>
          <a:p>
            <a:pPr marL="843535" lvl="2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endParaRPr lang="en-US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endParaRPr lang="en-IN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1A3CB-F870-4A6D-BC62-A52646B78FE0}"/>
              </a:ext>
            </a:extLst>
          </p:cNvPr>
          <p:cNvSpPr txBox="1">
            <a:spLocks/>
          </p:cNvSpPr>
          <p:nvPr/>
        </p:nvSpPr>
        <p:spPr>
          <a:xfrm>
            <a:off x="473758" y="2135042"/>
            <a:ext cx="3483970" cy="177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963" tIns="89963" rIns="89963" bIns="89963" anchor="t" anchorCtr="0"/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06121">
              <a:buClr>
                <a:srgbClr val="44546A"/>
              </a:buClr>
              <a:defRPr/>
            </a:pPr>
            <a:r>
              <a:rPr lang="en-US" sz="1300" b="1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Drivers for the Opportunity</a:t>
            </a:r>
          </a:p>
          <a:p>
            <a:pPr marL="126531" indent="-126531" algn="just" defTabSz="506121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Outdated Data Centre and DR Services</a:t>
            </a:r>
          </a:p>
          <a:p>
            <a:pPr marL="126531" indent="-126531" algn="just" defTabSz="506121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Absence of Tools &amp; Processes</a:t>
            </a:r>
          </a:p>
          <a:p>
            <a:pPr marL="126531" indent="-126531" algn="just" defTabSz="506121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10 years locked with an incumbent and no improvements in the 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2B219-1CD6-4641-BCC4-247E745C66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962400"/>
            <a:ext cx="247933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A049A-88C5-452B-A892-287DAA8D3691}"/>
              </a:ext>
            </a:extLst>
          </p:cNvPr>
          <p:cNvSpPr txBox="1">
            <a:spLocks/>
          </p:cNvSpPr>
          <p:nvPr/>
        </p:nvSpPr>
        <p:spPr>
          <a:xfrm>
            <a:off x="7871408" y="2152253"/>
            <a:ext cx="3482392" cy="1779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3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IT Landscape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Data Center (1), DR(1)</a:t>
            </a:r>
          </a:p>
          <a:p>
            <a:pPr marL="506121" lvl="1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Server 150, Network 20, Firewall 2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End User Devices (2500+ Devices)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WAN Support for 25 Branches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SAP Application running on it.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endParaRPr lang="en-IN" sz="1300" dirty="0">
              <a:solidFill>
                <a:schemeClr val="tx1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99725" lvl="2" indent="0" defTabSz="674827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873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C8E9C8-C258-4F81-B1FC-A78FEE2CA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329557"/>
            <a:ext cx="9799920" cy="812530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Case study #2- DC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ms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&amp; transformation for max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bupa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health insurance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651CB-2783-4777-B54A-586977D1D4C4}"/>
              </a:ext>
            </a:extLst>
          </p:cNvPr>
          <p:cNvSpPr/>
          <p:nvPr/>
        </p:nvSpPr>
        <p:spPr>
          <a:xfrm>
            <a:off x="358381" y="1066800"/>
            <a:ext cx="10690619" cy="982916"/>
          </a:xfrm>
          <a:prstGeom prst="rect">
            <a:avLst/>
          </a:prstGeom>
        </p:spPr>
        <p:txBody>
          <a:bodyPr wrap="square" lIns="119969" tIns="59985" rIns="119969" bIns="59985">
            <a:spAutoFit/>
          </a:bodyPr>
          <a:lstStyle/>
          <a:p>
            <a:pPr defTabSz="674827">
              <a:defRPr/>
            </a:pPr>
            <a:r>
              <a:rPr lang="en-GB" sz="14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Max </a:t>
            </a:r>
            <a:r>
              <a:rPr lang="en-GB" sz="1400" dirty="0" err="1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Bupa</a:t>
            </a:r>
            <a:r>
              <a:rPr lang="en-GB" sz="14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 a leading heath insurance company, </a:t>
            </a:r>
            <a:r>
              <a:rPr lang="en-GB" sz="1400" i="1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growing at a 30 % YOY rate</a:t>
            </a:r>
            <a:r>
              <a:rPr lang="en-GB" sz="14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. With a </a:t>
            </a:r>
            <a:r>
              <a:rPr lang="en-GB" sz="1400" i="1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client base of 2 million</a:t>
            </a:r>
            <a:r>
              <a:rPr lang="en-GB" sz="14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. To be able to support the expected growth required to have an </a:t>
            </a:r>
            <a:r>
              <a:rPr lang="en-GB" sz="1400" i="1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IT set up which is reliable, Scalable, Optimised, Secure, and always available. This initiative needs to  cover the technology upgrade &amp; transformation of the IT infrastructure and also the consolidation of the IT infrastructure and the </a:t>
            </a:r>
            <a:r>
              <a:rPr lang="en-GB" sz="1400" i="1" dirty="0" err="1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Datacentre</a:t>
            </a:r>
            <a:r>
              <a:rPr lang="en-GB" sz="1400" i="1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B8333-8951-4B16-9613-9A632DA32EB6}"/>
              </a:ext>
            </a:extLst>
          </p:cNvPr>
          <p:cNvSpPr/>
          <p:nvPr/>
        </p:nvSpPr>
        <p:spPr>
          <a:xfrm>
            <a:off x="473756" y="3580208"/>
            <a:ext cx="10880044" cy="29729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9" tIns="59985" rIns="119969" bIns="59985" rtlCol="0" anchor="ctr"/>
          <a:lstStyle/>
          <a:p>
            <a:pPr algn="ctr" defTabSz="67482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AA3F8-2DE3-4595-8979-972DFED0175A}"/>
              </a:ext>
            </a:extLst>
          </p:cNvPr>
          <p:cNvSpPr/>
          <p:nvPr/>
        </p:nvSpPr>
        <p:spPr>
          <a:xfrm>
            <a:off x="3962400" y="4329085"/>
            <a:ext cx="6055046" cy="184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/>
          <a:p>
            <a:pPr defTabSz="674827">
              <a:buClr>
                <a:srgbClr val="44546A"/>
              </a:buClr>
              <a:defRPr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Key  benefits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Business Services are continuously available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Improved Performance &amp; Operational Efficiency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New Age DC + DR set-up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Zero Downtime Migration 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Quick set up reducing planning and deployment time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Granular recovery intervals and data protection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Large Bandwidth to replicate DC data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Seamless transition to Managed Services</a:t>
            </a:r>
          </a:p>
          <a:p>
            <a:pPr marL="112466" indent="-112466" defTabSz="674827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State of art tools, process and procedures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C5C96-CA3B-4016-87D4-88485503CDEF}"/>
              </a:ext>
            </a:extLst>
          </p:cNvPr>
          <p:cNvSpPr txBox="1">
            <a:spLocks/>
          </p:cNvSpPr>
          <p:nvPr/>
        </p:nvSpPr>
        <p:spPr>
          <a:xfrm>
            <a:off x="3957728" y="2135042"/>
            <a:ext cx="3890872" cy="2208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3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Built a Private Cloud for DC &amp; DR 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Migrate 100+ servers and 60 TB data migration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VMware, OVM based Hypervisors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Enabled </a:t>
            </a:r>
            <a:r>
              <a:rPr lang="en-IN" sz="1300" dirty="0" err="1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DRaaS</a:t>
            </a: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 tool based replication and recovery at DC and DR with RTO/RPO SLA’s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Improved Security Significantly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Project Management for Implementation 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Managed Services for 5 years</a:t>
            </a:r>
          </a:p>
          <a:p>
            <a:pPr marL="843535" lvl="2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endParaRPr lang="en-US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endParaRPr lang="en-IN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1A3CB-F870-4A6D-BC62-A52646B78FE0}"/>
              </a:ext>
            </a:extLst>
          </p:cNvPr>
          <p:cNvSpPr txBox="1">
            <a:spLocks/>
          </p:cNvSpPr>
          <p:nvPr/>
        </p:nvSpPr>
        <p:spPr>
          <a:xfrm>
            <a:off x="473758" y="2135042"/>
            <a:ext cx="3564842" cy="2208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963" tIns="89963" rIns="89963" bIns="89963" anchor="t" anchorCtr="0"/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06121">
              <a:buClr>
                <a:srgbClr val="44546A"/>
              </a:buClr>
              <a:defRPr/>
            </a:pPr>
            <a:r>
              <a:rPr lang="en-US" sz="13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Drivers for the Opportunity</a:t>
            </a:r>
          </a:p>
          <a:p>
            <a:pPr marL="126531" indent="-126531" algn="just" defTabSz="506121">
              <a:buFont typeface="Arial" panose="020B0604020202020204" pitchFamily="34" charset="0"/>
              <a:buChar char="•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Transform the current Infrastructure to have the latest in technology, efficient and ready to scale.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Consolidate the applications infra in different data centre.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Provide high availability for the application with improved security. 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Provide a round the clock monitoring and support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A049A-88C5-452B-A892-287DAA8D3691}"/>
              </a:ext>
            </a:extLst>
          </p:cNvPr>
          <p:cNvSpPr txBox="1">
            <a:spLocks/>
          </p:cNvSpPr>
          <p:nvPr/>
        </p:nvSpPr>
        <p:spPr>
          <a:xfrm>
            <a:off x="7871408" y="2152253"/>
            <a:ext cx="3482392" cy="2191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3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IT Landscape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Data Centre - 2 at Delhi, 1 at Mumbai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3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DR @ Bangalore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endParaRPr lang="en-IN" sz="1300" dirty="0">
              <a:solidFill>
                <a:schemeClr val="tx1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99725" lvl="2" indent="0" defTabSz="674827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3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1222AA9-A367-4117-BE42-9395C626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819400" cy="20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92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2714A8-606E-4AC9-8A15-B0B0872CF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09606"/>
            <a:ext cx="9799920" cy="45243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Case study #3- DC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ms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&amp; transformation for </a:t>
            </a:r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gic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re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651CB-2783-4777-B54A-586977D1D4C4}"/>
              </a:ext>
            </a:extLst>
          </p:cNvPr>
          <p:cNvSpPr/>
          <p:nvPr/>
        </p:nvSpPr>
        <p:spPr>
          <a:xfrm>
            <a:off x="358381" y="990601"/>
            <a:ext cx="10919219" cy="1219200"/>
          </a:xfrm>
          <a:prstGeom prst="rect">
            <a:avLst/>
          </a:prstGeom>
        </p:spPr>
        <p:txBody>
          <a:bodyPr wrap="square" lIns="119969" tIns="59985" rIns="119969" bIns="59985">
            <a:spAutoFit/>
          </a:bodyPr>
          <a:lstStyle/>
          <a:p>
            <a:pPr defTabSz="674827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of India (GIC Re) was the sole reinsurance company in the Indian insurance market with over four decades of experience until the insurance market was open to foreign </a:t>
            </a:r>
          </a:p>
          <a:p>
            <a:pPr defTabSz="674827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reinsurance players by late 2016 including companies from Germany, Switzerland and France.</a:t>
            </a:r>
          </a:p>
          <a:p>
            <a:pPr defTabSz="674827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 Re has its registered office and headquarters in Mumbai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be able to support the expected growth required to have an </a:t>
            </a:r>
            <a:r>
              <a:rPr lang="en-GB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set up which is reliable, Scalable, Optimised, Secure, and always available. This initiative needs to  cover the technology upgrade &amp; transformation of the IT infrastructure and also the consolidation of the IT infrastructure and the </a:t>
            </a:r>
            <a:r>
              <a:rPr lang="en-GB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Datacentre</a:t>
            </a:r>
            <a:r>
              <a:rPr lang="en-GB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B8333-8951-4B16-9613-9A632DA32EB6}"/>
              </a:ext>
            </a:extLst>
          </p:cNvPr>
          <p:cNvSpPr/>
          <p:nvPr/>
        </p:nvSpPr>
        <p:spPr>
          <a:xfrm>
            <a:off x="473756" y="3580208"/>
            <a:ext cx="10880044" cy="29729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9" tIns="59985" rIns="119969" bIns="59985" rtlCol="0" anchor="ctr"/>
          <a:lstStyle/>
          <a:p>
            <a:pPr algn="ctr" defTabSz="67482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AA3F8-2DE3-4595-8979-972DFED0175A}"/>
              </a:ext>
            </a:extLst>
          </p:cNvPr>
          <p:cNvSpPr/>
          <p:nvPr/>
        </p:nvSpPr>
        <p:spPr>
          <a:xfrm>
            <a:off x="3962400" y="4557685"/>
            <a:ext cx="6055046" cy="184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/>
          <a:p>
            <a:pPr defTabSz="674827">
              <a:buClr>
                <a:srgbClr val="44546A"/>
              </a:buClr>
              <a:defRPr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Key  benefits</a:t>
            </a:r>
          </a:p>
          <a:p>
            <a:pPr marL="98413" indent="-98413" defTabSz="674827">
              <a:lnSpc>
                <a:spcPct val="150000"/>
              </a:lnSpc>
              <a:buSzPct val="112000"/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Scalable &amp; Elastic environment to react business needs</a:t>
            </a:r>
          </a:p>
          <a:p>
            <a:pPr marL="98413" indent="-98413" defTabSz="674827">
              <a:lnSpc>
                <a:spcPct val="150000"/>
              </a:lnSpc>
              <a:buSzPct val="112000"/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Security, Reliability, Availability &amp; Serviceability</a:t>
            </a:r>
          </a:p>
          <a:p>
            <a:pPr marL="98413" indent="-98413" defTabSz="674827">
              <a:lnSpc>
                <a:spcPct val="150000"/>
              </a:lnSpc>
              <a:buSzPct val="112000"/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Best in Class Technology</a:t>
            </a:r>
          </a:p>
          <a:p>
            <a:pPr marL="98413" indent="-98413" defTabSz="674827">
              <a:lnSpc>
                <a:spcPct val="150000"/>
              </a:lnSpc>
              <a:buSzPct val="112000"/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Operations Best Practices &amp; Tools</a:t>
            </a:r>
          </a:p>
          <a:p>
            <a:pPr marL="98413" indent="-98413" defTabSz="674827">
              <a:lnSpc>
                <a:spcPct val="150000"/>
              </a:lnSpc>
              <a:buSzPct val="112000"/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Management, Governance &amp; Control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C5C96-CA3B-4016-87D4-88485503CDEF}"/>
              </a:ext>
            </a:extLst>
          </p:cNvPr>
          <p:cNvSpPr txBox="1">
            <a:spLocks/>
          </p:cNvSpPr>
          <p:nvPr/>
        </p:nvSpPr>
        <p:spPr>
          <a:xfrm>
            <a:off x="3957728" y="2211242"/>
            <a:ext cx="3890872" cy="2360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2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Build Hyper Converged Infrastructure for DC &amp; DR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Migrate Infra to Private Cloud for DC &amp; DR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Migrate Physical workload to Virtual with improved IOPS for SAP and related workloads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Migrate 50+ servers and 40 TB data migration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 err="1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Vmware</a:t>
            </a: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 Suite, NSX, Orchestration Automation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Enabled </a:t>
            </a:r>
            <a:r>
              <a:rPr lang="en-IN" sz="1200" dirty="0" err="1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DRaaS</a:t>
            </a: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 tool based replication and recovery at DC and DR with RTO/RPO SLA’s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Improved Security Significantly (SOC, SIEM etc.)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Project Management for Implementation 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Managed Services for 5 years</a:t>
            </a:r>
          </a:p>
          <a:p>
            <a:pPr marL="843535" lvl="2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endParaRPr lang="en-IN" sz="12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1A3CB-F870-4A6D-BC62-A52646B78FE0}"/>
              </a:ext>
            </a:extLst>
          </p:cNvPr>
          <p:cNvSpPr txBox="1">
            <a:spLocks/>
          </p:cNvSpPr>
          <p:nvPr/>
        </p:nvSpPr>
        <p:spPr>
          <a:xfrm>
            <a:off x="473758" y="2211242"/>
            <a:ext cx="3564842" cy="2360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963" tIns="89963" rIns="89963" bIns="89963" anchor="t" anchorCtr="0"/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06121">
              <a:buClr>
                <a:srgbClr val="44546A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Drivers for the Opportunity</a:t>
            </a:r>
          </a:p>
          <a:p>
            <a:pPr marL="126531" indent="-126531" algn="just" defTabSz="506121"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Transform the current Infrastructure to have the latest in technology, efficient and ready to scale.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Consolidate SAP and other critical applications infra in different data centre.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Provide high availability for the Business application with improved security. </a:t>
            </a:r>
          </a:p>
          <a:p>
            <a:pPr marL="126531" indent="-126531" algn="l" defTabSz="506121"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Provide a round the clock monitoring and support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A049A-88C5-452B-A892-287DAA8D3691}"/>
              </a:ext>
            </a:extLst>
          </p:cNvPr>
          <p:cNvSpPr txBox="1">
            <a:spLocks/>
          </p:cNvSpPr>
          <p:nvPr/>
        </p:nvSpPr>
        <p:spPr>
          <a:xfrm>
            <a:off x="7871408" y="2228453"/>
            <a:ext cx="3482392" cy="2343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69" tIns="59985" rIns="119969" bIns="599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r>
              <a:rPr lang="en-US" sz="1200" b="1" dirty="0">
                <a:solidFill>
                  <a:schemeClr val="tx1"/>
                </a:solidFill>
                <a:latin typeface="Trebuchet MS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IT Landscape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Data Centre - 1 at Mumbai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IN" sz="1200" dirty="0">
                <a:solidFill>
                  <a:schemeClr val="tx1"/>
                </a:solidFill>
                <a:latin typeface="Trebuchet MS" pitchFamily="34" charset="0"/>
                <a:cs typeface="Arial" panose="020B0604020202020204" pitchFamily="34" charset="0"/>
              </a:rPr>
              <a:t>DR @ Bangalore</a:t>
            </a:r>
          </a:p>
          <a:p>
            <a:pPr marL="168707" indent="-168707" defTabSz="674827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  <a:defRPr/>
            </a:pPr>
            <a:endParaRPr lang="en-IN" sz="1200" dirty="0">
              <a:solidFill>
                <a:schemeClr val="tx1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99725" lvl="2" indent="0" defTabSz="674827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solidFill>
                <a:schemeClr val="tx1"/>
              </a:solidFill>
              <a:latin typeface="Trebuchet MS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C7044B-4BC9-48EC-A6AE-2A6DA25D1D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0"/>
            <a:ext cx="305030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09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>
            <a:extLst>
              <a:ext uri="{FF2B5EF4-FFF2-40B4-BE49-F238E27FC236}">
                <a16:creationId xmlns:a16="http://schemas.microsoft.com/office/drawing/2014/main" id="{8ED47F59-1424-4E3D-954C-B5E3A4A2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80" y="509606"/>
            <a:ext cx="9799920" cy="452432"/>
          </a:xfrm>
        </p:spPr>
        <p:txBody>
          <a:bodyPr/>
          <a:lstStyle/>
          <a:p>
            <a:r>
              <a:rPr lang="en-IN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Sify</a:t>
            </a:r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 transformation &amp; innovation roadmap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1">
            <a:extLst>
              <a:ext uri="{FF2B5EF4-FFF2-40B4-BE49-F238E27FC236}">
                <a16:creationId xmlns:a16="http://schemas.microsoft.com/office/drawing/2014/main" id="{4A9FF50E-DF65-42F7-836E-D5E66576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68" y="5499703"/>
            <a:ext cx="1317593" cy="243840"/>
          </a:xfrm>
          <a:prstGeom prst="homePlate">
            <a:avLst>
              <a:gd name="adj" fmla="val 8590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8822" tIns="44413" rIns="88822" bIns="44413" anchor="ctr"/>
          <a:lstStyle/>
          <a:p>
            <a:pPr algn="ctr" defTabSz="1184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2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Stabilization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2482254" y="1543425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TCSAT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4292095" y="1466937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Knowledge Portal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2286000" y="2351955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Managed Wi-Fi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3193765" y="1918204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Self Service Portal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2449613" y="3270319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CRM on Mobile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4542592" y="3339459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Workflow Automation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1731750" y="3791640"/>
            <a:ext cx="1648074" cy="428914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Mobile User Profile</a:t>
            </a:r>
          </a:p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(File Server)</a:t>
            </a:r>
          </a:p>
        </p:txBody>
      </p:sp>
      <p:sp>
        <p:nvSpPr>
          <p:cNvPr id="11" name="Shape 510"/>
          <p:cNvSpPr/>
          <p:nvPr/>
        </p:nvSpPr>
        <p:spPr>
          <a:xfrm>
            <a:off x="2826262" y="1306685"/>
            <a:ext cx="265426" cy="272232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47" tIns="119947" rIns="119947" bIns="119947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Shape 536"/>
          <p:cNvSpPr/>
          <p:nvPr/>
        </p:nvSpPr>
        <p:spPr>
          <a:xfrm>
            <a:off x="3141454" y="2968849"/>
            <a:ext cx="183877" cy="338591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47" tIns="119947" rIns="119947" bIns="119947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Shape 543"/>
          <p:cNvSpPr/>
          <p:nvPr/>
        </p:nvSpPr>
        <p:spPr>
          <a:xfrm flipH="1" flipV="1">
            <a:off x="1206886" y="1625600"/>
            <a:ext cx="241306" cy="23893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47" tIns="119947" rIns="119947" bIns="119947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Shape 536"/>
          <p:cNvSpPr/>
          <p:nvPr/>
        </p:nvSpPr>
        <p:spPr>
          <a:xfrm>
            <a:off x="2437468" y="3504316"/>
            <a:ext cx="183877" cy="338591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47" tIns="119947" rIns="119947" bIns="119947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938" y="6124855"/>
            <a:ext cx="11182262" cy="275026"/>
          </a:xfrm>
          <a:prstGeom prst="rect">
            <a:avLst/>
          </a:prstGeom>
        </p:spPr>
        <p:txBody>
          <a:bodyPr wrap="square" lIns="119967" tIns="59983" rIns="119967" bIns="5998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latin typeface="Trebuchet MS" pitchFamily="34" charset="0"/>
                <a:cs typeface="Arial" charset="0"/>
              </a:rPr>
              <a:t>* Some of the initiatives are factored and some others are supported by Sify on mutual agreement between both parties.</a:t>
            </a:r>
            <a:endParaRPr lang="en-IN" sz="800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F6975BF-4AAD-4B67-9C3F-B0F0C44147F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74420" y="3405329"/>
            <a:ext cx="13953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606A74"/>
                </a:solidFill>
                <a:latin typeface="Trebuchet MS" pitchFamily="34" charset="0"/>
                <a:ea typeface="MS PGothic" pitchFamily="34" charset="-128"/>
              </a:rPr>
              <a:t>Business Value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0A491-8434-4F39-91D2-C34B6D2DC859}"/>
              </a:ext>
            </a:extLst>
          </p:cNvPr>
          <p:cNvSpPr txBox="1"/>
          <p:nvPr/>
        </p:nvSpPr>
        <p:spPr>
          <a:xfrm>
            <a:off x="1425197" y="1424749"/>
            <a:ext cx="1358044" cy="5525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Security Gaps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 &amp; Compliance Adherence</a:t>
            </a:r>
            <a:endParaRPr lang="en-IN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C218E-12FF-4537-BE0C-135429A97BFD}"/>
              </a:ext>
            </a:extLst>
          </p:cNvPr>
          <p:cNvSpPr txBox="1"/>
          <p:nvPr/>
        </p:nvSpPr>
        <p:spPr>
          <a:xfrm>
            <a:off x="1087854" y="4699463"/>
            <a:ext cx="1660143" cy="5525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Infra Standardization</a:t>
            </a:r>
          </a:p>
          <a:p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Automation &amp; </a:t>
            </a:r>
            <a:r>
              <a:rPr lang="en-US" altLang="ko-KR" sz="1000" b="1" dirty="0" err="1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CxO</a:t>
            </a:r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 Dashboard</a:t>
            </a:r>
            <a:endParaRPr lang="en-IN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73185-6AE0-4F5B-B1C3-DD4DA9F1FF34}"/>
              </a:ext>
            </a:extLst>
          </p:cNvPr>
          <p:cNvSpPr txBox="1"/>
          <p:nvPr/>
        </p:nvSpPr>
        <p:spPr>
          <a:xfrm>
            <a:off x="5676249" y="2301133"/>
            <a:ext cx="1185012" cy="3986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SIAM</a:t>
            </a:r>
          </a:p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Based Delivery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498F7-BDCF-4176-8E00-D84646EFA76C}"/>
              </a:ext>
            </a:extLst>
          </p:cNvPr>
          <p:cNvSpPr txBox="1"/>
          <p:nvPr/>
        </p:nvSpPr>
        <p:spPr>
          <a:xfrm>
            <a:off x="3758478" y="3730909"/>
            <a:ext cx="1159443" cy="5525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altLang="ko-KR" sz="1000" b="1" dirty="0" err="1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vEngineer</a:t>
            </a:r>
            <a:endParaRPr lang="en-US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  <a:p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Based L1 Task</a:t>
            </a:r>
          </a:p>
          <a:p>
            <a:r>
              <a:rPr lang="en-US" altLang="ko-KR" sz="1000" b="1" dirty="0" err="1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ChatBot</a:t>
            </a:r>
            <a:endParaRPr lang="en-IN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AD8F6-EDCD-49A8-A957-253DCB804372}"/>
              </a:ext>
            </a:extLst>
          </p:cNvPr>
          <p:cNvSpPr txBox="1"/>
          <p:nvPr/>
        </p:nvSpPr>
        <p:spPr>
          <a:xfrm>
            <a:off x="3876874" y="2620681"/>
            <a:ext cx="1159443" cy="24474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QA Automation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DF8DE-181D-4EFC-BC98-11937C518A9F}"/>
              </a:ext>
            </a:extLst>
          </p:cNvPr>
          <p:cNvSpPr txBox="1"/>
          <p:nvPr/>
        </p:nvSpPr>
        <p:spPr>
          <a:xfrm>
            <a:off x="1490098" y="2934723"/>
            <a:ext cx="1159443" cy="3986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ITSM</a:t>
            </a:r>
          </a:p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Mobility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48B6D-7DF6-4E48-8CA7-02691679C55B}"/>
              </a:ext>
            </a:extLst>
          </p:cNvPr>
          <p:cNvSpPr txBox="1"/>
          <p:nvPr/>
        </p:nvSpPr>
        <p:spPr>
          <a:xfrm>
            <a:off x="6996495" y="1881857"/>
            <a:ext cx="1185012" cy="3986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Hybrid Cloud Enablement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9F12AB-17D8-4A5B-98AA-FE2546F93BE2}"/>
              </a:ext>
            </a:extLst>
          </p:cNvPr>
          <p:cNvSpPr txBox="1"/>
          <p:nvPr/>
        </p:nvSpPr>
        <p:spPr>
          <a:xfrm>
            <a:off x="8578040" y="1697898"/>
            <a:ext cx="1185012" cy="3986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BYOD </a:t>
            </a:r>
          </a:p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Enablement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9C5FD-B4C9-4598-9A5C-854A173448AF}"/>
              </a:ext>
            </a:extLst>
          </p:cNvPr>
          <p:cNvSpPr txBox="1"/>
          <p:nvPr/>
        </p:nvSpPr>
        <p:spPr>
          <a:xfrm>
            <a:off x="2951897" y="4688217"/>
            <a:ext cx="1159443" cy="24474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SOP Automation</a:t>
            </a:r>
            <a:endParaRPr lang="en-IN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55E2-31D7-4AB5-9428-780BEC5C4B3A}"/>
              </a:ext>
            </a:extLst>
          </p:cNvPr>
          <p:cNvSpPr txBox="1"/>
          <p:nvPr/>
        </p:nvSpPr>
        <p:spPr>
          <a:xfrm>
            <a:off x="6264844" y="3790863"/>
            <a:ext cx="942577" cy="3986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Backup as a Service</a:t>
            </a:r>
            <a:endParaRPr lang="en-IN" altLang="ko-KR" sz="10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D0E417-49BF-4095-AF20-B51037560D9A}"/>
              </a:ext>
            </a:extLst>
          </p:cNvPr>
          <p:cNvSpPr txBox="1"/>
          <p:nvPr/>
        </p:nvSpPr>
        <p:spPr>
          <a:xfrm>
            <a:off x="9976812" y="2067916"/>
            <a:ext cx="1185012" cy="5525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Service Transformation / re-alignment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3C1EA1-A3D2-45FB-9EAE-9835163E1718}"/>
              </a:ext>
            </a:extLst>
          </p:cNvPr>
          <p:cNvSpPr txBox="1"/>
          <p:nvPr/>
        </p:nvSpPr>
        <p:spPr>
          <a:xfrm>
            <a:off x="9861204" y="3552547"/>
            <a:ext cx="1185012" cy="5525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Re-calibration of Delivery Model / Technology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9955E2-31D7-4AB5-9428-780BEC5C4B3A}"/>
              </a:ext>
            </a:extLst>
          </p:cNvPr>
          <p:cNvSpPr txBox="1"/>
          <p:nvPr/>
        </p:nvSpPr>
        <p:spPr>
          <a:xfrm>
            <a:off x="8102904" y="4217608"/>
            <a:ext cx="1030944" cy="24474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NAC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955E2-31D7-4AB5-9428-780BEC5C4B3A}"/>
              </a:ext>
            </a:extLst>
          </p:cNvPr>
          <p:cNvSpPr txBox="1"/>
          <p:nvPr/>
        </p:nvSpPr>
        <p:spPr>
          <a:xfrm>
            <a:off x="8219505" y="2726481"/>
            <a:ext cx="1267154" cy="24474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77" tIns="44988" rIns="89977" bIns="44988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06A7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000" b="1" dirty="0">
                <a:solidFill>
                  <a:schemeClr val="tx2"/>
                </a:solidFill>
                <a:latin typeface="Trebuchet MS" pitchFamily="34" charset="0"/>
              </a:rPr>
              <a:t>Direct Connect</a:t>
            </a:r>
            <a:endParaRPr lang="en-IN" sz="1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1" name="Block Arc 41">
            <a:extLst>
              <a:ext uri="{FF2B5EF4-FFF2-40B4-BE49-F238E27FC236}">
                <a16:creationId xmlns:a16="http://schemas.microsoft.com/office/drawing/2014/main" id="{8914A128-6C9C-4A7F-B589-5F2F4FA57D2D}"/>
              </a:ext>
            </a:extLst>
          </p:cNvPr>
          <p:cNvSpPr/>
          <p:nvPr/>
        </p:nvSpPr>
        <p:spPr>
          <a:xfrm>
            <a:off x="6027273" y="3849587"/>
            <a:ext cx="285502" cy="29653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77" tIns="44988" rIns="89977" bIns="44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2" name="Block Arc 25">
            <a:extLst>
              <a:ext uri="{FF2B5EF4-FFF2-40B4-BE49-F238E27FC236}">
                <a16:creationId xmlns:a16="http://schemas.microsoft.com/office/drawing/2014/main" id="{EF8B4143-20D8-49EC-84D0-B3D6CF6171DD}"/>
              </a:ext>
            </a:extLst>
          </p:cNvPr>
          <p:cNvSpPr/>
          <p:nvPr/>
        </p:nvSpPr>
        <p:spPr>
          <a:xfrm>
            <a:off x="7881250" y="4144128"/>
            <a:ext cx="239260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8" rIns="89977" bIns="44988" rtlCol="0" anchor="ctr"/>
          <a:lstStyle/>
          <a:p>
            <a:pPr algn="ctr"/>
            <a:endParaRPr lang="ko-KR" alt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54996B-499B-4BC7-B797-E7F354A35BF9}"/>
              </a:ext>
            </a:extLst>
          </p:cNvPr>
          <p:cNvSpPr/>
          <p:nvPr/>
        </p:nvSpPr>
        <p:spPr>
          <a:xfrm>
            <a:off x="7970301" y="2641421"/>
            <a:ext cx="310909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77" tIns="44988" rIns="89977" bIns="44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A88F9008-C685-4BEB-8190-E3EC441DF81B}"/>
              </a:ext>
            </a:extLst>
          </p:cNvPr>
          <p:cNvSpPr/>
          <p:nvPr/>
        </p:nvSpPr>
        <p:spPr>
          <a:xfrm>
            <a:off x="9802041" y="2116762"/>
            <a:ext cx="21645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8" rIns="89977" bIns="44988" rtlCol="0" anchor="ctr"/>
          <a:lstStyle/>
          <a:p>
            <a:pPr algn="ctr"/>
            <a:endParaRPr lang="ko-KR" alt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06" y="1066053"/>
            <a:ext cx="1103489" cy="5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449452" y="1143785"/>
            <a:ext cx="384881" cy="305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55" tIns="79977" rIns="159955" bIns="79977" rtlCol="0" anchor="ctr"/>
          <a:lstStyle/>
          <a:p>
            <a:pPr algn="ctr"/>
            <a:endParaRPr 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7" name="Shape 543"/>
          <p:cNvSpPr/>
          <p:nvPr/>
        </p:nvSpPr>
        <p:spPr>
          <a:xfrm flipH="1" flipV="1">
            <a:off x="6496713" y="1177718"/>
            <a:ext cx="269364" cy="254493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59929" tIns="159929" rIns="159929" bIns="159929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cxnSp>
        <p:nvCxnSpPr>
          <p:cNvPr id="38" name="Straight Arrow Connector 77">
            <a:extLst>
              <a:ext uri="{FF2B5EF4-FFF2-40B4-BE49-F238E27FC236}">
                <a16:creationId xmlns:a16="http://schemas.microsoft.com/office/drawing/2014/main" id="{DD0B531A-8E01-4C18-80EB-C0A6980D40A6}"/>
              </a:ext>
            </a:extLst>
          </p:cNvPr>
          <p:cNvCxnSpPr>
            <a:cxnSpLocks/>
          </p:cNvCxnSpPr>
          <p:nvPr/>
        </p:nvCxnSpPr>
        <p:spPr>
          <a:xfrm flipV="1">
            <a:off x="823685" y="5867400"/>
            <a:ext cx="10377715" cy="88900"/>
          </a:xfrm>
          <a:prstGeom prst="straightConnector1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77">
            <a:extLst>
              <a:ext uri="{FF2B5EF4-FFF2-40B4-BE49-F238E27FC236}">
                <a16:creationId xmlns:a16="http://schemas.microsoft.com/office/drawing/2014/main" id="{DD0B531A-8E01-4C18-80EB-C0A6980D40A6}"/>
              </a:ext>
            </a:extLst>
          </p:cNvPr>
          <p:cNvCxnSpPr>
            <a:cxnSpLocks/>
          </p:cNvCxnSpPr>
          <p:nvPr/>
        </p:nvCxnSpPr>
        <p:spPr>
          <a:xfrm flipV="1">
            <a:off x="828835" y="812599"/>
            <a:ext cx="0" cy="5134527"/>
          </a:xfrm>
          <a:prstGeom prst="straightConnector1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7304" y="1879903"/>
            <a:ext cx="317914" cy="3147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9969" tIns="59985" rIns="119969" bIns="59985" rtlCol="0" anchor="ctr"/>
          <a:lstStyle/>
          <a:p>
            <a:pPr algn="ctr"/>
            <a:endParaRPr 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F12DF08D-6F71-409F-B7A4-F5DC5F1283E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4854" y="3353494"/>
            <a:ext cx="23022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tx2"/>
                </a:solidFill>
                <a:latin typeface="Trebuchet MS" pitchFamily="34" charset="0"/>
                <a:ea typeface="MS PGothic" pitchFamily="34" charset="-128"/>
              </a:rPr>
              <a:t>Sify Transformation Initiative </a:t>
            </a:r>
          </a:p>
        </p:txBody>
      </p:sp>
      <p:sp>
        <p:nvSpPr>
          <p:cNvPr id="42" name="Shape 545"/>
          <p:cNvSpPr/>
          <p:nvPr/>
        </p:nvSpPr>
        <p:spPr>
          <a:xfrm>
            <a:off x="5157478" y="3075763"/>
            <a:ext cx="326401" cy="298428"/>
          </a:xfrm>
          <a:custGeom>
            <a:avLst/>
            <a:gdLst/>
            <a:ahLst/>
            <a:cxnLst/>
            <a:rect l="0" t="0" r="0" b="0"/>
            <a:pathLst>
              <a:path w="13996" h="13995" extrusionOk="0">
                <a:moveTo>
                  <a:pt x="6986" y="4714"/>
                </a:moveTo>
                <a:lnTo>
                  <a:pt x="7206" y="4738"/>
                </a:lnTo>
                <a:lnTo>
                  <a:pt x="7425" y="4763"/>
                </a:lnTo>
                <a:lnTo>
                  <a:pt x="7645" y="4812"/>
                </a:lnTo>
                <a:lnTo>
                  <a:pt x="7841" y="4885"/>
                </a:lnTo>
                <a:lnTo>
                  <a:pt x="8060" y="4983"/>
                </a:lnTo>
                <a:lnTo>
                  <a:pt x="8256" y="5105"/>
                </a:lnTo>
                <a:lnTo>
                  <a:pt x="8427" y="5227"/>
                </a:lnTo>
                <a:lnTo>
                  <a:pt x="8598" y="5398"/>
                </a:lnTo>
                <a:lnTo>
                  <a:pt x="8769" y="5569"/>
                </a:lnTo>
                <a:lnTo>
                  <a:pt x="8891" y="5740"/>
                </a:lnTo>
                <a:lnTo>
                  <a:pt x="9013" y="5935"/>
                </a:lnTo>
                <a:lnTo>
                  <a:pt x="9111" y="6155"/>
                </a:lnTo>
                <a:lnTo>
                  <a:pt x="9184" y="6350"/>
                </a:lnTo>
                <a:lnTo>
                  <a:pt x="9233" y="6570"/>
                </a:lnTo>
                <a:lnTo>
                  <a:pt x="9257" y="6790"/>
                </a:lnTo>
                <a:lnTo>
                  <a:pt x="9257" y="7010"/>
                </a:lnTo>
                <a:lnTo>
                  <a:pt x="9257" y="7229"/>
                </a:lnTo>
                <a:lnTo>
                  <a:pt x="9233" y="7425"/>
                </a:lnTo>
                <a:lnTo>
                  <a:pt x="9184" y="7645"/>
                </a:lnTo>
                <a:lnTo>
                  <a:pt x="9111" y="7864"/>
                </a:lnTo>
                <a:lnTo>
                  <a:pt x="9013" y="8060"/>
                </a:lnTo>
                <a:lnTo>
                  <a:pt x="8891" y="8255"/>
                </a:lnTo>
                <a:lnTo>
                  <a:pt x="8769" y="8451"/>
                </a:lnTo>
                <a:lnTo>
                  <a:pt x="8598" y="8622"/>
                </a:lnTo>
                <a:lnTo>
                  <a:pt x="8427" y="8768"/>
                </a:lnTo>
                <a:lnTo>
                  <a:pt x="8256" y="8915"/>
                </a:lnTo>
                <a:lnTo>
                  <a:pt x="8060" y="9012"/>
                </a:lnTo>
                <a:lnTo>
                  <a:pt x="7841" y="9110"/>
                </a:lnTo>
                <a:lnTo>
                  <a:pt x="7645" y="9183"/>
                </a:lnTo>
                <a:lnTo>
                  <a:pt x="7425" y="9232"/>
                </a:lnTo>
                <a:lnTo>
                  <a:pt x="7206" y="9257"/>
                </a:lnTo>
                <a:lnTo>
                  <a:pt x="6986" y="9281"/>
                </a:lnTo>
                <a:lnTo>
                  <a:pt x="6766" y="9257"/>
                </a:lnTo>
                <a:lnTo>
                  <a:pt x="6546" y="9232"/>
                </a:lnTo>
                <a:lnTo>
                  <a:pt x="6351" y="9183"/>
                </a:lnTo>
                <a:lnTo>
                  <a:pt x="6131" y="9110"/>
                </a:lnTo>
                <a:lnTo>
                  <a:pt x="5936" y="9012"/>
                </a:lnTo>
                <a:lnTo>
                  <a:pt x="5740" y="8915"/>
                </a:lnTo>
                <a:lnTo>
                  <a:pt x="5545" y="8768"/>
                </a:lnTo>
                <a:lnTo>
                  <a:pt x="5374" y="8622"/>
                </a:lnTo>
                <a:lnTo>
                  <a:pt x="5227" y="8451"/>
                </a:lnTo>
                <a:lnTo>
                  <a:pt x="5081" y="8255"/>
                </a:lnTo>
                <a:lnTo>
                  <a:pt x="4983" y="8060"/>
                </a:lnTo>
                <a:lnTo>
                  <a:pt x="4885" y="7864"/>
                </a:lnTo>
                <a:lnTo>
                  <a:pt x="4812" y="7645"/>
                </a:lnTo>
                <a:lnTo>
                  <a:pt x="4763" y="7425"/>
                </a:lnTo>
                <a:lnTo>
                  <a:pt x="4714" y="7229"/>
                </a:lnTo>
                <a:lnTo>
                  <a:pt x="4714" y="7010"/>
                </a:lnTo>
                <a:lnTo>
                  <a:pt x="4714" y="6790"/>
                </a:lnTo>
                <a:lnTo>
                  <a:pt x="4763" y="6570"/>
                </a:lnTo>
                <a:lnTo>
                  <a:pt x="4812" y="6350"/>
                </a:lnTo>
                <a:lnTo>
                  <a:pt x="4885" y="6155"/>
                </a:lnTo>
                <a:lnTo>
                  <a:pt x="4983" y="5935"/>
                </a:lnTo>
                <a:lnTo>
                  <a:pt x="5081" y="5740"/>
                </a:lnTo>
                <a:lnTo>
                  <a:pt x="5227" y="5569"/>
                </a:lnTo>
                <a:lnTo>
                  <a:pt x="5374" y="5398"/>
                </a:lnTo>
                <a:lnTo>
                  <a:pt x="5545" y="5227"/>
                </a:lnTo>
                <a:lnTo>
                  <a:pt x="5740" y="5105"/>
                </a:lnTo>
                <a:lnTo>
                  <a:pt x="5936" y="4983"/>
                </a:lnTo>
                <a:lnTo>
                  <a:pt x="6131" y="4885"/>
                </a:lnTo>
                <a:lnTo>
                  <a:pt x="6351" y="4812"/>
                </a:lnTo>
                <a:lnTo>
                  <a:pt x="6546" y="4763"/>
                </a:lnTo>
                <a:lnTo>
                  <a:pt x="6766" y="4738"/>
                </a:lnTo>
                <a:lnTo>
                  <a:pt x="6986" y="4714"/>
                </a:lnTo>
                <a:close/>
                <a:moveTo>
                  <a:pt x="6497" y="0"/>
                </a:moveTo>
                <a:lnTo>
                  <a:pt x="6375" y="25"/>
                </a:lnTo>
                <a:lnTo>
                  <a:pt x="6253" y="49"/>
                </a:lnTo>
                <a:lnTo>
                  <a:pt x="6131" y="122"/>
                </a:lnTo>
                <a:lnTo>
                  <a:pt x="6033" y="196"/>
                </a:lnTo>
                <a:lnTo>
                  <a:pt x="5936" y="293"/>
                </a:lnTo>
                <a:lnTo>
                  <a:pt x="5862" y="391"/>
                </a:lnTo>
                <a:lnTo>
                  <a:pt x="5813" y="513"/>
                </a:lnTo>
                <a:lnTo>
                  <a:pt x="5789" y="635"/>
                </a:lnTo>
                <a:lnTo>
                  <a:pt x="5618" y="2076"/>
                </a:lnTo>
                <a:lnTo>
                  <a:pt x="5325" y="2174"/>
                </a:lnTo>
                <a:lnTo>
                  <a:pt x="5032" y="2296"/>
                </a:lnTo>
                <a:lnTo>
                  <a:pt x="4763" y="2418"/>
                </a:lnTo>
                <a:lnTo>
                  <a:pt x="4495" y="2565"/>
                </a:lnTo>
                <a:lnTo>
                  <a:pt x="3347" y="1661"/>
                </a:lnTo>
                <a:lnTo>
                  <a:pt x="3225" y="1588"/>
                </a:lnTo>
                <a:lnTo>
                  <a:pt x="3103" y="1539"/>
                </a:lnTo>
                <a:lnTo>
                  <a:pt x="2980" y="1514"/>
                </a:lnTo>
                <a:lnTo>
                  <a:pt x="2736" y="1514"/>
                </a:lnTo>
                <a:lnTo>
                  <a:pt x="2590" y="1563"/>
                </a:lnTo>
                <a:lnTo>
                  <a:pt x="2492" y="1637"/>
                </a:lnTo>
                <a:lnTo>
                  <a:pt x="2394" y="1710"/>
                </a:lnTo>
                <a:lnTo>
                  <a:pt x="1710" y="2394"/>
                </a:lnTo>
                <a:lnTo>
                  <a:pt x="1613" y="2491"/>
                </a:lnTo>
                <a:lnTo>
                  <a:pt x="1564" y="2614"/>
                </a:lnTo>
                <a:lnTo>
                  <a:pt x="1515" y="2736"/>
                </a:lnTo>
                <a:lnTo>
                  <a:pt x="1491" y="2858"/>
                </a:lnTo>
                <a:lnTo>
                  <a:pt x="1491" y="3004"/>
                </a:lnTo>
                <a:lnTo>
                  <a:pt x="1515" y="3126"/>
                </a:lnTo>
                <a:lnTo>
                  <a:pt x="1564" y="3249"/>
                </a:lnTo>
                <a:lnTo>
                  <a:pt x="1637" y="3346"/>
                </a:lnTo>
                <a:lnTo>
                  <a:pt x="2541" y="4494"/>
                </a:lnTo>
                <a:lnTo>
                  <a:pt x="2394" y="4763"/>
                </a:lnTo>
                <a:lnTo>
                  <a:pt x="2272" y="5056"/>
                </a:lnTo>
                <a:lnTo>
                  <a:pt x="2174" y="5349"/>
                </a:lnTo>
                <a:lnTo>
                  <a:pt x="2077" y="5642"/>
                </a:lnTo>
                <a:lnTo>
                  <a:pt x="636" y="5789"/>
                </a:lnTo>
                <a:lnTo>
                  <a:pt x="514" y="5837"/>
                </a:lnTo>
                <a:lnTo>
                  <a:pt x="392" y="5886"/>
                </a:lnTo>
                <a:lnTo>
                  <a:pt x="269" y="5959"/>
                </a:lnTo>
                <a:lnTo>
                  <a:pt x="172" y="6033"/>
                </a:lnTo>
                <a:lnTo>
                  <a:pt x="99" y="6155"/>
                </a:lnTo>
                <a:lnTo>
                  <a:pt x="50" y="6253"/>
                </a:lnTo>
                <a:lnTo>
                  <a:pt x="1" y="6399"/>
                </a:lnTo>
                <a:lnTo>
                  <a:pt x="1" y="6521"/>
                </a:lnTo>
                <a:lnTo>
                  <a:pt x="1" y="7474"/>
                </a:lnTo>
                <a:lnTo>
                  <a:pt x="1" y="7620"/>
                </a:lnTo>
                <a:lnTo>
                  <a:pt x="50" y="7742"/>
                </a:lnTo>
                <a:lnTo>
                  <a:pt x="99" y="7864"/>
                </a:lnTo>
                <a:lnTo>
                  <a:pt x="172" y="7962"/>
                </a:lnTo>
                <a:lnTo>
                  <a:pt x="269" y="8060"/>
                </a:lnTo>
                <a:lnTo>
                  <a:pt x="392" y="8133"/>
                </a:lnTo>
                <a:lnTo>
                  <a:pt x="514" y="8182"/>
                </a:lnTo>
                <a:lnTo>
                  <a:pt x="636" y="8206"/>
                </a:lnTo>
                <a:lnTo>
                  <a:pt x="2077" y="8377"/>
                </a:lnTo>
                <a:lnTo>
                  <a:pt x="2174" y="8670"/>
                </a:lnTo>
                <a:lnTo>
                  <a:pt x="2272" y="8939"/>
                </a:lnTo>
                <a:lnTo>
                  <a:pt x="2394" y="9232"/>
                </a:lnTo>
                <a:lnTo>
                  <a:pt x="2541" y="9501"/>
                </a:lnTo>
                <a:lnTo>
                  <a:pt x="1637" y="10649"/>
                </a:lnTo>
                <a:lnTo>
                  <a:pt x="1564" y="10771"/>
                </a:lnTo>
                <a:lnTo>
                  <a:pt x="1515" y="10893"/>
                </a:lnTo>
                <a:lnTo>
                  <a:pt x="1491" y="11015"/>
                </a:lnTo>
                <a:lnTo>
                  <a:pt x="1491" y="11137"/>
                </a:lnTo>
                <a:lnTo>
                  <a:pt x="1515" y="11259"/>
                </a:lnTo>
                <a:lnTo>
                  <a:pt x="1564" y="11381"/>
                </a:lnTo>
                <a:lnTo>
                  <a:pt x="1613" y="11504"/>
                </a:lnTo>
                <a:lnTo>
                  <a:pt x="1710" y="11601"/>
                </a:lnTo>
                <a:lnTo>
                  <a:pt x="2394" y="12285"/>
                </a:lnTo>
                <a:lnTo>
                  <a:pt x="2492" y="12383"/>
                </a:lnTo>
                <a:lnTo>
                  <a:pt x="2590" y="12432"/>
                </a:lnTo>
                <a:lnTo>
                  <a:pt x="2736" y="12480"/>
                </a:lnTo>
                <a:lnTo>
                  <a:pt x="2858" y="12505"/>
                </a:lnTo>
                <a:lnTo>
                  <a:pt x="2980" y="12505"/>
                </a:lnTo>
                <a:lnTo>
                  <a:pt x="3103" y="12456"/>
                </a:lnTo>
                <a:lnTo>
                  <a:pt x="3225" y="12407"/>
                </a:lnTo>
                <a:lnTo>
                  <a:pt x="3347" y="12358"/>
                </a:lnTo>
                <a:lnTo>
                  <a:pt x="4495" y="11455"/>
                </a:lnTo>
                <a:lnTo>
                  <a:pt x="4763" y="11577"/>
                </a:lnTo>
                <a:lnTo>
                  <a:pt x="5032" y="11723"/>
                </a:lnTo>
                <a:lnTo>
                  <a:pt x="5325" y="11821"/>
                </a:lnTo>
                <a:lnTo>
                  <a:pt x="5618" y="11919"/>
                </a:lnTo>
                <a:lnTo>
                  <a:pt x="5789" y="13360"/>
                </a:lnTo>
                <a:lnTo>
                  <a:pt x="5813" y="13482"/>
                </a:lnTo>
                <a:lnTo>
                  <a:pt x="5862" y="13604"/>
                </a:lnTo>
                <a:lnTo>
                  <a:pt x="5936" y="13726"/>
                </a:lnTo>
                <a:lnTo>
                  <a:pt x="6033" y="13824"/>
                </a:lnTo>
                <a:lnTo>
                  <a:pt x="6131" y="13897"/>
                </a:lnTo>
                <a:lnTo>
                  <a:pt x="6253" y="13946"/>
                </a:lnTo>
                <a:lnTo>
                  <a:pt x="6375" y="13995"/>
                </a:lnTo>
                <a:lnTo>
                  <a:pt x="7596" y="13995"/>
                </a:lnTo>
                <a:lnTo>
                  <a:pt x="7743" y="13946"/>
                </a:lnTo>
                <a:lnTo>
                  <a:pt x="7841" y="13897"/>
                </a:lnTo>
                <a:lnTo>
                  <a:pt x="7963" y="13824"/>
                </a:lnTo>
                <a:lnTo>
                  <a:pt x="8036" y="13726"/>
                </a:lnTo>
                <a:lnTo>
                  <a:pt x="8109" y="13604"/>
                </a:lnTo>
                <a:lnTo>
                  <a:pt x="8158" y="13482"/>
                </a:lnTo>
                <a:lnTo>
                  <a:pt x="8183" y="13360"/>
                </a:lnTo>
                <a:lnTo>
                  <a:pt x="8353" y="11919"/>
                </a:lnTo>
                <a:lnTo>
                  <a:pt x="8647" y="11821"/>
                </a:lnTo>
                <a:lnTo>
                  <a:pt x="8940" y="11723"/>
                </a:lnTo>
                <a:lnTo>
                  <a:pt x="9233" y="11577"/>
                </a:lnTo>
                <a:lnTo>
                  <a:pt x="9501" y="11455"/>
                </a:lnTo>
                <a:lnTo>
                  <a:pt x="10649" y="12358"/>
                </a:lnTo>
                <a:lnTo>
                  <a:pt x="10747" y="12407"/>
                </a:lnTo>
                <a:lnTo>
                  <a:pt x="10869" y="12456"/>
                </a:lnTo>
                <a:lnTo>
                  <a:pt x="10991" y="12505"/>
                </a:lnTo>
                <a:lnTo>
                  <a:pt x="11138" y="12505"/>
                </a:lnTo>
                <a:lnTo>
                  <a:pt x="11260" y="12480"/>
                </a:lnTo>
                <a:lnTo>
                  <a:pt x="11382" y="12432"/>
                </a:lnTo>
                <a:lnTo>
                  <a:pt x="11504" y="12383"/>
                </a:lnTo>
                <a:lnTo>
                  <a:pt x="11602" y="12285"/>
                </a:lnTo>
                <a:lnTo>
                  <a:pt x="12286" y="11601"/>
                </a:lnTo>
                <a:lnTo>
                  <a:pt x="12359" y="11504"/>
                </a:lnTo>
                <a:lnTo>
                  <a:pt x="12432" y="11381"/>
                </a:lnTo>
                <a:lnTo>
                  <a:pt x="12457" y="11259"/>
                </a:lnTo>
                <a:lnTo>
                  <a:pt x="12481" y="11137"/>
                </a:lnTo>
                <a:lnTo>
                  <a:pt x="12481" y="11015"/>
                </a:lnTo>
                <a:lnTo>
                  <a:pt x="12457" y="10893"/>
                </a:lnTo>
                <a:lnTo>
                  <a:pt x="12408" y="10771"/>
                </a:lnTo>
                <a:lnTo>
                  <a:pt x="12334" y="10649"/>
                </a:lnTo>
                <a:lnTo>
                  <a:pt x="11431" y="9501"/>
                </a:lnTo>
                <a:lnTo>
                  <a:pt x="11577" y="9232"/>
                </a:lnTo>
                <a:lnTo>
                  <a:pt x="11699" y="8939"/>
                </a:lnTo>
                <a:lnTo>
                  <a:pt x="11822" y="8670"/>
                </a:lnTo>
                <a:lnTo>
                  <a:pt x="11895" y="8377"/>
                </a:lnTo>
                <a:lnTo>
                  <a:pt x="13360" y="8206"/>
                </a:lnTo>
                <a:lnTo>
                  <a:pt x="13482" y="8182"/>
                </a:lnTo>
                <a:lnTo>
                  <a:pt x="13604" y="8133"/>
                </a:lnTo>
                <a:lnTo>
                  <a:pt x="13702" y="8060"/>
                </a:lnTo>
                <a:lnTo>
                  <a:pt x="13800" y="7962"/>
                </a:lnTo>
                <a:lnTo>
                  <a:pt x="13873" y="7864"/>
                </a:lnTo>
                <a:lnTo>
                  <a:pt x="13946" y="7742"/>
                </a:lnTo>
                <a:lnTo>
                  <a:pt x="13971" y="7620"/>
                </a:lnTo>
                <a:lnTo>
                  <a:pt x="13995" y="7474"/>
                </a:lnTo>
                <a:lnTo>
                  <a:pt x="13995" y="6521"/>
                </a:lnTo>
                <a:lnTo>
                  <a:pt x="13971" y="6399"/>
                </a:lnTo>
                <a:lnTo>
                  <a:pt x="13946" y="6253"/>
                </a:lnTo>
                <a:lnTo>
                  <a:pt x="13873" y="6155"/>
                </a:lnTo>
                <a:lnTo>
                  <a:pt x="13800" y="6033"/>
                </a:lnTo>
                <a:lnTo>
                  <a:pt x="13702" y="5959"/>
                </a:lnTo>
                <a:lnTo>
                  <a:pt x="13604" y="5886"/>
                </a:lnTo>
                <a:lnTo>
                  <a:pt x="13482" y="5837"/>
                </a:lnTo>
                <a:lnTo>
                  <a:pt x="13360" y="5789"/>
                </a:lnTo>
                <a:lnTo>
                  <a:pt x="11895" y="5642"/>
                </a:lnTo>
                <a:lnTo>
                  <a:pt x="11822" y="5349"/>
                </a:lnTo>
                <a:lnTo>
                  <a:pt x="11699" y="5056"/>
                </a:lnTo>
                <a:lnTo>
                  <a:pt x="11577" y="4763"/>
                </a:lnTo>
                <a:lnTo>
                  <a:pt x="11431" y="4494"/>
                </a:lnTo>
                <a:lnTo>
                  <a:pt x="12334" y="3346"/>
                </a:lnTo>
                <a:lnTo>
                  <a:pt x="12408" y="3249"/>
                </a:lnTo>
                <a:lnTo>
                  <a:pt x="12457" y="3126"/>
                </a:lnTo>
                <a:lnTo>
                  <a:pt x="12481" y="3004"/>
                </a:lnTo>
                <a:lnTo>
                  <a:pt x="12481" y="2858"/>
                </a:lnTo>
                <a:lnTo>
                  <a:pt x="12457" y="2736"/>
                </a:lnTo>
                <a:lnTo>
                  <a:pt x="12432" y="2614"/>
                </a:lnTo>
                <a:lnTo>
                  <a:pt x="12359" y="2491"/>
                </a:lnTo>
                <a:lnTo>
                  <a:pt x="12286" y="2394"/>
                </a:lnTo>
                <a:lnTo>
                  <a:pt x="11602" y="1710"/>
                </a:lnTo>
                <a:lnTo>
                  <a:pt x="11504" y="1637"/>
                </a:lnTo>
                <a:lnTo>
                  <a:pt x="11382" y="1563"/>
                </a:lnTo>
                <a:lnTo>
                  <a:pt x="11260" y="1514"/>
                </a:lnTo>
                <a:lnTo>
                  <a:pt x="10991" y="1514"/>
                </a:lnTo>
                <a:lnTo>
                  <a:pt x="10869" y="1539"/>
                </a:lnTo>
                <a:lnTo>
                  <a:pt x="10747" y="1588"/>
                </a:lnTo>
                <a:lnTo>
                  <a:pt x="10649" y="1661"/>
                </a:lnTo>
                <a:lnTo>
                  <a:pt x="9501" y="2565"/>
                </a:lnTo>
                <a:lnTo>
                  <a:pt x="9233" y="2418"/>
                </a:lnTo>
                <a:lnTo>
                  <a:pt x="8940" y="2296"/>
                </a:lnTo>
                <a:lnTo>
                  <a:pt x="8647" y="2174"/>
                </a:lnTo>
                <a:lnTo>
                  <a:pt x="8353" y="2076"/>
                </a:lnTo>
                <a:lnTo>
                  <a:pt x="8183" y="635"/>
                </a:lnTo>
                <a:lnTo>
                  <a:pt x="8158" y="513"/>
                </a:lnTo>
                <a:lnTo>
                  <a:pt x="8109" y="391"/>
                </a:lnTo>
                <a:lnTo>
                  <a:pt x="8036" y="293"/>
                </a:lnTo>
                <a:lnTo>
                  <a:pt x="7963" y="196"/>
                </a:lnTo>
                <a:lnTo>
                  <a:pt x="7841" y="122"/>
                </a:lnTo>
                <a:lnTo>
                  <a:pt x="7743" y="49"/>
                </a:lnTo>
                <a:lnTo>
                  <a:pt x="7596" y="25"/>
                </a:lnTo>
                <a:lnTo>
                  <a:pt x="747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3" name="Shape 546"/>
          <p:cNvSpPr/>
          <p:nvPr/>
        </p:nvSpPr>
        <p:spPr>
          <a:xfrm>
            <a:off x="5449108" y="3228868"/>
            <a:ext cx="185705" cy="169803"/>
          </a:xfrm>
          <a:custGeom>
            <a:avLst/>
            <a:gdLst/>
            <a:ahLst/>
            <a:cxnLst/>
            <a:rect l="0" t="0" r="0" b="0"/>
            <a:pathLst>
              <a:path w="7963" h="7963" extrusionOk="0">
                <a:moveTo>
                  <a:pt x="3933" y="2296"/>
                </a:moveTo>
                <a:lnTo>
                  <a:pt x="4103" y="2321"/>
                </a:lnTo>
                <a:lnTo>
                  <a:pt x="4274" y="2321"/>
                </a:lnTo>
                <a:lnTo>
                  <a:pt x="4421" y="2370"/>
                </a:lnTo>
                <a:lnTo>
                  <a:pt x="4592" y="2419"/>
                </a:lnTo>
                <a:lnTo>
                  <a:pt x="4738" y="2492"/>
                </a:lnTo>
                <a:lnTo>
                  <a:pt x="4885" y="2565"/>
                </a:lnTo>
                <a:lnTo>
                  <a:pt x="5032" y="2663"/>
                </a:lnTo>
                <a:lnTo>
                  <a:pt x="5154" y="2785"/>
                </a:lnTo>
                <a:lnTo>
                  <a:pt x="5276" y="2883"/>
                </a:lnTo>
                <a:lnTo>
                  <a:pt x="5373" y="3029"/>
                </a:lnTo>
                <a:lnTo>
                  <a:pt x="5447" y="3151"/>
                </a:lnTo>
                <a:lnTo>
                  <a:pt x="5520" y="3298"/>
                </a:lnTo>
                <a:lnTo>
                  <a:pt x="5593" y="3444"/>
                </a:lnTo>
                <a:lnTo>
                  <a:pt x="5618" y="3615"/>
                </a:lnTo>
                <a:lnTo>
                  <a:pt x="5642" y="3762"/>
                </a:lnTo>
                <a:lnTo>
                  <a:pt x="5667" y="3933"/>
                </a:lnTo>
                <a:lnTo>
                  <a:pt x="5667" y="4079"/>
                </a:lnTo>
                <a:lnTo>
                  <a:pt x="5642" y="4250"/>
                </a:lnTo>
                <a:lnTo>
                  <a:pt x="5618" y="4421"/>
                </a:lnTo>
                <a:lnTo>
                  <a:pt x="5569" y="4568"/>
                </a:lnTo>
                <a:lnTo>
                  <a:pt x="5496" y="4739"/>
                </a:lnTo>
                <a:lnTo>
                  <a:pt x="5398" y="4885"/>
                </a:lnTo>
                <a:lnTo>
                  <a:pt x="5300" y="5007"/>
                </a:lnTo>
                <a:lnTo>
                  <a:pt x="5203" y="5154"/>
                </a:lnTo>
                <a:lnTo>
                  <a:pt x="5080" y="5252"/>
                </a:lnTo>
                <a:lnTo>
                  <a:pt x="4958" y="5349"/>
                </a:lnTo>
                <a:lnTo>
                  <a:pt x="4812" y="5447"/>
                </a:lnTo>
                <a:lnTo>
                  <a:pt x="4665" y="5520"/>
                </a:lnTo>
                <a:lnTo>
                  <a:pt x="4519" y="5569"/>
                </a:lnTo>
                <a:lnTo>
                  <a:pt x="4372" y="5618"/>
                </a:lnTo>
                <a:lnTo>
                  <a:pt x="4201" y="5642"/>
                </a:lnTo>
                <a:lnTo>
                  <a:pt x="4055" y="5667"/>
                </a:lnTo>
                <a:lnTo>
                  <a:pt x="3884" y="5642"/>
                </a:lnTo>
                <a:lnTo>
                  <a:pt x="3713" y="5642"/>
                </a:lnTo>
                <a:lnTo>
                  <a:pt x="3566" y="5594"/>
                </a:lnTo>
                <a:lnTo>
                  <a:pt x="3395" y="5545"/>
                </a:lnTo>
                <a:lnTo>
                  <a:pt x="3249" y="5471"/>
                </a:lnTo>
                <a:lnTo>
                  <a:pt x="3102" y="5398"/>
                </a:lnTo>
                <a:lnTo>
                  <a:pt x="2956" y="5300"/>
                </a:lnTo>
                <a:lnTo>
                  <a:pt x="2833" y="5178"/>
                </a:lnTo>
                <a:lnTo>
                  <a:pt x="2711" y="5081"/>
                </a:lnTo>
                <a:lnTo>
                  <a:pt x="2614" y="4934"/>
                </a:lnTo>
                <a:lnTo>
                  <a:pt x="2540" y="4812"/>
                </a:lnTo>
                <a:lnTo>
                  <a:pt x="2467" y="4665"/>
                </a:lnTo>
                <a:lnTo>
                  <a:pt x="2394" y="4519"/>
                </a:lnTo>
                <a:lnTo>
                  <a:pt x="2369" y="4348"/>
                </a:lnTo>
                <a:lnTo>
                  <a:pt x="2321" y="4201"/>
                </a:lnTo>
                <a:lnTo>
                  <a:pt x="2321" y="4030"/>
                </a:lnTo>
                <a:lnTo>
                  <a:pt x="2321" y="3884"/>
                </a:lnTo>
                <a:lnTo>
                  <a:pt x="2345" y="3713"/>
                </a:lnTo>
                <a:lnTo>
                  <a:pt x="2369" y="3542"/>
                </a:lnTo>
                <a:lnTo>
                  <a:pt x="2418" y="3395"/>
                </a:lnTo>
                <a:lnTo>
                  <a:pt x="2492" y="3224"/>
                </a:lnTo>
                <a:lnTo>
                  <a:pt x="2589" y="3078"/>
                </a:lnTo>
                <a:lnTo>
                  <a:pt x="2687" y="2956"/>
                </a:lnTo>
                <a:lnTo>
                  <a:pt x="2785" y="2809"/>
                </a:lnTo>
                <a:lnTo>
                  <a:pt x="2907" y="2712"/>
                </a:lnTo>
                <a:lnTo>
                  <a:pt x="3029" y="2614"/>
                </a:lnTo>
                <a:lnTo>
                  <a:pt x="3175" y="2516"/>
                </a:lnTo>
                <a:lnTo>
                  <a:pt x="3322" y="2443"/>
                </a:lnTo>
                <a:lnTo>
                  <a:pt x="3468" y="2394"/>
                </a:lnTo>
                <a:lnTo>
                  <a:pt x="3615" y="2345"/>
                </a:lnTo>
                <a:lnTo>
                  <a:pt x="3786" y="2321"/>
                </a:lnTo>
                <a:lnTo>
                  <a:pt x="3933" y="2296"/>
                </a:lnTo>
                <a:close/>
                <a:moveTo>
                  <a:pt x="3053" y="1"/>
                </a:moveTo>
                <a:lnTo>
                  <a:pt x="2980" y="25"/>
                </a:lnTo>
                <a:lnTo>
                  <a:pt x="2443" y="196"/>
                </a:lnTo>
                <a:lnTo>
                  <a:pt x="2369" y="220"/>
                </a:lnTo>
                <a:lnTo>
                  <a:pt x="2296" y="269"/>
                </a:lnTo>
                <a:lnTo>
                  <a:pt x="2198" y="391"/>
                </a:lnTo>
                <a:lnTo>
                  <a:pt x="2150" y="538"/>
                </a:lnTo>
                <a:lnTo>
                  <a:pt x="2150" y="611"/>
                </a:lnTo>
                <a:lnTo>
                  <a:pt x="2150" y="684"/>
                </a:lnTo>
                <a:lnTo>
                  <a:pt x="2394" y="1832"/>
                </a:lnTo>
                <a:lnTo>
                  <a:pt x="2223" y="1954"/>
                </a:lnTo>
                <a:lnTo>
                  <a:pt x="2076" y="2101"/>
                </a:lnTo>
                <a:lnTo>
                  <a:pt x="1002" y="1686"/>
                </a:lnTo>
                <a:lnTo>
                  <a:pt x="928" y="1686"/>
                </a:lnTo>
                <a:lnTo>
                  <a:pt x="831" y="1661"/>
                </a:lnTo>
                <a:lnTo>
                  <a:pt x="684" y="1710"/>
                </a:lnTo>
                <a:lnTo>
                  <a:pt x="562" y="1784"/>
                </a:lnTo>
                <a:lnTo>
                  <a:pt x="513" y="1832"/>
                </a:lnTo>
                <a:lnTo>
                  <a:pt x="464" y="1906"/>
                </a:lnTo>
                <a:lnTo>
                  <a:pt x="220" y="2394"/>
                </a:lnTo>
                <a:lnTo>
                  <a:pt x="196" y="2467"/>
                </a:lnTo>
                <a:lnTo>
                  <a:pt x="171" y="2541"/>
                </a:lnTo>
                <a:lnTo>
                  <a:pt x="196" y="2712"/>
                </a:lnTo>
                <a:lnTo>
                  <a:pt x="245" y="2834"/>
                </a:lnTo>
                <a:lnTo>
                  <a:pt x="293" y="2907"/>
                </a:lnTo>
                <a:lnTo>
                  <a:pt x="367" y="2956"/>
                </a:lnTo>
                <a:lnTo>
                  <a:pt x="1344" y="3591"/>
                </a:lnTo>
                <a:lnTo>
                  <a:pt x="1319" y="3786"/>
                </a:lnTo>
                <a:lnTo>
                  <a:pt x="1295" y="4006"/>
                </a:lnTo>
                <a:lnTo>
                  <a:pt x="245" y="4494"/>
                </a:lnTo>
                <a:lnTo>
                  <a:pt x="196" y="4519"/>
                </a:lnTo>
                <a:lnTo>
                  <a:pt x="123" y="4568"/>
                </a:lnTo>
                <a:lnTo>
                  <a:pt x="49" y="4714"/>
                </a:lnTo>
                <a:lnTo>
                  <a:pt x="0" y="4861"/>
                </a:lnTo>
                <a:lnTo>
                  <a:pt x="25" y="4934"/>
                </a:lnTo>
                <a:lnTo>
                  <a:pt x="25" y="5007"/>
                </a:lnTo>
                <a:lnTo>
                  <a:pt x="220" y="5545"/>
                </a:lnTo>
                <a:lnTo>
                  <a:pt x="245" y="5594"/>
                </a:lnTo>
                <a:lnTo>
                  <a:pt x="293" y="5667"/>
                </a:lnTo>
                <a:lnTo>
                  <a:pt x="391" y="5764"/>
                </a:lnTo>
                <a:lnTo>
                  <a:pt x="538" y="5813"/>
                </a:lnTo>
                <a:lnTo>
                  <a:pt x="684" y="5813"/>
                </a:lnTo>
                <a:lnTo>
                  <a:pt x="1832" y="5569"/>
                </a:lnTo>
                <a:lnTo>
                  <a:pt x="1954" y="5740"/>
                </a:lnTo>
                <a:lnTo>
                  <a:pt x="2101" y="5887"/>
                </a:lnTo>
                <a:lnTo>
                  <a:pt x="1710" y="6986"/>
                </a:lnTo>
                <a:lnTo>
                  <a:pt x="1686" y="7059"/>
                </a:lnTo>
                <a:lnTo>
                  <a:pt x="1686" y="7132"/>
                </a:lnTo>
                <a:lnTo>
                  <a:pt x="1710" y="7279"/>
                </a:lnTo>
                <a:lnTo>
                  <a:pt x="1783" y="7401"/>
                </a:lnTo>
                <a:lnTo>
                  <a:pt x="1857" y="7450"/>
                </a:lnTo>
                <a:lnTo>
                  <a:pt x="1905" y="7499"/>
                </a:lnTo>
                <a:lnTo>
                  <a:pt x="2418" y="7743"/>
                </a:lnTo>
                <a:lnTo>
                  <a:pt x="2492" y="7792"/>
                </a:lnTo>
                <a:lnTo>
                  <a:pt x="2711" y="7792"/>
                </a:lnTo>
                <a:lnTo>
                  <a:pt x="2858" y="7718"/>
                </a:lnTo>
                <a:lnTo>
                  <a:pt x="2907" y="7669"/>
                </a:lnTo>
                <a:lnTo>
                  <a:pt x="2956" y="7621"/>
                </a:lnTo>
                <a:lnTo>
                  <a:pt x="3591" y="6644"/>
                </a:lnTo>
                <a:lnTo>
                  <a:pt x="3810" y="6668"/>
                </a:lnTo>
                <a:lnTo>
                  <a:pt x="4006" y="6668"/>
                </a:lnTo>
                <a:lnTo>
                  <a:pt x="4494" y="7718"/>
                </a:lnTo>
                <a:lnTo>
                  <a:pt x="4543" y="7792"/>
                </a:lnTo>
                <a:lnTo>
                  <a:pt x="4592" y="7840"/>
                </a:lnTo>
                <a:lnTo>
                  <a:pt x="4714" y="7914"/>
                </a:lnTo>
                <a:lnTo>
                  <a:pt x="4861" y="7963"/>
                </a:lnTo>
                <a:lnTo>
                  <a:pt x="4934" y="7963"/>
                </a:lnTo>
                <a:lnTo>
                  <a:pt x="5007" y="7938"/>
                </a:lnTo>
                <a:lnTo>
                  <a:pt x="5544" y="7767"/>
                </a:lnTo>
                <a:lnTo>
                  <a:pt x="5618" y="7743"/>
                </a:lnTo>
                <a:lnTo>
                  <a:pt x="5667" y="7694"/>
                </a:lnTo>
                <a:lnTo>
                  <a:pt x="5764" y="7572"/>
                </a:lnTo>
                <a:lnTo>
                  <a:pt x="5838" y="7425"/>
                </a:lnTo>
                <a:lnTo>
                  <a:pt x="5838" y="7352"/>
                </a:lnTo>
                <a:lnTo>
                  <a:pt x="5838" y="7279"/>
                </a:lnTo>
                <a:lnTo>
                  <a:pt x="5593" y="6131"/>
                </a:lnTo>
                <a:lnTo>
                  <a:pt x="5740" y="6009"/>
                </a:lnTo>
                <a:lnTo>
                  <a:pt x="5911" y="5862"/>
                </a:lnTo>
                <a:lnTo>
                  <a:pt x="6985" y="6277"/>
                </a:lnTo>
                <a:lnTo>
                  <a:pt x="7059" y="6277"/>
                </a:lnTo>
                <a:lnTo>
                  <a:pt x="7132" y="6302"/>
                </a:lnTo>
                <a:lnTo>
                  <a:pt x="7278" y="6253"/>
                </a:lnTo>
                <a:lnTo>
                  <a:pt x="7425" y="6180"/>
                </a:lnTo>
                <a:lnTo>
                  <a:pt x="7474" y="6131"/>
                </a:lnTo>
                <a:lnTo>
                  <a:pt x="7523" y="6058"/>
                </a:lnTo>
                <a:lnTo>
                  <a:pt x="7767" y="5545"/>
                </a:lnTo>
                <a:lnTo>
                  <a:pt x="7791" y="5496"/>
                </a:lnTo>
                <a:lnTo>
                  <a:pt x="7816" y="5398"/>
                </a:lnTo>
                <a:lnTo>
                  <a:pt x="7791" y="5252"/>
                </a:lnTo>
                <a:lnTo>
                  <a:pt x="7718" y="5129"/>
                </a:lnTo>
                <a:lnTo>
                  <a:pt x="7669" y="5056"/>
                </a:lnTo>
                <a:lnTo>
                  <a:pt x="7620" y="5007"/>
                </a:lnTo>
                <a:lnTo>
                  <a:pt x="6643" y="4372"/>
                </a:lnTo>
                <a:lnTo>
                  <a:pt x="6668" y="4177"/>
                </a:lnTo>
                <a:lnTo>
                  <a:pt x="6668" y="3957"/>
                </a:lnTo>
                <a:lnTo>
                  <a:pt x="7718" y="3469"/>
                </a:lnTo>
                <a:lnTo>
                  <a:pt x="7791" y="3444"/>
                </a:lnTo>
                <a:lnTo>
                  <a:pt x="7865" y="3395"/>
                </a:lnTo>
                <a:lnTo>
                  <a:pt x="7938" y="3249"/>
                </a:lnTo>
                <a:lnTo>
                  <a:pt x="7962" y="3102"/>
                </a:lnTo>
                <a:lnTo>
                  <a:pt x="7962" y="3029"/>
                </a:lnTo>
                <a:lnTo>
                  <a:pt x="7962" y="2956"/>
                </a:lnTo>
                <a:lnTo>
                  <a:pt x="7767" y="2419"/>
                </a:lnTo>
                <a:lnTo>
                  <a:pt x="7743" y="2345"/>
                </a:lnTo>
                <a:lnTo>
                  <a:pt x="7694" y="2296"/>
                </a:lnTo>
                <a:lnTo>
                  <a:pt x="7572" y="2199"/>
                </a:lnTo>
                <a:lnTo>
                  <a:pt x="7449" y="2150"/>
                </a:lnTo>
                <a:lnTo>
                  <a:pt x="7278" y="2150"/>
                </a:lnTo>
                <a:lnTo>
                  <a:pt x="6155" y="2394"/>
                </a:lnTo>
                <a:lnTo>
                  <a:pt x="6033" y="2223"/>
                </a:lnTo>
                <a:lnTo>
                  <a:pt x="5886" y="2077"/>
                </a:lnTo>
                <a:lnTo>
                  <a:pt x="6277" y="978"/>
                </a:lnTo>
                <a:lnTo>
                  <a:pt x="6302" y="904"/>
                </a:lnTo>
                <a:lnTo>
                  <a:pt x="6302" y="831"/>
                </a:lnTo>
                <a:lnTo>
                  <a:pt x="6277" y="684"/>
                </a:lnTo>
                <a:lnTo>
                  <a:pt x="6179" y="562"/>
                </a:lnTo>
                <a:lnTo>
                  <a:pt x="6131" y="489"/>
                </a:lnTo>
                <a:lnTo>
                  <a:pt x="6082" y="465"/>
                </a:lnTo>
                <a:lnTo>
                  <a:pt x="5569" y="196"/>
                </a:lnTo>
                <a:lnTo>
                  <a:pt x="5496" y="172"/>
                </a:lnTo>
                <a:lnTo>
                  <a:pt x="5276" y="172"/>
                </a:lnTo>
                <a:lnTo>
                  <a:pt x="5129" y="245"/>
                </a:lnTo>
                <a:lnTo>
                  <a:pt x="5080" y="294"/>
                </a:lnTo>
                <a:lnTo>
                  <a:pt x="5032" y="343"/>
                </a:lnTo>
                <a:lnTo>
                  <a:pt x="4397" y="1319"/>
                </a:lnTo>
                <a:lnTo>
                  <a:pt x="4177" y="1295"/>
                </a:lnTo>
                <a:lnTo>
                  <a:pt x="3981" y="1295"/>
                </a:lnTo>
                <a:lnTo>
                  <a:pt x="3493" y="245"/>
                </a:lnTo>
                <a:lnTo>
                  <a:pt x="3444" y="172"/>
                </a:lnTo>
                <a:lnTo>
                  <a:pt x="3395" y="123"/>
                </a:lnTo>
                <a:lnTo>
                  <a:pt x="3273" y="49"/>
                </a:lnTo>
                <a:lnTo>
                  <a:pt x="3127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4" name="Shape 541"/>
          <p:cNvSpPr/>
          <p:nvPr/>
        </p:nvSpPr>
        <p:spPr>
          <a:xfrm>
            <a:off x="3800135" y="1734623"/>
            <a:ext cx="356844" cy="231336"/>
          </a:xfrm>
          <a:custGeom>
            <a:avLst/>
            <a:gdLst/>
            <a:ahLst/>
            <a:cxnLst/>
            <a:rect l="0" t="0" r="0" b="0"/>
            <a:pathLst>
              <a:path w="19784" h="12505" extrusionOk="0">
                <a:moveTo>
                  <a:pt x="9892" y="977"/>
                </a:moveTo>
                <a:lnTo>
                  <a:pt x="10356" y="1001"/>
                </a:lnTo>
                <a:lnTo>
                  <a:pt x="10796" y="1050"/>
                </a:lnTo>
                <a:lnTo>
                  <a:pt x="11235" y="1124"/>
                </a:lnTo>
                <a:lnTo>
                  <a:pt x="11675" y="1221"/>
                </a:lnTo>
                <a:lnTo>
                  <a:pt x="12090" y="1343"/>
                </a:lnTo>
                <a:lnTo>
                  <a:pt x="12505" y="1490"/>
                </a:lnTo>
                <a:lnTo>
                  <a:pt x="12920" y="1661"/>
                </a:lnTo>
                <a:lnTo>
                  <a:pt x="13311" y="1832"/>
                </a:lnTo>
                <a:lnTo>
                  <a:pt x="13702" y="2027"/>
                </a:lnTo>
                <a:lnTo>
                  <a:pt x="14068" y="2223"/>
                </a:lnTo>
                <a:lnTo>
                  <a:pt x="14752" y="2662"/>
                </a:lnTo>
                <a:lnTo>
                  <a:pt x="15412" y="3126"/>
                </a:lnTo>
                <a:lnTo>
                  <a:pt x="15973" y="3590"/>
                </a:lnTo>
                <a:lnTo>
                  <a:pt x="16462" y="4005"/>
                </a:lnTo>
                <a:lnTo>
                  <a:pt x="16901" y="4421"/>
                </a:lnTo>
                <a:lnTo>
                  <a:pt x="17292" y="4811"/>
                </a:lnTo>
                <a:lnTo>
                  <a:pt x="17634" y="5178"/>
                </a:lnTo>
                <a:lnTo>
                  <a:pt x="18196" y="5813"/>
                </a:lnTo>
                <a:lnTo>
                  <a:pt x="18562" y="6252"/>
                </a:lnTo>
                <a:lnTo>
                  <a:pt x="18196" y="6692"/>
                </a:lnTo>
                <a:lnTo>
                  <a:pt x="17634" y="7327"/>
                </a:lnTo>
                <a:lnTo>
                  <a:pt x="17292" y="7693"/>
                </a:lnTo>
                <a:lnTo>
                  <a:pt x="16901" y="8084"/>
                </a:lnTo>
                <a:lnTo>
                  <a:pt x="16462" y="8499"/>
                </a:lnTo>
                <a:lnTo>
                  <a:pt x="15973" y="8915"/>
                </a:lnTo>
                <a:lnTo>
                  <a:pt x="15412" y="9379"/>
                </a:lnTo>
                <a:lnTo>
                  <a:pt x="14752" y="9843"/>
                </a:lnTo>
                <a:lnTo>
                  <a:pt x="14068" y="10282"/>
                </a:lnTo>
                <a:lnTo>
                  <a:pt x="13702" y="10478"/>
                </a:lnTo>
                <a:lnTo>
                  <a:pt x="13311" y="10673"/>
                </a:lnTo>
                <a:lnTo>
                  <a:pt x="12920" y="10844"/>
                </a:lnTo>
                <a:lnTo>
                  <a:pt x="12505" y="11015"/>
                </a:lnTo>
                <a:lnTo>
                  <a:pt x="12090" y="11161"/>
                </a:lnTo>
                <a:lnTo>
                  <a:pt x="11675" y="11284"/>
                </a:lnTo>
                <a:lnTo>
                  <a:pt x="11235" y="11381"/>
                </a:lnTo>
                <a:lnTo>
                  <a:pt x="10796" y="11455"/>
                </a:lnTo>
                <a:lnTo>
                  <a:pt x="10356" y="11503"/>
                </a:lnTo>
                <a:lnTo>
                  <a:pt x="9892" y="11528"/>
                </a:lnTo>
                <a:lnTo>
                  <a:pt x="9477" y="11528"/>
                </a:lnTo>
                <a:lnTo>
                  <a:pt x="9086" y="11479"/>
                </a:lnTo>
                <a:lnTo>
                  <a:pt x="8695" y="11430"/>
                </a:lnTo>
                <a:lnTo>
                  <a:pt x="8304" y="11332"/>
                </a:lnTo>
                <a:lnTo>
                  <a:pt x="7914" y="11235"/>
                </a:lnTo>
                <a:lnTo>
                  <a:pt x="7523" y="11113"/>
                </a:lnTo>
                <a:lnTo>
                  <a:pt x="7157" y="10990"/>
                </a:lnTo>
                <a:lnTo>
                  <a:pt x="6790" y="10844"/>
                </a:lnTo>
                <a:lnTo>
                  <a:pt x="6448" y="10673"/>
                </a:lnTo>
                <a:lnTo>
                  <a:pt x="6082" y="10502"/>
                </a:lnTo>
                <a:lnTo>
                  <a:pt x="5423" y="10111"/>
                </a:lnTo>
                <a:lnTo>
                  <a:pt x="4788" y="9696"/>
                </a:lnTo>
                <a:lnTo>
                  <a:pt x="4201" y="9232"/>
                </a:lnTo>
                <a:lnTo>
                  <a:pt x="3640" y="8792"/>
                </a:lnTo>
                <a:lnTo>
                  <a:pt x="3127" y="8328"/>
                </a:lnTo>
                <a:lnTo>
                  <a:pt x="2663" y="7889"/>
                </a:lnTo>
                <a:lnTo>
                  <a:pt x="2272" y="7474"/>
                </a:lnTo>
                <a:lnTo>
                  <a:pt x="1613" y="6741"/>
                </a:lnTo>
                <a:lnTo>
                  <a:pt x="1222" y="6252"/>
                </a:lnTo>
                <a:lnTo>
                  <a:pt x="1613" y="5764"/>
                </a:lnTo>
                <a:lnTo>
                  <a:pt x="2272" y="5031"/>
                </a:lnTo>
                <a:lnTo>
                  <a:pt x="2663" y="4616"/>
                </a:lnTo>
                <a:lnTo>
                  <a:pt x="3127" y="4176"/>
                </a:lnTo>
                <a:lnTo>
                  <a:pt x="3640" y="3712"/>
                </a:lnTo>
                <a:lnTo>
                  <a:pt x="4201" y="3273"/>
                </a:lnTo>
                <a:lnTo>
                  <a:pt x="4788" y="2833"/>
                </a:lnTo>
                <a:lnTo>
                  <a:pt x="5423" y="2394"/>
                </a:lnTo>
                <a:lnTo>
                  <a:pt x="6082" y="2003"/>
                </a:lnTo>
                <a:lnTo>
                  <a:pt x="6448" y="1832"/>
                </a:lnTo>
                <a:lnTo>
                  <a:pt x="6790" y="1661"/>
                </a:lnTo>
                <a:lnTo>
                  <a:pt x="7157" y="1514"/>
                </a:lnTo>
                <a:lnTo>
                  <a:pt x="7523" y="1392"/>
                </a:lnTo>
                <a:lnTo>
                  <a:pt x="7914" y="1270"/>
                </a:lnTo>
                <a:lnTo>
                  <a:pt x="8304" y="1172"/>
                </a:lnTo>
                <a:lnTo>
                  <a:pt x="8695" y="1075"/>
                </a:lnTo>
                <a:lnTo>
                  <a:pt x="9086" y="1026"/>
                </a:lnTo>
                <a:lnTo>
                  <a:pt x="9477" y="977"/>
                </a:lnTo>
                <a:close/>
                <a:moveTo>
                  <a:pt x="9892" y="0"/>
                </a:moveTo>
                <a:lnTo>
                  <a:pt x="9404" y="25"/>
                </a:lnTo>
                <a:lnTo>
                  <a:pt x="8915" y="73"/>
                </a:lnTo>
                <a:lnTo>
                  <a:pt x="8451" y="147"/>
                </a:lnTo>
                <a:lnTo>
                  <a:pt x="7963" y="244"/>
                </a:lnTo>
                <a:lnTo>
                  <a:pt x="7523" y="366"/>
                </a:lnTo>
                <a:lnTo>
                  <a:pt x="7059" y="513"/>
                </a:lnTo>
                <a:lnTo>
                  <a:pt x="6619" y="684"/>
                </a:lnTo>
                <a:lnTo>
                  <a:pt x="6204" y="879"/>
                </a:lnTo>
                <a:lnTo>
                  <a:pt x="5765" y="1075"/>
                </a:lnTo>
                <a:lnTo>
                  <a:pt x="5374" y="1295"/>
                </a:lnTo>
                <a:lnTo>
                  <a:pt x="4959" y="1539"/>
                </a:lnTo>
                <a:lnTo>
                  <a:pt x="4592" y="1783"/>
                </a:lnTo>
                <a:lnTo>
                  <a:pt x="3860" y="2296"/>
                </a:lnTo>
                <a:lnTo>
                  <a:pt x="3176" y="2833"/>
                </a:lnTo>
                <a:lnTo>
                  <a:pt x="2565" y="3370"/>
                </a:lnTo>
                <a:lnTo>
                  <a:pt x="2028" y="3883"/>
                </a:lnTo>
                <a:lnTo>
                  <a:pt x="1539" y="4372"/>
                </a:lnTo>
                <a:lnTo>
                  <a:pt x="1149" y="4836"/>
                </a:lnTo>
                <a:lnTo>
                  <a:pt x="562" y="5520"/>
                </a:lnTo>
                <a:lnTo>
                  <a:pt x="318" y="5837"/>
                </a:lnTo>
                <a:lnTo>
                  <a:pt x="1" y="6252"/>
                </a:lnTo>
                <a:lnTo>
                  <a:pt x="318" y="6668"/>
                </a:lnTo>
                <a:lnTo>
                  <a:pt x="562" y="6985"/>
                </a:lnTo>
                <a:lnTo>
                  <a:pt x="1149" y="7669"/>
                </a:lnTo>
                <a:lnTo>
                  <a:pt x="1539" y="8133"/>
                </a:lnTo>
                <a:lnTo>
                  <a:pt x="2028" y="8621"/>
                </a:lnTo>
                <a:lnTo>
                  <a:pt x="2565" y="9134"/>
                </a:lnTo>
                <a:lnTo>
                  <a:pt x="3176" y="9672"/>
                </a:lnTo>
                <a:lnTo>
                  <a:pt x="3860" y="10209"/>
                </a:lnTo>
                <a:lnTo>
                  <a:pt x="4592" y="10722"/>
                </a:lnTo>
                <a:lnTo>
                  <a:pt x="4959" y="10966"/>
                </a:lnTo>
                <a:lnTo>
                  <a:pt x="5374" y="11210"/>
                </a:lnTo>
                <a:lnTo>
                  <a:pt x="5765" y="11430"/>
                </a:lnTo>
                <a:lnTo>
                  <a:pt x="6204" y="11625"/>
                </a:lnTo>
                <a:lnTo>
                  <a:pt x="6619" y="11821"/>
                </a:lnTo>
                <a:lnTo>
                  <a:pt x="7059" y="11992"/>
                </a:lnTo>
                <a:lnTo>
                  <a:pt x="7523" y="12138"/>
                </a:lnTo>
                <a:lnTo>
                  <a:pt x="7963" y="12260"/>
                </a:lnTo>
                <a:lnTo>
                  <a:pt x="8451" y="12358"/>
                </a:lnTo>
                <a:lnTo>
                  <a:pt x="8915" y="12431"/>
                </a:lnTo>
                <a:lnTo>
                  <a:pt x="9404" y="12480"/>
                </a:lnTo>
                <a:lnTo>
                  <a:pt x="9892" y="12505"/>
                </a:lnTo>
                <a:lnTo>
                  <a:pt x="10380" y="12480"/>
                </a:lnTo>
                <a:lnTo>
                  <a:pt x="10869" y="12431"/>
                </a:lnTo>
                <a:lnTo>
                  <a:pt x="11333" y="12358"/>
                </a:lnTo>
                <a:lnTo>
                  <a:pt x="11821" y="12260"/>
                </a:lnTo>
                <a:lnTo>
                  <a:pt x="12261" y="12138"/>
                </a:lnTo>
                <a:lnTo>
                  <a:pt x="12725" y="11992"/>
                </a:lnTo>
                <a:lnTo>
                  <a:pt x="13165" y="11821"/>
                </a:lnTo>
                <a:lnTo>
                  <a:pt x="13580" y="11625"/>
                </a:lnTo>
                <a:lnTo>
                  <a:pt x="14019" y="11430"/>
                </a:lnTo>
                <a:lnTo>
                  <a:pt x="14410" y="11210"/>
                </a:lnTo>
                <a:lnTo>
                  <a:pt x="14825" y="10966"/>
                </a:lnTo>
                <a:lnTo>
                  <a:pt x="15192" y="10722"/>
                </a:lnTo>
                <a:lnTo>
                  <a:pt x="15924" y="10209"/>
                </a:lnTo>
                <a:lnTo>
                  <a:pt x="16608" y="9672"/>
                </a:lnTo>
                <a:lnTo>
                  <a:pt x="17219" y="9134"/>
                </a:lnTo>
                <a:lnTo>
                  <a:pt x="17756" y="8621"/>
                </a:lnTo>
                <a:lnTo>
                  <a:pt x="18245" y="8133"/>
                </a:lnTo>
                <a:lnTo>
                  <a:pt x="18635" y="7669"/>
                </a:lnTo>
                <a:lnTo>
                  <a:pt x="19222" y="6985"/>
                </a:lnTo>
                <a:lnTo>
                  <a:pt x="19466" y="6668"/>
                </a:lnTo>
                <a:lnTo>
                  <a:pt x="19783" y="6252"/>
                </a:lnTo>
                <a:lnTo>
                  <a:pt x="19466" y="5837"/>
                </a:lnTo>
                <a:lnTo>
                  <a:pt x="19222" y="5520"/>
                </a:lnTo>
                <a:lnTo>
                  <a:pt x="18635" y="4836"/>
                </a:lnTo>
                <a:lnTo>
                  <a:pt x="18245" y="4372"/>
                </a:lnTo>
                <a:lnTo>
                  <a:pt x="17756" y="3883"/>
                </a:lnTo>
                <a:lnTo>
                  <a:pt x="17219" y="3370"/>
                </a:lnTo>
                <a:lnTo>
                  <a:pt x="16608" y="2833"/>
                </a:lnTo>
                <a:lnTo>
                  <a:pt x="15924" y="2296"/>
                </a:lnTo>
                <a:lnTo>
                  <a:pt x="15192" y="1783"/>
                </a:lnTo>
                <a:lnTo>
                  <a:pt x="14825" y="1539"/>
                </a:lnTo>
                <a:lnTo>
                  <a:pt x="14410" y="1295"/>
                </a:lnTo>
                <a:lnTo>
                  <a:pt x="14019" y="1075"/>
                </a:lnTo>
                <a:lnTo>
                  <a:pt x="13580" y="879"/>
                </a:lnTo>
                <a:lnTo>
                  <a:pt x="13165" y="684"/>
                </a:lnTo>
                <a:lnTo>
                  <a:pt x="12725" y="513"/>
                </a:lnTo>
                <a:lnTo>
                  <a:pt x="12261" y="366"/>
                </a:lnTo>
                <a:lnTo>
                  <a:pt x="11821" y="244"/>
                </a:lnTo>
                <a:lnTo>
                  <a:pt x="11333" y="147"/>
                </a:lnTo>
                <a:lnTo>
                  <a:pt x="10869" y="73"/>
                </a:lnTo>
                <a:lnTo>
                  <a:pt x="10380" y="25"/>
                </a:lnTo>
                <a:lnTo>
                  <a:pt x="98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5" name="Shape 542"/>
          <p:cNvSpPr/>
          <p:nvPr/>
        </p:nvSpPr>
        <p:spPr>
          <a:xfrm>
            <a:off x="3903215" y="1773029"/>
            <a:ext cx="150680" cy="154527"/>
          </a:xfrm>
          <a:custGeom>
            <a:avLst/>
            <a:gdLst/>
            <a:ahLst/>
            <a:cxnLst/>
            <a:rect l="0" t="0" r="0" b="0"/>
            <a:pathLst>
              <a:path w="8354" h="8353" extrusionOk="0">
                <a:moveTo>
                  <a:pt x="4177" y="0"/>
                </a:moveTo>
                <a:lnTo>
                  <a:pt x="3762" y="24"/>
                </a:lnTo>
                <a:lnTo>
                  <a:pt x="3347" y="73"/>
                </a:lnTo>
                <a:lnTo>
                  <a:pt x="2931" y="195"/>
                </a:lnTo>
                <a:lnTo>
                  <a:pt x="2541" y="318"/>
                </a:lnTo>
                <a:lnTo>
                  <a:pt x="2174" y="513"/>
                </a:lnTo>
                <a:lnTo>
                  <a:pt x="1832" y="708"/>
                </a:lnTo>
                <a:lnTo>
                  <a:pt x="1515" y="953"/>
                </a:lnTo>
                <a:lnTo>
                  <a:pt x="1222" y="1221"/>
                </a:lnTo>
                <a:lnTo>
                  <a:pt x="953" y="1514"/>
                </a:lnTo>
                <a:lnTo>
                  <a:pt x="709" y="1832"/>
                </a:lnTo>
                <a:lnTo>
                  <a:pt x="514" y="2174"/>
                </a:lnTo>
                <a:lnTo>
                  <a:pt x="318" y="2540"/>
                </a:lnTo>
                <a:lnTo>
                  <a:pt x="196" y="2931"/>
                </a:lnTo>
                <a:lnTo>
                  <a:pt x="74" y="3346"/>
                </a:lnTo>
                <a:lnTo>
                  <a:pt x="25" y="3761"/>
                </a:lnTo>
                <a:lnTo>
                  <a:pt x="1" y="4176"/>
                </a:lnTo>
                <a:lnTo>
                  <a:pt x="25" y="4592"/>
                </a:lnTo>
                <a:lnTo>
                  <a:pt x="74" y="5007"/>
                </a:lnTo>
                <a:lnTo>
                  <a:pt x="196" y="5422"/>
                </a:lnTo>
                <a:lnTo>
                  <a:pt x="318" y="5813"/>
                </a:lnTo>
                <a:lnTo>
                  <a:pt x="514" y="6179"/>
                </a:lnTo>
                <a:lnTo>
                  <a:pt x="709" y="6521"/>
                </a:lnTo>
                <a:lnTo>
                  <a:pt x="953" y="6839"/>
                </a:lnTo>
                <a:lnTo>
                  <a:pt x="1222" y="7132"/>
                </a:lnTo>
                <a:lnTo>
                  <a:pt x="1515" y="7400"/>
                </a:lnTo>
                <a:lnTo>
                  <a:pt x="1832" y="7644"/>
                </a:lnTo>
                <a:lnTo>
                  <a:pt x="2174" y="7840"/>
                </a:lnTo>
                <a:lnTo>
                  <a:pt x="2541" y="8035"/>
                </a:lnTo>
                <a:lnTo>
                  <a:pt x="2931" y="8157"/>
                </a:lnTo>
                <a:lnTo>
                  <a:pt x="3347" y="8279"/>
                </a:lnTo>
                <a:lnTo>
                  <a:pt x="3762" y="8328"/>
                </a:lnTo>
                <a:lnTo>
                  <a:pt x="4177" y="8353"/>
                </a:lnTo>
                <a:lnTo>
                  <a:pt x="4592" y="8328"/>
                </a:lnTo>
                <a:lnTo>
                  <a:pt x="5007" y="8279"/>
                </a:lnTo>
                <a:lnTo>
                  <a:pt x="5423" y="8157"/>
                </a:lnTo>
                <a:lnTo>
                  <a:pt x="5813" y="8035"/>
                </a:lnTo>
                <a:lnTo>
                  <a:pt x="6180" y="7840"/>
                </a:lnTo>
                <a:lnTo>
                  <a:pt x="6522" y="7644"/>
                </a:lnTo>
                <a:lnTo>
                  <a:pt x="6839" y="7400"/>
                </a:lnTo>
                <a:lnTo>
                  <a:pt x="7132" y="7132"/>
                </a:lnTo>
                <a:lnTo>
                  <a:pt x="7401" y="6839"/>
                </a:lnTo>
                <a:lnTo>
                  <a:pt x="7645" y="6521"/>
                </a:lnTo>
                <a:lnTo>
                  <a:pt x="7840" y="6179"/>
                </a:lnTo>
                <a:lnTo>
                  <a:pt x="8036" y="5813"/>
                </a:lnTo>
                <a:lnTo>
                  <a:pt x="8158" y="5422"/>
                </a:lnTo>
                <a:lnTo>
                  <a:pt x="8280" y="5007"/>
                </a:lnTo>
                <a:lnTo>
                  <a:pt x="8329" y="4592"/>
                </a:lnTo>
                <a:lnTo>
                  <a:pt x="8353" y="4176"/>
                </a:lnTo>
                <a:lnTo>
                  <a:pt x="8329" y="3737"/>
                </a:lnTo>
                <a:lnTo>
                  <a:pt x="8256" y="3297"/>
                </a:lnTo>
                <a:lnTo>
                  <a:pt x="8134" y="3517"/>
                </a:lnTo>
                <a:lnTo>
                  <a:pt x="8011" y="3688"/>
                </a:lnTo>
                <a:lnTo>
                  <a:pt x="7840" y="3859"/>
                </a:lnTo>
                <a:lnTo>
                  <a:pt x="7645" y="4005"/>
                </a:lnTo>
                <a:lnTo>
                  <a:pt x="7425" y="4128"/>
                </a:lnTo>
                <a:lnTo>
                  <a:pt x="7205" y="4201"/>
                </a:lnTo>
                <a:lnTo>
                  <a:pt x="6961" y="4250"/>
                </a:lnTo>
                <a:lnTo>
                  <a:pt x="6717" y="4274"/>
                </a:lnTo>
                <a:lnTo>
                  <a:pt x="6546" y="4274"/>
                </a:lnTo>
                <a:lnTo>
                  <a:pt x="6375" y="4250"/>
                </a:lnTo>
                <a:lnTo>
                  <a:pt x="6204" y="4201"/>
                </a:lnTo>
                <a:lnTo>
                  <a:pt x="6058" y="4152"/>
                </a:lnTo>
                <a:lnTo>
                  <a:pt x="5887" y="4079"/>
                </a:lnTo>
                <a:lnTo>
                  <a:pt x="5764" y="3981"/>
                </a:lnTo>
                <a:lnTo>
                  <a:pt x="5618" y="3883"/>
                </a:lnTo>
                <a:lnTo>
                  <a:pt x="5496" y="3786"/>
                </a:lnTo>
                <a:lnTo>
                  <a:pt x="5398" y="3664"/>
                </a:lnTo>
                <a:lnTo>
                  <a:pt x="5300" y="3517"/>
                </a:lnTo>
                <a:lnTo>
                  <a:pt x="5203" y="3395"/>
                </a:lnTo>
                <a:lnTo>
                  <a:pt x="5129" y="3224"/>
                </a:lnTo>
                <a:lnTo>
                  <a:pt x="5081" y="3077"/>
                </a:lnTo>
                <a:lnTo>
                  <a:pt x="5032" y="2906"/>
                </a:lnTo>
                <a:lnTo>
                  <a:pt x="5007" y="2735"/>
                </a:lnTo>
                <a:lnTo>
                  <a:pt x="5007" y="2564"/>
                </a:lnTo>
                <a:lnTo>
                  <a:pt x="5007" y="2394"/>
                </a:lnTo>
                <a:lnTo>
                  <a:pt x="5032" y="2223"/>
                </a:lnTo>
                <a:lnTo>
                  <a:pt x="5081" y="2052"/>
                </a:lnTo>
                <a:lnTo>
                  <a:pt x="5129" y="1905"/>
                </a:lnTo>
                <a:lnTo>
                  <a:pt x="5203" y="1759"/>
                </a:lnTo>
                <a:lnTo>
                  <a:pt x="5300" y="1612"/>
                </a:lnTo>
                <a:lnTo>
                  <a:pt x="5398" y="1490"/>
                </a:lnTo>
                <a:lnTo>
                  <a:pt x="5496" y="1368"/>
                </a:lnTo>
                <a:lnTo>
                  <a:pt x="5618" y="1246"/>
                </a:lnTo>
                <a:lnTo>
                  <a:pt x="5764" y="1148"/>
                </a:lnTo>
                <a:lnTo>
                  <a:pt x="5887" y="1075"/>
                </a:lnTo>
                <a:lnTo>
                  <a:pt x="6033" y="1001"/>
                </a:lnTo>
                <a:lnTo>
                  <a:pt x="6204" y="928"/>
                </a:lnTo>
                <a:lnTo>
                  <a:pt x="6375" y="879"/>
                </a:lnTo>
                <a:lnTo>
                  <a:pt x="6522" y="855"/>
                </a:lnTo>
                <a:lnTo>
                  <a:pt x="6717" y="855"/>
                </a:lnTo>
                <a:lnTo>
                  <a:pt x="6448" y="659"/>
                </a:lnTo>
                <a:lnTo>
                  <a:pt x="6155" y="489"/>
                </a:lnTo>
                <a:lnTo>
                  <a:pt x="5838" y="342"/>
                </a:lnTo>
                <a:lnTo>
                  <a:pt x="5545" y="220"/>
                </a:lnTo>
                <a:lnTo>
                  <a:pt x="5203" y="122"/>
                </a:lnTo>
                <a:lnTo>
                  <a:pt x="4885" y="49"/>
                </a:lnTo>
                <a:lnTo>
                  <a:pt x="4519" y="24"/>
                </a:lnTo>
                <a:lnTo>
                  <a:pt x="417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6" name="Shape 448"/>
          <p:cNvSpPr/>
          <p:nvPr/>
        </p:nvSpPr>
        <p:spPr>
          <a:xfrm>
            <a:off x="4891898" y="1472712"/>
            <a:ext cx="192186" cy="42792"/>
          </a:xfrm>
          <a:custGeom>
            <a:avLst/>
            <a:gdLst/>
            <a:ahLst/>
            <a:cxnLst/>
            <a:rect l="0" t="0" r="0" b="0"/>
            <a:pathLst>
              <a:path w="8329" h="2150" extrusionOk="0">
                <a:moveTo>
                  <a:pt x="0" y="0"/>
                </a:moveTo>
                <a:lnTo>
                  <a:pt x="0" y="489"/>
                </a:lnTo>
                <a:lnTo>
                  <a:pt x="25" y="635"/>
                </a:lnTo>
                <a:lnTo>
                  <a:pt x="74" y="758"/>
                </a:lnTo>
                <a:lnTo>
                  <a:pt x="147" y="855"/>
                </a:lnTo>
                <a:lnTo>
                  <a:pt x="245" y="953"/>
                </a:lnTo>
                <a:lnTo>
                  <a:pt x="391" y="1026"/>
                </a:lnTo>
                <a:lnTo>
                  <a:pt x="562" y="1051"/>
                </a:lnTo>
                <a:lnTo>
                  <a:pt x="733" y="1026"/>
                </a:lnTo>
                <a:lnTo>
                  <a:pt x="1295" y="855"/>
                </a:lnTo>
                <a:lnTo>
                  <a:pt x="1661" y="782"/>
                </a:lnTo>
                <a:lnTo>
                  <a:pt x="2076" y="684"/>
                </a:lnTo>
                <a:lnTo>
                  <a:pt x="2540" y="611"/>
                </a:lnTo>
                <a:lnTo>
                  <a:pt x="3029" y="562"/>
                </a:lnTo>
                <a:lnTo>
                  <a:pt x="3591" y="513"/>
                </a:lnTo>
                <a:lnTo>
                  <a:pt x="4177" y="489"/>
                </a:lnTo>
                <a:lnTo>
                  <a:pt x="4616" y="513"/>
                </a:lnTo>
                <a:lnTo>
                  <a:pt x="5032" y="538"/>
                </a:lnTo>
                <a:lnTo>
                  <a:pt x="5422" y="611"/>
                </a:lnTo>
                <a:lnTo>
                  <a:pt x="5789" y="684"/>
                </a:lnTo>
                <a:lnTo>
                  <a:pt x="6131" y="782"/>
                </a:lnTo>
                <a:lnTo>
                  <a:pt x="6448" y="880"/>
                </a:lnTo>
                <a:lnTo>
                  <a:pt x="6717" y="1002"/>
                </a:lnTo>
                <a:lnTo>
                  <a:pt x="6985" y="1124"/>
                </a:lnTo>
                <a:lnTo>
                  <a:pt x="7205" y="1246"/>
                </a:lnTo>
                <a:lnTo>
                  <a:pt x="7425" y="1393"/>
                </a:lnTo>
                <a:lnTo>
                  <a:pt x="7791" y="1661"/>
                </a:lnTo>
                <a:lnTo>
                  <a:pt x="8084" y="1930"/>
                </a:lnTo>
                <a:lnTo>
                  <a:pt x="8329" y="2150"/>
                </a:lnTo>
                <a:lnTo>
                  <a:pt x="8329" y="1661"/>
                </a:lnTo>
                <a:lnTo>
                  <a:pt x="8084" y="1441"/>
                </a:lnTo>
                <a:lnTo>
                  <a:pt x="7791" y="1173"/>
                </a:lnTo>
                <a:lnTo>
                  <a:pt x="7425" y="904"/>
                </a:lnTo>
                <a:lnTo>
                  <a:pt x="7205" y="758"/>
                </a:lnTo>
                <a:lnTo>
                  <a:pt x="6985" y="635"/>
                </a:lnTo>
                <a:lnTo>
                  <a:pt x="6717" y="513"/>
                </a:lnTo>
                <a:lnTo>
                  <a:pt x="6448" y="391"/>
                </a:lnTo>
                <a:lnTo>
                  <a:pt x="6131" y="294"/>
                </a:lnTo>
                <a:lnTo>
                  <a:pt x="5789" y="196"/>
                </a:lnTo>
                <a:lnTo>
                  <a:pt x="5422" y="123"/>
                </a:lnTo>
                <a:lnTo>
                  <a:pt x="5032" y="49"/>
                </a:lnTo>
                <a:lnTo>
                  <a:pt x="4616" y="25"/>
                </a:lnTo>
                <a:lnTo>
                  <a:pt x="4177" y="0"/>
                </a:lnTo>
                <a:lnTo>
                  <a:pt x="3591" y="25"/>
                </a:lnTo>
                <a:lnTo>
                  <a:pt x="3029" y="74"/>
                </a:lnTo>
                <a:lnTo>
                  <a:pt x="2540" y="123"/>
                </a:lnTo>
                <a:lnTo>
                  <a:pt x="2076" y="196"/>
                </a:lnTo>
                <a:lnTo>
                  <a:pt x="1661" y="294"/>
                </a:lnTo>
                <a:lnTo>
                  <a:pt x="1295" y="367"/>
                </a:lnTo>
                <a:lnTo>
                  <a:pt x="733" y="538"/>
                </a:lnTo>
                <a:lnTo>
                  <a:pt x="562" y="562"/>
                </a:lnTo>
                <a:lnTo>
                  <a:pt x="391" y="538"/>
                </a:lnTo>
                <a:lnTo>
                  <a:pt x="245" y="465"/>
                </a:lnTo>
                <a:lnTo>
                  <a:pt x="147" y="367"/>
                </a:lnTo>
                <a:lnTo>
                  <a:pt x="74" y="269"/>
                </a:lnTo>
                <a:lnTo>
                  <a:pt x="25" y="14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7" name="Shape 449"/>
          <p:cNvSpPr/>
          <p:nvPr/>
        </p:nvSpPr>
        <p:spPr>
          <a:xfrm>
            <a:off x="5095343" y="1472712"/>
            <a:ext cx="192186" cy="42792"/>
          </a:xfrm>
          <a:custGeom>
            <a:avLst/>
            <a:gdLst/>
            <a:ahLst/>
            <a:cxnLst/>
            <a:rect l="0" t="0" r="0" b="0"/>
            <a:pathLst>
              <a:path w="8329" h="2150" extrusionOk="0">
                <a:moveTo>
                  <a:pt x="4152" y="0"/>
                </a:moveTo>
                <a:lnTo>
                  <a:pt x="3712" y="25"/>
                </a:lnTo>
                <a:lnTo>
                  <a:pt x="3297" y="49"/>
                </a:lnTo>
                <a:lnTo>
                  <a:pt x="2907" y="123"/>
                </a:lnTo>
                <a:lnTo>
                  <a:pt x="2540" y="196"/>
                </a:lnTo>
                <a:lnTo>
                  <a:pt x="2198" y="294"/>
                </a:lnTo>
                <a:lnTo>
                  <a:pt x="1881" y="391"/>
                </a:lnTo>
                <a:lnTo>
                  <a:pt x="1612" y="513"/>
                </a:lnTo>
                <a:lnTo>
                  <a:pt x="1343" y="635"/>
                </a:lnTo>
                <a:lnTo>
                  <a:pt x="1124" y="758"/>
                </a:lnTo>
                <a:lnTo>
                  <a:pt x="904" y="904"/>
                </a:lnTo>
                <a:lnTo>
                  <a:pt x="537" y="1173"/>
                </a:lnTo>
                <a:lnTo>
                  <a:pt x="244" y="1441"/>
                </a:lnTo>
                <a:lnTo>
                  <a:pt x="0" y="1661"/>
                </a:lnTo>
                <a:lnTo>
                  <a:pt x="0" y="2150"/>
                </a:lnTo>
                <a:lnTo>
                  <a:pt x="244" y="1930"/>
                </a:lnTo>
                <a:lnTo>
                  <a:pt x="537" y="1661"/>
                </a:lnTo>
                <a:lnTo>
                  <a:pt x="904" y="1393"/>
                </a:lnTo>
                <a:lnTo>
                  <a:pt x="1124" y="1246"/>
                </a:lnTo>
                <a:lnTo>
                  <a:pt x="1343" y="1124"/>
                </a:lnTo>
                <a:lnTo>
                  <a:pt x="1612" y="1002"/>
                </a:lnTo>
                <a:lnTo>
                  <a:pt x="1881" y="880"/>
                </a:lnTo>
                <a:lnTo>
                  <a:pt x="2198" y="782"/>
                </a:lnTo>
                <a:lnTo>
                  <a:pt x="2540" y="684"/>
                </a:lnTo>
                <a:lnTo>
                  <a:pt x="2907" y="611"/>
                </a:lnTo>
                <a:lnTo>
                  <a:pt x="3297" y="538"/>
                </a:lnTo>
                <a:lnTo>
                  <a:pt x="3712" y="513"/>
                </a:lnTo>
                <a:lnTo>
                  <a:pt x="4152" y="489"/>
                </a:lnTo>
                <a:lnTo>
                  <a:pt x="4738" y="513"/>
                </a:lnTo>
                <a:lnTo>
                  <a:pt x="5300" y="562"/>
                </a:lnTo>
                <a:lnTo>
                  <a:pt x="5788" y="611"/>
                </a:lnTo>
                <a:lnTo>
                  <a:pt x="6252" y="684"/>
                </a:lnTo>
                <a:lnTo>
                  <a:pt x="6668" y="782"/>
                </a:lnTo>
                <a:lnTo>
                  <a:pt x="7034" y="855"/>
                </a:lnTo>
                <a:lnTo>
                  <a:pt x="7596" y="1026"/>
                </a:lnTo>
                <a:lnTo>
                  <a:pt x="7767" y="1051"/>
                </a:lnTo>
                <a:lnTo>
                  <a:pt x="7938" y="1026"/>
                </a:lnTo>
                <a:lnTo>
                  <a:pt x="8084" y="953"/>
                </a:lnTo>
                <a:lnTo>
                  <a:pt x="8182" y="855"/>
                </a:lnTo>
                <a:lnTo>
                  <a:pt x="8255" y="758"/>
                </a:lnTo>
                <a:lnTo>
                  <a:pt x="8304" y="635"/>
                </a:lnTo>
                <a:lnTo>
                  <a:pt x="8328" y="489"/>
                </a:lnTo>
                <a:lnTo>
                  <a:pt x="8328" y="0"/>
                </a:lnTo>
                <a:lnTo>
                  <a:pt x="8304" y="147"/>
                </a:lnTo>
                <a:lnTo>
                  <a:pt x="8255" y="269"/>
                </a:lnTo>
                <a:lnTo>
                  <a:pt x="8182" y="367"/>
                </a:lnTo>
                <a:lnTo>
                  <a:pt x="8084" y="465"/>
                </a:lnTo>
                <a:lnTo>
                  <a:pt x="7938" y="538"/>
                </a:lnTo>
                <a:lnTo>
                  <a:pt x="7767" y="562"/>
                </a:lnTo>
                <a:lnTo>
                  <a:pt x="7596" y="538"/>
                </a:lnTo>
                <a:lnTo>
                  <a:pt x="7034" y="367"/>
                </a:lnTo>
                <a:lnTo>
                  <a:pt x="6668" y="294"/>
                </a:lnTo>
                <a:lnTo>
                  <a:pt x="6252" y="196"/>
                </a:lnTo>
                <a:lnTo>
                  <a:pt x="5788" y="123"/>
                </a:lnTo>
                <a:lnTo>
                  <a:pt x="5300" y="74"/>
                </a:lnTo>
                <a:lnTo>
                  <a:pt x="4738" y="25"/>
                </a:lnTo>
                <a:lnTo>
                  <a:pt x="415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8" name="Shape 450"/>
          <p:cNvSpPr/>
          <p:nvPr/>
        </p:nvSpPr>
        <p:spPr>
          <a:xfrm>
            <a:off x="4891898" y="1231606"/>
            <a:ext cx="192186" cy="264453"/>
          </a:xfrm>
          <a:custGeom>
            <a:avLst/>
            <a:gdLst/>
            <a:ahLst/>
            <a:cxnLst/>
            <a:rect l="0" t="0" r="0" b="0"/>
            <a:pathLst>
              <a:path w="8329" h="13287" extrusionOk="0">
                <a:moveTo>
                  <a:pt x="4177" y="1"/>
                </a:moveTo>
                <a:lnTo>
                  <a:pt x="3591" y="25"/>
                </a:lnTo>
                <a:lnTo>
                  <a:pt x="3029" y="74"/>
                </a:lnTo>
                <a:lnTo>
                  <a:pt x="2467" y="196"/>
                </a:lnTo>
                <a:lnTo>
                  <a:pt x="1905" y="343"/>
                </a:lnTo>
                <a:lnTo>
                  <a:pt x="1393" y="538"/>
                </a:lnTo>
                <a:lnTo>
                  <a:pt x="929" y="758"/>
                </a:lnTo>
                <a:lnTo>
                  <a:pt x="513" y="978"/>
                </a:lnTo>
                <a:lnTo>
                  <a:pt x="342" y="1124"/>
                </a:lnTo>
                <a:lnTo>
                  <a:pt x="196" y="1246"/>
                </a:lnTo>
                <a:lnTo>
                  <a:pt x="123" y="1319"/>
                </a:lnTo>
                <a:lnTo>
                  <a:pt x="49" y="1442"/>
                </a:lnTo>
                <a:lnTo>
                  <a:pt x="25" y="1539"/>
                </a:lnTo>
                <a:lnTo>
                  <a:pt x="0" y="1661"/>
                </a:lnTo>
                <a:lnTo>
                  <a:pt x="0" y="11626"/>
                </a:lnTo>
                <a:lnTo>
                  <a:pt x="25" y="11773"/>
                </a:lnTo>
                <a:lnTo>
                  <a:pt x="74" y="11895"/>
                </a:lnTo>
                <a:lnTo>
                  <a:pt x="147" y="11992"/>
                </a:lnTo>
                <a:lnTo>
                  <a:pt x="245" y="12090"/>
                </a:lnTo>
                <a:lnTo>
                  <a:pt x="391" y="12163"/>
                </a:lnTo>
                <a:lnTo>
                  <a:pt x="562" y="12188"/>
                </a:lnTo>
                <a:lnTo>
                  <a:pt x="733" y="12163"/>
                </a:lnTo>
                <a:lnTo>
                  <a:pt x="1295" y="11992"/>
                </a:lnTo>
                <a:lnTo>
                  <a:pt x="1661" y="11919"/>
                </a:lnTo>
                <a:lnTo>
                  <a:pt x="2076" y="11821"/>
                </a:lnTo>
                <a:lnTo>
                  <a:pt x="2540" y="11748"/>
                </a:lnTo>
                <a:lnTo>
                  <a:pt x="3029" y="11699"/>
                </a:lnTo>
                <a:lnTo>
                  <a:pt x="3591" y="11650"/>
                </a:lnTo>
                <a:lnTo>
                  <a:pt x="4177" y="11626"/>
                </a:lnTo>
                <a:lnTo>
                  <a:pt x="4616" y="11650"/>
                </a:lnTo>
                <a:lnTo>
                  <a:pt x="5032" y="11675"/>
                </a:lnTo>
                <a:lnTo>
                  <a:pt x="5422" y="11748"/>
                </a:lnTo>
                <a:lnTo>
                  <a:pt x="5789" y="11821"/>
                </a:lnTo>
                <a:lnTo>
                  <a:pt x="6131" y="11919"/>
                </a:lnTo>
                <a:lnTo>
                  <a:pt x="6448" y="12017"/>
                </a:lnTo>
                <a:lnTo>
                  <a:pt x="6717" y="12139"/>
                </a:lnTo>
                <a:lnTo>
                  <a:pt x="6985" y="12261"/>
                </a:lnTo>
                <a:lnTo>
                  <a:pt x="7205" y="12383"/>
                </a:lnTo>
                <a:lnTo>
                  <a:pt x="7425" y="12530"/>
                </a:lnTo>
                <a:lnTo>
                  <a:pt x="7791" y="12798"/>
                </a:lnTo>
                <a:lnTo>
                  <a:pt x="8084" y="13067"/>
                </a:lnTo>
                <a:lnTo>
                  <a:pt x="8329" y="13287"/>
                </a:lnTo>
                <a:lnTo>
                  <a:pt x="8329" y="2199"/>
                </a:lnTo>
                <a:lnTo>
                  <a:pt x="8329" y="2101"/>
                </a:lnTo>
                <a:lnTo>
                  <a:pt x="8280" y="1979"/>
                </a:lnTo>
                <a:lnTo>
                  <a:pt x="8231" y="1881"/>
                </a:lnTo>
                <a:lnTo>
                  <a:pt x="8158" y="1808"/>
                </a:lnTo>
                <a:lnTo>
                  <a:pt x="8036" y="1686"/>
                </a:lnTo>
                <a:lnTo>
                  <a:pt x="7767" y="1442"/>
                </a:lnTo>
                <a:lnTo>
                  <a:pt x="7449" y="1173"/>
                </a:lnTo>
                <a:lnTo>
                  <a:pt x="7083" y="904"/>
                </a:lnTo>
                <a:lnTo>
                  <a:pt x="6644" y="611"/>
                </a:lnTo>
                <a:lnTo>
                  <a:pt x="6375" y="489"/>
                </a:lnTo>
                <a:lnTo>
                  <a:pt x="6131" y="367"/>
                </a:lnTo>
                <a:lnTo>
                  <a:pt x="5838" y="269"/>
                </a:lnTo>
                <a:lnTo>
                  <a:pt x="5544" y="172"/>
                </a:lnTo>
                <a:lnTo>
                  <a:pt x="5227" y="98"/>
                </a:lnTo>
                <a:lnTo>
                  <a:pt x="4885" y="49"/>
                </a:lnTo>
                <a:lnTo>
                  <a:pt x="4543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9" name="Shape 451"/>
          <p:cNvSpPr/>
          <p:nvPr/>
        </p:nvSpPr>
        <p:spPr>
          <a:xfrm>
            <a:off x="5095343" y="1231606"/>
            <a:ext cx="192186" cy="264453"/>
          </a:xfrm>
          <a:custGeom>
            <a:avLst/>
            <a:gdLst/>
            <a:ahLst/>
            <a:cxnLst/>
            <a:rect l="0" t="0" r="0" b="0"/>
            <a:pathLst>
              <a:path w="8329" h="13287" extrusionOk="0">
                <a:moveTo>
                  <a:pt x="3786" y="1"/>
                </a:moveTo>
                <a:lnTo>
                  <a:pt x="3444" y="49"/>
                </a:lnTo>
                <a:lnTo>
                  <a:pt x="3102" y="98"/>
                </a:lnTo>
                <a:lnTo>
                  <a:pt x="2784" y="172"/>
                </a:lnTo>
                <a:lnTo>
                  <a:pt x="2491" y="269"/>
                </a:lnTo>
                <a:lnTo>
                  <a:pt x="2198" y="367"/>
                </a:lnTo>
                <a:lnTo>
                  <a:pt x="1954" y="489"/>
                </a:lnTo>
                <a:lnTo>
                  <a:pt x="1685" y="611"/>
                </a:lnTo>
                <a:lnTo>
                  <a:pt x="1246" y="904"/>
                </a:lnTo>
                <a:lnTo>
                  <a:pt x="879" y="1173"/>
                </a:lnTo>
                <a:lnTo>
                  <a:pt x="562" y="1442"/>
                </a:lnTo>
                <a:lnTo>
                  <a:pt x="293" y="1686"/>
                </a:lnTo>
                <a:lnTo>
                  <a:pt x="171" y="1808"/>
                </a:lnTo>
                <a:lnTo>
                  <a:pt x="98" y="1881"/>
                </a:lnTo>
                <a:lnTo>
                  <a:pt x="49" y="1979"/>
                </a:lnTo>
                <a:lnTo>
                  <a:pt x="0" y="2101"/>
                </a:lnTo>
                <a:lnTo>
                  <a:pt x="0" y="2199"/>
                </a:lnTo>
                <a:lnTo>
                  <a:pt x="0" y="13287"/>
                </a:lnTo>
                <a:lnTo>
                  <a:pt x="244" y="13067"/>
                </a:lnTo>
                <a:lnTo>
                  <a:pt x="537" y="12798"/>
                </a:lnTo>
                <a:lnTo>
                  <a:pt x="904" y="12530"/>
                </a:lnTo>
                <a:lnTo>
                  <a:pt x="1124" y="12383"/>
                </a:lnTo>
                <a:lnTo>
                  <a:pt x="1343" y="12261"/>
                </a:lnTo>
                <a:lnTo>
                  <a:pt x="1612" y="12139"/>
                </a:lnTo>
                <a:lnTo>
                  <a:pt x="1881" y="12017"/>
                </a:lnTo>
                <a:lnTo>
                  <a:pt x="2198" y="11919"/>
                </a:lnTo>
                <a:lnTo>
                  <a:pt x="2540" y="11821"/>
                </a:lnTo>
                <a:lnTo>
                  <a:pt x="2907" y="11748"/>
                </a:lnTo>
                <a:lnTo>
                  <a:pt x="3297" y="11675"/>
                </a:lnTo>
                <a:lnTo>
                  <a:pt x="3712" y="11650"/>
                </a:lnTo>
                <a:lnTo>
                  <a:pt x="4152" y="11626"/>
                </a:lnTo>
                <a:lnTo>
                  <a:pt x="4738" y="11650"/>
                </a:lnTo>
                <a:lnTo>
                  <a:pt x="5300" y="11699"/>
                </a:lnTo>
                <a:lnTo>
                  <a:pt x="5788" y="11748"/>
                </a:lnTo>
                <a:lnTo>
                  <a:pt x="6252" y="11821"/>
                </a:lnTo>
                <a:lnTo>
                  <a:pt x="6668" y="11919"/>
                </a:lnTo>
                <a:lnTo>
                  <a:pt x="7034" y="11992"/>
                </a:lnTo>
                <a:lnTo>
                  <a:pt x="7596" y="12163"/>
                </a:lnTo>
                <a:lnTo>
                  <a:pt x="7767" y="12188"/>
                </a:lnTo>
                <a:lnTo>
                  <a:pt x="7938" y="12163"/>
                </a:lnTo>
                <a:lnTo>
                  <a:pt x="8084" y="12090"/>
                </a:lnTo>
                <a:lnTo>
                  <a:pt x="8182" y="11992"/>
                </a:lnTo>
                <a:lnTo>
                  <a:pt x="8255" y="11895"/>
                </a:lnTo>
                <a:lnTo>
                  <a:pt x="8304" y="11773"/>
                </a:lnTo>
                <a:lnTo>
                  <a:pt x="8328" y="11626"/>
                </a:lnTo>
                <a:lnTo>
                  <a:pt x="8328" y="1661"/>
                </a:lnTo>
                <a:lnTo>
                  <a:pt x="8304" y="1539"/>
                </a:lnTo>
                <a:lnTo>
                  <a:pt x="8280" y="1442"/>
                </a:lnTo>
                <a:lnTo>
                  <a:pt x="8206" y="1319"/>
                </a:lnTo>
                <a:lnTo>
                  <a:pt x="8133" y="1246"/>
                </a:lnTo>
                <a:lnTo>
                  <a:pt x="7987" y="1124"/>
                </a:lnTo>
                <a:lnTo>
                  <a:pt x="7816" y="978"/>
                </a:lnTo>
                <a:lnTo>
                  <a:pt x="7400" y="758"/>
                </a:lnTo>
                <a:lnTo>
                  <a:pt x="6936" y="538"/>
                </a:lnTo>
                <a:lnTo>
                  <a:pt x="6423" y="343"/>
                </a:lnTo>
                <a:lnTo>
                  <a:pt x="5862" y="196"/>
                </a:lnTo>
                <a:lnTo>
                  <a:pt x="5300" y="74"/>
                </a:lnTo>
                <a:lnTo>
                  <a:pt x="4738" y="25"/>
                </a:lnTo>
                <a:lnTo>
                  <a:pt x="4152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0" name="Shape 582"/>
          <p:cNvSpPr/>
          <p:nvPr/>
        </p:nvSpPr>
        <p:spPr>
          <a:xfrm>
            <a:off x="1428883" y="4390999"/>
            <a:ext cx="380299" cy="247613"/>
          </a:xfrm>
          <a:custGeom>
            <a:avLst/>
            <a:gdLst/>
            <a:ahLst/>
            <a:cxnLst/>
            <a:rect l="0" t="0" r="0" b="0"/>
            <a:pathLst>
              <a:path w="16852" h="10698" extrusionOk="0">
                <a:moveTo>
                  <a:pt x="16364" y="489"/>
                </a:moveTo>
                <a:lnTo>
                  <a:pt x="16364" y="10209"/>
                </a:lnTo>
                <a:lnTo>
                  <a:pt x="489" y="10209"/>
                </a:lnTo>
                <a:lnTo>
                  <a:pt x="489" y="489"/>
                </a:lnTo>
                <a:close/>
                <a:moveTo>
                  <a:pt x="391" y="0"/>
                </a:moveTo>
                <a:lnTo>
                  <a:pt x="293" y="25"/>
                </a:lnTo>
                <a:lnTo>
                  <a:pt x="196" y="74"/>
                </a:lnTo>
                <a:lnTo>
                  <a:pt x="122" y="147"/>
                </a:lnTo>
                <a:lnTo>
                  <a:pt x="73" y="220"/>
                </a:lnTo>
                <a:lnTo>
                  <a:pt x="25" y="293"/>
                </a:lnTo>
                <a:lnTo>
                  <a:pt x="0" y="391"/>
                </a:lnTo>
                <a:lnTo>
                  <a:pt x="0" y="489"/>
                </a:lnTo>
                <a:lnTo>
                  <a:pt x="0" y="10209"/>
                </a:lnTo>
                <a:lnTo>
                  <a:pt x="0" y="10307"/>
                </a:lnTo>
                <a:lnTo>
                  <a:pt x="25" y="10405"/>
                </a:lnTo>
                <a:lnTo>
                  <a:pt x="73" y="10478"/>
                </a:lnTo>
                <a:lnTo>
                  <a:pt x="122" y="10551"/>
                </a:lnTo>
                <a:lnTo>
                  <a:pt x="196" y="10600"/>
                </a:lnTo>
                <a:lnTo>
                  <a:pt x="293" y="10649"/>
                </a:lnTo>
                <a:lnTo>
                  <a:pt x="391" y="10673"/>
                </a:lnTo>
                <a:lnTo>
                  <a:pt x="489" y="10698"/>
                </a:lnTo>
                <a:lnTo>
                  <a:pt x="16364" y="10698"/>
                </a:lnTo>
                <a:lnTo>
                  <a:pt x="16461" y="10673"/>
                </a:lnTo>
                <a:lnTo>
                  <a:pt x="16559" y="10649"/>
                </a:lnTo>
                <a:lnTo>
                  <a:pt x="16657" y="10600"/>
                </a:lnTo>
                <a:lnTo>
                  <a:pt x="16730" y="10551"/>
                </a:lnTo>
                <a:lnTo>
                  <a:pt x="16779" y="10478"/>
                </a:lnTo>
                <a:lnTo>
                  <a:pt x="16828" y="10405"/>
                </a:lnTo>
                <a:lnTo>
                  <a:pt x="16852" y="10307"/>
                </a:lnTo>
                <a:lnTo>
                  <a:pt x="16852" y="10209"/>
                </a:lnTo>
                <a:lnTo>
                  <a:pt x="16852" y="489"/>
                </a:lnTo>
                <a:lnTo>
                  <a:pt x="16852" y="391"/>
                </a:lnTo>
                <a:lnTo>
                  <a:pt x="16828" y="293"/>
                </a:lnTo>
                <a:lnTo>
                  <a:pt x="16779" y="220"/>
                </a:lnTo>
                <a:lnTo>
                  <a:pt x="16730" y="147"/>
                </a:lnTo>
                <a:lnTo>
                  <a:pt x="16657" y="74"/>
                </a:lnTo>
                <a:lnTo>
                  <a:pt x="16559" y="25"/>
                </a:lnTo>
                <a:lnTo>
                  <a:pt x="1646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1" name="Shape 583"/>
          <p:cNvSpPr/>
          <p:nvPr/>
        </p:nvSpPr>
        <p:spPr>
          <a:xfrm>
            <a:off x="1607998" y="4355957"/>
            <a:ext cx="22070" cy="23748"/>
          </a:xfrm>
          <a:custGeom>
            <a:avLst/>
            <a:gdLst/>
            <a:ahLst/>
            <a:cxnLst/>
            <a:rect l="0" t="0" r="0" b="0"/>
            <a:pathLst>
              <a:path w="978" h="1026" extrusionOk="0">
                <a:moveTo>
                  <a:pt x="489" y="0"/>
                </a:moveTo>
                <a:lnTo>
                  <a:pt x="391" y="25"/>
                </a:lnTo>
                <a:lnTo>
                  <a:pt x="294" y="49"/>
                </a:lnTo>
                <a:lnTo>
                  <a:pt x="220" y="98"/>
                </a:lnTo>
                <a:lnTo>
                  <a:pt x="147" y="147"/>
                </a:lnTo>
                <a:lnTo>
                  <a:pt x="74" y="220"/>
                </a:lnTo>
                <a:lnTo>
                  <a:pt x="49" y="318"/>
                </a:lnTo>
                <a:lnTo>
                  <a:pt x="1" y="391"/>
                </a:lnTo>
                <a:lnTo>
                  <a:pt x="1" y="489"/>
                </a:lnTo>
                <a:lnTo>
                  <a:pt x="1" y="1026"/>
                </a:lnTo>
                <a:lnTo>
                  <a:pt x="978" y="1026"/>
                </a:lnTo>
                <a:lnTo>
                  <a:pt x="978" y="489"/>
                </a:lnTo>
                <a:lnTo>
                  <a:pt x="978" y="391"/>
                </a:lnTo>
                <a:lnTo>
                  <a:pt x="929" y="318"/>
                </a:lnTo>
                <a:lnTo>
                  <a:pt x="904" y="220"/>
                </a:lnTo>
                <a:lnTo>
                  <a:pt x="831" y="147"/>
                </a:lnTo>
                <a:lnTo>
                  <a:pt x="758" y="98"/>
                </a:lnTo>
                <a:lnTo>
                  <a:pt x="684" y="49"/>
                </a:lnTo>
                <a:lnTo>
                  <a:pt x="587" y="25"/>
                </a:lnTo>
                <a:lnTo>
                  <a:pt x="48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2" name="Shape 584"/>
          <p:cNvSpPr/>
          <p:nvPr/>
        </p:nvSpPr>
        <p:spPr>
          <a:xfrm>
            <a:off x="1488392" y="4649907"/>
            <a:ext cx="55154" cy="75756"/>
          </a:xfrm>
          <a:custGeom>
            <a:avLst/>
            <a:gdLst/>
            <a:ahLst/>
            <a:cxnLst/>
            <a:rect l="0" t="0" r="0" b="0"/>
            <a:pathLst>
              <a:path w="2444" h="3273" extrusionOk="0">
                <a:moveTo>
                  <a:pt x="1344" y="0"/>
                </a:moveTo>
                <a:lnTo>
                  <a:pt x="50" y="2565"/>
                </a:lnTo>
                <a:lnTo>
                  <a:pt x="25" y="2638"/>
                </a:lnTo>
                <a:lnTo>
                  <a:pt x="1" y="2736"/>
                </a:lnTo>
                <a:lnTo>
                  <a:pt x="1" y="2833"/>
                </a:lnTo>
                <a:lnTo>
                  <a:pt x="25" y="2931"/>
                </a:lnTo>
                <a:lnTo>
                  <a:pt x="74" y="3004"/>
                </a:lnTo>
                <a:lnTo>
                  <a:pt x="123" y="3102"/>
                </a:lnTo>
                <a:lnTo>
                  <a:pt x="196" y="3151"/>
                </a:lnTo>
                <a:lnTo>
                  <a:pt x="269" y="3224"/>
                </a:lnTo>
                <a:lnTo>
                  <a:pt x="392" y="3248"/>
                </a:lnTo>
                <a:lnTo>
                  <a:pt x="489" y="3273"/>
                </a:lnTo>
                <a:lnTo>
                  <a:pt x="636" y="3248"/>
                </a:lnTo>
                <a:lnTo>
                  <a:pt x="758" y="3200"/>
                </a:lnTo>
                <a:lnTo>
                  <a:pt x="856" y="3102"/>
                </a:lnTo>
                <a:lnTo>
                  <a:pt x="929" y="3004"/>
                </a:lnTo>
                <a:lnTo>
                  <a:pt x="244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3" name="Shape 585"/>
          <p:cNvSpPr/>
          <p:nvPr/>
        </p:nvSpPr>
        <p:spPr>
          <a:xfrm>
            <a:off x="1694543" y="4649907"/>
            <a:ext cx="55132" cy="75756"/>
          </a:xfrm>
          <a:custGeom>
            <a:avLst/>
            <a:gdLst/>
            <a:ahLst/>
            <a:cxnLst/>
            <a:rect l="0" t="0" r="0" b="0"/>
            <a:pathLst>
              <a:path w="2443" h="3273" extrusionOk="0">
                <a:moveTo>
                  <a:pt x="0" y="0"/>
                </a:moveTo>
                <a:lnTo>
                  <a:pt x="1514" y="3004"/>
                </a:lnTo>
                <a:lnTo>
                  <a:pt x="1588" y="3102"/>
                </a:lnTo>
                <a:lnTo>
                  <a:pt x="1685" y="3200"/>
                </a:lnTo>
                <a:lnTo>
                  <a:pt x="1807" y="3248"/>
                </a:lnTo>
                <a:lnTo>
                  <a:pt x="1954" y="3273"/>
                </a:lnTo>
                <a:lnTo>
                  <a:pt x="2052" y="3248"/>
                </a:lnTo>
                <a:lnTo>
                  <a:pt x="2174" y="3224"/>
                </a:lnTo>
                <a:lnTo>
                  <a:pt x="2247" y="3151"/>
                </a:lnTo>
                <a:lnTo>
                  <a:pt x="2320" y="3102"/>
                </a:lnTo>
                <a:lnTo>
                  <a:pt x="2369" y="3004"/>
                </a:lnTo>
                <a:lnTo>
                  <a:pt x="2418" y="2931"/>
                </a:lnTo>
                <a:lnTo>
                  <a:pt x="2442" y="2833"/>
                </a:lnTo>
                <a:lnTo>
                  <a:pt x="2442" y="2736"/>
                </a:lnTo>
                <a:lnTo>
                  <a:pt x="2418" y="2638"/>
                </a:lnTo>
                <a:lnTo>
                  <a:pt x="2393" y="2565"/>
                </a:lnTo>
                <a:lnTo>
                  <a:pt x="109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4" name="Shape 586"/>
          <p:cNvSpPr/>
          <p:nvPr/>
        </p:nvSpPr>
        <p:spPr>
          <a:xfrm>
            <a:off x="1450932" y="4413612"/>
            <a:ext cx="336226" cy="202387"/>
          </a:xfrm>
          <a:custGeom>
            <a:avLst/>
            <a:gdLst/>
            <a:ahLst/>
            <a:cxnLst/>
            <a:rect l="0" t="0" r="0" b="0"/>
            <a:pathLst>
              <a:path w="14899" h="8744" extrusionOk="0">
                <a:moveTo>
                  <a:pt x="12578" y="1319"/>
                </a:moveTo>
                <a:lnTo>
                  <a:pt x="12676" y="1344"/>
                </a:lnTo>
                <a:lnTo>
                  <a:pt x="12749" y="1392"/>
                </a:lnTo>
                <a:lnTo>
                  <a:pt x="12822" y="1441"/>
                </a:lnTo>
                <a:lnTo>
                  <a:pt x="12895" y="1515"/>
                </a:lnTo>
                <a:lnTo>
                  <a:pt x="12920" y="1612"/>
                </a:lnTo>
                <a:lnTo>
                  <a:pt x="12969" y="1710"/>
                </a:lnTo>
                <a:lnTo>
                  <a:pt x="12969" y="1808"/>
                </a:lnTo>
                <a:lnTo>
                  <a:pt x="12969" y="4079"/>
                </a:lnTo>
                <a:lnTo>
                  <a:pt x="12969" y="4177"/>
                </a:lnTo>
                <a:lnTo>
                  <a:pt x="12920" y="4274"/>
                </a:lnTo>
                <a:lnTo>
                  <a:pt x="12895" y="4348"/>
                </a:lnTo>
                <a:lnTo>
                  <a:pt x="12822" y="4421"/>
                </a:lnTo>
                <a:lnTo>
                  <a:pt x="12749" y="4470"/>
                </a:lnTo>
                <a:lnTo>
                  <a:pt x="12676" y="4519"/>
                </a:lnTo>
                <a:lnTo>
                  <a:pt x="12578" y="4543"/>
                </a:lnTo>
                <a:lnTo>
                  <a:pt x="12480" y="4567"/>
                </a:lnTo>
                <a:lnTo>
                  <a:pt x="12383" y="4543"/>
                </a:lnTo>
                <a:lnTo>
                  <a:pt x="12285" y="4519"/>
                </a:lnTo>
                <a:lnTo>
                  <a:pt x="12212" y="4470"/>
                </a:lnTo>
                <a:lnTo>
                  <a:pt x="12138" y="4421"/>
                </a:lnTo>
                <a:lnTo>
                  <a:pt x="12065" y="4348"/>
                </a:lnTo>
                <a:lnTo>
                  <a:pt x="12041" y="4274"/>
                </a:lnTo>
                <a:lnTo>
                  <a:pt x="11992" y="4177"/>
                </a:lnTo>
                <a:lnTo>
                  <a:pt x="11992" y="4079"/>
                </a:lnTo>
                <a:lnTo>
                  <a:pt x="11992" y="3004"/>
                </a:lnTo>
                <a:lnTo>
                  <a:pt x="7986" y="7010"/>
                </a:lnTo>
                <a:lnTo>
                  <a:pt x="7913" y="7059"/>
                </a:lnTo>
                <a:lnTo>
                  <a:pt x="7815" y="7107"/>
                </a:lnTo>
                <a:lnTo>
                  <a:pt x="7742" y="7132"/>
                </a:lnTo>
                <a:lnTo>
                  <a:pt x="7644" y="7156"/>
                </a:lnTo>
                <a:lnTo>
                  <a:pt x="7547" y="7132"/>
                </a:lnTo>
                <a:lnTo>
                  <a:pt x="7449" y="7107"/>
                </a:lnTo>
                <a:lnTo>
                  <a:pt x="7376" y="7059"/>
                </a:lnTo>
                <a:lnTo>
                  <a:pt x="7303" y="7010"/>
                </a:lnTo>
                <a:lnTo>
                  <a:pt x="5349" y="5056"/>
                </a:lnTo>
                <a:lnTo>
                  <a:pt x="2760" y="7620"/>
                </a:lnTo>
                <a:lnTo>
                  <a:pt x="2687" y="7694"/>
                </a:lnTo>
                <a:lnTo>
                  <a:pt x="2613" y="7742"/>
                </a:lnTo>
                <a:lnTo>
                  <a:pt x="2516" y="7767"/>
                </a:lnTo>
                <a:lnTo>
                  <a:pt x="2320" y="7767"/>
                </a:lnTo>
                <a:lnTo>
                  <a:pt x="2247" y="7742"/>
                </a:lnTo>
                <a:lnTo>
                  <a:pt x="2149" y="7694"/>
                </a:lnTo>
                <a:lnTo>
                  <a:pt x="2076" y="7620"/>
                </a:lnTo>
                <a:lnTo>
                  <a:pt x="2003" y="7547"/>
                </a:lnTo>
                <a:lnTo>
                  <a:pt x="1978" y="7474"/>
                </a:lnTo>
                <a:lnTo>
                  <a:pt x="1929" y="7376"/>
                </a:lnTo>
                <a:lnTo>
                  <a:pt x="1929" y="7278"/>
                </a:lnTo>
                <a:lnTo>
                  <a:pt x="1929" y="7205"/>
                </a:lnTo>
                <a:lnTo>
                  <a:pt x="1978" y="7107"/>
                </a:lnTo>
                <a:lnTo>
                  <a:pt x="2003" y="7010"/>
                </a:lnTo>
                <a:lnTo>
                  <a:pt x="2076" y="6936"/>
                </a:lnTo>
                <a:lnTo>
                  <a:pt x="5007" y="4006"/>
                </a:lnTo>
                <a:lnTo>
                  <a:pt x="5080" y="3957"/>
                </a:lnTo>
                <a:lnTo>
                  <a:pt x="5153" y="3908"/>
                </a:lnTo>
                <a:lnTo>
                  <a:pt x="5251" y="3884"/>
                </a:lnTo>
                <a:lnTo>
                  <a:pt x="5446" y="3884"/>
                </a:lnTo>
                <a:lnTo>
                  <a:pt x="5520" y="3908"/>
                </a:lnTo>
                <a:lnTo>
                  <a:pt x="5617" y="3957"/>
                </a:lnTo>
                <a:lnTo>
                  <a:pt x="5691" y="4006"/>
                </a:lnTo>
                <a:lnTo>
                  <a:pt x="7644" y="5960"/>
                </a:lnTo>
                <a:lnTo>
                  <a:pt x="11332" y="2296"/>
                </a:lnTo>
                <a:lnTo>
                  <a:pt x="10209" y="2296"/>
                </a:lnTo>
                <a:lnTo>
                  <a:pt x="10111" y="2272"/>
                </a:lnTo>
                <a:lnTo>
                  <a:pt x="10013" y="2247"/>
                </a:lnTo>
                <a:lnTo>
                  <a:pt x="9916" y="2198"/>
                </a:lnTo>
                <a:lnTo>
                  <a:pt x="9843" y="2150"/>
                </a:lnTo>
                <a:lnTo>
                  <a:pt x="9794" y="2076"/>
                </a:lnTo>
                <a:lnTo>
                  <a:pt x="9745" y="1979"/>
                </a:lnTo>
                <a:lnTo>
                  <a:pt x="9720" y="1905"/>
                </a:lnTo>
                <a:lnTo>
                  <a:pt x="9720" y="1808"/>
                </a:lnTo>
                <a:lnTo>
                  <a:pt x="9720" y="1710"/>
                </a:lnTo>
                <a:lnTo>
                  <a:pt x="9745" y="1612"/>
                </a:lnTo>
                <a:lnTo>
                  <a:pt x="9794" y="1515"/>
                </a:lnTo>
                <a:lnTo>
                  <a:pt x="9843" y="1441"/>
                </a:lnTo>
                <a:lnTo>
                  <a:pt x="9916" y="1392"/>
                </a:lnTo>
                <a:lnTo>
                  <a:pt x="10013" y="1344"/>
                </a:lnTo>
                <a:lnTo>
                  <a:pt x="10111" y="1319"/>
                </a:lnTo>
                <a:close/>
                <a:moveTo>
                  <a:pt x="0" y="0"/>
                </a:moveTo>
                <a:lnTo>
                  <a:pt x="0" y="8744"/>
                </a:lnTo>
                <a:lnTo>
                  <a:pt x="14898" y="8744"/>
                </a:lnTo>
                <a:lnTo>
                  <a:pt x="1489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5" name="Shape 545"/>
          <p:cNvSpPr/>
          <p:nvPr/>
        </p:nvSpPr>
        <p:spPr>
          <a:xfrm>
            <a:off x="4306656" y="2358978"/>
            <a:ext cx="272513" cy="279481"/>
          </a:xfrm>
          <a:custGeom>
            <a:avLst/>
            <a:gdLst/>
            <a:ahLst/>
            <a:cxnLst/>
            <a:rect l="0" t="0" r="0" b="0"/>
            <a:pathLst>
              <a:path w="13996" h="13995" extrusionOk="0">
                <a:moveTo>
                  <a:pt x="6986" y="4714"/>
                </a:moveTo>
                <a:lnTo>
                  <a:pt x="7206" y="4738"/>
                </a:lnTo>
                <a:lnTo>
                  <a:pt x="7425" y="4763"/>
                </a:lnTo>
                <a:lnTo>
                  <a:pt x="7645" y="4812"/>
                </a:lnTo>
                <a:lnTo>
                  <a:pt x="7841" y="4885"/>
                </a:lnTo>
                <a:lnTo>
                  <a:pt x="8060" y="4983"/>
                </a:lnTo>
                <a:lnTo>
                  <a:pt x="8256" y="5105"/>
                </a:lnTo>
                <a:lnTo>
                  <a:pt x="8427" y="5227"/>
                </a:lnTo>
                <a:lnTo>
                  <a:pt x="8598" y="5398"/>
                </a:lnTo>
                <a:lnTo>
                  <a:pt x="8769" y="5569"/>
                </a:lnTo>
                <a:lnTo>
                  <a:pt x="8891" y="5740"/>
                </a:lnTo>
                <a:lnTo>
                  <a:pt x="9013" y="5935"/>
                </a:lnTo>
                <a:lnTo>
                  <a:pt x="9111" y="6155"/>
                </a:lnTo>
                <a:lnTo>
                  <a:pt x="9184" y="6350"/>
                </a:lnTo>
                <a:lnTo>
                  <a:pt x="9233" y="6570"/>
                </a:lnTo>
                <a:lnTo>
                  <a:pt x="9257" y="6790"/>
                </a:lnTo>
                <a:lnTo>
                  <a:pt x="9257" y="7010"/>
                </a:lnTo>
                <a:lnTo>
                  <a:pt x="9257" y="7229"/>
                </a:lnTo>
                <a:lnTo>
                  <a:pt x="9233" y="7425"/>
                </a:lnTo>
                <a:lnTo>
                  <a:pt x="9184" y="7645"/>
                </a:lnTo>
                <a:lnTo>
                  <a:pt x="9111" y="7864"/>
                </a:lnTo>
                <a:lnTo>
                  <a:pt x="9013" y="8060"/>
                </a:lnTo>
                <a:lnTo>
                  <a:pt x="8891" y="8255"/>
                </a:lnTo>
                <a:lnTo>
                  <a:pt x="8769" y="8451"/>
                </a:lnTo>
                <a:lnTo>
                  <a:pt x="8598" y="8622"/>
                </a:lnTo>
                <a:lnTo>
                  <a:pt x="8427" y="8768"/>
                </a:lnTo>
                <a:lnTo>
                  <a:pt x="8256" y="8915"/>
                </a:lnTo>
                <a:lnTo>
                  <a:pt x="8060" y="9012"/>
                </a:lnTo>
                <a:lnTo>
                  <a:pt x="7841" y="9110"/>
                </a:lnTo>
                <a:lnTo>
                  <a:pt x="7645" y="9183"/>
                </a:lnTo>
                <a:lnTo>
                  <a:pt x="7425" y="9232"/>
                </a:lnTo>
                <a:lnTo>
                  <a:pt x="7206" y="9257"/>
                </a:lnTo>
                <a:lnTo>
                  <a:pt x="6986" y="9281"/>
                </a:lnTo>
                <a:lnTo>
                  <a:pt x="6766" y="9257"/>
                </a:lnTo>
                <a:lnTo>
                  <a:pt x="6546" y="9232"/>
                </a:lnTo>
                <a:lnTo>
                  <a:pt x="6351" y="9183"/>
                </a:lnTo>
                <a:lnTo>
                  <a:pt x="6131" y="9110"/>
                </a:lnTo>
                <a:lnTo>
                  <a:pt x="5936" y="9012"/>
                </a:lnTo>
                <a:lnTo>
                  <a:pt x="5740" y="8915"/>
                </a:lnTo>
                <a:lnTo>
                  <a:pt x="5545" y="8768"/>
                </a:lnTo>
                <a:lnTo>
                  <a:pt x="5374" y="8622"/>
                </a:lnTo>
                <a:lnTo>
                  <a:pt x="5227" y="8451"/>
                </a:lnTo>
                <a:lnTo>
                  <a:pt x="5081" y="8255"/>
                </a:lnTo>
                <a:lnTo>
                  <a:pt x="4983" y="8060"/>
                </a:lnTo>
                <a:lnTo>
                  <a:pt x="4885" y="7864"/>
                </a:lnTo>
                <a:lnTo>
                  <a:pt x="4812" y="7645"/>
                </a:lnTo>
                <a:lnTo>
                  <a:pt x="4763" y="7425"/>
                </a:lnTo>
                <a:lnTo>
                  <a:pt x="4714" y="7229"/>
                </a:lnTo>
                <a:lnTo>
                  <a:pt x="4714" y="7010"/>
                </a:lnTo>
                <a:lnTo>
                  <a:pt x="4714" y="6790"/>
                </a:lnTo>
                <a:lnTo>
                  <a:pt x="4763" y="6570"/>
                </a:lnTo>
                <a:lnTo>
                  <a:pt x="4812" y="6350"/>
                </a:lnTo>
                <a:lnTo>
                  <a:pt x="4885" y="6155"/>
                </a:lnTo>
                <a:lnTo>
                  <a:pt x="4983" y="5935"/>
                </a:lnTo>
                <a:lnTo>
                  <a:pt x="5081" y="5740"/>
                </a:lnTo>
                <a:lnTo>
                  <a:pt x="5227" y="5569"/>
                </a:lnTo>
                <a:lnTo>
                  <a:pt x="5374" y="5398"/>
                </a:lnTo>
                <a:lnTo>
                  <a:pt x="5545" y="5227"/>
                </a:lnTo>
                <a:lnTo>
                  <a:pt x="5740" y="5105"/>
                </a:lnTo>
                <a:lnTo>
                  <a:pt x="5936" y="4983"/>
                </a:lnTo>
                <a:lnTo>
                  <a:pt x="6131" y="4885"/>
                </a:lnTo>
                <a:lnTo>
                  <a:pt x="6351" y="4812"/>
                </a:lnTo>
                <a:lnTo>
                  <a:pt x="6546" y="4763"/>
                </a:lnTo>
                <a:lnTo>
                  <a:pt x="6766" y="4738"/>
                </a:lnTo>
                <a:lnTo>
                  <a:pt x="6986" y="4714"/>
                </a:lnTo>
                <a:close/>
                <a:moveTo>
                  <a:pt x="6497" y="0"/>
                </a:moveTo>
                <a:lnTo>
                  <a:pt x="6375" y="25"/>
                </a:lnTo>
                <a:lnTo>
                  <a:pt x="6253" y="49"/>
                </a:lnTo>
                <a:lnTo>
                  <a:pt x="6131" y="122"/>
                </a:lnTo>
                <a:lnTo>
                  <a:pt x="6033" y="196"/>
                </a:lnTo>
                <a:lnTo>
                  <a:pt x="5936" y="293"/>
                </a:lnTo>
                <a:lnTo>
                  <a:pt x="5862" y="391"/>
                </a:lnTo>
                <a:lnTo>
                  <a:pt x="5813" y="513"/>
                </a:lnTo>
                <a:lnTo>
                  <a:pt x="5789" y="635"/>
                </a:lnTo>
                <a:lnTo>
                  <a:pt x="5618" y="2076"/>
                </a:lnTo>
                <a:lnTo>
                  <a:pt x="5325" y="2174"/>
                </a:lnTo>
                <a:lnTo>
                  <a:pt x="5032" y="2296"/>
                </a:lnTo>
                <a:lnTo>
                  <a:pt x="4763" y="2418"/>
                </a:lnTo>
                <a:lnTo>
                  <a:pt x="4495" y="2565"/>
                </a:lnTo>
                <a:lnTo>
                  <a:pt x="3347" y="1661"/>
                </a:lnTo>
                <a:lnTo>
                  <a:pt x="3225" y="1588"/>
                </a:lnTo>
                <a:lnTo>
                  <a:pt x="3103" y="1539"/>
                </a:lnTo>
                <a:lnTo>
                  <a:pt x="2980" y="1514"/>
                </a:lnTo>
                <a:lnTo>
                  <a:pt x="2736" y="1514"/>
                </a:lnTo>
                <a:lnTo>
                  <a:pt x="2590" y="1563"/>
                </a:lnTo>
                <a:lnTo>
                  <a:pt x="2492" y="1637"/>
                </a:lnTo>
                <a:lnTo>
                  <a:pt x="2394" y="1710"/>
                </a:lnTo>
                <a:lnTo>
                  <a:pt x="1710" y="2394"/>
                </a:lnTo>
                <a:lnTo>
                  <a:pt x="1613" y="2491"/>
                </a:lnTo>
                <a:lnTo>
                  <a:pt x="1564" y="2614"/>
                </a:lnTo>
                <a:lnTo>
                  <a:pt x="1515" y="2736"/>
                </a:lnTo>
                <a:lnTo>
                  <a:pt x="1491" y="2858"/>
                </a:lnTo>
                <a:lnTo>
                  <a:pt x="1491" y="3004"/>
                </a:lnTo>
                <a:lnTo>
                  <a:pt x="1515" y="3126"/>
                </a:lnTo>
                <a:lnTo>
                  <a:pt x="1564" y="3249"/>
                </a:lnTo>
                <a:lnTo>
                  <a:pt x="1637" y="3346"/>
                </a:lnTo>
                <a:lnTo>
                  <a:pt x="2541" y="4494"/>
                </a:lnTo>
                <a:lnTo>
                  <a:pt x="2394" y="4763"/>
                </a:lnTo>
                <a:lnTo>
                  <a:pt x="2272" y="5056"/>
                </a:lnTo>
                <a:lnTo>
                  <a:pt x="2174" y="5349"/>
                </a:lnTo>
                <a:lnTo>
                  <a:pt x="2077" y="5642"/>
                </a:lnTo>
                <a:lnTo>
                  <a:pt x="636" y="5789"/>
                </a:lnTo>
                <a:lnTo>
                  <a:pt x="514" y="5837"/>
                </a:lnTo>
                <a:lnTo>
                  <a:pt x="392" y="5886"/>
                </a:lnTo>
                <a:lnTo>
                  <a:pt x="269" y="5959"/>
                </a:lnTo>
                <a:lnTo>
                  <a:pt x="172" y="6033"/>
                </a:lnTo>
                <a:lnTo>
                  <a:pt x="99" y="6155"/>
                </a:lnTo>
                <a:lnTo>
                  <a:pt x="50" y="6253"/>
                </a:lnTo>
                <a:lnTo>
                  <a:pt x="1" y="6399"/>
                </a:lnTo>
                <a:lnTo>
                  <a:pt x="1" y="6521"/>
                </a:lnTo>
                <a:lnTo>
                  <a:pt x="1" y="7474"/>
                </a:lnTo>
                <a:lnTo>
                  <a:pt x="1" y="7620"/>
                </a:lnTo>
                <a:lnTo>
                  <a:pt x="50" y="7742"/>
                </a:lnTo>
                <a:lnTo>
                  <a:pt x="99" y="7864"/>
                </a:lnTo>
                <a:lnTo>
                  <a:pt x="172" y="7962"/>
                </a:lnTo>
                <a:lnTo>
                  <a:pt x="269" y="8060"/>
                </a:lnTo>
                <a:lnTo>
                  <a:pt x="392" y="8133"/>
                </a:lnTo>
                <a:lnTo>
                  <a:pt x="514" y="8182"/>
                </a:lnTo>
                <a:lnTo>
                  <a:pt x="636" y="8206"/>
                </a:lnTo>
                <a:lnTo>
                  <a:pt x="2077" y="8377"/>
                </a:lnTo>
                <a:lnTo>
                  <a:pt x="2174" y="8670"/>
                </a:lnTo>
                <a:lnTo>
                  <a:pt x="2272" y="8939"/>
                </a:lnTo>
                <a:lnTo>
                  <a:pt x="2394" y="9232"/>
                </a:lnTo>
                <a:lnTo>
                  <a:pt x="2541" y="9501"/>
                </a:lnTo>
                <a:lnTo>
                  <a:pt x="1637" y="10649"/>
                </a:lnTo>
                <a:lnTo>
                  <a:pt x="1564" y="10771"/>
                </a:lnTo>
                <a:lnTo>
                  <a:pt x="1515" y="10893"/>
                </a:lnTo>
                <a:lnTo>
                  <a:pt x="1491" y="11015"/>
                </a:lnTo>
                <a:lnTo>
                  <a:pt x="1491" y="11137"/>
                </a:lnTo>
                <a:lnTo>
                  <a:pt x="1515" y="11259"/>
                </a:lnTo>
                <a:lnTo>
                  <a:pt x="1564" y="11381"/>
                </a:lnTo>
                <a:lnTo>
                  <a:pt x="1613" y="11504"/>
                </a:lnTo>
                <a:lnTo>
                  <a:pt x="1710" y="11601"/>
                </a:lnTo>
                <a:lnTo>
                  <a:pt x="2394" y="12285"/>
                </a:lnTo>
                <a:lnTo>
                  <a:pt x="2492" y="12383"/>
                </a:lnTo>
                <a:lnTo>
                  <a:pt x="2590" y="12432"/>
                </a:lnTo>
                <a:lnTo>
                  <a:pt x="2736" y="12480"/>
                </a:lnTo>
                <a:lnTo>
                  <a:pt x="2858" y="12505"/>
                </a:lnTo>
                <a:lnTo>
                  <a:pt x="2980" y="12505"/>
                </a:lnTo>
                <a:lnTo>
                  <a:pt x="3103" y="12456"/>
                </a:lnTo>
                <a:lnTo>
                  <a:pt x="3225" y="12407"/>
                </a:lnTo>
                <a:lnTo>
                  <a:pt x="3347" y="12358"/>
                </a:lnTo>
                <a:lnTo>
                  <a:pt x="4495" y="11455"/>
                </a:lnTo>
                <a:lnTo>
                  <a:pt x="4763" y="11577"/>
                </a:lnTo>
                <a:lnTo>
                  <a:pt x="5032" y="11723"/>
                </a:lnTo>
                <a:lnTo>
                  <a:pt x="5325" y="11821"/>
                </a:lnTo>
                <a:lnTo>
                  <a:pt x="5618" y="11919"/>
                </a:lnTo>
                <a:lnTo>
                  <a:pt x="5789" y="13360"/>
                </a:lnTo>
                <a:lnTo>
                  <a:pt x="5813" y="13482"/>
                </a:lnTo>
                <a:lnTo>
                  <a:pt x="5862" y="13604"/>
                </a:lnTo>
                <a:lnTo>
                  <a:pt x="5936" y="13726"/>
                </a:lnTo>
                <a:lnTo>
                  <a:pt x="6033" y="13824"/>
                </a:lnTo>
                <a:lnTo>
                  <a:pt x="6131" y="13897"/>
                </a:lnTo>
                <a:lnTo>
                  <a:pt x="6253" y="13946"/>
                </a:lnTo>
                <a:lnTo>
                  <a:pt x="6375" y="13995"/>
                </a:lnTo>
                <a:lnTo>
                  <a:pt x="7596" y="13995"/>
                </a:lnTo>
                <a:lnTo>
                  <a:pt x="7743" y="13946"/>
                </a:lnTo>
                <a:lnTo>
                  <a:pt x="7841" y="13897"/>
                </a:lnTo>
                <a:lnTo>
                  <a:pt x="7963" y="13824"/>
                </a:lnTo>
                <a:lnTo>
                  <a:pt x="8036" y="13726"/>
                </a:lnTo>
                <a:lnTo>
                  <a:pt x="8109" y="13604"/>
                </a:lnTo>
                <a:lnTo>
                  <a:pt x="8158" y="13482"/>
                </a:lnTo>
                <a:lnTo>
                  <a:pt x="8183" y="13360"/>
                </a:lnTo>
                <a:lnTo>
                  <a:pt x="8353" y="11919"/>
                </a:lnTo>
                <a:lnTo>
                  <a:pt x="8647" y="11821"/>
                </a:lnTo>
                <a:lnTo>
                  <a:pt x="8940" y="11723"/>
                </a:lnTo>
                <a:lnTo>
                  <a:pt x="9233" y="11577"/>
                </a:lnTo>
                <a:lnTo>
                  <a:pt x="9501" y="11455"/>
                </a:lnTo>
                <a:lnTo>
                  <a:pt x="10649" y="12358"/>
                </a:lnTo>
                <a:lnTo>
                  <a:pt x="10747" y="12407"/>
                </a:lnTo>
                <a:lnTo>
                  <a:pt x="10869" y="12456"/>
                </a:lnTo>
                <a:lnTo>
                  <a:pt x="10991" y="12505"/>
                </a:lnTo>
                <a:lnTo>
                  <a:pt x="11138" y="12505"/>
                </a:lnTo>
                <a:lnTo>
                  <a:pt x="11260" y="12480"/>
                </a:lnTo>
                <a:lnTo>
                  <a:pt x="11382" y="12432"/>
                </a:lnTo>
                <a:lnTo>
                  <a:pt x="11504" y="12383"/>
                </a:lnTo>
                <a:lnTo>
                  <a:pt x="11602" y="12285"/>
                </a:lnTo>
                <a:lnTo>
                  <a:pt x="12286" y="11601"/>
                </a:lnTo>
                <a:lnTo>
                  <a:pt x="12359" y="11504"/>
                </a:lnTo>
                <a:lnTo>
                  <a:pt x="12432" y="11381"/>
                </a:lnTo>
                <a:lnTo>
                  <a:pt x="12457" y="11259"/>
                </a:lnTo>
                <a:lnTo>
                  <a:pt x="12481" y="11137"/>
                </a:lnTo>
                <a:lnTo>
                  <a:pt x="12481" y="11015"/>
                </a:lnTo>
                <a:lnTo>
                  <a:pt x="12457" y="10893"/>
                </a:lnTo>
                <a:lnTo>
                  <a:pt x="12408" y="10771"/>
                </a:lnTo>
                <a:lnTo>
                  <a:pt x="12334" y="10649"/>
                </a:lnTo>
                <a:lnTo>
                  <a:pt x="11431" y="9501"/>
                </a:lnTo>
                <a:lnTo>
                  <a:pt x="11577" y="9232"/>
                </a:lnTo>
                <a:lnTo>
                  <a:pt x="11699" y="8939"/>
                </a:lnTo>
                <a:lnTo>
                  <a:pt x="11822" y="8670"/>
                </a:lnTo>
                <a:lnTo>
                  <a:pt x="11895" y="8377"/>
                </a:lnTo>
                <a:lnTo>
                  <a:pt x="13360" y="8206"/>
                </a:lnTo>
                <a:lnTo>
                  <a:pt x="13482" y="8182"/>
                </a:lnTo>
                <a:lnTo>
                  <a:pt x="13604" y="8133"/>
                </a:lnTo>
                <a:lnTo>
                  <a:pt x="13702" y="8060"/>
                </a:lnTo>
                <a:lnTo>
                  <a:pt x="13800" y="7962"/>
                </a:lnTo>
                <a:lnTo>
                  <a:pt x="13873" y="7864"/>
                </a:lnTo>
                <a:lnTo>
                  <a:pt x="13946" y="7742"/>
                </a:lnTo>
                <a:lnTo>
                  <a:pt x="13971" y="7620"/>
                </a:lnTo>
                <a:lnTo>
                  <a:pt x="13995" y="7474"/>
                </a:lnTo>
                <a:lnTo>
                  <a:pt x="13995" y="6521"/>
                </a:lnTo>
                <a:lnTo>
                  <a:pt x="13971" y="6399"/>
                </a:lnTo>
                <a:lnTo>
                  <a:pt x="13946" y="6253"/>
                </a:lnTo>
                <a:lnTo>
                  <a:pt x="13873" y="6155"/>
                </a:lnTo>
                <a:lnTo>
                  <a:pt x="13800" y="6033"/>
                </a:lnTo>
                <a:lnTo>
                  <a:pt x="13702" y="5959"/>
                </a:lnTo>
                <a:lnTo>
                  <a:pt x="13604" y="5886"/>
                </a:lnTo>
                <a:lnTo>
                  <a:pt x="13482" y="5837"/>
                </a:lnTo>
                <a:lnTo>
                  <a:pt x="13360" y="5789"/>
                </a:lnTo>
                <a:lnTo>
                  <a:pt x="11895" y="5642"/>
                </a:lnTo>
                <a:lnTo>
                  <a:pt x="11822" y="5349"/>
                </a:lnTo>
                <a:lnTo>
                  <a:pt x="11699" y="5056"/>
                </a:lnTo>
                <a:lnTo>
                  <a:pt x="11577" y="4763"/>
                </a:lnTo>
                <a:lnTo>
                  <a:pt x="11431" y="4494"/>
                </a:lnTo>
                <a:lnTo>
                  <a:pt x="12334" y="3346"/>
                </a:lnTo>
                <a:lnTo>
                  <a:pt x="12408" y="3249"/>
                </a:lnTo>
                <a:lnTo>
                  <a:pt x="12457" y="3126"/>
                </a:lnTo>
                <a:lnTo>
                  <a:pt x="12481" y="3004"/>
                </a:lnTo>
                <a:lnTo>
                  <a:pt x="12481" y="2858"/>
                </a:lnTo>
                <a:lnTo>
                  <a:pt x="12457" y="2736"/>
                </a:lnTo>
                <a:lnTo>
                  <a:pt x="12432" y="2614"/>
                </a:lnTo>
                <a:lnTo>
                  <a:pt x="12359" y="2491"/>
                </a:lnTo>
                <a:lnTo>
                  <a:pt x="12286" y="2394"/>
                </a:lnTo>
                <a:lnTo>
                  <a:pt x="11602" y="1710"/>
                </a:lnTo>
                <a:lnTo>
                  <a:pt x="11504" y="1637"/>
                </a:lnTo>
                <a:lnTo>
                  <a:pt x="11382" y="1563"/>
                </a:lnTo>
                <a:lnTo>
                  <a:pt x="11260" y="1514"/>
                </a:lnTo>
                <a:lnTo>
                  <a:pt x="10991" y="1514"/>
                </a:lnTo>
                <a:lnTo>
                  <a:pt x="10869" y="1539"/>
                </a:lnTo>
                <a:lnTo>
                  <a:pt x="10747" y="1588"/>
                </a:lnTo>
                <a:lnTo>
                  <a:pt x="10649" y="1661"/>
                </a:lnTo>
                <a:lnTo>
                  <a:pt x="9501" y="2565"/>
                </a:lnTo>
                <a:lnTo>
                  <a:pt x="9233" y="2418"/>
                </a:lnTo>
                <a:lnTo>
                  <a:pt x="8940" y="2296"/>
                </a:lnTo>
                <a:lnTo>
                  <a:pt x="8647" y="2174"/>
                </a:lnTo>
                <a:lnTo>
                  <a:pt x="8353" y="2076"/>
                </a:lnTo>
                <a:lnTo>
                  <a:pt x="8183" y="635"/>
                </a:lnTo>
                <a:lnTo>
                  <a:pt x="8158" y="513"/>
                </a:lnTo>
                <a:lnTo>
                  <a:pt x="8109" y="391"/>
                </a:lnTo>
                <a:lnTo>
                  <a:pt x="8036" y="293"/>
                </a:lnTo>
                <a:lnTo>
                  <a:pt x="7963" y="196"/>
                </a:lnTo>
                <a:lnTo>
                  <a:pt x="7841" y="122"/>
                </a:lnTo>
                <a:lnTo>
                  <a:pt x="7743" y="49"/>
                </a:lnTo>
                <a:lnTo>
                  <a:pt x="7596" y="25"/>
                </a:lnTo>
                <a:lnTo>
                  <a:pt x="747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6" name="Shape 546"/>
          <p:cNvSpPr/>
          <p:nvPr/>
        </p:nvSpPr>
        <p:spPr>
          <a:xfrm>
            <a:off x="4550138" y="2502363"/>
            <a:ext cx="155046" cy="159021"/>
          </a:xfrm>
          <a:custGeom>
            <a:avLst/>
            <a:gdLst/>
            <a:ahLst/>
            <a:cxnLst/>
            <a:rect l="0" t="0" r="0" b="0"/>
            <a:pathLst>
              <a:path w="7963" h="7963" extrusionOk="0">
                <a:moveTo>
                  <a:pt x="3933" y="2296"/>
                </a:moveTo>
                <a:lnTo>
                  <a:pt x="4103" y="2321"/>
                </a:lnTo>
                <a:lnTo>
                  <a:pt x="4274" y="2321"/>
                </a:lnTo>
                <a:lnTo>
                  <a:pt x="4421" y="2370"/>
                </a:lnTo>
                <a:lnTo>
                  <a:pt x="4592" y="2419"/>
                </a:lnTo>
                <a:lnTo>
                  <a:pt x="4738" y="2492"/>
                </a:lnTo>
                <a:lnTo>
                  <a:pt x="4885" y="2565"/>
                </a:lnTo>
                <a:lnTo>
                  <a:pt x="5032" y="2663"/>
                </a:lnTo>
                <a:lnTo>
                  <a:pt x="5154" y="2785"/>
                </a:lnTo>
                <a:lnTo>
                  <a:pt x="5276" y="2883"/>
                </a:lnTo>
                <a:lnTo>
                  <a:pt x="5373" y="3029"/>
                </a:lnTo>
                <a:lnTo>
                  <a:pt x="5447" y="3151"/>
                </a:lnTo>
                <a:lnTo>
                  <a:pt x="5520" y="3298"/>
                </a:lnTo>
                <a:lnTo>
                  <a:pt x="5593" y="3444"/>
                </a:lnTo>
                <a:lnTo>
                  <a:pt x="5618" y="3615"/>
                </a:lnTo>
                <a:lnTo>
                  <a:pt x="5642" y="3762"/>
                </a:lnTo>
                <a:lnTo>
                  <a:pt x="5667" y="3933"/>
                </a:lnTo>
                <a:lnTo>
                  <a:pt x="5667" y="4079"/>
                </a:lnTo>
                <a:lnTo>
                  <a:pt x="5642" y="4250"/>
                </a:lnTo>
                <a:lnTo>
                  <a:pt x="5618" y="4421"/>
                </a:lnTo>
                <a:lnTo>
                  <a:pt x="5569" y="4568"/>
                </a:lnTo>
                <a:lnTo>
                  <a:pt x="5496" y="4739"/>
                </a:lnTo>
                <a:lnTo>
                  <a:pt x="5398" y="4885"/>
                </a:lnTo>
                <a:lnTo>
                  <a:pt x="5300" y="5007"/>
                </a:lnTo>
                <a:lnTo>
                  <a:pt x="5203" y="5154"/>
                </a:lnTo>
                <a:lnTo>
                  <a:pt x="5080" y="5252"/>
                </a:lnTo>
                <a:lnTo>
                  <a:pt x="4958" y="5349"/>
                </a:lnTo>
                <a:lnTo>
                  <a:pt x="4812" y="5447"/>
                </a:lnTo>
                <a:lnTo>
                  <a:pt x="4665" y="5520"/>
                </a:lnTo>
                <a:lnTo>
                  <a:pt x="4519" y="5569"/>
                </a:lnTo>
                <a:lnTo>
                  <a:pt x="4372" y="5618"/>
                </a:lnTo>
                <a:lnTo>
                  <a:pt x="4201" y="5642"/>
                </a:lnTo>
                <a:lnTo>
                  <a:pt x="4055" y="5667"/>
                </a:lnTo>
                <a:lnTo>
                  <a:pt x="3884" y="5642"/>
                </a:lnTo>
                <a:lnTo>
                  <a:pt x="3713" y="5642"/>
                </a:lnTo>
                <a:lnTo>
                  <a:pt x="3566" y="5594"/>
                </a:lnTo>
                <a:lnTo>
                  <a:pt x="3395" y="5545"/>
                </a:lnTo>
                <a:lnTo>
                  <a:pt x="3249" y="5471"/>
                </a:lnTo>
                <a:lnTo>
                  <a:pt x="3102" y="5398"/>
                </a:lnTo>
                <a:lnTo>
                  <a:pt x="2956" y="5300"/>
                </a:lnTo>
                <a:lnTo>
                  <a:pt x="2833" y="5178"/>
                </a:lnTo>
                <a:lnTo>
                  <a:pt x="2711" y="5081"/>
                </a:lnTo>
                <a:lnTo>
                  <a:pt x="2614" y="4934"/>
                </a:lnTo>
                <a:lnTo>
                  <a:pt x="2540" y="4812"/>
                </a:lnTo>
                <a:lnTo>
                  <a:pt x="2467" y="4665"/>
                </a:lnTo>
                <a:lnTo>
                  <a:pt x="2394" y="4519"/>
                </a:lnTo>
                <a:lnTo>
                  <a:pt x="2369" y="4348"/>
                </a:lnTo>
                <a:lnTo>
                  <a:pt x="2321" y="4201"/>
                </a:lnTo>
                <a:lnTo>
                  <a:pt x="2321" y="4030"/>
                </a:lnTo>
                <a:lnTo>
                  <a:pt x="2321" y="3884"/>
                </a:lnTo>
                <a:lnTo>
                  <a:pt x="2345" y="3713"/>
                </a:lnTo>
                <a:lnTo>
                  <a:pt x="2369" y="3542"/>
                </a:lnTo>
                <a:lnTo>
                  <a:pt x="2418" y="3395"/>
                </a:lnTo>
                <a:lnTo>
                  <a:pt x="2492" y="3224"/>
                </a:lnTo>
                <a:lnTo>
                  <a:pt x="2589" y="3078"/>
                </a:lnTo>
                <a:lnTo>
                  <a:pt x="2687" y="2956"/>
                </a:lnTo>
                <a:lnTo>
                  <a:pt x="2785" y="2809"/>
                </a:lnTo>
                <a:lnTo>
                  <a:pt x="2907" y="2712"/>
                </a:lnTo>
                <a:lnTo>
                  <a:pt x="3029" y="2614"/>
                </a:lnTo>
                <a:lnTo>
                  <a:pt x="3175" y="2516"/>
                </a:lnTo>
                <a:lnTo>
                  <a:pt x="3322" y="2443"/>
                </a:lnTo>
                <a:lnTo>
                  <a:pt x="3468" y="2394"/>
                </a:lnTo>
                <a:lnTo>
                  <a:pt x="3615" y="2345"/>
                </a:lnTo>
                <a:lnTo>
                  <a:pt x="3786" y="2321"/>
                </a:lnTo>
                <a:lnTo>
                  <a:pt x="3933" y="2296"/>
                </a:lnTo>
                <a:close/>
                <a:moveTo>
                  <a:pt x="3053" y="1"/>
                </a:moveTo>
                <a:lnTo>
                  <a:pt x="2980" y="25"/>
                </a:lnTo>
                <a:lnTo>
                  <a:pt x="2443" y="196"/>
                </a:lnTo>
                <a:lnTo>
                  <a:pt x="2369" y="220"/>
                </a:lnTo>
                <a:lnTo>
                  <a:pt x="2296" y="269"/>
                </a:lnTo>
                <a:lnTo>
                  <a:pt x="2198" y="391"/>
                </a:lnTo>
                <a:lnTo>
                  <a:pt x="2150" y="538"/>
                </a:lnTo>
                <a:lnTo>
                  <a:pt x="2150" y="611"/>
                </a:lnTo>
                <a:lnTo>
                  <a:pt x="2150" y="684"/>
                </a:lnTo>
                <a:lnTo>
                  <a:pt x="2394" y="1832"/>
                </a:lnTo>
                <a:lnTo>
                  <a:pt x="2223" y="1954"/>
                </a:lnTo>
                <a:lnTo>
                  <a:pt x="2076" y="2101"/>
                </a:lnTo>
                <a:lnTo>
                  <a:pt x="1002" y="1686"/>
                </a:lnTo>
                <a:lnTo>
                  <a:pt x="928" y="1686"/>
                </a:lnTo>
                <a:lnTo>
                  <a:pt x="831" y="1661"/>
                </a:lnTo>
                <a:lnTo>
                  <a:pt x="684" y="1710"/>
                </a:lnTo>
                <a:lnTo>
                  <a:pt x="562" y="1784"/>
                </a:lnTo>
                <a:lnTo>
                  <a:pt x="513" y="1832"/>
                </a:lnTo>
                <a:lnTo>
                  <a:pt x="464" y="1906"/>
                </a:lnTo>
                <a:lnTo>
                  <a:pt x="220" y="2394"/>
                </a:lnTo>
                <a:lnTo>
                  <a:pt x="196" y="2467"/>
                </a:lnTo>
                <a:lnTo>
                  <a:pt x="171" y="2541"/>
                </a:lnTo>
                <a:lnTo>
                  <a:pt x="196" y="2712"/>
                </a:lnTo>
                <a:lnTo>
                  <a:pt x="245" y="2834"/>
                </a:lnTo>
                <a:lnTo>
                  <a:pt x="293" y="2907"/>
                </a:lnTo>
                <a:lnTo>
                  <a:pt x="367" y="2956"/>
                </a:lnTo>
                <a:lnTo>
                  <a:pt x="1344" y="3591"/>
                </a:lnTo>
                <a:lnTo>
                  <a:pt x="1319" y="3786"/>
                </a:lnTo>
                <a:lnTo>
                  <a:pt x="1295" y="4006"/>
                </a:lnTo>
                <a:lnTo>
                  <a:pt x="245" y="4494"/>
                </a:lnTo>
                <a:lnTo>
                  <a:pt x="196" y="4519"/>
                </a:lnTo>
                <a:lnTo>
                  <a:pt x="123" y="4568"/>
                </a:lnTo>
                <a:lnTo>
                  <a:pt x="49" y="4714"/>
                </a:lnTo>
                <a:lnTo>
                  <a:pt x="0" y="4861"/>
                </a:lnTo>
                <a:lnTo>
                  <a:pt x="25" y="4934"/>
                </a:lnTo>
                <a:lnTo>
                  <a:pt x="25" y="5007"/>
                </a:lnTo>
                <a:lnTo>
                  <a:pt x="220" y="5545"/>
                </a:lnTo>
                <a:lnTo>
                  <a:pt x="245" y="5594"/>
                </a:lnTo>
                <a:lnTo>
                  <a:pt x="293" y="5667"/>
                </a:lnTo>
                <a:lnTo>
                  <a:pt x="391" y="5764"/>
                </a:lnTo>
                <a:lnTo>
                  <a:pt x="538" y="5813"/>
                </a:lnTo>
                <a:lnTo>
                  <a:pt x="684" y="5813"/>
                </a:lnTo>
                <a:lnTo>
                  <a:pt x="1832" y="5569"/>
                </a:lnTo>
                <a:lnTo>
                  <a:pt x="1954" y="5740"/>
                </a:lnTo>
                <a:lnTo>
                  <a:pt x="2101" y="5887"/>
                </a:lnTo>
                <a:lnTo>
                  <a:pt x="1710" y="6986"/>
                </a:lnTo>
                <a:lnTo>
                  <a:pt x="1686" y="7059"/>
                </a:lnTo>
                <a:lnTo>
                  <a:pt x="1686" y="7132"/>
                </a:lnTo>
                <a:lnTo>
                  <a:pt x="1710" y="7279"/>
                </a:lnTo>
                <a:lnTo>
                  <a:pt x="1783" y="7401"/>
                </a:lnTo>
                <a:lnTo>
                  <a:pt x="1857" y="7450"/>
                </a:lnTo>
                <a:lnTo>
                  <a:pt x="1905" y="7499"/>
                </a:lnTo>
                <a:lnTo>
                  <a:pt x="2418" y="7743"/>
                </a:lnTo>
                <a:lnTo>
                  <a:pt x="2492" y="7792"/>
                </a:lnTo>
                <a:lnTo>
                  <a:pt x="2711" y="7792"/>
                </a:lnTo>
                <a:lnTo>
                  <a:pt x="2858" y="7718"/>
                </a:lnTo>
                <a:lnTo>
                  <a:pt x="2907" y="7669"/>
                </a:lnTo>
                <a:lnTo>
                  <a:pt x="2956" y="7621"/>
                </a:lnTo>
                <a:lnTo>
                  <a:pt x="3591" y="6644"/>
                </a:lnTo>
                <a:lnTo>
                  <a:pt x="3810" y="6668"/>
                </a:lnTo>
                <a:lnTo>
                  <a:pt x="4006" y="6668"/>
                </a:lnTo>
                <a:lnTo>
                  <a:pt x="4494" y="7718"/>
                </a:lnTo>
                <a:lnTo>
                  <a:pt x="4543" y="7792"/>
                </a:lnTo>
                <a:lnTo>
                  <a:pt x="4592" y="7840"/>
                </a:lnTo>
                <a:lnTo>
                  <a:pt x="4714" y="7914"/>
                </a:lnTo>
                <a:lnTo>
                  <a:pt x="4861" y="7963"/>
                </a:lnTo>
                <a:lnTo>
                  <a:pt x="4934" y="7963"/>
                </a:lnTo>
                <a:lnTo>
                  <a:pt x="5007" y="7938"/>
                </a:lnTo>
                <a:lnTo>
                  <a:pt x="5544" y="7767"/>
                </a:lnTo>
                <a:lnTo>
                  <a:pt x="5618" y="7743"/>
                </a:lnTo>
                <a:lnTo>
                  <a:pt x="5667" y="7694"/>
                </a:lnTo>
                <a:lnTo>
                  <a:pt x="5764" y="7572"/>
                </a:lnTo>
                <a:lnTo>
                  <a:pt x="5838" y="7425"/>
                </a:lnTo>
                <a:lnTo>
                  <a:pt x="5838" y="7352"/>
                </a:lnTo>
                <a:lnTo>
                  <a:pt x="5838" y="7279"/>
                </a:lnTo>
                <a:lnTo>
                  <a:pt x="5593" y="6131"/>
                </a:lnTo>
                <a:lnTo>
                  <a:pt x="5740" y="6009"/>
                </a:lnTo>
                <a:lnTo>
                  <a:pt x="5911" y="5862"/>
                </a:lnTo>
                <a:lnTo>
                  <a:pt x="6985" y="6277"/>
                </a:lnTo>
                <a:lnTo>
                  <a:pt x="7059" y="6277"/>
                </a:lnTo>
                <a:lnTo>
                  <a:pt x="7132" y="6302"/>
                </a:lnTo>
                <a:lnTo>
                  <a:pt x="7278" y="6253"/>
                </a:lnTo>
                <a:lnTo>
                  <a:pt x="7425" y="6180"/>
                </a:lnTo>
                <a:lnTo>
                  <a:pt x="7474" y="6131"/>
                </a:lnTo>
                <a:lnTo>
                  <a:pt x="7523" y="6058"/>
                </a:lnTo>
                <a:lnTo>
                  <a:pt x="7767" y="5545"/>
                </a:lnTo>
                <a:lnTo>
                  <a:pt x="7791" y="5496"/>
                </a:lnTo>
                <a:lnTo>
                  <a:pt x="7816" y="5398"/>
                </a:lnTo>
                <a:lnTo>
                  <a:pt x="7791" y="5252"/>
                </a:lnTo>
                <a:lnTo>
                  <a:pt x="7718" y="5129"/>
                </a:lnTo>
                <a:lnTo>
                  <a:pt x="7669" y="5056"/>
                </a:lnTo>
                <a:lnTo>
                  <a:pt x="7620" y="5007"/>
                </a:lnTo>
                <a:lnTo>
                  <a:pt x="6643" y="4372"/>
                </a:lnTo>
                <a:lnTo>
                  <a:pt x="6668" y="4177"/>
                </a:lnTo>
                <a:lnTo>
                  <a:pt x="6668" y="3957"/>
                </a:lnTo>
                <a:lnTo>
                  <a:pt x="7718" y="3469"/>
                </a:lnTo>
                <a:lnTo>
                  <a:pt x="7791" y="3444"/>
                </a:lnTo>
                <a:lnTo>
                  <a:pt x="7865" y="3395"/>
                </a:lnTo>
                <a:lnTo>
                  <a:pt x="7938" y="3249"/>
                </a:lnTo>
                <a:lnTo>
                  <a:pt x="7962" y="3102"/>
                </a:lnTo>
                <a:lnTo>
                  <a:pt x="7962" y="3029"/>
                </a:lnTo>
                <a:lnTo>
                  <a:pt x="7962" y="2956"/>
                </a:lnTo>
                <a:lnTo>
                  <a:pt x="7767" y="2419"/>
                </a:lnTo>
                <a:lnTo>
                  <a:pt x="7743" y="2345"/>
                </a:lnTo>
                <a:lnTo>
                  <a:pt x="7694" y="2296"/>
                </a:lnTo>
                <a:lnTo>
                  <a:pt x="7572" y="2199"/>
                </a:lnTo>
                <a:lnTo>
                  <a:pt x="7449" y="2150"/>
                </a:lnTo>
                <a:lnTo>
                  <a:pt x="7278" y="2150"/>
                </a:lnTo>
                <a:lnTo>
                  <a:pt x="6155" y="2394"/>
                </a:lnTo>
                <a:lnTo>
                  <a:pt x="6033" y="2223"/>
                </a:lnTo>
                <a:lnTo>
                  <a:pt x="5886" y="2077"/>
                </a:lnTo>
                <a:lnTo>
                  <a:pt x="6277" y="978"/>
                </a:lnTo>
                <a:lnTo>
                  <a:pt x="6302" y="904"/>
                </a:lnTo>
                <a:lnTo>
                  <a:pt x="6302" y="831"/>
                </a:lnTo>
                <a:lnTo>
                  <a:pt x="6277" y="684"/>
                </a:lnTo>
                <a:lnTo>
                  <a:pt x="6179" y="562"/>
                </a:lnTo>
                <a:lnTo>
                  <a:pt x="6131" y="489"/>
                </a:lnTo>
                <a:lnTo>
                  <a:pt x="6082" y="465"/>
                </a:lnTo>
                <a:lnTo>
                  <a:pt x="5569" y="196"/>
                </a:lnTo>
                <a:lnTo>
                  <a:pt x="5496" y="172"/>
                </a:lnTo>
                <a:lnTo>
                  <a:pt x="5276" y="172"/>
                </a:lnTo>
                <a:lnTo>
                  <a:pt x="5129" y="245"/>
                </a:lnTo>
                <a:lnTo>
                  <a:pt x="5080" y="294"/>
                </a:lnTo>
                <a:lnTo>
                  <a:pt x="5032" y="343"/>
                </a:lnTo>
                <a:lnTo>
                  <a:pt x="4397" y="1319"/>
                </a:lnTo>
                <a:lnTo>
                  <a:pt x="4177" y="1295"/>
                </a:lnTo>
                <a:lnTo>
                  <a:pt x="3981" y="1295"/>
                </a:lnTo>
                <a:lnTo>
                  <a:pt x="3493" y="245"/>
                </a:lnTo>
                <a:lnTo>
                  <a:pt x="3444" y="172"/>
                </a:lnTo>
                <a:lnTo>
                  <a:pt x="3395" y="123"/>
                </a:lnTo>
                <a:lnTo>
                  <a:pt x="3273" y="49"/>
                </a:lnTo>
                <a:lnTo>
                  <a:pt x="3127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7" name="Shape 482"/>
          <p:cNvSpPr/>
          <p:nvPr/>
        </p:nvSpPr>
        <p:spPr>
          <a:xfrm>
            <a:off x="5632136" y="2122789"/>
            <a:ext cx="34717" cy="401896"/>
          </a:xfrm>
          <a:custGeom>
            <a:avLst/>
            <a:gdLst/>
            <a:ahLst/>
            <a:cxnLst/>
            <a:rect l="0" t="0" r="0" b="0"/>
            <a:pathLst>
              <a:path w="1783" h="20125" extrusionOk="0">
                <a:moveTo>
                  <a:pt x="391" y="0"/>
                </a:moveTo>
                <a:lnTo>
                  <a:pt x="293" y="25"/>
                </a:lnTo>
                <a:lnTo>
                  <a:pt x="220" y="73"/>
                </a:lnTo>
                <a:lnTo>
                  <a:pt x="147" y="147"/>
                </a:lnTo>
                <a:lnTo>
                  <a:pt x="98" y="220"/>
                </a:lnTo>
                <a:lnTo>
                  <a:pt x="49" y="293"/>
                </a:lnTo>
                <a:lnTo>
                  <a:pt x="24" y="391"/>
                </a:lnTo>
                <a:lnTo>
                  <a:pt x="0" y="489"/>
                </a:lnTo>
                <a:lnTo>
                  <a:pt x="0" y="20125"/>
                </a:lnTo>
                <a:lnTo>
                  <a:pt x="1783" y="20125"/>
                </a:lnTo>
                <a:lnTo>
                  <a:pt x="1783" y="489"/>
                </a:lnTo>
                <a:lnTo>
                  <a:pt x="1783" y="391"/>
                </a:lnTo>
                <a:lnTo>
                  <a:pt x="1734" y="293"/>
                </a:lnTo>
                <a:lnTo>
                  <a:pt x="1710" y="220"/>
                </a:lnTo>
                <a:lnTo>
                  <a:pt x="1636" y="147"/>
                </a:lnTo>
                <a:lnTo>
                  <a:pt x="1563" y="73"/>
                </a:lnTo>
                <a:lnTo>
                  <a:pt x="1490" y="25"/>
                </a:lnTo>
                <a:lnTo>
                  <a:pt x="139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8" name="Shape 483"/>
          <p:cNvSpPr/>
          <p:nvPr/>
        </p:nvSpPr>
        <p:spPr>
          <a:xfrm>
            <a:off x="5676821" y="2119854"/>
            <a:ext cx="233981" cy="183404"/>
          </a:xfrm>
          <a:custGeom>
            <a:avLst/>
            <a:gdLst/>
            <a:ahLst/>
            <a:cxnLst/>
            <a:rect l="0" t="0" r="0" b="0"/>
            <a:pathLst>
              <a:path w="12017" h="9184" extrusionOk="0">
                <a:moveTo>
                  <a:pt x="2541" y="1"/>
                </a:moveTo>
                <a:lnTo>
                  <a:pt x="2174" y="25"/>
                </a:lnTo>
                <a:lnTo>
                  <a:pt x="1808" y="74"/>
                </a:lnTo>
                <a:lnTo>
                  <a:pt x="1442" y="123"/>
                </a:lnTo>
                <a:lnTo>
                  <a:pt x="1100" y="245"/>
                </a:lnTo>
                <a:lnTo>
                  <a:pt x="734" y="367"/>
                </a:lnTo>
                <a:lnTo>
                  <a:pt x="367" y="538"/>
                </a:lnTo>
                <a:lnTo>
                  <a:pt x="1" y="758"/>
                </a:lnTo>
                <a:lnTo>
                  <a:pt x="1" y="8427"/>
                </a:lnTo>
                <a:lnTo>
                  <a:pt x="367" y="8207"/>
                </a:lnTo>
                <a:lnTo>
                  <a:pt x="734" y="8036"/>
                </a:lnTo>
                <a:lnTo>
                  <a:pt x="1100" y="7889"/>
                </a:lnTo>
                <a:lnTo>
                  <a:pt x="1442" y="7792"/>
                </a:lnTo>
                <a:lnTo>
                  <a:pt x="1808" y="7718"/>
                </a:lnTo>
                <a:lnTo>
                  <a:pt x="2174" y="7694"/>
                </a:lnTo>
                <a:lnTo>
                  <a:pt x="2541" y="7670"/>
                </a:lnTo>
                <a:lnTo>
                  <a:pt x="2883" y="7694"/>
                </a:lnTo>
                <a:lnTo>
                  <a:pt x="3249" y="7718"/>
                </a:lnTo>
                <a:lnTo>
                  <a:pt x="3615" y="7767"/>
                </a:lnTo>
                <a:lnTo>
                  <a:pt x="3982" y="7840"/>
                </a:lnTo>
                <a:lnTo>
                  <a:pt x="4324" y="7914"/>
                </a:lnTo>
                <a:lnTo>
                  <a:pt x="5056" y="8134"/>
                </a:lnTo>
                <a:lnTo>
                  <a:pt x="5765" y="8353"/>
                </a:lnTo>
                <a:lnTo>
                  <a:pt x="6497" y="8573"/>
                </a:lnTo>
                <a:lnTo>
                  <a:pt x="7206" y="8793"/>
                </a:lnTo>
                <a:lnTo>
                  <a:pt x="7938" y="8988"/>
                </a:lnTo>
                <a:lnTo>
                  <a:pt x="8305" y="9062"/>
                </a:lnTo>
                <a:lnTo>
                  <a:pt x="8647" y="9110"/>
                </a:lnTo>
                <a:lnTo>
                  <a:pt x="9013" y="9159"/>
                </a:lnTo>
                <a:lnTo>
                  <a:pt x="9379" y="9184"/>
                </a:lnTo>
                <a:lnTo>
                  <a:pt x="9746" y="9159"/>
                </a:lnTo>
                <a:lnTo>
                  <a:pt x="10088" y="9135"/>
                </a:lnTo>
                <a:lnTo>
                  <a:pt x="10454" y="9086"/>
                </a:lnTo>
                <a:lnTo>
                  <a:pt x="10820" y="8988"/>
                </a:lnTo>
                <a:lnTo>
                  <a:pt x="11187" y="8866"/>
                </a:lnTo>
                <a:lnTo>
                  <a:pt x="11529" y="8695"/>
                </a:lnTo>
                <a:lnTo>
                  <a:pt x="11699" y="8598"/>
                </a:lnTo>
                <a:lnTo>
                  <a:pt x="11822" y="8500"/>
                </a:lnTo>
                <a:lnTo>
                  <a:pt x="11895" y="8378"/>
                </a:lnTo>
                <a:lnTo>
                  <a:pt x="11968" y="8256"/>
                </a:lnTo>
                <a:lnTo>
                  <a:pt x="12017" y="8134"/>
                </a:lnTo>
                <a:lnTo>
                  <a:pt x="12017" y="8011"/>
                </a:lnTo>
                <a:lnTo>
                  <a:pt x="11968" y="7914"/>
                </a:lnTo>
                <a:lnTo>
                  <a:pt x="11919" y="7816"/>
                </a:lnTo>
                <a:lnTo>
                  <a:pt x="11529" y="7425"/>
                </a:lnTo>
                <a:lnTo>
                  <a:pt x="11138" y="6961"/>
                </a:lnTo>
                <a:lnTo>
                  <a:pt x="10771" y="6473"/>
                </a:lnTo>
                <a:lnTo>
                  <a:pt x="10381" y="5960"/>
                </a:lnTo>
                <a:lnTo>
                  <a:pt x="10307" y="5813"/>
                </a:lnTo>
                <a:lnTo>
                  <a:pt x="10259" y="5667"/>
                </a:lnTo>
                <a:lnTo>
                  <a:pt x="10234" y="5496"/>
                </a:lnTo>
                <a:lnTo>
                  <a:pt x="10210" y="5300"/>
                </a:lnTo>
                <a:lnTo>
                  <a:pt x="10234" y="5130"/>
                </a:lnTo>
                <a:lnTo>
                  <a:pt x="10259" y="4959"/>
                </a:lnTo>
                <a:lnTo>
                  <a:pt x="10307" y="4788"/>
                </a:lnTo>
                <a:lnTo>
                  <a:pt x="10381" y="4617"/>
                </a:lnTo>
                <a:lnTo>
                  <a:pt x="10771" y="3884"/>
                </a:lnTo>
                <a:lnTo>
                  <a:pt x="11138" y="3127"/>
                </a:lnTo>
                <a:lnTo>
                  <a:pt x="11529" y="2345"/>
                </a:lnTo>
                <a:lnTo>
                  <a:pt x="11919" y="1490"/>
                </a:lnTo>
                <a:lnTo>
                  <a:pt x="11993" y="1320"/>
                </a:lnTo>
                <a:lnTo>
                  <a:pt x="12017" y="1173"/>
                </a:lnTo>
                <a:lnTo>
                  <a:pt x="12017" y="1051"/>
                </a:lnTo>
                <a:lnTo>
                  <a:pt x="11968" y="978"/>
                </a:lnTo>
                <a:lnTo>
                  <a:pt x="11895" y="953"/>
                </a:lnTo>
                <a:lnTo>
                  <a:pt x="11822" y="929"/>
                </a:lnTo>
                <a:lnTo>
                  <a:pt x="11699" y="978"/>
                </a:lnTo>
                <a:lnTo>
                  <a:pt x="11529" y="1026"/>
                </a:lnTo>
                <a:lnTo>
                  <a:pt x="11187" y="1197"/>
                </a:lnTo>
                <a:lnTo>
                  <a:pt x="10820" y="1320"/>
                </a:lnTo>
                <a:lnTo>
                  <a:pt x="10454" y="1417"/>
                </a:lnTo>
                <a:lnTo>
                  <a:pt x="10088" y="1466"/>
                </a:lnTo>
                <a:lnTo>
                  <a:pt x="9746" y="1515"/>
                </a:lnTo>
                <a:lnTo>
                  <a:pt x="9379" y="1515"/>
                </a:lnTo>
                <a:lnTo>
                  <a:pt x="9013" y="1490"/>
                </a:lnTo>
                <a:lnTo>
                  <a:pt x="8647" y="1466"/>
                </a:lnTo>
                <a:lnTo>
                  <a:pt x="8305" y="1393"/>
                </a:lnTo>
                <a:lnTo>
                  <a:pt x="7938" y="1320"/>
                </a:lnTo>
                <a:lnTo>
                  <a:pt x="7206" y="1149"/>
                </a:lnTo>
                <a:lnTo>
                  <a:pt x="6497" y="929"/>
                </a:lnTo>
                <a:lnTo>
                  <a:pt x="5765" y="685"/>
                </a:lnTo>
                <a:lnTo>
                  <a:pt x="5056" y="465"/>
                </a:lnTo>
                <a:lnTo>
                  <a:pt x="4324" y="269"/>
                </a:lnTo>
                <a:lnTo>
                  <a:pt x="3982" y="172"/>
                </a:lnTo>
                <a:lnTo>
                  <a:pt x="3615" y="98"/>
                </a:lnTo>
                <a:lnTo>
                  <a:pt x="3249" y="50"/>
                </a:lnTo>
                <a:lnTo>
                  <a:pt x="2883" y="25"/>
                </a:lnTo>
                <a:lnTo>
                  <a:pt x="2541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9" name="Shape 517"/>
          <p:cNvSpPr/>
          <p:nvPr/>
        </p:nvSpPr>
        <p:spPr>
          <a:xfrm>
            <a:off x="3643368" y="3926176"/>
            <a:ext cx="130298" cy="227299"/>
          </a:xfrm>
          <a:custGeom>
            <a:avLst/>
            <a:gdLst/>
            <a:ahLst/>
            <a:cxnLst/>
            <a:rect l="0" t="0" r="0" b="0"/>
            <a:pathLst>
              <a:path w="6692" h="11382" extrusionOk="0">
                <a:moveTo>
                  <a:pt x="4030" y="0"/>
                </a:moveTo>
                <a:lnTo>
                  <a:pt x="3883" y="73"/>
                </a:lnTo>
                <a:lnTo>
                  <a:pt x="3712" y="122"/>
                </a:lnTo>
                <a:lnTo>
                  <a:pt x="3517" y="171"/>
                </a:lnTo>
                <a:lnTo>
                  <a:pt x="3175" y="171"/>
                </a:lnTo>
                <a:lnTo>
                  <a:pt x="3004" y="147"/>
                </a:lnTo>
                <a:lnTo>
                  <a:pt x="2833" y="73"/>
                </a:lnTo>
                <a:lnTo>
                  <a:pt x="2662" y="24"/>
                </a:lnTo>
                <a:lnTo>
                  <a:pt x="2418" y="24"/>
                </a:lnTo>
                <a:lnTo>
                  <a:pt x="2174" y="98"/>
                </a:lnTo>
                <a:lnTo>
                  <a:pt x="1954" y="171"/>
                </a:lnTo>
                <a:lnTo>
                  <a:pt x="1710" y="318"/>
                </a:lnTo>
                <a:lnTo>
                  <a:pt x="1490" y="489"/>
                </a:lnTo>
                <a:lnTo>
                  <a:pt x="1246" y="684"/>
                </a:lnTo>
                <a:lnTo>
                  <a:pt x="1050" y="928"/>
                </a:lnTo>
                <a:lnTo>
                  <a:pt x="855" y="1197"/>
                </a:lnTo>
                <a:lnTo>
                  <a:pt x="660" y="1514"/>
                </a:lnTo>
                <a:lnTo>
                  <a:pt x="513" y="1856"/>
                </a:lnTo>
                <a:lnTo>
                  <a:pt x="366" y="2223"/>
                </a:lnTo>
                <a:lnTo>
                  <a:pt x="244" y="2638"/>
                </a:lnTo>
                <a:lnTo>
                  <a:pt x="122" y="3102"/>
                </a:lnTo>
                <a:lnTo>
                  <a:pt x="49" y="3590"/>
                </a:lnTo>
                <a:lnTo>
                  <a:pt x="0" y="4103"/>
                </a:lnTo>
                <a:lnTo>
                  <a:pt x="0" y="4665"/>
                </a:lnTo>
                <a:lnTo>
                  <a:pt x="0" y="4787"/>
                </a:lnTo>
                <a:lnTo>
                  <a:pt x="25" y="4909"/>
                </a:lnTo>
                <a:lnTo>
                  <a:pt x="73" y="5007"/>
                </a:lnTo>
                <a:lnTo>
                  <a:pt x="147" y="5104"/>
                </a:lnTo>
                <a:lnTo>
                  <a:pt x="220" y="5178"/>
                </a:lnTo>
                <a:lnTo>
                  <a:pt x="318" y="5251"/>
                </a:lnTo>
                <a:lnTo>
                  <a:pt x="415" y="5275"/>
                </a:lnTo>
                <a:lnTo>
                  <a:pt x="537" y="5300"/>
                </a:lnTo>
                <a:lnTo>
                  <a:pt x="660" y="5275"/>
                </a:lnTo>
                <a:lnTo>
                  <a:pt x="757" y="5251"/>
                </a:lnTo>
                <a:lnTo>
                  <a:pt x="855" y="5178"/>
                </a:lnTo>
                <a:lnTo>
                  <a:pt x="928" y="5104"/>
                </a:lnTo>
                <a:lnTo>
                  <a:pt x="1001" y="5007"/>
                </a:lnTo>
                <a:lnTo>
                  <a:pt x="1026" y="4909"/>
                </a:lnTo>
                <a:lnTo>
                  <a:pt x="1050" y="4787"/>
                </a:lnTo>
                <a:lnTo>
                  <a:pt x="1075" y="4665"/>
                </a:lnTo>
                <a:lnTo>
                  <a:pt x="1099" y="4201"/>
                </a:lnTo>
                <a:lnTo>
                  <a:pt x="1148" y="3737"/>
                </a:lnTo>
                <a:lnTo>
                  <a:pt x="1221" y="3322"/>
                </a:lnTo>
                <a:lnTo>
                  <a:pt x="1319" y="2931"/>
                </a:lnTo>
                <a:lnTo>
                  <a:pt x="1441" y="2589"/>
                </a:lnTo>
                <a:lnTo>
                  <a:pt x="1539" y="2345"/>
                </a:lnTo>
                <a:lnTo>
                  <a:pt x="1636" y="2174"/>
                </a:lnTo>
                <a:lnTo>
                  <a:pt x="1685" y="2149"/>
                </a:lnTo>
                <a:lnTo>
                  <a:pt x="1710" y="2149"/>
                </a:lnTo>
                <a:lnTo>
                  <a:pt x="1734" y="2247"/>
                </a:lnTo>
                <a:lnTo>
                  <a:pt x="1734" y="2516"/>
                </a:lnTo>
                <a:lnTo>
                  <a:pt x="1685" y="3493"/>
                </a:lnTo>
                <a:lnTo>
                  <a:pt x="1612" y="4836"/>
                </a:lnTo>
                <a:lnTo>
                  <a:pt x="1490" y="6374"/>
                </a:lnTo>
                <a:lnTo>
                  <a:pt x="1246" y="9256"/>
                </a:lnTo>
                <a:lnTo>
                  <a:pt x="1148" y="10551"/>
                </a:lnTo>
                <a:lnTo>
                  <a:pt x="1148" y="10697"/>
                </a:lnTo>
                <a:lnTo>
                  <a:pt x="1148" y="10844"/>
                </a:lnTo>
                <a:lnTo>
                  <a:pt x="1197" y="10966"/>
                </a:lnTo>
                <a:lnTo>
                  <a:pt x="1270" y="11088"/>
                </a:lnTo>
                <a:lnTo>
                  <a:pt x="1343" y="11186"/>
                </a:lnTo>
                <a:lnTo>
                  <a:pt x="1465" y="11284"/>
                </a:lnTo>
                <a:lnTo>
                  <a:pt x="1588" y="11357"/>
                </a:lnTo>
                <a:lnTo>
                  <a:pt x="1710" y="11381"/>
                </a:lnTo>
                <a:lnTo>
                  <a:pt x="1954" y="11381"/>
                </a:lnTo>
                <a:lnTo>
                  <a:pt x="2076" y="11357"/>
                </a:lnTo>
                <a:lnTo>
                  <a:pt x="2174" y="11284"/>
                </a:lnTo>
                <a:lnTo>
                  <a:pt x="2271" y="11210"/>
                </a:lnTo>
                <a:lnTo>
                  <a:pt x="2345" y="11137"/>
                </a:lnTo>
                <a:lnTo>
                  <a:pt x="2418" y="11039"/>
                </a:lnTo>
                <a:lnTo>
                  <a:pt x="2467" y="10917"/>
                </a:lnTo>
                <a:lnTo>
                  <a:pt x="2516" y="10795"/>
                </a:lnTo>
                <a:lnTo>
                  <a:pt x="3053" y="7034"/>
                </a:lnTo>
                <a:lnTo>
                  <a:pt x="3053" y="6985"/>
                </a:lnTo>
                <a:lnTo>
                  <a:pt x="3102" y="6887"/>
                </a:lnTo>
                <a:lnTo>
                  <a:pt x="3151" y="6839"/>
                </a:lnTo>
                <a:lnTo>
                  <a:pt x="3200" y="6790"/>
                </a:lnTo>
                <a:lnTo>
                  <a:pt x="3273" y="6765"/>
                </a:lnTo>
                <a:lnTo>
                  <a:pt x="3346" y="6741"/>
                </a:lnTo>
                <a:lnTo>
                  <a:pt x="3419" y="6765"/>
                </a:lnTo>
                <a:lnTo>
                  <a:pt x="3493" y="6790"/>
                </a:lnTo>
                <a:lnTo>
                  <a:pt x="3541" y="6839"/>
                </a:lnTo>
                <a:lnTo>
                  <a:pt x="3590" y="6887"/>
                </a:lnTo>
                <a:lnTo>
                  <a:pt x="3639" y="6985"/>
                </a:lnTo>
                <a:lnTo>
                  <a:pt x="3639" y="7034"/>
                </a:lnTo>
                <a:lnTo>
                  <a:pt x="4176" y="10795"/>
                </a:lnTo>
                <a:lnTo>
                  <a:pt x="4225" y="10917"/>
                </a:lnTo>
                <a:lnTo>
                  <a:pt x="4274" y="11039"/>
                </a:lnTo>
                <a:lnTo>
                  <a:pt x="4347" y="11137"/>
                </a:lnTo>
                <a:lnTo>
                  <a:pt x="4421" y="11210"/>
                </a:lnTo>
                <a:lnTo>
                  <a:pt x="4518" y="11284"/>
                </a:lnTo>
                <a:lnTo>
                  <a:pt x="4616" y="11357"/>
                </a:lnTo>
                <a:lnTo>
                  <a:pt x="4738" y="11381"/>
                </a:lnTo>
                <a:lnTo>
                  <a:pt x="4982" y="11381"/>
                </a:lnTo>
                <a:lnTo>
                  <a:pt x="5104" y="11357"/>
                </a:lnTo>
                <a:lnTo>
                  <a:pt x="5227" y="11284"/>
                </a:lnTo>
                <a:lnTo>
                  <a:pt x="5349" y="11186"/>
                </a:lnTo>
                <a:lnTo>
                  <a:pt x="5422" y="11088"/>
                </a:lnTo>
                <a:lnTo>
                  <a:pt x="5495" y="10966"/>
                </a:lnTo>
                <a:lnTo>
                  <a:pt x="5544" y="10844"/>
                </a:lnTo>
                <a:lnTo>
                  <a:pt x="5544" y="10697"/>
                </a:lnTo>
                <a:lnTo>
                  <a:pt x="5544" y="10551"/>
                </a:lnTo>
                <a:lnTo>
                  <a:pt x="5202" y="6399"/>
                </a:lnTo>
                <a:lnTo>
                  <a:pt x="5007" y="3517"/>
                </a:lnTo>
                <a:lnTo>
                  <a:pt x="4958" y="2540"/>
                </a:lnTo>
                <a:lnTo>
                  <a:pt x="4958" y="2247"/>
                </a:lnTo>
                <a:lnTo>
                  <a:pt x="4982" y="2149"/>
                </a:lnTo>
                <a:lnTo>
                  <a:pt x="5007" y="2149"/>
                </a:lnTo>
                <a:lnTo>
                  <a:pt x="5056" y="2174"/>
                </a:lnTo>
                <a:lnTo>
                  <a:pt x="5153" y="2320"/>
                </a:lnTo>
                <a:lnTo>
                  <a:pt x="5251" y="2564"/>
                </a:lnTo>
                <a:lnTo>
                  <a:pt x="5349" y="2906"/>
                </a:lnTo>
                <a:lnTo>
                  <a:pt x="5446" y="3297"/>
                </a:lnTo>
                <a:lnTo>
                  <a:pt x="5544" y="3737"/>
                </a:lnTo>
                <a:lnTo>
                  <a:pt x="5593" y="4201"/>
                </a:lnTo>
                <a:lnTo>
                  <a:pt x="5617" y="4665"/>
                </a:lnTo>
                <a:lnTo>
                  <a:pt x="5642" y="4787"/>
                </a:lnTo>
                <a:lnTo>
                  <a:pt x="5666" y="4909"/>
                </a:lnTo>
                <a:lnTo>
                  <a:pt x="5691" y="5007"/>
                </a:lnTo>
                <a:lnTo>
                  <a:pt x="5764" y="5104"/>
                </a:lnTo>
                <a:lnTo>
                  <a:pt x="5837" y="5178"/>
                </a:lnTo>
                <a:lnTo>
                  <a:pt x="5935" y="5251"/>
                </a:lnTo>
                <a:lnTo>
                  <a:pt x="6033" y="5275"/>
                </a:lnTo>
                <a:lnTo>
                  <a:pt x="6155" y="5300"/>
                </a:lnTo>
                <a:lnTo>
                  <a:pt x="6277" y="5275"/>
                </a:lnTo>
                <a:lnTo>
                  <a:pt x="6374" y="5251"/>
                </a:lnTo>
                <a:lnTo>
                  <a:pt x="6472" y="5178"/>
                </a:lnTo>
                <a:lnTo>
                  <a:pt x="6545" y="5104"/>
                </a:lnTo>
                <a:lnTo>
                  <a:pt x="6619" y="5007"/>
                </a:lnTo>
                <a:lnTo>
                  <a:pt x="6668" y="4909"/>
                </a:lnTo>
                <a:lnTo>
                  <a:pt x="6692" y="4787"/>
                </a:lnTo>
                <a:lnTo>
                  <a:pt x="6692" y="4665"/>
                </a:lnTo>
                <a:lnTo>
                  <a:pt x="6692" y="4103"/>
                </a:lnTo>
                <a:lnTo>
                  <a:pt x="6643" y="3566"/>
                </a:lnTo>
                <a:lnTo>
                  <a:pt x="6570" y="3077"/>
                </a:lnTo>
                <a:lnTo>
                  <a:pt x="6472" y="2638"/>
                </a:lnTo>
                <a:lnTo>
                  <a:pt x="6374" y="2223"/>
                </a:lnTo>
                <a:lnTo>
                  <a:pt x="6228" y="1832"/>
                </a:lnTo>
                <a:lnTo>
                  <a:pt x="6081" y="1490"/>
                </a:lnTo>
                <a:lnTo>
                  <a:pt x="5910" y="1172"/>
                </a:lnTo>
                <a:lnTo>
                  <a:pt x="5715" y="904"/>
                </a:lnTo>
                <a:lnTo>
                  <a:pt x="5520" y="659"/>
                </a:lnTo>
                <a:lnTo>
                  <a:pt x="5300" y="464"/>
                </a:lnTo>
                <a:lnTo>
                  <a:pt x="5056" y="293"/>
                </a:lnTo>
                <a:lnTo>
                  <a:pt x="4811" y="171"/>
                </a:lnTo>
                <a:lnTo>
                  <a:pt x="4567" y="73"/>
                </a:lnTo>
                <a:lnTo>
                  <a:pt x="4299" y="24"/>
                </a:lnTo>
                <a:lnTo>
                  <a:pt x="403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0" name="Shape 518"/>
          <p:cNvSpPr/>
          <p:nvPr/>
        </p:nvSpPr>
        <p:spPr>
          <a:xfrm>
            <a:off x="3678551" y="3850091"/>
            <a:ext cx="59931" cy="67319"/>
          </a:xfrm>
          <a:custGeom>
            <a:avLst/>
            <a:gdLst/>
            <a:ahLst/>
            <a:cxnLst/>
            <a:rect l="0" t="0" r="0" b="0"/>
            <a:pathLst>
              <a:path w="3078" h="3371" extrusionOk="0">
                <a:moveTo>
                  <a:pt x="1539" y="0"/>
                </a:moveTo>
                <a:lnTo>
                  <a:pt x="1222" y="24"/>
                </a:lnTo>
                <a:lnTo>
                  <a:pt x="953" y="98"/>
                </a:lnTo>
                <a:lnTo>
                  <a:pt x="684" y="220"/>
                </a:lnTo>
                <a:lnTo>
                  <a:pt x="464" y="415"/>
                </a:lnTo>
                <a:lnTo>
                  <a:pt x="367" y="513"/>
                </a:lnTo>
                <a:lnTo>
                  <a:pt x="269" y="635"/>
                </a:lnTo>
                <a:lnTo>
                  <a:pt x="196" y="757"/>
                </a:lnTo>
                <a:lnTo>
                  <a:pt x="123" y="879"/>
                </a:lnTo>
                <a:lnTo>
                  <a:pt x="74" y="1026"/>
                </a:lnTo>
                <a:lnTo>
                  <a:pt x="49" y="1172"/>
                </a:lnTo>
                <a:lnTo>
                  <a:pt x="25" y="1343"/>
                </a:lnTo>
                <a:lnTo>
                  <a:pt x="0" y="1514"/>
                </a:lnTo>
                <a:lnTo>
                  <a:pt x="25" y="1685"/>
                </a:lnTo>
                <a:lnTo>
                  <a:pt x="49" y="1856"/>
                </a:lnTo>
                <a:lnTo>
                  <a:pt x="123" y="2198"/>
                </a:lnTo>
                <a:lnTo>
                  <a:pt x="269" y="2516"/>
                </a:lnTo>
                <a:lnTo>
                  <a:pt x="464" y="2784"/>
                </a:lnTo>
                <a:lnTo>
                  <a:pt x="562" y="2906"/>
                </a:lnTo>
                <a:lnTo>
                  <a:pt x="684" y="3029"/>
                </a:lnTo>
                <a:lnTo>
                  <a:pt x="806" y="3126"/>
                </a:lnTo>
                <a:lnTo>
                  <a:pt x="953" y="3199"/>
                </a:lnTo>
                <a:lnTo>
                  <a:pt x="1075" y="3273"/>
                </a:lnTo>
                <a:lnTo>
                  <a:pt x="1222" y="3322"/>
                </a:lnTo>
                <a:lnTo>
                  <a:pt x="1393" y="3346"/>
                </a:lnTo>
                <a:lnTo>
                  <a:pt x="1539" y="3370"/>
                </a:lnTo>
                <a:lnTo>
                  <a:pt x="1686" y="3346"/>
                </a:lnTo>
                <a:lnTo>
                  <a:pt x="1857" y="3322"/>
                </a:lnTo>
                <a:lnTo>
                  <a:pt x="2003" y="3273"/>
                </a:lnTo>
                <a:lnTo>
                  <a:pt x="2125" y="3199"/>
                </a:lnTo>
                <a:lnTo>
                  <a:pt x="2272" y="3126"/>
                </a:lnTo>
                <a:lnTo>
                  <a:pt x="2394" y="3029"/>
                </a:lnTo>
                <a:lnTo>
                  <a:pt x="2516" y="2906"/>
                </a:lnTo>
                <a:lnTo>
                  <a:pt x="2614" y="2784"/>
                </a:lnTo>
                <a:lnTo>
                  <a:pt x="2809" y="2516"/>
                </a:lnTo>
                <a:lnTo>
                  <a:pt x="2956" y="2198"/>
                </a:lnTo>
                <a:lnTo>
                  <a:pt x="3029" y="1856"/>
                </a:lnTo>
                <a:lnTo>
                  <a:pt x="3053" y="1685"/>
                </a:lnTo>
                <a:lnTo>
                  <a:pt x="3078" y="1514"/>
                </a:lnTo>
                <a:lnTo>
                  <a:pt x="3053" y="1343"/>
                </a:lnTo>
                <a:lnTo>
                  <a:pt x="3029" y="1172"/>
                </a:lnTo>
                <a:lnTo>
                  <a:pt x="3004" y="1026"/>
                </a:lnTo>
                <a:lnTo>
                  <a:pt x="2956" y="879"/>
                </a:lnTo>
                <a:lnTo>
                  <a:pt x="2882" y="757"/>
                </a:lnTo>
                <a:lnTo>
                  <a:pt x="2809" y="635"/>
                </a:lnTo>
                <a:lnTo>
                  <a:pt x="2711" y="513"/>
                </a:lnTo>
                <a:lnTo>
                  <a:pt x="2614" y="415"/>
                </a:lnTo>
                <a:lnTo>
                  <a:pt x="2394" y="220"/>
                </a:lnTo>
                <a:lnTo>
                  <a:pt x="2125" y="98"/>
                </a:lnTo>
                <a:lnTo>
                  <a:pt x="1857" y="24"/>
                </a:lnTo>
                <a:lnTo>
                  <a:pt x="1539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1" name="Shape 545"/>
          <p:cNvSpPr/>
          <p:nvPr/>
        </p:nvSpPr>
        <p:spPr>
          <a:xfrm>
            <a:off x="2610254" y="4683078"/>
            <a:ext cx="272513" cy="279481"/>
          </a:xfrm>
          <a:custGeom>
            <a:avLst/>
            <a:gdLst/>
            <a:ahLst/>
            <a:cxnLst/>
            <a:rect l="0" t="0" r="0" b="0"/>
            <a:pathLst>
              <a:path w="13996" h="13995" extrusionOk="0">
                <a:moveTo>
                  <a:pt x="6986" y="4714"/>
                </a:moveTo>
                <a:lnTo>
                  <a:pt x="7206" y="4738"/>
                </a:lnTo>
                <a:lnTo>
                  <a:pt x="7425" y="4763"/>
                </a:lnTo>
                <a:lnTo>
                  <a:pt x="7645" y="4812"/>
                </a:lnTo>
                <a:lnTo>
                  <a:pt x="7841" y="4885"/>
                </a:lnTo>
                <a:lnTo>
                  <a:pt x="8060" y="4983"/>
                </a:lnTo>
                <a:lnTo>
                  <a:pt x="8256" y="5105"/>
                </a:lnTo>
                <a:lnTo>
                  <a:pt x="8427" y="5227"/>
                </a:lnTo>
                <a:lnTo>
                  <a:pt x="8598" y="5398"/>
                </a:lnTo>
                <a:lnTo>
                  <a:pt x="8769" y="5569"/>
                </a:lnTo>
                <a:lnTo>
                  <a:pt x="8891" y="5740"/>
                </a:lnTo>
                <a:lnTo>
                  <a:pt x="9013" y="5935"/>
                </a:lnTo>
                <a:lnTo>
                  <a:pt x="9111" y="6155"/>
                </a:lnTo>
                <a:lnTo>
                  <a:pt x="9184" y="6350"/>
                </a:lnTo>
                <a:lnTo>
                  <a:pt x="9233" y="6570"/>
                </a:lnTo>
                <a:lnTo>
                  <a:pt x="9257" y="6790"/>
                </a:lnTo>
                <a:lnTo>
                  <a:pt x="9257" y="7010"/>
                </a:lnTo>
                <a:lnTo>
                  <a:pt x="9257" y="7229"/>
                </a:lnTo>
                <a:lnTo>
                  <a:pt x="9233" y="7425"/>
                </a:lnTo>
                <a:lnTo>
                  <a:pt x="9184" y="7645"/>
                </a:lnTo>
                <a:lnTo>
                  <a:pt x="9111" y="7864"/>
                </a:lnTo>
                <a:lnTo>
                  <a:pt x="9013" y="8060"/>
                </a:lnTo>
                <a:lnTo>
                  <a:pt x="8891" y="8255"/>
                </a:lnTo>
                <a:lnTo>
                  <a:pt x="8769" y="8451"/>
                </a:lnTo>
                <a:lnTo>
                  <a:pt x="8598" y="8622"/>
                </a:lnTo>
                <a:lnTo>
                  <a:pt x="8427" y="8768"/>
                </a:lnTo>
                <a:lnTo>
                  <a:pt x="8256" y="8915"/>
                </a:lnTo>
                <a:lnTo>
                  <a:pt x="8060" y="9012"/>
                </a:lnTo>
                <a:lnTo>
                  <a:pt x="7841" y="9110"/>
                </a:lnTo>
                <a:lnTo>
                  <a:pt x="7645" y="9183"/>
                </a:lnTo>
                <a:lnTo>
                  <a:pt x="7425" y="9232"/>
                </a:lnTo>
                <a:lnTo>
                  <a:pt x="7206" y="9257"/>
                </a:lnTo>
                <a:lnTo>
                  <a:pt x="6986" y="9281"/>
                </a:lnTo>
                <a:lnTo>
                  <a:pt x="6766" y="9257"/>
                </a:lnTo>
                <a:lnTo>
                  <a:pt x="6546" y="9232"/>
                </a:lnTo>
                <a:lnTo>
                  <a:pt x="6351" y="9183"/>
                </a:lnTo>
                <a:lnTo>
                  <a:pt x="6131" y="9110"/>
                </a:lnTo>
                <a:lnTo>
                  <a:pt x="5936" y="9012"/>
                </a:lnTo>
                <a:lnTo>
                  <a:pt x="5740" y="8915"/>
                </a:lnTo>
                <a:lnTo>
                  <a:pt x="5545" y="8768"/>
                </a:lnTo>
                <a:lnTo>
                  <a:pt x="5374" y="8622"/>
                </a:lnTo>
                <a:lnTo>
                  <a:pt x="5227" y="8451"/>
                </a:lnTo>
                <a:lnTo>
                  <a:pt x="5081" y="8255"/>
                </a:lnTo>
                <a:lnTo>
                  <a:pt x="4983" y="8060"/>
                </a:lnTo>
                <a:lnTo>
                  <a:pt x="4885" y="7864"/>
                </a:lnTo>
                <a:lnTo>
                  <a:pt x="4812" y="7645"/>
                </a:lnTo>
                <a:lnTo>
                  <a:pt x="4763" y="7425"/>
                </a:lnTo>
                <a:lnTo>
                  <a:pt x="4714" y="7229"/>
                </a:lnTo>
                <a:lnTo>
                  <a:pt x="4714" y="7010"/>
                </a:lnTo>
                <a:lnTo>
                  <a:pt x="4714" y="6790"/>
                </a:lnTo>
                <a:lnTo>
                  <a:pt x="4763" y="6570"/>
                </a:lnTo>
                <a:lnTo>
                  <a:pt x="4812" y="6350"/>
                </a:lnTo>
                <a:lnTo>
                  <a:pt x="4885" y="6155"/>
                </a:lnTo>
                <a:lnTo>
                  <a:pt x="4983" y="5935"/>
                </a:lnTo>
                <a:lnTo>
                  <a:pt x="5081" y="5740"/>
                </a:lnTo>
                <a:lnTo>
                  <a:pt x="5227" y="5569"/>
                </a:lnTo>
                <a:lnTo>
                  <a:pt x="5374" y="5398"/>
                </a:lnTo>
                <a:lnTo>
                  <a:pt x="5545" y="5227"/>
                </a:lnTo>
                <a:lnTo>
                  <a:pt x="5740" y="5105"/>
                </a:lnTo>
                <a:lnTo>
                  <a:pt x="5936" y="4983"/>
                </a:lnTo>
                <a:lnTo>
                  <a:pt x="6131" y="4885"/>
                </a:lnTo>
                <a:lnTo>
                  <a:pt x="6351" y="4812"/>
                </a:lnTo>
                <a:lnTo>
                  <a:pt x="6546" y="4763"/>
                </a:lnTo>
                <a:lnTo>
                  <a:pt x="6766" y="4738"/>
                </a:lnTo>
                <a:lnTo>
                  <a:pt x="6986" y="4714"/>
                </a:lnTo>
                <a:close/>
                <a:moveTo>
                  <a:pt x="6497" y="0"/>
                </a:moveTo>
                <a:lnTo>
                  <a:pt x="6375" y="25"/>
                </a:lnTo>
                <a:lnTo>
                  <a:pt x="6253" y="49"/>
                </a:lnTo>
                <a:lnTo>
                  <a:pt x="6131" y="122"/>
                </a:lnTo>
                <a:lnTo>
                  <a:pt x="6033" y="196"/>
                </a:lnTo>
                <a:lnTo>
                  <a:pt x="5936" y="293"/>
                </a:lnTo>
                <a:lnTo>
                  <a:pt x="5862" y="391"/>
                </a:lnTo>
                <a:lnTo>
                  <a:pt x="5813" y="513"/>
                </a:lnTo>
                <a:lnTo>
                  <a:pt x="5789" y="635"/>
                </a:lnTo>
                <a:lnTo>
                  <a:pt x="5618" y="2076"/>
                </a:lnTo>
                <a:lnTo>
                  <a:pt x="5325" y="2174"/>
                </a:lnTo>
                <a:lnTo>
                  <a:pt x="5032" y="2296"/>
                </a:lnTo>
                <a:lnTo>
                  <a:pt x="4763" y="2418"/>
                </a:lnTo>
                <a:lnTo>
                  <a:pt x="4495" y="2565"/>
                </a:lnTo>
                <a:lnTo>
                  <a:pt x="3347" y="1661"/>
                </a:lnTo>
                <a:lnTo>
                  <a:pt x="3225" y="1588"/>
                </a:lnTo>
                <a:lnTo>
                  <a:pt x="3103" y="1539"/>
                </a:lnTo>
                <a:lnTo>
                  <a:pt x="2980" y="1514"/>
                </a:lnTo>
                <a:lnTo>
                  <a:pt x="2736" y="1514"/>
                </a:lnTo>
                <a:lnTo>
                  <a:pt x="2590" y="1563"/>
                </a:lnTo>
                <a:lnTo>
                  <a:pt x="2492" y="1637"/>
                </a:lnTo>
                <a:lnTo>
                  <a:pt x="2394" y="1710"/>
                </a:lnTo>
                <a:lnTo>
                  <a:pt x="1710" y="2394"/>
                </a:lnTo>
                <a:lnTo>
                  <a:pt x="1613" y="2491"/>
                </a:lnTo>
                <a:lnTo>
                  <a:pt x="1564" y="2614"/>
                </a:lnTo>
                <a:lnTo>
                  <a:pt x="1515" y="2736"/>
                </a:lnTo>
                <a:lnTo>
                  <a:pt x="1491" y="2858"/>
                </a:lnTo>
                <a:lnTo>
                  <a:pt x="1491" y="3004"/>
                </a:lnTo>
                <a:lnTo>
                  <a:pt x="1515" y="3126"/>
                </a:lnTo>
                <a:lnTo>
                  <a:pt x="1564" y="3249"/>
                </a:lnTo>
                <a:lnTo>
                  <a:pt x="1637" y="3346"/>
                </a:lnTo>
                <a:lnTo>
                  <a:pt x="2541" y="4494"/>
                </a:lnTo>
                <a:lnTo>
                  <a:pt x="2394" y="4763"/>
                </a:lnTo>
                <a:lnTo>
                  <a:pt x="2272" y="5056"/>
                </a:lnTo>
                <a:lnTo>
                  <a:pt x="2174" y="5349"/>
                </a:lnTo>
                <a:lnTo>
                  <a:pt x="2077" y="5642"/>
                </a:lnTo>
                <a:lnTo>
                  <a:pt x="636" y="5789"/>
                </a:lnTo>
                <a:lnTo>
                  <a:pt x="514" y="5837"/>
                </a:lnTo>
                <a:lnTo>
                  <a:pt x="392" y="5886"/>
                </a:lnTo>
                <a:lnTo>
                  <a:pt x="269" y="5959"/>
                </a:lnTo>
                <a:lnTo>
                  <a:pt x="172" y="6033"/>
                </a:lnTo>
                <a:lnTo>
                  <a:pt x="99" y="6155"/>
                </a:lnTo>
                <a:lnTo>
                  <a:pt x="50" y="6253"/>
                </a:lnTo>
                <a:lnTo>
                  <a:pt x="1" y="6399"/>
                </a:lnTo>
                <a:lnTo>
                  <a:pt x="1" y="6521"/>
                </a:lnTo>
                <a:lnTo>
                  <a:pt x="1" y="7474"/>
                </a:lnTo>
                <a:lnTo>
                  <a:pt x="1" y="7620"/>
                </a:lnTo>
                <a:lnTo>
                  <a:pt x="50" y="7742"/>
                </a:lnTo>
                <a:lnTo>
                  <a:pt x="99" y="7864"/>
                </a:lnTo>
                <a:lnTo>
                  <a:pt x="172" y="7962"/>
                </a:lnTo>
                <a:lnTo>
                  <a:pt x="269" y="8060"/>
                </a:lnTo>
                <a:lnTo>
                  <a:pt x="392" y="8133"/>
                </a:lnTo>
                <a:lnTo>
                  <a:pt x="514" y="8182"/>
                </a:lnTo>
                <a:lnTo>
                  <a:pt x="636" y="8206"/>
                </a:lnTo>
                <a:lnTo>
                  <a:pt x="2077" y="8377"/>
                </a:lnTo>
                <a:lnTo>
                  <a:pt x="2174" y="8670"/>
                </a:lnTo>
                <a:lnTo>
                  <a:pt x="2272" y="8939"/>
                </a:lnTo>
                <a:lnTo>
                  <a:pt x="2394" y="9232"/>
                </a:lnTo>
                <a:lnTo>
                  <a:pt x="2541" y="9501"/>
                </a:lnTo>
                <a:lnTo>
                  <a:pt x="1637" y="10649"/>
                </a:lnTo>
                <a:lnTo>
                  <a:pt x="1564" y="10771"/>
                </a:lnTo>
                <a:lnTo>
                  <a:pt x="1515" y="10893"/>
                </a:lnTo>
                <a:lnTo>
                  <a:pt x="1491" y="11015"/>
                </a:lnTo>
                <a:lnTo>
                  <a:pt x="1491" y="11137"/>
                </a:lnTo>
                <a:lnTo>
                  <a:pt x="1515" y="11259"/>
                </a:lnTo>
                <a:lnTo>
                  <a:pt x="1564" y="11381"/>
                </a:lnTo>
                <a:lnTo>
                  <a:pt x="1613" y="11504"/>
                </a:lnTo>
                <a:lnTo>
                  <a:pt x="1710" y="11601"/>
                </a:lnTo>
                <a:lnTo>
                  <a:pt x="2394" y="12285"/>
                </a:lnTo>
                <a:lnTo>
                  <a:pt x="2492" y="12383"/>
                </a:lnTo>
                <a:lnTo>
                  <a:pt x="2590" y="12432"/>
                </a:lnTo>
                <a:lnTo>
                  <a:pt x="2736" y="12480"/>
                </a:lnTo>
                <a:lnTo>
                  <a:pt x="2858" y="12505"/>
                </a:lnTo>
                <a:lnTo>
                  <a:pt x="2980" y="12505"/>
                </a:lnTo>
                <a:lnTo>
                  <a:pt x="3103" y="12456"/>
                </a:lnTo>
                <a:lnTo>
                  <a:pt x="3225" y="12407"/>
                </a:lnTo>
                <a:lnTo>
                  <a:pt x="3347" y="12358"/>
                </a:lnTo>
                <a:lnTo>
                  <a:pt x="4495" y="11455"/>
                </a:lnTo>
                <a:lnTo>
                  <a:pt x="4763" y="11577"/>
                </a:lnTo>
                <a:lnTo>
                  <a:pt x="5032" y="11723"/>
                </a:lnTo>
                <a:lnTo>
                  <a:pt x="5325" y="11821"/>
                </a:lnTo>
                <a:lnTo>
                  <a:pt x="5618" y="11919"/>
                </a:lnTo>
                <a:lnTo>
                  <a:pt x="5789" y="13360"/>
                </a:lnTo>
                <a:lnTo>
                  <a:pt x="5813" y="13482"/>
                </a:lnTo>
                <a:lnTo>
                  <a:pt x="5862" y="13604"/>
                </a:lnTo>
                <a:lnTo>
                  <a:pt x="5936" y="13726"/>
                </a:lnTo>
                <a:lnTo>
                  <a:pt x="6033" y="13824"/>
                </a:lnTo>
                <a:lnTo>
                  <a:pt x="6131" y="13897"/>
                </a:lnTo>
                <a:lnTo>
                  <a:pt x="6253" y="13946"/>
                </a:lnTo>
                <a:lnTo>
                  <a:pt x="6375" y="13995"/>
                </a:lnTo>
                <a:lnTo>
                  <a:pt x="7596" y="13995"/>
                </a:lnTo>
                <a:lnTo>
                  <a:pt x="7743" y="13946"/>
                </a:lnTo>
                <a:lnTo>
                  <a:pt x="7841" y="13897"/>
                </a:lnTo>
                <a:lnTo>
                  <a:pt x="7963" y="13824"/>
                </a:lnTo>
                <a:lnTo>
                  <a:pt x="8036" y="13726"/>
                </a:lnTo>
                <a:lnTo>
                  <a:pt x="8109" y="13604"/>
                </a:lnTo>
                <a:lnTo>
                  <a:pt x="8158" y="13482"/>
                </a:lnTo>
                <a:lnTo>
                  <a:pt x="8183" y="13360"/>
                </a:lnTo>
                <a:lnTo>
                  <a:pt x="8353" y="11919"/>
                </a:lnTo>
                <a:lnTo>
                  <a:pt x="8647" y="11821"/>
                </a:lnTo>
                <a:lnTo>
                  <a:pt x="8940" y="11723"/>
                </a:lnTo>
                <a:lnTo>
                  <a:pt x="9233" y="11577"/>
                </a:lnTo>
                <a:lnTo>
                  <a:pt x="9501" y="11455"/>
                </a:lnTo>
                <a:lnTo>
                  <a:pt x="10649" y="12358"/>
                </a:lnTo>
                <a:lnTo>
                  <a:pt x="10747" y="12407"/>
                </a:lnTo>
                <a:lnTo>
                  <a:pt x="10869" y="12456"/>
                </a:lnTo>
                <a:lnTo>
                  <a:pt x="10991" y="12505"/>
                </a:lnTo>
                <a:lnTo>
                  <a:pt x="11138" y="12505"/>
                </a:lnTo>
                <a:lnTo>
                  <a:pt x="11260" y="12480"/>
                </a:lnTo>
                <a:lnTo>
                  <a:pt x="11382" y="12432"/>
                </a:lnTo>
                <a:lnTo>
                  <a:pt x="11504" y="12383"/>
                </a:lnTo>
                <a:lnTo>
                  <a:pt x="11602" y="12285"/>
                </a:lnTo>
                <a:lnTo>
                  <a:pt x="12286" y="11601"/>
                </a:lnTo>
                <a:lnTo>
                  <a:pt x="12359" y="11504"/>
                </a:lnTo>
                <a:lnTo>
                  <a:pt x="12432" y="11381"/>
                </a:lnTo>
                <a:lnTo>
                  <a:pt x="12457" y="11259"/>
                </a:lnTo>
                <a:lnTo>
                  <a:pt x="12481" y="11137"/>
                </a:lnTo>
                <a:lnTo>
                  <a:pt x="12481" y="11015"/>
                </a:lnTo>
                <a:lnTo>
                  <a:pt x="12457" y="10893"/>
                </a:lnTo>
                <a:lnTo>
                  <a:pt x="12408" y="10771"/>
                </a:lnTo>
                <a:lnTo>
                  <a:pt x="12334" y="10649"/>
                </a:lnTo>
                <a:lnTo>
                  <a:pt x="11431" y="9501"/>
                </a:lnTo>
                <a:lnTo>
                  <a:pt x="11577" y="9232"/>
                </a:lnTo>
                <a:lnTo>
                  <a:pt x="11699" y="8939"/>
                </a:lnTo>
                <a:lnTo>
                  <a:pt x="11822" y="8670"/>
                </a:lnTo>
                <a:lnTo>
                  <a:pt x="11895" y="8377"/>
                </a:lnTo>
                <a:lnTo>
                  <a:pt x="13360" y="8206"/>
                </a:lnTo>
                <a:lnTo>
                  <a:pt x="13482" y="8182"/>
                </a:lnTo>
                <a:lnTo>
                  <a:pt x="13604" y="8133"/>
                </a:lnTo>
                <a:lnTo>
                  <a:pt x="13702" y="8060"/>
                </a:lnTo>
                <a:lnTo>
                  <a:pt x="13800" y="7962"/>
                </a:lnTo>
                <a:lnTo>
                  <a:pt x="13873" y="7864"/>
                </a:lnTo>
                <a:lnTo>
                  <a:pt x="13946" y="7742"/>
                </a:lnTo>
                <a:lnTo>
                  <a:pt x="13971" y="7620"/>
                </a:lnTo>
                <a:lnTo>
                  <a:pt x="13995" y="7474"/>
                </a:lnTo>
                <a:lnTo>
                  <a:pt x="13995" y="6521"/>
                </a:lnTo>
                <a:lnTo>
                  <a:pt x="13971" y="6399"/>
                </a:lnTo>
                <a:lnTo>
                  <a:pt x="13946" y="6253"/>
                </a:lnTo>
                <a:lnTo>
                  <a:pt x="13873" y="6155"/>
                </a:lnTo>
                <a:lnTo>
                  <a:pt x="13800" y="6033"/>
                </a:lnTo>
                <a:lnTo>
                  <a:pt x="13702" y="5959"/>
                </a:lnTo>
                <a:lnTo>
                  <a:pt x="13604" y="5886"/>
                </a:lnTo>
                <a:lnTo>
                  <a:pt x="13482" y="5837"/>
                </a:lnTo>
                <a:lnTo>
                  <a:pt x="13360" y="5789"/>
                </a:lnTo>
                <a:lnTo>
                  <a:pt x="11895" y="5642"/>
                </a:lnTo>
                <a:lnTo>
                  <a:pt x="11822" y="5349"/>
                </a:lnTo>
                <a:lnTo>
                  <a:pt x="11699" y="5056"/>
                </a:lnTo>
                <a:lnTo>
                  <a:pt x="11577" y="4763"/>
                </a:lnTo>
                <a:lnTo>
                  <a:pt x="11431" y="4494"/>
                </a:lnTo>
                <a:lnTo>
                  <a:pt x="12334" y="3346"/>
                </a:lnTo>
                <a:lnTo>
                  <a:pt x="12408" y="3249"/>
                </a:lnTo>
                <a:lnTo>
                  <a:pt x="12457" y="3126"/>
                </a:lnTo>
                <a:lnTo>
                  <a:pt x="12481" y="3004"/>
                </a:lnTo>
                <a:lnTo>
                  <a:pt x="12481" y="2858"/>
                </a:lnTo>
                <a:lnTo>
                  <a:pt x="12457" y="2736"/>
                </a:lnTo>
                <a:lnTo>
                  <a:pt x="12432" y="2614"/>
                </a:lnTo>
                <a:lnTo>
                  <a:pt x="12359" y="2491"/>
                </a:lnTo>
                <a:lnTo>
                  <a:pt x="12286" y="2394"/>
                </a:lnTo>
                <a:lnTo>
                  <a:pt x="11602" y="1710"/>
                </a:lnTo>
                <a:lnTo>
                  <a:pt x="11504" y="1637"/>
                </a:lnTo>
                <a:lnTo>
                  <a:pt x="11382" y="1563"/>
                </a:lnTo>
                <a:lnTo>
                  <a:pt x="11260" y="1514"/>
                </a:lnTo>
                <a:lnTo>
                  <a:pt x="10991" y="1514"/>
                </a:lnTo>
                <a:lnTo>
                  <a:pt x="10869" y="1539"/>
                </a:lnTo>
                <a:lnTo>
                  <a:pt x="10747" y="1588"/>
                </a:lnTo>
                <a:lnTo>
                  <a:pt x="10649" y="1661"/>
                </a:lnTo>
                <a:lnTo>
                  <a:pt x="9501" y="2565"/>
                </a:lnTo>
                <a:lnTo>
                  <a:pt x="9233" y="2418"/>
                </a:lnTo>
                <a:lnTo>
                  <a:pt x="8940" y="2296"/>
                </a:lnTo>
                <a:lnTo>
                  <a:pt x="8647" y="2174"/>
                </a:lnTo>
                <a:lnTo>
                  <a:pt x="8353" y="2076"/>
                </a:lnTo>
                <a:lnTo>
                  <a:pt x="8183" y="635"/>
                </a:lnTo>
                <a:lnTo>
                  <a:pt x="8158" y="513"/>
                </a:lnTo>
                <a:lnTo>
                  <a:pt x="8109" y="391"/>
                </a:lnTo>
                <a:lnTo>
                  <a:pt x="8036" y="293"/>
                </a:lnTo>
                <a:lnTo>
                  <a:pt x="7963" y="196"/>
                </a:lnTo>
                <a:lnTo>
                  <a:pt x="7841" y="122"/>
                </a:lnTo>
                <a:lnTo>
                  <a:pt x="7743" y="49"/>
                </a:lnTo>
                <a:lnTo>
                  <a:pt x="7596" y="25"/>
                </a:lnTo>
                <a:lnTo>
                  <a:pt x="747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2" name="Shape 546"/>
          <p:cNvSpPr/>
          <p:nvPr/>
        </p:nvSpPr>
        <p:spPr>
          <a:xfrm>
            <a:off x="2853736" y="4826463"/>
            <a:ext cx="155046" cy="159021"/>
          </a:xfrm>
          <a:custGeom>
            <a:avLst/>
            <a:gdLst/>
            <a:ahLst/>
            <a:cxnLst/>
            <a:rect l="0" t="0" r="0" b="0"/>
            <a:pathLst>
              <a:path w="7963" h="7963" extrusionOk="0">
                <a:moveTo>
                  <a:pt x="3933" y="2296"/>
                </a:moveTo>
                <a:lnTo>
                  <a:pt x="4103" y="2321"/>
                </a:lnTo>
                <a:lnTo>
                  <a:pt x="4274" y="2321"/>
                </a:lnTo>
                <a:lnTo>
                  <a:pt x="4421" y="2370"/>
                </a:lnTo>
                <a:lnTo>
                  <a:pt x="4592" y="2419"/>
                </a:lnTo>
                <a:lnTo>
                  <a:pt x="4738" y="2492"/>
                </a:lnTo>
                <a:lnTo>
                  <a:pt x="4885" y="2565"/>
                </a:lnTo>
                <a:lnTo>
                  <a:pt x="5032" y="2663"/>
                </a:lnTo>
                <a:lnTo>
                  <a:pt x="5154" y="2785"/>
                </a:lnTo>
                <a:lnTo>
                  <a:pt x="5276" y="2883"/>
                </a:lnTo>
                <a:lnTo>
                  <a:pt x="5373" y="3029"/>
                </a:lnTo>
                <a:lnTo>
                  <a:pt x="5447" y="3151"/>
                </a:lnTo>
                <a:lnTo>
                  <a:pt x="5520" y="3298"/>
                </a:lnTo>
                <a:lnTo>
                  <a:pt x="5593" y="3444"/>
                </a:lnTo>
                <a:lnTo>
                  <a:pt x="5618" y="3615"/>
                </a:lnTo>
                <a:lnTo>
                  <a:pt x="5642" y="3762"/>
                </a:lnTo>
                <a:lnTo>
                  <a:pt x="5667" y="3933"/>
                </a:lnTo>
                <a:lnTo>
                  <a:pt x="5667" y="4079"/>
                </a:lnTo>
                <a:lnTo>
                  <a:pt x="5642" y="4250"/>
                </a:lnTo>
                <a:lnTo>
                  <a:pt x="5618" y="4421"/>
                </a:lnTo>
                <a:lnTo>
                  <a:pt x="5569" y="4568"/>
                </a:lnTo>
                <a:lnTo>
                  <a:pt x="5496" y="4739"/>
                </a:lnTo>
                <a:lnTo>
                  <a:pt x="5398" y="4885"/>
                </a:lnTo>
                <a:lnTo>
                  <a:pt x="5300" y="5007"/>
                </a:lnTo>
                <a:lnTo>
                  <a:pt x="5203" y="5154"/>
                </a:lnTo>
                <a:lnTo>
                  <a:pt x="5080" y="5252"/>
                </a:lnTo>
                <a:lnTo>
                  <a:pt x="4958" y="5349"/>
                </a:lnTo>
                <a:lnTo>
                  <a:pt x="4812" y="5447"/>
                </a:lnTo>
                <a:lnTo>
                  <a:pt x="4665" y="5520"/>
                </a:lnTo>
                <a:lnTo>
                  <a:pt x="4519" y="5569"/>
                </a:lnTo>
                <a:lnTo>
                  <a:pt x="4372" y="5618"/>
                </a:lnTo>
                <a:lnTo>
                  <a:pt x="4201" y="5642"/>
                </a:lnTo>
                <a:lnTo>
                  <a:pt x="4055" y="5667"/>
                </a:lnTo>
                <a:lnTo>
                  <a:pt x="3884" y="5642"/>
                </a:lnTo>
                <a:lnTo>
                  <a:pt x="3713" y="5642"/>
                </a:lnTo>
                <a:lnTo>
                  <a:pt x="3566" y="5594"/>
                </a:lnTo>
                <a:lnTo>
                  <a:pt x="3395" y="5545"/>
                </a:lnTo>
                <a:lnTo>
                  <a:pt x="3249" y="5471"/>
                </a:lnTo>
                <a:lnTo>
                  <a:pt x="3102" y="5398"/>
                </a:lnTo>
                <a:lnTo>
                  <a:pt x="2956" y="5300"/>
                </a:lnTo>
                <a:lnTo>
                  <a:pt x="2833" y="5178"/>
                </a:lnTo>
                <a:lnTo>
                  <a:pt x="2711" y="5081"/>
                </a:lnTo>
                <a:lnTo>
                  <a:pt x="2614" y="4934"/>
                </a:lnTo>
                <a:lnTo>
                  <a:pt x="2540" y="4812"/>
                </a:lnTo>
                <a:lnTo>
                  <a:pt x="2467" y="4665"/>
                </a:lnTo>
                <a:lnTo>
                  <a:pt x="2394" y="4519"/>
                </a:lnTo>
                <a:lnTo>
                  <a:pt x="2369" y="4348"/>
                </a:lnTo>
                <a:lnTo>
                  <a:pt x="2321" y="4201"/>
                </a:lnTo>
                <a:lnTo>
                  <a:pt x="2321" y="4030"/>
                </a:lnTo>
                <a:lnTo>
                  <a:pt x="2321" y="3884"/>
                </a:lnTo>
                <a:lnTo>
                  <a:pt x="2345" y="3713"/>
                </a:lnTo>
                <a:lnTo>
                  <a:pt x="2369" y="3542"/>
                </a:lnTo>
                <a:lnTo>
                  <a:pt x="2418" y="3395"/>
                </a:lnTo>
                <a:lnTo>
                  <a:pt x="2492" y="3224"/>
                </a:lnTo>
                <a:lnTo>
                  <a:pt x="2589" y="3078"/>
                </a:lnTo>
                <a:lnTo>
                  <a:pt x="2687" y="2956"/>
                </a:lnTo>
                <a:lnTo>
                  <a:pt x="2785" y="2809"/>
                </a:lnTo>
                <a:lnTo>
                  <a:pt x="2907" y="2712"/>
                </a:lnTo>
                <a:lnTo>
                  <a:pt x="3029" y="2614"/>
                </a:lnTo>
                <a:lnTo>
                  <a:pt x="3175" y="2516"/>
                </a:lnTo>
                <a:lnTo>
                  <a:pt x="3322" y="2443"/>
                </a:lnTo>
                <a:lnTo>
                  <a:pt x="3468" y="2394"/>
                </a:lnTo>
                <a:lnTo>
                  <a:pt x="3615" y="2345"/>
                </a:lnTo>
                <a:lnTo>
                  <a:pt x="3786" y="2321"/>
                </a:lnTo>
                <a:lnTo>
                  <a:pt x="3933" y="2296"/>
                </a:lnTo>
                <a:close/>
                <a:moveTo>
                  <a:pt x="3053" y="1"/>
                </a:moveTo>
                <a:lnTo>
                  <a:pt x="2980" y="25"/>
                </a:lnTo>
                <a:lnTo>
                  <a:pt x="2443" y="196"/>
                </a:lnTo>
                <a:lnTo>
                  <a:pt x="2369" y="220"/>
                </a:lnTo>
                <a:lnTo>
                  <a:pt x="2296" y="269"/>
                </a:lnTo>
                <a:lnTo>
                  <a:pt x="2198" y="391"/>
                </a:lnTo>
                <a:lnTo>
                  <a:pt x="2150" y="538"/>
                </a:lnTo>
                <a:lnTo>
                  <a:pt x="2150" y="611"/>
                </a:lnTo>
                <a:lnTo>
                  <a:pt x="2150" y="684"/>
                </a:lnTo>
                <a:lnTo>
                  <a:pt x="2394" y="1832"/>
                </a:lnTo>
                <a:lnTo>
                  <a:pt x="2223" y="1954"/>
                </a:lnTo>
                <a:lnTo>
                  <a:pt x="2076" y="2101"/>
                </a:lnTo>
                <a:lnTo>
                  <a:pt x="1002" y="1686"/>
                </a:lnTo>
                <a:lnTo>
                  <a:pt x="928" y="1686"/>
                </a:lnTo>
                <a:lnTo>
                  <a:pt x="831" y="1661"/>
                </a:lnTo>
                <a:lnTo>
                  <a:pt x="684" y="1710"/>
                </a:lnTo>
                <a:lnTo>
                  <a:pt x="562" y="1784"/>
                </a:lnTo>
                <a:lnTo>
                  <a:pt x="513" y="1832"/>
                </a:lnTo>
                <a:lnTo>
                  <a:pt x="464" y="1906"/>
                </a:lnTo>
                <a:lnTo>
                  <a:pt x="220" y="2394"/>
                </a:lnTo>
                <a:lnTo>
                  <a:pt x="196" y="2467"/>
                </a:lnTo>
                <a:lnTo>
                  <a:pt x="171" y="2541"/>
                </a:lnTo>
                <a:lnTo>
                  <a:pt x="196" y="2712"/>
                </a:lnTo>
                <a:lnTo>
                  <a:pt x="245" y="2834"/>
                </a:lnTo>
                <a:lnTo>
                  <a:pt x="293" y="2907"/>
                </a:lnTo>
                <a:lnTo>
                  <a:pt x="367" y="2956"/>
                </a:lnTo>
                <a:lnTo>
                  <a:pt x="1344" y="3591"/>
                </a:lnTo>
                <a:lnTo>
                  <a:pt x="1319" y="3786"/>
                </a:lnTo>
                <a:lnTo>
                  <a:pt x="1295" y="4006"/>
                </a:lnTo>
                <a:lnTo>
                  <a:pt x="245" y="4494"/>
                </a:lnTo>
                <a:lnTo>
                  <a:pt x="196" y="4519"/>
                </a:lnTo>
                <a:lnTo>
                  <a:pt x="123" y="4568"/>
                </a:lnTo>
                <a:lnTo>
                  <a:pt x="49" y="4714"/>
                </a:lnTo>
                <a:lnTo>
                  <a:pt x="0" y="4861"/>
                </a:lnTo>
                <a:lnTo>
                  <a:pt x="25" y="4934"/>
                </a:lnTo>
                <a:lnTo>
                  <a:pt x="25" y="5007"/>
                </a:lnTo>
                <a:lnTo>
                  <a:pt x="220" y="5545"/>
                </a:lnTo>
                <a:lnTo>
                  <a:pt x="245" y="5594"/>
                </a:lnTo>
                <a:lnTo>
                  <a:pt x="293" y="5667"/>
                </a:lnTo>
                <a:lnTo>
                  <a:pt x="391" y="5764"/>
                </a:lnTo>
                <a:lnTo>
                  <a:pt x="538" y="5813"/>
                </a:lnTo>
                <a:lnTo>
                  <a:pt x="684" y="5813"/>
                </a:lnTo>
                <a:lnTo>
                  <a:pt x="1832" y="5569"/>
                </a:lnTo>
                <a:lnTo>
                  <a:pt x="1954" y="5740"/>
                </a:lnTo>
                <a:lnTo>
                  <a:pt x="2101" y="5887"/>
                </a:lnTo>
                <a:lnTo>
                  <a:pt x="1710" y="6986"/>
                </a:lnTo>
                <a:lnTo>
                  <a:pt x="1686" y="7059"/>
                </a:lnTo>
                <a:lnTo>
                  <a:pt x="1686" y="7132"/>
                </a:lnTo>
                <a:lnTo>
                  <a:pt x="1710" y="7279"/>
                </a:lnTo>
                <a:lnTo>
                  <a:pt x="1783" y="7401"/>
                </a:lnTo>
                <a:lnTo>
                  <a:pt x="1857" y="7450"/>
                </a:lnTo>
                <a:lnTo>
                  <a:pt x="1905" y="7499"/>
                </a:lnTo>
                <a:lnTo>
                  <a:pt x="2418" y="7743"/>
                </a:lnTo>
                <a:lnTo>
                  <a:pt x="2492" y="7792"/>
                </a:lnTo>
                <a:lnTo>
                  <a:pt x="2711" y="7792"/>
                </a:lnTo>
                <a:lnTo>
                  <a:pt x="2858" y="7718"/>
                </a:lnTo>
                <a:lnTo>
                  <a:pt x="2907" y="7669"/>
                </a:lnTo>
                <a:lnTo>
                  <a:pt x="2956" y="7621"/>
                </a:lnTo>
                <a:lnTo>
                  <a:pt x="3591" y="6644"/>
                </a:lnTo>
                <a:lnTo>
                  <a:pt x="3810" y="6668"/>
                </a:lnTo>
                <a:lnTo>
                  <a:pt x="4006" y="6668"/>
                </a:lnTo>
                <a:lnTo>
                  <a:pt x="4494" y="7718"/>
                </a:lnTo>
                <a:lnTo>
                  <a:pt x="4543" y="7792"/>
                </a:lnTo>
                <a:lnTo>
                  <a:pt x="4592" y="7840"/>
                </a:lnTo>
                <a:lnTo>
                  <a:pt x="4714" y="7914"/>
                </a:lnTo>
                <a:lnTo>
                  <a:pt x="4861" y="7963"/>
                </a:lnTo>
                <a:lnTo>
                  <a:pt x="4934" y="7963"/>
                </a:lnTo>
                <a:lnTo>
                  <a:pt x="5007" y="7938"/>
                </a:lnTo>
                <a:lnTo>
                  <a:pt x="5544" y="7767"/>
                </a:lnTo>
                <a:lnTo>
                  <a:pt x="5618" y="7743"/>
                </a:lnTo>
                <a:lnTo>
                  <a:pt x="5667" y="7694"/>
                </a:lnTo>
                <a:lnTo>
                  <a:pt x="5764" y="7572"/>
                </a:lnTo>
                <a:lnTo>
                  <a:pt x="5838" y="7425"/>
                </a:lnTo>
                <a:lnTo>
                  <a:pt x="5838" y="7352"/>
                </a:lnTo>
                <a:lnTo>
                  <a:pt x="5838" y="7279"/>
                </a:lnTo>
                <a:lnTo>
                  <a:pt x="5593" y="6131"/>
                </a:lnTo>
                <a:lnTo>
                  <a:pt x="5740" y="6009"/>
                </a:lnTo>
                <a:lnTo>
                  <a:pt x="5911" y="5862"/>
                </a:lnTo>
                <a:lnTo>
                  <a:pt x="6985" y="6277"/>
                </a:lnTo>
                <a:lnTo>
                  <a:pt x="7059" y="6277"/>
                </a:lnTo>
                <a:lnTo>
                  <a:pt x="7132" y="6302"/>
                </a:lnTo>
                <a:lnTo>
                  <a:pt x="7278" y="6253"/>
                </a:lnTo>
                <a:lnTo>
                  <a:pt x="7425" y="6180"/>
                </a:lnTo>
                <a:lnTo>
                  <a:pt x="7474" y="6131"/>
                </a:lnTo>
                <a:lnTo>
                  <a:pt x="7523" y="6058"/>
                </a:lnTo>
                <a:lnTo>
                  <a:pt x="7767" y="5545"/>
                </a:lnTo>
                <a:lnTo>
                  <a:pt x="7791" y="5496"/>
                </a:lnTo>
                <a:lnTo>
                  <a:pt x="7816" y="5398"/>
                </a:lnTo>
                <a:lnTo>
                  <a:pt x="7791" y="5252"/>
                </a:lnTo>
                <a:lnTo>
                  <a:pt x="7718" y="5129"/>
                </a:lnTo>
                <a:lnTo>
                  <a:pt x="7669" y="5056"/>
                </a:lnTo>
                <a:lnTo>
                  <a:pt x="7620" y="5007"/>
                </a:lnTo>
                <a:lnTo>
                  <a:pt x="6643" y="4372"/>
                </a:lnTo>
                <a:lnTo>
                  <a:pt x="6668" y="4177"/>
                </a:lnTo>
                <a:lnTo>
                  <a:pt x="6668" y="3957"/>
                </a:lnTo>
                <a:lnTo>
                  <a:pt x="7718" y="3469"/>
                </a:lnTo>
                <a:lnTo>
                  <a:pt x="7791" y="3444"/>
                </a:lnTo>
                <a:lnTo>
                  <a:pt x="7865" y="3395"/>
                </a:lnTo>
                <a:lnTo>
                  <a:pt x="7938" y="3249"/>
                </a:lnTo>
                <a:lnTo>
                  <a:pt x="7962" y="3102"/>
                </a:lnTo>
                <a:lnTo>
                  <a:pt x="7962" y="3029"/>
                </a:lnTo>
                <a:lnTo>
                  <a:pt x="7962" y="2956"/>
                </a:lnTo>
                <a:lnTo>
                  <a:pt x="7767" y="2419"/>
                </a:lnTo>
                <a:lnTo>
                  <a:pt x="7743" y="2345"/>
                </a:lnTo>
                <a:lnTo>
                  <a:pt x="7694" y="2296"/>
                </a:lnTo>
                <a:lnTo>
                  <a:pt x="7572" y="2199"/>
                </a:lnTo>
                <a:lnTo>
                  <a:pt x="7449" y="2150"/>
                </a:lnTo>
                <a:lnTo>
                  <a:pt x="7278" y="2150"/>
                </a:lnTo>
                <a:lnTo>
                  <a:pt x="6155" y="2394"/>
                </a:lnTo>
                <a:lnTo>
                  <a:pt x="6033" y="2223"/>
                </a:lnTo>
                <a:lnTo>
                  <a:pt x="5886" y="2077"/>
                </a:lnTo>
                <a:lnTo>
                  <a:pt x="6277" y="978"/>
                </a:lnTo>
                <a:lnTo>
                  <a:pt x="6302" y="904"/>
                </a:lnTo>
                <a:lnTo>
                  <a:pt x="6302" y="831"/>
                </a:lnTo>
                <a:lnTo>
                  <a:pt x="6277" y="684"/>
                </a:lnTo>
                <a:lnTo>
                  <a:pt x="6179" y="562"/>
                </a:lnTo>
                <a:lnTo>
                  <a:pt x="6131" y="489"/>
                </a:lnTo>
                <a:lnTo>
                  <a:pt x="6082" y="465"/>
                </a:lnTo>
                <a:lnTo>
                  <a:pt x="5569" y="196"/>
                </a:lnTo>
                <a:lnTo>
                  <a:pt x="5496" y="172"/>
                </a:lnTo>
                <a:lnTo>
                  <a:pt x="5276" y="172"/>
                </a:lnTo>
                <a:lnTo>
                  <a:pt x="5129" y="245"/>
                </a:lnTo>
                <a:lnTo>
                  <a:pt x="5080" y="294"/>
                </a:lnTo>
                <a:lnTo>
                  <a:pt x="5032" y="343"/>
                </a:lnTo>
                <a:lnTo>
                  <a:pt x="4397" y="1319"/>
                </a:lnTo>
                <a:lnTo>
                  <a:pt x="4177" y="1295"/>
                </a:lnTo>
                <a:lnTo>
                  <a:pt x="3981" y="1295"/>
                </a:lnTo>
                <a:lnTo>
                  <a:pt x="3493" y="245"/>
                </a:lnTo>
                <a:lnTo>
                  <a:pt x="3444" y="172"/>
                </a:lnTo>
                <a:lnTo>
                  <a:pt x="3395" y="123"/>
                </a:lnTo>
                <a:lnTo>
                  <a:pt x="3273" y="49"/>
                </a:lnTo>
                <a:lnTo>
                  <a:pt x="3127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3" name="Shape 391"/>
          <p:cNvSpPr/>
          <p:nvPr/>
        </p:nvSpPr>
        <p:spPr>
          <a:xfrm>
            <a:off x="9635417" y="3814280"/>
            <a:ext cx="245610" cy="308784"/>
          </a:xfrm>
          <a:custGeom>
            <a:avLst/>
            <a:gdLst/>
            <a:ahLst/>
            <a:cxnLst/>
            <a:rect l="0" t="0" r="0" b="0"/>
            <a:pathLst>
              <a:path w="15143" h="18562" extrusionOk="0">
                <a:moveTo>
                  <a:pt x="14166" y="0"/>
                </a:moveTo>
                <a:lnTo>
                  <a:pt x="14166" y="16755"/>
                </a:lnTo>
                <a:lnTo>
                  <a:pt x="14141" y="16926"/>
                </a:lnTo>
                <a:lnTo>
                  <a:pt x="14093" y="17072"/>
                </a:lnTo>
                <a:lnTo>
                  <a:pt x="14044" y="17194"/>
                </a:lnTo>
                <a:lnTo>
                  <a:pt x="13946" y="17341"/>
                </a:lnTo>
                <a:lnTo>
                  <a:pt x="13824" y="17438"/>
                </a:lnTo>
                <a:lnTo>
                  <a:pt x="13677" y="17512"/>
                </a:lnTo>
                <a:lnTo>
                  <a:pt x="13531" y="17561"/>
                </a:lnTo>
                <a:lnTo>
                  <a:pt x="13384" y="17585"/>
                </a:lnTo>
                <a:lnTo>
                  <a:pt x="0" y="17585"/>
                </a:lnTo>
                <a:lnTo>
                  <a:pt x="0" y="17731"/>
                </a:lnTo>
                <a:lnTo>
                  <a:pt x="25" y="17902"/>
                </a:lnTo>
                <a:lnTo>
                  <a:pt x="74" y="18049"/>
                </a:lnTo>
                <a:lnTo>
                  <a:pt x="123" y="18171"/>
                </a:lnTo>
                <a:lnTo>
                  <a:pt x="220" y="18318"/>
                </a:lnTo>
                <a:lnTo>
                  <a:pt x="342" y="18415"/>
                </a:lnTo>
                <a:lnTo>
                  <a:pt x="489" y="18489"/>
                </a:lnTo>
                <a:lnTo>
                  <a:pt x="635" y="18537"/>
                </a:lnTo>
                <a:lnTo>
                  <a:pt x="782" y="18562"/>
                </a:lnTo>
                <a:lnTo>
                  <a:pt x="14361" y="18562"/>
                </a:lnTo>
                <a:lnTo>
                  <a:pt x="14508" y="18537"/>
                </a:lnTo>
                <a:lnTo>
                  <a:pt x="14654" y="18489"/>
                </a:lnTo>
                <a:lnTo>
                  <a:pt x="14801" y="18415"/>
                </a:lnTo>
                <a:lnTo>
                  <a:pt x="14923" y="18318"/>
                </a:lnTo>
                <a:lnTo>
                  <a:pt x="15021" y="18171"/>
                </a:lnTo>
                <a:lnTo>
                  <a:pt x="15069" y="18049"/>
                </a:lnTo>
                <a:lnTo>
                  <a:pt x="15118" y="17902"/>
                </a:lnTo>
                <a:lnTo>
                  <a:pt x="15143" y="17731"/>
                </a:lnTo>
                <a:lnTo>
                  <a:pt x="15143" y="733"/>
                </a:lnTo>
                <a:lnTo>
                  <a:pt x="15118" y="586"/>
                </a:lnTo>
                <a:lnTo>
                  <a:pt x="15069" y="440"/>
                </a:lnTo>
                <a:lnTo>
                  <a:pt x="15021" y="318"/>
                </a:lnTo>
                <a:lnTo>
                  <a:pt x="14923" y="196"/>
                </a:lnTo>
                <a:lnTo>
                  <a:pt x="14801" y="122"/>
                </a:lnTo>
                <a:lnTo>
                  <a:pt x="14654" y="49"/>
                </a:lnTo>
                <a:lnTo>
                  <a:pt x="14508" y="25"/>
                </a:lnTo>
                <a:lnTo>
                  <a:pt x="14361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4" name="Shape 392"/>
          <p:cNvSpPr/>
          <p:nvPr/>
        </p:nvSpPr>
        <p:spPr>
          <a:xfrm>
            <a:off x="9643332" y="3773657"/>
            <a:ext cx="19041" cy="42253"/>
          </a:xfrm>
          <a:custGeom>
            <a:avLst/>
            <a:gdLst/>
            <a:ahLst/>
            <a:cxnLst/>
            <a:rect l="0" t="0" r="0" b="0"/>
            <a:pathLst>
              <a:path w="1174" h="2540" extrusionOk="0">
                <a:moveTo>
                  <a:pt x="392" y="0"/>
                </a:moveTo>
                <a:lnTo>
                  <a:pt x="294" y="49"/>
                </a:lnTo>
                <a:lnTo>
                  <a:pt x="221" y="73"/>
                </a:lnTo>
                <a:lnTo>
                  <a:pt x="147" y="147"/>
                </a:lnTo>
                <a:lnTo>
                  <a:pt x="74" y="220"/>
                </a:lnTo>
                <a:lnTo>
                  <a:pt x="50" y="293"/>
                </a:lnTo>
                <a:lnTo>
                  <a:pt x="1" y="391"/>
                </a:lnTo>
                <a:lnTo>
                  <a:pt x="1" y="488"/>
                </a:lnTo>
                <a:lnTo>
                  <a:pt x="1" y="2052"/>
                </a:lnTo>
                <a:lnTo>
                  <a:pt x="1" y="2149"/>
                </a:lnTo>
                <a:lnTo>
                  <a:pt x="50" y="2247"/>
                </a:lnTo>
                <a:lnTo>
                  <a:pt x="74" y="2320"/>
                </a:lnTo>
                <a:lnTo>
                  <a:pt x="147" y="2393"/>
                </a:lnTo>
                <a:lnTo>
                  <a:pt x="221" y="2467"/>
                </a:lnTo>
                <a:lnTo>
                  <a:pt x="294" y="2491"/>
                </a:lnTo>
                <a:lnTo>
                  <a:pt x="392" y="2540"/>
                </a:lnTo>
                <a:lnTo>
                  <a:pt x="782" y="2540"/>
                </a:lnTo>
                <a:lnTo>
                  <a:pt x="880" y="2491"/>
                </a:lnTo>
                <a:lnTo>
                  <a:pt x="953" y="2467"/>
                </a:lnTo>
                <a:lnTo>
                  <a:pt x="1027" y="2393"/>
                </a:lnTo>
                <a:lnTo>
                  <a:pt x="1100" y="2320"/>
                </a:lnTo>
                <a:lnTo>
                  <a:pt x="1124" y="2247"/>
                </a:lnTo>
                <a:lnTo>
                  <a:pt x="1173" y="2149"/>
                </a:lnTo>
                <a:lnTo>
                  <a:pt x="1173" y="2052"/>
                </a:lnTo>
                <a:lnTo>
                  <a:pt x="1173" y="488"/>
                </a:lnTo>
                <a:lnTo>
                  <a:pt x="1173" y="391"/>
                </a:lnTo>
                <a:lnTo>
                  <a:pt x="1124" y="293"/>
                </a:lnTo>
                <a:lnTo>
                  <a:pt x="1100" y="220"/>
                </a:lnTo>
                <a:lnTo>
                  <a:pt x="1027" y="147"/>
                </a:lnTo>
                <a:lnTo>
                  <a:pt x="953" y="73"/>
                </a:lnTo>
                <a:lnTo>
                  <a:pt x="880" y="49"/>
                </a:lnTo>
                <a:lnTo>
                  <a:pt x="78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5" name="Shape 393"/>
          <p:cNvSpPr/>
          <p:nvPr/>
        </p:nvSpPr>
        <p:spPr>
          <a:xfrm>
            <a:off x="9697212" y="3773657"/>
            <a:ext cx="19026" cy="42253"/>
          </a:xfrm>
          <a:custGeom>
            <a:avLst/>
            <a:gdLst/>
            <a:ahLst/>
            <a:cxnLst/>
            <a:rect l="0" t="0" r="0" b="0"/>
            <a:pathLst>
              <a:path w="1173" h="2540" extrusionOk="0">
                <a:moveTo>
                  <a:pt x="391" y="0"/>
                </a:moveTo>
                <a:lnTo>
                  <a:pt x="294" y="49"/>
                </a:lnTo>
                <a:lnTo>
                  <a:pt x="220" y="73"/>
                </a:lnTo>
                <a:lnTo>
                  <a:pt x="147" y="147"/>
                </a:lnTo>
                <a:lnTo>
                  <a:pt x="74" y="220"/>
                </a:lnTo>
                <a:lnTo>
                  <a:pt x="49" y="293"/>
                </a:lnTo>
                <a:lnTo>
                  <a:pt x="0" y="391"/>
                </a:lnTo>
                <a:lnTo>
                  <a:pt x="0" y="488"/>
                </a:lnTo>
                <a:lnTo>
                  <a:pt x="0" y="2052"/>
                </a:lnTo>
                <a:lnTo>
                  <a:pt x="0" y="2149"/>
                </a:lnTo>
                <a:lnTo>
                  <a:pt x="49" y="2247"/>
                </a:lnTo>
                <a:lnTo>
                  <a:pt x="74" y="2320"/>
                </a:lnTo>
                <a:lnTo>
                  <a:pt x="147" y="2393"/>
                </a:lnTo>
                <a:lnTo>
                  <a:pt x="220" y="2467"/>
                </a:lnTo>
                <a:lnTo>
                  <a:pt x="294" y="2491"/>
                </a:lnTo>
                <a:lnTo>
                  <a:pt x="391" y="2540"/>
                </a:lnTo>
                <a:lnTo>
                  <a:pt x="782" y="2540"/>
                </a:lnTo>
                <a:lnTo>
                  <a:pt x="880" y="2491"/>
                </a:lnTo>
                <a:lnTo>
                  <a:pt x="953" y="2467"/>
                </a:lnTo>
                <a:lnTo>
                  <a:pt x="1026" y="2393"/>
                </a:lnTo>
                <a:lnTo>
                  <a:pt x="1099" y="2320"/>
                </a:lnTo>
                <a:lnTo>
                  <a:pt x="1124" y="2247"/>
                </a:lnTo>
                <a:lnTo>
                  <a:pt x="1173" y="2149"/>
                </a:lnTo>
                <a:lnTo>
                  <a:pt x="1173" y="2052"/>
                </a:lnTo>
                <a:lnTo>
                  <a:pt x="1173" y="488"/>
                </a:lnTo>
                <a:lnTo>
                  <a:pt x="1173" y="391"/>
                </a:lnTo>
                <a:lnTo>
                  <a:pt x="1124" y="293"/>
                </a:lnTo>
                <a:lnTo>
                  <a:pt x="1099" y="220"/>
                </a:lnTo>
                <a:lnTo>
                  <a:pt x="1026" y="147"/>
                </a:lnTo>
                <a:lnTo>
                  <a:pt x="953" y="73"/>
                </a:lnTo>
                <a:lnTo>
                  <a:pt x="880" y="49"/>
                </a:lnTo>
                <a:lnTo>
                  <a:pt x="78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6" name="Shape 394"/>
          <p:cNvSpPr/>
          <p:nvPr/>
        </p:nvSpPr>
        <p:spPr>
          <a:xfrm>
            <a:off x="9751077" y="3773657"/>
            <a:ext cx="19041" cy="42253"/>
          </a:xfrm>
          <a:custGeom>
            <a:avLst/>
            <a:gdLst/>
            <a:ahLst/>
            <a:cxnLst/>
            <a:rect l="0" t="0" r="0" b="0"/>
            <a:pathLst>
              <a:path w="1174" h="2540" extrusionOk="0">
                <a:moveTo>
                  <a:pt x="392" y="0"/>
                </a:moveTo>
                <a:lnTo>
                  <a:pt x="294" y="49"/>
                </a:lnTo>
                <a:lnTo>
                  <a:pt x="221" y="73"/>
                </a:lnTo>
                <a:lnTo>
                  <a:pt x="148" y="147"/>
                </a:lnTo>
                <a:lnTo>
                  <a:pt x="74" y="220"/>
                </a:lnTo>
                <a:lnTo>
                  <a:pt x="50" y="293"/>
                </a:lnTo>
                <a:lnTo>
                  <a:pt x="1" y="391"/>
                </a:lnTo>
                <a:lnTo>
                  <a:pt x="1" y="488"/>
                </a:lnTo>
                <a:lnTo>
                  <a:pt x="1" y="2052"/>
                </a:lnTo>
                <a:lnTo>
                  <a:pt x="1" y="2149"/>
                </a:lnTo>
                <a:lnTo>
                  <a:pt x="50" y="2247"/>
                </a:lnTo>
                <a:lnTo>
                  <a:pt x="74" y="2320"/>
                </a:lnTo>
                <a:lnTo>
                  <a:pt x="148" y="2393"/>
                </a:lnTo>
                <a:lnTo>
                  <a:pt x="221" y="2467"/>
                </a:lnTo>
                <a:lnTo>
                  <a:pt x="294" y="2491"/>
                </a:lnTo>
                <a:lnTo>
                  <a:pt x="392" y="2540"/>
                </a:lnTo>
                <a:lnTo>
                  <a:pt x="783" y="2540"/>
                </a:lnTo>
                <a:lnTo>
                  <a:pt x="880" y="2491"/>
                </a:lnTo>
                <a:lnTo>
                  <a:pt x="953" y="2467"/>
                </a:lnTo>
                <a:lnTo>
                  <a:pt x="1027" y="2393"/>
                </a:lnTo>
                <a:lnTo>
                  <a:pt x="1100" y="2320"/>
                </a:lnTo>
                <a:lnTo>
                  <a:pt x="1124" y="2247"/>
                </a:lnTo>
                <a:lnTo>
                  <a:pt x="1173" y="2149"/>
                </a:lnTo>
                <a:lnTo>
                  <a:pt x="1173" y="2052"/>
                </a:lnTo>
                <a:lnTo>
                  <a:pt x="1173" y="488"/>
                </a:lnTo>
                <a:lnTo>
                  <a:pt x="1173" y="391"/>
                </a:lnTo>
                <a:lnTo>
                  <a:pt x="1124" y="293"/>
                </a:lnTo>
                <a:lnTo>
                  <a:pt x="1100" y="220"/>
                </a:lnTo>
                <a:lnTo>
                  <a:pt x="1027" y="147"/>
                </a:lnTo>
                <a:lnTo>
                  <a:pt x="953" y="73"/>
                </a:lnTo>
                <a:lnTo>
                  <a:pt x="880" y="49"/>
                </a:lnTo>
                <a:lnTo>
                  <a:pt x="783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7" name="Shape 395"/>
          <p:cNvSpPr/>
          <p:nvPr/>
        </p:nvSpPr>
        <p:spPr>
          <a:xfrm>
            <a:off x="9804957" y="3773657"/>
            <a:ext cx="19026" cy="42253"/>
          </a:xfrm>
          <a:custGeom>
            <a:avLst/>
            <a:gdLst/>
            <a:ahLst/>
            <a:cxnLst/>
            <a:rect l="0" t="0" r="0" b="0"/>
            <a:pathLst>
              <a:path w="1173" h="2540" extrusionOk="0">
                <a:moveTo>
                  <a:pt x="391" y="0"/>
                </a:moveTo>
                <a:lnTo>
                  <a:pt x="294" y="49"/>
                </a:lnTo>
                <a:lnTo>
                  <a:pt x="220" y="73"/>
                </a:lnTo>
                <a:lnTo>
                  <a:pt x="147" y="147"/>
                </a:lnTo>
                <a:lnTo>
                  <a:pt x="74" y="220"/>
                </a:lnTo>
                <a:lnTo>
                  <a:pt x="49" y="293"/>
                </a:lnTo>
                <a:lnTo>
                  <a:pt x="1" y="391"/>
                </a:lnTo>
                <a:lnTo>
                  <a:pt x="1" y="488"/>
                </a:lnTo>
                <a:lnTo>
                  <a:pt x="1" y="2052"/>
                </a:lnTo>
                <a:lnTo>
                  <a:pt x="1" y="2149"/>
                </a:lnTo>
                <a:lnTo>
                  <a:pt x="49" y="2247"/>
                </a:lnTo>
                <a:lnTo>
                  <a:pt x="74" y="2320"/>
                </a:lnTo>
                <a:lnTo>
                  <a:pt x="147" y="2393"/>
                </a:lnTo>
                <a:lnTo>
                  <a:pt x="220" y="2467"/>
                </a:lnTo>
                <a:lnTo>
                  <a:pt x="294" y="2491"/>
                </a:lnTo>
                <a:lnTo>
                  <a:pt x="391" y="2540"/>
                </a:lnTo>
                <a:lnTo>
                  <a:pt x="782" y="2540"/>
                </a:lnTo>
                <a:lnTo>
                  <a:pt x="880" y="2491"/>
                </a:lnTo>
                <a:lnTo>
                  <a:pt x="953" y="2467"/>
                </a:lnTo>
                <a:lnTo>
                  <a:pt x="1026" y="2393"/>
                </a:lnTo>
                <a:lnTo>
                  <a:pt x="1100" y="2320"/>
                </a:lnTo>
                <a:lnTo>
                  <a:pt x="1124" y="2247"/>
                </a:lnTo>
                <a:lnTo>
                  <a:pt x="1173" y="2149"/>
                </a:lnTo>
                <a:lnTo>
                  <a:pt x="1173" y="2052"/>
                </a:lnTo>
                <a:lnTo>
                  <a:pt x="1173" y="488"/>
                </a:lnTo>
                <a:lnTo>
                  <a:pt x="1173" y="391"/>
                </a:lnTo>
                <a:lnTo>
                  <a:pt x="1124" y="293"/>
                </a:lnTo>
                <a:lnTo>
                  <a:pt x="1100" y="220"/>
                </a:lnTo>
                <a:lnTo>
                  <a:pt x="1026" y="147"/>
                </a:lnTo>
                <a:lnTo>
                  <a:pt x="953" y="73"/>
                </a:lnTo>
                <a:lnTo>
                  <a:pt x="880" y="49"/>
                </a:lnTo>
                <a:lnTo>
                  <a:pt x="78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8" name="Shape 396"/>
          <p:cNvSpPr/>
          <p:nvPr/>
        </p:nvSpPr>
        <p:spPr>
          <a:xfrm>
            <a:off x="9611655" y="3789095"/>
            <a:ext cx="245610" cy="308784"/>
          </a:xfrm>
          <a:custGeom>
            <a:avLst/>
            <a:gdLst/>
            <a:ahLst/>
            <a:cxnLst/>
            <a:rect l="0" t="0" r="0" b="0"/>
            <a:pathLst>
              <a:path w="15143" h="18562" extrusionOk="0">
                <a:moveTo>
                  <a:pt x="2540" y="171"/>
                </a:moveTo>
                <a:lnTo>
                  <a:pt x="2711" y="195"/>
                </a:lnTo>
                <a:lnTo>
                  <a:pt x="2882" y="244"/>
                </a:lnTo>
                <a:lnTo>
                  <a:pt x="3053" y="318"/>
                </a:lnTo>
                <a:lnTo>
                  <a:pt x="3175" y="440"/>
                </a:lnTo>
                <a:lnTo>
                  <a:pt x="3297" y="562"/>
                </a:lnTo>
                <a:lnTo>
                  <a:pt x="3370" y="733"/>
                </a:lnTo>
                <a:lnTo>
                  <a:pt x="3419" y="904"/>
                </a:lnTo>
                <a:lnTo>
                  <a:pt x="3444" y="1075"/>
                </a:lnTo>
                <a:lnTo>
                  <a:pt x="3419" y="1246"/>
                </a:lnTo>
                <a:lnTo>
                  <a:pt x="3370" y="1417"/>
                </a:lnTo>
                <a:lnTo>
                  <a:pt x="3297" y="1588"/>
                </a:lnTo>
                <a:lnTo>
                  <a:pt x="3175" y="1710"/>
                </a:lnTo>
                <a:lnTo>
                  <a:pt x="3053" y="1832"/>
                </a:lnTo>
                <a:lnTo>
                  <a:pt x="2882" y="1905"/>
                </a:lnTo>
                <a:lnTo>
                  <a:pt x="2711" y="1954"/>
                </a:lnTo>
                <a:lnTo>
                  <a:pt x="2540" y="1978"/>
                </a:lnTo>
                <a:lnTo>
                  <a:pt x="2369" y="1954"/>
                </a:lnTo>
                <a:lnTo>
                  <a:pt x="2198" y="1905"/>
                </a:lnTo>
                <a:lnTo>
                  <a:pt x="2027" y="1832"/>
                </a:lnTo>
                <a:lnTo>
                  <a:pt x="1905" y="1710"/>
                </a:lnTo>
                <a:lnTo>
                  <a:pt x="1783" y="1588"/>
                </a:lnTo>
                <a:lnTo>
                  <a:pt x="1710" y="1417"/>
                </a:lnTo>
                <a:lnTo>
                  <a:pt x="1661" y="1246"/>
                </a:lnTo>
                <a:lnTo>
                  <a:pt x="1636" y="1075"/>
                </a:lnTo>
                <a:lnTo>
                  <a:pt x="1661" y="904"/>
                </a:lnTo>
                <a:lnTo>
                  <a:pt x="1710" y="733"/>
                </a:lnTo>
                <a:lnTo>
                  <a:pt x="1783" y="562"/>
                </a:lnTo>
                <a:lnTo>
                  <a:pt x="1905" y="440"/>
                </a:lnTo>
                <a:lnTo>
                  <a:pt x="2027" y="318"/>
                </a:lnTo>
                <a:lnTo>
                  <a:pt x="2198" y="244"/>
                </a:lnTo>
                <a:lnTo>
                  <a:pt x="2369" y="195"/>
                </a:lnTo>
                <a:lnTo>
                  <a:pt x="2540" y="171"/>
                </a:lnTo>
                <a:close/>
                <a:moveTo>
                  <a:pt x="5862" y="171"/>
                </a:moveTo>
                <a:lnTo>
                  <a:pt x="6033" y="195"/>
                </a:lnTo>
                <a:lnTo>
                  <a:pt x="6204" y="244"/>
                </a:lnTo>
                <a:lnTo>
                  <a:pt x="6374" y="318"/>
                </a:lnTo>
                <a:lnTo>
                  <a:pt x="6497" y="440"/>
                </a:lnTo>
                <a:lnTo>
                  <a:pt x="6619" y="562"/>
                </a:lnTo>
                <a:lnTo>
                  <a:pt x="6692" y="733"/>
                </a:lnTo>
                <a:lnTo>
                  <a:pt x="6741" y="904"/>
                </a:lnTo>
                <a:lnTo>
                  <a:pt x="6765" y="1075"/>
                </a:lnTo>
                <a:lnTo>
                  <a:pt x="6741" y="1246"/>
                </a:lnTo>
                <a:lnTo>
                  <a:pt x="6692" y="1417"/>
                </a:lnTo>
                <a:lnTo>
                  <a:pt x="6619" y="1588"/>
                </a:lnTo>
                <a:lnTo>
                  <a:pt x="6497" y="1710"/>
                </a:lnTo>
                <a:lnTo>
                  <a:pt x="6374" y="1832"/>
                </a:lnTo>
                <a:lnTo>
                  <a:pt x="6204" y="1905"/>
                </a:lnTo>
                <a:lnTo>
                  <a:pt x="6033" y="1954"/>
                </a:lnTo>
                <a:lnTo>
                  <a:pt x="5862" y="1978"/>
                </a:lnTo>
                <a:lnTo>
                  <a:pt x="5691" y="1954"/>
                </a:lnTo>
                <a:lnTo>
                  <a:pt x="5520" y="1905"/>
                </a:lnTo>
                <a:lnTo>
                  <a:pt x="5349" y="1832"/>
                </a:lnTo>
                <a:lnTo>
                  <a:pt x="5227" y="1710"/>
                </a:lnTo>
                <a:lnTo>
                  <a:pt x="5104" y="1588"/>
                </a:lnTo>
                <a:lnTo>
                  <a:pt x="5031" y="1417"/>
                </a:lnTo>
                <a:lnTo>
                  <a:pt x="4982" y="1246"/>
                </a:lnTo>
                <a:lnTo>
                  <a:pt x="4958" y="1075"/>
                </a:lnTo>
                <a:lnTo>
                  <a:pt x="4982" y="904"/>
                </a:lnTo>
                <a:lnTo>
                  <a:pt x="5031" y="733"/>
                </a:lnTo>
                <a:lnTo>
                  <a:pt x="5104" y="562"/>
                </a:lnTo>
                <a:lnTo>
                  <a:pt x="5227" y="440"/>
                </a:lnTo>
                <a:lnTo>
                  <a:pt x="5349" y="318"/>
                </a:lnTo>
                <a:lnTo>
                  <a:pt x="5520" y="244"/>
                </a:lnTo>
                <a:lnTo>
                  <a:pt x="5691" y="195"/>
                </a:lnTo>
                <a:lnTo>
                  <a:pt x="5862" y="171"/>
                </a:lnTo>
                <a:close/>
                <a:moveTo>
                  <a:pt x="9183" y="171"/>
                </a:moveTo>
                <a:lnTo>
                  <a:pt x="9354" y="195"/>
                </a:lnTo>
                <a:lnTo>
                  <a:pt x="9525" y="244"/>
                </a:lnTo>
                <a:lnTo>
                  <a:pt x="9696" y="318"/>
                </a:lnTo>
                <a:lnTo>
                  <a:pt x="9818" y="440"/>
                </a:lnTo>
                <a:lnTo>
                  <a:pt x="9940" y="562"/>
                </a:lnTo>
                <a:lnTo>
                  <a:pt x="10014" y="733"/>
                </a:lnTo>
                <a:lnTo>
                  <a:pt x="10062" y="904"/>
                </a:lnTo>
                <a:lnTo>
                  <a:pt x="10087" y="1075"/>
                </a:lnTo>
                <a:lnTo>
                  <a:pt x="10062" y="1246"/>
                </a:lnTo>
                <a:lnTo>
                  <a:pt x="10014" y="1417"/>
                </a:lnTo>
                <a:lnTo>
                  <a:pt x="9940" y="1588"/>
                </a:lnTo>
                <a:lnTo>
                  <a:pt x="9818" y="1710"/>
                </a:lnTo>
                <a:lnTo>
                  <a:pt x="9696" y="1832"/>
                </a:lnTo>
                <a:lnTo>
                  <a:pt x="9525" y="1905"/>
                </a:lnTo>
                <a:lnTo>
                  <a:pt x="9354" y="1954"/>
                </a:lnTo>
                <a:lnTo>
                  <a:pt x="9183" y="1978"/>
                </a:lnTo>
                <a:lnTo>
                  <a:pt x="9012" y="1954"/>
                </a:lnTo>
                <a:lnTo>
                  <a:pt x="8841" y="1905"/>
                </a:lnTo>
                <a:lnTo>
                  <a:pt x="8670" y="1832"/>
                </a:lnTo>
                <a:lnTo>
                  <a:pt x="8548" y="1710"/>
                </a:lnTo>
                <a:lnTo>
                  <a:pt x="8426" y="1588"/>
                </a:lnTo>
                <a:lnTo>
                  <a:pt x="8353" y="1417"/>
                </a:lnTo>
                <a:lnTo>
                  <a:pt x="8304" y="1246"/>
                </a:lnTo>
                <a:lnTo>
                  <a:pt x="8279" y="1075"/>
                </a:lnTo>
                <a:lnTo>
                  <a:pt x="8304" y="904"/>
                </a:lnTo>
                <a:lnTo>
                  <a:pt x="8353" y="733"/>
                </a:lnTo>
                <a:lnTo>
                  <a:pt x="8426" y="562"/>
                </a:lnTo>
                <a:lnTo>
                  <a:pt x="8548" y="440"/>
                </a:lnTo>
                <a:lnTo>
                  <a:pt x="8670" y="318"/>
                </a:lnTo>
                <a:lnTo>
                  <a:pt x="8841" y="244"/>
                </a:lnTo>
                <a:lnTo>
                  <a:pt x="9012" y="195"/>
                </a:lnTo>
                <a:lnTo>
                  <a:pt x="9183" y="171"/>
                </a:lnTo>
                <a:close/>
                <a:moveTo>
                  <a:pt x="12505" y="171"/>
                </a:moveTo>
                <a:lnTo>
                  <a:pt x="12676" y="195"/>
                </a:lnTo>
                <a:lnTo>
                  <a:pt x="12847" y="244"/>
                </a:lnTo>
                <a:lnTo>
                  <a:pt x="13018" y="318"/>
                </a:lnTo>
                <a:lnTo>
                  <a:pt x="13140" y="440"/>
                </a:lnTo>
                <a:lnTo>
                  <a:pt x="13262" y="562"/>
                </a:lnTo>
                <a:lnTo>
                  <a:pt x="13335" y="733"/>
                </a:lnTo>
                <a:lnTo>
                  <a:pt x="13384" y="904"/>
                </a:lnTo>
                <a:lnTo>
                  <a:pt x="13408" y="1075"/>
                </a:lnTo>
                <a:lnTo>
                  <a:pt x="13384" y="1246"/>
                </a:lnTo>
                <a:lnTo>
                  <a:pt x="13335" y="1417"/>
                </a:lnTo>
                <a:lnTo>
                  <a:pt x="13262" y="1588"/>
                </a:lnTo>
                <a:lnTo>
                  <a:pt x="13140" y="1710"/>
                </a:lnTo>
                <a:lnTo>
                  <a:pt x="13018" y="1832"/>
                </a:lnTo>
                <a:lnTo>
                  <a:pt x="12847" y="1905"/>
                </a:lnTo>
                <a:lnTo>
                  <a:pt x="12676" y="1954"/>
                </a:lnTo>
                <a:lnTo>
                  <a:pt x="12505" y="1978"/>
                </a:lnTo>
                <a:lnTo>
                  <a:pt x="12334" y="1954"/>
                </a:lnTo>
                <a:lnTo>
                  <a:pt x="12163" y="1905"/>
                </a:lnTo>
                <a:lnTo>
                  <a:pt x="11992" y="1832"/>
                </a:lnTo>
                <a:lnTo>
                  <a:pt x="11870" y="1710"/>
                </a:lnTo>
                <a:lnTo>
                  <a:pt x="11748" y="1588"/>
                </a:lnTo>
                <a:lnTo>
                  <a:pt x="11674" y="1417"/>
                </a:lnTo>
                <a:lnTo>
                  <a:pt x="11625" y="1246"/>
                </a:lnTo>
                <a:lnTo>
                  <a:pt x="11601" y="1075"/>
                </a:lnTo>
                <a:lnTo>
                  <a:pt x="11625" y="904"/>
                </a:lnTo>
                <a:lnTo>
                  <a:pt x="11674" y="733"/>
                </a:lnTo>
                <a:lnTo>
                  <a:pt x="11748" y="562"/>
                </a:lnTo>
                <a:lnTo>
                  <a:pt x="11870" y="440"/>
                </a:lnTo>
                <a:lnTo>
                  <a:pt x="11992" y="318"/>
                </a:lnTo>
                <a:lnTo>
                  <a:pt x="12163" y="244"/>
                </a:lnTo>
                <a:lnTo>
                  <a:pt x="12334" y="195"/>
                </a:lnTo>
                <a:lnTo>
                  <a:pt x="12505" y="171"/>
                </a:lnTo>
                <a:close/>
                <a:moveTo>
                  <a:pt x="13091" y="5520"/>
                </a:moveTo>
                <a:lnTo>
                  <a:pt x="13189" y="5544"/>
                </a:lnTo>
                <a:lnTo>
                  <a:pt x="13262" y="5593"/>
                </a:lnTo>
                <a:lnTo>
                  <a:pt x="13311" y="5666"/>
                </a:lnTo>
                <a:lnTo>
                  <a:pt x="13335" y="5764"/>
                </a:lnTo>
                <a:lnTo>
                  <a:pt x="13311" y="5862"/>
                </a:lnTo>
                <a:lnTo>
                  <a:pt x="13262" y="5935"/>
                </a:lnTo>
                <a:lnTo>
                  <a:pt x="13189" y="5984"/>
                </a:lnTo>
                <a:lnTo>
                  <a:pt x="13091" y="6008"/>
                </a:lnTo>
                <a:lnTo>
                  <a:pt x="1954" y="6008"/>
                </a:lnTo>
                <a:lnTo>
                  <a:pt x="1856" y="5984"/>
                </a:lnTo>
                <a:lnTo>
                  <a:pt x="1783" y="5935"/>
                </a:lnTo>
                <a:lnTo>
                  <a:pt x="1734" y="5862"/>
                </a:lnTo>
                <a:lnTo>
                  <a:pt x="1710" y="5764"/>
                </a:lnTo>
                <a:lnTo>
                  <a:pt x="1734" y="5666"/>
                </a:lnTo>
                <a:lnTo>
                  <a:pt x="1783" y="5593"/>
                </a:lnTo>
                <a:lnTo>
                  <a:pt x="1856" y="5544"/>
                </a:lnTo>
                <a:lnTo>
                  <a:pt x="1954" y="5520"/>
                </a:lnTo>
                <a:close/>
                <a:moveTo>
                  <a:pt x="13189" y="7840"/>
                </a:moveTo>
                <a:lnTo>
                  <a:pt x="13262" y="7913"/>
                </a:lnTo>
                <a:lnTo>
                  <a:pt x="13311" y="7986"/>
                </a:lnTo>
                <a:lnTo>
                  <a:pt x="13335" y="8084"/>
                </a:lnTo>
                <a:lnTo>
                  <a:pt x="13311" y="8182"/>
                </a:lnTo>
                <a:lnTo>
                  <a:pt x="13262" y="8255"/>
                </a:lnTo>
                <a:lnTo>
                  <a:pt x="13189" y="8304"/>
                </a:lnTo>
                <a:lnTo>
                  <a:pt x="13091" y="8328"/>
                </a:lnTo>
                <a:lnTo>
                  <a:pt x="1954" y="8328"/>
                </a:lnTo>
                <a:lnTo>
                  <a:pt x="1856" y="8304"/>
                </a:lnTo>
                <a:lnTo>
                  <a:pt x="1783" y="8255"/>
                </a:lnTo>
                <a:lnTo>
                  <a:pt x="1734" y="8182"/>
                </a:lnTo>
                <a:lnTo>
                  <a:pt x="1710" y="8084"/>
                </a:lnTo>
                <a:lnTo>
                  <a:pt x="1734" y="7986"/>
                </a:lnTo>
                <a:lnTo>
                  <a:pt x="1783" y="7913"/>
                </a:lnTo>
                <a:lnTo>
                  <a:pt x="1856" y="7840"/>
                </a:lnTo>
                <a:close/>
                <a:moveTo>
                  <a:pt x="13091" y="10136"/>
                </a:moveTo>
                <a:lnTo>
                  <a:pt x="13189" y="10160"/>
                </a:lnTo>
                <a:lnTo>
                  <a:pt x="13262" y="10209"/>
                </a:lnTo>
                <a:lnTo>
                  <a:pt x="13311" y="10282"/>
                </a:lnTo>
                <a:lnTo>
                  <a:pt x="13335" y="10380"/>
                </a:lnTo>
                <a:lnTo>
                  <a:pt x="13311" y="10478"/>
                </a:lnTo>
                <a:lnTo>
                  <a:pt x="13262" y="10551"/>
                </a:lnTo>
                <a:lnTo>
                  <a:pt x="13189" y="10600"/>
                </a:lnTo>
                <a:lnTo>
                  <a:pt x="13091" y="10624"/>
                </a:lnTo>
                <a:lnTo>
                  <a:pt x="1954" y="10624"/>
                </a:lnTo>
                <a:lnTo>
                  <a:pt x="1856" y="10600"/>
                </a:lnTo>
                <a:lnTo>
                  <a:pt x="1783" y="10551"/>
                </a:lnTo>
                <a:lnTo>
                  <a:pt x="1734" y="10478"/>
                </a:lnTo>
                <a:lnTo>
                  <a:pt x="1710" y="10380"/>
                </a:lnTo>
                <a:lnTo>
                  <a:pt x="1734" y="10282"/>
                </a:lnTo>
                <a:lnTo>
                  <a:pt x="1783" y="10209"/>
                </a:lnTo>
                <a:lnTo>
                  <a:pt x="1856" y="10160"/>
                </a:lnTo>
                <a:lnTo>
                  <a:pt x="1954" y="10136"/>
                </a:lnTo>
                <a:close/>
                <a:moveTo>
                  <a:pt x="8206" y="12456"/>
                </a:moveTo>
                <a:lnTo>
                  <a:pt x="8304" y="12480"/>
                </a:lnTo>
                <a:lnTo>
                  <a:pt x="8377" y="12529"/>
                </a:lnTo>
                <a:lnTo>
                  <a:pt x="8426" y="12602"/>
                </a:lnTo>
                <a:lnTo>
                  <a:pt x="8450" y="12700"/>
                </a:lnTo>
                <a:lnTo>
                  <a:pt x="8426" y="12798"/>
                </a:lnTo>
                <a:lnTo>
                  <a:pt x="8377" y="12871"/>
                </a:lnTo>
                <a:lnTo>
                  <a:pt x="8304" y="12920"/>
                </a:lnTo>
                <a:lnTo>
                  <a:pt x="8206" y="12944"/>
                </a:lnTo>
                <a:lnTo>
                  <a:pt x="1954" y="12944"/>
                </a:lnTo>
                <a:lnTo>
                  <a:pt x="1856" y="12920"/>
                </a:lnTo>
                <a:lnTo>
                  <a:pt x="1783" y="12871"/>
                </a:lnTo>
                <a:lnTo>
                  <a:pt x="1734" y="12798"/>
                </a:lnTo>
                <a:lnTo>
                  <a:pt x="1710" y="12700"/>
                </a:lnTo>
                <a:lnTo>
                  <a:pt x="1734" y="12602"/>
                </a:lnTo>
                <a:lnTo>
                  <a:pt x="1783" y="12529"/>
                </a:lnTo>
                <a:lnTo>
                  <a:pt x="1856" y="12480"/>
                </a:lnTo>
                <a:lnTo>
                  <a:pt x="1954" y="12456"/>
                </a:lnTo>
                <a:close/>
                <a:moveTo>
                  <a:pt x="782" y="0"/>
                </a:moveTo>
                <a:lnTo>
                  <a:pt x="635" y="25"/>
                </a:lnTo>
                <a:lnTo>
                  <a:pt x="489" y="73"/>
                </a:lnTo>
                <a:lnTo>
                  <a:pt x="342" y="122"/>
                </a:lnTo>
                <a:lnTo>
                  <a:pt x="220" y="220"/>
                </a:lnTo>
                <a:lnTo>
                  <a:pt x="122" y="342"/>
                </a:lnTo>
                <a:lnTo>
                  <a:pt x="73" y="489"/>
                </a:lnTo>
                <a:lnTo>
                  <a:pt x="24" y="635"/>
                </a:lnTo>
                <a:lnTo>
                  <a:pt x="0" y="782"/>
                </a:lnTo>
                <a:lnTo>
                  <a:pt x="0" y="17780"/>
                </a:lnTo>
                <a:lnTo>
                  <a:pt x="24" y="17927"/>
                </a:lnTo>
                <a:lnTo>
                  <a:pt x="73" y="18073"/>
                </a:lnTo>
                <a:lnTo>
                  <a:pt x="122" y="18220"/>
                </a:lnTo>
                <a:lnTo>
                  <a:pt x="220" y="18342"/>
                </a:lnTo>
                <a:lnTo>
                  <a:pt x="342" y="18440"/>
                </a:lnTo>
                <a:lnTo>
                  <a:pt x="489" y="18488"/>
                </a:lnTo>
                <a:lnTo>
                  <a:pt x="635" y="18537"/>
                </a:lnTo>
                <a:lnTo>
                  <a:pt x="782" y="18562"/>
                </a:lnTo>
                <a:lnTo>
                  <a:pt x="14361" y="18562"/>
                </a:lnTo>
                <a:lnTo>
                  <a:pt x="14507" y="18537"/>
                </a:lnTo>
                <a:lnTo>
                  <a:pt x="14654" y="18488"/>
                </a:lnTo>
                <a:lnTo>
                  <a:pt x="14800" y="18440"/>
                </a:lnTo>
                <a:lnTo>
                  <a:pt x="14923" y="18342"/>
                </a:lnTo>
                <a:lnTo>
                  <a:pt x="15020" y="18220"/>
                </a:lnTo>
                <a:lnTo>
                  <a:pt x="15069" y="18073"/>
                </a:lnTo>
                <a:lnTo>
                  <a:pt x="15118" y="17927"/>
                </a:lnTo>
                <a:lnTo>
                  <a:pt x="15142" y="17780"/>
                </a:lnTo>
                <a:lnTo>
                  <a:pt x="15142" y="782"/>
                </a:lnTo>
                <a:lnTo>
                  <a:pt x="15118" y="635"/>
                </a:lnTo>
                <a:lnTo>
                  <a:pt x="15069" y="489"/>
                </a:lnTo>
                <a:lnTo>
                  <a:pt x="15020" y="342"/>
                </a:lnTo>
                <a:lnTo>
                  <a:pt x="14923" y="220"/>
                </a:lnTo>
                <a:lnTo>
                  <a:pt x="14800" y="122"/>
                </a:lnTo>
                <a:lnTo>
                  <a:pt x="14654" y="73"/>
                </a:lnTo>
                <a:lnTo>
                  <a:pt x="14507" y="25"/>
                </a:lnTo>
                <a:lnTo>
                  <a:pt x="1436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9" name="Shape 477"/>
          <p:cNvSpPr/>
          <p:nvPr/>
        </p:nvSpPr>
        <p:spPr>
          <a:xfrm>
            <a:off x="6704371" y="2115596"/>
            <a:ext cx="137912" cy="141448"/>
          </a:xfrm>
          <a:custGeom>
            <a:avLst/>
            <a:gdLst/>
            <a:ahLst/>
            <a:cxnLst/>
            <a:rect l="0" t="0" r="0" b="0"/>
            <a:pathLst>
              <a:path w="7083" h="7083" extrusionOk="0">
                <a:moveTo>
                  <a:pt x="5544" y="0"/>
                </a:moveTo>
                <a:lnTo>
                  <a:pt x="538" y="5984"/>
                </a:lnTo>
                <a:lnTo>
                  <a:pt x="0" y="7083"/>
                </a:lnTo>
                <a:lnTo>
                  <a:pt x="1099" y="6546"/>
                </a:lnTo>
                <a:lnTo>
                  <a:pt x="7083" y="1539"/>
                </a:lnTo>
                <a:lnTo>
                  <a:pt x="5544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0" name="Shape 478"/>
          <p:cNvSpPr/>
          <p:nvPr/>
        </p:nvSpPr>
        <p:spPr>
          <a:xfrm>
            <a:off x="6910274" y="1904893"/>
            <a:ext cx="137444" cy="140968"/>
          </a:xfrm>
          <a:custGeom>
            <a:avLst/>
            <a:gdLst/>
            <a:ahLst/>
            <a:cxnLst/>
            <a:rect l="0" t="0" r="0" b="0"/>
            <a:pathLst>
              <a:path w="7059" h="7059" extrusionOk="0">
                <a:moveTo>
                  <a:pt x="904" y="1"/>
                </a:moveTo>
                <a:lnTo>
                  <a:pt x="782" y="25"/>
                </a:lnTo>
                <a:lnTo>
                  <a:pt x="684" y="98"/>
                </a:lnTo>
                <a:lnTo>
                  <a:pt x="611" y="147"/>
                </a:lnTo>
                <a:lnTo>
                  <a:pt x="489" y="294"/>
                </a:lnTo>
                <a:lnTo>
                  <a:pt x="367" y="440"/>
                </a:lnTo>
                <a:lnTo>
                  <a:pt x="294" y="587"/>
                </a:lnTo>
                <a:lnTo>
                  <a:pt x="196" y="733"/>
                </a:lnTo>
                <a:lnTo>
                  <a:pt x="74" y="1051"/>
                </a:lnTo>
                <a:lnTo>
                  <a:pt x="0" y="1393"/>
                </a:lnTo>
                <a:lnTo>
                  <a:pt x="0" y="1735"/>
                </a:lnTo>
                <a:lnTo>
                  <a:pt x="25" y="2052"/>
                </a:lnTo>
                <a:lnTo>
                  <a:pt x="123" y="2394"/>
                </a:lnTo>
                <a:lnTo>
                  <a:pt x="269" y="2711"/>
                </a:lnTo>
                <a:lnTo>
                  <a:pt x="4348" y="6790"/>
                </a:lnTo>
                <a:lnTo>
                  <a:pt x="4665" y="6937"/>
                </a:lnTo>
                <a:lnTo>
                  <a:pt x="5007" y="7034"/>
                </a:lnTo>
                <a:lnTo>
                  <a:pt x="5325" y="7059"/>
                </a:lnTo>
                <a:lnTo>
                  <a:pt x="5667" y="7059"/>
                </a:lnTo>
                <a:lnTo>
                  <a:pt x="6008" y="6986"/>
                </a:lnTo>
                <a:lnTo>
                  <a:pt x="6326" y="6863"/>
                </a:lnTo>
                <a:lnTo>
                  <a:pt x="6473" y="6766"/>
                </a:lnTo>
                <a:lnTo>
                  <a:pt x="6619" y="6692"/>
                </a:lnTo>
                <a:lnTo>
                  <a:pt x="6766" y="6570"/>
                </a:lnTo>
                <a:lnTo>
                  <a:pt x="6912" y="6448"/>
                </a:lnTo>
                <a:lnTo>
                  <a:pt x="6961" y="6375"/>
                </a:lnTo>
                <a:lnTo>
                  <a:pt x="7034" y="6277"/>
                </a:lnTo>
                <a:lnTo>
                  <a:pt x="7059" y="6155"/>
                </a:lnTo>
                <a:lnTo>
                  <a:pt x="7059" y="6057"/>
                </a:lnTo>
                <a:lnTo>
                  <a:pt x="7059" y="5960"/>
                </a:lnTo>
                <a:lnTo>
                  <a:pt x="7034" y="5862"/>
                </a:lnTo>
                <a:lnTo>
                  <a:pt x="6961" y="5764"/>
                </a:lnTo>
                <a:lnTo>
                  <a:pt x="6912" y="5667"/>
                </a:lnTo>
                <a:lnTo>
                  <a:pt x="1393" y="147"/>
                </a:lnTo>
                <a:lnTo>
                  <a:pt x="1295" y="98"/>
                </a:lnTo>
                <a:lnTo>
                  <a:pt x="1197" y="25"/>
                </a:lnTo>
                <a:lnTo>
                  <a:pt x="1099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1" name="Shape 479"/>
          <p:cNvSpPr/>
          <p:nvPr/>
        </p:nvSpPr>
        <p:spPr>
          <a:xfrm>
            <a:off x="6758111" y="1964883"/>
            <a:ext cx="231118" cy="237064"/>
          </a:xfrm>
          <a:custGeom>
            <a:avLst/>
            <a:gdLst/>
            <a:ahLst/>
            <a:cxnLst/>
            <a:rect l="0" t="0" r="0" b="0"/>
            <a:pathLst>
              <a:path w="11870" h="11871" extrusionOk="0">
                <a:moveTo>
                  <a:pt x="7718" y="1295"/>
                </a:moveTo>
                <a:lnTo>
                  <a:pt x="7815" y="1319"/>
                </a:lnTo>
                <a:lnTo>
                  <a:pt x="7889" y="1368"/>
                </a:lnTo>
                <a:lnTo>
                  <a:pt x="7938" y="1442"/>
                </a:lnTo>
                <a:lnTo>
                  <a:pt x="7938" y="1515"/>
                </a:lnTo>
                <a:lnTo>
                  <a:pt x="7938" y="1588"/>
                </a:lnTo>
                <a:lnTo>
                  <a:pt x="7889" y="1661"/>
                </a:lnTo>
                <a:lnTo>
                  <a:pt x="5862" y="3664"/>
                </a:lnTo>
                <a:lnTo>
                  <a:pt x="5788" y="3713"/>
                </a:lnTo>
                <a:lnTo>
                  <a:pt x="5715" y="3737"/>
                </a:lnTo>
                <a:lnTo>
                  <a:pt x="5642" y="3713"/>
                </a:lnTo>
                <a:lnTo>
                  <a:pt x="5569" y="3664"/>
                </a:lnTo>
                <a:lnTo>
                  <a:pt x="5520" y="3591"/>
                </a:lnTo>
                <a:lnTo>
                  <a:pt x="5495" y="3517"/>
                </a:lnTo>
                <a:lnTo>
                  <a:pt x="5520" y="3444"/>
                </a:lnTo>
                <a:lnTo>
                  <a:pt x="5569" y="3371"/>
                </a:lnTo>
                <a:lnTo>
                  <a:pt x="7571" y="1368"/>
                </a:lnTo>
                <a:lnTo>
                  <a:pt x="7644" y="1319"/>
                </a:lnTo>
                <a:lnTo>
                  <a:pt x="7718" y="1295"/>
                </a:lnTo>
                <a:close/>
                <a:moveTo>
                  <a:pt x="7767" y="1"/>
                </a:moveTo>
                <a:lnTo>
                  <a:pt x="4885" y="2907"/>
                </a:lnTo>
                <a:lnTo>
                  <a:pt x="4640" y="2809"/>
                </a:lnTo>
                <a:lnTo>
                  <a:pt x="4396" y="2712"/>
                </a:lnTo>
                <a:lnTo>
                  <a:pt x="4103" y="2614"/>
                </a:lnTo>
                <a:lnTo>
                  <a:pt x="3810" y="2565"/>
                </a:lnTo>
                <a:lnTo>
                  <a:pt x="3493" y="2492"/>
                </a:lnTo>
                <a:lnTo>
                  <a:pt x="3175" y="2443"/>
                </a:lnTo>
                <a:lnTo>
                  <a:pt x="2858" y="2418"/>
                </a:lnTo>
                <a:lnTo>
                  <a:pt x="2247" y="2418"/>
                </a:lnTo>
                <a:lnTo>
                  <a:pt x="1954" y="2443"/>
                </a:lnTo>
                <a:lnTo>
                  <a:pt x="1636" y="2492"/>
                </a:lnTo>
                <a:lnTo>
                  <a:pt x="1319" y="2565"/>
                </a:lnTo>
                <a:lnTo>
                  <a:pt x="1001" y="2687"/>
                </a:lnTo>
                <a:lnTo>
                  <a:pt x="708" y="2809"/>
                </a:lnTo>
                <a:lnTo>
                  <a:pt x="415" y="3005"/>
                </a:lnTo>
                <a:lnTo>
                  <a:pt x="147" y="3224"/>
                </a:lnTo>
                <a:lnTo>
                  <a:pt x="73" y="3298"/>
                </a:lnTo>
                <a:lnTo>
                  <a:pt x="24" y="3395"/>
                </a:lnTo>
                <a:lnTo>
                  <a:pt x="0" y="3493"/>
                </a:lnTo>
                <a:lnTo>
                  <a:pt x="0" y="3615"/>
                </a:lnTo>
                <a:lnTo>
                  <a:pt x="0" y="3713"/>
                </a:lnTo>
                <a:lnTo>
                  <a:pt x="24" y="3811"/>
                </a:lnTo>
                <a:lnTo>
                  <a:pt x="73" y="3908"/>
                </a:lnTo>
                <a:lnTo>
                  <a:pt x="147" y="4006"/>
                </a:lnTo>
                <a:lnTo>
                  <a:pt x="7864" y="11724"/>
                </a:lnTo>
                <a:lnTo>
                  <a:pt x="7962" y="11797"/>
                </a:lnTo>
                <a:lnTo>
                  <a:pt x="8060" y="11846"/>
                </a:lnTo>
                <a:lnTo>
                  <a:pt x="8157" y="11870"/>
                </a:lnTo>
                <a:lnTo>
                  <a:pt x="8377" y="11870"/>
                </a:lnTo>
                <a:lnTo>
                  <a:pt x="8475" y="11846"/>
                </a:lnTo>
                <a:lnTo>
                  <a:pt x="8573" y="11797"/>
                </a:lnTo>
                <a:lnTo>
                  <a:pt x="8646" y="11724"/>
                </a:lnTo>
                <a:lnTo>
                  <a:pt x="8866" y="11455"/>
                </a:lnTo>
                <a:lnTo>
                  <a:pt x="9061" y="11162"/>
                </a:lnTo>
                <a:lnTo>
                  <a:pt x="9183" y="10869"/>
                </a:lnTo>
                <a:lnTo>
                  <a:pt x="9305" y="10551"/>
                </a:lnTo>
                <a:lnTo>
                  <a:pt x="9379" y="10234"/>
                </a:lnTo>
                <a:lnTo>
                  <a:pt x="9427" y="9916"/>
                </a:lnTo>
                <a:lnTo>
                  <a:pt x="9452" y="9623"/>
                </a:lnTo>
                <a:lnTo>
                  <a:pt x="9452" y="9330"/>
                </a:lnTo>
                <a:lnTo>
                  <a:pt x="9452" y="9013"/>
                </a:lnTo>
                <a:lnTo>
                  <a:pt x="9427" y="8695"/>
                </a:lnTo>
                <a:lnTo>
                  <a:pt x="9379" y="8378"/>
                </a:lnTo>
                <a:lnTo>
                  <a:pt x="9305" y="8060"/>
                </a:lnTo>
                <a:lnTo>
                  <a:pt x="9256" y="7767"/>
                </a:lnTo>
                <a:lnTo>
                  <a:pt x="9159" y="7474"/>
                </a:lnTo>
                <a:lnTo>
                  <a:pt x="9061" y="7230"/>
                </a:lnTo>
                <a:lnTo>
                  <a:pt x="8963" y="6986"/>
                </a:lnTo>
                <a:lnTo>
                  <a:pt x="11870" y="4104"/>
                </a:lnTo>
                <a:lnTo>
                  <a:pt x="7767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2" name="Shape 639"/>
          <p:cNvSpPr/>
          <p:nvPr/>
        </p:nvSpPr>
        <p:spPr>
          <a:xfrm>
            <a:off x="8461051" y="1915542"/>
            <a:ext cx="113877" cy="123484"/>
          </a:xfrm>
          <a:custGeom>
            <a:avLst/>
            <a:gdLst/>
            <a:ahLst/>
            <a:cxnLst/>
            <a:rect l="0" t="0" r="0" b="0"/>
            <a:pathLst>
              <a:path w="8525" h="9013" extrusionOk="0">
                <a:moveTo>
                  <a:pt x="8524" y="1"/>
                </a:moveTo>
                <a:lnTo>
                  <a:pt x="2272" y="3542"/>
                </a:lnTo>
                <a:lnTo>
                  <a:pt x="2150" y="3591"/>
                </a:lnTo>
                <a:lnTo>
                  <a:pt x="2028" y="3615"/>
                </a:lnTo>
                <a:lnTo>
                  <a:pt x="1906" y="3591"/>
                </a:lnTo>
                <a:lnTo>
                  <a:pt x="1808" y="3566"/>
                </a:lnTo>
                <a:lnTo>
                  <a:pt x="1735" y="3517"/>
                </a:lnTo>
                <a:lnTo>
                  <a:pt x="1662" y="3444"/>
                </a:lnTo>
                <a:lnTo>
                  <a:pt x="1588" y="3371"/>
                </a:lnTo>
                <a:lnTo>
                  <a:pt x="1" y="440"/>
                </a:lnTo>
                <a:lnTo>
                  <a:pt x="1" y="9013"/>
                </a:lnTo>
                <a:lnTo>
                  <a:pt x="8524" y="4104"/>
                </a:lnTo>
                <a:lnTo>
                  <a:pt x="8524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3" name="Shape 640"/>
          <p:cNvSpPr/>
          <p:nvPr/>
        </p:nvSpPr>
        <p:spPr>
          <a:xfrm>
            <a:off x="8341001" y="1915212"/>
            <a:ext cx="113543" cy="123813"/>
          </a:xfrm>
          <a:custGeom>
            <a:avLst/>
            <a:gdLst/>
            <a:ahLst/>
            <a:cxnLst/>
            <a:rect l="0" t="0" r="0" b="0"/>
            <a:pathLst>
              <a:path w="8500" h="9037" extrusionOk="0">
                <a:moveTo>
                  <a:pt x="0" y="0"/>
                </a:moveTo>
                <a:lnTo>
                  <a:pt x="0" y="4128"/>
                </a:lnTo>
                <a:lnTo>
                  <a:pt x="8499" y="9037"/>
                </a:lnTo>
                <a:lnTo>
                  <a:pt x="8499" y="586"/>
                </a:lnTo>
                <a:lnTo>
                  <a:pt x="6961" y="3395"/>
                </a:lnTo>
                <a:lnTo>
                  <a:pt x="6887" y="3468"/>
                </a:lnTo>
                <a:lnTo>
                  <a:pt x="6814" y="3541"/>
                </a:lnTo>
                <a:lnTo>
                  <a:pt x="6741" y="3590"/>
                </a:lnTo>
                <a:lnTo>
                  <a:pt x="6643" y="3615"/>
                </a:lnTo>
                <a:lnTo>
                  <a:pt x="6521" y="3639"/>
                </a:lnTo>
                <a:lnTo>
                  <a:pt x="6399" y="3615"/>
                </a:lnTo>
                <a:lnTo>
                  <a:pt x="6277" y="3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4" name="Shape 641"/>
          <p:cNvSpPr/>
          <p:nvPr/>
        </p:nvSpPr>
        <p:spPr>
          <a:xfrm>
            <a:off x="8348174" y="1765300"/>
            <a:ext cx="219902" cy="129512"/>
          </a:xfrm>
          <a:custGeom>
            <a:avLst/>
            <a:gdLst/>
            <a:ahLst/>
            <a:cxnLst/>
            <a:rect l="0" t="0" r="0" b="0"/>
            <a:pathLst>
              <a:path w="16462" h="9453" extrusionOk="0">
                <a:moveTo>
                  <a:pt x="8182" y="1"/>
                </a:moveTo>
                <a:lnTo>
                  <a:pt x="0" y="4763"/>
                </a:lnTo>
                <a:lnTo>
                  <a:pt x="8231" y="9452"/>
                </a:lnTo>
                <a:lnTo>
                  <a:pt x="16462" y="4763"/>
                </a:lnTo>
                <a:lnTo>
                  <a:pt x="818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5" name="Shape 642"/>
          <p:cNvSpPr/>
          <p:nvPr/>
        </p:nvSpPr>
        <p:spPr>
          <a:xfrm>
            <a:off x="8311306" y="1834228"/>
            <a:ext cx="146832" cy="124155"/>
          </a:xfrm>
          <a:custGeom>
            <a:avLst/>
            <a:gdLst/>
            <a:ahLst/>
            <a:cxnLst/>
            <a:rect l="0" t="0" r="0" b="0"/>
            <a:pathLst>
              <a:path w="10992" h="9062" extrusionOk="0">
                <a:moveTo>
                  <a:pt x="2248" y="1"/>
                </a:moveTo>
                <a:lnTo>
                  <a:pt x="1" y="4079"/>
                </a:lnTo>
                <a:lnTo>
                  <a:pt x="8744" y="9062"/>
                </a:lnTo>
                <a:lnTo>
                  <a:pt x="10991" y="4983"/>
                </a:lnTo>
                <a:lnTo>
                  <a:pt x="2248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6" name="Shape 643"/>
          <p:cNvSpPr/>
          <p:nvPr/>
        </p:nvSpPr>
        <p:spPr>
          <a:xfrm>
            <a:off x="8458126" y="1834228"/>
            <a:ext cx="146819" cy="124155"/>
          </a:xfrm>
          <a:custGeom>
            <a:avLst/>
            <a:gdLst/>
            <a:ahLst/>
            <a:cxnLst/>
            <a:rect l="0" t="0" r="0" b="0"/>
            <a:pathLst>
              <a:path w="10991" h="9062" extrusionOk="0">
                <a:moveTo>
                  <a:pt x="8743" y="1"/>
                </a:moveTo>
                <a:lnTo>
                  <a:pt x="0" y="4983"/>
                </a:lnTo>
                <a:lnTo>
                  <a:pt x="2247" y="9062"/>
                </a:lnTo>
                <a:lnTo>
                  <a:pt x="10990" y="4079"/>
                </a:lnTo>
                <a:lnTo>
                  <a:pt x="8743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119950" tIns="119950" rIns="119950" bIns="119950" anchor="ctr" anchorCtr="0">
            <a:noAutofit/>
          </a:bodyPr>
          <a:lstStyle/>
          <a:p>
            <a:endParaRPr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7" name="Shape 605"/>
          <p:cNvSpPr/>
          <p:nvPr/>
        </p:nvSpPr>
        <p:spPr>
          <a:xfrm>
            <a:off x="2374235" y="2387601"/>
            <a:ext cx="250790" cy="257236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89963" tIns="89963" rIns="89963" bIns="89963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8" name="Shape 452"/>
          <p:cNvSpPr/>
          <p:nvPr/>
        </p:nvSpPr>
        <p:spPr>
          <a:xfrm>
            <a:off x="1304297" y="3073400"/>
            <a:ext cx="218752" cy="235699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89963" tIns="89963" rIns="89963" bIns="89963" anchor="ctr" anchorCtr="0">
            <a:noAutofit/>
          </a:bodyPr>
          <a:lstStyle/>
          <a:p>
            <a:endParaRPr sz="1000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9" name="AutoShape 37">
            <a:extLst>
              <a:ext uri="{FF2B5EF4-FFF2-40B4-BE49-F238E27FC236}">
                <a16:creationId xmlns:a16="http://schemas.microsoft.com/office/drawing/2014/main" id="{F259B736-40FF-4688-94BB-9585B5DF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5486401"/>
            <a:ext cx="8863854" cy="241644"/>
          </a:xfrm>
          <a:prstGeom prst="homePlate">
            <a:avLst>
              <a:gd name="adj" fmla="val 5716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66619" tIns="33309" rIns="66619" bIns="33309" anchor="ctr"/>
          <a:lstStyle/>
          <a:p>
            <a:pPr algn="ctr" defTabSz="1184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Trebuchet MS" pitchFamily="34" charset="0"/>
                <a:ea typeface="MS PGothic" pitchFamily="34" charset="-128"/>
                <a:cs typeface="Arial" charset="0"/>
              </a:rPr>
              <a:t>Transformation Wave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5825885" y="1533373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VDI</a:t>
            </a:r>
          </a:p>
        </p:txBody>
      </p:sp>
      <p:sp>
        <p:nvSpPr>
          <p:cNvPr id="81" name="직사각형 113">
            <a:extLst>
              <a:ext uri="{FF2B5EF4-FFF2-40B4-BE49-F238E27FC236}">
                <a16:creationId xmlns:a16="http://schemas.microsoft.com/office/drawing/2014/main" id="{540DBA2B-DBF9-4F5C-BC92-0BA8BCE9A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671" y="5781948"/>
            <a:ext cx="843986" cy="24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9977" tIns="44988" rIns="89977" bIns="44988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H1</a:t>
            </a:r>
            <a:endParaRPr lang="ko-KR" altLang="en-US" sz="1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35C072-A3F9-4AB4-81F1-BA606EBC4510}"/>
              </a:ext>
            </a:extLst>
          </p:cNvPr>
          <p:cNvSpPr txBox="1"/>
          <p:nvPr/>
        </p:nvSpPr>
        <p:spPr>
          <a:xfrm>
            <a:off x="4487141" y="5781948"/>
            <a:ext cx="942920" cy="244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89977" tIns="44988" rIns="89977" bIns="44988" rtlCol="0">
            <a:spAutoFit/>
          </a:bodyPr>
          <a:lstStyle/>
          <a:p>
            <a:pPr algn="ctr"/>
            <a:r>
              <a:rPr lang="en-US" altLang="ko-KR" sz="1000" b="1" dirty="0">
                <a:latin typeface="Trebuchet MS" pitchFamily="34" charset="0"/>
                <a:cs typeface="Arial" pitchFamily="34" charset="0"/>
              </a:rPr>
              <a:t>H2</a:t>
            </a:r>
            <a:endParaRPr lang="ko-KR" altLang="en-US" sz="10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9F37578-D041-4258-A37F-9C286BD35ED5}"/>
              </a:ext>
            </a:extLst>
          </p:cNvPr>
          <p:cNvSpPr txBox="1"/>
          <p:nvPr/>
        </p:nvSpPr>
        <p:spPr>
          <a:xfrm>
            <a:off x="6268099" y="5781948"/>
            <a:ext cx="856614" cy="244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89977" tIns="44988" rIns="89977" bIns="44988" rtlCol="0">
            <a:spAutoFit/>
          </a:bodyPr>
          <a:lstStyle/>
          <a:p>
            <a:pPr algn="ctr"/>
            <a:r>
              <a:rPr lang="en-US" altLang="ko-KR" sz="1000" b="1" dirty="0">
                <a:latin typeface="Trebuchet MS" pitchFamily="34" charset="0"/>
                <a:cs typeface="Arial" pitchFamily="34" charset="0"/>
              </a:rPr>
              <a:t>Y2</a:t>
            </a:r>
            <a:endParaRPr lang="ko-KR" altLang="en-US" sz="10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F37578-D041-4258-A37F-9C286BD35ED5}"/>
              </a:ext>
            </a:extLst>
          </p:cNvPr>
          <p:cNvSpPr txBox="1"/>
          <p:nvPr/>
        </p:nvSpPr>
        <p:spPr>
          <a:xfrm>
            <a:off x="7952119" y="5781948"/>
            <a:ext cx="856614" cy="244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89977" tIns="44988" rIns="89977" bIns="44988" rtlCol="0">
            <a:spAutoFit/>
          </a:bodyPr>
          <a:lstStyle/>
          <a:p>
            <a:pPr algn="ctr"/>
            <a:r>
              <a:rPr lang="en-US" altLang="ko-KR" sz="1000" b="1" dirty="0">
                <a:latin typeface="Trebuchet MS" pitchFamily="34" charset="0"/>
                <a:cs typeface="Arial" pitchFamily="34" charset="0"/>
              </a:rPr>
              <a:t>Y3</a:t>
            </a:r>
            <a:endParaRPr lang="ko-KR" altLang="en-US" sz="10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F37578-D041-4258-A37F-9C286BD35ED5}"/>
              </a:ext>
            </a:extLst>
          </p:cNvPr>
          <p:cNvSpPr txBox="1"/>
          <p:nvPr/>
        </p:nvSpPr>
        <p:spPr>
          <a:xfrm>
            <a:off x="9549461" y="5781948"/>
            <a:ext cx="856614" cy="244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89977" tIns="44988" rIns="89977" bIns="44988" rtlCol="0">
            <a:spAutoFit/>
          </a:bodyPr>
          <a:lstStyle/>
          <a:p>
            <a:pPr algn="ctr"/>
            <a:r>
              <a:rPr lang="en-US" altLang="ko-KR" sz="1000" b="1" dirty="0">
                <a:latin typeface="Trebuchet MS" pitchFamily="34" charset="0"/>
                <a:cs typeface="Arial" pitchFamily="34" charset="0"/>
              </a:rPr>
              <a:t>Y4</a:t>
            </a:r>
            <a:endParaRPr lang="ko-KR" altLang="en-US" sz="10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2CDAA7-F6EB-4BE0-864A-3F1CDDA0B921}"/>
              </a:ext>
            </a:extLst>
          </p:cNvPr>
          <p:cNvSpPr txBox="1"/>
          <p:nvPr/>
        </p:nvSpPr>
        <p:spPr>
          <a:xfrm>
            <a:off x="6841504" y="1422397"/>
            <a:ext cx="1648074" cy="275026"/>
          </a:xfrm>
          <a:prstGeom prst="rect">
            <a:avLst/>
          </a:prstGeom>
          <a:noFill/>
        </p:spPr>
        <p:txBody>
          <a:bodyPr wrap="square" lIns="119967" tIns="59983" rIns="119967" bIns="59983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HCI</a:t>
            </a:r>
          </a:p>
        </p:txBody>
      </p:sp>
      <p:grpSp>
        <p:nvGrpSpPr>
          <p:cNvPr id="87" name="Group 111"/>
          <p:cNvGrpSpPr/>
          <p:nvPr/>
        </p:nvGrpSpPr>
        <p:grpSpPr>
          <a:xfrm>
            <a:off x="7406723" y="1151339"/>
            <a:ext cx="477335" cy="322908"/>
            <a:chOff x="5946969" y="863504"/>
            <a:chExt cx="367181" cy="2421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Shape 545"/>
            <p:cNvSpPr/>
            <p:nvPr/>
          </p:nvSpPr>
          <p:spPr>
            <a:xfrm>
              <a:off x="5946969" y="863504"/>
              <a:ext cx="251078" cy="223821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0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  <p:sp>
          <p:nvSpPr>
            <p:cNvPr id="89" name="Shape 546"/>
            <p:cNvSpPr/>
            <p:nvPr/>
          </p:nvSpPr>
          <p:spPr>
            <a:xfrm>
              <a:off x="6171300" y="978333"/>
              <a:ext cx="142850" cy="127352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0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28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72679" y="1433354"/>
            <a:ext cx="2258251" cy="4742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/>
            <a:endParaRPr lang="en-IN" sz="1755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89154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80" y="4171381"/>
            <a:ext cx="196045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5" y="2558744"/>
            <a:ext cx="1627959" cy="16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364167" y="1566891"/>
            <a:ext cx="7009662" cy="510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4167" y="4959244"/>
            <a:ext cx="7009662" cy="510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4364167" y="2341504"/>
            <a:ext cx="7009662" cy="510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4364167" y="3116116"/>
            <a:ext cx="7009662" cy="2924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4364167" y="4401358"/>
            <a:ext cx="7009662" cy="2924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4359589" y="3674002"/>
            <a:ext cx="7065370" cy="463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23400" bIns="234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65730" y="5733857"/>
            <a:ext cx="7009662" cy="292453"/>
          </a:xfrm>
          <a:prstGeom prst="rect">
            <a:avLst/>
          </a:prstGeom>
          <a:solidFill>
            <a:schemeClr val="bg2"/>
          </a:solidFill>
        </p:spPr>
        <p:txBody>
          <a:bodyPr wrap="square" tIns="46800" bIns="46800" rtlCol="0">
            <a:spAutoFit/>
          </a:bodyPr>
          <a:lstStyle/>
          <a:p>
            <a:pPr marL="222885" indent="-222885" defTabSz="1188691">
              <a:lnSpc>
                <a:spcPts val="1690"/>
              </a:lnSpc>
              <a:buFont typeface="Arial" panose="020B0604020202020204" pitchFamily="34" charset="0"/>
              <a:buChar char="•"/>
            </a:pPr>
            <a:r>
              <a:rPr lang="en-US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98" y="1523493"/>
            <a:ext cx="1183365" cy="6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64" y="2247917"/>
            <a:ext cx="1074830" cy="7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3284619" y="3004473"/>
            <a:ext cx="567120" cy="5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1" y="3636531"/>
            <a:ext cx="1312559" cy="5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906824" y="4331339"/>
            <a:ext cx="1322712" cy="4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1" y="4991938"/>
            <a:ext cx="1312559" cy="4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12" y="5654490"/>
            <a:ext cx="881737" cy="4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06824" y="2218180"/>
            <a:ext cx="8499522" cy="3392353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2680" y="576936"/>
            <a:ext cx="9799920" cy="45243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12580" y="6283168"/>
            <a:ext cx="2674620" cy="357028"/>
          </a:xfrm>
        </p:spPr>
        <p:txBody>
          <a:bodyPr/>
          <a:lstStyle/>
          <a:p>
            <a:pPr defTabSz="89154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89154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2679" y="1433354"/>
            <a:ext cx="2258251" cy="2316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/>
            <a:endParaRPr lang="en-IN" sz="1755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95707" y="1542708"/>
            <a:ext cx="7010640" cy="508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95707" y="2314901"/>
            <a:ext cx="7010640" cy="5082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95707" y="3087093"/>
            <a:ext cx="7010640" cy="508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95707" y="3968639"/>
            <a:ext cx="7010640" cy="508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4395707" y="4740831"/>
            <a:ext cx="7010640" cy="508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4395707" y="5513023"/>
            <a:ext cx="7010640" cy="508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188691">
              <a:lnSpc>
                <a:spcPts val="1690"/>
              </a:lnSpc>
            </a:pPr>
            <a:r>
              <a:rPr lang="en-IN" sz="117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117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906824" y="5403669"/>
            <a:ext cx="84995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906824" y="4631477"/>
            <a:ext cx="84995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06824" y="3804608"/>
            <a:ext cx="84995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06824" y="2977739"/>
            <a:ext cx="84995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06824" y="2205547"/>
            <a:ext cx="84995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72679" y="3859276"/>
            <a:ext cx="2258251" cy="2316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54" tIns="44577" rIns="89154" bIns="4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1540"/>
            <a:endParaRPr lang="en-IN" sz="1755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679" y="2963700"/>
            <a:ext cx="225825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3858" y="5426749"/>
            <a:ext cx="207589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1188691"/>
            <a:r>
              <a:rPr lang="en-IN" sz="156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0" y="4262291"/>
            <a:ext cx="1154550" cy="102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3" y="1756103"/>
            <a:ext cx="1240712" cy="10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66" y="1641903"/>
            <a:ext cx="1346294" cy="36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51" y="2426435"/>
            <a:ext cx="1008241" cy="3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39" y="2985565"/>
            <a:ext cx="1034098" cy="77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9" y="4040059"/>
            <a:ext cx="1275216" cy="412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60" y="4702341"/>
            <a:ext cx="1386840" cy="606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77" y="5439072"/>
            <a:ext cx="753271" cy="7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7386</Words>
  <Application>Microsoft Office PowerPoint</Application>
  <PresentationFormat>Custom</PresentationFormat>
  <Paragraphs>2179</Paragraphs>
  <Slides>77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AGENDA</vt:lpstr>
      <vt:lpstr>PowerPoint Presentation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PowerPoint Presentation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PowerPoint Presentation</vt:lpstr>
      <vt:lpstr>PowerPoint Presentation</vt:lpstr>
      <vt:lpstr>PowerPoint Presentation</vt:lpstr>
      <vt:lpstr>PowerPoint Presentation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Network References &amp; Transformation Capabilities</vt:lpstr>
      <vt:lpstr>PowerPoint Presentation</vt:lpstr>
      <vt:lpstr>Our Security Services Engagement Models</vt:lpstr>
      <vt:lpstr>Sify DDoS Capabilities</vt:lpstr>
      <vt:lpstr>Security Services Execution Proof Points</vt:lpstr>
      <vt:lpstr>PowerPoint Presentation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PowerPoint Presentation</vt:lpstr>
      <vt:lpstr>AGENDA</vt:lpstr>
      <vt:lpstr>SIFY – A NEW AGE ICT PLAYER</vt:lpstr>
      <vt:lpstr>ICT SOLUTION – THE BIG DIFFERENTIATOR</vt:lpstr>
      <vt:lpstr>NETWORK AND SECURITY OPERATIONS CENTER</vt:lpstr>
      <vt:lpstr>INDUSTRY RECOGNITIONS</vt:lpstr>
      <vt:lpstr>Sify – in bfsi</vt:lpstr>
      <vt:lpstr>AGENDA</vt:lpstr>
      <vt:lpstr>Scope understanding</vt:lpstr>
      <vt:lpstr>PowerPoint Presentation</vt:lpstr>
      <vt:lpstr>Service Window</vt:lpstr>
      <vt:lpstr>Volumetric details – part 1</vt:lpstr>
      <vt:lpstr>Volumetric details – part 2</vt:lpstr>
      <vt:lpstr>Transition methodology</vt:lpstr>
      <vt:lpstr>Integrated service delivery model</vt:lpstr>
      <vt:lpstr>AGENDA</vt:lpstr>
      <vt:lpstr>Solution drivers | value proposition</vt:lpstr>
      <vt:lpstr>Delivery process – call flow</vt:lpstr>
      <vt:lpstr>Service level agreement – response/resolution</vt:lpstr>
      <vt:lpstr>Reporting parameter AND FREQUENCY</vt:lpstr>
      <vt:lpstr>AGENDA</vt:lpstr>
      <vt:lpstr>WHY CA TOOLS</vt:lpstr>
      <vt:lpstr>Service now itsm tool integration with ca unified infrastructure mgmt.</vt:lpstr>
      <vt:lpstr>Ca network flow analysis</vt:lpstr>
      <vt:lpstr>AGENDA</vt:lpstr>
      <vt:lpstr>Case study #1- sanmar: it operations transformation</vt:lpstr>
      <vt:lpstr>Case study #2- DC ms &amp; transformation for max bupa health insurance</vt:lpstr>
      <vt:lpstr>Case study #3- DC ms &amp; transformation for gic re</vt:lpstr>
      <vt:lpstr>Sify transformation &amp; innovation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Anushka  Mital</dc:creator>
  <cp:lastModifiedBy>Murali.J  Janakiraman</cp:lastModifiedBy>
  <cp:revision>375</cp:revision>
  <dcterms:created xsi:type="dcterms:W3CDTF">2006-08-16T00:00:00Z</dcterms:created>
  <dcterms:modified xsi:type="dcterms:W3CDTF">2023-09-19T04:45:08Z</dcterms:modified>
</cp:coreProperties>
</file>