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438" r:id="rId2"/>
    <p:sldId id="450" r:id="rId3"/>
    <p:sldId id="446" r:id="rId4"/>
    <p:sldId id="443" r:id="rId5"/>
    <p:sldId id="447" r:id="rId6"/>
    <p:sldId id="451" r:id="rId7"/>
    <p:sldId id="431" r:id="rId8"/>
    <p:sldId id="430" r:id="rId9"/>
    <p:sldId id="429" r:id="rId10"/>
    <p:sldId id="435" r:id="rId11"/>
    <p:sldId id="436" r:id="rId12"/>
    <p:sldId id="437" r:id="rId13"/>
    <p:sldId id="433" r:id="rId14"/>
    <p:sldId id="458" r:id="rId15"/>
    <p:sldId id="459" r:id="rId16"/>
    <p:sldId id="452" r:id="rId17"/>
    <p:sldId id="440" r:id="rId18"/>
    <p:sldId id="448" r:id="rId19"/>
    <p:sldId id="454" r:id="rId20"/>
    <p:sldId id="455" r:id="rId21"/>
    <p:sldId id="449" r:id="rId22"/>
    <p:sldId id="457" r:id="rId23"/>
    <p:sldId id="460" r:id="rId24"/>
    <p:sldId id="463" r:id="rId25"/>
    <p:sldId id="439" r:id="rId26"/>
    <p:sldId id="461" r:id="rId27"/>
    <p:sldId id="462" r:id="rId28"/>
    <p:sldId id="263" r:id="rId29"/>
    <p:sldId id="441" r:id="rId30"/>
    <p:sldId id="464" r:id="rId31"/>
    <p:sldId id="465" r:id="rId32"/>
    <p:sldId id="442" r:id="rId33"/>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orient="horz" pos="2958" userDrawn="1">
          <p15:clr>
            <a:srgbClr val="A4A3A4"/>
          </p15:clr>
        </p15:guide>
        <p15:guide id="3" orient="horz" pos="395"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0253F"/>
    <a:srgbClr val="858586"/>
    <a:srgbClr val="BDD70C"/>
    <a:srgbClr val="C3D89C"/>
    <a:srgbClr val="93CFDE"/>
    <a:srgbClr val="FDD5B4"/>
    <a:srgbClr val="B3A3C9"/>
    <a:srgbClr val="E7B9B8"/>
    <a:srgbClr val="C4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94277" autoAdjust="0"/>
  </p:normalViewPr>
  <p:slideViewPr>
    <p:cSldViewPr showGuides="1">
      <p:cViewPr varScale="1">
        <p:scale>
          <a:sx n="98" d="100"/>
          <a:sy n="98" d="100"/>
        </p:scale>
        <p:origin x="139" y="77"/>
      </p:cViewPr>
      <p:guideLst>
        <p:guide orient="horz" pos="645"/>
        <p:guide orient="horz" pos="2958"/>
        <p:guide orient="horz" pos="395"/>
        <p:guide pos="204"/>
        <p:guide pos="5556"/>
        <p:guide pos="2880"/>
        <p:guide pos="2789"/>
        <p:guide pos="2971"/>
      </p:guideLst>
    </p:cSldViewPr>
  </p:slideViewPr>
  <p:notesTextViewPr>
    <p:cViewPr>
      <p:scale>
        <a:sx n="100" d="100"/>
        <a:sy n="100" d="100"/>
      </p:scale>
      <p:origin x="0" y="0"/>
    </p:cViewPr>
  </p:notesTextViewPr>
  <p:sorterViewPr>
    <p:cViewPr>
      <p:scale>
        <a:sx n="150" d="100"/>
        <a:sy n="150" d="100"/>
      </p:scale>
      <p:origin x="0" y="-19085"/>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82051282051282E-3"/>
          <c:y val="5.2083333333333478E-3"/>
          <c:w val="0.99487166647889302"/>
          <c:h val="0.7931943077427821"/>
        </c:manualLayout>
      </c:layout>
      <c:barChart>
        <c:barDir val="col"/>
        <c:grouping val="stacked"/>
        <c:varyColors val="0"/>
        <c:ser>
          <c:idx val="0"/>
          <c:order val="0"/>
          <c:tx>
            <c:strRef>
              <c:f>Sheet1!$B$1</c:f>
              <c:strCache>
                <c:ptCount val="1"/>
                <c:pt idx="0">
                  <c:v>Telecom centric services</c:v>
                </c:pt>
              </c:strCache>
            </c:strRef>
          </c:tx>
          <c:spPr>
            <a:solidFill>
              <a:schemeClr val="accent1"/>
            </a:solidFill>
            <a:ln>
              <a:noFill/>
            </a:ln>
            <a:effectLst/>
          </c:spPr>
          <c:invertIfNegative val="0"/>
          <c:cat>
            <c:strRef>
              <c:f>Sheet1!$A$2:$A$6</c:f>
              <c:strCache>
                <c:ptCount val="5"/>
                <c:pt idx="0">
                  <c:v>2013-14</c:v>
                </c:pt>
                <c:pt idx="1">
                  <c:v>2014-15</c:v>
                </c:pt>
                <c:pt idx="2">
                  <c:v>2015-16</c:v>
                </c:pt>
                <c:pt idx="3">
                  <c:v>2016-17</c:v>
                </c:pt>
                <c:pt idx="4">
                  <c:v>2017-18</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878F-42ED-B3C7-CC0463748FE4}"/>
            </c:ext>
          </c:extLst>
        </c:ser>
        <c:dLbls>
          <c:showLegendKey val="0"/>
          <c:showVal val="0"/>
          <c:showCatName val="0"/>
          <c:showSerName val="0"/>
          <c:showPercent val="0"/>
          <c:showBubbleSize val="0"/>
        </c:dLbls>
        <c:gapWidth val="150"/>
        <c:overlap val="100"/>
        <c:axId val="440300040"/>
        <c:axId val="440295336"/>
      </c:barChart>
      <c:catAx>
        <c:axId val="44030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440295336"/>
        <c:crosses val="autoZero"/>
        <c:auto val="1"/>
        <c:lblAlgn val="ctr"/>
        <c:lblOffset val="100"/>
        <c:noMultiLvlLbl val="0"/>
      </c:catAx>
      <c:valAx>
        <c:axId val="440295336"/>
        <c:scaling>
          <c:orientation val="minMax"/>
          <c:max val="100"/>
        </c:scaling>
        <c:delete val="1"/>
        <c:axPos val="l"/>
        <c:numFmt formatCode="General" sourceLinked="1"/>
        <c:majorTickMark val="none"/>
        <c:minorTickMark val="none"/>
        <c:tickLblPos val="none"/>
        <c:crossAx val="440300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8FB4E0"/>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alpha val="70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2013-14</c:v>
                </c:pt>
                <c:pt idx="1">
                  <c:v>2014-15</c:v>
                </c:pt>
                <c:pt idx="2">
                  <c:v>2015-16</c:v>
                </c:pt>
                <c:pt idx="3">
                  <c:v>2016-17</c:v>
                </c:pt>
                <c:pt idx="4">
                  <c:v>2017-18</c:v>
                </c:pt>
              </c:strCache>
            </c:strRef>
          </c:cat>
          <c:val>
            <c:numRef>
              <c:f>Sheet1!$B$2:$B$6</c:f>
              <c:numCache>
                <c:formatCode>General</c:formatCode>
                <c:ptCount val="5"/>
                <c:pt idx="0">
                  <c:v>1046</c:v>
                </c:pt>
                <c:pt idx="1">
                  <c:v>1286</c:v>
                </c:pt>
                <c:pt idx="2">
                  <c:v>1503</c:v>
                </c:pt>
                <c:pt idx="3">
                  <c:v>1843</c:v>
                </c:pt>
                <c:pt idx="4">
                  <c:v>2068</c:v>
                </c:pt>
              </c:numCache>
            </c:numRef>
          </c:val>
          <c:extLst>
            <c:ext xmlns:c16="http://schemas.microsoft.com/office/drawing/2014/chart" uri="{C3380CC4-5D6E-409C-BE32-E72D297353CC}">
              <c16:uniqueId val="{00000000-D0BE-47DE-85AC-D97251BAF3A7}"/>
            </c:ext>
          </c:extLst>
        </c:ser>
        <c:dLbls>
          <c:showLegendKey val="0"/>
          <c:showVal val="1"/>
          <c:showCatName val="0"/>
          <c:showSerName val="0"/>
          <c:showPercent val="0"/>
          <c:showBubbleSize val="0"/>
        </c:dLbls>
        <c:gapWidth val="80"/>
        <c:overlap val="25"/>
        <c:axId val="440294944"/>
        <c:axId val="440296904"/>
      </c:barChart>
      <c:catAx>
        <c:axId val="440294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vert="horz"/>
          <a:lstStyle/>
          <a:p>
            <a:pPr>
              <a:defRPr/>
            </a:pPr>
            <a:endParaRPr lang="en-US"/>
          </a:p>
        </c:txPr>
        <c:crossAx val="440296904"/>
        <c:crosses val="autoZero"/>
        <c:auto val="1"/>
        <c:lblAlgn val="ctr"/>
        <c:lblOffset val="100"/>
        <c:noMultiLvlLbl val="0"/>
      </c:catAx>
      <c:valAx>
        <c:axId val="440296904"/>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440294944"/>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595959"/>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Product revenue</c:v>
                </c:pt>
              </c:strCache>
            </c:strRef>
          </c:tx>
          <c:spPr>
            <a:solidFill>
              <a:schemeClr val="accent6">
                <a:lumMod val="60000"/>
                <a:lumOff val="40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2013-14</c:v>
                </c:pt>
                <c:pt idx="1">
                  <c:v>2014-15</c:v>
                </c:pt>
                <c:pt idx="2">
                  <c:v>2015-16</c:v>
                </c:pt>
                <c:pt idx="3">
                  <c:v>2016-17</c:v>
                </c:pt>
                <c:pt idx="4">
                  <c:v>2017-18</c:v>
                </c:pt>
              </c:strCache>
            </c:strRef>
          </c:cat>
          <c:val>
            <c:numRef>
              <c:f>Sheet1!$B$2:$B$6</c:f>
              <c:numCache>
                <c:formatCode>General</c:formatCode>
                <c:ptCount val="5"/>
                <c:pt idx="0">
                  <c:v>49</c:v>
                </c:pt>
                <c:pt idx="1">
                  <c:v>80</c:v>
                </c:pt>
                <c:pt idx="2">
                  <c:v>94</c:v>
                </c:pt>
                <c:pt idx="3">
                  <c:v>140</c:v>
                </c:pt>
                <c:pt idx="4">
                  <c:v>158</c:v>
                </c:pt>
              </c:numCache>
            </c:numRef>
          </c:val>
          <c:extLst>
            <c:ext xmlns:c16="http://schemas.microsoft.com/office/drawing/2014/chart" uri="{C3380CC4-5D6E-409C-BE32-E72D297353CC}">
              <c16:uniqueId val="{00000000-B486-4ADC-B8FA-B78FA2FCC992}"/>
            </c:ext>
          </c:extLst>
        </c:ser>
        <c:ser>
          <c:idx val="1"/>
          <c:order val="1"/>
          <c:tx>
            <c:strRef>
              <c:f>Sheet1!$C$1</c:f>
              <c:strCache>
                <c:ptCount val="1"/>
                <c:pt idx="0">
                  <c:v>Service revenue</c:v>
                </c:pt>
              </c:strCache>
            </c:strRef>
          </c:tx>
          <c:spPr>
            <a:solidFill>
              <a:srgbClr val="C4D89B"/>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2013-14</c:v>
                </c:pt>
                <c:pt idx="1">
                  <c:v>2014-15</c:v>
                </c:pt>
                <c:pt idx="2">
                  <c:v>2015-16</c:v>
                </c:pt>
                <c:pt idx="3">
                  <c:v>2016-17</c:v>
                </c:pt>
                <c:pt idx="4">
                  <c:v>2017-18</c:v>
                </c:pt>
              </c:strCache>
            </c:strRef>
          </c:cat>
          <c:val>
            <c:numRef>
              <c:f>Sheet1!$C$2:$C$6</c:f>
              <c:numCache>
                <c:formatCode>General</c:formatCode>
                <c:ptCount val="5"/>
                <c:pt idx="0">
                  <c:v>997</c:v>
                </c:pt>
                <c:pt idx="1">
                  <c:v>1207</c:v>
                </c:pt>
                <c:pt idx="2">
                  <c:v>1410</c:v>
                </c:pt>
                <c:pt idx="3">
                  <c:v>1703</c:v>
                </c:pt>
                <c:pt idx="4">
                  <c:v>1910</c:v>
                </c:pt>
              </c:numCache>
            </c:numRef>
          </c:val>
          <c:extLst>
            <c:ext xmlns:c16="http://schemas.microsoft.com/office/drawing/2014/chart" uri="{C3380CC4-5D6E-409C-BE32-E72D297353CC}">
              <c16:uniqueId val="{00000001-B486-4ADC-B8FA-B78FA2FCC992}"/>
            </c:ext>
          </c:extLst>
        </c:ser>
        <c:dLbls>
          <c:showLegendKey val="0"/>
          <c:showVal val="0"/>
          <c:showCatName val="0"/>
          <c:showSerName val="0"/>
          <c:showPercent val="0"/>
          <c:showBubbleSize val="0"/>
        </c:dLbls>
        <c:gapWidth val="219"/>
        <c:overlap val="-27"/>
        <c:axId val="440292592"/>
        <c:axId val="440291808"/>
      </c:barChart>
      <c:catAx>
        <c:axId val="44029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0291808"/>
        <c:crosses val="autoZero"/>
        <c:auto val="1"/>
        <c:lblAlgn val="ctr"/>
        <c:lblOffset val="100"/>
        <c:noMultiLvlLbl val="0"/>
      </c:catAx>
      <c:valAx>
        <c:axId val="440291808"/>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44029259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595959"/>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DC Centric IT Services</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9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2013-14</c:v>
                </c:pt>
                <c:pt idx="1">
                  <c:v>2014-15</c:v>
                </c:pt>
                <c:pt idx="2">
                  <c:v>2015-16</c:v>
                </c:pt>
                <c:pt idx="3">
                  <c:v>2016-17</c:v>
                </c:pt>
                <c:pt idx="4">
                  <c:v>2017-18</c:v>
                </c:pt>
              </c:strCache>
            </c:strRef>
          </c:cat>
          <c:val>
            <c:numRef>
              <c:f>Sheet1!$B$2:$B$6</c:f>
              <c:numCache>
                <c:formatCode>General</c:formatCode>
                <c:ptCount val="5"/>
                <c:pt idx="0">
                  <c:v>34.300000000000004</c:v>
                </c:pt>
                <c:pt idx="1">
                  <c:v>34.300000000000004</c:v>
                </c:pt>
                <c:pt idx="2">
                  <c:v>36.5</c:v>
                </c:pt>
                <c:pt idx="3">
                  <c:v>44.9</c:v>
                </c:pt>
                <c:pt idx="4">
                  <c:v>51.8</c:v>
                </c:pt>
              </c:numCache>
            </c:numRef>
          </c:val>
          <c:extLst>
            <c:ext xmlns:c16="http://schemas.microsoft.com/office/drawing/2014/chart" uri="{C3380CC4-5D6E-409C-BE32-E72D297353CC}">
              <c16:uniqueId val="{00000000-FD5E-425E-969B-603A3B236B3D}"/>
            </c:ext>
          </c:extLst>
        </c:ser>
        <c:ser>
          <c:idx val="1"/>
          <c:order val="1"/>
          <c:tx>
            <c:strRef>
              <c:f>Sheet1!$C$1</c:f>
              <c:strCache>
                <c:ptCount val="1"/>
                <c:pt idx="0">
                  <c:v>Telecom Centric Services</c:v>
                </c:pt>
              </c:strCache>
            </c:strRef>
          </c:tx>
          <c:spPr>
            <a:solidFill>
              <a:srgbClr val="CBC1DB">
                <a:alpha val="7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9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2013-14</c:v>
                </c:pt>
                <c:pt idx="1">
                  <c:v>2014-15</c:v>
                </c:pt>
                <c:pt idx="2">
                  <c:v>2015-16</c:v>
                </c:pt>
                <c:pt idx="3">
                  <c:v>2016-17</c:v>
                </c:pt>
                <c:pt idx="4">
                  <c:v>2017-18</c:v>
                </c:pt>
              </c:strCache>
            </c:strRef>
          </c:cat>
          <c:val>
            <c:numRef>
              <c:f>Sheet1!$C$2:$C$6</c:f>
              <c:numCache>
                <c:formatCode>General</c:formatCode>
                <c:ptCount val="5"/>
                <c:pt idx="0">
                  <c:v>65.7</c:v>
                </c:pt>
                <c:pt idx="1">
                  <c:v>65.7</c:v>
                </c:pt>
                <c:pt idx="2">
                  <c:v>63.5</c:v>
                </c:pt>
                <c:pt idx="3">
                  <c:v>55.1</c:v>
                </c:pt>
                <c:pt idx="4">
                  <c:v>48.2</c:v>
                </c:pt>
              </c:numCache>
            </c:numRef>
          </c:val>
          <c:extLst>
            <c:ext xmlns:c16="http://schemas.microsoft.com/office/drawing/2014/chart" uri="{C3380CC4-5D6E-409C-BE32-E72D297353CC}">
              <c16:uniqueId val="{00000001-FD5E-425E-969B-603A3B236B3D}"/>
            </c:ext>
          </c:extLst>
        </c:ser>
        <c:dLbls>
          <c:showLegendKey val="0"/>
          <c:showVal val="0"/>
          <c:showCatName val="0"/>
          <c:showSerName val="0"/>
          <c:showPercent val="0"/>
          <c:showBubbleSize val="0"/>
        </c:dLbls>
        <c:gapWidth val="50"/>
        <c:overlap val="100"/>
        <c:axId val="440295728"/>
        <c:axId val="440296120"/>
      </c:barChart>
      <c:catAx>
        <c:axId val="440295728"/>
        <c:scaling>
          <c:orientation val="minMax"/>
        </c:scaling>
        <c:delete val="0"/>
        <c:axPos val="b"/>
        <c:numFmt formatCode="General"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296120"/>
        <c:crosses val="autoZero"/>
        <c:auto val="1"/>
        <c:lblAlgn val="ctr"/>
        <c:lblOffset val="100"/>
        <c:noMultiLvlLbl val="0"/>
      </c:catAx>
      <c:valAx>
        <c:axId val="440296120"/>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crossAx val="440295728"/>
        <c:crosses val="autoZero"/>
        <c:crossBetween val="between"/>
        <c:majorUnit val="20"/>
      </c:valAx>
      <c:spPr>
        <a:noFill/>
        <a:ln>
          <a:noFill/>
        </a:ln>
        <a:effectLst/>
      </c:spPr>
    </c:plotArea>
    <c:legend>
      <c:legendPos val="b"/>
      <c:layout>
        <c:manualLayout>
          <c:xMode val="edge"/>
          <c:yMode val="edge"/>
          <c:x val="5.3097224274828568E-2"/>
          <c:y val="0.82985224677519664"/>
          <c:w val="0.89999995122519971"/>
          <c:h val="0.11429556538026329"/>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pPr/>
              <a:t>10/26/2018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pPr/>
              <a:t>‹#›</a:t>
            </a:fld>
            <a:endParaRPr lang="en-US"/>
          </a:p>
        </p:txBody>
      </p:sp>
    </p:spTree>
    <p:extLst>
      <p:ext uri="{BB962C8B-B14F-4D97-AF65-F5344CB8AC3E}">
        <p14:creationId xmlns:p14="http://schemas.microsoft.com/office/powerpoint/2010/main" val="1986550671"/>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a:t> Our financial journey in the past 5 years</a:t>
            </a:r>
            <a:r>
              <a:rPr lang="en-US" baseline="0" dirty="0"/>
              <a:t> has been a true reflection of our stellar capabilities</a:t>
            </a:r>
          </a:p>
          <a:p>
            <a:pPr>
              <a:buFont typeface="Wingdings" pitchFamily="2" charset="2"/>
              <a:buChar char="Ø"/>
            </a:pPr>
            <a:r>
              <a:rPr lang="en-US" baseline="0" dirty="0"/>
              <a:t>We have transformed ourselves from a ‘Network/Data center provider’ to a ‘cloud transformation partner’</a:t>
            </a:r>
          </a:p>
          <a:p>
            <a:pPr>
              <a:buFont typeface="Wingdings" pitchFamily="2" charset="2"/>
              <a:buChar char="Ø"/>
            </a:pPr>
            <a:r>
              <a:rPr lang="en-US" baseline="0" dirty="0"/>
              <a:t>We have grown by 19% over the past 5 years with a Y-O-Y growth of almost 20%</a:t>
            </a:r>
          </a:p>
          <a:p>
            <a:pPr>
              <a:buFont typeface="Wingdings" pitchFamily="2" charset="2"/>
              <a:buChar char="Ø"/>
            </a:pPr>
            <a:r>
              <a:rPr lang="en-US" baseline="0" dirty="0"/>
              <a:t>The share of revenue from our  DC centric IT services has grown over the years with the contribution rising from 34.3% in FY 2013-14 to almost 52% in FY 2017-18 </a:t>
            </a:r>
          </a:p>
          <a:p>
            <a:pPr>
              <a:buFont typeface="Wingdings" pitchFamily="2" charset="2"/>
              <a:buChar char="Ø"/>
            </a:pPr>
            <a:r>
              <a:rPr lang="en-US" baseline="0" dirty="0"/>
              <a:t> The bulk of our revenue comes from services with the services revenue being 12-20 times of our revenue from products</a:t>
            </a:r>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4</a:t>
            </a:fld>
            <a:endParaRPr lang="en-US" dirty="0"/>
          </a:p>
        </p:txBody>
      </p:sp>
    </p:spTree>
    <p:extLst>
      <p:ext uri="{BB962C8B-B14F-4D97-AF65-F5344CB8AC3E}">
        <p14:creationId xmlns:p14="http://schemas.microsoft.com/office/powerpoint/2010/main" val="422887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7</a:t>
            </a:fld>
            <a:endParaRPr lang="en-US"/>
          </a:p>
        </p:txBody>
      </p:sp>
    </p:spTree>
    <p:extLst>
      <p:ext uri="{BB962C8B-B14F-4D97-AF65-F5344CB8AC3E}">
        <p14:creationId xmlns:p14="http://schemas.microsoft.com/office/powerpoint/2010/main" val="369854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B5A46C-A1A7-4E9C-8330-2D54FC2AD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01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pPr/>
              <a:t>11</a:t>
            </a:fld>
            <a:endParaRPr lang="en-US"/>
          </a:p>
        </p:txBody>
      </p:sp>
    </p:spTree>
    <p:extLst>
      <p:ext uri="{BB962C8B-B14F-4D97-AF65-F5344CB8AC3E}">
        <p14:creationId xmlns:p14="http://schemas.microsoft.com/office/powerpoint/2010/main" val="427039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32</a:t>
            </a:fld>
            <a:endParaRPr lang="en-US" dirty="0"/>
          </a:p>
        </p:txBody>
      </p:sp>
    </p:spTree>
    <p:extLst>
      <p:ext uri="{BB962C8B-B14F-4D97-AF65-F5344CB8AC3E}">
        <p14:creationId xmlns:p14="http://schemas.microsoft.com/office/powerpoint/2010/main" val="152359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6829063"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6829062"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rgbClr val="595959"/>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0581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0581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46015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0581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0581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423673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0581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0581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3329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0581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0581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224879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37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3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37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6"/>
            <a:ext cx="7538400" cy="369322"/>
          </a:xfrm>
          <a:prstGeom prst="rect">
            <a:avLst/>
          </a:prstGeom>
        </p:spPr>
        <p:txBody>
          <a:bodyPr>
            <a:spAutoFit/>
          </a:bodyPr>
          <a:lstStyle>
            <a:lvl1pPr marL="0" marR="0" indent="0" algn="l" defTabSz="905811"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05811"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35823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6" tIns="34843" rIns="69686" bIns="34843"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7"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324000" y="970388"/>
            <a:ext cx="739298" cy="584775"/>
            <a:chOff x="324000" y="970388"/>
            <a:chExt cx="739298" cy="584775"/>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84775"/>
            </a:xfrm>
            <a:prstGeom prst="rect">
              <a:avLst/>
            </a:prstGeom>
            <a:noFill/>
          </p:spPr>
          <p:txBody>
            <a:bodyPr wrap="square" rtlCol="0">
              <a:spAutoFit/>
            </a:bodyPr>
            <a:lstStyle/>
            <a:p>
              <a:r>
                <a:rPr lang="en-US" sz="3200"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324000" y="1609779"/>
            <a:ext cx="776242" cy="584775"/>
            <a:chOff x="324000" y="1609779"/>
            <a:chExt cx="776242" cy="584775"/>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84775"/>
            </a:xfrm>
            <a:prstGeom prst="rect">
              <a:avLst/>
            </a:prstGeom>
            <a:noFill/>
          </p:spPr>
          <p:txBody>
            <a:bodyPr wrap="square" rtlCol="0">
              <a:spAutoFit/>
            </a:bodyPr>
            <a:lstStyle/>
            <a:p>
              <a:r>
                <a:rPr lang="en-US" sz="3200"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324000" y="2249170"/>
            <a:ext cx="776242" cy="584775"/>
            <a:chOff x="324000" y="2249170"/>
            <a:chExt cx="776242" cy="584775"/>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84775"/>
            </a:xfrm>
            <a:prstGeom prst="rect">
              <a:avLst/>
            </a:prstGeom>
            <a:noFill/>
          </p:spPr>
          <p:txBody>
            <a:bodyPr wrap="square" rtlCol="0">
              <a:spAutoFit/>
            </a:bodyPr>
            <a:lstStyle/>
            <a:p>
              <a:r>
                <a:rPr lang="en-US" sz="3200"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324000" y="2888561"/>
            <a:ext cx="776242" cy="584775"/>
            <a:chOff x="324000" y="2888561"/>
            <a:chExt cx="776242" cy="584775"/>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84775"/>
            </a:xfrm>
            <a:prstGeom prst="rect">
              <a:avLst/>
            </a:prstGeom>
            <a:noFill/>
          </p:spPr>
          <p:txBody>
            <a:bodyPr wrap="square" rtlCol="0">
              <a:spAutoFit/>
            </a:bodyPr>
            <a:lstStyle/>
            <a:p>
              <a:r>
                <a:rPr lang="en-US" sz="3200"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324000" y="3527952"/>
            <a:ext cx="869950" cy="584775"/>
            <a:chOff x="324000" y="3527952"/>
            <a:chExt cx="869950" cy="584775"/>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84775"/>
            </a:xfrm>
            <a:prstGeom prst="rect">
              <a:avLst/>
            </a:prstGeom>
            <a:noFill/>
          </p:spPr>
          <p:txBody>
            <a:bodyPr wrap="square" rtlCol="0">
              <a:spAutoFit/>
            </a:bodyPr>
            <a:lstStyle/>
            <a:p>
              <a:r>
                <a:rPr lang="en-US" sz="3200"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324000" y="4167342"/>
            <a:ext cx="869950" cy="584775"/>
            <a:chOff x="324000" y="4167342"/>
            <a:chExt cx="869950" cy="584775"/>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84775"/>
            </a:xfrm>
            <a:prstGeom prst="rect">
              <a:avLst/>
            </a:prstGeom>
            <a:noFill/>
          </p:spPr>
          <p:txBody>
            <a:bodyPr wrap="square" rtlCol="0">
              <a:spAutoFit/>
            </a:bodyPr>
            <a:lstStyle/>
            <a:p>
              <a:r>
                <a:rPr lang="en-US" sz="32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229100" y="1145558"/>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229100" y="1784949"/>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229100" y="2424340"/>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229100" y="3063731"/>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229100" y="3703122"/>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229100" y="4342512"/>
            <a:ext cx="4896862" cy="234434"/>
          </a:xfrm>
        </p:spPr>
        <p:txBody>
          <a:bodyPr rIns="0" bIns="0" anchor="ctr">
            <a:normAutofit/>
          </a:bodyPr>
          <a:lstStyle>
            <a:lvl1pPr marL="0" indent="0">
              <a:buNone/>
              <a:defRPr sz="1400"/>
            </a:lvl1pPr>
          </a:lstStyle>
          <a:p>
            <a:pPr lvl="0"/>
            <a:r>
              <a:rPr lang="en-US" dirty="0"/>
              <a:t>SECTION DIVIDER 6</a:t>
            </a:r>
          </a:p>
        </p:txBody>
      </p:sp>
    </p:spTree>
    <p:extLst>
      <p:ext uri="{BB962C8B-B14F-4D97-AF65-F5344CB8AC3E}">
        <p14:creationId xmlns:p14="http://schemas.microsoft.com/office/powerpoint/2010/main" val="20826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pPr/>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671" r:id="rId8"/>
    <p:sldLayoutId id="2147483700" r:id="rId9"/>
    <p:sldLayoutId id="2147483703" r:id="rId10"/>
    <p:sldLayoutId id="2147483704" r:id="rId11"/>
    <p:sldLayoutId id="2147483705" r:id="rId12"/>
    <p:sldLayoutId id="2147483707" r:id="rId13"/>
    <p:sldLayoutId id="2147483709" r:id="rId14"/>
    <p:sldLayoutId id="2147483710" r:id="rId15"/>
    <p:sldLayoutId id="2147483711" r:id="rId16"/>
    <p:sldLayoutId id="2147483712" r:id="rId17"/>
    <p:sldLayoutId id="2147483713" r:id="rId18"/>
    <p:sldLayoutId id="2147483714" r:id="rId19"/>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gif"/><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7" Type="http://schemas.openxmlformats.org/officeDocument/2006/relationships/image" Target="../media/image75.jpe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gif"/><Relationship Id="rId15" Type="http://schemas.openxmlformats.org/officeDocument/2006/relationships/image" Target="../media/image83.png"/><Relationship Id="rId23" Type="http://schemas.openxmlformats.org/officeDocument/2006/relationships/image" Target="../media/image91.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emf"/><Relationship Id="rId12" Type="http://schemas.openxmlformats.org/officeDocument/2006/relationships/image" Target="../media/image105.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jpeg"/><Relationship Id="rId14" Type="http://schemas.openxmlformats.org/officeDocument/2006/relationships/image" Target="../media/image10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9.gif"/><Relationship Id="rId20"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svg"/><Relationship Id="rId15" Type="http://schemas.openxmlformats.org/officeDocument/2006/relationships/image" Target="../media/image28.jpeg"/><Relationship Id="rId23" Type="http://schemas.openxmlformats.org/officeDocument/2006/relationships/image" Target="../media/image36.pn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C9FC8D1-D4DD-B449-ABA5-22A829D1C3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68008"/>
          </a:xfrm>
          <a:prstGeom prst="rect">
            <a:avLst/>
          </a:prstGeom>
        </p:spPr>
      </p:pic>
      <p:sp>
        <p:nvSpPr>
          <p:cNvPr id="5" name="Slide Number Placeholder 4">
            <a:extLst>
              <a:ext uri="{FF2B5EF4-FFF2-40B4-BE49-F238E27FC236}">
                <a16:creationId xmlns:a16="http://schemas.microsoft.com/office/drawing/2014/main" id="{88B76336-1FF3-46D2-8B48-68979308C064}"/>
              </a:ext>
            </a:extLst>
          </p:cNvPr>
          <p:cNvSpPr>
            <a:spLocks noGrp="1"/>
          </p:cNvSpPr>
          <p:nvPr>
            <p:ph type="sldNum" sz="quarter" idx="12"/>
          </p:nvPr>
        </p:nvSpPr>
        <p:spPr/>
        <p:txBody>
          <a:bodyPr/>
          <a:lstStyle/>
          <a:p>
            <a:fld id="{00A528DF-D215-450C-9DB5-2AB96B301B6B}" type="slidenum">
              <a:rPr lang="en-US" smtClean="0">
                <a:solidFill>
                  <a:prstClr val="black">
                    <a:tint val="75000"/>
                  </a:prstClr>
                </a:solidFill>
              </a:rPr>
              <a:pPr/>
              <a:t>1</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96C5A4CC-4CF7-42CB-9111-0C3D0EC69105}"/>
              </a:ext>
            </a:extLst>
          </p:cNvPr>
          <p:cNvSpPr/>
          <p:nvPr/>
        </p:nvSpPr>
        <p:spPr>
          <a:xfrm>
            <a:off x="0" y="3048058"/>
            <a:ext cx="7579360" cy="1719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3300887"/>
            <a:ext cx="5188572" cy="969496"/>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CAPABILITY PRESENTATION TO </a:t>
            </a:r>
            <a:br>
              <a:rPr lang="en-US" sz="2100" b="1" dirty="0">
                <a:solidFill>
                  <a:schemeClr val="accent1">
                    <a:lumMod val="50000"/>
                  </a:schemeClr>
                </a:solidFill>
                <a:latin typeface="+mn-lt"/>
              </a:rPr>
            </a:br>
            <a:r>
              <a:rPr lang="en-US" sz="2100" b="1" dirty="0">
                <a:solidFill>
                  <a:schemeClr val="accent1">
                    <a:lumMod val="50000"/>
                  </a:schemeClr>
                </a:solidFill>
                <a:latin typeface="+mn-lt"/>
              </a:rPr>
              <a:t>Securities and Exchange board of </a:t>
            </a:r>
          </a:p>
          <a:p>
            <a:pPr lvl="0">
              <a:defRPr/>
            </a:pPr>
            <a:r>
              <a:rPr lang="en-US" sz="2100" b="1" dirty="0">
                <a:solidFill>
                  <a:schemeClr val="accent1">
                    <a:lumMod val="50000"/>
                  </a:schemeClr>
                </a:solidFill>
                <a:latin typeface="+mn-lt"/>
              </a:rPr>
              <a:t>India</a:t>
            </a:r>
          </a:p>
        </p:txBody>
      </p:sp>
      <p:grpSp>
        <p:nvGrpSpPr>
          <p:cNvPr id="2"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Placeholder 2">
            <a:extLst>
              <a:ext uri="{FF2B5EF4-FFF2-40B4-BE49-F238E27FC236}">
                <a16:creationId xmlns:a16="http://schemas.microsoft.com/office/drawing/2014/main" id="{F3624EC4-EB48-42A7-B7F5-2A36078832AB}"/>
              </a:ext>
            </a:extLst>
          </p:cNvPr>
          <p:cNvSpPr txBox="1">
            <a:spLocks/>
          </p:cNvSpPr>
          <p:nvPr/>
        </p:nvSpPr>
        <p:spPr>
          <a:xfrm>
            <a:off x="5357099" y="8099653"/>
            <a:ext cx="2275325" cy="258532"/>
          </a:xfrm>
          <a:prstGeom prst="rect">
            <a:avLst/>
          </a:prstGeom>
        </p:spPr>
        <p:txBody>
          <a:bodyPr vert="horz" wrap="square" lIns="0" tIns="0" rIns="0" bIns="0" rtlCol="0" anchor="t" anchorCtr="0">
            <a:spAutoFit/>
          </a:bodyPr>
          <a:lstStyle>
            <a:lvl1pPr marL="0" indent="0" algn="l" defTabSz="1003960" rtl="0" eaLnBrk="1" latinLnBrk="0" hangingPunct="1">
              <a:lnSpc>
                <a:spcPct val="105000"/>
              </a:lnSpc>
              <a:spcBef>
                <a:spcPts val="1800"/>
              </a:spcBef>
              <a:buFont typeface="Arial" pitchFamily="34" charset="0"/>
              <a:buNone/>
              <a:tabLst>
                <a:tab pos="9348307" algn="r"/>
              </a:tabLst>
              <a:defRPr lang="en-US" sz="1400" b="1" kern="1200" dirty="0" smtClean="0">
                <a:solidFill>
                  <a:srgbClr val="666666"/>
                </a:solidFill>
                <a:latin typeface="+mn-lt"/>
                <a:ea typeface="+mn-ea"/>
                <a:cs typeface="+mn-cs"/>
              </a:defRPr>
            </a:lvl1pPr>
            <a:lvl2pPr marL="0" indent="0" algn="l" defTabSz="1003960" rtl="0" eaLnBrk="1" latinLnBrk="0" hangingPunct="1">
              <a:lnSpc>
                <a:spcPct val="105000"/>
              </a:lnSpc>
              <a:spcBef>
                <a:spcPts val="600"/>
              </a:spcBef>
              <a:buFont typeface="Arial" pitchFamily="34" charset="0"/>
              <a:buNone/>
              <a:tabLst>
                <a:tab pos="9348307" algn="r"/>
              </a:tabLst>
              <a:defRPr sz="1400" kern="1200">
                <a:solidFill>
                  <a:schemeClr val="tx2"/>
                </a:solidFill>
                <a:latin typeface="+mn-lt"/>
                <a:ea typeface="+mn-ea"/>
                <a:cs typeface="+mn-cs"/>
              </a:defRPr>
            </a:lvl2pPr>
            <a:lvl3pPr marL="360000" indent="-360000" algn="l" defTabSz="1003960" rtl="0" eaLnBrk="1" latinLnBrk="0" hangingPunct="1">
              <a:lnSpc>
                <a:spcPct val="105000"/>
              </a:lnSpc>
              <a:spcBef>
                <a:spcPts val="600"/>
              </a:spcBef>
              <a:buClr>
                <a:schemeClr val="tx2"/>
              </a:buClr>
              <a:buFont typeface="Garamond" pitchFamily="18" charset="0"/>
              <a:buChar char="►"/>
              <a:tabLst>
                <a:tab pos="9348307" algn="r"/>
              </a:tabLst>
              <a:defRPr sz="1200" kern="1200">
                <a:solidFill>
                  <a:schemeClr val="tx1"/>
                </a:solidFill>
                <a:latin typeface="+mn-lt"/>
                <a:ea typeface="+mn-ea"/>
                <a:cs typeface="+mn-cs"/>
              </a:defRPr>
            </a:lvl3pPr>
            <a:lvl4pPr marL="720000" indent="-360000"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4pPr>
            <a:lvl5pPr marL="1080000" indent="-358756" algn="l" defTabSz="1003960" rtl="0" eaLnBrk="1" latinLnBrk="0" hangingPunct="1">
              <a:lnSpc>
                <a:spcPct val="105000"/>
              </a:lnSpc>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5pPr>
            <a:lvl6pPr marL="144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6pPr>
            <a:lvl7pPr marL="1441244" indent="0" algn="l" defTabSz="1003960" rtl="0" eaLnBrk="1" latinLnBrk="0" hangingPunct="1">
              <a:spcBef>
                <a:spcPts val="600"/>
              </a:spcBef>
              <a:buClr>
                <a:schemeClr val="tx2"/>
              </a:buClr>
              <a:buFont typeface="Verdana" pitchFamily="34" charset="0"/>
              <a:buNone/>
              <a:tabLst>
                <a:tab pos="9348307" algn="r"/>
              </a:tabLst>
              <a:defRPr sz="1200" kern="1200" baseline="0">
                <a:solidFill>
                  <a:schemeClr val="tx1"/>
                </a:solidFill>
                <a:latin typeface="+mn-lt"/>
                <a:ea typeface="+mn-ea"/>
                <a:cs typeface="+mn-cs"/>
              </a:defRPr>
            </a:lvl7pPr>
            <a:lvl8pPr marL="2160000" indent="-360345" algn="l" defTabSz="1003960" rtl="0" eaLnBrk="1" latinLnBrk="0" hangingPunct="1">
              <a:spcBef>
                <a:spcPts val="600"/>
              </a:spcBef>
              <a:buClr>
                <a:schemeClr val="tx2"/>
              </a:buClr>
              <a:buFont typeface="Verdana" pitchFamily="34" charset="0"/>
              <a:buChar char="―"/>
              <a:tabLst>
                <a:tab pos="9348307" algn="r"/>
              </a:tabLst>
              <a:defRPr sz="1200" kern="1200" baseline="0">
                <a:solidFill>
                  <a:schemeClr val="tx1"/>
                </a:solidFill>
                <a:latin typeface="+mn-lt"/>
                <a:ea typeface="+mn-ea"/>
                <a:cs typeface="+mn-cs"/>
              </a:defRPr>
            </a:lvl8pPr>
            <a:lvl9pPr marL="2520000" indent="-358756" algn="l" defTabSz="1003960" rtl="0" eaLnBrk="1" latinLnBrk="0" hangingPunct="1">
              <a:spcBef>
                <a:spcPts val="600"/>
              </a:spcBef>
              <a:buClr>
                <a:schemeClr val="tx2"/>
              </a:buClr>
              <a:buFont typeface="Verdana" pitchFamily="34" charset="0"/>
              <a:buChar char="―"/>
              <a:tabLst>
                <a:tab pos="9348307" algn="r"/>
              </a:tabLst>
              <a:defRPr sz="1200" kern="1200">
                <a:solidFill>
                  <a:schemeClr val="tx1"/>
                </a:solidFill>
                <a:latin typeface="+mn-lt"/>
                <a:ea typeface="+mn-ea"/>
                <a:cs typeface="+mn-cs"/>
              </a:defRPr>
            </a:lvl9pPr>
          </a:lstStyle>
          <a:p>
            <a:pPr>
              <a:spcBef>
                <a:spcPts val="720"/>
              </a:spcBef>
            </a:pPr>
            <a:r>
              <a:rPr lang="en-US" sz="1600" dirty="0">
                <a:solidFill>
                  <a:schemeClr val="tx1">
                    <a:lumMod val="75000"/>
                    <a:lumOff val="25000"/>
                  </a:schemeClr>
                </a:solidFill>
                <a:latin typeface="Trebuchet MS" panose="020B0603020202020204" pitchFamily="34" charset="0"/>
              </a:rPr>
              <a:t>Oct‘18</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3000853"/>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3000853"/>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3000853"/>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3000853"/>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4727173"/>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85160C2-2F3B-4E68-8E00-F4385F86501C}"/>
              </a:ext>
            </a:extLst>
          </p:cNvPr>
          <p:cNvSpPr/>
          <p:nvPr/>
        </p:nvSpPr>
        <p:spPr>
          <a:xfrm>
            <a:off x="5091313" y="3275201"/>
            <a:ext cx="20573" cy="126492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50" name="Picture 2" descr="Securities and Exchange Board of In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643" y="3656601"/>
            <a:ext cx="2273947" cy="29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9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3207685"/>
              </p:ext>
            </p:extLst>
          </p:nvPr>
        </p:nvGraphicFramePr>
        <p:xfrm>
          <a:off x="323850" y="1023937"/>
          <a:ext cx="8496300" cy="3671883"/>
        </p:xfrm>
        <a:graphic>
          <a:graphicData uri="http://schemas.openxmlformats.org/drawingml/2006/table">
            <a:tbl>
              <a:tblPr firstRow="1" bandRow="1">
                <a:effectLst/>
              </a:tblPr>
              <a:tblGrid>
                <a:gridCol w="948438">
                  <a:extLst>
                    <a:ext uri="{9D8B030D-6E8A-4147-A177-3AD203B41FA5}">
                      <a16:colId xmlns:a16="http://schemas.microsoft.com/office/drawing/2014/main" val="20000"/>
                    </a:ext>
                  </a:extLst>
                </a:gridCol>
                <a:gridCol w="1787502">
                  <a:extLst>
                    <a:ext uri="{9D8B030D-6E8A-4147-A177-3AD203B41FA5}">
                      <a16:colId xmlns:a16="http://schemas.microsoft.com/office/drawing/2014/main" val="20001"/>
                    </a:ext>
                  </a:extLst>
                </a:gridCol>
                <a:gridCol w="960060">
                  <a:extLst>
                    <a:ext uri="{9D8B030D-6E8A-4147-A177-3AD203B41FA5}">
                      <a16:colId xmlns:a16="http://schemas.microsoft.com/office/drawing/2014/main" val="20002"/>
                    </a:ext>
                  </a:extLst>
                </a:gridCol>
                <a:gridCol w="960060">
                  <a:extLst>
                    <a:ext uri="{9D8B030D-6E8A-4147-A177-3AD203B41FA5}">
                      <a16:colId xmlns:a16="http://schemas.microsoft.com/office/drawing/2014/main" val="20003"/>
                    </a:ext>
                  </a:extLst>
                </a:gridCol>
                <a:gridCol w="960060">
                  <a:extLst>
                    <a:ext uri="{9D8B030D-6E8A-4147-A177-3AD203B41FA5}">
                      <a16:colId xmlns:a16="http://schemas.microsoft.com/office/drawing/2014/main" val="20004"/>
                    </a:ext>
                  </a:extLst>
                </a:gridCol>
                <a:gridCol w="960060">
                  <a:extLst>
                    <a:ext uri="{9D8B030D-6E8A-4147-A177-3AD203B41FA5}">
                      <a16:colId xmlns:a16="http://schemas.microsoft.com/office/drawing/2014/main" val="20005"/>
                    </a:ext>
                  </a:extLst>
                </a:gridCol>
                <a:gridCol w="960060">
                  <a:extLst>
                    <a:ext uri="{9D8B030D-6E8A-4147-A177-3AD203B41FA5}">
                      <a16:colId xmlns:a16="http://schemas.microsoft.com/office/drawing/2014/main" val="20006"/>
                    </a:ext>
                  </a:extLst>
                </a:gridCol>
                <a:gridCol w="960060">
                  <a:extLst>
                    <a:ext uri="{9D8B030D-6E8A-4147-A177-3AD203B41FA5}">
                      <a16:colId xmlns:a16="http://schemas.microsoft.com/office/drawing/2014/main" val="20007"/>
                    </a:ext>
                  </a:extLst>
                </a:gridCol>
              </a:tblGrid>
              <a:tr h="368596">
                <a:tc>
                  <a:txBody>
                    <a:bodyPr/>
                    <a:lstStyle/>
                    <a:p>
                      <a:pPr algn="l" rtl="0" fontAlgn="t"/>
                      <a:r>
                        <a:rPr lang="en-US" sz="900" b="1" i="0" u="none" strike="noStrike" dirty="0">
                          <a:solidFill>
                            <a:schemeClr val="bg1"/>
                          </a:solidFill>
                          <a:latin typeface="+mn-lt"/>
                          <a:cs typeface="Arial" panose="020B0604020202020204" pitchFamily="34" charset="0"/>
                        </a:rPr>
                        <a:t>VERTICAL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t"/>
                      <a:r>
                        <a:rPr lang="en-US" sz="900" b="1" i="0" u="none" strike="noStrike" dirty="0">
                          <a:solidFill>
                            <a:schemeClr val="bg1"/>
                          </a:solidFill>
                          <a:latin typeface="+mn-lt"/>
                          <a:cs typeface="Arial" panose="020B0604020202020204" pitchFamily="34" charset="0"/>
                        </a:rPr>
                        <a:t>REFERENCE CUSTOMERS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TRANSITION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DC/DR</a:t>
                      </a:r>
                      <a:br>
                        <a:rPr lang="en-US" sz="900" b="1" i="0" u="none" strike="noStrike" dirty="0">
                          <a:solidFill>
                            <a:schemeClr val="bg1"/>
                          </a:solidFill>
                          <a:latin typeface="+mn-lt"/>
                          <a:cs typeface="Arial" panose="020B0604020202020204" pitchFamily="34" charset="0"/>
                        </a:rPr>
                      </a:br>
                      <a:r>
                        <a:rPr lang="en-US" sz="900" b="1" i="0" u="none" strike="noStrike" dirty="0">
                          <a:solidFill>
                            <a:schemeClr val="bg1"/>
                          </a:solidFill>
                          <a:latin typeface="+mn-lt"/>
                          <a:cs typeface="Arial" panose="020B0604020202020204" pitchFamily="34" charset="0"/>
                        </a:rPr>
                        <a:t>HOSTING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 IT INFRA/ PRIVATE 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DR IT INFRA/DRAAS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MANAGED SERVICES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30372">
                <a:tc>
                  <a:txBody>
                    <a:bodyPr/>
                    <a:lstStyle/>
                    <a:p>
                      <a:pPr algn="l" rtl="0" fontAlgn="ctr"/>
                      <a:r>
                        <a:rPr lang="en-US" sz="900" b="0" i="0" u="none" strike="noStrike" dirty="0">
                          <a:solidFill>
                            <a:srgbClr val="595959"/>
                          </a:solidFill>
                          <a:latin typeface="+mj-lt"/>
                          <a:cs typeface="Arial" panose="020B0604020202020204" pitchFamily="34" charset="0"/>
                        </a:rPr>
                        <a:t>Insurance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900" b="0" i="0" u="none" strike="noStrike" dirty="0">
                          <a:solidFill>
                            <a:srgbClr val="595959"/>
                          </a:solidFill>
                          <a:latin typeface="+mj-lt"/>
                          <a:cs typeface="Arial" panose="020B0604020202020204" pitchFamily="34" charset="0"/>
                        </a:rPr>
                        <a:t>Max Bupa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372">
                <a:tc>
                  <a:txBody>
                    <a:bodyPr/>
                    <a:lstStyle/>
                    <a:p>
                      <a:pPr algn="l" rtl="0" fontAlgn="ctr"/>
                      <a:r>
                        <a:rPr lang="en-US" sz="900" b="0" i="0" u="none" strike="noStrike" dirty="0">
                          <a:solidFill>
                            <a:srgbClr val="595959"/>
                          </a:solidFill>
                          <a:latin typeface="+mj-lt"/>
                          <a:cs typeface="Arial" panose="020B0604020202020204" pitchFamily="34" charset="0"/>
                        </a:rPr>
                        <a:t>Financial Ins.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900" b="0" i="0" u="none" strike="noStrike" dirty="0">
                          <a:solidFill>
                            <a:srgbClr val="595959"/>
                          </a:solidFill>
                          <a:latin typeface="+mj-lt"/>
                          <a:cs typeface="Arial" panose="020B0604020202020204" pitchFamily="34" charset="0"/>
                        </a:rPr>
                        <a:t>LIC housing finance corporation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372">
                <a:tc rowSpan="8">
                  <a:txBody>
                    <a:bodyPr/>
                    <a:lstStyle/>
                    <a:p>
                      <a:pPr algn="l" rtl="0" fontAlgn="ctr"/>
                      <a:r>
                        <a:rPr lang="en-US" sz="900" b="0" i="0" u="none" strike="noStrike" dirty="0">
                          <a:solidFill>
                            <a:srgbClr val="595959"/>
                          </a:solidFill>
                          <a:latin typeface="+mj-lt"/>
                          <a:cs typeface="Arial" panose="020B0604020202020204" pitchFamily="34" charset="0"/>
                        </a:rPr>
                        <a:t>Insurance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900" b="0" i="0" u="none" strike="noStrike" dirty="0">
                          <a:solidFill>
                            <a:srgbClr val="595959"/>
                          </a:solidFill>
                          <a:latin typeface="+mj-lt"/>
                          <a:cs typeface="Arial" panose="020B0604020202020204" pitchFamily="34" charset="0"/>
                        </a:rPr>
                        <a:t>Avantha Ergo Life Insurance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Max Life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8596">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Tata AIG Life Insurance Company Ltd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HDFC Life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Apollo DKV Insurance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8596">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Aviva Life Insurance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p>
                      <a:pPr algn="r" rtl="0" fontAlgn="b"/>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2375">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Star Union Daichi Life Insurance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Health</a:t>
                      </a:r>
                      <a:r>
                        <a:rPr lang="en-US" sz="900" b="0" i="0" u="none" strike="noStrike" baseline="0" dirty="0">
                          <a:solidFill>
                            <a:srgbClr val="595959"/>
                          </a:solidFill>
                          <a:latin typeface="+mj-lt"/>
                          <a:cs typeface="Arial" panose="020B0604020202020204" pitchFamily="34" charset="0"/>
                        </a:rPr>
                        <a:t> Insurance TPA</a:t>
                      </a:r>
                      <a:endParaRPr lang="en-US" sz="900" b="0" i="0" u="none" strike="noStrike" dirty="0">
                        <a:solidFill>
                          <a:srgbClr val="595959"/>
                        </a:solidFill>
                        <a:latin typeface="+mj-lt"/>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0372">
                <a:tc rowSpan="3">
                  <a:txBody>
                    <a:bodyPr/>
                    <a:lstStyle/>
                    <a:p>
                      <a:pPr algn="l" rtl="0" fontAlgn="ctr"/>
                      <a:r>
                        <a:rPr lang="en-US" sz="900" b="0" i="0" u="none" strike="noStrike" dirty="0">
                          <a:solidFill>
                            <a:srgbClr val="595959"/>
                          </a:solidFill>
                          <a:latin typeface="+mj-lt"/>
                          <a:cs typeface="Arial" panose="020B0604020202020204" pitchFamily="34" charset="0"/>
                        </a:rPr>
                        <a:t>Payment Gateway</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US" sz="900" b="0" i="0" u="none" strike="noStrike" dirty="0">
                          <a:solidFill>
                            <a:srgbClr val="595959"/>
                          </a:solidFill>
                          <a:latin typeface="+mj-lt"/>
                          <a:cs typeface="Arial" panose="020B0604020202020204" pitchFamily="34" charset="0"/>
                        </a:rPr>
                        <a:t>Billdesk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Paytm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0372">
                <a:tc vMerge="1">
                  <a:txBody>
                    <a:bodyPr/>
                    <a:lstStyle/>
                    <a:p>
                      <a:pPr algn="l" rtl="0" fontAlgn="ctr"/>
                      <a:endParaRPr lang="en-US" sz="1400" b="0" i="0" u="none" strike="noStrike" dirty="0">
                        <a:solidFill>
                          <a:srgbClr val="000000"/>
                        </a:solidFill>
                        <a:latin typeface="Trebuchet MS"/>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j-lt"/>
                          <a:cs typeface="Arial" panose="020B0604020202020204" pitchFamily="34" charset="0"/>
                        </a:rPr>
                        <a:t>YouFirst Money Express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itle 3">
            <a:extLst>
              <a:ext uri="{FF2B5EF4-FFF2-40B4-BE49-F238E27FC236}">
                <a16:creationId xmlns:a16="http://schemas.microsoft.com/office/drawing/2014/main" id="{27734B82-61C7-4BD9-B734-AB0AF2D73227}"/>
              </a:ext>
            </a:extLst>
          </p:cNvPr>
          <p:cNvSpPr>
            <a:spLocks noGrp="1"/>
          </p:cNvSpPr>
          <p:nvPr>
            <p:ph type="title"/>
          </p:nvPr>
        </p:nvSpPr>
        <p:spPr>
          <a:xfrm>
            <a:off x="324000" y="367273"/>
            <a:ext cx="7537450" cy="369322"/>
          </a:xfrm>
        </p:spPr>
        <p:txBody>
          <a:bodyPr/>
          <a:lstStyle/>
          <a:p>
            <a:r>
              <a:rPr lang="en-US" dirty="0"/>
              <a:t>KEY REFERENCES- PRIVATE BFSI (1/1)</a:t>
            </a:r>
            <a:endParaRPr lang="en-IN" dirty="0"/>
          </a:p>
        </p:txBody>
      </p:sp>
    </p:spTree>
    <p:extLst>
      <p:ext uri="{BB962C8B-B14F-4D97-AF65-F5344CB8AC3E}">
        <p14:creationId xmlns:p14="http://schemas.microsoft.com/office/powerpoint/2010/main" val="141679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05820819"/>
              </p:ext>
            </p:extLst>
          </p:nvPr>
        </p:nvGraphicFramePr>
        <p:xfrm>
          <a:off x="323850" y="1023939"/>
          <a:ext cx="8496300" cy="3671889"/>
        </p:xfrm>
        <a:graphic>
          <a:graphicData uri="http://schemas.openxmlformats.org/drawingml/2006/table">
            <a:tbl>
              <a:tblPr firstRow="1" bandRow="1">
                <a:effectLst/>
              </a:tblPr>
              <a:tblGrid>
                <a:gridCol w="863680">
                  <a:extLst>
                    <a:ext uri="{9D8B030D-6E8A-4147-A177-3AD203B41FA5}">
                      <a16:colId xmlns:a16="http://schemas.microsoft.com/office/drawing/2014/main" val="20000"/>
                    </a:ext>
                  </a:extLst>
                </a:gridCol>
                <a:gridCol w="1872260">
                  <a:extLst>
                    <a:ext uri="{9D8B030D-6E8A-4147-A177-3AD203B41FA5}">
                      <a16:colId xmlns:a16="http://schemas.microsoft.com/office/drawing/2014/main" val="20001"/>
                    </a:ext>
                  </a:extLst>
                </a:gridCol>
                <a:gridCol w="1223323">
                  <a:extLst>
                    <a:ext uri="{9D8B030D-6E8A-4147-A177-3AD203B41FA5}">
                      <a16:colId xmlns:a16="http://schemas.microsoft.com/office/drawing/2014/main" val="20002"/>
                    </a:ext>
                  </a:extLst>
                </a:gridCol>
                <a:gridCol w="834397">
                  <a:extLst>
                    <a:ext uri="{9D8B030D-6E8A-4147-A177-3AD203B41FA5}">
                      <a16:colId xmlns:a16="http://schemas.microsoft.com/office/drawing/2014/main" val="20003"/>
                    </a:ext>
                  </a:extLst>
                </a:gridCol>
                <a:gridCol w="1047547">
                  <a:extLst>
                    <a:ext uri="{9D8B030D-6E8A-4147-A177-3AD203B41FA5}">
                      <a16:colId xmlns:a16="http://schemas.microsoft.com/office/drawing/2014/main" val="20004"/>
                    </a:ext>
                  </a:extLst>
                </a:gridCol>
                <a:gridCol w="944033">
                  <a:extLst>
                    <a:ext uri="{9D8B030D-6E8A-4147-A177-3AD203B41FA5}">
                      <a16:colId xmlns:a16="http://schemas.microsoft.com/office/drawing/2014/main" val="20005"/>
                    </a:ext>
                  </a:extLst>
                </a:gridCol>
                <a:gridCol w="615913">
                  <a:extLst>
                    <a:ext uri="{9D8B030D-6E8A-4147-A177-3AD203B41FA5}">
                      <a16:colId xmlns:a16="http://schemas.microsoft.com/office/drawing/2014/main" val="20006"/>
                    </a:ext>
                  </a:extLst>
                </a:gridCol>
                <a:gridCol w="1095147">
                  <a:extLst>
                    <a:ext uri="{9D8B030D-6E8A-4147-A177-3AD203B41FA5}">
                      <a16:colId xmlns:a16="http://schemas.microsoft.com/office/drawing/2014/main" val="20007"/>
                    </a:ext>
                  </a:extLst>
                </a:gridCol>
              </a:tblGrid>
              <a:tr h="367189">
                <a:tc>
                  <a:txBody>
                    <a:bodyPr/>
                    <a:lstStyle/>
                    <a:p>
                      <a:pPr algn="l" rtl="0" fontAlgn="t"/>
                      <a:r>
                        <a:rPr lang="en-US" sz="900" b="1" i="0" u="none" strike="noStrike" dirty="0">
                          <a:solidFill>
                            <a:schemeClr val="bg1"/>
                          </a:solidFill>
                          <a:latin typeface="+mn-lt"/>
                          <a:cs typeface="Arial" panose="020B0604020202020204" pitchFamily="34" charset="0"/>
                        </a:rPr>
                        <a:t>VERTICAL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rtl="0" fontAlgn="t"/>
                      <a:r>
                        <a:rPr lang="en-US" sz="900" b="1" i="0" u="none" strike="noStrike" dirty="0">
                          <a:solidFill>
                            <a:schemeClr val="bg1"/>
                          </a:solidFill>
                          <a:latin typeface="+mn-lt"/>
                          <a:cs typeface="Arial" panose="020B0604020202020204" pitchFamily="34" charset="0"/>
                        </a:rPr>
                        <a:t>REFERENCE CUSTOMERS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TRANSITION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DC/DR HOSTING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 IT INFRA/ PRIVATE 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DR IT INFRA/DRAAS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MANAGED SERVICES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67189">
                <a:tc rowSpan="12">
                  <a:txBody>
                    <a:bodyPr/>
                    <a:lstStyle/>
                    <a:p>
                      <a:pPr algn="l" rtl="0" fontAlgn="ctr"/>
                      <a:r>
                        <a:rPr lang="en-US" sz="900" b="0" i="0" u="none" strike="noStrike" dirty="0">
                          <a:solidFill>
                            <a:srgbClr val="595959"/>
                          </a:solidFill>
                          <a:latin typeface="+mn-lt"/>
                          <a:cs typeface="Arial" panose="020B0604020202020204" pitchFamily="34" charset="0"/>
                        </a:rPr>
                        <a:t>Banking</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r>
                        <a:rPr lang="en-US" sz="900" b="0" i="0" u="none" strike="noStrike" dirty="0">
                          <a:solidFill>
                            <a:srgbClr val="595959"/>
                          </a:solidFill>
                          <a:latin typeface="+mn-lt"/>
                          <a:cs typeface="Arial" panose="020B0604020202020204" pitchFamily="34" charset="0"/>
                        </a:rPr>
                        <a:t>IndiaIdeas.com Ltd (BillDesk Payment Gateway)</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7189">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The Thane District Central Co-op Bank Ltd.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9493">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Fedbank Financial Services Ltd.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9493">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Bombay Mercantile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9493">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Axis Bank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9493">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J&amp;K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29493">
                <a:tc vMerge="1">
                  <a:txBody>
                    <a:bodyPr/>
                    <a:lstStyle/>
                    <a:p>
                      <a:endParaRPr lang="en-US"/>
                    </a:p>
                  </a:txBody>
                  <a:tcPr/>
                </a:tc>
                <a:tc>
                  <a:txBody>
                    <a:bodyPr/>
                    <a:lstStyle/>
                    <a:p>
                      <a:pPr algn="l" rtl="0" fontAlgn="b"/>
                      <a:r>
                        <a:rPr lang="en-US" sz="900" b="0" i="0" u="none" strike="noStrike" dirty="0">
                          <a:solidFill>
                            <a:srgbClr val="595959"/>
                          </a:solidFill>
                          <a:latin typeface="+mn-lt"/>
                          <a:cs typeface="Arial" panose="020B0604020202020204" pitchFamily="34" charset="0"/>
                        </a:rPr>
                        <a:t>Yes Bank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29493">
                <a:tc vMerge="1">
                  <a:txBody>
                    <a:bodyPr/>
                    <a:lstStyle/>
                    <a:p>
                      <a:pPr algn="l" rtl="0" fontAlgn="ctr"/>
                      <a:endParaRPr lang="en-US" sz="1400" b="0" i="0" u="none" strike="noStrike" dirty="0">
                        <a:solidFill>
                          <a:srgbClr val="000000"/>
                        </a:solidFill>
                        <a:latin typeface="Trebuchet MS"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n-lt"/>
                          <a:cs typeface="Arial" panose="020B0604020202020204" pitchFamily="34" charset="0"/>
                        </a:rPr>
                        <a:t>The Hindustan Co-op Bank Ltd.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9493">
                <a:tc vMerge="1">
                  <a:txBody>
                    <a:bodyPr/>
                    <a:lstStyle/>
                    <a:p>
                      <a:pPr algn="l" rtl="0" fontAlgn="ctr"/>
                      <a:endParaRPr lang="en-US" sz="1400" b="0" i="0" u="none" strike="noStrike" dirty="0">
                        <a:solidFill>
                          <a:srgbClr val="000000"/>
                        </a:solidFill>
                        <a:latin typeface="Trebuchet MS"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n-lt"/>
                          <a:cs typeface="Arial" panose="020B0604020202020204" pitchFamily="34" charset="0"/>
                        </a:rPr>
                        <a:t>Corporation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7189">
                <a:tc vMerge="1">
                  <a:txBody>
                    <a:bodyPr/>
                    <a:lstStyle/>
                    <a:p>
                      <a:pPr algn="l" rtl="0" fontAlgn="ctr"/>
                      <a:endParaRPr lang="en-US" sz="1400" b="0" i="0" u="none" strike="noStrike" dirty="0">
                        <a:solidFill>
                          <a:srgbClr val="000000"/>
                        </a:solidFill>
                        <a:latin typeface="Trebuchet MS"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n-lt"/>
                          <a:cs typeface="Arial" panose="020B0604020202020204" pitchFamily="34" charset="0"/>
                        </a:rPr>
                        <a:t>The Nagaland State Co-operative Bank Ltd.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7189">
                <a:tc vMerge="1">
                  <a:txBody>
                    <a:bodyPr/>
                    <a:lstStyle/>
                    <a:p>
                      <a:pPr algn="l" rtl="0" fontAlgn="ctr"/>
                      <a:endParaRPr lang="en-US" sz="1400" b="0" i="0" u="none" strike="noStrike" dirty="0">
                        <a:solidFill>
                          <a:srgbClr val="000000"/>
                        </a:solidFill>
                        <a:latin typeface="Trebuchet MS"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n-lt"/>
                          <a:cs typeface="Arial" panose="020B0604020202020204" pitchFamily="34" charset="0"/>
                        </a:rPr>
                        <a:t>Bassein Catholic Co-operative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9493">
                <a:tc vMerge="1">
                  <a:txBody>
                    <a:bodyPr/>
                    <a:lstStyle/>
                    <a:p>
                      <a:pPr algn="l" rtl="0" fontAlgn="ctr"/>
                      <a:endParaRPr lang="en-US" sz="1400" b="0" i="0" u="none" strike="noStrike" dirty="0">
                        <a:solidFill>
                          <a:srgbClr val="000000"/>
                        </a:solidFill>
                        <a:latin typeface="Trebuchet MS"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b"/>
                      <a:r>
                        <a:rPr lang="en-US" sz="900" b="0" i="0" u="none" strike="noStrike" dirty="0">
                          <a:solidFill>
                            <a:srgbClr val="595959"/>
                          </a:solidFill>
                          <a:latin typeface="+mn-lt"/>
                          <a:cs typeface="Arial" panose="020B0604020202020204" pitchFamily="34" charset="0"/>
                        </a:rPr>
                        <a:t>Citizen Co-operative Bank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533EB7C1-6139-4676-A2C2-DFE7FDAC950E}"/>
              </a:ext>
            </a:extLst>
          </p:cNvPr>
          <p:cNvSpPr>
            <a:spLocks noGrp="1"/>
          </p:cNvSpPr>
          <p:nvPr>
            <p:ph type="title"/>
          </p:nvPr>
        </p:nvSpPr>
        <p:spPr>
          <a:xfrm>
            <a:off x="324000" y="367273"/>
            <a:ext cx="7537450" cy="369322"/>
          </a:xfrm>
        </p:spPr>
        <p:txBody>
          <a:bodyPr/>
          <a:lstStyle/>
          <a:p>
            <a:r>
              <a:rPr lang="en-US" dirty="0"/>
              <a:t>Key References – Private (BFSI) (2/2)</a:t>
            </a:r>
            <a:endParaRPr lang="en-IN" dirty="0"/>
          </a:p>
        </p:txBody>
      </p:sp>
    </p:spTree>
    <p:extLst>
      <p:ext uri="{BB962C8B-B14F-4D97-AF65-F5344CB8AC3E}">
        <p14:creationId xmlns:p14="http://schemas.microsoft.com/office/powerpoint/2010/main" val="2643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7766733"/>
              </p:ext>
            </p:extLst>
          </p:nvPr>
        </p:nvGraphicFramePr>
        <p:xfrm>
          <a:off x="323850" y="1023937"/>
          <a:ext cx="8496300" cy="3577384"/>
        </p:xfrm>
        <a:graphic>
          <a:graphicData uri="http://schemas.openxmlformats.org/drawingml/2006/table">
            <a:tbl>
              <a:tblPr firstRow="1" bandRow="1">
                <a:effectLst/>
              </a:tblPr>
              <a:tblGrid>
                <a:gridCol w="1069464">
                  <a:extLst>
                    <a:ext uri="{9D8B030D-6E8A-4147-A177-3AD203B41FA5}">
                      <a16:colId xmlns:a16="http://schemas.microsoft.com/office/drawing/2014/main" val="20001"/>
                    </a:ext>
                  </a:extLst>
                </a:gridCol>
                <a:gridCol w="1946973">
                  <a:extLst>
                    <a:ext uri="{9D8B030D-6E8A-4147-A177-3AD203B41FA5}">
                      <a16:colId xmlns:a16="http://schemas.microsoft.com/office/drawing/2014/main" val="20008"/>
                    </a:ext>
                  </a:extLst>
                </a:gridCol>
                <a:gridCol w="942826">
                  <a:extLst>
                    <a:ext uri="{9D8B030D-6E8A-4147-A177-3AD203B41FA5}">
                      <a16:colId xmlns:a16="http://schemas.microsoft.com/office/drawing/2014/main" val="20002"/>
                    </a:ext>
                  </a:extLst>
                </a:gridCol>
                <a:gridCol w="834398">
                  <a:extLst>
                    <a:ext uri="{9D8B030D-6E8A-4147-A177-3AD203B41FA5}">
                      <a16:colId xmlns:a16="http://schemas.microsoft.com/office/drawing/2014/main" val="20003"/>
                    </a:ext>
                  </a:extLst>
                </a:gridCol>
                <a:gridCol w="969563">
                  <a:extLst>
                    <a:ext uri="{9D8B030D-6E8A-4147-A177-3AD203B41FA5}">
                      <a16:colId xmlns:a16="http://schemas.microsoft.com/office/drawing/2014/main" val="20004"/>
                    </a:ext>
                  </a:extLst>
                </a:gridCol>
                <a:gridCol w="907831">
                  <a:extLst>
                    <a:ext uri="{9D8B030D-6E8A-4147-A177-3AD203B41FA5}">
                      <a16:colId xmlns:a16="http://schemas.microsoft.com/office/drawing/2014/main" val="20005"/>
                    </a:ext>
                  </a:extLst>
                </a:gridCol>
                <a:gridCol w="730098">
                  <a:extLst>
                    <a:ext uri="{9D8B030D-6E8A-4147-A177-3AD203B41FA5}">
                      <a16:colId xmlns:a16="http://schemas.microsoft.com/office/drawing/2014/main" val="20006"/>
                    </a:ext>
                  </a:extLst>
                </a:gridCol>
                <a:gridCol w="1095147">
                  <a:extLst>
                    <a:ext uri="{9D8B030D-6E8A-4147-A177-3AD203B41FA5}">
                      <a16:colId xmlns:a16="http://schemas.microsoft.com/office/drawing/2014/main" val="20007"/>
                    </a:ext>
                  </a:extLst>
                </a:gridCol>
              </a:tblGrid>
              <a:tr h="367200">
                <a:tc>
                  <a:txBody>
                    <a:bodyPr/>
                    <a:lstStyle/>
                    <a:p>
                      <a:pPr algn="l" rtl="0" fontAlgn="t"/>
                      <a:r>
                        <a:rPr lang="en-US" sz="900" b="1" i="0" u="none" strike="noStrike" dirty="0">
                          <a:solidFill>
                            <a:schemeClr val="bg1"/>
                          </a:solidFill>
                          <a:latin typeface="+mn-lt"/>
                          <a:cs typeface="Arial" panose="020B0604020202020204" pitchFamily="34" charset="0"/>
                        </a:rPr>
                        <a:t>VERTICAL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900" b="1" i="0" u="none" strike="noStrike" dirty="0">
                          <a:solidFill>
                            <a:schemeClr val="bg1"/>
                          </a:solidFill>
                          <a:latin typeface="+mn-lt"/>
                          <a:cs typeface="Arial" panose="020B0604020202020204" pitchFamily="34" charset="0"/>
                        </a:rPr>
                        <a:t>REFERENCE CUSTOMERS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TRANSITION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DC/DR HOSTING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DC IT INFRA/ PRIVATE 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DR IT INFRA/DRAAS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CLOUD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rtl="0" fontAlgn="t"/>
                      <a:r>
                        <a:rPr lang="en-US" sz="900" b="1" i="0" u="none" strike="noStrike" dirty="0">
                          <a:solidFill>
                            <a:schemeClr val="bg1"/>
                          </a:solidFill>
                          <a:latin typeface="+mn-lt"/>
                          <a:cs typeface="Arial" panose="020B0604020202020204" pitchFamily="34" charset="0"/>
                        </a:rPr>
                        <a:t>MANAGED SERVICES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58584">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mn-lt"/>
                          <a:cs typeface="Arial" panose="020B0604020202020204" pitchFamily="34" charset="0"/>
                        </a:rPr>
                        <a:t>Insurance</a:t>
                      </a:r>
                    </a:p>
                    <a:p>
                      <a:pPr algn="l" rtl="0" fontAlgn="ctr"/>
                      <a:endParaRPr lang="en-US" sz="900" b="0" i="0" u="none" strike="noStrike" dirty="0">
                        <a:solidFill>
                          <a:srgbClr val="595959"/>
                        </a:solidFill>
                        <a:latin typeface="+mn-lt"/>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900" b="0" i="0" u="none" strike="noStrike" dirty="0">
                          <a:solidFill>
                            <a:srgbClr val="595959"/>
                          </a:solidFill>
                          <a:latin typeface="+mn-lt"/>
                          <a:cs typeface="Arial" panose="020B0604020202020204" pitchFamily="34" charset="0"/>
                        </a:rPr>
                        <a:t>Oriental Insurance Company Limited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General Insurance Corporation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NIA </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National Insurance Corporation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8584">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95959"/>
                          </a:solidFill>
                          <a:effectLst/>
                          <a:uLnTx/>
                          <a:uFillTx/>
                          <a:latin typeface="+mn-lt"/>
                          <a:ea typeface="+mn-ea"/>
                          <a:cs typeface="Arial" panose="020B0604020202020204" pitchFamily="34" charset="0"/>
                        </a:rPr>
                        <a:t>Banking</a:t>
                      </a:r>
                    </a:p>
                    <a:p>
                      <a:pPr algn="l"/>
                      <a:endParaRPr lang="en-US" sz="900" dirty="0">
                        <a:solidFill>
                          <a:srgbClr val="595959"/>
                        </a:solidFill>
                        <a:latin typeface="+mn-lt"/>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900" b="0" i="0" u="none" strike="noStrike" dirty="0">
                          <a:solidFill>
                            <a:srgbClr val="595959"/>
                          </a:solidFill>
                          <a:latin typeface="+mn-lt"/>
                          <a:cs typeface="Arial" panose="020B0604020202020204" pitchFamily="34" charset="0"/>
                        </a:rPr>
                        <a:t>Allahabad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OBC</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State Bank of India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UCO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8584">
                <a:tc vMerge="1">
                  <a:txBody>
                    <a:bodyPr/>
                    <a:lstStyle/>
                    <a:p>
                      <a:endParaRPr lang="en-US"/>
                    </a:p>
                  </a:txBody>
                  <a:tcPr/>
                </a:tc>
                <a:tc>
                  <a:txBody>
                    <a:bodyPr/>
                    <a:lstStyle/>
                    <a:p>
                      <a:pPr algn="l" rtl="0" fontAlgn="ctr"/>
                      <a:r>
                        <a:rPr lang="en-US" sz="900" b="0" i="0" u="none" strike="noStrike" dirty="0">
                          <a:solidFill>
                            <a:srgbClr val="595959"/>
                          </a:solidFill>
                          <a:latin typeface="+mn-lt"/>
                          <a:cs typeface="Arial" panose="020B0604020202020204" pitchFamily="34" charset="0"/>
                        </a:rPr>
                        <a:t>Bank Of Baroda</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8584">
                <a:tc vMerge="1">
                  <a:txBody>
                    <a:bodyPr/>
                    <a:lstStyle/>
                    <a:p>
                      <a:pPr algn="l" rtl="0" fontAlgn="ctr"/>
                      <a:endParaRPr lang="en-US" sz="1400" b="0" i="0" u="none" strike="noStrike" dirty="0">
                        <a:solidFill>
                          <a:srgbClr val="000000"/>
                        </a:solidFill>
                        <a:latin typeface="Trebuchet MS"/>
                      </a:endParaRPr>
                    </a:p>
                  </a:txBody>
                  <a:tcPr marL="857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ctr"/>
                      <a:r>
                        <a:rPr lang="en-US" sz="900" b="0" i="0" u="none" strike="noStrike" dirty="0">
                          <a:solidFill>
                            <a:srgbClr val="595959"/>
                          </a:solidFill>
                          <a:latin typeface="+mn-lt"/>
                          <a:cs typeface="Arial" panose="020B0604020202020204" pitchFamily="34" charset="0"/>
                        </a:rPr>
                        <a:t>Andhra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8584">
                <a:tc vMerge="1">
                  <a:txBody>
                    <a:bodyPr/>
                    <a:lstStyle/>
                    <a:p>
                      <a:pPr algn="l" rtl="0" fontAlgn="ctr"/>
                      <a:endParaRPr lang="en-US" sz="1400" b="0" i="0" u="none" strike="noStrike" dirty="0">
                        <a:solidFill>
                          <a:srgbClr val="000000"/>
                        </a:solidFill>
                        <a:latin typeface="Trebuchet MS"/>
                      </a:endParaRP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ctr"/>
                      <a:r>
                        <a:rPr lang="en-US" sz="900" b="0" i="0" u="none" strike="noStrike" dirty="0">
                          <a:solidFill>
                            <a:srgbClr val="595959"/>
                          </a:solidFill>
                          <a:latin typeface="+mn-lt"/>
                          <a:cs typeface="Arial" panose="020B0604020202020204" pitchFamily="34" charset="0"/>
                        </a:rPr>
                        <a:t>Dena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8584">
                <a:tc vMerge="1">
                  <a:txBody>
                    <a:bodyPr/>
                    <a:lstStyle/>
                    <a:p>
                      <a:pPr algn="l" rtl="0" fontAlgn="ctr"/>
                      <a:endParaRPr lang="en-US" sz="1400" b="0" i="0" u="none" strike="noStrike" dirty="0">
                        <a:solidFill>
                          <a:srgbClr val="000000"/>
                        </a:solidFill>
                        <a:latin typeface="Trebuchet MS"/>
                      </a:endParaRPr>
                    </a:p>
                  </a:txBody>
                  <a:tcPr marL="857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ctr"/>
                      <a:r>
                        <a:rPr lang="en-US" sz="900" b="0" i="0" u="none" strike="noStrike" dirty="0">
                          <a:solidFill>
                            <a:srgbClr val="595959"/>
                          </a:solidFill>
                          <a:latin typeface="+mn-lt"/>
                          <a:cs typeface="Arial" panose="020B0604020202020204" pitchFamily="34" charset="0"/>
                        </a:rPr>
                        <a:t>Vijaya Bank</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û</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en-US" sz="900" b="0" i="0" u="none" strike="noStrike" dirty="0">
                          <a:solidFill>
                            <a:srgbClr val="595959"/>
                          </a:solidFill>
                          <a:latin typeface="Wingdings"/>
                        </a:rPr>
                        <a:t>ü</a:t>
                      </a:r>
                      <a:r>
                        <a:rPr lang="en-US" sz="900" b="0" i="0" u="none" strike="noStrike" dirty="0">
                          <a:solidFill>
                            <a:srgbClr val="595959"/>
                          </a:solidFill>
                          <a:latin typeface="Trebuchet MS"/>
                        </a:rPr>
                        <a:t> </a:t>
                      </a:r>
                      <a:endParaRPr lang="en-US" sz="900" b="0" i="0" u="none" strike="noStrike" dirty="0">
                        <a:solidFill>
                          <a:srgbClr val="595959"/>
                        </a:solidFill>
                        <a:latin typeface="Wingding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4" name="Title 3">
            <a:extLst>
              <a:ext uri="{FF2B5EF4-FFF2-40B4-BE49-F238E27FC236}">
                <a16:creationId xmlns:a16="http://schemas.microsoft.com/office/drawing/2014/main" id="{A8767CAB-14C1-4524-A1B1-CF32A027634B}"/>
              </a:ext>
            </a:extLst>
          </p:cNvPr>
          <p:cNvSpPr>
            <a:spLocks noGrp="1"/>
          </p:cNvSpPr>
          <p:nvPr>
            <p:ph type="title"/>
          </p:nvPr>
        </p:nvSpPr>
        <p:spPr>
          <a:xfrm>
            <a:off x="324000" y="367273"/>
            <a:ext cx="7537450" cy="369322"/>
          </a:xfrm>
        </p:spPr>
        <p:txBody>
          <a:bodyPr/>
          <a:lstStyle/>
          <a:p>
            <a:r>
              <a:rPr lang="en-IN" dirty="0"/>
              <a:t>Key References – PSU (BFSI) </a:t>
            </a:r>
          </a:p>
        </p:txBody>
      </p:sp>
    </p:spTree>
    <p:extLst>
      <p:ext uri="{BB962C8B-B14F-4D97-AF65-F5344CB8AC3E}">
        <p14:creationId xmlns:p14="http://schemas.microsoft.com/office/powerpoint/2010/main" val="2946260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91F38DA-1F33-4BF1-8D47-5743D0596F13}"/>
              </a:ext>
            </a:extLst>
          </p:cNvPr>
          <p:cNvCxnSpPr/>
          <p:nvPr/>
        </p:nvCxnSpPr>
        <p:spPr>
          <a:xfrm>
            <a:off x="4566444" y="1062633"/>
            <a:ext cx="0" cy="3569256"/>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773F6E-BCD1-4828-BCCE-47C674D3E235}"/>
              </a:ext>
            </a:extLst>
          </p:cNvPr>
          <p:cNvCxnSpPr/>
          <p:nvPr/>
        </p:nvCxnSpPr>
        <p:spPr>
          <a:xfrm>
            <a:off x="358776" y="2847261"/>
            <a:ext cx="8415338" cy="0"/>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8775" y="1062632"/>
            <a:ext cx="4068763" cy="1646190"/>
          </a:xfrm>
          <a:prstGeom prst="rect">
            <a:avLst/>
          </a:prstGeom>
          <a:solidFill>
            <a:srgbClr val="8FB4E0"/>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algn="ctr"/>
            <a:endParaRPr lang="en-IN" dirty="0"/>
          </a:p>
        </p:txBody>
      </p:sp>
      <p:sp>
        <p:nvSpPr>
          <p:cNvPr id="29" name="Rectangle 28"/>
          <p:cNvSpPr/>
          <p:nvPr/>
        </p:nvSpPr>
        <p:spPr>
          <a:xfrm>
            <a:off x="358775" y="2989041"/>
            <a:ext cx="4068763" cy="1646190"/>
          </a:xfrm>
          <a:prstGeom prst="rect">
            <a:avLst/>
          </a:prstGeom>
          <a:solidFill>
            <a:srgbClr val="CBC1DB"/>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algn="ctr"/>
            <a:endParaRPr lang="en-IN" dirty="0"/>
          </a:p>
        </p:txBody>
      </p:sp>
      <p:sp>
        <p:nvSpPr>
          <p:cNvPr id="30" name="Rectangle 29"/>
          <p:cNvSpPr/>
          <p:nvPr/>
        </p:nvSpPr>
        <p:spPr>
          <a:xfrm>
            <a:off x="4705351" y="1062632"/>
            <a:ext cx="4068763" cy="1646190"/>
          </a:xfrm>
          <a:prstGeom prst="rect">
            <a:avLst/>
          </a:prstGeom>
          <a:solidFill>
            <a:srgbClr val="E7B8B7"/>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algn="ctr"/>
            <a:endParaRPr lang="en-IN" dirty="0"/>
          </a:p>
        </p:txBody>
      </p:sp>
      <p:sp>
        <p:nvSpPr>
          <p:cNvPr id="31" name="Rectangle 30"/>
          <p:cNvSpPr/>
          <p:nvPr/>
        </p:nvSpPr>
        <p:spPr>
          <a:xfrm>
            <a:off x="4705351" y="2989041"/>
            <a:ext cx="4068763" cy="1646190"/>
          </a:xfrm>
          <a:prstGeom prst="rect">
            <a:avLst/>
          </a:prstGeom>
          <a:solidFill>
            <a:srgbClr val="92CEDE"/>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algn="ctr"/>
            <a:endParaRPr lang="en-IN" dirty="0"/>
          </a:p>
        </p:txBody>
      </p:sp>
      <p:sp>
        <p:nvSpPr>
          <p:cNvPr id="10" name="Slide Number Placeholder 9"/>
          <p:cNvSpPr>
            <a:spLocks noGrp="1"/>
          </p:cNvSpPr>
          <p:nvPr>
            <p:ph type="sldNum" sz="quarter" idx="12"/>
          </p:nvPr>
        </p:nvSpPr>
        <p:spPr/>
        <p:txBody>
          <a:bodyPr/>
          <a:lstStyle/>
          <a:p>
            <a:fld id="{00A528DF-D215-450C-9DB5-2AB96B301B6B}" type="slidenum">
              <a:rPr lang="en-US" smtClean="0"/>
              <a:pPr/>
              <a:t>13</a:t>
            </a:fld>
            <a:endParaRPr lang="en-US" dirty="0"/>
          </a:p>
        </p:txBody>
      </p:sp>
      <p:sp>
        <p:nvSpPr>
          <p:cNvPr id="3" name="Title 2"/>
          <p:cNvSpPr>
            <a:spLocks noGrp="1"/>
          </p:cNvSpPr>
          <p:nvPr>
            <p:ph type="title"/>
          </p:nvPr>
        </p:nvSpPr>
        <p:spPr/>
        <p:txBody>
          <a:bodyPr/>
          <a:lstStyle/>
          <a:p>
            <a:r>
              <a:rPr lang="en-IN" dirty="0"/>
              <a:t>Our People Capabilities and Strengths</a:t>
            </a:r>
          </a:p>
        </p:txBody>
      </p:sp>
      <p:sp>
        <p:nvSpPr>
          <p:cNvPr id="2" name="TextBox 1">
            <a:extLst>
              <a:ext uri="{FF2B5EF4-FFF2-40B4-BE49-F238E27FC236}">
                <a16:creationId xmlns:a16="http://schemas.microsoft.com/office/drawing/2014/main" id="{3BAC6B3E-2FCB-4C60-9179-39CCCD3292F4}"/>
              </a:ext>
            </a:extLst>
          </p:cNvPr>
          <p:cNvSpPr txBox="1"/>
          <p:nvPr/>
        </p:nvSpPr>
        <p:spPr>
          <a:xfrm>
            <a:off x="1193005" y="1225547"/>
            <a:ext cx="2400300" cy="1332250"/>
          </a:xfrm>
          <a:prstGeom prst="rect">
            <a:avLst/>
          </a:prstGeom>
          <a:noFill/>
        </p:spPr>
        <p:txBody>
          <a:bodyPr wrap="square" lIns="69686" tIns="34843" rIns="69686" bIns="34843" rtlCol="0">
            <a:spAutoFit/>
          </a:bodyPr>
          <a:lstStyle/>
          <a:p>
            <a:pPr algn="ctr" defTabSz="679443"/>
            <a:r>
              <a:rPr lang="en-IN" sz="5000" dirty="0">
                <a:solidFill>
                  <a:schemeClr val="bg1"/>
                </a:solidFill>
                <a:latin typeface="Impact" panose="020B0806030902050204" pitchFamily="34" charset="0"/>
                <a:cs typeface="Arial" panose="020B0604020202020204" pitchFamily="34" charset="0"/>
              </a:rPr>
              <a:t>550+</a:t>
            </a:r>
            <a:r>
              <a:rPr lang="en-IN" sz="5000" dirty="0">
                <a:solidFill>
                  <a:srgbClr val="C0504D"/>
                </a:solidFill>
                <a:latin typeface="Arial" panose="020B0604020202020204" pitchFamily="34" charset="0"/>
                <a:cs typeface="Arial" panose="020B0604020202020204" pitchFamily="34" charset="0"/>
              </a:rPr>
              <a:t> </a:t>
            </a:r>
          </a:p>
          <a:p>
            <a:pPr algn="ctr" defTabSz="679443"/>
            <a:r>
              <a:rPr lang="en-IN" sz="1600" dirty="0">
                <a:solidFill>
                  <a:srgbClr val="595959"/>
                </a:solidFill>
                <a:latin typeface="+mj-lt"/>
                <a:cs typeface="Arial" panose="020B0604020202020204" pitchFamily="34" charset="0"/>
              </a:rPr>
              <a:t>DATA CENTER, CLOUD AND MANAGED SERVICES</a:t>
            </a:r>
          </a:p>
        </p:txBody>
      </p:sp>
      <p:sp>
        <p:nvSpPr>
          <p:cNvPr id="5" name="TextBox 4">
            <a:extLst>
              <a:ext uri="{FF2B5EF4-FFF2-40B4-BE49-F238E27FC236}">
                <a16:creationId xmlns:a16="http://schemas.microsoft.com/office/drawing/2014/main" id="{8E638015-37E9-4758-B5A4-C8851761401B}"/>
              </a:ext>
            </a:extLst>
          </p:cNvPr>
          <p:cNvSpPr txBox="1"/>
          <p:nvPr/>
        </p:nvSpPr>
        <p:spPr>
          <a:xfrm>
            <a:off x="5539581" y="1225547"/>
            <a:ext cx="2400300" cy="1332250"/>
          </a:xfrm>
          <a:prstGeom prst="rect">
            <a:avLst/>
          </a:prstGeom>
          <a:noFill/>
        </p:spPr>
        <p:txBody>
          <a:bodyPr wrap="square" lIns="69686" tIns="34843" rIns="69686" bIns="34843" rtlCol="0">
            <a:spAutoFit/>
          </a:bodyPr>
          <a:lstStyle/>
          <a:p>
            <a:pPr algn="ctr" defTabSz="679443"/>
            <a:r>
              <a:rPr lang="en-IN" sz="5000" dirty="0">
                <a:solidFill>
                  <a:schemeClr val="bg1"/>
                </a:solidFill>
                <a:latin typeface="Impact" panose="020B0806030902050204" pitchFamily="34" charset="0"/>
                <a:cs typeface="Arial" panose="020B0604020202020204" pitchFamily="34" charset="0"/>
              </a:rPr>
              <a:t>1800+ </a:t>
            </a:r>
          </a:p>
          <a:p>
            <a:pPr algn="ctr" defTabSz="679443"/>
            <a:r>
              <a:rPr lang="en-IN" sz="1600" dirty="0">
                <a:solidFill>
                  <a:srgbClr val="595959"/>
                </a:solidFill>
                <a:latin typeface="+mj-lt"/>
                <a:cs typeface="Arial" panose="020B0604020202020204" pitchFamily="34" charset="0"/>
              </a:rPr>
              <a:t>NETWORK</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6" name="TextBox 5">
            <a:extLst>
              <a:ext uri="{FF2B5EF4-FFF2-40B4-BE49-F238E27FC236}">
                <a16:creationId xmlns:a16="http://schemas.microsoft.com/office/drawing/2014/main" id="{ECCA1801-A1D3-4E52-93E6-B6E2CB1C83B7}"/>
              </a:ext>
            </a:extLst>
          </p:cNvPr>
          <p:cNvSpPr txBox="1"/>
          <p:nvPr/>
        </p:nvSpPr>
        <p:spPr>
          <a:xfrm>
            <a:off x="1193005" y="3151956"/>
            <a:ext cx="2400300" cy="1332250"/>
          </a:xfrm>
          <a:prstGeom prst="rect">
            <a:avLst/>
          </a:prstGeom>
          <a:noFill/>
        </p:spPr>
        <p:txBody>
          <a:bodyPr wrap="square" lIns="69686" tIns="34843" rIns="69686" bIns="34843" rtlCol="0">
            <a:spAutoFit/>
          </a:bodyPr>
          <a:lstStyle/>
          <a:p>
            <a:pPr algn="ctr" defTabSz="679443"/>
            <a:r>
              <a:rPr lang="en-IN" sz="5000" dirty="0">
                <a:solidFill>
                  <a:schemeClr val="bg1"/>
                </a:solidFill>
                <a:latin typeface="Impact" panose="020B0806030902050204" pitchFamily="34" charset="0"/>
                <a:cs typeface="Arial" panose="020B0604020202020204" pitchFamily="34" charset="0"/>
              </a:rPr>
              <a:t>70+ </a:t>
            </a:r>
          </a:p>
          <a:p>
            <a:pPr algn="ctr" defTabSz="679443"/>
            <a:r>
              <a:rPr lang="en-IN" sz="1600" dirty="0">
                <a:solidFill>
                  <a:srgbClr val="595959"/>
                </a:solidFill>
                <a:latin typeface="+mj-lt"/>
                <a:cs typeface="Arial" panose="020B0604020202020204" pitchFamily="34" charset="0"/>
              </a:rPr>
              <a:t>SECURITY</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
        <p:nvSpPr>
          <p:cNvPr id="7" name="TextBox 6">
            <a:extLst>
              <a:ext uri="{FF2B5EF4-FFF2-40B4-BE49-F238E27FC236}">
                <a16:creationId xmlns:a16="http://schemas.microsoft.com/office/drawing/2014/main" id="{D2C85AA3-1505-44A9-97F4-53988F81EA36}"/>
              </a:ext>
            </a:extLst>
          </p:cNvPr>
          <p:cNvSpPr txBox="1"/>
          <p:nvPr/>
        </p:nvSpPr>
        <p:spPr>
          <a:xfrm>
            <a:off x="5539581" y="3151956"/>
            <a:ext cx="2400300" cy="1332250"/>
          </a:xfrm>
          <a:prstGeom prst="rect">
            <a:avLst/>
          </a:prstGeom>
          <a:noFill/>
        </p:spPr>
        <p:txBody>
          <a:bodyPr wrap="square" lIns="69686" tIns="34843" rIns="69686" bIns="34843" rtlCol="0">
            <a:spAutoFit/>
          </a:bodyPr>
          <a:lstStyle/>
          <a:p>
            <a:pPr algn="ctr" defTabSz="679443"/>
            <a:r>
              <a:rPr lang="en-IN" sz="5000" dirty="0">
                <a:solidFill>
                  <a:schemeClr val="bg1"/>
                </a:solidFill>
                <a:latin typeface="Impact" panose="020B0806030902050204" pitchFamily="34" charset="0"/>
                <a:cs typeface="Arial" panose="020B0604020202020204" pitchFamily="34" charset="0"/>
              </a:rPr>
              <a:t>225+ </a:t>
            </a:r>
          </a:p>
          <a:p>
            <a:pPr algn="ctr" defTabSz="679443"/>
            <a:r>
              <a:rPr lang="en-IN" sz="1600" dirty="0">
                <a:solidFill>
                  <a:srgbClr val="595959"/>
                </a:solidFill>
                <a:latin typeface="+mj-lt"/>
                <a:cs typeface="Arial" panose="020B0604020202020204" pitchFamily="34" charset="0"/>
              </a:rPr>
              <a:t>APPLICATION</a:t>
            </a:r>
            <a:br>
              <a:rPr lang="en-IN" sz="1600" dirty="0">
                <a:solidFill>
                  <a:srgbClr val="595959"/>
                </a:solidFill>
                <a:latin typeface="+mj-lt"/>
                <a:cs typeface="Arial" panose="020B0604020202020204" pitchFamily="34" charset="0"/>
              </a:rPr>
            </a:br>
            <a:r>
              <a:rPr lang="en-IN" sz="1600" dirty="0">
                <a:solidFill>
                  <a:srgbClr val="595959"/>
                </a:solidFill>
                <a:latin typeface="+mj-lt"/>
                <a:cs typeface="Arial" panose="020B0604020202020204" pitchFamily="34" charset="0"/>
              </a:rPr>
              <a:t>SERVICES</a:t>
            </a:r>
          </a:p>
        </p:txBody>
      </p:sp>
    </p:spTree>
    <p:extLst>
      <p:ext uri="{BB962C8B-B14F-4D97-AF65-F5344CB8AC3E}">
        <p14:creationId xmlns:p14="http://schemas.microsoft.com/office/powerpoint/2010/main" val="222629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A528DF-D215-450C-9DB5-2AB96B301B6B}" type="slidenum">
              <a:rPr lang="en-US" smtClean="0">
                <a:solidFill>
                  <a:prstClr val="black">
                    <a:tint val="75000"/>
                  </a:prstClr>
                </a:solidFill>
              </a:rPr>
              <a:pPr/>
              <a:t>14</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A82714A8-606E-4AC9-8A15-B0B0872CF09E}"/>
              </a:ext>
            </a:extLst>
          </p:cNvPr>
          <p:cNvSpPr>
            <a:spLocks noGrp="1"/>
          </p:cNvSpPr>
          <p:nvPr>
            <p:ph type="title"/>
          </p:nvPr>
        </p:nvSpPr>
        <p:spPr/>
        <p:txBody>
          <a:bodyPr/>
          <a:lstStyle/>
          <a:p>
            <a:r>
              <a:rPr lang="en-IN" dirty="0">
                <a:solidFill>
                  <a:prstClr val="black">
                    <a:lumMod val="65000"/>
                    <a:lumOff val="35000"/>
                  </a:prstClr>
                </a:solidFill>
              </a:rPr>
              <a:t>Case study #1- DC ms &amp; transformation for </a:t>
            </a:r>
            <a:r>
              <a:rPr lang="en-IN" dirty="0" err="1">
                <a:solidFill>
                  <a:prstClr val="black">
                    <a:lumMod val="65000"/>
                    <a:lumOff val="35000"/>
                  </a:prstClr>
                </a:solidFill>
              </a:rPr>
              <a:t>gic</a:t>
            </a:r>
            <a:r>
              <a:rPr lang="en-IN" dirty="0">
                <a:solidFill>
                  <a:prstClr val="black">
                    <a:lumMod val="65000"/>
                    <a:lumOff val="35000"/>
                  </a:prstClr>
                </a:solidFill>
              </a:rPr>
              <a:t> re</a:t>
            </a:r>
            <a:endParaRPr lang="en-IN" dirty="0"/>
          </a:p>
        </p:txBody>
      </p:sp>
      <p:sp>
        <p:nvSpPr>
          <p:cNvPr id="4" name="Rectangle 3">
            <a:extLst>
              <a:ext uri="{FF2B5EF4-FFF2-40B4-BE49-F238E27FC236}">
                <a16:creationId xmlns:a16="http://schemas.microsoft.com/office/drawing/2014/main" id="{13A651CB-2783-4777-B54A-586977D1D4C4}"/>
              </a:ext>
            </a:extLst>
          </p:cNvPr>
          <p:cNvSpPr/>
          <p:nvPr/>
        </p:nvSpPr>
        <p:spPr>
          <a:xfrm>
            <a:off x="323850" y="979190"/>
            <a:ext cx="8496300" cy="784820"/>
          </a:xfrm>
          <a:prstGeom prst="rect">
            <a:avLst/>
          </a:prstGeom>
        </p:spPr>
        <p:txBody>
          <a:bodyPr wrap="square" lIns="91428" tIns="45715" rIns="91428" bIns="45715">
            <a:spAutoFit/>
          </a:bodyPr>
          <a:lstStyle/>
          <a:p>
            <a:pPr defTabSz="514286">
              <a:defRPr/>
            </a:pPr>
            <a:r>
              <a:rPr lang="en-US" sz="900" dirty="0">
                <a:solidFill>
                  <a:prstClr val="black"/>
                </a:solidFill>
                <a:cs typeface="Arial" panose="020B0604020202020204" pitchFamily="34" charset="0"/>
              </a:rPr>
              <a:t>GIC of India (GIC Re) was the sole reinsurance company in the Indian insurance market with over four decades of experience until the insurance market was open to foreign reinsurance players by late 2016 including companies from Germany, Switzerland and France.</a:t>
            </a:r>
          </a:p>
          <a:p>
            <a:pPr defTabSz="514286">
              <a:defRPr/>
            </a:pPr>
            <a:r>
              <a:rPr lang="en-US" sz="900" dirty="0">
                <a:solidFill>
                  <a:prstClr val="black"/>
                </a:solidFill>
                <a:cs typeface="Arial" panose="020B0604020202020204" pitchFamily="34" charset="0"/>
              </a:rPr>
              <a:t>GIC Re has its registered office and headquarters in Mumbai</a:t>
            </a:r>
            <a:r>
              <a:rPr lang="en-GB" sz="900" dirty="0">
                <a:solidFill>
                  <a:prstClr val="black"/>
                </a:solidFill>
                <a:cs typeface="Arial" panose="020B0604020202020204" pitchFamily="34" charset="0"/>
              </a:rPr>
              <a:t>. To be able to support the expected growth required to have an </a:t>
            </a:r>
            <a:r>
              <a:rPr lang="en-GB" sz="900" i="1" dirty="0">
                <a:solidFill>
                  <a:prstClr val="black"/>
                </a:solidFill>
                <a:cs typeface="Arial" panose="020B0604020202020204" pitchFamily="34" charset="0"/>
              </a:rPr>
              <a:t>IT set up which is reliable, Scalable, Optimised, Secure, and always available. This initiative needs to  cover the technology upgrade &amp; transformation of the IT infrastructure and also the consolidation of the IT infrastructure and the </a:t>
            </a:r>
            <a:r>
              <a:rPr lang="en-GB" sz="900" i="1" dirty="0" err="1">
                <a:solidFill>
                  <a:prstClr val="black"/>
                </a:solidFill>
                <a:cs typeface="Arial" panose="020B0604020202020204" pitchFamily="34" charset="0"/>
              </a:rPr>
              <a:t>Datacentre</a:t>
            </a:r>
            <a:r>
              <a:rPr lang="en-GB" sz="900" i="1" dirty="0">
                <a:solidFill>
                  <a:prstClr val="black"/>
                </a:solidFill>
                <a:cs typeface="Arial" panose="020B0604020202020204" pitchFamily="34" charset="0"/>
              </a:rPr>
              <a:t>. </a:t>
            </a:r>
            <a:endParaRPr lang="en-US" sz="900" dirty="0">
              <a:solidFill>
                <a:prstClr val="black"/>
              </a:solidFill>
              <a:cs typeface="Arial" panose="020B0604020202020204" pitchFamily="34" charset="0"/>
            </a:endParaRPr>
          </a:p>
        </p:txBody>
      </p:sp>
      <p:sp>
        <p:nvSpPr>
          <p:cNvPr id="6" name="Rectangle 5">
            <a:extLst>
              <a:ext uri="{FF2B5EF4-FFF2-40B4-BE49-F238E27FC236}">
                <a16:creationId xmlns:a16="http://schemas.microsoft.com/office/drawing/2014/main" id="{B12B8333-8951-4B16-9613-9A632DA32EB6}"/>
              </a:ext>
            </a:extLst>
          </p:cNvPr>
          <p:cNvSpPr/>
          <p:nvPr/>
        </p:nvSpPr>
        <p:spPr>
          <a:xfrm>
            <a:off x="364428" y="2685156"/>
            <a:ext cx="8369265" cy="201066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514286">
              <a:defRPr/>
            </a:pPr>
            <a:endParaRPr lang="en-US"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7C5AA3F8-2DE3-4595-8979-972DFED0175A}"/>
              </a:ext>
            </a:extLst>
          </p:cNvPr>
          <p:cNvSpPr/>
          <p:nvPr/>
        </p:nvSpPr>
        <p:spPr>
          <a:xfrm>
            <a:off x="3048000" y="3651504"/>
            <a:ext cx="4657728" cy="10542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p>
            <a:pPr defTabSz="514286">
              <a:buClr>
                <a:srgbClr val="44546A"/>
              </a:buClr>
              <a:defRPr/>
            </a:pPr>
            <a:r>
              <a:rPr lang="en-IN" sz="900" b="1" dirty="0">
                <a:solidFill>
                  <a:prstClr val="black"/>
                </a:solidFill>
                <a:ea typeface="Open Sans Condensed" panose="020B0806030504020204" pitchFamily="34" charset="0"/>
                <a:cs typeface="Arial" panose="020B0604020202020204" pitchFamily="34" charset="0"/>
              </a:rPr>
              <a:t>Key  benefits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Scalable &amp; Elastic environment to react business needs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Security, Reliability, Availability &amp; Serviceability</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Best in Class Technology</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Operations Best Practices &amp; Tools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Management, Governance &amp; Control</a:t>
            </a:r>
          </a:p>
        </p:txBody>
      </p:sp>
      <p:sp>
        <p:nvSpPr>
          <p:cNvPr id="8" name="Content Placeholder 2">
            <a:extLst>
              <a:ext uri="{FF2B5EF4-FFF2-40B4-BE49-F238E27FC236}">
                <a16:creationId xmlns:a16="http://schemas.microsoft.com/office/drawing/2014/main" id="{CC4C5C96-CA3B-4016-87D4-88485503CDEF}"/>
              </a:ext>
            </a:extLst>
          </p:cNvPr>
          <p:cNvSpPr txBox="1">
            <a:spLocks/>
          </p:cNvSpPr>
          <p:nvPr/>
        </p:nvSpPr>
        <p:spPr>
          <a:xfrm>
            <a:off x="3044406" y="1788575"/>
            <a:ext cx="2992978" cy="1770569"/>
          </a:xfrm>
          <a:prstGeom prst="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44546A"/>
              </a:buClr>
              <a:buNone/>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Solution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Build Hyper Converged Infrastructure for DC &amp; DR</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Infra to Private Cloud for DC &amp; DR</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Physical workload to Virtual with improved IOPS for SAP and related workloads</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50+ servers and 40 TB data migration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err="1">
                <a:solidFill>
                  <a:schemeClr val="tx1"/>
                </a:solidFill>
                <a:latin typeface="Trebuchet MS" pitchFamily="34" charset="0"/>
                <a:cs typeface="Arial" panose="020B0604020202020204" pitchFamily="34" charset="0"/>
              </a:rPr>
              <a:t>Vmware</a:t>
            </a:r>
            <a:r>
              <a:rPr lang="en-IN" sz="900" dirty="0">
                <a:solidFill>
                  <a:schemeClr val="tx1"/>
                </a:solidFill>
                <a:latin typeface="Trebuchet MS" pitchFamily="34" charset="0"/>
                <a:cs typeface="Arial" panose="020B0604020202020204" pitchFamily="34" charset="0"/>
              </a:rPr>
              <a:t> Suite, NSX, Orchestration Automation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Enabled </a:t>
            </a:r>
            <a:r>
              <a:rPr lang="en-IN" sz="900" dirty="0" err="1">
                <a:solidFill>
                  <a:schemeClr val="tx1"/>
                </a:solidFill>
                <a:latin typeface="Trebuchet MS" pitchFamily="34" charset="0"/>
                <a:cs typeface="Arial" panose="020B0604020202020204" pitchFamily="34" charset="0"/>
              </a:rPr>
              <a:t>DRaaS</a:t>
            </a:r>
            <a:r>
              <a:rPr lang="en-IN" sz="900" dirty="0">
                <a:solidFill>
                  <a:schemeClr val="tx1"/>
                </a:solidFill>
                <a:latin typeface="Trebuchet MS" pitchFamily="34" charset="0"/>
                <a:cs typeface="Arial" panose="020B0604020202020204" pitchFamily="34" charset="0"/>
              </a:rPr>
              <a:t> tool based replication and recovery at DC and DR with RTO/RPO SLA’s</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Improved Security Significantly (SOC, SIEM etc.)</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Project Management for Implementation </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Managed Services for 5 years</a:t>
            </a:r>
          </a:p>
        </p:txBody>
      </p:sp>
      <p:sp>
        <p:nvSpPr>
          <p:cNvPr id="9" name="Content Placeholder 2">
            <a:extLst>
              <a:ext uri="{FF2B5EF4-FFF2-40B4-BE49-F238E27FC236}">
                <a16:creationId xmlns:a16="http://schemas.microsoft.com/office/drawing/2014/main" id="{D921A3CB-F870-4A6D-BC62-A52646B78FE0}"/>
              </a:ext>
            </a:extLst>
          </p:cNvPr>
          <p:cNvSpPr txBox="1">
            <a:spLocks/>
          </p:cNvSpPr>
          <p:nvPr/>
        </p:nvSpPr>
        <p:spPr>
          <a:xfrm>
            <a:off x="364429" y="1788575"/>
            <a:ext cx="2742186" cy="177056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68561" tIns="68561" rIns="68561" bIns="68561"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15">
              <a:buClr>
                <a:srgbClr val="44546A"/>
              </a:buClr>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Drivers for the Opportunity</a:t>
            </a:r>
          </a:p>
          <a:p>
            <a:pPr algn="just"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Transform the current Infrastructure to have the latest in technology, efficient and ready to scale.</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Consolidate SAP and other critical applications infra in different data centre.</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Provide high availability for the Business application with improved security. </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Provide a round the clock monitoring and support</a:t>
            </a:r>
          </a:p>
        </p:txBody>
      </p:sp>
      <p:sp>
        <p:nvSpPr>
          <p:cNvPr id="11" name="Content Placeholder 2">
            <a:extLst>
              <a:ext uri="{FF2B5EF4-FFF2-40B4-BE49-F238E27FC236}">
                <a16:creationId xmlns:a16="http://schemas.microsoft.com/office/drawing/2014/main" id="{A7CA049A-88C5-452B-A892-287DAA8D3691}"/>
              </a:ext>
            </a:extLst>
          </p:cNvPr>
          <p:cNvSpPr txBox="1">
            <a:spLocks/>
          </p:cNvSpPr>
          <p:nvPr/>
        </p:nvSpPr>
        <p:spPr>
          <a:xfrm>
            <a:off x="6054929" y="1801484"/>
            <a:ext cx="2678763" cy="1757660"/>
          </a:xfrm>
          <a:prstGeom prst="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44546A"/>
              </a:buClr>
              <a:buNone/>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IT Landscape</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Data Centre - 1 at Mumbai</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DR @ Bangalore</a:t>
            </a:r>
          </a:p>
          <a:p>
            <a:pPr marL="128572" indent="-128572" defTabSz="514286">
              <a:lnSpc>
                <a:spcPct val="100000"/>
              </a:lnSpc>
              <a:spcBef>
                <a:spcPts val="0"/>
              </a:spcBef>
              <a:buClr>
                <a:srgbClr val="10253F"/>
              </a:buClr>
              <a:buNone/>
              <a:defRPr/>
            </a:pPr>
            <a:endParaRPr lang="en-IN" sz="900" dirty="0">
              <a:solidFill>
                <a:schemeClr val="tx1"/>
              </a:solidFill>
              <a:latin typeface="Trebuchet MS" pitchFamily="34" charset="0"/>
              <a:cs typeface="Arial" panose="020B0604020202020204" pitchFamily="34" charset="0"/>
            </a:endParaRPr>
          </a:p>
          <a:p>
            <a:pPr marL="685680" lvl="2" indent="0" defTabSz="514286">
              <a:lnSpc>
                <a:spcPct val="100000"/>
              </a:lnSpc>
              <a:spcBef>
                <a:spcPts val="0"/>
              </a:spcBef>
              <a:buNone/>
              <a:defRPr/>
            </a:pPr>
            <a:endParaRPr lang="en-US" sz="900" dirty="0">
              <a:solidFill>
                <a:schemeClr val="tx1"/>
              </a:solidFill>
              <a:latin typeface="Trebuchet MS" pitchFamily="34" charset="0"/>
              <a:ea typeface="Open Sans Condensed" panose="020B0806030504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9C7044B-4BC9-48EC-A6AE-2A6DA25D1DD8}"/>
              </a:ext>
            </a:extLst>
          </p:cNvPr>
          <p:cNvPicPr>
            <a:picLocks noChangeAspect="1"/>
          </p:cNvPicPr>
          <p:nvPr/>
        </p:nvPicPr>
        <p:blipFill>
          <a:blip r:embed="rId2" cstate="print"/>
          <a:stretch>
            <a:fillRect/>
          </a:stretch>
        </p:blipFill>
        <p:spPr>
          <a:xfrm>
            <a:off x="611451" y="3561639"/>
            <a:ext cx="1820554" cy="1108562"/>
          </a:xfrm>
          <a:prstGeom prst="rect">
            <a:avLst/>
          </a:prstGeom>
        </p:spPr>
      </p:pic>
    </p:spTree>
    <p:extLst>
      <p:ext uri="{BB962C8B-B14F-4D97-AF65-F5344CB8AC3E}">
        <p14:creationId xmlns:p14="http://schemas.microsoft.com/office/powerpoint/2010/main" val="133977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A528DF-D215-450C-9DB5-2AB96B301B6B}" type="slidenum">
              <a:rPr lang="en-US" smtClean="0">
                <a:solidFill>
                  <a:prstClr val="black">
                    <a:tint val="75000"/>
                  </a:prstClr>
                </a:solidFill>
              </a:rPr>
              <a:pPr/>
              <a:t>15</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58C8E9C8-C258-4F81-B1FC-A78FEE2CAFC8}"/>
              </a:ext>
            </a:extLst>
          </p:cNvPr>
          <p:cNvSpPr>
            <a:spLocks noGrp="1"/>
          </p:cNvSpPr>
          <p:nvPr>
            <p:ph type="title"/>
          </p:nvPr>
        </p:nvSpPr>
        <p:spPr/>
        <p:txBody>
          <a:bodyPr/>
          <a:lstStyle/>
          <a:p>
            <a:r>
              <a:rPr lang="en-IN" dirty="0">
                <a:solidFill>
                  <a:prstClr val="black">
                    <a:lumMod val="65000"/>
                    <a:lumOff val="35000"/>
                  </a:prstClr>
                </a:solidFill>
              </a:rPr>
              <a:t>Case study #2- DC ms &amp; transformation for max </a:t>
            </a:r>
            <a:r>
              <a:rPr lang="en-IN" dirty="0" err="1">
                <a:solidFill>
                  <a:prstClr val="black">
                    <a:lumMod val="65000"/>
                    <a:lumOff val="35000"/>
                  </a:prstClr>
                </a:solidFill>
              </a:rPr>
              <a:t>bupa</a:t>
            </a:r>
            <a:r>
              <a:rPr lang="en-IN" dirty="0">
                <a:solidFill>
                  <a:prstClr val="black">
                    <a:lumMod val="65000"/>
                    <a:lumOff val="35000"/>
                  </a:prstClr>
                </a:solidFill>
              </a:rPr>
              <a:t> health insurance</a:t>
            </a:r>
            <a:endParaRPr lang="en-IN" dirty="0"/>
          </a:p>
        </p:txBody>
      </p:sp>
      <p:sp>
        <p:nvSpPr>
          <p:cNvPr id="4" name="Rectangle 3">
            <a:extLst>
              <a:ext uri="{FF2B5EF4-FFF2-40B4-BE49-F238E27FC236}">
                <a16:creationId xmlns:a16="http://schemas.microsoft.com/office/drawing/2014/main" id="{13A651CB-2783-4777-B54A-586977D1D4C4}"/>
              </a:ext>
            </a:extLst>
          </p:cNvPr>
          <p:cNvSpPr/>
          <p:nvPr/>
        </p:nvSpPr>
        <p:spPr>
          <a:xfrm>
            <a:off x="323850" y="1034420"/>
            <a:ext cx="8496300" cy="553988"/>
          </a:xfrm>
          <a:prstGeom prst="rect">
            <a:avLst/>
          </a:prstGeom>
        </p:spPr>
        <p:txBody>
          <a:bodyPr wrap="square" lIns="91428" tIns="45715" rIns="91428" bIns="45715">
            <a:spAutoFit/>
          </a:bodyPr>
          <a:lstStyle/>
          <a:p>
            <a:pPr defTabSz="514286">
              <a:defRPr/>
            </a:pPr>
            <a:r>
              <a:rPr lang="en-GB" sz="1000" dirty="0">
                <a:solidFill>
                  <a:prstClr val="black"/>
                </a:solidFill>
                <a:latin typeface="Trebuchet MS" pitchFamily="34" charset="0"/>
                <a:cs typeface="Arial" panose="020B0604020202020204" pitchFamily="34" charset="0"/>
              </a:rPr>
              <a:t>Max </a:t>
            </a:r>
            <a:r>
              <a:rPr lang="en-GB" sz="1000" dirty="0" err="1">
                <a:solidFill>
                  <a:prstClr val="black"/>
                </a:solidFill>
                <a:latin typeface="Trebuchet MS" pitchFamily="34" charset="0"/>
                <a:cs typeface="Arial" panose="020B0604020202020204" pitchFamily="34" charset="0"/>
              </a:rPr>
              <a:t>Bupa</a:t>
            </a:r>
            <a:r>
              <a:rPr lang="en-GB" sz="1000" dirty="0">
                <a:solidFill>
                  <a:prstClr val="black"/>
                </a:solidFill>
                <a:latin typeface="Trebuchet MS" pitchFamily="34" charset="0"/>
                <a:cs typeface="Arial" panose="020B0604020202020204" pitchFamily="34" charset="0"/>
              </a:rPr>
              <a:t> a leading heath insurance company, </a:t>
            </a:r>
            <a:r>
              <a:rPr lang="en-GB" sz="1000" i="1" dirty="0">
                <a:solidFill>
                  <a:prstClr val="black"/>
                </a:solidFill>
                <a:latin typeface="Trebuchet MS" pitchFamily="34" charset="0"/>
                <a:cs typeface="Arial" panose="020B0604020202020204" pitchFamily="34" charset="0"/>
              </a:rPr>
              <a:t>growing at a 30 % YOY rate</a:t>
            </a:r>
            <a:r>
              <a:rPr lang="en-GB" sz="1000" dirty="0">
                <a:solidFill>
                  <a:prstClr val="black"/>
                </a:solidFill>
                <a:latin typeface="Trebuchet MS" pitchFamily="34" charset="0"/>
                <a:cs typeface="Arial" panose="020B0604020202020204" pitchFamily="34" charset="0"/>
              </a:rPr>
              <a:t>. With a </a:t>
            </a:r>
            <a:r>
              <a:rPr lang="en-GB" sz="1000" i="1" dirty="0">
                <a:solidFill>
                  <a:prstClr val="black"/>
                </a:solidFill>
                <a:latin typeface="Trebuchet MS" pitchFamily="34" charset="0"/>
                <a:cs typeface="Arial" panose="020B0604020202020204" pitchFamily="34" charset="0"/>
              </a:rPr>
              <a:t>client base of 2 million</a:t>
            </a:r>
            <a:r>
              <a:rPr lang="en-GB" sz="1000" dirty="0">
                <a:solidFill>
                  <a:prstClr val="black"/>
                </a:solidFill>
                <a:latin typeface="Trebuchet MS" pitchFamily="34" charset="0"/>
                <a:cs typeface="Arial" panose="020B0604020202020204" pitchFamily="34" charset="0"/>
              </a:rPr>
              <a:t>. To be able to support the expected growth required to have an </a:t>
            </a:r>
            <a:r>
              <a:rPr lang="en-GB" sz="1000" i="1" dirty="0">
                <a:solidFill>
                  <a:prstClr val="black"/>
                </a:solidFill>
                <a:latin typeface="Trebuchet MS" pitchFamily="34" charset="0"/>
                <a:cs typeface="Arial" panose="020B0604020202020204" pitchFamily="34" charset="0"/>
              </a:rPr>
              <a:t>IT set up which is reliable, Scalable, Optimised, Secure, and always available. This initiative needs to  cover the technology upgrade &amp; transformation of the IT infrastructure and also the consolidation of the IT infrastructure and the </a:t>
            </a:r>
            <a:r>
              <a:rPr lang="en-GB" sz="1000" i="1" dirty="0" err="1">
                <a:solidFill>
                  <a:prstClr val="black"/>
                </a:solidFill>
                <a:latin typeface="Trebuchet MS" pitchFamily="34" charset="0"/>
                <a:cs typeface="Arial" panose="020B0604020202020204" pitchFamily="34" charset="0"/>
              </a:rPr>
              <a:t>Datacentre</a:t>
            </a:r>
            <a:r>
              <a:rPr lang="en-GB" sz="1000" i="1" dirty="0">
                <a:solidFill>
                  <a:prstClr val="black"/>
                </a:solidFill>
                <a:latin typeface="Trebuchet MS" pitchFamily="34" charset="0"/>
                <a:cs typeface="Arial" panose="020B0604020202020204" pitchFamily="34" charset="0"/>
              </a:rPr>
              <a:t>. </a:t>
            </a:r>
            <a:endParaRPr lang="en-US" sz="1000" dirty="0">
              <a:solidFill>
                <a:prstClr val="black"/>
              </a:solidFill>
              <a:latin typeface="Trebuchet MS" pitchFamily="34" charset="0"/>
              <a:cs typeface="Arial" panose="020B0604020202020204" pitchFamily="34" charset="0"/>
            </a:endParaRPr>
          </a:p>
        </p:txBody>
      </p:sp>
      <p:sp>
        <p:nvSpPr>
          <p:cNvPr id="6" name="Rectangle 5">
            <a:extLst>
              <a:ext uri="{FF2B5EF4-FFF2-40B4-BE49-F238E27FC236}">
                <a16:creationId xmlns:a16="http://schemas.microsoft.com/office/drawing/2014/main" id="{B12B8333-8951-4B16-9613-9A632DA32EB6}"/>
              </a:ext>
            </a:extLst>
          </p:cNvPr>
          <p:cNvSpPr/>
          <p:nvPr/>
        </p:nvSpPr>
        <p:spPr>
          <a:xfrm>
            <a:off x="364428" y="2685156"/>
            <a:ext cx="8369265" cy="20821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514286">
              <a:defRPr/>
            </a:pPr>
            <a:endParaRPr lang="en-US"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7C5AA3F8-2DE3-4595-8979-972DFED0175A}"/>
              </a:ext>
            </a:extLst>
          </p:cNvPr>
          <p:cNvSpPr/>
          <p:nvPr/>
        </p:nvSpPr>
        <p:spPr>
          <a:xfrm>
            <a:off x="3048000" y="3246814"/>
            <a:ext cx="4657728" cy="13823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p>
            <a:pPr defTabSz="514286">
              <a:buClr>
                <a:srgbClr val="44546A"/>
              </a:buClr>
              <a:defRPr/>
            </a:pPr>
            <a:r>
              <a:rPr lang="en-IN" sz="1000" b="1" dirty="0">
                <a:solidFill>
                  <a:prstClr val="black"/>
                </a:solidFill>
                <a:latin typeface="Trebuchet MS" pitchFamily="34" charset="0"/>
                <a:ea typeface="Open Sans Condensed" panose="020B0806030504020204" pitchFamily="34" charset="0"/>
                <a:cs typeface="Arial" panose="020B0604020202020204" pitchFamily="34" charset="0"/>
              </a:rPr>
              <a:t>Key  benefits</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Business Services are continuously available</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Improved Performance &amp; Operational Efficiency</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New Age DC + DR set-up</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Zero Downtime Migration </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Quick set up reducing planning and deployment time</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Granular recovery intervals and data protection</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Large Bandwidth to replicate DC data</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Seamless transition to Managed Services</a:t>
            </a:r>
          </a:p>
          <a:p>
            <a:pPr marL="171450" indent="-171450" defTabSz="514286">
              <a:buClr>
                <a:prstClr val="black"/>
              </a:buClr>
              <a:buFont typeface="Wingdings" panose="05000000000000000000" pitchFamily="2" charset="2"/>
              <a:buChar char="§"/>
              <a:defRPr/>
            </a:pPr>
            <a:r>
              <a:rPr lang="en-IN" sz="1000" dirty="0">
                <a:solidFill>
                  <a:prstClr val="black"/>
                </a:solidFill>
                <a:latin typeface="Trebuchet MS" pitchFamily="34" charset="0"/>
                <a:ea typeface="Open Sans Condensed" panose="020B0806030504020204" pitchFamily="34" charset="0"/>
                <a:cs typeface="Arial" panose="020B0604020202020204" pitchFamily="34" charset="0"/>
              </a:rPr>
              <a:t>State of art tools, process and procedures</a:t>
            </a:r>
          </a:p>
        </p:txBody>
      </p:sp>
      <p:sp>
        <p:nvSpPr>
          <p:cNvPr id="8" name="Content Placeholder 2">
            <a:extLst>
              <a:ext uri="{FF2B5EF4-FFF2-40B4-BE49-F238E27FC236}">
                <a16:creationId xmlns:a16="http://schemas.microsoft.com/office/drawing/2014/main" id="{CC4C5C96-CA3B-4016-87D4-88485503CDEF}"/>
              </a:ext>
            </a:extLst>
          </p:cNvPr>
          <p:cNvSpPr txBox="1">
            <a:spLocks/>
          </p:cNvSpPr>
          <p:nvPr/>
        </p:nvSpPr>
        <p:spPr>
          <a:xfrm>
            <a:off x="3044406" y="1601281"/>
            <a:ext cx="2992978" cy="1656269"/>
          </a:xfrm>
          <a:prstGeom prst="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10253F"/>
              </a:buClr>
              <a:buNone/>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Solution</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Built a Private Cloud for DC &amp; DR </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Migrate 100+ servers and 60 TB data migration</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VMware, OVM based Hypervisors</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Enabled </a:t>
            </a:r>
            <a:r>
              <a:rPr lang="en-IN" sz="1000" dirty="0" err="1">
                <a:solidFill>
                  <a:schemeClr val="tx1"/>
                </a:solidFill>
                <a:latin typeface="Trebuchet MS" pitchFamily="34" charset="0"/>
                <a:cs typeface="Arial" panose="020B0604020202020204" pitchFamily="34" charset="0"/>
              </a:rPr>
              <a:t>DRaaS</a:t>
            </a:r>
            <a:r>
              <a:rPr lang="en-IN" sz="1000" dirty="0">
                <a:solidFill>
                  <a:schemeClr val="tx1"/>
                </a:solidFill>
                <a:latin typeface="Trebuchet MS" pitchFamily="34" charset="0"/>
                <a:cs typeface="Arial" panose="020B0604020202020204" pitchFamily="34" charset="0"/>
              </a:rPr>
              <a:t> tool based replication and recovery at DC and DR with RTO/RPO SLA’s</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Improved Security Significantly</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Project Management for Implementation </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Managed Services for 5 years</a:t>
            </a:r>
          </a:p>
          <a:p>
            <a:pPr marL="685736" lvl="2" indent="-171450" defTabSz="514286">
              <a:lnSpc>
                <a:spcPct val="100000"/>
              </a:lnSpc>
              <a:spcBef>
                <a:spcPts val="0"/>
              </a:spcBef>
              <a:buClr>
                <a:srgbClr val="10253F"/>
              </a:buClr>
              <a:buFont typeface="Wingdings" panose="05000000000000000000" pitchFamily="2" charset="2"/>
              <a:buChar char="§"/>
              <a:defRPr/>
            </a:pPr>
            <a:endParaRPr lang="en-US" sz="1000" dirty="0">
              <a:solidFill>
                <a:schemeClr val="tx1"/>
              </a:solidFill>
              <a:latin typeface="Trebuchet MS" pitchFamily="34" charset="0"/>
              <a:ea typeface="Open Sans Condensed" panose="020B0806030504020204" pitchFamily="34" charset="0"/>
              <a:cs typeface="Arial" panose="020B0604020202020204" pitchFamily="34" charset="0"/>
            </a:endParaRPr>
          </a:p>
          <a:p>
            <a:pPr defTabSz="514286">
              <a:lnSpc>
                <a:spcPct val="100000"/>
              </a:lnSpc>
              <a:spcBef>
                <a:spcPts val="0"/>
              </a:spcBef>
              <a:buClr>
                <a:srgbClr val="10253F"/>
              </a:buClr>
              <a:buFont typeface="Wingdings" panose="05000000000000000000" pitchFamily="2" charset="2"/>
              <a:buChar char="§"/>
              <a:defRPr/>
            </a:pPr>
            <a:endParaRPr lang="en-IN" sz="1000" dirty="0">
              <a:solidFill>
                <a:schemeClr val="tx1"/>
              </a:solidFill>
              <a:latin typeface="Trebuchet MS" pitchFamily="34" charset="0"/>
              <a:ea typeface="Open Sans Condensed" panose="020B0806030504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D921A3CB-F870-4A6D-BC62-A52646B78FE0}"/>
              </a:ext>
            </a:extLst>
          </p:cNvPr>
          <p:cNvSpPr txBox="1">
            <a:spLocks/>
          </p:cNvSpPr>
          <p:nvPr/>
        </p:nvSpPr>
        <p:spPr>
          <a:xfrm>
            <a:off x="364429" y="1601281"/>
            <a:ext cx="2742186" cy="165626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68561" tIns="68561" rIns="68561" bIns="68561"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15">
              <a:buClr>
                <a:srgbClr val="10253F"/>
              </a:buClr>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Drivers for the Opportunity</a:t>
            </a:r>
          </a:p>
          <a:p>
            <a:pPr algn="just"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Transform the current Infrastructure to have the latest in technology, efficient and ready to scale.</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Consolidate the applications infra in different data centre.</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Provide high availability for the application with improved security. </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Provide a round the clock monitoring and support</a:t>
            </a:r>
          </a:p>
        </p:txBody>
      </p:sp>
      <p:sp>
        <p:nvSpPr>
          <p:cNvPr id="11" name="Content Placeholder 2">
            <a:extLst>
              <a:ext uri="{FF2B5EF4-FFF2-40B4-BE49-F238E27FC236}">
                <a16:creationId xmlns:a16="http://schemas.microsoft.com/office/drawing/2014/main" id="{A7CA049A-88C5-452B-A892-287DAA8D3691}"/>
              </a:ext>
            </a:extLst>
          </p:cNvPr>
          <p:cNvSpPr txBox="1">
            <a:spLocks/>
          </p:cNvSpPr>
          <p:nvPr/>
        </p:nvSpPr>
        <p:spPr>
          <a:xfrm>
            <a:off x="6054929" y="1614190"/>
            <a:ext cx="2678763" cy="1643360"/>
          </a:xfrm>
          <a:prstGeom prst="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10253F"/>
              </a:buClr>
              <a:buNone/>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IT Landscape</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Data Centre - 2 at Delhi, 1 at Mumbai</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DR @ Bangalore</a:t>
            </a:r>
          </a:p>
          <a:p>
            <a:pPr defTabSz="514286">
              <a:lnSpc>
                <a:spcPct val="100000"/>
              </a:lnSpc>
              <a:spcBef>
                <a:spcPts val="0"/>
              </a:spcBef>
              <a:buClr>
                <a:srgbClr val="10253F"/>
              </a:buClr>
              <a:buFont typeface="Wingdings" panose="05000000000000000000" pitchFamily="2" charset="2"/>
              <a:buChar char="§"/>
              <a:defRPr/>
            </a:pPr>
            <a:endParaRPr lang="en-IN" sz="1000" dirty="0">
              <a:solidFill>
                <a:schemeClr val="tx1"/>
              </a:solidFill>
              <a:latin typeface="Trebuchet MS" pitchFamily="34" charset="0"/>
              <a:cs typeface="Arial" panose="020B0604020202020204" pitchFamily="34" charset="0"/>
            </a:endParaRPr>
          </a:p>
          <a:p>
            <a:pPr marL="857130" lvl="2" indent="-171450" defTabSz="514286">
              <a:lnSpc>
                <a:spcPct val="100000"/>
              </a:lnSpc>
              <a:spcBef>
                <a:spcPts val="0"/>
              </a:spcBef>
              <a:buClr>
                <a:srgbClr val="10253F"/>
              </a:buClr>
              <a:buFont typeface="Wingdings" panose="05000000000000000000" pitchFamily="2" charset="2"/>
              <a:buChar char="§"/>
              <a:defRPr/>
            </a:pPr>
            <a:endParaRPr lang="en-US" sz="1000" dirty="0">
              <a:solidFill>
                <a:schemeClr val="tx1"/>
              </a:solidFill>
              <a:latin typeface="Trebuchet MS" pitchFamily="34" charset="0"/>
              <a:ea typeface="Open Sans Condensed" panose="020B0806030504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21222AA9-A367-4117-BE42-9395C62690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50" y="3314701"/>
            <a:ext cx="1990576" cy="13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44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10;&#10;Description generated with very high confidence">
            <a:extLst>
              <a:ext uri="{FF2B5EF4-FFF2-40B4-BE49-F238E27FC236}">
                <a16:creationId xmlns:a16="http://schemas.microsoft.com/office/drawing/2014/main" id="{29C7A16D-01AC-4FB6-8B15-E302352DE33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3209" r="27237" b="15322"/>
          <a:stretch/>
        </p:blipFill>
        <p:spPr>
          <a:xfrm>
            <a:off x="-1" y="0"/>
            <a:ext cx="9144001" cy="5143500"/>
          </a:xfrm>
          <a:prstGeom prst="rect">
            <a:avLst/>
          </a:prstGeom>
        </p:spPr>
      </p:pic>
      <p:sp>
        <p:nvSpPr>
          <p:cNvPr id="7" name="Rectangle 6">
            <a:extLst>
              <a:ext uri="{FF2B5EF4-FFF2-40B4-BE49-F238E27FC236}">
                <a16:creationId xmlns:a16="http://schemas.microsoft.com/office/drawing/2014/main" id="{41DD9C32-16FA-48AB-AFE2-AFD2FCD69E84}"/>
              </a:ext>
            </a:extLst>
          </p:cNvPr>
          <p:cNvSpPr/>
          <p:nvPr/>
        </p:nvSpPr>
        <p:spPr>
          <a:xfrm>
            <a:off x="0" y="0"/>
            <a:ext cx="9144002"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6C5A4CC-4CF7-42CB-9111-0C3D0EC69105}"/>
              </a:ext>
            </a:extLst>
          </p:cNvPr>
          <p:cNvSpPr/>
          <p:nvPr/>
        </p:nvSpPr>
        <p:spPr>
          <a:xfrm>
            <a:off x="0" y="1719795"/>
            <a:ext cx="7579360" cy="17192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2417816"/>
            <a:ext cx="5188572" cy="323165"/>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SOLUTION APPROACH FOR SEBI</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1672590"/>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167259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339891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15532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p:nvPr/>
        </p:nvGrpSpPr>
        <p:grpSpPr>
          <a:xfrm>
            <a:off x="4992674" y="951548"/>
            <a:ext cx="3936063" cy="813401"/>
            <a:chOff x="4992674" y="951548"/>
            <a:chExt cx="3936063" cy="813401"/>
          </a:xfrm>
        </p:grpSpPr>
        <p:sp>
          <p:nvSpPr>
            <p:cNvPr id="115" name="TextBox 114">
              <a:extLst>
                <a:ext uri="{FF2B5EF4-FFF2-40B4-BE49-F238E27FC236}">
                  <a16:creationId xmlns:a16="http://schemas.microsoft.com/office/drawing/2014/main" id="{29D6E315-BD96-4E74-AA3D-F67FC042411E}"/>
                </a:ext>
              </a:extLst>
            </p:cNvPr>
            <p:cNvSpPr txBox="1"/>
            <p:nvPr/>
          </p:nvSpPr>
          <p:spPr>
            <a:xfrm>
              <a:off x="7028837" y="951548"/>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24" name="TextBox 123">
              <a:extLst>
                <a:ext uri="{FF2B5EF4-FFF2-40B4-BE49-F238E27FC236}">
                  <a16:creationId xmlns:a16="http://schemas.microsoft.com/office/drawing/2014/main" id="{9C4242CA-6CDE-4CF8-9C85-91289AD315A2}"/>
                </a:ext>
              </a:extLst>
            </p:cNvPr>
            <p:cNvSpPr txBox="1"/>
            <p:nvPr/>
          </p:nvSpPr>
          <p:spPr>
            <a:xfrm>
              <a:off x="7018177" y="1116348"/>
              <a:ext cx="1910560"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Discovery &amp; Assessment</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ROI Analysis</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Transformation Roadmap</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21" name="Freeform 4">
              <a:extLst>
                <a:ext uri="{FF2B5EF4-FFF2-40B4-BE49-F238E27FC236}">
                  <a16:creationId xmlns:a16="http://schemas.microsoft.com/office/drawing/2014/main" id="{DEF28D84-FE1E-43E3-9074-268AB7ED4136}"/>
                </a:ext>
              </a:extLst>
            </p:cNvPr>
            <p:cNvSpPr/>
            <p:nvPr/>
          </p:nvSpPr>
          <p:spPr>
            <a:xfrm>
              <a:off x="4992674" y="1316541"/>
              <a:ext cx="571500" cy="448408"/>
            </a:xfrm>
            <a:custGeom>
              <a:avLst/>
              <a:gdLst>
                <a:gd name="connsiteX0" fmla="*/ 0 w 571500"/>
                <a:gd name="connsiteY0" fmla="*/ 448408 h 448408"/>
                <a:gd name="connsiteX1" fmla="*/ 0 w 571500"/>
                <a:gd name="connsiteY1" fmla="*/ 0 h 448408"/>
                <a:gd name="connsiteX2" fmla="*/ 571500 w 571500"/>
                <a:gd name="connsiteY2" fmla="*/ 0 h 448408"/>
              </a:gdLst>
              <a:ahLst/>
              <a:cxnLst>
                <a:cxn ang="0">
                  <a:pos x="connsiteX0" y="connsiteY0"/>
                </a:cxn>
                <a:cxn ang="0">
                  <a:pos x="connsiteX1" y="connsiteY1"/>
                </a:cxn>
                <a:cxn ang="0">
                  <a:pos x="connsiteX2" y="connsiteY2"/>
                </a:cxn>
              </a:cxnLst>
              <a:rect l="l" t="t" r="r" b="b"/>
              <a:pathLst>
                <a:path w="571500" h="448408">
                  <a:moveTo>
                    <a:pt x="0" y="448408"/>
                  </a:moveTo>
                  <a:lnTo>
                    <a:pt x="0" y="0"/>
                  </a:lnTo>
                  <a:lnTo>
                    <a:pt x="571500" y="0"/>
                  </a:lnTo>
                </a:path>
              </a:pathLst>
            </a:custGeom>
            <a:noFill/>
            <a:ln w="19050">
              <a:solidFill>
                <a:srgbClr val="8064A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18" name="TextBox 117">
              <a:extLst>
                <a:ext uri="{FF2B5EF4-FFF2-40B4-BE49-F238E27FC236}">
                  <a16:creationId xmlns:a16="http://schemas.microsoft.com/office/drawing/2014/main" id="{970BC842-941A-4889-AA24-BFEAF996B63B}"/>
                </a:ext>
              </a:extLst>
            </p:cNvPr>
            <p:cNvSpPr txBox="1"/>
            <p:nvPr/>
          </p:nvSpPr>
          <p:spPr>
            <a:xfrm>
              <a:off x="5521749" y="960806"/>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19" name="TextBox 118">
              <a:extLst>
                <a:ext uri="{FF2B5EF4-FFF2-40B4-BE49-F238E27FC236}">
                  <a16:creationId xmlns:a16="http://schemas.microsoft.com/office/drawing/2014/main" id="{0AAA8AAD-28DE-4A53-95C7-C96C70E532C5}"/>
                </a:ext>
              </a:extLst>
            </p:cNvPr>
            <p:cNvSpPr txBox="1"/>
            <p:nvPr/>
          </p:nvSpPr>
          <p:spPr>
            <a:xfrm>
              <a:off x="5541891" y="1116315"/>
              <a:ext cx="1358064" cy="473206"/>
            </a:xfrm>
            <a:prstGeom prst="rect">
              <a:avLst/>
            </a:prstGeom>
            <a:noFill/>
          </p:spPr>
          <p:txBody>
            <a:bodyPr wrap="non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Right Fit IT Strategy</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Optimized IT and OPS</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Future Ready</a:t>
              </a:r>
              <a:endParaRPr lang="en-IN" sz="825" kern="0" dirty="0">
                <a:solidFill>
                  <a:prstClr val="black"/>
                </a:solidFill>
                <a:latin typeface="Arial" panose="020B0604020202020204" pitchFamily="34" charset="0"/>
                <a:cs typeface="Arial" panose="020B0604020202020204" pitchFamily="34" charset="0"/>
                <a:sym typeface="Arial"/>
              </a:endParaRPr>
            </a:p>
          </p:txBody>
        </p:sp>
      </p:grpSp>
      <p:grpSp>
        <p:nvGrpSpPr>
          <p:cNvPr id="4" name="Group 4"/>
          <p:cNvGrpSpPr/>
          <p:nvPr/>
        </p:nvGrpSpPr>
        <p:grpSpPr>
          <a:xfrm>
            <a:off x="1117792" y="941477"/>
            <a:ext cx="2771631" cy="745827"/>
            <a:chOff x="1117792" y="941477"/>
            <a:chExt cx="2771631" cy="745827"/>
          </a:xfrm>
        </p:grpSpPr>
        <p:sp>
          <p:nvSpPr>
            <p:cNvPr id="109" name="TextBox 108">
              <a:extLst>
                <a:ext uri="{FF2B5EF4-FFF2-40B4-BE49-F238E27FC236}">
                  <a16:creationId xmlns:a16="http://schemas.microsoft.com/office/drawing/2014/main" id="{46EE9A56-5D86-4B11-9B6A-AAD4EA7956C2}"/>
                </a:ext>
              </a:extLst>
            </p:cNvPr>
            <p:cNvSpPr txBox="1"/>
            <p:nvPr/>
          </p:nvSpPr>
          <p:spPr>
            <a:xfrm>
              <a:off x="1117792" y="960882"/>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10" name="TextBox 109">
              <a:extLst>
                <a:ext uri="{FF2B5EF4-FFF2-40B4-BE49-F238E27FC236}">
                  <a16:creationId xmlns:a16="http://schemas.microsoft.com/office/drawing/2014/main" id="{6220A901-BD18-41CA-AB55-8DAFFA790C68}"/>
                </a:ext>
              </a:extLst>
            </p:cNvPr>
            <p:cNvSpPr txBox="1"/>
            <p:nvPr/>
          </p:nvSpPr>
          <p:spPr>
            <a:xfrm>
              <a:off x="2554985" y="941477"/>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11" name="TextBox 110">
              <a:extLst>
                <a:ext uri="{FF2B5EF4-FFF2-40B4-BE49-F238E27FC236}">
                  <a16:creationId xmlns:a16="http://schemas.microsoft.com/office/drawing/2014/main" id="{94CB03BF-5469-4824-80D5-11E1494F6565}"/>
                </a:ext>
              </a:extLst>
            </p:cNvPr>
            <p:cNvSpPr txBox="1"/>
            <p:nvPr/>
          </p:nvSpPr>
          <p:spPr>
            <a:xfrm>
              <a:off x="1136086" y="1109386"/>
              <a:ext cx="1549963"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Application as Service</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Business Aligned</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Pay per use model</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12" name="TextBox 111">
              <a:extLst>
                <a:ext uri="{FF2B5EF4-FFF2-40B4-BE49-F238E27FC236}">
                  <a16:creationId xmlns:a16="http://schemas.microsoft.com/office/drawing/2014/main" id="{2F9F4B93-AB26-478D-9EF2-8CFBB45ED920}"/>
                </a:ext>
              </a:extLst>
            </p:cNvPr>
            <p:cNvSpPr txBox="1"/>
            <p:nvPr/>
          </p:nvSpPr>
          <p:spPr>
            <a:xfrm>
              <a:off x="2567786" y="1087140"/>
              <a:ext cx="929563" cy="600164"/>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SAP</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Microsoft</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Oracle</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Sify Apps</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13" name="Freeform 66">
              <a:extLst>
                <a:ext uri="{FF2B5EF4-FFF2-40B4-BE49-F238E27FC236}">
                  <a16:creationId xmlns:a16="http://schemas.microsoft.com/office/drawing/2014/main" id="{B7F5918E-5CA3-46CF-B9C6-C1F8858B9D8E}"/>
                </a:ext>
              </a:extLst>
            </p:cNvPr>
            <p:cNvSpPr/>
            <p:nvPr/>
          </p:nvSpPr>
          <p:spPr>
            <a:xfrm flipH="1">
              <a:off x="3317923" y="1161095"/>
              <a:ext cx="571500" cy="448408"/>
            </a:xfrm>
            <a:custGeom>
              <a:avLst/>
              <a:gdLst>
                <a:gd name="connsiteX0" fmla="*/ 0 w 571500"/>
                <a:gd name="connsiteY0" fmla="*/ 448408 h 448408"/>
                <a:gd name="connsiteX1" fmla="*/ 0 w 571500"/>
                <a:gd name="connsiteY1" fmla="*/ 0 h 448408"/>
                <a:gd name="connsiteX2" fmla="*/ 571500 w 571500"/>
                <a:gd name="connsiteY2" fmla="*/ 0 h 448408"/>
              </a:gdLst>
              <a:ahLst/>
              <a:cxnLst>
                <a:cxn ang="0">
                  <a:pos x="connsiteX0" y="connsiteY0"/>
                </a:cxn>
                <a:cxn ang="0">
                  <a:pos x="connsiteX1" y="connsiteY1"/>
                </a:cxn>
                <a:cxn ang="0">
                  <a:pos x="connsiteX2" y="connsiteY2"/>
                </a:cxn>
              </a:cxnLst>
              <a:rect l="l" t="t" r="r" b="b"/>
              <a:pathLst>
                <a:path w="571500" h="448408">
                  <a:moveTo>
                    <a:pt x="0" y="448408"/>
                  </a:moveTo>
                  <a:lnTo>
                    <a:pt x="0" y="0"/>
                  </a:lnTo>
                  <a:lnTo>
                    <a:pt x="571500" y="0"/>
                  </a:lnTo>
                </a:path>
              </a:pathLst>
            </a:custGeom>
            <a:noFill/>
            <a:ln w="19050">
              <a:solidFill>
                <a:srgbClr val="8064A2"/>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grpSp>
      <p:sp>
        <p:nvSpPr>
          <p:cNvPr id="10" name="Slide Number Placeholder 9"/>
          <p:cNvSpPr>
            <a:spLocks noGrp="1"/>
          </p:cNvSpPr>
          <p:nvPr>
            <p:ph type="sldNum" sz="quarter" idx="12"/>
          </p:nvPr>
        </p:nvSpPr>
        <p:spPr/>
        <p:txBody>
          <a:bodyPr/>
          <a:lstStyle/>
          <a:p>
            <a:fld id="{00A528DF-D215-450C-9DB5-2AB96B301B6B}" type="slidenum">
              <a:rPr lang="en-US" smtClean="0"/>
              <a:pPr/>
              <a:t>17</a:t>
            </a:fld>
            <a:endParaRPr lang="en-US" dirty="0"/>
          </a:p>
        </p:txBody>
      </p:sp>
      <p:sp>
        <p:nvSpPr>
          <p:cNvPr id="2" name="Title 1"/>
          <p:cNvSpPr>
            <a:spLocks noGrp="1"/>
          </p:cNvSpPr>
          <p:nvPr>
            <p:ph type="title"/>
          </p:nvPr>
        </p:nvSpPr>
        <p:spPr/>
        <p:txBody>
          <a:bodyPr/>
          <a:lstStyle/>
          <a:p>
            <a:r>
              <a:rPr lang="en-IN" dirty="0"/>
              <a:t>Solution approach for SEBI</a:t>
            </a:r>
          </a:p>
        </p:txBody>
      </p:sp>
      <p:sp>
        <p:nvSpPr>
          <p:cNvPr id="70" name="Oval 69">
            <a:extLst>
              <a:ext uri="{FF2B5EF4-FFF2-40B4-BE49-F238E27FC236}">
                <a16:creationId xmlns:a16="http://schemas.microsoft.com/office/drawing/2014/main" id="{ADC6768B-5FF6-44E7-919D-B847FA5A34F2}"/>
              </a:ext>
            </a:extLst>
          </p:cNvPr>
          <p:cNvSpPr/>
          <p:nvPr/>
        </p:nvSpPr>
        <p:spPr>
          <a:xfrm>
            <a:off x="3891204" y="2120685"/>
            <a:ext cx="1186990" cy="1186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grpSp>
        <p:nvGrpSpPr>
          <p:cNvPr id="5" name="Group 5">
            <a:extLst>
              <a:ext uri="{FF2B5EF4-FFF2-40B4-BE49-F238E27FC236}">
                <a16:creationId xmlns:a16="http://schemas.microsoft.com/office/drawing/2014/main" id="{8BD602C9-627A-484C-8476-7DC90AB945FD}"/>
              </a:ext>
            </a:extLst>
          </p:cNvPr>
          <p:cNvGrpSpPr/>
          <p:nvPr/>
        </p:nvGrpSpPr>
        <p:grpSpPr>
          <a:xfrm>
            <a:off x="4800099" y="2884068"/>
            <a:ext cx="3949963" cy="1862701"/>
            <a:chOff x="4906963" y="2714627"/>
            <a:chExt cx="3949963" cy="1862701"/>
          </a:xfrm>
        </p:grpSpPr>
        <p:sp>
          <p:nvSpPr>
            <p:cNvPr id="75" name="Freeform 10">
              <a:extLst>
                <a:ext uri="{FF2B5EF4-FFF2-40B4-BE49-F238E27FC236}">
                  <a16:creationId xmlns:a16="http://schemas.microsoft.com/office/drawing/2014/main" id="{1E930CD0-16CE-4234-A8B0-03ABE33D8E3E}"/>
                </a:ext>
              </a:extLst>
            </p:cNvPr>
            <p:cNvSpPr>
              <a:spLocks/>
            </p:cNvSpPr>
            <p:nvPr/>
          </p:nvSpPr>
          <p:spPr bwMode="auto">
            <a:xfrm>
              <a:off x="4906963" y="2714627"/>
              <a:ext cx="993775" cy="1036638"/>
            </a:xfrm>
            <a:custGeom>
              <a:avLst/>
              <a:gdLst>
                <a:gd name="T0" fmla="*/ 239 w 686"/>
                <a:gd name="T1" fmla="*/ 0 h 715"/>
                <a:gd name="T2" fmla="*/ 199 w 686"/>
                <a:gd name="T3" fmla="*/ 31 h 715"/>
                <a:gd name="T4" fmla="*/ 31 w 686"/>
                <a:gd name="T5" fmla="*/ 265 h 715"/>
                <a:gd name="T6" fmla="*/ 15 w 686"/>
                <a:gd name="T7" fmla="*/ 323 h 715"/>
                <a:gd name="T8" fmla="*/ 72 w 686"/>
                <a:gd name="T9" fmla="*/ 441 h 715"/>
                <a:gd name="T10" fmla="*/ 89 w 686"/>
                <a:gd name="T11" fmla="*/ 484 h 715"/>
                <a:gd name="T12" fmla="*/ 85 w 686"/>
                <a:gd name="T13" fmla="*/ 489 h 715"/>
                <a:gd name="T14" fmla="*/ 67 w 686"/>
                <a:gd name="T15" fmla="*/ 495 h 715"/>
                <a:gd name="T16" fmla="*/ 58 w 686"/>
                <a:gd name="T17" fmla="*/ 493 h 715"/>
                <a:gd name="T18" fmla="*/ 43 w 686"/>
                <a:gd name="T19" fmla="*/ 482 h 715"/>
                <a:gd name="T20" fmla="*/ 28 w 686"/>
                <a:gd name="T21" fmla="*/ 478 h 715"/>
                <a:gd name="T22" fmla="*/ 4 w 686"/>
                <a:gd name="T23" fmla="*/ 498 h 715"/>
                <a:gd name="T24" fmla="*/ 13 w 686"/>
                <a:gd name="T25" fmla="*/ 553 h 715"/>
                <a:gd name="T26" fmla="*/ 51 w 686"/>
                <a:gd name="T27" fmla="*/ 593 h 715"/>
                <a:gd name="T28" fmla="*/ 63 w 686"/>
                <a:gd name="T29" fmla="*/ 596 h 715"/>
                <a:gd name="T30" fmla="*/ 87 w 686"/>
                <a:gd name="T31" fmla="*/ 572 h 715"/>
                <a:gd name="T32" fmla="*/ 88 w 686"/>
                <a:gd name="T33" fmla="*/ 554 h 715"/>
                <a:gd name="T34" fmla="*/ 107 w 686"/>
                <a:gd name="T35" fmla="*/ 535 h 715"/>
                <a:gd name="T36" fmla="*/ 111 w 686"/>
                <a:gd name="T37" fmla="*/ 534 h 715"/>
                <a:gd name="T38" fmla="*/ 114 w 686"/>
                <a:gd name="T39" fmla="*/ 534 h 715"/>
                <a:gd name="T40" fmla="*/ 138 w 686"/>
                <a:gd name="T41" fmla="*/ 574 h 715"/>
                <a:gd name="T42" fmla="*/ 197 w 686"/>
                <a:gd name="T43" fmla="*/ 693 h 715"/>
                <a:gd name="T44" fmla="*/ 231 w 686"/>
                <a:gd name="T45" fmla="*/ 715 h 715"/>
                <a:gd name="T46" fmla="*/ 250 w 686"/>
                <a:gd name="T47" fmla="*/ 709 h 715"/>
                <a:gd name="T48" fmla="*/ 680 w 686"/>
                <a:gd name="T49" fmla="*/ 136 h 715"/>
                <a:gd name="T50" fmla="*/ 650 w 686"/>
                <a:gd name="T51" fmla="*/ 88 h 715"/>
                <a:gd name="T52" fmla="*/ 553 w 686"/>
                <a:gd name="T53" fmla="*/ 67 h 715"/>
                <a:gd name="T54" fmla="*/ 538 w 686"/>
                <a:gd name="T55" fmla="*/ 65 h 715"/>
                <a:gd name="T56" fmla="*/ 524 w 686"/>
                <a:gd name="T57" fmla="*/ 79 h 715"/>
                <a:gd name="T58" fmla="*/ 524 w 686"/>
                <a:gd name="T59" fmla="*/ 102 h 715"/>
                <a:gd name="T60" fmla="*/ 498 w 686"/>
                <a:gd name="T61" fmla="*/ 136 h 715"/>
                <a:gd name="T62" fmla="*/ 454 w 686"/>
                <a:gd name="T63" fmla="*/ 146 h 715"/>
                <a:gd name="T64" fmla="*/ 425 w 686"/>
                <a:gd name="T65" fmla="*/ 143 h 715"/>
                <a:gd name="T66" fmla="*/ 362 w 686"/>
                <a:gd name="T67" fmla="*/ 107 h 715"/>
                <a:gd name="T68" fmla="*/ 352 w 686"/>
                <a:gd name="T69" fmla="*/ 64 h 715"/>
                <a:gd name="T70" fmla="*/ 362 w 686"/>
                <a:gd name="T71" fmla="*/ 44 h 715"/>
                <a:gd name="T72" fmla="*/ 341 w 686"/>
                <a:gd name="T73" fmla="*/ 21 h 715"/>
                <a:gd name="T74" fmla="*/ 247 w 686"/>
                <a:gd name="T75" fmla="*/ 0 h 715"/>
                <a:gd name="T76" fmla="*/ 239 w 686"/>
                <a:gd name="T77"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6" h="715">
                  <a:moveTo>
                    <a:pt x="239" y="0"/>
                  </a:moveTo>
                  <a:cubicBezTo>
                    <a:pt x="220" y="0"/>
                    <a:pt x="204" y="12"/>
                    <a:pt x="199" y="31"/>
                  </a:cubicBezTo>
                  <a:cubicBezTo>
                    <a:pt x="170" y="126"/>
                    <a:pt x="110" y="208"/>
                    <a:pt x="31" y="265"/>
                  </a:cubicBezTo>
                  <a:cubicBezTo>
                    <a:pt x="13" y="278"/>
                    <a:pt x="5" y="303"/>
                    <a:pt x="15" y="323"/>
                  </a:cubicBezTo>
                  <a:cubicBezTo>
                    <a:pt x="72" y="441"/>
                    <a:pt x="72" y="441"/>
                    <a:pt x="72" y="441"/>
                  </a:cubicBezTo>
                  <a:cubicBezTo>
                    <a:pt x="82" y="460"/>
                    <a:pt x="90" y="480"/>
                    <a:pt x="89" y="484"/>
                  </a:cubicBezTo>
                  <a:cubicBezTo>
                    <a:pt x="88" y="486"/>
                    <a:pt x="87" y="488"/>
                    <a:pt x="85" y="489"/>
                  </a:cubicBezTo>
                  <a:cubicBezTo>
                    <a:pt x="79" y="492"/>
                    <a:pt x="73" y="495"/>
                    <a:pt x="67" y="495"/>
                  </a:cubicBezTo>
                  <a:cubicBezTo>
                    <a:pt x="64" y="495"/>
                    <a:pt x="61" y="494"/>
                    <a:pt x="58" y="493"/>
                  </a:cubicBezTo>
                  <a:cubicBezTo>
                    <a:pt x="53" y="490"/>
                    <a:pt x="48" y="486"/>
                    <a:pt x="43" y="482"/>
                  </a:cubicBezTo>
                  <a:cubicBezTo>
                    <a:pt x="38" y="479"/>
                    <a:pt x="33" y="478"/>
                    <a:pt x="28" y="478"/>
                  </a:cubicBezTo>
                  <a:cubicBezTo>
                    <a:pt x="17" y="478"/>
                    <a:pt x="7" y="485"/>
                    <a:pt x="4" y="498"/>
                  </a:cubicBezTo>
                  <a:cubicBezTo>
                    <a:pt x="0" y="516"/>
                    <a:pt x="5" y="536"/>
                    <a:pt x="13" y="553"/>
                  </a:cubicBezTo>
                  <a:cubicBezTo>
                    <a:pt x="21" y="570"/>
                    <a:pt x="34" y="586"/>
                    <a:pt x="51" y="593"/>
                  </a:cubicBezTo>
                  <a:cubicBezTo>
                    <a:pt x="55" y="595"/>
                    <a:pt x="59" y="596"/>
                    <a:pt x="63" y="596"/>
                  </a:cubicBezTo>
                  <a:cubicBezTo>
                    <a:pt x="75" y="596"/>
                    <a:pt x="86" y="586"/>
                    <a:pt x="87" y="572"/>
                  </a:cubicBezTo>
                  <a:cubicBezTo>
                    <a:pt x="88" y="566"/>
                    <a:pt x="87" y="560"/>
                    <a:pt x="88" y="554"/>
                  </a:cubicBezTo>
                  <a:cubicBezTo>
                    <a:pt x="90" y="543"/>
                    <a:pt x="98" y="539"/>
                    <a:pt x="107" y="535"/>
                  </a:cubicBezTo>
                  <a:cubicBezTo>
                    <a:pt x="108" y="534"/>
                    <a:pt x="110" y="534"/>
                    <a:pt x="111" y="534"/>
                  </a:cubicBezTo>
                  <a:cubicBezTo>
                    <a:pt x="112" y="534"/>
                    <a:pt x="113" y="534"/>
                    <a:pt x="114" y="534"/>
                  </a:cubicBezTo>
                  <a:cubicBezTo>
                    <a:pt x="118" y="536"/>
                    <a:pt x="128" y="554"/>
                    <a:pt x="138" y="574"/>
                  </a:cubicBezTo>
                  <a:cubicBezTo>
                    <a:pt x="197" y="693"/>
                    <a:pt x="197" y="693"/>
                    <a:pt x="197" y="693"/>
                  </a:cubicBezTo>
                  <a:cubicBezTo>
                    <a:pt x="204" y="707"/>
                    <a:pt x="217" y="715"/>
                    <a:pt x="231" y="715"/>
                  </a:cubicBezTo>
                  <a:cubicBezTo>
                    <a:pt x="237" y="715"/>
                    <a:pt x="244" y="713"/>
                    <a:pt x="250" y="709"/>
                  </a:cubicBezTo>
                  <a:cubicBezTo>
                    <a:pt x="461" y="584"/>
                    <a:pt x="618" y="379"/>
                    <a:pt x="680" y="136"/>
                  </a:cubicBezTo>
                  <a:cubicBezTo>
                    <a:pt x="686" y="114"/>
                    <a:pt x="672" y="93"/>
                    <a:pt x="650" y="88"/>
                  </a:cubicBezTo>
                  <a:cubicBezTo>
                    <a:pt x="553" y="67"/>
                    <a:pt x="553" y="67"/>
                    <a:pt x="553" y="67"/>
                  </a:cubicBezTo>
                  <a:cubicBezTo>
                    <a:pt x="547" y="66"/>
                    <a:pt x="542" y="65"/>
                    <a:pt x="538" y="65"/>
                  </a:cubicBezTo>
                  <a:cubicBezTo>
                    <a:pt x="527" y="65"/>
                    <a:pt x="522" y="70"/>
                    <a:pt x="524" y="79"/>
                  </a:cubicBezTo>
                  <a:cubicBezTo>
                    <a:pt x="526" y="86"/>
                    <a:pt x="526" y="94"/>
                    <a:pt x="524" y="102"/>
                  </a:cubicBezTo>
                  <a:cubicBezTo>
                    <a:pt x="521" y="116"/>
                    <a:pt x="512" y="129"/>
                    <a:pt x="498" y="136"/>
                  </a:cubicBezTo>
                  <a:cubicBezTo>
                    <a:pt x="485" y="143"/>
                    <a:pt x="470" y="146"/>
                    <a:pt x="454" y="146"/>
                  </a:cubicBezTo>
                  <a:cubicBezTo>
                    <a:pt x="445" y="146"/>
                    <a:pt x="435" y="145"/>
                    <a:pt x="425" y="143"/>
                  </a:cubicBezTo>
                  <a:cubicBezTo>
                    <a:pt x="399" y="137"/>
                    <a:pt x="376" y="125"/>
                    <a:pt x="362" y="107"/>
                  </a:cubicBezTo>
                  <a:cubicBezTo>
                    <a:pt x="353" y="94"/>
                    <a:pt x="349" y="79"/>
                    <a:pt x="352" y="64"/>
                  </a:cubicBezTo>
                  <a:cubicBezTo>
                    <a:pt x="354" y="57"/>
                    <a:pt x="357" y="50"/>
                    <a:pt x="362" y="44"/>
                  </a:cubicBezTo>
                  <a:cubicBezTo>
                    <a:pt x="370" y="34"/>
                    <a:pt x="362" y="26"/>
                    <a:pt x="341" y="21"/>
                  </a:cubicBezTo>
                  <a:cubicBezTo>
                    <a:pt x="247" y="0"/>
                    <a:pt x="247" y="0"/>
                    <a:pt x="247" y="0"/>
                  </a:cubicBezTo>
                  <a:cubicBezTo>
                    <a:pt x="245" y="0"/>
                    <a:pt x="242" y="0"/>
                    <a:pt x="239" y="0"/>
                  </a:cubicBezTo>
                </a:path>
              </a:pathLst>
            </a:custGeom>
            <a:solidFill>
              <a:srgbClr val="CBC1DB"/>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76" name="TextBox 75">
              <a:extLst>
                <a:ext uri="{FF2B5EF4-FFF2-40B4-BE49-F238E27FC236}">
                  <a16:creationId xmlns:a16="http://schemas.microsoft.com/office/drawing/2014/main" id="{B5D6F1B8-EB09-45C3-B4AF-2838AC9703A0}"/>
                </a:ext>
              </a:extLst>
            </p:cNvPr>
            <p:cNvSpPr txBox="1"/>
            <p:nvPr/>
          </p:nvSpPr>
          <p:spPr>
            <a:xfrm>
              <a:off x="4948301" y="3017423"/>
              <a:ext cx="902811" cy="346249"/>
            </a:xfrm>
            <a:prstGeom prst="rect">
              <a:avLst/>
            </a:prstGeom>
            <a:noFill/>
          </p:spPr>
          <p:txBody>
            <a:bodyPr wrap="none" rtlCol="0">
              <a:spAutoFit/>
            </a:bodyPr>
            <a:lstStyle/>
            <a:p>
              <a:pPr algn="ctr" defTabSz="914378"/>
              <a:r>
                <a:rPr lang="en-US" sz="825" b="1" kern="0" dirty="0">
                  <a:solidFill>
                    <a:prstClr val="white"/>
                  </a:solidFill>
                  <a:latin typeface="Arial" panose="020B0604020202020204" pitchFamily="34" charset="0"/>
                  <a:cs typeface="Arial" panose="020B0604020202020204" pitchFamily="34" charset="0"/>
                  <a:sym typeface="Arial"/>
                </a:rPr>
                <a:t>Infrastructure </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as a Service</a:t>
              </a:r>
              <a:endParaRPr lang="en-IN" sz="825" b="1" kern="0" dirty="0">
                <a:solidFill>
                  <a:prstClr val="white"/>
                </a:solidFill>
                <a:latin typeface="Arial" panose="020B0604020202020204" pitchFamily="34" charset="0"/>
                <a:cs typeface="Arial" panose="020B0604020202020204" pitchFamily="34" charset="0"/>
                <a:sym typeface="Arial"/>
              </a:endParaRPr>
            </a:p>
          </p:txBody>
        </p:sp>
        <p:sp>
          <p:nvSpPr>
            <p:cNvPr id="77" name="TextBox 76">
              <a:extLst>
                <a:ext uri="{FF2B5EF4-FFF2-40B4-BE49-F238E27FC236}">
                  <a16:creationId xmlns:a16="http://schemas.microsoft.com/office/drawing/2014/main" id="{83228A46-76B4-4B85-BE4A-0D6EC52A712F}"/>
                </a:ext>
              </a:extLst>
            </p:cNvPr>
            <p:cNvSpPr txBox="1"/>
            <p:nvPr/>
          </p:nvSpPr>
          <p:spPr>
            <a:xfrm>
              <a:off x="6466183" y="3168429"/>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78" name="TextBox 77">
              <a:extLst>
                <a:ext uri="{FF2B5EF4-FFF2-40B4-BE49-F238E27FC236}">
                  <a16:creationId xmlns:a16="http://schemas.microsoft.com/office/drawing/2014/main" id="{1571EAE5-DA25-4C56-8578-7294665F65D4}"/>
                </a:ext>
              </a:extLst>
            </p:cNvPr>
            <p:cNvSpPr txBox="1"/>
            <p:nvPr/>
          </p:nvSpPr>
          <p:spPr>
            <a:xfrm>
              <a:off x="7439764" y="3164661"/>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79" name="TextBox 78">
              <a:extLst>
                <a:ext uri="{FF2B5EF4-FFF2-40B4-BE49-F238E27FC236}">
                  <a16:creationId xmlns:a16="http://schemas.microsoft.com/office/drawing/2014/main" id="{E2FC33A8-3983-4778-890B-B7916AA5899E}"/>
                </a:ext>
              </a:extLst>
            </p:cNvPr>
            <p:cNvSpPr txBox="1"/>
            <p:nvPr/>
          </p:nvSpPr>
          <p:spPr>
            <a:xfrm>
              <a:off x="6486325" y="3323938"/>
              <a:ext cx="942887" cy="473206"/>
            </a:xfrm>
            <a:prstGeom prst="rect">
              <a:avLst/>
            </a:prstGeom>
            <a:noFill/>
          </p:spPr>
          <p:txBody>
            <a:bodyPr wrap="non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Agility</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Future Ready</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Consumption</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80" name="TextBox 79">
              <a:extLst>
                <a:ext uri="{FF2B5EF4-FFF2-40B4-BE49-F238E27FC236}">
                  <a16:creationId xmlns:a16="http://schemas.microsoft.com/office/drawing/2014/main" id="{53366E97-4D27-4A4D-A707-F84917EC037E}"/>
                </a:ext>
              </a:extLst>
            </p:cNvPr>
            <p:cNvSpPr txBox="1"/>
            <p:nvPr/>
          </p:nvSpPr>
          <p:spPr>
            <a:xfrm>
              <a:off x="7422064" y="3342375"/>
              <a:ext cx="1434862" cy="1234953"/>
            </a:xfrm>
            <a:prstGeom prst="rect">
              <a:avLst/>
            </a:prstGeom>
            <a:noFill/>
          </p:spPr>
          <p:txBody>
            <a:bodyPr wrap="square" rtlCol="0">
              <a:spAutoFit/>
            </a:bodyPr>
            <a:lstStyle/>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Private Cloud</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Enterprise Cloud</a:t>
              </a:r>
            </a:p>
            <a:p>
              <a:pPr marL="290499" lvl="3" indent="-109532" defTabSz="914378">
                <a:buFont typeface="Courier New" panose="02070309020205020404" pitchFamily="49" charset="0"/>
                <a:buChar char="o"/>
              </a:pPr>
              <a:r>
                <a:rPr lang="en-US" sz="825" kern="0" dirty="0">
                  <a:solidFill>
                    <a:prstClr val="black"/>
                  </a:solidFill>
                  <a:latin typeface="Arial" panose="020B0604020202020204" pitchFamily="34" charset="0"/>
                  <a:cs typeface="Arial" panose="020B0604020202020204" pitchFamily="34" charset="0"/>
                  <a:sym typeface="Arial"/>
                </a:rPr>
                <a:t>AWS/Azure/ CI</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Hybrid IT</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Backup</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DR</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Acceleration </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DC Security </a:t>
              </a:r>
            </a:p>
            <a:p>
              <a:pPr marL="114294" lvl="1" indent="-114294" defTabSz="914378">
                <a:buFont typeface="Arial" panose="020B0604020202020204" pitchFamily="34" charset="0"/>
                <a:buChar char="•"/>
              </a:pP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81" name="Freeform 24">
              <a:extLst>
                <a:ext uri="{FF2B5EF4-FFF2-40B4-BE49-F238E27FC236}">
                  <a16:creationId xmlns:a16="http://schemas.microsoft.com/office/drawing/2014/main" id="{302A089F-6B53-42FE-BCEA-C106649259E6}"/>
                </a:ext>
              </a:extLst>
            </p:cNvPr>
            <p:cNvSpPr/>
            <p:nvPr/>
          </p:nvSpPr>
          <p:spPr>
            <a:xfrm>
              <a:off x="5583115" y="3376246"/>
              <a:ext cx="874737" cy="122606"/>
            </a:xfrm>
            <a:custGeom>
              <a:avLst/>
              <a:gdLst>
                <a:gd name="connsiteX0" fmla="*/ 0 w 747347"/>
                <a:gd name="connsiteY0" fmla="*/ 96716 h 96716"/>
                <a:gd name="connsiteX1" fmla="*/ 334108 w 747347"/>
                <a:gd name="connsiteY1" fmla="*/ 96716 h 96716"/>
                <a:gd name="connsiteX2" fmla="*/ 334108 w 747347"/>
                <a:gd name="connsiteY2" fmla="*/ 0 h 96716"/>
                <a:gd name="connsiteX3" fmla="*/ 747347 w 747347"/>
                <a:gd name="connsiteY3" fmla="*/ 0 h 96716"/>
              </a:gdLst>
              <a:ahLst/>
              <a:cxnLst>
                <a:cxn ang="0">
                  <a:pos x="connsiteX0" y="connsiteY0"/>
                </a:cxn>
                <a:cxn ang="0">
                  <a:pos x="connsiteX1" y="connsiteY1"/>
                </a:cxn>
                <a:cxn ang="0">
                  <a:pos x="connsiteX2" y="connsiteY2"/>
                </a:cxn>
                <a:cxn ang="0">
                  <a:pos x="connsiteX3" y="connsiteY3"/>
                </a:cxn>
              </a:cxnLst>
              <a:rect l="l" t="t" r="r" b="b"/>
              <a:pathLst>
                <a:path w="747347" h="96716">
                  <a:moveTo>
                    <a:pt x="0" y="96716"/>
                  </a:moveTo>
                  <a:lnTo>
                    <a:pt x="334108" y="96716"/>
                  </a:lnTo>
                  <a:lnTo>
                    <a:pt x="334108" y="0"/>
                  </a:lnTo>
                  <a:lnTo>
                    <a:pt x="747347" y="0"/>
                  </a:lnTo>
                </a:path>
              </a:pathLst>
            </a:custGeom>
            <a:ln w="19050">
              <a:solidFill>
                <a:srgbClr val="8064A2"/>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grpSp>
      <p:grpSp>
        <p:nvGrpSpPr>
          <p:cNvPr id="6" name="Group 15">
            <a:extLst>
              <a:ext uri="{FF2B5EF4-FFF2-40B4-BE49-F238E27FC236}">
                <a16:creationId xmlns:a16="http://schemas.microsoft.com/office/drawing/2014/main" id="{796F94BB-89F2-4DE7-9A73-C998A430B51E}"/>
              </a:ext>
            </a:extLst>
          </p:cNvPr>
          <p:cNvGrpSpPr/>
          <p:nvPr/>
        </p:nvGrpSpPr>
        <p:grpSpPr>
          <a:xfrm>
            <a:off x="2945152" y="3329736"/>
            <a:ext cx="3130006" cy="1449513"/>
            <a:chOff x="3052015" y="3170238"/>
            <a:chExt cx="3130006" cy="1449513"/>
          </a:xfrm>
        </p:grpSpPr>
        <p:sp>
          <p:nvSpPr>
            <p:cNvPr id="83" name="Freeform 9">
              <a:extLst>
                <a:ext uri="{FF2B5EF4-FFF2-40B4-BE49-F238E27FC236}">
                  <a16:creationId xmlns:a16="http://schemas.microsoft.com/office/drawing/2014/main" id="{E139BBCF-C3AB-4A3F-8673-4E8153727358}"/>
                </a:ext>
              </a:extLst>
            </p:cNvPr>
            <p:cNvSpPr>
              <a:spLocks/>
            </p:cNvSpPr>
            <p:nvPr/>
          </p:nvSpPr>
          <p:spPr bwMode="auto">
            <a:xfrm>
              <a:off x="4037014" y="3170238"/>
              <a:ext cx="1133475" cy="763588"/>
            </a:xfrm>
            <a:custGeom>
              <a:avLst/>
              <a:gdLst>
                <a:gd name="T0" fmla="*/ 553 w 783"/>
                <a:gd name="T1" fmla="*/ 0 h 527"/>
                <a:gd name="T2" fmla="*/ 537 w 783"/>
                <a:gd name="T3" fmla="*/ 3 h 527"/>
                <a:gd name="T4" fmla="*/ 375 w 783"/>
                <a:gd name="T5" fmla="*/ 35 h 527"/>
                <a:gd name="T6" fmla="*/ 370 w 783"/>
                <a:gd name="T7" fmla="*/ 35 h 527"/>
                <a:gd name="T8" fmla="*/ 248 w 783"/>
                <a:gd name="T9" fmla="*/ 18 h 527"/>
                <a:gd name="T10" fmla="*/ 235 w 783"/>
                <a:gd name="T11" fmla="*/ 17 h 527"/>
                <a:gd name="T12" fmla="*/ 193 w 783"/>
                <a:gd name="T13" fmla="*/ 42 h 527"/>
                <a:gd name="T14" fmla="*/ 137 w 783"/>
                <a:gd name="T15" fmla="*/ 160 h 527"/>
                <a:gd name="T16" fmla="*/ 114 w 783"/>
                <a:gd name="T17" fmla="*/ 200 h 527"/>
                <a:gd name="T18" fmla="*/ 111 w 783"/>
                <a:gd name="T19" fmla="*/ 201 h 527"/>
                <a:gd name="T20" fmla="*/ 107 w 783"/>
                <a:gd name="T21" fmla="*/ 200 h 527"/>
                <a:gd name="T22" fmla="*/ 88 w 783"/>
                <a:gd name="T23" fmla="*/ 182 h 527"/>
                <a:gd name="T24" fmla="*/ 86 w 783"/>
                <a:gd name="T25" fmla="*/ 163 h 527"/>
                <a:gd name="T26" fmla="*/ 62 w 783"/>
                <a:gd name="T27" fmla="*/ 140 h 527"/>
                <a:gd name="T28" fmla="*/ 50 w 783"/>
                <a:gd name="T29" fmla="*/ 143 h 527"/>
                <a:gd name="T30" fmla="*/ 13 w 783"/>
                <a:gd name="T31" fmla="*/ 184 h 527"/>
                <a:gd name="T32" fmla="*/ 5 w 783"/>
                <a:gd name="T33" fmla="*/ 239 h 527"/>
                <a:gd name="T34" fmla="*/ 29 w 783"/>
                <a:gd name="T35" fmla="*/ 259 h 527"/>
                <a:gd name="T36" fmla="*/ 44 w 783"/>
                <a:gd name="T37" fmla="*/ 254 h 527"/>
                <a:gd name="T38" fmla="*/ 59 w 783"/>
                <a:gd name="T39" fmla="*/ 243 h 527"/>
                <a:gd name="T40" fmla="*/ 69 w 783"/>
                <a:gd name="T41" fmla="*/ 241 h 527"/>
                <a:gd name="T42" fmla="*/ 86 w 783"/>
                <a:gd name="T43" fmla="*/ 246 h 527"/>
                <a:gd name="T44" fmla="*/ 90 w 783"/>
                <a:gd name="T45" fmla="*/ 252 h 527"/>
                <a:gd name="T46" fmla="*/ 74 w 783"/>
                <a:gd name="T47" fmla="*/ 295 h 527"/>
                <a:gd name="T48" fmla="*/ 18 w 783"/>
                <a:gd name="T49" fmla="*/ 416 h 527"/>
                <a:gd name="T50" fmla="*/ 38 w 783"/>
                <a:gd name="T51" fmla="*/ 467 h 527"/>
                <a:gd name="T52" fmla="*/ 370 w 783"/>
                <a:gd name="T53" fmla="*/ 527 h 527"/>
                <a:gd name="T54" fmla="*/ 381 w 783"/>
                <a:gd name="T55" fmla="*/ 527 h 527"/>
                <a:gd name="T56" fmla="*/ 755 w 783"/>
                <a:gd name="T57" fmla="*/ 446 h 527"/>
                <a:gd name="T58" fmla="*/ 773 w 783"/>
                <a:gd name="T59" fmla="*/ 393 h 527"/>
                <a:gd name="T60" fmla="*/ 729 w 783"/>
                <a:gd name="T61" fmla="*/ 303 h 527"/>
                <a:gd name="T62" fmla="*/ 710 w 783"/>
                <a:gd name="T63" fmla="*/ 283 h 527"/>
                <a:gd name="T64" fmla="*/ 702 w 783"/>
                <a:gd name="T65" fmla="*/ 288 h 527"/>
                <a:gd name="T66" fmla="*/ 684 w 783"/>
                <a:gd name="T67" fmla="*/ 303 h 527"/>
                <a:gd name="T68" fmla="*/ 662 w 783"/>
                <a:gd name="T69" fmla="*/ 308 h 527"/>
                <a:gd name="T70" fmla="*/ 641 w 783"/>
                <a:gd name="T71" fmla="*/ 303 h 527"/>
                <a:gd name="T72" fmla="*/ 590 w 783"/>
                <a:gd name="T73" fmla="*/ 251 h 527"/>
                <a:gd name="T74" fmla="*/ 579 w 783"/>
                <a:gd name="T75" fmla="*/ 179 h 527"/>
                <a:gd name="T76" fmla="*/ 606 w 783"/>
                <a:gd name="T77" fmla="*/ 145 h 527"/>
                <a:gd name="T78" fmla="*/ 628 w 783"/>
                <a:gd name="T79" fmla="*/ 139 h 527"/>
                <a:gd name="T80" fmla="*/ 628 w 783"/>
                <a:gd name="T81" fmla="*/ 139 h 527"/>
                <a:gd name="T82" fmla="*/ 628 w 783"/>
                <a:gd name="T83" fmla="*/ 139 h 527"/>
                <a:gd name="T84" fmla="*/ 633 w 783"/>
                <a:gd name="T85" fmla="*/ 109 h 527"/>
                <a:gd name="T86" fmla="*/ 591 w 783"/>
                <a:gd name="T87" fmla="*/ 23 h 527"/>
                <a:gd name="T88" fmla="*/ 553 w 783"/>
                <a:gd name="T89"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3" h="527">
                  <a:moveTo>
                    <a:pt x="553" y="0"/>
                  </a:moveTo>
                  <a:cubicBezTo>
                    <a:pt x="548" y="0"/>
                    <a:pt x="542" y="1"/>
                    <a:pt x="537" y="3"/>
                  </a:cubicBezTo>
                  <a:cubicBezTo>
                    <a:pt x="487" y="23"/>
                    <a:pt x="432" y="35"/>
                    <a:pt x="375" y="35"/>
                  </a:cubicBezTo>
                  <a:cubicBezTo>
                    <a:pt x="374" y="35"/>
                    <a:pt x="372" y="35"/>
                    <a:pt x="370" y="35"/>
                  </a:cubicBezTo>
                  <a:cubicBezTo>
                    <a:pt x="328" y="35"/>
                    <a:pt x="287" y="29"/>
                    <a:pt x="248" y="18"/>
                  </a:cubicBezTo>
                  <a:cubicBezTo>
                    <a:pt x="244" y="17"/>
                    <a:pt x="240" y="17"/>
                    <a:pt x="235" y="17"/>
                  </a:cubicBezTo>
                  <a:cubicBezTo>
                    <a:pt x="218" y="17"/>
                    <a:pt x="201" y="26"/>
                    <a:pt x="193" y="42"/>
                  </a:cubicBezTo>
                  <a:cubicBezTo>
                    <a:pt x="137" y="160"/>
                    <a:pt x="137" y="160"/>
                    <a:pt x="137" y="160"/>
                  </a:cubicBezTo>
                  <a:cubicBezTo>
                    <a:pt x="128" y="180"/>
                    <a:pt x="118" y="199"/>
                    <a:pt x="114" y="200"/>
                  </a:cubicBezTo>
                  <a:cubicBezTo>
                    <a:pt x="113" y="201"/>
                    <a:pt x="112" y="201"/>
                    <a:pt x="111" y="201"/>
                  </a:cubicBezTo>
                  <a:cubicBezTo>
                    <a:pt x="109" y="201"/>
                    <a:pt x="108" y="201"/>
                    <a:pt x="107" y="200"/>
                  </a:cubicBezTo>
                  <a:cubicBezTo>
                    <a:pt x="98" y="196"/>
                    <a:pt x="90" y="192"/>
                    <a:pt x="88" y="182"/>
                  </a:cubicBezTo>
                  <a:cubicBezTo>
                    <a:pt x="87" y="176"/>
                    <a:pt x="87" y="169"/>
                    <a:pt x="86" y="163"/>
                  </a:cubicBezTo>
                  <a:cubicBezTo>
                    <a:pt x="85" y="149"/>
                    <a:pt x="74" y="140"/>
                    <a:pt x="62" y="140"/>
                  </a:cubicBezTo>
                  <a:cubicBezTo>
                    <a:pt x="58" y="140"/>
                    <a:pt x="54" y="141"/>
                    <a:pt x="50" y="143"/>
                  </a:cubicBezTo>
                  <a:cubicBezTo>
                    <a:pt x="33" y="151"/>
                    <a:pt x="21" y="167"/>
                    <a:pt x="13" y="184"/>
                  </a:cubicBezTo>
                  <a:cubicBezTo>
                    <a:pt x="5" y="201"/>
                    <a:pt x="0" y="221"/>
                    <a:pt x="5" y="239"/>
                  </a:cubicBezTo>
                  <a:cubicBezTo>
                    <a:pt x="8" y="251"/>
                    <a:pt x="18" y="259"/>
                    <a:pt x="29" y="259"/>
                  </a:cubicBezTo>
                  <a:cubicBezTo>
                    <a:pt x="34" y="259"/>
                    <a:pt x="39" y="257"/>
                    <a:pt x="44" y="254"/>
                  </a:cubicBezTo>
                  <a:cubicBezTo>
                    <a:pt x="49" y="251"/>
                    <a:pt x="54" y="246"/>
                    <a:pt x="59" y="243"/>
                  </a:cubicBezTo>
                  <a:cubicBezTo>
                    <a:pt x="62" y="241"/>
                    <a:pt x="65" y="241"/>
                    <a:pt x="69" y="241"/>
                  </a:cubicBezTo>
                  <a:cubicBezTo>
                    <a:pt x="74" y="241"/>
                    <a:pt x="80" y="243"/>
                    <a:pt x="86" y="246"/>
                  </a:cubicBezTo>
                  <a:cubicBezTo>
                    <a:pt x="88" y="247"/>
                    <a:pt x="89" y="249"/>
                    <a:pt x="90" y="252"/>
                  </a:cubicBezTo>
                  <a:cubicBezTo>
                    <a:pt x="92" y="255"/>
                    <a:pt x="84" y="275"/>
                    <a:pt x="74" y="295"/>
                  </a:cubicBezTo>
                  <a:cubicBezTo>
                    <a:pt x="18" y="416"/>
                    <a:pt x="18" y="416"/>
                    <a:pt x="18" y="416"/>
                  </a:cubicBezTo>
                  <a:cubicBezTo>
                    <a:pt x="8" y="436"/>
                    <a:pt x="17" y="459"/>
                    <a:pt x="38" y="467"/>
                  </a:cubicBezTo>
                  <a:cubicBezTo>
                    <a:pt x="141" y="506"/>
                    <a:pt x="253" y="527"/>
                    <a:pt x="370" y="527"/>
                  </a:cubicBezTo>
                  <a:cubicBezTo>
                    <a:pt x="374" y="527"/>
                    <a:pt x="377" y="527"/>
                    <a:pt x="381" y="527"/>
                  </a:cubicBezTo>
                  <a:cubicBezTo>
                    <a:pt x="514" y="526"/>
                    <a:pt x="640" y="497"/>
                    <a:pt x="755" y="446"/>
                  </a:cubicBezTo>
                  <a:cubicBezTo>
                    <a:pt x="775" y="436"/>
                    <a:pt x="783" y="412"/>
                    <a:pt x="773" y="393"/>
                  </a:cubicBezTo>
                  <a:cubicBezTo>
                    <a:pt x="729" y="303"/>
                    <a:pt x="729" y="303"/>
                    <a:pt x="729" y="303"/>
                  </a:cubicBezTo>
                  <a:cubicBezTo>
                    <a:pt x="722" y="290"/>
                    <a:pt x="716" y="283"/>
                    <a:pt x="710" y="283"/>
                  </a:cubicBezTo>
                  <a:cubicBezTo>
                    <a:pt x="707" y="283"/>
                    <a:pt x="704" y="285"/>
                    <a:pt x="702" y="288"/>
                  </a:cubicBezTo>
                  <a:cubicBezTo>
                    <a:pt x="697" y="294"/>
                    <a:pt x="691" y="299"/>
                    <a:pt x="684" y="303"/>
                  </a:cubicBezTo>
                  <a:cubicBezTo>
                    <a:pt x="677" y="306"/>
                    <a:pt x="670" y="308"/>
                    <a:pt x="662" y="308"/>
                  </a:cubicBezTo>
                  <a:cubicBezTo>
                    <a:pt x="655" y="308"/>
                    <a:pt x="648" y="306"/>
                    <a:pt x="641" y="303"/>
                  </a:cubicBezTo>
                  <a:cubicBezTo>
                    <a:pt x="620" y="294"/>
                    <a:pt x="602" y="275"/>
                    <a:pt x="590" y="251"/>
                  </a:cubicBezTo>
                  <a:cubicBezTo>
                    <a:pt x="578" y="226"/>
                    <a:pt x="574" y="201"/>
                    <a:pt x="579" y="179"/>
                  </a:cubicBezTo>
                  <a:cubicBezTo>
                    <a:pt x="583" y="164"/>
                    <a:pt x="592" y="151"/>
                    <a:pt x="606" y="145"/>
                  </a:cubicBezTo>
                  <a:cubicBezTo>
                    <a:pt x="613" y="141"/>
                    <a:pt x="620" y="139"/>
                    <a:pt x="628" y="139"/>
                  </a:cubicBezTo>
                  <a:cubicBezTo>
                    <a:pt x="628" y="139"/>
                    <a:pt x="628" y="139"/>
                    <a:pt x="628" y="139"/>
                  </a:cubicBezTo>
                  <a:cubicBezTo>
                    <a:pt x="628" y="139"/>
                    <a:pt x="628" y="139"/>
                    <a:pt x="628" y="139"/>
                  </a:cubicBezTo>
                  <a:cubicBezTo>
                    <a:pt x="641" y="139"/>
                    <a:pt x="642" y="128"/>
                    <a:pt x="633" y="109"/>
                  </a:cubicBezTo>
                  <a:cubicBezTo>
                    <a:pt x="591" y="23"/>
                    <a:pt x="591" y="23"/>
                    <a:pt x="591" y="23"/>
                  </a:cubicBezTo>
                  <a:cubicBezTo>
                    <a:pt x="583" y="8"/>
                    <a:pt x="569" y="0"/>
                    <a:pt x="553" y="0"/>
                  </a:cubicBezTo>
                </a:path>
              </a:pathLst>
            </a:custGeom>
            <a:solidFill>
              <a:srgbClr val="92CEDE"/>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84" name="TextBox 83">
              <a:extLst>
                <a:ext uri="{FF2B5EF4-FFF2-40B4-BE49-F238E27FC236}">
                  <a16:creationId xmlns:a16="http://schemas.microsoft.com/office/drawing/2014/main" id="{8D809869-1DD6-43D0-BED0-D0060EB436F5}"/>
                </a:ext>
              </a:extLst>
            </p:cNvPr>
            <p:cNvSpPr txBox="1"/>
            <p:nvPr/>
          </p:nvSpPr>
          <p:spPr>
            <a:xfrm>
              <a:off x="4769877" y="3994611"/>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85" name="TextBox 84">
              <a:extLst>
                <a:ext uri="{FF2B5EF4-FFF2-40B4-BE49-F238E27FC236}">
                  <a16:creationId xmlns:a16="http://schemas.microsoft.com/office/drawing/2014/main" id="{1CF1DDC4-2794-4CBC-A46A-EA4B4813901F}"/>
                </a:ext>
              </a:extLst>
            </p:cNvPr>
            <p:cNvSpPr txBox="1"/>
            <p:nvPr/>
          </p:nvSpPr>
          <p:spPr>
            <a:xfrm>
              <a:off x="3052015" y="4132620"/>
              <a:ext cx="1717862"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Cloud Nerve Center</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Shade and Dedicated Pool</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End to end Management</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86" name="TextBox 85">
              <a:extLst>
                <a:ext uri="{FF2B5EF4-FFF2-40B4-BE49-F238E27FC236}">
                  <a16:creationId xmlns:a16="http://schemas.microsoft.com/office/drawing/2014/main" id="{58CADCD4-0D79-4DA9-BD3F-9ED5F7EADEC3}"/>
                </a:ext>
              </a:extLst>
            </p:cNvPr>
            <p:cNvSpPr txBox="1"/>
            <p:nvPr/>
          </p:nvSpPr>
          <p:spPr>
            <a:xfrm>
              <a:off x="4769877" y="4146545"/>
              <a:ext cx="1412144"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Automation</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Lean Operations</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Cloud Ready</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87" name="TextBox 86">
              <a:extLst>
                <a:ext uri="{FF2B5EF4-FFF2-40B4-BE49-F238E27FC236}">
                  <a16:creationId xmlns:a16="http://schemas.microsoft.com/office/drawing/2014/main" id="{C9F9B90E-FF7D-4519-82B9-6C39D51044DF}"/>
                </a:ext>
              </a:extLst>
            </p:cNvPr>
            <p:cNvSpPr txBox="1"/>
            <p:nvPr/>
          </p:nvSpPr>
          <p:spPr>
            <a:xfrm>
              <a:off x="3052015" y="3973318"/>
              <a:ext cx="798429" cy="219291"/>
            </a:xfrm>
            <a:prstGeom prst="rect">
              <a:avLst/>
            </a:prstGeom>
            <a:noFill/>
          </p:spPr>
          <p:txBody>
            <a:bodyPr wrap="squar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88" name="TextBox 87">
              <a:extLst>
                <a:ext uri="{FF2B5EF4-FFF2-40B4-BE49-F238E27FC236}">
                  <a16:creationId xmlns:a16="http://schemas.microsoft.com/office/drawing/2014/main" id="{0C4B1B9A-44F2-4DCD-AE9C-B72075AB631C}"/>
                </a:ext>
              </a:extLst>
            </p:cNvPr>
            <p:cNvSpPr txBox="1"/>
            <p:nvPr/>
          </p:nvSpPr>
          <p:spPr>
            <a:xfrm>
              <a:off x="4107940" y="3430068"/>
              <a:ext cx="960520" cy="346249"/>
            </a:xfrm>
            <a:prstGeom prst="rect">
              <a:avLst/>
            </a:prstGeom>
            <a:noFill/>
          </p:spPr>
          <p:txBody>
            <a:bodyPr wrap="none" rtlCol="0">
              <a:spAutoFit/>
            </a:bodyPr>
            <a:lstStyle/>
            <a:p>
              <a:pPr algn="ctr" defTabSz="914378"/>
              <a:r>
                <a:rPr lang="en-US" sz="825" b="1" kern="0" dirty="0">
                  <a:solidFill>
                    <a:prstClr val="white"/>
                  </a:solidFill>
                  <a:latin typeface="Arial" panose="020B0604020202020204" pitchFamily="34" charset="0"/>
                  <a:cs typeface="Arial" panose="020B0604020202020204" pitchFamily="34" charset="0"/>
                  <a:sym typeface="Arial"/>
                </a:rPr>
                <a:t>OPS</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Transformation</a:t>
              </a:r>
              <a:endParaRPr lang="en-IN" sz="825" b="1" kern="0" dirty="0">
                <a:solidFill>
                  <a:prstClr val="white"/>
                </a:solidFill>
                <a:latin typeface="Arial" panose="020B0604020202020204" pitchFamily="34" charset="0"/>
                <a:cs typeface="Arial" panose="020B0604020202020204" pitchFamily="34" charset="0"/>
                <a:sym typeface="Arial"/>
              </a:endParaRPr>
            </a:p>
          </p:txBody>
        </p:sp>
        <p:cxnSp>
          <p:nvCxnSpPr>
            <p:cNvPr id="89" name="Straight Connector 88">
              <a:extLst>
                <a:ext uri="{FF2B5EF4-FFF2-40B4-BE49-F238E27FC236}">
                  <a16:creationId xmlns:a16="http://schemas.microsoft.com/office/drawing/2014/main" id="{D0FD7692-47CC-41DE-BE68-3DFD1D3FB1AB}"/>
                </a:ext>
              </a:extLst>
            </p:cNvPr>
            <p:cNvCxnSpPr/>
            <p:nvPr/>
          </p:nvCxnSpPr>
          <p:spPr>
            <a:xfrm>
              <a:off x="4579938" y="3880486"/>
              <a:ext cx="0" cy="436605"/>
            </a:xfrm>
            <a:prstGeom prst="line">
              <a:avLst/>
            </a:prstGeom>
            <a:ln w="19050">
              <a:solidFill>
                <a:srgbClr val="8064A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23">
            <a:extLst>
              <a:ext uri="{FF2B5EF4-FFF2-40B4-BE49-F238E27FC236}">
                <a16:creationId xmlns:a16="http://schemas.microsoft.com/office/drawing/2014/main" id="{6CA81FB0-1D7D-4ECB-9EBB-0881F2C60895}"/>
              </a:ext>
            </a:extLst>
          </p:cNvPr>
          <p:cNvGrpSpPr/>
          <p:nvPr/>
        </p:nvGrpSpPr>
        <p:grpSpPr>
          <a:xfrm>
            <a:off x="571500" y="2871366"/>
            <a:ext cx="3636752" cy="1167341"/>
            <a:chOff x="678364" y="2701926"/>
            <a:chExt cx="3636752" cy="1167341"/>
          </a:xfrm>
        </p:grpSpPr>
        <p:sp>
          <p:nvSpPr>
            <p:cNvPr id="91" name="Freeform 8">
              <a:extLst>
                <a:ext uri="{FF2B5EF4-FFF2-40B4-BE49-F238E27FC236}">
                  <a16:creationId xmlns:a16="http://schemas.microsoft.com/office/drawing/2014/main" id="{B36FF10D-8FD8-462B-B031-C3DBDC0708BB}"/>
                </a:ext>
              </a:extLst>
            </p:cNvPr>
            <p:cNvSpPr>
              <a:spLocks/>
            </p:cNvSpPr>
            <p:nvPr/>
          </p:nvSpPr>
          <p:spPr bwMode="auto">
            <a:xfrm>
              <a:off x="3267076" y="2701926"/>
              <a:ext cx="1025525" cy="1087438"/>
            </a:xfrm>
            <a:custGeom>
              <a:avLst/>
              <a:gdLst>
                <a:gd name="T0" fmla="*/ 238 w 708"/>
                <a:gd name="T1" fmla="*/ 0 h 750"/>
                <a:gd name="T2" fmla="*/ 213 w 708"/>
                <a:gd name="T3" fmla="*/ 3 h 750"/>
                <a:gd name="T4" fmla="*/ 165 w 708"/>
                <a:gd name="T5" fmla="*/ 31 h 750"/>
                <a:gd name="T6" fmla="*/ 177 w 708"/>
                <a:gd name="T7" fmla="*/ 71 h 750"/>
                <a:gd name="T8" fmla="*/ 195 w 708"/>
                <a:gd name="T9" fmla="*/ 76 h 750"/>
                <a:gd name="T10" fmla="*/ 209 w 708"/>
                <a:gd name="T11" fmla="*/ 98 h 750"/>
                <a:gd name="T12" fmla="*/ 208 w 708"/>
                <a:gd name="T13" fmla="*/ 105 h 750"/>
                <a:gd name="T14" fmla="*/ 164 w 708"/>
                <a:gd name="T15" fmla="*/ 120 h 750"/>
                <a:gd name="T16" fmla="*/ 34 w 708"/>
                <a:gd name="T17" fmla="*/ 151 h 750"/>
                <a:gd name="T18" fmla="*/ 7 w 708"/>
                <a:gd name="T19" fmla="*/ 199 h 750"/>
                <a:gd name="T20" fmla="*/ 471 w 708"/>
                <a:gd name="T21" fmla="*/ 746 h 750"/>
                <a:gd name="T22" fmla="*/ 488 w 708"/>
                <a:gd name="T23" fmla="*/ 750 h 750"/>
                <a:gd name="T24" fmla="*/ 524 w 708"/>
                <a:gd name="T25" fmla="*/ 727 h 750"/>
                <a:gd name="T26" fmla="*/ 566 w 708"/>
                <a:gd name="T27" fmla="*/ 637 h 750"/>
                <a:gd name="T28" fmla="*/ 561 w 708"/>
                <a:gd name="T29" fmla="*/ 606 h 750"/>
                <a:gd name="T30" fmla="*/ 561 w 708"/>
                <a:gd name="T31" fmla="*/ 606 h 750"/>
                <a:gd name="T32" fmla="*/ 559 w 708"/>
                <a:gd name="T33" fmla="*/ 606 h 750"/>
                <a:gd name="T34" fmla="*/ 538 w 708"/>
                <a:gd name="T35" fmla="*/ 602 h 750"/>
                <a:gd name="T36" fmla="*/ 511 w 708"/>
                <a:gd name="T37" fmla="*/ 568 h 750"/>
                <a:gd name="T38" fmla="*/ 521 w 708"/>
                <a:gd name="T39" fmla="*/ 496 h 750"/>
                <a:gd name="T40" fmla="*/ 570 w 708"/>
                <a:gd name="T41" fmla="*/ 442 h 750"/>
                <a:gd name="T42" fmla="*/ 592 w 708"/>
                <a:gd name="T43" fmla="*/ 437 h 750"/>
                <a:gd name="T44" fmla="*/ 613 w 708"/>
                <a:gd name="T45" fmla="*/ 442 h 750"/>
                <a:gd name="T46" fmla="*/ 631 w 708"/>
                <a:gd name="T47" fmla="*/ 456 h 750"/>
                <a:gd name="T48" fmla="*/ 639 w 708"/>
                <a:gd name="T49" fmla="*/ 461 h 750"/>
                <a:gd name="T50" fmla="*/ 658 w 708"/>
                <a:gd name="T51" fmla="*/ 440 h 750"/>
                <a:gd name="T52" fmla="*/ 699 w 708"/>
                <a:gd name="T53" fmla="*/ 354 h 750"/>
                <a:gd name="T54" fmla="*/ 680 w 708"/>
                <a:gd name="T55" fmla="*/ 300 h 750"/>
                <a:gd name="T56" fmla="*/ 489 w 708"/>
                <a:gd name="T57" fmla="*/ 84 h 750"/>
                <a:gd name="T58" fmla="*/ 446 w 708"/>
                <a:gd name="T59" fmla="*/ 54 h 750"/>
                <a:gd name="T60" fmla="*/ 436 w 708"/>
                <a:gd name="T61" fmla="*/ 55 h 750"/>
                <a:gd name="T62" fmla="*/ 309 w 708"/>
                <a:gd name="T63" fmla="*/ 85 h 750"/>
                <a:gd name="T64" fmla="*/ 267 w 708"/>
                <a:gd name="T65" fmla="*/ 93 h 750"/>
                <a:gd name="T66" fmla="*/ 263 w 708"/>
                <a:gd name="T67" fmla="*/ 92 h 750"/>
                <a:gd name="T68" fmla="*/ 259 w 708"/>
                <a:gd name="T69" fmla="*/ 86 h 750"/>
                <a:gd name="T70" fmla="*/ 261 w 708"/>
                <a:gd name="T71" fmla="*/ 60 h 750"/>
                <a:gd name="T72" fmla="*/ 275 w 708"/>
                <a:gd name="T73" fmla="*/ 47 h 750"/>
                <a:gd name="T74" fmla="*/ 268 w 708"/>
                <a:gd name="T75" fmla="*/ 6 h 750"/>
                <a:gd name="T76" fmla="*/ 238 w 708"/>
                <a:gd name="T7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8" h="750">
                  <a:moveTo>
                    <a:pt x="238" y="0"/>
                  </a:moveTo>
                  <a:cubicBezTo>
                    <a:pt x="229" y="0"/>
                    <a:pt x="221" y="1"/>
                    <a:pt x="213" y="3"/>
                  </a:cubicBezTo>
                  <a:cubicBezTo>
                    <a:pt x="194" y="7"/>
                    <a:pt x="176" y="16"/>
                    <a:pt x="165" y="31"/>
                  </a:cubicBezTo>
                  <a:cubicBezTo>
                    <a:pt x="153" y="46"/>
                    <a:pt x="160" y="65"/>
                    <a:pt x="177" y="71"/>
                  </a:cubicBezTo>
                  <a:cubicBezTo>
                    <a:pt x="183" y="73"/>
                    <a:pt x="189" y="74"/>
                    <a:pt x="195" y="76"/>
                  </a:cubicBezTo>
                  <a:cubicBezTo>
                    <a:pt x="205" y="80"/>
                    <a:pt x="207" y="89"/>
                    <a:pt x="209" y="98"/>
                  </a:cubicBezTo>
                  <a:cubicBezTo>
                    <a:pt x="210" y="101"/>
                    <a:pt x="209" y="103"/>
                    <a:pt x="208" y="105"/>
                  </a:cubicBezTo>
                  <a:cubicBezTo>
                    <a:pt x="206" y="109"/>
                    <a:pt x="186" y="115"/>
                    <a:pt x="164" y="120"/>
                  </a:cubicBezTo>
                  <a:cubicBezTo>
                    <a:pt x="34" y="151"/>
                    <a:pt x="34" y="151"/>
                    <a:pt x="34" y="151"/>
                  </a:cubicBezTo>
                  <a:cubicBezTo>
                    <a:pt x="13" y="156"/>
                    <a:pt x="0" y="178"/>
                    <a:pt x="7" y="199"/>
                  </a:cubicBezTo>
                  <a:cubicBezTo>
                    <a:pt x="84" y="437"/>
                    <a:pt x="252" y="633"/>
                    <a:pt x="471" y="746"/>
                  </a:cubicBezTo>
                  <a:cubicBezTo>
                    <a:pt x="476" y="749"/>
                    <a:pt x="482" y="750"/>
                    <a:pt x="488" y="750"/>
                  </a:cubicBezTo>
                  <a:cubicBezTo>
                    <a:pt x="503" y="750"/>
                    <a:pt x="517" y="742"/>
                    <a:pt x="524" y="727"/>
                  </a:cubicBezTo>
                  <a:cubicBezTo>
                    <a:pt x="566" y="637"/>
                    <a:pt x="566" y="637"/>
                    <a:pt x="566" y="637"/>
                  </a:cubicBezTo>
                  <a:cubicBezTo>
                    <a:pt x="575" y="617"/>
                    <a:pt x="574" y="606"/>
                    <a:pt x="561" y="606"/>
                  </a:cubicBezTo>
                  <a:cubicBezTo>
                    <a:pt x="561" y="606"/>
                    <a:pt x="561" y="606"/>
                    <a:pt x="561" y="606"/>
                  </a:cubicBezTo>
                  <a:cubicBezTo>
                    <a:pt x="560" y="606"/>
                    <a:pt x="560" y="606"/>
                    <a:pt x="559" y="606"/>
                  </a:cubicBezTo>
                  <a:cubicBezTo>
                    <a:pt x="552" y="606"/>
                    <a:pt x="545" y="605"/>
                    <a:pt x="538" y="602"/>
                  </a:cubicBezTo>
                  <a:cubicBezTo>
                    <a:pt x="525" y="595"/>
                    <a:pt x="515" y="583"/>
                    <a:pt x="511" y="568"/>
                  </a:cubicBezTo>
                  <a:cubicBezTo>
                    <a:pt x="505" y="546"/>
                    <a:pt x="509" y="520"/>
                    <a:pt x="521" y="496"/>
                  </a:cubicBezTo>
                  <a:cubicBezTo>
                    <a:pt x="532" y="471"/>
                    <a:pt x="549" y="452"/>
                    <a:pt x="570" y="442"/>
                  </a:cubicBezTo>
                  <a:cubicBezTo>
                    <a:pt x="577" y="439"/>
                    <a:pt x="585" y="437"/>
                    <a:pt x="592" y="437"/>
                  </a:cubicBezTo>
                  <a:cubicBezTo>
                    <a:pt x="599" y="437"/>
                    <a:pt x="607" y="439"/>
                    <a:pt x="613" y="442"/>
                  </a:cubicBezTo>
                  <a:cubicBezTo>
                    <a:pt x="620" y="445"/>
                    <a:pt x="626" y="450"/>
                    <a:pt x="631" y="456"/>
                  </a:cubicBezTo>
                  <a:cubicBezTo>
                    <a:pt x="634" y="459"/>
                    <a:pt x="636" y="461"/>
                    <a:pt x="639" y="461"/>
                  </a:cubicBezTo>
                  <a:cubicBezTo>
                    <a:pt x="645" y="461"/>
                    <a:pt x="652" y="454"/>
                    <a:pt x="658" y="440"/>
                  </a:cubicBezTo>
                  <a:cubicBezTo>
                    <a:pt x="699" y="354"/>
                    <a:pt x="699" y="354"/>
                    <a:pt x="699" y="354"/>
                  </a:cubicBezTo>
                  <a:cubicBezTo>
                    <a:pt x="708" y="334"/>
                    <a:pt x="700" y="311"/>
                    <a:pt x="680" y="300"/>
                  </a:cubicBezTo>
                  <a:cubicBezTo>
                    <a:pt x="595" y="251"/>
                    <a:pt x="527" y="175"/>
                    <a:pt x="489" y="84"/>
                  </a:cubicBezTo>
                  <a:cubicBezTo>
                    <a:pt x="482" y="66"/>
                    <a:pt x="464" y="54"/>
                    <a:pt x="446" y="54"/>
                  </a:cubicBezTo>
                  <a:cubicBezTo>
                    <a:pt x="442" y="54"/>
                    <a:pt x="439" y="54"/>
                    <a:pt x="436" y="55"/>
                  </a:cubicBezTo>
                  <a:cubicBezTo>
                    <a:pt x="309" y="85"/>
                    <a:pt x="309" y="85"/>
                    <a:pt x="309" y="85"/>
                  </a:cubicBezTo>
                  <a:cubicBezTo>
                    <a:pt x="291" y="89"/>
                    <a:pt x="275" y="93"/>
                    <a:pt x="267" y="93"/>
                  </a:cubicBezTo>
                  <a:cubicBezTo>
                    <a:pt x="265" y="93"/>
                    <a:pt x="264" y="92"/>
                    <a:pt x="263" y="92"/>
                  </a:cubicBezTo>
                  <a:cubicBezTo>
                    <a:pt x="261" y="91"/>
                    <a:pt x="259" y="89"/>
                    <a:pt x="259" y="86"/>
                  </a:cubicBezTo>
                  <a:cubicBezTo>
                    <a:pt x="256" y="77"/>
                    <a:pt x="254" y="68"/>
                    <a:pt x="261" y="60"/>
                  </a:cubicBezTo>
                  <a:cubicBezTo>
                    <a:pt x="265" y="55"/>
                    <a:pt x="270" y="52"/>
                    <a:pt x="275" y="47"/>
                  </a:cubicBezTo>
                  <a:cubicBezTo>
                    <a:pt x="288" y="34"/>
                    <a:pt x="285" y="14"/>
                    <a:pt x="268" y="6"/>
                  </a:cubicBezTo>
                  <a:cubicBezTo>
                    <a:pt x="259" y="2"/>
                    <a:pt x="248" y="0"/>
                    <a:pt x="238" y="0"/>
                  </a:cubicBezTo>
                </a:path>
              </a:pathLst>
            </a:custGeom>
            <a:solidFill>
              <a:srgbClr val="E7B8B7"/>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92" name="TextBox 91">
              <a:extLst>
                <a:ext uri="{FF2B5EF4-FFF2-40B4-BE49-F238E27FC236}">
                  <a16:creationId xmlns:a16="http://schemas.microsoft.com/office/drawing/2014/main" id="{C05DB619-5B28-4413-B98C-3CB0D092BD7E}"/>
                </a:ext>
              </a:extLst>
            </p:cNvPr>
            <p:cNvSpPr txBox="1"/>
            <p:nvPr/>
          </p:nvSpPr>
          <p:spPr>
            <a:xfrm>
              <a:off x="3354596" y="2978472"/>
              <a:ext cx="960520" cy="346249"/>
            </a:xfrm>
            <a:prstGeom prst="rect">
              <a:avLst/>
            </a:prstGeom>
            <a:noFill/>
          </p:spPr>
          <p:txBody>
            <a:bodyPr wrap="none" rtlCol="0">
              <a:spAutoFit/>
            </a:bodyPr>
            <a:lstStyle/>
            <a:p>
              <a:pPr algn="ctr" defTabSz="914378"/>
              <a:r>
                <a:rPr lang="en-US" sz="825" b="1" kern="0" dirty="0">
                  <a:solidFill>
                    <a:prstClr val="white"/>
                  </a:solidFill>
                  <a:latin typeface="Arial" panose="020B0604020202020204" pitchFamily="34" charset="0"/>
                  <a:cs typeface="Arial" panose="020B0604020202020204" pitchFamily="34" charset="0"/>
                  <a:sym typeface="Arial"/>
                </a:rPr>
                <a:t>Security</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Transformation</a:t>
              </a:r>
              <a:endParaRPr lang="en-IN" sz="825" b="1" kern="0" dirty="0">
                <a:solidFill>
                  <a:prstClr val="white"/>
                </a:solidFill>
                <a:latin typeface="Arial" panose="020B0604020202020204" pitchFamily="34" charset="0"/>
                <a:cs typeface="Arial" panose="020B0604020202020204" pitchFamily="34" charset="0"/>
                <a:sym typeface="Arial"/>
              </a:endParaRPr>
            </a:p>
          </p:txBody>
        </p:sp>
        <p:sp>
          <p:nvSpPr>
            <p:cNvPr id="93" name="TextBox 92">
              <a:extLst>
                <a:ext uri="{FF2B5EF4-FFF2-40B4-BE49-F238E27FC236}">
                  <a16:creationId xmlns:a16="http://schemas.microsoft.com/office/drawing/2014/main" id="{F53F1E8F-1BD0-4681-9732-EEF788B5B476}"/>
                </a:ext>
              </a:extLst>
            </p:cNvPr>
            <p:cNvSpPr txBox="1"/>
            <p:nvPr/>
          </p:nvSpPr>
          <p:spPr>
            <a:xfrm>
              <a:off x="686274" y="3102768"/>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94" name="TextBox 93">
              <a:extLst>
                <a:ext uri="{FF2B5EF4-FFF2-40B4-BE49-F238E27FC236}">
                  <a16:creationId xmlns:a16="http://schemas.microsoft.com/office/drawing/2014/main" id="{364028C2-7104-4EB4-8D2F-EFC7C70C9FA7}"/>
                </a:ext>
              </a:extLst>
            </p:cNvPr>
            <p:cNvSpPr txBox="1"/>
            <p:nvPr/>
          </p:nvSpPr>
          <p:spPr>
            <a:xfrm>
              <a:off x="1903876" y="3118617"/>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95" name="TextBox 94">
              <a:extLst>
                <a:ext uri="{FF2B5EF4-FFF2-40B4-BE49-F238E27FC236}">
                  <a16:creationId xmlns:a16="http://schemas.microsoft.com/office/drawing/2014/main" id="{5261B546-B140-48C2-A710-49DAA7A68370}"/>
                </a:ext>
              </a:extLst>
            </p:cNvPr>
            <p:cNvSpPr txBox="1"/>
            <p:nvPr/>
          </p:nvSpPr>
          <p:spPr>
            <a:xfrm>
              <a:off x="678364" y="3269103"/>
              <a:ext cx="1596859" cy="600164"/>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Seamless</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Impregnable</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Audit &amp; Compliance</a:t>
              </a:r>
              <a:br>
                <a:rPr lang="en-US" sz="825" kern="0" dirty="0">
                  <a:solidFill>
                    <a:prstClr val="black"/>
                  </a:solidFill>
                  <a:latin typeface="Arial" panose="020B0604020202020204" pitchFamily="34" charset="0"/>
                  <a:cs typeface="Arial" panose="020B0604020202020204" pitchFamily="34" charset="0"/>
                  <a:sym typeface="Arial"/>
                </a:rPr>
              </a:br>
              <a:r>
                <a:rPr lang="en-US" sz="825" kern="0" dirty="0">
                  <a:solidFill>
                    <a:prstClr val="black"/>
                  </a:solidFill>
                  <a:latin typeface="Arial" panose="020B0604020202020204" pitchFamily="34" charset="0"/>
                  <a:cs typeface="Arial" panose="020B0604020202020204" pitchFamily="34" charset="0"/>
                  <a:sym typeface="Arial"/>
                </a:rPr>
                <a:t>driven</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96" name="TextBox 95">
              <a:extLst>
                <a:ext uri="{FF2B5EF4-FFF2-40B4-BE49-F238E27FC236}">
                  <a16:creationId xmlns:a16="http://schemas.microsoft.com/office/drawing/2014/main" id="{03C943D8-2748-4F71-A301-56BBD1EE9371}"/>
                </a:ext>
              </a:extLst>
            </p:cNvPr>
            <p:cNvSpPr txBox="1"/>
            <p:nvPr/>
          </p:nvSpPr>
          <p:spPr>
            <a:xfrm>
              <a:off x="1903906" y="3310916"/>
              <a:ext cx="1509113"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Network</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End Point</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IT</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97" name="Freeform 64">
              <a:extLst>
                <a:ext uri="{FF2B5EF4-FFF2-40B4-BE49-F238E27FC236}">
                  <a16:creationId xmlns:a16="http://schemas.microsoft.com/office/drawing/2014/main" id="{B6B3E2D2-6692-4EAC-ACE8-86751607E317}"/>
                </a:ext>
              </a:extLst>
            </p:cNvPr>
            <p:cNvSpPr/>
            <p:nvPr/>
          </p:nvSpPr>
          <p:spPr>
            <a:xfrm flipH="1">
              <a:off x="2687831" y="3376246"/>
              <a:ext cx="874737" cy="122606"/>
            </a:xfrm>
            <a:custGeom>
              <a:avLst/>
              <a:gdLst>
                <a:gd name="connsiteX0" fmla="*/ 0 w 747347"/>
                <a:gd name="connsiteY0" fmla="*/ 96716 h 96716"/>
                <a:gd name="connsiteX1" fmla="*/ 334108 w 747347"/>
                <a:gd name="connsiteY1" fmla="*/ 96716 h 96716"/>
                <a:gd name="connsiteX2" fmla="*/ 334108 w 747347"/>
                <a:gd name="connsiteY2" fmla="*/ 0 h 96716"/>
                <a:gd name="connsiteX3" fmla="*/ 747347 w 747347"/>
                <a:gd name="connsiteY3" fmla="*/ 0 h 96716"/>
              </a:gdLst>
              <a:ahLst/>
              <a:cxnLst>
                <a:cxn ang="0">
                  <a:pos x="connsiteX0" y="connsiteY0"/>
                </a:cxn>
                <a:cxn ang="0">
                  <a:pos x="connsiteX1" y="connsiteY1"/>
                </a:cxn>
                <a:cxn ang="0">
                  <a:pos x="connsiteX2" y="connsiteY2"/>
                </a:cxn>
                <a:cxn ang="0">
                  <a:pos x="connsiteX3" y="connsiteY3"/>
                </a:cxn>
              </a:cxnLst>
              <a:rect l="l" t="t" r="r" b="b"/>
              <a:pathLst>
                <a:path w="747347" h="96716">
                  <a:moveTo>
                    <a:pt x="0" y="96716"/>
                  </a:moveTo>
                  <a:lnTo>
                    <a:pt x="334108" y="96716"/>
                  </a:lnTo>
                  <a:lnTo>
                    <a:pt x="334108" y="0"/>
                  </a:lnTo>
                  <a:lnTo>
                    <a:pt x="747347" y="0"/>
                  </a:lnTo>
                </a:path>
              </a:pathLst>
            </a:custGeom>
            <a:ln w="19050">
              <a:solidFill>
                <a:srgbClr val="8064A2"/>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grpSp>
      <p:grpSp>
        <p:nvGrpSpPr>
          <p:cNvPr id="8" name="Group 31">
            <a:extLst>
              <a:ext uri="{FF2B5EF4-FFF2-40B4-BE49-F238E27FC236}">
                <a16:creationId xmlns:a16="http://schemas.microsoft.com/office/drawing/2014/main" id="{48FB2866-AFCA-4660-BDA5-63DE89FD85C2}"/>
              </a:ext>
            </a:extLst>
          </p:cNvPr>
          <p:cNvGrpSpPr/>
          <p:nvPr/>
        </p:nvGrpSpPr>
        <p:grpSpPr>
          <a:xfrm>
            <a:off x="562475" y="1952704"/>
            <a:ext cx="3348626" cy="1099638"/>
            <a:chOff x="669338" y="1783264"/>
            <a:chExt cx="3348626" cy="1099638"/>
          </a:xfrm>
        </p:grpSpPr>
        <p:sp>
          <p:nvSpPr>
            <p:cNvPr id="99" name="Freeform 5">
              <a:extLst>
                <a:ext uri="{FF2B5EF4-FFF2-40B4-BE49-F238E27FC236}">
                  <a16:creationId xmlns:a16="http://schemas.microsoft.com/office/drawing/2014/main" id="{DDB3F6D2-5067-4039-B6AE-12D2988E79C2}"/>
                </a:ext>
              </a:extLst>
            </p:cNvPr>
            <p:cNvSpPr>
              <a:spLocks/>
            </p:cNvSpPr>
            <p:nvPr/>
          </p:nvSpPr>
          <p:spPr bwMode="auto">
            <a:xfrm>
              <a:off x="3208339" y="1795464"/>
              <a:ext cx="809625" cy="1087438"/>
            </a:xfrm>
            <a:custGeom>
              <a:avLst/>
              <a:gdLst>
                <a:gd name="T0" fmla="*/ 189 w 559"/>
                <a:gd name="T1" fmla="*/ 0 h 751"/>
                <a:gd name="T2" fmla="*/ 158 w 559"/>
                <a:gd name="T3" fmla="*/ 16 h 751"/>
                <a:gd name="T4" fmla="*/ 2 w 559"/>
                <a:gd name="T5" fmla="*/ 547 h 751"/>
                <a:gd name="T6" fmla="*/ 20 w 559"/>
                <a:gd name="T7" fmla="*/ 720 h 751"/>
                <a:gd name="T8" fmla="*/ 58 w 559"/>
                <a:gd name="T9" fmla="*/ 751 h 751"/>
                <a:gd name="T10" fmla="*/ 67 w 559"/>
                <a:gd name="T11" fmla="*/ 749 h 751"/>
                <a:gd name="T12" fmla="*/ 164 w 559"/>
                <a:gd name="T13" fmla="*/ 726 h 751"/>
                <a:gd name="T14" fmla="*/ 185 w 559"/>
                <a:gd name="T15" fmla="*/ 703 h 751"/>
                <a:gd name="T16" fmla="*/ 175 w 559"/>
                <a:gd name="T17" fmla="*/ 683 h 751"/>
                <a:gd name="T18" fmla="*/ 184 w 559"/>
                <a:gd name="T19" fmla="*/ 640 h 751"/>
                <a:gd name="T20" fmla="*/ 246 w 559"/>
                <a:gd name="T21" fmla="*/ 603 h 751"/>
                <a:gd name="T22" fmla="*/ 277 w 559"/>
                <a:gd name="T23" fmla="*/ 599 h 751"/>
                <a:gd name="T24" fmla="*/ 319 w 559"/>
                <a:gd name="T25" fmla="*/ 608 h 751"/>
                <a:gd name="T26" fmla="*/ 346 w 559"/>
                <a:gd name="T27" fmla="*/ 642 h 751"/>
                <a:gd name="T28" fmla="*/ 346 w 559"/>
                <a:gd name="T29" fmla="*/ 664 h 751"/>
                <a:gd name="T30" fmla="*/ 360 w 559"/>
                <a:gd name="T31" fmla="*/ 678 h 751"/>
                <a:gd name="T32" fmla="*/ 375 w 559"/>
                <a:gd name="T33" fmla="*/ 676 h 751"/>
                <a:gd name="T34" fmla="*/ 468 w 559"/>
                <a:gd name="T35" fmla="*/ 654 h 751"/>
                <a:gd name="T36" fmla="*/ 499 w 559"/>
                <a:gd name="T37" fmla="*/ 605 h 751"/>
                <a:gd name="T38" fmla="*/ 494 w 559"/>
                <a:gd name="T39" fmla="*/ 541 h 751"/>
                <a:gd name="T40" fmla="*/ 549 w 559"/>
                <a:gd name="T41" fmla="*/ 321 h 751"/>
                <a:gd name="T42" fmla="*/ 538 w 559"/>
                <a:gd name="T43" fmla="*/ 262 h 751"/>
                <a:gd name="T44" fmla="*/ 435 w 559"/>
                <a:gd name="T45" fmla="*/ 181 h 751"/>
                <a:gd name="T46" fmla="*/ 401 w 559"/>
                <a:gd name="T47" fmla="*/ 150 h 751"/>
                <a:gd name="T48" fmla="*/ 403 w 559"/>
                <a:gd name="T49" fmla="*/ 143 h 751"/>
                <a:gd name="T50" fmla="*/ 424 w 559"/>
                <a:gd name="T51" fmla="*/ 128 h 751"/>
                <a:gd name="T52" fmla="*/ 425 w 559"/>
                <a:gd name="T53" fmla="*/ 128 h 751"/>
                <a:gd name="T54" fmla="*/ 444 w 559"/>
                <a:gd name="T55" fmla="*/ 131 h 751"/>
                <a:gd name="T56" fmla="*/ 447 w 559"/>
                <a:gd name="T57" fmla="*/ 131 h 751"/>
                <a:gd name="T58" fmla="*/ 472 w 559"/>
                <a:gd name="T59" fmla="*/ 100 h 751"/>
                <a:gd name="T60" fmla="*/ 439 w 559"/>
                <a:gd name="T61" fmla="*/ 55 h 751"/>
                <a:gd name="T62" fmla="*/ 390 w 559"/>
                <a:gd name="T63" fmla="*/ 35 h 751"/>
                <a:gd name="T64" fmla="*/ 388 w 559"/>
                <a:gd name="T65" fmla="*/ 35 h 751"/>
                <a:gd name="T66" fmla="*/ 365 w 559"/>
                <a:gd name="T67" fmla="*/ 69 h 751"/>
                <a:gd name="T68" fmla="*/ 372 w 559"/>
                <a:gd name="T69" fmla="*/ 86 h 751"/>
                <a:gd name="T70" fmla="*/ 363 w 559"/>
                <a:gd name="T71" fmla="*/ 112 h 751"/>
                <a:gd name="T72" fmla="*/ 357 w 559"/>
                <a:gd name="T73" fmla="*/ 115 h 751"/>
                <a:gd name="T74" fmla="*/ 356 w 559"/>
                <a:gd name="T75" fmla="*/ 115 h 751"/>
                <a:gd name="T76" fmla="*/ 318 w 559"/>
                <a:gd name="T77" fmla="*/ 90 h 751"/>
                <a:gd name="T78" fmla="*/ 213 w 559"/>
                <a:gd name="T79" fmla="*/ 8 h 751"/>
                <a:gd name="T80" fmla="*/ 189 w 559"/>
                <a:gd name="T81"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9" h="751">
                  <a:moveTo>
                    <a:pt x="189" y="0"/>
                  </a:moveTo>
                  <a:cubicBezTo>
                    <a:pt x="177" y="0"/>
                    <a:pt x="166" y="5"/>
                    <a:pt x="158" y="16"/>
                  </a:cubicBezTo>
                  <a:cubicBezTo>
                    <a:pt x="58" y="168"/>
                    <a:pt x="0" y="351"/>
                    <a:pt x="2" y="547"/>
                  </a:cubicBezTo>
                  <a:cubicBezTo>
                    <a:pt x="2" y="606"/>
                    <a:pt x="9" y="664"/>
                    <a:pt x="20" y="720"/>
                  </a:cubicBezTo>
                  <a:cubicBezTo>
                    <a:pt x="23" y="738"/>
                    <a:pt x="40" y="751"/>
                    <a:pt x="58" y="751"/>
                  </a:cubicBezTo>
                  <a:cubicBezTo>
                    <a:pt x="61" y="751"/>
                    <a:pt x="64" y="750"/>
                    <a:pt x="67" y="749"/>
                  </a:cubicBezTo>
                  <a:cubicBezTo>
                    <a:pt x="164" y="726"/>
                    <a:pt x="164" y="726"/>
                    <a:pt x="164" y="726"/>
                  </a:cubicBezTo>
                  <a:cubicBezTo>
                    <a:pt x="186" y="721"/>
                    <a:pt x="193" y="713"/>
                    <a:pt x="185" y="703"/>
                  </a:cubicBezTo>
                  <a:cubicBezTo>
                    <a:pt x="180" y="697"/>
                    <a:pt x="177" y="690"/>
                    <a:pt x="175" y="683"/>
                  </a:cubicBezTo>
                  <a:cubicBezTo>
                    <a:pt x="171" y="668"/>
                    <a:pt x="175" y="653"/>
                    <a:pt x="184" y="640"/>
                  </a:cubicBezTo>
                  <a:cubicBezTo>
                    <a:pt x="198" y="622"/>
                    <a:pt x="220" y="609"/>
                    <a:pt x="246" y="603"/>
                  </a:cubicBezTo>
                  <a:cubicBezTo>
                    <a:pt x="257" y="600"/>
                    <a:pt x="267" y="599"/>
                    <a:pt x="277" y="599"/>
                  </a:cubicBezTo>
                  <a:cubicBezTo>
                    <a:pt x="292" y="599"/>
                    <a:pt x="307" y="602"/>
                    <a:pt x="319" y="608"/>
                  </a:cubicBezTo>
                  <a:cubicBezTo>
                    <a:pt x="333" y="615"/>
                    <a:pt x="343" y="627"/>
                    <a:pt x="346" y="642"/>
                  </a:cubicBezTo>
                  <a:cubicBezTo>
                    <a:pt x="348" y="649"/>
                    <a:pt x="348" y="657"/>
                    <a:pt x="346" y="664"/>
                  </a:cubicBezTo>
                  <a:cubicBezTo>
                    <a:pt x="344" y="673"/>
                    <a:pt x="349" y="678"/>
                    <a:pt x="360" y="678"/>
                  </a:cubicBezTo>
                  <a:cubicBezTo>
                    <a:pt x="364" y="678"/>
                    <a:pt x="369" y="677"/>
                    <a:pt x="375" y="676"/>
                  </a:cubicBezTo>
                  <a:cubicBezTo>
                    <a:pt x="468" y="654"/>
                    <a:pt x="468" y="654"/>
                    <a:pt x="468" y="654"/>
                  </a:cubicBezTo>
                  <a:cubicBezTo>
                    <a:pt x="490" y="649"/>
                    <a:pt x="503" y="627"/>
                    <a:pt x="499" y="605"/>
                  </a:cubicBezTo>
                  <a:cubicBezTo>
                    <a:pt x="496" y="584"/>
                    <a:pt x="494" y="563"/>
                    <a:pt x="494" y="541"/>
                  </a:cubicBezTo>
                  <a:cubicBezTo>
                    <a:pt x="493" y="461"/>
                    <a:pt x="513" y="386"/>
                    <a:pt x="549" y="321"/>
                  </a:cubicBezTo>
                  <a:cubicBezTo>
                    <a:pt x="559" y="302"/>
                    <a:pt x="555" y="276"/>
                    <a:pt x="538" y="262"/>
                  </a:cubicBezTo>
                  <a:cubicBezTo>
                    <a:pt x="435" y="181"/>
                    <a:pt x="435" y="181"/>
                    <a:pt x="435" y="181"/>
                  </a:cubicBezTo>
                  <a:cubicBezTo>
                    <a:pt x="418" y="168"/>
                    <a:pt x="402" y="154"/>
                    <a:pt x="401" y="150"/>
                  </a:cubicBezTo>
                  <a:cubicBezTo>
                    <a:pt x="401" y="147"/>
                    <a:pt x="401" y="145"/>
                    <a:pt x="403" y="143"/>
                  </a:cubicBezTo>
                  <a:cubicBezTo>
                    <a:pt x="409" y="135"/>
                    <a:pt x="414" y="128"/>
                    <a:pt x="424" y="128"/>
                  </a:cubicBezTo>
                  <a:cubicBezTo>
                    <a:pt x="425" y="128"/>
                    <a:pt x="425" y="128"/>
                    <a:pt x="425" y="128"/>
                  </a:cubicBezTo>
                  <a:cubicBezTo>
                    <a:pt x="431" y="129"/>
                    <a:pt x="437" y="130"/>
                    <a:pt x="444" y="131"/>
                  </a:cubicBezTo>
                  <a:cubicBezTo>
                    <a:pt x="445" y="131"/>
                    <a:pt x="446" y="131"/>
                    <a:pt x="447" y="131"/>
                  </a:cubicBezTo>
                  <a:cubicBezTo>
                    <a:pt x="464" y="131"/>
                    <a:pt x="475" y="117"/>
                    <a:pt x="472" y="100"/>
                  </a:cubicBezTo>
                  <a:cubicBezTo>
                    <a:pt x="468" y="82"/>
                    <a:pt x="454" y="66"/>
                    <a:pt x="439" y="55"/>
                  </a:cubicBezTo>
                  <a:cubicBezTo>
                    <a:pt x="425" y="43"/>
                    <a:pt x="407" y="35"/>
                    <a:pt x="390" y="35"/>
                  </a:cubicBezTo>
                  <a:cubicBezTo>
                    <a:pt x="389" y="35"/>
                    <a:pt x="388" y="35"/>
                    <a:pt x="388" y="35"/>
                  </a:cubicBezTo>
                  <a:cubicBezTo>
                    <a:pt x="369" y="35"/>
                    <a:pt x="358" y="52"/>
                    <a:pt x="365" y="69"/>
                  </a:cubicBezTo>
                  <a:cubicBezTo>
                    <a:pt x="367" y="75"/>
                    <a:pt x="370" y="81"/>
                    <a:pt x="372" y="86"/>
                  </a:cubicBezTo>
                  <a:cubicBezTo>
                    <a:pt x="375" y="97"/>
                    <a:pt x="369" y="104"/>
                    <a:pt x="363" y="112"/>
                  </a:cubicBezTo>
                  <a:cubicBezTo>
                    <a:pt x="361" y="114"/>
                    <a:pt x="359" y="115"/>
                    <a:pt x="357" y="115"/>
                  </a:cubicBezTo>
                  <a:cubicBezTo>
                    <a:pt x="357" y="115"/>
                    <a:pt x="357" y="115"/>
                    <a:pt x="356" y="115"/>
                  </a:cubicBezTo>
                  <a:cubicBezTo>
                    <a:pt x="352" y="115"/>
                    <a:pt x="335" y="103"/>
                    <a:pt x="318" y="90"/>
                  </a:cubicBezTo>
                  <a:cubicBezTo>
                    <a:pt x="213" y="8"/>
                    <a:pt x="213" y="8"/>
                    <a:pt x="213" y="8"/>
                  </a:cubicBezTo>
                  <a:cubicBezTo>
                    <a:pt x="206" y="2"/>
                    <a:pt x="197" y="0"/>
                    <a:pt x="189" y="0"/>
                  </a:cubicBezTo>
                </a:path>
              </a:pathLst>
            </a:custGeom>
            <a:solidFill>
              <a:srgbClr val="C4D89B"/>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00" name="TextBox 99">
              <a:extLst>
                <a:ext uri="{FF2B5EF4-FFF2-40B4-BE49-F238E27FC236}">
                  <a16:creationId xmlns:a16="http://schemas.microsoft.com/office/drawing/2014/main" id="{2F1BFB19-50C0-432F-A388-33F794313B5A}"/>
                </a:ext>
              </a:extLst>
            </p:cNvPr>
            <p:cNvSpPr txBox="1"/>
            <p:nvPr/>
          </p:nvSpPr>
          <p:spPr>
            <a:xfrm>
              <a:off x="3230193" y="2253782"/>
              <a:ext cx="716863" cy="219291"/>
            </a:xfrm>
            <a:prstGeom prst="rect">
              <a:avLst/>
            </a:prstGeom>
            <a:noFill/>
          </p:spPr>
          <p:txBody>
            <a:bodyPr wrap="none" rtlCol="0">
              <a:spAutoFit/>
            </a:bodyPr>
            <a:lstStyle/>
            <a:p>
              <a:pPr defTabSz="914378"/>
              <a:r>
                <a:rPr lang="en-US" sz="825" b="1" kern="0" dirty="0">
                  <a:solidFill>
                    <a:schemeClr val="bg1"/>
                  </a:solidFill>
                  <a:latin typeface="Arial" panose="020B0604020202020204" pitchFamily="34" charset="0"/>
                  <a:cs typeface="Arial" panose="020B0604020202020204" pitchFamily="34" charset="0"/>
                  <a:sym typeface="Arial"/>
                </a:rPr>
                <a:t>Innovation</a:t>
              </a:r>
              <a:endParaRPr lang="en-IN" sz="825" b="1" kern="0" dirty="0">
                <a:solidFill>
                  <a:schemeClr val="bg1"/>
                </a:solidFill>
                <a:latin typeface="Arial" panose="020B0604020202020204" pitchFamily="34" charset="0"/>
                <a:cs typeface="Arial" panose="020B0604020202020204" pitchFamily="34" charset="0"/>
                <a:sym typeface="Arial"/>
              </a:endParaRPr>
            </a:p>
          </p:txBody>
        </p:sp>
        <p:sp>
          <p:nvSpPr>
            <p:cNvPr id="101" name="TextBox 100">
              <a:extLst>
                <a:ext uri="{FF2B5EF4-FFF2-40B4-BE49-F238E27FC236}">
                  <a16:creationId xmlns:a16="http://schemas.microsoft.com/office/drawing/2014/main" id="{15EBABDA-45DD-4802-8016-F9DC23C74288}"/>
                </a:ext>
              </a:extLst>
            </p:cNvPr>
            <p:cNvSpPr txBox="1"/>
            <p:nvPr/>
          </p:nvSpPr>
          <p:spPr>
            <a:xfrm>
              <a:off x="669338" y="1783264"/>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02" name="TextBox 101">
              <a:extLst>
                <a:ext uri="{FF2B5EF4-FFF2-40B4-BE49-F238E27FC236}">
                  <a16:creationId xmlns:a16="http://schemas.microsoft.com/office/drawing/2014/main" id="{BD5C0C2B-BC89-40EA-A4A2-B76E1F3F6816}"/>
                </a:ext>
              </a:extLst>
            </p:cNvPr>
            <p:cNvSpPr txBox="1"/>
            <p:nvPr/>
          </p:nvSpPr>
          <p:spPr>
            <a:xfrm>
              <a:off x="1656764" y="1820055"/>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03" name="TextBox 102">
              <a:extLst>
                <a:ext uri="{FF2B5EF4-FFF2-40B4-BE49-F238E27FC236}">
                  <a16:creationId xmlns:a16="http://schemas.microsoft.com/office/drawing/2014/main" id="{C2400EDA-879E-41E6-B4FB-0AC2CD9847E5}"/>
                </a:ext>
              </a:extLst>
            </p:cNvPr>
            <p:cNvSpPr txBox="1"/>
            <p:nvPr/>
          </p:nvSpPr>
          <p:spPr>
            <a:xfrm>
              <a:off x="1640861" y="1984144"/>
              <a:ext cx="1578605" cy="473206"/>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Change the Business</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Digital IT</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IOT</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04" name="TextBox 103">
              <a:extLst>
                <a:ext uri="{FF2B5EF4-FFF2-40B4-BE49-F238E27FC236}">
                  <a16:creationId xmlns:a16="http://schemas.microsoft.com/office/drawing/2014/main" id="{A53FE91C-041A-4E79-853F-CC74DB8CAB2D}"/>
                </a:ext>
              </a:extLst>
            </p:cNvPr>
            <p:cNvSpPr txBox="1"/>
            <p:nvPr/>
          </p:nvSpPr>
          <p:spPr>
            <a:xfrm>
              <a:off x="677036" y="1968242"/>
              <a:ext cx="1430077" cy="600164"/>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Agility</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Autonomous </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Predictive </a:t>
              </a:r>
              <a:br>
                <a:rPr lang="en-US" sz="825" kern="0" dirty="0">
                  <a:solidFill>
                    <a:prstClr val="black"/>
                  </a:solidFill>
                  <a:latin typeface="Arial" panose="020B0604020202020204" pitchFamily="34" charset="0"/>
                  <a:cs typeface="Arial" panose="020B0604020202020204" pitchFamily="34" charset="0"/>
                  <a:sym typeface="Arial"/>
                </a:rPr>
              </a:br>
              <a:r>
                <a:rPr lang="en-US" sz="825" kern="0" dirty="0">
                  <a:solidFill>
                    <a:prstClr val="black"/>
                  </a:solidFill>
                  <a:latin typeface="Arial" panose="020B0604020202020204" pitchFamily="34" charset="0"/>
                  <a:cs typeface="Arial" panose="020B0604020202020204" pitchFamily="34" charset="0"/>
                  <a:sym typeface="Arial"/>
                </a:rPr>
                <a:t>Analytics</a:t>
              </a:r>
              <a:endParaRPr lang="en-IN" sz="825" kern="0" dirty="0">
                <a:solidFill>
                  <a:prstClr val="black"/>
                </a:solidFill>
                <a:latin typeface="Arial" panose="020B0604020202020204" pitchFamily="34" charset="0"/>
                <a:cs typeface="Arial" panose="020B0604020202020204" pitchFamily="34" charset="0"/>
                <a:sym typeface="Arial"/>
              </a:endParaRPr>
            </a:p>
          </p:txBody>
        </p:sp>
        <p:cxnSp>
          <p:nvCxnSpPr>
            <p:cNvPr id="105" name="Straight Connector 104">
              <a:extLst>
                <a:ext uri="{FF2B5EF4-FFF2-40B4-BE49-F238E27FC236}">
                  <a16:creationId xmlns:a16="http://schemas.microsoft.com/office/drawing/2014/main" id="{7BB05A04-56E9-4C8A-89CE-FA0923504CE6}"/>
                </a:ext>
              </a:extLst>
            </p:cNvPr>
            <p:cNvCxnSpPr>
              <a:cxnSpLocks/>
            </p:cNvCxnSpPr>
            <p:nvPr/>
          </p:nvCxnSpPr>
          <p:spPr>
            <a:xfrm flipH="1">
              <a:off x="2893447" y="1926174"/>
              <a:ext cx="418033" cy="0"/>
            </a:xfrm>
            <a:prstGeom prst="line">
              <a:avLst/>
            </a:prstGeom>
            <a:ln w="19050">
              <a:solidFill>
                <a:srgbClr val="8064A2"/>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7" name="Freeform 6">
            <a:extLst>
              <a:ext uri="{FF2B5EF4-FFF2-40B4-BE49-F238E27FC236}">
                <a16:creationId xmlns:a16="http://schemas.microsoft.com/office/drawing/2014/main" id="{A857DC6A-4C6B-45E4-B94A-ADD9CA69369A}"/>
              </a:ext>
            </a:extLst>
          </p:cNvPr>
          <p:cNvSpPr>
            <a:spLocks/>
          </p:cNvSpPr>
          <p:nvPr/>
        </p:nvSpPr>
        <p:spPr bwMode="auto">
          <a:xfrm>
            <a:off x="3404687" y="1383879"/>
            <a:ext cx="1154113" cy="938213"/>
          </a:xfrm>
          <a:custGeom>
            <a:avLst/>
            <a:gdLst>
              <a:gd name="T0" fmla="*/ 654 w 797"/>
              <a:gd name="T1" fmla="*/ 0 h 648"/>
              <a:gd name="T2" fmla="*/ 651 w 797"/>
              <a:gd name="T3" fmla="*/ 0 h 648"/>
              <a:gd name="T4" fmla="*/ 15 w 797"/>
              <a:gd name="T5" fmla="*/ 330 h 648"/>
              <a:gd name="T6" fmla="*/ 21 w 797"/>
              <a:gd name="T7" fmla="*/ 386 h 648"/>
              <a:gd name="T8" fmla="*/ 100 w 797"/>
              <a:gd name="T9" fmla="*/ 447 h 648"/>
              <a:gd name="T10" fmla="*/ 121 w 797"/>
              <a:gd name="T11" fmla="*/ 458 h 648"/>
              <a:gd name="T12" fmla="*/ 131 w 797"/>
              <a:gd name="T13" fmla="*/ 449 h 648"/>
              <a:gd name="T14" fmla="*/ 140 w 797"/>
              <a:gd name="T15" fmla="*/ 428 h 648"/>
              <a:gd name="T16" fmla="*/ 179 w 797"/>
              <a:gd name="T17" fmla="*/ 409 h 648"/>
              <a:gd name="T18" fmla="*/ 181 w 797"/>
              <a:gd name="T19" fmla="*/ 409 h 648"/>
              <a:gd name="T20" fmla="*/ 247 w 797"/>
              <a:gd name="T21" fmla="*/ 435 h 648"/>
              <a:gd name="T22" fmla="*/ 288 w 797"/>
              <a:gd name="T23" fmla="*/ 494 h 648"/>
              <a:gd name="T24" fmla="*/ 279 w 797"/>
              <a:gd name="T25" fmla="*/ 537 h 648"/>
              <a:gd name="T26" fmla="*/ 261 w 797"/>
              <a:gd name="T27" fmla="*/ 551 h 648"/>
              <a:gd name="T28" fmla="*/ 270 w 797"/>
              <a:gd name="T29" fmla="*/ 581 h 648"/>
              <a:gd name="T30" fmla="*/ 346 w 797"/>
              <a:gd name="T31" fmla="*/ 640 h 648"/>
              <a:gd name="T32" fmla="*/ 370 w 797"/>
              <a:gd name="T33" fmla="*/ 648 h 648"/>
              <a:gd name="T34" fmla="*/ 403 w 797"/>
              <a:gd name="T35" fmla="*/ 634 h 648"/>
              <a:gd name="T36" fmla="*/ 656 w 797"/>
              <a:gd name="T37" fmla="*/ 495 h 648"/>
              <a:gd name="T38" fmla="*/ 695 w 797"/>
              <a:gd name="T39" fmla="*/ 450 h 648"/>
              <a:gd name="T40" fmla="*/ 694 w 797"/>
              <a:gd name="T41" fmla="*/ 319 h 648"/>
              <a:gd name="T42" fmla="*/ 698 w 797"/>
              <a:gd name="T43" fmla="*/ 273 h 648"/>
              <a:gd name="T44" fmla="*/ 704 w 797"/>
              <a:gd name="T45" fmla="*/ 270 h 648"/>
              <a:gd name="T46" fmla="*/ 710 w 797"/>
              <a:gd name="T47" fmla="*/ 270 h 648"/>
              <a:gd name="T48" fmla="*/ 730 w 797"/>
              <a:gd name="T49" fmla="*/ 279 h 648"/>
              <a:gd name="T50" fmla="*/ 739 w 797"/>
              <a:gd name="T51" fmla="*/ 294 h 648"/>
              <a:gd name="T52" fmla="*/ 761 w 797"/>
              <a:gd name="T53" fmla="*/ 307 h 648"/>
              <a:gd name="T54" fmla="*/ 781 w 797"/>
              <a:gd name="T55" fmla="*/ 297 h 648"/>
              <a:gd name="T56" fmla="*/ 796 w 797"/>
              <a:gd name="T57" fmla="*/ 244 h 648"/>
              <a:gd name="T58" fmla="*/ 780 w 797"/>
              <a:gd name="T59" fmla="*/ 191 h 648"/>
              <a:gd name="T60" fmla="*/ 760 w 797"/>
              <a:gd name="T61" fmla="*/ 181 h 648"/>
              <a:gd name="T62" fmla="*/ 738 w 797"/>
              <a:gd name="T63" fmla="*/ 194 h 648"/>
              <a:gd name="T64" fmla="*/ 729 w 797"/>
              <a:gd name="T65" fmla="*/ 210 h 648"/>
              <a:gd name="T66" fmla="*/ 708 w 797"/>
              <a:gd name="T67" fmla="*/ 220 h 648"/>
              <a:gd name="T68" fmla="*/ 704 w 797"/>
              <a:gd name="T69" fmla="*/ 219 h 648"/>
              <a:gd name="T70" fmla="*/ 697 w 797"/>
              <a:gd name="T71" fmla="*/ 217 h 648"/>
              <a:gd name="T72" fmla="*/ 693 w 797"/>
              <a:gd name="T73" fmla="*/ 171 h 648"/>
              <a:gd name="T74" fmla="*/ 691 w 797"/>
              <a:gd name="T75" fmla="*/ 37 h 648"/>
              <a:gd name="T76" fmla="*/ 654 w 797"/>
              <a:gd name="T77"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7" h="648">
                <a:moveTo>
                  <a:pt x="654" y="0"/>
                </a:moveTo>
                <a:cubicBezTo>
                  <a:pt x="653" y="0"/>
                  <a:pt x="652" y="0"/>
                  <a:pt x="651" y="0"/>
                </a:cubicBezTo>
                <a:cubicBezTo>
                  <a:pt x="396" y="22"/>
                  <a:pt x="170" y="146"/>
                  <a:pt x="15" y="330"/>
                </a:cubicBezTo>
                <a:cubicBezTo>
                  <a:pt x="0" y="347"/>
                  <a:pt x="3" y="373"/>
                  <a:pt x="21" y="386"/>
                </a:cubicBezTo>
                <a:cubicBezTo>
                  <a:pt x="100" y="447"/>
                  <a:pt x="100" y="447"/>
                  <a:pt x="100" y="447"/>
                </a:cubicBezTo>
                <a:cubicBezTo>
                  <a:pt x="109" y="454"/>
                  <a:pt x="116" y="458"/>
                  <a:pt x="121" y="458"/>
                </a:cubicBezTo>
                <a:cubicBezTo>
                  <a:pt x="126" y="458"/>
                  <a:pt x="129" y="455"/>
                  <a:pt x="131" y="449"/>
                </a:cubicBezTo>
                <a:cubicBezTo>
                  <a:pt x="132" y="442"/>
                  <a:pt x="135" y="435"/>
                  <a:pt x="140" y="428"/>
                </a:cubicBezTo>
                <a:cubicBezTo>
                  <a:pt x="149" y="417"/>
                  <a:pt x="163" y="410"/>
                  <a:pt x="179" y="409"/>
                </a:cubicBezTo>
                <a:cubicBezTo>
                  <a:pt x="180" y="409"/>
                  <a:pt x="181" y="409"/>
                  <a:pt x="181" y="409"/>
                </a:cubicBezTo>
                <a:cubicBezTo>
                  <a:pt x="203" y="409"/>
                  <a:pt x="226" y="418"/>
                  <a:pt x="247" y="435"/>
                </a:cubicBezTo>
                <a:cubicBezTo>
                  <a:pt x="269" y="451"/>
                  <a:pt x="283" y="472"/>
                  <a:pt x="288" y="494"/>
                </a:cubicBezTo>
                <a:cubicBezTo>
                  <a:pt x="292" y="509"/>
                  <a:pt x="288" y="525"/>
                  <a:pt x="279" y="537"/>
                </a:cubicBezTo>
                <a:cubicBezTo>
                  <a:pt x="274" y="543"/>
                  <a:pt x="268" y="548"/>
                  <a:pt x="261" y="551"/>
                </a:cubicBezTo>
                <a:cubicBezTo>
                  <a:pt x="250" y="556"/>
                  <a:pt x="253" y="567"/>
                  <a:pt x="270" y="581"/>
                </a:cubicBezTo>
                <a:cubicBezTo>
                  <a:pt x="346" y="640"/>
                  <a:pt x="346" y="640"/>
                  <a:pt x="346" y="640"/>
                </a:cubicBezTo>
                <a:cubicBezTo>
                  <a:pt x="353" y="646"/>
                  <a:pt x="362" y="648"/>
                  <a:pt x="370" y="648"/>
                </a:cubicBezTo>
                <a:cubicBezTo>
                  <a:pt x="382" y="648"/>
                  <a:pt x="394" y="643"/>
                  <a:pt x="403" y="634"/>
                </a:cubicBezTo>
                <a:cubicBezTo>
                  <a:pt x="468" y="563"/>
                  <a:pt x="556" y="513"/>
                  <a:pt x="656" y="495"/>
                </a:cubicBezTo>
                <a:cubicBezTo>
                  <a:pt x="678" y="492"/>
                  <a:pt x="696" y="472"/>
                  <a:pt x="695" y="450"/>
                </a:cubicBezTo>
                <a:cubicBezTo>
                  <a:pt x="694" y="319"/>
                  <a:pt x="694" y="319"/>
                  <a:pt x="694" y="319"/>
                </a:cubicBezTo>
                <a:cubicBezTo>
                  <a:pt x="694" y="297"/>
                  <a:pt x="695" y="276"/>
                  <a:pt x="698" y="273"/>
                </a:cubicBezTo>
                <a:cubicBezTo>
                  <a:pt x="700" y="272"/>
                  <a:pt x="702" y="270"/>
                  <a:pt x="704" y="270"/>
                </a:cubicBezTo>
                <a:cubicBezTo>
                  <a:pt x="706" y="270"/>
                  <a:pt x="708" y="270"/>
                  <a:pt x="710" y="270"/>
                </a:cubicBezTo>
                <a:cubicBezTo>
                  <a:pt x="718" y="270"/>
                  <a:pt x="725" y="271"/>
                  <a:pt x="730" y="279"/>
                </a:cubicBezTo>
                <a:cubicBezTo>
                  <a:pt x="733" y="284"/>
                  <a:pt x="736" y="289"/>
                  <a:pt x="739" y="294"/>
                </a:cubicBezTo>
                <a:cubicBezTo>
                  <a:pt x="744" y="303"/>
                  <a:pt x="753" y="307"/>
                  <a:pt x="761" y="307"/>
                </a:cubicBezTo>
                <a:cubicBezTo>
                  <a:pt x="768" y="307"/>
                  <a:pt x="775" y="304"/>
                  <a:pt x="781" y="297"/>
                </a:cubicBezTo>
                <a:cubicBezTo>
                  <a:pt x="792" y="283"/>
                  <a:pt x="797" y="263"/>
                  <a:pt x="796" y="244"/>
                </a:cubicBezTo>
                <a:cubicBezTo>
                  <a:pt x="796" y="225"/>
                  <a:pt x="791" y="205"/>
                  <a:pt x="780" y="191"/>
                </a:cubicBezTo>
                <a:cubicBezTo>
                  <a:pt x="774" y="184"/>
                  <a:pt x="767" y="181"/>
                  <a:pt x="760" y="181"/>
                </a:cubicBezTo>
                <a:cubicBezTo>
                  <a:pt x="752" y="181"/>
                  <a:pt x="743" y="186"/>
                  <a:pt x="738" y="194"/>
                </a:cubicBezTo>
                <a:cubicBezTo>
                  <a:pt x="735" y="200"/>
                  <a:pt x="732" y="205"/>
                  <a:pt x="729" y="210"/>
                </a:cubicBezTo>
                <a:cubicBezTo>
                  <a:pt x="724" y="218"/>
                  <a:pt x="716" y="220"/>
                  <a:pt x="708" y="220"/>
                </a:cubicBezTo>
                <a:cubicBezTo>
                  <a:pt x="706" y="220"/>
                  <a:pt x="705" y="219"/>
                  <a:pt x="704" y="219"/>
                </a:cubicBezTo>
                <a:cubicBezTo>
                  <a:pt x="701" y="219"/>
                  <a:pt x="699" y="218"/>
                  <a:pt x="697" y="217"/>
                </a:cubicBezTo>
                <a:cubicBezTo>
                  <a:pt x="694" y="214"/>
                  <a:pt x="693" y="193"/>
                  <a:pt x="693" y="171"/>
                </a:cubicBezTo>
                <a:cubicBezTo>
                  <a:pt x="691" y="37"/>
                  <a:pt x="691" y="37"/>
                  <a:pt x="691" y="37"/>
                </a:cubicBezTo>
                <a:cubicBezTo>
                  <a:pt x="691" y="16"/>
                  <a:pt x="675" y="0"/>
                  <a:pt x="654" y="0"/>
                </a:cubicBezTo>
              </a:path>
            </a:pathLst>
          </a:custGeom>
          <a:solidFill>
            <a:srgbClr val="FCD5B5"/>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08" name="TextBox 107">
            <a:extLst>
              <a:ext uri="{FF2B5EF4-FFF2-40B4-BE49-F238E27FC236}">
                <a16:creationId xmlns:a16="http://schemas.microsoft.com/office/drawing/2014/main" id="{D1E6BAEB-3E6E-403F-9235-276C88BE30E5}"/>
              </a:ext>
            </a:extLst>
          </p:cNvPr>
          <p:cNvSpPr txBox="1"/>
          <p:nvPr/>
        </p:nvSpPr>
        <p:spPr>
          <a:xfrm>
            <a:off x="3498378" y="1629953"/>
            <a:ext cx="960520" cy="346249"/>
          </a:xfrm>
          <a:prstGeom prst="rect">
            <a:avLst/>
          </a:prstGeom>
          <a:noFill/>
        </p:spPr>
        <p:txBody>
          <a:bodyPr wrap="none" rtlCol="0">
            <a:spAutoFit/>
          </a:bodyPr>
          <a:lstStyle/>
          <a:p>
            <a:pPr algn="ctr" defTabSz="914378"/>
            <a:r>
              <a:rPr lang="en-US" sz="825" b="1" kern="0" dirty="0">
                <a:solidFill>
                  <a:prstClr val="white"/>
                </a:solidFill>
                <a:latin typeface="Arial" panose="020B0604020202020204" pitchFamily="34" charset="0"/>
                <a:cs typeface="Arial" panose="020B0604020202020204" pitchFamily="34" charset="0"/>
                <a:sym typeface="Arial"/>
              </a:rPr>
              <a:t>Apps</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Transformation</a:t>
            </a:r>
            <a:endParaRPr lang="en-IN" sz="825" b="1" kern="0" dirty="0">
              <a:solidFill>
                <a:prstClr val="white"/>
              </a:solidFill>
              <a:latin typeface="Arial" panose="020B0604020202020204" pitchFamily="34" charset="0"/>
              <a:cs typeface="Arial" panose="020B0604020202020204" pitchFamily="34" charset="0"/>
              <a:sym typeface="Arial"/>
            </a:endParaRPr>
          </a:p>
        </p:txBody>
      </p:sp>
      <p:sp>
        <p:nvSpPr>
          <p:cNvPr id="122" name="Freeform 11">
            <a:extLst>
              <a:ext uri="{FF2B5EF4-FFF2-40B4-BE49-F238E27FC236}">
                <a16:creationId xmlns:a16="http://schemas.microsoft.com/office/drawing/2014/main" id="{30BA8683-2438-4D34-A00F-0F17454AB6D2}"/>
              </a:ext>
            </a:extLst>
          </p:cNvPr>
          <p:cNvSpPr>
            <a:spLocks/>
          </p:cNvSpPr>
          <p:nvPr/>
        </p:nvSpPr>
        <p:spPr bwMode="auto">
          <a:xfrm>
            <a:off x="4447673" y="1379115"/>
            <a:ext cx="1027113" cy="893764"/>
          </a:xfrm>
          <a:custGeom>
            <a:avLst/>
            <a:gdLst>
              <a:gd name="T0" fmla="*/ 38 w 710"/>
              <a:gd name="T1" fmla="*/ 0 h 617"/>
              <a:gd name="T2" fmla="*/ 0 w 710"/>
              <a:gd name="T3" fmla="*/ 40 h 617"/>
              <a:gd name="T4" fmla="*/ 1 w 710"/>
              <a:gd name="T5" fmla="*/ 139 h 617"/>
              <a:gd name="T6" fmla="*/ 13 w 710"/>
              <a:gd name="T7" fmla="*/ 166 h 617"/>
              <a:gd name="T8" fmla="*/ 19 w 710"/>
              <a:gd name="T9" fmla="*/ 165 h 617"/>
              <a:gd name="T10" fmla="*/ 41 w 710"/>
              <a:gd name="T11" fmla="*/ 159 h 617"/>
              <a:gd name="T12" fmla="*/ 42 w 710"/>
              <a:gd name="T13" fmla="*/ 159 h 617"/>
              <a:gd name="T14" fmla="*/ 80 w 710"/>
              <a:gd name="T15" fmla="*/ 178 h 617"/>
              <a:gd name="T16" fmla="*/ 103 w 710"/>
              <a:gd name="T17" fmla="*/ 247 h 617"/>
              <a:gd name="T18" fmla="*/ 82 w 710"/>
              <a:gd name="T19" fmla="*/ 316 h 617"/>
              <a:gd name="T20" fmla="*/ 43 w 710"/>
              <a:gd name="T21" fmla="*/ 335 h 617"/>
              <a:gd name="T22" fmla="*/ 42 w 710"/>
              <a:gd name="T23" fmla="*/ 335 h 617"/>
              <a:gd name="T24" fmla="*/ 21 w 710"/>
              <a:gd name="T25" fmla="*/ 330 h 617"/>
              <a:gd name="T26" fmla="*/ 15 w 710"/>
              <a:gd name="T27" fmla="*/ 329 h 617"/>
              <a:gd name="T28" fmla="*/ 3 w 710"/>
              <a:gd name="T29" fmla="*/ 356 h 617"/>
              <a:gd name="T30" fmla="*/ 4 w 710"/>
              <a:gd name="T31" fmla="*/ 452 h 617"/>
              <a:gd name="T32" fmla="*/ 44 w 710"/>
              <a:gd name="T33" fmla="*/ 493 h 617"/>
              <a:gd name="T34" fmla="*/ 289 w 710"/>
              <a:gd name="T35" fmla="*/ 586 h 617"/>
              <a:gd name="T36" fmla="*/ 315 w 710"/>
              <a:gd name="T37" fmla="*/ 608 h 617"/>
              <a:gd name="T38" fmla="*/ 340 w 710"/>
              <a:gd name="T39" fmla="*/ 617 h 617"/>
              <a:gd name="T40" fmla="*/ 370 w 710"/>
              <a:gd name="T41" fmla="*/ 607 h 617"/>
              <a:gd name="T42" fmla="*/ 472 w 710"/>
              <a:gd name="T43" fmla="*/ 524 h 617"/>
              <a:gd name="T44" fmla="*/ 510 w 710"/>
              <a:gd name="T45" fmla="*/ 499 h 617"/>
              <a:gd name="T46" fmla="*/ 510 w 710"/>
              <a:gd name="T47" fmla="*/ 499 h 617"/>
              <a:gd name="T48" fmla="*/ 516 w 710"/>
              <a:gd name="T49" fmla="*/ 502 h 617"/>
              <a:gd name="T50" fmla="*/ 526 w 710"/>
              <a:gd name="T51" fmla="*/ 527 h 617"/>
              <a:gd name="T52" fmla="*/ 519 w 710"/>
              <a:gd name="T53" fmla="*/ 544 h 617"/>
              <a:gd name="T54" fmla="*/ 543 w 710"/>
              <a:gd name="T55" fmla="*/ 578 h 617"/>
              <a:gd name="T56" fmla="*/ 544 w 710"/>
              <a:gd name="T57" fmla="*/ 578 h 617"/>
              <a:gd name="T58" fmla="*/ 594 w 710"/>
              <a:gd name="T59" fmla="*/ 557 h 617"/>
              <a:gd name="T60" fmla="*/ 625 w 710"/>
              <a:gd name="T61" fmla="*/ 511 h 617"/>
              <a:gd name="T62" fmla="*/ 601 w 710"/>
              <a:gd name="T63" fmla="*/ 480 h 617"/>
              <a:gd name="T64" fmla="*/ 597 w 710"/>
              <a:gd name="T65" fmla="*/ 481 h 617"/>
              <a:gd name="T66" fmla="*/ 579 w 710"/>
              <a:gd name="T67" fmla="*/ 484 h 617"/>
              <a:gd name="T68" fmla="*/ 577 w 710"/>
              <a:gd name="T69" fmla="*/ 484 h 617"/>
              <a:gd name="T70" fmla="*/ 556 w 710"/>
              <a:gd name="T71" fmla="*/ 470 h 617"/>
              <a:gd name="T72" fmla="*/ 554 w 710"/>
              <a:gd name="T73" fmla="*/ 463 h 617"/>
              <a:gd name="T74" fmla="*/ 587 w 710"/>
              <a:gd name="T75" fmla="*/ 431 h 617"/>
              <a:gd name="T76" fmla="*/ 691 w 710"/>
              <a:gd name="T77" fmla="*/ 346 h 617"/>
              <a:gd name="T78" fmla="*/ 695 w 710"/>
              <a:gd name="T79" fmla="*/ 291 h 617"/>
              <a:gd name="T80" fmla="*/ 591 w 710"/>
              <a:gd name="T81" fmla="*/ 198 h 617"/>
              <a:gd name="T82" fmla="*/ 39 w 710"/>
              <a:gd name="T83" fmla="*/ 0 h 617"/>
              <a:gd name="T84" fmla="*/ 38 w 710"/>
              <a:gd name="T85"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0" h="617">
                <a:moveTo>
                  <a:pt x="38" y="0"/>
                </a:moveTo>
                <a:cubicBezTo>
                  <a:pt x="17" y="0"/>
                  <a:pt x="0" y="18"/>
                  <a:pt x="0" y="40"/>
                </a:cubicBezTo>
                <a:cubicBezTo>
                  <a:pt x="1" y="139"/>
                  <a:pt x="1" y="139"/>
                  <a:pt x="1" y="139"/>
                </a:cubicBezTo>
                <a:cubicBezTo>
                  <a:pt x="1" y="157"/>
                  <a:pt x="5" y="166"/>
                  <a:pt x="13" y="166"/>
                </a:cubicBezTo>
                <a:cubicBezTo>
                  <a:pt x="15" y="166"/>
                  <a:pt x="17" y="166"/>
                  <a:pt x="19" y="165"/>
                </a:cubicBezTo>
                <a:cubicBezTo>
                  <a:pt x="26" y="161"/>
                  <a:pt x="33" y="159"/>
                  <a:pt x="41" y="159"/>
                </a:cubicBezTo>
                <a:cubicBezTo>
                  <a:pt x="41" y="159"/>
                  <a:pt x="41" y="159"/>
                  <a:pt x="42" y="159"/>
                </a:cubicBezTo>
                <a:cubicBezTo>
                  <a:pt x="56" y="159"/>
                  <a:pt x="70" y="166"/>
                  <a:pt x="80" y="178"/>
                </a:cubicBezTo>
                <a:cubicBezTo>
                  <a:pt x="95" y="195"/>
                  <a:pt x="103" y="219"/>
                  <a:pt x="103" y="247"/>
                </a:cubicBezTo>
                <a:cubicBezTo>
                  <a:pt x="104" y="274"/>
                  <a:pt x="96" y="298"/>
                  <a:pt x="82" y="316"/>
                </a:cubicBezTo>
                <a:cubicBezTo>
                  <a:pt x="72" y="328"/>
                  <a:pt x="58" y="335"/>
                  <a:pt x="43" y="335"/>
                </a:cubicBezTo>
                <a:cubicBezTo>
                  <a:pt x="43" y="335"/>
                  <a:pt x="43" y="335"/>
                  <a:pt x="42" y="335"/>
                </a:cubicBezTo>
                <a:cubicBezTo>
                  <a:pt x="35" y="335"/>
                  <a:pt x="27" y="334"/>
                  <a:pt x="21" y="330"/>
                </a:cubicBezTo>
                <a:cubicBezTo>
                  <a:pt x="19" y="329"/>
                  <a:pt x="17" y="329"/>
                  <a:pt x="15" y="329"/>
                </a:cubicBezTo>
                <a:cubicBezTo>
                  <a:pt x="7" y="329"/>
                  <a:pt x="3" y="338"/>
                  <a:pt x="3" y="356"/>
                </a:cubicBezTo>
                <a:cubicBezTo>
                  <a:pt x="4" y="452"/>
                  <a:pt x="4" y="452"/>
                  <a:pt x="4" y="452"/>
                </a:cubicBezTo>
                <a:cubicBezTo>
                  <a:pt x="4" y="474"/>
                  <a:pt x="22" y="491"/>
                  <a:pt x="44" y="493"/>
                </a:cubicBezTo>
                <a:cubicBezTo>
                  <a:pt x="130" y="499"/>
                  <a:pt x="216" y="529"/>
                  <a:pt x="289" y="586"/>
                </a:cubicBezTo>
                <a:cubicBezTo>
                  <a:pt x="298" y="593"/>
                  <a:pt x="307" y="601"/>
                  <a:pt x="315" y="608"/>
                </a:cubicBezTo>
                <a:cubicBezTo>
                  <a:pt x="322" y="614"/>
                  <a:pt x="331" y="617"/>
                  <a:pt x="340" y="617"/>
                </a:cubicBezTo>
                <a:cubicBezTo>
                  <a:pt x="351" y="617"/>
                  <a:pt x="361" y="614"/>
                  <a:pt x="370" y="607"/>
                </a:cubicBezTo>
                <a:cubicBezTo>
                  <a:pt x="472" y="524"/>
                  <a:pt x="472" y="524"/>
                  <a:pt x="472" y="524"/>
                </a:cubicBezTo>
                <a:cubicBezTo>
                  <a:pt x="489" y="511"/>
                  <a:pt x="506" y="499"/>
                  <a:pt x="510" y="499"/>
                </a:cubicBezTo>
                <a:cubicBezTo>
                  <a:pt x="510" y="499"/>
                  <a:pt x="510" y="499"/>
                  <a:pt x="510" y="499"/>
                </a:cubicBezTo>
                <a:cubicBezTo>
                  <a:pt x="513" y="499"/>
                  <a:pt x="515" y="500"/>
                  <a:pt x="516" y="502"/>
                </a:cubicBezTo>
                <a:cubicBezTo>
                  <a:pt x="523" y="509"/>
                  <a:pt x="529" y="516"/>
                  <a:pt x="526" y="527"/>
                </a:cubicBezTo>
                <a:cubicBezTo>
                  <a:pt x="524" y="533"/>
                  <a:pt x="521" y="538"/>
                  <a:pt x="519" y="544"/>
                </a:cubicBezTo>
                <a:cubicBezTo>
                  <a:pt x="513" y="561"/>
                  <a:pt x="525" y="578"/>
                  <a:pt x="543" y="578"/>
                </a:cubicBezTo>
                <a:cubicBezTo>
                  <a:pt x="543" y="578"/>
                  <a:pt x="543" y="578"/>
                  <a:pt x="544" y="578"/>
                </a:cubicBezTo>
                <a:cubicBezTo>
                  <a:pt x="562" y="578"/>
                  <a:pt x="580" y="569"/>
                  <a:pt x="594" y="557"/>
                </a:cubicBezTo>
                <a:cubicBezTo>
                  <a:pt x="609" y="545"/>
                  <a:pt x="622" y="529"/>
                  <a:pt x="625" y="511"/>
                </a:cubicBezTo>
                <a:cubicBezTo>
                  <a:pt x="629" y="494"/>
                  <a:pt x="617" y="480"/>
                  <a:pt x="601" y="480"/>
                </a:cubicBezTo>
                <a:cubicBezTo>
                  <a:pt x="599" y="480"/>
                  <a:pt x="598" y="480"/>
                  <a:pt x="597" y="481"/>
                </a:cubicBezTo>
                <a:cubicBezTo>
                  <a:pt x="591" y="481"/>
                  <a:pt x="585" y="483"/>
                  <a:pt x="579" y="484"/>
                </a:cubicBezTo>
                <a:cubicBezTo>
                  <a:pt x="578" y="484"/>
                  <a:pt x="577" y="484"/>
                  <a:pt x="577" y="484"/>
                </a:cubicBezTo>
                <a:cubicBezTo>
                  <a:pt x="567" y="484"/>
                  <a:pt x="562" y="477"/>
                  <a:pt x="556" y="470"/>
                </a:cubicBezTo>
                <a:cubicBezTo>
                  <a:pt x="554" y="467"/>
                  <a:pt x="554" y="465"/>
                  <a:pt x="554" y="463"/>
                </a:cubicBezTo>
                <a:cubicBezTo>
                  <a:pt x="554" y="459"/>
                  <a:pt x="570" y="445"/>
                  <a:pt x="587" y="431"/>
                </a:cubicBezTo>
                <a:cubicBezTo>
                  <a:pt x="691" y="346"/>
                  <a:pt x="691" y="346"/>
                  <a:pt x="691" y="346"/>
                </a:cubicBezTo>
                <a:cubicBezTo>
                  <a:pt x="708" y="332"/>
                  <a:pt x="710" y="307"/>
                  <a:pt x="695" y="291"/>
                </a:cubicBezTo>
                <a:cubicBezTo>
                  <a:pt x="663" y="258"/>
                  <a:pt x="629" y="227"/>
                  <a:pt x="591" y="198"/>
                </a:cubicBezTo>
                <a:cubicBezTo>
                  <a:pt x="427" y="70"/>
                  <a:pt x="233" y="5"/>
                  <a:pt x="39" y="0"/>
                </a:cubicBezTo>
                <a:cubicBezTo>
                  <a:pt x="39" y="0"/>
                  <a:pt x="39" y="0"/>
                  <a:pt x="38" y="0"/>
                </a:cubicBezTo>
              </a:path>
            </a:pathLst>
          </a:custGeom>
          <a:solidFill>
            <a:srgbClr val="C0BEBF"/>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23" name="TextBox 122">
            <a:extLst>
              <a:ext uri="{FF2B5EF4-FFF2-40B4-BE49-F238E27FC236}">
                <a16:creationId xmlns:a16="http://schemas.microsoft.com/office/drawing/2014/main" id="{4B8AF505-21F4-47B1-8339-95D7006E142D}"/>
              </a:ext>
            </a:extLst>
          </p:cNvPr>
          <p:cNvSpPr txBox="1"/>
          <p:nvPr/>
        </p:nvSpPr>
        <p:spPr>
          <a:xfrm>
            <a:off x="4442954" y="1656870"/>
            <a:ext cx="899605" cy="473206"/>
          </a:xfrm>
          <a:prstGeom prst="rect">
            <a:avLst/>
          </a:prstGeom>
          <a:noFill/>
        </p:spPr>
        <p:txBody>
          <a:bodyPr wrap="none" rtlCol="0">
            <a:spAutoFit/>
          </a:bodyPr>
          <a:lstStyle/>
          <a:p>
            <a:pPr algn="ctr" defTabSz="914378"/>
            <a:r>
              <a:rPr lang="en-US" sz="825" b="1" kern="0" dirty="0">
                <a:solidFill>
                  <a:prstClr val="white"/>
                </a:solidFill>
                <a:latin typeface="Arial" panose="020B0604020202020204" pitchFamily="34" charset="0"/>
                <a:cs typeface="Arial" panose="020B0604020202020204" pitchFamily="34" charset="0"/>
                <a:sym typeface="Arial"/>
              </a:rPr>
              <a:t>IT</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Modernization</a:t>
            </a:r>
          </a:p>
          <a:p>
            <a:pPr algn="ctr" defTabSz="914378"/>
            <a:r>
              <a:rPr lang="en-US" sz="825" b="1" kern="0" dirty="0">
                <a:solidFill>
                  <a:prstClr val="white"/>
                </a:solidFill>
                <a:latin typeface="Arial" panose="020B0604020202020204" pitchFamily="34" charset="0"/>
                <a:cs typeface="Arial" panose="020B0604020202020204" pitchFamily="34" charset="0"/>
                <a:sym typeface="Arial"/>
              </a:rPr>
              <a:t>Assessment</a:t>
            </a:r>
            <a:endParaRPr lang="en-IN" sz="825" b="1" kern="0" dirty="0">
              <a:solidFill>
                <a:prstClr val="white"/>
              </a:solidFill>
              <a:latin typeface="Arial" panose="020B0604020202020204" pitchFamily="34" charset="0"/>
              <a:cs typeface="Arial" panose="020B0604020202020204" pitchFamily="34" charset="0"/>
              <a:sym typeface="Arial"/>
            </a:endParaRPr>
          </a:p>
        </p:txBody>
      </p:sp>
      <p:grpSp>
        <p:nvGrpSpPr>
          <p:cNvPr id="9" name="Group 58">
            <a:extLst>
              <a:ext uri="{FF2B5EF4-FFF2-40B4-BE49-F238E27FC236}">
                <a16:creationId xmlns:a16="http://schemas.microsoft.com/office/drawing/2014/main" id="{42B3B633-9F39-431F-9711-98D26159CB0D}"/>
              </a:ext>
            </a:extLst>
          </p:cNvPr>
          <p:cNvGrpSpPr/>
          <p:nvPr/>
        </p:nvGrpSpPr>
        <p:grpSpPr>
          <a:xfrm>
            <a:off x="4982664" y="1806365"/>
            <a:ext cx="3611982" cy="1250740"/>
            <a:chOff x="5089527" y="1636925"/>
            <a:chExt cx="3611982" cy="1250740"/>
          </a:xfrm>
        </p:grpSpPr>
        <p:grpSp>
          <p:nvGrpSpPr>
            <p:cNvPr id="11" name="Group 59">
              <a:extLst>
                <a:ext uri="{FF2B5EF4-FFF2-40B4-BE49-F238E27FC236}">
                  <a16:creationId xmlns:a16="http://schemas.microsoft.com/office/drawing/2014/main" id="{B5E3F883-0043-41CC-BB56-3E16E68C85EC}"/>
                </a:ext>
              </a:extLst>
            </p:cNvPr>
            <p:cNvGrpSpPr/>
            <p:nvPr/>
          </p:nvGrpSpPr>
          <p:grpSpPr>
            <a:xfrm>
              <a:off x="5089527" y="1636925"/>
              <a:ext cx="3611982" cy="1250740"/>
              <a:chOff x="5089527" y="1636925"/>
              <a:chExt cx="3611982" cy="1250740"/>
            </a:xfrm>
          </p:grpSpPr>
          <p:sp>
            <p:nvSpPr>
              <p:cNvPr id="129" name="TextBox 128">
                <a:extLst>
                  <a:ext uri="{FF2B5EF4-FFF2-40B4-BE49-F238E27FC236}">
                    <a16:creationId xmlns:a16="http://schemas.microsoft.com/office/drawing/2014/main" id="{BF2966CD-4E81-4C93-92F3-061D04D352E2}"/>
                  </a:ext>
                </a:extLst>
              </p:cNvPr>
              <p:cNvSpPr txBox="1"/>
              <p:nvPr/>
            </p:nvSpPr>
            <p:spPr>
              <a:xfrm>
                <a:off x="7467013" y="1636925"/>
                <a:ext cx="72968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OFFERING</a:t>
                </a:r>
                <a:endParaRPr lang="en-IN" sz="825" b="1" kern="0" dirty="0">
                  <a:solidFill>
                    <a:prstClr val="black"/>
                  </a:solidFill>
                  <a:latin typeface="Arial" panose="020B0604020202020204" pitchFamily="34" charset="0"/>
                  <a:cs typeface="Arial" panose="020B0604020202020204" pitchFamily="34" charset="0"/>
                  <a:sym typeface="Arial"/>
                </a:endParaRPr>
              </a:p>
            </p:txBody>
          </p:sp>
          <p:grpSp>
            <p:nvGrpSpPr>
              <p:cNvPr id="12" name="Group 63">
                <a:extLst>
                  <a:ext uri="{FF2B5EF4-FFF2-40B4-BE49-F238E27FC236}">
                    <a16:creationId xmlns:a16="http://schemas.microsoft.com/office/drawing/2014/main" id="{7B1FEBF4-A57D-4282-AE1D-5A46B6E90493}"/>
                  </a:ext>
                </a:extLst>
              </p:cNvPr>
              <p:cNvGrpSpPr/>
              <p:nvPr/>
            </p:nvGrpSpPr>
            <p:grpSpPr>
              <a:xfrm>
                <a:off x="5089527" y="1730376"/>
                <a:ext cx="3611982" cy="1157289"/>
                <a:chOff x="5089527" y="1730376"/>
                <a:chExt cx="3611982" cy="1157289"/>
              </a:xfrm>
            </p:grpSpPr>
            <p:sp>
              <p:nvSpPr>
                <p:cNvPr id="131" name="Freeform 7">
                  <a:extLst>
                    <a:ext uri="{FF2B5EF4-FFF2-40B4-BE49-F238E27FC236}">
                      <a16:creationId xmlns:a16="http://schemas.microsoft.com/office/drawing/2014/main" id="{420C169D-592E-4A23-9124-2040B965C150}"/>
                    </a:ext>
                  </a:extLst>
                </p:cNvPr>
                <p:cNvSpPr>
                  <a:spLocks/>
                </p:cNvSpPr>
                <p:nvPr/>
              </p:nvSpPr>
              <p:spPr bwMode="auto">
                <a:xfrm>
                  <a:off x="5089527" y="1730376"/>
                  <a:ext cx="846138" cy="1157289"/>
                </a:xfrm>
                <a:custGeom>
                  <a:avLst/>
                  <a:gdLst>
                    <a:gd name="T0" fmla="*/ 364 w 584"/>
                    <a:gd name="T1" fmla="*/ 0 h 799"/>
                    <a:gd name="T2" fmla="*/ 339 w 584"/>
                    <a:gd name="T3" fmla="*/ 9 h 799"/>
                    <a:gd name="T4" fmla="*/ 262 w 584"/>
                    <a:gd name="T5" fmla="*/ 72 h 799"/>
                    <a:gd name="T6" fmla="*/ 253 w 584"/>
                    <a:gd name="T7" fmla="*/ 102 h 799"/>
                    <a:gd name="T8" fmla="*/ 271 w 584"/>
                    <a:gd name="T9" fmla="*/ 116 h 799"/>
                    <a:gd name="T10" fmla="*/ 281 w 584"/>
                    <a:gd name="T11" fmla="*/ 158 h 799"/>
                    <a:gd name="T12" fmla="*/ 241 w 584"/>
                    <a:gd name="T13" fmla="*/ 219 h 799"/>
                    <a:gd name="T14" fmla="*/ 175 w 584"/>
                    <a:gd name="T15" fmla="*/ 246 h 799"/>
                    <a:gd name="T16" fmla="*/ 174 w 584"/>
                    <a:gd name="T17" fmla="*/ 246 h 799"/>
                    <a:gd name="T18" fmla="*/ 135 w 584"/>
                    <a:gd name="T19" fmla="*/ 227 h 799"/>
                    <a:gd name="T20" fmla="*/ 125 w 584"/>
                    <a:gd name="T21" fmla="*/ 207 h 799"/>
                    <a:gd name="T22" fmla="*/ 115 w 584"/>
                    <a:gd name="T23" fmla="*/ 198 h 799"/>
                    <a:gd name="T24" fmla="*/ 94 w 584"/>
                    <a:gd name="T25" fmla="*/ 209 h 799"/>
                    <a:gd name="T26" fmla="*/ 19 w 584"/>
                    <a:gd name="T27" fmla="*/ 269 h 799"/>
                    <a:gd name="T28" fmla="*/ 12 w 584"/>
                    <a:gd name="T29" fmla="*/ 326 h 799"/>
                    <a:gd name="T30" fmla="*/ 92 w 584"/>
                    <a:gd name="T31" fmla="*/ 576 h 799"/>
                    <a:gd name="T32" fmla="*/ 91 w 584"/>
                    <a:gd name="T33" fmla="*/ 610 h 799"/>
                    <a:gd name="T34" fmla="*/ 126 w 584"/>
                    <a:gd name="T35" fmla="*/ 652 h 799"/>
                    <a:gd name="T36" fmla="*/ 254 w 584"/>
                    <a:gd name="T37" fmla="*/ 681 h 799"/>
                    <a:gd name="T38" fmla="*/ 298 w 584"/>
                    <a:gd name="T39" fmla="*/ 694 h 799"/>
                    <a:gd name="T40" fmla="*/ 300 w 584"/>
                    <a:gd name="T41" fmla="*/ 701 h 799"/>
                    <a:gd name="T42" fmla="*/ 286 w 584"/>
                    <a:gd name="T43" fmla="*/ 724 h 799"/>
                    <a:gd name="T44" fmla="*/ 268 w 584"/>
                    <a:gd name="T45" fmla="*/ 730 h 799"/>
                    <a:gd name="T46" fmla="*/ 257 w 584"/>
                    <a:gd name="T47" fmla="*/ 770 h 799"/>
                    <a:gd name="T48" fmla="*/ 305 w 584"/>
                    <a:gd name="T49" fmla="*/ 796 h 799"/>
                    <a:gd name="T50" fmla="*/ 328 w 584"/>
                    <a:gd name="T51" fmla="*/ 799 h 799"/>
                    <a:gd name="T52" fmla="*/ 360 w 584"/>
                    <a:gd name="T53" fmla="*/ 792 h 799"/>
                    <a:gd name="T54" fmla="*/ 366 w 584"/>
                    <a:gd name="T55" fmla="*/ 751 h 799"/>
                    <a:gd name="T56" fmla="*/ 352 w 584"/>
                    <a:gd name="T57" fmla="*/ 738 h 799"/>
                    <a:gd name="T58" fmla="*/ 349 w 584"/>
                    <a:gd name="T59" fmla="*/ 712 h 799"/>
                    <a:gd name="T60" fmla="*/ 354 w 584"/>
                    <a:gd name="T61" fmla="*/ 706 h 799"/>
                    <a:gd name="T62" fmla="*/ 358 w 584"/>
                    <a:gd name="T63" fmla="*/ 706 h 799"/>
                    <a:gd name="T64" fmla="*/ 399 w 584"/>
                    <a:gd name="T65" fmla="*/ 712 h 799"/>
                    <a:gd name="T66" fmla="*/ 530 w 584"/>
                    <a:gd name="T67" fmla="*/ 740 h 799"/>
                    <a:gd name="T68" fmla="*/ 538 w 584"/>
                    <a:gd name="T69" fmla="*/ 741 h 799"/>
                    <a:gd name="T70" fmla="*/ 575 w 584"/>
                    <a:gd name="T71" fmla="*/ 709 h 799"/>
                    <a:gd name="T72" fmla="*/ 584 w 584"/>
                    <a:gd name="T73" fmla="*/ 570 h 799"/>
                    <a:gd name="T74" fmla="*/ 395 w 584"/>
                    <a:gd name="T75" fmla="*/ 15 h 799"/>
                    <a:gd name="T76" fmla="*/ 364 w 584"/>
                    <a:gd name="T7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4" h="799">
                      <a:moveTo>
                        <a:pt x="364" y="0"/>
                      </a:moveTo>
                      <a:cubicBezTo>
                        <a:pt x="355" y="0"/>
                        <a:pt x="346" y="3"/>
                        <a:pt x="339" y="9"/>
                      </a:cubicBezTo>
                      <a:cubicBezTo>
                        <a:pt x="262" y="72"/>
                        <a:pt x="262" y="72"/>
                        <a:pt x="262" y="72"/>
                      </a:cubicBezTo>
                      <a:cubicBezTo>
                        <a:pt x="245" y="86"/>
                        <a:pt x="241" y="97"/>
                        <a:pt x="253" y="102"/>
                      </a:cubicBezTo>
                      <a:cubicBezTo>
                        <a:pt x="260" y="105"/>
                        <a:pt x="266" y="110"/>
                        <a:pt x="271" y="116"/>
                      </a:cubicBezTo>
                      <a:cubicBezTo>
                        <a:pt x="281" y="127"/>
                        <a:pt x="284" y="143"/>
                        <a:pt x="281" y="158"/>
                      </a:cubicBezTo>
                      <a:cubicBezTo>
                        <a:pt x="277" y="180"/>
                        <a:pt x="263" y="202"/>
                        <a:pt x="241" y="219"/>
                      </a:cubicBezTo>
                      <a:cubicBezTo>
                        <a:pt x="221" y="236"/>
                        <a:pt x="197" y="246"/>
                        <a:pt x="175" y="246"/>
                      </a:cubicBezTo>
                      <a:cubicBezTo>
                        <a:pt x="174" y="246"/>
                        <a:pt x="174" y="246"/>
                        <a:pt x="174" y="246"/>
                      </a:cubicBezTo>
                      <a:cubicBezTo>
                        <a:pt x="158" y="246"/>
                        <a:pt x="144" y="239"/>
                        <a:pt x="135" y="227"/>
                      </a:cubicBezTo>
                      <a:cubicBezTo>
                        <a:pt x="130" y="221"/>
                        <a:pt x="126" y="214"/>
                        <a:pt x="125" y="207"/>
                      </a:cubicBezTo>
                      <a:cubicBezTo>
                        <a:pt x="123" y="201"/>
                        <a:pt x="120" y="198"/>
                        <a:pt x="115" y="198"/>
                      </a:cubicBezTo>
                      <a:cubicBezTo>
                        <a:pt x="110" y="198"/>
                        <a:pt x="103" y="202"/>
                        <a:pt x="94" y="209"/>
                      </a:cubicBezTo>
                      <a:cubicBezTo>
                        <a:pt x="19" y="269"/>
                        <a:pt x="19" y="269"/>
                        <a:pt x="19" y="269"/>
                      </a:cubicBezTo>
                      <a:cubicBezTo>
                        <a:pt x="2" y="283"/>
                        <a:pt x="0" y="308"/>
                        <a:pt x="12" y="326"/>
                      </a:cubicBezTo>
                      <a:cubicBezTo>
                        <a:pt x="61" y="397"/>
                        <a:pt x="91" y="483"/>
                        <a:pt x="92" y="576"/>
                      </a:cubicBezTo>
                      <a:cubicBezTo>
                        <a:pt x="92" y="587"/>
                        <a:pt x="91" y="599"/>
                        <a:pt x="91" y="610"/>
                      </a:cubicBezTo>
                      <a:cubicBezTo>
                        <a:pt x="89" y="629"/>
                        <a:pt x="105" y="648"/>
                        <a:pt x="126" y="652"/>
                      </a:cubicBezTo>
                      <a:cubicBezTo>
                        <a:pt x="254" y="681"/>
                        <a:pt x="254" y="681"/>
                        <a:pt x="254" y="681"/>
                      </a:cubicBezTo>
                      <a:cubicBezTo>
                        <a:pt x="276" y="685"/>
                        <a:pt x="296" y="691"/>
                        <a:pt x="298" y="694"/>
                      </a:cubicBezTo>
                      <a:cubicBezTo>
                        <a:pt x="299" y="696"/>
                        <a:pt x="300" y="699"/>
                        <a:pt x="300" y="701"/>
                      </a:cubicBezTo>
                      <a:cubicBezTo>
                        <a:pt x="298" y="711"/>
                        <a:pt x="296" y="720"/>
                        <a:pt x="286" y="724"/>
                      </a:cubicBezTo>
                      <a:cubicBezTo>
                        <a:pt x="280" y="726"/>
                        <a:pt x="274" y="728"/>
                        <a:pt x="268" y="730"/>
                      </a:cubicBezTo>
                      <a:cubicBezTo>
                        <a:pt x="251" y="736"/>
                        <a:pt x="245" y="755"/>
                        <a:pt x="257" y="770"/>
                      </a:cubicBezTo>
                      <a:cubicBezTo>
                        <a:pt x="268" y="784"/>
                        <a:pt x="287" y="793"/>
                        <a:pt x="305" y="796"/>
                      </a:cubicBezTo>
                      <a:cubicBezTo>
                        <a:pt x="313" y="798"/>
                        <a:pt x="321" y="799"/>
                        <a:pt x="328" y="799"/>
                      </a:cubicBezTo>
                      <a:cubicBezTo>
                        <a:pt x="340" y="799"/>
                        <a:pt x="351" y="797"/>
                        <a:pt x="360" y="792"/>
                      </a:cubicBezTo>
                      <a:cubicBezTo>
                        <a:pt x="377" y="784"/>
                        <a:pt x="379" y="764"/>
                        <a:pt x="366" y="751"/>
                      </a:cubicBezTo>
                      <a:cubicBezTo>
                        <a:pt x="362" y="746"/>
                        <a:pt x="357" y="743"/>
                        <a:pt x="352" y="738"/>
                      </a:cubicBezTo>
                      <a:cubicBezTo>
                        <a:pt x="345" y="731"/>
                        <a:pt x="347" y="722"/>
                        <a:pt x="349" y="712"/>
                      </a:cubicBezTo>
                      <a:cubicBezTo>
                        <a:pt x="350" y="709"/>
                        <a:pt x="352" y="708"/>
                        <a:pt x="354" y="706"/>
                      </a:cubicBezTo>
                      <a:cubicBezTo>
                        <a:pt x="354" y="706"/>
                        <a:pt x="356" y="706"/>
                        <a:pt x="358" y="706"/>
                      </a:cubicBezTo>
                      <a:cubicBezTo>
                        <a:pt x="366" y="706"/>
                        <a:pt x="382" y="708"/>
                        <a:pt x="399" y="712"/>
                      </a:cubicBezTo>
                      <a:cubicBezTo>
                        <a:pt x="530" y="740"/>
                        <a:pt x="530" y="740"/>
                        <a:pt x="530" y="740"/>
                      </a:cubicBezTo>
                      <a:cubicBezTo>
                        <a:pt x="533" y="741"/>
                        <a:pt x="535" y="741"/>
                        <a:pt x="538" y="741"/>
                      </a:cubicBezTo>
                      <a:cubicBezTo>
                        <a:pt x="556" y="741"/>
                        <a:pt x="572" y="728"/>
                        <a:pt x="575" y="709"/>
                      </a:cubicBezTo>
                      <a:cubicBezTo>
                        <a:pt x="581" y="664"/>
                        <a:pt x="584" y="618"/>
                        <a:pt x="584" y="570"/>
                      </a:cubicBezTo>
                      <a:cubicBezTo>
                        <a:pt x="581" y="362"/>
                        <a:pt x="511" y="170"/>
                        <a:pt x="395" y="15"/>
                      </a:cubicBezTo>
                      <a:cubicBezTo>
                        <a:pt x="387" y="5"/>
                        <a:pt x="376" y="0"/>
                        <a:pt x="364" y="0"/>
                      </a:cubicBezTo>
                    </a:path>
                  </a:pathLst>
                </a:custGeom>
                <a:solidFill>
                  <a:srgbClr val="8FB4E0"/>
                </a:solidFill>
                <a:ln>
                  <a:noFill/>
                </a:ln>
              </p:spPr>
              <p:txBody>
                <a:bodyPr vert="horz" wrap="square" lIns="91440" tIns="45720" rIns="91440" bIns="45720" numCol="1" anchor="t" anchorCtr="0" compatLnSpc="1">
                  <a:prstTxWarp prst="textNoShape">
                    <a:avLst/>
                  </a:prstTxWarp>
                </a:bodyPr>
                <a:lstStyle/>
                <a:p>
                  <a:pPr defTabSz="914378"/>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32" name="TextBox 131">
                  <a:extLst>
                    <a:ext uri="{FF2B5EF4-FFF2-40B4-BE49-F238E27FC236}">
                      <a16:creationId xmlns:a16="http://schemas.microsoft.com/office/drawing/2014/main" id="{141EEEC0-CD1E-434A-9010-220463757BE5}"/>
                    </a:ext>
                  </a:extLst>
                </p:cNvPr>
                <p:cNvSpPr txBox="1"/>
                <p:nvPr/>
              </p:nvSpPr>
              <p:spPr>
                <a:xfrm>
                  <a:off x="5207658" y="2229275"/>
                  <a:ext cx="659155" cy="219291"/>
                </a:xfrm>
                <a:prstGeom prst="rect">
                  <a:avLst/>
                </a:prstGeom>
                <a:noFill/>
              </p:spPr>
              <p:txBody>
                <a:bodyPr wrap="none" rtlCol="0">
                  <a:spAutoFit/>
                </a:bodyPr>
                <a:lstStyle/>
                <a:p>
                  <a:pPr defTabSz="914378"/>
                  <a:r>
                    <a:rPr lang="en-US" sz="825" b="1" kern="0" dirty="0">
                      <a:solidFill>
                        <a:schemeClr val="bg1"/>
                      </a:solidFill>
                      <a:latin typeface="Arial" panose="020B0604020202020204" pitchFamily="34" charset="0"/>
                      <a:cs typeface="Arial" panose="020B0604020202020204" pitchFamily="34" charset="0"/>
                      <a:sym typeface="Arial"/>
                    </a:rPr>
                    <a:t>Migration</a:t>
                  </a:r>
                  <a:endParaRPr lang="en-IN" sz="825" b="1" kern="0" dirty="0">
                    <a:solidFill>
                      <a:schemeClr val="bg1"/>
                    </a:solidFill>
                    <a:latin typeface="Arial" panose="020B0604020202020204" pitchFamily="34" charset="0"/>
                    <a:cs typeface="Arial" panose="020B0604020202020204" pitchFamily="34" charset="0"/>
                    <a:sym typeface="Arial"/>
                  </a:endParaRPr>
                </a:p>
              </p:txBody>
            </p:sp>
            <p:grpSp>
              <p:nvGrpSpPr>
                <p:cNvPr id="13" name="Group 66">
                  <a:extLst>
                    <a:ext uri="{FF2B5EF4-FFF2-40B4-BE49-F238E27FC236}">
                      <a16:creationId xmlns:a16="http://schemas.microsoft.com/office/drawing/2014/main" id="{50463C91-3D78-4B5E-925C-712C966E4765}"/>
                    </a:ext>
                  </a:extLst>
                </p:cNvPr>
                <p:cNvGrpSpPr/>
                <p:nvPr/>
              </p:nvGrpSpPr>
              <p:grpSpPr>
                <a:xfrm>
                  <a:off x="7478417" y="1808921"/>
                  <a:ext cx="1223092" cy="981038"/>
                  <a:chOff x="1587656" y="1904103"/>
                  <a:chExt cx="1223092" cy="981037"/>
                </a:xfrm>
              </p:grpSpPr>
              <p:sp>
                <p:nvSpPr>
                  <p:cNvPr id="135" name="TextBox 134">
                    <a:extLst>
                      <a:ext uri="{FF2B5EF4-FFF2-40B4-BE49-F238E27FC236}">
                        <a16:creationId xmlns:a16="http://schemas.microsoft.com/office/drawing/2014/main" id="{429CD054-99CB-49F9-B340-A51BAB50A13E}"/>
                      </a:ext>
                    </a:extLst>
                  </p:cNvPr>
                  <p:cNvSpPr txBox="1"/>
                  <p:nvPr/>
                </p:nvSpPr>
                <p:spPr>
                  <a:xfrm>
                    <a:off x="1587656" y="1904103"/>
                    <a:ext cx="1223092" cy="981037"/>
                  </a:xfrm>
                  <a:prstGeom prst="rect">
                    <a:avLst/>
                  </a:prstGeom>
                  <a:noFill/>
                </p:spPr>
                <p:txBody>
                  <a:bodyPr wrap="non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Infra</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P – V</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V – V</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Platform</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Win8 – Win10</a:t>
                    </a:r>
                  </a:p>
                  <a:p>
                    <a:pPr marL="114294" lvl="1"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Apps</a:t>
                    </a:r>
                  </a:p>
                  <a:p>
                    <a:pPr marL="211128" lvl="2" indent="-96833" defTabSz="914378">
                      <a:buFont typeface="Wingdings" panose="05000000000000000000" pitchFamily="2" charset="2"/>
                      <a:buChar char="§"/>
                    </a:pPr>
                    <a:r>
                      <a:rPr lang="en-US" sz="825" kern="0" dirty="0">
                        <a:solidFill>
                          <a:prstClr val="black"/>
                        </a:solidFill>
                        <a:latin typeface="Arial" panose="020B0604020202020204" pitchFamily="34" charset="0"/>
                        <a:cs typeface="Arial" panose="020B0604020202020204" pitchFamily="34" charset="0"/>
                        <a:sym typeface="Arial"/>
                      </a:rPr>
                      <a:t>Lotus - Exchange</a:t>
                    </a:r>
                    <a:endParaRPr lang="en-IN" sz="825" kern="0" dirty="0">
                      <a:solidFill>
                        <a:prstClr val="black"/>
                      </a:solidFill>
                      <a:latin typeface="Arial" panose="020B0604020202020204" pitchFamily="34" charset="0"/>
                      <a:cs typeface="Arial" panose="020B0604020202020204" pitchFamily="34" charset="0"/>
                      <a:sym typeface="Arial"/>
                    </a:endParaRPr>
                  </a:p>
                </p:txBody>
              </p:sp>
              <p:sp>
                <p:nvSpPr>
                  <p:cNvPr id="136" name="TextBox 135">
                    <a:extLst>
                      <a:ext uri="{FF2B5EF4-FFF2-40B4-BE49-F238E27FC236}">
                        <a16:creationId xmlns:a16="http://schemas.microsoft.com/office/drawing/2014/main" id="{061047FD-819F-4C14-B68B-53DB666DEA94}"/>
                      </a:ext>
                    </a:extLst>
                  </p:cNvPr>
                  <p:cNvSpPr txBox="1"/>
                  <p:nvPr/>
                </p:nvSpPr>
                <p:spPr>
                  <a:xfrm>
                    <a:off x="2280223" y="2091472"/>
                    <a:ext cx="463588" cy="219291"/>
                  </a:xfrm>
                  <a:prstGeom prst="rect">
                    <a:avLst/>
                  </a:prstGeom>
                  <a:noFill/>
                </p:spPr>
                <p:txBody>
                  <a:bodyPr wrap="none" rtlCol="0">
                    <a:spAutoFit/>
                  </a:bodyPr>
                  <a:lstStyle/>
                  <a:p>
                    <a:pPr defTabSz="914378"/>
                    <a:r>
                      <a:rPr lang="en-US" sz="825" kern="0" dirty="0">
                        <a:solidFill>
                          <a:prstClr val="black"/>
                        </a:solidFill>
                        <a:latin typeface="Arial" panose="020B0604020202020204" pitchFamily="34" charset="0"/>
                        <a:cs typeface="Arial" panose="020B0604020202020204" pitchFamily="34" charset="0"/>
                        <a:sym typeface="Arial"/>
                      </a:rPr>
                      <a:t>Cloud</a:t>
                    </a:r>
                    <a:endParaRPr lang="en-IN" sz="825" kern="0" dirty="0">
                      <a:solidFill>
                        <a:prstClr val="black"/>
                      </a:solidFill>
                      <a:latin typeface="Arial" panose="020B0604020202020204" pitchFamily="34" charset="0"/>
                      <a:cs typeface="Arial" panose="020B0604020202020204" pitchFamily="34" charset="0"/>
                      <a:sym typeface="Arial"/>
                    </a:endParaRPr>
                  </a:p>
                </p:txBody>
              </p:sp>
            </p:grpSp>
            <p:cxnSp>
              <p:nvCxnSpPr>
                <p:cNvPr id="134" name="Straight Connector 133">
                  <a:extLst>
                    <a:ext uri="{FF2B5EF4-FFF2-40B4-BE49-F238E27FC236}">
                      <a16:creationId xmlns:a16="http://schemas.microsoft.com/office/drawing/2014/main" id="{7F40E5F4-D67B-4524-9E1F-CFF50C274FE7}"/>
                    </a:ext>
                  </a:extLst>
                </p:cNvPr>
                <p:cNvCxnSpPr>
                  <a:cxnSpLocks/>
                </p:cNvCxnSpPr>
                <p:nvPr/>
              </p:nvCxnSpPr>
              <p:spPr>
                <a:xfrm>
                  <a:off x="5791354" y="1877444"/>
                  <a:ext cx="417487" cy="0"/>
                </a:xfrm>
                <a:prstGeom prst="line">
                  <a:avLst/>
                </a:prstGeom>
                <a:ln w="19050">
                  <a:solidFill>
                    <a:srgbClr val="8064A2"/>
                  </a:solidFill>
                  <a:prstDash val="sysDot"/>
                  <a:tailEnd type="oval"/>
                </a:ln>
              </p:spPr>
              <p:style>
                <a:lnRef idx="1">
                  <a:schemeClr val="accent1"/>
                </a:lnRef>
                <a:fillRef idx="0">
                  <a:schemeClr val="accent1"/>
                </a:fillRef>
                <a:effectRef idx="0">
                  <a:schemeClr val="accent1"/>
                </a:effectRef>
                <a:fontRef idx="minor">
                  <a:schemeClr val="tx1"/>
                </a:fontRef>
              </p:style>
            </p:cxnSp>
          </p:grpSp>
        </p:grpSp>
        <p:sp>
          <p:nvSpPr>
            <p:cNvPr id="127" name="TextBox 126">
              <a:extLst>
                <a:ext uri="{FF2B5EF4-FFF2-40B4-BE49-F238E27FC236}">
                  <a16:creationId xmlns:a16="http://schemas.microsoft.com/office/drawing/2014/main" id="{B6446CFF-B750-4D99-B339-FAB2B259D2BB}"/>
                </a:ext>
              </a:extLst>
            </p:cNvPr>
            <p:cNvSpPr txBox="1"/>
            <p:nvPr/>
          </p:nvSpPr>
          <p:spPr>
            <a:xfrm>
              <a:off x="6019911" y="1891970"/>
              <a:ext cx="601447" cy="219291"/>
            </a:xfrm>
            <a:prstGeom prst="rect">
              <a:avLst/>
            </a:prstGeom>
            <a:noFill/>
          </p:spPr>
          <p:txBody>
            <a:bodyPr wrap="none" rtlCol="0">
              <a:spAutoFit/>
            </a:bodyPr>
            <a:lstStyle/>
            <a:p>
              <a:pPr defTabSz="914378"/>
              <a:r>
                <a:rPr lang="en-US" sz="825" b="1" kern="0" dirty="0">
                  <a:solidFill>
                    <a:prstClr val="black"/>
                  </a:solidFill>
                  <a:latin typeface="Arial" panose="020B0604020202020204" pitchFamily="34" charset="0"/>
                  <a:cs typeface="Arial" panose="020B0604020202020204" pitchFamily="34" charset="0"/>
                  <a:sym typeface="Arial"/>
                </a:rPr>
                <a:t>TENETS</a:t>
              </a:r>
              <a:endParaRPr lang="en-IN" sz="825" b="1" kern="0" dirty="0">
                <a:solidFill>
                  <a:prstClr val="black"/>
                </a:solidFill>
                <a:latin typeface="Arial" panose="020B0604020202020204" pitchFamily="34" charset="0"/>
                <a:cs typeface="Arial" panose="020B0604020202020204" pitchFamily="34" charset="0"/>
                <a:sym typeface="Arial"/>
              </a:endParaRPr>
            </a:p>
          </p:txBody>
        </p:sp>
        <p:sp>
          <p:nvSpPr>
            <p:cNvPr id="128" name="TextBox 127">
              <a:extLst>
                <a:ext uri="{FF2B5EF4-FFF2-40B4-BE49-F238E27FC236}">
                  <a16:creationId xmlns:a16="http://schemas.microsoft.com/office/drawing/2014/main" id="{C968DF3C-B50F-4BA9-99AB-A4113BF8E26B}"/>
                </a:ext>
              </a:extLst>
            </p:cNvPr>
            <p:cNvSpPr txBox="1"/>
            <p:nvPr/>
          </p:nvSpPr>
          <p:spPr>
            <a:xfrm>
              <a:off x="6030089" y="2060217"/>
              <a:ext cx="1494729" cy="727122"/>
            </a:xfrm>
            <a:prstGeom prst="rect">
              <a:avLst/>
            </a:prstGeom>
            <a:noFill/>
          </p:spPr>
          <p:txBody>
            <a:bodyPr wrap="square" rtlCol="0">
              <a:spAutoFit/>
            </a:bodyPr>
            <a:lstStyle/>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‘’0’’ Defect Migration</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Seamless </a:t>
              </a:r>
            </a:p>
            <a:p>
              <a:pPr marL="114294" indent="-114294" defTabSz="914378">
                <a:buFont typeface="Arial" panose="020B0604020202020204" pitchFamily="34" charset="0"/>
                <a:buChar char="•"/>
              </a:pPr>
              <a:r>
                <a:rPr lang="en-US" sz="825" kern="0" dirty="0">
                  <a:solidFill>
                    <a:prstClr val="black"/>
                  </a:solidFill>
                  <a:latin typeface="Arial" panose="020B0604020202020204" pitchFamily="34" charset="0"/>
                  <a:cs typeface="Arial" panose="020B0604020202020204" pitchFamily="34" charset="0"/>
                  <a:sym typeface="Arial"/>
                </a:rPr>
                <a:t>End to end ownership</a:t>
              </a:r>
            </a:p>
            <a:p>
              <a:pPr marL="114294" indent="-114294" defTabSz="914378">
                <a:buFont typeface="Arial" panose="020B0604020202020204" pitchFamily="34" charset="0"/>
                <a:buChar char="•"/>
              </a:pPr>
              <a:endParaRPr lang="en-US" sz="825" kern="0" dirty="0">
                <a:solidFill>
                  <a:prstClr val="black"/>
                </a:solidFill>
                <a:latin typeface="Arial" panose="020B0604020202020204" pitchFamily="34" charset="0"/>
                <a:cs typeface="Arial" panose="020B0604020202020204" pitchFamily="34" charset="0"/>
                <a:sym typeface="Arial"/>
              </a:endParaRPr>
            </a:p>
            <a:p>
              <a:pPr marL="114294" indent="-114294" defTabSz="914378">
                <a:buFont typeface="Arial" panose="020B0604020202020204" pitchFamily="34" charset="0"/>
                <a:buChar char="•"/>
              </a:pPr>
              <a:endParaRPr lang="en-US" sz="825" kern="0" dirty="0">
                <a:solidFill>
                  <a:prstClr val="black"/>
                </a:solidFill>
                <a:latin typeface="Arial" panose="020B0604020202020204" pitchFamily="34" charset="0"/>
                <a:cs typeface="Arial" panose="020B0604020202020204" pitchFamily="34" charset="0"/>
                <a:sym typeface="Arial"/>
              </a:endParaRPr>
            </a:p>
          </p:txBody>
        </p:sp>
      </p:grpSp>
      <p:sp>
        <p:nvSpPr>
          <p:cNvPr id="137" name="TextBox 136">
            <a:extLst>
              <a:ext uri="{FF2B5EF4-FFF2-40B4-BE49-F238E27FC236}">
                <a16:creationId xmlns:a16="http://schemas.microsoft.com/office/drawing/2014/main" id="{12A81B02-AEB8-4C2C-B70B-AD6CD1C10DAC}"/>
              </a:ext>
            </a:extLst>
          </p:cNvPr>
          <p:cNvSpPr txBox="1"/>
          <p:nvPr/>
        </p:nvSpPr>
        <p:spPr>
          <a:xfrm>
            <a:off x="3857727" y="2356317"/>
            <a:ext cx="1228239" cy="715581"/>
          </a:xfrm>
          <a:prstGeom prst="rect">
            <a:avLst/>
          </a:prstGeom>
          <a:noFill/>
        </p:spPr>
        <p:txBody>
          <a:bodyPr wrap="square" rtlCol="0">
            <a:spAutoFit/>
          </a:bodyPr>
          <a:lstStyle/>
          <a:p>
            <a:pPr algn="ctr" defTabSz="914378"/>
            <a:r>
              <a:rPr lang="en-US" sz="1350" b="1" kern="0" dirty="0">
                <a:solidFill>
                  <a:srgbClr val="595959"/>
                </a:solidFill>
                <a:latin typeface="Arial" panose="020B0604020202020204" pitchFamily="34" charset="0"/>
                <a:cs typeface="Arial" panose="020B0604020202020204" pitchFamily="34" charset="0"/>
                <a:sym typeface="Arial"/>
              </a:rPr>
              <a:t>Sify’s</a:t>
            </a:r>
          </a:p>
          <a:p>
            <a:pPr algn="ctr" defTabSz="914378"/>
            <a:r>
              <a:rPr lang="en-US" sz="1350" b="1" kern="0" dirty="0">
                <a:solidFill>
                  <a:srgbClr val="595959"/>
                </a:solidFill>
                <a:latin typeface="Arial" panose="020B0604020202020204" pitchFamily="34" charset="0"/>
                <a:cs typeface="Arial" panose="020B0604020202020204" pitchFamily="34" charset="0"/>
                <a:sym typeface="Arial"/>
              </a:rPr>
              <a:t>DCT Framework</a:t>
            </a:r>
            <a:endParaRPr lang="en-IN" sz="1350" b="1" kern="0" dirty="0">
              <a:solidFill>
                <a:srgbClr val="595959"/>
              </a:solidFill>
              <a:latin typeface="Arial" panose="020B0604020202020204" pitchFamily="34" charset="0"/>
              <a:cs typeface="Arial" panose="020B0604020202020204" pitchFamily="34" charset="0"/>
              <a:sym typeface="Arial"/>
            </a:endParaRPr>
          </a:p>
        </p:txBody>
      </p:sp>
      <p:sp>
        <p:nvSpPr>
          <p:cNvPr id="138" name="TextBox 137">
            <a:extLst>
              <a:ext uri="{FF2B5EF4-FFF2-40B4-BE49-F238E27FC236}">
                <a16:creationId xmlns:a16="http://schemas.microsoft.com/office/drawing/2014/main" id="{FF830978-B137-4996-85AC-757F0A48B37B}"/>
              </a:ext>
            </a:extLst>
          </p:cNvPr>
          <p:cNvSpPr txBox="1"/>
          <p:nvPr/>
        </p:nvSpPr>
        <p:spPr>
          <a:xfrm>
            <a:off x="7943850" y="2114550"/>
            <a:ext cx="242374" cy="300082"/>
          </a:xfrm>
          <a:prstGeom prst="rect">
            <a:avLst/>
          </a:prstGeom>
          <a:noFill/>
        </p:spPr>
        <p:txBody>
          <a:bodyPr wrap="none" rtlCol="0">
            <a:spAutoFit/>
          </a:bodyPr>
          <a:lstStyle/>
          <a:p>
            <a:pPr defTabSz="685800"/>
            <a:r>
              <a:rPr lang="en-US" sz="135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179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18</a:t>
            </a:fld>
            <a:endParaRPr lang="en-US" dirty="0"/>
          </a:p>
        </p:txBody>
      </p:sp>
      <p:sp>
        <p:nvSpPr>
          <p:cNvPr id="2" name="Title 1"/>
          <p:cNvSpPr>
            <a:spLocks noGrp="1"/>
          </p:cNvSpPr>
          <p:nvPr>
            <p:ph type="title"/>
          </p:nvPr>
        </p:nvSpPr>
        <p:spPr/>
        <p:txBody>
          <a:bodyPr/>
          <a:lstStyle/>
          <a:p>
            <a:r>
              <a:rPr lang="en-IN" dirty="0"/>
              <a:t>PRIVATE CLOUD SOLUTION components</a:t>
            </a:r>
          </a:p>
        </p:txBody>
      </p:sp>
      <p:pic>
        <p:nvPicPr>
          <p:cNvPr id="14" name="Picture 13"/>
          <p:cNvPicPr>
            <a:picLocks noChangeAspect="1"/>
          </p:cNvPicPr>
          <p:nvPr/>
        </p:nvPicPr>
        <p:blipFill>
          <a:blip r:embed="rId2"/>
          <a:stretch>
            <a:fillRect/>
          </a:stretch>
        </p:blipFill>
        <p:spPr>
          <a:xfrm>
            <a:off x="1459660" y="1013246"/>
            <a:ext cx="6224680" cy="3775403"/>
          </a:xfrm>
          <a:prstGeom prst="rect">
            <a:avLst/>
          </a:prstGeom>
        </p:spPr>
      </p:pic>
    </p:spTree>
    <p:extLst>
      <p:ext uri="{BB962C8B-B14F-4D97-AF65-F5344CB8AC3E}">
        <p14:creationId xmlns:p14="http://schemas.microsoft.com/office/powerpoint/2010/main" val="219418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z="600">
                <a:latin typeface="Arial" panose="020B0604020202020204" pitchFamily="34" charset="0"/>
                <a:cs typeface="Arial" panose="020B0604020202020204" pitchFamily="34" charset="0"/>
              </a:rPr>
              <a:pPr/>
              <a:t>19</a:t>
            </a:fld>
            <a:endParaRPr lang="en-US" sz="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F260239-CD4C-4B75-BDDA-6C93DBDA6404}"/>
              </a:ext>
            </a:extLst>
          </p:cNvPr>
          <p:cNvSpPr>
            <a:spLocks noGrp="1"/>
          </p:cNvSpPr>
          <p:nvPr>
            <p:ph type="title"/>
          </p:nvPr>
        </p:nvSpPr>
        <p:spPr>
          <a:xfrm>
            <a:off x="324000" y="367273"/>
            <a:ext cx="7537450" cy="369322"/>
          </a:xfrm>
        </p:spPr>
        <p:txBody>
          <a:bodyPr/>
          <a:lstStyle/>
          <a:p>
            <a:r>
              <a:rPr lang="en-IN" dirty="0"/>
              <a:t>SERVICE MANAGEMENT </a:t>
            </a:r>
          </a:p>
        </p:txBody>
      </p:sp>
      <p:sp>
        <p:nvSpPr>
          <p:cNvPr id="20" name="Slide Number Placeholder 1"/>
          <p:cNvSpPr txBox="1">
            <a:spLocks/>
          </p:cNvSpPr>
          <p:nvPr/>
        </p:nvSpPr>
        <p:spPr>
          <a:xfrm>
            <a:off x="6878860" y="4767269"/>
            <a:ext cx="2005965" cy="273844"/>
          </a:xfrm>
          <a:prstGeom prst="rect">
            <a:avLst/>
          </a:prstGeom>
        </p:spPr>
        <p:txBody>
          <a:bodyPr vert="horz" lIns="68580" tIns="34290" rIns="68580" bIns="34290" rtlCol="0" anchor="ctr"/>
          <a:lstStyle/>
          <a:p>
            <a:pPr algn="r" defTabSz="685800">
              <a:defRPr/>
            </a:pPr>
            <a:fld id="{00A528DF-D215-450C-9DB5-2AB96B301B6B}" type="slidenum">
              <a:rPr lang="en-US" sz="600">
                <a:solidFill>
                  <a:schemeClr val="tx1">
                    <a:tint val="75000"/>
                  </a:schemeClr>
                </a:solidFill>
                <a:latin typeface="Arial" panose="020B0604020202020204" pitchFamily="34" charset="0"/>
                <a:cs typeface="Arial" panose="020B0604020202020204" pitchFamily="34" charset="0"/>
              </a:rPr>
              <a:pPr algn="r" defTabSz="685800">
                <a:defRPr/>
              </a:pPr>
              <a:t>19</a:t>
            </a:fld>
            <a:endParaRPr lang="en-US" sz="600" dirty="0">
              <a:solidFill>
                <a:schemeClr val="tx1">
                  <a:tint val="75000"/>
                </a:schemeClr>
              </a:solidFill>
              <a:latin typeface="Arial" panose="020B0604020202020204" pitchFamily="34" charset="0"/>
              <a:cs typeface="Arial" panose="020B0604020202020204" pitchFamily="34" charset="0"/>
            </a:endParaRPr>
          </a:p>
        </p:txBody>
      </p:sp>
      <p:sp>
        <p:nvSpPr>
          <p:cNvPr id="5" name="Pentagon 29">
            <a:extLst>
              <a:ext uri="{FF2B5EF4-FFF2-40B4-BE49-F238E27FC236}">
                <a16:creationId xmlns:a16="http://schemas.microsoft.com/office/drawing/2014/main" id="{838F3CF5-3AF5-45BB-9882-AD89BA4CF1B7}"/>
              </a:ext>
            </a:extLst>
          </p:cNvPr>
          <p:cNvSpPr/>
          <p:nvPr/>
        </p:nvSpPr>
        <p:spPr>
          <a:xfrm rot="16200000">
            <a:off x="3948314" y="247787"/>
            <a:ext cx="1116318" cy="8278844"/>
          </a:xfrm>
          <a:prstGeom prst="homePlate">
            <a:avLst>
              <a:gd name="adj" fmla="val 30711"/>
            </a:avLst>
          </a:prstGeom>
          <a:gradFill flip="none" rotWithShape="1">
            <a:gsLst>
              <a:gs pos="0">
                <a:srgbClr val="E7E6E6"/>
              </a:gs>
              <a:gs pos="47000">
                <a:sysClr val="window" lastClr="FFFFFF"/>
              </a:gs>
            </a:gsLst>
            <a:lin ang="10800000" scaled="1"/>
            <a:tileRect/>
          </a:gradFill>
          <a:ln w="12700" algn="ctr">
            <a:solidFill>
              <a:sysClr val="windowText" lastClr="000000"/>
            </a:solidFill>
            <a:round/>
            <a:headEnd type="none" w="sm" len="sm"/>
            <a:tailEnd type="none" w="sm" len="sm"/>
          </a:ln>
          <a:effectLst/>
        </p:spPr>
        <p:txBody>
          <a:bodyPr lIns="1369716" tIns="273953" rIns="91317" bIns="273953" anchor="t" anchorCtr="0"/>
          <a:lstStyle/>
          <a:p>
            <a:pPr defTabSz="456569" eaLnBrk="0" hangingPunct="0">
              <a:lnSpc>
                <a:spcPct val="90000"/>
              </a:lnSpc>
              <a:buClr>
                <a:srgbClr val="0070C0"/>
              </a:buClr>
              <a:defRPr/>
            </a:pPr>
            <a:endParaRPr lang="en-US" sz="825" kern="0" dirty="0">
              <a:solidFill>
                <a:srgbClr val="20343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2D4EC17-D1E7-4AAD-A314-BF65D8159C59}"/>
              </a:ext>
            </a:extLst>
          </p:cNvPr>
          <p:cNvSpPr>
            <a:spLocks noChangeArrowheads="1"/>
          </p:cNvSpPr>
          <p:nvPr/>
        </p:nvSpPr>
        <p:spPr bwMode="auto">
          <a:xfrm>
            <a:off x="361409" y="1076719"/>
            <a:ext cx="8503359" cy="3047942"/>
          </a:xfrm>
          <a:prstGeom prst="rect">
            <a:avLst/>
          </a:prstGeom>
          <a:solidFill>
            <a:schemeClr val="bg1">
              <a:alpha val="69000"/>
            </a:schemeClr>
          </a:solidFill>
          <a:ln w="12700" algn="ctr">
            <a:noFill/>
            <a:round/>
            <a:headEnd type="none" w="sm" len="sm"/>
            <a:tailEnd type="none" w="sm" len="sm"/>
          </a:ln>
          <a:effectLst/>
        </p:spPr>
        <p:txBody>
          <a:bodyPr lIns="1369716" tIns="273953" rIns="91317" bIns="273953" anchor="t" anchorCtr="0"/>
          <a:lstStyle/>
          <a:p>
            <a:pPr defTabSz="456569" eaLnBrk="0" hangingPunct="0">
              <a:lnSpc>
                <a:spcPct val="90000"/>
              </a:lnSpc>
              <a:buClr>
                <a:srgbClr val="0070C0"/>
              </a:buClr>
              <a:defRPr/>
            </a:pPr>
            <a:endParaRPr lang="en-US" sz="825" kern="0" dirty="0">
              <a:solidFill>
                <a:srgbClr val="20343A"/>
              </a:solidFill>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1BA6B6C4-FA5B-4E89-A9C6-2556915AA7E5}"/>
              </a:ext>
            </a:extLst>
          </p:cNvPr>
          <p:cNvSpPr>
            <a:spLocks noChangeArrowheads="1"/>
          </p:cNvSpPr>
          <p:nvPr/>
        </p:nvSpPr>
        <p:spPr bwMode="auto">
          <a:xfrm>
            <a:off x="342900" y="742876"/>
            <a:ext cx="8503359" cy="259269"/>
          </a:xfrm>
          <a:prstGeom prst="rect">
            <a:avLst/>
          </a:prstGeom>
          <a:solidFill>
            <a:schemeClr val="bg1">
              <a:lumMod val="85000"/>
            </a:schemeClr>
          </a:solidFill>
          <a:ln w="6350" cap="flat" cmpd="sng" algn="ctr">
            <a:noFill/>
            <a:prstDash val="solid"/>
            <a:miter lim="800000"/>
          </a:ln>
          <a:effectLst/>
        </p:spPr>
        <p:txBody>
          <a:bodyPr lIns="0" tIns="45659" rIns="0" bIns="45659" rtlCol="0" anchor="ctr"/>
          <a:lstStyle/>
          <a:p>
            <a:pPr algn="ctr" defTabSz="456569" eaLnBrk="0" hangingPunct="0">
              <a:defRPr/>
            </a:pPr>
            <a:r>
              <a:rPr lang="en-US" sz="1050" b="1" kern="0" dirty="0">
                <a:latin typeface="Arial" panose="020B0604020202020204" pitchFamily="34" charset="0"/>
                <a:cs typeface="Arial" panose="020B0604020202020204" pitchFamily="34" charset="0"/>
              </a:rPr>
              <a:t>UNIFIED MONITORING OF PUBLIC AND PRIVATE IT ENVIRONMENTS</a:t>
            </a:r>
          </a:p>
        </p:txBody>
      </p:sp>
      <p:sp>
        <p:nvSpPr>
          <p:cNvPr id="8" name="Rectangle 7">
            <a:extLst>
              <a:ext uri="{FF2B5EF4-FFF2-40B4-BE49-F238E27FC236}">
                <a16:creationId xmlns:a16="http://schemas.microsoft.com/office/drawing/2014/main" id="{6377A861-E11F-40FF-AE53-9CF27B59331A}"/>
              </a:ext>
            </a:extLst>
          </p:cNvPr>
          <p:cNvSpPr/>
          <p:nvPr/>
        </p:nvSpPr>
        <p:spPr>
          <a:xfrm>
            <a:off x="2980729" y="1721405"/>
            <a:ext cx="3200400" cy="274320"/>
          </a:xfrm>
          <a:prstGeom prst="rect">
            <a:avLst/>
          </a:prstGeom>
          <a:solidFill>
            <a:schemeClr val="bg1">
              <a:lumMod val="85000"/>
            </a:schemeClr>
          </a:solidFill>
          <a:ln w="3175" cap="flat" cmpd="sng" algn="ctr">
            <a:noFill/>
            <a:prstDash val="solid"/>
            <a:miter lim="800000"/>
          </a:ln>
          <a:effectLst/>
        </p:spPr>
        <p:txBody>
          <a:bodyPr lIns="91317" tIns="0" rIns="107846" bIns="0" rtlCol="0" anchor="ctr"/>
          <a:lstStyle/>
          <a:p>
            <a:pPr algn="ctr" defTabSz="608111">
              <a:defRPr/>
            </a:pPr>
            <a:r>
              <a:rPr lang="en-US" sz="900" b="1" kern="0" dirty="0">
                <a:latin typeface="Arial" panose="020B0604020202020204" pitchFamily="34" charset="0"/>
                <a:cs typeface="Arial" panose="020B0604020202020204" pitchFamily="34" charset="0"/>
              </a:rPr>
              <a:t>Service Levels</a:t>
            </a:r>
          </a:p>
        </p:txBody>
      </p:sp>
      <p:sp>
        <p:nvSpPr>
          <p:cNvPr id="11" name="Rectangle 10">
            <a:extLst>
              <a:ext uri="{FF2B5EF4-FFF2-40B4-BE49-F238E27FC236}">
                <a16:creationId xmlns:a16="http://schemas.microsoft.com/office/drawing/2014/main" id="{9539DF19-7B17-4EDB-8C90-15F2632818E4}"/>
              </a:ext>
            </a:extLst>
          </p:cNvPr>
          <p:cNvSpPr/>
          <p:nvPr/>
        </p:nvSpPr>
        <p:spPr>
          <a:xfrm>
            <a:off x="2980729" y="1388315"/>
            <a:ext cx="3200400" cy="274320"/>
          </a:xfrm>
          <a:prstGeom prst="rect">
            <a:avLst/>
          </a:prstGeom>
          <a:solidFill>
            <a:schemeClr val="bg1">
              <a:lumMod val="85000"/>
            </a:schemeClr>
          </a:solidFill>
          <a:ln w="3175" cap="flat" cmpd="sng" algn="ctr">
            <a:noFill/>
            <a:prstDash val="solid"/>
            <a:miter lim="800000"/>
          </a:ln>
          <a:effectLst/>
        </p:spPr>
        <p:txBody>
          <a:bodyPr lIns="91317" tIns="0" rIns="107846" bIns="0" rtlCol="0" anchor="ctr"/>
          <a:lstStyle/>
          <a:p>
            <a:pPr algn="ctr" defTabSz="608111">
              <a:defRPr/>
            </a:pPr>
            <a:r>
              <a:rPr lang="en-US" sz="900" b="1" kern="0" dirty="0">
                <a:latin typeface="Arial" panose="020B0604020202020204" pitchFamily="34" charset="0"/>
                <a:cs typeface="Arial" panose="020B0604020202020204" pitchFamily="34" charset="0"/>
              </a:rPr>
              <a:t>Dashboards and Reporting</a:t>
            </a:r>
          </a:p>
        </p:txBody>
      </p:sp>
      <p:sp>
        <p:nvSpPr>
          <p:cNvPr id="12" name="Rectangle 11">
            <a:extLst>
              <a:ext uri="{FF2B5EF4-FFF2-40B4-BE49-F238E27FC236}">
                <a16:creationId xmlns:a16="http://schemas.microsoft.com/office/drawing/2014/main" id="{FCF910B9-7B2E-4ADA-AB7D-3913F98069EA}"/>
              </a:ext>
            </a:extLst>
          </p:cNvPr>
          <p:cNvSpPr/>
          <p:nvPr/>
        </p:nvSpPr>
        <p:spPr>
          <a:xfrm>
            <a:off x="2980729" y="2387587"/>
            <a:ext cx="3200400" cy="274320"/>
          </a:xfrm>
          <a:prstGeom prst="rect">
            <a:avLst/>
          </a:prstGeom>
          <a:solidFill>
            <a:schemeClr val="bg1">
              <a:lumMod val="85000"/>
            </a:schemeClr>
          </a:solidFill>
          <a:ln w="3175" cap="flat" cmpd="sng" algn="ctr">
            <a:noFill/>
            <a:prstDash val="solid"/>
            <a:miter lim="800000"/>
          </a:ln>
          <a:effectLst/>
        </p:spPr>
        <p:txBody>
          <a:bodyPr lIns="91317" tIns="0" rIns="107846" bIns="0" rtlCol="0" anchor="ctr"/>
          <a:lstStyle/>
          <a:p>
            <a:pPr algn="ctr" defTabSz="608111">
              <a:defRPr/>
            </a:pPr>
            <a:r>
              <a:rPr lang="en-US" sz="900" b="1" kern="0" dirty="0">
                <a:latin typeface="Arial" panose="020B0604020202020204" pitchFamily="34" charset="0"/>
                <a:cs typeface="Arial" panose="020B0604020202020204" pitchFamily="34" charset="0"/>
              </a:rPr>
              <a:t>Performance and Availability</a:t>
            </a:r>
          </a:p>
        </p:txBody>
      </p:sp>
      <p:sp>
        <p:nvSpPr>
          <p:cNvPr id="13" name="Rectangle 12">
            <a:extLst>
              <a:ext uri="{FF2B5EF4-FFF2-40B4-BE49-F238E27FC236}">
                <a16:creationId xmlns:a16="http://schemas.microsoft.com/office/drawing/2014/main" id="{8A68C342-097D-449D-8E68-A48608255B4A}"/>
              </a:ext>
            </a:extLst>
          </p:cNvPr>
          <p:cNvSpPr/>
          <p:nvPr/>
        </p:nvSpPr>
        <p:spPr>
          <a:xfrm>
            <a:off x="2980729" y="2054497"/>
            <a:ext cx="3200400" cy="274320"/>
          </a:xfrm>
          <a:prstGeom prst="rect">
            <a:avLst/>
          </a:prstGeom>
          <a:solidFill>
            <a:schemeClr val="bg1">
              <a:lumMod val="85000"/>
            </a:schemeClr>
          </a:solidFill>
          <a:ln w="3175" cap="flat" cmpd="sng" algn="ctr">
            <a:noFill/>
            <a:prstDash val="solid"/>
            <a:miter lim="800000"/>
          </a:ln>
          <a:effectLst/>
        </p:spPr>
        <p:txBody>
          <a:bodyPr lIns="91317" tIns="0" rIns="107846" bIns="0" rtlCol="0" anchor="ctr"/>
          <a:lstStyle/>
          <a:p>
            <a:pPr algn="ctr" defTabSz="608111">
              <a:defRPr/>
            </a:pPr>
            <a:r>
              <a:rPr lang="en-US" sz="900" b="1" kern="0" dirty="0">
                <a:latin typeface="Arial" panose="020B0604020202020204" pitchFamily="34" charset="0"/>
                <a:cs typeface="Arial" panose="020B0604020202020204" pitchFamily="34" charset="0"/>
              </a:rPr>
              <a:t>End User Response Time</a:t>
            </a:r>
          </a:p>
        </p:txBody>
      </p:sp>
      <p:sp>
        <p:nvSpPr>
          <p:cNvPr id="14" name="Rectangle 13">
            <a:extLst>
              <a:ext uri="{FF2B5EF4-FFF2-40B4-BE49-F238E27FC236}">
                <a16:creationId xmlns:a16="http://schemas.microsoft.com/office/drawing/2014/main" id="{642AE863-8B68-4937-8B24-74072BF83C28}"/>
              </a:ext>
            </a:extLst>
          </p:cNvPr>
          <p:cNvSpPr/>
          <p:nvPr/>
        </p:nvSpPr>
        <p:spPr>
          <a:xfrm>
            <a:off x="2980729" y="2720678"/>
            <a:ext cx="3200400" cy="274320"/>
          </a:xfrm>
          <a:prstGeom prst="rect">
            <a:avLst/>
          </a:prstGeom>
          <a:solidFill>
            <a:schemeClr val="bg1">
              <a:lumMod val="85000"/>
            </a:schemeClr>
          </a:solidFill>
          <a:ln w="3175" cap="flat" cmpd="sng" algn="ctr">
            <a:noFill/>
            <a:prstDash val="solid"/>
            <a:miter lim="800000"/>
          </a:ln>
          <a:effectLst/>
        </p:spPr>
        <p:txBody>
          <a:bodyPr lIns="91317" tIns="0" rIns="107846" bIns="0" rtlCol="0" anchor="ctr"/>
          <a:lstStyle/>
          <a:p>
            <a:pPr algn="ctr" defTabSz="608111">
              <a:defRPr/>
            </a:pPr>
            <a:r>
              <a:rPr lang="en-US" sz="900" b="1" kern="0" dirty="0">
                <a:latin typeface="Arial" panose="020B0604020202020204" pitchFamily="34" charset="0"/>
                <a:cs typeface="Arial" panose="020B0604020202020204" pitchFamily="34" charset="0"/>
              </a:rPr>
              <a:t>Events and Faults</a:t>
            </a:r>
          </a:p>
        </p:txBody>
      </p:sp>
      <p:sp>
        <p:nvSpPr>
          <p:cNvPr id="15" name="Rectangle 14">
            <a:extLst>
              <a:ext uri="{FF2B5EF4-FFF2-40B4-BE49-F238E27FC236}">
                <a16:creationId xmlns:a16="http://schemas.microsoft.com/office/drawing/2014/main" id="{EC5579B6-69B6-44C7-8157-6E8A280D8806}"/>
              </a:ext>
            </a:extLst>
          </p:cNvPr>
          <p:cNvSpPr/>
          <p:nvPr/>
        </p:nvSpPr>
        <p:spPr>
          <a:xfrm>
            <a:off x="374602" y="1108424"/>
            <a:ext cx="2128956" cy="2894149"/>
          </a:xfrm>
          <a:prstGeom prst="rect">
            <a:avLst/>
          </a:prstGeom>
          <a:solidFill>
            <a:schemeClr val="bg1">
              <a:lumMod val="95000"/>
              <a:alpha val="60000"/>
            </a:schemeClr>
          </a:solidFill>
          <a:ln w="38100" cap="flat" cmpd="sng" algn="ctr">
            <a:noFill/>
            <a:prstDash val="solid"/>
            <a:miter lim="800000"/>
          </a:ln>
          <a:effectLst/>
        </p:spPr>
        <p:txBody>
          <a:bodyPr vert="horz" lIns="0" tIns="182630" rIns="91317" bIns="182630" rtlCol="0" anchor="ctr"/>
          <a:lstStyle/>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Multitenancy</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Dashboard &amp; Reports</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Distributed Architecture</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Unified Trending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Visual  Alarms &amp; Reporting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Email Alerting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3</a:t>
            </a:r>
            <a:r>
              <a:rPr lang="en-US" sz="1050" kern="0" baseline="30000" dirty="0">
                <a:solidFill>
                  <a:prstClr val="black"/>
                </a:solidFill>
                <a:latin typeface="Arial" panose="020B0604020202020204" pitchFamily="34" charset="0"/>
                <a:cs typeface="Arial" panose="020B0604020202020204" pitchFamily="34" charset="0"/>
              </a:rPr>
              <a:t>rd</a:t>
            </a:r>
            <a:r>
              <a:rPr lang="en-US" sz="1050" kern="0" dirty="0">
                <a:solidFill>
                  <a:prstClr val="black"/>
                </a:solidFill>
                <a:latin typeface="Arial" panose="020B0604020202020204" pitchFamily="34" charset="0"/>
                <a:cs typeface="Arial" panose="020B0604020202020204" pitchFamily="34" charset="0"/>
              </a:rPr>
              <a:t> Party Integration  (Service Now for ITSM )</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Agent and Agent less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UMP (Portal ) available via Mobile</a:t>
            </a:r>
          </a:p>
          <a:p>
            <a:pPr marL="323701" indent="-214313" defTabSz="456569">
              <a:buFont typeface="Arial" panose="020B0604020202020204" pitchFamily="34" charset="0"/>
              <a:buChar char="•"/>
              <a:defRPr/>
            </a:pPr>
            <a:endParaRPr lang="en-US" sz="1050" kern="0" dirty="0">
              <a:solidFill>
                <a:prstClr val="black"/>
              </a:solidFill>
              <a:latin typeface="Arial" panose="020B0604020202020204" pitchFamily="34" charset="0"/>
              <a:cs typeface="Arial" panose="020B0604020202020204" pitchFamily="34" charset="0"/>
            </a:endParaRPr>
          </a:p>
        </p:txBody>
      </p:sp>
      <p:sp>
        <p:nvSpPr>
          <p:cNvPr id="16" name="Left-Right Arrow 38">
            <a:extLst>
              <a:ext uri="{FF2B5EF4-FFF2-40B4-BE49-F238E27FC236}">
                <a16:creationId xmlns:a16="http://schemas.microsoft.com/office/drawing/2014/main" id="{FB0726CB-AC04-4B6F-BD0F-9D5AB0F476F8}"/>
              </a:ext>
            </a:extLst>
          </p:cNvPr>
          <p:cNvSpPr/>
          <p:nvPr/>
        </p:nvSpPr>
        <p:spPr>
          <a:xfrm>
            <a:off x="2503558" y="1970918"/>
            <a:ext cx="426007" cy="296839"/>
          </a:xfrm>
          <a:prstGeom prst="leftRightArrow">
            <a:avLst/>
          </a:prstGeom>
          <a:solidFill>
            <a:schemeClr val="bg1">
              <a:lumMod val="75000"/>
            </a:schemeClr>
          </a:solidFill>
          <a:ln w="38100" cap="flat" cmpd="sng" algn="ctr">
            <a:noFill/>
            <a:prstDash val="solid"/>
            <a:miter lim="800000"/>
          </a:ln>
          <a:effectLst/>
        </p:spPr>
        <p:txBody>
          <a:bodyPr vert="horz" lIns="182630" tIns="182630" rIns="182630" bIns="182630" rtlCol="0" anchor="ctr"/>
          <a:lstStyle/>
          <a:p>
            <a:pPr algn="ctr" defTabSz="456569">
              <a:lnSpc>
                <a:spcPts val="1718"/>
              </a:lnSpc>
              <a:buClr>
                <a:srgbClr val="FFFFFF"/>
              </a:buClr>
              <a:defRPr/>
            </a:pPr>
            <a:endParaRPr lang="en-US" sz="900" kern="0" dirty="0">
              <a:solidFill>
                <a:srgbClr val="FFFFFF"/>
              </a:solidFill>
              <a:latin typeface="Arial" panose="020B0604020202020204" pitchFamily="34" charset="0"/>
              <a:cs typeface="Arial" panose="020B0604020202020204" pitchFamily="34" charset="0"/>
            </a:endParaRPr>
          </a:p>
        </p:txBody>
      </p:sp>
      <p:sp>
        <p:nvSpPr>
          <p:cNvPr id="17" name="Left-Right Arrow 39">
            <a:extLst>
              <a:ext uri="{FF2B5EF4-FFF2-40B4-BE49-F238E27FC236}">
                <a16:creationId xmlns:a16="http://schemas.microsoft.com/office/drawing/2014/main" id="{718AEE6B-3A62-485B-9D88-6D7649A07B3C}"/>
              </a:ext>
            </a:extLst>
          </p:cNvPr>
          <p:cNvSpPr/>
          <p:nvPr/>
        </p:nvSpPr>
        <p:spPr>
          <a:xfrm>
            <a:off x="6261894" y="1970918"/>
            <a:ext cx="410390" cy="296839"/>
          </a:xfrm>
          <a:prstGeom prst="leftRightArrow">
            <a:avLst/>
          </a:prstGeom>
          <a:solidFill>
            <a:schemeClr val="bg1">
              <a:lumMod val="75000"/>
            </a:schemeClr>
          </a:solidFill>
          <a:ln w="38100" cap="flat" cmpd="sng" algn="ctr">
            <a:noFill/>
            <a:prstDash val="solid"/>
            <a:miter lim="800000"/>
          </a:ln>
          <a:effectLst/>
        </p:spPr>
        <p:txBody>
          <a:bodyPr vert="horz" lIns="182630" tIns="182630" rIns="182630" bIns="182630" rtlCol="0" anchor="ctr"/>
          <a:lstStyle/>
          <a:p>
            <a:pPr algn="ctr" defTabSz="456569">
              <a:lnSpc>
                <a:spcPts val="1718"/>
              </a:lnSpc>
              <a:buClr>
                <a:srgbClr val="FFFFFF"/>
              </a:buClr>
              <a:defRPr/>
            </a:pPr>
            <a:endParaRPr lang="en-US" sz="900" kern="0" dirty="0">
              <a:solidFill>
                <a:srgbClr val="FFFFF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D5A88EA-3977-453D-9B12-09ED2CF08871}"/>
              </a:ext>
            </a:extLst>
          </p:cNvPr>
          <p:cNvSpPr/>
          <p:nvPr/>
        </p:nvSpPr>
        <p:spPr>
          <a:xfrm>
            <a:off x="361408" y="1106018"/>
            <a:ext cx="2142148" cy="282298"/>
          </a:xfrm>
          <a:prstGeom prst="rect">
            <a:avLst/>
          </a:prstGeom>
          <a:solidFill>
            <a:schemeClr val="accent6">
              <a:lumMod val="60000"/>
              <a:lumOff val="40000"/>
            </a:schemeClr>
          </a:solidFill>
          <a:ln w="38100" cap="flat" cmpd="sng" algn="ctr">
            <a:noFill/>
            <a:prstDash val="solid"/>
            <a:miter lim="800000"/>
          </a:ln>
          <a:effectLst/>
        </p:spPr>
        <p:txBody>
          <a:bodyPr vert="horz" lIns="182630" tIns="182630" rIns="182630" bIns="182630" rtlCol="0" anchor="ctr"/>
          <a:lstStyle/>
          <a:p>
            <a:pPr algn="ctr" defTabSz="456569">
              <a:lnSpc>
                <a:spcPts val="1718"/>
              </a:lnSpc>
              <a:buClr>
                <a:srgbClr val="FFFFFF"/>
              </a:buClr>
            </a:pPr>
            <a:r>
              <a:rPr lang="en-US" sz="1050" b="1" kern="0" dirty="0">
                <a:latin typeface="Arial" panose="020B0604020202020204" pitchFamily="34" charset="0"/>
                <a:cs typeface="Arial" panose="020B0604020202020204" pitchFamily="34" charset="0"/>
              </a:rPr>
              <a:t>Features</a:t>
            </a:r>
          </a:p>
        </p:txBody>
      </p:sp>
      <p:sp>
        <p:nvSpPr>
          <p:cNvPr id="19" name="Text Box 10">
            <a:extLst>
              <a:ext uri="{FF2B5EF4-FFF2-40B4-BE49-F238E27FC236}">
                <a16:creationId xmlns:a16="http://schemas.microsoft.com/office/drawing/2014/main" id="{B1BA2D0B-C527-4309-82F5-7D576FA9180F}"/>
              </a:ext>
            </a:extLst>
          </p:cNvPr>
          <p:cNvSpPr txBox="1">
            <a:spLocks noChangeArrowheads="1"/>
          </p:cNvSpPr>
          <p:nvPr/>
        </p:nvSpPr>
        <p:spPr bwMode="auto">
          <a:xfrm>
            <a:off x="5274320" y="4629158"/>
            <a:ext cx="1397964" cy="289571"/>
          </a:xfrm>
          <a:prstGeom prst="rect">
            <a:avLst/>
          </a:prstGeom>
          <a:noFill/>
          <a:ln w="9525">
            <a:noFill/>
            <a:miter lim="800000"/>
            <a:headEnd/>
            <a:tailEnd/>
          </a:ln>
        </p:spPr>
        <p:txBody>
          <a:bodyPr lIns="91317" tIns="45659" rIns="91317" bIns="45659">
            <a:sp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Application</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Commercial &amp; Custom</a:t>
            </a:r>
          </a:p>
        </p:txBody>
      </p:sp>
      <p:pic>
        <p:nvPicPr>
          <p:cNvPr id="21" name="Picture 3">
            <a:extLst>
              <a:ext uri="{FF2B5EF4-FFF2-40B4-BE49-F238E27FC236}">
                <a16:creationId xmlns:a16="http://schemas.microsoft.com/office/drawing/2014/main" id="{06C5CB00-D2B1-4547-B41C-FD52EC91FDD0}"/>
              </a:ext>
            </a:extLst>
          </p:cNvPr>
          <p:cNvPicPr>
            <a:picLocks noChangeAspect="1" noChangeArrowheads="1"/>
          </p:cNvPicPr>
          <p:nvPr/>
        </p:nvPicPr>
        <p:blipFill>
          <a:blip r:embed="rId2" cstate="print"/>
          <a:srcRect/>
          <a:stretch>
            <a:fillRect/>
          </a:stretch>
        </p:blipFill>
        <p:spPr bwMode="auto">
          <a:xfrm>
            <a:off x="3312977" y="4114800"/>
            <a:ext cx="568898" cy="457219"/>
          </a:xfrm>
          <a:prstGeom prst="rect">
            <a:avLst/>
          </a:prstGeom>
          <a:noFill/>
          <a:ln w="9525">
            <a:noFill/>
            <a:miter lim="800000"/>
            <a:headEnd/>
            <a:tailEnd/>
          </a:ln>
        </p:spPr>
      </p:pic>
      <p:sp>
        <p:nvSpPr>
          <p:cNvPr id="22" name="Text Box 13">
            <a:extLst>
              <a:ext uri="{FF2B5EF4-FFF2-40B4-BE49-F238E27FC236}">
                <a16:creationId xmlns:a16="http://schemas.microsoft.com/office/drawing/2014/main" id="{CCCA4533-CAB4-454C-9BFD-8E6965B5C6F0}"/>
              </a:ext>
            </a:extLst>
          </p:cNvPr>
          <p:cNvSpPr txBox="1">
            <a:spLocks noChangeArrowheads="1"/>
          </p:cNvSpPr>
          <p:nvPr/>
        </p:nvSpPr>
        <p:spPr bwMode="auto">
          <a:xfrm>
            <a:off x="3077012" y="4629151"/>
            <a:ext cx="1174430" cy="525353"/>
          </a:xfrm>
          <a:prstGeom prst="rect">
            <a:avLst/>
          </a:prstGeom>
          <a:noFill/>
          <a:ln w="9525">
            <a:noFill/>
            <a:miter lim="800000"/>
            <a:headEnd/>
            <a:tailEnd/>
          </a:ln>
        </p:spPr>
        <p:txBody>
          <a:bodyPr wrap="square" lIns="91317" tIns="45659" rIns="91317" bIns="45659">
            <a:no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Server</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Physical &amp; Virtual</a:t>
            </a:r>
          </a:p>
        </p:txBody>
      </p:sp>
      <p:pic>
        <p:nvPicPr>
          <p:cNvPr id="23" name="Picture 4">
            <a:extLst>
              <a:ext uri="{FF2B5EF4-FFF2-40B4-BE49-F238E27FC236}">
                <a16:creationId xmlns:a16="http://schemas.microsoft.com/office/drawing/2014/main" id="{3597CF4C-004C-46E0-BD0C-BEE9549B84AC}"/>
              </a:ext>
            </a:extLst>
          </p:cNvPr>
          <p:cNvPicPr>
            <a:picLocks noChangeAspect="1" noChangeArrowheads="1"/>
          </p:cNvPicPr>
          <p:nvPr/>
        </p:nvPicPr>
        <p:blipFill>
          <a:blip r:embed="rId3" cstate="print"/>
          <a:srcRect/>
          <a:stretch>
            <a:fillRect/>
          </a:stretch>
        </p:blipFill>
        <p:spPr bwMode="auto">
          <a:xfrm>
            <a:off x="4506973" y="4117627"/>
            <a:ext cx="543052" cy="436035"/>
          </a:xfrm>
          <a:prstGeom prst="rect">
            <a:avLst/>
          </a:prstGeom>
          <a:noFill/>
          <a:ln w="9525">
            <a:noFill/>
            <a:miter lim="800000"/>
            <a:headEnd/>
            <a:tailEnd/>
          </a:ln>
        </p:spPr>
      </p:pic>
      <p:sp>
        <p:nvSpPr>
          <p:cNvPr id="24" name="Text Box 16">
            <a:extLst>
              <a:ext uri="{FF2B5EF4-FFF2-40B4-BE49-F238E27FC236}">
                <a16:creationId xmlns:a16="http://schemas.microsoft.com/office/drawing/2014/main" id="{227972B9-FA0A-4D50-B282-C6FB84549BDA}"/>
              </a:ext>
            </a:extLst>
          </p:cNvPr>
          <p:cNvSpPr txBox="1">
            <a:spLocks noChangeArrowheads="1"/>
          </p:cNvSpPr>
          <p:nvPr/>
        </p:nvSpPr>
        <p:spPr bwMode="auto">
          <a:xfrm>
            <a:off x="4318998" y="4629157"/>
            <a:ext cx="1022283" cy="289571"/>
          </a:xfrm>
          <a:prstGeom prst="rect">
            <a:avLst/>
          </a:prstGeom>
          <a:noFill/>
          <a:ln w="9525">
            <a:noFill/>
            <a:miter lim="800000"/>
            <a:headEnd/>
            <a:tailEnd/>
          </a:ln>
        </p:spPr>
        <p:txBody>
          <a:bodyPr wrap="square" lIns="91317" tIns="45659" rIns="91317" bIns="45659">
            <a:sp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Database</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IT &amp; Business</a:t>
            </a:r>
          </a:p>
        </p:txBody>
      </p:sp>
      <p:pic>
        <p:nvPicPr>
          <p:cNvPr id="25" name="Picture 2">
            <a:extLst>
              <a:ext uri="{FF2B5EF4-FFF2-40B4-BE49-F238E27FC236}">
                <a16:creationId xmlns:a16="http://schemas.microsoft.com/office/drawing/2014/main" id="{EC920F09-BCC4-4A10-95DB-3D9C31242D18}"/>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25925" y="4077735"/>
            <a:ext cx="1035232" cy="551416"/>
          </a:xfrm>
          <a:prstGeom prst="rect">
            <a:avLst/>
          </a:prstGeom>
          <a:noFill/>
          <a:ln w="9525">
            <a:noFill/>
            <a:miter lim="800000"/>
            <a:headEnd/>
            <a:tailEnd/>
          </a:ln>
        </p:spPr>
      </p:pic>
      <p:sp>
        <p:nvSpPr>
          <p:cNvPr id="26" name="Text Box 54">
            <a:extLst>
              <a:ext uri="{FF2B5EF4-FFF2-40B4-BE49-F238E27FC236}">
                <a16:creationId xmlns:a16="http://schemas.microsoft.com/office/drawing/2014/main" id="{A4ECB050-2733-40A0-83C1-C15B91E9A68E}"/>
              </a:ext>
            </a:extLst>
          </p:cNvPr>
          <p:cNvSpPr txBox="1">
            <a:spLocks noChangeArrowheads="1"/>
          </p:cNvSpPr>
          <p:nvPr/>
        </p:nvSpPr>
        <p:spPr bwMode="auto">
          <a:xfrm>
            <a:off x="6779919" y="4629158"/>
            <a:ext cx="1164897" cy="289571"/>
          </a:xfrm>
          <a:prstGeom prst="rect">
            <a:avLst/>
          </a:prstGeom>
          <a:noFill/>
          <a:ln w="9525">
            <a:noFill/>
            <a:miter lim="800000"/>
            <a:headEnd/>
            <a:tailEnd/>
          </a:ln>
        </p:spPr>
        <p:txBody>
          <a:bodyPr lIns="91317" tIns="45659" rIns="91317" bIns="45659">
            <a:sp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Cloud</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Public &amp; Private</a:t>
            </a:r>
          </a:p>
        </p:txBody>
      </p:sp>
      <p:sp>
        <p:nvSpPr>
          <p:cNvPr id="27" name="Text Box 63">
            <a:extLst>
              <a:ext uri="{FF2B5EF4-FFF2-40B4-BE49-F238E27FC236}">
                <a16:creationId xmlns:a16="http://schemas.microsoft.com/office/drawing/2014/main" id="{83E8E83D-8FC0-43B5-A93C-9B69AF7CB434}"/>
              </a:ext>
            </a:extLst>
          </p:cNvPr>
          <p:cNvSpPr txBox="1">
            <a:spLocks noChangeArrowheads="1"/>
          </p:cNvSpPr>
          <p:nvPr/>
        </p:nvSpPr>
        <p:spPr bwMode="auto">
          <a:xfrm>
            <a:off x="2151796" y="4629158"/>
            <a:ext cx="862553" cy="289571"/>
          </a:xfrm>
          <a:prstGeom prst="rect">
            <a:avLst/>
          </a:prstGeom>
          <a:noFill/>
          <a:ln w="9525">
            <a:noFill/>
            <a:miter lim="800000"/>
            <a:headEnd/>
            <a:tailEnd/>
          </a:ln>
        </p:spPr>
        <p:txBody>
          <a:bodyPr lIns="91317" tIns="45659" rIns="91317" bIns="45659">
            <a:sp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Network</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LAN &amp; WAN</a:t>
            </a:r>
          </a:p>
        </p:txBody>
      </p:sp>
      <p:pic>
        <p:nvPicPr>
          <p:cNvPr id="28" name="Picture 5">
            <a:extLst>
              <a:ext uri="{FF2B5EF4-FFF2-40B4-BE49-F238E27FC236}">
                <a16:creationId xmlns:a16="http://schemas.microsoft.com/office/drawing/2014/main" id="{96B022DE-ED22-4178-AE4A-FDD4AD993E0C}"/>
              </a:ext>
            </a:extLst>
          </p:cNvPr>
          <p:cNvPicPr>
            <a:picLocks noChangeAspect="1" noChangeArrowheads="1"/>
          </p:cNvPicPr>
          <p:nvPr/>
        </p:nvPicPr>
        <p:blipFill>
          <a:blip r:embed="rId5" cstate="print"/>
          <a:srcRect/>
          <a:stretch>
            <a:fillRect/>
          </a:stretch>
        </p:blipFill>
        <p:spPr bwMode="auto">
          <a:xfrm>
            <a:off x="2319498" y="4117627"/>
            <a:ext cx="527116" cy="437367"/>
          </a:xfrm>
          <a:prstGeom prst="rect">
            <a:avLst/>
          </a:prstGeom>
          <a:noFill/>
          <a:ln w="9525">
            <a:noFill/>
            <a:miter lim="800000"/>
            <a:headEnd/>
            <a:tailEnd/>
          </a:ln>
        </p:spPr>
      </p:pic>
      <p:pic>
        <p:nvPicPr>
          <p:cNvPr id="29" name="Picture 28" descr="electricity3.gif">
            <a:extLst>
              <a:ext uri="{FF2B5EF4-FFF2-40B4-BE49-F238E27FC236}">
                <a16:creationId xmlns:a16="http://schemas.microsoft.com/office/drawing/2014/main" id="{703DFE20-B907-463E-A1E8-083EB5FE7F0B}"/>
              </a:ext>
            </a:extLst>
          </p:cNvPr>
          <p:cNvPicPr>
            <a:picLocks noChangeAspect="1"/>
          </p:cNvPicPr>
          <p:nvPr/>
        </p:nvPicPr>
        <p:blipFill>
          <a:blip r:embed="rId6" cstate="print"/>
          <a:srcRect t="12778"/>
          <a:stretch>
            <a:fillRect/>
          </a:stretch>
        </p:blipFill>
        <p:spPr>
          <a:xfrm>
            <a:off x="1134961" y="4117635"/>
            <a:ext cx="900802" cy="441416"/>
          </a:xfrm>
          <a:prstGeom prst="rect">
            <a:avLst/>
          </a:prstGeom>
        </p:spPr>
      </p:pic>
      <p:sp>
        <p:nvSpPr>
          <p:cNvPr id="30" name="Text Box 63">
            <a:extLst>
              <a:ext uri="{FF2B5EF4-FFF2-40B4-BE49-F238E27FC236}">
                <a16:creationId xmlns:a16="http://schemas.microsoft.com/office/drawing/2014/main" id="{A8BF4514-B6E0-4531-96FA-58B101607C5F}"/>
              </a:ext>
            </a:extLst>
          </p:cNvPr>
          <p:cNvSpPr txBox="1">
            <a:spLocks noChangeArrowheads="1"/>
          </p:cNvSpPr>
          <p:nvPr/>
        </p:nvSpPr>
        <p:spPr bwMode="auto">
          <a:xfrm>
            <a:off x="1134966" y="4629157"/>
            <a:ext cx="872889" cy="289571"/>
          </a:xfrm>
          <a:prstGeom prst="rect">
            <a:avLst/>
          </a:prstGeom>
          <a:noFill/>
          <a:ln w="9525">
            <a:noFill/>
            <a:miter lim="800000"/>
            <a:headEnd/>
            <a:tailEnd/>
          </a:ln>
        </p:spPr>
        <p:txBody>
          <a:bodyPr wrap="square" lIns="91317" tIns="45659" rIns="91317" bIns="45659">
            <a:spAutoFit/>
          </a:bodyPr>
          <a:lstStyle/>
          <a:p>
            <a:pPr algn="ctr" defTabSz="456569">
              <a:spcBef>
                <a:spcPct val="50000"/>
              </a:spcBef>
              <a:defRPr/>
            </a:pPr>
            <a:r>
              <a:rPr lang="en-US" sz="675" kern="0" dirty="0">
                <a:solidFill>
                  <a:srgbClr val="20343A"/>
                </a:solidFill>
                <a:latin typeface="Arial" panose="020B0604020202020204" pitchFamily="34" charset="0"/>
                <a:cs typeface="Arial" panose="020B0604020202020204" pitchFamily="34" charset="0"/>
              </a:rPr>
              <a:t>Power</a:t>
            </a:r>
          </a:p>
          <a:p>
            <a:pPr algn="ctr" defTabSz="456569">
              <a:lnSpc>
                <a:spcPct val="40000"/>
              </a:lnSpc>
              <a:spcBef>
                <a:spcPct val="50000"/>
              </a:spcBef>
              <a:defRPr/>
            </a:pPr>
            <a:r>
              <a:rPr lang="en-US" sz="675" kern="0" dirty="0">
                <a:solidFill>
                  <a:srgbClr val="20343A"/>
                </a:solidFill>
                <a:latin typeface="Arial" panose="020B0604020202020204" pitchFamily="34" charset="0"/>
                <a:cs typeface="Arial" panose="020B0604020202020204" pitchFamily="34" charset="0"/>
              </a:rPr>
              <a:t>Efficiency</a:t>
            </a:r>
          </a:p>
        </p:txBody>
      </p:sp>
      <p:pic>
        <p:nvPicPr>
          <p:cNvPr id="31" name="Picture 30">
            <a:extLst>
              <a:ext uri="{FF2B5EF4-FFF2-40B4-BE49-F238E27FC236}">
                <a16:creationId xmlns:a16="http://schemas.microsoft.com/office/drawing/2014/main" id="{A4C67B9C-8B23-4573-81FF-FA566DA51D3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722337" y="4196851"/>
            <a:ext cx="476544" cy="381683"/>
          </a:xfrm>
          <a:prstGeom prst="rect">
            <a:avLst/>
          </a:prstGeom>
        </p:spPr>
      </p:pic>
      <p:sp>
        <p:nvSpPr>
          <p:cNvPr id="32" name="Rectangle 31">
            <a:extLst>
              <a:ext uri="{FF2B5EF4-FFF2-40B4-BE49-F238E27FC236}">
                <a16:creationId xmlns:a16="http://schemas.microsoft.com/office/drawing/2014/main" id="{E1DF7B37-F51C-4F67-94AE-6BC75874D4CA}"/>
              </a:ext>
            </a:extLst>
          </p:cNvPr>
          <p:cNvSpPr/>
          <p:nvPr/>
        </p:nvSpPr>
        <p:spPr>
          <a:xfrm>
            <a:off x="6692201" y="1076595"/>
            <a:ext cx="2128956" cy="2973490"/>
          </a:xfrm>
          <a:prstGeom prst="rect">
            <a:avLst/>
          </a:prstGeom>
          <a:solidFill>
            <a:schemeClr val="bg1">
              <a:lumMod val="95000"/>
              <a:alpha val="60000"/>
            </a:schemeClr>
          </a:solidFill>
          <a:ln w="38100" cap="flat" cmpd="sng" algn="ctr">
            <a:noFill/>
            <a:prstDash val="solid"/>
            <a:miter lim="800000"/>
          </a:ln>
          <a:effectLst/>
        </p:spPr>
        <p:txBody>
          <a:bodyPr vert="horz" lIns="0" tIns="182630" rIns="91317" bIns="182630" rtlCol="0" anchor="ctr"/>
          <a:lstStyle/>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Application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Server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Cloud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Virtualization Monitoring </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Database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Storage Monitoring.</a:t>
            </a:r>
            <a:endParaRPr lang="en-IN" sz="1050" kern="0" dirty="0">
              <a:solidFill>
                <a:prstClr val="black"/>
              </a:solidFill>
              <a:latin typeface="Arial" panose="020B0604020202020204" pitchFamily="34" charset="0"/>
              <a:cs typeface="Arial" panose="020B0604020202020204" pitchFamily="34" charset="0"/>
            </a:endParaRP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Data Center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Main Frame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Response Time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Big Data Monitoring</a:t>
            </a:r>
          </a:p>
          <a:p>
            <a:pPr marL="267891" indent="-211931" defTabSz="684533">
              <a:buFont typeface="Arial" panose="020B0604020202020204" pitchFamily="34" charset="0"/>
              <a:buChar char="•"/>
              <a:defRPr/>
            </a:pPr>
            <a:r>
              <a:rPr lang="en-US" sz="1050" kern="0" dirty="0">
                <a:solidFill>
                  <a:prstClr val="black"/>
                </a:solidFill>
                <a:latin typeface="Arial" panose="020B0604020202020204" pitchFamily="34" charset="0"/>
                <a:cs typeface="Arial" panose="020B0604020202020204" pitchFamily="34" charset="0"/>
              </a:rPr>
              <a:t>Basic Network Monitoring</a:t>
            </a:r>
          </a:p>
          <a:p>
            <a:pPr defTabSz="684533">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a:p>
            <a:pPr marL="214313" indent="-214313" defTabSz="684533">
              <a:buFont typeface="Arial" panose="020B0604020202020204" pitchFamily="34" charset="0"/>
              <a:buChar char="•"/>
              <a:defRPr/>
            </a:pPr>
            <a:endParaRPr lang="en-US" sz="1050" b="1" kern="0" dirty="0">
              <a:solidFill>
                <a:prstClr val="black"/>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2CCDAAAA-FCB8-47E5-AAD3-5CC306F7DF90}"/>
              </a:ext>
            </a:extLst>
          </p:cNvPr>
          <p:cNvSpPr/>
          <p:nvPr/>
        </p:nvSpPr>
        <p:spPr>
          <a:xfrm>
            <a:off x="6697452" y="1083200"/>
            <a:ext cx="2142148" cy="282298"/>
          </a:xfrm>
          <a:prstGeom prst="rect">
            <a:avLst/>
          </a:prstGeom>
          <a:solidFill>
            <a:schemeClr val="accent6">
              <a:lumMod val="60000"/>
              <a:lumOff val="40000"/>
            </a:schemeClr>
          </a:solidFill>
          <a:ln w="38100" cap="flat" cmpd="sng" algn="ctr">
            <a:noFill/>
            <a:prstDash val="solid"/>
            <a:miter lim="800000"/>
          </a:ln>
          <a:effectLst/>
        </p:spPr>
        <p:txBody>
          <a:bodyPr vert="horz" lIns="182630" tIns="182630" rIns="182630" bIns="182630" rtlCol="0" anchor="ctr"/>
          <a:lstStyle/>
          <a:p>
            <a:pPr algn="ctr" defTabSz="456569">
              <a:lnSpc>
                <a:spcPts val="1718"/>
              </a:lnSpc>
              <a:buClr>
                <a:srgbClr val="FFFFFF"/>
              </a:buClr>
              <a:defRPr/>
            </a:pPr>
            <a:r>
              <a:rPr lang="en-US" sz="1050" b="1" kern="0" dirty="0">
                <a:latin typeface="Arial" panose="020B0604020202020204" pitchFamily="34" charset="0"/>
                <a:cs typeface="Arial" panose="020B0604020202020204" pitchFamily="34" charset="0"/>
              </a:rPr>
              <a:t>What can we monitor</a:t>
            </a:r>
          </a:p>
        </p:txBody>
      </p:sp>
    </p:spTree>
    <p:extLst>
      <p:ext uri="{BB962C8B-B14F-4D97-AF65-F5344CB8AC3E}">
        <p14:creationId xmlns:p14="http://schemas.microsoft.com/office/powerpoint/2010/main" val="375956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10;&#10;Description generated with very high confidence">
            <a:extLst>
              <a:ext uri="{FF2B5EF4-FFF2-40B4-BE49-F238E27FC236}">
                <a16:creationId xmlns:a16="http://schemas.microsoft.com/office/drawing/2014/main" id="{29C7A16D-01AC-4FB6-8B15-E302352DE33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3209" r="27237" b="15322"/>
          <a:stretch/>
        </p:blipFill>
        <p:spPr>
          <a:xfrm>
            <a:off x="-1" y="0"/>
            <a:ext cx="9144001" cy="5143500"/>
          </a:xfrm>
          <a:prstGeom prst="rect">
            <a:avLst/>
          </a:prstGeom>
        </p:spPr>
      </p:pic>
      <p:sp>
        <p:nvSpPr>
          <p:cNvPr id="7" name="Rectangle 6">
            <a:extLst>
              <a:ext uri="{FF2B5EF4-FFF2-40B4-BE49-F238E27FC236}">
                <a16:creationId xmlns:a16="http://schemas.microsoft.com/office/drawing/2014/main" id="{41DD9C32-16FA-48AB-AFE2-AFD2FCD69E84}"/>
              </a:ext>
            </a:extLst>
          </p:cNvPr>
          <p:cNvSpPr/>
          <p:nvPr/>
        </p:nvSpPr>
        <p:spPr>
          <a:xfrm>
            <a:off x="0" y="0"/>
            <a:ext cx="9144002"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6C5A4CC-4CF7-42CB-9111-0C3D0EC69105}"/>
              </a:ext>
            </a:extLst>
          </p:cNvPr>
          <p:cNvSpPr/>
          <p:nvPr/>
        </p:nvSpPr>
        <p:spPr>
          <a:xfrm>
            <a:off x="0" y="1719795"/>
            <a:ext cx="7579360" cy="17192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2417816"/>
            <a:ext cx="5188572" cy="323165"/>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ABOUT SIFY</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1672590"/>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167259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339891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62521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A528DF-D215-450C-9DB5-2AB96B301B6B}" type="slidenum">
              <a:rPr lang="en-US" smtClean="0"/>
              <a:pPr/>
              <a:t>20</a:t>
            </a:fld>
            <a:endParaRPr lang="en-US" dirty="0"/>
          </a:p>
        </p:txBody>
      </p:sp>
      <p:sp>
        <p:nvSpPr>
          <p:cNvPr id="3" name="Title 2">
            <a:extLst>
              <a:ext uri="{FF2B5EF4-FFF2-40B4-BE49-F238E27FC236}">
                <a16:creationId xmlns:a16="http://schemas.microsoft.com/office/drawing/2014/main" id="{93F80512-3522-49C0-BDBF-7838C215732B}"/>
              </a:ext>
            </a:extLst>
          </p:cNvPr>
          <p:cNvSpPr>
            <a:spLocks noGrp="1"/>
          </p:cNvSpPr>
          <p:nvPr>
            <p:ph type="title"/>
          </p:nvPr>
        </p:nvSpPr>
        <p:spPr>
          <a:xfrm>
            <a:off x="324000" y="367273"/>
            <a:ext cx="7537450" cy="369322"/>
          </a:xfrm>
        </p:spPr>
        <p:txBody>
          <a:bodyPr/>
          <a:lstStyle/>
          <a:p>
            <a:r>
              <a:rPr lang="en-IN" dirty="0"/>
              <a:t>ONE TAP PORTAL</a:t>
            </a:r>
          </a:p>
        </p:txBody>
      </p:sp>
      <p:pic>
        <p:nvPicPr>
          <p:cNvPr id="23" name="Picture 22">
            <a:extLst>
              <a:ext uri="{FF2B5EF4-FFF2-40B4-BE49-F238E27FC236}">
                <a16:creationId xmlns:a16="http://schemas.microsoft.com/office/drawing/2014/main" id="{7CDB1D81-628A-40EB-AD00-7E748369D27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68" y="823501"/>
            <a:ext cx="7911548" cy="3950801"/>
          </a:xfrm>
          <a:prstGeom prst="rect">
            <a:avLst/>
          </a:prstGeom>
          <a:noFill/>
          <a:ln>
            <a:noFill/>
          </a:ln>
        </p:spPr>
      </p:pic>
    </p:spTree>
    <p:extLst>
      <p:ext uri="{BB962C8B-B14F-4D97-AF65-F5344CB8AC3E}">
        <p14:creationId xmlns:p14="http://schemas.microsoft.com/office/powerpoint/2010/main" val="411622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21</a:t>
            </a:fld>
            <a:endParaRPr lang="en-US" dirty="0"/>
          </a:p>
        </p:txBody>
      </p:sp>
      <p:sp>
        <p:nvSpPr>
          <p:cNvPr id="2" name="Title 1"/>
          <p:cNvSpPr>
            <a:spLocks noGrp="1"/>
          </p:cNvSpPr>
          <p:nvPr>
            <p:ph type="title"/>
          </p:nvPr>
        </p:nvSpPr>
        <p:spPr/>
        <p:txBody>
          <a:bodyPr/>
          <a:lstStyle/>
          <a:p>
            <a:r>
              <a:rPr lang="en-IN" dirty="0"/>
              <a:t>Implementation &amp; PROJECT MGMT</a:t>
            </a:r>
          </a:p>
        </p:txBody>
      </p:sp>
      <p:pic>
        <p:nvPicPr>
          <p:cNvPr id="3" name="Picture 2"/>
          <p:cNvPicPr>
            <a:picLocks noChangeAspect="1"/>
          </p:cNvPicPr>
          <p:nvPr/>
        </p:nvPicPr>
        <p:blipFill>
          <a:blip r:embed="rId2"/>
          <a:stretch>
            <a:fillRect/>
          </a:stretch>
        </p:blipFill>
        <p:spPr>
          <a:xfrm>
            <a:off x="179390" y="987530"/>
            <a:ext cx="4445623" cy="3539695"/>
          </a:xfrm>
          <a:prstGeom prst="rect">
            <a:avLst/>
          </a:prstGeom>
        </p:spPr>
      </p:pic>
      <p:pic>
        <p:nvPicPr>
          <p:cNvPr id="9" name="Picture 8"/>
          <p:cNvPicPr>
            <a:picLocks noChangeAspect="1"/>
          </p:cNvPicPr>
          <p:nvPr/>
        </p:nvPicPr>
        <p:blipFill>
          <a:blip r:embed="rId3"/>
          <a:stretch>
            <a:fillRect/>
          </a:stretch>
        </p:blipFill>
        <p:spPr>
          <a:xfrm>
            <a:off x="5853993" y="1023939"/>
            <a:ext cx="2822578" cy="3671886"/>
          </a:xfrm>
          <a:prstGeom prst="rect">
            <a:avLst/>
          </a:prstGeom>
        </p:spPr>
      </p:pic>
    </p:spTree>
    <p:extLst>
      <p:ext uri="{BB962C8B-B14F-4D97-AF65-F5344CB8AC3E}">
        <p14:creationId xmlns:p14="http://schemas.microsoft.com/office/powerpoint/2010/main" val="316139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22</a:t>
            </a:fld>
            <a:endParaRPr lang="en-US" dirty="0"/>
          </a:p>
        </p:txBody>
      </p:sp>
      <p:sp>
        <p:nvSpPr>
          <p:cNvPr id="2" name="Title 1"/>
          <p:cNvSpPr>
            <a:spLocks noGrp="1"/>
          </p:cNvSpPr>
          <p:nvPr>
            <p:ph type="title"/>
          </p:nvPr>
        </p:nvSpPr>
        <p:spPr/>
        <p:txBody>
          <a:bodyPr/>
          <a:lstStyle/>
          <a:p>
            <a:r>
              <a:rPr lang="en-IN" dirty="0"/>
              <a:t>Value proposition</a:t>
            </a:r>
          </a:p>
        </p:txBody>
      </p:sp>
      <p:pic>
        <p:nvPicPr>
          <p:cNvPr id="8" name="Picture 7"/>
          <p:cNvPicPr>
            <a:picLocks noChangeAspect="1"/>
          </p:cNvPicPr>
          <p:nvPr/>
        </p:nvPicPr>
        <p:blipFill>
          <a:blip r:embed="rId2"/>
          <a:stretch>
            <a:fillRect/>
          </a:stretch>
        </p:blipFill>
        <p:spPr>
          <a:xfrm>
            <a:off x="665508" y="987529"/>
            <a:ext cx="7812984" cy="3708295"/>
          </a:xfrm>
          <a:prstGeom prst="rect">
            <a:avLst/>
          </a:prstGeom>
        </p:spPr>
      </p:pic>
    </p:spTree>
    <p:extLst>
      <p:ext uri="{BB962C8B-B14F-4D97-AF65-F5344CB8AC3E}">
        <p14:creationId xmlns:p14="http://schemas.microsoft.com/office/powerpoint/2010/main" val="189473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10;&#10;Description generated with very high confidence">
            <a:extLst>
              <a:ext uri="{FF2B5EF4-FFF2-40B4-BE49-F238E27FC236}">
                <a16:creationId xmlns:a16="http://schemas.microsoft.com/office/drawing/2014/main" id="{29C7A16D-01AC-4FB6-8B15-E302352DE33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3209" r="27237" b="15322"/>
          <a:stretch/>
        </p:blipFill>
        <p:spPr>
          <a:xfrm>
            <a:off x="-1" y="0"/>
            <a:ext cx="9144001" cy="5143500"/>
          </a:xfrm>
          <a:prstGeom prst="rect">
            <a:avLst/>
          </a:prstGeom>
        </p:spPr>
      </p:pic>
      <p:sp>
        <p:nvSpPr>
          <p:cNvPr id="7" name="Rectangle 6">
            <a:extLst>
              <a:ext uri="{FF2B5EF4-FFF2-40B4-BE49-F238E27FC236}">
                <a16:creationId xmlns:a16="http://schemas.microsoft.com/office/drawing/2014/main" id="{41DD9C32-16FA-48AB-AFE2-AFD2FCD69E84}"/>
              </a:ext>
            </a:extLst>
          </p:cNvPr>
          <p:cNvSpPr/>
          <p:nvPr/>
        </p:nvSpPr>
        <p:spPr>
          <a:xfrm>
            <a:off x="0" y="0"/>
            <a:ext cx="9144002"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6C5A4CC-4CF7-42CB-9111-0C3D0EC69105}"/>
              </a:ext>
            </a:extLst>
          </p:cNvPr>
          <p:cNvSpPr/>
          <p:nvPr/>
        </p:nvSpPr>
        <p:spPr>
          <a:xfrm>
            <a:off x="0" y="1719795"/>
            <a:ext cx="7579360" cy="17192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2417816"/>
            <a:ext cx="5188572" cy="323165"/>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PROPOSED SOLUTION STACK</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1672590"/>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167259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339891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8065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24</a:t>
            </a:fld>
            <a:endParaRPr lang="en-US" dirty="0"/>
          </a:p>
        </p:txBody>
      </p:sp>
      <p:sp>
        <p:nvSpPr>
          <p:cNvPr id="2" name="Title 1"/>
          <p:cNvSpPr>
            <a:spLocks noGrp="1"/>
          </p:cNvSpPr>
          <p:nvPr>
            <p:ph type="title"/>
          </p:nvPr>
        </p:nvSpPr>
        <p:spPr/>
        <p:txBody>
          <a:bodyPr/>
          <a:lstStyle/>
          <a:p>
            <a:r>
              <a:rPr lang="en-IN" dirty="0"/>
              <a:t>SEBI SOLUTION BLUEPRINT</a:t>
            </a:r>
          </a:p>
        </p:txBody>
      </p:sp>
      <p:pic>
        <p:nvPicPr>
          <p:cNvPr id="6" name="Picture 5"/>
          <p:cNvPicPr>
            <a:picLocks noChangeAspect="1"/>
          </p:cNvPicPr>
          <p:nvPr/>
        </p:nvPicPr>
        <p:blipFill>
          <a:blip r:embed="rId2"/>
          <a:stretch>
            <a:fillRect/>
          </a:stretch>
        </p:blipFill>
        <p:spPr>
          <a:xfrm>
            <a:off x="367119" y="971900"/>
            <a:ext cx="8409762" cy="3672510"/>
          </a:xfrm>
          <a:prstGeom prst="rect">
            <a:avLst/>
          </a:prstGeom>
        </p:spPr>
      </p:pic>
    </p:spTree>
    <p:extLst>
      <p:ext uri="{BB962C8B-B14F-4D97-AF65-F5344CB8AC3E}">
        <p14:creationId xmlns:p14="http://schemas.microsoft.com/office/powerpoint/2010/main" val="427947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74"/>
          <p:cNvSpPr>
            <a:spLocks noGrp="1"/>
          </p:cNvSpPr>
          <p:nvPr>
            <p:ph type="sldNum" sz="quarter" idx="12"/>
          </p:nvPr>
        </p:nvSpPr>
        <p:spPr/>
        <p:txBody>
          <a:bodyPr/>
          <a:lstStyle/>
          <a:p>
            <a:fld id="{00A528DF-D215-450C-9DB5-2AB96B301B6B}" type="slidenum">
              <a:rPr lang="en-US" smtClean="0"/>
              <a:pPr/>
              <a:t>25</a:t>
            </a:fld>
            <a:endParaRPr lang="en-US" dirty="0"/>
          </a:p>
        </p:txBody>
      </p:sp>
      <p:sp>
        <p:nvSpPr>
          <p:cNvPr id="3" name="Title 2"/>
          <p:cNvSpPr>
            <a:spLocks noGrp="1"/>
          </p:cNvSpPr>
          <p:nvPr>
            <p:ph type="title"/>
          </p:nvPr>
        </p:nvSpPr>
        <p:spPr/>
        <p:txBody>
          <a:bodyPr/>
          <a:lstStyle/>
          <a:p>
            <a:r>
              <a:rPr lang="en-IN" dirty="0"/>
              <a:t>Strategic OEM Partnerships </a:t>
            </a:r>
          </a:p>
        </p:txBody>
      </p:sp>
      <p:sp>
        <p:nvSpPr>
          <p:cNvPr id="39" name="Rectangle 38"/>
          <p:cNvSpPr/>
          <p:nvPr/>
        </p:nvSpPr>
        <p:spPr>
          <a:xfrm>
            <a:off x="1642385" y="1023938"/>
            <a:ext cx="7131727" cy="96516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76" name="TextBox 75"/>
          <p:cNvSpPr txBox="1"/>
          <p:nvPr/>
        </p:nvSpPr>
        <p:spPr>
          <a:xfrm>
            <a:off x="358775" y="1023938"/>
            <a:ext cx="1156319" cy="886040"/>
          </a:xfrm>
          <a:prstGeom prst="homePlate">
            <a:avLst>
              <a:gd name="adj" fmla="val 17320"/>
            </a:avLst>
          </a:prstGeom>
          <a:solidFill>
            <a:srgbClr val="8FB4E0"/>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Technology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pic>
        <p:nvPicPr>
          <p:cNvPr id="77"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463" y="1287720"/>
            <a:ext cx="755414" cy="451816"/>
          </a:xfrm>
          <a:prstGeom prst="rect">
            <a:avLst/>
          </a:prstGeom>
          <a:noFill/>
          <a:ln w="9525">
            <a:noFill/>
            <a:miter lim="800000"/>
            <a:headEnd/>
            <a:tailEnd/>
          </a:ln>
        </p:spPr>
      </p:pic>
      <p:pic>
        <p:nvPicPr>
          <p:cNvPr id="78" name="Picture 2" descr="G:\Marketing from 1st of June 2016\Alliance Details\Alliances Logos\HP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83881" y="1284840"/>
            <a:ext cx="861381" cy="457576"/>
          </a:xfrm>
          <a:prstGeom prst="rect">
            <a:avLst/>
          </a:prstGeom>
          <a:noFill/>
        </p:spPr>
      </p:pic>
      <p:pic>
        <p:nvPicPr>
          <p:cNvPr id="79" name="Picture 2" descr="Image result for d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347" y="1247616"/>
            <a:ext cx="542113" cy="5320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ca technolog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50" y="3363860"/>
            <a:ext cx="577981" cy="4331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Image result for commva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7127" y="1268685"/>
            <a:ext cx="779901" cy="4898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Image result for actif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4266" y="1344314"/>
            <a:ext cx="733857" cy="3386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Image result for riverb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6030" y="1304207"/>
            <a:ext cx="798530" cy="41884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Image result for ib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5464" y="1346670"/>
            <a:ext cx="734995" cy="33391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Image result for service no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64360" y="3415360"/>
            <a:ext cx="1479599" cy="30855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4" descr="Image result for bmc softwar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16270" y="3003810"/>
            <a:ext cx="1080150" cy="360929"/>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1642385" y="2119903"/>
            <a:ext cx="7131727" cy="69230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88" name="TextBox 87"/>
          <p:cNvSpPr txBox="1"/>
          <p:nvPr/>
        </p:nvSpPr>
        <p:spPr>
          <a:xfrm>
            <a:off x="358775" y="2073671"/>
            <a:ext cx="1156319" cy="692498"/>
          </a:xfrm>
          <a:prstGeom prst="homePlate">
            <a:avLst>
              <a:gd name="adj" fmla="val 19190"/>
            </a:avLst>
          </a:prstGeom>
          <a:solidFill>
            <a:srgbClr val="E7B8B7"/>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Cloud and Acceleration Partners</a:t>
            </a:r>
          </a:p>
        </p:txBody>
      </p:sp>
      <p:sp>
        <p:nvSpPr>
          <p:cNvPr id="89" name="Rectangle 88"/>
          <p:cNvSpPr/>
          <p:nvPr/>
        </p:nvSpPr>
        <p:spPr>
          <a:xfrm>
            <a:off x="1642385" y="2943010"/>
            <a:ext cx="7131728" cy="89520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90" name="TextBox 89"/>
          <p:cNvSpPr txBox="1"/>
          <p:nvPr/>
        </p:nvSpPr>
        <p:spPr>
          <a:xfrm>
            <a:off x="358775" y="2929862"/>
            <a:ext cx="1156319" cy="900248"/>
          </a:xfrm>
          <a:prstGeom prst="homePlate">
            <a:avLst>
              <a:gd name="adj" fmla="val 16143"/>
            </a:avLst>
          </a:prstGeom>
          <a:solidFill>
            <a:srgbClr val="CBC1DB"/>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Software and Tool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grpSp>
        <p:nvGrpSpPr>
          <p:cNvPr id="2" name="Group 90"/>
          <p:cNvGrpSpPr/>
          <p:nvPr/>
        </p:nvGrpSpPr>
        <p:grpSpPr>
          <a:xfrm>
            <a:off x="2061765" y="2213534"/>
            <a:ext cx="6182745" cy="499299"/>
            <a:chOff x="2070431" y="2209599"/>
            <a:chExt cx="6182745" cy="499299"/>
          </a:xfrm>
        </p:grpSpPr>
        <p:pic>
          <p:nvPicPr>
            <p:cNvPr id="92" name="Picture 2" descr="C:\Users\013146\Desktop\Untitl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70431" y="2276249"/>
              <a:ext cx="615018" cy="43264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Image result for nutanix"/>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8914" y="2374683"/>
              <a:ext cx="1074262" cy="17488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9353" y="2209599"/>
              <a:ext cx="859280" cy="47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16" descr="Image result for akama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0304" y="2251766"/>
              <a:ext cx="936058" cy="3467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Image result for windows azu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01958" y="2235717"/>
              <a:ext cx="1499183" cy="457014"/>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87106" y="3085152"/>
            <a:ext cx="1124844" cy="278708"/>
          </a:xfrm>
          <a:prstGeom prst="rect">
            <a:avLst/>
          </a:prstGeom>
          <a:noFill/>
          <a:ln w="9525">
            <a:noFill/>
            <a:miter lim="800000"/>
            <a:headEnd/>
            <a:tailEnd/>
          </a:ln>
        </p:spPr>
      </p:pic>
      <p:pic>
        <p:nvPicPr>
          <p:cNvPr id="99" name="Picture 10"/>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787613" y="3016436"/>
            <a:ext cx="864305" cy="389997"/>
          </a:xfrm>
          <a:prstGeom prst="rect">
            <a:avLst/>
          </a:prstGeom>
          <a:noFill/>
          <a:ln w="9525">
            <a:noFill/>
            <a:miter lim="800000"/>
            <a:headEnd/>
            <a:tailEnd/>
          </a:ln>
        </p:spPr>
      </p:pic>
      <p:pic>
        <p:nvPicPr>
          <p:cNvPr id="100" name="Picture 17" descr="Image result for oracl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29593" y="2931800"/>
            <a:ext cx="1038587" cy="32168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2" descr="Image result for livewire for live career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72565" y="3468885"/>
            <a:ext cx="1003255" cy="32703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6" descr="Image result for litmo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22593" y="3425883"/>
            <a:ext cx="965687" cy="370037"/>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1642385" y="3969019"/>
            <a:ext cx="7131728" cy="7172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106" name="TextBox 105"/>
          <p:cNvSpPr txBox="1"/>
          <p:nvPr/>
        </p:nvSpPr>
        <p:spPr>
          <a:xfrm>
            <a:off x="358775" y="3993802"/>
            <a:ext cx="1156319" cy="692498"/>
          </a:xfrm>
          <a:prstGeom prst="homePlate">
            <a:avLst>
              <a:gd name="adj" fmla="val 19923"/>
            </a:avLst>
          </a:prstGeom>
          <a:solidFill>
            <a:srgbClr val="C4D89B"/>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Security Partners</a:t>
            </a:r>
          </a:p>
        </p:txBody>
      </p:sp>
      <p:grpSp>
        <p:nvGrpSpPr>
          <p:cNvPr id="5" name="Group 106"/>
          <p:cNvGrpSpPr/>
          <p:nvPr/>
        </p:nvGrpSpPr>
        <p:grpSpPr>
          <a:xfrm>
            <a:off x="1901284" y="4162171"/>
            <a:ext cx="6308128" cy="389930"/>
            <a:chOff x="2071282" y="4136056"/>
            <a:chExt cx="6308128" cy="389930"/>
          </a:xfrm>
        </p:grpSpPr>
        <p:pic>
          <p:nvPicPr>
            <p:cNvPr id="108" name="Picture 4" descr="Check Point Software Technologie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078800" y="4211193"/>
              <a:ext cx="1329776" cy="2577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Image result for symantec"/>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69694" y="4165333"/>
              <a:ext cx="1160749" cy="28257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0" descr="Image result for mcafee"/>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2071282" y="4203709"/>
              <a:ext cx="843782" cy="274333"/>
            </a:xfrm>
            <a:prstGeom prst="rect">
              <a:avLst/>
            </a:prstGeom>
            <a:extLst>
              <a:ext uri="{909E8E84-426E-40DD-AFC4-6F175D3DCCD1}">
                <a14:hiddenFill xmlns:a14="http://schemas.microsoft.com/office/drawing/2010/main">
                  <a:solidFill>
                    <a:srgbClr val="FFFFFF"/>
                  </a:solidFill>
                </a14:hiddenFill>
              </a:ext>
            </a:extLst>
          </p:spPr>
        </p:pic>
        <p:pic>
          <p:nvPicPr>
            <p:cNvPr id="111" name="Picture 32" descr="Image result for trend micro"/>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042355" y="4162772"/>
              <a:ext cx="874477" cy="327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4" descr="Image result for fortinet"/>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052679" y="4136056"/>
              <a:ext cx="1326731" cy="3899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102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10;&#10;Description generated with very high confidence">
            <a:extLst>
              <a:ext uri="{FF2B5EF4-FFF2-40B4-BE49-F238E27FC236}">
                <a16:creationId xmlns:a16="http://schemas.microsoft.com/office/drawing/2014/main" id="{29C7A16D-01AC-4FB6-8B15-E302352DE33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3209" r="27237" b="15322"/>
          <a:stretch/>
        </p:blipFill>
        <p:spPr>
          <a:xfrm>
            <a:off x="-1" y="0"/>
            <a:ext cx="9144001" cy="5143500"/>
          </a:xfrm>
          <a:prstGeom prst="rect">
            <a:avLst/>
          </a:prstGeom>
        </p:spPr>
      </p:pic>
      <p:sp>
        <p:nvSpPr>
          <p:cNvPr id="7" name="Rectangle 6">
            <a:extLst>
              <a:ext uri="{FF2B5EF4-FFF2-40B4-BE49-F238E27FC236}">
                <a16:creationId xmlns:a16="http://schemas.microsoft.com/office/drawing/2014/main" id="{41DD9C32-16FA-48AB-AFE2-AFD2FCD69E84}"/>
              </a:ext>
            </a:extLst>
          </p:cNvPr>
          <p:cNvSpPr/>
          <p:nvPr/>
        </p:nvSpPr>
        <p:spPr>
          <a:xfrm>
            <a:off x="0" y="0"/>
            <a:ext cx="9144002"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6C5A4CC-4CF7-42CB-9111-0C3D0EC69105}"/>
              </a:ext>
            </a:extLst>
          </p:cNvPr>
          <p:cNvSpPr/>
          <p:nvPr/>
        </p:nvSpPr>
        <p:spPr>
          <a:xfrm>
            <a:off x="0" y="1719795"/>
            <a:ext cx="7579360" cy="17192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2417816"/>
            <a:ext cx="5188572" cy="323165"/>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WHY SIFY FOR SEBI</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1672590"/>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167259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339891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67199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Magnetic Disk 52">
            <a:extLst>
              <a:ext uri="{FF2B5EF4-FFF2-40B4-BE49-F238E27FC236}">
                <a16:creationId xmlns:a16="http://schemas.microsoft.com/office/drawing/2014/main" id="{F5B45712-6324-4C7D-8902-7DEC2B5A0F83}"/>
              </a:ext>
            </a:extLst>
          </p:cNvPr>
          <p:cNvSpPr/>
          <p:nvPr/>
        </p:nvSpPr>
        <p:spPr>
          <a:xfrm>
            <a:off x="4411849" y="3532378"/>
            <a:ext cx="1881352" cy="913354"/>
          </a:xfrm>
          <a:prstGeom prst="flowChartMagneticDisk">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cs typeface="Calibri" panose="020F0502020204030204" pitchFamily="34" charset="0"/>
              </a:rPr>
              <a:t>Experience on key aspects of Cloud &amp; Data Center Services</a:t>
            </a:r>
            <a:endParaRPr lang="en-IN" sz="1200" b="1" dirty="0">
              <a:cs typeface="Calibri" panose="020F0502020204030204" pitchFamily="34" charset="0"/>
            </a:endParaRPr>
          </a:p>
        </p:txBody>
      </p:sp>
      <p:sp>
        <p:nvSpPr>
          <p:cNvPr id="52" name="Flowchart: Magnetic Disk 51">
            <a:extLst>
              <a:ext uri="{FF2B5EF4-FFF2-40B4-BE49-F238E27FC236}">
                <a16:creationId xmlns:a16="http://schemas.microsoft.com/office/drawing/2014/main" id="{2FC3A8E6-A36B-4D97-A768-E6D81EECFE9E}"/>
              </a:ext>
            </a:extLst>
          </p:cNvPr>
          <p:cNvSpPr/>
          <p:nvPr/>
        </p:nvSpPr>
        <p:spPr>
          <a:xfrm>
            <a:off x="4411849" y="2757127"/>
            <a:ext cx="1881352" cy="913354"/>
          </a:xfrm>
          <a:prstGeom prst="flowChartMagneticDisk">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cs typeface="Calibri" panose="020F0502020204030204" pitchFamily="34" charset="0"/>
              </a:rPr>
              <a:t>Best in Class Platform</a:t>
            </a:r>
            <a:endParaRPr lang="en-IN" sz="1200" b="1" dirty="0">
              <a:cs typeface="Calibri" panose="020F0502020204030204" pitchFamily="34" charset="0"/>
            </a:endParaRPr>
          </a:p>
        </p:txBody>
      </p:sp>
      <p:sp>
        <p:nvSpPr>
          <p:cNvPr id="23" name="Oval 22"/>
          <p:cNvSpPr/>
          <p:nvPr/>
        </p:nvSpPr>
        <p:spPr>
          <a:xfrm>
            <a:off x="147418" y="1823624"/>
            <a:ext cx="3650478" cy="312949"/>
          </a:xfrm>
          <a:prstGeom prst="ellipse">
            <a:avLst/>
          </a:prstGeom>
          <a:gradFill flip="none" rotWithShape="1">
            <a:gsLst>
              <a:gs pos="100000">
                <a:schemeClr val="bg1">
                  <a:alpha val="0"/>
                  <a:lumMod val="99000"/>
                </a:schemeClr>
              </a:gs>
              <a:gs pos="1900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p:cNvSpPr/>
          <p:nvPr/>
        </p:nvSpPr>
        <p:spPr>
          <a:xfrm>
            <a:off x="147418" y="2784412"/>
            <a:ext cx="3650478" cy="312949"/>
          </a:xfrm>
          <a:prstGeom prst="ellipse">
            <a:avLst/>
          </a:prstGeom>
          <a:gradFill flip="none" rotWithShape="1">
            <a:gsLst>
              <a:gs pos="100000">
                <a:schemeClr val="bg1">
                  <a:alpha val="0"/>
                  <a:lumMod val="99000"/>
                </a:schemeClr>
              </a:gs>
              <a:gs pos="1900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p:cNvSpPr/>
          <p:nvPr/>
        </p:nvSpPr>
        <p:spPr>
          <a:xfrm>
            <a:off x="147418" y="3743034"/>
            <a:ext cx="3650478" cy="312949"/>
          </a:xfrm>
          <a:prstGeom prst="ellipse">
            <a:avLst/>
          </a:prstGeom>
          <a:gradFill flip="none" rotWithShape="1">
            <a:gsLst>
              <a:gs pos="100000">
                <a:schemeClr val="bg1">
                  <a:alpha val="0"/>
                  <a:lumMod val="99000"/>
                </a:schemeClr>
              </a:gs>
              <a:gs pos="1900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p:cNvSpPr/>
          <p:nvPr/>
        </p:nvSpPr>
        <p:spPr>
          <a:xfrm>
            <a:off x="147418" y="862836"/>
            <a:ext cx="3650478" cy="312949"/>
          </a:xfrm>
          <a:prstGeom prst="ellipse">
            <a:avLst/>
          </a:prstGeom>
          <a:gradFill flip="none" rotWithShape="1">
            <a:gsLst>
              <a:gs pos="100000">
                <a:schemeClr val="bg1">
                  <a:alpha val="0"/>
                  <a:lumMod val="99000"/>
                </a:schemeClr>
              </a:gs>
              <a:gs pos="1900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9"/>
          <p:cNvSpPr>
            <a:spLocks noGrp="1"/>
          </p:cNvSpPr>
          <p:nvPr>
            <p:ph type="sldNum" sz="quarter" idx="12"/>
          </p:nvPr>
        </p:nvSpPr>
        <p:spPr/>
        <p:txBody>
          <a:bodyPr/>
          <a:lstStyle/>
          <a:p>
            <a:pPr defTabSz="685800"/>
            <a:fld id="{00A528DF-D215-450C-9DB5-2AB96B301B6B}" type="slidenum">
              <a:rPr lang="en-US" smtClean="0">
                <a:solidFill>
                  <a:prstClr val="black">
                    <a:tint val="75000"/>
                  </a:prstClr>
                </a:solidFill>
                <a:latin typeface="Calibri"/>
              </a:rPr>
              <a:pPr defTabSz="685800"/>
              <a:t>27</a:t>
            </a:fld>
            <a:endParaRPr lang="en-US" dirty="0">
              <a:solidFill>
                <a:prstClr val="black">
                  <a:tint val="75000"/>
                </a:prstClr>
              </a:solidFill>
              <a:latin typeface="Calibri"/>
            </a:endParaRPr>
          </a:p>
        </p:txBody>
      </p:sp>
      <p:sp>
        <p:nvSpPr>
          <p:cNvPr id="2" name="Title 1"/>
          <p:cNvSpPr>
            <a:spLocks noGrp="1"/>
          </p:cNvSpPr>
          <p:nvPr>
            <p:ph type="title"/>
          </p:nvPr>
        </p:nvSpPr>
        <p:spPr/>
        <p:txBody>
          <a:bodyPr/>
          <a:lstStyle/>
          <a:p>
            <a:r>
              <a:rPr lang="en-IN" dirty="0"/>
              <a:t>Why Sify for SEBI? </a:t>
            </a:r>
          </a:p>
        </p:txBody>
      </p:sp>
      <p:sp>
        <p:nvSpPr>
          <p:cNvPr id="5" name="Round Same Side Corner Rectangle 4"/>
          <p:cNvSpPr/>
          <p:nvPr/>
        </p:nvSpPr>
        <p:spPr>
          <a:xfrm rot="10800000">
            <a:off x="147417" y="1029402"/>
            <a:ext cx="3867538" cy="738438"/>
          </a:xfrm>
          <a:prstGeom prst="round2Same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ound Same Side Corner Rectangle 19"/>
          <p:cNvSpPr/>
          <p:nvPr/>
        </p:nvSpPr>
        <p:spPr>
          <a:xfrm rot="10800000">
            <a:off x="147417" y="1993672"/>
            <a:ext cx="3867538" cy="738438"/>
          </a:xfrm>
          <a:prstGeom prst="round2SameRect">
            <a:avLst/>
          </a:prstGeom>
          <a:solidFill>
            <a:srgbClr val="E7B8B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ound Same Side Corner Rectangle 20"/>
          <p:cNvSpPr/>
          <p:nvPr/>
        </p:nvSpPr>
        <p:spPr>
          <a:xfrm rot="10800000">
            <a:off x="147417" y="2957942"/>
            <a:ext cx="3894276" cy="738438"/>
          </a:xfrm>
          <a:prstGeom prst="round2SameRect">
            <a:avLst/>
          </a:prstGeom>
          <a:solidFill>
            <a:srgbClr val="B2A2C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ound Same Side Corner Rectangle 21"/>
          <p:cNvSpPr/>
          <p:nvPr/>
        </p:nvSpPr>
        <p:spPr>
          <a:xfrm rot="10800000">
            <a:off x="147417" y="3922213"/>
            <a:ext cx="3867538" cy="738438"/>
          </a:xfrm>
          <a:prstGeom prst="round2SameRect">
            <a:avLst/>
          </a:prstGeom>
          <a:solidFill>
            <a:srgbClr val="FDD5B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922348" y="1037621"/>
            <a:ext cx="3343213" cy="707886"/>
          </a:xfrm>
          <a:prstGeom prst="rect">
            <a:avLst/>
          </a:prstGeom>
          <a:noFill/>
        </p:spPr>
        <p:txBody>
          <a:bodyPr wrap="square" rtlCol="0">
            <a:spAutoFit/>
          </a:bodyPr>
          <a:lstStyle/>
          <a:p>
            <a:r>
              <a:rPr lang="en-IN" sz="1600" b="1" dirty="0">
                <a:solidFill>
                  <a:schemeClr val="bg1"/>
                </a:solidFill>
              </a:rPr>
              <a:t>Sify customer in Manufacturing</a:t>
            </a:r>
          </a:p>
          <a:p>
            <a:pPr marL="171450" indent="-171450">
              <a:buFont typeface="Arial" panose="020B0604020202020204" pitchFamily="34" charset="0"/>
              <a:buChar char="•"/>
            </a:pPr>
            <a:r>
              <a:rPr lang="en-IN" sz="1200" i="1" dirty="0">
                <a:solidFill>
                  <a:schemeClr val="bg1"/>
                </a:solidFill>
              </a:rPr>
              <a:t>300+ DC Services projects executed</a:t>
            </a:r>
          </a:p>
          <a:p>
            <a:pPr marL="171450" indent="-171450">
              <a:buFont typeface="Arial" panose="020B0604020202020204" pitchFamily="34" charset="0"/>
              <a:buChar char="•"/>
            </a:pPr>
            <a:r>
              <a:rPr lang="en-US" sz="1200" i="1" dirty="0">
                <a:solidFill>
                  <a:schemeClr val="bg1"/>
                </a:solidFill>
              </a:rPr>
              <a:t>180+ DC Migration projects completed</a:t>
            </a:r>
          </a:p>
        </p:txBody>
      </p:sp>
      <p:sp>
        <p:nvSpPr>
          <p:cNvPr id="26" name="TextBox 25"/>
          <p:cNvSpPr txBox="1"/>
          <p:nvPr/>
        </p:nvSpPr>
        <p:spPr>
          <a:xfrm>
            <a:off x="967111" y="2055223"/>
            <a:ext cx="2961984" cy="892552"/>
          </a:xfrm>
          <a:prstGeom prst="rect">
            <a:avLst/>
          </a:prstGeom>
          <a:noFill/>
        </p:spPr>
        <p:txBody>
          <a:bodyPr wrap="square" rtlCol="0">
            <a:spAutoFit/>
          </a:bodyPr>
          <a:lstStyle/>
          <a:p>
            <a:r>
              <a:rPr lang="en-IN" sz="1600" b="1" dirty="0">
                <a:solidFill>
                  <a:schemeClr val="bg1"/>
                </a:solidFill>
              </a:rPr>
              <a:t>DC partner for 5-10 years</a:t>
            </a:r>
          </a:p>
          <a:p>
            <a:pPr marL="171450" indent="-171450">
              <a:buFont typeface="Arial" panose="020B0604020202020204" pitchFamily="34" charset="0"/>
              <a:buChar char="•"/>
            </a:pPr>
            <a:r>
              <a:rPr lang="en-US" sz="1200" i="1" dirty="0">
                <a:solidFill>
                  <a:schemeClr val="bg1"/>
                </a:solidFill>
              </a:rPr>
              <a:t>50+ Marquee Logos</a:t>
            </a:r>
          </a:p>
          <a:p>
            <a:pPr marL="171450" indent="-171450">
              <a:buFont typeface="Arial" panose="020B0604020202020204" pitchFamily="34" charset="0"/>
              <a:buChar char="•"/>
            </a:pPr>
            <a:r>
              <a:rPr lang="en-US" sz="1200" i="1" dirty="0">
                <a:solidFill>
                  <a:schemeClr val="bg1"/>
                </a:solidFill>
              </a:rPr>
              <a:t>21% Revenue from Manufacturing</a:t>
            </a:r>
            <a:endParaRPr lang="en-IN" sz="1200" i="1" dirty="0">
              <a:solidFill>
                <a:schemeClr val="bg1"/>
              </a:solidFill>
            </a:endParaRPr>
          </a:p>
          <a:p>
            <a:pPr marL="171450" indent="-171450">
              <a:buFont typeface="Arial" panose="020B0604020202020204" pitchFamily="34" charset="0"/>
              <a:buChar char="•"/>
            </a:pPr>
            <a:endParaRPr lang="en-IN" sz="1200" i="1" dirty="0">
              <a:solidFill>
                <a:schemeClr val="bg1"/>
              </a:solidFill>
            </a:endParaRPr>
          </a:p>
        </p:txBody>
      </p:sp>
      <p:sp>
        <p:nvSpPr>
          <p:cNvPr id="27" name="TextBox 26"/>
          <p:cNvSpPr txBox="1"/>
          <p:nvPr/>
        </p:nvSpPr>
        <p:spPr>
          <a:xfrm>
            <a:off x="942447" y="3018593"/>
            <a:ext cx="2980844" cy="707886"/>
          </a:xfrm>
          <a:prstGeom prst="rect">
            <a:avLst/>
          </a:prstGeom>
          <a:noFill/>
        </p:spPr>
        <p:txBody>
          <a:bodyPr wrap="square" rtlCol="0">
            <a:spAutoFit/>
          </a:bodyPr>
          <a:lstStyle/>
          <a:p>
            <a:r>
              <a:rPr lang="en-IN" sz="1600" b="1" dirty="0">
                <a:solidFill>
                  <a:schemeClr val="bg1"/>
                </a:solidFill>
              </a:rPr>
              <a:t>Network partner</a:t>
            </a:r>
          </a:p>
          <a:p>
            <a:pPr marL="171450" indent="-171450">
              <a:buFont typeface="Arial" panose="020B0604020202020204" pitchFamily="34" charset="0"/>
              <a:buChar char="•"/>
            </a:pPr>
            <a:r>
              <a:rPr lang="en-US" sz="1200" i="1" dirty="0">
                <a:solidFill>
                  <a:schemeClr val="bg1"/>
                </a:solidFill>
              </a:rPr>
              <a:t>45000+ offices connected</a:t>
            </a:r>
            <a:endParaRPr lang="en-IN" sz="1200" i="1" dirty="0">
              <a:solidFill>
                <a:schemeClr val="bg1"/>
              </a:solidFill>
            </a:endParaRPr>
          </a:p>
          <a:p>
            <a:pPr marL="171450" indent="-171450">
              <a:buFont typeface="Arial" panose="020B0604020202020204" pitchFamily="34" charset="0"/>
              <a:buChar char="•"/>
            </a:pPr>
            <a:r>
              <a:rPr lang="en-IN" sz="1200" i="1" dirty="0">
                <a:solidFill>
                  <a:schemeClr val="bg1"/>
                </a:solidFill>
              </a:rPr>
              <a:t>15+ Network Transformation Projects</a:t>
            </a:r>
          </a:p>
        </p:txBody>
      </p:sp>
      <p:sp>
        <p:nvSpPr>
          <p:cNvPr id="28" name="TextBox 27"/>
          <p:cNvSpPr txBox="1"/>
          <p:nvPr/>
        </p:nvSpPr>
        <p:spPr>
          <a:xfrm>
            <a:off x="937359" y="3922212"/>
            <a:ext cx="2980844" cy="707886"/>
          </a:xfrm>
          <a:prstGeom prst="rect">
            <a:avLst/>
          </a:prstGeom>
          <a:noFill/>
        </p:spPr>
        <p:txBody>
          <a:bodyPr wrap="square" rtlCol="0">
            <a:spAutoFit/>
          </a:bodyPr>
          <a:lstStyle/>
          <a:p>
            <a:r>
              <a:rPr lang="en-IN" sz="1600" b="1" dirty="0">
                <a:solidFill>
                  <a:schemeClr val="bg1"/>
                </a:solidFill>
              </a:rPr>
              <a:t>Security partner</a:t>
            </a:r>
          </a:p>
          <a:p>
            <a:pPr marL="171450" indent="-171450">
              <a:buFont typeface="Arial" panose="020B0604020202020204" pitchFamily="34" charset="0"/>
              <a:buChar char="•"/>
            </a:pPr>
            <a:r>
              <a:rPr lang="en-IN" sz="1200" i="1" dirty="0">
                <a:solidFill>
                  <a:schemeClr val="bg1"/>
                </a:solidFill>
              </a:rPr>
              <a:t>35+ SOC Services</a:t>
            </a:r>
          </a:p>
          <a:p>
            <a:pPr marL="171450" indent="-171450">
              <a:buFont typeface="Arial" panose="020B0604020202020204" pitchFamily="34" charset="0"/>
              <a:buChar char="•"/>
            </a:pPr>
            <a:r>
              <a:rPr lang="en-US" sz="1200" i="1" dirty="0">
                <a:solidFill>
                  <a:schemeClr val="bg1"/>
                </a:solidFill>
              </a:rPr>
              <a:t>2</a:t>
            </a:r>
            <a:r>
              <a:rPr lang="en-IN" sz="1200" i="1" dirty="0">
                <a:solidFill>
                  <a:schemeClr val="bg1"/>
                </a:solidFill>
              </a:rPr>
              <a:t>5+ Security Projects</a:t>
            </a:r>
          </a:p>
        </p:txBody>
      </p:sp>
      <p:grpSp>
        <p:nvGrpSpPr>
          <p:cNvPr id="29" name="Group 28"/>
          <p:cNvGrpSpPr>
            <a:grpSpLocks noChangeAspect="1"/>
          </p:cNvGrpSpPr>
          <p:nvPr/>
        </p:nvGrpSpPr>
        <p:grpSpPr bwMode="auto">
          <a:xfrm>
            <a:off x="435908" y="1150505"/>
            <a:ext cx="445662" cy="496232"/>
            <a:chOff x="1314" y="2642"/>
            <a:chExt cx="639" cy="679"/>
          </a:xfrm>
          <a:solidFill>
            <a:schemeClr val="bg1"/>
          </a:solidFill>
        </p:grpSpPr>
        <p:sp>
          <p:nvSpPr>
            <p:cNvPr id="30" name="Freeform 5"/>
            <p:cNvSpPr>
              <a:spLocks/>
            </p:cNvSpPr>
            <p:nvPr/>
          </p:nvSpPr>
          <p:spPr bwMode="auto">
            <a:xfrm>
              <a:off x="1626" y="2772"/>
              <a:ext cx="33" cy="17"/>
            </a:xfrm>
            <a:custGeom>
              <a:avLst/>
              <a:gdLst>
                <a:gd name="T0" fmla="*/ 171 w 171"/>
                <a:gd name="T1" fmla="*/ 82 h 82"/>
                <a:gd name="T2" fmla="*/ 0 w 171"/>
                <a:gd name="T3" fmla="*/ 14 h 82"/>
                <a:gd name="T4" fmla="*/ 171 w 171"/>
                <a:gd name="T5" fmla="*/ 82 h 82"/>
              </a:gdLst>
              <a:ahLst/>
              <a:cxnLst>
                <a:cxn ang="0">
                  <a:pos x="T0" y="T1"/>
                </a:cxn>
                <a:cxn ang="0">
                  <a:pos x="T2" y="T3"/>
                </a:cxn>
                <a:cxn ang="0">
                  <a:pos x="T4" y="T5"/>
                </a:cxn>
              </a:cxnLst>
              <a:rect l="0" t="0" r="r" b="b"/>
              <a:pathLst>
                <a:path w="171" h="82">
                  <a:moveTo>
                    <a:pt x="171" y="82"/>
                  </a:moveTo>
                  <a:cubicBezTo>
                    <a:pt x="166" y="0"/>
                    <a:pt x="82" y="14"/>
                    <a:pt x="0" y="14"/>
                  </a:cubicBezTo>
                  <a:cubicBezTo>
                    <a:pt x="60" y="30"/>
                    <a:pt x="118" y="52"/>
                    <a:pt x="171"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6"/>
            <p:cNvSpPr>
              <a:spLocks/>
            </p:cNvSpPr>
            <p:nvPr/>
          </p:nvSpPr>
          <p:spPr bwMode="auto">
            <a:xfrm>
              <a:off x="1395" y="2748"/>
              <a:ext cx="146" cy="119"/>
            </a:xfrm>
            <a:custGeom>
              <a:avLst/>
              <a:gdLst>
                <a:gd name="T0" fmla="*/ 466 w 742"/>
                <a:gd name="T1" fmla="*/ 0 h 608"/>
                <a:gd name="T2" fmla="*/ 255 w 742"/>
                <a:gd name="T3" fmla="*/ 608 h 608"/>
                <a:gd name="T4" fmla="*/ 742 w 742"/>
                <a:gd name="T5" fmla="*/ 143 h 608"/>
                <a:gd name="T6" fmla="*/ 466 w 742"/>
                <a:gd name="T7" fmla="*/ 0 h 608"/>
              </a:gdLst>
              <a:ahLst/>
              <a:cxnLst>
                <a:cxn ang="0">
                  <a:pos x="T0" y="T1"/>
                </a:cxn>
                <a:cxn ang="0">
                  <a:pos x="T2" y="T3"/>
                </a:cxn>
                <a:cxn ang="0">
                  <a:pos x="T4" y="T5"/>
                </a:cxn>
                <a:cxn ang="0">
                  <a:pos x="T6" y="T7"/>
                </a:cxn>
              </a:cxnLst>
              <a:rect l="0" t="0" r="r" b="b"/>
              <a:pathLst>
                <a:path w="742" h="608">
                  <a:moveTo>
                    <a:pt x="466" y="0"/>
                  </a:moveTo>
                  <a:cubicBezTo>
                    <a:pt x="147" y="0"/>
                    <a:pt x="0" y="404"/>
                    <a:pt x="255" y="608"/>
                  </a:cubicBezTo>
                  <a:cubicBezTo>
                    <a:pt x="342" y="375"/>
                    <a:pt x="515" y="209"/>
                    <a:pt x="742" y="143"/>
                  </a:cubicBezTo>
                  <a:cubicBezTo>
                    <a:pt x="680" y="57"/>
                    <a:pt x="579" y="0"/>
                    <a:pt x="4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
            <p:cNvSpPr>
              <a:spLocks/>
            </p:cNvSpPr>
            <p:nvPr/>
          </p:nvSpPr>
          <p:spPr bwMode="auto">
            <a:xfrm>
              <a:off x="1314" y="2642"/>
              <a:ext cx="317" cy="318"/>
            </a:xfrm>
            <a:custGeom>
              <a:avLst/>
              <a:gdLst>
                <a:gd name="T0" fmla="*/ 220 w 1615"/>
                <a:gd name="T1" fmla="*/ 1082 h 1615"/>
                <a:gd name="T2" fmla="*/ 270 w 1615"/>
                <a:gd name="T3" fmla="*/ 1202 h 1615"/>
                <a:gd name="T4" fmla="*/ 165 w 1615"/>
                <a:gd name="T5" fmla="*/ 1307 h 1615"/>
                <a:gd name="T6" fmla="*/ 165 w 1615"/>
                <a:gd name="T7" fmla="*/ 1409 h 1615"/>
                <a:gd name="T8" fmla="*/ 350 w 1615"/>
                <a:gd name="T9" fmla="*/ 1594 h 1615"/>
                <a:gd name="T10" fmla="*/ 401 w 1615"/>
                <a:gd name="T11" fmla="*/ 1615 h 1615"/>
                <a:gd name="T12" fmla="*/ 452 w 1615"/>
                <a:gd name="T13" fmla="*/ 1594 h 1615"/>
                <a:gd name="T14" fmla="*/ 557 w 1615"/>
                <a:gd name="T15" fmla="*/ 1489 h 1615"/>
                <a:gd name="T16" fmla="*/ 606 w 1615"/>
                <a:gd name="T17" fmla="*/ 1510 h 1615"/>
                <a:gd name="T18" fmla="*/ 606 w 1615"/>
                <a:gd name="T19" fmla="*/ 1506 h 1615"/>
                <a:gd name="T20" fmla="*/ 634 w 1615"/>
                <a:gd name="T21" fmla="*/ 1263 h 1615"/>
                <a:gd name="T22" fmla="*/ 423 w 1615"/>
                <a:gd name="T23" fmla="*/ 879 h 1615"/>
                <a:gd name="T24" fmla="*/ 880 w 1615"/>
                <a:gd name="T25" fmla="*/ 423 h 1615"/>
                <a:gd name="T26" fmla="*/ 1276 w 1615"/>
                <a:gd name="T27" fmla="*/ 656 h 1615"/>
                <a:gd name="T28" fmla="*/ 1534 w 1615"/>
                <a:gd name="T29" fmla="*/ 664 h 1615"/>
                <a:gd name="T30" fmla="*/ 1489 w 1615"/>
                <a:gd name="T31" fmla="*/ 557 h 1615"/>
                <a:gd name="T32" fmla="*/ 1594 w 1615"/>
                <a:gd name="T33" fmla="*/ 452 h 1615"/>
                <a:gd name="T34" fmla="*/ 1615 w 1615"/>
                <a:gd name="T35" fmla="*/ 401 h 1615"/>
                <a:gd name="T36" fmla="*/ 1594 w 1615"/>
                <a:gd name="T37" fmla="*/ 350 h 1615"/>
                <a:gd name="T38" fmla="*/ 1409 w 1615"/>
                <a:gd name="T39" fmla="*/ 165 h 1615"/>
                <a:gd name="T40" fmla="*/ 1358 w 1615"/>
                <a:gd name="T41" fmla="*/ 144 h 1615"/>
                <a:gd name="T42" fmla="*/ 1307 w 1615"/>
                <a:gd name="T43" fmla="*/ 165 h 1615"/>
                <a:gd name="T44" fmla="*/ 1202 w 1615"/>
                <a:gd name="T45" fmla="*/ 270 h 1615"/>
                <a:gd name="T46" fmla="*/ 1082 w 1615"/>
                <a:gd name="T47" fmla="*/ 220 h 1615"/>
                <a:gd name="T48" fmla="*/ 1082 w 1615"/>
                <a:gd name="T49" fmla="*/ 72 h 1615"/>
                <a:gd name="T50" fmla="*/ 1010 w 1615"/>
                <a:gd name="T51" fmla="*/ 0 h 1615"/>
                <a:gd name="T52" fmla="*/ 749 w 1615"/>
                <a:gd name="T53" fmla="*/ 0 h 1615"/>
                <a:gd name="T54" fmla="*/ 677 w 1615"/>
                <a:gd name="T55" fmla="*/ 72 h 1615"/>
                <a:gd name="T56" fmla="*/ 677 w 1615"/>
                <a:gd name="T57" fmla="*/ 220 h 1615"/>
                <a:gd name="T58" fmla="*/ 557 w 1615"/>
                <a:gd name="T59" fmla="*/ 270 h 1615"/>
                <a:gd name="T60" fmla="*/ 452 w 1615"/>
                <a:gd name="T61" fmla="*/ 165 h 1615"/>
                <a:gd name="T62" fmla="*/ 401 w 1615"/>
                <a:gd name="T63" fmla="*/ 144 h 1615"/>
                <a:gd name="T64" fmla="*/ 350 w 1615"/>
                <a:gd name="T65" fmla="*/ 165 h 1615"/>
                <a:gd name="T66" fmla="*/ 165 w 1615"/>
                <a:gd name="T67" fmla="*/ 350 h 1615"/>
                <a:gd name="T68" fmla="*/ 144 w 1615"/>
                <a:gd name="T69" fmla="*/ 401 h 1615"/>
                <a:gd name="T70" fmla="*/ 165 w 1615"/>
                <a:gd name="T71" fmla="*/ 452 h 1615"/>
                <a:gd name="T72" fmla="*/ 270 w 1615"/>
                <a:gd name="T73" fmla="*/ 557 h 1615"/>
                <a:gd name="T74" fmla="*/ 221 w 1615"/>
                <a:gd name="T75" fmla="*/ 677 h 1615"/>
                <a:gd name="T76" fmla="*/ 72 w 1615"/>
                <a:gd name="T77" fmla="*/ 677 h 1615"/>
                <a:gd name="T78" fmla="*/ 0 w 1615"/>
                <a:gd name="T79" fmla="*/ 749 h 1615"/>
                <a:gd name="T80" fmla="*/ 0 w 1615"/>
                <a:gd name="T81" fmla="*/ 1010 h 1615"/>
                <a:gd name="T82" fmla="*/ 72 w 1615"/>
                <a:gd name="T83" fmla="*/ 1082 h 1615"/>
                <a:gd name="T84" fmla="*/ 220 w 1615"/>
                <a:gd name="T85" fmla="*/ 1082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5" h="1615">
                  <a:moveTo>
                    <a:pt x="220" y="1082"/>
                  </a:moveTo>
                  <a:cubicBezTo>
                    <a:pt x="233" y="1124"/>
                    <a:pt x="250" y="1164"/>
                    <a:pt x="270" y="1202"/>
                  </a:cubicBezTo>
                  <a:cubicBezTo>
                    <a:pt x="165" y="1307"/>
                    <a:pt x="165" y="1307"/>
                    <a:pt x="165" y="1307"/>
                  </a:cubicBezTo>
                  <a:cubicBezTo>
                    <a:pt x="137" y="1335"/>
                    <a:pt x="137" y="1381"/>
                    <a:pt x="165" y="1409"/>
                  </a:cubicBezTo>
                  <a:cubicBezTo>
                    <a:pt x="350" y="1594"/>
                    <a:pt x="350" y="1594"/>
                    <a:pt x="350" y="1594"/>
                  </a:cubicBezTo>
                  <a:cubicBezTo>
                    <a:pt x="364" y="1607"/>
                    <a:pt x="382" y="1615"/>
                    <a:pt x="401" y="1615"/>
                  </a:cubicBezTo>
                  <a:cubicBezTo>
                    <a:pt x="420" y="1615"/>
                    <a:pt x="439" y="1607"/>
                    <a:pt x="452" y="1594"/>
                  </a:cubicBezTo>
                  <a:cubicBezTo>
                    <a:pt x="557" y="1489"/>
                    <a:pt x="557" y="1489"/>
                    <a:pt x="557" y="1489"/>
                  </a:cubicBezTo>
                  <a:cubicBezTo>
                    <a:pt x="573" y="1497"/>
                    <a:pt x="590" y="1502"/>
                    <a:pt x="606" y="1510"/>
                  </a:cubicBezTo>
                  <a:cubicBezTo>
                    <a:pt x="606" y="1508"/>
                    <a:pt x="606" y="1507"/>
                    <a:pt x="606" y="1506"/>
                  </a:cubicBezTo>
                  <a:cubicBezTo>
                    <a:pt x="606" y="1420"/>
                    <a:pt x="616" y="1339"/>
                    <a:pt x="634" y="1263"/>
                  </a:cubicBezTo>
                  <a:cubicBezTo>
                    <a:pt x="507" y="1182"/>
                    <a:pt x="423" y="1041"/>
                    <a:pt x="423" y="879"/>
                  </a:cubicBezTo>
                  <a:cubicBezTo>
                    <a:pt x="423" y="628"/>
                    <a:pt x="628" y="423"/>
                    <a:pt x="880" y="423"/>
                  </a:cubicBezTo>
                  <a:cubicBezTo>
                    <a:pt x="1050" y="423"/>
                    <a:pt x="1197" y="518"/>
                    <a:pt x="1276" y="656"/>
                  </a:cubicBezTo>
                  <a:cubicBezTo>
                    <a:pt x="1360" y="646"/>
                    <a:pt x="1439" y="646"/>
                    <a:pt x="1534" y="664"/>
                  </a:cubicBezTo>
                  <a:cubicBezTo>
                    <a:pt x="1521" y="627"/>
                    <a:pt x="1507" y="591"/>
                    <a:pt x="1489" y="557"/>
                  </a:cubicBezTo>
                  <a:cubicBezTo>
                    <a:pt x="1594" y="452"/>
                    <a:pt x="1594" y="452"/>
                    <a:pt x="1594" y="452"/>
                  </a:cubicBezTo>
                  <a:cubicBezTo>
                    <a:pt x="1608" y="438"/>
                    <a:pt x="1615" y="420"/>
                    <a:pt x="1615" y="401"/>
                  </a:cubicBezTo>
                  <a:cubicBezTo>
                    <a:pt x="1615" y="382"/>
                    <a:pt x="1608" y="363"/>
                    <a:pt x="1594" y="350"/>
                  </a:cubicBezTo>
                  <a:cubicBezTo>
                    <a:pt x="1409" y="165"/>
                    <a:pt x="1409" y="165"/>
                    <a:pt x="1409" y="165"/>
                  </a:cubicBezTo>
                  <a:cubicBezTo>
                    <a:pt x="1395" y="151"/>
                    <a:pt x="1377" y="144"/>
                    <a:pt x="1358" y="144"/>
                  </a:cubicBezTo>
                  <a:cubicBezTo>
                    <a:pt x="1340" y="144"/>
                    <a:pt x="1321" y="151"/>
                    <a:pt x="1307" y="165"/>
                  </a:cubicBezTo>
                  <a:cubicBezTo>
                    <a:pt x="1202" y="270"/>
                    <a:pt x="1202" y="270"/>
                    <a:pt x="1202" y="270"/>
                  </a:cubicBezTo>
                  <a:cubicBezTo>
                    <a:pt x="1164" y="250"/>
                    <a:pt x="1124" y="233"/>
                    <a:pt x="1082" y="220"/>
                  </a:cubicBezTo>
                  <a:cubicBezTo>
                    <a:pt x="1082" y="72"/>
                    <a:pt x="1082" y="72"/>
                    <a:pt x="1082" y="72"/>
                  </a:cubicBezTo>
                  <a:cubicBezTo>
                    <a:pt x="1082" y="32"/>
                    <a:pt x="1050" y="0"/>
                    <a:pt x="1010" y="0"/>
                  </a:cubicBezTo>
                  <a:cubicBezTo>
                    <a:pt x="749" y="0"/>
                    <a:pt x="749" y="0"/>
                    <a:pt x="749" y="0"/>
                  </a:cubicBezTo>
                  <a:cubicBezTo>
                    <a:pt x="709" y="0"/>
                    <a:pt x="677" y="32"/>
                    <a:pt x="677" y="72"/>
                  </a:cubicBezTo>
                  <a:cubicBezTo>
                    <a:pt x="677" y="220"/>
                    <a:pt x="677" y="220"/>
                    <a:pt x="677" y="220"/>
                  </a:cubicBezTo>
                  <a:cubicBezTo>
                    <a:pt x="635" y="233"/>
                    <a:pt x="595" y="250"/>
                    <a:pt x="557" y="270"/>
                  </a:cubicBezTo>
                  <a:cubicBezTo>
                    <a:pt x="452" y="165"/>
                    <a:pt x="452" y="165"/>
                    <a:pt x="452" y="165"/>
                  </a:cubicBezTo>
                  <a:cubicBezTo>
                    <a:pt x="438" y="151"/>
                    <a:pt x="420" y="144"/>
                    <a:pt x="401" y="144"/>
                  </a:cubicBezTo>
                  <a:cubicBezTo>
                    <a:pt x="383" y="144"/>
                    <a:pt x="364" y="151"/>
                    <a:pt x="350" y="165"/>
                  </a:cubicBezTo>
                  <a:cubicBezTo>
                    <a:pt x="165" y="350"/>
                    <a:pt x="165" y="350"/>
                    <a:pt x="165" y="350"/>
                  </a:cubicBezTo>
                  <a:cubicBezTo>
                    <a:pt x="152" y="363"/>
                    <a:pt x="144" y="382"/>
                    <a:pt x="144" y="401"/>
                  </a:cubicBezTo>
                  <a:cubicBezTo>
                    <a:pt x="144" y="420"/>
                    <a:pt x="152" y="438"/>
                    <a:pt x="165" y="452"/>
                  </a:cubicBezTo>
                  <a:cubicBezTo>
                    <a:pt x="270" y="557"/>
                    <a:pt x="270" y="557"/>
                    <a:pt x="270" y="557"/>
                  </a:cubicBezTo>
                  <a:cubicBezTo>
                    <a:pt x="250" y="595"/>
                    <a:pt x="233" y="635"/>
                    <a:pt x="221" y="677"/>
                  </a:cubicBezTo>
                  <a:cubicBezTo>
                    <a:pt x="72" y="677"/>
                    <a:pt x="72" y="677"/>
                    <a:pt x="72" y="677"/>
                  </a:cubicBezTo>
                  <a:cubicBezTo>
                    <a:pt x="32" y="677"/>
                    <a:pt x="0" y="709"/>
                    <a:pt x="0" y="749"/>
                  </a:cubicBezTo>
                  <a:cubicBezTo>
                    <a:pt x="0" y="1010"/>
                    <a:pt x="0" y="1010"/>
                    <a:pt x="0" y="1010"/>
                  </a:cubicBezTo>
                  <a:cubicBezTo>
                    <a:pt x="0" y="1050"/>
                    <a:pt x="32" y="1082"/>
                    <a:pt x="72" y="1082"/>
                  </a:cubicBezTo>
                  <a:lnTo>
                    <a:pt x="220" y="10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
            <p:cNvSpPr>
              <a:spLocks/>
            </p:cNvSpPr>
            <p:nvPr/>
          </p:nvSpPr>
          <p:spPr bwMode="auto">
            <a:xfrm>
              <a:off x="1697" y="2993"/>
              <a:ext cx="143" cy="137"/>
            </a:xfrm>
            <a:custGeom>
              <a:avLst/>
              <a:gdLst>
                <a:gd name="T0" fmla="*/ 533 w 728"/>
                <a:gd name="T1" fmla="*/ 698 h 698"/>
                <a:gd name="T2" fmla="*/ 728 w 728"/>
                <a:gd name="T3" fmla="*/ 372 h 698"/>
                <a:gd name="T4" fmla="*/ 356 w 728"/>
                <a:gd name="T5" fmla="*/ 0 h 698"/>
                <a:gd name="T6" fmla="*/ 159 w 728"/>
                <a:gd name="T7" fmla="*/ 57 h 698"/>
                <a:gd name="T8" fmla="*/ 0 w 728"/>
                <a:gd name="T9" fmla="*/ 437 h 698"/>
                <a:gd name="T10" fmla="*/ 533 w 728"/>
                <a:gd name="T11" fmla="*/ 698 h 698"/>
              </a:gdLst>
              <a:ahLst/>
              <a:cxnLst>
                <a:cxn ang="0">
                  <a:pos x="T0" y="T1"/>
                </a:cxn>
                <a:cxn ang="0">
                  <a:pos x="T2" y="T3"/>
                </a:cxn>
                <a:cxn ang="0">
                  <a:pos x="T4" y="T5"/>
                </a:cxn>
                <a:cxn ang="0">
                  <a:pos x="T6" y="T7"/>
                </a:cxn>
                <a:cxn ang="0">
                  <a:pos x="T8" y="T9"/>
                </a:cxn>
                <a:cxn ang="0">
                  <a:pos x="T10" y="T11"/>
                </a:cxn>
              </a:cxnLst>
              <a:rect l="0" t="0" r="r" b="b"/>
              <a:pathLst>
                <a:path w="728" h="698">
                  <a:moveTo>
                    <a:pt x="533" y="698"/>
                  </a:moveTo>
                  <a:cubicBezTo>
                    <a:pt x="649" y="634"/>
                    <a:pt x="728" y="513"/>
                    <a:pt x="728" y="372"/>
                  </a:cubicBezTo>
                  <a:cubicBezTo>
                    <a:pt x="728" y="167"/>
                    <a:pt x="561" y="0"/>
                    <a:pt x="356" y="0"/>
                  </a:cubicBezTo>
                  <a:cubicBezTo>
                    <a:pt x="283" y="0"/>
                    <a:pt x="216" y="21"/>
                    <a:pt x="159" y="57"/>
                  </a:cubicBezTo>
                  <a:cubicBezTo>
                    <a:pt x="125" y="193"/>
                    <a:pt x="71" y="324"/>
                    <a:pt x="0" y="437"/>
                  </a:cubicBezTo>
                  <a:cubicBezTo>
                    <a:pt x="200" y="475"/>
                    <a:pt x="384" y="566"/>
                    <a:pt x="533" y="6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9"/>
            <p:cNvSpPr>
              <a:spLocks/>
            </p:cNvSpPr>
            <p:nvPr/>
          </p:nvSpPr>
          <p:spPr bwMode="auto">
            <a:xfrm>
              <a:off x="1729" y="2879"/>
              <a:ext cx="224" cy="343"/>
            </a:xfrm>
            <a:custGeom>
              <a:avLst/>
              <a:gdLst>
                <a:gd name="T0" fmla="*/ 1139 w 1139"/>
                <a:gd name="T1" fmla="*/ 808 h 1743"/>
                <a:gd name="T2" fmla="*/ 1061 w 1139"/>
                <a:gd name="T3" fmla="*/ 730 h 1743"/>
                <a:gd name="T4" fmla="*/ 901 w 1139"/>
                <a:gd name="T5" fmla="*/ 730 h 1743"/>
                <a:gd name="T6" fmla="*/ 847 w 1139"/>
                <a:gd name="T7" fmla="*/ 601 h 1743"/>
                <a:gd name="T8" fmla="*/ 960 w 1139"/>
                <a:gd name="T9" fmla="*/ 488 h 1743"/>
                <a:gd name="T10" fmla="*/ 983 w 1139"/>
                <a:gd name="T11" fmla="*/ 433 h 1743"/>
                <a:gd name="T12" fmla="*/ 960 w 1139"/>
                <a:gd name="T13" fmla="*/ 378 h 1743"/>
                <a:gd name="T14" fmla="*/ 761 w 1139"/>
                <a:gd name="T15" fmla="*/ 178 h 1743"/>
                <a:gd name="T16" fmla="*/ 706 w 1139"/>
                <a:gd name="T17" fmla="*/ 156 h 1743"/>
                <a:gd name="T18" fmla="*/ 651 w 1139"/>
                <a:gd name="T19" fmla="*/ 178 h 1743"/>
                <a:gd name="T20" fmla="*/ 538 w 1139"/>
                <a:gd name="T21" fmla="*/ 292 h 1743"/>
                <a:gd name="T22" fmla="*/ 408 w 1139"/>
                <a:gd name="T23" fmla="*/ 238 h 1743"/>
                <a:gd name="T24" fmla="*/ 408 w 1139"/>
                <a:gd name="T25" fmla="*/ 78 h 1743"/>
                <a:gd name="T26" fmla="*/ 331 w 1139"/>
                <a:gd name="T27" fmla="*/ 0 h 1743"/>
                <a:gd name="T28" fmla="*/ 49 w 1139"/>
                <a:gd name="T29" fmla="*/ 0 h 1743"/>
                <a:gd name="T30" fmla="*/ 0 w 1139"/>
                <a:gd name="T31" fmla="*/ 19 h 1743"/>
                <a:gd name="T32" fmla="*/ 36 w 1139"/>
                <a:gd name="T33" fmla="*/ 300 h 1743"/>
                <a:gd name="T34" fmla="*/ 22 w 1139"/>
                <a:gd name="T35" fmla="*/ 492 h 1743"/>
                <a:gd name="T36" fmla="*/ 190 w 1139"/>
                <a:gd name="T37" fmla="*/ 461 h 1743"/>
                <a:gd name="T38" fmla="*/ 678 w 1139"/>
                <a:gd name="T39" fmla="*/ 949 h 1743"/>
                <a:gd name="T40" fmla="*/ 453 w 1139"/>
                <a:gd name="T41" fmla="*/ 1359 h 1743"/>
                <a:gd name="T42" fmla="*/ 680 w 1139"/>
                <a:gd name="T43" fmla="*/ 1738 h 1743"/>
                <a:gd name="T44" fmla="*/ 706 w 1139"/>
                <a:gd name="T45" fmla="*/ 1743 h 1743"/>
                <a:gd name="T46" fmla="*/ 761 w 1139"/>
                <a:gd name="T47" fmla="*/ 1720 h 1743"/>
                <a:gd name="T48" fmla="*/ 961 w 1139"/>
                <a:gd name="T49" fmla="*/ 1521 h 1743"/>
                <a:gd name="T50" fmla="*/ 983 w 1139"/>
                <a:gd name="T51" fmla="*/ 1466 h 1743"/>
                <a:gd name="T52" fmla="*/ 961 w 1139"/>
                <a:gd name="T53" fmla="*/ 1411 h 1743"/>
                <a:gd name="T54" fmla="*/ 847 w 1139"/>
                <a:gd name="T55" fmla="*/ 1297 h 1743"/>
                <a:gd name="T56" fmla="*/ 901 w 1139"/>
                <a:gd name="T57" fmla="*/ 1168 h 1743"/>
                <a:gd name="T58" fmla="*/ 1061 w 1139"/>
                <a:gd name="T59" fmla="*/ 1168 h 1743"/>
                <a:gd name="T60" fmla="*/ 1116 w 1139"/>
                <a:gd name="T61" fmla="*/ 1145 h 1743"/>
                <a:gd name="T62" fmla="*/ 1139 w 1139"/>
                <a:gd name="T63" fmla="*/ 1090 h 1743"/>
                <a:gd name="T64" fmla="*/ 1139 w 1139"/>
                <a:gd name="T65" fmla="*/ 808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39" h="1743">
                  <a:moveTo>
                    <a:pt x="1139" y="808"/>
                  </a:moveTo>
                  <a:cubicBezTo>
                    <a:pt x="1139" y="765"/>
                    <a:pt x="1104" y="730"/>
                    <a:pt x="1061" y="730"/>
                  </a:cubicBezTo>
                  <a:cubicBezTo>
                    <a:pt x="901" y="730"/>
                    <a:pt x="901" y="730"/>
                    <a:pt x="901" y="730"/>
                  </a:cubicBezTo>
                  <a:cubicBezTo>
                    <a:pt x="887" y="685"/>
                    <a:pt x="869" y="642"/>
                    <a:pt x="847" y="601"/>
                  </a:cubicBezTo>
                  <a:cubicBezTo>
                    <a:pt x="960" y="488"/>
                    <a:pt x="960" y="488"/>
                    <a:pt x="960" y="488"/>
                  </a:cubicBezTo>
                  <a:cubicBezTo>
                    <a:pt x="975" y="473"/>
                    <a:pt x="983" y="454"/>
                    <a:pt x="983" y="433"/>
                  </a:cubicBezTo>
                  <a:cubicBezTo>
                    <a:pt x="983" y="412"/>
                    <a:pt x="975" y="392"/>
                    <a:pt x="960" y="378"/>
                  </a:cubicBezTo>
                  <a:cubicBezTo>
                    <a:pt x="761" y="178"/>
                    <a:pt x="761" y="178"/>
                    <a:pt x="761" y="178"/>
                  </a:cubicBezTo>
                  <a:cubicBezTo>
                    <a:pt x="746" y="163"/>
                    <a:pt x="726" y="156"/>
                    <a:pt x="706" y="156"/>
                  </a:cubicBezTo>
                  <a:cubicBezTo>
                    <a:pt x="686" y="156"/>
                    <a:pt x="666" y="163"/>
                    <a:pt x="651" y="178"/>
                  </a:cubicBezTo>
                  <a:cubicBezTo>
                    <a:pt x="538" y="292"/>
                    <a:pt x="538" y="292"/>
                    <a:pt x="538" y="292"/>
                  </a:cubicBezTo>
                  <a:cubicBezTo>
                    <a:pt x="497" y="270"/>
                    <a:pt x="454" y="252"/>
                    <a:pt x="408" y="238"/>
                  </a:cubicBezTo>
                  <a:cubicBezTo>
                    <a:pt x="408" y="78"/>
                    <a:pt x="408" y="78"/>
                    <a:pt x="408" y="78"/>
                  </a:cubicBezTo>
                  <a:cubicBezTo>
                    <a:pt x="408" y="35"/>
                    <a:pt x="374" y="0"/>
                    <a:pt x="331" y="0"/>
                  </a:cubicBezTo>
                  <a:cubicBezTo>
                    <a:pt x="49" y="0"/>
                    <a:pt x="49" y="0"/>
                    <a:pt x="49" y="0"/>
                  </a:cubicBezTo>
                  <a:cubicBezTo>
                    <a:pt x="30" y="0"/>
                    <a:pt x="13" y="8"/>
                    <a:pt x="0" y="19"/>
                  </a:cubicBezTo>
                  <a:cubicBezTo>
                    <a:pt x="23" y="106"/>
                    <a:pt x="36" y="200"/>
                    <a:pt x="36" y="300"/>
                  </a:cubicBezTo>
                  <a:cubicBezTo>
                    <a:pt x="36" y="363"/>
                    <a:pt x="31" y="428"/>
                    <a:pt x="22" y="492"/>
                  </a:cubicBezTo>
                  <a:cubicBezTo>
                    <a:pt x="75" y="473"/>
                    <a:pt x="130" y="461"/>
                    <a:pt x="190" y="461"/>
                  </a:cubicBezTo>
                  <a:cubicBezTo>
                    <a:pt x="459" y="461"/>
                    <a:pt x="678" y="680"/>
                    <a:pt x="678" y="949"/>
                  </a:cubicBezTo>
                  <a:cubicBezTo>
                    <a:pt x="678" y="1121"/>
                    <a:pt x="588" y="1272"/>
                    <a:pt x="453" y="1359"/>
                  </a:cubicBezTo>
                  <a:cubicBezTo>
                    <a:pt x="551" y="1467"/>
                    <a:pt x="629" y="1595"/>
                    <a:pt x="680" y="1738"/>
                  </a:cubicBezTo>
                  <a:cubicBezTo>
                    <a:pt x="689" y="1741"/>
                    <a:pt x="697" y="1743"/>
                    <a:pt x="706" y="1743"/>
                  </a:cubicBezTo>
                  <a:cubicBezTo>
                    <a:pt x="726" y="1743"/>
                    <a:pt x="746" y="1735"/>
                    <a:pt x="761" y="1720"/>
                  </a:cubicBezTo>
                  <a:cubicBezTo>
                    <a:pt x="961" y="1521"/>
                    <a:pt x="961" y="1521"/>
                    <a:pt x="961" y="1521"/>
                  </a:cubicBezTo>
                  <a:cubicBezTo>
                    <a:pt x="975" y="1506"/>
                    <a:pt x="983" y="1486"/>
                    <a:pt x="983" y="1466"/>
                  </a:cubicBezTo>
                  <a:cubicBezTo>
                    <a:pt x="983" y="1445"/>
                    <a:pt x="975" y="1425"/>
                    <a:pt x="961" y="1411"/>
                  </a:cubicBezTo>
                  <a:cubicBezTo>
                    <a:pt x="847" y="1297"/>
                    <a:pt x="847" y="1297"/>
                    <a:pt x="847" y="1297"/>
                  </a:cubicBezTo>
                  <a:cubicBezTo>
                    <a:pt x="869" y="1256"/>
                    <a:pt x="887" y="1213"/>
                    <a:pt x="901" y="1168"/>
                  </a:cubicBezTo>
                  <a:cubicBezTo>
                    <a:pt x="1061" y="1168"/>
                    <a:pt x="1061" y="1168"/>
                    <a:pt x="1061" y="1168"/>
                  </a:cubicBezTo>
                  <a:cubicBezTo>
                    <a:pt x="1081" y="1168"/>
                    <a:pt x="1101" y="1160"/>
                    <a:pt x="1116" y="1145"/>
                  </a:cubicBezTo>
                  <a:cubicBezTo>
                    <a:pt x="1130" y="1131"/>
                    <a:pt x="1139" y="1111"/>
                    <a:pt x="1139" y="1090"/>
                  </a:cubicBezTo>
                  <a:lnTo>
                    <a:pt x="1139"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0"/>
            <p:cNvSpPr>
              <a:spLocks/>
            </p:cNvSpPr>
            <p:nvPr/>
          </p:nvSpPr>
          <p:spPr bwMode="auto">
            <a:xfrm>
              <a:off x="1321" y="3110"/>
              <a:ext cx="528" cy="211"/>
            </a:xfrm>
            <a:custGeom>
              <a:avLst/>
              <a:gdLst>
                <a:gd name="T0" fmla="*/ 2603 w 2690"/>
                <a:gd name="T1" fmla="*/ 633 h 1075"/>
                <a:gd name="T2" fmla="*/ 1794 w 2690"/>
                <a:gd name="T3" fmla="*/ 0 h 1075"/>
                <a:gd name="T4" fmla="*/ 1345 w 2690"/>
                <a:gd name="T5" fmla="*/ 213 h 1075"/>
                <a:gd name="T6" fmla="*/ 895 w 2690"/>
                <a:gd name="T7" fmla="*/ 0 h 1075"/>
                <a:gd name="T8" fmla="*/ 86 w 2690"/>
                <a:gd name="T9" fmla="*/ 633 h 1075"/>
                <a:gd name="T10" fmla="*/ 19 w 2690"/>
                <a:gd name="T11" fmla="*/ 830 h 1075"/>
                <a:gd name="T12" fmla="*/ 44 w 2690"/>
                <a:gd name="T13" fmla="*/ 998 h 1075"/>
                <a:gd name="T14" fmla="*/ 195 w 2690"/>
                <a:gd name="T15" fmla="*/ 1075 h 1075"/>
                <a:gd name="T16" fmla="*/ 2495 w 2690"/>
                <a:gd name="T17" fmla="*/ 1075 h 1075"/>
                <a:gd name="T18" fmla="*/ 2646 w 2690"/>
                <a:gd name="T19" fmla="*/ 998 h 1075"/>
                <a:gd name="T20" fmla="*/ 2670 w 2690"/>
                <a:gd name="T21" fmla="*/ 830 h 1075"/>
                <a:gd name="T22" fmla="*/ 2603 w 2690"/>
                <a:gd name="T23" fmla="*/ 63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90" h="1075">
                  <a:moveTo>
                    <a:pt x="2603" y="633"/>
                  </a:moveTo>
                  <a:cubicBezTo>
                    <a:pt x="2483" y="278"/>
                    <a:pt x="2163" y="33"/>
                    <a:pt x="1794" y="0"/>
                  </a:cubicBezTo>
                  <a:cubicBezTo>
                    <a:pt x="1671" y="130"/>
                    <a:pt x="1518" y="213"/>
                    <a:pt x="1345" y="213"/>
                  </a:cubicBezTo>
                  <a:cubicBezTo>
                    <a:pt x="1172" y="213"/>
                    <a:pt x="1019" y="130"/>
                    <a:pt x="895" y="0"/>
                  </a:cubicBezTo>
                  <a:cubicBezTo>
                    <a:pt x="526" y="33"/>
                    <a:pt x="207" y="278"/>
                    <a:pt x="86" y="633"/>
                  </a:cubicBezTo>
                  <a:cubicBezTo>
                    <a:pt x="19" y="830"/>
                    <a:pt x="19" y="830"/>
                    <a:pt x="19" y="830"/>
                  </a:cubicBezTo>
                  <a:cubicBezTo>
                    <a:pt x="0" y="887"/>
                    <a:pt x="9" y="949"/>
                    <a:pt x="44" y="998"/>
                  </a:cubicBezTo>
                  <a:cubicBezTo>
                    <a:pt x="79" y="1046"/>
                    <a:pt x="135" y="1075"/>
                    <a:pt x="195" y="1075"/>
                  </a:cubicBezTo>
                  <a:cubicBezTo>
                    <a:pt x="2495" y="1075"/>
                    <a:pt x="2495" y="1075"/>
                    <a:pt x="2495" y="1075"/>
                  </a:cubicBezTo>
                  <a:cubicBezTo>
                    <a:pt x="2555" y="1075"/>
                    <a:pt x="2611" y="1046"/>
                    <a:pt x="2646" y="998"/>
                  </a:cubicBezTo>
                  <a:cubicBezTo>
                    <a:pt x="2680" y="949"/>
                    <a:pt x="2690" y="887"/>
                    <a:pt x="2670" y="830"/>
                  </a:cubicBezTo>
                  <a:lnTo>
                    <a:pt x="2603" y="6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1"/>
            <p:cNvSpPr>
              <a:spLocks/>
            </p:cNvSpPr>
            <p:nvPr/>
          </p:nvSpPr>
          <p:spPr bwMode="auto">
            <a:xfrm>
              <a:off x="1467" y="2758"/>
              <a:ext cx="236" cy="360"/>
            </a:xfrm>
            <a:custGeom>
              <a:avLst/>
              <a:gdLst>
                <a:gd name="T0" fmla="*/ 0 w 1200"/>
                <a:gd name="T1" fmla="*/ 917 h 1832"/>
                <a:gd name="T2" fmla="*/ 600 w 1200"/>
                <a:gd name="T3" fmla="*/ 1832 h 1832"/>
                <a:gd name="T4" fmla="*/ 1200 w 1200"/>
                <a:gd name="T5" fmla="*/ 917 h 1832"/>
                <a:gd name="T6" fmla="*/ 0 w 1200"/>
                <a:gd name="T7" fmla="*/ 917 h 1832"/>
              </a:gdLst>
              <a:ahLst/>
              <a:cxnLst>
                <a:cxn ang="0">
                  <a:pos x="T0" y="T1"/>
                </a:cxn>
                <a:cxn ang="0">
                  <a:pos x="T2" y="T3"/>
                </a:cxn>
                <a:cxn ang="0">
                  <a:pos x="T4" y="T5"/>
                </a:cxn>
                <a:cxn ang="0">
                  <a:pos x="T6" y="T7"/>
                </a:cxn>
              </a:cxnLst>
              <a:rect l="0" t="0" r="r" b="b"/>
              <a:pathLst>
                <a:path w="1200" h="1832">
                  <a:moveTo>
                    <a:pt x="0" y="917"/>
                  </a:moveTo>
                  <a:cubicBezTo>
                    <a:pt x="0" y="1358"/>
                    <a:pt x="269" y="1832"/>
                    <a:pt x="600" y="1832"/>
                  </a:cubicBezTo>
                  <a:cubicBezTo>
                    <a:pt x="931" y="1832"/>
                    <a:pt x="1200" y="1358"/>
                    <a:pt x="1200" y="917"/>
                  </a:cubicBezTo>
                  <a:cubicBezTo>
                    <a:pt x="1200" y="2"/>
                    <a:pt x="0" y="0"/>
                    <a:pt x="0" y="9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4"/>
          <p:cNvGrpSpPr>
            <a:grpSpLocks noChangeAspect="1"/>
          </p:cNvGrpSpPr>
          <p:nvPr/>
        </p:nvGrpSpPr>
        <p:grpSpPr bwMode="auto">
          <a:xfrm>
            <a:off x="329155" y="2177395"/>
            <a:ext cx="625396" cy="431950"/>
            <a:chOff x="3844" y="1944"/>
            <a:chExt cx="619" cy="408"/>
          </a:xfrm>
          <a:solidFill>
            <a:schemeClr val="bg1"/>
          </a:solidFill>
        </p:grpSpPr>
        <p:sp>
          <p:nvSpPr>
            <p:cNvPr id="38" name="Freeform 6"/>
            <p:cNvSpPr>
              <a:spLocks noEditPoints="1"/>
            </p:cNvSpPr>
            <p:nvPr/>
          </p:nvSpPr>
          <p:spPr bwMode="auto">
            <a:xfrm>
              <a:off x="3844" y="1944"/>
              <a:ext cx="426" cy="246"/>
            </a:xfrm>
            <a:custGeom>
              <a:avLst/>
              <a:gdLst>
                <a:gd name="T0" fmla="*/ 503 w 2555"/>
                <a:gd name="T1" fmla="*/ 1303 h 1474"/>
                <a:gd name="T2" fmla="*/ 477 w 2555"/>
                <a:gd name="T3" fmla="*/ 0 h 1474"/>
                <a:gd name="T4" fmla="*/ 975 w 2555"/>
                <a:gd name="T5" fmla="*/ 170 h 1474"/>
                <a:gd name="T6" fmla="*/ 1060 w 2555"/>
                <a:gd name="T7" fmla="*/ 203 h 1474"/>
                <a:gd name="T8" fmla="*/ 1169 w 2555"/>
                <a:gd name="T9" fmla="*/ 213 h 1474"/>
                <a:gd name="T10" fmla="*/ 1286 w 2555"/>
                <a:gd name="T11" fmla="*/ 169 h 1474"/>
                <a:gd name="T12" fmla="*/ 1430 w 2555"/>
                <a:gd name="T13" fmla="*/ 131 h 1474"/>
                <a:gd name="T14" fmla="*/ 1579 w 2555"/>
                <a:gd name="T15" fmla="*/ 151 h 1474"/>
                <a:gd name="T16" fmla="*/ 2535 w 2555"/>
                <a:gd name="T17" fmla="*/ 492 h 1474"/>
                <a:gd name="T18" fmla="*/ 2555 w 2555"/>
                <a:gd name="T19" fmla="*/ 544 h 1474"/>
                <a:gd name="T20" fmla="*/ 2550 w 2555"/>
                <a:gd name="T21" fmla="*/ 581 h 1474"/>
                <a:gd name="T22" fmla="*/ 2535 w 2555"/>
                <a:gd name="T23" fmla="*/ 652 h 1474"/>
                <a:gd name="T24" fmla="*/ 2495 w 2555"/>
                <a:gd name="T25" fmla="*/ 735 h 1474"/>
                <a:gd name="T26" fmla="*/ 2424 w 2555"/>
                <a:gd name="T27" fmla="*/ 809 h 1474"/>
                <a:gd name="T28" fmla="*/ 2314 w 2555"/>
                <a:gd name="T29" fmla="*/ 852 h 1474"/>
                <a:gd name="T30" fmla="*/ 2181 w 2555"/>
                <a:gd name="T31" fmla="*/ 843 h 1474"/>
                <a:gd name="T32" fmla="*/ 1801 w 2555"/>
                <a:gd name="T33" fmla="*/ 746 h 1474"/>
                <a:gd name="T34" fmla="*/ 1746 w 2555"/>
                <a:gd name="T35" fmla="*/ 842 h 1474"/>
                <a:gd name="T36" fmla="*/ 1662 w 2555"/>
                <a:gd name="T37" fmla="*/ 942 h 1474"/>
                <a:gd name="T38" fmla="*/ 1544 w 2555"/>
                <a:gd name="T39" fmla="*/ 1029 h 1474"/>
                <a:gd name="T40" fmla="*/ 1396 w 2555"/>
                <a:gd name="T41" fmla="*/ 1082 h 1474"/>
                <a:gd name="T42" fmla="*/ 1226 w 2555"/>
                <a:gd name="T43" fmla="*/ 1088 h 1474"/>
                <a:gd name="T44" fmla="*/ 1029 w 2555"/>
                <a:gd name="T45" fmla="*/ 1045 h 1474"/>
                <a:gd name="T46" fmla="*/ 986 w 2555"/>
                <a:gd name="T47" fmla="*/ 1007 h 1474"/>
                <a:gd name="T48" fmla="*/ 983 w 2555"/>
                <a:gd name="T49" fmla="*/ 950 h 1474"/>
                <a:gd name="T50" fmla="*/ 1021 w 2555"/>
                <a:gd name="T51" fmla="*/ 906 h 1474"/>
                <a:gd name="T52" fmla="*/ 1078 w 2555"/>
                <a:gd name="T53" fmla="*/ 903 h 1474"/>
                <a:gd name="T54" fmla="*/ 1243 w 2555"/>
                <a:gd name="T55" fmla="*/ 939 h 1474"/>
                <a:gd name="T56" fmla="*/ 1388 w 2555"/>
                <a:gd name="T57" fmla="*/ 930 h 1474"/>
                <a:gd name="T58" fmla="*/ 1509 w 2555"/>
                <a:gd name="T59" fmla="*/ 874 h 1474"/>
                <a:gd name="T60" fmla="*/ 1597 w 2555"/>
                <a:gd name="T61" fmla="*/ 791 h 1474"/>
                <a:gd name="T62" fmla="*/ 1654 w 2555"/>
                <a:gd name="T63" fmla="*/ 703 h 1474"/>
                <a:gd name="T64" fmla="*/ 1686 w 2555"/>
                <a:gd name="T65" fmla="*/ 633 h 1474"/>
                <a:gd name="T66" fmla="*/ 1695 w 2555"/>
                <a:gd name="T67" fmla="*/ 604 h 1474"/>
                <a:gd name="T68" fmla="*/ 1732 w 2555"/>
                <a:gd name="T69" fmla="*/ 557 h 1474"/>
                <a:gd name="T70" fmla="*/ 1793 w 2555"/>
                <a:gd name="T71" fmla="*/ 552 h 1474"/>
                <a:gd name="T72" fmla="*/ 2245 w 2555"/>
                <a:gd name="T73" fmla="*/ 701 h 1474"/>
                <a:gd name="T74" fmla="*/ 2321 w 2555"/>
                <a:gd name="T75" fmla="*/ 694 h 1474"/>
                <a:gd name="T76" fmla="*/ 2370 w 2555"/>
                <a:gd name="T77" fmla="*/ 652 h 1474"/>
                <a:gd name="T78" fmla="*/ 2396 w 2555"/>
                <a:gd name="T79" fmla="*/ 591 h 1474"/>
                <a:gd name="T80" fmla="*/ 1460 w 2555"/>
                <a:gd name="T81" fmla="*/ 279 h 1474"/>
                <a:gd name="T82" fmla="*/ 1354 w 2555"/>
                <a:gd name="T83" fmla="*/ 303 h 1474"/>
                <a:gd name="T84" fmla="*/ 1226 w 2555"/>
                <a:gd name="T85" fmla="*/ 355 h 1474"/>
                <a:gd name="T86" fmla="*/ 1096 w 2555"/>
                <a:gd name="T87" fmla="*/ 362 h 1474"/>
                <a:gd name="T88" fmla="*/ 993 w 2555"/>
                <a:gd name="T89" fmla="*/ 336 h 1474"/>
                <a:gd name="T90" fmla="*/ 600 w 2555"/>
                <a:gd name="T91" fmla="*/ 1455 h 1474"/>
                <a:gd name="T92" fmla="*/ 549 w 2555"/>
                <a:gd name="T93" fmla="*/ 1474 h 1474"/>
                <a:gd name="T94" fmla="*/ 51 w 2555"/>
                <a:gd name="T95" fmla="*/ 1307 h 1474"/>
                <a:gd name="T96" fmla="*/ 8 w 2555"/>
                <a:gd name="T97" fmla="*/ 1269 h 1474"/>
                <a:gd name="T98" fmla="*/ 3 w 2555"/>
                <a:gd name="T99" fmla="*/ 1212 h 1474"/>
                <a:gd name="T100" fmla="*/ 423 w 2555"/>
                <a:gd name="T101" fmla="*/ 18 h 1474"/>
                <a:gd name="T102" fmla="*/ 477 w 2555"/>
                <a:gd name="T103"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5" h="1474">
                  <a:moveTo>
                    <a:pt x="520" y="170"/>
                  </a:moveTo>
                  <a:lnTo>
                    <a:pt x="171" y="1189"/>
                  </a:lnTo>
                  <a:lnTo>
                    <a:pt x="503" y="1303"/>
                  </a:lnTo>
                  <a:lnTo>
                    <a:pt x="852" y="284"/>
                  </a:lnTo>
                  <a:lnTo>
                    <a:pt x="520" y="170"/>
                  </a:lnTo>
                  <a:close/>
                  <a:moveTo>
                    <a:pt x="477" y="0"/>
                  </a:moveTo>
                  <a:lnTo>
                    <a:pt x="497" y="3"/>
                  </a:lnTo>
                  <a:lnTo>
                    <a:pt x="969" y="169"/>
                  </a:lnTo>
                  <a:lnTo>
                    <a:pt x="975" y="170"/>
                  </a:lnTo>
                  <a:lnTo>
                    <a:pt x="979" y="172"/>
                  </a:lnTo>
                  <a:lnTo>
                    <a:pt x="984" y="176"/>
                  </a:lnTo>
                  <a:lnTo>
                    <a:pt x="1060" y="203"/>
                  </a:lnTo>
                  <a:lnTo>
                    <a:pt x="1096" y="212"/>
                  </a:lnTo>
                  <a:lnTo>
                    <a:pt x="1132" y="215"/>
                  </a:lnTo>
                  <a:lnTo>
                    <a:pt x="1169" y="213"/>
                  </a:lnTo>
                  <a:lnTo>
                    <a:pt x="1205" y="205"/>
                  </a:lnTo>
                  <a:lnTo>
                    <a:pt x="1240" y="191"/>
                  </a:lnTo>
                  <a:lnTo>
                    <a:pt x="1286" y="169"/>
                  </a:lnTo>
                  <a:lnTo>
                    <a:pt x="1333" y="150"/>
                  </a:lnTo>
                  <a:lnTo>
                    <a:pt x="1381" y="137"/>
                  </a:lnTo>
                  <a:lnTo>
                    <a:pt x="1430" y="131"/>
                  </a:lnTo>
                  <a:lnTo>
                    <a:pt x="1481" y="132"/>
                  </a:lnTo>
                  <a:lnTo>
                    <a:pt x="1531" y="137"/>
                  </a:lnTo>
                  <a:lnTo>
                    <a:pt x="1579" y="151"/>
                  </a:lnTo>
                  <a:lnTo>
                    <a:pt x="2503" y="471"/>
                  </a:lnTo>
                  <a:lnTo>
                    <a:pt x="2521" y="479"/>
                  </a:lnTo>
                  <a:lnTo>
                    <a:pt x="2535" y="492"/>
                  </a:lnTo>
                  <a:lnTo>
                    <a:pt x="2546" y="507"/>
                  </a:lnTo>
                  <a:lnTo>
                    <a:pt x="2553" y="525"/>
                  </a:lnTo>
                  <a:lnTo>
                    <a:pt x="2555" y="544"/>
                  </a:lnTo>
                  <a:lnTo>
                    <a:pt x="2554" y="552"/>
                  </a:lnTo>
                  <a:lnTo>
                    <a:pt x="2553" y="564"/>
                  </a:lnTo>
                  <a:lnTo>
                    <a:pt x="2550" y="581"/>
                  </a:lnTo>
                  <a:lnTo>
                    <a:pt x="2547" y="603"/>
                  </a:lnTo>
                  <a:lnTo>
                    <a:pt x="2541" y="626"/>
                  </a:lnTo>
                  <a:lnTo>
                    <a:pt x="2535" y="652"/>
                  </a:lnTo>
                  <a:lnTo>
                    <a:pt x="2524" y="679"/>
                  </a:lnTo>
                  <a:lnTo>
                    <a:pt x="2512" y="708"/>
                  </a:lnTo>
                  <a:lnTo>
                    <a:pt x="2495" y="735"/>
                  </a:lnTo>
                  <a:lnTo>
                    <a:pt x="2476" y="762"/>
                  </a:lnTo>
                  <a:lnTo>
                    <a:pt x="2452" y="786"/>
                  </a:lnTo>
                  <a:lnTo>
                    <a:pt x="2424" y="809"/>
                  </a:lnTo>
                  <a:lnTo>
                    <a:pt x="2390" y="829"/>
                  </a:lnTo>
                  <a:lnTo>
                    <a:pt x="2353" y="843"/>
                  </a:lnTo>
                  <a:lnTo>
                    <a:pt x="2314" y="852"/>
                  </a:lnTo>
                  <a:lnTo>
                    <a:pt x="2272" y="854"/>
                  </a:lnTo>
                  <a:lnTo>
                    <a:pt x="2227" y="851"/>
                  </a:lnTo>
                  <a:lnTo>
                    <a:pt x="2181" y="843"/>
                  </a:lnTo>
                  <a:lnTo>
                    <a:pt x="2132" y="828"/>
                  </a:lnTo>
                  <a:lnTo>
                    <a:pt x="1813" y="719"/>
                  </a:lnTo>
                  <a:lnTo>
                    <a:pt x="1801" y="746"/>
                  </a:lnTo>
                  <a:lnTo>
                    <a:pt x="1785" y="776"/>
                  </a:lnTo>
                  <a:lnTo>
                    <a:pt x="1767" y="809"/>
                  </a:lnTo>
                  <a:lnTo>
                    <a:pt x="1746" y="842"/>
                  </a:lnTo>
                  <a:lnTo>
                    <a:pt x="1721" y="875"/>
                  </a:lnTo>
                  <a:lnTo>
                    <a:pt x="1694" y="909"/>
                  </a:lnTo>
                  <a:lnTo>
                    <a:pt x="1662" y="942"/>
                  </a:lnTo>
                  <a:lnTo>
                    <a:pt x="1626" y="974"/>
                  </a:lnTo>
                  <a:lnTo>
                    <a:pt x="1587" y="1003"/>
                  </a:lnTo>
                  <a:lnTo>
                    <a:pt x="1544" y="1029"/>
                  </a:lnTo>
                  <a:lnTo>
                    <a:pt x="1496" y="1051"/>
                  </a:lnTo>
                  <a:lnTo>
                    <a:pt x="1446" y="1069"/>
                  </a:lnTo>
                  <a:lnTo>
                    <a:pt x="1396" y="1082"/>
                  </a:lnTo>
                  <a:lnTo>
                    <a:pt x="1342" y="1090"/>
                  </a:lnTo>
                  <a:lnTo>
                    <a:pt x="1286" y="1092"/>
                  </a:lnTo>
                  <a:lnTo>
                    <a:pt x="1226" y="1088"/>
                  </a:lnTo>
                  <a:lnTo>
                    <a:pt x="1163" y="1081"/>
                  </a:lnTo>
                  <a:lnTo>
                    <a:pt x="1096" y="1066"/>
                  </a:lnTo>
                  <a:lnTo>
                    <a:pt x="1029" y="1045"/>
                  </a:lnTo>
                  <a:lnTo>
                    <a:pt x="1011" y="1036"/>
                  </a:lnTo>
                  <a:lnTo>
                    <a:pt x="996" y="1023"/>
                  </a:lnTo>
                  <a:lnTo>
                    <a:pt x="986" y="1007"/>
                  </a:lnTo>
                  <a:lnTo>
                    <a:pt x="979" y="988"/>
                  </a:lnTo>
                  <a:lnTo>
                    <a:pt x="978" y="969"/>
                  </a:lnTo>
                  <a:lnTo>
                    <a:pt x="983" y="950"/>
                  </a:lnTo>
                  <a:lnTo>
                    <a:pt x="992" y="931"/>
                  </a:lnTo>
                  <a:lnTo>
                    <a:pt x="1004" y="916"/>
                  </a:lnTo>
                  <a:lnTo>
                    <a:pt x="1021" y="906"/>
                  </a:lnTo>
                  <a:lnTo>
                    <a:pt x="1039" y="899"/>
                  </a:lnTo>
                  <a:lnTo>
                    <a:pt x="1058" y="898"/>
                  </a:lnTo>
                  <a:lnTo>
                    <a:pt x="1078" y="903"/>
                  </a:lnTo>
                  <a:lnTo>
                    <a:pt x="1134" y="919"/>
                  </a:lnTo>
                  <a:lnTo>
                    <a:pt x="1190" y="932"/>
                  </a:lnTo>
                  <a:lnTo>
                    <a:pt x="1243" y="939"/>
                  </a:lnTo>
                  <a:lnTo>
                    <a:pt x="1293" y="941"/>
                  </a:lnTo>
                  <a:lnTo>
                    <a:pt x="1342" y="937"/>
                  </a:lnTo>
                  <a:lnTo>
                    <a:pt x="1388" y="930"/>
                  </a:lnTo>
                  <a:lnTo>
                    <a:pt x="1430" y="916"/>
                  </a:lnTo>
                  <a:lnTo>
                    <a:pt x="1472" y="897"/>
                  </a:lnTo>
                  <a:lnTo>
                    <a:pt x="1509" y="874"/>
                  </a:lnTo>
                  <a:lnTo>
                    <a:pt x="1542" y="848"/>
                  </a:lnTo>
                  <a:lnTo>
                    <a:pt x="1571" y="820"/>
                  </a:lnTo>
                  <a:lnTo>
                    <a:pt x="1597" y="791"/>
                  </a:lnTo>
                  <a:lnTo>
                    <a:pt x="1618" y="762"/>
                  </a:lnTo>
                  <a:lnTo>
                    <a:pt x="1638" y="732"/>
                  </a:lnTo>
                  <a:lnTo>
                    <a:pt x="1654" y="703"/>
                  </a:lnTo>
                  <a:lnTo>
                    <a:pt x="1667" y="677"/>
                  </a:lnTo>
                  <a:lnTo>
                    <a:pt x="1678" y="653"/>
                  </a:lnTo>
                  <a:lnTo>
                    <a:pt x="1686" y="633"/>
                  </a:lnTo>
                  <a:lnTo>
                    <a:pt x="1692" y="619"/>
                  </a:lnTo>
                  <a:lnTo>
                    <a:pt x="1694" y="608"/>
                  </a:lnTo>
                  <a:lnTo>
                    <a:pt x="1695" y="604"/>
                  </a:lnTo>
                  <a:lnTo>
                    <a:pt x="1704" y="585"/>
                  </a:lnTo>
                  <a:lnTo>
                    <a:pt x="1716" y="569"/>
                  </a:lnTo>
                  <a:lnTo>
                    <a:pt x="1732" y="557"/>
                  </a:lnTo>
                  <a:lnTo>
                    <a:pt x="1752" y="550"/>
                  </a:lnTo>
                  <a:lnTo>
                    <a:pt x="1773" y="548"/>
                  </a:lnTo>
                  <a:lnTo>
                    <a:pt x="1793" y="552"/>
                  </a:lnTo>
                  <a:lnTo>
                    <a:pt x="2180" y="684"/>
                  </a:lnTo>
                  <a:lnTo>
                    <a:pt x="2215" y="694"/>
                  </a:lnTo>
                  <a:lnTo>
                    <a:pt x="2245" y="701"/>
                  </a:lnTo>
                  <a:lnTo>
                    <a:pt x="2273" y="703"/>
                  </a:lnTo>
                  <a:lnTo>
                    <a:pt x="2298" y="701"/>
                  </a:lnTo>
                  <a:lnTo>
                    <a:pt x="2321" y="694"/>
                  </a:lnTo>
                  <a:lnTo>
                    <a:pt x="2340" y="684"/>
                  </a:lnTo>
                  <a:lnTo>
                    <a:pt x="2357" y="669"/>
                  </a:lnTo>
                  <a:lnTo>
                    <a:pt x="2370" y="652"/>
                  </a:lnTo>
                  <a:lnTo>
                    <a:pt x="2381" y="632"/>
                  </a:lnTo>
                  <a:lnTo>
                    <a:pt x="2390" y="612"/>
                  </a:lnTo>
                  <a:lnTo>
                    <a:pt x="2396" y="591"/>
                  </a:lnTo>
                  <a:lnTo>
                    <a:pt x="1531" y="292"/>
                  </a:lnTo>
                  <a:lnTo>
                    <a:pt x="1496" y="283"/>
                  </a:lnTo>
                  <a:lnTo>
                    <a:pt x="1460" y="279"/>
                  </a:lnTo>
                  <a:lnTo>
                    <a:pt x="1424" y="282"/>
                  </a:lnTo>
                  <a:lnTo>
                    <a:pt x="1388" y="289"/>
                  </a:lnTo>
                  <a:lnTo>
                    <a:pt x="1354" y="303"/>
                  </a:lnTo>
                  <a:lnTo>
                    <a:pt x="1308" y="325"/>
                  </a:lnTo>
                  <a:lnTo>
                    <a:pt x="1267" y="342"/>
                  </a:lnTo>
                  <a:lnTo>
                    <a:pt x="1226" y="355"/>
                  </a:lnTo>
                  <a:lnTo>
                    <a:pt x="1183" y="362"/>
                  </a:lnTo>
                  <a:lnTo>
                    <a:pt x="1140" y="364"/>
                  </a:lnTo>
                  <a:lnTo>
                    <a:pt x="1096" y="362"/>
                  </a:lnTo>
                  <a:lnTo>
                    <a:pt x="1053" y="355"/>
                  </a:lnTo>
                  <a:lnTo>
                    <a:pt x="1012" y="342"/>
                  </a:lnTo>
                  <a:lnTo>
                    <a:pt x="993" y="336"/>
                  </a:lnTo>
                  <a:lnTo>
                    <a:pt x="620" y="1423"/>
                  </a:lnTo>
                  <a:lnTo>
                    <a:pt x="612" y="1440"/>
                  </a:lnTo>
                  <a:lnTo>
                    <a:pt x="600" y="1455"/>
                  </a:lnTo>
                  <a:lnTo>
                    <a:pt x="585" y="1465"/>
                  </a:lnTo>
                  <a:lnTo>
                    <a:pt x="567" y="1472"/>
                  </a:lnTo>
                  <a:lnTo>
                    <a:pt x="549" y="1474"/>
                  </a:lnTo>
                  <a:lnTo>
                    <a:pt x="537" y="1473"/>
                  </a:lnTo>
                  <a:lnTo>
                    <a:pt x="526" y="1471"/>
                  </a:lnTo>
                  <a:lnTo>
                    <a:pt x="51" y="1307"/>
                  </a:lnTo>
                  <a:lnTo>
                    <a:pt x="33" y="1298"/>
                  </a:lnTo>
                  <a:lnTo>
                    <a:pt x="18" y="1286"/>
                  </a:lnTo>
                  <a:lnTo>
                    <a:pt x="8" y="1269"/>
                  </a:lnTo>
                  <a:lnTo>
                    <a:pt x="1" y="1250"/>
                  </a:lnTo>
                  <a:lnTo>
                    <a:pt x="0" y="1231"/>
                  </a:lnTo>
                  <a:lnTo>
                    <a:pt x="3" y="1212"/>
                  </a:lnTo>
                  <a:lnTo>
                    <a:pt x="402" y="50"/>
                  </a:lnTo>
                  <a:lnTo>
                    <a:pt x="411" y="32"/>
                  </a:lnTo>
                  <a:lnTo>
                    <a:pt x="423" y="18"/>
                  </a:lnTo>
                  <a:lnTo>
                    <a:pt x="440" y="8"/>
                  </a:lnTo>
                  <a:lnTo>
                    <a:pt x="458" y="1"/>
                  </a:lnTo>
                  <a:lnTo>
                    <a:pt x="477"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7"/>
            <p:cNvSpPr>
              <a:spLocks noEditPoints="1"/>
            </p:cNvSpPr>
            <p:nvPr/>
          </p:nvSpPr>
          <p:spPr bwMode="auto">
            <a:xfrm>
              <a:off x="3965" y="1945"/>
              <a:ext cx="498" cy="407"/>
            </a:xfrm>
            <a:custGeom>
              <a:avLst/>
              <a:gdLst>
                <a:gd name="T0" fmla="*/ 2816 w 2989"/>
                <a:gd name="T1" fmla="*/ 1142 h 2443"/>
                <a:gd name="T2" fmla="*/ 2419 w 2989"/>
                <a:gd name="T3" fmla="*/ 12 h 2443"/>
                <a:gd name="T4" fmla="*/ 2988 w 2989"/>
                <a:gd name="T5" fmla="*/ 1164 h 2443"/>
                <a:gd name="T6" fmla="*/ 2964 w 2989"/>
                <a:gd name="T7" fmla="*/ 1234 h 2443"/>
                <a:gd name="T8" fmla="*/ 2234 w 2989"/>
                <a:gd name="T9" fmla="*/ 1707 h 2443"/>
                <a:gd name="T10" fmla="*/ 1881 w 2989"/>
                <a:gd name="T11" fmla="*/ 1948 h 2443"/>
                <a:gd name="T12" fmla="*/ 862 w 2989"/>
                <a:gd name="T13" fmla="*/ 2441 h 2443"/>
                <a:gd name="T14" fmla="*/ 726 w 2989"/>
                <a:gd name="T15" fmla="*/ 2417 h 2443"/>
                <a:gd name="T16" fmla="*/ 631 w 2989"/>
                <a:gd name="T17" fmla="*/ 2319 h 2443"/>
                <a:gd name="T18" fmla="*/ 540 w 2989"/>
                <a:gd name="T19" fmla="*/ 2283 h 2443"/>
                <a:gd name="T20" fmla="*/ 404 w 2989"/>
                <a:gd name="T21" fmla="*/ 2282 h 2443"/>
                <a:gd name="T22" fmla="*/ 295 w 2989"/>
                <a:gd name="T23" fmla="*/ 2200 h 2443"/>
                <a:gd name="T24" fmla="*/ 255 w 2989"/>
                <a:gd name="T25" fmla="*/ 2073 h 2443"/>
                <a:gd name="T26" fmla="*/ 130 w 2989"/>
                <a:gd name="T27" fmla="*/ 2029 h 2443"/>
                <a:gd name="T28" fmla="*/ 51 w 2989"/>
                <a:gd name="T29" fmla="*/ 1918 h 2443"/>
                <a:gd name="T30" fmla="*/ 54 w 2989"/>
                <a:gd name="T31" fmla="*/ 1785 h 2443"/>
                <a:gd name="T32" fmla="*/ 39 w 2989"/>
                <a:gd name="T33" fmla="*/ 1679 h 2443"/>
                <a:gd name="T34" fmla="*/ 0 w 2989"/>
                <a:gd name="T35" fmla="*/ 1548 h 2443"/>
                <a:gd name="T36" fmla="*/ 42 w 2989"/>
                <a:gd name="T37" fmla="*/ 1421 h 2443"/>
                <a:gd name="T38" fmla="*/ 451 w 2989"/>
                <a:gd name="T39" fmla="*/ 1193 h 2443"/>
                <a:gd name="T40" fmla="*/ 525 w 2989"/>
                <a:gd name="T41" fmla="*/ 1199 h 2443"/>
                <a:gd name="T42" fmla="*/ 559 w 2989"/>
                <a:gd name="T43" fmla="*/ 1266 h 2443"/>
                <a:gd name="T44" fmla="*/ 517 w 2989"/>
                <a:gd name="T45" fmla="*/ 1328 h 2443"/>
                <a:gd name="T46" fmla="*/ 154 w 2989"/>
                <a:gd name="T47" fmla="*/ 1529 h 2443"/>
                <a:gd name="T48" fmla="*/ 167 w 2989"/>
                <a:gd name="T49" fmla="*/ 1599 h 2443"/>
                <a:gd name="T50" fmla="*/ 233 w 2989"/>
                <a:gd name="T51" fmla="*/ 1620 h 2443"/>
                <a:gd name="T52" fmla="*/ 908 w 2989"/>
                <a:gd name="T53" fmla="*/ 1304 h 2443"/>
                <a:gd name="T54" fmla="*/ 970 w 2989"/>
                <a:gd name="T55" fmla="*/ 1345 h 2443"/>
                <a:gd name="T56" fmla="*/ 965 w 2989"/>
                <a:gd name="T57" fmla="*/ 1420 h 2443"/>
                <a:gd name="T58" fmla="*/ 232 w 2989"/>
                <a:gd name="T59" fmla="*/ 1790 h 2443"/>
                <a:gd name="T60" fmla="*/ 192 w 2989"/>
                <a:gd name="T61" fmla="*/ 1849 h 2443"/>
                <a:gd name="T62" fmla="*/ 224 w 2989"/>
                <a:gd name="T63" fmla="*/ 1912 h 2443"/>
                <a:gd name="T64" fmla="*/ 293 w 2989"/>
                <a:gd name="T65" fmla="*/ 1917 h 2443"/>
                <a:gd name="T66" fmla="*/ 1127 w 2989"/>
                <a:gd name="T67" fmla="*/ 1533 h 2443"/>
                <a:gd name="T68" fmla="*/ 1177 w 2989"/>
                <a:gd name="T69" fmla="*/ 1590 h 2443"/>
                <a:gd name="T70" fmla="*/ 1152 w 2989"/>
                <a:gd name="T71" fmla="*/ 1660 h 2443"/>
                <a:gd name="T72" fmla="*/ 417 w 2989"/>
                <a:gd name="T73" fmla="*/ 2034 h 2443"/>
                <a:gd name="T74" fmla="*/ 412 w 2989"/>
                <a:gd name="T75" fmla="*/ 2104 h 2443"/>
                <a:gd name="T76" fmla="*/ 470 w 2989"/>
                <a:gd name="T77" fmla="*/ 2143 h 2443"/>
                <a:gd name="T78" fmla="*/ 1215 w 2989"/>
                <a:gd name="T79" fmla="*/ 1788 h 2443"/>
                <a:gd name="T80" fmla="*/ 1289 w 2989"/>
                <a:gd name="T81" fmla="*/ 1794 h 2443"/>
                <a:gd name="T82" fmla="*/ 1323 w 2989"/>
                <a:gd name="T83" fmla="*/ 1861 h 2443"/>
                <a:gd name="T84" fmla="*/ 1282 w 2989"/>
                <a:gd name="T85" fmla="*/ 1923 h 2443"/>
                <a:gd name="T86" fmla="*/ 764 w 2989"/>
                <a:gd name="T87" fmla="*/ 2200 h 2443"/>
                <a:gd name="T88" fmla="*/ 777 w 2989"/>
                <a:gd name="T89" fmla="*/ 2268 h 2443"/>
                <a:gd name="T90" fmla="*/ 844 w 2989"/>
                <a:gd name="T91" fmla="*/ 2292 h 2443"/>
                <a:gd name="T92" fmla="*/ 1897 w 2989"/>
                <a:gd name="T93" fmla="*/ 1767 h 2443"/>
                <a:gd name="T94" fmla="*/ 2215 w 2989"/>
                <a:gd name="T95" fmla="*/ 1527 h 2443"/>
                <a:gd name="T96" fmla="*/ 1852 w 2989"/>
                <a:gd name="T97" fmla="*/ 290 h 2443"/>
                <a:gd name="T98" fmla="*/ 1894 w 2989"/>
                <a:gd name="T99" fmla="*/ 228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89" h="2443">
                  <a:moveTo>
                    <a:pt x="2343" y="175"/>
                  </a:moveTo>
                  <a:lnTo>
                    <a:pt x="2028" y="330"/>
                  </a:lnTo>
                  <a:lnTo>
                    <a:pt x="2500" y="1298"/>
                  </a:lnTo>
                  <a:lnTo>
                    <a:pt x="2816" y="1142"/>
                  </a:lnTo>
                  <a:lnTo>
                    <a:pt x="2343" y="175"/>
                  </a:lnTo>
                  <a:close/>
                  <a:moveTo>
                    <a:pt x="2382" y="0"/>
                  </a:moveTo>
                  <a:lnTo>
                    <a:pt x="2401" y="3"/>
                  </a:lnTo>
                  <a:lnTo>
                    <a:pt x="2419" y="12"/>
                  </a:lnTo>
                  <a:lnTo>
                    <a:pt x="2434" y="24"/>
                  </a:lnTo>
                  <a:lnTo>
                    <a:pt x="2445" y="41"/>
                  </a:lnTo>
                  <a:lnTo>
                    <a:pt x="2981" y="1145"/>
                  </a:lnTo>
                  <a:lnTo>
                    <a:pt x="2988" y="1164"/>
                  </a:lnTo>
                  <a:lnTo>
                    <a:pt x="2989" y="1183"/>
                  </a:lnTo>
                  <a:lnTo>
                    <a:pt x="2985" y="1201"/>
                  </a:lnTo>
                  <a:lnTo>
                    <a:pt x="2976" y="1218"/>
                  </a:lnTo>
                  <a:lnTo>
                    <a:pt x="2964" y="1234"/>
                  </a:lnTo>
                  <a:lnTo>
                    <a:pt x="2947" y="1245"/>
                  </a:lnTo>
                  <a:lnTo>
                    <a:pt x="2507" y="1460"/>
                  </a:lnTo>
                  <a:lnTo>
                    <a:pt x="2315" y="1637"/>
                  </a:lnTo>
                  <a:lnTo>
                    <a:pt x="2234" y="1707"/>
                  </a:lnTo>
                  <a:lnTo>
                    <a:pt x="2150" y="1774"/>
                  </a:lnTo>
                  <a:lnTo>
                    <a:pt x="2064" y="1837"/>
                  </a:lnTo>
                  <a:lnTo>
                    <a:pt x="1975" y="1894"/>
                  </a:lnTo>
                  <a:lnTo>
                    <a:pt x="1881" y="1948"/>
                  </a:lnTo>
                  <a:lnTo>
                    <a:pt x="1787" y="1998"/>
                  </a:lnTo>
                  <a:lnTo>
                    <a:pt x="925" y="2420"/>
                  </a:lnTo>
                  <a:lnTo>
                    <a:pt x="894" y="2433"/>
                  </a:lnTo>
                  <a:lnTo>
                    <a:pt x="862" y="2441"/>
                  </a:lnTo>
                  <a:lnTo>
                    <a:pt x="829" y="2443"/>
                  </a:lnTo>
                  <a:lnTo>
                    <a:pt x="793" y="2440"/>
                  </a:lnTo>
                  <a:lnTo>
                    <a:pt x="758" y="2431"/>
                  </a:lnTo>
                  <a:lnTo>
                    <a:pt x="726" y="2417"/>
                  </a:lnTo>
                  <a:lnTo>
                    <a:pt x="696" y="2399"/>
                  </a:lnTo>
                  <a:lnTo>
                    <a:pt x="670" y="2376"/>
                  </a:lnTo>
                  <a:lnTo>
                    <a:pt x="649" y="2349"/>
                  </a:lnTo>
                  <a:lnTo>
                    <a:pt x="631" y="2319"/>
                  </a:lnTo>
                  <a:lnTo>
                    <a:pt x="618" y="2285"/>
                  </a:lnTo>
                  <a:lnTo>
                    <a:pt x="611" y="2251"/>
                  </a:lnTo>
                  <a:lnTo>
                    <a:pt x="571" y="2271"/>
                  </a:lnTo>
                  <a:lnTo>
                    <a:pt x="540" y="2283"/>
                  </a:lnTo>
                  <a:lnTo>
                    <a:pt x="508" y="2291"/>
                  </a:lnTo>
                  <a:lnTo>
                    <a:pt x="475" y="2293"/>
                  </a:lnTo>
                  <a:lnTo>
                    <a:pt x="440" y="2291"/>
                  </a:lnTo>
                  <a:lnTo>
                    <a:pt x="404" y="2282"/>
                  </a:lnTo>
                  <a:lnTo>
                    <a:pt x="371" y="2267"/>
                  </a:lnTo>
                  <a:lnTo>
                    <a:pt x="343" y="2249"/>
                  </a:lnTo>
                  <a:lnTo>
                    <a:pt x="317" y="2227"/>
                  </a:lnTo>
                  <a:lnTo>
                    <a:pt x="295" y="2200"/>
                  </a:lnTo>
                  <a:lnTo>
                    <a:pt x="278" y="2170"/>
                  </a:lnTo>
                  <a:lnTo>
                    <a:pt x="265" y="2139"/>
                  </a:lnTo>
                  <a:lnTo>
                    <a:pt x="257" y="2106"/>
                  </a:lnTo>
                  <a:lnTo>
                    <a:pt x="255" y="2073"/>
                  </a:lnTo>
                  <a:lnTo>
                    <a:pt x="221" y="2070"/>
                  </a:lnTo>
                  <a:lnTo>
                    <a:pt x="190" y="2061"/>
                  </a:lnTo>
                  <a:lnTo>
                    <a:pt x="158" y="2047"/>
                  </a:lnTo>
                  <a:lnTo>
                    <a:pt x="130" y="2029"/>
                  </a:lnTo>
                  <a:lnTo>
                    <a:pt x="105" y="2007"/>
                  </a:lnTo>
                  <a:lnTo>
                    <a:pt x="83" y="1981"/>
                  </a:lnTo>
                  <a:lnTo>
                    <a:pt x="65" y="1950"/>
                  </a:lnTo>
                  <a:lnTo>
                    <a:pt x="51" y="1918"/>
                  </a:lnTo>
                  <a:lnTo>
                    <a:pt x="45" y="1884"/>
                  </a:lnTo>
                  <a:lnTo>
                    <a:pt x="42" y="1850"/>
                  </a:lnTo>
                  <a:lnTo>
                    <a:pt x="46" y="1816"/>
                  </a:lnTo>
                  <a:lnTo>
                    <a:pt x="54" y="1785"/>
                  </a:lnTo>
                  <a:lnTo>
                    <a:pt x="66" y="1754"/>
                  </a:lnTo>
                  <a:lnTo>
                    <a:pt x="84" y="1726"/>
                  </a:lnTo>
                  <a:lnTo>
                    <a:pt x="59" y="1705"/>
                  </a:lnTo>
                  <a:lnTo>
                    <a:pt x="39" y="1679"/>
                  </a:lnTo>
                  <a:lnTo>
                    <a:pt x="22" y="1650"/>
                  </a:lnTo>
                  <a:lnTo>
                    <a:pt x="9" y="1617"/>
                  </a:lnTo>
                  <a:lnTo>
                    <a:pt x="1" y="1582"/>
                  </a:lnTo>
                  <a:lnTo>
                    <a:pt x="0" y="1548"/>
                  </a:lnTo>
                  <a:lnTo>
                    <a:pt x="3" y="1514"/>
                  </a:lnTo>
                  <a:lnTo>
                    <a:pt x="11" y="1482"/>
                  </a:lnTo>
                  <a:lnTo>
                    <a:pt x="24" y="1450"/>
                  </a:lnTo>
                  <a:lnTo>
                    <a:pt x="42" y="1421"/>
                  </a:lnTo>
                  <a:lnTo>
                    <a:pt x="65" y="1395"/>
                  </a:lnTo>
                  <a:lnTo>
                    <a:pt x="92" y="1372"/>
                  </a:lnTo>
                  <a:lnTo>
                    <a:pt x="122" y="1354"/>
                  </a:lnTo>
                  <a:lnTo>
                    <a:pt x="451" y="1193"/>
                  </a:lnTo>
                  <a:lnTo>
                    <a:pt x="470" y="1187"/>
                  </a:lnTo>
                  <a:lnTo>
                    <a:pt x="490" y="1186"/>
                  </a:lnTo>
                  <a:lnTo>
                    <a:pt x="508" y="1190"/>
                  </a:lnTo>
                  <a:lnTo>
                    <a:pt x="525" y="1199"/>
                  </a:lnTo>
                  <a:lnTo>
                    <a:pt x="540" y="1211"/>
                  </a:lnTo>
                  <a:lnTo>
                    <a:pt x="551" y="1228"/>
                  </a:lnTo>
                  <a:lnTo>
                    <a:pt x="558" y="1247"/>
                  </a:lnTo>
                  <a:lnTo>
                    <a:pt x="559" y="1266"/>
                  </a:lnTo>
                  <a:lnTo>
                    <a:pt x="556" y="1285"/>
                  </a:lnTo>
                  <a:lnTo>
                    <a:pt x="547" y="1302"/>
                  </a:lnTo>
                  <a:lnTo>
                    <a:pt x="534" y="1317"/>
                  </a:lnTo>
                  <a:lnTo>
                    <a:pt x="517" y="1328"/>
                  </a:lnTo>
                  <a:lnTo>
                    <a:pt x="189" y="1488"/>
                  </a:lnTo>
                  <a:lnTo>
                    <a:pt x="173" y="1500"/>
                  </a:lnTo>
                  <a:lnTo>
                    <a:pt x="162" y="1513"/>
                  </a:lnTo>
                  <a:lnTo>
                    <a:pt x="154" y="1529"/>
                  </a:lnTo>
                  <a:lnTo>
                    <a:pt x="149" y="1547"/>
                  </a:lnTo>
                  <a:lnTo>
                    <a:pt x="150" y="1565"/>
                  </a:lnTo>
                  <a:lnTo>
                    <a:pt x="156" y="1583"/>
                  </a:lnTo>
                  <a:lnTo>
                    <a:pt x="167" y="1599"/>
                  </a:lnTo>
                  <a:lnTo>
                    <a:pt x="181" y="1610"/>
                  </a:lnTo>
                  <a:lnTo>
                    <a:pt x="197" y="1618"/>
                  </a:lnTo>
                  <a:lnTo>
                    <a:pt x="215" y="1621"/>
                  </a:lnTo>
                  <a:lnTo>
                    <a:pt x="233" y="1620"/>
                  </a:lnTo>
                  <a:lnTo>
                    <a:pt x="251" y="1615"/>
                  </a:lnTo>
                  <a:lnTo>
                    <a:pt x="870" y="1311"/>
                  </a:lnTo>
                  <a:lnTo>
                    <a:pt x="889" y="1305"/>
                  </a:lnTo>
                  <a:lnTo>
                    <a:pt x="908" y="1304"/>
                  </a:lnTo>
                  <a:lnTo>
                    <a:pt x="927" y="1308"/>
                  </a:lnTo>
                  <a:lnTo>
                    <a:pt x="944" y="1316"/>
                  </a:lnTo>
                  <a:lnTo>
                    <a:pt x="959" y="1328"/>
                  </a:lnTo>
                  <a:lnTo>
                    <a:pt x="970" y="1345"/>
                  </a:lnTo>
                  <a:lnTo>
                    <a:pt x="977" y="1364"/>
                  </a:lnTo>
                  <a:lnTo>
                    <a:pt x="978" y="1384"/>
                  </a:lnTo>
                  <a:lnTo>
                    <a:pt x="973" y="1403"/>
                  </a:lnTo>
                  <a:lnTo>
                    <a:pt x="965" y="1420"/>
                  </a:lnTo>
                  <a:lnTo>
                    <a:pt x="953" y="1434"/>
                  </a:lnTo>
                  <a:lnTo>
                    <a:pt x="936" y="1446"/>
                  </a:lnTo>
                  <a:lnTo>
                    <a:pt x="538" y="1641"/>
                  </a:lnTo>
                  <a:lnTo>
                    <a:pt x="232" y="1790"/>
                  </a:lnTo>
                  <a:lnTo>
                    <a:pt x="217" y="1802"/>
                  </a:lnTo>
                  <a:lnTo>
                    <a:pt x="205" y="1815"/>
                  </a:lnTo>
                  <a:lnTo>
                    <a:pt x="195" y="1831"/>
                  </a:lnTo>
                  <a:lnTo>
                    <a:pt x="192" y="1849"/>
                  </a:lnTo>
                  <a:lnTo>
                    <a:pt x="193" y="1868"/>
                  </a:lnTo>
                  <a:lnTo>
                    <a:pt x="199" y="1885"/>
                  </a:lnTo>
                  <a:lnTo>
                    <a:pt x="210" y="1901"/>
                  </a:lnTo>
                  <a:lnTo>
                    <a:pt x="224" y="1912"/>
                  </a:lnTo>
                  <a:lnTo>
                    <a:pt x="239" y="1920"/>
                  </a:lnTo>
                  <a:lnTo>
                    <a:pt x="257" y="1923"/>
                  </a:lnTo>
                  <a:lnTo>
                    <a:pt x="275" y="1922"/>
                  </a:lnTo>
                  <a:lnTo>
                    <a:pt x="293" y="1917"/>
                  </a:lnTo>
                  <a:lnTo>
                    <a:pt x="1070" y="1537"/>
                  </a:lnTo>
                  <a:lnTo>
                    <a:pt x="1089" y="1530"/>
                  </a:lnTo>
                  <a:lnTo>
                    <a:pt x="1108" y="1529"/>
                  </a:lnTo>
                  <a:lnTo>
                    <a:pt x="1127" y="1533"/>
                  </a:lnTo>
                  <a:lnTo>
                    <a:pt x="1144" y="1541"/>
                  </a:lnTo>
                  <a:lnTo>
                    <a:pt x="1159" y="1554"/>
                  </a:lnTo>
                  <a:lnTo>
                    <a:pt x="1170" y="1571"/>
                  </a:lnTo>
                  <a:lnTo>
                    <a:pt x="1177" y="1590"/>
                  </a:lnTo>
                  <a:lnTo>
                    <a:pt x="1178" y="1609"/>
                  </a:lnTo>
                  <a:lnTo>
                    <a:pt x="1174" y="1628"/>
                  </a:lnTo>
                  <a:lnTo>
                    <a:pt x="1166" y="1645"/>
                  </a:lnTo>
                  <a:lnTo>
                    <a:pt x="1152" y="1660"/>
                  </a:lnTo>
                  <a:lnTo>
                    <a:pt x="1136" y="1671"/>
                  </a:lnTo>
                  <a:lnTo>
                    <a:pt x="444" y="2009"/>
                  </a:lnTo>
                  <a:lnTo>
                    <a:pt x="430" y="2020"/>
                  </a:lnTo>
                  <a:lnTo>
                    <a:pt x="417" y="2034"/>
                  </a:lnTo>
                  <a:lnTo>
                    <a:pt x="409" y="2050"/>
                  </a:lnTo>
                  <a:lnTo>
                    <a:pt x="405" y="2068"/>
                  </a:lnTo>
                  <a:lnTo>
                    <a:pt x="406" y="2087"/>
                  </a:lnTo>
                  <a:lnTo>
                    <a:pt x="412" y="2104"/>
                  </a:lnTo>
                  <a:lnTo>
                    <a:pt x="423" y="2120"/>
                  </a:lnTo>
                  <a:lnTo>
                    <a:pt x="436" y="2131"/>
                  </a:lnTo>
                  <a:lnTo>
                    <a:pt x="452" y="2140"/>
                  </a:lnTo>
                  <a:lnTo>
                    <a:pt x="470" y="2143"/>
                  </a:lnTo>
                  <a:lnTo>
                    <a:pt x="489" y="2142"/>
                  </a:lnTo>
                  <a:lnTo>
                    <a:pt x="506" y="2136"/>
                  </a:lnTo>
                  <a:lnTo>
                    <a:pt x="733" y="2025"/>
                  </a:lnTo>
                  <a:lnTo>
                    <a:pt x="1215" y="1788"/>
                  </a:lnTo>
                  <a:lnTo>
                    <a:pt x="1234" y="1783"/>
                  </a:lnTo>
                  <a:lnTo>
                    <a:pt x="1253" y="1781"/>
                  </a:lnTo>
                  <a:lnTo>
                    <a:pt x="1273" y="1785"/>
                  </a:lnTo>
                  <a:lnTo>
                    <a:pt x="1289" y="1794"/>
                  </a:lnTo>
                  <a:lnTo>
                    <a:pt x="1304" y="1806"/>
                  </a:lnTo>
                  <a:lnTo>
                    <a:pt x="1315" y="1823"/>
                  </a:lnTo>
                  <a:lnTo>
                    <a:pt x="1322" y="1842"/>
                  </a:lnTo>
                  <a:lnTo>
                    <a:pt x="1323" y="1861"/>
                  </a:lnTo>
                  <a:lnTo>
                    <a:pt x="1319" y="1881"/>
                  </a:lnTo>
                  <a:lnTo>
                    <a:pt x="1311" y="1897"/>
                  </a:lnTo>
                  <a:lnTo>
                    <a:pt x="1298" y="1912"/>
                  </a:lnTo>
                  <a:lnTo>
                    <a:pt x="1282" y="1923"/>
                  </a:lnTo>
                  <a:lnTo>
                    <a:pt x="800" y="2159"/>
                  </a:lnTo>
                  <a:lnTo>
                    <a:pt x="784" y="2169"/>
                  </a:lnTo>
                  <a:lnTo>
                    <a:pt x="772" y="2183"/>
                  </a:lnTo>
                  <a:lnTo>
                    <a:pt x="764" y="2200"/>
                  </a:lnTo>
                  <a:lnTo>
                    <a:pt x="760" y="2218"/>
                  </a:lnTo>
                  <a:lnTo>
                    <a:pt x="760" y="2236"/>
                  </a:lnTo>
                  <a:lnTo>
                    <a:pt x="767" y="2254"/>
                  </a:lnTo>
                  <a:lnTo>
                    <a:pt x="777" y="2268"/>
                  </a:lnTo>
                  <a:lnTo>
                    <a:pt x="791" y="2281"/>
                  </a:lnTo>
                  <a:lnTo>
                    <a:pt x="807" y="2289"/>
                  </a:lnTo>
                  <a:lnTo>
                    <a:pt x="826" y="2293"/>
                  </a:lnTo>
                  <a:lnTo>
                    <a:pt x="844" y="2292"/>
                  </a:lnTo>
                  <a:lnTo>
                    <a:pt x="861" y="2286"/>
                  </a:lnTo>
                  <a:lnTo>
                    <a:pt x="1723" y="1863"/>
                  </a:lnTo>
                  <a:lnTo>
                    <a:pt x="1811" y="1817"/>
                  </a:lnTo>
                  <a:lnTo>
                    <a:pt x="1897" y="1767"/>
                  </a:lnTo>
                  <a:lnTo>
                    <a:pt x="1980" y="1713"/>
                  </a:lnTo>
                  <a:lnTo>
                    <a:pt x="2062" y="1654"/>
                  </a:lnTo>
                  <a:lnTo>
                    <a:pt x="2139" y="1592"/>
                  </a:lnTo>
                  <a:lnTo>
                    <a:pt x="2215" y="1527"/>
                  </a:lnTo>
                  <a:lnTo>
                    <a:pt x="2373" y="1380"/>
                  </a:lnTo>
                  <a:lnTo>
                    <a:pt x="1860" y="329"/>
                  </a:lnTo>
                  <a:lnTo>
                    <a:pt x="1853" y="309"/>
                  </a:lnTo>
                  <a:lnTo>
                    <a:pt x="1852" y="290"/>
                  </a:lnTo>
                  <a:lnTo>
                    <a:pt x="1856" y="271"/>
                  </a:lnTo>
                  <a:lnTo>
                    <a:pt x="1865" y="254"/>
                  </a:lnTo>
                  <a:lnTo>
                    <a:pt x="1877" y="240"/>
                  </a:lnTo>
                  <a:lnTo>
                    <a:pt x="1894" y="228"/>
                  </a:lnTo>
                  <a:lnTo>
                    <a:pt x="2344" y="7"/>
                  </a:lnTo>
                  <a:lnTo>
                    <a:pt x="2363" y="1"/>
                  </a:lnTo>
                  <a:lnTo>
                    <a:pt x="2382"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330077" y="3022640"/>
            <a:ext cx="579382" cy="609043"/>
            <a:chOff x="6553200" y="5480051"/>
            <a:chExt cx="1001713" cy="1004887"/>
          </a:xfrm>
          <a:solidFill>
            <a:schemeClr val="bg1"/>
          </a:solidFill>
        </p:grpSpPr>
        <p:sp>
          <p:nvSpPr>
            <p:cNvPr id="41" name="Freeform 50"/>
            <p:cNvSpPr>
              <a:spLocks/>
            </p:cNvSpPr>
            <p:nvPr/>
          </p:nvSpPr>
          <p:spPr bwMode="auto">
            <a:xfrm>
              <a:off x="6553200" y="6169026"/>
              <a:ext cx="279400" cy="315912"/>
            </a:xfrm>
            <a:custGeom>
              <a:avLst/>
              <a:gdLst>
                <a:gd name="T0" fmla="*/ 0 w 571"/>
                <a:gd name="T1" fmla="*/ 546 h 645"/>
                <a:gd name="T2" fmla="*/ 11 w 571"/>
                <a:gd name="T3" fmla="*/ 508 h 645"/>
                <a:gd name="T4" fmla="*/ 40 w 571"/>
                <a:gd name="T5" fmla="*/ 378 h 645"/>
                <a:gd name="T6" fmla="*/ 79 w 571"/>
                <a:gd name="T7" fmla="*/ 342 h 645"/>
                <a:gd name="T8" fmla="*/ 206 w 571"/>
                <a:gd name="T9" fmla="*/ 318 h 645"/>
                <a:gd name="T10" fmla="*/ 232 w 571"/>
                <a:gd name="T11" fmla="*/ 312 h 645"/>
                <a:gd name="T12" fmla="*/ 189 w 571"/>
                <a:gd name="T13" fmla="*/ 253 h 645"/>
                <a:gd name="T14" fmla="*/ 178 w 571"/>
                <a:gd name="T15" fmla="*/ 234 h 645"/>
                <a:gd name="T16" fmla="*/ 165 w 571"/>
                <a:gd name="T17" fmla="*/ 213 h 645"/>
                <a:gd name="T18" fmla="*/ 148 w 571"/>
                <a:gd name="T19" fmla="*/ 170 h 645"/>
                <a:gd name="T20" fmla="*/ 159 w 571"/>
                <a:gd name="T21" fmla="*/ 149 h 645"/>
                <a:gd name="T22" fmla="*/ 176 w 571"/>
                <a:gd name="T23" fmla="*/ 68 h 645"/>
                <a:gd name="T24" fmla="*/ 272 w 571"/>
                <a:gd name="T25" fmla="*/ 2 h 645"/>
                <a:gd name="T26" fmla="*/ 333 w 571"/>
                <a:gd name="T27" fmla="*/ 8 h 645"/>
                <a:gd name="T28" fmla="*/ 396 w 571"/>
                <a:gd name="T29" fmla="*/ 76 h 645"/>
                <a:gd name="T30" fmla="*/ 408 w 571"/>
                <a:gd name="T31" fmla="*/ 150 h 645"/>
                <a:gd name="T32" fmla="*/ 420 w 571"/>
                <a:gd name="T33" fmla="*/ 165 h 645"/>
                <a:gd name="T34" fmla="*/ 404 w 571"/>
                <a:gd name="T35" fmla="*/ 212 h 645"/>
                <a:gd name="T36" fmla="*/ 393 w 571"/>
                <a:gd name="T37" fmla="*/ 229 h 645"/>
                <a:gd name="T38" fmla="*/ 338 w 571"/>
                <a:gd name="T39" fmla="*/ 306 h 645"/>
                <a:gd name="T40" fmla="*/ 334 w 571"/>
                <a:gd name="T41" fmla="*/ 312 h 645"/>
                <a:gd name="T42" fmla="*/ 487 w 571"/>
                <a:gd name="T43" fmla="*/ 342 h 645"/>
                <a:gd name="T44" fmla="*/ 529 w 571"/>
                <a:gd name="T45" fmla="*/ 381 h 645"/>
                <a:gd name="T46" fmla="*/ 571 w 571"/>
                <a:gd name="T47" fmla="*/ 563 h 645"/>
                <a:gd name="T48" fmla="*/ 546 w 571"/>
                <a:gd name="T49" fmla="*/ 573 h 645"/>
                <a:gd name="T50" fmla="*/ 458 w 571"/>
                <a:gd name="T51" fmla="*/ 613 h 645"/>
                <a:gd name="T52" fmla="*/ 391 w 571"/>
                <a:gd name="T53" fmla="*/ 634 h 645"/>
                <a:gd name="T54" fmla="*/ 235 w 571"/>
                <a:gd name="T55" fmla="*/ 641 h 645"/>
                <a:gd name="T56" fmla="*/ 115 w 571"/>
                <a:gd name="T57" fmla="*/ 615 h 645"/>
                <a:gd name="T58" fmla="*/ 86 w 571"/>
                <a:gd name="T59" fmla="*/ 598 h 645"/>
                <a:gd name="T60" fmla="*/ 42 w 571"/>
                <a:gd name="T61" fmla="*/ 579 h 645"/>
                <a:gd name="T62" fmla="*/ 0 w 571"/>
                <a:gd name="T63" fmla="*/ 566 h 645"/>
                <a:gd name="T64" fmla="*/ 0 w 571"/>
                <a:gd name="T65" fmla="*/ 546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1" h="645">
                  <a:moveTo>
                    <a:pt x="0" y="546"/>
                  </a:moveTo>
                  <a:cubicBezTo>
                    <a:pt x="4" y="533"/>
                    <a:pt x="8" y="521"/>
                    <a:pt x="11" y="508"/>
                  </a:cubicBezTo>
                  <a:cubicBezTo>
                    <a:pt x="21" y="465"/>
                    <a:pt x="31" y="421"/>
                    <a:pt x="40" y="378"/>
                  </a:cubicBezTo>
                  <a:cubicBezTo>
                    <a:pt x="45" y="357"/>
                    <a:pt x="59" y="346"/>
                    <a:pt x="79" y="342"/>
                  </a:cubicBezTo>
                  <a:cubicBezTo>
                    <a:pt x="121" y="333"/>
                    <a:pt x="163" y="326"/>
                    <a:pt x="206" y="318"/>
                  </a:cubicBezTo>
                  <a:cubicBezTo>
                    <a:pt x="215" y="316"/>
                    <a:pt x="224" y="314"/>
                    <a:pt x="232" y="312"/>
                  </a:cubicBezTo>
                  <a:cubicBezTo>
                    <a:pt x="218" y="293"/>
                    <a:pt x="203" y="273"/>
                    <a:pt x="189" y="253"/>
                  </a:cubicBezTo>
                  <a:cubicBezTo>
                    <a:pt x="185" y="247"/>
                    <a:pt x="182" y="241"/>
                    <a:pt x="178" y="234"/>
                  </a:cubicBezTo>
                  <a:cubicBezTo>
                    <a:pt x="174" y="227"/>
                    <a:pt x="170" y="219"/>
                    <a:pt x="165" y="213"/>
                  </a:cubicBezTo>
                  <a:cubicBezTo>
                    <a:pt x="155" y="200"/>
                    <a:pt x="151" y="186"/>
                    <a:pt x="148" y="170"/>
                  </a:cubicBezTo>
                  <a:cubicBezTo>
                    <a:pt x="152" y="163"/>
                    <a:pt x="155" y="156"/>
                    <a:pt x="159" y="149"/>
                  </a:cubicBezTo>
                  <a:cubicBezTo>
                    <a:pt x="161" y="121"/>
                    <a:pt x="165" y="94"/>
                    <a:pt x="176" y="68"/>
                  </a:cubicBezTo>
                  <a:cubicBezTo>
                    <a:pt x="191" y="29"/>
                    <a:pt x="229" y="2"/>
                    <a:pt x="272" y="2"/>
                  </a:cubicBezTo>
                  <a:cubicBezTo>
                    <a:pt x="292" y="1"/>
                    <a:pt x="313" y="0"/>
                    <a:pt x="333" y="8"/>
                  </a:cubicBezTo>
                  <a:cubicBezTo>
                    <a:pt x="364" y="21"/>
                    <a:pt x="385" y="44"/>
                    <a:pt x="396" y="76"/>
                  </a:cubicBezTo>
                  <a:cubicBezTo>
                    <a:pt x="405" y="100"/>
                    <a:pt x="410" y="124"/>
                    <a:pt x="408" y="150"/>
                  </a:cubicBezTo>
                  <a:cubicBezTo>
                    <a:pt x="412" y="155"/>
                    <a:pt x="416" y="160"/>
                    <a:pt x="420" y="165"/>
                  </a:cubicBezTo>
                  <a:cubicBezTo>
                    <a:pt x="421" y="183"/>
                    <a:pt x="416" y="199"/>
                    <a:pt x="404" y="212"/>
                  </a:cubicBezTo>
                  <a:cubicBezTo>
                    <a:pt x="399" y="217"/>
                    <a:pt x="395" y="223"/>
                    <a:pt x="393" y="229"/>
                  </a:cubicBezTo>
                  <a:cubicBezTo>
                    <a:pt x="379" y="258"/>
                    <a:pt x="362" y="285"/>
                    <a:pt x="338" y="306"/>
                  </a:cubicBezTo>
                  <a:cubicBezTo>
                    <a:pt x="336" y="308"/>
                    <a:pt x="336" y="310"/>
                    <a:pt x="334" y="312"/>
                  </a:cubicBezTo>
                  <a:cubicBezTo>
                    <a:pt x="386" y="322"/>
                    <a:pt x="436" y="332"/>
                    <a:pt x="487" y="342"/>
                  </a:cubicBezTo>
                  <a:cubicBezTo>
                    <a:pt x="509" y="346"/>
                    <a:pt x="523" y="357"/>
                    <a:pt x="529" y="381"/>
                  </a:cubicBezTo>
                  <a:cubicBezTo>
                    <a:pt x="542" y="441"/>
                    <a:pt x="557" y="502"/>
                    <a:pt x="571" y="563"/>
                  </a:cubicBezTo>
                  <a:cubicBezTo>
                    <a:pt x="562" y="567"/>
                    <a:pt x="554" y="570"/>
                    <a:pt x="546" y="573"/>
                  </a:cubicBezTo>
                  <a:cubicBezTo>
                    <a:pt x="516" y="584"/>
                    <a:pt x="485" y="595"/>
                    <a:pt x="458" y="613"/>
                  </a:cubicBezTo>
                  <a:cubicBezTo>
                    <a:pt x="438" y="625"/>
                    <a:pt x="414" y="629"/>
                    <a:pt x="391" y="634"/>
                  </a:cubicBezTo>
                  <a:cubicBezTo>
                    <a:pt x="340" y="645"/>
                    <a:pt x="287" y="644"/>
                    <a:pt x="235" y="641"/>
                  </a:cubicBezTo>
                  <a:cubicBezTo>
                    <a:pt x="194" y="639"/>
                    <a:pt x="153" y="631"/>
                    <a:pt x="115" y="615"/>
                  </a:cubicBezTo>
                  <a:cubicBezTo>
                    <a:pt x="104" y="610"/>
                    <a:pt x="96" y="603"/>
                    <a:pt x="86" y="598"/>
                  </a:cubicBezTo>
                  <a:cubicBezTo>
                    <a:pt x="71" y="591"/>
                    <a:pt x="57" y="585"/>
                    <a:pt x="42" y="579"/>
                  </a:cubicBezTo>
                  <a:cubicBezTo>
                    <a:pt x="28" y="574"/>
                    <a:pt x="14" y="570"/>
                    <a:pt x="0" y="566"/>
                  </a:cubicBezTo>
                  <a:cubicBezTo>
                    <a:pt x="0" y="559"/>
                    <a:pt x="0" y="552"/>
                    <a:pt x="0" y="5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52"/>
            <p:cNvSpPr>
              <a:spLocks/>
            </p:cNvSpPr>
            <p:nvPr/>
          </p:nvSpPr>
          <p:spPr bwMode="auto">
            <a:xfrm>
              <a:off x="6915150" y="6169026"/>
              <a:ext cx="277813" cy="314325"/>
            </a:xfrm>
            <a:custGeom>
              <a:avLst/>
              <a:gdLst>
                <a:gd name="T0" fmla="*/ 235 w 568"/>
                <a:gd name="T1" fmla="*/ 312 h 644"/>
                <a:gd name="T2" fmla="*/ 146 w 568"/>
                <a:gd name="T3" fmla="*/ 175 h 644"/>
                <a:gd name="T4" fmla="*/ 158 w 568"/>
                <a:gd name="T5" fmla="*/ 151 h 644"/>
                <a:gd name="T6" fmla="*/ 156 w 568"/>
                <a:gd name="T7" fmla="*/ 150 h 644"/>
                <a:gd name="T8" fmla="*/ 172 w 568"/>
                <a:gd name="T9" fmla="*/ 77 h 644"/>
                <a:gd name="T10" fmla="*/ 278 w 568"/>
                <a:gd name="T11" fmla="*/ 1 h 644"/>
                <a:gd name="T12" fmla="*/ 334 w 568"/>
                <a:gd name="T13" fmla="*/ 9 h 644"/>
                <a:gd name="T14" fmla="*/ 395 w 568"/>
                <a:gd name="T15" fmla="*/ 74 h 644"/>
                <a:gd name="T16" fmla="*/ 408 w 568"/>
                <a:gd name="T17" fmla="*/ 148 h 644"/>
                <a:gd name="T18" fmla="*/ 420 w 568"/>
                <a:gd name="T19" fmla="*/ 171 h 644"/>
                <a:gd name="T20" fmla="*/ 398 w 568"/>
                <a:gd name="T21" fmla="*/ 218 h 644"/>
                <a:gd name="T22" fmla="*/ 394 w 568"/>
                <a:gd name="T23" fmla="*/ 224 h 644"/>
                <a:gd name="T24" fmla="*/ 332 w 568"/>
                <a:gd name="T25" fmla="*/ 312 h 644"/>
                <a:gd name="T26" fmla="*/ 425 w 568"/>
                <a:gd name="T27" fmla="*/ 330 h 644"/>
                <a:gd name="T28" fmla="*/ 490 w 568"/>
                <a:gd name="T29" fmla="*/ 342 h 644"/>
                <a:gd name="T30" fmla="*/ 529 w 568"/>
                <a:gd name="T31" fmla="*/ 380 h 644"/>
                <a:gd name="T32" fmla="*/ 567 w 568"/>
                <a:gd name="T33" fmla="*/ 549 h 644"/>
                <a:gd name="T34" fmla="*/ 567 w 568"/>
                <a:gd name="T35" fmla="*/ 564 h 644"/>
                <a:gd name="T36" fmla="*/ 519 w 568"/>
                <a:gd name="T37" fmla="*/ 583 h 644"/>
                <a:gd name="T38" fmla="*/ 473 w 568"/>
                <a:gd name="T39" fmla="*/ 605 h 644"/>
                <a:gd name="T40" fmla="*/ 390 w 568"/>
                <a:gd name="T41" fmla="*/ 634 h 644"/>
                <a:gd name="T42" fmla="*/ 236 w 568"/>
                <a:gd name="T43" fmla="*/ 641 h 644"/>
                <a:gd name="T44" fmla="*/ 110 w 568"/>
                <a:gd name="T45" fmla="*/ 612 h 644"/>
                <a:gd name="T46" fmla="*/ 8 w 568"/>
                <a:gd name="T47" fmla="*/ 568 h 644"/>
                <a:gd name="T48" fmla="*/ 0 w 568"/>
                <a:gd name="T49" fmla="*/ 563 h 644"/>
                <a:gd name="T50" fmla="*/ 5 w 568"/>
                <a:gd name="T51" fmla="*/ 530 h 644"/>
                <a:gd name="T52" fmla="*/ 39 w 568"/>
                <a:gd name="T53" fmla="*/ 381 h 644"/>
                <a:gd name="T54" fmla="*/ 79 w 568"/>
                <a:gd name="T55" fmla="*/ 342 h 644"/>
                <a:gd name="T56" fmla="*/ 204 w 568"/>
                <a:gd name="T57" fmla="*/ 318 h 644"/>
                <a:gd name="T58" fmla="*/ 235 w 568"/>
                <a:gd name="T59" fmla="*/ 3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8" h="644">
                  <a:moveTo>
                    <a:pt x="235" y="312"/>
                  </a:moveTo>
                  <a:cubicBezTo>
                    <a:pt x="194" y="272"/>
                    <a:pt x="171" y="224"/>
                    <a:pt x="146" y="175"/>
                  </a:cubicBezTo>
                  <a:cubicBezTo>
                    <a:pt x="151" y="166"/>
                    <a:pt x="154" y="158"/>
                    <a:pt x="158" y="151"/>
                  </a:cubicBezTo>
                  <a:cubicBezTo>
                    <a:pt x="158" y="151"/>
                    <a:pt x="157" y="150"/>
                    <a:pt x="156" y="150"/>
                  </a:cubicBezTo>
                  <a:cubicBezTo>
                    <a:pt x="161" y="126"/>
                    <a:pt x="164" y="101"/>
                    <a:pt x="172" y="77"/>
                  </a:cubicBezTo>
                  <a:cubicBezTo>
                    <a:pt x="186" y="32"/>
                    <a:pt x="225" y="0"/>
                    <a:pt x="278" y="1"/>
                  </a:cubicBezTo>
                  <a:cubicBezTo>
                    <a:pt x="297" y="2"/>
                    <a:pt x="316" y="1"/>
                    <a:pt x="334" y="9"/>
                  </a:cubicBezTo>
                  <a:cubicBezTo>
                    <a:pt x="365" y="22"/>
                    <a:pt x="384" y="45"/>
                    <a:pt x="395" y="74"/>
                  </a:cubicBezTo>
                  <a:cubicBezTo>
                    <a:pt x="405" y="98"/>
                    <a:pt x="408" y="123"/>
                    <a:pt x="408" y="148"/>
                  </a:cubicBezTo>
                  <a:cubicBezTo>
                    <a:pt x="412" y="156"/>
                    <a:pt x="416" y="163"/>
                    <a:pt x="420" y="171"/>
                  </a:cubicBezTo>
                  <a:cubicBezTo>
                    <a:pt x="417" y="189"/>
                    <a:pt x="411" y="205"/>
                    <a:pt x="398" y="218"/>
                  </a:cubicBezTo>
                  <a:cubicBezTo>
                    <a:pt x="396" y="219"/>
                    <a:pt x="394" y="222"/>
                    <a:pt x="394" y="224"/>
                  </a:cubicBezTo>
                  <a:cubicBezTo>
                    <a:pt x="382" y="258"/>
                    <a:pt x="359" y="285"/>
                    <a:pt x="332" y="312"/>
                  </a:cubicBezTo>
                  <a:cubicBezTo>
                    <a:pt x="365" y="318"/>
                    <a:pt x="395" y="324"/>
                    <a:pt x="425" y="330"/>
                  </a:cubicBezTo>
                  <a:cubicBezTo>
                    <a:pt x="447" y="334"/>
                    <a:pt x="468" y="337"/>
                    <a:pt x="490" y="342"/>
                  </a:cubicBezTo>
                  <a:cubicBezTo>
                    <a:pt x="509" y="347"/>
                    <a:pt x="524" y="358"/>
                    <a:pt x="529" y="380"/>
                  </a:cubicBezTo>
                  <a:cubicBezTo>
                    <a:pt x="541" y="437"/>
                    <a:pt x="554" y="493"/>
                    <a:pt x="567" y="549"/>
                  </a:cubicBezTo>
                  <a:cubicBezTo>
                    <a:pt x="568" y="553"/>
                    <a:pt x="567" y="558"/>
                    <a:pt x="567" y="564"/>
                  </a:cubicBezTo>
                  <a:cubicBezTo>
                    <a:pt x="551" y="570"/>
                    <a:pt x="535" y="577"/>
                    <a:pt x="519" y="583"/>
                  </a:cubicBezTo>
                  <a:cubicBezTo>
                    <a:pt x="503" y="589"/>
                    <a:pt x="487" y="595"/>
                    <a:pt x="473" y="605"/>
                  </a:cubicBezTo>
                  <a:cubicBezTo>
                    <a:pt x="448" y="621"/>
                    <a:pt x="419" y="628"/>
                    <a:pt x="390" y="634"/>
                  </a:cubicBezTo>
                  <a:cubicBezTo>
                    <a:pt x="339" y="644"/>
                    <a:pt x="287" y="644"/>
                    <a:pt x="236" y="641"/>
                  </a:cubicBezTo>
                  <a:cubicBezTo>
                    <a:pt x="193" y="639"/>
                    <a:pt x="149" y="633"/>
                    <a:pt x="110" y="612"/>
                  </a:cubicBezTo>
                  <a:cubicBezTo>
                    <a:pt x="77" y="595"/>
                    <a:pt x="44" y="580"/>
                    <a:pt x="8" y="568"/>
                  </a:cubicBezTo>
                  <a:cubicBezTo>
                    <a:pt x="6" y="567"/>
                    <a:pt x="4" y="565"/>
                    <a:pt x="0" y="563"/>
                  </a:cubicBezTo>
                  <a:cubicBezTo>
                    <a:pt x="1" y="552"/>
                    <a:pt x="2" y="541"/>
                    <a:pt x="5" y="530"/>
                  </a:cubicBezTo>
                  <a:cubicBezTo>
                    <a:pt x="16" y="481"/>
                    <a:pt x="28" y="431"/>
                    <a:pt x="39" y="381"/>
                  </a:cubicBezTo>
                  <a:cubicBezTo>
                    <a:pt x="44" y="358"/>
                    <a:pt x="58" y="347"/>
                    <a:pt x="79" y="342"/>
                  </a:cubicBezTo>
                  <a:cubicBezTo>
                    <a:pt x="120" y="333"/>
                    <a:pt x="162" y="326"/>
                    <a:pt x="204" y="318"/>
                  </a:cubicBezTo>
                  <a:cubicBezTo>
                    <a:pt x="213" y="316"/>
                    <a:pt x="223" y="314"/>
                    <a:pt x="235"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53"/>
            <p:cNvSpPr>
              <a:spLocks/>
            </p:cNvSpPr>
            <p:nvPr/>
          </p:nvSpPr>
          <p:spPr bwMode="auto">
            <a:xfrm>
              <a:off x="7275513" y="6167438"/>
              <a:ext cx="279400" cy="317500"/>
            </a:xfrm>
            <a:custGeom>
              <a:avLst/>
              <a:gdLst>
                <a:gd name="T0" fmla="*/ 334 w 572"/>
                <a:gd name="T1" fmla="*/ 315 h 648"/>
                <a:gd name="T2" fmla="*/ 486 w 572"/>
                <a:gd name="T3" fmla="*/ 344 h 648"/>
                <a:gd name="T4" fmla="*/ 531 w 572"/>
                <a:gd name="T5" fmla="*/ 387 h 648"/>
                <a:gd name="T6" fmla="*/ 564 w 572"/>
                <a:gd name="T7" fmla="*/ 531 h 648"/>
                <a:gd name="T8" fmla="*/ 572 w 572"/>
                <a:gd name="T9" fmla="*/ 566 h 648"/>
                <a:gd name="T10" fmla="*/ 516 w 572"/>
                <a:gd name="T11" fmla="*/ 588 h 648"/>
                <a:gd name="T12" fmla="*/ 475 w 572"/>
                <a:gd name="T13" fmla="*/ 607 h 648"/>
                <a:gd name="T14" fmla="*/ 411 w 572"/>
                <a:gd name="T15" fmla="*/ 632 h 648"/>
                <a:gd name="T16" fmla="*/ 236 w 572"/>
                <a:gd name="T17" fmla="*/ 644 h 648"/>
                <a:gd name="T18" fmla="*/ 108 w 572"/>
                <a:gd name="T19" fmla="*/ 613 h 648"/>
                <a:gd name="T20" fmla="*/ 8 w 572"/>
                <a:gd name="T21" fmla="*/ 570 h 648"/>
                <a:gd name="T22" fmla="*/ 0 w 572"/>
                <a:gd name="T23" fmla="*/ 566 h 648"/>
                <a:gd name="T24" fmla="*/ 28 w 572"/>
                <a:gd name="T25" fmla="*/ 444 h 648"/>
                <a:gd name="T26" fmla="*/ 42 w 572"/>
                <a:gd name="T27" fmla="*/ 384 h 648"/>
                <a:gd name="T28" fmla="*/ 84 w 572"/>
                <a:gd name="T29" fmla="*/ 345 h 648"/>
                <a:gd name="T30" fmla="*/ 237 w 572"/>
                <a:gd name="T31" fmla="*/ 315 h 648"/>
                <a:gd name="T32" fmla="*/ 207 w 572"/>
                <a:gd name="T33" fmla="*/ 281 h 648"/>
                <a:gd name="T34" fmla="*/ 180 w 572"/>
                <a:gd name="T35" fmla="*/ 235 h 648"/>
                <a:gd name="T36" fmla="*/ 167 w 572"/>
                <a:gd name="T37" fmla="*/ 215 h 648"/>
                <a:gd name="T38" fmla="*/ 151 w 572"/>
                <a:gd name="T39" fmla="*/ 170 h 648"/>
                <a:gd name="T40" fmla="*/ 161 w 572"/>
                <a:gd name="T41" fmla="*/ 155 h 648"/>
                <a:gd name="T42" fmla="*/ 167 w 572"/>
                <a:gd name="T43" fmla="*/ 106 h 648"/>
                <a:gd name="T44" fmla="*/ 205 w 572"/>
                <a:gd name="T45" fmla="*/ 32 h 648"/>
                <a:gd name="T46" fmla="*/ 255 w 572"/>
                <a:gd name="T47" fmla="*/ 7 h 648"/>
                <a:gd name="T48" fmla="*/ 375 w 572"/>
                <a:gd name="T49" fmla="*/ 39 h 648"/>
                <a:gd name="T50" fmla="*/ 406 w 572"/>
                <a:gd name="T51" fmla="*/ 107 h 648"/>
                <a:gd name="T52" fmla="*/ 412 w 572"/>
                <a:gd name="T53" fmla="*/ 154 h 648"/>
                <a:gd name="T54" fmla="*/ 422 w 572"/>
                <a:gd name="T55" fmla="*/ 172 h 648"/>
                <a:gd name="T56" fmla="*/ 399 w 572"/>
                <a:gd name="T57" fmla="*/ 223 h 648"/>
                <a:gd name="T58" fmla="*/ 386 w 572"/>
                <a:gd name="T59" fmla="*/ 248 h 648"/>
                <a:gd name="T60" fmla="*/ 334 w 572"/>
                <a:gd name="T61" fmla="*/ 3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2" h="648">
                  <a:moveTo>
                    <a:pt x="334" y="315"/>
                  </a:moveTo>
                  <a:cubicBezTo>
                    <a:pt x="387" y="325"/>
                    <a:pt x="437" y="336"/>
                    <a:pt x="486" y="344"/>
                  </a:cubicBezTo>
                  <a:cubicBezTo>
                    <a:pt x="512" y="349"/>
                    <a:pt x="526" y="362"/>
                    <a:pt x="531" y="387"/>
                  </a:cubicBezTo>
                  <a:cubicBezTo>
                    <a:pt x="542" y="435"/>
                    <a:pt x="553" y="483"/>
                    <a:pt x="564" y="531"/>
                  </a:cubicBezTo>
                  <a:cubicBezTo>
                    <a:pt x="567" y="542"/>
                    <a:pt x="569" y="554"/>
                    <a:pt x="572" y="566"/>
                  </a:cubicBezTo>
                  <a:cubicBezTo>
                    <a:pt x="552" y="574"/>
                    <a:pt x="534" y="581"/>
                    <a:pt x="516" y="588"/>
                  </a:cubicBezTo>
                  <a:cubicBezTo>
                    <a:pt x="502" y="592"/>
                    <a:pt x="489" y="600"/>
                    <a:pt x="475" y="607"/>
                  </a:cubicBezTo>
                  <a:cubicBezTo>
                    <a:pt x="455" y="618"/>
                    <a:pt x="433" y="626"/>
                    <a:pt x="411" y="632"/>
                  </a:cubicBezTo>
                  <a:cubicBezTo>
                    <a:pt x="353" y="648"/>
                    <a:pt x="295" y="648"/>
                    <a:pt x="236" y="644"/>
                  </a:cubicBezTo>
                  <a:cubicBezTo>
                    <a:pt x="192" y="641"/>
                    <a:pt x="147" y="637"/>
                    <a:pt x="108" y="613"/>
                  </a:cubicBezTo>
                  <a:cubicBezTo>
                    <a:pt x="76" y="593"/>
                    <a:pt x="41" y="583"/>
                    <a:pt x="8" y="570"/>
                  </a:cubicBezTo>
                  <a:cubicBezTo>
                    <a:pt x="5" y="569"/>
                    <a:pt x="3" y="567"/>
                    <a:pt x="0" y="566"/>
                  </a:cubicBezTo>
                  <a:cubicBezTo>
                    <a:pt x="9" y="525"/>
                    <a:pt x="18" y="484"/>
                    <a:pt x="28" y="444"/>
                  </a:cubicBezTo>
                  <a:cubicBezTo>
                    <a:pt x="32" y="424"/>
                    <a:pt x="38" y="404"/>
                    <a:pt x="42" y="384"/>
                  </a:cubicBezTo>
                  <a:cubicBezTo>
                    <a:pt x="47" y="360"/>
                    <a:pt x="62" y="349"/>
                    <a:pt x="84" y="345"/>
                  </a:cubicBezTo>
                  <a:cubicBezTo>
                    <a:pt x="135" y="335"/>
                    <a:pt x="185" y="325"/>
                    <a:pt x="237" y="315"/>
                  </a:cubicBezTo>
                  <a:cubicBezTo>
                    <a:pt x="227" y="303"/>
                    <a:pt x="216" y="293"/>
                    <a:pt x="207" y="281"/>
                  </a:cubicBezTo>
                  <a:cubicBezTo>
                    <a:pt x="197" y="267"/>
                    <a:pt x="189" y="251"/>
                    <a:pt x="180" y="235"/>
                  </a:cubicBezTo>
                  <a:cubicBezTo>
                    <a:pt x="176" y="228"/>
                    <a:pt x="172" y="221"/>
                    <a:pt x="167" y="215"/>
                  </a:cubicBezTo>
                  <a:cubicBezTo>
                    <a:pt x="155" y="202"/>
                    <a:pt x="151" y="187"/>
                    <a:pt x="151" y="170"/>
                  </a:cubicBezTo>
                  <a:cubicBezTo>
                    <a:pt x="155" y="164"/>
                    <a:pt x="158" y="158"/>
                    <a:pt x="161" y="155"/>
                  </a:cubicBezTo>
                  <a:cubicBezTo>
                    <a:pt x="163" y="137"/>
                    <a:pt x="164" y="121"/>
                    <a:pt x="167" y="106"/>
                  </a:cubicBezTo>
                  <a:cubicBezTo>
                    <a:pt x="172" y="77"/>
                    <a:pt x="183" y="53"/>
                    <a:pt x="205" y="32"/>
                  </a:cubicBezTo>
                  <a:cubicBezTo>
                    <a:pt x="219" y="19"/>
                    <a:pt x="236" y="10"/>
                    <a:pt x="255" y="7"/>
                  </a:cubicBezTo>
                  <a:cubicBezTo>
                    <a:pt x="300" y="0"/>
                    <a:pt x="342" y="3"/>
                    <a:pt x="375" y="39"/>
                  </a:cubicBezTo>
                  <a:cubicBezTo>
                    <a:pt x="393" y="58"/>
                    <a:pt x="401" y="82"/>
                    <a:pt x="406" y="107"/>
                  </a:cubicBezTo>
                  <a:cubicBezTo>
                    <a:pt x="409" y="122"/>
                    <a:pt x="410" y="137"/>
                    <a:pt x="412" y="154"/>
                  </a:cubicBezTo>
                  <a:cubicBezTo>
                    <a:pt x="415" y="159"/>
                    <a:pt x="419" y="166"/>
                    <a:pt x="422" y="172"/>
                  </a:cubicBezTo>
                  <a:cubicBezTo>
                    <a:pt x="419" y="192"/>
                    <a:pt x="413" y="209"/>
                    <a:pt x="399" y="223"/>
                  </a:cubicBezTo>
                  <a:cubicBezTo>
                    <a:pt x="393" y="230"/>
                    <a:pt x="391" y="239"/>
                    <a:pt x="386" y="248"/>
                  </a:cubicBezTo>
                  <a:cubicBezTo>
                    <a:pt x="373" y="271"/>
                    <a:pt x="359" y="295"/>
                    <a:pt x="334"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p:cNvGrpSpPr/>
            <p:nvPr/>
          </p:nvGrpSpPr>
          <p:grpSpPr>
            <a:xfrm>
              <a:off x="6845300" y="5480051"/>
              <a:ext cx="417513" cy="473075"/>
              <a:chOff x="6845300" y="5480051"/>
              <a:chExt cx="417513" cy="473075"/>
            </a:xfrm>
            <a:grpFill/>
          </p:grpSpPr>
          <p:sp>
            <p:nvSpPr>
              <p:cNvPr id="46" name="Freeform 51"/>
              <p:cNvSpPr>
                <a:spLocks/>
              </p:cNvSpPr>
              <p:nvPr/>
            </p:nvSpPr>
            <p:spPr bwMode="auto">
              <a:xfrm>
                <a:off x="6845300" y="5711826"/>
                <a:ext cx="417513" cy="241300"/>
              </a:xfrm>
              <a:custGeom>
                <a:avLst/>
                <a:gdLst>
                  <a:gd name="T0" fmla="*/ 0 w 856"/>
                  <a:gd name="T1" fmla="*/ 373 h 492"/>
                  <a:gd name="T2" fmla="*/ 5 w 856"/>
                  <a:gd name="T3" fmla="*/ 343 h 492"/>
                  <a:gd name="T4" fmla="*/ 42 w 856"/>
                  <a:gd name="T5" fmla="*/ 182 h 492"/>
                  <a:gd name="T6" fmla="*/ 63 w 856"/>
                  <a:gd name="T7" fmla="*/ 93 h 492"/>
                  <a:gd name="T8" fmla="*/ 117 w 856"/>
                  <a:gd name="T9" fmla="*/ 41 h 492"/>
                  <a:gd name="T10" fmla="*/ 291 w 856"/>
                  <a:gd name="T11" fmla="*/ 8 h 492"/>
                  <a:gd name="T12" fmla="*/ 322 w 856"/>
                  <a:gd name="T13" fmla="*/ 1 h 492"/>
                  <a:gd name="T14" fmla="*/ 337 w 856"/>
                  <a:gd name="T15" fmla="*/ 1 h 492"/>
                  <a:gd name="T16" fmla="*/ 276 w 856"/>
                  <a:gd name="T17" fmla="*/ 43 h 492"/>
                  <a:gd name="T18" fmla="*/ 371 w 856"/>
                  <a:gd name="T19" fmla="*/ 338 h 492"/>
                  <a:gd name="T20" fmla="*/ 376 w 856"/>
                  <a:gd name="T21" fmla="*/ 325 h 492"/>
                  <a:gd name="T22" fmla="*/ 423 w 856"/>
                  <a:gd name="T23" fmla="*/ 137 h 492"/>
                  <a:gd name="T24" fmla="*/ 415 w 856"/>
                  <a:gd name="T25" fmla="*/ 105 h 492"/>
                  <a:gd name="T26" fmla="*/ 378 w 856"/>
                  <a:gd name="T27" fmla="*/ 52 h 492"/>
                  <a:gd name="T28" fmla="*/ 478 w 856"/>
                  <a:gd name="T29" fmla="*/ 51 h 492"/>
                  <a:gd name="T30" fmla="*/ 441 w 856"/>
                  <a:gd name="T31" fmla="*/ 105 h 492"/>
                  <a:gd name="T32" fmla="*/ 433 w 856"/>
                  <a:gd name="T33" fmla="*/ 137 h 492"/>
                  <a:gd name="T34" fmla="*/ 481 w 856"/>
                  <a:gd name="T35" fmla="*/ 332 h 492"/>
                  <a:gd name="T36" fmla="*/ 482 w 856"/>
                  <a:gd name="T37" fmla="*/ 333 h 492"/>
                  <a:gd name="T38" fmla="*/ 532 w 856"/>
                  <a:gd name="T39" fmla="*/ 191 h 492"/>
                  <a:gd name="T40" fmla="*/ 579 w 856"/>
                  <a:gd name="T41" fmla="*/ 43 h 492"/>
                  <a:gd name="T42" fmla="*/ 521 w 856"/>
                  <a:gd name="T43" fmla="*/ 3 h 492"/>
                  <a:gd name="T44" fmla="*/ 527 w 856"/>
                  <a:gd name="T45" fmla="*/ 0 h 492"/>
                  <a:gd name="T46" fmla="*/ 699 w 856"/>
                  <a:gd name="T47" fmla="*/ 34 h 492"/>
                  <a:gd name="T48" fmla="*/ 734 w 856"/>
                  <a:gd name="T49" fmla="*/ 40 h 492"/>
                  <a:gd name="T50" fmla="*/ 793 w 856"/>
                  <a:gd name="T51" fmla="*/ 94 h 492"/>
                  <a:gd name="T52" fmla="*/ 855 w 856"/>
                  <a:gd name="T53" fmla="*/ 366 h 492"/>
                  <a:gd name="T54" fmla="*/ 855 w 856"/>
                  <a:gd name="T55" fmla="*/ 373 h 492"/>
                  <a:gd name="T56" fmla="*/ 837 w 856"/>
                  <a:gd name="T57" fmla="*/ 380 h 492"/>
                  <a:gd name="T58" fmla="*/ 747 w 856"/>
                  <a:gd name="T59" fmla="*/ 412 h 492"/>
                  <a:gd name="T60" fmla="*/ 732 w 856"/>
                  <a:gd name="T61" fmla="*/ 418 h 492"/>
                  <a:gd name="T62" fmla="*/ 622 w 856"/>
                  <a:gd name="T63" fmla="*/ 468 h 492"/>
                  <a:gd name="T64" fmla="*/ 526 w 856"/>
                  <a:gd name="T65" fmla="*/ 484 h 492"/>
                  <a:gd name="T66" fmla="*/ 429 w 856"/>
                  <a:gd name="T67" fmla="*/ 491 h 492"/>
                  <a:gd name="T68" fmla="*/ 275 w 856"/>
                  <a:gd name="T69" fmla="*/ 477 h 492"/>
                  <a:gd name="T70" fmla="*/ 157 w 856"/>
                  <a:gd name="T71" fmla="*/ 441 h 492"/>
                  <a:gd name="T72" fmla="*/ 135 w 856"/>
                  <a:gd name="T73" fmla="*/ 427 h 492"/>
                  <a:gd name="T74" fmla="*/ 87 w 856"/>
                  <a:gd name="T75" fmla="*/ 403 h 492"/>
                  <a:gd name="T76" fmla="*/ 10 w 856"/>
                  <a:gd name="T77" fmla="*/ 377 h 492"/>
                  <a:gd name="T78" fmla="*/ 0 w 856"/>
                  <a:gd name="T79" fmla="*/ 3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6" h="492">
                    <a:moveTo>
                      <a:pt x="0" y="373"/>
                    </a:moveTo>
                    <a:cubicBezTo>
                      <a:pt x="2" y="363"/>
                      <a:pt x="3" y="353"/>
                      <a:pt x="5" y="343"/>
                    </a:cubicBezTo>
                    <a:cubicBezTo>
                      <a:pt x="17" y="290"/>
                      <a:pt x="30" y="236"/>
                      <a:pt x="42" y="182"/>
                    </a:cubicBezTo>
                    <a:cubicBezTo>
                      <a:pt x="49" y="153"/>
                      <a:pt x="56" y="123"/>
                      <a:pt x="63" y="93"/>
                    </a:cubicBezTo>
                    <a:cubicBezTo>
                      <a:pt x="69" y="64"/>
                      <a:pt x="89" y="47"/>
                      <a:pt x="117" y="41"/>
                    </a:cubicBezTo>
                    <a:cubicBezTo>
                      <a:pt x="175" y="29"/>
                      <a:pt x="233" y="19"/>
                      <a:pt x="291" y="8"/>
                    </a:cubicBezTo>
                    <a:cubicBezTo>
                      <a:pt x="301" y="6"/>
                      <a:pt x="311" y="3"/>
                      <a:pt x="322" y="1"/>
                    </a:cubicBezTo>
                    <a:cubicBezTo>
                      <a:pt x="325" y="1"/>
                      <a:pt x="329" y="1"/>
                      <a:pt x="337" y="1"/>
                    </a:cubicBezTo>
                    <a:cubicBezTo>
                      <a:pt x="315" y="17"/>
                      <a:pt x="296" y="29"/>
                      <a:pt x="276" y="43"/>
                    </a:cubicBezTo>
                    <a:cubicBezTo>
                      <a:pt x="308" y="140"/>
                      <a:pt x="338" y="237"/>
                      <a:pt x="371" y="338"/>
                    </a:cubicBezTo>
                    <a:cubicBezTo>
                      <a:pt x="374" y="331"/>
                      <a:pt x="375" y="328"/>
                      <a:pt x="376" y="325"/>
                    </a:cubicBezTo>
                    <a:cubicBezTo>
                      <a:pt x="392" y="262"/>
                      <a:pt x="407" y="200"/>
                      <a:pt x="423" y="137"/>
                    </a:cubicBezTo>
                    <a:cubicBezTo>
                      <a:pt x="426" y="126"/>
                      <a:pt x="423" y="115"/>
                      <a:pt x="415" y="105"/>
                    </a:cubicBezTo>
                    <a:cubicBezTo>
                      <a:pt x="402" y="88"/>
                      <a:pt x="390" y="70"/>
                      <a:pt x="378" y="52"/>
                    </a:cubicBezTo>
                    <a:cubicBezTo>
                      <a:pt x="413" y="27"/>
                      <a:pt x="439" y="27"/>
                      <a:pt x="478" y="51"/>
                    </a:cubicBezTo>
                    <a:cubicBezTo>
                      <a:pt x="466" y="69"/>
                      <a:pt x="454" y="87"/>
                      <a:pt x="441" y="105"/>
                    </a:cubicBezTo>
                    <a:cubicBezTo>
                      <a:pt x="433" y="115"/>
                      <a:pt x="430" y="125"/>
                      <a:pt x="433" y="137"/>
                    </a:cubicBezTo>
                    <a:cubicBezTo>
                      <a:pt x="449" y="202"/>
                      <a:pt x="465" y="267"/>
                      <a:pt x="481" y="332"/>
                    </a:cubicBezTo>
                    <a:cubicBezTo>
                      <a:pt x="481" y="333"/>
                      <a:pt x="482" y="333"/>
                      <a:pt x="482" y="333"/>
                    </a:cubicBezTo>
                    <a:cubicBezTo>
                      <a:pt x="491" y="323"/>
                      <a:pt x="516" y="249"/>
                      <a:pt x="532" y="191"/>
                    </a:cubicBezTo>
                    <a:cubicBezTo>
                      <a:pt x="546" y="141"/>
                      <a:pt x="563" y="93"/>
                      <a:pt x="579" y="43"/>
                    </a:cubicBezTo>
                    <a:cubicBezTo>
                      <a:pt x="560" y="30"/>
                      <a:pt x="541" y="17"/>
                      <a:pt x="521" y="3"/>
                    </a:cubicBezTo>
                    <a:cubicBezTo>
                      <a:pt x="524" y="1"/>
                      <a:pt x="526" y="0"/>
                      <a:pt x="527" y="0"/>
                    </a:cubicBezTo>
                    <a:cubicBezTo>
                      <a:pt x="585" y="11"/>
                      <a:pt x="642" y="23"/>
                      <a:pt x="699" y="34"/>
                    </a:cubicBezTo>
                    <a:cubicBezTo>
                      <a:pt x="711" y="36"/>
                      <a:pt x="723" y="38"/>
                      <a:pt x="734" y="40"/>
                    </a:cubicBezTo>
                    <a:cubicBezTo>
                      <a:pt x="765" y="46"/>
                      <a:pt x="786" y="63"/>
                      <a:pt x="793" y="94"/>
                    </a:cubicBezTo>
                    <a:cubicBezTo>
                      <a:pt x="814" y="185"/>
                      <a:pt x="835" y="275"/>
                      <a:pt x="855" y="366"/>
                    </a:cubicBezTo>
                    <a:cubicBezTo>
                      <a:pt x="856" y="368"/>
                      <a:pt x="855" y="370"/>
                      <a:pt x="855" y="373"/>
                    </a:cubicBezTo>
                    <a:cubicBezTo>
                      <a:pt x="849" y="376"/>
                      <a:pt x="843" y="378"/>
                      <a:pt x="837" y="380"/>
                    </a:cubicBezTo>
                    <a:cubicBezTo>
                      <a:pt x="807" y="391"/>
                      <a:pt x="777" y="401"/>
                      <a:pt x="747" y="412"/>
                    </a:cubicBezTo>
                    <a:cubicBezTo>
                      <a:pt x="742" y="414"/>
                      <a:pt x="736" y="415"/>
                      <a:pt x="732" y="418"/>
                    </a:cubicBezTo>
                    <a:cubicBezTo>
                      <a:pt x="700" y="446"/>
                      <a:pt x="661" y="457"/>
                      <a:pt x="622" y="468"/>
                    </a:cubicBezTo>
                    <a:cubicBezTo>
                      <a:pt x="591" y="477"/>
                      <a:pt x="559" y="482"/>
                      <a:pt x="526" y="484"/>
                    </a:cubicBezTo>
                    <a:cubicBezTo>
                      <a:pt x="494" y="487"/>
                      <a:pt x="461" y="492"/>
                      <a:pt x="429" y="491"/>
                    </a:cubicBezTo>
                    <a:cubicBezTo>
                      <a:pt x="378" y="489"/>
                      <a:pt x="326" y="487"/>
                      <a:pt x="275" y="477"/>
                    </a:cubicBezTo>
                    <a:cubicBezTo>
                      <a:pt x="234" y="469"/>
                      <a:pt x="194" y="459"/>
                      <a:pt x="157" y="441"/>
                    </a:cubicBezTo>
                    <a:cubicBezTo>
                      <a:pt x="150" y="437"/>
                      <a:pt x="142" y="433"/>
                      <a:pt x="135" y="427"/>
                    </a:cubicBezTo>
                    <a:cubicBezTo>
                      <a:pt x="121" y="415"/>
                      <a:pt x="104" y="409"/>
                      <a:pt x="87" y="403"/>
                    </a:cubicBezTo>
                    <a:cubicBezTo>
                      <a:pt x="62" y="394"/>
                      <a:pt x="36" y="386"/>
                      <a:pt x="10" y="377"/>
                    </a:cubicBezTo>
                    <a:cubicBezTo>
                      <a:pt x="7" y="376"/>
                      <a:pt x="4" y="374"/>
                      <a:pt x="0"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4"/>
              <p:cNvSpPr>
                <a:spLocks/>
              </p:cNvSpPr>
              <p:nvPr/>
            </p:nvSpPr>
            <p:spPr bwMode="auto">
              <a:xfrm>
                <a:off x="6953250" y="5480051"/>
                <a:ext cx="201613" cy="247650"/>
              </a:xfrm>
              <a:custGeom>
                <a:avLst/>
                <a:gdLst>
                  <a:gd name="T0" fmla="*/ 22 w 411"/>
                  <a:gd name="T1" fmla="*/ 225 h 507"/>
                  <a:gd name="T2" fmla="*/ 37 w 411"/>
                  <a:gd name="T3" fmla="*/ 120 h 507"/>
                  <a:gd name="T4" fmla="*/ 80 w 411"/>
                  <a:gd name="T5" fmla="*/ 49 h 507"/>
                  <a:gd name="T6" fmla="*/ 154 w 411"/>
                  <a:gd name="T7" fmla="*/ 9 h 507"/>
                  <a:gd name="T8" fmla="*/ 280 w 411"/>
                  <a:gd name="T9" fmla="*/ 16 h 507"/>
                  <a:gd name="T10" fmla="*/ 359 w 411"/>
                  <a:gd name="T11" fmla="*/ 85 h 507"/>
                  <a:gd name="T12" fmla="*/ 390 w 411"/>
                  <a:gd name="T13" fmla="*/ 214 h 507"/>
                  <a:gd name="T14" fmla="*/ 390 w 411"/>
                  <a:gd name="T15" fmla="*/ 228 h 507"/>
                  <a:gd name="T16" fmla="*/ 403 w 411"/>
                  <a:gd name="T17" fmla="*/ 284 h 507"/>
                  <a:gd name="T18" fmla="*/ 383 w 411"/>
                  <a:gd name="T19" fmla="*/ 323 h 507"/>
                  <a:gd name="T20" fmla="*/ 357 w 411"/>
                  <a:gd name="T21" fmla="*/ 367 h 507"/>
                  <a:gd name="T22" fmla="*/ 291 w 411"/>
                  <a:gd name="T23" fmla="*/ 456 h 507"/>
                  <a:gd name="T24" fmla="*/ 248 w 411"/>
                  <a:gd name="T25" fmla="*/ 488 h 507"/>
                  <a:gd name="T26" fmla="*/ 158 w 411"/>
                  <a:gd name="T27" fmla="*/ 485 h 507"/>
                  <a:gd name="T28" fmla="*/ 89 w 411"/>
                  <a:gd name="T29" fmla="*/ 420 h 507"/>
                  <a:gd name="T30" fmla="*/ 53 w 411"/>
                  <a:gd name="T31" fmla="*/ 362 h 507"/>
                  <a:gd name="T32" fmla="*/ 29 w 411"/>
                  <a:gd name="T33" fmla="*/ 324 h 507"/>
                  <a:gd name="T34" fmla="*/ 10 w 411"/>
                  <a:gd name="T35" fmla="*/ 291 h 507"/>
                  <a:gd name="T36" fmla="*/ 22 w 411"/>
                  <a:gd name="T37" fmla="*/ 22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507">
                    <a:moveTo>
                      <a:pt x="22" y="225"/>
                    </a:moveTo>
                    <a:cubicBezTo>
                      <a:pt x="20" y="189"/>
                      <a:pt x="25" y="154"/>
                      <a:pt x="37" y="120"/>
                    </a:cubicBezTo>
                    <a:cubicBezTo>
                      <a:pt x="47" y="94"/>
                      <a:pt x="60" y="69"/>
                      <a:pt x="80" y="49"/>
                    </a:cubicBezTo>
                    <a:cubicBezTo>
                      <a:pt x="100" y="28"/>
                      <a:pt x="126" y="15"/>
                      <a:pt x="154" y="9"/>
                    </a:cubicBezTo>
                    <a:cubicBezTo>
                      <a:pt x="197" y="0"/>
                      <a:pt x="239" y="0"/>
                      <a:pt x="280" y="16"/>
                    </a:cubicBezTo>
                    <a:cubicBezTo>
                      <a:pt x="314" y="29"/>
                      <a:pt x="341" y="53"/>
                      <a:pt x="359" y="85"/>
                    </a:cubicBezTo>
                    <a:cubicBezTo>
                      <a:pt x="381" y="125"/>
                      <a:pt x="391" y="168"/>
                      <a:pt x="390" y="214"/>
                    </a:cubicBezTo>
                    <a:cubicBezTo>
                      <a:pt x="390" y="218"/>
                      <a:pt x="390" y="223"/>
                      <a:pt x="390" y="228"/>
                    </a:cubicBezTo>
                    <a:cubicBezTo>
                      <a:pt x="411" y="243"/>
                      <a:pt x="409" y="264"/>
                      <a:pt x="403" y="284"/>
                    </a:cubicBezTo>
                    <a:cubicBezTo>
                      <a:pt x="400" y="298"/>
                      <a:pt x="393" y="312"/>
                      <a:pt x="383" y="323"/>
                    </a:cubicBezTo>
                    <a:cubicBezTo>
                      <a:pt x="372" y="336"/>
                      <a:pt x="364" y="351"/>
                      <a:pt x="357" y="367"/>
                    </a:cubicBezTo>
                    <a:cubicBezTo>
                      <a:pt x="339" y="400"/>
                      <a:pt x="319" y="431"/>
                      <a:pt x="291" y="456"/>
                    </a:cubicBezTo>
                    <a:cubicBezTo>
                      <a:pt x="278" y="468"/>
                      <a:pt x="263" y="479"/>
                      <a:pt x="248" y="488"/>
                    </a:cubicBezTo>
                    <a:cubicBezTo>
                      <a:pt x="218" y="507"/>
                      <a:pt x="187" y="504"/>
                      <a:pt x="158" y="485"/>
                    </a:cubicBezTo>
                    <a:cubicBezTo>
                      <a:pt x="130" y="468"/>
                      <a:pt x="107" y="447"/>
                      <a:pt x="89" y="420"/>
                    </a:cubicBezTo>
                    <a:cubicBezTo>
                      <a:pt x="76" y="401"/>
                      <a:pt x="64" y="382"/>
                      <a:pt x="53" y="362"/>
                    </a:cubicBezTo>
                    <a:cubicBezTo>
                      <a:pt x="46" y="349"/>
                      <a:pt x="39" y="335"/>
                      <a:pt x="29" y="324"/>
                    </a:cubicBezTo>
                    <a:cubicBezTo>
                      <a:pt x="21" y="314"/>
                      <a:pt x="15" y="303"/>
                      <a:pt x="10" y="291"/>
                    </a:cubicBezTo>
                    <a:cubicBezTo>
                      <a:pt x="3" y="268"/>
                      <a:pt x="0" y="245"/>
                      <a:pt x="2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Freeform 55"/>
            <p:cNvSpPr>
              <a:spLocks noEditPoints="1"/>
            </p:cNvSpPr>
            <p:nvPr/>
          </p:nvSpPr>
          <p:spPr bwMode="auto">
            <a:xfrm>
              <a:off x="6689725" y="5967413"/>
              <a:ext cx="728663" cy="184150"/>
            </a:xfrm>
            <a:custGeom>
              <a:avLst/>
              <a:gdLst>
                <a:gd name="T0" fmla="*/ 1342 w 1492"/>
                <a:gd name="T1" fmla="*/ 78 h 378"/>
                <a:gd name="T2" fmla="*/ 1390 w 1492"/>
                <a:gd name="T3" fmla="*/ 182 h 378"/>
                <a:gd name="T4" fmla="*/ 1467 w 1492"/>
                <a:gd name="T5" fmla="*/ 218 h 378"/>
                <a:gd name="T6" fmla="*/ 1486 w 1492"/>
                <a:gd name="T7" fmla="*/ 263 h 378"/>
                <a:gd name="T8" fmla="*/ 1423 w 1492"/>
                <a:gd name="T9" fmla="*/ 363 h 378"/>
                <a:gd name="T10" fmla="*/ 1312 w 1492"/>
                <a:gd name="T11" fmla="*/ 318 h 378"/>
                <a:gd name="T12" fmla="*/ 1349 w 1492"/>
                <a:gd name="T13" fmla="*/ 192 h 378"/>
                <a:gd name="T14" fmla="*/ 1334 w 1492"/>
                <a:gd name="T15" fmla="*/ 156 h 378"/>
                <a:gd name="T16" fmla="*/ 1316 w 1492"/>
                <a:gd name="T17" fmla="*/ 120 h 378"/>
                <a:gd name="T18" fmla="*/ 767 w 1492"/>
                <a:gd name="T19" fmla="*/ 120 h 378"/>
                <a:gd name="T20" fmla="*/ 767 w 1492"/>
                <a:gd name="T21" fmla="*/ 189 h 378"/>
                <a:gd name="T22" fmla="*/ 830 w 1492"/>
                <a:gd name="T23" fmla="*/ 241 h 378"/>
                <a:gd name="T24" fmla="*/ 834 w 1492"/>
                <a:gd name="T25" fmla="*/ 309 h 378"/>
                <a:gd name="T26" fmla="*/ 735 w 1492"/>
                <a:gd name="T27" fmla="*/ 371 h 378"/>
                <a:gd name="T28" fmla="*/ 655 w 1492"/>
                <a:gd name="T29" fmla="*/ 299 h 378"/>
                <a:gd name="T30" fmla="*/ 725 w 1492"/>
                <a:gd name="T31" fmla="*/ 187 h 378"/>
                <a:gd name="T32" fmla="*/ 725 w 1492"/>
                <a:gd name="T33" fmla="*/ 123 h 378"/>
                <a:gd name="T34" fmla="*/ 723 w 1492"/>
                <a:gd name="T35" fmla="*/ 121 h 378"/>
                <a:gd name="T36" fmla="*/ 721 w 1492"/>
                <a:gd name="T37" fmla="*/ 120 h 378"/>
                <a:gd name="T38" fmla="*/ 191 w 1492"/>
                <a:gd name="T39" fmla="*/ 119 h 378"/>
                <a:gd name="T40" fmla="*/ 176 w 1492"/>
                <a:gd name="T41" fmla="*/ 120 h 378"/>
                <a:gd name="T42" fmla="*/ 140 w 1492"/>
                <a:gd name="T43" fmla="*/ 191 h 378"/>
                <a:gd name="T44" fmla="*/ 190 w 1492"/>
                <a:gd name="T45" fmla="*/ 262 h 378"/>
                <a:gd name="T46" fmla="*/ 174 w 1492"/>
                <a:gd name="T47" fmla="*/ 327 h 378"/>
                <a:gd name="T48" fmla="*/ 64 w 1492"/>
                <a:gd name="T49" fmla="*/ 361 h 378"/>
                <a:gd name="T50" fmla="*/ 6 w 1492"/>
                <a:gd name="T51" fmla="*/ 261 h 378"/>
                <a:gd name="T52" fmla="*/ 102 w 1492"/>
                <a:gd name="T53" fmla="*/ 181 h 378"/>
                <a:gd name="T54" fmla="*/ 149 w 1492"/>
                <a:gd name="T55" fmla="*/ 79 h 378"/>
                <a:gd name="T56" fmla="*/ 726 w 1492"/>
                <a:gd name="T57" fmla="*/ 79 h 378"/>
                <a:gd name="T58" fmla="*/ 726 w 1492"/>
                <a:gd name="T59" fmla="*/ 9 h 378"/>
                <a:gd name="T60" fmla="*/ 764 w 1492"/>
                <a:gd name="T61" fmla="*/ 6 h 378"/>
                <a:gd name="T62" fmla="*/ 767 w 1492"/>
                <a:gd name="T63" fmla="*/ 78 h 378"/>
                <a:gd name="T64" fmla="*/ 1342 w 1492"/>
                <a:gd name="T65" fmla="*/ 78 h 378"/>
                <a:gd name="T66" fmla="*/ 98 w 1492"/>
                <a:gd name="T67" fmla="*/ 219 h 378"/>
                <a:gd name="T68" fmla="*/ 42 w 1492"/>
                <a:gd name="T69" fmla="*/ 277 h 378"/>
                <a:gd name="T70" fmla="*/ 99 w 1492"/>
                <a:gd name="T71" fmla="*/ 330 h 378"/>
                <a:gd name="T72" fmla="*/ 151 w 1492"/>
                <a:gd name="T73" fmla="*/ 276 h 378"/>
                <a:gd name="T74" fmla="*/ 98 w 1492"/>
                <a:gd name="T75" fmla="*/ 219 h 378"/>
                <a:gd name="T76" fmla="*/ 1393 w 1492"/>
                <a:gd name="T77" fmla="*/ 331 h 378"/>
                <a:gd name="T78" fmla="*/ 1449 w 1492"/>
                <a:gd name="T79" fmla="*/ 273 h 378"/>
                <a:gd name="T80" fmla="*/ 1393 w 1492"/>
                <a:gd name="T81" fmla="*/ 219 h 378"/>
                <a:gd name="T82" fmla="*/ 1341 w 1492"/>
                <a:gd name="T83" fmla="*/ 276 h 378"/>
                <a:gd name="T84" fmla="*/ 1393 w 1492"/>
                <a:gd name="T85" fmla="*/ 331 h 378"/>
                <a:gd name="T86" fmla="*/ 802 w 1492"/>
                <a:gd name="T87" fmla="*/ 278 h 378"/>
                <a:gd name="T88" fmla="*/ 745 w 1492"/>
                <a:gd name="T89" fmla="*/ 224 h 378"/>
                <a:gd name="T90" fmla="*/ 690 w 1492"/>
                <a:gd name="T91" fmla="*/ 279 h 378"/>
                <a:gd name="T92" fmla="*/ 743 w 1492"/>
                <a:gd name="T93" fmla="*/ 334 h 378"/>
                <a:gd name="T94" fmla="*/ 802 w 1492"/>
                <a:gd name="T95" fmla="*/ 2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2" h="378">
                  <a:moveTo>
                    <a:pt x="1342" y="78"/>
                  </a:moveTo>
                  <a:cubicBezTo>
                    <a:pt x="1359" y="114"/>
                    <a:pt x="1374" y="148"/>
                    <a:pt x="1390" y="182"/>
                  </a:cubicBezTo>
                  <a:cubicBezTo>
                    <a:pt x="1422" y="180"/>
                    <a:pt x="1447" y="194"/>
                    <a:pt x="1467" y="218"/>
                  </a:cubicBezTo>
                  <a:cubicBezTo>
                    <a:pt x="1478" y="231"/>
                    <a:pt x="1484" y="246"/>
                    <a:pt x="1486" y="263"/>
                  </a:cubicBezTo>
                  <a:cubicBezTo>
                    <a:pt x="1492" y="320"/>
                    <a:pt x="1454" y="352"/>
                    <a:pt x="1423" y="363"/>
                  </a:cubicBezTo>
                  <a:cubicBezTo>
                    <a:pt x="1376" y="377"/>
                    <a:pt x="1332" y="356"/>
                    <a:pt x="1312" y="318"/>
                  </a:cubicBezTo>
                  <a:cubicBezTo>
                    <a:pt x="1295" y="284"/>
                    <a:pt x="1291" y="236"/>
                    <a:pt x="1349" y="192"/>
                  </a:cubicBezTo>
                  <a:cubicBezTo>
                    <a:pt x="1349" y="178"/>
                    <a:pt x="1340" y="168"/>
                    <a:pt x="1334" y="156"/>
                  </a:cubicBezTo>
                  <a:cubicBezTo>
                    <a:pt x="1329" y="144"/>
                    <a:pt x="1322" y="132"/>
                    <a:pt x="1316" y="120"/>
                  </a:cubicBezTo>
                  <a:cubicBezTo>
                    <a:pt x="1133" y="120"/>
                    <a:pt x="951" y="120"/>
                    <a:pt x="767" y="120"/>
                  </a:cubicBezTo>
                  <a:cubicBezTo>
                    <a:pt x="767" y="143"/>
                    <a:pt x="767" y="165"/>
                    <a:pt x="767" y="189"/>
                  </a:cubicBezTo>
                  <a:cubicBezTo>
                    <a:pt x="795" y="197"/>
                    <a:pt x="817" y="213"/>
                    <a:pt x="830" y="241"/>
                  </a:cubicBezTo>
                  <a:cubicBezTo>
                    <a:pt x="840" y="263"/>
                    <a:pt x="841" y="286"/>
                    <a:pt x="834" y="309"/>
                  </a:cubicBezTo>
                  <a:cubicBezTo>
                    <a:pt x="825" y="338"/>
                    <a:pt x="790" y="376"/>
                    <a:pt x="735" y="371"/>
                  </a:cubicBezTo>
                  <a:cubicBezTo>
                    <a:pt x="700" y="368"/>
                    <a:pt x="662" y="336"/>
                    <a:pt x="655" y="299"/>
                  </a:cubicBezTo>
                  <a:cubicBezTo>
                    <a:pt x="645" y="250"/>
                    <a:pt x="667" y="215"/>
                    <a:pt x="725" y="187"/>
                  </a:cubicBezTo>
                  <a:cubicBezTo>
                    <a:pt x="725" y="166"/>
                    <a:pt x="725" y="144"/>
                    <a:pt x="725" y="123"/>
                  </a:cubicBezTo>
                  <a:cubicBezTo>
                    <a:pt x="724" y="122"/>
                    <a:pt x="723" y="121"/>
                    <a:pt x="723" y="121"/>
                  </a:cubicBezTo>
                  <a:cubicBezTo>
                    <a:pt x="722" y="121"/>
                    <a:pt x="722" y="120"/>
                    <a:pt x="721" y="120"/>
                  </a:cubicBezTo>
                  <a:cubicBezTo>
                    <a:pt x="544" y="120"/>
                    <a:pt x="368" y="119"/>
                    <a:pt x="191" y="119"/>
                  </a:cubicBezTo>
                  <a:cubicBezTo>
                    <a:pt x="187" y="119"/>
                    <a:pt x="182" y="119"/>
                    <a:pt x="176" y="120"/>
                  </a:cubicBezTo>
                  <a:cubicBezTo>
                    <a:pt x="164" y="143"/>
                    <a:pt x="152" y="167"/>
                    <a:pt x="140" y="191"/>
                  </a:cubicBezTo>
                  <a:cubicBezTo>
                    <a:pt x="168" y="209"/>
                    <a:pt x="185" y="232"/>
                    <a:pt x="190" y="262"/>
                  </a:cubicBezTo>
                  <a:cubicBezTo>
                    <a:pt x="193" y="286"/>
                    <a:pt x="186" y="308"/>
                    <a:pt x="174" y="327"/>
                  </a:cubicBezTo>
                  <a:cubicBezTo>
                    <a:pt x="153" y="359"/>
                    <a:pt x="111" y="378"/>
                    <a:pt x="64" y="361"/>
                  </a:cubicBezTo>
                  <a:cubicBezTo>
                    <a:pt x="31" y="349"/>
                    <a:pt x="0" y="315"/>
                    <a:pt x="6" y="261"/>
                  </a:cubicBezTo>
                  <a:cubicBezTo>
                    <a:pt x="10" y="219"/>
                    <a:pt x="47" y="188"/>
                    <a:pt x="102" y="181"/>
                  </a:cubicBezTo>
                  <a:cubicBezTo>
                    <a:pt x="117" y="148"/>
                    <a:pt x="132" y="115"/>
                    <a:pt x="149" y="79"/>
                  </a:cubicBezTo>
                  <a:cubicBezTo>
                    <a:pt x="340" y="79"/>
                    <a:pt x="531" y="79"/>
                    <a:pt x="726" y="79"/>
                  </a:cubicBezTo>
                  <a:cubicBezTo>
                    <a:pt x="726" y="54"/>
                    <a:pt x="726" y="31"/>
                    <a:pt x="726" y="9"/>
                  </a:cubicBezTo>
                  <a:cubicBezTo>
                    <a:pt x="739" y="0"/>
                    <a:pt x="750" y="2"/>
                    <a:pt x="764" y="6"/>
                  </a:cubicBezTo>
                  <a:cubicBezTo>
                    <a:pt x="769" y="29"/>
                    <a:pt x="763" y="53"/>
                    <a:pt x="767" y="78"/>
                  </a:cubicBezTo>
                  <a:cubicBezTo>
                    <a:pt x="959" y="78"/>
                    <a:pt x="1149" y="78"/>
                    <a:pt x="1342" y="78"/>
                  </a:cubicBezTo>
                  <a:close/>
                  <a:moveTo>
                    <a:pt x="98" y="219"/>
                  </a:moveTo>
                  <a:cubicBezTo>
                    <a:pt x="59" y="229"/>
                    <a:pt x="40" y="248"/>
                    <a:pt x="42" y="277"/>
                  </a:cubicBezTo>
                  <a:cubicBezTo>
                    <a:pt x="45" y="303"/>
                    <a:pt x="59" y="324"/>
                    <a:pt x="99" y="330"/>
                  </a:cubicBezTo>
                  <a:cubicBezTo>
                    <a:pt x="141" y="321"/>
                    <a:pt x="151" y="306"/>
                    <a:pt x="151" y="276"/>
                  </a:cubicBezTo>
                  <a:cubicBezTo>
                    <a:pt x="152" y="246"/>
                    <a:pt x="142" y="229"/>
                    <a:pt x="98" y="219"/>
                  </a:cubicBezTo>
                  <a:close/>
                  <a:moveTo>
                    <a:pt x="1393" y="331"/>
                  </a:moveTo>
                  <a:cubicBezTo>
                    <a:pt x="1438" y="321"/>
                    <a:pt x="1447" y="301"/>
                    <a:pt x="1449" y="273"/>
                  </a:cubicBezTo>
                  <a:cubicBezTo>
                    <a:pt x="1451" y="245"/>
                    <a:pt x="1431" y="227"/>
                    <a:pt x="1393" y="219"/>
                  </a:cubicBezTo>
                  <a:cubicBezTo>
                    <a:pt x="1350" y="229"/>
                    <a:pt x="1340" y="246"/>
                    <a:pt x="1341" y="276"/>
                  </a:cubicBezTo>
                  <a:cubicBezTo>
                    <a:pt x="1341" y="306"/>
                    <a:pt x="1351" y="321"/>
                    <a:pt x="1393" y="331"/>
                  </a:cubicBezTo>
                  <a:close/>
                  <a:moveTo>
                    <a:pt x="802" y="278"/>
                  </a:moveTo>
                  <a:cubicBezTo>
                    <a:pt x="792" y="241"/>
                    <a:pt x="784" y="230"/>
                    <a:pt x="745" y="224"/>
                  </a:cubicBezTo>
                  <a:cubicBezTo>
                    <a:pt x="711" y="229"/>
                    <a:pt x="695" y="249"/>
                    <a:pt x="690" y="279"/>
                  </a:cubicBezTo>
                  <a:cubicBezTo>
                    <a:pt x="694" y="312"/>
                    <a:pt x="713" y="331"/>
                    <a:pt x="743" y="334"/>
                  </a:cubicBezTo>
                  <a:cubicBezTo>
                    <a:pt x="781" y="331"/>
                    <a:pt x="796" y="310"/>
                    <a:pt x="802"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8" name="Group 4"/>
          <p:cNvGrpSpPr>
            <a:grpSpLocks noChangeAspect="1"/>
          </p:cNvGrpSpPr>
          <p:nvPr/>
        </p:nvGrpSpPr>
        <p:grpSpPr bwMode="auto">
          <a:xfrm>
            <a:off x="412821" y="4029822"/>
            <a:ext cx="433045" cy="565391"/>
            <a:chOff x="-944" y="3325"/>
            <a:chExt cx="404" cy="545"/>
          </a:xfrm>
          <a:solidFill>
            <a:schemeClr val="bg1"/>
          </a:solidFill>
        </p:grpSpPr>
        <p:sp>
          <p:nvSpPr>
            <p:cNvPr id="49" name="Freeform 5"/>
            <p:cNvSpPr>
              <a:spLocks/>
            </p:cNvSpPr>
            <p:nvPr/>
          </p:nvSpPr>
          <p:spPr bwMode="auto">
            <a:xfrm>
              <a:off x="-863" y="3485"/>
              <a:ext cx="259" cy="225"/>
            </a:xfrm>
            <a:custGeom>
              <a:avLst/>
              <a:gdLst>
                <a:gd name="T0" fmla="*/ 1075 w 1133"/>
                <a:gd name="T1" fmla="*/ 3 h 982"/>
                <a:gd name="T2" fmla="*/ 398 w 1133"/>
                <a:gd name="T3" fmla="*/ 585 h 982"/>
                <a:gd name="T4" fmla="*/ 146 w 1133"/>
                <a:gd name="T5" fmla="*/ 387 h 982"/>
                <a:gd name="T6" fmla="*/ 4 w 1133"/>
                <a:gd name="T7" fmla="*/ 509 h 982"/>
                <a:gd name="T8" fmla="*/ 464 w 1133"/>
                <a:gd name="T9" fmla="*/ 976 h 982"/>
                <a:gd name="T10" fmla="*/ 477 w 1133"/>
                <a:gd name="T11" fmla="*/ 982 h 982"/>
                <a:gd name="T12" fmla="*/ 481 w 1133"/>
                <a:gd name="T13" fmla="*/ 982 h 982"/>
                <a:gd name="T14" fmla="*/ 494 w 1133"/>
                <a:gd name="T15" fmla="*/ 970 h 982"/>
                <a:gd name="T16" fmla="*/ 1125 w 1133"/>
                <a:gd name="T17" fmla="*/ 97 h 982"/>
                <a:gd name="T18" fmla="*/ 1129 w 1133"/>
                <a:gd name="T19" fmla="*/ 76 h 982"/>
                <a:gd name="T20" fmla="*/ 1075 w 1133"/>
                <a:gd name="T21" fmla="*/ 3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3" h="982">
                  <a:moveTo>
                    <a:pt x="1075" y="3"/>
                  </a:moveTo>
                  <a:cubicBezTo>
                    <a:pt x="739" y="209"/>
                    <a:pt x="497" y="469"/>
                    <a:pt x="398" y="585"/>
                  </a:cubicBezTo>
                  <a:cubicBezTo>
                    <a:pt x="146" y="387"/>
                    <a:pt x="146" y="387"/>
                    <a:pt x="146" y="387"/>
                  </a:cubicBezTo>
                  <a:cubicBezTo>
                    <a:pt x="139" y="382"/>
                    <a:pt x="0" y="505"/>
                    <a:pt x="4" y="509"/>
                  </a:cubicBezTo>
                  <a:cubicBezTo>
                    <a:pt x="464" y="976"/>
                    <a:pt x="464" y="976"/>
                    <a:pt x="464" y="976"/>
                  </a:cubicBezTo>
                  <a:cubicBezTo>
                    <a:pt x="467" y="980"/>
                    <a:pt x="472" y="982"/>
                    <a:pt x="477" y="982"/>
                  </a:cubicBezTo>
                  <a:cubicBezTo>
                    <a:pt x="478" y="982"/>
                    <a:pt x="479" y="982"/>
                    <a:pt x="481" y="982"/>
                  </a:cubicBezTo>
                  <a:cubicBezTo>
                    <a:pt x="487" y="980"/>
                    <a:pt x="492" y="976"/>
                    <a:pt x="494" y="970"/>
                  </a:cubicBezTo>
                  <a:cubicBezTo>
                    <a:pt x="568" y="781"/>
                    <a:pt x="813" y="384"/>
                    <a:pt x="1125" y="97"/>
                  </a:cubicBezTo>
                  <a:cubicBezTo>
                    <a:pt x="1131" y="92"/>
                    <a:pt x="1133" y="83"/>
                    <a:pt x="1129" y="76"/>
                  </a:cubicBezTo>
                  <a:cubicBezTo>
                    <a:pt x="1129" y="76"/>
                    <a:pt x="1079" y="0"/>
                    <a:pt x="107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noEditPoints="1"/>
            </p:cNvSpPr>
            <p:nvPr/>
          </p:nvSpPr>
          <p:spPr bwMode="auto">
            <a:xfrm>
              <a:off x="-944" y="3325"/>
              <a:ext cx="404" cy="545"/>
            </a:xfrm>
            <a:custGeom>
              <a:avLst/>
              <a:gdLst>
                <a:gd name="T0" fmla="*/ 1729 w 1764"/>
                <a:gd name="T1" fmla="*/ 289 h 2382"/>
                <a:gd name="T2" fmla="*/ 914 w 1764"/>
                <a:gd name="T3" fmla="*/ 22 h 2382"/>
                <a:gd name="T4" fmla="*/ 882 w 1764"/>
                <a:gd name="T5" fmla="*/ 0 h 2382"/>
                <a:gd name="T6" fmla="*/ 882 w 1764"/>
                <a:gd name="T7" fmla="*/ 0 h 2382"/>
                <a:gd name="T8" fmla="*/ 849 w 1764"/>
                <a:gd name="T9" fmla="*/ 22 h 2382"/>
                <a:gd name="T10" fmla="*/ 35 w 1764"/>
                <a:gd name="T11" fmla="*/ 289 h 2382"/>
                <a:gd name="T12" fmla="*/ 0 w 1764"/>
                <a:gd name="T13" fmla="*/ 324 h 2382"/>
                <a:gd name="T14" fmla="*/ 0 w 1764"/>
                <a:gd name="T15" fmla="*/ 1508 h 2382"/>
                <a:gd name="T16" fmla="*/ 868 w 1764"/>
                <a:gd name="T17" fmla="*/ 2379 h 2382"/>
                <a:gd name="T18" fmla="*/ 882 w 1764"/>
                <a:gd name="T19" fmla="*/ 2382 h 2382"/>
                <a:gd name="T20" fmla="*/ 896 w 1764"/>
                <a:gd name="T21" fmla="*/ 2379 h 2382"/>
                <a:gd name="T22" fmla="*/ 1764 w 1764"/>
                <a:gd name="T23" fmla="*/ 1508 h 2382"/>
                <a:gd name="T24" fmla="*/ 1764 w 1764"/>
                <a:gd name="T25" fmla="*/ 324 h 2382"/>
                <a:gd name="T26" fmla="*/ 1729 w 1764"/>
                <a:gd name="T27" fmla="*/ 289 h 2382"/>
                <a:gd name="T28" fmla="*/ 1573 w 1764"/>
                <a:gd name="T29" fmla="*/ 1439 h 2382"/>
                <a:gd name="T30" fmla="*/ 893 w 1764"/>
                <a:gd name="T31" fmla="*/ 2121 h 2382"/>
                <a:gd name="T32" fmla="*/ 882 w 1764"/>
                <a:gd name="T33" fmla="*/ 2123 h 2382"/>
                <a:gd name="T34" fmla="*/ 871 w 1764"/>
                <a:gd name="T35" fmla="*/ 2121 h 2382"/>
                <a:gd name="T36" fmla="*/ 191 w 1764"/>
                <a:gd name="T37" fmla="*/ 1439 h 2382"/>
                <a:gd name="T38" fmla="*/ 191 w 1764"/>
                <a:gd name="T39" fmla="*/ 512 h 2382"/>
                <a:gd name="T40" fmla="*/ 219 w 1764"/>
                <a:gd name="T41" fmla="*/ 485 h 2382"/>
                <a:gd name="T42" fmla="*/ 857 w 1764"/>
                <a:gd name="T43" fmla="*/ 276 h 2382"/>
                <a:gd name="T44" fmla="*/ 882 w 1764"/>
                <a:gd name="T45" fmla="*/ 259 h 2382"/>
                <a:gd name="T46" fmla="*/ 882 w 1764"/>
                <a:gd name="T47" fmla="*/ 259 h 2382"/>
                <a:gd name="T48" fmla="*/ 907 w 1764"/>
                <a:gd name="T49" fmla="*/ 276 h 2382"/>
                <a:gd name="T50" fmla="*/ 1545 w 1764"/>
                <a:gd name="T51" fmla="*/ 485 h 2382"/>
                <a:gd name="T52" fmla="*/ 1572 w 1764"/>
                <a:gd name="T53" fmla="*/ 512 h 2382"/>
                <a:gd name="T54" fmla="*/ 1573 w 1764"/>
                <a:gd name="T55" fmla="*/ 1439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4" h="2382">
                  <a:moveTo>
                    <a:pt x="1729" y="289"/>
                  </a:moveTo>
                  <a:cubicBezTo>
                    <a:pt x="1033" y="289"/>
                    <a:pt x="915" y="25"/>
                    <a:pt x="914" y="22"/>
                  </a:cubicBezTo>
                  <a:cubicBezTo>
                    <a:pt x="909" y="9"/>
                    <a:pt x="897" y="1"/>
                    <a:pt x="882" y="0"/>
                  </a:cubicBezTo>
                  <a:cubicBezTo>
                    <a:pt x="882" y="0"/>
                    <a:pt x="882" y="0"/>
                    <a:pt x="882" y="0"/>
                  </a:cubicBezTo>
                  <a:cubicBezTo>
                    <a:pt x="868" y="0"/>
                    <a:pt x="855" y="9"/>
                    <a:pt x="849" y="22"/>
                  </a:cubicBezTo>
                  <a:cubicBezTo>
                    <a:pt x="849" y="24"/>
                    <a:pt x="728" y="289"/>
                    <a:pt x="35" y="289"/>
                  </a:cubicBezTo>
                  <a:cubicBezTo>
                    <a:pt x="15" y="289"/>
                    <a:pt x="0" y="305"/>
                    <a:pt x="0" y="324"/>
                  </a:cubicBezTo>
                  <a:cubicBezTo>
                    <a:pt x="0" y="1508"/>
                    <a:pt x="0" y="1508"/>
                    <a:pt x="0" y="1508"/>
                  </a:cubicBezTo>
                  <a:cubicBezTo>
                    <a:pt x="0" y="1993"/>
                    <a:pt x="833" y="2363"/>
                    <a:pt x="868" y="2379"/>
                  </a:cubicBezTo>
                  <a:cubicBezTo>
                    <a:pt x="873" y="2381"/>
                    <a:pt x="877" y="2382"/>
                    <a:pt x="882" y="2382"/>
                  </a:cubicBezTo>
                  <a:cubicBezTo>
                    <a:pt x="887" y="2382"/>
                    <a:pt x="892" y="2381"/>
                    <a:pt x="896" y="2379"/>
                  </a:cubicBezTo>
                  <a:cubicBezTo>
                    <a:pt x="932" y="2363"/>
                    <a:pt x="1764" y="1993"/>
                    <a:pt x="1764" y="1508"/>
                  </a:cubicBezTo>
                  <a:cubicBezTo>
                    <a:pt x="1764" y="324"/>
                    <a:pt x="1764" y="324"/>
                    <a:pt x="1764" y="324"/>
                  </a:cubicBezTo>
                  <a:cubicBezTo>
                    <a:pt x="1764" y="305"/>
                    <a:pt x="1749" y="289"/>
                    <a:pt x="1729" y="289"/>
                  </a:cubicBezTo>
                  <a:close/>
                  <a:moveTo>
                    <a:pt x="1573" y="1439"/>
                  </a:moveTo>
                  <a:cubicBezTo>
                    <a:pt x="1573" y="1818"/>
                    <a:pt x="921" y="2109"/>
                    <a:pt x="893" y="2121"/>
                  </a:cubicBezTo>
                  <a:cubicBezTo>
                    <a:pt x="889" y="2122"/>
                    <a:pt x="885" y="2123"/>
                    <a:pt x="882" y="2123"/>
                  </a:cubicBezTo>
                  <a:cubicBezTo>
                    <a:pt x="878" y="2123"/>
                    <a:pt x="875" y="2122"/>
                    <a:pt x="871" y="2121"/>
                  </a:cubicBezTo>
                  <a:cubicBezTo>
                    <a:pt x="844" y="2109"/>
                    <a:pt x="191" y="1818"/>
                    <a:pt x="191" y="1439"/>
                  </a:cubicBezTo>
                  <a:cubicBezTo>
                    <a:pt x="191" y="512"/>
                    <a:pt x="191" y="512"/>
                    <a:pt x="191" y="512"/>
                  </a:cubicBezTo>
                  <a:cubicBezTo>
                    <a:pt x="191" y="497"/>
                    <a:pt x="203" y="485"/>
                    <a:pt x="219" y="485"/>
                  </a:cubicBezTo>
                  <a:cubicBezTo>
                    <a:pt x="762" y="485"/>
                    <a:pt x="856" y="278"/>
                    <a:pt x="857" y="276"/>
                  </a:cubicBezTo>
                  <a:cubicBezTo>
                    <a:pt x="861" y="266"/>
                    <a:pt x="871" y="259"/>
                    <a:pt x="882" y="259"/>
                  </a:cubicBezTo>
                  <a:cubicBezTo>
                    <a:pt x="882" y="259"/>
                    <a:pt x="882" y="259"/>
                    <a:pt x="882" y="259"/>
                  </a:cubicBezTo>
                  <a:cubicBezTo>
                    <a:pt x="893" y="259"/>
                    <a:pt x="903" y="266"/>
                    <a:pt x="907" y="276"/>
                  </a:cubicBezTo>
                  <a:cubicBezTo>
                    <a:pt x="908" y="278"/>
                    <a:pt x="1000" y="485"/>
                    <a:pt x="1545" y="485"/>
                  </a:cubicBezTo>
                  <a:cubicBezTo>
                    <a:pt x="1560" y="485"/>
                    <a:pt x="1572" y="497"/>
                    <a:pt x="1572" y="512"/>
                  </a:cubicBezTo>
                  <a:cubicBezTo>
                    <a:pt x="1573" y="1439"/>
                    <a:pt x="1573" y="1439"/>
                    <a:pt x="1573" y="14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 name="Flowchart: Magnetic Disk 50">
            <a:extLst>
              <a:ext uri="{FF2B5EF4-FFF2-40B4-BE49-F238E27FC236}">
                <a16:creationId xmlns:a16="http://schemas.microsoft.com/office/drawing/2014/main" id="{6D8552C7-324F-4EF5-8E69-843BFBADCD6F}"/>
              </a:ext>
            </a:extLst>
          </p:cNvPr>
          <p:cNvSpPr/>
          <p:nvPr/>
        </p:nvSpPr>
        <p:spPr>
          <a:xfrm>
            <a:off x="4401226" y="2010842"/>
            <a:ext cx="1881352" cy="87392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cs typeface="Calibri" panose="020F0502020204030204" pitchFamily="34" charset="0"/>
              </a:rPr>
              <a:t>Consistent &amp; steady Operations</a:t>
            </a:r>
            <a:endParaRPr lang="en-IN" sz="1200" b="1" dirty="0">
              <a:cs typeface="Calibri" panose="020F0502020204030204" pitchFamily="34" charset="0"/>
            </a:endParaRPr>
          </a:p>
        </p:txBody>
      </p:sp>
      <p:sp>
        <p:nvSpPr>
          <p:cNvPr id="3" name="Flowchart: Magnetic Disk 2">
            <a:extLst>
              <a:ext uri="{FF2B5EF4-FFF2-40B4-BE49-F238E27FC236}">
                <a16:creationId xmlns:a16="http://schemas.microsoft.com/office/drawing/2014/main" id="{5D39CE62-9F92-40BD-BBF3-924B05BD089B}"/>
              </a:ext>
            </a:extLst>
          </p:cNvPr>
          <p:cNvSpPr/>
          <p:nvPr/>
        </p:nvSpPr>
        <p:spPr>
          <a:xfrm>
            <a:off x="4403850" y="1199219"/>
            <a:ext cx="1881352" cy="9133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cs typeface="Calibri" panose="020F0502020204030204" pitchFamily="34" charset="0"/>
              </a:rPr>
              <a:t>Experience in Large Scale Transition</a:t>
            </a:r>
            <a:endParaRPr lang="en-IN" sz="1200" b="1" dirty="0">
              <a:cs typeface="Calibri" panose="020F0502020204030204" pitchFamily="34" charset="0"/>
            </a:endParaRPr>
          </a:p>
        </p:txBody>
      </p:sp>
      <p:sp>
        <p:nvSpPr>
          <p:cNvPr id="4" name="Rectangle: Rounded Corners 3">
            <a:extLst>
              <a:ext uri="{FF2B5EF4-FFF2-40B4-BE49-F238E27FC236}">
                <a16:creationId xmlns:a16="http://schemas.microsoft.com/office/drawing/2014/main" id="{E3A96009-602E-470D-9629-771BA6B6F252}"/>
              </a:ext>
            </a:extLst>
          </p:cNvPr>
          <p:cNvSpPr/>
          <p:nvPr/>
        </p:nvSpPr>
        <p:spPr>
          <a:xfrm>
            <a:off x="6553149" y="1175785"/>
            <a:ext cx="2267001" cy="65806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a:solidFill>
                  <a:srgbClr val="595959"/>
                </a:solidFill>
              </a:rPr>
              <a:t>P-V, V-V, V-P</a:t>
            </a:r>
          </a:p>
          <a:p>
            <a:pPr marL="171450" indent="-171450">
              <a:buFont typeface="Wingdings" panose="05000000000000000000" pitchFamily="2" charset="2"/>
              <a:buChar char="§"/>
            </a:pPr>
            <a:r>
              <a:rPr lang="en-US" sz="1000" dirty="0">
                <a:solidFill>
                  <a:srgbClr val="595959"/>
                </a:solidFill>
              </a:rPr>
              <a:t>On-prem 2 Ent/AWS Cloud</a:t>
            </a:r>
          </a:p>
          <a:p>
            <a:pPr marL="171450" indent="-171450">
              <a:buFont typeface="Wingdings" panose="05000000000000000000" pitchFamily="2" charset="2"/>
              <a:buChar char="§"/>
            </a:pPr>
            <a:r>
              <a:rPr lang="en-US" sz="1000" dirty="0">
                <a:solidFill>
                  <a:srgbClr val="595959"/>
                </a:solidFill>
              </a:rPr>
              <a:t>Hyperscale Cloud 2 Ent Cloud</a:t>
            </a:r>
          </a:p>
        </p:txBody>
      </p:sp>
      <p:sp>
        <p:nvSpPr>
          <p:cNvPr id="54" name="Rectangle: Rounded Corners 53">
            <a:extLst>
              <a:ext uri="{FF2B5EF4-FFF2-40B4-BE49-F238E27FC236}">
                <a16:creationId xmlns:a16="http://schemas.microsoft.com/office/drawing/2014/main" id="{0CA54CF9-3866-4494-952E-8CCB29E8DE14}"/>
              </a:ext>
            </a:extLst>
          </p:cNvPr>
          <p:cNvSpPr/>
          <p:nvPr/>
        </p:nvSpPr>
        <p:spPr>
          <a:xfrm>
            <a:off x="6572243" y="1913688"/>
            <a:ext cx="2249399" cy="65806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a:solidFill>
                  <a:srgbClr val="595959"/>
                </a:solidFill>
              </a:rPr>
              <a:t>Robust &amp; Certified Processes</a:t>
            </a:r>
          </a:p>
          <a:p>
            <a:pPr marL="171450" indent="-171450">
              <a:buFont typeface="Wingdings" panose="05000000000000000000" pitchFamily="2" charset="2"/>
              <a:buChar char="§"/>
            </a:pPr>
            <a:r>
              <a:rPr lang="en-US" sz="1000" dirty="0">
                <a:solidFill>
                  <a:srgbClr val="595959"/>
                </a:solidFill>
              </a:rPr>
              <a:t>Onsite/remote mgt/ Hyperscale Cloud</a:t>
            </a:r>
          </a:p>
        </p:txBody>
      </p:sp>
      <p:sp>
        <p:nvSpPr>
          <p:cNvPr id="55" name="Rectangle: Rounded Corners 54">
            <a:extLst>
              <a:ext uri="{FF2B5EF4-FFF2-40B4-BE49-F238E27FC236}">
                <a16:creationId xmlns:a16="http://schemas.microsoft.com/office/drawing/2014/main" id="{7964D516-DCF7-44E6-943F-97CB7669548F}"/>
              </a:ext>
            </a:extLst>
          </p:cNvPr>
          <p:cNvSpPr/>
          <p:nvPr/>
        </p:nvSpPr>
        <p:spPr>
          <a:xfrm>
            <a:off x="6553149" y="3369838"/>
            <a:ext cx="2267000" cy="110474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a:solidFill>
                  <a:srgbClr val="595959"/>
                </a:solidFill>
              </a:rPr>
              <a:t>System Engineering</a:t>
            </a:r>
          </a:p>
          <a:p>
            <a:pPr marL="171450" indent="-171450">
              <a:buFont typeface="Wingdings" panose="05000000000000000000" pitchFamily="2" charset="2"/>
              <a:buChar char="§"/>
            </a:pPr>
            <a:r>
              <a:rPr lang="en-US" sz="1000" dirty="0">
                <a:solidFill>
                  <a:srgbClr val="595959"/>
                </a:solidFill>
              </a:rPr>
              <a:t>In-House Cloud Mgt Platform</a:t>
            </a:r>
          </a:p>
          <a:p>
            <a:pPr marL="171450" indent="-171450">
              <a:buFont typeface="Wingdings" panose="05000000000000000000" pitchFamily="2" charset="2"/>
              <a:buChar char="§"/>
            </a:pPr>
            <a:r>
              <a:rPr lang="en-US" sz="1000" dirty="0">
                <a:solidFill>
                  <a:srgbClr val="595959"/>
                </a:solidFill>
              </a:rPr>
              <a:t>Security As A Service </a:t>
            </a:r>
          </a:p>
          <a:p>
            <a:pPr marL="171450" indent="-171450">
              <a:buFont typeface="Wingdings" panose="05000000000000000000" pitchFamily="2" charset="2"/>
              <a:buChar char="§"/>
            </a:pPr>
            <a:r>
              <a:rPr lang="en-US" sz="1000" dirty="0">
                <a:solidFill>
                  <a:srgbClr val="595959"/>
                </a:solidFill>
              </a:rPr>
              <a:t>Integrated Network Services</a:t>
            </a:r>
          </a:p>
          <a:p>
            <a:pPr marL="171450" indent="-171450">
              <a:buFont typeface="Wingdings" panose="05000000000000000000" pitchFamily="2" charset="2"/>
              <a:buChar char="§"/>
            </a:pPr>
            <a:r>
              <a:rPr lang="en-US" sz="1000" dirty="0">
                <a:solidFill>
                  <a:srgbClr val="595959"/>
                </a:solidFill>
              </a:rPr>
              <a:t>Application Integration</a:t>
            </a:r>
          </a:p>
        </p:txBody>
      </p:sp>
      <p:sp>
        <p:nvSpPr>
          <p:cNvPr id="57" name="Rectangle: Rounded Corners 56">
            <a:extLst>
              <a:ext uri="{FF2B5EF4-FFF2-40B4-BE49-F238E27FC236}">
                <a16:creationId xmlns:a16="http://schemas.microsoft.com/office/drawing/2014/main" id="{39BC0E77-901F-4296-B193-8A8324A069D9}"/>
              </a:ext>
            </a:extLst>
          </p:cNvPr>
          <p:cNvSpPr/>
          <p:nvPr/>
        </p:nvSpPr>
        <p:spPr>
          <a:xfrm>
            <a:off x="6572243" y="2652720"/>
            <a:ext cx="2249399" cy="65806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000" dirty="0">
                <a:solidFill>
                  <a:srgbClr val="595959"/>
                </a:solidFill>
              </a:rPr>
              <a:t>Best OEMs as building blocks</a:t>
            </a:r>
          </a:p>
          <a:p>
            <a:pPr marL="171450" indent="-171450">
              <a:buFont typeface="Wingdings" panose="05000000000000000000" pitchFamily="2" charset="2"/>
              <a:buChar char="§"/>
            </a:pPr>
            <a:r>
              <a:rPr lang="en-US" sz="1000" dirty="0">
                <a:solidFill>
                  <a:srgbClr val="595959"/>
                </a:solidFill>
              </a:rPr>
              <a:t>Integrated ITSM Tools</a:t>
            </a:r>
          </a:p>
          <a:p>
            <a:pPr marL="171450" indent="-171450">
              <a:buFont typeface="Wingdings" panose="05000000000000000000" pitchFamily="2" charset="2"/>
              <a:buChar char="§"/>
            </a:pPr>
            <a:r>
              <a:rPr lang="en-US" sz="1000" dirty="0">
                <a:solidFill>
                  <a:srgbClr val="595959"/>
                </a:solidFill>
              </a:rPr>
              <a:t>Gartner Acknowledged</a:t>
            </a:r>
          </a:p>
        </p:txBody>
      </p:sp>
      <p:sp>
        <p:nvSpPr>
          <p:cNvPr id="8" name="Isosceles Triangle 7">
            <a:extLst>
              <a:ext uri="{FF2B5EF4-FFF2-40B4-BE49-F238E27FC236}">
                <a16:creationId xmlns:a16="http://schemas.microsoft.com/office/drawing/2014/main" id="{2AD41E37-6F1D-4728-B10B-E21E5359EB37}"/>
              </a:ext>
            </a:extLst>
          </p:cNvPr>
          <p:cNvSpPr/>
          <p:nvPr/>
        </p:nvSpPr>
        <p:spPr>
          <a:xfrm rot="5400000">
            <a:off x="2217913" y="2814334"/>
            <a:ext cx="3991717" cy="1453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Isosceles Triangle 57">
            <a:extLst>
              <a:ext uri="{FF2B5EF4-FFF2-40B4-BE49-F238E27FC236}">
                <a16:creationId xmlns:a16="http://schemas.microsoft.com/office/drawing/2014/main" id="{4449409C-B9C5-45F1-88E1-D73CC83FCC47}"/>
              </a:ext>
            </a:extLst>
          </p:cNvPr>
          <p:cNvSpPr/>
          <p:nvPr/>
        </p:nvSpPr>
        <p:spPr>
          <a:xfrm rot="5400000">
            <a:off x="4766267" y="2806572"/>
            <a:ext cx="3362021" cy="14536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2014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DB28-B2A8-4694-9A2D-89931D3A6426}"/>
              </a:ext>
            </a:extLst>
          </p:cNvPr>
          <p:cNvSpPr>
            <a:spLocks noGrp="1"/>
          </p:cNvSpPr>
          <p:nvPr>
            <p:ph type="title"/>
          </p:nvPr>
        </p:nvSpPr>
        <p:spPr/>
        <p:txBody>
          <a:bodyPr/>
          <a:lstStyle/>
          <a:p>
            <a:r>
              <a:rPr lang="en-US" dirty="0" err="1"/>
              <a:t>Sebi</a:t>
            </a:r>
            <a:r>
              <a:rPr lang="en-US" dirty="0"/>
              <a:t> ENABLING hybrid ready future it state </a:t>
            </a:r>
          </a:p>
        </p:txBody>
      </p:sp>
      <p:sp>
        <p:nvSpPr>
          <p:cNvPr id="4" name="Rounded Rectangle 4">
            <a:extLst>
              <a:ext uri="{FF2B5EF4-FFF2-40B4-BE49-F238E27FC236}">
                <a16:creationId xmlns:a16="http://schemas.microsoft.com/office/drawing/2014/main" id="{43C24ADE-5341-4B53-92B1-DC0480918CCF}"/>
              </a:ext>
            </a:extLst>
          </p:cNvPr>
          <p:cNvSpPr/>
          <p:nvPr/>
        </p:nvSpPr>
        <p:spPr>
          <a:xfrm>
            <a:off x="6036634" y="2192830"/>
            <a:ext cx="1383499" cy="2103555"/>
          </a:xfrm>
          <a:prstGeom prst="roundRect">
            <a:avLst>
              <a:gd name="adj" fmla="val 3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 name="Rounded Rectangle 5">
            <a:extLst>
              <a:ext uri="{FF2B5EF4-FFF2-40B4-BE49-F238E27FC236}">
                <a16:creationId xmlns:a16="http://schemas.microsoft.com/office/drawing/2014/main" id="{6674F335-9920-4814-BF64-1B4D045B401A}"/>
              </a:ext>
            </a:extLst>
          </p:cNvPr>
          <p:cNvSpPr/>
          <p:nvPr/>
        </p:nvSpPr>
        <p:spPr>
          <a:xfrm>
            <a:off x="7501268" y="2201477"/>
            <a:ext cx="1383499" cy="2103555"/>
          </a:xfrm>
          <a:prstGeom prst="roundRect">
            <a:avLst>
              <a:gd name="adj" fmla="val 3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Rounded Rectangle 6">
            <a:extLst>
              <a:ext uri="{FF2B5EF4-FFF2-40B4-BE49-F238E27FC236}">
                <a16:creationId xmlns:a16="http://schemas.microsoft.com/office/drawing/2014/main" id="{FA091C90-CB79-4E41-986A-B82A8195FB0B}"/>
              </a:ext>
            </a:extLst>
          </p:cNvPr>
          <p:cNvSpPr/>
          <p:nvPr/>
        </p:nvSpPr>
        <p:spPr>
          <a:xfrm>
            <a:off x="4572000" y="2201477"/>
            <a:ext cx="1383499" cy="2103555"/>
          </a:xfrm>
          <a:prstGeom prst="roundRect">
            <a:avLst>
              <a:gd name="adj" fmla="val 3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7" name="TextBox 6">
            <a:extLst>
              <a:ext uri="{FF2B5EF4-FFF2-40B4-BE49-F238E27FC236}">
                <a16:creationId xmlns:a16="http://schemas.microsoft.com/office/drawing/2014/main" id="{45FCC79C-32A1-42F7-9302-0CB5C6FAD0FC}"/>
              </a:ext>
            </a:extLst>
          </p:cNvPr>
          <p:cNvSpPr txBox="1"/>
          <p:nvPr/>
        </p:nvSpPr>
        <p:spPr>
          <a:xfrm>
            <a:off x="4681408" y="2283709"/>
            <a:ext cx="1153620" cy="246221"/>
          </a:xfrm>
          <a:prstGeom prst="rect">
            <a:avLst/>
          </a:prstGeom>
          <a:noFill/>
        </p:spPr>
        <p:txBody>
          <a:bodyPr wrap="square" rtlCol="0">
            <a:spAutoFit/>
          </a:bodyPr>
          <a:lstStyle/>
          <a:p>
            <a:pPr algn="ctr"/>
            <a:r>
              <a:rPr lang="en-US" sz="1000" b="1" dirty="0">
                <a:solidFill>
                  <a:schemeClr val="tx1">
                    <a:lumMod val="50000"/>
                    <a:lumOff val="50000"/>
                  </a:schemeClr>
                </a:solidFill>
                <a:ea typeface="Verdana" panose="020B0604030504040204" pitchFamily="34" charset="0"/>
                <a:cs typeface="Arial" panose="020B0604020202020204" pitchFamily="34" charset="0"/>
              </a:rPr>
              <a:t>PUBLIC CLOUD</a:t>
            </a:r>
          </a:p>
        </p:txBody>
      </p:sp>
      <p:sp>
        <p:nvSpPr>
          <p:cNvPr id="8" name="TextBox 7">
            <a:extLst>
              <a:ext uri="{FF2B5EF4-FFF2-40B4-BE49-F238E27FC236}">
                <a16:creationId xmlns:a16="http://schemas.microsoft.com/office/drawing/2014/main" id="{8B1CC476-4F5A-483D-8CF3-F01625E14933}"/>
              </a:ext>
            </a:extLst>
          </p:cNvPr>
          <p:cNvSpPr txBox="1"/>
          <p:nvPr/>
        </p:nvSpPr>
        <p:spPr>
          <a:xfrm>
            <a:off x="6151573" y="2283710"/>
            <a:ext cx="1153620" cy="246221"/>
          </a:xfrm>
          <a:prstGeom prst="rect">
            <a:avLst/>
          </a:prstGeom>
          <a:noFill/>
        </p:spPr>
        <p:txBody>
          <a:bodyPr wrap="square" rtlCol="0">
            <a:spAutoFit/>
          </a:bodyPr>
          <a:lstStyle/>
          <a:p>
            <a:pPr algn="ctr"/>
            <a:r>
              <a:rPr lang="en-US" sz="1000" b="1" dirty="0">
                <a:solidFill>
                  <a:schemeClr val="tx1">
                    <a:lumMod val="50000"/>
                    <a:lumOff val="50000"/>
                  </a:schemeClr>
                </a:solidFill>
                <a:ea typeface="Verdana" panose="020B0604030504040204" pitchFamily="34" charset="0"/>
                <a:cs typeface="Arial" panose="020B0604020202020204" pitchFamily="34" charset="0"/>
              </a:rPr>
              <a:t>PRIVATE CLOUD</a:t>
            </a:r>
          </a:p>
        </p:txBody>
      </p:sp>
      <p:sp>
        <p:nvSpPr>
          <p:cNvPr id="9" name="Rounded Rectangle 19">
            <a:extLst>
              <a:ext uri="{FF2B5EF4-FFF2-40B4-BE49-F238E27FC236}">
                <a16:creationId xmlns:a16="http://schemas.microsoft.com/office/drawing/2014/main" id="{27A2E69C-9DCF-4C0F-8CD8-6E8823F0EAB4}"/>
              </a:ext>
            </a:extLst>
          </p:cNvPr>
          <p:cNvSpPr/>
          <p:nvPr/>
        </p:nvSpPr>
        <p:spPr>
          <a:xfrm>
            <a:off x="6039475" y="2599223"/>
            <a:ext cx="1376654" cy="529597"/>
          </a:xfrm>
          <a:prstGeom prst="roundRect">
            <a:avLst>
              <a:gd name="adj" fmla="val 322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0" name="Rounded Rectangle 20">
            <a:extLst>
              <a:ext uri="{FF2B5EF4-FFF2-40B4-BE49-F238E27FC236}">
                <a16:creationId xmlns:a16="http://schemas.microsoft.com/office/drawing/2014/main" id="{702D7E10-B945-4B43-91F4-48566917E0DF}"/>
              </a:ext>
            </a:extLst>
          </p:cNvPr>
          <p:cNvSpPr/>
          <p:nvPr/>
        </p:nvSpPr>
        <p:spPr>
          <a:xfrm>
            <a:off x="7504109" y="2599223"/>
            <a:ext cx="1383499" cy="529597"/>
          </a:xfrm>
          <a:prstGeom prst="roundRect">
            <a:avLst>
              <a:gd name="adj" fmla="val 322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1" name="Rounded Rectangle 21">
            <a:extLst>
              <a:ext uri="{FF2B5EF4-FFF2-40B4-BE49-F238E27FC236}">
                <a16:creationId xmlns:a16="http://schemas.microsoft.com/office/drawing/2014/main" id="{73CEEE92-EFAB-4E94-9892-862119C418E4}"/>
              </a:ext>
            </a:extLst>
          </p:cNvPr>
          <p:cNvSpPr/>
          <p:nvPr/>
        </p:nvSpPr>
        <p:spPr>
          <a:xfrm>
            <a:off x="4574841" y="2599223"/>
            <a:ext cx="1383499" cy="529597"/>
          </a:xfrm>
          <a:prstGeom prst="roundRect">
            <a:avLst>
              <a:gd name="adj" fmla="val 3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2" name="TextBox 11">
            <a:extLst>
              <a:ext uri="{FF2B5EF4-FFF2-40B4-BE49-F238E27FC236}">
                <a16:creationId xmlns:a16="http://schemas.microsoft.com/office/drawing/2014/main" id="{FCE853C0-B734-4F9B-8908-4292906566BD}"/>
              </a:ext>
            </a:extLst>
          </p:cNvPr>
          <p:cNvSpPr txBox="1"/>
          <p:nvPr/>
        </p:nvSpPr>
        <p:spPr>
          <a:xfrm>
            <a:off x="7511244" y="2283710"/>
            <a:ext cx="1346604" cy="246221"/>
          </a:xfrm>
          <a:prstGeom prst="rect">
            <a:avLst/>
          </a:prstGeom>
          <a:noFill/>
        </p:spPr>
        <p:txBody>
          <a:bodyPr wrap="square" rtlCol="0">
            <a:spAutoFit/>
          </a:bodyPr>
          <a:lstStyle/>
          <a:p>
            <a:pPr algn="ctr"/>
            <a:r>
              <a:rPr lang="en-US" sz="1000" b="1" dirty="0">
                <a:solidFill>
                  <a:schemeClr val="tx1">
                    <a:lumMod val="50000"/>
                    <a:lumOff val="50000"/>
                  </a:schemeClr>
                </a:solidFill>
                <a:ea typeface="Verdana" panose="020B0604030504040204" pitchFamily="34" charset="0"/>
                <a:cs typeface="Arial" panose="020B0604020202020204" pitchFamily="34" charset="0"/>
              </a:rPr>
              <a:t>ENTERPRISE CLOUD</a:t>
            </a:r>
          </a:p>
        </p:txBody>
      </p:sp>
      <p:pic>
        <p:nvPicPr>
          <p:cNvPr id="14" name="Picture 13">
            <a:extLst>
              <a:ext uri="{FF2B5EF4-FFF2-40B4-BE49-F238E27FC236}">
                <a16:creationId xmlns:a16="http://schemas.microsoft.com/office/drawing/2014/main" id="{CA70F80F-97A5-4B0D-A327-E3DD2D073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1724" y="2888015"/>
            <a:ext cx="461569" cy="166018"/>
          </a:xfrm>
          <a:prstGeom prst="rect">
            <a:avLst/>
          </a:prstGeom>
          <a:solidFill>
            <a:srgbClr val="B3A3C9"/>
          </a:solidFill>
          <a:ln>
            <a:noFill/>
          </a:ln>
        </p:spPr>
      </p:pic>
      <p:pic>
        <p:nvPicPr>
          <p:cNvPr id="15" name="Picture 14">
            <a:extLst>
              <a:ext uri="{FF2B5EF4-FFF2-40B4-BE49-F238E27FC236}">
                <a16:creationId xmlns:a16="http://schemas.microsoft.com/office/drawing/2014/main" id="{9639F9C2-7D9A-40D5-AE8B-0FA8EB79A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588" y="2889758"/>
            <a:ext cx="457340" cy="136604"/>
          </a:xfrm>
          <a:prstGeom prst="rect">
            <a:avLst/>
          </a:prstGeom>
          <a:solidFill>
            <a:srgbClr val="B3A3C9"/>
          </a:solidFill>
          <a:ln>
            <a:noFill/>
          </a:ln>
        </p:spPr>
      </p:pic>
      <p:pic>
        <p:nvPicPr>
          <p:cNvPr id="16" name="Picture 15">
            <a:extLst>
              <a:ext uri="{FF2B5EF4-FFF2-40B4-BE49-F238E27FC236}">
                <a16:creationId xmlns:a16="http://schemas.microsoft.com/office/drawing/2014/main" id="{9D0EC879-D8F5-4ED1-BA3E-FBDBD78D67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215" y="2783752"/>
            <a:ext cx="343997" cy="164172"/>
          </a:xfrm>
          <a:prstGeom prst="rect">
            <a:avLst/>
          </a:prstGeom>
          <a:solidFill>
            <a:srgbClr val="B3A3C9"/>
          </a:solidFill>
          <a:ln>
            <a:noFill/>
          </a:ln>
        </p:spPr>
      </p:pic>
      <p:grpSp>
        <p:nvGrpSpPr>
          <p:cNvPr id="3" name="Group 16">
            <a:extLst>
              <a:ext uri="{FF2B5EF4-FFF2-40B4-BE49-F238E27FC236}">
                <a16:creationId xmlns:a16="http://schemas.microsoft.com/office/drawing/2014/main" id="{9633FA9D-7785-487A-A292-B510E421301E}"/>
              </a:ext>
            </a:extLst>
          </p:cNvPr>
          <p:cNvGrpSpPr/>
          <p:nvPr/>
        </p:nvGrpSpPr>
        <p:grpSpPr>
          <a:xfrm>
            <a:off x="8159919" y="2730417"/>
            <a:ext cx="487955" cy="267016"/>
            <a:chOff x="12482673" y="1168401"/>
            <a:chExt cx="731135" cy="415232"/>
          </a:xfrm>
        </p:grpSpPr>
        <p:pic>
          <p:nvPicPr>
            <p:cNvPr id="18" name="Picture 147" descr="https://encrypted-tbn0.gstatic.com/images?q=tbn:ANd9GcTi30l3IlXOBxzK4vXfLk4TLq6A7c2Wpsqkjv_eTKHHekcJYQb8cd5w_kpE">
              <a:extLst>
                <a:ext uri="{FF2B5EF4-FFF2-40B4-BE49-F238E27FC236}">
                  <a16:creationId xmlns:a16="http://schemas.microsoft.com/office/drawing/2014/main" id="{AE8432B0-42DE-4E59-B5AD-94465A70AB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82673" y="1168401"/>
              <a:ext cx="716846" cy="262779"/>
            </a:xfrm>
            <a:prstGeom prst="rect">
              <a:avLst/>
            </a:prstGeom>
            <a:solidFill>
              <a:srgbClr val="B3A3C9"/>
            </a:solidFill>
            <a:ln>
              <a:noFill/>
            </a:ln>
            <a:extLst/>
          </p:spPr>
        </p:pic>
        <p:pic>
          <p:nvPicPr>
            <p:cNvPr id="19" name="Picture 4" descr="Image result for oracle">
              <a:extLst>
                <a:ext uri="{FF2B5EF4-FFF2-40B4-BE49-F238E27FC236}">
                  <a16:creationId xmlns:a16="http://schemas.microsoft.com/office/drawing/2014/main" id="{696208C4-0DDF-4233-86FA-9890DEE2F5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30128" y="1372831"/>
              <a:ext cx="683680" cy="210802"/>
            </a:xfrm>
            <a:prstGeom prst="rect">
              <a:avLst/>
            </a:prstGeom>
            <a:solidFill>
              <a:srgbClr val="B3A3C9"/>
            </a:solidFill>
            <a:ln>
              <a:noFill/>
            </a:ln>
            <a:extLst/>
          </p:spPr>
        </p:pic>
      </p:grpSp>
      <p:sp>
        <p:nvSpPr>
          <p:cNvPr id="20" name="TextBox 19">
            <a:extLst>
              <a:ext uri="{FF2B5EF4-FFF2-40B4-BE49-F238E27FC236}">
                <a16:creationId xmlns:a16="http://schemas.microsoft.com/office/drawing/2014/main" id="{85495EF1-4CB4-442E-8C01-3E076AB1CCF4}"/>
              </a:ext>
            </a:extLst>
          </p:cNvPr>
          <p:cNvSpPr txBox="1"/>
          <p:nvPr/>
        </p:nvSpPr>
        <p:spPr>
          <a:xfrm>
            <a:off x="4587355" y="3179765"/>
            <a:ext cx="1501054" cy="584775"/>
          </a:xfrm>
          <a:prstGeom prst="rect">
            <a:avLst/>
          </a:prstGeom>
          <a:noFill/>
        </p:spPr>
        <p:txBody>
          <a:bodyPr wrap="square" rtlCol="0">
            <a:spAutoFit/>
          </a:bodyPr>
          <a:lstStyle/>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Hyper Scale</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Pay per Hour </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Globally available </a:t>
            </a:r>
          </a:p>
        </p:txBody>
      </p:sp>
      <p:sp>
        <p:nvSpPr>
          <p:cNvPr id="21" name="TextBox 20">
            <a:extLst>
              <a:ext uri="{FF2B5EF4-FFF2-40B4-BE49-F238E27FC236}">
                <a16:creationId xmlns:a16="http://schemas.microsoft.com/office/drawing/2014/main" id="{8AF1B679-718E-495B-8409-4157E47BDE4A}"/>
              </a:ext>
            </a:extLst>
          </p:cNvPr>
          <p:cNvSpPr txBox="1"/>
          <p:nvPr/>
        </p:nvSpPr>
        <p:spPr>
          <a:xfrm>
            <a:off x="7569463" y="3179765"/>
            <a:ext cx="1380136" cy="861774"/>
          </a:xfrm>
          <a:prstGeom prst="rect">
            <a:avLst/>
          </a:prstGeom>
          <a:noFill/>
        </p:spPr>
        <p:txBody>
          <a:bodyPr wrap="square" rtlCol="0">
            <a:spAutoFit/>
          </a:bodyPr>
          <a:lstStyle/>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Application Centric Architecture </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Application Blueprint driven </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Hybrid cloud ready</a:t>
            </a:r>
          </a:p>
        </p:txBody>
      </p:sp>
      <p:sp>
        <p:nvSpPr>
          <p:cNvPr id="22" name="TextBox 21">
            <a:extLst>
              <a:ext uri="{FF2B5EF4-FFF2-40B4-BE49-F238E27FC236}">
                <a16:creationId xmlns:a16="http://schemas.microsoft.com/office/drawing/2014/main" id="{EE9126D6-00CA-4475-B160-83E9E1BCB1F1}"/>
              </a:ext>
            </a:extLst>
          </p:cNvPr>
          <p:cNvSpPr txBox="1"/>
          <p:nvPr/>
        </p:nvSpPr>
        <p:spPr>
          <a:xfrm>
            <a:off x="6057821" y="3179765"/>
            <a:ext cx="1384330" cy="861774"/>
          </a:xfrm>
          <a:prstGeom prst="rect">
            <a:avLst/>
          </a:prstGeom>
          <a:noFill/>
        </p:spPr>
        <p:txBody>
          <a:bodyPr wrap="square" rtlCol="0">
            <a:spAutoFit/>
          </a:bodyPr>
          <a:lstStyle/>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Fully dedicated </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Compliance driven </a:t>
            </a:r>
          </a:p>
          <a:p>
            <a:pPr marL="171450" indent="-171450">
              <a:spcBef>
                <a:spcPts val="300"/>
              </a:spcBef>
              <a:buFont typeface="Wingdings" panose="05000000000000000000" pitchFamily="2" charset="2"/>
              <a:buChar char="§"/>
            </a:pPr>
            <a:r>
              <a:rPr lang="en-US" sz="900" dirty="0">
                <a:solidFill>
                  <a:schemeClr val="tx1">
                    <a:lumMod val="50000"/>
                    <a:lumOff val="50000"/>
                  </a:schemeClr>
                </a:solidFill>
                <a:ea typeface="Verdana" panose="020B0604030504040204" pitchFamily="34" charset="0"/>
                <a:cs typeface="Arial" panose="020B0604020202020204" pitchFamily="34" charset="0"/>
              </a:rPr>
              <a:t>Flexibility to own, outsource and buy back </a:t>
            </a:r>
          </a:p>
        </p:txBody>
      </p:sp>
      <p:cxnSp>
        <p:nvCxnSpPr>
          <p:cNvPr id="23" name="Straight Connector 22">
            <a:extLst>
              <a:ext uri="{FF2B5EF4-FFF2-40B4-BE49-F238E27FC236}">
                <a16:creationId xmlns:a16="http://schemas.microsoft.com/office/drawing/2014/main" id="{9D33D578-706E-4303-9855-642FD4DB191C}"/>
              </a:ext>
            </a:extLst>
          </p:cNvPr>
          <p:cNvCxnSpPr/>
          <p:nvPr/>
        </p:nvCxnSpPr>
        <p:spPr>
          <a:xfrm>
            <a:off x="4643135" y="2599223"/>
            <a:ext cx="12301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74D93-B69D-4E5D-9572-A35970FAD6D9}"/>
              </a:ext>
            </a:extLst>
          </p:cNvPr>
          <p:cNvCxnSpPr/>
          <p:nvPr/>
        </p:nvCxnSpPr>
        <p:spPr>
          <a:xfrm>
            <a:off x="6113652" y="2599223"/>
            <a:ext cx="12301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9450DA-2353-41BE-B00F-0427B1A77057}"/>
              </a:ext>
            </a:extLst>
          </p:cNvPr>
          <p:cNvCxnSpPr/>
          <p:nvPr/>
        </p:nvCxnSpPr>
        <p:spPr>
          <a:xfrm>
            <a:off x="7569463" y="2599223"/>
            <a:ext cx="12301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AA21A1-9725-4021-AA1F-C4CE1396E337}"/>
              </a:ext>
            </a:extLst>
          </p:cNvPr>
          <p:cNvCxnSpPr/>
          <p:nvPr/>
        </p:nvCxnSpPr>
        <p:spPr>
          <a:xfrm>
            <a:off x="7791915" y="3151807"/>
            <a:ext cx="8161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BD104A-CF29-40B0-89EC-EF716F2AD89D}"/>
              </a:ext>
            </a:extLst>
          </p:cNvPr>
          <p:cNvCxnSpPr/>
          <p:nvPr/>
        </p:nvCxnSpPr>
        <p:spPr>
          <a:xfrm>
            <a:off x="6321398" y="3151807"/>
            <a:ext cx="8161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B816A5-CBFA-4D11-831B-C00077426B66}"/>
              </a:ext>
            </a:extLst>
          </p:cNvPr>
          <p:cNvCxnSpPr/>
          <p:nvPr/>
        </p:nvCxnSpPr>
        <p:spPr>
          <a:xfrm>
            <a:off x="4865588" y="3151807"/>
            <a:ext cx="8161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ounded Rectangle 56">
            <a:extLst>
              <a:ext uri="{FF2B5EF4-FFF2-40B4-BE49-F238E27FC236}">
                <a16:creationId xmlns:a16="http://schemas.microsoft.com/office/drawing/2014/main" id="{BA69331E-DB6C-48B2-B5D0-8F137CDCA37D}"/>
              </a:ext>
            </a:extLst>
          </p:cNvPr>
          <p:cNvSpPr/>
          <p:nvPr/>
        </p:nvSpPr>
        <p:spPr>
          <a:xfrm>
            <a:off x="4577564" y="1049380"/>
            <a:ext cx="4242586" cy="299819"/>
          </a:xfrm>
          <a:prstGeom prst="roundRect">
            <a:avLst>
              <a:gd name="adj" fmla="val 32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UNIFIED VISIBILITY </a:t>
            </a:r>
          </a:p>
        </p:txBody>
      </p:sp>
      <p:sp>
        <p:nvSpPr>
          <p:cNvPr id="30" name="Rounded Rectangle 57">
            <a:extLst>
              <a:ext uri="{FF2B5EF4-FFF2-40B4-BE49-F238E27FC236}">
                <a16:creationId xmlns:a16="http://schemas.microsoft.com/office/drawing/2014/main" id="{0794C99A-4B8C-40BD-8D6C-455BCAD0B5AB}"/>
              </a:ext>
            </a:extLst>
          </p:cNvPr>
          <p:cNvSpPr/>
          <p:nvPr/>
        </p:nvSpPr>
        <p:spPr>
          <a:xfrm>
            <a:off x="4577564" y="1418749"/>
            <a:ext cx="4242586" cy="299819"/>
          </a:xfrm>
          <a:prstGeom prst="roundRect">
            <a:avLst>
              <a:gd name="adj" fmla="val 32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INTEGRATED ORCHESTRATION AND MANAGEMENT </a:t>
            </a:r>
          </a:p>
        </p:txBody>
      </p:sp>
      <p:sp>
        <p:nvSpPr>
          <p:cNvPr id="31" name="Rounded Rectangle 58">
            <a:extLst>
              <a:ext uri="{FF2B5EF4-FFF2-40B4-BE49-F238E27FC236}">
                <a16:creationId xmlns:a16="http://schemas.microsoft.com/office/drawing/2014/main" id="{04E43F7D-5D32-4F03-9DDB-0EA0D82E1476}"/>
              </a:ext>
            </a:extLst>
          </p:cNvPr>
          <p:cNvSpPr/>
          <p:nvPr/>
        </p:nvSpPr>
        <p:spPr>
          <a:xfrm>
            <a:off x="4577564" y="1788119"/>
            <a:ext cx="4242586" cy="299819"/>
          </a:xfrm>
          <a:prstGeom prst="roundRect">
            <a:avLst>
              <a:gd name="adj" fmla="val 32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SECURITY AND SERVICE GOVERNANCE</a:t>
            </a:r>
          </a:p>
        </p:txBody>
      </p:sp>
      <p:sp>
        <p:nvSpPr>
          <p:cNvPr id="32" name="Rounded Rectangle 59">
            <a:extLst>
              <a:ext uri="{FF2B5EF4-FFF2-40B4-BE49-F238E27FC236}">
                <a16:creationId xmlns:a16="http://schemas.microsoft.com/office/drawing/2014/main" id="{AD1627F4-F55C-4450-9316-D25C1265A667}"/>
              </a:ext>
            </a:extLst>
          </p:cNvPr>
          <p:cNvSpPr/>
          <p:nvPr/>
        </p:nvSpPr>
        <p:spPr>
          <a:xfrm>
            <a:off x="4577563" y="4243635"/>
            <a:ext cx="4222065" cy="440315"/>
          </a:xfrm>
          <a:prstGeom prst="roundRect">
            <a:avLst>
              <a:gd name="adj" fmla="val 32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SEAMLESSLY INTERCONNECTED – MPLS, INTERNET VPN EXPRESSROUTE, DIRECT CONNECT</a:t>
            </a:r>
          </a:p>
        </p:txBody>
      </p:sp>
      <p:pic>
        <p:nvPicPr>
          <p:cNvPr id="33" name="Picture 32">
            <a:extLst>
              <a:ext uri="{FF2B5EF4-FFF2-40B4-BE49-F238E27FC236}">
                <a16:creationId xmlns:a16="http://schemas.microsoft.com/office/drawing/2014/main" id="{DF859F9C-27A3-46D8-974F-37F94443C464}"/>
              </a:ext>
            </a:extLst>
          </p:cNvPr>
          <p:cNvPicPr>
            <a:picLocks noChangeAspect="1"/>
          </p:cNvPicPr>
          <p:nvPr/>
        </p:nvPicPr>
        <p:blipFill>
          <a:blip r:embed="rId7" cstate="print"/>
          <a:stretch>
            <a:fillRect/>
          </a:stretch>
        </p:blipFill>
        <p:spPr>
          <a:xfrm>
            <a:off x="6474946" y="2760869"/>
            <a:ext cx="240555" cy="184428"/>
          </a:xfrm>
          <a:prstGeom prst="rect">
            <a:avLst/>
          </a:prstGeom>
          <a:solidFill>
            <a:srgbClr val="B3A3C9"/>
          </a:solidFill>
          <a:ln>
            <a:noFill/>
          </a:ln>
        </p:spPr>
      </p:pic>
      <p:pic>
        <p:nvPicPr>
          <p:cNvPr id="34" name="Picture 33">
            <a:extLst>
              <a:ext uri="{FF2B5EF4-FFF2-40B4-BE49-F238E27FC236}">
                <a16:creationId xmlns:a16="http://schemas.microsoft.com/office/drawing/2014/main" id="{B3DFCCBA-A478-416B-8D55-628FA4165196}"/>
              </a:ext>
            </a:extLst>
          </p:cNvPr>
          <p:cNvPicPr>
            <a:picLocks noChangeAspect="1"/>
          </p:cNvPicPr>
          <p:nvPr/>
        </p:nvPicPr>
        <p:blipFill>
          <a:blip r:embed="rId8" cstate="print"/>
          <a:stretch>
            <a:fillRect/>
          </a:stretch>
        </p:blipFill>
        <p:spPr>
          <a:xfrm>
            <a:off x="6767606" y="2752706"/>
            <a:ext cx="258356" cy="200753"/>
          </a:xfrm>
          <a:prstGeom prst="rect">
            <a:avLst/>
          </a:prstGeom>
          <a:solidFill>
            <a:srgbClr val="B3A3C9"/>
          </a:solidFill>
          <a:ln>
            <a:noFill/>
          </a:ln>
        </p:spPr>
      </p:pic>
      <p:pic>
        <p:nvPicPr>
          <p:cNvPr id="35" name="Picture 34">
            <a:extLst>
              <a:ext uri="{FF2B5EF4-FFF2-40B4-BE49-F238E27FC236}">
                <a16:creationId xmlns:a16="http://schemas.microsoft.com/office/drawing/2014/main" id="{39A47F0F-C790-442D-A5F0-63AFC25B2F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5670" y="2757969"/>
            <a:ext cx="246570" cy="190227"/>
          </a:xfrm>
          <a:prstGeom prst="rect">
            <a:avLst/>
          </a:prstGeom>
          <a:solidFill>
            <a:srgbClr val="B3A3C9"/>
          </a:solidFill>
          <a:ln>
            <a:noFill/>
          </a:ln>
        </p:spPr>
      </p:pic>
      <p:pic>
        <p:nvPicPr>
          <p:cNvPr id="36" name="Picture 35">
            <a:extLst>
              <a:ext uri="{FF2B5EF4-FFF2-40B4-BE49-F238E27FC236}">
                <a16:creationId xmlns:a16="http://schemas.microsoft.com/office/drawing/2014/main" id="{184254DD-BD2D-49EB-ADDD-2439F2969B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7968" y="2764878"/>
            <a:ext cx="229026" cy="176411"/>
          </a:xfrm>
          <a:prstGeom prst="rect">
            <a:avLst/>
          </a:prstGeom>
          <a:solidFill>
            <a:srgbClr val="B3A3C9"/>
          </a:solidFill>
          <a:ln>
            <a:noFill/>
          </a:ln>
        </p:spPr>
      </p:pic>
      <p:pic>
        <p:nvPicPr>
          <p:cNvPr id="37" name="Picture 36">
            <a:extLst>
              <a:ext uri="{FF2B5EF4-FFF2-40B4-BE49-F238E27FC236}">
                <a16:creationId xmlns:a16="http://schemas.microsoft.com/office/drawing/2014/main" id="{80D2B23A-54BC-4404-AEBE-CC947251E8B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7785" y="2650169"/>
            <a:ext cx="635447" cy="182702"/>
          </a:xfrm>
          <a:prstGeom prst="rect">
            <a:avLst/>
          </a:prstGeom>
          <a:solidFill>
            <a:srgbClr val="B3A3C9"/>
          </a:solidFill>
          <a:ln>
            <a:noFill/>
          </a:ln>
        </p:spPr>
      </p:pic>
      <p:sp>
        <p:nvSpPr>
          <p:cNvPr id="38" name="TextBox 37">
            <a:extLst>
              <a:ext uri="{FF2B5EF4-FFF2-40B4-BE49-F238E27FC236}">
                <a16:creationId xmlns:a16="http://schemas.microsoft.com/office/drawing/2014/main" id="{73B39749-6B00-4F86-AF5F-C7E4F53DC94B}"/>
              </a:ext>
            </a:extLst>
          </p:cNvPr>
          <p:cNvSpPr txBox="1"/>
          <p:nvPr/>
        </p:nvSpPr>
        <p:spPr>
          <a:xfrm>
            <a:off x="321449" y="736528"/>
            <a:ext cx="3836113" cy="215444"/>
          </a:xfrm>
          <a:prstGeom prst="rect">
            <a:avLst/>
          </a:prstGeom>
          <a:noFill/>
        </p:spPr>
        <p:txBody>
          <a:bodyPr wrap="square" rtlCol="0">
            <a:spAutoFit/>
          </a:bodyPr>
          <a:lstStyle/>
          <a:p>
            <a:r>
              <a:rPr lang="en-US" sz="800" dirty="0">
                <a:solidFill>
                  <a:schemeClr val="bg1"/>
                </a:solidFill>
                <a:ea typeface="Verdana" panose="020B0604030504040204" pitchFamily="34" charset="0"/>
                <a:cs typeface="Arial" panose="020B0604020202020204" pitchFamily="34" charset="0"/>
              </a:rPr>
              <a:t>SIFY CLOUD TRANSFORMATION SERVICES </a:t>
            </a:r>
          </a:p>
        </p:txBody>
      </p:sp>
      <p:pic>
        <p:nvPicPr>
          <p:cNvPr id="39" name="Picture 38">
            <a:extLst>
              <a:ext uri="{FF2B5EF4-FFF2-40B4-BE49-F238E27FC236}">
                <a16:creationId xmlns:a16="http://schemas.microsoft.com/office/drawing/2014/main" id="{C9CEB531-4A4C-4CD6-9D52-29F8E88A49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4149" y="1210720"/>
            <a:ext cx="3312907" cy="3565574"/>
          </a:xfrm>
          <a:prstGeom prst="rect">
            <a:avLst/>
          </a:prstGeom>
        </p:spPr>
      </p:pic>
      <p:sp>
        <p:nvSpPr>
          <p:cNvPr id="40" name="TextBox 39">
            <a:extLst>
              <a:ext uri="{FF2B5EF4-FFF2-40B4-BE49-F238E27FC236}">
                <a16:creationId xmlns:a16="http://schemas.microsoft.com/office/drawing/2014/main" id="{8AF177AF-EF86-4089-9018-5D345E30C856}"/>
              </a:ext>
            </a:extLst>
          </p:cNvPr>
          <p:cNvSpPr txBox="1"/>
          <p:nvPr/>
        </p:nvSpPr>
        <p:spPr>
          <a:xfrm rot="19280904">
            <a:off x="1275016" y="2873894"/>
            <a:ext cx="902890" cy="215444"/>
          </a:xfrm>
          <a:prstGeom prst="rect">
            <a:avLst/>
          </a:prstGeom>
          <a:noFill/>
        </p:spPr>
        <p:txBody>
          <a:bodyPr wrap="square" rtlCol="0">
            <a:spAutoFit/>
          </a:bodyPr>
          <a:lstStyle/>
          <a:p>
            <a:pPr algn="ctr"/>
            <a:r>
              <a:rPr lang="en-US" sz="800" b="1" dirty="0">
                <a:solidFill>
                  <a:schemeClr val="tx1">
                    <a:lumMod val="65000"/>
                    <a:lumOff val="35000"/>
                  </a:schemeClr>
                </a:solidFill>
                <a:ea typeface="Verdana" panose="020B0604030504040204" pitchFamily="34" charset="0"/>
                <a:cs typeface="Arial" panose="020B0604020202020204" pitchFamily="34" charset="0"/>
              </a:rPr>
              <a:t>PUBLIC CLOUD</a:t>
            </a:r>
          </a:p>
        </p:txBody>
      </p:sp>
      <p:sp>
        <p:nvSpPr>
          <p:cNvPr id="41" name="TextBox 40">
            <a:extLst>
              <a:ext uri="{FF2B5EF4-FFF2-40B4-BE49-F238E27FC236}">
                <a16:creationId xmlns:a16="http://schemas.microsoft.com/office/drawing/2014/main" id="{80EF4DC1-62C9-454A-A279-A47B5BBBE99D}"/>
              </a:ext>
            </a:extLst>
          </p:cNvPr>
          <p:cNvSpPr txBox="1"/>
          <p:nvPr/>
        </p:nvSpPr>
        <p:spPr>
          <a:xfrm rot="16200000">
            <a:off x="1802746" y="1801764"/>
            <a:ext cx="1008589" cy="338554"/>
          </a:xfrm>
          <a:prstGeom prst="rect">
            <a:avLst/>
          </a:prstGeom>
          <a:noFill/>
        </p:spPr>
        <p:txBody>
          <a:bodyPr wrap="square" rtlCol="0">
            <a:spAutoFit/>
          </a:bodyPr>
          <a:lstStyle/>
          <a:p>
            <a:pPr algn="ctr"/>
            <a:r>
              <a:rPr lang="en-US" sz="800" b="1" dirty="0">
                <a:solidFill>
                  <a:schemeClr val="tx1">
                    <a:lumMod val="65000"/>
                    <a:lumOff val="35000"/>
                  </a:schemeClr>
                </a:solidFill>
                <a:ea typeface="Verdana" panose="020B0604030504040204" pitchFamily="34" charset="0"/>
                <a:cs typeface="Arial" panose="020B0604020202020204" pitchFamily="34" charset="0"/>
              </a:rPr>
              <a:t>ENTERPRISE CLOUD</a:t>
            </a:r>
          </a:p>
        </p:txBody>
      </p:sp>
      <p:sp>
        <p:nvSpPr>
          <p:cNvPr id="42" name="TextBox 41">
            <a:extLst>
              <a:ext uri="{FF2B5EF4-FFF2-40B4-BE49-F238E27FC236}">
                <a16:creationId xmlns:a16="http://schemas.microsoft.com/office/drawing/2014/main" id="{BA8BC77A-3A0B-4F08-9CD9-EEE313B78624}"/>
              </a:ext>
            </a:extLst>
          </p:cNvPr>
          <p:cNvSpPr txBox="1"/>
          <p:nvPr/>
        </p:nvSpPr>
        <p:spPr>
          <a:xfrm rot="18919095">
            <a:off x="814180" y="2659479"/>
            <a:ext cx="1298246" cy="369332"/>
          </a:xfrm>
          <a:prstGeom prst="rect">
            <a:avLst/>
          </a:prstGeom>
          <a:noFill/>
        </p:spPr>
        <p:txBody>
          <a:bodyPr wrap="square" rtlCol="0">
            <a:spAutoFit/>
          </a:bodyPr>
          <a:lstStyle>
            <a:defPPr>
              <a:defRPr lang="en-US"/>
            </a:defPPr>
            <a:lvl1pPr algn="ctr">
              <a:defRPr sz="800">
                <a:solidFill>
                  <a:schemeClr val="tx1">
                    <a:lumMod val="50000"/>
                    <a:lumOff val="50000"/>
                  </a:schemeClr>
                </a:solidFill>
                <a:ea typeface="Verdana" panose="020B0604030504040204" pitchFamily="34" charset="0"/>
                <a:cs typeface="Arial" panose="020B0604020202020204" pitchFamily="34" charset="0"/>
              </a:defRPr>
            </a:lvl1pPr>
          </a:lstStyle>
          <a:p>
            <a:r>
              <a:rPr lang="en-US" sz="900" dirty="0"/>
              <a:t>CLOUD INFINIT, AWS and MS Azure  stack</a:t>
            </a:r>
          </a:p>
        </p:txBody>
      </p:sp>
      <p:sp>
        <p:nvSpPr>
          <p:cNvPr id="43" name="TextBox 42">
            <a:extLst>
              <a:ext uri="{FF2B5EF4-FFF2-40B4-BE49-F238E27FC236}">
                <a16:creationId xmlns:a16="http://schemas.microsoft.com/office/drawing/2014/main" id="{90F42816-2E8F-4A51-A8A7-A77083F5E517}"/>
              </a:ext>
            </a:extLst>
          </p:cNvPr>
          <p:cNvSpPr txBox="1"/>
          <p:nvPr/>
        </p:nvSpPr>
        <p:spPr>
          <a:xfrm rot="2089152">
            <a:off x="2459508" y="2608523"/>
            <a:ext cx="1451130" cy="338554"/>
          </a:xfrm>
          <a:prstGeom prst="rect">
            <a:avLst/>
          </a:prstGeom>
          <a:noFill/>
        </p:spPr>
        <p:txBody>
          <a:bodyPr wrap="square" rtlCol="0">
            <a:spAutoFit/>
          </a:bodyPr>
          <a:lstStyle/>
          <a:p>
            <a:pPr algn="ctr"/>
            <a:r>
              <a:rPr lang="en-US" sz="800" dirty="0">
                <a:solidFill>
                  <a:schemeClr val="tx1">
                    <a:lumMod val="50000"/>
                    <a:lumOff val="50000"/>
                  </a:schemeClr>
                </a:solidFill>
                <a:ea typeface="Verdana" panose="020B0604030504040204" pitchFamily="34" charset="0"/>
                <a:cs typeface="Arial" panose="020B0604020202020204" pitchFamily="34" charset="0"/>
              </a:rPr>
              <a:t>HYPER CONVERGED/CONVERGED </a:t>
            </a:r>
          </a:p>
        </p:txBody>
      </p:sp>
      <p:sp>
        <p:nvSpPr>
          <p:cNvPr id="44" name="TextBox 43">
            <a:extLst>
              <a:ext uri="{FF2B5EF4-FFF2-40B4-BE49-F238E27FC236}">
                <a16:creationId xmlns:a16="http://schemas.microsoft.com/office/drawing/2014/main" id="{9FE86EF8-13A6-4DFC-832C-6578C72B7FCF}"/>
              </a:ext>
            </a:extLst>
          </p:cNvPr>
          <p:cNvSpPr txBox="1"/>
          <p:nvPr/>
        </p:nvSpPr>
        <p:spPr>
          <a:xfrm rot="16200000">
            <a:off x="1791843" y="1778045"/>
            <a:ext cx="1350093" cy="215444"/>
          </a:xfrm>
          <a:prstGeom prst="rect">
            <a:avLst/>
          </a:prstGeom>
          <a:noFill/>
        </p:spPr>
        <p:txBody>
          <a:bodyPr wrap="square" rtlCol="0">
            <a:spAutoFit/>
          </a:bodyPr>
          <a:lstStyle>
            <a:defPPr>
              <a:defRPr lang="en-US"/>
            </a:defPPr>
            <a:lvl1pPr algn="ctr">
              <a:defRPr sz="800">
                <a:solidFill>
                  <a:schemeClr val="tx1">
                    <a:lumMod val="50000"/>
                    <a:lumOff val="50000"/>
                  </a:schemeClr>
                </a:solidFill>
                <a:ea typeface="Verdana" panose="020B0604030504040204" pitchFamily="34" charset="0"/>
                <a:cs typeface="Arial" panose="020B0604020202020204" pitchFamily="34" charset="0"/>
              </a:defRPr>
            </a:lvl1pPr>
          </a:lstStyle>
          <a:p>
            <a:r>
              <a:rPr lang="en-US" dirty="0"/>
              <a:t>SAP , ORACLE, MS AZURE</a:t>
            </a:r>
          </a:p>
        </p:txBody>
      </p:sp>
      <p:sp>
        <p:nvSpPr>
          <p:cNvPr id="45" name="TextBox 44">
            <a:extLst>
              <a:ext uri="{FF2B5EF4-FFF2-40B4-BE49-F238E27FC236}">
                <a16:creationId xmlns:a16="http://schemas.microsoft.com/office/drawing/2014/main" id="{87682C0D-B8B0-44A9-9C71-507DBEA9F262}"/>
              </a:ext>
            </a:extLst>
          </p:cNvPr>
          <p:cNvSpPr txBox="1"/>
          <p:nvPr/>
        </p:nvSpPr>
        <p:spPr>
          <a:xfrm rot="2370241" flipH="1">
            <a:off x="2470981" y="2829525"/>
            <a:ext cx="902890" cy="338554"/>
          </a:xfrm>
          <a:prstGeom prst="rect">
            <a:avLst/>
          </a:prstGeom>
          <a:noFill/>
        </p:spPr>
        <p:txBody>
          <a:bodyPr wrap="square" rtlCol="0">
            <a:spAutoFit/>
          </a:bodyPr>
          <a:lstStyle/>
          <a:p>
            <a:pPr algn="ctr"/>
            <a:r>
              <a:rPr lang="en-US" sz="800" b="1" dirty="0">
                <a:solidFill>
                  <a:schemeClr val="tx1">
                    <a:lumMod val="65000"/>
                    <a:lumOff val="35000"/>
                  </a:schemeClr>
                </a:solidFill>
                <a:ea typeface="Verdana" panose="020B0604030504040204" pitchFamily="34" charset="0"/>
                <a:cs typeface="Arial" panose="020B0604020202020204" pitchFamily="34" charset="0"/>
              </a:rPr>
              <a:t>PRIVATE CLOUD</a:t>
            </a:r>
          </a:p>
        </p:txBody>
      </p:sp>
      <p:grpSp>
        <p:nvGrpSpPr>
          <p:cNvPr id="13" name="Group 45">
            <a:extLst>
              <a:ext uri="{FF2B5EF4-FFF2-40B4-BE49-F238E27FC236}">
                <a16:creationId xmlns:a16="http://schemas.microsoft.com/office/drawing/2014/main" id="{DE39DBB6-BE0E-42CA-91A9-7BDBB4851F20}"/>
              </a:ext>
            </a:extLst>
          </p:cNvPr>
          <p:cNvGrpSpPr/>
          <p:nvPr/>
        </p:nvGrpSpPr>
        <p:grpSpPr>
          <a:xfrm>
            <a:off x="494509" y="1650113"/>
            <a:ext cx="667820" cy="428251"/>
            <a:chOff x="1193404" y="2824525"/>
            <a:chExt cx="4281979" cy="2458132"/>
          </a:xfrm>
          <a:solidFill>
            <a:schemeClr val="bg1">
              <a:lumMod val="50000"/>
            </a:schemeClr>
          </a:solidFill>
        </p:grpSpPr>
        <p:sp>
          <p:nvSpPr>
            <p:cNvPr id="47" name="Oval 46">
              <a:extLst>
                <a:ext uri="{FF2B5EF4-FFF2-40B4-BE49-F238E27FC236}">
                  <a16:creationId xmlns:a16="http://schemas.microsoft.com/office/drawing/2014/main" id="{3740F393-D53C-461C-B0A7-D206A64C9634}"/>
                </a:ext>
              </a:extLst>
            </p:cNvPr>
            <p:cNvSpPr/>
            <p:nvPr/>
          </p:nvSpPr>
          <p:spPr>
            <a:xfrm>
              <a:off x="4075903" y="3760669"/>
              <a:ext cx="1399480" cy="1521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8" name="Oval 47">
              <a:extLst>
                <a:ext uri="{FF2B5EF4-FFF2-40B4-BE49-F238E27FC236}">
                  <a16:creationId xmlns:a16="http://schemas.microsoft.com/office/drawing/2014/main" id="{F078162A-2A3F-4E66-9CB3-31C12E50C755}"/>
                </a:ext>
              </a:extLst>
            </p:cNvPr>
            <p:cNvSpPr/>
            <p:nvPr/>
          </p:nvSpPr>
          <p:spPr>
            <a:xfrm>
              <a:off x="1762699" y="2824525"/>
              <a:ext cx="2534718" cy="2296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9" name="Oval 48">
              <a:extLst>
                <a:ext uri="{FF2B5EF4-FFF2-40B4-BE49-F238E27FC236}">
                  <a16:creationId xmlns:a16="http://schemas.microsoft.com/office/drawing/2014/main" id="{2C0568C6-B70C-4A7F-878A-64CF31EDFD6E}"/>
                </a:ext>
              </a:extLst>
            </p:cNvPr>
            <p:cNvSpPr/>
            <p:nvPr/>
          </p:nvSpPr>
          <p:spPr>
            <a:xfrm>
              <a:off x="1193404" y="3955055"/>
              <a:ext cx="1220737" cy="13276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0" name="Oval 49">
              <a:extLst>
                <a:ext uri="{FF2B5EF4-FFF2-40B4-BE49-F238E27FC236}">
                  <a16:creationId xmlns:a16="http://schemas.microsoft.com/office/drawing/2014/main" id="{3F550568-2FD7-4698-A7EC-55DD2AD93A5E}"/>
                </a:ext>
              </a:extLst>
            </p:cNvPr>
            <p:cNvSpPr/>
            <p:nvPr/>
          </p:nvSpPr>
          <p:spPr>
            <a:xfrm>
              <a:off x="3906874" y="3276604"/>
              <a:ext cx="962929" cy="968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1" name="Rounded Rectangle 49">
              <a:extLst>
                <a:ext uri="{FF2B5EF4-FFF2-40B4-BE49-F238E27FC236}">
                  <a16:creationId xmlns:a16="http://schemas.microsoft.com/office/drawing/2014/main" id="{58D1363D-6044-4718-9568-FD45D8DB7EFB}"/>
                </a:ext>
              </a:extLst>
            </p:cNvPr>
            <p:cNvSpPr/>
            <p:nvPr/>
          </p:nvSpPr>
          <p:spPr>
            <a:xfrm>
              <a:off x="1762237" y="4578286"/>
              <a:ext cx="3107566" cy="70437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17" name="Group 51">
            <a:extLst>
              <a:ext uri="{FF2B5EF4-FFF2-40B4-BE49-F238E27FC236}">
                <a16:creationId xmlns:a16="http://schemas.microsoft.com/office/drawing/2014/main" id="{7E557890-BBBC-425A-BF54-03F9F5AB0C35}"/>
              </a:ext>
            </a:extLst>
          </p:cNvPr>
          <p:cNvGrpSpPr/>
          <p:nvPr/>
        </p:nvGrpSpPr>
        <p:grpSpPr>
          <a:xfrm>
            <a:off x="985402" y="1709146"/>
            <a:ext cx="667820" cy="428251"/>
            <a:chOff x="1193404" y="2824525"/>
            <a:chExt cx="4281979" cy="2458132"/>
          </a:xfrm>
          <a:solidFill>
            <a:srgbClr val="8C8C8C"/>
          </a:solidFill>
        </p:grpSpPr>
        <p:sp>
          <p:nvSpPr>
            <p:cNvPr id="53" name="Oval 52">
              <a:extLst>
                <a:ext uri="{FF2B5EF4-FFF2-40B4-BE49-F238E27FC236}">
                  <a16:creationId xmlns:a16="http://schemas.microsoft.com/office/drawing/2014/main" id="{CC6BD152-42D5-470E-9EC8-7EC3F9C954DD}"/>
                </a:ext>
              </a:extLst>
            </p:cNvPr>
            <p:cNvSpPr/>
            <p:nvPr/>
          </p:nvSpPr>
          <p:spPr>
            <a:xfrm>
              <a:off x="4075903" y="3760669"/>
              <a:ext cx="1399480" cy="1521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4" name="Oval 53">
              <a:extLst>
                <a:ext uri="{FF2B5EF4-FFF2-40B4-BE49-F238E27FC236}">
                  <a16:creationId xmlns:a16="http://schemas.microsoft.com/office/drawing/2014/main" id="{C945024F-450B-40E3-856B-818ED99404B5}"/>
                </a:ext>
              </a:extLst>
            </p:cNvPr>
            <p:cNvSpPr/>
            <p:nvPr/>
          </p:nvSpPr>
          <p:spPr>
            <a:xfrm>
              <a:off x="1762699" y="2824525"/>
              <a:ext cx="2534718" cy="2296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5" name="Oval 54">
              <a:extLst>
                <a:ext uri="{FF2B5EF4-FFF2-40B4-BE49-F238E27FC236}">
                  <a16:creationId xmlns:a16="http://schemas.microsoft.com/office/drawing/2014/main" id="{2A6D3D20-F684-45D9-9638-C50983AD1FF9}"/>
                </a:ext>
              </a:extLst>
            </p:cNvPr>
            <p:cNvSpPr/>
            <p:nvPr/>
          </p:nvSpPr>
          <p:spPr>
            <a:xfrm>
              <a:off x="1193404" y="3955055"/>
              <a:ext cx="1220737" cy="13276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6" name="Oval 55">
              <a:extLst>
                <a:ext uri="{FF2B5EF4-FFF2-40B4-BE49-F238E27FC236}">
                  <a16:creationId xmlns:a16="http://schemas.microsoft.com/office/drawing/2014/main" id="{B95D28CB-820C-4025-9586-11DF12ACA0E0}"/>
                </a:ext>
              </a:extLst>
            </p:cNvPr>
            <p:cNvSpPr/>
            <p:nvPr/>
          </p:nvSpPr>
          <p:spPr>
            <a:xfrm>
              <a:off x="3906874" y="3276604"/>
              <a:ext cx="962929" cy="9681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7" name="Rounded Rectangle 55">
              <a:extLst>
                <a:ext uri="{FF2B5EF4-FFF2-40B4-BE49-F238E27FC236}">
                  <a16:creationId xmlns:a16="http://schemas.microsoft.com/office/drawing/2014/main" id="{CDE8B5E9-F7B3-4251-B8EF-A77102779106}"/>
                </a:ext>
              </a:extLst>
            </p:cNvPr>
            <p:cNvSpPr/>
            <p:nvPr/>
          </p:nvSpPr>
          <p:spPr>
            <a:xfrm>
              <a:off x="1762237" y="4578286"/>
              <a:ext cx="3107566" cy="70437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58" name="Rounded Rectangle 69">
            <a:extLst>
              <a:ext uri="{FF2B5EF4-FFF2-40B4-BE49-F238E27FC236}">
                <a16:creationId xmlns:a16="http://schemas.microsoft.com/office/drawing/2014/main" id="{0AB76385-5F3A-4A2D-9BB6-2DE764E510AA}"/>
              </a:ext>
            </a:extLst>
          </p:cNvPr>
          <p:cNvSpPr/>
          <p:nvPr/>
        </p:nvSpPr>
        <p:spPr>
          <a:xfrm>
            <a:off x="394739" y="3716434"/>
            <a:ext cx="1535181" cy="416819"/>
          </a:xfrm>
          <a:prstGeom prst="roundRect">
            <a:avLst>
              <a:gd name="adj" fmla="val 6546"/>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9" name="Rounded Rectangle 70">
            <a:extLst>
              <a:ext uri="{FF2B5EF4-FFF2-40B4-BE49-F238E27FC236}">
                <a16:creationId xmlns:a16="http://schemas.microsoft.com/office/drawing/2014/main" id="{12C3075A-B7D1-4B3E-8D8C-C331D675B192}"/>
              </a:ext>
            </a:extLst>
          </p:cNvPr>
          <p:cNvSpPr/>
          <p:nvPr/>
        </p:nvSpPr>
        <p:spPr>
          <a:xfrm>
            <a:off x="2717787" y="3661281"/>
            <a:ext cx="1535181" cy="771185"/>
          </a:xfrm>
          <a:prstGeom prst="roundRect">
            <a:avLst>
              <a:gd name="adj" fmla="val 6546"/>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0" name="TextBox 7">
            <a:extLst>
              <a:ext uri="{FF2B5EF4-FFF2-40B4-BE49-F238E27FC236}">
                <a16:creationId xmlns:a16="http://schemas.microsoft.com/office/drawing/2014/main" id="{A9F4063D-0BED-433B-BD46-FE64C13E6E47}"/>
              </a:ext>
            </a:extLst>
          </p:cNvPr>
          <p:cNvSpPr txBox="1"/>
          <p:nvPr/>
        </p:nvSpPr>
        <p:spPr>
          <a:xfrm>
            <a:off x="2714946" y="3668518"/>
            <a:ext cx="1553377"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800" dirty="0">
                <a:solidFill>
                  <a:schemeClr val="tx1">
                    <a:lumMod val="65000"/>
                    <a:lumOff val="35000"/>
                  </a:schemeClr>
                </a:solidFill>
                <a:cs typeface="Arial" panose="020B0604020202020204" pitchFamily="34" charset="0"/>
              </a:rPr>
              <a:t>1. On-demand Provisioning &amp; Simplified Management – Add on to MPLS network</a:t>
            </a:r>
          </a:p>
          <a:p>
            <a:r>
              <a:rPr lang="en-IN" sz="800" dirty="0">
                <a:solidFill>
                  <a:schemeClr val="tx1">
                    <a:lumMod val="65000"/>
                    <a:lumOff val="35000"/>
                  </a:schemeClr>
                </a:solidFill>
                <a:cs typeface="Arial" panose="020B0604020202020204" pitchFamily="34" charset="0"/>
              </a:rPr>
              <a:t>2. Premium Performance / High Resiliency </a:t>
            </a:r>
          </a:p>
        </p:txBody>
      </p:sp>
      <p:sp>
        <p:nvSpPr>
          <p:cNvPr id="62" name="TextBox 9">
            <a:extLst>
              <a:ext uri="{FF2B5EF4-FFF2-40B4-BE49-F238E27FC236}">
                <a16:creationId xmlns:a16="http://schemas.microsoft.com/office/drawing/2014/main" id="{C370C4F5-1141-4EFD-B55A-840B9889F78C}"/>
              </a:ext>
            </a:extLst>
          </p:cNvPr>
          <p:cNvSpPr txBox="1"/>
          <p:nvPr/>
        </p:nvSpPr>
        <p:spPr>
          <a:xfrm>
            <a:off x="484469" y="3701947"/>
            <a:ext cx="1399354" cy="4616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IN" sz="800" dirty="0">
                <a:solidFill>
                  <a:schemeClr val="tx1">
                    <a:lumMod val="65000"/>
                    <a:lumOff val="35000"/>
                  </a:schemeClr>
                </a:solidFill>
                <a:cs typeface="Arial" panose="020B0604020202020204" pitchFamily="34" charset="0"/>
              </a:rPr>
              <a:t>10 Public and Private Cloud Service providers at 30 + global locations</a:t>
            </a:r>
          </a:p>
        </p:txBody>
      </p:sp>
      <p:sp>
        <p:nvSpPr>
          <p:cNvPr id="63" name="Rounded Rectangle 72">
            <a:extLst>
              <a:ext uri="{FF2B5EF4-FFF2-40B4-BE49-F238E27FC236}">
                <a16:creationId xmlns:a16="http://schemas.microsoft.com/office/drawing/2014/main" id="{0D8B0F59-AED5-41A0-84A1-B06416C332B4}"/>
              </a:ext>
            </a:extLst>
          </p:cNvPr>
          <p:cNvSpPr/>
          <p:nvPr/>
        </p:nvSpPr>
        <p:spPr>
          <a:xfrm>
            <a:off x="2717787" y="1000687"/>
            <a:ext cx="1535181" cy="1001324"/>
          </a:xfrm>
          <a:prstGeom prst="roundRect">
            <a:avLst>
              <a:gd name="adj" fmla="val 3829"/>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4" name="Picture 63">
            <a:extLst>
              <a:ext uri="{FF2B5EF4-FFF2-40B4-BE49-F238E27FC236}">
                <a16:creationId xmlns:a16="http://schemas.microsoft.com/office/drawing/2014/main" id="{AF80AC01-E391-48BB-B90D-E244BF7311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20686" y="1042695"/>
            <a:ext cx="1326693" cy="916050"/>
          </a:xfrm>
          <a:prstGeom prst="rect">
            <a:avLst/>
          </a:prstGeom>
        </p:spPr>
      </p:pic>
      <p:pic>
        <p:nvPicPr>
          <p:cNvPr id="65" name="Picture 64">
            <a:extLst>
              <a:ext uri="{FF2B5EF4-FFF2-40B4-BE49-F238E27FC236}">
                <a16:creationId xmlns:a16="http://schemas.microsoft.com/office/drawing/2014/main" id="{26FCB473-127E-4D4C-9183-C2A7576C683F}"/>
              </a:ext>
            </a:extLst>
          </p:cNvPr>
          <p:cNvPicPr>
            <a:picLocks noChangeAspect="1"/>
          </p:cNvPicPr>
          <p:nvPr/>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9916" r="40531" b="82194"/>
          <a:stretch/>
        </p:blipFill>
        <p:spPr>
          <a:xfrm>
            <a:off x="2952191" y="1045801"/>
            <a:ext cx="657415" cy="163110"/>
          </a:xfrm>
          <a:prstGeom prst="rect">
            <a:avLst/>
          </a:prstGeom>
        </p:spPr>
      </p:pic>
    </p:spTree>
    <p:extLst>
      <p:ext uri="{BB962C8B-B14F-4D97-AF65-F5344CB8AC3E}">
        <p14:creationId xmlns:p14="http://schemas.microsoft.com/office/powerpoint/2010/main" val="23016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3147" y="1034138"/>
            <a:ext cx="2549430" cy="461665"/>
          </a:xfrm>
          <a:prstGeom prst="rect">
            <a:avLst/>
          </a:prstGeom>
          <a:noFill/>
        </p:spPr>
        <p:txBody>
          <a:bodyPr wrap="square" rtlCol="0">
            <a:spAutoFit/>
          </a:bodyPr>
          <a:lstStyle/>
          <a:p>
            <a:r>
              <a:rPr lang="en-US" sz="1200" dirty="0">
                <a:solidFill>
                  <a:schemeClr val="tx1">
                    <a:lumMod val="75000"/>
                    <a:lumOff val="25000"/>
                  </a:schemeClr>
                </a:solidFill>
                <a:ea typeface="Verdana" panose="020B0604030504040204" pitchFamily="34" charset="0"/>
                <a:cs typeface="Arial" panose="020B0604020202020204" pitchFamily="34" charset="0"/>
              </a:rPr>
              <a:t>SPECTRUM OF SIFY’S PRODUCT AND SERVICES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629" y="1467787"/>
            <a:ext cx="8077199" cy="1939442"/>
          </a:xfrm>
          <a:prstGeom prst="rect">
            <a:avLst/>
          </a:prstGeom>
          <a:noFill/>
        </p:spPr>
      </p:pic>
      <p:grpSp>
        <p:nvGrpSpPr>
          <p:cNvPr id="7" name="Group 6"/>
          <p:cNvGrpSpPr/>
          <p:nvPr/>
        </p:nvGrpSpPr>
        <p:grpSpPr>
          <a:xfrm>
            <a:off x="554723" y="3525181"/>
            <a:ext cx="8219390" cy="1057092"/>
            <a:chOff x="278173" y="5475313"/>
            <a:chExt cx="13616326" cy="1999508"/>
          </a:xfrm>
        </p:grpSpPr>
        <p:sp>
          <p:nvSpPr>
            <p:cNvPr id="8" name="TextBox 7"/>
            <p:cNvSpPr txBox="1"/>
            <p:nvPr/>
          </p:nvSpPr>
          <p:spPr>
            <a:xfrm>
              <a:off x="809963" y="5490980"/>
              <a:ext cx="1723125" cy="1921144"/>
            </a:xfrm>
            <a:prstGeom prst="rect">
              <a:avLst/>
            </a:prstGeom>
            <a:noFill/>
          </p:spPr>
          <p:txBody>
            <a:bodyPr wrap="square" rtlCol="0">
              <a:spAutoFit/>
            </a:bodyPr>
            <a:lstStyle/>
            <a:p>
              <a:pPr>
                <a:lnSpc>
                  <a:spcPct val="150000"/>
                </a:lnSpc>
              </a:pPr>
              <a:r>
                <a:rPr lang="en-US" sz="800" dirty="0">
                  <a:solidFill>
                    <a:schemeClr val="tx1">
                      <a:lumMod val="75000"/>
                      <a:lumOff val="25000"/>
                    </a:schemeClr>
                  </a:solidFill>
                  <a:cs typeface="Arial" panose="020B0604020202020204" pitchFamily="34" charset="0"/>
                </a:rPr>
                <a:t>DATA CENTER TRANSFORMATION AND INFRASTRUCTURE SERVICES </a:t>
              </a:r>
            </a:p>
          </p:txBody>
        </p:sp>
        <p:cxnSp>
          <p:nvCxnSpPr>
            <p:cNvPr id="9" name="Straight Connector 8"/>
            <p:cNvCxnSpPr/>
            <p:nvPr/>
          </p:nvCxnSpPr>
          <p:spPr>
            <a:xfrm>
              <a:off x="2475658" y="5509311"/>
              <a:ext cx="0" cy="8597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67643" y="5475315"/>
              <a:ext cx="0" cy="92777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26603" y="5475313"/>
              <a:ext cx="0" cy="9277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5475315"/>
              <a:ext cx="0" cy="92777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9192" y="5534920"/>
              <a:ext cx="1666823" cy="873247"/>
            </a:xfrm>
            <a:prstGeom prst="rect">
              <a:avLst/>
            </a:prstGeom>
            <a:noFill/>
          </p:spPr>
          <p:txBody>
            <a:bodyPr wrap="square" rtlCol="0">
              <a:spAutoFit/>
            </a:bodyPr>
            <a:lstStyle/>
            <a:p>
              <a:pPr>
                <a:lnSpc>
                  <a:spcPct val="150000"/>
                </a:lnSpc>
              </a:pPr>
              <a:r>
                <a:rPr lang="en-US" sz="800" dirty="0">
                  <a:solidFill>
                    <a:schemeClr val="tx1">
                      <a:lumMod val="75000"/>
                      <a:lumOff val="25000"/>
                    </a:schemeClr>
                  </a:solidFill>
                  <a:cs typeface="Arial" panose="020B0604020202020204" pitchFamily="34" charset="0"/>
                </a:rPr>
                <a:t>HYBRID CLOUD SERVICES </a:t>
              </a:r>
            </a:p>
          </p:txBody>
        </p:sp>
        <p:sp>
          <p:nvSpPr>
            <p:cNvPr id="14" name="TextBox 13"/>
            <p:cNvSpPr txBox="1"/>
            <p:nvPr/>
          </p:nvSpPr>
          <p:spPr>
            <a:xfrm>
              <a:off x="5194941" y="5553677"/>
              <a:ext cx="1673766" cy="1921144"/>
            </a:xfrm>
            <a:prstGeom prst="rect">
              <a:avLst/>
            </a:prstGeom>
            <a:noFill/>
          </p:spPr>
          <p:txBody>
            <a:bodyPr wrap="square" rtlCol="0">
              <a:spAutoFit/>
            </a:bodyPr>
            <a:lstStyle/>
            <a:p>
              <a:pPr>
                <a:lnSpc>
                  <a:spcPct val="150000"/>
                </a:lnSpc>
              </a:pPr>
              <a:r>
                <a:rPr lang="en-US" sz="800" dirty="0">
                  <a:solidFill>
                    <a:schemeClr val="tx1">
                      <a:lumMod val="75000"/>
                      <a:lumOff val="25000"/>
                    </a:schemeClr>
                  </a:solidFill>
                  <a:cs typeface="Arial" panose="020B0604020202020204" pitchFamily="34" charset="0"/>
                </a:rPr>
                <a:t>NETWORK TRANSFORMATION AND CONNECTIVITY SERVICES </a:t>
              </a:r>
            </a:p>
          </p:txBody>
        </p:sp>
        <p:sp>
          <p:nvSpPr>
            <p:cNvPr id="15" name="TextBox 14"/>
            <p:cNvSpPr txBox="1"/>
            <p:nvPr/>
          </p:nvSpPr>
          <p:spPr>
            <a:xfrm>
              <a:off x="7334859" y="5685618"/>
              <a:ext cx="1527953" cy="873247"/>
            </a:xfrm>
            <a:prstGeom prst="rect">
              <a:avLst/>
            </a:prstGeom>
            <a:noFill/>
          </p:spPr>
          <p:txBody>
            <a:bodyPr wrap="square" rtlCol="0">
              <a:spAutoFit/>
            </a:bodyPr>
            <a:lstStyle/>
            <a:p>
              <a:r>
                <a:rPr lang="en-US" sz="800" dirty="0">
                  <a:solidFill>
                    <a:schemeClr val="tx1">
                      <a:lumMod val="75000"/>
                      <a:lumOff val="25000"/>
                    </a:schemeClr>
                  </a:solidFill>
                  <a:cs typeface="Arial" panose="020B0604020202020204" pitchFamily="34" charset="0"/>
                </a:rPr>
                <a:t>APPLICATION AND PLATFORM SERVICES</a:t>
              </a:r>
            </a:p>
          </p:txBody>
        </p:sp>
        <p:sp>
          <p:nvSpPr>
            <p:cNvPr id="16" name="TextBox 15"/>
            <p:cNvSpPr txBox="1"/>
            <p:nvPr/>
          </p:nvSpPr>
          <p:spPr>
            <a:xfrm>
              <a:off x="10976684" y="5698732"/>
              <a:ext cx="1059999" cy="873247"/>
            </a:xfrm>
            <a:prstGeom prst="rect">
              <a:avLst/>
            </a:prstGeom>
            <a:noFill/>
          </p:spPr>
          <p:txBody>
            <a:bodyPr wrap="square" rtlCol="0">
              <a:spAutoFit/>
            </a:bodyPr>
            <a:lstStyle/>
            <a:p>
              <a:r>
                <a:rPr lang="en-US" sz="800" dirty="0">
                  <a:solidFill>
                    <a:schemeClr val="tx1">
                      <a:lumMod val="75000"/>
                      <a:lumOff val="25000"/>
                    </a:schemeClr>
                  </a:solidFill>
                  <a:cs typeface="Arial" panose="020B0604020202020204" pitchFamily="34" charset="0"/>
                </a:rPr>
                <a:t>MANAGED SECURITY SERVICES</a:t>
              </a:r>
            </a:p>
          </p:txBody>
        </p:sp>
        <p:sp>
          <p:nvSpPr>
            <p:cNvPr id="17" name="TextBox 16"/>
            <p:cNvSpPr txBox="1"/>
            <p:nvPr/>
          </p:nvSpPr>
          <p:spPr>
            <a:xfrm>
              <a:off x="12653262" y="5644434"/>
              <a:ext cx="1241237" cy="640381"/>
            </a:xfrm>
            <a:prstGeom prst="rect">
              <a:avLst/>
            </a:prstGeom>
            <a:noFill/>
          </p:spPr>
          <p:txBody>
            <a:bodyPr wrap="square" rtlCol="0">
              <a:spAutoFit/>
            </a:bodyPr>
            <a:lstStyle/>
            <a:p>
              <a:r>
                <a:rPr lang="en-US" sz="800" dirty="0">
                  <a:solidFill>
                    <a:schemeClr val="tx1">
                      <a:lumMod val="75000"/>
                      <a:lumOff val="25000"/>
                    </a:schemeClr>
                  </a:solidFill>
                  <a:cs typeface="Arial" panose="020B0604020202020204" pitchFamily="34" charset="0"/>
                </a:rPr>
                <a:t>INTERNET OF THINGS</a:t>
              </a:r>
            </a:p>
          </p:txBody>
        </p:sp>
        <p:grpSp>
          <p:nvGrpSpPr>
            <p:cNvPr id="18" name="Group 17"/>
            <p:cNvGrpSpPr/>
            <p:nvPr/>
          </p:nvGrpSpPr>
          <p:grpSpPr>
            <a:xfrm>
              <a:off x="4698580" y="5710944"/>
              <a:ext cx="481740" cy="483412"/>
              <a:chOff x="4749457" y="5404429"/>
              <a:chExt cx="481740" cy="483412"/>
            </a:xfrm>
          </p:grpSpPr>
          <p:sp>
            <p:nvSpPr>
              <p:cNvPr id="44" name="Oval 17"/>
              <p:cNvSpPr/>
              <p:nvPr/>
            </p:nvSpPr>
            <p:spPr>
              <a:xfrm>
                <a:off x="4749457" y="5404429"/>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sp>
            <p:nvSpPr>
              <p:cNvPr id="45" name="Freeform 9"/>
              <p:cNvSpPr>
                <a:spLocks noEditPoints="1"/>
              </p:cNvSpPr>
              <p:nvPr/>
            </p:nvSpPr>
            <p:spPr bwMode="auto">
              <a:xfrm>
                <a:off x="4912366" y="5512898"/>
                <a:ext cx="179714" cy="266473"/>
              </a:xfrm>
              <a:custGeom>
                <a:avLst/>
                <a:gdLst>
                  <a:gd name="T0" fmla="*/ 120 w 235"/>
                  <a:gd name="T1" fmla="*/ 313 h 344"/>
                  <a:gd name="T2" fmla="*/ 90 w 235"/>
                  <a:gd name="T3" fmla="*/ 233 h 344"/>
                  <a:gd name="T4" fmla="*/ 136 w 235"/>
                  <a:gd name="T5" fmla="*/ 149 h 344"/>
                  <a:gd name="T6" fmla="*/ 133 w 235"/>
                  <a:gd name="T7" fmla="*/ 158 h 344"/>
                  <a:gd name="T8" fmla="*/ 125 w 235"/>
                  <a:gd name="T9" fmla="*/ 162 h 344"/>
                  <a:gd name="T10" fmla="*/ 51 w 235"/>
                  <a:gd name="T11" fmla="*/ 117 h 344"/>
                  <a:gd name="T12" fmla="*/ 17 w 235"/>
                  <a:gd name="T13" fmla="*/ 169 h 344"/>
                  <a:gd name="T14" fmla="*/ 10 w 235"/>
                  <a:gd name="T15" fmla="*/ 190 h 344"/>
                  <a:gd name="T16" fmla="*/ 10 w 235"/>
                  <a:gd name="T17" fmla="*/ 206 h 344"/>
                  <a:gd name="T18" fmla="*/ 18 w 235"/>
                  <a:gd name="T19" fmla="*/ 217 h 344"/>
                  <a:gd name="T20" fmla="*/ 35 w 235"/>
                  <a:gd name="T21" fmla="*/ 219 h 344"/>
                  <a:gd name="T22" fmla="*/ 58 w 235"/>
                  <a:gd name="T23" fmla="*/ 212 h 344"/>
                  <a:gd name="T24" fmla="*/ 106 w 235"/>
                  <a:gd name="T25" fmla="*/ 183 h 344"/>
                  <a:gd name="T26" fmla="*/ 166 w 235"/>
                  <a:gd name="T27" fmla="*/ 127 h 344"/>
                  <a:gd name="T28" fmla="*/ 207 w 235"/>
                  <a:gd name="T29" fmla="*/ 67 h 344"/>
                  <a:gd name="T30" fmla="*/ 217 w 235"/>
                  <a:gd name="T31" fmla="*/ 43 h 344"/>
                  <a:gd name="T32" fmla="*/ 218 w 235"/>
                  <a:gd name="T33" fmla="*/ 24 h 344"/>
                  <a:gd name="T34" fmla="*/ 211 w 235"/>
                  <a:gd name="T35" fmla="*/ 13 h 344"/>
                  <a:gd name="T36" fmla="*/ 193 w 235"/>
                  <a:gd name="T37" fmla="*/ 11 h 344"/>
                  <a:gd name="T38" fmla="*/ 170 w 235"/>
                  <a:gd name="T39" fmla="*/ 19 h 344"/>
                  <a:gd name="T40" fmla="*/ 121 w 235"/>
                  <a:gd name="T41" fmla="*/ 49 h 344"/>
                  <a:gd name="T42" fmla="*/ 54 w 235"/>
                  <a:gd name="T43" fmla="*/ 56 h 344"/>
                  <a:gd name="T44" fmla="*/ 122 w 235"/>
                  <a:gd name="T45" fmla="*/ 42 h 344"/>
                  <a:gd name="T46" fmla="*/ 175 w 235"/>
                  <a:gd name="T47" fmla="*/ 10 h 344"/>
                  <a:gd name="T48" fmla="*/ 200 w 235"/>
                  <a:gd name="T49" fmla="*/ 1 h 344"/>
                  <a:gd name="T50" fmla="*/ 219 w 235"/>
                  <a:gd name="T51" fmla="*/ 2 h 344"/>
                  <a:gd name="T52" fmla="*/ 229 w 235"/>
                  <a:gd name="T53" fmla="*/ 14 h 344"/>
                  <a:gd name="T54" fmla="*/ 235 w 235"/>
                  <a:gd name="T55" fmla="*/ 36 h 344"/>
                  <a:gd name="T56" fmla="*/ 232 w 235"/>
                  <a:gd name="T57" fmla="*/ 79 h 344"/>
                  <a:gd name="T58" fmla="*/ 217 w 235"/>
                  <a:gd name="T59" fmla="*/ 128 h 344"/>
                  <a:gd name="T60" fmla="*/ 192 w 235"/>
                  <a:gd name="T61" fmla="*/ 172 h 344"/>
                  <a:gd name="T62" fmla="*/ 161 w 235"/>
                  <a:gd name="T63" fmla="*/ 206 h 344"/>
                  <a:gd name="T64" fmla="*/ 189 w 235"/>
                  <a:gd name="T65" fmla="*/ 344 h 344"/>
                  <a:gd name="T66" fmla="*/ 86 w 235"/>
                  <a:gd name="T67" fmla="*/ 235 h 344"/>
                  <a:gd name="T68" fmla="*/ 48 w 235"/>
                  <a:gd name="T69" fmla="*/ 237 h 344"/>
                  <a:gd name="T70" fmla="*/ 17 w 235"/>
                  <a:gd name="T71" fmla="*/ 230 h 344"/>
                  <a:gd name="T72" fmla="*/ 2 w 235"/>
                  <a:gd name="T73" fmla="*/ 219 h 344"/>
                  <a:gd name="T74" fmla="*/ 0 w 235"/>
                  <a:gd name="T75" fmla="*/ 204 h 344"/>
                  <a:gd name="T76" fmla="*/ 5 w 235"/>
                  <a:gd name="T77" fmla="*/ 182 h 344"/>
                  <a:gd name="T78" fmla="*/ 31 w 235"/>
                  <a:gd name="T79" fmla="*/ 135 h 344"/>
                  <a:gd name="T80" fmla="*/ 41 w 235"/>
                  <a:gd name="T81" fmla="*/ 69 h 344"/>
                  <a:gd name="T82" fmla="*/ 25 w 235"/>
                  <a:gd name="T83" fmla="*/ 66 h 344"/>
                  <a:gd name="T84" fmla="*/ 17 w 235"/>
                  <a:gd name="T85" fmla="*/ 55 h 344"/>
                  <a:gd name="T86" fmla="*/ 17 w 235"/>
                  <a:gd name="T87" fmla="*/ 43 h 344"/>
                  <a:gd name="T88" fmla="*/ 23 w 235"/>
                  <a:gd name="T89" fmla="*/ 35 h 344"/>
                  <a:gd name="T90" fmla="*/ 32 w 235"/>
                  <a:gd name="T91" fmla="*/ 30 h 344"/>
                  <a:gd name="T92" fmla="*/ 43 w 235"/>
                  <a:gd name="T93" fmla="*/ 33 h 344"/>
                  <a:gd name="T94" fmla="*/ 53 w 235"/>
                  <a:gd name="T95" fmla="*/ 42 h 344"/>
                  <a:gd name="T96" fmla="*/ 54 w 235"/>
                  <a:gd name="T97" fmla="*/ 5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344">
                    <a:moveTo>
                      <a:pt x="90" y="233"/>
                    </a:moveTo>
                    <a:lnTo>
                      <a:pt x="16" y="313"/>
                    </a:lnTo>
                    <a:lnTo>
                      <a:pt x="120" y="313"/>
                    </a:lnTo>
                    <a:lnTo>
                      <a:pt x="100" y="229"/>
                    </a:lnTo>
                    <a:lnTo>
                      <a:pt x="95" y="232"/>
                    </a:lnTo>
                    <a:lnTo>
                      <a:pt x="90" y="233"/>
                    </a:lnTo>
                    <a:close/>
                    <a:moveTo>
                      <a:pt x="80" y="86"/>
                    </a:moveTo>
                    <a:lnTo>
                      <a:pt x="135" y="146"/>
                    </a:lnTo>
                    <a:lnTo>
                      <a:pt x="136" y="149"/>
                    </a:lnTo>
                    <a:lnTo>
                      <a:pt x="136" y="152"/>
                    </a:lnTo>
                    <a:lnTo>
                      <a:pt x="135" y="156"/>
                    </a:lnTo>
                    <a:lnTo>
                      <a:pt x="133" y="158"/>
                    </a:lnTo>
                    <a:lnTo>
                      <a:pt x="131" y="160"/>
                    </a:lnTo>
                    <a:lnTo>
                      <a:pt x="127" y="161"/>
                    </a:lnTo>
                    <a:lnTo>
                      <a:pt x="125" y="162"/>
                    </a:lnTo>
                    <a:lnTo>
                      <a:pt x="123" y="161"/>
                    </a:lnTo>
                    <a:lnTo>
                      <a:pt x="67" y="97"/>
                    </a:lnTo>
                    <a:lnTo>
                      <a:pt x="51" y="117"/>
                    </a:lnTo>
                    <a:lnTo>
                      <a:pt x="37" y="135"/>
                    </a:lnTo>
                    <a:lnTo>
                      <a:pt x="26" y="152"/>
                    </a:lnTo>
                    <a:lnTo>
                      <a:pt x="17" y="169"/>
                    </a:lnTo>
                    <a:lnTo>
                      <a:pt x="14" y="176"/>
                    </a:lnTo>
                    <a:lnTo>
                      <a:pt x="12" y="184"/>
                    </a:lnTo>
                    <a:lnTo>
                      <a:pt x="10" y="190"/>
                    </a:lnTo>
                    <a:lnTo>
                      <a:pt x="10" y="197"/>
                    </a:lnTo>
                    <a:lnTo>
                      <a:pt x="10" y="202"/>
                    </a:lnTo>
                    <a:lnTo>
                      <a:pt x="10" y="206"/>
                    </a:lnTo>
                    <a:lnTo>
                      <a:pt x="12" y="211"/>
                    </a:lnTo>
                    <a:lnTo>
                      <a:pt x="14" y="214"/>
                    </a:lnTo>
                    <a:lnTo>
                      <a:pt x="18" y="217"/>
                    </a:lnTo>
                    <a:lnTo>
                      <a:pt x="23" y="219"/>
                    </a:lnTo>
                    <a:lnTo>
                      <a:pt x="29" y="219"/>
                    </a:lnTo>
                    <a:lnTo>
                      <a:pt x="35" y="219"/>
                    </a:lnTo>
                    <a:lnTo>
                      <a:pt x="42" y="217"/>
                    </a:lnTo>
                    <a:lnTo>
                      <a:pt x="50" y="215"/>
                    </a:lnTo>
                    <a:lnTo>
                      <a:pt x="58" y="212"/>
                    </a:lnTo>
                    <a:lnTo>
                      <a:pt x="67" y="208"/>
                    </a:lnTo>
                    <a:lnTo>
                      <a:pt x="85" y="197"/>
                    </a:lnTo>
                    <a:lnTo>
                      <a:pt x="106" y="183"/>
                    </a:lnTo>
                    <a:lnTo>
                      <a:pt x="126" y="167"/>
                    </a:lnTo>
                    <a:lnTo>
                      <a:pt x="147" y="147"/>
                    </a:lnTo>
                    <a:lnTo>
                      <a:pt x="166" y="127"/>
                    </a:lnTo>
                    <a:lnTo>
                      <a:pt x="183" y="106"/>
                    </a:lnTo>
                    <a:lnTo>
                      <a:pt x="197" y="86"/>
                    </a:lnTo>
                    <a:lnTo>
                      <a:pt x="207" y="67"/>
                    </a:lnTo>
                    <a:lnTo>
                      <a:pt x="212" y="59"/>
                    </a:lnTo>
                    <a:lnTo>
                      <a:pt x="215" y="51"/>
                    </a:lnTo>
                    <a:lnTo>
                      <a:pt x="217" y="43"/>
                    </a:lnTo>
                    <a:lnTo>
                      <a:pt x="218" y="36"/>
                    </a:lnTo>
                    <a:lnTo>
                      <a:pt x="219" y="29"/>
                    </a:lnTo>
                    <a:lnTo>
                      <a:pt x="218" y="24"/>
                    </a:lnTo>
                    <a:lnTo>
                      <a:pt x="217" y="20"/>
                    </a:lnTo>
                    <a:lnTo>
                      <a:pt x="214" y="15"/>
                    </a:lnTo>
                    <a:lnTo>
                      <a:pt x="211" y="13"/>
                    </a:lnTo>
                    <a:lnTo>
                      <a:pt x="205" y="11"/>
                    </a:lnTo>
                    <a:lnTo>
                      <a:pt x="200" y="11"/>
                    </a:lnTo>
                    <a:lnTo>
                      <a:pt x="193" y="11"/>
                    </a:lnTo>
                    <a:lnTo>
                      <a:pt x="186" y="13"/>
                    </a:lnTo>
                    <a:lnTo>
                      <a:pt x="178" y="15"/>
                    </a:lnTo>
                    <a:lnTo>
                      <a:pt x="170" y="19"/>
                    </a:lnTo>
                    <a:lnTo>
                      <a:pt x="161" y="23"/>
                    </a:lnTo>
                    <a:lnTo>
                      <a:pt x="141" y="35"/>
                    </a:lnTo>
                    <a:lnTo>
                      <a:pt x="121" y="49"/>
                    </a:lnTo>
                    <a:lnTo>
                      <a:pt x="100" y="66"/>
                    </a:lnTo>
                    <a:lnTo>
                      <a:pt x="80" y="86"/>
                    </a:lnTo>
                    <a:close/>
                    <a:moveTo>
                      <a:pt x="54" y="56"/>
                    </a:moveTo>
                    <a:lnTo>
                      <a:pt x="77" y="82"/>
                    </a:lnTo>
                    <a:lnTo>
                      <a:pt x="99" y="61"/>
                    </a:lnTo>
                    <a:lnTo>
                      <a:pt x="122" y="42"/>
                    </a:lnTo>
                    <a:lnTo>
                      <a:pt x="145" y="26"/>
                    </a:lnTo>
                    <a:lnTo>
                      <a:pt x="165" y="14"/>
                    </a:lnTo>
                    <a:lnTo>
                      <a:pt x="175" y="10"/>
                    </a:lnTo>
                    <a:lnTo>
                      <a:pt x="184" y="6"/>
                    </a:lnTo>
                    <a:lnTo>
                      <a:pt x="192" y="3"/>
                    </a:lnTo>
                    <a:lnTo>
                      <a:pt x="200" y="1"/>
                    </a:lnTo>
                    <a:lnTo>
                      <a:pt x="207" y="0"/>
                    </a:lnTo>
                    <a:lnTo>
                      <a:pt x="214" y="1"/>
                    </a:lnTo>
                    <a:lnTo>
                      <a:pt x="219" y="2"/>
                    </a:lnTo>
                    <a:lnTo>
                      <a:pt x="224" y="6"/>
                    </a:lnTo>
                    <a:lnTo>
                      <a:pt x="226" y="10"/>
                    </a:lnTo>
                    <a:lnTo>
                      <a:pt x="229" y="14"/>
                    </a:lnTo>
                    <a:lnTo>
                      <a:pt x="231" y="19"/>
                    </a:lnTo>
                    <a:lnTo>
                      <a:pt x="233" y="24"/>
                    </a:lnTo>
                    <a:lnTo>
                      <a:pt x="235" y="36"/>
                    </a:lnTo>
                    <a:lnTo>
                      <a:pt x="235" y="50"/>
                    </a:lnTo>
                    <a:lnTo>
                      <a:pt x="235" y="64"/>
                    </a:lnTo>
                    <a:lnTo>
                      <a:pt x="232" y="79"/>
                    </a:lnTo>
                    <a:lnTo>
                      <a:pt x="229" y="95"/>
                    </a:lnTo>
                    <a:lnTo>
                      <a:pt x="224" y="111"/>
                    </a:lnTo>
                    <a:lnTo>
                      <a:pt x="217" y="128"/>
                    </a:lnTo>
                    <a:lnTo>
                      <a:pt x="210" y="143"/>
                    </a:lnTo>
                    <a:lnTo>
                      <a:pt x="202" y="158"/>
                    </a:lnTo>
                    <a:lnTo>
                      <a:pt x="192" y="172"/>
                    </a:lnTo>
                    <a:lnTo>
                      <a:pt x="183" y="185"/>
                    </a:lnTo>
                    <a:lnTo>
                      <a:pt x="172" y="197"/>
                    </a:lnTo>
                    <a:lnTo>
                      <a:pt x="161" y="206"/>
                    </a:lnTo>
                    <a:lnTo>
                      <a:pt x="149" y="214"/>
                    </a:lnTo>
                    <a:lnTo>
                      <a:pt x="189" y="313"/>
                    </a:lnTo>
                    <a:lnTo>
                      <a:pt x="189" y="344"/>
                    </a:lnTo>
                    <a:lnTo>
                      <a:pt x="10" y="344"/>
                    </a:lnTo>
                    <a:lnTo>
                      <a:pt x="10" y="318"/>
                    </a:lnTo>
                    <a:lnTo>
                      <a:pt x="86" y="235"/>
                    </a:lnTo>
                    <a:lnTo>
                      <a:pt x="72" y="236"/>
                    </a:lnTo>
                    <a:lnTo>
                      <a:pt x="59" y="237"/>
                    </a:lnTo>
                    <a:lnTo>
                      <a:pt x="48" y="237"/>
                    </a:lnTo>
                    <a:lnTo>
                      <a:pt x="36" y="235"/>
                    </a:lnTo>
                    <a:lnTo>
                      <a:pt x="26" y="233"/>
                    </a:lnTo>
                    <a:lnTo>
                      <a:pt x="17" y="230"/>
                    </a:lnTo>
                    <a:lnTo>
                      <a:pt x="10" y="227"/>
                    </a:lnTo>
                    <a:lnTo>
                      <a:pt x="5" y="224"/>
                    </a:lnTo>
                    <a:lnTo>
                      <a:pt x="2" y="219"/>
                    </a:lnTo>
                    <a:lnTo>
                      <a:pt x="1" y="215"/>
                    </a:lnTo>
                    <a:lnTo>
                      <a:pt x="0" y="210"/>
                    </a:lnTo>
                    <a:lnTo>
                      <a:pt x="0" y="204"/>
                    </a:lnTo>
                    <a:lnTo>
                      <a:pt x="1" y="197"/>
                    </a:lnTo>
                    <a:lnTo>
                      <a:pt x="3" y="189"/>
                    </a:lnTo>
                    <a:lnTo>
                      <a:pt x="5" y="182"/>
                    </a:lnTo>
                    <a:lnTo>
                      <a:pt x="10" y="173"/>
                    </a:lnTo>
                    <a:lnTo>
                      <a:pt x="18" y="155"/>
                    </a:lnTo>
                    <a:lnTo>
                      <a:pt x="31" y="135"/>
                    </a:lnTo>
                    <a:lnTo>
                      <a:pt x="46" y="115"/>
                    </a:lnTo>
                    <a:lnTo>
                      <a:pt x="65" y="94"/>
                    </a:lnTo>
                    <a:lnTo>
                      <a:pt x="41" y="69"/>
                    </a:lnTo>
                    <a:lnTo>
                      <a:pt x="36" y="69"/>
                    </a:lnTo>
                    <a:lnTo>
                      <a:pt x="30" y="68"/>
                    </a:lnTo>
                    <a:lnTo>
                      <a:pt x="25" y="66"/>
                    </a:lnTo>
                    <a:lnTo>
                      <a:pt x="22" y="63"/>
                    </a:lnTo>
                    <a:lnTo>
                      <a:pt x="18" y="59"/>
                    </a:lnTo>
                    <a:lnTo>
                      <a:pt x="17" y="55"/>
                    </a:lnTo>
                    <a:lnTo>
                      <a:pt x="16" y="51"/>
                    </a:lnTo>
                    <a:lnTo>
                      <a:pt x="16" y="48"/>
                    </a:lnTo>
                    <a:lnTo>
                      <a:pt x="17" y="43"/>
                    </a:lnTo>
                    <a:lnTo>
                      <a:pt x="18" y="40"/>
                    </a:lnTo>
                    <a:lnTo>
                      <a:pt x="21" y="38"/>
                    </a:lnTo>
                    <a:lnTo>
                      <a:pt x="23" y="35"/>
                    </a:lnTo>
                    <a:lnTo>
                      <a:pt x="26" y="33"/>
                    </a:lnTo>
                    <a:lnTo>
                      <a:pt x="29" y="32"/>
                    </a:lnTo>
                    <a:lnTo>
                      <a:pt x="32" y="30"/>
                    </a:lnTo>
                    <a:lnTo>
                      <a:pt x="37" y="30"/>
                    </a:lnTo>
                    <a:lnTo>
                      <a:pt x="40" y="30"/>
                    </a:lnTo>
                    <a:lnTo>
                      <a:pt x="43" y="33"/>
                    </a:lnTo>
                    <a:lnTo>
                      <a:pt x="48" y="35"/>
                    </a:lnTo>
                    <a:lnTo>
                      <a:pt x="51" y="38"/>
                    </a:lnTo>
                    <a:lnTo>
                      <a:pt x="53" y="42"/>
                    </a:lnTo>
                    <a:lnTo>
                      <a:pt x="55" y="48"/>
                    </a:lnTo>
                    <a:lnTo>
                      <a:pt x="55" y="52"/>
                    </a:lnTo>
                    <a:lnTo>
                      <a:pt x="54" y="56"/>
                    </a:lnTo>
                    <a:close/>
                  </a:path>
                </a:pathLst>
              </a:custGeom>
              <a:solidFill>
                <a:srgbClr val="5F6C74"/>
              </a:solidFill>
              <a:ln>
                <a:noFill/>
              </a:ln>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nvGrpSpPr>
            <p:cNvPr id="19" name="Group 19"/>
            <p:cNvGrpSpPr/>
            <p:nvPr/>
          </p:nvGrpSpPr>
          <p:grpSpPr>
            <a:xfrm>
              <a:off x="278173" y="5710944"/>
              <a:ext cx="481740" cy="483412"/>
              <a:chOff x="278173" y="5939543"/>
              <a:chExt cx="481740" cy="483412"/>
            </a:xfrm>
          </p:grpSpPr>
          <p:sp>
            <p:nvSpPr>
              <p:cNvPr id="42" name="Oval 20"/>
              <p:cNvSpPr/>
              <p:nvPr/>
            </p:nvSpPr>
            <p:spPr>
              <a:xfrm>
                <a:off x="278173" y="5939543"/>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sp>
            <p:nvSpPr>
              <p:cNvPr id="43" name="Freeform 14"/>
              <p:cNvSpPr>
                <a:spLocks noEditPoints="1"/>
              </p:cNvSpPr>
              <p:nvPr/>
            </p:nvSpPr>
            <p:spPr bwMode="auto">
              <a:xfrm>
                <a:off x="321291" y="6063417"/>
                <a:ext cx="379758" cy="235665"/>
              </a:xfrm>
              <a:custGeom>
                <a:avLst/>
                <a:gdLst>
                  <a:gd name="T0" fmla="*/ 16 w 238"/>
                  <a:gd name="T1" fmla="*/ 146 h 146"/>
                  <a:gd name="T2" fmla="*/ 60 w 238"/>
                  <a:gd name="T3" fmla="*/ 142 h 146"/>
                  <a:gd name="T4" fmla="*/ 14 w 238"/>
                  <a:gd name="T5" fmla="*/ 112 h 146"/>
                  <a:gd name="T6" fmla="*/ 60 w 238"/>
                  <a:gd name="T7" fmla="*/ 140 h 146"/>
                  <a:gd name="T8" fmla="*/ 60 w 238"/>
                  <a:gd name="T9" fmla="*/ 110 h 146"/>
                  <a:gd name="T10" fmla="*/ 16 w 238"/>
                  <a:gd name="T11" fmla="*/ 137 h 146"/>
                  <a:gd name="T12" fmla="*/ 57 w 238"/>
                  <a:gd name="T13" fmla="*/ 112 h 146"/>
                  <a:gd name="T14" fmla="*/ 57 w 238"/>
                  <a:gd name="T15" fmla="*/ 138 h 146"/>
                  <a:gd name="T16" fmla="*/ 27 w 238"/>
                  <a:gd name="T17" fmla="*/ 80 h 146"/>
                  <a:gd name="T18" fmla="*/ 78 w 238"/>
                  <a:gd name="T19" fmla="*/ 78 h 146"/>
                  <a:gd name="T20" fmla="*/ 26 w 238"/>
                  <a:gd name="T21" fmla="*/ 77 h 146"/>
                  <a:gd name="T22" fmla="*/ 24 w 238"/>
                  <a:gd name="T23" fmla="*/ 104 h 146"/>
                  <a:gd name="T24" fmla="*/ 27 w 238"/>
                  <a:gd name="T25" fmla="*/ 106 h 146"/>
                  <a:gd name="T26" fmla="*/ 48 w 238"/>
                  <a:gd name="T27" fmla="*/ 18 h 146"/>
                  <a:gd name="T28" fmla="*/ 41 w 238"/>
                  <a:gd name="T29" fmla="*/ 5 h 146"/>
                  <a:gd name="T30" fmla="*/ 16 w 238"/>
                  <a:gd name="T31" fmla="*/ 9 h 146"/>
                  <a:gd name="T32" fmla="*/ 4 w 238"/>
                  <a:gd name="T33" fmla="*/ 15 h 146"/>
                  <a:gd name="T34" fmla="*/ 0 w 238"/>
                  <a:gd name="T35" fmla="*/ 22 h 146"/>
                  <a:gd name="T36" fmla="*/ 10 w 238"/>
                  <a:gd name="T37" fmla="*/ 36 h 146"/>
                  <a:gd name="T38" fmla="*/ 52 w 238"/>
                  <a:gd name="T39" fmla="*/ 26 h 146"/>
                  <a:gd name="T40" fmla="*/ 77 w 238"/>
                  <a:gd name="T41" fmla="*/ 70 h 146"/>
                  <a:gd name="T42" fmla="*/ 78 w 238"/>
                  <a:gd name="T43" fmla="*/ 67 h 146"/>
                  <a:gd name="T44" fmla="*/ 27 w 238"/>
                  <a:gd name="T45" fmla="*/ 42 h 146"/>
                  <a:gd name="T46" fmla="*/ 25 w 238"/>
                  <a:gd name="T47" fmla="*/ 41 h 146"/>
                  <a:gd name="T48" fmla="*/ 25 w 238"/>
                  <a:gd name="T49" fmla="*/ 69 h 146"/>
                  <a:gd name="T50" fmla="*/ 186 w 238"/>
                  <a:gd name="T51" fmla="*/ 144 h 146"/>
                  <a:gd name="T52" fmla="*/ 234 w 238"/>
                  <a:gd name="T53" fmla="*/ 144 h 146"/>
                  <a:gd name="T54" fmla="*/ 186 w 238"/>
                  <a:gd name="T55" fmla="*/ 144 h 146"/>
                  <a:gd name="T56" fmla="*/ 159 w 238"/>
                  <a:gd name="T57" fmla="*/ 80 h 146"/>
                  <a:gd name="T58" fmla="*/ 209 w 238"/>
                  <a:gd name="T59" fmla="*/ 106 h 146"/>
                  <a:gd name="T60" fmla="*/ 211 w 238"/>
                  <a:gd name="T61" fmla="*/ 104 h 146"/>
                  <a:gd name="T62" fmla="*/ 210 w 238"/>
                  <a:gd name="T63" fmla="*/ 77 h 146"/>
                  <a:gd name="T64" fmla="*/ 157 w 238"/>
                  <a:gd name="T65" fmla="*/ 78 h 146"/>
                  <a:gd name="T66" fmla="*/ 151 w 238"/>
                  <a:gd name="T67" fmla="*/ 93 h 146"/>
                  <a:gd name="T68" fmla="*/ 82 w 238"/>
                  <a:gd name="T69" fmla="*/ 93 h 146"/>
                  <a:gd name="T70" fmla="*/ 118 w 238"/>
                  <a:gd name="T71" fmla="*/ 112 h 146"/>
                  <a:gd name="T72" fmla="*/ 188 w 238"/>
                  <a:gd name="T73" fmla="*/ 110 h 146"/>
                  <a:gd name="T74" fmla="*/ 188 w 238"/>
                  <a:gd name="T75" fmla="*/ 140 h 146"/>
                  <a:gd name="T76" fmla="*/ 234 w 238"/>
                  <a:gd name="T77" fmla="*/ 112 h 146"/>
                  <a:gd name="T78" fmla="*/ 189 w 238"/>
                  <a:gd name="T79" fmla="*/ 114 h 146"/>
                  <a:gd name="T80" fmla="*/ 232 w 238"/>
                  <a:gd name="T81" fmla="*/ 114 h 146"/>
                  <a:gd name="T82" fmla="*/ 190 w 238"/>
                  <a:gd name="T83" fmla="*/ 138 h 146"/>
                  <a:gd name="T84" fmla="*/ 153 w 238"/>
                  <a:gd name="T85" fmla="*/ 74 h 146"/>
                  <a:gd name="T86" fmla="*/ 84 w 238"/>
                  <a:gd name="T87" fmla="*/ 74 h 146"/>
                  <a:gd name="T88" fmla="*/ 118 w 238"/>
                  <a:gd name="T89" fmla="*/ 91 h 146"/>
                  <a:gd name="T90" fmla="*/ 153 w 238"/>
                  <a:gd name="T91" fmla="*/ 67 h 146"/>
                  <a:gd name="T92" fmla="*/ 118 w 238"/>
                  <a:gd name="T93" fmla="*/ 52 h 146"/>
                  <a:gd name="T94" fmla="*/ 82 w 238"/>
                  <a:gd name="T95" fmla="*/ 67 h 146"/>
                  <a:gd name="T96" fmla="*/ 143 w 238"/>
                  <a:gd name="T97" fmla="*/ 72 h 146"/>
                  <a:gd name="T98" fmla="*/ 208 w 238"/>
                  <a:gd name="T99" fmla="*/ 66 h 146"/>
                  <a:gd name="T100" fmla="*/ 157 w 238"/>
                  <a:gd name="T101" fmla="*/ 68 h 146"/>
                  <a:gd name="T102" fmla="*/ 210 w 238"/>
                  <a:gd name="T103" fmla="*/ 70 h 146"/>
                  <a:gd name="T104" fmla="*/ 211 w 238"/>
                  <a:gd name="T105" fmla="*/ 42 h 146"/>
                  <a:gd name="T106" fmla="*/ 209 w 238"/>
                  <a:gd name="T107" fmla="*/ 41 h 146"/>
                  <a:gd name="T108" fmla="*/ 237 w 238"/>
                  <a:gd name="T109" fmla="*/ 20 h 146"/>
                  <a:gd name="T110" fmla="*/ 228 w 238"/>
                  <a:gd name="T111" fmla="*/ 5 h 146"/>
                  <a:gd name="T112" fmla="*/ 203 w 238"/>
                  <a:gd name="T113" fmla="*/ 9 h 146"/>
                  <a:gd name="T114" fmla="*/ 191 w 238"/>
                  <a:gd name="T115" fmla="*/ 15 h 146"/>
                  <a:gd name="T116" fmla="*/ 187 w 238"/>
                  <a:gd name="T117" fmla="*/ 22 h 146"/>
                  <a:gd name="T118" fmla="*/ 197 w 238"/>
                  <a:gd name="T119" fmla="*/ 36 h 146"/>
                  <a:gd name="T120" fmla="*/ 238 w 238"/>
                  <a:gd name="T121"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46">
                    <a:moveTo>
                      <a:pt x="16" y="142"/>
                    </a:moveTo>
                    <a:cubicBezTo>
                      <a:pt x="14" y="142"/>
                      <a:pt x="14" y="143"/>
                      <a:pt x="14" y="144"/>
                    </a:cubicBezTo>
                    <a:cubicBezTo>
                      <a:pt x="14" y="145"/>
                      <a:pt x="14" y="146"/>
                      <a:pt x="16" y="146"/>
                    </a:cubicBezTo>
                    <a:cubicBezTo>
                      <a:pt x="60" y="146"/>
                      <a:pt x="60" y="146"/>
                      <a:pt x="60" y="146"/>
                    </a:cubicBezTo>
                    <a:cubicBezTo>
                      <a:pt x="61" y="146"/>
                      <a:pt x="62" y="145"/>
                      <a:pt x="62" y="144"/>
                    </a:cubicBezTo>
                    <a:cubicBezTo>
                      <a:pt x="62" y="143"/>
                      <a:pt x="61" y="142"/>
                      <a:pt x="60" y="142"/>
                    </a:cubicBezTo>
                    <a:cubicBezTo>
                      <a:pt x="16" y="142"/>
                      <a:pt x="16" y="142"/>
                      <a:pt x="16" y="142"/>
                    </a:cubicBezTo>
                    <a:moveTo>
                      <a:pt x="16" y="110"/>
                    </a:moveTo>
                    <a:cubicBezTo>
                      <a:pt x="14" y="110"/>
                      <a:pt x="14" y="111"/>
                      <a:pt x="14" y="112"/>
                    </a:cubicBezTo>
                    <a:cubicBezTo>
                      <a:pt x="14" y="138"/>
                      <a:pt x="14" y="138"/>
                      <a:pt x="14" y="138"/>
                    </a:cubicBezTo>
                    <a:cubicBezTo>
                      <a:pt x="14" y="140"/>
                      <a:pt x="14" y="140"/>
                      <a:pt x="16" y="140"/>
                    </a:cubicBezTo>
                    <a:cubicBezTo>
                      <a:pt x="60" y="140"/>
                      <a:pt x="60" y="140"/>
                      <a:pt x="60" y="140"/>
                    </a:cubicBezTo>
                    <a:cubicBezTo>
                      <a:pt x="61" y="140"/>
                      <a:pt x="62" y="140"/>
                      <a:pt x="62" y="138"/>
                    </a:cubicBezTo>
                    <a:cubicBezTo>
                      <a:pt x="62" y="112"/>
                      <a:pt x="62" y="112"/>
                      <a:pt x="62" y="112"/>
                    </a:cubicBezTo>
                    <a:cubicBezTo>
                      <a:pt x="62" y="111"/>
                      <a:pt x="61" y="110"/>
                      <a:pt x="60" y="110"/>
                    </a:cubicBezTo>
                    <a:cubicBezTo>
                      <a:pt x="16" y="110"/>
                      <a:pt x="16" y="110"/>
                      <a:pt x="16" y="110"/>
                    </a:cubicBezTo>
                    <a:moveTo>
                      <a:pt x="18" y="138"/>
                    </a:moveTo>
                    <a:cubicBezTo>
                      <a:pt x="16" y="138"/>
                      <a:pt x="16" y="138"/>
                      <a:pt x="16" y="137"/>
                    </a:cubicBezTo>
                    <a:cubicBezTo>
                      <a:pt x="16" y="114"/>
                      <a:pt x="16" y="114"/>
                      <a:pt x="16" y="114"/>
                    </a:cubicBezTo>
                    <a:cubicBezTo>
                      <a:pt x="16" y="113"/>
                      <a:pt x="16" y="112"/>
                      <a:pt x="18" y="112"/>
                    </a:cubicBezTo>
                    <a:cubicBezTo>
                      <a:pt x="57" y="112"/>
                      <a:pt x="57" y="112"/>
                      <a:pt x="57" y="112"/>
                    </a:cubicBezTo>
                    <a:cubicBezTo>
                      <a:pt x="59" y="112"/>
                      <a:pt x="59" y="113"/>
                      <a:pt x="59" y="114"/>
                    </a:cubicBezTo>
                    <a:cubicBezTo>
                      <a:pt x="59" y="137"/>
                      <a:pt x="59" y="137"/>
                      <a:pt x="59" y="137"/>
                    </a:cubicBezTo>
                    <a:cubicBezTo>
                      <a:pt x="59" y="138"/>
                      <a:pt x="59" y="138"/>
                      <a:pt x="57" y="138"/>
                    </a:cubicBezTo>
                    <a:cubicBezTo>
                      <a:pt x="18" y="138"/>
                      <a:pt x="18" y="138"/>
                      <a:pt x="18" y="138"/>
                    </a:cubicBezTo>
                    <a:moveTo>
                      <a:pt x="27" y="104"/>
                    </a:moveTo>
                    <a:cubicBezTo>
                      <a:pt x="27" y="80"/>
                      <a:pt x="27" y="80"/>
                      <a:pt x="27" y="80"/>
                    </a:cubicBezTo>
                    <a:cubicBezTo>
                      <a:pt x="77" y="80"/>
                      <a:pt x="77" y="80"/>
                      <a:pt x="77" y="80"/>
                    </a:cubicBezTo>
                    <a:cubicBezTo>
                      <a:pt x="77" y="80"/>
                      <a:pt x="77" y="80"/>
                      <a:pt x="78" y="80"/>
                    </a:cubicBezTo>
                    <a:cubicBezTo>
                      <a:pt x="78" y="79"/>
                      <a:pt x="78" y="79"/>
                      <a:pt x="78" y="78"/>
                    </a:cubicBezTo>
                    <a:cubicBezTo>
                      <a:pt x="78" y="78"/>
                      <a:pt x="78" y="78"/>
                      <a:pt x="78" y="77"/>
                    </a:cubicBezTo>
                    <a:cubicBezTo>
                      <a:pt x="77" y="77"/>
                      <a:pt x="77" y="77"/>
                      <a:pt x="77" y="77"/>
                    </a:cubicBezTo>
                    <a:cubicBezTo>
                      <a:pt x="26" y="77"/>
                      <a:pt x="26" y="77"/>
                      <a:pt x="26" y="77"/>
                    </a:cubicBezTo>
                    <a:cubicBezTo>
                      <a:pt x="25" y="77"/>
                      <a:pt x="25" y="77"/>
                      <a:pt x="25" y="77"/>
                    </a:cubicBezTo>
                    <a:cubicBezTo>
                      <a:pt x="24" y="78"/>
                      <a:pt x="24" y="78"/>
                      <a:pt x="24" y="78"/>
                    </a:cubicBezTo>
                    <a:cubicBezTo>
                      <a:pt x="24" y="104"/>
                      <a:pt x="24" y="104"/>
                      <a:pt x="24" y="104"/>
                    </a:cubicBezTo>
                    <a:cubicBezTo>
                      <a:pt x="24" y="105"/>
                      <a:pt x="24" y="105"/>
                      <a:pt x="25" y="106"/>
                    </a:cubicBezTo>
                    <a:cubicBezTo>
                      <a:pt x="25" y="106"/>
                      <a:pt x="25" y="106"/>
                      <a:pt x="26" y="106"/>
                    </a:cubicBezTo>
                    <a:cubicBezTo>
                      <a:pt x="26" y="106"/>
                      <a:pt x="26" y="106"/>
                      <a:pt x="27" y="106"/>
                    </a:cubicBezTo>
                    <a:cubicBezTo>
                      <a:pt x="27" y="105"/>
                      <a:pt x="27" y="105"/>
                      <a:pt x="27" y="104"/>
                    </a:cubicBezTo>
                    <a:moveTo>
                      <a:pt x="50" y="20"/>
                    </a:moveTo>
                    <a:cubicBezTo>
                      <a:pt x="49" y="19"/>
                      <a:pt x="49" y="19"/>
                      <a:pt x="48" y="18"/>
                    </a:cubicBezTo>
                    <a:cubicBezTo>
                      <a:pt x="47" y="17"/>
                      <a:pt x="46" y="17"/>
                      <a:pt x="45" y="17"/>
                    </a:cubicBezTo>
                    <a:cubicBezTo>
                      <a:pt x="45" y="16"/>
                      <a:pt x="45" y="16"/>
                      <a:pt x="45" y="16"/>
                    </a:cubicBezTo>
                    <a:cubicBezTo>
                      <a:pt x="45" y="12"/>
                      <a:pt x="44" y="8"/>
                      <a:pt x="41" y="5"/>
                    </a:cubicBezTo>
                    <a:cubicBezTo>
                      <a:pt x="38" y="2"/>
                      <a:pt x="34" y="0"/>
                      <a:pt x="30" y="0"/>
                    </a:cubicBezTo>
                    <a:cubicBezTo>
                      <a:pt x="27" y="0"/>
                      <a:pt x="24" y="1"/>
                      <a:pt x="22" y="3"/>
                    </a:cubicBezTo>
                    <a:cubicBezTo>
                      <a:pt x="19" y="4"/>
                      <a:pt x="17" y="7"/>
                      <a:pt x="16" y="9"/>
                    </a:cubicBezTo>
                    <a:cubicBezTo>
                      <a:pt x="15" y="8"/>
                      <a:pt x="13" y="8"/>
                      <a:pt x="11" y="8"/>
                    </a:cubicBezTo>
                    <a:cubicBezTo>
                      <a:pt x="10" y="8"/>
                      <a:pt x="8" y="8"/>
                      <a:pt x="6" y="10"/>
                    </a:cubicBezTo>
                    <a:cubicBezTo>
                      <a:pt x="5" y="11"/>
                      <a:pt x="4" y="13"/>
                      <a:pt x="4" y="15"/>
                    </a:cubicBezTo>
                    <a:cubicBezTo>
                      <a:pt x="5" y="17"/>
                      <a:pt x="5" y="17"/>
                      <a:pt x="5" y="17"/>
                    </a:cubicBezTo>
                    <a:cubicBezTo>
                      <a:pt x="4" y="17"/>
                      <a:pt x="4" y="18"/>
                      <a:pt x="3" y="18"/>
                    </a:cubicBezTo>
                    <a:cubicBezTo>
                      <a:pt x="2" y="19"/>
                      <a:pt x="1" y="20"/>
                      <a:pt x="0" y="22"/>
                    </a:cubicBezTo>
                    <a:cubicBezTo>
                      <a:pt x="0" y="23"/>
                      <a:pt x="0" y="25"/>
                      <a:pt x="0" y="26"/>
                    </a:cubicBezTo>
                    <a:cubicBezTo>
                      <a:pt x="0" y="29"/>
                      <a:pt x="1" y="31"/>
                      <a:pt x="3" y="33"/>
                    </a:cubicBezTo>
                    <a:cubicBezTo>
                      <a:pt x="5" y="35"/>
                      <a:pt x="7" y="36"/>
                      <a:pt x="10" y="36"/>
                    </a:cubicBezTo>
                    <a:cubicBezTo>
                      <a:pt x="41" y="36"/>
                      <a:pt x="41" y="36"/>
                      <a:pt x="41" y="36"/>
                    </a:cubicBezTo>
                    <a:cubicBezTo>
                      <a:pt x="44" y="36"/>
                      <a:pt x="47" y="35"/>
                      <a:pt x="49" y="33"/>
                    </a:cubicBezTo>
                    <a:cubicBezTo>
                      <a:pt x="51" y="31"/>
                      <a:pt x="52" y="29"/>
                      <a:pt x="52" y="26"/>
                    </a:cubicBezTo>
                    <a:cubicBezTo>
                      <a:pt x="52" y="25"/>
                      <a:pt x="51" y="23"/>
                      <a:pt x="51" y="22"/>
                    </a:cubicBezTo>
                    <a:cubicBezTo>
                      <a:pt x="51" y="21"/>
                      <a:pt x="50" y="21"/>
                      <a:pt x="50" y="20"/>
                    </a:cubicBezTo>
                    <a:moveTo>
                      <a:pt x="77" y="70"/>
                    </a:moveTo>
                    <a:cubicBezTo>
                      <a:pt x="77" y="70"/>
                      <a:pt x="77" y="69"/>
                      <a:pt x="78" y="69"/>
                    </a:cubicBezTo>
                    <a:cubicBezTo>
                      <a:pt x="78" y="69"/>
                      <a:pt x="78" y="68"/>
                      <a:pt x="78" y="68"/>
                    </a:cubicBezTo>
                    <a:cubicBezTo>
                      <a:pt x="78" y="68"/>
                      <a:pt x="78" y="67"/>
                      <a:pt x="78" y="67"/>
                    </a:cubicBezTo>
                    <a:cubicBezTo>
                      <a:pt x="77" y="67"/>
                      <a:pt x="77" y="66"/>
                      <a:pt x="77" y="66"/>
                    </a:cubicBezTo>
                    <a:cubicBezTo>
                      <a:pt x="27" y="66"/>
                      <a:pt x="27" y="66"/>
                      <a:pt x="27" y="66"/>
                    </a:cubicBezTo>
                    <a:cubicBezTo>
                      <a:pt x="27" y="42"/>
                      <a:pt x="27" y="42"/>
                      <a:pt x="27" y="42"/>
                    </a:cubicBezTo>
                    <a:cubicBezTo>
                      <a:pt x="27" y="42"/>
                      <a:pt x="27" y="41"/>
                      <a:pt x="27" y="41"/>
                    </a:cubicBezTo>
                    <a:cubicBezTo>
                      <a:pt x="26" y="41"/>
                      <a:pt x="26" y="40"/>
                      <a:pt x="26" y="40"/>
                    </a:cubicBezTo>
                    <a:cubicBezTo>
                      <a:pt x="25" y="40"/>
                      <a:pt x="25" y="41"/>
                      <a:pt x="25" y="41"/>
                    </a:cubicBezTo>
                    <a:cubicBezTo>
                      <a:pt x="24" y="41"/>
                      <a:pt x="24" y="42"/>
                      <a:pt x="24" y="42"/>
                    </a:cubicBezTo>
                    <a:cubicBezTo>
                      <a:pt x="24" y="68"/>
                      <a:pt x="24" y="68"/>
                      <a:pt x="24" y="68"/>
                    </a:cubicBezTo>
                    <a:cubicBezTo>
                      <a:pt x="24" y="68"/>
                      <a:pt x="24" y="69"/>
                      <a:pt x="25" y="69"/>
                    </a:cubicBezTo>
                    <a:cubicBezTo>
                      <a:pt x="25" y="69"/>
                      <a:pt x="25" y="70"/>
                      <a:pt x="26" y="70"/>
                    </a:cubicBezTo>
                    <a:cubicBezTo>
                      <a:pt x="77" y="70"/>
                      <a:pt x="77" y="70"/>
                      <a:pt x="77" y="70"/>
                    </a:cubicBezTo>
                    <a:moveTo>
                      <a:pt x="186" y="144"/>
                    </a:moveTo>
                    <a:cubicBezTo>
                      <a:pt x="186" y="145"/>
                      <a:pt x="187" y="146"/>
                      <a:pt x="188" y="146"/>
                    </a:cubicBezTo>
                    <a:cubicBezTo>
                      <a:pt x="232" y="146"/>
                      <a:pt x="232" y="146"/>
                      <a:pt x="232" y="146"/>
                    </a:cubicBezTo>
                    <a:cubicBezTo>
                      <a:pt x="234" y="146"/>
                      <a:pt x="234" y="145"/>
                      <a:pt x="234" y="144"/>
                    </a:cubicBezTo>
                    <a:cubicBezTo>
                      <a:pt x="234" y="143"/>
                      <a:pt x="234" y="142"/>
                      <a:pt x="232" y="142"/>
                    </a:cubicBezTo>
                    <a:cubicBezTo>
                      <a:pt x="188" y="142"/>
                      <a:pt x="188" y="142"/>
                      <a:pt x="188" y="142"/>
                    </a:cubicBezTo>
                    <a:cubicBezTo>
                      <a:pt x="187" y="142"/>
                      <a:pt x="186" y="143"/>
                      <a:pt x="186" y="144"/>
                    </a:cubicBezTo>
                    <a:moveTo>
                      <a:pt x="157" y="78"/>
                    </a:moveTo>
                    <a:cubicBezTo>
                      <a:pt x="157" y="79"/>
                      <a:pt x="157" y="79"/>
                      <a:pt x="158" y="80"/>
                    </a:cubicBezTo>
                    <a:cubicBezTo>
                      <a:pt x="158" y="80"/>
                      <a:pt x="158" y="80"/>
                      <a:pt x="159" y="80"/>
                    </a:cubicBezTo>
                    <a:cubicBezTo>
                      <a:pt x="208" y="80"/>
                      <a:pt x="208" y="80"/>
                      <a:pt x="208" y="80"/>
                    </a:cubicBezTo>
                    <a:cubicBezTo>
                      <a:pt x="208" y="104"/>
                      <a:pt x="208" y="104"/>
                      <a:pt x="208" y="104"/>
                    </a:cubicBezTo>
                    <a:cubicBezTo>
                      <a:pt x="208" y="105"/>
                      <a:pt x="208" y="105"/>
                      <a:pt x="209" y="106"/>
                    </a:cubicBezTo>
                    <a:cubicBezTo>
                      <a:pt x="209" y="106"/>
                      <a:pt x="209" y="106"/>
                      <a:pt x="210" y="106"/>
                    </a:cubicBezTo>
                    <a:cubicBezTo>
                      <a:pt x="210" y="106"/>
                      <a:pt x="210" y="106"/>
                      <a:pt x="211" y="106"/>
                    </a:cubicBezTo>
                    <a:cubicBezTo>
                      <a:pt x="211" y="105"/>
                      <a:pt x="211" y="105"/>
                      <a:pt x="211" y="104"/>
                    </a:cubicBezTo>
                    <a:cubicBezTo>
                      <a:pt x="211" y="78"/>
                      <a:pt x="211" y="78"/>
                      <a:pt x="211" y="78"/>
                    </a:cubicBezTo>
                    <a:cubicBezTo>
                      <a:pt x="211" y="78"/>
                      <a:pt x="211" y="78"/>
                      <a:pt x="211" y="77"/>
                    </a:cubicBezTo>
                    <a:cubicBezTo>
                      <a:pt x="210" y="77"/>
                      <a:pt x="210" y="77"/>
                      <a:pt x="210" y="77"/>
                    </a:cubicBezTo>
                    <a:cubicBezTo>
                      <a:pt x="159" y="77"/>
                      <a:pt x="159" y="77"/>
                      <a:pt x="159" y="77"/>
                    </a:cubicBezTo>
                    <a:cubicBezTo>
                      <a:pt x="158" y="77"/>
                      <a:pt x="158" y="77"/>
                      <a:pt x="158" y="77"/>
                    </a:cubicBezTo>
                    <a:cubicBezTo>
                      <a:pt x="157" y="78"/>
                      <a:pt x="157" y="78"/>
                      <a:pt x="157" y="78"/>
                    </a:cubicBezTo>
                    <a:moveTo>
                      <a:pt x="153" y="105"/>
                    </a:moveTo>
                    <a:cubicBezTo>
                      <a:pt x="153" y="93"/>
                      <a:pt x="153" y="93"/>
                      <a:pt x="153" y="93"/>
                    </a:cubicBezTo>
                    <a:cubicBezTo>
                      <a:pt x="151" y="93"/>
                      <a:pt x="151" y="93"/>
                      <a:pt x="151" y="93"/>
                    </a:cubicBezTo>
                    <a:cubicBezTo>
                      <a:pt x="147" y="95"/>
                      <a:pt x="136" y="96"/>
                      <a:pt x="118" y="96"/>
                    </a:cubicBezTo>
                    <a:cubicBezTo>
                      <a:pt x="99" y="96"/>
                      <a:pt x="88" y="95"/>
                      <a:pt x="84" y="93"/>
                    </a:cubicBezTo>
                    <a:cubicBezTo>
                      <a:pt x="82" y="93"/>
                      <a:pt x="82" y="93"/>
                      <a:pt x="82" y="93"/>
                    </a:cubicBezTo>
                    <a:cubicBezTo>
                      <a:pt x="82" y="105"/>
                      <a:pt x="82" y="105"/>
                      <a:pt x="82" y="105"/>
                    </a:cubicBezTo>
                    <a:cubicBezTo>
                      <a:pt x="82" y="107"/>
                      <a:pt x="86" y="109"/>
                      <a:pt x="93" y="110"/>
                    </a:cubicBezTo>
                    <a:cubicBezTo>
                      <a:pt x="100" y="112"/>
                      <a:pt x="108" y="112"/>
                      <a:pt x="118" y="112"/>
                    </a:cubicBezTo>
                    <a:cubicBezTo>
                      <a:pt x="127" y="112"/>
                      <a:pt x="135" y="112"/>
                      <a:pt x="143" y="110"/>
                    </a:cubicBezTo>
                    <a:cubicBezTo>
                      <a:pt x="149" y="109"/>
                      <a:pt x="153" y="107"/>
                      <a:pt x="153" y="105"/>
                    </a:cubicBezTo>
                    <a:moveTo>
                      <a:pt x="188" y="110"/>
                    </a:moveTo>
                    <a:cubicBezTo>
                      <a:pt x="187" y="110"/>
                      <a:pt x="186" y="111"/>
                      <a:pt x="186" y="112"/>
                    </a:cubicBezTo>
                    <a:cubicBezTo>
                      <a:pt x="186" y="138"/>
                      <a:pt x="186" y="138"/>
                      <a:pt x="186" y="138"/>
                    </a:cubicBezTo>
                    <a:cubicBezTo>
                      <a:pt x="186" y="140"/>
                      <a:pt x="187" y="140"/>
                      <a:pt x="188" y="140"/>
                    </a:cubicBezTo>
                    <a:cubicBezTo>
                      <a:pt x="232" y="140"/>
                      <a:pt x="232" y="140"/>
                      <a:pt x="232" y="140"/>
                    </a:cubicBezTo>
                    <a:cubicBezTo>
                      <a:pt x="234" y="140"/>
                      <a:pt x="234" y="140"/>
                      <a:pt x="234" y="138"/>
                    </a:cubicBezTo>
                    <a:cubicBezTo>
                      <a:pt x="234" y="112"/>
                      <a:pt x="234" y="112"/>
                      <a:pt x="234" y="112"/>
                    </a:cubicBezTo>
                    <a:cubicBezTo>
                      <a:pt x="234" y="111"/>
                      <a:pt x="234" y="110"/>
                      <a:pt x="232" y="110"/>
                    </a:cubicBezTo>
                    <a:cubicBezTo>
                      <a:pt x="188" y="110"/>
                      <a:pt x="188" y="110"/>
                      <a:pt x="188" y="110"/>
                    </a:cubicBezTo>
                    <a:moveTo>
                      <a:pt x="189" y="114"/>
                    </a:moveTo>
                    <a:cubicBezTo>
                      <a:pt x="189" y="113"/>
                      <a:pt x="189" y="112"/>
                      <a:pt x="190" y="112"/>
                    </a:cubicBezTo>
                    <a:cubicBezTo>
                      <a:pt x="230" y="112"/>
                      <a:pt x="230" y="112"/>
                      <a:pt x="230" y="112"/>
                    </a:cubicBezTo>
                    <a:cubicBezTo>
                      <a:pt x="231" y="112"/>
                      <a:pt x="232" y="113"/>
                      <a:pt x="232" y="114"/>
                    </a:cubicBezTo>
                    <a:cubicBezTo>
                      <a:pt x="232" y="137"/>
                      <a:pt x="232" y="137"/>
                      <a:pt x="232" y="137"/>
                    </a:cubicBezTo>
                    <a:cubicBezTo>
                      <a:pt x="232" y="138"/>
                      <a:pt x="231" y="138"/>
                      <a:pt x="230" y="138"/>
                    </a:cubicBezTo>
                    <a:cubicBezTo>
                      <a:pt x="190" y="138"/>
                      <a:pt x="190" y="138"/>
                      <a:pt x="190" y="138"/>
                    </a:cubicBezTo>
                    <a:cubicBezTo>
                      <a:pt x="189" y="138"/>
                      <a:pt x="189" y="138"/>
                      <a:pt x="189" y="137"/>
                    </a:cubicBezTo>
                    <a:cubicBezTo>
                      <a:pt x="189" y="114"/>
                      <a:pt x="189" y="114"/>
                      <a:pt x="189" y="114"/>
                    </a:cubicBezTo>
                    <a:moveTo>
                      <a:pt x="153" y="74"/>
                    </a:moveTo>
                    <a:cubicBezTo>
                      <a:pt x="151" y="74"/>
                      <a:pt x="151" y="74"/>
                      <a:pt x="151" y="74"/>
                    </a:cubicBezTo>
                    <a:cubicBezTo>
                      <a:pt x="145" y="77"/>
                      <a:pt x="134" y="79"/>
                      <a:pt x="118" y="79"/>
                    </a:cubicBezTo>
                    <a:cubicBezTo>
                      <a:pt x="101" y="79"/>
                      <a:pt x="90" y="77"/>
                      <a:pt x="84" y="74"/>
                    </a:cubicBezTo>
                    <a:cubicBezTo>
                      <a:pt x="82" y="74"/>
                      <a:pt x="82" y="74"/>
                      <a:pt x="82" y="74"/>
                    </a:cubicBezTo>
                    <a:cubicBezTo>
                      <a:pt x="82" y="86"/>
                      <a:pt x="82" y="86"/>
                      <a:pt x="82" y="86"/>
                    </a:cubicBezTo>
                    <a:cubicBezTo>
                      <a:pt x="82" y="90"/>
                      <a:pt x="94" y="91"/>
                      <a:pt x="118" y="91"/>
                    </a:cubicBezTo>
                    <a:cubicBezTo>
                      <a:pt x="141" y="91"/>
                      <a:pt x="153" y="90"/>
                      <a:pt x="153" y="86"/>
                    </a:cubicBezTo>
                    <a:cubicBezTo>
                      <a:pt x="153" y="74"/>
                      <a:pt x="153" y="74"/>
                      <a:pt x="153" y="74"/>
                    </a:cubicBezTo>
                    <a:moveTo>
                      <a:pt x="153" y="67"/>
                    </a:moveTo>
                    <a:cubicBezTo>
                      <a:pt x="153" y="59"/>
                      <a:pt x="153" y="59"/>
                      <a:pt x="153" y="59"/>
                    </a:cubicBezTo>
                    <a:cubicBezTo>
                      <a:pt x="153" y="57"/>
                      <a:pt x="149" y="55"/>
                      <a:pt x="143" y="54"/>
                    </a:cubicBezTo>
                    <a:cubicBezTo>
                      <a:pt x="135" y="52"/>
                      <a:pt x="127" y="52"/>
                      <a:pt x="118" y="52"/>
                    </a:cubicBezTo>
                    <a:cubicBezTo>
                      <a:pt x="108" y="52"/>
                      <a:pt x="100" y="52"/>
                      <a:pt x="93" y="54"/>
                    </a:cubicBezTo>
                    <a:cubicBezTo>
                      <a:pt x="86" y="55"/>
                      <a:pt x="82" y="57"/>
                      <a:pt x="82" y="59"/>
                    </a:cubicBezTo>
                    <a:cubicBezTo>
                      <a:pt x="82" y="67"/>
                      <a:pt x="82" y="67"/>
                      <a:pt x="82" y="67"/>
                    </a:cubicBezTo>
                    <a:cubicBezTo>
                      <a:pt x="82" y="68"/>
                      <a:pt x="86" y="70"/>
                      <a:pt x="93" y="72"/>
                    </a:cubicBezTo>
                    <a:cubicBezTo>
                      <a:pt x="100" y="73"/>
                      <a:pt x="108" y="74"/>
                      <a:pt x="118" y="74"/>
                    </a:cubicBezTo>
                    <a:cubicBezTo>
                      <a:pt x="127" y="74"/>
                      <a:pt x="135" y="73"/>
                      <a:pt x="143" y="72"/>
                    </a:cubicBezTo>
                    <a:cubicBezTo>
                      <a:pt x="149" y="70"/>
                      <a:pt x="153" y="68"/>
                      <a:pt x="153" y="67"/>
                    </a:cubicBezTo>
                    <a:moveTo>
                      <a:pt x="208" y="42"/>
                    </a:moveTo>
                    <a:cubicBezTo>
                      <a:pt x="208" y="66"/>
                      <a:pt x="208" y="66"/>
                      <a:pt x="208" y="66"/>
                    </a:cubicBezTo>
                    <a:cubicBezTo>
                      <a:pt x="159" y="66"/>
                      <a:pt x="159" y="66"/>
                      <a:pt x="159" y="66"/>
                    </a:cubicBezTo>
                    <a:cubicBezTo>
                      <a:pt x="158" y="66"/>
                      <a:pt x="158" y="67"/>
                      <a:pt x="158" y="67"/>
                    </a:cubicBezTo>
                    <a:cubicBezTo>
                      <a:pt x="157" y="67"/>
                      <a:pt x="157" y="68"/>
                      <a:pt x="157" y="68"/>
                    </a:cubicBezTo>
                    <a:cubicBezTo>
                      <a:pt x="157" y="68"/>
                      <a:pt x="157" y="69"/>
                      <a:pt x="158" y="69"/>
                    </a:cubicBezTo>
                    <a:cubicBezTo>
                      <a:pt x="158" y="69"/>
                      <a:pt x="158" y="70"/>
                      <a:pt x="159" y="70"/>
                    </a:cubicBezTo>
                    <a:cubicBezTo>
                      <a:pt x="210" y="70"/>
                      <a:pt x="210" y="70"/>
                      <a:pt x="210" y="70"/>
                    </a:cubicBezTo>
                    <a:cubicBezTo>
                      <a:pt x="210" y="70"/>
                      <a:pt x="210" y="69"/>
                      <a:pt x="211" y="69"/>
                    </a:cubicBezTo>
                    <a:cubicBezTo>
                      <a:pt x="211" y="69"/>
                      <a:pt x="211" y="68"/>
                      <a:pt x="211" y="68"/>
                    </a:cubicBezTo>
                    <a:cubicBezTo>
                      <a:pt x="211" y="42"/>
                      <a:pt x="211" y="42"/>
                      <a:pt x="211" y="42"/>
                    </a:cubicBezTo>
                    <a:cubicBezTo>
                      <a:pt x="211" y="42"/>
                      <a:pt x="211" y="41"/>
                      <a:pt x="211" y="41"/>
                    </a:cubicBezTo>
                    <a:cubicBezTo>
                      <a:pt x="210" y="41"/>
                      <a:pt x="210" y="40"/>
                      <a:pt x="210" y="40"/>
                    </a:cubicBezTo>
                    <a:cubicBezTo>
                      <a:pt x="209" y="40"/>
                      <a:pt x="209" y="41"/>
                      <a:pt x="209" y="41"/>
                    </a:cubicBezTo>
                    <a:cubicBezTo>
                      <a:pt x="208" y="41"/>
                      <a:pt x="208" y="42"/>
                      <a:pt x="208" y="42"/>
                    </a:cubicBezTo>
                    <a:moveTo>
                      <a:pt x="238" y="26"/>
                    </a:moveTo>
                    <a:cubicBezTo>
                      <a:pt x="238" y="24"/>
                      <a:pt x="238" y="22"/>
                      <a:pt x="237" y="20"/>
                    </a:cubicBezTo>
                    <a:cubicBezTo>
                      <a:pt x="236" y="19"/>
                      <a:pt x="234" y="17"/>
                      <a:pt x="232" y="17"/>
                    </a:cubicBezTo>
                    <a:cubicBezTo>
                      <a:pt x="232" y="16"/>
                      <a:pt x="232" y="16"/>
                      <a:pt x="232" y="16"/>
                    </a:cubicBezTo>
                    <a:cubicBezTo>
                      <a:pt x="232" y="12"/>
                      <a:pt x="231" y="8"/>
                      <a:pt x="228" y="5"/>
                    </a:cubicBezTo>
                    <a:cubicBezTo>
                      <a:pt x="225" y="2"/>
                      <a:pt x="221" y="0"/>
                      <a:pt x="217" y="0"/>
                    </a:cubicBezTo>
                    <a:cubicBezTo>
                      <a:pt x="214" y="0"/>
                      <a:pt x="211" y="1"/>
                      <a:pt x="208" y="3"/>
                    </a:cubicBezTo>
                    <a:cubicBezTo>
                      <a:pt x="206" y="4"/>
                      <a:pt x="204" y="7"/>
                      <a:pt x="203" y="9"/>
                    </a:cubicBezTo>
                    <a:cubicBezTo>
                      <a:pt x="201" y="8"/>
                      <a:pt x="200" y="8"/>
                      <a:pt x="198" y="8"/>
                    </a:cubicBezTo>
                    <a:cubicBezTo>
                      <a:pt x="196" y="8"/>
                      <a:pt x="195" y="8"/>
                      <a:pt x="193" y="10"/>
                    </a:cubicBezTo>
                    <a:cubicBezTo>
                      <a:pt x="192" y="11"/>
                      <a:pt x="191" y="13"/>
                      <a:pt x="191" y="15"/>
                    </a:cubicBezTo>
                    <a:cubicBezTo>
                      <a:pt x="192" y="17"/>
                      <a:pt x="192" y="17"/>
                      <a:pt x="192" y="17"/>
                    </a:cubicBezTo>
                    <a:cubicBezTo>
                      <a:pt x="191" y="17"/>
                      <a:pt x="191" y="18"/>
                      <a:pt x="190" y="18"/>
                    </a:cubicBezTo>
                    <a:cubicBezTo>
                      <a:pt x="189" y="19"/>
                      <a:pt x="188" y="20"/>
                      <a:pt x="187" y="22"/>
                    </a:cubicBezTo>
                    <a:cubicBezTo>
                      <a:pt x="187" y="23"/>
                      <a:pt x="186" y="25"/>
                      <a:pt x="186" y="26"/>
                    </a:cubicBezTo>
                    <a:cubicBezTo>
                      <a:pt x="186" y="29"/>
                      <a:pt x="187" y="31"/>
                      <a:pt x="190" y="33"/>
                    </a:cubicBezTo>
                    <a:cubicBezTo>
                      <a:pt x="191" y="35"/>
                      <a:pt x="194" y="36"/>
                      <a:pt x="197" y="36"/>
                    </a:cubicBezTo>
                    <a:cubicBezTo>
                      <a:pt x="228" y="36"/>
                      <a:pt x="228" y="36"/>
                      <a:pt x="228" y="36"/>
                    </a:cubicBezTo>
                    <a:cubicBezTo>
                      <a:pt x="231" y="36"/>
                      <a:pt x="233" y="35"/>
                      <a:pt x="236" y="33"/>
                    </a:cubicBezTo>
                    <a:cubicBezTo>
                      <a:pt x="237" y="31"/>
                      <a:pt x="238" y="29"/>
                      <a:pt x="238" y="26"/>
                    </a:cubicBezTo>
                    <a:close/>
                  </a:path>
                </a:pathLst>
              </a:custGeom>
              <a:solidFill>
                <a:srgbClr val="5F6C74"/>
              </a:solidFill>
              <a:ln>
                <a:noFill/>
              </a:ln>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nvGrpSpPr>
            <p:cNvPr id="20" name="Group 22"/>
            <p:cNvGrpSpPr/>
            <p:nvPr/>
          </p:nvGrpSpPr>
          <p:grpSpPr>
            <a:xfrm>
              <a:off x="2611839" y="5710942"/>
              <a:ext cx="481740" cy="483412"/>
              <a:chOff x="2673861" y="5404427"/>
              <a:chExt cx="481740" cy="483412"/>
            </a:xfrm>
          </p:grpSpPr>
          <p:sp>
            <p:nvSpPr>
              <p:cNvPr id="40" name="Oval 39"/>
              <p:cNvSpPr/>
              <p:nvPr/>
            </p:nvSpPr>
            <p:spPr>
              <a:xfrm>
                <a:off x="2673861" y="5404427"/>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sp>
            <p:nvSpPr>
              <p:cNvPr id="41" name="Freeform 15"/>
              <p:cNvSpPr>
                <a:spLocks/>
              </p:cNvSpPr>
              <p:nvPr/>
            </p:nvSpPr>
            <p:spPr bwMode="auto">
              <a:xfrm>
                <a:off x="2754614" y="5514548"/>
                <a:ext cx="322427" cy="226689"/>
              </a:xfrm>
              <a:custGeom>
                <a:avLst/>
                <a:gdLst>
                  <a:gd name="T0" fmla="*/ 109 w 124"/>
                  <a:gd name="T1" fmla="*/ 37 h 86"/>
                  <a:gd name="T2" fmla="*/ 98 w 124"/>
                  <a:gd name="T3" fmla="*/ 10 h 86"/>
                  <a:gd name="T4" fmla="*/ 72 w 124"/>
                  <a:gd name="T5" fmla="*/ 0 h 86"/>
                  <a:gd name="T6" fmla="*/ 52 w 124"/>
                  <a:gd name="T7" fmla="*/ 6 h 86"/>
                  <a:gd name="T8" fmla="*/ 39 w 124"/>
                  <a:gd name="T9" fmla="*/ 21 h 86"/>
                  <a:gd name="T10" fmla="*/ 28 w 124"/>
                  <a:gd name="T11" fmla="*/ 17 h 86"/>
                  <a:gd name="T12" fmla="*/ 16 w 124"/>
                  <a:gd name="T13" fmla="*/ 22 h 86"/>
                  <a:gd name="T14" fmla="*/ 11 w 124"/>
                  <a:gd name="T15" fmla="*/ 35 h 86"/>
                  <a:gd name="T16" fmla="*/ 12 w 124"/>
                  <a:gd name="T17" fmla="*/ 39 h 86"/>
                  <a:gd name="T18" fmla="*/ 9 w 124"/>
                  <a:gd name="T19" fmla="*/ 42 h 86"/>
                  <a:gd name="T20" fmla="*/ 2 w 124"/>
                  <a:gd name="T21" fmla="*/ 51 h 86"/>
                  <a:gd name="T22" fmla="*/ 0 w 124"/>
                  <a:gd name="T23" fmla="*/ 61 h 86"/>
                  <a:gd name="T24" fmla="*/ 7 w 124"/>
                  <a:gd name="T25" fmla="*/ 78 h 86"/>
                  <a:gd name="T26" fmla="*/ 24 w 124"/>
                  <a:gd name="T27" fmla="*/ 86 h 86"/>
                  <a:gd name="T28" fmla="*/ 100 w 124"/>
                  <a:gd name="T29" fmla="*/ 86 h 86"/>
                  <a:gd name="T30" fmla="*/ 117 w 124"/>
                  <a:gd name="T31" fmla="*/ 79 h 86"/>
                  <a:gd name="T32" fmla="*/ 124 w 124"/>
                  <a:gd name="T33" fmla="*/ 61 h 86"/>
                  <a:gd name="T34" fmla="*/ 120 w 124"/>
                  <a:gd name="T35" fmla="*/ 47 h 86"/>
                  <a:gd name="T36" fmla="*/ 109 w 124"/>
                  <a:gd name="T37" fmla="*/ 39 h 86"/>
                  <a:gd name="T38" fmla="*/ 109 w 124"/>
                  <a:gd name="T39" fmla="*/ 3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86">
                    <a:moveTo>
                      <a:pt x="109" y="37"/>
                    </a:moveTo>
                    <a:cubicBezTo>
                      <a:pt x="109" y="27"/>
                      <a:pt x="105" y="18"/>
                      <a:pt x="98" y="10"/>
                    </a:cubicBezTo>
                    <a:cubicBezTo>
                      <a:pt x="91" y="3"/>
                      <a:pt x="82" y="0"/>
                      <a:pt x="72" y="0"/>
                    </a:cubicBezTo>
                    <a:cubicBezTo>
                      <a:pt x="65" y="0"/>
                      <a:pt x="58" y="2"/>
                      <a:pt x="52" y="6"/>
                    </a:cubicBezTo>
                    <a:cubicBezTo>
                      <a:pt x="46" y="9"/>
                      <a:pt x="42" y="14"/>
                      <a:pt x="39" y="21"/>
                    </a:cubicBezTo>
                    <a:cubicBezTo>
                      <a:pt x="36" y="18"/>
                      <a:pt x="32" y="17"/>
                      <a:pt x="28" y="17"/>
                    </a:cubicBezTo>
                    <a:cubicBezTo>
                      <a:pt x="23" y="17"/>
                      <a:pt x="19" y="19"/>
                      <a:pt x="16" y="22"/>
                    </a:cubicBezTo>
                    <a:cubicBezTo>
                      <a:pt x="13" y="26"/>
                      <a:pt x="11" y="30"/>
                      <a:pt x="11" y="35"/>
                    </a:cubicBezTo>
                    <a:cubicBezTo>
                      <a:pt x="12" y="39"/>
                      <a:pt x="12" y="39"/>
                      <a:pt x="12" y="39"/>
                    </a:cubicBezTo>
                    <a:cubicBezTo>
                      <a:pt x="11" y="40"/>
                      <a:pt x="10" y="41"/>
                      <a:pt x="9" y="42"/>
                    </a:cubicBezTo>
                    <a:cubicBezTo>
                      <a:pt x="6" y="44"/>
                      <a:pt x="3" y="47"/>
                      <a:pt x="2" y="51"/>
                    </a:cubicBezTo>
                    <a:cubicBezTo>
                      <a:pt x="0" y="54"/>
                      <a:pt x="0" y="58"/>
                      <a:pt x="0" y="61"/>
                    </a:cubicBezTo>
                    <a:cubicBezTo>
                      <a:pt x="0" y="68"/>
                      <a:pt x="2" y="73"/>
                      <a:pt x="7" y="78"/>
                    </a:cubicBezTo>
                    <a:cubicBezTo>
                      <a:pt x="12" y="83"/>
                      <a:pt x="18" y="85"/>
                      <a:pt x="24" y="86"/>
                    </a:cubicBezTo>
                    <a:cubicBezTo>
                      <a:pt x="100" y="86"/>
                      <a:pt x="100" y="86"/>
                      <a:pt x="100" y="86"/>
                    </a:cubicBezTo>
                    <a:cubicBezTo>
                      <a:pt x="106" y="86"/>
                      <a:pt x="112" y="83"/>
                      <a:pt x="117" y="79"/>
                    </a:cubicBezTo>
                    <a:cubicBezTo>
                      <a:pt x="122" y="74"/>
                      <a:pt x="124" y="68"/>
                      <a:pt x="124" y="61"/>
                    </a:cubicBezTo>
                    <a:cubicBezTo>
                      <a:pt x="124" y="56"/>
                      <a:pt x="123" y="51"/>
                      <a:pt x="120" y="47"/>
                    </a:cubicBezTo>
                    <a:cubicBezTo>
                      <a:pt x="117" y="43"/>
                      <a:pt x="114" y="40"/>
                      <a:pt x="109" y="39"/>
                    </a:cubicBezTo>
                    <a:lnTo>
                      <a:pt x="109" y="37"/>
                    </a:lnTo>
                    <a:close/>
                  </a:path>
                </a:pathLst>
              </a:custGeom>
              <a:solidFill>
                <a:srgbClr val="5F6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nvGrpSpPr>
            <p:cNvPr id="21" name="Group 25"/>
            <p:cNvGrpSpPr/>
            <p:nvPr/>
          </p:nvGrpSpPr>
          <p:grpSpPr>
            <a:xfrm>
              <a:off x="6936431" y="5710942"/>
              <a:ext cx="481740" cy="483412"/>
              <a:chOff x="6957292" y="5404427"/>
              <a:chExt cx="481740" cy="483412"/>
            </a:xfrm>
          </p:grpSpPr>
          <p:sp>
            <p:nvSpPr>
              <p:cNvPr id="38" name="Oval 37"/>
              <p:cNvSpPr/>
              <p:nvPr/>
            </p:nvSpPr>
            <p:spPr>
              <a:xfrm>
                <a:off x="6957292" y="5404427"/>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sp>
            <p:nvSpPr>
              <p:cNvPr id="39" name="Freeform 16"/>
              <p:cNvSpPr>
                <a:spLocks noEditPoints="1"/>
              </p:cNvSpPr>
              <p:nvPr/>
            </p:nvSpPr>
            <p:spPr bwMode="auto">
              <a:xfrm>
                <a:off x="7032030" y="5486538"/>
                <a:ext cx="322931" cy="329421"/>
              </a:xfrm>
              <a:custGeom>
                <a:avLst/>
                <a:gdLst>
                  <a:gd name="T0" fmla="*/ 43 w 168"/>
                  <a:gd name="T1" fmla="*/ 73 h 169"/>
                  <a:gd name="T2" fmla="*/ 45 w 168"/>
                  <a:gd name="T3" fmla="*/ 85 h 169"/>
                  <a:gd name="T4" fmla="*/ 43 w 168"/>
                  <a:gd name="T5" fmla="*/ 87 h 169"/>
                  <a:gd name="T6" fmla="*/ 19 w 168"/>
                  <a:gd name="T7" fmla="*/ 109 h 169"/>
                  <a:gd name="T8" fmla="*/ 36 w 168"/>
                  <a:gd name="T9" fmla="*/ 110 h 169"/>
                  <a:gd name="T10" fmla="*/ 20 w 168"/>
                  <a:gd name="T11" fmla="*/ 127 h 169"/>
                  <a:gd name="T12" fmla="*/ 41 w 168"/>
                  <a:gd name="T13" fmla="*/ 149 h 169"/>
                  <a:gd name="T14" fmla="*/ 43 w 168"/>
                  <a:gd name="T15" fmla="*/ 132 h 169"/>
                  <a:gd name="T16" fmla="*/ 59 w 168"/>
                  <a:gd name="T17" fmla="*/ 149 h 169"/>
                  <a:gd name="T18" fmla="*/ 82 w 168"/>
                  <a:gd name="T19" fmla="*/ 127 h 169"/>
                  <a:gd name="T20" fmla="*/ 95 w 168"/>
                  <a:gd name="T21" fmla="*/ 125 h 169"/>
                  <a:gd name="T22" fmla="*/ 101 w 168"/>
                  <a:gd name="T23" fmla="*/ 116 h 169"/>
                  <a:gd name="T24" fmla="*/ 84 w 168"/>
                  <a:gd name="T25" fmla="*/ 113 h 169"/>
                  <a:gd name="T26" fmla="*/ 55 w 168"/>
                  <a:gd name="T27" fmla="*/ 85 h 169"/>
                  <a:gd name="T28" fmla="*/ 57 w 168"/>
                  <a:gd name="T29" fmla="*/ 73 h 169"/>
                  <a:gd name="T30" fmla="*/ 108 w 168"/>
                  <a:gd name="T31" fmla="*/ 87 h 169"/>
                  <a:gd name="T32" fmla="*/ 87 w 168"/>
                  <a:gd name="T33" fmla="*/ 109 h 169"/>
                  <a:gd name="T34" fmla="*/ 105 w 168"/>
                  <a:gd name="T35" fmla="*/ 118 h 169"/>
                  <a:gd name="T36" fmla="*/ 103 w 168"/>
                  <a:gd name="T37" fmla="*/ 126 h 169"/>
                  <a:gd name="T38" fmla="*/ 91 w 168"/>
                  <a:gd name="T39" fmla="*/ 129 h 169"/>
                  <a:gd name="T40" fmla="*/ 86 w 168"/>
                  <a:gd name="T41" fmla="*/ 149 h 169"/>
                  <a:gd name="T42" fmla="*/ 111 w 168"/>
                  <a:gd name="T43" fmla="*/ 160 h 169"/>
                  <a:gd name="T44" fmla="*/ 124 w 168"/>
                  <a:gd name="T45" fmla="*/ 163 h 169"/>
                  <a:gd name="T46" fmla="*/ 149 w 168"/>
                  <a:gd name="T47" fmla="*/ 149 h 169"/>
                  <a:gd name="T48" fmla="*/ 162 w 168"/>
                  <a:gd name="T49" fmla="*/ 125 h 169"/>
                  <a:gd name="T50" fmla="*/ 159 w 168"/>
                  <a:gd name="T51" fmla="*/ 112 h 169"/>
                  <a:gd name="T52" fmla="*/ 126 w 168"/>
                  <a:gd name="T53" fmla="*/ 87 h 169"/>
                  <a:gd name="T54" fmla="*/ 128 w 168"/>
                  <a:gd name="T55" fmla="*/ 92 h 169"/>
                  <a:gd name="T56" fmla="*/ 117 w 168"/>
                  <a:gd name="T57" fmla="*/ 106 h 169"/>
                  <a:gd name="T58" fmla="*/ 106 w 168"/>
                  <a:gd name="T59" fmla="*/ 96 h 169"/>
                  <a:gd name="T60" fmla="*/ 107 w 168"/>
                  <a:gd name="T61" fmla="*/ 92 h 169"/>
                  <a:gd name="T62" fmla="*/ 128 w 168"/>
                  <a:gd name="T63" fmla="*/ 25 h 169"/>
                  <a:gd name="T64" fmla="*/ 106 w 168"/>
                  <a:gd name="T65" fmla="*/ 29 h 169"/>
                  <a:gd name="T66" fmla="*/ 86 w 168"/>
                  <a:gd name="T67" fmla="*/ 20 h 169"/>
                  <a:gd name="T68" fmla="*/ 75 w 168"/>
                  <a:gd name="T69" fmla="*/ 45 h 169"/>
                  <a:gd name="T70" fmla="*/ 67 w 168"/>
                  <a:gd name="T71" fmla="*/ 54 h 169"/>
                  <a:gd name="T72" fmla="*/ 68 w 168"/>
                  <a:gd name="T73" fmla="*/ 56 h 169"/>
                  <a:gd name="T74" fmla="*/ 85 w 168"/>
                  <a:gd name="T75" fmla="*/ 57 h 169"/>
                  <a:gd name="T76" fmla="*/ 108 w 168"/>
                  <a:gd name="T77" fmla="*/ 82 h 169"/>
                  <a:gd name="T78" fmla="*/ 111 w 168"/>
                  <a:gd name="T79" fmla="*/ 94 h 169"/>
                  <a:gd name="T80" fmla="*/ 111 w 168"/>
                  <a:gd name="T81" fmla="*/ 98 h 169"/>
                  <a:gd name="T82" fmla="*/ 117 w 168"/>
                  <a:gd name="T83" fmla="*/ 102 h 169"/>
                  <a:gd name="T84" fmla="*/ 124 w 168"/>
                  <a:gd name="T85" fmla="*/ 96 h 169"/>
                  <a:gd name="T86" fmla="*/ 122 w 168"/>
                  <a:gd name="T87" fmla="*/ 85 h 169"/>
                  <a:gd name="T88" fmla="*/ 148 w 168"/>
                  <a:gd name="T89" fmla="*/ 60 h 169"/>
                  <a:gd name="T90" fmla="*/ 143 w 168"/>
                  <a:gd name="T91" fmla="*/ 61 h 169"/>
                  <a:gd name="T92" fmla="*/ 132 w 168"/>
                  <a:gd name="T93" fmla="*/ 43 h 169"/>
                  <a:gd name="T94" fmla="*/ 148 w 168"/>
                  <a:gd name="T95" fmla="*/ 42 h 169"/>
                  <a:gd name="T96" fmla="*/ 57 w 168"/>
                  <a:gd name="T97" fmla="*/ 6 h 169"/>
                  <a:gd name="T98" fmla="*/ 43 w 168"/>
                  <a:gd name="T99" fmla="*/ 6 h 169"/>
                  <a:gd name="T100" fmla="*/ 19 w 168"/>
                  <a:gd name="T101" fmla="*/ 20 h 169"/>
                  <a:gd name="T102" fmla="*/ 5 w 168"/>
                  <a:gd name="T103" fmla="*/ 44 h 169"/>
                  <a:gd name="T104" fmla="*/ 8 w 168"/>
                  <a:gd name="T105" fmla="*/ 58 h 169"/>
                  <a:gd name="T106" fmla="*/ 41 w 168"/>
                  <a:gd name="T107" fmla="*/ 82 h 169"/>
                  <a:gd name="T108" fmla="*/ 39 w 168"/>
                  <a:gd name="T109" fmla="*/ 72 h 169"/>
                  <a:gd name="T110" fmla="*/ 58 w 168"/>
                  <a:gd name="T111" fmla="*/ 65 h 169"/>
                  <a:gd name="T112" fmla="*/ 59 w 168"/>
                  <a:gd name="T113" fmla="*/ 82 h 169"/>
                  <a:gd name="T114" fmla="*/ 81 w 168"/>
                  <a:gd name="T115" fmla="*/ 60 h 169"/>
                  <a:gd name="T116" fmla="*/ 63 w 168"/>
                  <a:gd name="T117" fmla="*/ 56 h 169"/>
                  <a:gd name="T118" fmla="*/ 62 w 168"/>
                  <a:gd name="T119" fmla="*/ 51 h 169"/>
                  <a:gd name="T120" fmla="*/ 81 w 168"/>
                  <a:gd name="T121" fmla="*/ 42 h 169"/>
                  <a:gd name="T122" fmla="*/ 55 w 168"/>
                  <a:gd name="T123" fmla="*/ 1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8" h="169">
                    <a:moveTo>
                      <a:pt x="45" y="69"/>
                    </a:moveTo>
                    <a:cubicBezTo>
                      <a:pt x="45" y="69"/>
                      <a:pt x="45" y="69"/>
                      <a:pt x="45" y="69"/>
                    </a:cubicBezTo>
                    <a:cubicBezTo>
                      <a:pt x="45" y="69"/>
                      <a:pt x="44" y="70"/>
                      <a:pt x="44" y="70"/>
                    </a:cubicBezTo>
                    <a:cubicBezTo>
                      <a:pt x="44" y="70"/>
                      <a:pt x="44" y="70"/>
                      <a:pt x="44" y="70"/>
                    </a:cubicBezTo>
                    <a:cubicBezTo>
                      <a:pt x="44" y="71"/>
                      <a:pt x="43" y="72"/>
                      <a:pt x="43" y="73"/>
                    </a:cubicBezTo>
                    <a:cubicBezTo>
                      <a:pt x="43" y="73"/>
                      <a:pt x="43" y="73"/>
                      <a:pt x="43" y="73"/>
                    </a:cubicBezTo>
                    <a:cubicBezTo>
                      <a:pt x="43" y="74"/>
                      <a:pt x="44" y="75"/>
                      <a:pt x="44" y="76"/>
                    </a:cubicBezTo>
                    <a:cubicBezTo>
                      <a:pt x="44" y="77"/>
                      <a:pt x="45" y="78"/>
                      <a:pt x="45" y="80"/>
                    </a:cubicBezTo>
                    <a:cubicBezTo>
                      <a:pt x="46" y="81"/>
                      <a:pt x="46" y="83"/>
                      <a:pt x="45" y="84"/>
                    </a:cubicBezTo>
                    <a:cubicBezTo>
                      <a:pt x="45" y="84"/>
                      <a:pt x="45" y="85"/>
                      <a:pt x="45" y="85"/>
                    </a:cubicBezTo>
                    <a:cubicBezTo>
                      <a:pt x="45" y="85"/>
                      <a:pt x="45" y="85"/>
                      <a:pt x="45" y="85"/>
                    </a:cubicBezTo>
                    <a:cubicBezTo>
                      <a:pt x="44" y="86"/>
                      <a:pt x="44" y="86"/>
                      <a:pt x="44" y="86"/>
                    </a:cubicBezTo>
                    <a:cubicBezTo>
                      <a:pt x="44" y="86"/>
                      <a:pt x="44" y="86"/>
                      <a:pt x="44" y="86"/>
                    </a:cubicBezTo>
                    <a:cubicBezTo>
                      <a:pt x="44" y="86"/>
                      <a:pt x="44" y="86"/>
                      <a:pt x="43" y="86"/>
                    </a:cubicBezTo>
                    <a:cubicBezTo>
                      <a:pt x="43" y="86"/>
                      <a:pt x="43" y="86"/>
                      <a:pt x="43" y="87"/>
                    </a:cubicBezTo>
                    <a:cubicBezTo>
                      <a:pt x="42" y="87"/>
                      <a:pt x="42" y="87"/>
                      <a:pt x="42" y="87"/>
                    </a:cubicBezTo>
                    <a:cubicBezTo>
                      <a:pt x="41" y="87"/>
                      <a:pt x="41" y="87"/>
                      <a:pt x="41" y="87"/>
                    </a:cubicBezTo>
                    <a:cubicBezTo>
                      <a:pt x="19" y="87"/>
                      <a:pt x="19" y="87"/>
                      <a:pt x="19" y="87"/>
                    </a:cubicBezTo>
                    <a:cubicBezTo>
                      <a:pt x="19" y="109"/>
                      <a:pt x="19" y="109"/>
                      <a:pt x="19" y="109"/>
                    </a:cubicBezTo>
                    <a:cubicBezTo>
                      <a:pt x="19" y="109"/>
                      <a:pt x="19" y="109"/>
                      <a:pt x="19" y="109"/>
                    </a:cubicBezTo>
                    <a:cubicBezTo>
                      <a:pt x="19" y="110"/>
                      <a:pt x="20" y="110"/>
                      <a:pt x="20" y="109"/>
                    </a:cubicBezTo>
                    <a:cubicBezTo>
                      <a:pt x="20" y="110"/>
                      <a:pt x="20" y="110"/>
                      <a:pt x="20" y="110"/>
                    </a:cubicBezTo>
                    <a:cubicBezTo>
                      <a:pt x="21" y="109"/>
                      <a:pt x="23" y="108"/>
                      <a:pt x="24" y="108"/>
                    </a:cubicBezTo>
                    <a:cubicBezTo>
                      <a:pt x="26" y="107"/>
                      <a:pt x="27" y="107"/>
                      <a:pt x="28" y="107"/>
                    </a:cubicBezTo>
                    <a:cubicBezTo>
                      <a:pt x="32" y="107"/>
                      <a:pt x="34" y="108"/>
                      <a:pt x="36" y="110"/>
                    </a:cubicBezTo>
                    <a:cubicBezTo>
                      <a:pt x="38" y="112"/>
                      <a:pt x="38" y="115"/>
                      <a:pt x="38" y="118"/>
                    </a:cubicBezTo>
                    <a:cubicBezTo>
                      <a:pt x="38" y="121"/>
                      <a:pt x="38" y="124"/>
                      <a:pt x="36" y="126"/>
                    </a:cubicBezTo>
                    <a:cubicBezTo>
                      <a:pt x="34" y="128"/>
                      <a:pt x="32" y="129"/>
                      <a:pt x="28" y="129"/>
                    </a:cubicBezTo>
                    <a:cubicBezTo>
                      <a:pt x="27" y="129"/>
                      <a:pt x="26" y="129"/>
                      <a:pt x="24" y="129"/>
                    </a:cubicBezTo>
                    <a:cubicBezTo>
                      <a:pt x="23" y="128"/>
                      <a:pt x="21" y="128"/>
                      <a:pt x="20" y="127"/>
                    </a:cubicBezTo>
                    <a:cubicBezTo>
                      <a:pt x="20" y="127"/>
                      <a:pt x="19" y="127"/>
                      <a:pt x="19" y="127"/>
                    </a:cubicBezTo>
                    <a:cubicBezTo>
                      <a:pt x="19" y="127"/>
                      <a:pt x="19" y="127"/>
                      <a:pt x="19" y="127"/>
                    </a:cubicBezTo>
                    <a:cubicBezTo>
                      <a:pt x="19" y="149"/>
                      <a:pt x="19" y="149"/>
                      <a:pt x="19" y="149"/>
                    </a:cubicBezTo>
                    <a:cubicBezTo>
                      <a:pt x="41" y="149"/>
                      <a:pt x="41" y="149"/>
                      <a:pt x="41" y="149"/>
                    </a:cubicBezTo>
                    <a:cubicBezTo>
                      <a:pt x="41" y="149"/>
                      <a:pt x="41" y="149"/>
                      <a:pt x="41" y="149"/>
                    </a:cubicBezTo>
                    <a:cubicBezTo>
                      <a:pt x="42" y="149"/>
                      <a:pt x="42" y="149"/>
                      <a:pt x="41" y="149"/>
                    </a:cubicBezTo>
                    <a:cubicBezTo>
                      <a:pt x="41" y="148"/>
                      <a:pt x="41" y="148"/>
                      <a:pt x="41" y="148"/>
                    </a:cubicBezTo>
                    <a:cubicBezTo>
                      <a:pt x="41" y="147"/>
                      <a:pt x="40" y="146"/>
                      <a:pt x="40" y="144"/>
                    </a:cubicBezTo>
                    <a:cubicBezTo>
                      <a:pt x="39" y="143"/>
                      <a:pt x="39" y="141"/>
                      <a:pt x="39" y="140"/>
                    </a:cubicBezTo>
                    <a:cubicBezTo>
                      <a:pt x="39" y="137"/>
                      <a:pt x="40" y="134"/>
                      <a:pt x="43" y="132"/>
                    </a:cubicBezTo>
                    <a:cubicBezTo>
                      <a:pt x="45" y="131"/>
                      <a:pt x="47" y="130"/>
                      <a:pt x="50" y="130"/>
                    </a:cubicBezTo>
                    <a:cubicBezTo>
                      <a:pt x="53" y="130"/>
                      <a:pt x="56" y="131"/>
                      <a:pt x="58" y="132"/>
                    </a:cubicBezTo>
                    <a:cubicBezTo>
                      <a:pt x="60" y="134"/>
                      <a:pt x="61" y="137"/>
                      <a:pt x="61" y="140"/>
                    </a:cubicBezTo>
                    <a:cubicBezTo>
                      <a:pt x="61" y="141"/>
                      <a:pt x="61" y="143"/>
                      <a:pt x="61" y="144"/>
                    </a:cubicBezTo>
                    <a:cubicBezTo>
                      <a:pt x="60" y="146"/>
                      <a:pt x="60" y="147"/>
                      <a:pt x="59" y="149"/>
                    </a:cubicBezTo>
                    <a:cubicBezTo>
                      <a:pt x="59" y="149"/>
                      <a:pt x="59" y="149"/>
                      <a:pt x="59" y="149"/>
                    </a:cubicBezTo>
                    <a:cubicBezTo>
                      <a:pt x="59" y="149"/>
                      <a:pt x="59" y="149"/>
                      <a:pt x="59" y="149"/>
                    </a:cubicBezTo>
                    <a:cubicBezTo>
                      <a:pt x="59" y="149"/>
                      <a:pt x="59" y="149"/>
                      <a:pt x="59" y="149"/>
                    </a:cubicBezTo>
                    <a:cubicBezTo>
                      <a:pt x="82" y="149"/>
                      <a:pt x="82" y="149"/>
                      <a:pt x="82" y="149"/>
                    </a:cubicBezTo>
                    <a:cubicBezTo>
                      <a:pt x="82" y="127"/>
                      <a:pt x="82" y="127"/>
                      <a:pt x="82" y="127"/>
                    </a:cubicBezTo>
                    <a:cubicBezTo>
                      <a:pt x="82" y="126"/>
                      <a:pt x="82" y="124"/>
                      <a:pt x="84" y="123"/>
                    </a:cubicBezTo>
                    <a:cubicBezTo>
                      <a:pt x="84" y="123"/>
                      <a:pt x="84" y="123"/>
                      <a:pt x="84" y="123"/>
                    </a:cubicBezTo>
                    <a:cubicBezTo>
                      <a:pt x="85" y="122"/>
                      <a:pt x="87" y="122"/>
                      <a:pt x="89" y="123"/>
                    </a:cubicBezTo>
                    <a:cubicBezTo>
                      <a:pt x="90" y="124"/>
                      <a:pt x="91" y="124"/>
                      <a:pt x="92" y="125"/>
                    </a:cubicBezTo>
                    <a:cubicBezTo>
                      <a:pt x="93" y="125"/>
                      <a:pt x="94" y="125"/>
                      <a:pt x="95" y="125"/>
                    </a:cubicBezTo>
                    <a:cubicBezTo>
                      <a:pt x="97" y="125"/>
                      <a:pt x="99" y="125"/>
                      <a:pt x="100" y="123"/>
                    </a:cubicBezTo>
                    <a:cubicBezTo>
                      <a:pt x="100" y="123"/>
                      <a:pt x="100" y="123"/>
                      <a:pt x="100" y="123"/>
                    </a:cubicBezTo>
                    <a:cubicBezTo>
                      <a:pt x="101" y="120"/>
                      <a:pt x="101" y="120"/>
                      <a:pt x="101" y="120"/>
                    </a:cubicBezTo>
                    <a:cubicBezTo>
                      <a:pt x="101" y="120"/>
                      <a:pt x="101" y="119"/>
                      <a:pt x="101" y="118"/>
                    </a:cubicBezTo>
                    <a:cubicBezTo>
                      <a:pt x="101" y="116"/>
                      <a:pt x="101" y="116"/>
                      <a:pt x="101" y="116"/>
                    </a:cubicBezTo>
                    <a:cubicBezTo>
                      <a:pt x="101" y="115"/>
                      <a:pt x="100" y="114"/>
                      <a:pt x="100" y="113"/>
                    </a:cubicBezTo>
                    <a:cubicBezTo>
                      <a:pt x="99" y="112"/>
                      <a:pt x="97" y="111"/>
                      <a:pt x="95" y="111"/>
                    </a:cubicBezTo>
                    <a:cubicBezTo>
                      <a:pt x="94" y="111"/>
                      <a:pt x="93" y="111"/>
                      <a:pt x="92" y="112"/>
                    </a:cubicBezTo>
                    <a:cubicBezTo>
                      <a:pt x="91" y="112"/>
                      <a:pt x="90" y="112"/>
                      <a:pt x="89" y="113"/>
                    </a:cubicBezTo>
                    <a:cubicBezTo>
                      <a:pt x="87" y="114"/>
                      <a:pt x="85" y="114"/>
                      <a:pt x="84" y="113"/>
                    </a:cubicBezTo>
                    <a:cubicBezTo>
                      <a:pt x="84" y="113"/>
                      <a:pt x="84" y="113"/>
                      <a:pt x="84" y="113"/>
                    </a:cubicBezTo>
                    <a:cubicBezTo>
                      <a:pt x="82" y="112"/>
                      <a:pt x="82" y="111"/>
                      <a:pt x="82" y="109"/>
                    </a:cubicBezTo>
                    <a:cubicBezTo>
                      <a:pt x="82" y="87"/>
                      <a:pt x="82" y="87"/>
                      <a:pt x="82" y="87"/>
                    </a:cubicBezTo>
                    <a:cubicBezTo>
                      <a:pt x="59" y="87"/>
                      <a:pt x="59" y="87"/>
                      <a:pt x="59" y="87"/>
                    </a:cubicBezTo>
                    <a:cubicBezTo>
                      <a:pt x="58" y="87"/>
                      <a:pt x="56" y="86"/>
                      <a:pt x="55" y="85"/>
                    </a:cubicBezTo>
                    <a:cubicBezTo>
                      <a:pt x="55" y="84"/>
                      <a:pt x="55" y="84"/>
                      <a:pt x="55" y="84"/>
                    </a:cubicBezTo>
                    <a:cubicBezTo>
                      <a:pt x="54" y="83"/>
                      <a:pt x="54" y="81"/>
                      <a:pt x="55" y="80"/>
                    </a:cubicBezTo>
                    <a:cubicBezTo>
                      <a:pt x="55" y="80"/>
                      <a:pt x="55" y="80"/>
                      <a:pt x="55" y="80"/>
                    </a:cubicBezTo>
                    <a:cubicBezTo>
                      <a:pt x="56" y="78"/>
                      <a:pt x="56" y="77"/>
                      <a:pt x="57" y="76"/>
                    </a:cubicBezTo>
                    <a:cubicBezTo>
                      <a:pt x="57" y="75"/>
                      <a:pt x="57" y="74"/>
                      <a:pt x="57" y="73"/>
                    </a:cubicBezTo>
                    <a:cubicBezTo>
                      <a:pt x="57" y="71"/>
                      <a:pt x="57" y="70"/>
                      <a:pt x="55" y="69"/>
                    </a:cubicBezTo>
                    <a:cubicBezTo>
                      <a:pt x="54" y="68"/>
                      <a:pt x="52" y="67"/>
                      <a:pt x="50" y="67"/>
                    </a:cubicBezTo>
                    <a:cubicBezTo>
                      <a:pt x="48" y="67"/>
                      <a:pt x="47" y="68"/>
                      <a:pt x="45" y="69"/>
                    </a:cubicBezTo>
                    <a:cubicBezTo>
                      <a:pt x="45" y="69"/>
                      <a:pt x="45" y="69"/>
                      <a:pt x="45" y="69"/>
                    </a:cubicBezTo>
                    <a:moveTo>
                      <a:pt x="108" y="87"/>
                    </a:moveTo>
                    <a:cubicBezTo>
                      <a:pt x="108" y="87"/>
                      <a:pt x="108" y="87"/>
                      <a:pt x="108" y="87"/>
                    </a:cubicBezTo>
                    <a:cubicBezTo>
                      <a:pt x="86" y="87"/>
                      <a:pt x="86" y="87"/>
                      <a:pt x="86" y="87"/>
                    </a:cubicBezTo>
                    <a:cubicBezTo>
                      <a:pt x="86" y="109"/>
                      <a:pt x="86" y="109"/>
                      <a:pt x="86" y="109"/>
                    </a:cubicBezTo>
                    <a:cubicBezTo>
                      <a:pt x="86" y="109"/>
                      <a:pt x="86" y="109"/>
                      <a:pt x="86" y="109"/>
                    </a:cubicBezTo>
                    <a:cubicBezTo>
                      <a:pt x="86" y="109"/>
                      <a:pt x="87" y="109"/>
                      <a:pt x="87" y="109"/>
                    </a:cubicBezTo>
                    <a:cubicBezTo>
                      <a:pt x="88" y="108"/>
                      <a:pt x="90" y="108"/>
                      <a:pt x="91" y="108"/>
                    </a:cubicBezTo>
                    <a:cubicBezTo>
                      <a:pt x="93" y="107"/>
                      <a:pt x="94" y="107"/>
                      <a:pt x="95" y="107"/>
                    </a:cubicBezTo>
                    <a:cubicBezTo>
                      <a:pt x="98" y="107"/>
                      <a:pt x="101" y="108"/>
                      <a:pt x="103" y="110"/>
                    </a:cubicBezTo>
                    <a:cubicBezTo>
                      <a:pt x="104" y="112"/>
                      <a:pt x="105" y="114"/>
                      <a:pt x="105" y="116"/>
                    </a:cubicBezTo>
                    <a:cubicBezTo>
                      <a:pt x="105" y="118"/>
                      <a:pt x="105" y="118"/>
                      <a:pt x="105" y="118"/>
                    </a:cubicBezTo>
                    <a:cubicBezTo>
                      <a:pt x="105" y="118"/>
                      <a:pt x="105" y="118"/>
                      <a:pt x="105" y="118"/>
                    </a:cubicBezTo>
                    <a:cubicBezTo>
                      <a:pt x="105" y="119"/>
                      <a:pt x="105" y="121"/>
                      <a:pt x="105" y="122"/>
                    </a:cubicBezTo>
                    <a:cubicBezTo>
                      <a:pt x="105" y="122"/>
                      <a:pt x="105" y="122"/>
                      <a:pt x="105" y="122"/>
                    </a:cubicBezTo>
                    <a:cubicBezTo>
                      <a:pt x="103" y="125"/>
                      <a:pt x="103" y="125"/>
                      <a:pt x="103" y="125"/>
                    </a:cubicBezTo>
                    <a:cubicBezTo>
                      <a:pt x="103" y="126"/>
                      <a:pt x="103" y="126"/>
                      <a:pt x="103" y="126"/>
                    </a:cubicBezTo>
                    <a:cubicBezTo>
                      <a:pt x="103" y="126"/>
                      <a:pt x="103" y="126"/>
                      <a:pt x="103" y="126"/>
                    </a:cubicBezTo>
                    <a:cubicBezTo>
                      <a:pt x="103" y="126"/>
                      <a:pt x="103" y="126"/>
                      <a:pt x="103" y="126"/>
                    </a:cubicBezTo>
                    <a:cubicBezTo>
                      <a:pt x="103" y="126"/>
                      <a:pt x="103" y="126"/>
                      <a:pt x="103" y="126"/>
                    </a:cubicBezTo>
                    <a:cubicBezTo>
                      <a:pt x="101" y="128"/>
                      <a:pt x="98" y="129"/>
                      <a:pt x="95" y="129"/>
                    </a:cubicBezTo>
                    <a:cubicBezTo>
                      <a:pt x="94" y="129"/>
                      <a:pt x="93" y="129"/>
                      <a:pt x="91" y="129"/>
                    </a:cubicBezTo>
                    <a:cubicBezTo>
                      <a:pt x="91" y="129"/>
                      <a:pt x="91" y="129"/>
                      <a:pt x="91" y="129"/>
                    </a:cubicBezTo>
                    <a:cubicBezTo>
                      <a:pt x="90" y="128"/>
                      <a:pt x="88" y="128"/>
                      <a:pt x="87" y="127"/>
                    </a:cubicBezTo>
                    <a:cubicBezTo>
                      <a:pt x="87" y="127"/>
                      <a:pt x="86" y="127"/>
                      <a:pt x="86" y="127"/>
                    </a:cubicBezTo>
                    <a:cubicBezTo>
                      <a:pt x="86" y="127"/>
                      <a:pt x="86" y="127"/>
                      <a:pt x="86" y="127"/>
                    </a:cubicBezTo>
                    <a:cubicBezTo>
                      <a:pt x="86" y="149"/>
                      <a:pt x="86" y="149"/>
                      <a:pt x="86" y="149"/>
                    </a:cubicBezTo>
                    <a:cubicBezTo>
                      <a:pt x="108" y="149"/>
                      <a:pt x="108" y="149"/>
                      <a:pt x="108" y="149"/>
                    </a:cubicBezTo>
                    <a:cubicBezTo>
                      <a:pt x="110" y="149"/>
                      <a:pt x="111" y="150"/>
                      <a:pt x="112" y="152"/>
                    </a:cubicBezTo>
                    <a:cubicBezTo>
                      <a:pt x="113" y="153"/>
                      <a:pt x="113" y="155"/>
                      <a:pt x="112" y="156"/>
                    </a:cubicBezTo>
                    <a:cubicBezTo>
                      <a:pt x="112" y="156"/>
                      <a:pt x="112" y="156"/>
                      <a:pt x="112" y="156"/>
                    </a:cubicBezTo>
                    <a:cubicBezTo>
                      <a:pt x="112" y="158"/>
                      <a:pt x="111" y="159"/>
                      <a:pt x="111" y="160"/>
                    </a:cubicBezTo>
                    <a:cubicBezTo>
                      <a:pt x="110" y="161"/>
                      <a:pt x="110" y="162"/>
                      <a:pt x="110" y="163"/>
                    </a:cubicBezTo>
                    <a:cubicBezTo>
                      <a:pt x="110" y="165"/>
                      <a:pt x="111" y="166"/>
                      <a:pt x="112" y="167"/>
                    </a:cubicBezTo>
                    <a:cubicBezTo>
                      <a:pt x="113" y="168"/>
                      <a:pt x="115" y="169"/>
                      <a:pt x="117" y="169"/>
                    </a:cubicBezTo>
                    <a:cubicBezTo>
                      <a:pt x="119" y="169"/>
                      <a:pt x="121" y="168"/>
                      <a:pt x="122" y="167"/>
                    </a:cubicBezTo>
                    <a:cubicBezTo>
                      <a:pt x="123" y="166"/>
                      <a:pt x="124" y="165"/>
                      <a:pt x="124" y="163"/>
                    </a:cubicBezTo>
                    <a:cubicBezTo>
                      <a:pt x="124" y="162"/>
                      <a:pt x="124" y="161"/>
                      <a:pt x="124" y="160"/>
                    </a:cubicBezTo>
                    <a:cubicBezTo>
                      <a:pt x="123" y="159"/>
                      <a:pt x="123" y="158"/>
                      <a:pt x="122" y="156"/>
                    </a:cubicBezTo>
                    <a:cubicBezTo>
                      <a:pt x="121" y="155"/>
                      <a:pt x="121" y="153"/>
                      <a:pt x="122" y="152"/>
                    </a:cubicBezTo>
                    <a:cubicBezTo>
                      <a:pt x="123" y="150"/>
                      <a:pt x="125" y="149"/>
                      <a:pt x="126" y="149"/>
                    </a:cubicBezTo>
                    <a:cubicBezTo>
                      <a:pt x="149" y="149"/>
                      <a:pt x="149" y="149"/>
                      <a:pt x="149" y="149"/>
                    </a:cubicBezTo>
                    <a:cubicBezTo>
                      <a:pt x="149" y="127"/>
                      <a:pt x="149" y="127"/>
                      <a:pt x="149" y="127"/>
                    </a:cubicBezTo>
                    <a:cubicBezTo>
                      <a:pt x="149" y="125"/>
                      <a:pt x="149" y="124"/>
                      <a:pt x="151" y="123"/>
                    </a:cubicBezTo>
                    <a:cubicBezTo>
                      <a:pt x="152" y="122"/>
                      <a:pt x="154" y="122"/>
                      <a:pt x="156" y="123"/>
                    </a:cubicBezTo>
                    <a:cubicBezTo>
                      <a:pt x="157" y="123"/>
                      <a:pt x="158" y="124"/>
                      <a:pt x="159" y="124"/>
                    </a:cubicBezTo>
                    <a:cubicBezTo>
                      <a:pt x="160" y="125"/>
                      <a:pt x="161" y="125"/>
                      <a:pt x="162" y="125"/>
                    </a:cubicBezTo>
                    <a:cubicBezTo>
                      <a:pt x="164" y="125"/>
                      <a:pt x="165" y="124"/>
                      <a:pt x="166" y="123"/>
                    </a:cubicBezTo>
                    <a:cubicBezTo>
                      <a:pt x="167" y="122"/>
                      <a:pt x="168" y="120"/>
                      <a:pt x="168" y="118"/>
                    </a:cubicBezTo>
                    <a:cubicBezTo>
                      <a:pt x="168" y="116"/>
                      <a:pt x="167" y="114"/>
                      <a:pt x="166" y="113"/>
                    </a:cubicBezTo>
                    <a:cubicBezTo>
                      <a:pt x="165" y="112"/>
                      <a:pt x="164" y="111"/>
                      <a:pt x="162" y="111"/>
                    </a:cubicBezTo>
                    <a:cubicBezTo>
                      <a:pt x="161" y="111"/>
                      <a:pt x="160" y="111"/>
                      <a:pt x="159" y="112"/>
                    </a:cubicBezTo>
                    <a:cubicBezTo>
                      <a:pt x="158" y="112"/>
                      <a:pt x="157" y="112"/>
                      <a:pt x="156" y="113"/>
                    </a:cubicBezTo>
                    <a:cubicBezTo>
                      <a:pt x="154" y="114"/>
                      <a:pt x="152" y="114"/>
                      <a:pt x="151" y="113"/>
                    </a:cubicBezTo>
                    <a:cubicBezTo>
                      <a:pt x="149" y="112"/>
                      <a:pt x="149" y="110"/>
                      <a:pt x="149" y="109"/>
                    </a:cubicBezTo>
                    <a:cubicBezTo>
                      <a:pt x="149" y="87"/>
                      <a:pt x="149" y="87"/>
                      <a:pt x="149" y="87"/>
                    </a:cubicBezTo>
                    <a:cubicBezTo>
                      <a:pt x="126" y="87"/>
                      <a:pt x="126" y="87"/>
                      <a:pt x="126" y="87"/>
                    </a:cubicBezTo>
                    <a:cubicBezTo>
                      <a:pt x="126" y="87"/>
                      <a:pt x="126" y="87"/>
                      <a:pt x="126" y="87"/>
                    </a:cubicBezTo>
                    <a:cubicBezTo>
                      <a:pt x="126" y="87"/>
                      <a:pt x="126" y="87"/>
                      <a:pt x="126" y="88"/>
                    </a:cubicBezTo>
                    <a:cubicBezTo>
                      <a:pt x="126" y="87"/>
                      <a:pt x="126" y="87"/>
                      <a:pt x="126" y="87"/>
                    </a:cubicBezTo>
                    <a:cubicBezTo>
                      <a:pt x="127" y="89"/>
                      <a:pt x="127" y="90"/>
                      <a:pt x="128" y="92"/>
                    </a:cubicBezTo>
                    <a:cubicBezTo>
                      <a:pt x="128" y="92"/>
                      <a:pt x="128" y="92"/>
                      <a:pt x="128" y="92"/>
                    </a:cubicBezTo>
                    <a:cubicBezTo>
                      <a:pt x="128" y="93"/>
                      <a:pt x="128" y="95"/>
                      <a:pt x="128" y="96"/>
                    </a:cubicBezTo>
                    <a:cubicBezTo>
                      <a:pt x="128" y="98"/>
                      <a:pt x="128" y="100"/>
                      <a:pt x="127" y="101"/>
                    </a:cubicBezTo>
                    <a:cubicBezTo>
                      <a:pt x="127" y="101"/>
                      <a:pt x="127" y="101"/>
                      <a:pt x="127" y="101"/>
                    </a:cubicBezTo>
                    <a:cubicBezTo>
                      <a:pt x="126" y="102"/>
                      <a:pt x="126" y="103"/>
                      <a:pt x="125" y="104"/>
                    </a:cubicBezTo>
                    <a:cubicBezTo>
                      <a:pt x="123" y="105"/>
                      <a:pt x="120" y="106"/>
                      <a:pt x="117" y="106"/>
                    </a:cubicBezTo>
                    <a:cubicBezTo>
                      <a:pt x="114" y="106"/>
                      <a:pt x="111" y="105"/>
                      <a:pt x="109" y="104"/>
                    </a:cubicBezTo>
                    <a:cubicBezTo>
                      <a:pt x="108" y="102"/>
                      <a:pt x="107" y="101"/>
                      <a:pt x="107" y="99"/>
                    </a:cubicBezTo>
                    <a:cubicBezTo>
                      <a:pt x="106" y="99"/>
                      <a:pt x="106" y="99"/>
                      <a:pt x="106" y="99"/>
                    </a:cubicBezTo>
                    <a:cubicBezTo>
                      <a:pt x="106" y="99"/>
                      <a:pt x="106" y="99"/>
                      <a:pt x="106" y="99"/>
                    </a:cubicBezTo>
                    <a:cubicBezTo>
                      <a:pt x="106" y="96"/>
                      <a:pt x="106" y="96"/>
                      <a:pt x="106" y="96"/>
                    </a:cubicBezTo>
                    <a:cubicBezTo>
                      <a:pt x="106" y="95"/>
                      <a:pt x="106" y="95"/>
                      <a:pt x="106" y="95"/>
                    </a:cubicBezTo>
                    <a:cubicBezTo>
                      <a:pt x="106" y="95"/>
                      <a:pt x="106" y="94"/>
                      <a:pt x="106" y="94"/>
                    </a:cubicBezTo>
                    <a:cubicBezTo>
                      <a:pt x="106" y="94"/>
                      <a:pt x="106" y="94"/>
                      <a:pt x="106" y="94"/>
                    </a:cubicBezTo>
                    <a:cubicBezTo>
                      <a:pt x="106" y="94"/>
                      <a:pt x="106" y="94"/>
                      <a:pt x="106" y="94"/>
                    </a:cubicBezTo>
                    <a:cubicBezTo>
                      <a:pt x="106" y="93"/>
                      <a:pt x="107" y="92"/>
                      <a:pt x="107" y="92"/>
                    </a:cubicBezTo>
                    <a:cubicBezTo>
                      <a:pt x="107" y="92"/>
                      <a:pt x="107" y="92"/>
                      <a:pt x="107" y="92"/>
                    </a:cubicBezTo>
                    <a:cubicBezTo>
                      <a:pt x="107" y="91"/>
                      <a:pt x="108" y="89"/>
                      <a:pt x="108" y="88"/>
                    </a:cubicBezTo>
                    <a:cubicBezTo>
                      <a:pt x="109" y="87"/>
                      <a:pt x="109" y="87"/>
                      <a:pt x="108" y="87"/>
                    </a:cubicBezTo>
                    <a:moveTo>
                      <a:pt x="126" y="21"/>
                    </a:moveTo>
                    <a:cubicBezTo>
                      <a:pt x="127" y="22"/>
                      <a:pt x="127" y="24"/>
                      <a:pt x="128" y="25"/>
                    </a:cubicBezTo>
                    <a:cubicBezTo>
                      <a:pt x="128" y="27"/>
                      <a:pt x="128" y="28"/>
                      <a:pt x="128" y="29"/>
                    </a:cubicBezTo>
                    <a:cubicBezTo>
                      <a:pt x="128" y="32"/>
                      <a:pt x="127" y="35"/>
                      <a:pt x="125" y="37"/>
                    </a:cubicBezTo>
                    <a:cubicBezTo>
                      <a:pt x="123" y="38"/>
                      <a:pt x="120" y="39"/>
                      <a:pt x="117" y="39"/>
                    </a:cubicBezTo>
                    <a:cubicBezTo>
                      <a:pt x="114" y="39"/>
                      <a:pt x="111" y="38"/>
                      <a:pt x="109" y="37"/>
                    </a:cubicBezTo>
                    <a:cubicBezTo>
                      <a:pt x="107" y="35"/>
                      <a:pt x="106" y="32"/>
                      <a:pt x="106" y="29"/>
                    </a:cubicBezTo>
                    <a:cubicBezTo>
                      <a:pt x="106" y="28"/>
                      <a:pt x="106" y="27"/>
                      <a:pt x="107" y="25"/>
                    </a:cubicBezTo>
                    <a:cubicBezTo>
                      <a:pt x="107" y="24"/>
                      <a:pt x="108" y="22"/>
                      <a:pt x="109" y="21"/>
                    </a:cubicBezTo>
                    <a:cubicBezTo>
                      <a:pt x="109" y="20"/>
                      <a:pt x="109" y="20"/>
                      <a:pt x="109" y="20"/>
                    </a:cubicBezTo>
                    <a:cubicBezTo>
                      <a:pt x="108" y="20"/>
                      <a:pt x="108" y="20"/>
                      <a:pt x="108" y="20"/>
                    </a:cubicBezTo>
                    <a:cubicBezTo>
                      <a:pt x="86" y="20"/>
                      <a:pt x="86" y="20"/>
                      <a:pt x="86" y="20"/>
                    </a:cubicBezTo>
                    <a:cubicBezTo>
                      <a:pt x="86" y="42"/>
                      <a:pt x="86" y="42"/>
                      <a:pt x="86" y="42"/>
                    </a:cubicBezTo>
                    <a:cubicBezTo>
                      <a:pt x="86" y="43"/>
                      <a:pt x="85" y="45"/>
                      <a:pt x="84" y="46"/>
                    </a:cubicBezTo>
                    <a:cubicBezTo>
                      <a:pt x="82" y="47"/>
                      <a:pt x="80" y="47"/>
                      <a:pt x="79" y="46"/>
                    </a:cubicBezTo>
                    <a:cubicBezTo>
                      <a:pt x="78" y="45"/>
                      <a:pt x="76" y="45"/>
                      <a:pt x="75" y="45"/>
                    </a:cubicBezTo>
                    <a:cubicBezTo>
                      <a:pt x="75" y="45"/>
                      <a:pt x="75" y="45"/>
                      <a:pt x="75" y="45"/>
                    </a:cubicBezTo>
                    <a:cubicBezTo>
                      <a:pt x="74" y="44"/>
                      <a:pt x="73" y="44"/>
                      <a:pt x="72" y="44"/>
                    </a:cubicBezTo>
                    <a:cubicBezTo>
                      <a:pt x="70" y="44"/>
                      <a:pt x="69" y="45"/>
                      <a:pt x="68" y="46"/>
                    </a:cubicBezTo>
                    <a:cubicBezTo>
                      <a:pt x="67" y="47"/>
                      <a:pt x="66" y="49"/>
                      <a:pt x="66" y="51"/>
                    </a:cubicBezTo>
                    <a:cubicBezTo>
                      <a:pt x="66" y="51"/>
                      <a:pt x="66" y="51"/>
                      <a:pt x="66" y="51"/>
                    </a:cubicBezTo>
                    <a:cubicBezTo>
                      <a:pt x="67" y="54"/>
                      <a:pt x="67" y="54"/>
                      <a:pt x="67" y="54"/>
                    </a:cubicBezTo>
                    <a:cubicBezTo>
                      <a:pt x="67" y="54"/>
                      <a:pt x="67" y="54"/>
                      <a:pt x="67" y="54"/>
                    </a:cubicBezTo>
                    <a:cubicBezTo>
                      <a:pt x="67" y="55"/>
                      <a:pt x="67" y="55"/>
                      <a:pt x="67" y="55"/>
                    </a:cubicBezTo>
                    <a:cubicBezTo>
                      <a:pt x="67" y="55"/>
                      <a:pt x="67" y="55"/>
                      <a:pt x="67" y="55"/>
                    </a:cubicBezTo>
                    <a:cubicBezTo>
                      <a:pt x="67" y="55"/>
                      <a:pt x="67" y="55"/>
                      <a:pt x="67" y="55"/>
                    </a:cubicBezTo>
                    <a:cubicBezTo>
                      <a:pt x="68" y="56"/>
                      <a:pt x="68" y="56"/>
                      <a:pt x="68" y="56"/>
                    </a:cubicBezTo>
                    <a:cubicBezTo>
                      <a:pt x="69" y="57"/>
                      <a:pt x="70" y="58"/>
                      <a:pt x="72" y="58"/>
                    </a:cubicBezTo>
                    <a:cubicBezTo>
                      <a:pt x="73" y="58"/>
                      <a:pt x="74" y="58"/>
                      <a:pt x="75" y="57"/>
                    </a:cubicBezTo>
                    <a:cubicBezTo>
                      <a:pt x="76" y="57"/>
                      <a:pt x="77" y="56"/>
                      <a:pt x="79" y="56"/>
                    </a:cubicBezTo>
                    <a:cubicBezTo>
                      <a:pt x="80" y="55"/>
                      <a:pt x="82" y="55"/>
                      <a:pt x="84" y="56"/>
                    </a:cubicBezTo>
                    <a:cubicBezTo>
                      <a:pt x="84" y="56"/>
                      <a:pt x="84" y="56"/>
                      <a:pt x="85" y="57"/>
                    </a:cubicBezTo>
                    <a:cubicBezTo>
                      <a:pt x="86" y="58"/>
                      <a:pt x="86" y="58"/>
                      <a:pt x="86" y="58"/>
                    </a:cubicBezTo>
                    <a:cubicBezTo>
                      <a:pt x="86" y="59"/>
                      <a:pt x="86" y="59"/>
                      <a:pt x="86" y="59"/>
                    </a:cubicBezTo>
                    <a:cubicBezTo>
                      <a:pt x="86" y="59"/>
                      <a:pt x="86" y="59"/>
                      <a:pt x="86" y="59"/>
                    </a:cubicBezTo>
                    <a:cubicBezTo>
                      <a:pt x="86" y="82"/>
                      <a:pt x="86" y="82"/>
                      <a:pt x="86" y="82"/>
                    </a:cubicBezTo>
                    <a:cubicBezTo>
                      <a:pt x="108" y="82"/>
                      <a:pt x="108" y="82"/>
                      <a:pt x="108" y="82"/>
                    </a:cubicBezTo>
                    <a:cubicBezTo>
                      <a:pt x="110" y="82"/>
                      <a:pt x="111" y="83"/>
                      <a:pt x="112" y="85"/>
                    </a:cubicBezTo>
                    <a:cubicBezTo>
                      <a:pt x="112" y="85"/>
                      <a:pt x="112" y="85"/>
                      <a:pt x="112" y="85"/>
                    </a:cubicBezTo>
                    <a:cubicBezTo>
                      <a:pt x="113" y="86"/>
                      <a:pt x="113" y="88"/>
                      <a:pt x="112" y="89"/>
                    </a:cubicBezTo>
                    <a:cubicBezTo>
                      <a:pt x="112" y="91"/>
                      <a:pt x="111" y="92"/>
                      <a:pt x="111" y="93"/>
                    </a:cubicBezTo>
                    <a:cubicBezTo>
                      <a:pt x="111" y="94"/>
                      <a:pt x="111" y="94"/>
                      <a:pt x="111" y="94"/>
                    </a:cubicBezTo>
                    <a:cubicBezTo>
                      <a:pt x="111" y="94"/>
                      <a:pt x="111" y="94"/>
                      <a:pt x="111" y="94"/>
                    </a:cubicBezTo>
                    <a:cubicBezTo>
                      <a:pt x="110" y="95"/>
                      <a:pt x="110" y="95"/>
                      <a:pt x="110" y="95"/>
                    </a:cubicBezTo>
                    <a:cubicBezTo>
                      <a:pt x="110" y="95"/>
                      <a:pt x="110" y="95"/>
                      <a:pt x="110" y="95"/>
                    </a:cubicBezTo>
                    <a:cubicBezTo>
                      <a:pt x="110" y="96"/>
                      <a:pt x="110" y="96"/>
                      <a:pt x="110" y="96"/>
                    </a:cubicBezTo>
                    <a:cubicBezTo>
                      <a:pt x="111" y="98"/>
                      <a:pt x="111" y="98"/>
                      <a:pt x="111" y="98"/>
                    </a:cubicBezTo>
                    <a:cubicBezTo>
                      <a:pt x="111" y="98"/>
                      <a:pt x="111" y="98"/>
                      <a:pt x="111" y="98"/>
                    </a:cubicBezTo>
                    <a:cubicBezTo>
                      <a:pt x="111" y="99"/>
                      <a:pt x="111" y="99"/>
                      <a:pt x="111" y="99"/>
                    </a:cubicBezTo>
                    <a:cubicBezTo>
                      <a:pt x="111" y="99"/>
                      <a:pt x="112" y="100"/>
                      <a:pt x="112" y="100"/>
                    </a:cubicBezTo>
                    <a:cubicBezTo>
                      <a:pt x="112" y="100"/>
                      <a:pt x="112" y="100"/>
                      <a:pt x="112" y="100"/>
                    </a:cubicBezTo>
                    <a:cubicBezTo>
                      <a:pt x="114" y="101"/>
                      <a:pt x="115" y="102"/>
                      <a:pt x="117" y="102"/>
                    </a:cubicBezTo>
                    <a:cubicBezTo>
                      <a:pt x="119" y="102"/>
                      <a:pt x="121" y="101"/>
                      <a:pt x="122" y="100"/>
                    </a:cubicBezTo>
                    <a:cubicBezTo>
                      <a:pt x="122" y="100"/>
                      <a:pt x="122" y="100"/>
                      <a:pt x="122" y="100"/>
                    </a:cubicBezTo>
                    <a:cubicBezTo>
                      <a:pt x="123" y="100"/>
                      <a:pt x="123" y="99"/>
                      <a:pt x="123" y="99"/>
                    </a:cubicBezTo>
                    <a:cubicBezTo>
                      <a:pt x="123" y="99"/>
                      <a:pt x="123" y="99"/>
                      <a:pt x="123" y="99"/>
                    </a:cubicBezTo>
                    <a:cubicBezTo>
                      <a:pt x="124" y="98"/>
                      <a:pt x="124" y="97"/>
                      <a:pt x="124" y="96"/>
                    </a:cubicBezTo>
                    <a:cubicBezTo>
                      <a:pt x="124" y="95"/>
                      <a:pt x="124" y="94"/>
                      <a:pt x="124" y="93"/>
                    </a:cubicBezTo>
                    <a:cubicBezTo>
                      <a:pt x="124" y="93"/>
                      <a:pt x="124" y="93"/>
                      <a:pt x="124" y="93"/>
                    </a:cubicBezTo>
                    <a:cubicBezTo>
                      <a:pt x="123" y="92"/>
                      <a:pt x="123" y="91"/>
                      <a:pt x="122" y="89"/>
                    </a:cubicBezTo>
                    <a:cubicBezTo>
                      <a:pt x="121" y="88"/>
                      <a:pt x="121" y="86"/>
                      <a:pt x="122" y="85"/>
                    </a:cubicBezTo>
                    <a:cubicBezTo>
                      <a:pt x="122" y="85"/>
                      <a:pt x="122" y="85"/>
                      <a:pt x="122" y="85"/>
                    </a:cubicBezTo>
                    <a:cubicBezTo>
                      <a:pt x="123" y="84"/>
                      <a:pt x="123" y="84"/>
                      <a:pt x="123" y="84"/>
                    </a:cubicBezTo>
                    <a:cubicBezTo>
                      <a:pt x="123" y="84"/>
                      <a:pt x="124" y="83"/>
                      <a:pt x="124" y="83"/>
                    </a:cubicBezTo>
                    <a:cubicBezTo>
                      <a:pt x="125" y="83"/>
                      <a:pt x="126" y="82"/>
                      <a:pt x="127" y="82"/>
                    </a:cubicBezTo>
                    <a:cubicBezTo>
                      <a:pt x="148" y="82"/>
                      <a:pt x="148" y="82"/>
                      <a:pt x="148" y="82"/>
                    </a:cubicBezTo>
                    <a:cubicBezTo>
                      <a:pt x="148" y="60"/>
                      <a:pt x="148" y="60"/>
                      <a:pt x="148" y="60"/>
                    </a:cubicBezTo>
                    <a:cubicBezTo>
                      <a:pt x="148" y="60"/>
                      <a:pt x="148" y="60"/>
                      <a:pt x="148" y="60"/>
                    </a:cubicBezTo>
                    <a:cubicBezTo>
                      <a:pt x="148" y="60"/>
                      <a:pt x="148" y="60"/>
                      <a:pt x="148" y="60"/>
                    </a:cubicBezTo>
                    <a:cubicBezTo>
                      <a:pt x="148" y="59"/>
                      <a:pt x="148" y="59"/>
                      <a:pt x="148" y="60"/>
                    </a:cubicBezTo>
                    <a:cubicBezTo>
                      <a:pt x="146" y="60"/>
                      <a:pt x="145" y="61"/>
                      <a:pt x="143" y="61"/>
                    </a:cubicBezTo>
                    <a:cubicBezTo>
                      <a:pt x="143" y="61"/>
                      <a:pt x="143" y="61"/>
                      <a:pt x="143" y="61"/>
                    </a:cubicBezTo>
                    <a:cubicBezTo>
                      <a:pt x="142" y="62"/>
                      <a:pt x="140" y="62"/>
                      <a:pt x="139" y="62"/>
                    </a:cubicBezTo>
                    <a:cubicBezTo>
                      <a:pt x="136" y="62"/>
                      <a:pt x="133" y="61"/>
                      <a:pt x="132" y="59"/>
                    </a:cubicBezTo>
                    <a:cubicBezTo>
                      <a:pt x="132" y="59"/>
                      <a:pt x="132" y="59"/>
                      <a:pt x="132" y="59"/>
                    </a:cubicBezTo>
                    <a:cubicBezTo>
                      <a:pt x="130" y="57"/>
                      <a:pt x="129" y="54"/>
                      <a:pt x="129" y="51"/>
                    </a:cubicBezTo>
                    <a:cubicBezTo>
                      <a:pt x="129" y="48"/>
                      <a:pt x="130" y="45"/>
                      <a:pt x="132" y="43"/>
                    </a:cubicBezTo>
                    <a:cubicBezTo>
                      <a:pt x="133" y="41"/>
                      <a:pt x="136" y="40"/>
                      <a:pt x="139" y="40"/>
                    </a:cubicBezTo>
                    <a:cubicBezTo>
                      <a:pt x="140" y="40"/>
                      <a:pt x="142" y="40"/>
                      <a:pt x="143" y="41"/>
                    </a:cubicBezTo>
                    <a:cubicBezTo>
                      <a:pt x="145" y="41"/>
                      <a:pt x="146" y="42"/>
                      <a:pt x="148" y="42"/>
                    </a:cubicBezTo>
                    <a:cubicBezTo>
                      <a:pt x="148" y="42"/>
                      <a:pt x="148" y="42"/>
                      <a:pt x="148" y="42"/>
                    </a:cubicBezTo>
                    <a:cubicBezTo>
                      <a:pt x="148" y="42"/>
                      <a:pt x="148" y="42"/>
                      <a:pt x="148" y="42"/>
                    </a:cubicBezTo>
                    <a:cubicBezTo>
                      <a:pt x="148" y="20"/>
                      <a:pt x="148" y="20"/>
                      <a:pt x="148" y="20"/>
                    </a:cubicBezTo>
                    <a:cubicBezTo>
                      <a:pt x="127" y="20"/>
                      <a:pt x="127" y="20"/>
                      <a:pt x="127" y="20"/>
                    </a:cubicBezTo>
                    <a:cubicBezTo>
                      <a:pt x="126" y="20"/>
                      <a:pt x="126" y="20"/>
                      <a:pt x="126" y="20"/>
                    </a:cubicBezTo>
                    <a:cubicBezTo>
                      <a:pt x="126" y="20"/>
                      <a:pt x="126" y="20"/>
                      <a:pt x="126" y="21"/>
                    </a:cubicBezTo>
                    <a:moveTo>
                      <a:pt x="57" y="6"/>
                    </a:moveTo>
                    <a:cubicBezTo>
                      <a:pt x="57" y="4"/>
                      <a:pt x="57" y="3"/>
                      <a:pt x="55" y="2"/>
                    </a:cubicBezTo>
                    <a:cubicBezTo>
                      <a:pt x="54" y="1"/>
                      <a:pt x="52" y="0"/>
                      <a:pt x="50" y="0"/>
                    </a:cubicBezTo>
                    <a:cubicBezTo>
                      <a:pt x="48" y="0"/>
                      <a:pt x="47" y="1"/>
                      <a:pt x="45" y="2"/>
                    </a:cubicBezTo>
                    <a:cubicBezTo>
                      <a:pt x="45" y="2"/>
                      <a:pt x="45" y="2"/>
                      <a:pt x="45" y="2"/>
                    </a:cubicBezTo>
                    <a:cubicBezTo>
                      <a:pt x="44" y="3"/>
                      <a:pt x="43" y="4"/>
                      <a:pt x="43" y="6"/>
                    </a:cubicBezTo>
                    <a:cubicBezTo>
                      <a:pt x="43" y="7"/>
                      <a:pt x="44" y="8"/>
                      <a:pt x="44" y="9"/>
                    </a:cubicBezTo>
                    <a:cubicBezTo>
                      <a:pt x="44" y="10"/>
                      <a:pt x="45" y="11"/>
                      <a:pt x="46" y="13"/>
                    </a:cubicBezTo>
                    <a:cubicBezTo>
                      <a:pt x="46" y="14"/>
                      <a:pt x="46" y="16"/>
                      <a:pt x="45" y="17"/>
                    </a:cubicBezTo>
                    <a:cubicBezTo>
                      <a:pt x="44" y="19"/>
                      <a:pt x="43" y="20"/>
                      <a:pt x="41" y="20"/>
                    </a:cubicBezTo>
                    <a:cubicBezTo>
                      <a:pt x="19" y="20"/>
                      <a:pt x="19" y="20"/>
                      <a:pt x="19" y="20"/>
                    </a:cubicBezTo>
                    <a:cubicBezTo>
                      <a:pt x="19" y="42"/>
                      <a:pt x="19" y="42"/>
                      <a:pt x="19" y="42"/>
                    </a:cubicBezTo>
                    <a:cubicBezTo>
                      <a:pt x="19" y="44"/>
                      <a:pt x="18" y="45"/>
                      <a:pt x="17" y="46"/>
                    </a:cubicBezTo>
                    <a:cubicBezTo>
                      <a:pt x="15" y="47"/>
                      <a:pt x="14" y="47"/>
                      <a:pt x="12" y="46"/>
                    </a:cubicBezTo>
                    <a:cubicBezTo>
                      <a:pt x="11" y="46"/>
                      <a:pt x="9" y="45"/>
                      <a:pt x="8" y="45"/>
                    </a:cubicBezTo>
                    <a:cubicBezTo>
                      <a:pt x="7" y="44"/>
                      <a:pt x="6" y="44"/>
                      <a:pt x="5" y="44"/>
                    </a:cubicBezTo>
                    <a:cubicBezTo>
                      <a:pt x="3" y="44"/>
                      <a:pt x="2" y="45"/>
                      <a:pt x="1" y="46"/>
                    </a:cubicBezTo>
                    <a:cubicBezTo>
                      <a:pt x="0" y="47"/>
                      <a:pt x="0" y="49"/>
                      <a:pt x="0" y="51"/>
                    </a:cubicBezTo>
                    <a:cubicBezTo>
                      <a:pt x="0" y="53"/>
                      <a:pt x="0" y="55"/>
                      <a:pt x="1" y="56"/>
                    </a:cubicBezTo>
                    <a:cubicBezTo>
                      <a:pt x="2" y="57"/>
                      <a:pt x="3" y="58"/>
                      <a:pt x="5" y="58"/>
                    </a:cubicBezTo>
                    <a:cubicBezTo>
                      <a:pt x="6" y="58"/>
                      <a:pt x="7" y="58"/>
                      <a:pt x="8" y="58"/>
                    </a:cubicBezTo>
                    <a:cubicBezTo>
                      <a:pt x="9" y="57"/>
                      <a:pt x="11" y="57"/>
                      <a:pt x="12" y="56"/>
                    </a:cubicBezTo>
                    <a:cubicBezTo>
                      <a:pt x="14" y="55"/>
                      <a:pt x="15" y="55"/>
                      <a:pt x="17" y="56"/>
                    </a:cubicBezTo>
                    <a:cubicBezTo>
                      <a:pt x="18" y="57"/>
                      <a:pt x="19" y="59"/>
                      <a:pt x="19" y="60"/>
                    </a:cubicBezTo>
                    <a:cubicBezTo>
                      <a:pt x="19" y="82"/>
                      <a:pt x="19" y="82"/>
                      <a:pt x="19" y="82"/>
                    </a:cubicBezTo>
                    <a:cubicBezTo>
                      <a:pt x="41" y="82"/>
                      <a:pt x="41" y="82"/>
                      <a:pt x="41" y="82"/>
                    </a:cubicBezTo>
                    <a:cubicBezTo>
                      <a:pt x="42" y="82"/>
                      <a:pt x="42" y="82"/>
                      <a:pt x="41" y="82"/>
                    </a:cubicBezTo>
                    <a:cubicBezTo>
                      <a:pt x="41" y="80"/>
                      <a:pt x="40" y="79"/>
                      <a:pt x="40" y="77"/>
                    </a:cubicBezTo>
                    <a:cubicBezTo>
                      <a:pt x="40" y="77"/>
                      <a:pt x="40" y="77"/>
                      <a:pt x="40" y="77"/>
                    </a:cubicBezTo>
                    <a:cubicBezTo>
                      <a:pt x="39" y="76"/>
                      <a:pt x="39" y="74"/>
                      <a:pt x="39" y="73"/>
                    </a:cubicBezTo>
                    <a:cubicBezTo>
                      <a:pt x="39" y="72"/>
                      <a:pt x="39" y="72"/>
                      <a:pt x="39" y="72"/>
                    </a:cubicBezTo>
                    <a:cubicBezTo>
                      <a:pt x="39" y="71"/>
                      <a:pt x="40" y="70"/>
                      <a:pt x="40" y="69"/>
                    </a:cubicBezTo>
                    <a:cubicBezTo>
                      <a:pt x="41" y="68"/>
                      <a:pt x="41" y="68"/>
                      <a:pt x="41" y="68"/>
                    </a:cubicBezTo>
                    <a:cubicBezTo>
                      <a:pt x="41" y="67"/>
                      <a:pt x="42" y="66"/>
                      <a:pt x="43" y="65"/>
                    </a:cubicBezTo>
                    <a:cubicBezTo>
                      <a:pt x="45" y="64"/>
                      <a:pt x="47" y="63"/>
                      <a:pt x="50" y="63"/>
                    </a:cubicBezTo>
                    <a:cubicBezTo>
                      <a:pt x="54" y="63"/>
                      <a:pt x="56" y="64"/>
                      <a:pt x="58" y="65"/>
                    </a:cubicBezTo>
                    <a:cubicBezTo>
                      <a:pt x="58" y="65"/>
                      <a:pt x="58" y="65"/>
                      <a:pt x="58" y="65"/>
                    </a:cubicBezTo>
                    <a:cubicBezTo>
                      <a:pt x="60" y="67"/>
                      <a:pt x="62" y="70"/>
                      <a:pt x="62" y="73"/>
                    </a:cubicBezTo>
                    <a:cubicBezTo>
                      <a:pt x="62" y="74"/>
                      <a:pt x="61" y="76"/>
                      <a:pt x="61" y="77"/>
                    </a:cubicBezTo>
                    <a:cubicBezTo>
                      <a:pt x="60" y="79"/>
                      <a:pt x="60" y="80"/>
                      <a:pt x="59" y="82"/>
                    </a:cubicBezTo>
                    <a:cubicBezTo>
                      <a:pt x="59" y="82"/>
                      <a:pt x="59" y="82"/>
                      <a:pt x="59" y="82"/>
                    </a:cubicBezTo>
                    <a:cubicBezTo>
                      <a:pt x="59" y="82"/>
                      <a:pt x="59" y="82"/>
                      <a:pt x="60" y="82"/>
                    </a:cubicBezTo>
                    <a:cubicBezTo>
                      <a:pt x="82" y="82"/>
                      <a:pt x="82" y="82"/>
                      <a:pt x="82" y="82"/>
                    </a:cubicBezTo>
                    <a:cubicBezTo>
                      <a:pt x="82" y="60"/>
                      <a:pt x="82" y="60"/>
                      <a:pt x="82" y="60"/>
                    </a:cubicBezTo>
                    <a:cubicBezTo>
                      <a:pt x="81" y="60"/>
                      <a:pt x="81" y="60"/>
                      <a:pt x="81" y="60"/>
                    </a:cubicBezTo>
                    <a:cubicBezTo>
                      <a:pt x="81" y="60"/>
                      <a:pt x="81" y="60"/>
                      <a:pt x="81" y="60"/>
                    </a:cubicBezTo>
                    <a:cubicBezTo>
                      <a:pt x="79" y="61"/>
                      <a:pt x="78" y="61"/>
                      <a:pt x="76" y="62"/>
                    </a:cubicBezTo>
                    <a:cubicBezTo>
                      <a:pt x="75" y="62"/>
                      <a:pt x="73" y="62"/>
                      <a:pt x="72" y="62"/>
                    </a:cubicBezTo>
                    <a:cubicBezTo>
                      <a:pt x="69" y="62"/>
                      <a:pt x="66" y="61"/>
                      <a:pt x="65" y="59"/>
                    </a:cubicBezTo>
                    <a:cubicBezTo>
                      <a:pt x="65" y="59"/>
                      <a:pt x="65" y="59"/>
                      <a:pt x="65" y="59"/>
                    </a:cubicBezTo>
                    <a:cubicBezTo>
                      <a:pt x="64" y="58"/>
                      <a:pt x="64" y="57"/>
                      <a:pt x="63" y="56"/>
                    </a:cubicBezTo>
                    <a:cubicBezTo>
                      <a:pt x="63" y="56"/>
                      <a:pt x="63" y="56"/>
                      <a:pt x="63" y="56"/>
                    </a:cubicBezTo>
                    <a:cubicBezTo>
                      <a:pt x="63" y="56"/>
                      <a:pt x="63" y="55"/>
                      <a:pt x="63" y="55"/>
                    </a:cubicBezTo>
                    <a:cubicBezTo>
                      <a:pt x="63" y="55"/>
                      <a:pt x="63" y="55"/>
                      <a:pt x="63" y="55"/>
                    </a:cubicBezTo>
                    <a:cubicBezTo>
                      <a:pt x="62" y="51"/>
                      <a:pt x="62" y="51"/>
                      <a:pt x="62" y="51"/>
                    </a:cubicBezTo>
                    <a:cubicBezTo>
                      <a:pt x="62" y="51"/>
                      <a:pt x="62" y="51"/>
                      <a:pt x="62" y="51"/>
                    </a:cubicBezTo>
                    <a:cubicBezTo>
                      <a:pt x="62" y="48"/>
                      <a:pt x="63" y="45"/>
                      <a:pt x="65" y="43"/>
                    </a:cubicBezTo>
                    <a:cubicBezTo>
                      <a:pt x="66" y="41"/>
                      <a:pt x="69" y="40"/>
                      <a:pt x="72" y="40"/>
                    </a:cubicBezTo>
                    <a:cubicBezTo>
                      <a:pt x="73" y="40"/>
                      <a:pt x="75" y="40"/>
                      <a:pt x="76" y="41"/>
                    </a:cubicBezTo>
                    <a:cubicBezTo>
                      <a:pt x="78" y="41"/>
                      <a:pt x="79" y="42"/>
                      <a:pt x="81" y="42"/>
                    </a:cubicBezTo>
                    <a:cubicBezTo>
                      <a:pt x="81" y="42"/>
                      <a:pt x="81" y="42"/>
                      <a:pt x="81" y="42"/>
                    </a:cubicBezTo>
                    <a:cubicBezTo>
                      <a:pt x="82" y="42"/>
                      <a:pt x="82" y="42"/>
                      <a:pt x="82" y="42"/>
                    </a:cubicBezTo>
                    <a:cubicBezTo>
                      <a:pt x="82" y="20"/>
                      <a:pt x="82" y="20"/>
                      <a:pt x="82" y="20"/>
                    </a:cubicBezTo>
                    <a:cubicBezTo>
                      <a:pt x="60" y="20"/>
                      <a:pt x="60" y="20"/>
                      <a:pt x="60" y="20"/>
                    </a:cubicBezTo>
                    <a:cubicBezTo>
                      <a:pt x="58" y="20"/>
                      <a:pt x="56" y="19"/>
                      <a:pt x="55" y="17"/>
                    </a:cubicBezTo>
                    <a:cubicBezTo>
                      <a:pt x="55" y="16"/>
                      <a:pt x="55" y="14"/>
                      <a:pt x="55" y="13"/>
                    </a:cubicBezTo>
                    <a:cubicBezTo>
                      <a:pt x="56" y="11"/>
                      <a:pt x="56" y="10"/>
                      <a:pt x="57" y="9"/>
                    </a:cubicBezTo>
                    <a:cubicBezTo>
                      <a:pt x="57" y="8"/>
                      <a:pt x="57" y="7"/>
                      <a:pt x="57" y="6"/>
                    </a:cubicBezTo>
                    <a:close/>
                  </a:path>
                </a:pathLst>
              </a:custGeom>
              <a:solidFill>
                <a:srgbClr val="5F6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nvGrpSpPr>
            <p:cNvPr id="22" name="Group 28"/>
            <p:cNvGrpSpPr/>
            <p:nvPr/>
          </p:nvGrpSpPr>
          <p:grpSpPr>
            <a:xfrm>
              <a:off x="12115930" y="5710944"/>
              <a:ext cx="481740" cy="483412"/>
              <a:chOff x="11559330" y="5404429"/>
              <a:chExt cx="481740" cy="483412"/>
            </a:xfrm>
          </p:grpSpPr>
          <p:sp>
            <p:nvSpPr>
              <p:cNvPr id="36" name="Oval 29"/>
              <p:cNvSpPr/>
              <p:nvPr/>
            </p:nvSpPr>
            <p:spPr>
              <a:xfrm>
                <a:off x="11559330" y="5404429"/>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sp>
            <p:nvSpPr>
              <p:cNvPr id="37" name="Freeform 17"/>
              <p:cNvSpPr>
                <a:spLocks noEditPoints="1"/>
              </p:cNvSpPr>
              <p:nvPr/>
            </p:nvSpPr>
            <p:spPr bwMode="auto">
              <a:xfrm>
                <a:off x="11645893" y="5475811"/>
                <a:ext cx="316077" cy="334413"/>
              </a:xfrm>
              <a:custGeom>
                <a:avLst/>
                <a:gdLst>
                  <a:gd name="T0" fmla="*/ 81 w 153"/>
                  <a:gd name="T1" fmla="*/ 150 h 160"/>
                  <a:gd name="T2" fmla="*/ 84 w 153"/>
                  <a:gd name="T3" fmla="*/ 143 h 160"/>
                  <a:gd name="T4" fmla="*/ 84 w 153"/>
                  <a:gd name="T5" fmla="*/ 131 h 160"/>
                  <a:gd name="T6" fmla="*/ 81 w 153"/>
                  <a:gd name="T7" fmla="*/ 131 h 160"/>
                  <a:gd name="T8" fmla="*/ 83 w 153"/>
                  <a:gd name="T9" fmla="*/ 139 h 160"/>
                  <a:gd name="T10" fmla="*/ 140 w 153"/>
                  <a:gd name="T11" fmla="*/ 152 h 160"/>
                  <a:gd name="T12" fmla="*/ 134 w 153"/>
                  <a:gd name="T13" fmla="*/ 153 h 160"/>
                  <a:gd name="T14" fmla="*/ 140 w 153"/>
                  <a:gd name="T15" fmla="*/ 154 h 160"/>
                  <a:gd name="T16" fmla="*/ 143 w 153"/>
                  <a:gd name="T17" fmla="*/ 152 h 160"/>
                  <a:gd name="T18" fmla="*/ 143 w 153"/>
                  <a:gd name="T19" fmla="*/ 155 h 160"/>
                  <a:gd name="T20" fmla="*/ 147 w 153"/>
                  <a:gd name="T21" fmla="*/ 152 h 160"/>
                  <a:gd name="T22" fmla="*/ 150 w 153"/>
                  <a:gd name="T23" fmla="*/ 53 h 160"/>
                  <a:gd name="T24" fmla="*/ 137 w 153"/>
                  <a:gd name="T25" fmla="*/ 31 h 160"/>
                  <a:gd name="T26" fmla="*/ 96 w 153"/>
                  <a:gd name="T27" fmla="*/ 11 h 160"/>
                  <a:gd name="T28" fmla="*/ 47 w 153"/>
                  <a:gd name="T29" fmla="*/ 6 h 160"/>
                  <a:gd name="T30" fmla="*/ 11 w 153"/>
                  <a:gd name="T31" fmla="*/ 31 h 160"/>
                  <a:gd name="T32" fmla="*/ 1 w 153"/>
                  <a:gd name="T33" fmla="*/ 54 h 160"/>
                  <a:gd name="T34" fmla="*/ 42 w 153"/>
                  <a:gd name="T35" fmla="*/ 89 h 160"/>
                  <a:gd name="T36" fmla="*/ 44 w 153"/>
                  <a:gd name="T37" fmla="*/ 104 h 160"/>
                  <a:gd name="T38" fmla="*/ 45 w 153"/>
                  <a:gd name="T39" fmla="*/ 89 h 160"/>
                  <a:gd name="T40" fmla="*/ 16 w 153"/>
                  <a:gd name="T41" fmla="*/ 133 h 160"/>
                  <a:gd name="T42" fmla="*/ 8 w 153"/>
                  <a:gd name="T43" fmla="*/ 126 h 160"/>
                  <a:gd name="T44" fmla="*/ 8 w 153"/>
                  <a:gd name="T45" fmla="*/ 142 h 160"/>
                  <a:gd name="T46" fmla="*/ 57 w 153"/>
                  <a:gd name="T47" fmla="*/ 135 h 160"/>
                  <a:gd name="T48" fmla="*/ 67 w 153"/>
                  <a:gd name="T49" fmla="*/ 145 h 160"/>
                  <a:gd name="T50" fmla="*/ 68 w 153"/>
                  <a:gd name="T51" fmla="*/ 160 h 160"/>
                  <a:gd name="T52" fmla="*/ 76 w 153"/>
                  <a:gd name="T53" fmla="*/ 154 h 160"/>
                  <a:gd name="T54" fmla="*/ 70 w 153"/>
                  <a:gd name="T55" fmla="*/ 75 h 160"/>
                  <a:gd name="T56" fmla="*/ 82 w 153"/>
                  <a:gd name="T57" fmla="*/ 128 h 160"/>
                  <a:gd name="T58" fmla="*/ 88 w 153"/>
                  <a:gd name="T59" fmla="*/ 75 h 160"/>
                  <a:gd name="T60" fmla="*/ 94 w 153"/>
                  <a:gd name="T61" fmla="*/ 154 h 160"/>
                  <a:gd name="T62" fmla="*/ 133 w 153"/>
                  <a:gd name="T63" fmla="*/ 153 h 160"/>
                  <a:gd name="T64" fmla="*/ 96 w 153"/>
                  <a:gd name="T65" fmla="*/ 75 h 160"/>
                  <a:gd name="T66" fmla="*/ 99 w 153"/>
                  <a:gd name="T67" fmla="*/ 129 h 160"/>
                  <a:gd name="T68" fmla="*/ 115 w 153"/>
                  <a:gd name="T69" fmla="*/ 129 h 160"/>
                  <a:gd name="T70" fmla="*/ 108 w 153"/>
                  <a:gd name="T71" fmla="*/ 121 h 160"/>
                  <a:gd name="T72" fmla="*/ 116 w 153"/>
                  <a:gd name="T73" fmla="*/ 94 h 160"/>
                  <a:gd name="T74" fmla="*/ 118 w 153"/>
                  <a:gd name="T75" fmla="*/ 75 h 160"/>
                  <a:gd name="T76" fmla="*/ 8 w 153"/>
                  <a:gd name="T77" fmla="*/ 129 h 160"/>
                  <a:gd name="T78" fmla="*/ 11 w 153"/>
                  <a:gd name="T79" fmla="*/ 138 h 160"/>
                  <a:gd name="T80" fmla="*/ 4 w 153"/>
                  <a:gd name="T81" fmla="*/ 131 h 160"/>
                  <a:gd name="T82" fmla="*/ 47 w 153"/>
                  <a:gd name="T83" fmla="*/ 93 h 160"/>
                  <a:gd name="T84" fmla="*/ 40 w 153"/>
                  <a:gd name="T85" fmla="*/ 100 h 160"/>
                  <a:gd name="T86" fmla="*/ 44 w 153"/>
                  <a:gd name="T87" fmla="*/ 92 h 160"/>
                  <a:gd name="T88" fmla="*/ 69 w 153"/>
                  <a:gd name="T89" fmla="*/ 148 h 160"/>
                  <a:gd name="T90" fmla="*/ 73 w 153"/>
                  <a:gd name="T91" fmla="*/ 154 h 160"/>
                  <a:gd name="T92" fmla="*/ 64 w 153"/>
                  <a:gd name="T93" fmla="*/ 156 h 160"/>
                  <a:gd name="T94" fmla="*/ 108 w 153"/>
                  <a:gd name="T95" fmla="*/ 124 h 160"/>
                  <a:gd name="T96" fmla="*/ 107 w 153"/>
                  <a:gd name="T97" fmla="*/ 134 h 160"/>
                  <a:gd name="T98" fmla="*/ 107 w 153"/>
                  <a:gd name="T99" fmla="*/ 12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 h="160">
                    <a:moveTo>
                      <a:pt x="81" y="142"/>
                    </a:moveTo>
                    <a:cubicBezTo>
                      <a:pt x="81" y="142"/>
                      <a:pt x="81" y="142"/>
                      <a:pt x="81" y="143"/>
                    </a:cubicBezTo>
                    <a:cubicBezTo>
                      <a:pt x="81" y="149"/>
                      <a:pt x="81" y="149"/>
                      <a:pt x="81" y="149"/>
                    </a:cubicBezTo>
                    <a:cubicBezTo>
                      <a:pt x="81" y="149"/>
                      <a:pt x="81" y="150"/>
                      <a:pt x="81" y="150"/>
                    </a:cubicBezTo>
                    <a:cubicBezTo>
                      <a:pt x="82" y="150"/>
                      <a:pt x="82" y="150"/>
                      <a:pt x="82" y="150"/>
                    </a:cubicBezTo>
                    <a:cubicBezTo>
                      <a:pt x="83" y="150"/>
                      <a:pt x="83" y="150"/>
                      <a:pt x="83" y="150"/>
                    </a:cubicBezTo>
                    <a:cubicBezTo>
                      <a:pt x="84" y="150"/>
                      <a:pt x="84" y="149"/>
                      <a:pt x="84" y="149"/>
                    </a:cubicBezTo>
                    <a:cubicBezTo>
                      <a:pt x="84" y="143"/>
                      <a:pt x="84" y="143"/>
                      <a:pt x="84" y="143"/>
                    </a:cubicBezTo>
                    <a:cubicBezTo>
                      <a:pt x="84" y="142"/>
                      <a:pt x="84" y="142"/>
                      <a:pt x="83" y="142"/>
                    </a:cubicBezTo>
                    <a:cubicBezTo>
                      <a:pt x="83" y="141"/>
                      <a:pt x="83" y="141"/>
                      <a:pt x="82" y="141"/>
                    </a:cubicBezTo>
                    <a:cubicBezTo>
                      <a:pt x="82" y="141"/>
                      <a:pt x="82" y="141"/>
                      <a:pt x="81" y="142"/>
                    </a:cubicBezTo>
                    <a:moveTo>
                      <a:pt x="84" y="131"/>
                    </a:moveTo>
                    <a:cubicBezTo>
                      <a:pt x="84" y="131"/>
                      <a:pt x="84" y="131"/>
                      <a:pt x="83" y="130"/>
                    </a:cubicBezTo>
                    <a:cubicBezTo>
                      <a:pt x="83" y="130"/>
                      <a:pt x="83" y="130"/>
                      <a:pt x="82" y="130"/>
                    </a:cubicBezTo>
                    <a:cubicBezTo>
                      <a:pt x="82" y="130"/>
                      <a:pt x="82" y="130"/>
                      <a:pt x="81" y="130"/>
                    </a:cubicBezTo>
                    <a:cubicBezTo>
                      <a:pt x="81" y="131"/>
                      <a:pt x="81" y="131"/>
                      <a:pt x="81" y="131"/>
                    </a:cubicBezTo>
                    <a:cubicBezTo>
                      <a:pt x="81" y="138"/>
                      <a:pt x="81" y="138"/>
                      <a:pt x="81" y="138"/>
                    </a:cubicBezTo>
                    <a:cubicBezTo>
                      <a:pt x="81" y="138"/>
                      <a:pt x="81" y="138"/>
                      <a:pt x="81" y="139"/>
                    </a:cubicBezTo>
                    <a:cubicBezTo>
                      <a:pt x="82" y="139"/>
                      <a:pt x="82" y="139"/>
                      <a:pt x="82" y="139"/>
                    </a:cubicBezTo>
                    <a:cubicBezTo>
                      <a:pt x="83" y="139"/>
                      <a:pt x="83" y="139"/>
                      <a:pt x="83" y="139"/>
                    </a:cubicBezTo>
                    <a:cubicBezTo>
                      <a:pt x="84" y="138"/>
                      <a:pt x="84" y="138"/>
                      <a:pt x="84" y="138"/>
                    </a:cubicBezTo>
                    <a:cubicBezTo>
                      <a:pt x="84" y="131"/>
                      <a:pt x="84" y="131"/>
                      <a:pt x="84" y="131"/>
                    </a:cubicBezTo>
                    <a:moveTo>
                      <a:pt x="140" y="153"/>
                    </a:moveTo>
                    <a:cubicBezTo>
                      <a:pt x="140" y="153"/>
                      <a:pt x="140" y="152"/>
                      <a:pt x="140" y="152"/>
                    </a:cubicBezTo>
                    <a:cubicBezTo>
                      <a:pt x="139" y="152"/>
                      <a:pt x="139" y="152"/>
                      <a:pt x="139" y="152"/>
                    </a:cubicBezTo>
                    <a:cubicBezTo>
                      <a:pt x="136" y="152"/>
                      <a:pt x="136" y="152"/>
                      <a:pt x="136" y="152"/>
                    </a:cubicBezTo>
                    <a:cubicBezTo>
                      <a:pt x="135" y="152"/>
                      <a:pt x="135" y="152"/>
                      <a:pt x="135" y="152"/>
                    </a:cubicBezTo>
                    <a:cubicBezTo>
                      <a:pt x="134" y="152"/>
                      <a:pt x="134" y="153"/>
                      <a:pt x="134" y="153"/>
                    </a:cubicBezTo>
                    <a:cubicBezTo>
                      <a:pt x="134" y="153"/>
                      <a:pt x="134" y="154"/>
                      <a:pt x="135" y="154"/>
                    </a:cubicBezTo>
                    <a:cubicBezTo>
                      <a:pt x="135" y="154"/>
                      <a:pt x="135" y="155"/>
                      <a:pt x="136" y="155"/>
                    </a:cubicBezTo>
                    <a:cubicBezTo>
                      <a:pt x="139" y="155"/>
                      <a:pt x="139" y="155"/>
                      <a:pt x="139" y="155"/>
                    </a:cubicBezTo>
                    <a:cubicBezTo>
                      <a:pt x="139" y="155"/>
                      <a:pt x="139" y="154"/>
                      <a:pt x="140" y="154"/>
                    </a:cubicBezTo>
                    <a:cubicBezTo>
                      <a:pt x="140" y="154"/>
                      <a:pt x="140" y="153"/>
                      <a:pt x="140" y="153"/>
                    </a:cubicBezTo>
                    <a:moveTo>
                      <a:pt x="147" y="152"/>
                    </a:moveTo>
                    <a:cubicBezTo>
                      <a:pt x="147" y="152"/>
                      <a:pt x="146" y="152"/>
                      <a:pt x="146" y="152"/>
                    </a:cubicBezTo>
                    <a:cubicBezTo>
                      <a:pt x="143" y="152"/>
                      <a:pt x="143" y="152"/>
                      <a:pt x="143" y="152"/>
                    </a:cubicBezTo>
                    <a:cubicBezTo>
                      <a:pt x="143" y="152"/>
                      <a:pt x="142" y="152"/>
                      <a:pt x="142" y="152"/>
                    </a:cubicBezTo>
                    <a:cubicBezTo>
                      <a:pt x="142" y="152"/>
                      <a:pt x="142" y="153"/>
                      <a:pt x="142" y="153"/>
                    </a:cubicBezTo>
                    <a:cubicBezTo>
                      <a:pt x="142" y="153"/>
                      <a:pt x="142" y="154"/>
                      <a:pt x="142" y="154"/>
                    </a:cubicBezTo>
                    <a:cubicBezTo>
                      <a:pt x="142" y="154"/>
                      <a:pt x="143" y="155"/>
                      <a:pt x="143" y="155"/>
                    </a:cubicBezTo>
                    <a:cubicBezTo>
                      <a:pt x="146" y="155"/>
                      <a:pt x="146" y="155"/>
                      <a:pt x="146" y="155"/>
                    </a:cubicBezTo>
                    <a:cubicBezTo>
                      <a:pt x="146" y="155"/>
                      <a:pt x="147" y="154"/>
                      <a:pt x="147" y="154"/>
                    </a:cubicBezTo>
                    <a:cubicBezTo>
                      <a:pt x="147" y="154"/>
                      <a:pt x="147" y="153"/>
                      <a:pt x="147" y="153"/>
                    </a:cubicBezTo>
                    <a:cubicBezTo>
                      <a:pt x="147" y="153"/>
                      <a:pt x="147" y="152"/>
                      <a:pt x="147" y="152"/>
                    </a:cubicBezTo>
                    <a:moveTo>
                      <a:pt x="149" y="71"/>
                    </a:moveTo>
                    <a:cubicBezTo>
                      <a:pt x="151" y="68"/>
                      <a:pt x="153" y="65"/>
                      <a:pt x="153" y="61"/>
                    </a:cubicBezTo>
                    <a:cubicBezTo>
                      <a:pt x="153" y="59"/>
                      <a:pt x="152" y="57"/>
                      <a:pt x="152" y="55"/>
                    </a:cubicBezTo>
                    <a:cubicBezTo>
                      <a:pt x="151" y="54"/>
                      <a:pt x="151" y="53"/>
                      <a:pt x="150" y="53"/>
                    </a:cubicBezTo>
                    <a:cubicBezTo>
                      <a:pt x="150" y="51"/>
                      <a:pt x="149" y="50"/>
                      <a:pt x="147" y="49"/>
                    </a:cubicBezTo>
                    <a:cubicBezTo>
                      <a:pt x="146" y="49"/>
                      <a:pt x="145" y="48"/>
                      <a:pt x="144" y="47"/>
                    </a:cubicBezTo>
                    <a:cubicBezTo>
                      <a:pt x="144" y="46"/>
                      <a:pt x="144" y="46"/>
                      <a:pt x="144" y="46"/>
                    </a:cubicBezTo>
                    <a:cubicBezTo>
                      <a:pt x="144" y="40"/>
                      <a:pt x="142" y="35"/>
                      <a:pt x="137" y="31"/>
                    </a:cubicBezTo>
                    <a:cubicBezTo>
                      <a:pt x="133" y="26"/>
                      <a:pt x="128" y="24"/>
                      <a:pt x="122" y="24"/>
                    </a:cubicBezTo>
                    <a:cubicBezTo>
                      <a:pt x="120" y="24"/>
                      <a:pt x="118" y="24"/>
                      <a:pt x="116" y="25"/>
                    </a:cubicBezTo>
                    <a:cubicBezTo>
                      <a:pt x="115" y="22"/>
                      <a:pt x="114" y="20"/>
                      <a:pt x="111" y="18"/>
                    </a:cubicBezTo>
                    <a:cubicBezTo>
                      <a:pt x="107" y="13"/>
                      <a:pt x="102" y="11"/>
                      <a:pt x="96" y="11"/>
                    </a:cubicBezTo>
                    <a:cubicBezTo>
                      <a:pt x="93" y="11"/>
                      <a:pt x="91" y="11"/>
                      <a:pt x="89" y="12"/>
                    </a:cubicBezTo>
                    <a:cubicBezTo>
                      <a:pt x="88" y="11"/>
                      <a:pt x="87" y="11"/>
                      <a:pt x="86" y="10"/>
                    </a:cubicBezTo>
                    <a:cubicBezTo>
                      <a:pt x="80" y="4"/>
                      <a:pt x="73" y="0"/>
                      <a:pt x="64" y="0"/>
                    </a:cubicBezTo>
                    <a:cubicBezTo>
                      <a:pt x="58" y="0"/>
                      <a:pt x="52" y="2"/>
                      <a:pt x="47" y="6"/>
                    </a:cubicBezTo>
                    <a:cubicBezTo>
                      <a:pt x="41" y="9"/>
                      <a:pt x="37" y="13"/>
                      <a:pt x="35" y="19"/>
                    </a:cubicBezTo>
                    <a:cubicBezTo>
                      <a:pt x="32" y="17"/>
                      <a:pt x="29" y="16"/>
                      <a:pt x="26" y="16"/>
                    </a:cubicBezTo>
                    <a:cubicBezTo>
                      <a:pt x="21" y="16"/>
                      <a:pt x="18" y="17"/>
                      <a:pt x="15" y="20"/>
                    </a:cubicBezTo>
                    <a:cubicBezTo>
                      <a:pt x="12" y="23"/>
                      <a:pt x="11" y="27"/>
                      <a:pt x="11" y="31"/>
                    </a:cubicBezTo>
                    <a:cubicBezTo>
                      <a:pt x="11" y="35"/>
                      <a:pt x="11" y="35"/>
                      <a:pt x="11" y="35"/>
                    </a:cubicBezTo>
                    <a:cubicBezTo>
                      <a:pt x="10" y="36"/>
                      <a:pt x="10" y="36"/>
                      <a:pt x="9" y="37"/>
                    </a:cubicBezTo>
                    <a:cubicBezTo>
                      <a:pt x="6" y="39"/>
                      <a:pt x="4" y="42"/>
                      <a:pt x="3" y="45"/>
                    </a:cubicBezTo>
                    <a:cubicBezTo>
                      <a:pt x="1" y="48"/>
                      <a:pt x="1" y="51"/>
                      <a:pt x="1" y="54"/>
                    </a:cubicBezTo>
                    <a:cubicBezTo>
                      <a:pt x="1" y="60"/>
                      <a:pt x="3" y="65"/>
                      <a:pt x="7" y="69"/>
                    </a:cubicBezTo>
                    <a:cubicBezTo>
                      <a:pt x="11" y="73"/>
                      <a:pt x="16" y="75"/>
                      <a:pt x="22" y="75"/>
                    </a:cubicBezTo>
                    <a:cubicBezTo>
                      <a:pt x="42" y="75"/>
                      <a:pt x="42" y="75"/>
                      <a:pt x="42" y="75"/>
                    </a:cubicBezTo>
                    <a:cubicBezTo>
                      <a:pt x="42" y="89"/>
                      <a:pt x="42" y="89"/>
                      <a:pt x="42" y="89"/>
                    </a:cubicBezTo>
                    <a:cubicBezTo>
                      <a:pt x="41" y="89"/>
                      <a:pt x="39" y="90"/>
                      <a:pt x="38" y="91"/>
                    </a:cubicBezTo>
                    <a:cubicBezTo>
                      <a:pt x="37" y="92"/>
                      <a:pt x="36" y="94"/>
                      <a:pt x="36" y="96"/>
                    </a:cubicBezTo>
                    <a:cubicBezTo>
                      <a:pt x="36" y="99"/>
                      <a:pt x="37" y="100"/>
                      <a:pt x="38" y="102"/>
                    </a:cubicBezTo>
                    <a:cubicBezTo>
                      <a:pt x="40" y="104"/>
                      <a:pt x="42" y="104"/>
                      <a:pt x="44" y="104"/>
                    </a:cubicBezTo>
                    <a:cubicBezTo>
                      <a:pt x="46" y="104"/>
                      <a:pt x="48" y="104"/>
                      <a:pt x="49" y="102"/>
                    </a:cubicBezTo>
                    <a:cubicBezTo>
                      <a:pt x="51" y="100"/>
                      <a:pt x="52" y="99"/>
                      <a:pt x="52" y="96"/>
                    </a:cubicBezTo>
                    <a:cubicBezTo>
                      <a:pt x="52" y="94"/>
                      <a:pt x="51" y="92"/>
                      <a:pt x="49" y="91"/>
                    </a:cubicBezTo>
                    <a:cubicBezTo>
                      <a:pt x="48" y="90"/>
                      <a:pt x="47" y="89"/>
                      <a:pt x="45" y="89"/>
                    </a:cubicBezTo>
                    <a:cubicBezTo>
                      <a:pt x="45" y="75"/>
                      <a:pt x="45" y="75"/>
                      <a:pt x="45" y="75"/>
                    </a:cubicBezTo>
                    <a:cubicBezTo>
                      <a:pt x="55" y="75"/>
                      <a:pt x="55" y="75"/>
                      <a:pt x="55" y="75"/>
                    </a:cubicBezTo>
                    <a:cubicBezTo>
                      <a:pt x="55" y="133"/>
                      <a:pt x="55" y="133"/>
                      <a:pt x="55" y="133"/>
                    </a:cubicBezTo>
                    <a:cubicBezTo>
                      <a:pt x="16" y="133"/>
                      <a:pt x="16" y="133"/>
                      <a:pt x="16" y="133"/>
                    </a:cubicBezTo>
                    <a:cubicBezTo>
                      <a:pt x="16" y="131"/>
                      <a:pt x="15" y="130"/>
                      <a:pt x="14" y="129"/>
                    </a:cubicBezTo>
                    <a:cubicBezTo>
                      <a:pt x="12" y="127"/>
                      <a:pt x="11" y="127"/>
                      <a:pt x="9" y="126"/>
                    </a:cubicBezTo>
                    <a:cubicBezTo>
                      <a:pt x="9" y="126"/>
                      <a:pt x="9" y="126"/>
                      <a:pt x="9" y="126"/>
                    </a:cubicBezTo>
                    <a:cubicBezTo>
                      <a:pt x="9" y="126"/>
                      <a:pt x="8" y="126"/>
                      <a:pt x="8" y="126"/>
                    </a:cubicBezTo>
                    <a:cubicBezTo>
                      <a:pt x="6" y="126"/>
                      <a:pt x="4" y="127"/>
                      <a:pt x="2" y="129"/>
                    </a:cubicBezTo>
                    <a:cubicBezTo>
                      <a:pt x="1" y="130"/>
                      <a:pt x="0" y="132"/>
                      <a:pt x="0" y="134"/>
                    </a:cubicBezTo>
                    <a:cubicBezTo>
                      <a:pt x="0" y="136"/>
                      <a:pt x="1" y="138"/>
                      <a:pt x="2" y="140"/>
                    </a:cubicBezTo>
                    <a:cubicBezTo>
                      <a:pt x="4" y="141"/>
                      <a:pt x="6" y="142"/>
                      <a:pt x="8" y="142"/>
                    </a:cubicBezTo>
                    <a:cubicBezTo>
                      <a:pt x="10" y="142"/>
                      <a:pt x="12" y="141"/>
                      <a:pt x="14" y="140"/>
                    </a:cubicBezTo>
                    <a:cubicBezTo>
                      <a:pt x="15" y="139"/>
                      <a:pt x="15" y="137"/>
                      <a:pt x="16" y="136"/>
                    </a:cubicBezTo>
                    <a:cubicBezTo>
                      <a:pt x="56" y="136"/>
                      <a:pt x="56" y="136"/>
                      <a:pt x="56" y="136"/>
                    </a:cubicBezTo>
                    <a:cubicBezTo>
                      <a:pt x="57" y="136"/>
                      <a:pt x="57" y="136"/>
                      <a:pt x="57" y="135"/>
                    </a:cubicBezTo>
                    <a:cubicBezTo>
                      <a:pt x="58" y="135"/>
                      <a:pt x="58" y="135"/>
                      <a:pt x="58" y="134"/>
                    </a:cubicBezTo>
                    <a:cubicBezTo>
                      <a:pt x="58" y="75"/>
                      <a:pt x="58" y="75"/>
                      <a:pt x="58" y="75"/>
                    </a:cubicBezTo>
                    <a:cubicBezTo>
                      <a:pt x="67" y="75"/>
                      <a:pt x="67" y="75"/>
                      <a:pt x="67" y="75"/>
                    </a:cubicBezTo>
                    <a:cubicBezTo>
                      <a:pt x="67" y="145"/>
                      <a:pt x="67" y="145"/>
                      <a:pt x="67" y="145"/>
                    </a:cubicBezTo>
                    <a:cubicBezTo>
                      <a:pt x="65" y="145"/>
                      <a:pt x="64" y="146"/>
                      <a:pt x="62" y="147"/>
                    </a:cubicBezTo>
                    <a:cubicBezTo>
                      <a:pt x="61" y="149"/>
                      <a:pt x="60" y="150"/>
                      <a:pt x="60" y="153"/>
                    </a:cubicBezTo>
                    <a:cubicBezTo>
                      <a:pt x="60" y="155"/>
                      <a:pt x="61" y="157"/>
                      <a:pt x="62" y="158"/>
                    </a:cubicBezTo>
                    <a:cubicBezTo>
                      <a:pt x="64" y="160"/>
                      <a:pt x="66" y="160"/>
                      <a:pt x="68" y="160"/>
                    </a:cubicBezTo>
                    <a:cubicBezTo>
                      <a:pt x="70" y="160"/>
                      <a:pt x="72" y="160"/>
                      <a:pt x="74" y="158"/>
                    </a:cubicBezTo>
                    <a:cubicBezTo>
                      <a:pt x="74" y="158"/>
                      <a:pt x="74" y="158"/>
                      <a:pt x="74" y="157"/>
                    </a:cubicBezTo>
                    <a:cubicBezTo>
                      <a:pt x="74" y="157"/>
                      <a:pt x="74" y="157"/>
                      <a:pt x="74" y="157"/>
                    </a:cubicBezTo>
                    <a:cubicBezTo>
                      <a:pt x="75" y="156"/>
                      <a:pt x="75" y="155"/>
                      <a:pt x="76" y="154"/>
                    </a:cubicBezTo>
                    <a:cubicBezTo>
                      <a:pt x="76" y="154"/>
                      <a:pt x="76" y="153"/>
                      <a:pt x="76" y="153"/>
                    </a:cubicBezTo>
                    <a:cubicBezTo>
                      <a:pt x="76" y="150"/>
                      <a:pt x="75" y="149"/>
                      <a:pt x="74" y="147"/>
                    </a:cubicBezTo>
                    <a:cubicBezTo>
                      <a:pt x="72" y="146"/>
                      <a:pt x="71" y="145"/>
                      <a:pt x="70" y="145"/>
                    </a:cubicBezTo>
                    <a:cubicBezTo>
                      <a:pt x="70" y="75"/>
                      <a:pt x="70" y="75"/>
                      <a:pt x="70" y="75"/>
                    </a:cubicBezTo>
                    <a:cubicBezTo>
                      <a:pt x="81" y="75"/>
                      <a:pt x="81" y="75"/>
                      <a:pt x="81" y="75"/>
                    </a:cubicBezTo>
                    <a:cubicBezTo>
                      <a:pt x="81" y="126"/>
                      <a:pt x="81" y="126"/>
                      <a:pt x="81" y="126"/>
                    </a:cubicBezTo>
                    <a:cubicBezTo>
                      <a:pt x="81" y="127"/>
                      <a:pt x="81" y="127"/>
                      <a:pt x="81" y="127"/>
                    </a:cubicBezTo>
                    <a:cubicBezTo>
                      <a:pt x="82" y="128"/>
                      <a:pt x="82" y="128"/>
                      <a:pt x="82" y="128"/>
                    </a:cubicBezTo>
                    <a:cubicBezTo>
                      <a:pt x="83" y="128"/>
                      <a:pt x="83" y="128"/>
                      <a:pt x="83" y="127"/>
                    </a:cubicBezTo>
                    <a:cubicBezTo>
                      <a:pt x="84" y="127"/>
                      <a:pt x="84" y="127"/>
                      <a:pt x="84" y="126"/>
                    </a:cubicBezTo>
                    <a:cubicBezTo>
                      <a:pt x="84" y="75"/>
                      <a:pt x="84" y="75"/>
                      <a:pt x="84" y="75"/>
                    </a:cubicBezTo>
                    <a:cubicBezTo>
                      <a:pt x="88" y="75"/>
                      <a:pt x="88" y="75"/>
                      <a:pt x="88" y="75"/>
                    </a:cubicBezTo>
                    <a:cubicBezTo>
                      <a:pt x="89" y="75"/>
                      <a:pt x="90" y="75"/>
                      <a:pt x="91" y="75"/>
                    </a:cubicBezTo>
                    <a:cubicBezTo>
                      <a:pt x="92" y="75"/>
                      <a:pt x="93" y="75"/>
                      <a:pt x="93" y="75"/>
                    </a:cubicBezTo>
                    <a:cubicBezTo>
                      <a:pt x="93" y="153"/>
                      <a:pt x="93" y="153"/>
                      <a:pt x="93" y="153"/>
                    </a:cubicBezTo>
                    <a:cubicBezTo>
                      <a:pt x="93" y="153"/>
                      <a:pt x="94" y="154"/>
                      <a:pt x="94" y="154"/>
                    </a:cubicBezTo>
                    <a:cubicBezTo>
                      <a:pt x="94" y="154"/>
                      <a:pt x="95" y="155"/>
                      <a:pt x="95" y="155"/>
                    </a:cubicBezTo>
                    <a:cubicBezTo>
                      <a:pt x="132" y="155"/>
                      <a:pt x="132" y="155"/>
                      <a:pt x="132" y="155"/>
                    </a:cubicBezTo>
                    <a:cubicBezTo>
                      <a:pt x="132" y="155"/>
                      <a:pt x="132" y="154"/>
                      <a:pt x="133" y="154"/>
                    </a:cubicBezTo>
                    <a:cubicBezTo>
                      <a:pt x="133" y="154"/>
                      <a:pt x="133" y="153"/>
                      <a:pt x="133" y="153"/>
                    </a:cubicBezTo>
                    <a:cubicBezTo>
                      <a:pt x="133" y="153"/>
                      <a:pt x="133" y="152"/>
                      <a:pt x="133" y="152"/>
                    </a:cubicBezTo>
                    <a:cubicBezTo>
                      <a:pt x="132" y="152"/>
                      <a:pt x="132" y="152"/>
                      <a:pt x="132" y="152"/>
                    </a:cubicBezTo>
                    <a:cubicBezTo>
                      <a:pt x="96" y="152"/>
                      <a:pt x="96" y="152"/>
                      <a:pt x="96" y="152"/>
                    </a:cubicBezTo>
                    <a:cubicBezTo>
                      <a:pt x="96" y="75"/>
                      <a:pt x="96" y="75"/>
                      <a:pt x="96" y="75"/>
                    </a:cubicBezTo>
                    <a:cubicBezTo>
                      <a:pt x="105" y="75"/>
                      <a:pt x="105" y="75"/>
                      <a:pt x="105" y="75"/>
                    </a:cubicBezTo>
                    <a:cubicBezTo>
                      <a:pt x="105" y="121"/>
                      <a:pt x="105" y="121"/>
                      <a:pt x="105" y="121"/>
                    </a:cubicBezTo>
                    <a:cubicBezTo>
                      <a:pt x="104" y="121"/>
                      <a:pt x="103" y="122"/>
                      <a:pt x="101" y="123"/>
                    </a:cubicBezTo>
                    <a:cubicBezTo>
                      <a:pt x="100" y="125"/>
                      <a:pt x="99" y="126"/>
                      <a:pt x="99" y="129"/>
                    </a:cubicBezTo>
                    <a:cubicBezTo>
                      <a:pt x="99" y="131"/>
                      <a:pt x="100" y="133"/>
                      <a:pt x="101" y="134"/>
                    </a:cubicBezTo>
                    <a:cubicBezTo>
                      <a:pt x="103" y="136"/>
                      <a:pt x="105" y="137"/>
                      <a:pt x="107" y="137"/>
                    </a:cubicBezTo>
                    <a:cubicBezTo>
                      <a:pt x="109" y="137"/>
                      <a:pt x="111" y="136"/>
                      <a:pt x="113" y="134"/>
                    </a:cubicBezTo>
                    <a:cubicBezTo>
                      <a:pt x="114" y="133"/>
                      <a:pt x="115" y="131"/>
                      <a:pt x="115" y="129"/>
                    </a:cubicBezTo>
                    <a:cubicBezTo>
                      <a:pt x="115" y="126"/>
                      <a:pt x="114" y="125"/>
                      <a:pt x="113" y="123"/>
                    </a:cubicBezTo>
                    <a:cubicBezTo>
                      <a:pt x="111" y="122"/>
                      <a:pt x="110" y="121"/>
                      <a:pt x="108" y="121"/>
                    </a:cubicBezTo>
                    <a:cubicBezTo>
                      <a:pt x="108" y="121"/>
                      <a:pt x="108" y="121"/>
                      <a:pt x="108" y="121"/>
                    </a:cubicBezTo>
                    <a:cubicBezTo>
                      <a:pt x="108" y="121"/>
                      <a:pt x="108" y="121"/>
                      <a:pt x="108" y="121"/>
                    </a:cubicBezTo>
                    <a:cubicBezTo>
                      <a:pt x="108" y="75"/>
                      <a:pt x="108" y="75"/>
                      <a:pt x="108" y="75"/>
                    </a:cubicBezTo>
                    <a:cubicBezTo>
                      <a:pt x="115" y="75"/>
                      <a:pt x="115" y="75"/>
                      <a:pt x="115" y="75"/>
                    </a:cubicBezTo>
                    <a:cubicBezTo>
                      <a:pt x="115" y="93"/>
                      <a:pt x="115" y="93"/>
                      <a:pt x="115" y="93"/>
                    </a:cubicBezTo>
                    <a:cubicBezTo>
                      <a:pt x="115" y="93"/>
                      <a:pt x="116" y="94"/>
                      <a:pt x="116" y="94"/>
                    </a:cubicBezTo>
                    <a:cubicBezTo>
                      <a:pt x="116" y="94"/>
                      <a:pt x="117" y="94"/>
                      <a:pt x="117" y="94"/>
                    </a:cubicBezTo>
                    <a:cubicBezTo>
                      <a:pt x="117" y="94"/>
                      <a:pt x="118" y="94"/>
                      <a:pt x="118" y="94"/>
                    </a:cubicBezTo>
                    <a:cubicBezTo>
                      <a:pt x="118" y="94"/>
                      <a:pt x="118" y="93"/>
                      <a:pt x="118" y="93"/>
                    </a:cubicBezTo>
                    <a:cubicBezTo>
                      <a:pt x="118" y="75"/>
                      <a:pt x="118" y="75"/>
                      <a:pt x="118" y="75"/>
                    </a:cubicBezTo>
                    <a:cubicBezTo>
                      <a:pt x="138" y="75"/>
                      <a:pt x="138" y="75"/>
                      <a:pt x="138" y="75"/>
                    </a:cubicBezTo>
                    <a:cubicBezTo>
                      <a:pt x="142" y="75"/>
                      <a:pt x="146" y="74"/>
                      <a:pt x="149" y="71"/>
                    </a:cubicBezTo>
                    <a:moveTo>
                      <a:pt x="4" y="131"/>
                    </a:moveTo>
                    <a:cubicBezTo>
                      <a:pt x="5" y="130"/>
                      <a:pt x="7" y="129"/>
                      <a:pt x="8" y="129"/>
                    </a:cubicBezTo>
                    <a:cubicBezTo>
                      <a:pt x="8" y="129"/>
                      <a:pt x="8" y="129"/>
                      <a:pt x="9" y="129"/>
                    </a:cubicBezTo>
                    <a:cubicBezTo>
                      <a:pt x="10" y="129"/>
                      <a:pt x="11" y="130"/>
                      <a:pt x="11" y="131"/>
                    </a:cubicBezTo>
                    <a:cubicBezTo>
                      <a:pt x="12" y="132"/>
                      <a:pt x="13" y="133"/>
                      <a:pt x="13" y="134"/>
                    </a:cubicBezTo>
                    <a:cubicBezTo>
                      <a:pt x="13" y="136"/>
                      <a:pt x="12" y="137"/>
                      <a:pt x="11" y="138"/>
                    </a:cubicBezTo>
                    <a:cubicBezTo>
                      <a:pt x="11" y="139"/>
                      <a:pt x="9" y="139"/>
                      <a:pt x="8" y="139"/>
                    </a:cubicBezTo>
                    <a:cubicBezTo>
                      <a:pt x="7" y="139"/>
                      <a:pt x="5" y="139"/>
                      <a:pt x="4" y="138"/>
                    </a:cubicBezTo>
                    <a:cubicBezTo>
                      <a:pt x="4" y="137"/>
                      <a:pt x="3" y="136"/>
                      <a:pt x="3" y="134"/>
                    </a:cubicBezTo>
                    <a:cubicBezTo>
                      <a:pt x="3" y="133"/>
                      <a:pt x="4" y="132"/>
                      <a:pt x="4" y="131"/>
                    </a:cubicBezTo>
                    <a:moveTo>
                      <a:pt x="44" y="92"/>
                    </a:moveTo>
                    <a:cubicBezTo>
                      <a:pt x="44" y="92"/>
                      <a:pt x="44" y="92"/>
                      <a:pt x="45" y="92"/>
                    </a:cubicBezTo>
                    <a:cubicBezTo>
                      <a:pt x="45" y="92"/>
                      <a:pt x="45" y="92"/>
                      <a:pt x="45" y="92"/>
                    </a:cubicBezTo>
                    <a:cubicBezTo>
                      <a:pt x="46" y="92"/>
                      <a:pt x="47" y="92"/>
                      <a:pt x="47" y="93"/>
                    </a:cubicBezTo>
                    <a:cubicBezTo>
                      <a:pt x="48" y="94"/>
                      <a:pt x="49" y="95"/>
                      <a:pt x="49" y="96"/>
                    </a:cubicBezTo>
                    <a:cubicBezTo>
                      <a:pt x="49" y="98"/>
                      <a:pt x="48" y="99"/>
                      <a:pt x="47" y="100"/>
                    </a:cubicBezTo>
                    <a:cubicBezTo>
                      <a:pt x="46" y="101"/>
                      <a:pt x="45" y="101"/>
                      <a:pt x="44" y="101"/>
                    </a:cubicBezTo>
                    <a:cubicBezTo>
                      <a:pt x="42" y="101"/>
                      <a:pt x="41" y="101"/>
                      <a:pt x="40" y="100"/>
                    </a:cubicBezTo>
                    <a:cubicBezTo>
                      <a:pt x="39" y="99"/>
                      <a:pt x="39" y="98"/>
                      <a:pt x="39" y="96"/>
                    </a:cubicBezTo>
                    <a:cubicBezTo>
                      <a:pt x="39" y="95"/>
                      <a:pt x="39" y="94"/>
                      <a:pt x="40" y="93"/>
                    </a:cubicBezTo>
                    <a:cubicBezTo>
                      <a:pt x="41" y="92"/>
                      <a:pt x="42" y="92"/>
                      <a:pt x="44" y="92"/>
                    </a:cubicBezTo>
                    <a:cubicBezTo>
                      <a:pt x="44" y="92"/>
                      <a:pt x="44" y="92"/>
                      <a:pt x="44" y="92"/>
                    </a:cubicBezTo>
                    <a:moveTo>
                      <a:pt x="68" y="148"/>
                    </a:moveTo>
                    <a:cubicBezTo>
                      <a:pt x="68" y="148"/>
                      <a:pt x="68" y="148"/>
                      <a:pt x="68" y="148"/>
                    </a:cubicBezTo>
                    <a:cubicBezTo>
                      <a:pt x="68" y="148"/>
                      <a:pt x="68" y="148"/>
                      <a:pt x="68" y="148"/>
                    </a:cubicBezTo>
                    <a:cubicBezTo>
                      <a:pt x="69" y="148"/>
                      <a:pt x="69" y="148"/>
                      <a:pt x="69" y="148"/>
                    </a:cubicBezTo>
                    <a:cubicBezTo>
                      <a:pt x="69" y="148"/>
                      <a:pt x="69" y="148"/>
                      <a:pt x="69" y="148"/>
                    </a:cubicBezTo>
                    <a:cubicBezTo>
                      <a:pt x="70" y="148"/>
                      <a:pt x="71" y="148"/>
                      <a:pt x="71" y="149"/>
                    </a:cubicBezTo>
                    <a:cubicBezTo>
                      <a:pt x="72" y="150"/>
                      <a:pt x="73" y="151"/>
                      <a:pt x="73" y="153"/>
                    </a:cubicBezTo>
                    <a:cubicBezTo>
                      <a:pt x="73" y="153"/>
                      <a:pt x="73" y="153"/>
                      <a:pt x="73" y="154"/>
                    </a:cubicBezTo>
                    <a:cubicBezTo>
                      <a:pt x="73" y="154"/>
                      <a:pt x="72" y="155"/>
                      <a:pt x="72" y="156"/>
                    </a:cubicBezTo>
                    <a:cubicBezTo>
                      <a:pt x="72" y="156"/>
                      <a:pt x="72" y="156"/>
                      <a:pt x="71" y="156"/>
                    </a:cubicBezTo>
                    <a:cubicBezTo>
                      <a:pt x="70" y="157"/>
                      <a:pt x="69" y="157"/>
                      <a:pt x="68" y="157"/>
                    </a:cubicBezTo>
                    <a:cubicBezTo>
                      <a:pt x="67" y="157"/>
                      <a:pt x="65" y="157"/>
                      <a:pt x="64" y="156"/>
                    </a:cubicBezTo>
                    <a:cubicBezTo>
                      <a:pt x="63" y="155"/>
                      <a:pt x="63" y="154"/>
                      <a:pt x="63" y="153"/>
                    </a:cubicBezTo>
                    <a:cubicBezTo>
                      <a:pt x="63" y="151"/>
                      <a:pt x="63" y="150"/>
                      <a:pt x="64" y="149"/>
                    </a:cubicBezTo>
                    <a:cubicBezTo>
                      <a:pt x="65" y="148"/>
                      <a:pt x="67" y="148"/>
                      <a:pt x="68" y="148"/>
                    </a:cubicBezTo>
                    <a:moveTo>
                      <a:pt x="108" y="124"/>
                    </a:moveTo>
                    <a:cubicBezTo>
                      <a:pt x="109" y="124"/>
                      <a:pt x="110" y="124"/>
                      <a:pt x="111" y="125"/>
                    </a:cubicBezTo>
                    <a:cubicBezTo>
                      <a:pt x="112" y="126"/>
                      <a:pt x="112" y="127"/>
                      <a:pt x="112" y="129"/>
                    </a:cubicBezTo>
                    <a:cubicBezTo>
                      <a:pt x="112" y="130"/>
                      <a:pt x="112" y="131"/>
                      <a:pt x="111" y="132"/>
                    </a:cubicBezTo>
                    <a:cubicBezTo>
                      <a:pt x="110" y="133"/>
                      <a:pt x="108" y="134"/>
                      <a:pt x="107" y="134"/>
                    </a:cubicBezTo>
                    <a:cubicBezTo>
                      <a:pt x="106" y="134"/>
                      <a:pt x="105" y="133"/>
                      <a:pt x="104" y="132"/>
                    </a:cubicBezTo>
                    <a:cubicBezTo>
                      <a:pt x="103" y="131"/>
                      <a:pt x="102" y="130"/>
                      <a:pt x="102" y="129"/>
                    </a:cubicBezTo>
                    <a:cubicBezTo>
                      <a:pt x="102" y="127"/>
                      <a:pt x="103" y="126"/>
                      <a:pt x="104" y="125"/>
                    </a:cubicBezTo>
                    <a:cubicBezTo>
                      <a:pt x="104" y="124"/>
                      <a:pt x="105" y="124"/>
                      <a:pt x="107" y="124"/>
                    </a:cubicBezTo>
                    <a:cubicBezTo>
                      <a:pt x="107" y="124"/>
                      <a:pt x="107" y="124"/>
                      <a:pt x="107" y="124"/>
                    </a:cubicBezTo>
                    <a:cubicBezTo>
                      <a:pt x="107" y="124"/>
                      <a:pt x="107" y="124"/>
                      <a:pt x="107" y="124"/>
                    </a:cubicBezTo>
                    <a:cubicBezTo>
                      <a:pt x="107" y="124"/>
                      <a:pt x="108" y="124"/>
                      <a:pt x="108" y="124"/>
                    </a:cubicBezTo>
                    <a:close/>
                  </a:path>
                </a:pathLst>
              </a:custGeom>
              <a:solidFill>
                <a:srgbClr val="5F6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nvGrpSpPr>
            <p:cNvPr id="23" name="Group 31"/>
            <p:cNvGrpSpPr/>
            <p:nvPr/>
          </p:nvGrpSpPr>
          <p:grpSpPr>
            <a:xfrm>
              <a:off x="10419910" y="5710944"/>
              <a:ext cx="481740" cy="483412"/>
              <a:chOff x="9261299" y="5404429"/>
              <a:chExt cx="481740" cy="483412"/>
            </a:xfrm>
          </p:grpSpPr>
          <p:sp>
            <p:nvSpPr>
              <p:cNvPr id="32" name="Oval 31"/>
              <p:cNvSpPr/>
              <p:nvPr/>
            </p:nvSpPr>
            <p:spPr>
              <a:xfrm>
                <a:off x="9261299" y="5404429"/>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grpSp>
            <p:nvGrpSpPr>
              <p:cNvPr id="33" name="Group 33"/>
              <p:cNvGrpSpPr/>
              <p:nvPr/>
            </p:nvGrpSpPr>
            <p:grpSpPr>
              <a:xfrm>
                <a:off x="9336924" y="5446741"/>
                <a:ext cx="337059" cy="391831"/>
                <a:chOff x="7208838" y="7242175"/>
                <a:chExt cx="635000" cy="738188"/>
              </a:xfrm>
            </p:grpSpPr>
            <p:sp>
              <p:nvSpPr>
                <p:cNvPr id="34" name="Freeform 18"/>
                <p:cNvSpPr>
                  <a:spLocks noEditPoints="1"/>
                </p:cNvSpPr>
                <p:nvPr/>
              </p:nvSpPr>
              <p:spPr bwMode="auto">
                <a:xfrm>
                  <a:off x="7231063" y="7305675"/>
                  <a:ext cx="590550" cy="598488"/>
                </a:xfrm>
                <a:custGeom>
                  <a:avLst/>
                  <a:gdLst>
                    <a:gd name="T0" fmla="*/ 74 w 157"/>
                    <a:gd name="T1" fmla="*/ 135 h 157"/>
                    <a:gd name="T2" fmla="*/ 33 w 157"/>
                    <a:gd name="T3" fmla="*/ 112 h 157"/>
                    <a:gd name="T4" fmla="*/ 23 w 157"/>
                    <a:gd name="T5" fmla="*/ 134 h 157"/>
                    <a:gd name="T6" fmla="*/ 140 w 157"/>
                    <a:gd name="T7" fmla="*/ 128 h 157"/>
                    <a:gd name="T8" fmla="*/ 119 w 157"/>
                    <a:gd name="T9" fmla="*/ 119 h 157"/>
                    <a:gd name="T10" fmla="*/ 83 w 157"/>
                    <a:gd name="T11" fmla="*/ 157 h 157"/>
                    <a:gd name="T12" fmla="*/ 140 w 157"/>
                    <a:gd name="T13" fmla="*/ 128 h 157"/>
                    <a:gd name="T14" fmla="*/ 136 w 157"/>
                    <a:gd name="T15" fmla="*/ 79 h 157"/>
                    <a:gd name="T16" fmla="*/ 145 w 157"/>
                    <a:gd name="T17" fmla="*/ 121 h 157"/>
                    <a:gd name="T18" fmla="*/ 150 w 157"/>
                    <a:gd name="T19" fmla="*/ 45 h 157"/>
                    <a:gd name="T20" fmla="*/ 83 w 157"/>
                    <a:gd name="T21" fmla="*/ 0 h 157"/>
                    <a:gd name="T22" fmla="*/ 119 w 157"/>
                    <a:gd name="T23" fmla="*/ 38 h 157"/>
                    <a:gd name="T24" fmla="*/ 145 w 157"/>
                    <a:gd name="T25" fmla="*/ 37 h 157"/>
                    <a:gd name="T26" fmla="*/ 83 w 157"/>
                    <a:gd name="T27" fmla="*/ 0 h 157"/>
                    <a:gd name="T28" fmla="*/ 28 w 157"/>
                    <a:gd name="T29" fmla="*/ 52 h 157"/>
                    <a:gd name="T30" fmla="*/ 0 w 157"/>
                    <a:gd name="T31" fmla="*/ 79 h 157"/>
                    <a:gd name="T32" fmla="*/ 28 w 157"/>
                    <a:gd name="T33" fmla="*/ 105 h 157"/>
                    <a:gd name="T34" fmla="*/ 23 w 157"/>
                    <a:gd name="T35" fmla="*/ 23 h 157"/>
                    <a:gd name="T36" fmla="*/ 33 w 157"/>
                    <a:gd name="T37" fmla="*/ 44 h 157"/>
                    <a:gd name="T38" fmla="*/ 74 w 157"/>
                    <a:gd name="T39" fmla="*/ 22 h 157"/>
                    <a:gd name="T40" fmla="*/ 23 w 157"/>
                    <a:gd name="T41" fmla="*/ 23 h 157"/>
                    <a:gd name="T42" fmla="*/ 79 w 157"/>
                    <a:gd name="T43" fmla="*/ 31 h 157"/>
                    <a:gd name="T44" fmla="*/ 45 w 157"/>
                    <a:gd name="T45" fmla="*/ 45 h 157"/>
                    <a:gd name="T46" fmla="*/ 38 w 157"/>
                    <a:gd name="T47" fmla="*/ 53 h 157"/>
                    <a:gd name="T48" fmla="*/ 38 w 157"/>
                    <a:gd name="T49" fmla="*/ 104 h 157"/>
                    <a:gd name="T50" fmla="*/ 38 w 157"/>
                    <a:gd name="T51" fmla="*/ 104 h 157"/>
                    <a:gd name="T52" fmla="*/ 78 w 157"/>
                    <a:gd name="T53" fmla="*/ 127 h 157"/>
                    <a:gd name="T54" fmla="*/ 79 w 157"/>
                    <a:gd name="T55" fmla="*/ 127 h 157"/>
                    <a:gd name="T56" fmla="*/ 118 w 157"/>
                    <a:gd name="T57" fmla="*/ 107 h 157"/>
                    <a:gd name="T58" fmla="*/ 118 w 157"/>
                    <a:gd name="T59" fmla="*/ 107 h 157"/>
                    <a:gd name="T60" fmla="*/ 121 w 157"/>
                    <a:gd name="T61" fmla="*/ 56 h 157"/>
                    <a:gd name="T62" fmla="*/ 121 w 157"/>
                    <a:gd name="T63" fmla="*/ 56 h 157"/>
                    <a:gd name="T64" fmla="*/ 79 w 157"/>
                    <a:gd name="T65" fmla="*/ 31 h 157"/>
                    <a:gd name="T66" fmla="*/ 70 w 157"/>
                    <a:gd name="T67" fmla="*/ 55 h 157"/>
                    <a:gd name="T68" fmla="*/ 87 w 157"/>
                    <a:gd name="T69" fmla="*/ 55 h 157"/>
                    <a:gd name="T70" fmla="*/ 87 w 157"/>
                    <a:gd name="T71" fmla="*/ 72 h 157"/>
                    <a:gd name="T72" fmla="*/ 98 w 157"/>
                    <a:gd name="T73" fmla="*/ 109 h 157"/>
                    <a:gd name="T74" fmla="*/ 71 w 157"/>
                    <a:gd name="T75" fmla="*/ 73 h 157"/>
                    <a:gd name="T76" fmla="*/ 67 w 157"/>
                    <a:gd name="T77"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57">
                      <a:moveTo>
                        <a:pt x="74" y="157"/>
                      </a:moveTo>
                      <a:cubicBezTo>
                        <a:pt x="74" y="135"/>
                        <a:pt x="74" y="135"/>
                        <a:pt x="74" y="135"/>
                      </a:cubicBezTo>
                      <a:cubicBezTo>
                        <a:pt x="60" y="134"/>
                        <a:pt x="48" y="129"/>
                        <a:pt x="38" y="119"/>
                      </a:cubicBezTo>
                      <a:cubicBezTo>
                        <a:pt x="36" y="117"/>
                        <a:pt x="34" y="114"/>
                        <a:pt x="33" y="112"/>
                      </a:cubicBezTo>
                      <a:cubicBezTo>
                        <a:pt x="14" y="123"/>
                        <a:pt x="14" y="123"/>
                        <a:pt x="14" y="123"/>
                      </a:cubicBezTo>
                      <a:cubicBezTo>
                        <a:pt x="17" y="127"/>
                        <a:pt x="20" y="131"/>
                        <a:pt x="23" y="134"/>
                      </a:cubicBezTo>
                      <a:cubicBezTo>
                        <a:pt x="38" y="148"/>
                        <a:pt x="54" y="156"/>
                        <a:pt x="74" y="157"/>
                      </a:cubicBezTo>
                      <a:moveTo>
                        <a:pt x="140" y="128"/>
                      </a:moveTo>
                      <a:cubicBezTo>
                        <a:pt x="122" y="116"/>
                        <a:pt x="122" y="116"/>
                        <a:pt x="122" y="116"/>
                      </a:cubicBezTo>
                      <a:cubicBezTo>
                        <a:pt x="121" y="117"/>
                        <a:pt x="120" y="118"/>
                        <a:pt x="119" y="119"/>
                      </a:cubicBezTo>
                      <a:cubicBezTo>
                        <a:pt x="109" y="129"/>
                        <a:pt x="97" y="134"/>
                        <a:pt x="83" y="135"/>
                      </a:cubicBezTo>
                      <a:cubicBezTo>
                        <a:pt x="83" y="157"/>
                        <a:pt x="83" y="157"/>
                        <a:pt x="83" y="157"/>
                      </a:cubicBezTo>
                      <a:cubicBezTo>
                        <a:pt x="103" y="156"/>
                        <a:pt x="120" y="148"/>
                        <a:pt x="134" y="134"/>
                      </a:cubicBezTo>
                      <a:cubicBezTo>
                        <a:pt x="136" y="132"/>
                        <a:pt x="138" y="130"/>
                        <a:pt x="140" y="128"/>
                      </a:cubicBezTo>
                      <a:moveTo>
                        <a:pt x="131" y="55"/>
                      </a:moveTo>
                      <a:cubicBezTo>
                        <a:pt x="134" y="62"/>
                        <a:pt x="136" y="70"/>
                        <a:pt x="136" y="79"/>
                      </a:cubicBezTo>
                      <a:cubicBezTo>
                        <a:pt x="136" y="90"/>
                        <a:pt x="133" y="100"/>
                        <a:pt x="127" y="108"/>
                      </a:cubicBezTo>
                      <a:cubicBezTo>
                        <a:pt x="145" y="121"/>
                        <a:pt x="145" y="121"/>
                        <a:pt x="145" y="121"/>
                      </a:cubicBezTo>
                      <a:cubicBezTo>
                        <a:pt x="153" y="108"/>
                        <a:pt x="157" y="94"/>
                        <a:pt x="157" y="79"/>
                      </a:cubicBezTo>
                      <a:cubicBezTo>
                        <a:pt x="157" y="66"/>
                        <a:pt x="155" y="55"/>
                        <a:pt x="150" y="45"/>
                      </a:cubicBezTo>
                      <a:cubicBezTo>
                        <a:pt x="131" y="55"/>
                        <a:pt x="131" y="55"/>
                        <a:pt x="131" y="55"/>
                      </a:cubicBezTo>
                      <a:moveTo>
                        <a:pt x="83" y="0"/>
                      </a:moveTo>
                      <a:cubicBezTo>
                        <a:pt x="83" y="22"/>
                        <a:pt x="83" y="22"/>
                        <a:pt x="83" y="22"/>
                      </a:cubicBezTo>
                      <a:cubicBezTo>
                        <a:pt x="97" y="23"/>
                        <a:pt x="109" y="28"/>
                        <a:pt x="119" y="38"/>
                      </a:cubicBezTo>
                      <a:cubicBezTo>
                        <a:pt x="122" y="41"/>
                        <a:pt x="125" y="44"/>
                        <a:pt x="127" y="48"/>
                      </a:cubicBezTo>
                      <a:cubicBezTo>
                        <a:pt x="145" y="37"/>
                        <a:pt x="145" y="37"/>
                        <a:pt x="145" y="37"/>
                      </a:cubicBezTo>
                      <a:cubicBezTo>
                        <a:pt x="142" y="32"/>
                        <a:pt x="139" y="27"/>
                        <a:pt x="134" y="23"/>
                      </a:cubicBezTo>
                      <a:cubicBezTo>
                        <a:pt x="120" y="9"/>
                        <a:pt x="103" y="1"/>
                        <a:pt x="83" y="0"/>
                      </a:cubicBezTo>
                      <a:moveTo>
                        <a:pt x="22" y="79"/>
                      </a:moveTo>
                      <a:cubicBezTo>
                        <a:pt x="22" y="69"/>
                        <a:pt x="24" y="60"/>
                        <a:pt x="28" y="52"/>
                      </a:cubicBezTo>
                      <a:cubicBezTo>
                        <a:pt x="10" y="40"/>
                        <a:pt x="10" y="40"/>
                        <a:pt x="10" y="40"/>
                      </a:cubicBezTo>
                      <a:cubicBezTo>
                        <a:pt x="4" y="51"/>
                        <a:pt x="0" y="64"/>
                        <a:pt x="0" y="79"/>
                      </a:cubicBezTo>
                      <a:cubicBezTo>
                        <a:pt x="0" y="92"/>
                        <a:pt x="3" y="104"/>
                        <a:pt x="9" y="115"/>
                      </a:cubicBezTo>
                      <a:cubicBezTo>
                        <a:pt x="28" y="105"/>
                        <a:pt x="28" y="105"/>
                        <a:pt x="28" y="105"/>
                      </a:cubicBezTo>
                      <a:cubicBezTo>
                        <a:pt x="24" y="97"/>
                        <a:pt x="22" y="88"/>
                        <a:pt x="22" y="79"/>
                      </a:cubicBezTo>
                      <a:moveTo>
                        <a:pt x="23" y="23"/>
                      </a:moveTo>
                      <a:cubicBezTo>
                        <a:pt x="20" y="26"/>
                        <a:pt x="18" y="29"/>
                        <a:pt x="15" y="32"/>
                      </a:cubicBezTo>
                      <a:cubicBezTo>
                        <a:pt x="33" y="44"/>
                        <a:pt x="33" y="44"/>
                        <a:pt x="33" y="44"/>
                      </a:cubicBezTo>
                      <a:cubicBezTo>
                        <a:pt x="35" y="42"/>
                        <a:pt x="36" y="40"/>
                        <a:pt x="38" y="38"/>
                      </a:cubicBezTo>
                      <a:cubicBezTo>
                        <a:pt x="48" y="28"/>
                        <a:pt x="60" y="23"/>
                        <a:pt x="74" y="22"/>
                      </a:cubicBezTo>
                      <a:cubicBezTo>
                        <a:pt x="74" y="0"/>
                        <a:pt x="74" y="0"/>
                        <a:pt x="74" y="0"/>
                      </a:cubicBezTo>
                      <a:cubicBezTo>
                        <a:pt x="54" y="1"/>
                        <a:pt x="38" y="9"/>
                        <a:pt x="23" y="23"/>
                      </a:cubicBezTo>
                      <a:moveTo>
                        <a:pt x="79" y="31"/>
                      </a:moveTo>
                      <a:cubicBezTo>
                        <a:pt x="79" y="31"/>
                        <a:pt x="79" y="31"/>
                        <a:pt x="79" y="31"/>
                      </a:cubicBezTo>
                      <a:cubicBezTo>
                        <a:pt x="78" y="31"/>
                        <a:pt x="78" y="31"/>
                        <a:pt x="78" y="31"/>
                      </a:cubicBezTo>
                      <a:cubicBezTo>
                        <a:pt x="65" y="31"/>
                        <a:pt x="54" y="35"/>
                        <a:pt x="45" y="45"/>
                      </a:cubicBezTo>
                      <a:cubicBezTo>
                        <a:pt x="42" y="47"/>
                        <a:pt x="40" y="50"/>
                        <a:pt x="38" y="53"/>
                      </a:cubicBezTo>
                      <a:cubicBezTo>
                        <a:pt x="38" y="53"/>
                        <a:pt x="38" y="53"/>
                        <a:pt x="38" y="53"/>
                      </a:cubicBezTo>
                      <a:cubicBezTo>
                        <a:pt x="33" y="60"/>
                        <a:pt x="31" y="69"/>
                        <a:pt x="31" y="79"/>
                      </a:cubicBezTo>
                      <a:cubicBezTo>
                        <a:pt x="31" y="88"/>
                        <a:pt x="33" y="96"/>
                        <a:pt x="38" y="104"/>
                      </a:cubicBezTo>
                      <a:cubicBezTo>
                        <a:pt x="38" y="104"/>
                        <a:pt x="38" y="104"/>
                        <a:pt x="38" y="104"/>
                      </a:cubicBezTo>
                      <a:cubicBezTo>
                        <a:pt x="38" y="104"/>
                        <a:pt x="38" y="104"/>
                        <a:pt x="38" y="104"/>
                      </a:cubicBezTo>
                      <a:cubicBezTo>
                        <a:pt x="40" y="107"/>
                        <a:pt x="42" y="110"/>
                        <a:pt x="45" y="112"/>
                      </a:cubicBezTo>
                      <a:cubicBezTo>
                        <a:pt x="54" y="122"/>
                        <a:pt x="65" y="127"/>
                        <a:pt x="78" y="127"/>
                      </a:cubicBezTo>
                      <a:cubicBezTo>
                        <a:pt x="79" y="127"/>
                        <a:pt x="79" y="127"/>
                        <a:pt x="79" y="127"/>
                      </a:cubicBezTo>
                      <a:cubicBezTo>
                        <a:pt x="79" y="127"/>
                        <a:pt x="79" y="127"/>
                        <a:pt x="79" y="127"/>
                      </a:cubicBezTo>
                      <a:cubicBezTo>
                        <a:pt x="92" y="127"/>
                        <a:pt x="103" y="122"/>
                        <a:pt x="113" y="112"/>
                      </a:cubicBezTo>
                      <a:cubicBezTo>
                        <a:pt x="114" y="111"/>
                        <a:pt x="116" y="109"/>
                        <a:pt x="118" y="107"/>
                      </a:cubicBezTo>
                      <a:cubicBezTo>
                        <a:pt x="118" y="107"/>
                        <a:pt x="118" y="107"/>
                        <a:pt x="118" y="107"/>
                      </a:cubicBezTo>
                      <a:cubicBezTo>
                        <a:pt x="118" y="107"/>
                        <a:pt x="118" y="107"/>
                        <a:pt x="118" y="107"/>
                      </a:cubicBezTo>
                      <a:cubicBezTo>
                        <a:pt x="124" y="99"/>
                        <a:pt x="127" y="89"/>
                        <a:pt x="127" y="79"/>
                      </a:cubicBezTo>
                      <a:cubicBezTo>
                        <a:pt x="127" y="70"/>
                        <a:pt x="125" y="63"/>
                        <a:pt x="121" y="56"/>
                      </a:cubicBezTo>
                      <a:cubicBezTo>
                        <a:pt x="121" y="56"/>
                        <a:pt x="121" y="56"/>
                        <a:pt x="121" y="56"/>
                      </a:cubicBezTo>
                      <a:cubicBezTo>
                        <a:pt x="121" y="56"/>
                        <a:pt x="121" y="56"/>
                        <a:pt x="121" y="56"/>
                      </a:cubicBezTo>
                      <a:cubicBezTo>
                        <a:pt x="119" y="52"/>
                        <a:pt x="116" y="48"/>
                        <a:pt x="113" y="45"/>
                      </a:cubicBezTo>
                      <a:cubicBezTo>
                        <a:pt x="103" y="35"/>
                        <a:pt x="92" y="31"/>
                        <a:pt x="79" y="31"/>
                      </a:cubicBezTo>
                      <a:moveTo>
                        <a:pt x="67" y="64"/>
                      </a:moveTo>
                      <a:cubicBezTo>
                        <a:pt x="67" y="60"/>
                        <a:pt x="68" y="58"/>
                        <a:pt x="70" y="55"/>
                      </a:cubicBezTo>
                      <a:cubicBezTo>
                        <a:pt x="72" y="53"/>
                        <a:pt x="75" y="52"/>
                        <a:pt x="79" y="52"/>
                      </a:cubicBezTo>
                      <a:cubicBezTo>
                        <a:pt x="82" y="52"/>
                        <a:pt x="85" y="53"/>
                        <a:pt x="87" y="55"/>
                      </a:cubicBezTo>
                      <a:cubicBezTo>
                        <a:pt x="89" y="58"/>
                        <a:pt x="91" y="60"/>
                        <a:pt x="91" y="64"/>
                      </a:cubicBezTo>
                      <a:cubicBezTo>
                        <a:pt x="91" y="67"/>
                        <a:pt x="89" y="70"/>
                        <a:pt x="87" y="72"/>
                      </a:cubicBezTo>
                      <a:cubicBezTo>
                        <a:pt x="87" y="73"/>
                        <a:pt x="86" y="73"/>
                        <a:pt x="86" y="73"/>
                      </a:cubicBezTo>
                      <a:cubicBezTo>
                        <a:pt x="98" y="109"/>
                        <a:pt x="98" y="109"/>
                        <a:pt x="98" y="109"/>
                      </a:cubicBezTo>
                      <a:cubicBezTo>
                        <a:pt x="61" y="109"/>
                        <a:pt x="61" y="109"/>
                        <a:pt x="61" y="109"/>
                      </a:cubicBezTo>
                      <a:cubicBezTo>
                        <a:pt x="71" y="73"/>
                        <a:pt x="71" y="73"/>
                        <a:pt x="71" y="73"/>
                      </a:cubicBezTo>
                      <a:cubicBezTo>
                        <a:pt x="71" y="73"/>
                        <a:pt x="70" y="73"/>
                        <a:pt x="70" y="72"/>
                      </a:cubicBezTo>
                      <a:cubicBezTo>
                        <a:pt x="68" y="70"/>
                        <a:pt x="67" y="67"/>
                        <a:pt x="67" y="6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sp>
              <p:nvSpPr>
                <p:cNvPr id="35" name="Freeform 19"/>
                <p:cNvSpPr>
                  <a:spLocks noEditPoints="1"/>
                </p:cNvSpPr>
                <p:nvPr/>
              </p:nvSpPr>
              <p:spPr bwMode="auto">
                <a:xfrm>
                  <a:off x="7208838" y="7242175"/>
                  <a:ext cx="635000" cy="738188"/>
                </a:xfrm>
                <a:custGeom>
                  <a:avLst/>
                  <a:gdLst>
                    <a:gd name="T0" fmla="*/ 7 w 169"/>
                    <a:gd name="T1" fmla="*/ 41 h 194"/>
                    <a:gd name="T2" fmla="*/ 4 w 169"/>
                    <a:gd name="T3" fmla="*/ 46 h 194"/>
                    <a:gd name="T4" fmla="*/ 16 w 169"/>
                    <a:gd name="T5" fmla="*/ 57 h 194"/>
                    <a:gd name="T6" fmla="*/ 28 w 169"/>
                    <a:gd name="T7" fmla="*/ 96 h 194"/>
                    <a:gd name="T8" fmla="*/ 15 w 169"/>
                    <a:gd name="T9" fmla="*/ 132 h 194"/>
                    <a:gd name="T10" fmla="*/ 0 w 169"/>
                    <a:gd name="T11" fmla="*/ 143 h 194"/>
                    <a:gd name="T12" fmla="*/ 3 w 169"/>
                    <a:gd name="T13" fmla="*/ 148 h 194"/>
                    <a:gd name="T14" fmla="*/ 20 w 169"/>
                    <a:gd name="T15" fmla="*/ 140 h 194"/>
                    <a:gd name="T16" fmla="*/ 44 w 169"/>
                    <a:gd name="T17" fmla="*/ 136 h 194"/>
                    <a:gd name="T18" fmla="*/ 80 w 169"/>
                    <a:gd name="T19" fmla="*/ 174 h 194"/>
                    <a:gd name="T20" fmla="*/ 81 w 169"/>
                    <a:gd name="T21" fmla="*/ 193 h 194"/>
                    <a:gd name="T22" fmla="*/ 88 w 169"/>
                    <a:gd name="T23" fmla="*/ 193 h 194"/>
                    <a:gd name="T24" fmla="*/ 89 w 169"/>
                    <a:gd name="T25" fmla="*/ 174 h 194"/>
                    <a:gd name="T26" fmla="*/ 125 w 169"/>
                    <a:gd name="T27" fmla="*/ 136 h 194"/>
                    <a:gd name="T28" fmla="*/ 146 w 169"/>
                    <a:gd name="T29" fmla="*/ 145 h 194"/>
                    <a:gd name="T30" fmla="*/ 162 w 169"/>
                    <a:gd name="T31" fmla="*/ 154 h 194"/>
                    <a:gd name="T32" fmla="*/ 165 w 169"/>
                    <a:gd name="T33" fmla="*/ 149 h 194"/>
                    <a:gd name="T34" fmla="*/ 151 w 169"/>
                    <a:gd name="T35" fmla="*/ 138 h 194"/>
                    <a:gd name="T36" fmla="*/ 142 w 169"/>
                    <a:gd name="T37" fmla="*/ 96 h 194"/>
                    <a:gd name="T38" fmla="*/ 156 w 169"/>
                    <a:gd name="T39" fmla="*/ 62 h 194"/>
                    <a:gd name="T40" fmla="*/ 169 w 169"/>
                    <a:gd name="T41" fmla="*/ 52 h 194"/>
                    <a:gd name="T42" fmla="*/ 166 w 169"/>
                    <a:gd name="T43" fmla="*/ 47 h 194"/>
                    <a:gd name="T44" fmla="*/ 151 w 169"/>
                    <a:gd name="T45" fmla="*/ 54 h 194"/>
                    <a:gd name="T46" fmla="*/ 125 w 169"/>
                    <a:gd name="T47" fmla="*/ 55 h 194"/>
                    <a:gd name="T48" fmla="*/ 89 w 169"/>
                    <a:gd name="T49" fmla="*/ 17 h 194"/>
                    <a:gd name="T50" fmla="*/ 88 w 169"/>
                    <a:gd name="T51" fmla="*/ 2 h 194"/>
                    <a:gd name="T52" fmla="*/ 81 w 169"/>
                    <a:gd name="T53" fmla="*/ 2 h 194"/>
                    <a:gd name="T54" fmla="*/ 80 w 169"/>
                    <a:gd name="T55" fmla="*/ 17 h 194"/>
                    <a:gd name="T56" fmla="*/ 44 w 169"/>
                    <a:gd name="T57" fmla="*/ 55 h 194"/>
                    <a:gd name="T58" fmla="*/ 21 w 169"/>
                    <a:gd name="T59" fmla="*/ 49 h 194"/>
                    <a:gd name="T60" fmla="*/ 85 w 169"/>
                    <a:gd name="T61" fmla="*/ 48 h 194"/>
                    <a:gd name="T62" fmla="*/ 119 w 169"/>
                    <a:gd name="T63" fmla="*/ 62 h 194"/>
                    <a:gd name="T64" fmla="*/ 127 w 169"/>
                    <a:gd name="T65" fmla="*/ 73 h 194"/>
                    <a:gd name="T66" fmla="*/ 133 w 169"/>
                    <a:gd name="T67" fmla="*/ 96 h 194"/>
                    <a:gd name="T68" fmla="*/ 124 w 169"/>
                    <a:gd name="T69" fmla="*/ 124 h 194"/>
                    <a:gd name="T70" fmla="*/ 119 w 169"/>
                    <a:gd name="T71" fmla="*/ 129 h 194"/>
                    <a:gd name="T72" fmla="*/ 85 w 169"/>
                    <a:gd name="T73" fmla="*/ 144 h 194"/>
                    <a:gd name="T74" fmla="*/ 51 w 169"/>
                    <a:gd name="T75" fmla="*/ 129 h 194"/>
                    <a:gd name="T76" fmla="*/ 44 w 169"/>
                    <a:gd name="T77" fmla="*/ 121 h 194"/>
                    <a:gd name="T78" fmla="*/ 37 w 169"/>
                    <a:gd name="T79" fmla="*/ 96 h 194"/>
                    <a:gd name="T80" fmla="*/ 44 w 169"/>
                    <a:gd name="T81" fmla="*/ 70 h 194"/>
                    <a:gd name="T82" fmla="*/ 84 w 169"/>
                    <a:gd name="T83" fmla="*/ 48 h 194"/>
                    <a:gd name="T84" fmla="*/ 76 w 169"/>
                    <a:gd name="T85" fmla="*/ 72 h 194"/>
                    <a:gd name="T86" fmla="*/ 76 w 169"/>
                    <a:gd name="T87" fmla="*/ 89 h 194"/>
                    <a:gd name="T88" fmla="*/ 67 w 169"/>
                    <a:gd name="T89" fmla="*/ 126 h 194"/>
                    <a:gd name="T90" fmla="*/ 92 w 169"/>
                    <a:gd name="T91" fmla="*/ 90 h 194"/>
                    <a:gd name="T92" fmla="*/ 97 w 169"/>
                    <a:gd name="T93" fmla="*/ 81 h 194"/>
                    <a:gd name="T94" fmla="*/ 85 w 169"/>
                    <a:gd name="T95" fmla="*/ 6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194">
                      <a:moveTo>
                        <a:pt x="10" y="42"/>
                      </a:moveTo>
                      <a:cubicBezTo>
                        <a:pt x="9" y="41"/>
                        <a:pt x="8" y="41"/>
                        <a:pt x="7" y="41"/>
                      </a:cubicBezTo>
                      <a:cubicBezTo>
                        <a:pt x="6" y="41"/>
                        <a:pt x="5" y="42"/>
                        <a:pt x="4" y="43"/>
                      </a:cubicBezTo>
                      <a:cubicBezTo>
                        <a:pt x="4" y="44"/>
                        <a:pt x="3" y="45"/>
                        <a:pt x="4" y="46"/>
                      </a:cubicBezTo>
                      <a:cubicBezTo>
                        <a:pt x="4" y="48"/>
                        <a:pt x="4" y="49"/>
                        <a:pt x="5" y="49"/>
                      </a:cubicBezTo>
                      <a:cubicBezTo>
                        <a:pt x="16" y="57"/>
                        <a:pt x="16" y="57"/>
                        <a:pt x="16" y="57"/>
                      </a:cubicBezTo>
                      <a:cubicBezTo>
                        <a:pt x="34" y="69"/>
                        <a:pt x="34" y="69"/>
                        <a:pt x="34" y="69"/>
                      </a:cubicBezTo>
                      <a:cubicBezTo>
                        <a:pt x="30" y="77"/>
                        <a:pt x="28" y="86"/>
                        <a:pt x="28" y="96"/>
                      </a:cubicBezTo>
                      <a:cubicBezTo>
                        <a:pt x="28" y="105"/>
                        <a:pt x="30" y="114"/>
                        <a:pt x="34" y="122"/>
                      </a:cubicBezTo>
                      <a:cubicBezTo>
                        <a:pt x="15" y="132"/>
                        <a:pt x="15" y="132"/>
                        <a:pt x="15" y="132"/>
                      </a:cubicBezTo>
                      <a:cubicBezTo>
                        <a:pt x="2" y="140"/>
                        <a:pt x="2" y="140"/>
                        <a:pt x="2" y="140"/>
                      </a:cubicBezTo>
                      <a:cubicBezTo>
                        <a:pt x="1" y="140"/>
                        <a:pt x="0" y="141"/>
                        <a:pt x="0" y="143"/>
                      </a:cubicBezTo>
                      <a:cubicBezTo>
                        <a:pt x="0" y="144"/>
                        <a:pt x="0" y="145"/>
                        <a:pt x="0" y="146"/>
                      </a:cubicBezTo>
                      <a:cubicBezTo>
                        <a:pt x="1" y="147"/>
                        <a:pt x="2" y="148"/>
                        <a:pt x="3" y="148"/>
                      </a:cubicBezTo>
                      <a:cubicBezTo>
                        <a:pt x="4" y="148"/>
                        <a:pt x="6" y="148"/>
                        <a:pt x="7" y="148"/>
                      </a:cubicBezTo>
                      <a:cubicBezTo>
                        <a:pt x="20" y="140"/>
                        <a:pt x="20" y="140"/>
                        <a:pt x="20" y="140"/>
                      </a:cubicBezTo>
                      <a:cubicBezTo>
                        <a:pt x="39" y="129"/>
                        <a:pt x="39" y="129"/>
                        <a:pt x="39" y="129"/>
                      </a:cubicBezTo>
                      <a:cubicBezTo>
                        <a:pt x="40" y="131"/>
                        <a:pt x="42" y="134"/>
                        <a:pt x="44" y="136"/>
                      </a:cubicBezTo>
                      <a:cubicBezTo>
                        <a:pt x="54" y="146"/>
                        <a:pt x="66" y="151"/>
                        <a:pt x="80" y="152"/>
                      </a:cubicBezTo>
                      <a:cubicBezTo>
                        <a:pt x="80" y="174"/>
                        <a:pt x="80" y="174"/>
                        <a:pt x="80" y="174"/>
                      </a:cubicBezTo>
                      <a:cubicBezTo>
                        <a:pt x="80" y="190"/>
                        <a:pt x="80" y="190"/>
                        <a:pt x="80" y="190"/>
                      </a:cubicBezTo>
                      <a:cubicBezTo>
                        <a:pt x="80" y="191"/>
                        <a:pt x="81" y="192"/>
                        <a:pt x="81" y="193"/>
                      </a:cubicBezTo>
                      <a:cubicBezTo>
                        <a:pt x="82" y="194"/>
                        <a:pt x="83" y="194"/>
                        <a:pt x="85" y="194"/>
                      </a:cubicBezTo>
                      <a:cubicBezTo>
                        <a:pt x="86" y="194"/>
                        <a:pt x="87" y="194"/>
                        <a:pt x="88" y="193"/>
                      </a:cubicBezTo>
                      <a:cubicBezTo>
                        <a:pt x="89" y="192"/>
                        <a:pt x="89" y="191"/>
                        <a:pt x="89" y="190"/>
                      </a:cubicBezTo>
                      <a:cubicBezTo>
                        <a:pt x="89" y="174"/>
                        <a:pt x="89" y="174"/>
                        <a:pt x="89" y="174"/>
                      </a:cubicBezTo>
                      <a:cubicBezTo>
                        <a:pt x="89" y="152"/>
                        <a:pt x="89" y="152"/>
                        <a:pt x="89" y="152"/>
                      </a:cubicBezTo>
                      <a:cubicBezTo>
                        <a:pt x="103" y="151"/>
                        <a:pt x="115" y="146"/>
                        <a:pt x="125" y="136"/>
                      </a:cubicBezTo>
                      <a:cubicBezTo>
                        <a:pt x="126" y="135"/>
                        <a:pt x="127" y="134"/>
                        <a:pt x="128" y="133"/>
                      </a:cubicBezTo>
                      <a:cubicBezTo>
                        <a:pt x="146" y="145"/>
                        <a:pt x="146" y="145"/>
                        <a:pt x="146" y="145"/>
                      </a:cubicBezTo>
                      <a:cubicBezTo>
                        <a:pt x="159" y="153"/>
                        <a:pt x="159" y="153"/>
                        <a:pt x="159" y="153"/>
                      </a:cubicBezTo>
                      <a:cubicBezTo>
                        <a:pt x="160" y="154"/>
                        <a:pt x="161" y="154"/>
                        <a:pt x="162" y="154"/>
                      </a:cubicBezTo>
                      <a:cubicBezTo>
                        <a:pt x="163" y="154"/>
                        <a:pt x="164" y="153"/>
                        <a:pt x="165" y="152"/>
                      </a:cubicBezTo>
                      <a:cubicBezTo>
                        <a:pt x="165" y="151"/>
                        <a:pt x="166" y="150"/>
                        <a:pt x="165" y="149"/>
                      </a:cubicBezTo>
                      <a:cubicBezTo>
                        <a:pt x="165" y="147"/>
                        <a:pt x="165" y="147"/>
                        <a:pt x="164" y="146"/>
                      </a:cubicBezTo>
                      <a:cubicBezTo>
                        <a:pt x="151" y="138"/>
                        <a:pt x="151" y="138"/>
                        <a:pt x="151" y="138"/>
                      </a:cubicBezTo>
                      <a:cubicBezTo>
                        <a:pt x="133" y="125"/>
                        <a:pt x="133" y="125"/>
                        <a:pt x="133" y="125"/>
                      </a:cubicBezTo>
                      <a:cubicBezTo>
                        <a:pt x="139" y="117"/>
                        <a:pt x="142" y="107"/>
                        <a:pt x="142" y="96"/>
                      </a:cubicBezTo>
                      <a:cubicBezTo>
                        <a:pt x="142" y="87"/>
                        <a:pt x="140" y="79"/>
                        <a:pt x="137" y="72"/>
                      </a:cubicBezTo>
                      <a:cubicBezTo>
                        <a:pt x="156" y="62"/>
                        <a:pt x="156" y="62"/>
                        <a:pt x="156" y="62"/>
                      </a:cubicBezTo>
                      <a:cubicBezTo>
                        <a:pt x="167" y="55"/>
                        <a:pt x="167" y="55"/>
                        <a:pt x="167" y="55"/>
                      </a:cubicBezTo>
                      <a:cubicBezTo>
                        <a:pt x="168" y="54"/>
                        <a:pt x="169" y="54"/>
                        <a:pt x="169" y="52"/>
                      </a:cubicBezTo>
                      <a:cubicBezTo>
                        <a:pt x="169" y="51"/>
                        <a:pt x="169" y="50"/>
                        <a:pt x="169" y="49"/>
                      </a:cubicBezTo>
                      <a:cubicBezTo>
                        <a:pt x="168" y="48"/>
                        <a:pt x="167" y="47"/>
                        <a:pt x="166" y="47"/>
                      </a:cubicBezTo>
                      <a:cubicBezTo>
                        <a:pt x="165" y="47"/>
                        <a:pt x="164" y="47"/>
                        <a:pt x="162" y="47"/>
                      </a:cubicBezTo>
                      <a:cubicBezTo>
                        <a:pt x="151" y="54"/>
                        <a:pt x="151" y="54"/>
                        <a:pt x="151" y="54"/>
                      </a:cubicBezTo>
                      <a:cubicBezTo>
                        <a:pt x="133" y="65"/>
                        <a:pt x="133" y="65"/>
                        <a:pt x="133" y="65"/>
                      </a:cubicBezTo>
                      <a:cubicBezTo>
                        <a:pt x="131" y="61"/>
                        <a:pt x="128" y="58"/>
                        <a:pt x="125" y="55"/>
                      </a:cubicBezTo>
                      <a:cubicBezTo>
                        <a:pt x="115" y="45"/>
                        <a:pt x="103" y="40"/>
                        <a:pt x="89" y="39"/>
                      </a:cubicBezTo>
                      <a:cubicBezTo>
                        <a:pt x="89" y="17"/>
                        <a:pt x="89" y="17"/>
                        <a:pt x="89" y="17"/>
                      </a:cubicBezTo>
                      <a:cubicBezTo>
                        <a:pt x="89" y="5"/>
                        <a:pt x="89" y="5"/>
                        <a:pt x="89" y="5"/>
                      </a:cubicBezTo>
                      <a:cubicBezTo>
                        <a:pt x="89" y="4"/>
                        <a:pt x="89" y="3"/>
                        <a:pt x="88" y="2"/>
                      </a:cubicBezTo>
                      <a:cubicBezTo>
                        <a:pt x="87" y="1"/>
                        <a:pt x="86" y="0"/>
                        <a:pt x="85" y="0"/>
                      </a:cubicBezTo>
                      <a:cubicBezTo>
                        <a:pt x="83" y="0"/>
                        <a:pt x="82" y="1"/>
                        <a:pt x="81" y="2"/>
                      </a:cubicBezTo>
                      <a:cubicBezTo>
                        <a:pt x="81" y="3"/>
                        <a:pt x="80" y="4"/>
                        <a:pt x="80" y="5"/>
                      </a:cubicBezTo>
                      <a:cubicBezTo>
                        <a:pt x="80" y="17"/>
                        <a:pt x="80" y="17"/>
                        <a:pt x="80" y="17"/>
                      </a:cubicBezTo>
                      <a:cubicBezTo>
                        <a:pt x="80" y="39"/>
                        <a:pt x="80" y="39"/>
                        <a:pt x="80" y="39"/>
                      </a:cubicBezTo>
                      <a:cubicBezTo>
                        <a:pt x="66" y="40"/>
                        <a:pt x="54" y="45"/>
                        <a:pt x="44" y="55"/>
                      </a:cubicBezTo>
                      <a:cubicBezTo>
                        <a:pt x="42" y="57"/>
                        <a:pt x="41" y="59"/>
                        <a:pt x="39" y="61"/>
                      </a:cubicBezTo>
                      <a:cubicBezTo>
                        <a:pt x="21" y="49"/>
                        <a:pt x="21" y="49"/>
                        <a:pt x="21" y="49"/>
                      </a:cubicBezTo>
                      <a:cubicBezTo>
                        <a:pt x="10" y="42"/>
                        <a:pt x="10" y="42"/>
                        <a:pt x="10" y="42"/>
                      </a:cubicBezTo>
                      <a:moveTo>
                        <a:pt x="85" y="48"/>
                      </a:moveTo>
                      <a:cubicBezTo>
                        <a:pt x="85" y="48"/>
                        <a:pt x="85" y="48"/>
                        <a:pt x="85" y="48"/>
                      </a:cubicBezTo>
                      <a:cubicBezTo>
                        <a:pt x="98" y="48"/>
                        <a:pt x="109" y="52"/>
                        <a:pt x="119" y="62"/>
                      </a:cubicBezTo>
                      <a:cubicBezTo>
                        <a:pt x="122" y="65"/>
                        <a:pt x="125" y="69"/>
                        <a:pt x="127" y="73"/>
                      </a:cubicBezTo>
                      <a:cubicBezTo>
                        <a:pt x="127" y="73"/>
                        <a:pt x="127" y="73"/>
                        <a:pt x="127" y="73"/>
                      </a:cubicBezTo>
                      <a:cubicBezTo>
                        <a:pt x="127" y="73"/>
                        <a:pt x="127" y="73"/>
                        <a:pt x="127" y="73"/>
                      </a:cubicBezTo>
                      <a:cubicBezTo>
                        <a:pt x="131" y="80"/>
                        <a:pt x="133" y="87"/>
                        <a:pt x="133" y="96"/>
                      </a:cubicBezTo>
                      <a:cubicBezTo>
                        <a:pt x="133" y="106"/>
                        <a:pt x="130" y="116"/>
                        <a:pt x="124" y="124"/>
                      </a:cubicBezTo>
                      <a:cubicBezTo>
                        <a:pt x="124" y="124"/>
                        <a:pt x="124" y="124"/>
                        <a:pt x="124" y="124"/>
                      </a:cubicBezTo>
                      <a:cubicBezTo>
                        <a:pt x="124" y="124"/>
                        <a:pt x="124" y="124"/>
                        <a:pt x="124" y="124"/>
                      </a:cubicBezTo>
                      <a:cubicBezTo>
                        <a:pt x="122" y="126"/>
                        <a:pt x="120" y="128"/>
                        <a:pt x="119" y="129"/>
                      </a:cubicBezTo>
                      <a:cubicBezTo>
                        <a:pt x="109" y="139"/>
                        <a:pt x="98" y="144"/>
                        <a:pt x="85" y="144"/>
                      </a:cubicBezTo>
                      <a:cubicBezTo>
                        <a:pt x="85" y="144"/>
                        <a:pt x="85" y="144"/>
                        <a:pt x="85" y="144"/>
                      </a:cubicBezTo>
                      <a:cubicBezTo>
                        <a:pt x="84" y="144"/>
                        <a:pt x="84" y="144"/>
                        <a:pt x="84" y="144"/>
                      </a:cubicBezTo>
                      <a:cubicBezTo>
                        <a:pt x="71" y="144"/>
                        <a:pt x="60" y="139"/>
                        <a:pt x="51" y="129"/>
                      </a:cubicBezTo>
                      <a:cubicBezTo>
                        <a:pt x="48" y="127"/>
                        <a:pt x="46" y="124"/>
                        <a:pt x="44" y="121"/>
                      </a:cubicBezTo>
                      <a:cubicBezTo>
                        <a:pt x="44" y="121"/>
                        <a:pt x="44" y="121"/>
                        <a:pt x="44" y="121"/>
                      </a:cubicBezTo>
                      <a:cubicBezTo>
                        <a:pt x="44" y="121"/>
                        <a:pt x="44" y="121"/>
                        <a:pt x="44" y="121"/>
                      </a:cubicBezTo>
                      <a:cubicBezTo>
                        <a:pt x="39" y="113"/>
                        <a:pt x="37" y="105"/>
                        <a:pt x="37" y="96"/>
                      </a:cubicBezTo>
                      <a:cubicBezTo>
                        <a:pt x="37" y="86"/>
                        <a:pt x="39" y="77"/>
                        <a:pt x="44" y="70"/>
                      </a:cubicBezTo>
                      <a:cubicBezTo>
                        <a:pt x="44" y="70"/>
                        <a:pt x="44" y="70"/>
                        <a:pt x="44" y="70"/>
                      </a:cubicBezTo>
                      <a:cubicBezTo>
                        <a:pt x="46" y="67"/>
                        <a:pt x="48" y="64"/>
                        <a:pt x="51" y="62"/>
                      </a:cubicBezTo>
                      <a:cubicBezTo>
                        <a:pt x="60" y="52"/>
                        <a:pt x="71" y="48"/>
                        <a:pt x="84" y="48"/>
                      </a:cubicBezTo>
                      <a:cubicBezTo>
                        <a:pt x="85" y="48"/>
                        <a:pt x="85" y="48"/>
                        <a:pt x="85" y="48"/>
                      </a:cubicBezTo>
                      <a:moveTo>
                        <a:pt x="76" y="72"/>
                      </a:moveTo>
                      <a:cubicBezTo>
                        <a:pt x="74" y="75"/>
                        <a:pt x="73" y="77"/>
                        <a:pt x="73" y="81"/>
                      </a:cubicBezTo>
                      <a:cubicBezTo>
                        <a:pt x="73" y="84"/>
                        <a:pt x="74" y="87"/>
                        <a:pt x="76" y="89"/>
                      </a:cubicBezTo>
                      <a:cubicBezTo>
                        <a:pt x="76" y="90"/>
                        <a:pt x="77" y="90"/>
                        <a:pt x="77" y="90"/>
                      </a:cubicBezTo>
                      <a:cubicBezTo>
                        <a:pt x="67" y="126"/>
                        <a:pt x="67" y="126"/>
                        <a:pt x="67" y="126"/>
                      </a:cubicBezTo>
                      <a:cubicBezTo>
                        <a:pt x="104" y="126"/>
                        <a:pt x="104" y="126"/>
                        <a:pt x="104" y="126"/>
                      </a:cubicBezTo>
                      <a:cubicBezTo>
                        <a:pt x="92" y="90"/>
                        <a:pt x="92" y="90"/>
                        <a:pt x="92" y="90"/>
                      </a:cubicBezTo>
                      <a:cubicBezTo>
                        <a:pt x="92" y="90"/>
                        <a:pt x="93" y="90"/>
                        <a:pt x="93" y="89"/>
                      </a:cubicBezTo>
                      <a:cubicBezTo>
                        <a:pt x="95" y="87"/>
                        <a:pt x="97" y="84"/>
                        <a:pt x="97" y="81"/>
                      </a:cubicBezTo>
                      <a:cubicBezTo>
                        <a:pt x="97" y="77"/>
                        <a:pt x="95" y="75"/>
                        <a:pt x="93" y="72"/>
                      </a:cubicBezTo>
                      <a:cubicBezTo>
                        <a:pt x="91" y="70"/>
                        <a:pt x="88" y="69"/>
                        <a:pt x="85" y="69"/>
                      </a:cubicBezTo>
                      <a:cubicBezTo>
                        <a:pt x="81" y="69"/>
                        <a:pt x="78" y="70"/>
                        <a:pt x="76" y="72"/>
                      </a:cubicBezTo>
                      <a:close/>
                    </a:path>
                  </a:pathLst>
                </a:custGeom>
                <a:solidFill>
                  <a:srgbClr val="5F6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cxnSp>
          <p:nvCxnSpPr>
            <p:cNvPr id="24" name="Straight Connector 23"/>
            <p:cNvCxnSpPr/>
            <p:nvPr/>
          </p:nvCxnSpPr>
          <p:spPr>
            <a:xfrm>
              <a:off x="10323068" y="5475313"/>
              <a:ext cx="0" cy="9277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001500" y="5475315"/>
              <a:ext cx="0" cy="92777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6" name="Group 39"/>
            <p:cNvGrpSpPr/>
            <p:nvPr/>
          </p:nvGrpSpPr>
          <p:grpSpPr>
            <a:xfrm>
              <a:off x="8694126" y="5710942"/>
              <a:ext cx="481740" cy="483412"/>
              <a:chOff x="8694126" y="5884774"/>
              <a:chExt cx="481740" cy="483412"/>
            </a:xfrm>
          </p:grpSpPr>
          <p:sp>
            <p:nvSpPr>
              <p:cNvPr id="28" name="Oval 27"/>
              <p:cNvSpPr/>
              <p:nvPr/>
            </p:nvSpPr>
            <p:spPr>
              <a:xfrm>
                <a:off x="8694126" y="5884774"/>
                <a:ext cx="481740" cy="483412"/>
              </a:xfrm>
              <a:prstGeom prst="ellipse">
                <a:avLst/>
              </a:prstGeom>
              <a:noFill/>
              <a:ln>
                <a:solidFill>
                  <a:srgbClr val="5F6C74"/>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533" b="1" dirty="0">
                  <a:solidFill>
                    <a:schemeClr val="tx1">
                      <a:lumMod val="75000"/>
                      <a:lumOff val="25000"/>
                    </a:schemeClr>
                  </a:solidFill>
                </a:endParaRPr>
              </a:p>
            </p:txBody>
          </p:sp>
          <p:grpSp>
            <p:nvGrpSpPr>
              <p:cNvPr id="29" name="Group 41"/>
              <p:cNvGrpSpPr/>
              <p:nvPr/>
            </p:nvGrpSpPr>
            <p:grpSpPr>
              <a:xfrm>
                <a:off x="8764244" y="6018701"/>
                <a:ext cx="362076" cy="240400"/>
                <a:chOff x="1352748" y="2545069"/>
                <a:chExt cx="713223" cy="430492"/>
              </a:xfrm>
              <a:solidFill>
                <a:srgbClr val="5F6C74"/>
              </a:solidFill>
            </p:grpSpPr>
            <p:sp>
              <p:nvSpPr>
                <p:cNvPr id="30" name="Freeform 1234"/>
                <p:cNvSpPr>
                  <a:spLocks noEditPoints="1"/>
                </p:cNvSpPr>
                <p:nvPr/>
              </p:nvSpPr>
              <p:spPr bwMode="auto">
                <a:xfrm>
                  <a:off x="1352748" y="2545069"/>
                  <a:ext cx="430492" cy="430492"/>
                </a:xfrm>
                <a:custGeom>
                  <a:avLst/>
                  <a:gdLst>
                    <a:gd name="T0" fmla="*/ 1032 w 1211"/>
                    <a:gd name="T1" fmla="*/ 476 h 1212"/>
                    <a:gd name="T2" fmla="*/ 1007 w 1211"/>
                    <a:gd name="T3" fmla="*/ 414 h 1212"/>
                    <a:gd name="T4" fmla="*/ 1076 w 1211"/>
                    <a:gd name="T5" fmla="*/ 231 h 1212"/>
                    <a:gd name="T6" fmla="*/ 800 w 1211"/>
                    <a:gd name="T7" fmla="*/ 200 h 1212"/>
                    <a:gd name="T8" fmla="*/ 742 w 1211"/>
                    <a:gd name="T9" fmla="*/ 176 h 1212"/>
                    <a:gd name="T10" fmla="*/ 532 w 1211"/>
                    <a:gd name="T11" fmla="*/ 0 h 1212"/>
                    <a:gd name="T12" fmla="*/ 440 w 1211"/>
                    <a:gd name="T13" fmla="*/ 179 h 1212"/>
                    <a:gd name="T14" fmla="*/ 378 w 1211"/>
                    <a:gd name="T15" fmla="*/ 207 h 1212"/>
                    <a:gd name="T16" fmla="*/ 207 w 1211"/>
                    <a:gd name="T17" fmla="*/ 371 h 1212"/>
                    <a:gd name="T18" fmla="*/ 177 w 1211"/>
                    <a:gd name="T19" fmla="*/ 432 h 1212"/>
                    <a:gd name="T20" fmla="*/ 155 w 1211"/>
                    <a:gd name="T21" fmla="*/ 498 h 1212"/>
                    <a:gd name="T22" fmla="*/ 159 w 1211"/>
                    <a:gd name="T23" fmla="*/ 730 h 1212"/>
                    <a:gd name="T24" fmla="*/ 182 w 1211"/>
                    <a:gd name="T25" fmla="*/ 794 h 1212"/>
                    <a:gd name="T26" fmla="*/ 110 w 1211"/>
                    <a:gd name="T27" fmla="*/ 980 h 1212"/>
                    <a:gd name="T28" fmla="*/ 391 w 1211"/>
                    <a:gd name="T29" fmla="*/ 1012 h 1212"/>
                    <a:gd name="T30" fmla="*/ 458 w 1211"/>
                    <a:gd name="T31" fmla="*/ 1039 h 1212"/>
                    <a:gd name="T32" fmla="*/ 670 w 1211"/>
                    <a:gd name="T33" fmla="*/ 1212 h 1212"/>
                    <a:gd name="T34" fmla="*/ 759 w 1211"/>
                    <a:gd name="T35" fmla="*/ 1031 h 1212"/>
                    <a:gd name="T36" fmla="*/ 818 w 1211"/>
                    <a:gd name="T37" fmla="*/ 1003 h 1212"/>
                    <a:gd name="T38" fmla="*/ 987 w 1211"/>
                    <a:gd name="T39" fmla="*/ 839 h 1212"/>
                    <a:gd name="T40" fmla="*/ 1016 w 1211"/>
                    <a:gd name="T41" fmla="*/ 780 h 1212"/>
                    <a:gd name="T42" fmla="*/ 1038 w 1211"/>
                    <a:gd name="T43" fmla="*/ 717 h 1212"/>
                    <a:gd name="T44" fmla="*/ 571 w 1211"/>
                    <a:gd name="T45" fmla="*/ 910 h 1212"/>
                    <a:gd name="T46" fmla="*/ 513 w 1211"/>
                    <a:gd name="T47" fmla="*/ 899 h 1212"/>
                    <a:gd name="T48" fmla="*/ 459 w 1211"/>
                    <a:gd name="T49" fmla="*/ 876 h 1212"/>
                    <a:gd name="T50" fmla="*/ 411 w 1211"/>
                    <a:gd name="T51" fmla="*/ 843 h 1212"/>
                    <a:gd name="T52" fmla="*/ 371 w 1211"/>
                    <a:gd name="T53" fmla="*/ 803 h 1212"/>
                    <a:gd name="T54" fmla="*/ 339 w 1211"/>
                    <a:gd name="T55" fmla="*/ 755 h 1212"/>
                    <a:gd name="T56" fmla="*/ 316 w 1211"/>
                    <a:gd name="T57" fmla="*/ 702 h 1212"/>
                    <a:gd name="T58" fmla="*/ 304 w 1211"/>
                    <a:gd name="T59" fmla="*/ 643 h 1212"/>
                    <a:gd name="T60" fmla="*/ 304 w 1211"/>
                    <a:gd name="T61" fmla="*/ 582 h 1212"/>
                    <a:gd name="T62" fmla="*/ 316 w 1211"/>
                    <a:gd name="T63" fmla="*/ 523 h 1212"/>
                    <a:gd name="T64" fmla="*/ 339 w 1211"/>
                    <a:gd name="T65" fmla="*/ 470 h 1212"/>
                    <a:gd name="T66" fmla="*/ 371 w 1211"/>
                    <a:gd name="T67" fmla="*/ 421 h 1212"/>
                    <a:gd name="T68" fmla="*/ 411 w 1211"/>
                    <a:gd name="T69" fmla="*/ 381 h 1212"/>
                    <a:gd name="T70" fmla="*/ 459 w 1211"/>
                    <a:gd name="T71" fmla="*/ 349 h 1212"/>
                    <a:gd name="T72" fmla="*/ 513 w 1211"/>
                    <a:gd name="T73" fmla="*/ 326 h 1212"/>
                    <a:gd name="T74" fmla="*/ 571 w 1211"/>
                    <a:gd name="T75" fmla="*/ 314 h 1212"/>
                    <a:gd name="T76" fmla="*/ 633 w 1211"/>
                    <a:gd name="T77" fmla="*/ 314 h 1212"/>
                    <a:gd name="T78" fmla="*/ 691 w 1211"/>
                    <a:gd name="T79" fmla="*/ 326 h 1212"/>
                    <a:gd name="T80" fmla="*/ 745 w 1211"/>
                    <a:gd name="T81" fmla="*/ 349 h 1212"/>
                    <a:gd name="T82" fmla="*/ 794 w 1211"/>
                    <a:gd name="T83" fmla="*/ 381 h 1212"/>
                    <a:gd name="T84" fmla="*/ 833 w 1211"/>
                    <a:gd name="T85" fmla="*/ 421 h 1212"/>
                    <a:gd name="T86" fmla="*/ 866 w 1211"/>
                    <a:gd name="T87" fmla="*/ 470 h 1212"/>
                    <a:gd name="T88" fmla="*/ 889 w 1211"/>
                    <a:gd name="T89" fmla="*/ 523 h 1212"/>
                    <a:gd name="T90" fmla="*/ 900 w 1211"/>
                    <a:gd name="T91" fmla="*/ 582 h 1212"/>
                    <a:gd name="T92" fmla="*/ 900 w 1211"/>
                    <a:gd name="T93" fmla="*/ 643 h 1212"/>
                    <a:gd name="T94" fmla="*/ 889 w 1211"/>
                    <a:gd name="T95" fmla="*/ 702 h 1212"/>
                    <a:gd name="T96" fmla="*/ 866 w 1211"/>
                    <a:gd name="T97" fmla="*/ 755 h 1212"/>
                    <a:gd name="T98" fmla="*/ 833 w 1211"/>
                    <a:gd name="T99" fmla="*/ 803 h 1212"/>
                    <a:gd name="T100" fmla="*/ 794 w 1211"/>
                    <a:gd name="T101" fmla="*/ 843 h 1212"/>
                    <a:gd name="T102" fmla="*/ 745 w 1211"/>
                    <a:gd name="T103" fmla="*/ 876 h 1212"/>
                    <a:gd name="T104" fmla="*/ 691 w 1211"/>
                    <a:gd name="T105" fmla="*/ 899 h 1212"/>
                    <a:gd name="T106" fmla="*/ 633 w 1211"/>
                    <a:gd name="T107" fmla="*/ 91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1" h="1212">
                      <a:moveTo>
                        <a:pt x="1211" y="683"/>
                      </a:moveTo>
                      <a:lnTo>
                        <a:pt x="1211" y="536"/>
                      </a:lnTo>
                      <a:lnTo>
                        <a:pt x="1036" y="492"/>
                      </a:lnTo>
                      <a:lnTo>
                        <a:pt x="1032" y="476"/>
                      </a:lnTo>
                      <a:lnTo>
                        <a:pt x="1027" y="460"/>
                      </a:lnTo>
                      <a:lnTo>
                        <a:pt x="1021" y="444"/>
                      </a:lnTo>
                      <a:lnTo>
                        <a:pt x="1015" y="429"/>
                      </a:lnTo>
                      <a:lnTo>
                        <a:pt x="1007" y="414"/>
                      </a:lnTo>
                      <a:lnTo>
                        <a:pt x="1000" y="398"/>
                      </a:lnTo>
                      <a:lnTo>
                        <a:pt x="992" y="383"/>
                      </a:lnTo>
                      <a:lnTo>
                        <a:pt x="984" y="369"/>
                      </a:lnTo>
                      <a:lnTo>
                        <a:pt x="1076" y="231"/>
                      </a:lnTo>
                      <a:lnTo>
                        <a:pt x="973" y="127"/>
                      </a:lnTo>
                      <a:lnTo>
                        <a:pt x="828" y="215"/>
                      </a:lnTo>
                      <a:lnTo>
                        <a:pt x="814" y="207"/>
                      </a:lnTo>
                      <a:lnTo>
                        <a:pt x="800" y="200"/>
                      </a:lnTo>
                      <a:lnTo>
                        <a:pt x="786" y="193"/>
                      </a:lnTo>
                      <a:lnTo>
                        <a:pt x="772" y="187"/>
                      </a:lnTo>
                      <a:lnTo>
                        <a:pt x="757" y="181"/>
                      </a:lnTo>
                      <a:lnTo>
                        <a:pt x="742" y="176"/>
                      </a:lnTo>
                      <a:lnTo>
                        <a:pt x="727" y="171"/>
                      </a:lnTo>
                      <a:lnTo>
                        <a:pt x="711" y="166"/>
                      </a:lnTo>
                      <a:lnTo>
                        <a:pt x="678" y="0"/>
                      </a:lnTo>
                      <a:lnTo>
                        <a:pt x="532" y="0"/>
                      </a:lnTo>
                      <a:lnTo>
                        <a:pt x="491" y="164"/>
                      </a:lnTo>
                      <a:lnTo>
                        <a:pt x="474" y="168"/>
                      </a:lnTo>
                      <a:lnTo>
                        <a:pt x="458" y="174"/>
                      </a:lnTo>
                      <a:lnTo>
                        <a:pt x="440" y="179"/>
                      </a:lnTo>
                      <a:lnTo>
                        <a:pt x="424" y="186"/>
                      </a:lnTo>
                      <a:lnTo>
                        <a:pt x="409" y="192"/>
                      </a:lnTo>
                      <a:lnTo>
                        <a:pt x="393" y="200"/>
                      </a:lnTo>
                      <a:lnTo>
                        <a:pt x="378" y="207"/>
                      </a:lnTo>
                      <a:lnTo>
                        <a:pt x="364" y="216"/>
                      </a:lnTo>
                      <a:lnTo>
                        <a:pt x="223" y="122"/>
                      </a:lnTo>
                      <a:lnTo>
                        <a:pt x="120" y="226"/>
                      </a:lnTo>
                      <a:lnTo>
                        <a:pt x="207" y="371"/>
                      </a:lnTo>
                      <a:lnTo>
                        <a:pt x="199" y="386"/>
                      </a:lnTo>
                      <a:lnTo>
                        <a:pt x="191" y="401"/>
                      </a:lnTo>
                      <a:lnTo>
                        <a:pt x="183" y="417"/>
                      </a:lnTo>
                      <a:lnTo>
                        <a:pt x="177" y="432"/>
                      </a:lnTo>
                      <a:lnTo>
                        <a:pt x="170" y="448"/>
                      </a:lnTo>
                      <a:lnTo>
                        <a:pt x="165" y="464"/>
                      </a:lnTo>
                      <a:lnTo>
                        <a:pt x="160" y="481"/>
                      </a:lnTo>
                      <a:lnTo>
                        <a:pt x="155" y="498"/>
                      </a:lnTo>
                      <a:lnTo>
                        <a:pt x="0" y="528"/>
                      </a:lnTo>
                      <a:lnTo>
                        <a:pt x="0" y="675"/>
                      </a:lnTo>
                      <a:lnTo>
                        <a:pt x="154" y="714"/>
                      </a:lnTo>
                      <a:lnTo>
                        <a:pt x="159" y="730"/>
                      </a:lnTo>
                      <a:lnTo>
                        <a:pt x="164" y="746"/>
                      </a:lnTo>
                      <a:lnTo>
                        <a:pt x="169" y="762"/>
                      </a:lnTo>
                      <a:lnTo>
                        <a:pt x="176" y="778"/>
                      </a:lnTo>
                      <a:lnTo>
                        <a:pt x="182" y="794"/>
                      </a:lnTo>
                      <a:lnTo>
                        <a:pt x="190" y="809"/>
                      </a:lnTo>
                      <a:lnTo>
                        <a:pt x="197" y="824"/>
                      </a:lnTo>
                      <a:lnTo>
                        <a:pt x="205" y="838"/>
                      </a:lnTo>
                      <a:lnTo>
                        <a:pt x="110" y="980"/>
                      </a:lnTo>
                      <a:lnTo>
                        <a:pt x="214" y="1083"/>
                      </a:lnTo>
                      <a:lnTo>
                        <a:pt x="361" y="995"/>
                      </a:lnTo>
                      <a:lnTo>
                        <a:pt x="376" y="1003"/>
                      </a:lnTo>
                      <a:lnTo>
                        <a:pt x="391" y="1012"/>
                      </a:lnTo>
                      <a:lnTo>
                        <a:pt x="407" y="1019"/>
                      </a:lnTo>
                      <a:lnTo>
                        <a:pt x="423" y="1027"/>
                      </a:lnTo>
                      <a:lnTo>
                        <a:pt x="440" y="1034"/>
                      </a:lnTo>
                      <a:lnTo>
                        <a:pt x="458" y="1039"/>
                      </a:lnTo>
                      <a:lnTo>
                        <a:pt x="475" y="1044"/>
                      </a:lnTo>
                      <a:lnTo>
                        <a:pt x="492" y="1049"/>
                      </a:lnTo>
                      <a:lnTo>
                        <a:pt x="525" y="1212"/>
                      </a:lnTo>
                      <a:lnTo>
                        <a:pt x="670" y="1212"/>
                      </a:lnTo>
                      <a:lnTo>
                        <a:pt x="711" y="1046"/>
                      </a:lnTo>
                      <a:lnTo>
                        <a:pt x="728" y="1041"/>
                      </a:lnTo>
                      <a:lnTo>
                        <a:pt x="744" y="1037"/>
                      </a:lnTo>
                      <a:lnTo>
                        <a:pt x="759" y="1031"/>
                      </a:lnTo>
                      <a:lnTo>
                        <a:pt x="774" y="1025"/>
                      </a:lnTo>
                      <a:lnTo>
                        <a:pt x="789" y="1018"/>
                      </a:lnTo>
                      <a:lnTo>
                        <a:pt x="803" y="1011"/>
                      </a:lnTo>
                      <a:lnTo>
                        <a:pt x="818" y="1003"/>
                      </a:lnTo>
                      <a:lnTo>
                        <a:pt x="832" y="995"/>
                      </a:lnTo>
                      <a:lnTo>
                        <a:pt x="971" y="1089"/>
                      </a:lnTo>
                      <a:lnTo>
                        <a:pt x="1074" y="985"/>
                      </a:lnTo>
                      <a:lnTo>
                        <a:pt x="987" y="839"/>
                      </a:lnTo>
                      <a:lnTo>
                        <a:pt x="995" y="825"/>
                      </a:lnTo>
                      <a:lnTo>
                        <a:pt x="1003" y="810"/>
                      </a:lnTo>
                      <a:lnTo>
                        <a:pt x="1009" y="795"/>
                      </a:lnTo>
                      <a:lnTo>
                        <a:pt x="1016" y="780"/>
                      </a:lnTo>
                      <a:lnTo>
                        <a:pt x="1022" y="765"/>
                      </a:lnTo>
                      <a:lnTo>
                        <a:pt x="1028" y="748"/>
                      </a:lnTo>
                      <a:lnTo>
                        <a:pt x="1033" y="733"/>
                      </a:lnTo>
                      <a:lnTo>
                        <a:pt x="1038" y="717"/>
                      </a:lnTo>
                      <a:lnTo>
                        <a:pt x="1211" y="683"/>
                      </a:lnTo>
                      <a:close/>
                      <a:moveTo>
                        <a:pt x="602" y="913"/>
                      </a:moveTo>
                      <a:lnTo>
                        <a:pt x="587" y="913"/>
                      </a:lnTo>
                      <a:lnTo>
                        <a:pt x="571" y="910"/>
                      </a:lnTo>
                      <a:lnTo>
                        <a:pt x="557" y="909"/>
                      </a:lnTo>
                      <a:lnTo>
                        <a:pt x="542" y="906"/>
                      </a:lnTo>
                      <a:lnTo>
                        <a:pt x="527" y="903"/>
                      </a:lnTo>
                      <a:lnTo>
                        <a:pt x="513" y="899"/>
                      </a:lnTo>
                      <a:lnTo>
                        <a:pt x="499" y="894"/>
                      </a:lnTo>
                      <a:lnTo>
                        <a:pt x="486" y="889"/>
                      </a:lnTo>
                      <a:lnTo>
                        <a:pt x="472" y="882"/>
                      </a:lnTo>
                      <a:lnTo>
                        <a:pt x="459" y="876"/>
                      </a:lnTo>
                      <a:lnTo>
                        <a:pt x="447" y="869"/>
                      </a:lnTo>
                      <a:lnTo>
                        <a:pt x="435" y="861"/>
                      </a:lnTo>
                      <a:lnTo>
                        <a:pt x="423" y="853"/>
                      </a:lnTo>
                      <a:lnTo>
                        <a:pt x="411" y="843"/>
                      </a:lnTo>
                      <a:lnTo>
                        <a:pt x="400" y="835"/>
                      </a:lnTo>
                      <a:lnTo>
                        <a:pt x="390" y="824"/>
                      </a:lnTo>
                      <a:lnTo>
                        <a:pt x="380" y="814"/>
                      </a:lnTo>
                      <a:lnTo>
                        <a:pt x="371" y="803"/>
                      </a:lnTo>
                      <a:lnTo>
                        <a:pt x="362" y="792"/>
                      </a:lnTo>
                      <a:lnTo>
                        <a:pt x="354" y="780"/>
                      </a:lnTo>
                      <a:lnTo>
                        <a:pt x="345" y="768"/>
                      </a:lnTo>
                      <a:lnTo>
                        <a:pt x="339" y="755"/>
                      </a:lnTo>
                      <a:lnTo>
                        <a:pt x="331" y="742"/>
                      </a:lnTo>
                      <a:lnTo>
                        <a:pt x="326" y="729"/>
                      </a:lnTo>
                      <a:lnTo>
                        <a:pt x="321" y="716"/>
                      </a:lnTo>
                      <a:lnTo>
                        <a:pt x="316" y="702"/>
                      </a:lnTo>
                      <a:lnTo>
                        <a:pt x="312" y="687"/>
                      </a:lnTo>
                      <a:lnTo>
                        <a:pt x="309" y="673"/>
                      </a:lnTo>
                      <a:lnTo>
                        <a:pt x="305" y="658"/>
                      </a:lnTo>
                      <a:lnTo>
                        <a:pt x="304" y="643"/>
                      </a:lnTo>
                      <a:lnTo>
                        <a:pt x="302" y="627"/>
                      </a:lnTo>
                      <a:lnTo>
                        <a:pt x="302" y="612"/>
                      </a:lnTo>
                      <a:lnTo>
                        <a:pt x="302" y="597"/>
                      </a:lnTo>
                      <a:lnTo>
                        <a:pt x="304" y="582"/>
                      </a:lnTo>
                      <a:lnTo>
                        <a:pt x="305" y="567"/>
                      </a:lnTo>
                      <a:lnTo>
                        <a:pt x="309" y="552"/>
                      </a:lnTo>
                      <a:lnTo>
                        <a:pt x="312" y="538"/>
                      </a:lnTo>
                      <a:lnTo>
                        <a:pt x="316" y="523"/>
                      </a:lnTo>
                      <a:lnTo>
                        <a:pt x="321" y="510"/>
                      </a:lnTo>
                      <a:lnTo>
                        <a:pt x="326" y="496"/>
                      </a:lnTo>
                      <a:lnTo>
                        <a:pt x="331" y="483"/>
                      </a:lnTo>
                      <a:lnTo>
                        <a:pt x="339" y="470"/>
                      </a:lnTo>
                      <a:lnTo>
                        <a:pt x="345" y="457"/>
                      </a:lnTo>
                      <a:lnTo>
                        <a:pt x="354" y="445"/>
                      </a:lnTo>
                      <a:lnTo>
                        <a:pt x="362" y="433"/>
                      </a:lnTo>
                      <a:lnTo>
                        <a:pt x="371" y="421"/>
                      </a:lnTo>
                      <a:lnTo>
                        <a:pt x="380" y="410"/>
                      </a:lnTo>
                      <a:lnTo>
                        <a:pt x="390" y="401"/>
                      </a:lnTo>
                      <a:lnTo>
                        <a:pt x="400" y="390"/>
                      </a:lnTo>
                      <a:lnTo>
                        <a:pt x="411" y="381"/>
                      </a:lnTo>
                      <a:lnTo>
                        <a:pt x="423" y="371"/>
                      </a:lnTo>
                      <a:lnTo>
                        <a:pt x="435" y="364"/>
                      </a:lnTo>
                      <a:lnTo>
                        <a:pt x="447" y="355"/>
                      </a:lnTo>
                      <a:lnTo>
                        <a:pt x="459" y="349"/>
                      </a:lnTo>
                      <a:lnTo>
                        <a:pt x="472" y="342"/>
                      </a:lnTo>
                      <a:lnTo>
                        <a:pt x="486" y="336"/>
                      </a:lnTo>
                      <a:lnTo>
                        <a:pt x="499" y="330"/>
                      </a:lnTo>
                      <a:lnTo>
                        <a:pt x="513" y="326"/>
                      </a:lnTo>
                      <a:lnTo>
                        <a:pt x="527" y="322"/>
                      </a:lnTo>
                      <a:lnTo>
                        <a:pt x="542" y="319"/>
                      </a:lnTo>
                      <a:lnTo>
                        <a:pt x="557" y="315"/>
                      </a:lnTo>
                      <a:lnTo>
                        <a:pt x="571" y="314"/>
                      </a:lnTo>
                      <a:lnTo>
                        <a:pt x="587" y="313"/>
                      </a:lnTo>
                      <a:lnTo>
                        <a:pt x="602" y="312"/>
                      </a:lnTo>
                      <a:lnTo>
                        <a:pt x="618" y="313"/>
                      </a:lnTo>
                      <a:lnTo>
                        <a:pt x="633" y="314"/>
                      </a:lnTo>
                      <a:lnTo>
                        <a:pt x="648" y="315"/>
                      </a:lnTo>
                      <a:lnTo>
                        <a:pt x="663" y="319"/>
                      </a:lnTo>
                      <a:lnTo>
                        <a:pt x="677" y="322"/>
                      </a:lnTo>
                      <a:lnTo>
                        <a:pt x="691" y="326"/>
                      </a:lnTo>
                      <a:lnTo>
                        <a:pt x="705" y="330"/>
                      </a:lnTo>
                      <a:lnTo>
                        <a:pt x="719" y="336"/>
                      </a:lnTo>
                      <a:lnTo>
                        <a:pt x="732" y="342"/>
                      </a:lnTo>
                      <a:lnTo>
                        <a:pt x="745" y="349"/>
                      </a:lnTo>
                      <a:lnTo>
                        <a:pt x="758" y="355"/>
                      </a:lnTo>
                      <a:lnTo>
                        <a:pt x="770" y="364"/>
                      </a:lnTo>
                      <a:lnTo>
                        <a:pt x="782" y="371"/>
                      </a:lnTo>
                      <a:lnTo>
                        <a:pt x="794" y="381"/>
                      </a:lnTo>
                      <a:lnTo>
                        <a:pt x="804" y="390"/>
                      </a:lnTo>
                      <a:lnTo>
                        <a:pt x="814" y="401"/>
                      </a:lnTo>
                      <a:lnTo>
                        <a:pt x="825" y="410"/>
                      </a:lnTo>
                      <a:lnTo>
                        <a:pt x="833" y="421"/>
                      </a:lnTo>
                      <a:lnTo>
                        <a:pt x="842" y="433"/>
                      </a:lnTo>
                      <a:lnTo>
                        <a:pt x="851" y="445"/>
                      </a:lnTo>
                      <a:lnTo>
                        <a:pt x="858" y="457"/>
                      </a:lnTo>
                      <a:lnTo>
                        <a:pt x="866" y="470"/>
                      </a:lnTo>
                      <a:lnTo>
                        <a:pt x="872" y="483"/>
                      </a:lnTo>
                      <a:lnTo>
                        <a:pt x="879" y="496"/>
                      </a:lnTo>
                      <a:lnTo>
                        <a:pt x="884" y="510"/>
                      </a:lnTo>
                      <a:lnTo>
                        <a:pt x="889" y="523"/>
                      </a:lnTo>
                      <a:lnTo>
                        <a:pt x="893" y="538"/>
                      </a:lnTo>
                      <a:lnTo>
                        <a:pt x="896" y="552"/>
                      </a:lnTo>
                      <a:lnTo>
                        <a:pt x="898" y="567"/>
                      </a:lnTo>
                      <a:lnTo>
                        <a:pt x="900" y="582"/>
                      </a:lnTo>
                      <a:lnTo>
                        <a:pt x="901" y="597"/>
                      </a:lnTo>
                      <a:lnTo>
                        <a:pt x="903" y="612"/>
                      </a:lnTo>
                      <a:lnTo>
                        <a:pt x="901" y="627"/>
                      </a:lnTo>
                      <a:lnTo>
                        <a:pt x="900" y="643"/>
                      </a:lnTo>
                      <a:lnTo>
                        <a:pt x="898" y="658"/>
                      </a:lnTo>
                      <a:lnTo>
                        <a:pt x="896" y="673"/>
                      </a:lnTo>
                      <a:lnTo>
                        <a:pt x="893" y="687"/>
                      </a:lnTo>
                      <a:lnTo>
                        <a:pt x="889" y="702"/>
                      </a:lnTo>
                      <a:lnTo>
                        <a:pt x="884" y="716"/>
                      </a:lnTo>
                      <a:lnTo>
                        <a:pt x="879" y="729"/>
                      </a:lnTo>
                      <a:lnTo>
                        <a:pt x="872" y="742"/>
                      </a:lnTo>
                      <a:lnTo>
                        <a:pt x="866" y="755"/>
                      </a:lnTo>
                      <a:lnTo>
                        <a:pt x="858" y="768"/>
                      </a:lnTo>
                      <a:lnTo>
                        <a:pt x="851" y="780"/>
                      </a:lnTo>
                      <a:lnTo>
                        <a:pt x="842" y="792"/>
                      </a:lnTo>
                      <a:lnTo>
                        <a:pt x="833" y="803"/>
                      </a:lnTo>
                      <a:lnTo>
                        <a:pt x="825" y="814"/>
                      </a:lnTo>
                      <a:lnTo>
                        <a:pt x="814" y="824"/>
                      </a:lnTo>
                      <a:lnTo>
                        <a:pt x="804" y="835"/>
                      </a:lnTo>
                      <a:lnTo>
                        <a:pt x="794" y="843"/>
                      </a:lnTo>
                      <a:lnTo>
                        <a:pt x="782" y="853"/>
                      </a:lnTo>
                      <a:lnTo>
                        <a:pt x="770" y="861"/>
                      </a:lnTo>
                      <a:lnTo>
                        <a:pt x="758" y="869"/>
                      </a:lnTo>
                      <a:lnTo>
                        <a:pt x="745" y="876"/>
                      </a:lnTo>
                      <a:lnTo>
                        <a:pt x="732" y="882"/>
                      </a:lnTo>
                      <a:lnTo>
                        <a:pt x="719" y="889"/>
                      </a:lnTo>
                      <a:lnTo>
                        <a:pt x="705" y="894"/>
                      </a:lnTo>
                      <a:lnTo>
                        <a:pt x="691" y="899"/>
                      </a:lnTo>
                      <a:lnTo>
                        <a:pt x="677" y="903"/>
                      </a:lnTo>
                      <a:lnTo>
                        <a:pt x="663" y="906"/>
                      </a:lnTo>
                      <a:lnTo>
                        <a:pt x="648" y="909"/>
                      </a:lnTo>
                      <a:lnTo>
                        <a:pt x="633" y="910"/>
                      </a:lnTo>
                      <a:lnTo>
                        <a:pt x="618" y="913"/>
                      </a:lnTo>
                      <a:lnTo>
                        <a:pt x="602" y="9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sp>
              <p:nvSpPr>
                <p:cNvPr id="31" name="Freeform 1235"/>
                <p:cNvSpPr>
                  <a:spLocks noEditPoints="1"/>
                </p:cNvSpPr>
                <p:nvPr/>
              </p:nvSpPr>
              <p:spPr bwMode="auto">
                <a:xfrm>
                  <a:off x="1776135" y="2640261"/>
                  <a:ext cx="289836" cy="289836"/>
                </a:xfrm>
                <a:custGeom>
                  <a:avLst/>
                  <a:gdLst>
                    <a:gd name="T0" fmla="*/ 815 w 815"/>
                    <a:gd name="T1" fmla="*/ 361 h 815"/>
                    <a:gd name="T2" fmla="*/ 691 w 815"/>
                    <a:gd name="T3" fmla="*/ 310 h 815"/>
                    <a:gd name="T4" fmla="*/ 674 w 815"/>
                    <a:gd name="T5" fmla="*/ 268 h 815"/>
                    <a:gd name="T6" fmla="*/ 724 w 815"/>
                    <a:gd name="T7" fmla="*/ 155 h 815"/>
                    <a:gd name="T8" fmla="*/ 557 w 815"/>
                    <a:gd name="T9" fmla="*/ 145 h 815"/>
                    <a:gd name="T10" fmla="*/ 519 w 815"/>
                    <a:gd name="T11" fmla="*/ 126 h 815"/>
                    <a:gd name="T12" fmla="*/ 479 w 815"/>
                    <a:gd name="T13" fmla="*/ 112 h 815"/>
                    <a:gd name="T14" fmla="*/ 358 w 815"/>
                    <a:gd name="T15" fmla="*/ 0 h 815"/>
                    <a:gd name="T16" fmla="*/ 309 w 815"/>
                    <a:gd name="T17" fmla="*/ 116 h 815"/>
                    <a:gd name="T18" fmla="*/ 265 w 815"/>
                    <a:gd name="T19" fmla="*/ 135 h 815"/>
                    <a:gd name="T20" fmla="*/ 151 w 815"/>
                    <a:gd name="T21" fmla="*/ 82 h 815"/>
                    <a:gd name="T22" fmla="*/ 140 w 815"/>
                    <a:gd name="T23" fmla="*/ 249 h 815"/>
                    <a:gd name="T24" fmla="*/ 120 w 815"/>
                    <a:gd name="T25" fmla="*/ 290 h 815"/>
                    <a:gd name="T26" fmla="*/ 105 w 815"/>
                    <a:gd name="T27" fmla="*/ 335 h 815"/>
                    <a:gd name="T28" fmla="*/ 0 w 815"/>
                    <a:gd name="T29" fmla="*/ 453 h 815"/>
                    <a:gd name="T30" fmla="*/ 111 w 815"/>
                    <a:gd name="T31" fmla="*/ 502 h 815"/>
                    <a:gd name="T32" fmla="*/ 128 w 815"/>
                    <a:gd name="T33" fmla="*/ 544 h 815"/>
                    <a:gd name="T34" fmla="*/ 74 w 815"/>
                    <a:gd name="T35" fmla="*/ 659 h 815"/>
                    <a:gd name="T36" fmla="*/ 243 w 815"/>
                    <a:gd name="T37" fmla="*/ 669 h 815"/>
                    <a:gd name="T38" fmla="*/ 286 w 815"/>
                    <a:gd name="T39" fmla="*/ 691 h 815"/>
                    <a:gd name="T40" fmla="*/ 331 w 815"/>
                    <a:gd name="T41" fmla="*/ 705 h 815"/>
                    <a:gd name="T42" fmla="*/ 451 w 815"/>
                    <a:gd name="T43" fmla="*/ 815 h 815"/>
                    <a:gd name="T44" fmla="*/ 501 w 815"/>
                    <a:gd name="T45" fmla="*/ 697 h 815"/>
                    <a:gd name="T46" fmla="*/ 541 w 815"/>
                    <a:gd name="T47" fmla="*/ 680 h 815"/>
                    <a:gd name="T48" fmla="*/ 654 w 815"/>
                    <a:gd name="T49" fmla="*/ 732 h 815"/>
                    <a:gd name="T50" fmla="*/ 664 w 815"/>
                    <a:gd name="T51" fmla="*/ 565 h 815"/>
                    <a:gd name="T52" fmla="*/ 684 w 815"/>
                    <a:gd name="T53" fmla="*/ 525 h 815"/>
                    <a:gd name="T54" fmla="*/ 698 w 815"/>
                    <a:gd name="T55" fmla="*/ 483 h 815"/>
                    <a:gd name="T56" fmla="*/ 406 w 815"/>
                    <a:gd name="T57" fmla="*/ 614 h 815"/>
                    <a:gd name="T58" fmla="*/ 365 w 815"/>
                    <a:gd name="T59" fmla="*/ 610 h 815"/>
                    <a:gd name="T60" fmla="*/ 327 w 815"/>
                    <a:gd name="T61" fmla="*/ 598 h 815"/>
                    <a:gd name="T62" fmla="*/ 292 w 815"/>
                    <a:gd name="T63" fmla="*/ 580 h 815"/>
                    <a:gd name="T64" fmla="*/ 263 w 815"/>
                    <a:gd name="T65" fmla="*/ 555 h 815"/>
                    <a:gd name="T66" fmla="*/ 238 w 815"/>
                    <a:gd name="T67" fmla="*/ 525 h 815"/>
                    <a:gd name="T68" fmla="*/ 220 w 815"/>
                    <a:gd name="T69" fmla="*/ 490 h 815"/>
                    <a:gd name="T70" fmla="*/ 208 w 815"/>
                    <a:gd name="T71" fmla="*/ 452 h 815"/>
                    <a:gd name="T72" fmla="*/ 204 w 815"/>
                    <a:gd name="T73" fmla="*/ 412 h 815"/>
                    <a:gd name="T74" fmla="*/ 208 w 815"/>
                    <a:gd name="T75" fmla="*/ 371 h 815"/>
                    <a:gd name="T76" fmla="*/ 220 w 815"/>
                    <a:gd name="T77" fmla="*/ 334 h 815"/>
                    <a:gd name="T78" fmla="*/ 238 w 815"/>
                    <a:gd name="T79" fmla="*/ 299 h 815"/>
                    <a:gd name="T80" fmla="*/ 263 w 815"/>
                    <a:gd name="T81" fmla="*/ 269 h 815"/>
                    <a:gd name="T82" fmla="*/ 292 w 815"/>
                    <a:gd name="T83" fmla="*/ 245 h 815"/>
                    <a:gd name="T84" fmla="*/ 327 w 815"/>
                    <a:gd name="T85" fmla="*/ 226 h 815"/>
                    <a:gd name="T86" fmla="*/ 365 w 815"/>
                    <a:gd name="T87" fmla="*/ 214 h 815"/>
                    <a:gd name="T88" fmla="*/ 406 w 815"/>
                    <a:gd name="T89" fmla="*/ 210 h 815"/>
                    <a:gd name="T90" fmla="*/ 447 w 815"/>
                    <a:gd name="T91" fmla="*/ 214 h 815"/>
                    <a:gd name="T92" fmla="*/ 485 w 815"/>
                    <a:gd name="T93" fmla="*/ 226 h 815"/>
                    <a:gd name="T94" fmla="*/ 518 w 815"/>
                    <a:gd name="T95" fmla="*/ 245 h 815"/>
                    <a:gd name="T96" fmla="*/ 548 w 815"/>
                    <a:gd name="T97" fmla="*/ 269 h 815"/>
                    <a:gd name="T98" fmla="*/ 573 w 815"/>
                    <a:gd name="T99" fmla="*/ 299 h 815"/>
                    <a:gd name="T100" fmla="*/ 592 w 815"/>
                    <a:gd name="T101" fmla="*/ 334 h 815"/>
                    <a:gd name="T102" fmla="*/ 603 w 815"/>
                    <a:gd name="T103" fmla="*/ 371 h 815"/>
                    <a:gd name="T104" fmla="*/ 608 w 815"/>
                    <a:gd name="T105" fmla="*/ 412 h 815"/>
                    <a:gd name="T106" fmla="*/ 603 w 815"/>
                    <a:gd name="T107" fmla="*/ 452 h 815"/>
                    <a:gd name="T108" fmla="*/ 592 w 815"/>
                    <a:gd name="T109" fmla="*/ 490 h 815"/>
                    <a:gd name="T110" fmla="*/ 573 w 815"/>
                    <a:gd name="T111" fmla="*/ 525 h 815"/>
                    <a:gd name="T112" fmla="*/ 548 w 815"/>
                    <a:gd name="T113" fmla="*/ 555 h 815"/>
                    <a:gd name="T114" fmla="*/ 518 w 815"/>
                    <a:gd name="T115" fmla="*/ 580 h 815"/>
                    <a:gd name="T116" fmla="*/ 485 w 815"/>
                    <a:gd name="T117" fmla="*/ 598 h 815"/>
                    <a:gd name="T118" fmla="*/ 447 w 815"/>
                    <a:gd name="T119" fmla="*/ 610 h 815"/>
                    <a:gd name="T120" fmla="*/ 406 w 815"/>
                    <a:gd name="T121" fmla="*/ 61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5" h="815">
                      <a:moveTo>
                        <a:pt x="815" y="459"/>
                      </a:moveTo>
                      <a:lnTo>
                        <a:pt x="815" y="361"/>
                      </a:lnTo>
                      <a:lnTo>
                        <a:pt x="697" y="331"/>
                      </a:lnTo>
                      <a:lnTo>
                        <a:pt x="691" y="310"/>
                      </a:lnTo>
                      <a:lnTo>
                        <a:pt x="683" y="288"/>
                      </a:lnTo>
                      <a:lnTo>
                        <a:pt x="674" y="268"/>
                      </a:lnTo>
                      <a:lnTo>
                        <a:pt x="663" y="248"/>
                      </a:lnTo>
                      <a:lnTo>
                        <a:pt x="724" y="155"/>
                      </a:lnTo>
                      <a:lnTo>
                        <a:pt x="655" y="86"/>
                      </a:lnTo>
                      <a:lnTo>
                        <a:pt x="557" y="145"/>
                      </a:lnTo>
                      <a:lnTo>
                        <a:pt x="539" y="135"/>
                      </a:lnTo>
                      <a:lnTo>
                        <a:pt x="519" y="126"/>
                      </a:lnTo>
                      <a:lnTo>
                        <a:pt x="500" y="119"/>
                      </a:lnTo>
                      <a:lnTo>
                        <a:pt x="479" y="112"/>
                      </a:lnTo>
                      <a:lnTo>
                        <a:pt x="457" y="0"/>
                      </a:lnTo>
                      <a:lnTo>
                        <a:pt x="358" y="0"/>
                      </a:lnTo>
                      <a:lnTo>
                        <a:pt x="331" y="111"/>
                      </a:lnTo>
                      <a:lnTo>
                        <a:pt x="309" y="116"/>
                      </a:lnTo>
                      <a:lnTo>
                        <a:pt x="286" y="125"/>
                      </a:lnTo>
                      <a:lnTo>
                        <a:pt x="265" y="135"/>
                      </a:lnTo>
                      <a:lnTo>
                        <a:pt x="245" y="146"/>
                      </a:lnTo>
                      <a:lnTo>
                        <a:pt x="151" y="82"/>
                      </a:lnTo>
                      <a:lnTo>
                        <a:pt x="81" y="152"/>
                      </a:lnTo>
                      <a:lnTo>
                        <a:pt x="140" y="249"/>
                      </a:lnTo>
                      <a:lnTo>
                        <a:pt x="129" y="270"/>
                      </a:lnTo>
                      <a:lnTo>
                        <a:pt x="120" y="290"/>
                      </a:lnTo>
                      <a:lnTo>
                        <a:pt x="111" y="312"/>
                      </a:lnTo>
                      <a:lnTo>
                        <a:pt x="105" y="335"/>
                      </a:lnTo>
                      <a:lnTo>
                        <a:pt x="0" y="355"/>
                      </a:lnTo>
                      <a:lnTo>
                        <a:pt x="0" y="453"/>
                      </a:lnTo>
                      <a:lnTo>
                        <a:pt x="105" y="479"/>
                      </a:lnTo>
                      <a:lnTo>
                        <a:pt x="111" y="502"/>
                      </a:lnTo>
                      <a:lnTo>
                        <a:pt x="119" y="524"/>
                      </a:lnTo>
                      <a:lnTo>
                        <a:pt x="128" y="544"/>
                      </a:lnTo>
                      <a:lnTo>
                        <a:pt x="139" y="564"/>
                      </a:lnTo>
                      <a:lnTo>
                        <a:pt x="74" y="659"/>
                      </a:lnTo>
                      <a:lnTo>
                        <a:pt x="145" y="729"/>
                      </a:lnTo>
                      <a:lnTo>
                        <a:pt x="243" y="669"/>
                      </a:lnTo>
                      <a:lnTo>
                        <a:pt x="263" y="681"/>
                      </a:lnTo>
                      <a:lnTo>
                        <a:pt x="286" y="691"/>
                      </a:lnTo>
                      <a:lnTo>
                        <a:pt x="309" y="699"/>
                      </a:lnTo>
                      <a:lnTo>
                        <a:pt x="331" y="705"/>
                      </a:lnTo>
                      <a:lnTo>
                        <a:pt x="353" y="815"/>
                      </a:lnTo>
                      <a:lnTo>
                        <a:pt x="451" y="815"/>
                      </a:lnTo>
                      <a:lnTo>
                        <a:pt x="479" y="704"/>
                      </a:lnTo>
                      <a:lnTo>
                        <a:pt x="501" y="697"/>
                      </a:lnTo>
                      <a:lnTo>
                        <a:pt x="521" y="689"/>
                      </a:lnTo>
                      <a:lnTo>
                        <a:pt x="541" y="680"/>
                      </a:lnTo>
                      <a:lnTo>
                        <a:pt x="560" y="669"/>
                      </a:lnTo>
                      <a:lnTo>
                        <a:pt x="654" y="732"/>
                      </a:lnTo>
                      <a:lnTo>
                        <a:pt x="723" y="663"/>
                      </a:lnTo>
                      <a:lnTo>
                        <a:pt x="664" y="565"/>
                      </a:lnTo>
                      <a:lnTo>
                        <a:pt x="675" y="545"/>
                      </a:lnTo>
                      <a:lnTo>
                        <a:pt x="684" y="525"/>
                      </a:lnTo>
                      <a:lnTo>
                        <a:pt x="692" y="504"/>
                      </a:lnTo>
                      <a:lnTo>
                        <a:pt x="698" y="483"/>
                      </a:lnTo>
                      <a:lnTo>
                        <a:pt x="815" y="459"/>
                      </a:lnTo>
                      <a:close/>
                      <a:moveTo>
                        <a:pt x="406" y="614"/>
                      </a:moveTo>
                      <a:lnTo>
                        <a:pt x="385" y="613"/>
                      </a:lnTo>
                      <a:lnTo>
                        <a:pt x="365" y="610"/>
                      </a:lnTo>
                      <a:lnTo>
                        <a:pt x="345" y="605"/>
                      </a:lnTo>
                      <a:lnTo>
                        <a:pt x="327" y="598"/>
                      </a:lnTo>
                      <a:lnTo>
                        <a:pt x="310" y="589"/>
                      </a:lnTo>
                      <a:lnTo>
                        <a:pt x="292" y="580"/>
                      </a:lnTo>
                      <a:lnTo>
                        <a:pt x="277" y="568"/>
                      </a:lnTo>
                      <a:lnTo>
                        <a:pt x="263" y="555"/>
                      </a:lnTo>
                      <a:lnTo>
                        <a:pt x="250" y="540"/>
                      </a:lnTo>
                      <a:lnTo>
                        <a:pt x="238" y="525"/>
                      </a:lnTo>
                      <a:lnTo>
                        <a:pt x="229" y="508"/>
                      </a:lnTo>
                      <a:lnTo>
                        <a:pt x="220" y="490"/>
                      </a:lnTo>
                      <a:lnTo>
                        <a:pt x="213" y="472"/>
                      </a:lnTo>
                      <a:lnTo>
                        <a:pt x="208" y="452"/>
                      </a:lnTo>
                      <a:lnTo>
                        <a:pt x="205" y="433"/>
                      </a:lnTo>
                      <a:lnTo>
                        <a:pt x="204" y="412"/>
                      </a:lnTo>
                      <a:lnTo>
                        <a:pt x="205" y="392"/>
                      </a:lnTo>
                      <a:lnTo>
                        <a:pt x="208" y="371"/>
                      </a:lnTo>
                      <a:lnTo>
                        <a:pt x="213" y="352"/>
                      </a:lnTo>
                      <a:lnTo>
                        <a:pt x="220" y="334"/>
                      </a:lnTo>
                      <a:lnTo>
                        <a:pt x="229" y="316"/>
                      </a:lnTo>
                      <a:lnTo>
                        <a:pt x="238" y="299"/>
                      </a:lnTo>
                      <a:lnTo>
                        <a:pt x="250" y="284"/>
                      </a:lnTo>
                      <a:lnTo>
                        <a:pt x="263" y="269"/>
                      </a:lnTo>
                      <a:lnTo>
                        <a:pt x="277" y="256"/>
                      </a:lnTo>
                      <a:lnTo>
                        <a:pt x="292" y="245"/>
                      </a:lnTo>
                      <a:lnTo>
                        <a:pt x="310" y="234"/>
                      </a:lnTo>
                      <a:lnTo>
                        <a:pt x="327" y="226"/>
                      </a:lnTo>
                      <a:lnTo>
                        <a:pt x="345" y="219"/>
                      </a:lnTo>
                      <a:lnTo>
                        <a:pt x="365" y="214"/>
                      </a:lnTo>
                      <a:lnTo>
                        <a:pt x="385" y="211"/>
                      </a:lnTo>
                      <a:lnTo>
                        <a:pt x="406" y="210"/>
                      </a:lnTo>
                      <a:lnTo>
                        <a:pt x="426" y="211"/>
                      </a:lnTo>
                      <a:lnTo>
                        <a:pt x="447" y="214"/>
                      </a:lnTo>
                      <a:lnTo>
                        <a:pt x="465" y="219"/>
                      </a:lnTo>
                      <a:lnTo>
                        <a:pt x="485" y="226"/>
                      </a:lnTo>
                      <a:lnTo>
                        <a:pt x="502" y="234"/>
                      </a:lnTo>
                      <a:lnTo>
                        <a:pt x="518" y="245"/>
                      </a:lnTo>
                      <a:lnTo>
                        <a:pt x="534" y="256"/>
                      </a:lnTo>
                      <a:lnTo>
                        <a:pt x="548" y="269"/>
                      </a:lnTo>
                      <a:lnTo>
                        <a:pt x="561" y="284"/>
                      </a:lnTo>
                      <a:lnTo>
                        <a:pt x="573" y="299"/>
                      </a:lnTo>
                      <a:lnTo>
                        <a:pt x="583" y="316"/>
                      </a:lnTo>
                      <a:lnTo>
                        <a:pt x="592" y="334"/>
                      </a:lnTo>
                      <a:lnTo>
                        <a:pt x="598" y="352"/>
                      </a:lnTo>
                      <a:lnTo>
                        <a:pt x="603" y="371"/>
                      </a:lnTo>
                      <a:lnTo>
                        <a:pt x="607" y="392"/>
                      </a:lnTo>
                      <a:lnTo>
                        <a:pt x="608" y="412"/>
                      </a:lnTo>
                      <a:lnTo>
                        <a:pt x="607" y="433"/>
                      </a:lnTo>
                      <a:lnTo>
                        <a:pt x="603" y="452"/>
                      </a:lnTo>
                      <a:lnTo>
                        <a:pt x="598" y="472"/>
                      </a:lnTo>
                      <a:lnTo>
                        <a:pt x="592" y="490"/>
                      </a:lnTo>
                      <a:lnTo>
                        <a:pt x="583" y="508"/>
                      </a:lnTo>
                      <a:lnTo>
                        <a:pt x="573" y="525"/>
                      </a:lnTo>
                      <a:lnTo>
                        <a:pt x="561" y="541"/>
                      </a:lnTo>
                      <a:lnTo>
                        <a:pt x="548" y="555"/>
                      </a:lnTo>
                      <a:lnTo>
                        <a:pt x="534" y="568"/>
                      </a:lnTo>
                      <a:lnTo>
                        <a:pt x="518" y="580"/>
                      </a:lnTo>
                      <a:lnTo>
                        <a:pt x="502" y="589"/>
                      </a:lnTo>
                      <a:lnTo>
                        <a:pt x="485" y="598"/>
                      </a:lnTo>
                      <a:lnTo>
                        <a:pt x="465" y="605"/>
                      </a:lnTo>
                      <a:lnTo>
                        <a:pt x="447" y="610"/>
                      </a:lnTo>
                      <a:lnTo>
                        <a:pt x="426" y="613"/>
                      </a:lnTo>
                      <a:lnTo>
                        <a:pt x="406" y="6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280" tIns="40640" rIns="81280" bIns="40640" numCol="1" anchor="t" anchorCtr="0" compatLnSpc="1">
                  <a:prstTxWarp prst="textNoShape">
                    <a:avLst/>
                  </a:prstTxWarp>
                </a:bodyPr>
                <a:lstStyle/>
                <a:p>
                  <a:endParaRPr lang="en-US" sz="1600" dirty="0">
                    <a:solidFill>
                      <a:schemeClr val="tx1">
                        <a:lumMod val="75000"/>
                        <a:lumOff val="25000"/>
                      </a:schemeClr>
                    </a:solidFill>
                  </a:endParaRPr>
                </a:p>
              </p:txBody>
            </p:sp>
          </p:grpSp>
        </p:grpSp>
        <p:sp>
          <p:nvSpPr>
            <p:cNvPr id="27" name="TextBox 26"/>
            <p:cNvSpPr txBox="1"/>
            <p:nvPr/>
          </p:nvSpPr>
          <p:spPr>
            <a:xfrm>
              <a:off x="9079213" y="5698732"/>
              <a:ext cx="1532837" cy="873247"/>
            </a:xfrm>
            <a:prstGeom prst="rect">
              <a:avLst/>
            </a:prstGeom>
            <a:noFill/>
          </p:spPr>
          <p:txBody>
            <a:bodyPr wrap="square" rtlCol="0">
              <a:spAutoFit/>
            </a:bodyPr>
            <a:lstStyle/>
            <a:p>
              <a:r>
                <a:rPr lang="en-US" sz="800" dirty="0">
                  <a:solidFill>
                    <a:schemeClr val="tx1">
                      <a:lumMod val="75000"/>
                      <a:lumOff val="25000"/>
                    </a:schemeClr>
                  </a:solidFill>
                  <a:cs typeface="Arial" panose="020B0604020202020204" pitchFamily="34" charset="0"/>
                </a:rPr>
                <a:t>TECHNOLOGY INTEGRATION SERVICES</a:t>
              </a:r>
            </a:p>
          </p:txBody>
        </p:sp>
      </p:grpSp>
      <p:sp>
        <p:nvSpPr>
          <p:cNvPr id="2" name="Title 1">
            <a:extLst>
              <a:ext uri="{FF2B5EF4-FFF2-40B4-BE49-F238E27FC236}">
                <a16:creationId xmlns:a16="http://schemas.microsoft.com/office/drawing/2014/main" id="{ABC62EA3-83F6-493A-B1C5-95D026DA7097}"/>
              </a:ext>
            </a:extLst>
          </p:cNvPr>
          <p:cNvSpPr>
            <a:spLocks noGrp="1"/>
          </p:cNvSpPr>
          <p:nvPr>
            <p:ph type="title"/>
          </p:nvPr>
        </p:nvSpPr>
        <p:spPr/>
        <p:txBody>
          <a:bodyPr/>
          <a:lstStyle/>
          <a:p>
            <a:r>
              <a:rPr lang="en-IN"/>
              <a:t>OUR PORTFOLIO OF SERVICES</a:t>
            </a:r>
            <a:endParaRPr lang="en-IN" dirty="0"/>
          </a:p>
        </p:txBody>
      </p:sp>
    </p:spTree>
    <p:extLst>
      <p:ext uri="{BB962C8B-B14F-4D97-AF65-F5344CB8AC3E}">
        <p14:creationId xmlns:p14="http://schemas.microsoft.com/office/powerpoint/2010/main" val="1964711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A528DF-D215-450C-9DB5-2AB96B301B6B}" type="slidenum">
              <a:rPr lang="en-US" smtClean="0">
                <a:solidFill>
                  <a:prstClr val="black">
                    <a:tint val="75000"/>
                  </a:prstClr>
                </a:solidFill>
              </a:rPr>
              <a:pPr/>
              <a:t>30</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A82714A8-606E-4AC9-8A15-B0B0872CF09E}"/>
              </a:ext>
            </a:extLst>
          </p:cNvPr>
          <p:cNvSpPr>
            <a:spLocks noGrp="1"/>
          </p:cNvSpPr>
          <p:nvPr>
            <p:ph type="title"/>
          </p:nvPr>
        </p:nvSpPr>
        <p:spPr/>
        <p:txBody>
          <a:bodyPr/>
          <a:lstStyle/>
          <a:p>
            <a:r>
              <a:rPr lang="en-IN" dirty="0">
                <a:solidFill>
                  <a:prstClr val="black">
                    <a:lumMod val="65000"/>
                    <a:lumOff val="35000"/>
                  </a:prstClr>
                </a:solidFill>
              </a:rPr>
              <a:t>Case study #1- DC ms &amp; transformation for </a:t>
            </a:r>
            <a:r>
              <a:rPr lang="en-IN" dirty="0" err="1">
                <a:solidFill>
                  <a:prstClr val="black">
                    <a:lumMod val="65000"/>
                    <a:lumOff val="35000"/>
                  </a:prstClr>
                </a:solidFill>
              </a:rPr>
              <a:t>gic</a:t>
            </a:r>
            <a:r>
              <a:rPr lang="en-IN" dirty="0">
                <a:solidFill>
                  <a:prstClr val="black">
                    <a:lumMod val="65000"/>
                    <a:lumOff val="35000"/>
                  </a:prstClr>
                </a:solidFill>
              </a:rPr>
              <a:t> re</a:t>
            </a:r>
            <a:endParaRPr lang="en-IN" dirty="0"/>
          </a:p>
        </p:txBody>
      </p:sp>
      <p:sp>
        <p:nvSpPr>
          <p:cNvPr id="4" name="Rectangle 3">
            <a:extLst>
              <a:ext uri="{FF2B5EF4-FFF2-40B4-BE49-F238E27FC236}">
                <a16:creationId xmlns:a16="http://schemas.microsoft.com/office/drawing/2014/main" id="{13A651CB-2783-4777-B54A-586977D1D4C4}"/>
              </a:ext>
            </a:extLst>
          </p:cNvPr>
          <p:cNvSpPr/>
          <p:nvPr/>
        </p:nvSpPr>
        <p:spPr>
          <a:xfrm>
            <a:off x="323850" y="979190"/>
            <a:ext cx="8496300" cy="784820"/>
          </a:xfrm>
          <a:prstGeom prst="rect">
            <a:avLst/>
          </a:prstGeom>
        </p:spPr>
        <p:txBody>
          <a:bodyPr wrap="square" lIns="91428" tIns="45715" rIns="91428" bIns="45715">
            <a:spAutoFit/>
          </a:bodyPr>
          <a:lstStyle/>
          <a:p>
            <a:pPr defTabSz="514286">
              <a:defRPr/>
            </a:pPr>
            <a:r>
              <a:rPr lang="en-US" sz="900" dirty="0">
                <a:solidFill>
                  <a:prstClr val="black"/>
                </a:solidFill>
                <a:cs typeface="Arial" panose="020B0604020202020204" pitchFamily="34" charset="0"/>
              </a:rPr>
              <a:t>GIC of India (GIC Re) was the sole reinsurance company in the Indian insurance market with over four decades of experience until the insurance market was open to foreign reinsurance players by late 2016 including companies from Germany, Switzerland and France.</a:t>
            </a:r>
          </a:p>
          <a:p>
            <a:pPr defTabSz="514286">
              <a:defRPr/>
            </a:pPr>
            <a:r>
              <a:rPr lang="en-US" sz="900" dirty="0">
                <a:solidFill>
                  <a:prstClr val="black"/>
                </a:solidFill>
                <a:cs typeface="Arial" panose="020B0604020202020204" pitchFamily="34" charset="0"/>
              </a:rPr>
              <a:t>GIC Re has its registered office and headquarters in Mumbai</a:t>
            </a:r>
            <a:r>
              <a:rPr lang="en-GB" sz="900" dirty="0">
                <a:solidFill>
                  <a:prstClr val="black"/>
                </a:solidFill>
                <a:cs typeface="Arial" panose="020B0604020202020204" pitchFamily="34" charset="0"/>
              </a:rPr>
              <a:t>. To be able to support the expected growth required to have an </a:t>
            </a:r>
            <a:r>
              <a:rPr lang="en-GB" sz="900" i="1" dirty="0">
                <a:solidFill>
                  <a:prstClr val="black"/>
                </a:solidFill>
                <a:cs typeface="Arial" panose="020B0604020202020204" pitchFamily="34" charset="0"/>
              </a:rPr>
              <a:t>IT set up which is reliable, Scalable, Optimised, Secure, and always available. This initiative needs to  cover the technology upgrade &amp; transformation of the IT infrastructure and also the consolidation of the IT infrastructure and the </a:t>
            </a:r>
            <a:r>
              <a:rPr lang="en-GB" sz="900" i="1" dirty="0" err="1">
                <a:solidFill>
                  <a:prstClr val="black"/>
                </a:solidFill>
                <a:cs typeface="Arial" panose="020B0604020202020204" pitchFamily="34" charset="0"/>
              </a:rPr>
              <a:t>Datacentre</a:t>
            </a:r>
            <a:r>
              <a:rPr lang="en-GB" sz="900" i="1" dirty="0">
                <a:solidFill>
                  <a:prstClr val="black"/>
                </a:solidFill>
                <a:cs typeface="Arial" panose="020B0604020202020204" pitchFamily="34" charset="0"/>
              </a:rPr>
              <a:t>. </a:t>
            </a:r>
            <a:endParaRPr lang="en-US" sz="900" dirty="0">
              <a:solidFill>
                <a:prstClr val="black"/>
              </a:solidFill>
              <a:cs typeface="Arial" panose="020B0604020202020204" pitchFamily="34" charset="0"/>
            </a:endParaRPr>
          </a:p>
        </p:txBody>
      </p:sp>
      <p:sp>
        <p:nvSpPr>
          <p:cNvPr id="6" name="Rectangle 5">
            <a:extLst>
              <a:ext uri="{FF2B5EF4-FFF2-40B4-BE49-F238E27FC236}">
                <a16:creationId xmlns:a16="http://schemas.microsoft.com/office/drawing/2014/main" id="{B12B8333-8951-4B16-9613-9A632DA32EB6}"/>
              </a:ext>
            </a:extLst>
          </p:cNvPr>
          <p:cNvSpPr/>
          <p:nvPr/>
        </p:nvSpPr>
        <p:spPr>
          <a:xfrm>
            <a:off x="364428" y="2685156"/>
            <a:ext cx="8369265" cy="201066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514286">
              <a:defRPr/>
            </a:pPr>
            <a:endParaRPr lang="en-US"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7C5AA3F8-2DE3-4595-8979-972DFED0175A}"/>
              </a:ext>
            </a:extLst>
          </p:cNvPr>
          <p:cNvSpPr/>
          <p:nvPr/>
        </p:nvSpPr>
        <p:spPr>
          <a:xfrm>
            <a:off x="3048000" y="3651504"/>
            <a:ext cx="4657728" cy="105425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p>
            <a:pPr defTabSz="514286">
              <a:buClr>
                <a:srgbClr val="44546A"/>
              </a:buClr>
              <a:defRPr/>
            </a:pPr>
            <a:r>
              <a:rPr lang="en-IN" sz="900" b="1" dirty="0">
                <a:solidFill>
                  <a:prstClr val="black"/>
                </a:solidFill>
                <a:ea typeface="Open Sans Condensed" panose="020B0806030504020204" pitchFamily="34" charset="0"/>
                <a:cs typeface="Arial" panose="020B0604020202020204" pitchFamily="34" charset="0"/>
              </a:rPr>
              <a:t>Key  benefits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Scalable &amp; Elastic environment to react business needs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Security, Reliability, Availability &amp; Serviceability</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Best in Class Technology</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Operations Best Practices &amp; Tools</a:t>
            </a:r>
          </a:p>
          <a:p>
            <a:pPr marL="171450" indent="-171450" defTabSz="514286">
              <a:spcBef>
                <a:spcPts val="200"/>
              </a:spcBef>
              <a:buSzPct val="112000"/>
              <a:buFont typeface="Wingdings" panose="05000000000000000000" pitchFamily="2" charset="2"/>
              <a:buChar char="§"/>
              <a:defRPr/>
            </a:pPr>
            <a:r>
              <a:rPr lang="en-IN" sz="900" dirty="0">
                <a:solidFill>
                  <a:schemeClr val="tx1"/>
                </a:solidFill>
                <a:cs typeface="Arial" panose="020B0604020202020204" pitchFamily="34" charset="0"/>
              </a:rPr>
              <a:t>Management, Governance &amp; Control</a:t>
            </a:r>
          </a:p>
        </p:txBody>
      </p:sp>
      <p:sp>
        <p:nvSpPr>
          <p:cNvPr id="8" name="Content Placeholder 2">
            <a:extLst>
              <a:ext uri="{FF2B5EF4-FFF2-40B4-BE49-F238E27FC236}">
                <a16:creationId xmlns:a16="http://schemas.microsoft.com/office/drawing/2014/main" id="{CC4C5C96-CA3B-4016-87D4-88485503CDEF}"/>
              </a:ext>
            </a:extLst>
          </p:cNvPr>
          <p:cNvSpPr txBox="1">
            <a:spLocks/>
          </p:cNvSpPr>
          <p:nvPr/>
        </p:nvSpPr>
        <p:spPr>
          <a:xfrm>
            <a:off x="3044406" y="1788575"/>
            <a:ext cx="2992978" cy="1770569"/>
          </a:xfrm>
          <a:prstGeom prst="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44546A"/>
              </a:buClr>
              <a:buNone/>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Solution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Build Hyper Converged Infrastructure for DC &amp; DR</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Infra to Private Cloud for DC &amp; DR</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Physical workload to Virtual with improved IOPS for SAP and related workloads</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Migrate 50+ servers and 40 TB data migration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err="1">
                <a:solidFill>
                  <a:schemeClr val="tx1"/>
                </a:solidFill>
                <a:latin typeface="Trebuchet MS" pitchFamily="34" charset="0"/>
                <a:cs typeface="Arial" panose="020B0604020202020204" pitchFamily="34" charset="0"/>
              </a:rPr>
              <a:t>Vmware</a:t>
            </a:r>
            <a:r>
              <a:rPr lang="en-IN" sz="900" dirty="0">
                <a:solidFill>
                  <a:schemeClr val="tx1"/>
                </a:solidFill>
                <a:latin typeface="Trebuchet MS" pitchFamily="34" charset="0"/>
                <a:cs typeface="Arial" panose="020B0604020202020204" pitchFamily="34" charset="0"/>
              </a:rPr>
              <a:t> Suite, NSX, Orchestration Automation</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Enabled </a:t>
            </a:r>
            <a:r>
              <a:rPr lang="en-IN" sz="900" dirty="0" err="1">
                <a:solidFill>
                  <a:schemeClr val="tx1"/>
                </a:solidFill>
                <a:latin typeface="Trebuchet MS" pitchFamily="34" charset="0"/>
                <a:cs typeface="Arial" panose="020B0604020202020204" pitchFamily="34" charset="0"/>
              </a:rPr>
              <a:t>DRaaS</a:t>
            </a:r>
            <a:r>
              <a:rPr lang="en-IN" sz="900" dirty="0">
                <a:solidFill>
                  <a:schemeClr val="tx1"/>
                </a:solidFill>
                <a:latin typeface="Trebuchet MS" pitchFamily="34" charset="0"/>
                <a:cs typeface="Arial" panose="020B0604020202020204" pitchFamily="34" charset="0"/>
              </a:rPr>
              <a:t> tool based replication and recovery at DC and DR with RTO/RPO SLA’s</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Improved Security Significantly (SOC, SIEM etc.)</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Project Management for Implementation </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Managed Services for 5 years</a:t>
            </a:r>
          </a:p>
        </p:txBody>
      </p:sp>
      <p:sp>
        <p:nvSpPr>
          <p:cNvPr id="9" name="Content Placeholder 2">
            <a:extLst>
              <a:ext uri="{FF2B5EF4-FFF2-40B4-BE49-F238E27FC236}">
                <a16:creationId xmlns:a16="http://schemas.microsoft.com/office/drawing/2014/main" id="{D921A3CB-F870-4A6D-BC62-A52646B78FE0}"/>
              </a:ext>
            </a:extLst>
          </p:cNvPr>
          <p:cNvSpPr txBox="1">
            <a:spLocks/>
          </p:cNvSpPr>
          <p:nvPr/>
        </p:nvSpPr>
        <p:spPr>
          <a:xfrm>
            <a:off x="364429" y="1788575"/>
            <a:ext cx="2742186" cy="177056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68561" tIns="68561" rIns="68561" bIns="68561"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15">
              <a:buClr>
                <a:srgbClr val="44546A"/>
              </a:buClr>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Drivers for the Opportunity</a:t>
            </a:r>
          </a:p>
          <a:p>
            <a:pPr algn="just"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Transform the current Infrastructure to have the latest in technology, efficient and ready to scale.</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Consolidate SAP and other critical applications infra in different data centre.</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Provide high availability for the Business application with improved security. </a:t>
            </a:r>
          </a:p>
          <a:p>
            <a:pPr algn="l" defTabSz="385715">
              <a:buClr>
                <a:srgbClr val="10253F"/>
              </a:buClr>
              <a:buFont typeface="Wingdings" panose="05000000000000000000" pitchFamily="2" charset="2"/>
              <a:buChar char="§"/>
              <a:defRPr/>
            </a:pPr>
            <a:r>
              <a:rPr lang="en-IN" sz="900" dirty="0">
                <a:solidFill>
                  <a:schemeClr val="tx1"/>
                </a:solidFill>
                <a:latin typeface="Trebuchet MS" pitchFamily="34" charset="0"/>
                <a:ea typeface="Open Sans Condensed" panose="020B0806030504020204" pitchFamily="34" charset="0"/>
                <a:cs typeface="Arial" panose="020B0604020202020204" pitchFamily="34" charset="0"/>
              </a:rPr>
              <a:t>Provide a round the clock monitoring and support</a:t>
            </a:r>
          </a:p>
        </p:txBody>
      </p:sp>
      <p:sp>
        <p:nvSpPr>
          <p:cNvPr id="11" name="Content Placeholder 2">
            <a:extLst>
              <a:ext uri="{FF2B5EF4-FFF2-40B4-BE49-F238E27FC236}">
                <a16:creationId xmlns:a16="http://schemas.microsoft.com/office/drawing/2014/main" id="{A7CA049A-88C5-452B-A892-287DAA8D3691}"/>
              </a:ext>
            </a:extLst>
          </p:cNvPr>
          <p:cNvSpPr txBox="1">
            <a:spLocks/>
          </p:cNvSpPr>
          <p:nvPr/>
        </p:nvSpPr>
        <p:spPr>
          <a:xfrm>
            <a:off x="6054929" y="1801484"/>
            <a:ext cx="2678763" cy="1757660"/>
          </a:xfrm>
          <a:prstGeom prst="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44546A"/>
              </a:buClr>
              <a:buNone/>
              <a:defRPr/>
            </a:pPr>
            <a:r>
              <a:rPr lang="en-US" sz="900" b="1" dirty="0">
                <a:solidFill>
                  <a:schemeClr val="tx1"/>
                </a:solidFill>
                <a:latin typeface="Trebuchet MS" pitchFamily="34" charset="0"/>
                <a:ea typeface="Open Sans Condensed" panose="020B0806030504020204" pitchFamily="34" charset="0"/>
                <a:cs typeface="Arial" panose="020B0604020202020204" pitchFamily="34" charset="0"/>
              </a:rPr>
              <a:t>IT Landscape</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Data Centre - 1 at Mumbai</a:t>
            </a:r>
          </a:p>
          <a:p>
            <a:pPr marL="128572" indent="-128572" defTabSz="514286">
              <a:lnSpc>
                <a:spcPct val="100000"/>
              </a:lnSpc>
              <a:spcBef>
                <a:spcPts val="0"/>
              </a:spcBef>
              <a:buClr>
                <a:srgbClr val="10253F"/>
              </a:buClr>
              <a:buFont typeface="Wingdings" panose="05000000000000000000" pitchFamily="2" charset="2"/>
              <a:buChar char="§"/>
              <a:defRPr/>
            </a:pPr>
            <a:r>
              <a:rPr lang="en-IN" sz="900" dirty="0">
                <a:solidFill>
                  <a:schemeClr val="tx1"/>
                </a:solidFill>
                <a:latin typeface="Trebuchet MS" pitchFamily="34" charset="0"/>
                <a:cs typeface="Arial" panose="020B0604020202020204" pitchFamily="34" charset="0"/>
              </a:rPr>
              <a:t>DR @ Bangalore</a:t>
            </a:r>
          </a:p>
          <a:p>
            <a:pPr marL="128572" indent="-128572" defTabSz="514286">
              <a:lnSpc>
                <a:spcPct val="100000"/>
              </a:lnSpc>
              <a:spcBef>
                <a:spcPts val="0"/>
              </a:spcBef>
              <a:buClr>
                <a:srgbClr val="10253F"/>
              </a:buClr>
              <a:buNone/>
              <a:defRPr/>
            </a:pPr>
            <a:endParaRPr lang="en-IN" sz="900" dirty="0">
              <a:solidFill>
                <a:schemeClr val="tx1"/>
              </a:solidFill>
              <a:latin typeface="Trebuchet MS" pitchFamily="34" charset="0"/>
              <a:cs typeface="Arial" panose="020B0604020202020204" pitchFamily="34" charset="0"/>
            </a:endParaRPr>
          </a:p>
          <a:p>
            <a:pPr marL="685680" lvl="2" indent="0" defTabSz="514286">
              <a:lnSpc>
                <a:spcPct val="100000"/>
              </a:lnSpc>
              <a:spcBef>
                <a:spcPts val="0"/>
              </a:spcBef>
              <a:buNone/>
              <a:defRPr/>
            </a:pPr>
            <a:endParaRPr lang="en-US" sz="900" dirty="0">
              <a:solidFill>
                <a:schemeClr val="tx1"/>
              </a:solidFill>
              <a:latin typeface="Trebuchet MS" pitchFamily="34" charset="0"/>
              <a:ea typeface="Open Sans Condensed" panose="020B0806030504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9C7044B-4BC9-48EC-A6AE-2A6DA25D1DD8}"/>
              </a:ext>
            </a:extLst>
          </p:cNvPr>
          <p:cNvPicPr>
            <a:picLocks noChangeAspect="1"/>
          </p:cNvPicPr>
          <p:nvPr/>
        </p:nvPicPr>
        <p:blipFill>
          <a:blip r:embed="rId2" cstate="print"/>
          <a:stretch>
            <a:fillRect/>
          </a:stretch>
        </p:blipFill>
        <p:spPr>
          <a:xfrm>
            <a:off x="611451" y="3561639"/>
            <a:ext cx="1820554" cy="1108562"/>
          </a:xfrm>
          <a:prstGeom prst="rect">
            <a:avLst/>
          </a:prstGeom>
        </p:spPr>
      </p:pic>
    </p:spTree>
    <p:extLst>
      <p:ext uri="{BB962C8B-B14F-4D97-AF65-F5344CB8AC3E}">
        <p14:creationId xmlns:p14="http://schemas.microsoft.com/office/powerpoint/2010/main" val="393382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A528DF-D215-450C-9DB5-2AB96B301B6B}" type="slidenum">
              <a:rPr lang="en-US" smtClean="0">
                <a:solidFill>
                  <a:prstClr val="black">
                    <a:tint val="75000"/>
                  </a:prstClr>
                </a:solidFill>
              </a:rPr>
              <a:pPr/>
              <a:t>31</a:t>
            </a:fld>
            <a:endParaRPr lang="en-US" dirty="0">
              <a:solidFill>
                <a:prstClr val="black">
                  <a:tint val="75000"/>
                </a:prstClr>
              </a:solidFill>
            </a:endParaRPr>
          </a:p>
        </p:txBody>
      </p:sp>
      <p:sp>
        <p:nvSpPr>
          <p:cNvPr id="5" name="Title 4">
            <a:extLst>
              <a:ext uri="{FF2B5EF4-FFF2-40B4-BE49-F238E27FC236}">
                <a16:creationId xmlns:a16="http://schemas.microsoft.com/office/drawing/2014/main" id="{58C8E9C8-C258-4F81-B1FC-A78FEE2CAFC8}"/>
              </a:ext>
            </a:extLst>
          </p:cNvPr>
          <p:cNvSpPr>
            <a:spLocks noGrp="1"/>
          </p:cNvSpPr>
          <p:nvPr>
            <p:ph type="title"/>
          </p:nvPr>
        </p:nvSpPr>
        <p:spPr/>
        <p:txBody>
          <a:bodyPr/>
          <a:lstStyle/>
          <a:p>
            <a:r>
              <a:rPr lang="en-IN" dirty="0">
                <a:solidFill>
                  <a:prstClr val="black">
                    <a:lumMod val="65000"/>
                    <a:lumOff val="35000"/>
                  </a:prstClr>
                </a:solidFill>
              </a:rPr>
              <a:t>Case study #2- DC ms &amp; transformation for max </a:t>
            </a:r>
            <a:r>
              <a:rPr lang="en-IN" dirty="0" err="1">
                <a:solidFill>
                  <a:prstClr val="black">
                    <a:lumMod val="65000"/>
                    <a:lumOff val="35000"/>
                  </a:prstClr>
                </a:solidFill>
              </a:rPr>
              <a:t>bupa</a:t>
            </a:r>
            <a:r>
              <a:rPr lang="en-IN" dirty="0">
                <a:solidFill>
                  <a:prstClr val="black">
                    <a:lumMod val="65000"/>
                    <a:lumOff val="35000"/>
                  </a:prstClr>
                </a:solidFill>
              </a:rPr>
              <a:t> health insurance</a:t>
            </a:r>
            <a:endParaRPr lang="en-IN" dirty="0"/>
          </a:p>
        </p:txBody>
      </p:sp>
      <p:sp>
        <p:nvSpPr>
          <p:cNvPr id="4" name="Rectangle 3">
            <a:extLst>
              <a:ext uri="{FF2B5EF4-FFF2-40B4-BE49-F238E27FC236}">
                <a16:creationId xmlns:a16="http://schemas.microsoft.com/office/drawing/2014/main" id="{13A651CB-2783-4777-B54A-586977D1D4C4}"/>
              </a:ext>
            </a:extLst>
          </p:cNvPr>
          <p:cNvSpPr/>
          <p:nvPr/>
        </p:nvSpPr>
        <p:spPr>
          <a:xfrm>
            <a:off x="323850" y="1034420"/>
            <a:ext cx="8496300" cy="507821"/>
          </a:xfrm>
          <a:prstGeom prst="rect">
            <a:avLst/>
          </a:prstGeom>
        </p:spPr>
        <p:txBody>
          <a:bodyPr wrap="square" lIns="91428" tIns="45715" rIns="91428" bIns="45715">
            <a:spAutoFit/>
          </a:bodyPr>
          <a:lstStyle/>
          <a:p>
            <a:pPr defTabSz="514286">
              <a:defRPr/>
            </a:pPr>
            <a:r>
              <a:rPr lang="en-GB" sz="900" dirty="0">
                <a:solidFill>
                  <a:prstClr val="black"/>
                </a:solidFill>
                <a:latin typeface="Trebuchet MS" pitchFamily="34" charset="0"/>
                <a:cs typeface="Arial" panose="020B0604020202020204" pitchFamily="34" charset="0"/>
              </a:rPr>
              <a:t>Max </a:t>
            </a:r>
            <a:r>
              <a:rPr lang="en-GB" sz="900" dirty="0" err="1">
                <a:solidFill>
                  <a:prstClr val="black"/>
                </a:solidFill>
                <a:latin typeface="Trebuchet MS" pitchFamily="34" charset="0"/>
                <a:cs typeface="Arial" panose="020B0604020202020204" pitchFamily="34" charset="0"/>
              </a:rPr>
              <a:t>Bupa</a:t>
            </a:r>
            <a:r>
              <a:rPr lang="en-GB" sz="900" dirty="0">
                <a:solidFill>
                  <a:prstClr val="black"/>
                </a:solidFill>
                <a:latin typeface="Trebuchet MS" pitchFamily="34" charset="0"/>
                <a:cs typeface="Arial" panose="020B0604020202020204" pitchFamily="34" charset="0"/>
              </a:rPr>
              <a:t> a leading heath insurance company, </a:t>
            </a:r>
            <a:r>
              <a:rPr lang="en-GB" sz="900" i="1" dirty="0">
                <a:solidFill>
                  <a:prstClr val="black"/>
                </a:solidFill>
                <a:latin typeface="Trebuchet MS" pitchFamily="34" charset="0"/>
                <a:cs typeface="Arial" panose="020B0604020202020204" pitchFamily="34" charset="0"/>
              </a:rPr>
              <a:t>growing at a 30 % YOY rate</a:t>
            </a:r>
            <a:r>
              <a:rPr lang="en-GB" sz="900" dirty="0">
                <a:solidFill>
                  <a:prstClr val="black"/>
                </a:solidFill>
                <a:latin typeface="Trebuchet MS" pitchFamily="34" charset="0"/>
                <a:cs typeface="Arial" panose="020B0604020202020204" pitchFamily="34" charset="0"/>
              </a:rPr>
              <a:t>. With a </a:t>
            </a:r>
            <a:r>
              <a:rPr lang="en-GB" sz="900" i="1" dirty="0">
                <a:solidFill>
                  <a:prstClr val="black"/>
                </a:solidFill>
                <a:latin typeface="Trebuchet MS" pitchFamily="34" charset="0"/>
                <a:cs typeface="Arial" panose="020B0604020202020204" pitchFamily="34" charset="0"/>
              </a:rPr>
              <a:t>client base of 2 million</a:t>
            </a:r>
            <a:r>
              <a:rPr lang="en-GB" sz="900" dirty="0">
                <a:solidFill>
                  <a:prstClr val="black"/>
                </a:solidFill>
                <a:latin typeface="Trebuchet MS" pitchFamily="34" charset="0"/>
                <a:cs typeface="Arial" panose="020B0604020202020204" pitchFamily="34" charset="0"/>
              </a:rPr>
              <a:t>. To be able to support the expected growth required to have an </a:t>
            </a:r>
            <a:r>
              <a:rPr lang="en-GB" sz="900" i="1" dirty="0">
                <a:solidFill>
                  <a:prstClr val="black"/>
                </a:solidFill>
                <a:latin typeface="Trebuchet MS" pitchFamily="34" charset="0"/>
                <a:cs typeface="Arial" panose="020B0604020202020204" pitchFamily="34" charset="0"/>
              </a:rPr>
              <a:t>IT set up which is reliable, Scalable, Optimised, Secure, and always available. This initiative needs to  cover the technology upgrade &amp; transformation of the IT infrastructure and also the consolidation of the IT infrastructure and the </a:t>
            </a:r>
            <a:r>
              <a:rPr lang="en-GB" sz="900" i="1" dirty="0" err="1">
                <a:solidFill>
                  <a:prstClr val="black"/>
                </a:solidFill>
                <a:latin typeface="Trebuchet MS" pitchFamily="34" charset="0"/>
                <a:cs typeface="Arial" panose="020B0604020202020204" pitchFamily="34" charset="0"/>
              </a:rPr>
              <a:t>Datacentre</a:t>
            </a:r>
            <a:r>
              <a:rPr lang="en-GB" sz="900" i="1" dirty="0">
                <a:solidFill>
                  <a:prstClr val="black"/>
                </a:solidFill>
                <a:latin typeface="Trebuchet MS" pitchFamily="34" charset="0"/>
                <a:cs typeface="Arial" panose="020B0604020202020204" pitchFamily="34" charset="0"/>
              </a:rPr>
              <a:t>. </a:t>
            </a:r>
            <a:endParaRPr lang="en-US" sz="900" dirty="0">
              <a:solidFill>
                <a:prstClr val="black"/>
              </a:solidFill>
              <a:latin typeface="Trebuchet MS" pitchFamily="34" charset="0"/>
              <a:cs typeface="Arial" panose="020B0604020202020204" pitchFamily="34" charset="0"/>
            </a:endParaRPr>
          </a:p>
        </p:txBody>
      </p:sp>
      <p:sp>
        <p:nvSpPr>
          <p:cNvPr id="6" name="Rectangle 5">
            <a:extLst>
              <a:ext uri="{FF2B5EF4-FFF2-40B4-BE49-F238E27FC236}">
                <a16:creationId xmlns:a16="http://schemas.microsoft.com/office/drawing/2014/main" id="{B12B8333-8951-4B16-9613-9A632DA32EB6}"/>
              </a:ext>
            </a:extLst>
          </p:cNvPr>
          <p:cNvSpPr/>
          <p:nvPr/>
        </p:nvSpPr>
        <p:spPr>
          <a:xfrm>
            <a:off x="364428" y="2685156"/>
            <a:ext cx="8369265" cy="20821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rtlCol="0" anchor="ctr"/>
          <a:lstStyle/>
          <a:p>
            <a:pPr algn="ctr" defTabSz="514286">
              <a:defRPr/>
            </a:pPr>
            <a:endParaRPr lang="en-US"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7C5AA3F8-2DE3-4595-8979-972DFED0175A}"/>
              </a:ext>
            </a:extLst>
          </p:cNvPr>
          <p:cNvSpPr/>
          <p:nvPr/>
        </p:nvSpPr>
        <p:spPr>
          <a:xfrm>
            <a:off x="3048000" y="3246814"/>
            <a:ext cx="4657728" cy="138233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p>
            <a:pPr defTabSz="514286">
              <a:buClr>
                <a:srgbClr val="44546A"/>
              </a:buClr>
              <a:defRPr/>
            </a:pPr>
            <a:r>
              <a:rPr lang="en-IN" sz="900" b="1" dirty="0">
                <a:solidFill>
                  <a:prstClr val="black"/>
                </a:solidFill>
                <a:latin typeface="Trebuchet MS" pitchFamily="34" charset="0"/>
                <a:ea typeface="Open Sans Condensed" panose="020B0806030504020204" pitchFamily="34" charset="0"/>
                <a:cs typeface="Arial" panose="020B0604020202020204" pitchFamily="34" charset="0"/>
              </a:rPr>
              <a:t>Key  benefits</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Business Services are continuously available</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Improved Performance &amp; Operational Efficiency</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New Age DC + DR set-up</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Zero Downtime Migration </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Quick set up reducing planning and deployment time</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Granular recovery intervals and data protection</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Large Bandwidth to replicate DC data</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Seamless transition to Managed Services</a:t>
            </a:r>
          </a:p>
          <a:p>
            <a:pPr marL="85710" indent="-85710" defTabSz="514286">
              <a:buClr>
                <a:prstClr val="black"/>
              </a:buClr>
              <a:buFont typeface="Arial" panose="020B0604020202020204" pitchFamily="34" charset="0"/>
              <a:buChar char="•"/>
              <a:defRPr/>
            </a:pPr>
            <a:r>
              <a:rPr lang="en-IN" sz="900" dirty="0">
                <a:solidFill>
                  <a:prstClr val="black"/>
                </a:solidFill>
                <a:latin typeface="Trebuchet MS" pitchFamily="34" charset="0"/>
                <a:ea typeface="Open Sans Condensed" panose="020B0806030504020204" pitchFamily="34" charset="0"/>
                <a:cs typeface="Arial" panose="020B0604020202020204" pitchFamily="34" charset="0"/>
              </a:rPr>
              <a:t>State of art tools, process and procedures</a:t>
            </a:r>
          </a:p>
        </p:txBody>
      </p:sp>
      <p:sp>
        <p:nvSpPr>
          <p:cNvPr id="8" name="Content Placeholder 2">
            <a:extLst>
              <a:ext uri="{FF2B5EF4-FFF2-40B4-BE49-F238E27FC236}">
                <a16:creationId xmlns:a16="http://schemas.microsoft.com/office/drawing/2014/main" id="{CC4C5C96-CA3B-4016-87D4-88485503CDEF}"/>
              </a:ext>
            </a:extLst>
          </p:cNvPr>
          <p:cNvSpPr txBox="1">
            <a:spLocks/>
          </p:cNvSpPr>
          <p:nvPr/>
        </p:nvSpPr>
        <p:spPr>
          <a:xfrm>
            <a:off x="3044406" y="1601281"/>
            <a:ext cx="2992978" cy="1656269"/>
          </a:xfrm>
          <a:prstGeom prst="rect">
            <a:avLst/>
          </a:prstGeom>
          <a:solidFill>
            <a:schemeClr val="accent4">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10253F"/>
              </a:buClr>
              <a:buNone/>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Solution</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Built a Private Cloud for DC &amp; DR </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Migrate 100+ servers and 60 TB data migration</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VMware, OVM based Hypervisors</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Enabled </a:t>
            </a:r>
            <a:r>
              <a:rPr lang="en-IN" sz="1000" dirty="0" err="1">
                <a:solidFill>
                  <a:schemeClr val="tx1"/>
                </a:solidFill>
                <a:latin typeface="Trebuchet MS" pitchFamily="34" charset="0"/>
                <a:cs typeface="Arial" panose="020B0604020202020204" pitchFamily="34" charset="0"/>
              </a:rPr>
              <a:t>DRaaS</a:t>
            </a:r>
            <a:r>
              <a:rPr lang="en-IN" sz="1000" dirty="0">
                <a:solidFill>
                  <a:schemeClr val="tx1"/>
                </a:solidFill>
                <a:latin typeface="Trebuchet MS" pitchFamily="34" charset="0"/>
                <a:cs typeface="Arial" panose="020B0604020202020204" pitchFamily="34" charset="0"/>
              </a:rPr>
              <a:t> tool based replication and recovery at DC and DR with RTO/RPO SLA’s</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Improved Security Significantly</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Project Management for Implementation </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Managed Services for 5 years</a:t>
            </a:r>
          </a:p>
          <a:p>
            <a:pPr marL="685736" lvl="2" indent="-171450" defTabSz="514286">
              <a:lnSpc>
                <a:spcPct val="100000"/>
              </a:lnSpc>
              <a:spcBef>
                <a:spcPts val="0"/>
              </a:spcBef>
              <a:buClr>
                <a:srgbClr val="10253F"/>
              </a:buClr>
              <a:buFont typeface="Wingdings" panose="05000000000000000000" pitchFamily="2" charset="2"/>
              <a:buChar char="§"/>
              <a:defRPr/>
            </a:pPr>
            <a:endParaRPr lang="en-US" sz="1000" dirty="0">
              <a:solidFill>
                <a:schemeClr val="tx1"/>
              </a:solidFill>
              <a:latin typeface="Trebuchet MS" pitchFamily="34" charset="0"/>
              <a:ea typeface="Open Sans Condensed" panose="020B0806030504020204" pitchFamily="34" charset="0"/>
              <a:cs typeface="Arial" panose="020B0604020202020204" pitchFamily="34" charset="0"/>
            </a:endParaRPr>
          </a:p>
          <a:p>
            <a:pPr defTabSz="514286">
              <a:lnSpc>
                <a:spcPct val="100000"/>
              </a:lnSpc>
              <a:spcBef>
                <a:spcPts val="0"/>
              </a:spcBef>
              <a:buClr>
                <a:srgbClr val="10253F"/>
              </a:buClr>
              <a:buFont typeface="Wingdings" panose="05000000000000000000" pitchFamily="2" charset="2"/>
              <a:buChar char="§"/>
              <a:defRPr/>
            </a:pPr>
            <a:endParaRPr lang="en-IN" sz="1000" dirty="0">
              <a:solidFill>
                <a:schemeClr val="tx1"/>
              </a:solidFill>
              <a:latin typeface="Trebuchet MS" pitchFamily="34" charset="0"/>
              <a:ea typeface="Open Sans Condensed" panose="020B0806030504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D921A3CB-F870-4A6D-BC62-A52646B78FE0}"/>
              </a:ext>
            </a:extLst>
          </p:cNvPr>
          <p:cNvSpPr txBox="1">
            <a:spLocks/>
          </p:cNvSpPr>
          <p:nvPr/>
        </p:nvSpPr>
        <p:spPr>
          <a:xfrm>
            <a:off x="364429" y="1601281"/>
            <a:ext cx="2742186" cy="1656269"/>
          </a:xfrm>
          <a:prstGeom prst="rect">
            <a:avLst/>
          </a:prstGeom>
          <a:solidFill>
            <a:schemeClr val="accent1">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68561" tIns="68561" rIns="68561" bIns="68561" anchor="t" anchorCtr="0"/>
          <a:lstStyle>
            <a:lvl1pPr marL="171450" lvl="0"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1pPr>
            <a:lvl2pPr marL="514350" lvl="1"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2pPr>
            <a:lvl3pPr marL="857250" lvl="2"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3pPr>
            <a:lvl4pPr marL="1200150" lvl="3"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4pPr>
            <a:lvl5pPr marL="1543050" lvl="4"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5pPr>
            <a:lvl6pPr marL="1885950" lvl="5"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6pPr>
            <a:lvl7pPr marL="2228850" lvl="6"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7pPr>
            <a:lvl8pPr marL="2571750" lvl="7"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8pPr>
            <a:lvl9pPr marL="2914650" lvl="8" indent="-171450" algn="ctr" defTabSz="685800" rtl="0" eaLnBrk="1" latinLnBrk="0" hangingPunct="1">
              <a:lnSpc>
                <a:spcPct val="100000"/>
              </a:lnSpc>
              <a:spcBef>
                <a:spcPts val="0"/>
              </a:spcBef>
              <a:spcAft>
                <a:spcPts val="0"/>
              </a:spcAft>
              <a:buSzPct val="100000"/>
              <a:buFont typeface="Arial" panose="020B0604020202020204" pitchFamily="34" charset="0"/>
              <a:buNone/>
              <a:defRPr sz="2800" kern="1200">
                <a:solidFill>
                  <a:schemeClr val="dk1"/>
                </a:solidFill>
                <a:latin typeface="+mn-lt"/>
                <a:ea typeface="+mn-ea"/>
                <a:cs typeface="+mn-cs"/>
              </a:defRPr>
            </a:lvl9pPr>
          </a:lstStyle>
          <a:p>
            <a:pPr marL="0" indent="0" algn="just" defTabSz="385715">
              <a:buClr>
                <a:srgbClr val="10253F"/>
              </a:buClr>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Drivers for the Opportunity</a:t>
            </a:r>
          </a:p>
          <a:p>
            <a:pPr algn="just"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Transform the current Infrastructure to have the latest in technology, efficient and ready to scale.</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Consolidate the applications infra in different data centre.</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Provide high availability for the application with improved security. </a:t>
            </a:r>
          </a:p>
          <a:p>
            <a:pPr algn="l" defTabSz="385715">
              <a:buClr>
                <a:srgbClr val="10253F"/>
              </a:buClr>
              <a:buFont typeface="Wingdings" panose="05000000000000000000" pitchFamily="2" charset="2"/>
              <a:buChar char="§"/>
              <a:defRPr/>
            </a:pPr>
            <a:r>
              <a:rPr lang="en-IN" sz="1000" dirty="0">
                <a:solidFill>
                  <a:schemeClr val="tx1"/>
                </a:solidFill>
                <a:latin typeface="Trebuchet MS" pitchFamily="34" charset="0"/>
                <a:ea typeface="Open Sans Condensed" panose="020B0806030504020204" pitchFamily="34" charset="0"/>
                <a:cs typeface="Arial" panose="020B0604020202020204" pitchFamily="34" charset="0"/>
              </a:rPr>
              <a:t>Provide a round the clock monitoring and support</a:t>
            </a:r>
          </a:p>
        </p:txBody>
      </p:sp>
      <p:sp>
        <p:nvSpPr>
          <p:cNvPr id="11" name="Content Placeholder 2">
            <a:extLst>
              <a:ext uri="{FF2B5EF4-FFF2-40B4-BE49-F238E27FC236}">
                <a16:creationId xmlns:a16="http://schemas.microsoft.com/office/drawing/2014/main" id="{A7CA049A-88C5-452B-A892-287DAA8D3691}"/>
              </a:ext>
            </a:extLst>
          </p:cNvPr>
          <p:cNvSpPr txBox="1">
            <a:spLocks/>
          </p:cNvSpPr>
          <p:nvPr/>
        </p:nvSpPr>
        <p:spPr>
          <a:xfrm>
            <a:off x="6054929" y="1614190"/>
            <a:ext cx="2678763" cy="1643360"/>
          </a:xfrm>
          <a:prstGeom prst="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91428" tIns="45715" rIns="91428" bIns="45715"/>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defTabSz="514286">
              <a:lnSpc>
                <a:spcPct val="100000"/>
              </a:lnSpc>
              <a:spcBef>
                <a:spcPts val="0"/>
              </a:spcBef>
              <a:buClr>
                <a:srgbClr val="10253F"/>
              </a:buClr>
              <a:buNone/>
              <a:defRPr/>
            </a:pPr>
            <a:r>
              <a:rPr lang="en-US" sz="1000" b="1" dirty="0">
                <a:solidFill>
                  <a:schemeClr val="tx1"/>
                </a:solidFill>
                <a:latin typeface="Trebuchet MS" pitchFamily="34" charset="0"/>
                <a:ea typeface="Open Sans Condensed" panose="020B0806030504020204" pitchFamily="34" charset="0"/>
                <a:cs typeface="Arial" panose="020B0604020202020204" pitchFamily="34" charset="0"/>
              </a:rPr>
              <a:t>IT Landscape</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Data Centre - 2 at Delhi, 1 at Mumbai</a:t>
            </a:r>
          </a:p>
          <a:p>
            <a:pPr defTabSz="514286">
              <a:lnSpc>
                <a:spcPct val="100000"/>
              </a:lnSpc>
              <a:spcBef>
                <a:spcPts val="0"/>
              </a:spcBef>
              <a:buClr>
                <a:srgbClr val="10253F"/>
              </a:buClr>
              <a:buFont typeface="Wingdings" panose="05000000000000000000" pitchFamily="2" charset="2"/>
              <a:buChar char="§"/>
              <a:defRPr/>
            </a:pPr>
            <a:r>
              <a:rPr lang="en-IN" sz="1000" dirty="0">
                <a:solidFill>
                  <a:schemeClr val="tx1"/>
                </a:solidFill>
                <a:latin typeface="Trebuchet MS" pitchFamily="34" charset="0"/>
                <a:cs typeface="Arial" panose="020B0604020202020204" pitchFamily="34" charset="0"/>
              </a:rPr>
              <a:t>DR @ Bangalore</a:t>
            </a:r>
          </a:p>
          <a:p>
            <a:pPr defTabSz="514286">
              <a:lnSpc>
                <a:spcPct val="100000"/>
              </a:lnSpc>
              <a:spcBef>
                <a:spcPts val="0"/>
              </a:spcBef>
              <a:buClr>
                <a:srgbClr val="10253F"/>
              </a:buClr>
              <a:buFont typeface="Wingdings" panose="05000000000000000000" pitchFamily="2" charset="2"/>
              <a:buChar char="§"/>
              <a:defRPr/>
            </a:pPr>
            <a:endParaRPr lang="en-IN" sz="1000" dirty="0">
              <a:solidFill>
                <a:schemeClr val="tx1"/>
              </a:solidFill>
              <a:latin typeface="Trebuchet MS" pitchFamily="34" charset="0"/>
              <a:cs typeface="Arial" panose="020B0604020202020204" pitchFamily="34" charset="0"/>
            </a:endParaRPr>
          </a:p>
          <a:p>
            <a:pPr marL="857130" lvl="2" indent="-171450" defTabSz="514286">
              <a:lnSpc>
                <a:spcPct val="100000"/>
              </a:lnSpc>
              <a:spcBef>
                <a:spcPts val="0"/>
              </a:spcBef>
              <a:buClr>
                <a:srgbClr val="10253F"/>
              </a:buClr>
              <a:buFont typeface="Wingdings" panose="05000000000000000000" pitchFamily="2" charset="2"/>
              <a:buChar char="§"/>
              <a:defRPr/>
            </a:pPr>
            <a:endParaRPr lang="en-US" sz="1000" dirty="0">
              <a:solidFill>
                <a:schemeClr val="tx1"/>
              </a:solidFill>
              <a:latin typeface="Trebuchet MS" pitchFamily="34" charset="0"/>
              <a:ea typeface="Open Sans Condensed" panose="020B0806030504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21222AA9-A367-4117-BE42-9395C62690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450" y="3314701"/>
            <a:ext cx="1990576" cy="13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983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58775" y="4361248"/>
            <a:ext cx="8415338" cy="321120"/>
          </a:xfrm>
          <a:prstGeom prst="rect">
            <a:avLst/>
          </a:prstGeom>
          <a:solidFill>
            <a:srgbClr val="595959">
              <a:alpha val="39000"/>
            </a:srgbClr>
          </a:solidFill>
          <a:ln w="9525">
            <a:noFill/>
            <a:miter lim="800000"/>
            <a:headEnd/>
            <a:tailEnd/>
          </a:ln>
        </p:spPr>
        <p:txBody>
          <a:bodyPr vert="horz" wrap="square" lIns="66866" tIns="33433" rIns="66866" bIns="33433" numCol="1" anchor="ctr" anchorCtr="0" compatLnSpc="1">
            <a:prstTxWarp prst="textNoShape">
              <a:avLst/>
            </a:prstTxWarp>
          </a:bodyPr>
          <a:lstStyle/>
          <a:p>
            <a:pPr algn="ctr"/>
            <a:r>
              <a:rPr lang="en-US" sz="1600" dirty="0">
                <a:solidFill>
                  <a:schemeClr val="bg1"/>
                </a:solidFill>
                <a:latin typeface="Trebuchet MS" panose="020B0603020202020204" pitchFamily="34" charset="0"/>
              </a:rPr>
              <a:t>Sify has surfed the wave of technology disruption from its inception</a:t>
            </a:r>
            <a:endParaRPr lang="en-SG" sz="1600" dirty="0">
              <a:solidFill>
                <a:schemeClr val="bg1"/>
              </a:solidFill>
              <a:latin typeface="Trebuchet MS" panose="020B0603020202020204" pitchFamily="34" charset="0"/>
            </a:endParaRPr>
          </a:p>
        </p:txBody>
      </p:sp>
      <p:grpSp>
        <p:nvGrpSpPr>
          <p:cNvPr id="3" name="Group 18"/>
          <p:cNvGrpSpPr/>
          <p:nvPr/>
        </p:nvGrpSpPr>
        <p:grpSpPr>
          <a:xfrm>
            <a:off x="282051" y="1113850"/>
            <a:ext cx="8416577" cy="3105563"/>
            <a:chOff x="628650" y="1164651"/>
            <a:chExt cx="7937898" cy="2928939"/>
          </a:xfrm>
        </p:grpSpPr>
        <p:sp>
          <p:nvSpPr>
            <p:cNvPr id="6" name="AutoShape 3"/>
            <p:cNvSpPr>
              <a:spLocks noChangeAspect="1" noChangeArrowheads="1" noTextEdit="1"/>
            </p:cNvSpPr>
            <p:nvPr/>
          </p:nvSpPr>
          <p:spPr bwMode="auto">
            <a:xfrm>
              <a:off x="920354" y="1207514"/>
              <a:ext cx="7646194" cy="288607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7" name="Freeform 5"/>
            <p:cNvSpPr>
              <a:spLocks/>
            </p:cNvSpPr>
            <p:nvPr/>
          </p:nvSpPr>
          <p:spPr bwMode="auto">
            <a:xfrm>
              <a:off x="920354" y="2051668"/>
              <a:ext cx="895350" cy="775097"/>
            </a:xfrm>
            <a:custGeom>
              <a:avLst/>
              <a:gdLst/>
              <a:ahLst/>
              <a:cxnLst>
                <a:cxn ang="0">
                  <a:pos x="564" y="0"/>
                </a:cxn>
                <a:cxn ang="0">
                  <a:pos x="1127" y="0"/>
                </a:cxn>
                <a:cxn ang="0">
                  <a:pos x="1691" y="0"/>
                </a:cxn>
                <a:cxn ang="0">
                  <a:pos x="1972" y="487"/>
                </a:cxn>
                <a:cxn ang="0">
                  <a:pos x="2255" y="976"/>
                </a:cxn>
                <a:cxn ang="0">
                  <a:pos x="1972" y="1464"/>
                </a:cxn>
                <a:cxn ang="0">
                  <a:pos x="1691" y="1953"/>
                </a:cxn>
                <a:cxn ang="0">
                  <a:pos x="1127" y="1953"/>
                </a:cxn>
                <a:cxn ang="0">
                  <a:pos x="564" y="1953"/>
                </a:cxn>
                <a:cxn ang="0">
                  <a:pos x="282" y="1464"/>
                </a:cxn>
                <a:cxn ang="0">
                  <a:pos x="0" y="976"/>
                </a:cxn>
                <a:cxn ang="0">
                  <a:pos x="282" y="487"/>
                </a:cxn>
                <a:cxn ang="0">
                  <a:pos x="564" y="0"/>
                </a:cxn>
              </a:cxnLst>
              <a:rect l="0" t="0" r="r" b="b"/>
              <a:pathLst>
                <a:path w="2255" h="1953">
                  <a:moveTo>
                    <a:pt x="564" y="0"/>
                  </a:moveTo>
                  <a:lnTo>
                    <a:pt x="1127" y="0"/>
                  </a:lnTo>
                  <a:lnTo>
                    <a:pt x="1691" y="0"/>
                  </a:lnTo>
                  <a:lnTo>
                    <a:pt x="1972" y="487"/>
                  </a:lnTo>
                  <a:lnTo>
                    <a:pt x="2255" y="976"/>
                  </a:lnTo>
                  <a:lnTo>
                    <a:pt x="1972" y="1464"/>
                  </a:lnTo>
                  <a:lnTo>
                    <a:pt x="1691" y="1953"/>
                  </a:lnTo>
                  <a:lnTo>
                    <a:pt x="1127" y="1953"/>
                  </a:lnTo>
                  <a:lnTo>
                    <a:pt x="564" y="1953"/>
                  </a:lnTo>
                  <a:lnTo>
                    <a:pt x="282" y="1464"/>
                  </a:lnTo>
                  <a:lnTo>
                    <a:pt x="0" y="976"/>
                  </a:lnTo>
                  <a:lnTo>
                    <a:pt x="282" y="487"/>
                  </a:lnTo>
                  <a:lnTo>
                    <a:pt x="564" y="0"/>
                  </a:lnTo>
                  <a:close/>
                </a:path>
              </a:pathLst>
            </a:custGeom>
            <a:solidFill>
              <a:schemeClr val="accent5">
                <a:lumMod val="60000"/>
                <a:lumOff val="4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8" name="Freeform 6"/>
            <p:cNvSpPr>
              <a:spLocks/>
            </p:cNvSpPr>
            <p:nvPr/>
          </p:nvSpPr>
          <p:spPr bwMode="auto">
            <a:xfrm>
              <a:off x="1591866" y="2438620"/>
              <a:ext cx="894160" cy="775097"/>
            </a:xfrm>
            <a:custGeom>
              <a:avLst/>
              <a:gdLst/>
              <a:ahLst/>
              <a:cxnLst>
                <a:cxn ang="0">
                  <a:pos x="564" y="0"/>
                </a:cxn>
                <a:cxn ang="0">
                  <a:pos x="1128" y="0"/>
                </a:cxn>
                <a:cxn ang="0">
                  <a:pos x="1691" y="0"/>
                </a:cxn>
                <a:cxn ang="0">
                  <a:pos x="1973" y="488"/>
                </a:cxn>
                <a:cxn ang="0">
                  <a:pos x="2255" y="977"/>
                </a:cxn>
                <a:cxn ang="0">
                  <a:pos x="1973" y="1464"/>
                </a:cxn>
                <a:cxn ang="0">
                  <a:pos x="1691" y="1952"/>
                </a:cxn>
                <a:cxn ang="0">
                  <a:pos x="1128" y="1952"/>
                </a:cxn>
                <a:cxn ang="0">
                  <a:pos x="564" y="1952"/>
                </a:cxn>
                <a:cxn ang="0">
                  <a:pos x="281" y="1464"/>
                </a:cxn>
                <a:cxn ang="0">
                  <a:pos x="0" y="977"/>
                </a:cxn>
                <a:cxn ang="0">
                  <a:pos x="281" y="488"/>
                </a:cxn>
                <a:cxn ang="0">
                  <a:pos x="564" y="0"/>
                </a:cxn>
              </a:cxnLst>
              <a:rect l="0" t="0" r="r" b="b"/>
              <a:pathLst>
                <a:path w="2255" h="1952">
                  <a:moveTo>
                    <a:pt x="564" y="0"/>
                  </a:moveTo>
                  <a:lnTo>
                    <a:pt x="1128" y="0"/>
                  </a:lnTo>
                  <a:lnTo>
                    <a:pt x="1691" y="0"/>
                  </a:lnTo>
                  <a:lnTo>
                    <a:pt x="1973" y="488"/>
                  </a:lnTo>
                  <a:lnTo>
                    <a:pt x="2255" y="977"/>
                  </a:lnTo>
                  <a:lnTo>
                    <a:pt x="1973" y="1464"/>
                  </a:lnTo>
                  <a:lnTo>
                    <a:pt x="1691" y="1952"/>
                  </a:lnTo>
                  <a:lnTo>
                    <a:pt x="1128" y="1952"/>
                  </a:lnTo>
                  <a:lnTo>
                    <a:pt x="564" y="1952"/>
                  </a:lnTo>
                  <a:lnTo>
                    <a:pt x="281" y="1464"/>
                  </a:lnTo>
                  <a:lnTo>
                    <a:pt x="0" y="977"/>
                  </a:lnTo>
                  <a:lnTo>
                    <a:pt x="281" y="488"/>
                  </a:lnTo>
                  <a:lnTo>
                    <a:pt x="564" y="0"/>
                  </a:lnTo>
                  <a:close/>
                </a:path>
              </a:pathLst>
            </a:custGeom>
            <a:solidFill>
              <a:schemeClr val="tx2">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9" name="Freeform 7"/>
            <p:cNvSpPr>
              <a:spLocks/>
            </p:cNvSpPr>
            <p:nvPr/>
          </p:nvSpPr>
          <p:spPr bwMode="auto">
            <a:xfrm>
              <a:off x="2262188" y="2051668"/>
              <a:ext cx="895350" cy="775097"/>
            </a:xfrm>
            <a:custGeom>
              <a:avLst/>
              <a:gdLst/>
              <a:ahLst/>
              <a:cxnLst>
                <a:cxn ang="0">
                  <a:pos x="564" y="0"/>
                </a:cxn>
                <a:cxn ang="0">
                  <a:pos x="1127" y="0"/>
                </a:cxn>
                <a:cxn ang="0">
                  <a:pos x="1691" y="0"/>
                </a:cxn>
                <a:cxn ang="0">
                  <a:pos x="1973" y="487"/>
                </a:cxn>
                <a:cxn ang="0">
                  <a:pos x="2255" y="976"/>
                </a:cxn>
                <a:cxn ang="0">
                  <a:pos x="1973" y="1464"/>
                </a:cxn>
                <a:cxn ang="0">
                  <a:pos x="1691" y="1953"/>
                </a:cxn>
                <a:cxn ang="0">
                  <a:pos x="1127" y="1953"/>
                </a:cxn>
                <a:cxn ang="0">
                  <a:pos x="564" y="1953"/>
                </a:cxn>
                <a:cxn ang="0">
                  <a:pos x="282" y="1464"/>
                </a:cxn>
                <a:cxn ang="0">
                  <a:pos x="0" y="976"/>
                </a:cxn>
                <a:cxn ang="0">
                  <a:pos x="282" y="487"/>
                </a:cxn>
                <a:cxn ang="0">
                  <a:pos x="564" y="0"/>
                </a:cxn>
              </a:cxnLst>
              <a:rect l="0" t="0" r="r" b="b"/>
              <a:pathLst>
                <a:path w="2255" h="1953">
                  <a:moveTo>
                    <a:pt x="564" y="0"/>
                  </a:moveTo>
                  <a:lnTo>
                    <a:pt x="1127" y="0"/>
                  </a:lnTo>
                  <a:lnTo>
                    <a:pt x="1691" y="0"/>
                  </a:lnTo>
                  <a:lnTo>
                    <a:pt x="1973" y="487"/>
                  </a:lnTo>
                  <a:lnTo>
                    <a:pt x="2255" y="976"/>
                  </a:lnTo>
                  <a:lnTo>
                    <a:pt x="1973" y="1464"/>
                  </a:lnTo>
                  <a:lnTo>
                    <a:pt x="1691" y="1953"/>
                  </a:lnTo>
                  <a:lnTo>
                    <a:pt x="1127" y="1953"/>
                  </a:lnTo>
                  <a:lnTo>
                    <a:pt x="564" y="1953"/>
                  </a:lnTo>
                  <a:lnTo>
                    <a:pt x="282" y="1464"/>
                  </a:lnTo>
                  <a:lnTo>
                    <a:pt x="0" y="976"/>
                  </a:lnTo>
                  <a:lnTo>
                    <a:pt x="282" y="487"/>
                  </a:lnTo>
                  <a:lnTo>
                    <a:pt x="564" y="0"/>
                  </a:lnTo>
                  <a:close/>
                </a:path>
              </a:pathLst>
            </a:custGeom>
            <a:solidFill>
              <a:schemeClr val="accent1">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0" name="Freeform 8"/>
            <p:cNvSpPr>
              <a:spLocks/>
            </p:cNvSpPr>
            <p:nvPr/>
          </p:nvSpPr>
          <p:spPr bwMode="auto">
            <a:xfrm>
              <a:off x="2933701" y="2438620"/>
              <a:ext cx="895350" cy="775097"/>
            </a:xfrm>
            <a:custGeom>
              <a:avLst/>
              <a:gdLst/>
              <a:ahLst/>
              <a:cxnLst>
                <a:cxn ang="0">
                  <a:pos x="564" y="0"/>
                </a:cxn>
                <a:cxn ang="0">
                  <a:pos x="1127" y="0"/>
                </a:cxn>
                <a:cxn ang="0">
                  <a:pos x="1692" y="0"/>
                </a:cxn>
                <a:cxn ang="0">
                  <a:pos x="1974" y="488"/>
                </a:cxn>
                <a:cxn ang="0">
                  <a:pos x="2255" y="977"/>
                </a:cxn>
                <a:cxn ang="0">
                  <a:pos x="1974" y="1464"/>
                </a:cxn>
                <a:cxn ang="0">
                  <a:pos x="1692" y="1952"/>
                </a:cxn>
                <a:cxn ang="0">
                  <a:pos x="1127" y="1952"/>
                </a:cxn>
                <a:cxn ang="0">
                  <a:pos x="564" y="1952"/>
                </a:cxn>
                <a:cxn ang="0">
                  <a:pos x="282" y="1464"/>
                </a:cxn>
                <a:cxn ang="0">
                  <a:pos x="0" y="977"/>
                </a:cxn>
                <a:cxn ang="0">
                  <a:pos x="282" y="488"/>
                </a:cxn>
                <a:cxn ang="0">
                  <a:pos x="564" y="0"/>
                </a:cxn>
              </a:cxnLst>
              <a:rect l="0" t="0" r="r" b="b"/>
              <a:pathLst>
                <a:path w="2255" h="1952">
                  <a:moveTo>
                    <a:pt x="564" y="0"/>
                  </a:moveTo>
                  <a:lnTo>
                    <a:pt x="1127" y="0"/>
                  </a:lnTo>
                  <a:lnTo>
                    <a:pt x="1692" y="0"/>
                  </a:lnTo>
                  <a:lnTo>
                    <a:pt x="1974" y="488"/>
                  </a:lnTo>
                  <a:lnTo>
                    <a:pt x="2255" y="977"/>
                  </a:lnTo>
                  <a:lnTo>
                    <a:pt x="1974" y="1464"/>
                  </a:lnTo>
                  <a:lnTo>
                    <a:pt x="1692" y="1952"/>
                  </a:lnTo>
                  <a:lnTo>
                    <a:pt x="1127" y="1952"/>
                  </a:lnTo>
                  <a:lnTo>
                    <a:pt x="564" y="1952"/>
                  </a:lnTo>
                  <a:lnTo>
                    <a:pt x="282" y="1464"/>
                  </a:lnTo>
                  <a:lnTo>
                    <a:pt x="0" y="977"/>
                  </a:lnTo>
                  <a:lnTo>
                    <a:pt x="282" y="488"/>
                  </a:lnTo>
                  <a:lnTo>
                    <a:pt x="564" y="0"/>
                  </a:lnTo>
                  <a:close/>
                </a:path>
              </a:pathLst>
            </a:custGeom>
            <a:solidFill>
              <a:schemeClr val="accent3">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1" name="Freeform 9"/>
            <p:cNvSpPr>
              <a:spLocks/>
            </p:cNvSpPr>
            <p:nvPr/>
          </p:nvSpPr>
          <p:spPr bwMode="auto">
            <a:xfrm>
              <a:off x="3605214" y="2051668"/>
              <a:ext cx="894160" cy="775097"/>
            </a:xfrm>
            <a:custGeom>
              <a:avLst/>
              <a:gdLst/>
              <a:ahLst/>
              <a:cxnLst>
                <a:cxn ang="0">
                  <a:pos x="563" y="0"/>
                </a:cxn>
                <a:cxn ang="0">
                  <a:pos x="1127" y="0"/>
                </a:cxn>
                <a:cxn ang="0">
                  <a:pos x="1690" y="0"/>
                </a:cxn>
                <a:cxn ang="0">
                  <a:pos x="1972" y="487"/>
                </a:cxn>
                <a:cxn ang="0">
                  <a:pos x="2254" y="976"/>
                </a:cxn>
                <a:cxn ang="0">
                  <a:pos x="1972" y="1464"/>
                </a:cxn>
                <a:cxn ang="0">
                  <a:pos x="1690" y="1953"/>
                </a:cxn>
                <a:cxn ang="0">
                  <a:pos x="1127" y="1953"/>
                </a:cxn>
                <a:cxn ang="0">
                  <a:pos x="563" y="1953"/>
                </a:cxn>
                <a:cxn ang="0">
                  <a:pos x="282" y="1464"/>
                </a:cxn>
                <a:cxn ang="0">
                  <a:pos x="0" y="976"/>
                </a:cxn>
                <a:cxn ang="0">
                  <a:pos x="282" y="487"/>
                </a:cxn>
                <a:cxn ang="0">
                  <a:pos x="563" y="0"/>
                </a:cxn>
              </a:cxnLst>
              <a:rect l="0" t="0" r="r" b="b"/>
              <a:pathLst>
                <a:path w="2254" h="1953">
                  <a:moveTo>
                    <a:pt x="563" y="0"/>
                  </a:moveTo>
                  <a:lnTo>
                    <a:pt x="1127" y="0"/>
                  </a:lnTo>
                  <a:lnTo>
                    <a:pt x="1690" y="0"/>
                  </a:lnTo>
                  <a:lnTo>
                    <a:pt x="1972" y="487"/>
                  </a:lnTo>
                  <a:lnTo>
                    <a:pt x="2254" y="976"/>
                  </a:lnTo>
                  <a:lnTo>
                    <a:pt x="1972" y="1464"/>
                  </a:lnTo>
                  <a:lnTo>
                    <a:pt x="1690" y="1953"/>
                  </a:lnTo>
                  <a:lnTo>
                    <a:pt x="1127" y="1953"/>
                  </a:lnTo>
                  <a:lnTo>
                    <a:pt x="563" y="1953"/>
                  </a:lnTo>
                  <a:lnTo>
                    <a:pt x="282" y="1464"/>
                  </a:lnTo>
                  <a:lnTo>
                    <a:pt x="0" y="976"/>
                  </a:lnTo>
                  <a:lnTo>
                    <a:pt x="282" y="487"/>
                  </a:lnTo>
                  <a:lnTo>
                    <a:pt x="563" y="0"/>
                  </a:lnTo>
                  <a:close/>
                </a:path>
              </a:pathLst>
            </a:custGeom>
            <a:solidFill>
              <a:schemeClr val="accent3">
                <a:lumMod val="60000"/>
                <a:lumOff val="4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2" name="Freeform 10"/>
            <p:cNvSpPr>
              <a:spLocks/>
            </p:cNvSpPr>
            <p:nvPr/>
          </p:nvSpPr>
          <p:spPr bwMode="auto">
            <a:xfrm>
              <a:off x="4275535" y="2438620"/>
              <a:ext cx="895350" cy="775097"/>
            </a:xfrm>
            <a:custGeom>
              <a:avLst/>
              <a:gdLst/>
              <a:ahLst/>
              <a:cxnLst>
                <a:cxn ang="0">
                  <a:pos x="564" y="0"/>
                </a:cxn>
                <a:cxn ang="0">
                  <a:pos x="1127" y="0"/>
                </a:cxn>
                <a:cxn ang="0">
                  <a:pos x="1691" y="0"/>
                </a:cxn>
                <a:cxn ang="0">
                  <a:pos x="1973" y="488"/>
                </a:cxn>
                <a:cxn ang="0">
                  <a:pos x="2256" y="977"/>
                </a:cxn>
                <a:cxn ang="0">
                  <a:pos x="1973" y="1464"/>
                </a:cxn>
                <a:cxn ang="0">
                  <a:pos x="1691" y="1952"/>
                </a:cxn>
                <a:cxn ang="0">
                  <a:pos x="1127" y="1952"/>
                </a:cxn>
                <a:cxn ang="0">
                  <a:pos x="564" y="1952"/>
                </a:cxn>
                <a:cxn ang="0">
                  <a:pos x="282" y="1464"/>
                </a:cxn>
                <a:cxn ang="0">
                  <a:pos x="0" y="977"/>
                </a:cxn>
                <a:cxn ang="0">
                  <a:pos x="282" y="488"/>
                </a:cxn>
                <a:cxn ang="0">
                  <a:pos x="564" y="0"/>
                </a:cxn>
              </a:cxnLst>
              <a:rect l="0" t="0" r="r" b="b"/>
              <a:pathLst>
                <a:path w="2256" h="1952">
                  <a:moveTo>
                    <a:pt x="564" y="0"/>
                  </a:moveTo>
                  <a:lnTo>
                    <a:pt x="1127" y="0"/>
                  </a:lnTo>
                  <a:lnTo>
                    <a:pt x="1691" y="0"/>
                  </a:lnTo>
                  <a:lnTo>
                    <a:pt x="1973" y="488"/>
                  </a:lnTo>
                  <a:lnTo>
                    <a:pt x="2256" y="977"/>
                  </a:lnTo>
                  <a:lnTo>
                    <a:pt x="1973" y="1464"/>
                  </a:lnTo>
                  <a:lnTo>
                    <a:pt x="1691" y="1952"/>
                  </a:lnTo>
                  <a:lnTo>
                    <a:pt x="1127" y="1952"/>
                  </a:lnTo>
                  <a:lnTo>
                    <a:pt x="564" y="1952"/>
                  </a:lnTo>
                  <a:lnTo>
                    <a:pt x="282" y="1464"/>
                  </a:lnTo>
                  <a:lnTo>
                    <a:pt x="0" y="977"/>
                  </a:lnTo>
                  <a:lnTo>
                    <a:pt x="282" y="488"/>
                  </a:lnTo>
                  <a:lnTo>
                    <a:pt x="564" y="0"/>
                  </a:lnTo>
                  <a:close/>
                </a:path>
              </a:pathLst>
            </a:custGeom>
            <a:solidFill>
              <a:schemeClr val="accent2">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3" name="Freeform 11"/>
            <p:cNvSpPr>
              <a:spLocks/>
            </p:cNvSpPr>
            <p:nvPr/>
          </p:nvSpPr>
          <p:spPr bwMode="auto">
            <a:xfrm>
              <a:off x="4947047" y="2051668"/>
              <a:ext cx="895350" cy="775097"/>
            </a:xfrm>
            <a:custGeom>
              <a:avLst/>
              <a:gdLst/>
              <a:ahLst/>
              <a:cxnLst>
                <a:cxn ang="0">
                  <a:pos x="565" y="0"/>
                </a:cxn>
                <a:cxn ang="0">
                  <a:pos x="1128" y="0"/>
                </a:cxn>
                <a:cxn ang="0">
                  <a:pos x="1692" y="0"/>
                </a:cxn>
                <a:cxn ang="0">
                  <a:pos x="1974" y="487"/>
                </a:cxn>
                <a:cxn ang="0">
                  <a:pos x="2255" y="976"/>
                </a:cxn>
                <a:cxn ang="0">
                  <a:pos x="1974" y="1464"/>
                </a:cxn>
                <a:cxn ang="0">
                  <a:pos x="1692" y="1953"/>
                </a:cxn>
                <a:cxn ang="0">
                  <a:pos x="1128" y="1953"/>
                </a:cxn>
                <a:cxn ang="0">
                  <a:pos x="565" y="1953"/>
                </a:cxn>
                <a:cxn ang="0">
                  <a:pos x="282" y="1464"/>
                </a:cxn>
                <a:cxn ang="0">
                  <a:pos x="0" y="976"/>
                </a:cxn>
                <a:cxn ang="0">
                  <a:pos x="282" y="487"/>
                </a:cxn>
                <a:cxn ang="0">
                  <a:pos x="565" y="0"/>
                </a:cxn>
              </a:cxnLst>
              <a:rect l="0" t="0" r="r" b="b"/>
              <a:pathLst>
                <a:path w="2255" h="1953">
                  <a:moveTo>
                    <a:pt x="565" y="0"/>
                  </a:moveTo>
                  <a:lnTo>
                    <a:pt x="1128" y="0"/>
                  </a:lnTo>
                  <a:lnTo>
                    <a:pt x="1692" y="0"/>
                  </a:lnTo>
                  <a:lnTo>
                    <a:pt x="1974" y="487"/>
                  </a:lnTo>
                  <a:lnTo>
                    <a:pt x="2255" y="976"/>
                  </a:lnTo>
                  <a:lnTo>
                    <a:pt x="1974" y="1464"/>
                  </a:lnTo>
                  <a:lnTo>
                    <a:pt x="1692" y="1953"/>
                  </a:lnTo>
                  <a:lnTo>
                    <a:pt x="1128" y="1953"/>
                  </a:lnTo>
                  <a:lnTo>
                    <a:pt x="565" y="1953"/>
                  </a:lnTo>
                  <a:lnTo>
                    <a:pt x="282" y="1464"/>
                  </a:lnTo>
                  <a:lnTo>
                    <a:pt x="0" y="976"/>
                  </a:lnTo>
                  <a:lnTo>
                    <a:pt x="282" y="487"/>
                  </a:lnTo>
                  <a:lnTo>
                    <a:pt x="565" y="0"/>
                  </a:lnTo>
                  <a:close/>
                </a:path>
              </a:pathLst>
            </a:custGeom>
            <a:solidFill>
              <a:schemeClr val="accent2">
                <a:lumMod val="60000"/>
                <a:lumOff val="4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4" name="Freeform 12"/>
            <p:cNvSpPr>
              <a:spLocks/>
            </p:cNvSpPr>
            <p:nvPr/>
          </p:nvSpPr>
          <p:spPr bwMode="auto">
            <a:xfrm>
              <a:off x="5618560" y="2438620"/>
              <a:ext cx="894160" cy="775097"/>
            </a:xfrm>
            <a:custGeom>
              <a:avLst/>
              <a:gdLst/>
              <a:ahLst/>
              <a:cxnLst>
                <a:cxn ang="0">
                  <a:pos x="563" y="0"/>
                </a:cxn>
                <a:cxn ang="0">
                  <a:pos x="1127" y="0"/>
                </a:cxn>
                <a:cxn ang="0">
                  <a:pos x="1690" y="0"/>
                </a:cxn>
                <a:cxn ang="0">
                  <a:pos x="1972" y="488"/>
                </a:cxn>
                <a:cxn ang="0">
                  <a:pos x="2254" y="977"/>
                </a:cxn>
                <a:cxn ang="0">
                  <a:pos x="1972" y="1464"/>
                </a:cxn>
                <a:cxn ang="0">
                  <a:pos x="1690" y="1952"/>
                </a:cxn>
                <a:cxn ang="0">
                  <a:pos x="1127" y="1952"/>
                </a:cxn>
                <a:cxn ang="0">
                  <a:pos x="563" y="1952"/>
                </a:cxn>
                <a:cxn ang="0">
                  <a:pos x="282" y="1464"/>
                </a:cxn>
                <a:cxn ang="0">
                  <a:pos x="0" y="977"/>
                </a:cxn>
                <a:cxn ang="0">
                  <a:pos x="282" y="488"/>
                </a:cxn>
                <a:cxn ang="0">
                  <a:pos x="563" y="0"/>
                </a:cxn>
              </a:cxnLst>
              <a:rect l="0" t="0" r="r" b="b"/>
              <a:pathLst>
                <a:path w="2254" h="1952">
                  <a:moveTo>
                    <a:pt x="563" y="0"/>
                  </a:moveTo>
                  <a:lnTo>
                    <a:pt x="1127" y="0"/>
                  </a:lnTo>
                  <a:lnTo>
                    <a:pt x="1690" y="0"/>
                  </a:lnTo>
                  <a:lnTo>
                    <a:pt x="1972" y="488"/>
                  </a:lnTo>
                  <a:lnTo>
                    <a:pt x="2254" y="977"/>
                  </a:lnTo>
                  <a:lnTo>
                    <a:pt x="1972" y="1464"/>
                  </a:lnTo>
                  <a:lnTo>
                    <a:pt x="1690" y="1952"/>
                  </a:lnTo>
                  <a:lnTo>
                    <a:pt x="1127" y="1952"/>
                  </a:lnTo>
                  <a:lnTo>
                    <a:pt x="563" y="1952"/>
                  </a:lnTo>
                  <a:lnTo>
                    <a:pt x="282" y="1464"/>
                  </a:lnTo>
                  <a:lnTo>
                    <a:pt x="0" y="977"/>
                  </a:lnTo>
                  <a:lnTo>
                    <a:pt x="282" y="488"/>
                  </a:lnTo>
                  <a:lnTo>
                    <a:pt x="563" y="0"/>
                  </a:lnTo>
                  <a:close/>
                </a:path>
              </a:pathLst>
            </a:custGeom>
            <a:solidFill>
              <a:schemeClr val="accent6">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5" name="Freeform 13"/>
            <p:cNvSpPr>
              <a:spLocks/>
            </p:cNvSpPr>
            <p:nvPr/>
          </p:nvSpPr>
          <p:spPr bwMode="auto">
            <a:xfrm>
              <a:off x="6288882" y="2051668"/>
              <a:ext cx="895350" cy="775097"/>
            </a:xfrm>
            <a:custGeom>
              <a:avLst/>
              <a:gdLst/>
              <a:ahLst/>
              <a:cxnLst>
                <a:cxn ang="0">
                  <a:pos x="564" y="0"/>
                </a:cxn>
                <a:cxn ang="0">
                  <a:pos x="1127" y="0"/>
                </a:cxn>
                <a:cxn ang="0">
                  <a:pos x="1692" y="0"/>
                </a:cxn>
                <a:cxn ang="0">
                  <a:pos x="1974" y="487"/>
                </a:cxn>
                <a:cxn ang="0">
                  <a:pos x="2256" y="976"/>
                </a:cxn>
                <a:cxn ang="0">
                  <a:pos x="1974" y="1464"/>
                </a:cxn>
                <a:cxn ang="0">
                  <a:pos x="1692" y="1953"/>
                </a:cxn>
                <a:cxn ang="0">
                  <a:pos x="1127" y="1953"/>
                </a:cxn>
                <a:cxn ang="0">
                  <a:pos x="564" y="1953"/>
                </a:cxn>
                <a:cxn ang="0">
                  <a:pos x="282" y="1464"/>
                </a:cxn>
                <a:cxn ang="0">
                  <a:pos x="0" y="976"/>
                </a:cxn>
                <a:cxn ang="0">
                  <a:pos x="282" y="487"/>
                </a:cxn>
                <a:cxn ang="0">
                  <a:pos x="564" y="0"/>
                </a:cxn>
              </a:cxnLst>
              <a:rect l="0" t="0" r="r" b="b"/>
              <a:pathLst>
                <a:path w="2256" h="1953">
                  <a:moveTo>
                    <a:pt x="564" y="0"/>
                  </a:moveTo>
                  <a:lnTo>
                    <a:pt x="1127" y="0"/>
                  </a:lnTo>
                  <a:lnTo>
                    <a:pt x="1692" y="0"/>
                  </a:lnTo>
                  <a:lnTo>
                    <a:pt x="1974" y="487"/>
                  </a:lnTo>
                  <a:lnTo>
                    <a:pt x="2256" y="976"/>
                  </a:lnTo>
                  <a:lnTo>
                    <a:pt x="1974" y="1464"/>
                  </a:lnTo>
                  <a:lnTo>
                    <a:pt x="1692" y="1953"/>
                  </a:lnTo>
                  <a:lnTo>
                    <a:pt x="1127" y="1953"/>
                  </a:lnTo>
                  <a:lnTo>
                    <a:pt x="564" y="1953"/>
                  </a:lnTo>
                  <a:lnTo>
                    <a:pt x="282" y="1464"/>
                  </a:lnTo>
                  <a:lnTo>
                    <a:pt x="0" y="976"/>
                  </a:lnTo>
                  <a:lnTo>
                    <a:pt x="282" y="487"/>
                  </a:lnTo>
                  <a:lnTo>
                    <a:pt x="564" y="0"/>
                  </a:lnTo>
                  <a:close/>
                </a:path>
              </a:pathLst>
            </a:custGeom>
            <a:solidFill>
              <a:schemeClr val="accent6">
                <a:lumMod val="60000"/>
                <a:lumOff val="4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6" name="Freeform 14"/>
            <p:cNvSpPr>
              <a:spLocks/>
            </p:cNvSpPr>
            <p:nvPr/>
          </p:nvSpPr>
          <p:spPr bwMode="auto">
            <a:xfrm>
              <a:off x="6960395" y="2438620"/>
              <a:ext cx="895350" cy="775097"/>
            </a:xfrm>
            <a:custGeom>
              <a:avLst/>
              <a:gdLst/>
              <a:ahLst/>
              <a:cxnLst>
                <a:cxn ang="0">
                  <a:pos x="564" y="0"/>
                </a:cxn>
                <a:cxn ang="0">
                  <a:pos x="1127" y="0"/>
                </a:cxn>
                <a:cxn ang="0">
                  <a:pos x="1691" y="0"/>
                </a:cxn>
                <a:cxn ang="0">
                  <a:pos x="1972" y="488"/>
                </a:cxn>
                <a:cxn ang="0">
                  <a:pos x="2254" y="977"/>
                </a:cxn>
                <a:cxn ang="0">
                  <a:pos x="1972" y="1464"/>
                </a:cxn>
                <a:cxn ang="0">
                  <a:pos x="1691" y="1952"/>
                </a:cxn>
                <a:cxn ang="0">
                  <a:pos x="1127" y="1952"/>
                </a:cxn>
                <a:cxn ang="0">
                  <a:pos x="564" y="1952"/>
                </a:cxn>
                <a:cxn ang="0">
                  <a:pos x="282" y="1464"/>
                </a:cxn>
                <a:cxn ang="0">
                  <a:pos x="0" y="977"/>
                </a:cxn>
                <a:cxn ang="0">
                  <a:pos x="282" y="488"/>
                </a:cxn>
                <a:cxn ang="0">
                  <a:pos x="564" y="0"/>
                </a:cxn>
              </a:cxnLst>
              <a:rect l="0" t="0" r="r" b="b"/>
              <a:pathLst>
                <a:path w="2254" h="1952">
                  <a:moveTo>
                    <a:pt x="564" y="0"/>
                  </a:moveTo>
                  <a:lnTo>
                    <a:pt x="1127" y="0"/>
                  </a:lnTo>
                  <a:lnTo>
                    <a:pt x="1691" y="0"/>
                  </a:lnTo>
                  <a:lnTo>
                    <a:pt x="1972" y="488"/>
                  </a:lnTo>
                  <a:lnTo>
                    <a:pt x="2254" y="977"/>
                  </a:lnTo>
                  <a:lnTo>
                    <a:pt x="1972" y="1464"/>
                  </a:lnTo>
                  <a:lnTo>
                    <a:pt x="1691" y="1952"/>
                  </a:lnTo>
                  <a:lnTo>
                    <a:pt x="1127" y="1952"/>
                  </a:lnTo>
                  <a:lnTo>
                    <a:pt x="564" y="1952"/>
                  </a:lnTo>
                  <a:lnTo>
                    <a:pt x="282" y="1464"/>
                  </a:lnTo>
                  <a:lnTo>
                    <a:pt x="0" y="977"/>
                  </a:lnTo>
                  <a:lnTo>
                    <a:pt x="282" y="488"/>
                  </a:lnTo>
                  <a:lnTo>
                    <a:pt x="564" y="0"/>
                  </a:lnTo>
                  <a:close/>
                </a:path>
              </a:pathLst>
            </a:custGeom>
            <a:solidFill>
              <a:schemeClr val="accent4">
                <a:lumMod val="40000"/>
                <a:lumOff val="6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17" name="Freeform 15"/>
            <p:cNvSpPr>
              <a:spLocks/>
            </p:cNvSpPr>
            <p:nvPr/>
          </p:nvSpPr>
          <p:spPr bwMode="auto">
            <a:xfrm>
              <a:off x="7631907" y="2051668"/>
              <a:ext cx="895350" cy="775097"/>
            </a:xfrm>
            <a:custGeom>
              <a:avLst/>
              <a:gdLst/>
              <a:ahLst/>
              <a:cxnLst>
                <a:cxn ang="0">
                  <a:pos x="563" y="0"/>
                </a:cxn>
                <a:cxn ang="0">
                  <a:pos x="1127" y="0"/>
                </a:cxn>
                <a:cxn ang="0">
                  <a:pos x="1690" y="0"/>
                </a:cxn>
                <a:cxn ang="0">
                  <a:pos x="1972" y="487"/>
                </a:cxn>
                <a:cxn ang="0">
                  <a:pos x="2255" y="976"/>
                </a:cxn>
                <a:cxn ang="0">
                  <a:pos x="1972" y="1464"/>
                </a:cxn>
                <a:cxn ang="0">
                  <a:pos x="1690" y="1953"/>
                </a:cxn>
                <a:cxn ang="0">
                  <a:pos x="1127" y="1953"/>
                </a:cxn>
                <a:cxn ang="0">
                  <a:pos x="563" y="1953"/>
                </a:cxn>
                <a:cxn ang="0">
                  <a:pos x="281" y="1464"/>
                </a:cxn>
                <a:cxn ang="0">
                  <a:pos x="0" y="976"/>
                </a:cxn>
                <a:cxn ang="0">
                  <a:pos x="281" y="487"/>
                </a:cxn>
                <a:cxn ang="0">
                  <a:pos x="563" y="0"/>
                </a:cxn>
              </a:cxnLst>
              <a:rect l="0" t="0" r="r" b="b"/>
              <a:pathLst>
                <a:path w="2255" h="1953">
                  <a:moveTo>
                    <a:pt x="563" y="0"/>
                  </a:moveTo>
                  <a:lnTo>
                    <a:pt x="1127" y="0"/>
                  </a:lnTo>
                  <a:lnTo>
                    <a:pt x="1690" y="0"/>
                  </a:lnTo>
                  <a:lnTo>
                    <a:pt x="1972" y="487"/>
                  </a:lnTo>
                  <a:lnTo>
                    <a:pt x="2255" y="976"/>
                  </a:lnTo>
                  <a:lnTo>
                    <a:pt x="1972" y="1464"/>
                  </a:lnTo>
                  <a:lnTo>
                    <a:pt x="1690" y="1953"/>
                  </a:lnTo>
                  <a:lnTo>
                    <a:pt x="1127" y="1953"/>
                  </a:lnTo>
                  <a:lnTo>
                    <a:pt x="563" y="1953"/>
                  </a:lnTo>
                  <a:lnTo>
                    <a:pt x="281" y="1464"/>
                  </a:lnTo>
                  <a:lnTo>
                    <a:pt x="0" y="976"/>
                  </a:lnTo>
                  <a:lnTo>
                    <a:pt x="281" y="487"/>
                  </a:lnTo>
                  <a:lnTo>
                    <a:pt x="563" y="0"/>
                  </a:lnTo>
                  <a:close/>
                </a:path>
              </a:pathLst>
            </a:custGeom>
            <a:solidFill>
              <a:schemeClr val="accent4">
                <a:lumMod val="60000"/>
                <a:lumOff val="40000"/>
              </a:schemeClr>
            </a:solidFill>
            <a:ln w="9525">
              <a:noFill/>
              <a:round/>
              <a:headEnd/>
              <a:tailEnd/>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29" name="Freeform 27"/>
            <p:cNvSpPr>
              <a:spLocks/>
            </p:cNvSpPr>
            <p:nvPr/>
          </p:nvSpPr>
          <p:spPr bwMode="auto">
            <a:xfrm>
              <a:off x="1747839" y="1207513"/>
              <a:ext cx="111919" cy="1044179"/>
            </a:xfrm>
            <a:custGeom>
              <a:avLst/>
              <a:gdLst/>
              <a:ahLst/>
              <a:cxnLst>
                <a:cxn ang="0">
                  <a:pos x="281" y="2183"/>
                </a:cxn>
                <a:cxn ang="0">
                  <a:pos x="126" y="2496"/>
                </a:cxn>
                <a:cxn ang="0">
                  <a:pos x="138" y="2508"/>
                </a:cxn>
                <a:cxn ang="0">
                  <a:pos x="146" y="2523"/>
                </a:cxn>
                <a:cxn ang="0">
                  <a:pos x="151" y="2538"/>
                </a:cxn>
                <a:cxn ang="0">
                  <a:pos x="154" y="2555"/>
                </a:cxn>
                <a:cxn ang="0">
                  <a:pos x="152" y="2571"/>
                </a:cxn>
                <a:cxn ang="0">
                  <a:pos x="148" y="2585"/>
                </a:cxn>
                <a:cxn ang="0">
                  <a:pos x="140" y="2599"/>
                </a:cxn>
                <a:cxn ang="0">
                  <a:pos x="131" y="2609"/>
                </a:cxn>
                <a:cxn ang="0">
                  <a:pos x="120" y="2619"/>
                </a:cxn>
                <a:cxn ang="0">
                  <a:pos x="107" y="2626"/>
                </a:cxn>
                <a:cxn ang="0">
                  <a:pos x="92" y="2631"/>
                </a:cxn>
                <a:cxn ang="0">
                  <a:pos x="77" y="2632"/>
                </a:cxn>
                <a:cxn ang="0">
                  <a:pos x="61" y="2631"/>
                </a:cxn>
                <a:cxn ang="0">
                  <a:pos x="47" y="2626"/>
                </a:cxn>
                <a:cxn ang="0">
                  <a:pos x="34" y="2619"/>
                </a:cxn>
                <a:cxn ang="0">
                  <a:pos x="22" y="2609"/>
                </a:cxn>
                <a:cxn ang="0">
                  <a:pos x="13" y="2599"/>
                </a:cxn>
                <a:cxn ang="0">
                  <a:pos x="6" y="2585"/>
                </a:cxn>
                <a:cxn ang="0">
                  <a:pos x="2" y="2571"/>
                </a:cxn>
                <a:cxn ang="0">
                  <a:pos x="0" y="2555"/>
                </a:cxn>
                <a:cxn ang="0">
                  <a:pos x="2" y="2540"/>
                </a:cxn>
                <a:cxn ang="0">
                  <a:pos x="6" y="2525"/>
                </a:cxn>
                <a:cxn ang="0">
                  <a:pos x="13" y="2513"/>
                </a:cxn>
                <a:cxn ang="0">
                  <a:pos x="22" y="2501"/>
                </a:cxn>
                <a:cxn ang="0">
                  <a:pos x="34" y="2491"/>
                </a:cxn>
                <a:cxn ang="0">
                  <a:pos x="47" y="2484"/>
                </a:cxn>
                <a:cxn ang="0">
                  <a:pos x="61" y="2481"/>
                </a:cxn>
                <a:cxn ang="0">
                  <a:pos x="77" y="2478"/>
                </a:cxn>
                <a:cxn ang="0">
                  <a:pos x="95" y="2481"/>
                </a:cxn>
                <a:cxn ang="0">
                  <a:pos x="245" y="0"/>
                </a:cxn>
              </a:cxnLst>
              <a:rect l="0" t="0" r="r" b="b"/>
              <a:pathLst>
                <a:path w="281" h="2632">
                  <a:moveTo>
                    <a:pt x="281" y="0"/>
                  </a:moveTo>
                  <a:lnTo>
                    <a:pt x="281" y="2183"/>
                  </a:lnTo>
                  <a:lnTo>
                    <a:pt x="279" y="2190"/>
                  </a:lnTo>
                  <a:lnTo>
                    <a:pt x="126" y="2496"/>
                  </a:lnTo>
                  <a:lnTo>
                    <a:pt x="132" y="2502"/>
                  </a:lnTo>
                  <a:lnTo>
                    <a:pt x="138" y="2508"/>
                  </a:lnTo>
                  <a:lnTo>
                    <a:pt x="143" y="2516"/>
                  </a:lnTo>
                  <a:lnTo>
                    <a:pt x="146" y="2523"/>
                  </a:lnTo>
                  <a:lnTo>
                    <a:pt x="149" y="2530"/>
                  </a:lnTo>
                  <a:lnTo>
                    <a:pt x="151" y="2538"/>
                  </a:lnTo>
                  <a:lnTo>
                    <a:pt x="154" y="2547"/>
                  </a:lnTo>
                  <a:lnTo>
                    <a:pt x="154" y="2555"/>
                  </a:lnTo>
                  <a:lnTo>
                    <a:pt x="154" y="2564"/>
                  </a:lnTo>
                  <a:lnTo>
                    <a:pt x="152" y="2571"/>
                  </a:lnTo>
                  <a:lnTo>
                    <a:pt x="150" y="2578"/>
                  </a:lnTo>
                  <a:lnTo>
                    <a:pt x="148" y="2585"/>
                  </a:lnTo>
                  <a:lnTo>
                    <a:pt x="144" y="2593"/>
                  </a:lnTo>
                  <a:lnTo>
                    <a:pt x="140" y="2599"/>
                  </a:lnTo>
                  <a:lnTo>
                    <a:pt x="136" y="2605"/>
                  </a:lnTo>
                  <a:lnTo>
                    <a:pt x="131" y="2609"/>
                  </a:lnTo>
                  <a:lnTo>
                    <a:pt x="126" y="2614"/>
                  </a:lnTo>
                  <a:lnTo>
                    <a:pt x="120" y="2619"/>
                  </a:lnTo>
                  <a:lnTo>
                    <a:pt x="114" y="2623"/>
                  </a:lnTo>
                  <a:lnTo>
                    <a:pt x="107" y="2626"/>
                  </a:lnTo>
                  <a:lnTo>
                    <a:pt x="99" y="2629"/>
                  </a:lnTo>
                  <a:lnTo>
                    <a:pt x="92" y="2631"/>
                  </a:lnTo>
                  <a:lnTo>
                    <a:pt x="85" y="2632"/>
                  </a:lnTo>
                  <a:lnTo>
                    <a:pt x="77" y="2632"/>
                  </a:lnTo>
                  <a:lnTo>
                    <a:pt x="69" y="2632"/>
                  </a:lnTo>
                  <a:lnTo>
                    <a:pt x="61" y="2631"/>
                  </a:lnTo>
                  <a:lnTo>
                    <a:pt x="54" y="2629"/>
                  </a:lnTo>
                  <a:lnTo>
                    <a:pt x="47" y="2626"/>
                  </a:lnTo>
                  <a:lnTo>
                    <a:pt x="40" y="2623"/>
                  </a:lnTo>
                  <a:lnTo>
                    <a:pt x="34" y="2619"/>
                  </a:lnTo>
                  <a:lnTo>
                    <a:pt x="28" y="2614"/>
                  </a:lnTo>
                  <a:lnTo>
                    <a:pt x="22" y="2609"/>
                  </a:lnTo>
                  <a:lnTo>
                    <a:pt x="18" y="2605"/>
                  </a:lnTo>
                  <a:lnTo>
                    <a:pt x="13" y="2599"/>
                  </a:lnTo>
                  <a:lnTo>
                    <a:pt x="9" y="2593"/>
                  </a:lnTo>
                  <a:lnTo>
                    <a:pt x="6" y="2585"/>
                  </a:lnTo>
                  <a:lnTo>
                    <a:pt x="3" y="2578"/>
                  </a:lnTo>
                  <a:lnTo>
                    <a:pt x="2" y="2571"/>
                  </a:lnTo>
                  <a:lnTo>
                    <a:pt x="1" y="2564"/>
                  </a:lnTo>
                  <a:lnTo>
                    <a:pt x="0" y="2555"/>
                  </a:lnTo>
                  <a:lnTo>
                    <a:pt x="1" y="2548"/>
                  </a:lnTo>
                  <a:lnTo>
                    <a:pt x="2" y="2540"/>
                  </a:lnTo>
                  <a:lnTo>
                    <a:pt x="3" y="2532"/>
                  </a:lnTo>
                  <a:lnTo>
                    <a:pt x="6" y="2525"/>
                  </a:lnTo>
                  <a:lnTo>
                    <a:pt x="9" y="2519"/>
                  </a:lnTo>
                  <a:lnTo>
                    <a:pt x="13" y="2513"/>
                  </a:lnTo>
                  <a:lnTo>
                    <a:pt x="18" y="2507"/>
                  </a:lnTo>
                  <a:lnTo>
                    <a:pt x="22" y="2501"/>
                  </a:lnTo>
                  <a:lnTo>
                    <a:pt x="28" y="2496"/>
                  </a:lnTo>
                  <a:lnTo>
                    <a:pt x="34" y="2491"/>
                  </a:lnTo>
                  <a:lnTo>
                    <a:pt x="40" y="2488"/>
                  </a:lnTo>
                  <a:lnTo>
                    <a:pt x="47" y="2484"/>
                  </a:lnTo>
                  <a:lnTo>
                    <a:pt x="54" y="2482"/>
                  </a:lnTo>
                  <a:lnTo>
                    <a:pt x="61" y="2481"/>
                  </a:lnTo>
                  <a:lnTo>
                    <a:pt x="69" y="2479"/>
                  </a:lnTo>
                  <a:lnTo>
                    <a:pt x="77" y="2478"/>
                  </a:lnTo>
                  <a:lnTo>
                    <a:pt x="86" y="2479"/>
                  </a:lnTo>
                  <a:lnTo>
                    <a:pt x="95" y="2481"/>
                  </a:lnTo>
                  <a:lnTo>
                    <a:pt x="245" y="2178"/>
                  </a:lnTo>
                  <a:lnTo>
                    <a:pt x="245" y="0"/>
                  </a:lnTo>
                  <a:lnTo>
                    <a:pt x="281" y="0"/>
                  </a:lnTo>
                  <a:close/>
                </a:path>
              </a:pathLst>
            </a:custGeom>
            <a:solidFill>
              <a:srgbClr val="18A5A5"/>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0" name="Freeform 28"/>
            <p:cNvSpPr>
              <a:spLocks/>
            </p:cNvSpPr>
            <p:nvPr/>
          </p:nvSpPr>
          <p:spPr bwMode="auto">
            <a:xfrm>
              <a:off x="3084910" y="1207513"/>
              <a:ext cx="110729" cy="1044179"/>
            </a:xfrm>
            <a:custGeom>
              <a:avLst/>
              <a:gdLst/>
              <a:ahLst/>
              <a:cxnLst>
                <a:cxn ang="0">
                  <a:pos x="281" y="2183"/>
                </a:cxn>
                <a:cxn ang="0">
                  <a:pos x="127" y="2496"/>
                </a:cxn>
                <a:cxn ang="0">
                  <a:pos x="138" y="2508"/>
                </a:cxn>
                <a:cxn ang="0">
                  <a:pos x="146" y="2523"/>
                </a:cxn>
                <a:cxn ang="0">
                  <a:pos x="152" y="2538"/>
                </a:cxn>
                <a:cxn ang="0">
                  <a:pos x="153" y="2555"/>
                </a:cxn>
                <a:cxn ang="0">
                  <a:pos x="152" y="2571"/>
                </a:cxn>
                <a:cxn ang="0">
                  <a:pos x="147" y="2585"/>
                </a:cxn>
                <a:cxn ang="0">
                  <a:pos x="141" y="2599"/>
                </a:cxn>
                <a:cxn ang="0">
                  <a:pos x="132" y="2609"/>
                </a:cxn>
                <a:cxn ang="0">
                  <a:pos x="120" y="2619"/>
                </a:cxn>
                <a:cxn ang="0">
                  <a:pos x="106" y="2626"/>
                </a:cxn>
                <a:cxn ang="0">
                  <a:pos x="92" y="2631"/>
                </a:cxn>
                <a:cxn ang="0">
                  <a:pos x="78" y="2632"/>
                </a:cxn>
                <a:cxn ang="0">
                  <a:pos x="62" y="2631"/>
                </a:cxn>
                <a:cxn ang="0">
                  <a:pos x="47" y="2626"/>
                </a:cxn>
                <a:cxn ang="0">
                  <a:pos x="34" y="2619"/>
                </a:cxn>
                <a:cxn ang="0">
                  <a:pos x="23" y="2609"/>
                </a:cxn>
                <a:cxn ang="0">
                  <a:pos x="14" y="2599"/>
                </a:cxn>
                <a:cxn ang="0">
                  <a:pos x="7" y="2585"/>
                </a:cxn>
                <a:cxn ang="0">
                  <a:pos x="2" y="2571"/>
                </a:cxn>
                <a:cxn ang="0">
                  <a:pos x="0" y="2555"/>
                </a:cxn>
                <a:cxn ang="0">
                  <a:pos x="2" y="2540"/>
                </a:cxn>
                <a:cxn ang="0">
                  <a:pos x="7" y="2525"/>
                </a:cxn>
                <a:cxn ang="0">
                  <a:pos x="14" y="2513"/>
                </a:cxn>
                <a:cxn ang="0">
                  <a:pos x="23" y="2501"/>
                </a:cxn>
                <a:cxn ang="0">
                  <a:pos x="34" y="2491"/>
                </a:cxn>
                <a:cxn ang="0">
                  <a:pos x="47" y="2484"/>
                </a:cxn>
                <a:cxn ang="0">
                  <a:pos x="62" y="2481"/>
                </a:cxn>
                <a:cxn ang="0">
                  <a:pos x="78" y="2478"/>
                </a:cxn>
                <a:cxn ang="0">
                  <a:pos x="94" y="2481"/>
                </a:cxn>
                <a:cxn ang="0">
                  <a:pos x="246" y="0"/>
                </a:cxn>
              </a:cxnLst>
              <a:rect l="0" t="0" r="r" b="b"/>
              <a:pathLst>
                <a:path w="281" h="2632">
                  <a:moveTo>
                    <a:pt x="281" y="0"/>
                  </a:moveTo>
                  <a:lnTo>
                    <a:pt x="281" y="2183"/>
                  </a:lnTo>
                  <a:lnTo>
                    <a:pt x="280" y="2190"/>
                  </a:lnTo>
                  <a:lnTo>
                    <a:pt x="127" y="2496"/>
                  </a:lnTo>
                  <a:lnTo>
                    <a:pt x="133" y="2502"/>
                  </a:lnTo>
                  <a:lnTo>
                    <a:pt x="138" y="2508"/>
                  </a:lnTo>
                  <a:lnTo>
                    <a:pt x="143" y="2516"/>
                  </a:lnTo>
                  <a:lnTo>
                    <a:pt x="146" y="2523"/>
                  </a:lnTo>
                  <a:lnTo>
                    <a:pt x="150" y="2530"/>
                  </a:lnTo>
                  <a:lnTo>
                    <a:pt x="152" y="2538"/>
                  </a:lnTo>
                  <a:lnTo>
                    <a:pt x="153" y="2547"/>
                  </a:lnTo>
                  <a:lnTo>
                    <a:pt x="153" y="2555"/>
                  </a:lnTo>
                  <a:lnTo>
                    <a:pt x="153" y="2564"/>
                  </a:lnTo>
                  <a:lnTo>
                    <a:pt x="152" y="2571"/>
                  </a:lnTo>
                  <a:lnTo>
                    <a:pt x="151" y="2578"/>
                  </a:lnTo>
                  <a:lnTo>
                    <a:pt x="147" y="2585"/>
                  </a:lnTo>
                  <a:lnTo>
                    <a:pt x="145" y="2593"/>
                  </a:lnTo>
                  <a:lnTo>
                    <a:pt x="141" y="2599"/>
                  </a:lnTo>
                  <a:lnTo>
                    <a:pt x="137" y="2605"/>
                  </a:lnTo>
                  <a:lnTo>
                    <a:pt x="132" y="2609"/>
                  </a:lnTo>
                  <a:lnTo>
                    <a:pt x="126" y="2614"/>
                  </a:lnTo>
                  <a:lnTo>
                    <a:pt x="120" y="2619"/>
                  </a:lnTo>
                  <a:lnTo>
                    <a:pt x="114" y="2623"/>
                  </a:lnTo>
                  <a:lnTo>
                    <a:pt x="106" y="2626"/>
                  </a:lnTo>
                  <a:lnTo>
                    <a:pt x="100" y="2629"/>
                  </a:lnTo>
                  <a:lnTo>
                    <a:pt x="92" y="2631"/>
                  </a:lnTo>
                  <a:lnTo>
                    <a:pt x="85" y="2632"/>
                  </a:lnTo>
                  <a:lnTo>
                    <a:pt x="78" y="2632"/>
                  </a:lnTo>
                  <a:lnTo>
                    <a:pt x="69" y="2632"/>
                  </a:lnTo>
                  <a:lnTo>
                    <a:pt x="62" y="2631"/>
                  </a:lnTo>
                  <a:lnTo>
                    <a:pt x="55" y="2629"/>
                  </a:lnTo>
                  <a:lnTo>
                    <a:pt x="47" y="2626"/>
                  </a:lnTo>
                  <a:lnTo>
                    <a:pt x="40" y="2623"/>
                  </a:lnTo>
                  <a:lnTo>
                    <a:pt x="34" y="2619"/>
                  </a:lnTo>
                  <a:lnTo>
                    <a:pt x="28" y="2614"/>
                  </a:lnTo>
                  <a:lnTo>
                    <a:pt x="23" y="2609"/>
                  </a:lnTo>
                  <a:lnTo>
                    <a:pt x="17" y="2605"/>
                  </a:lnTo>
                  <a:lnTo>
                    <a:pt x="14" y="2599"/>
                  </a:lnTo>
                  <a:lnTo>
                    <a:pt x="10" y="2593"/>
                  </a:lnTo>
                  <a:lnTo>
                    <a:pt x="7" y="2585"/>
                  </a:lnTo>
                  <a:lnTo>
                    <a:pt x="4" y="2578"/>
                  </a:lnTo>
                  <a:lnTo>
                    <a:pt x="2" y="2571"/>
                  </a:lnTo>
                  <a:lnTo>
                    <a:pt x="0" y="2564"/>
                  </a:lnTo>
                  <a:lnTo>
                    <a:pt x="0" y="2555"/>
                  </a:lnTo>
                  <a:lnTo>
                    <a:pt x="0" y="2548"/>
                  </a:lnTo>
                  <a:lnTo>
                    <a:pt x="2" y="2540"/>
                  </a:lnTo>
                  <a:lnTo>
                    <a:pt x="4" y="2532"/>
                  </a:lnTo>
                  <a:lnTo>
                    <a:pt x="7" y="2525"/>
                  </a:lnTo>
                  <a:lnTo>
                    <a:pt x="10" y="2519"/>
                  </a:lnTo>
                  <a:lnTo>
                    <a:pt x="14" y="2513"/>
                  </a:lnTo>
                  <a:lnTo>
                    <a:pt x="17" y="2507"/>
                  </a:lnTo>
                  <a:lnTo>
                    <a:pt x="23" y="2501"/>
                  </a:lnTo>
                  <a:lnTo>
                    <a:pt x="28" y="2496"/>
                  </a:lnTo>
                  <a:lnTo>
                    <a:pt x="34" y="2491"/>
                  </a:lnTo>
                  <a:lnTo>
                    <a:pt x="40" y="2488"/>
                  </a:lnTo>
                  <a:lnTo>
                    <a:pt x="47" y="2484"/>
                  </a:lnTo>
                  <a:lnTo>
                    <a:pt x="55" y="2482"/>
                  </a:lnTo>
                  <a:lnTo>
                    <a:pt x="62" y="2481"/>
                  </a:lnTo>
                  <a:lnTo>
                    <a:pt x="69" y="2479"/>
                  </a:lnTo>
                  <a:lnTo>
                    <a:pt x="78" y="2478"/>
                  </a:lnTo>
                  <a:lnTo>
                    <a:pt x="86" y="2479"/>
                  </a:lnTo>
                  <a:lnTo>
                    <a:pt x="94" y="2481"/>
                  </a:lnTo>
                  <a:lnTo>
                    <a:pt x="246" y="2178"/>
                  </a:lnTo>
                  <a:lnTo>
                    <a:pt x="246" y="0"/>
                  </a:lnTo>
                  <a:lnTo>
                    <a:pt x="281" y="0"/>
                  </a:ln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1" name="Freeform 29"/>
            <p:cNvSpPr>
              <a:spLocks/>
            </p:cNvSpPr>
            <p:nvPr/>
          </p:nvSpPr>
          <p:spPr bwMode="auto">
            <a:xfrm>
              <a:off x="4426745" y="1207513"/>
              <a:ext cx="111919" cy="1044179"/>
            </a:xfrm>
            <a:custGeom>
              <a:avLst/>
              <a:gdLst/>
              <a:ahLst/>
              <a:cxnLst>
                <a:cxn ang="0">
                  <a:pos x="282" y="2183"/>
                </a:cxn>
                <a:cxn ang="0">
                  <a:pos x="126" y="2496"/>
                </a:cxn>
                <a:cxn ang="0">
                  <a:pos x="137" y="2508"/>
                </a:cxn>
                <a:cxn ang="0">
                  <a:pos x="147" y="2523"/>
                </a:cxn>
                <a:cxn ang="0">
                  <a:pos x="152" y="2538"/>
                </a:cxn>
                <a:cxn ang="0">
                  <a:pos x="154" y="2555"/>
                </a:cxn>
                <a:cxn ang="0">
                  <a:pos x="153" y="2571"/>
                </a:cxn>
                <a:cxn ang="0">
                  <a:pos x="148" y="2585"/>
                </a:cxn>
                <a:cxn ang="0">
                  <a:pos x="141" y="2599"/>
                </a:cxn>
                <a:cxn ang="0">
                  <a:pos x="131" y="2609"/>
                </a:cxn>
                <a:cxn ang="0">
                  <a:pos x="120" y="2619"/>
                </a:cxn>
                <a:cxn ang="0">
                  <a:pos x="107" y="2626"/>
                </a:cxn>
                <a:cxn ang="0">
                  <a:pos x="93" y="2631"/>
                </a:cxn>
                <a:cxn ang="0">
                  <a:pos x="77" y="2632"/>
                </a:cxn>
                <a:cxn ang="0">
                  <a:pos x="61" y="2631"/>
                </a:cxn>
                <a:cxn ang="0">
                  <a:pos x="47" y="2626"/>
                </a:cxn>
                <a:cxn ang="0">
                  <a:pos x="34" y="2619"/>
                </a:cxn>
                <a:cxn ang="0">
                  <a:pos x="23" y="2609"/>
                </a:cxn>
                <a:cxn ang="0">
                  <a:pos x="13" y="2599"/>
                </a:cxn>
                <a:cxn ang="0">
                  <a:pos x="6" y="2585"/>
                </a:cxn>
                <a:cxn ang="0">
                  <a:pos x="2" y="2571"/>
                </a:cxn>
                <a:cxn ang="0">
                  <a:pos x="0" y="2555"/>
                </a:cxn>
                <a:cxn ang="0">
                  <a:pos x="2" y="2540"/>
                </a:cxn>
                <a:cxn ang="0">
                  <a:pos x="6" y="2525"/>
                </a:cxn>
                <a:cxn ang="0">
                  <a:pos x="13" y="2513"/>
                </a:cxn>
                <a:cxn ang="0">
                  <a:pos x="23" y="2501"/>
                </a:cxn>
                <a:cxn ang="0">
                  <a:pos x="34" y="2491"/>
                </a:cxn>
                <a:cxn ang="0">
                  <a:pos x="47" y="2484"/>
                </a:cxn>
                <a:cxn ang="0">
                  <a:pos x="61" y="2481"/>
                </a:cxn>
                <a:cxn ang="0">
                  <a:pos x="77" y="2478"/>
                </a:cxn>
                <a:cxn ang="0">
                  <a:pos x="94" y="2481"/>
                </a:cxn>
                <a:cxn ang="0">
                  <a:pos x="246" y="0"/>
                </a:cxn>
              </a:cxnLst>
              <a:rect l="0" t="0" r="r" b="b"/>
              <a:pathLst>
                <a:path w="282" h="2632">
                  <a:moveTo>
                    <a:pt x="282" y="0"/>
                  </a:moveTo>
                  <a:lnTo>
                    <a:pt x="282" y="2183"/>
                  </a:lnTo>
                  <a:lnTo>
                    <a:pt x="279" y="2190"/>
                  </a:lnTo>
                  <a:lnTo>
                    <a:pt x="126" y="2496"/>
                  </a:lnTo>
                  <a:lnTo>
                    <a:pt x="132" y="2502"/>
                  </a:lnTo>
                  <a:lnTo>
                    <a:pt x="137" y="2508"/>
                  </a:lnTo>
                  <a:lnTo>
                    <a:pt x="142" y="2516"/>
                  </a:lnTo>
                  <a:lnTo>
                    <a:pt x="147" y="2523"/>
                  </a:lnTo>
                  <a:lnTo>
                    <a:pt x="149" y="2530"/>
                  </a:lnTo>
                  <a:lnTo>
                    <a:pt x="152" y="2538"/>
                  </a:lnTo>
                  <a:lnTo>
                    <a:pt x="153" y="2547"/>
                  </a:lnTo>
                  <a:lnTo>
                    <a:pt x="154" y="2555"/>
                  </a:lnTo>
                  <a:lnTo>
                    <a:pt x="153" y="2564"/>
                  </a:lnTo>
                  <a:lnTo>
                    <a:pt x="153" y="2571"/>
                  </a:lnTo>
                  <a:lnTo>
                    <a:pt x="150" y="2578"/>
                  </a:lnTo>
                  <a:lnTo>
                    <a:pt x="148" y="2585"/>
                  </a:lnTo>
                  <a:lnTo>
                    <a:pt x="144" y="2593"/>
                  </a:lnTo>
                  <a:lnTo>
                    <a:pt x="141" y="2599"/>
                  </a:lnTo>
                  <a:lnTo>
                    <a:pt x="136" y="2605"/>
                  </a:lnTo>
                  <a:lnTo>
                    <a:pt x="131" y="2609"/>
                  </a:lnTo>
                  <a:lnTo>
                    <a:pt x="126" y="2614"/>
                  </a:lnTo>
                  <a:lnTo>
                    <a:pt x="120" y="2619"/>
                  </a:lnTo>
                  <a:lnTo>
                    <a:pt x="113" y="2623"/>
                  </a:lnTo>
                  <a:lnTo>
                    <a:pt x="107" y="2626"/>
                  </a:lnTo>
                  <a:lnTo>
                    <a:pt x="100" y="2629"/>
                  </a:lnTo>
                  <a:lnTo>
                    <a:pt x="93" y="2631"/>
                  </a:lnTo>
                  <a:lnTo>
                    <a:pt x="85" y="2632"/>
                  </a:lnTo>
                  <a:lnTo>
                    <a:pt x="77" y="2632"/>
                  </a:lnTo>
                  <a:lnTo>
                    <a:pt x="70" y="2632"/>
                  </a:lnTo>
                  <a:lnTo>
                    <a:pt x="61" y="2631"/>
                  </a:lnTo>
                  <a:lnTo>
                    <a:pt x="54" y="2629"/>
                  </a:lnTo>
                  <a:lnTo>
                    <a:pt x="47" y="2626"/>
                  </a:lnTo>
                  <a:lnTo>
                    <a:pt x="41" y="2623"/>
                  </a:lnTo>
                  <a:lnTo>
                    <a:pt x="34" y="2619"/>
                  </a:lnTo>
                  <a:lnTo>
                    <a:pt x="28" y="2614"/>
                  </a:lnTo>
                  <a:lnTo>
                    <a:pt x="23" y="2609"/>
                  </a:lnTo>
                  <a:lnTo>
                    <a:pt x="18" y="2605"/>
                  </a:lnTo>
                  <a:lnTo>
                    <a:pt x="13" y="2599"/>
                  </a:lnTo>
                  <a:lnTo>
                    <a:pt x="10" y="2593"/>
                  </a:lnTo>
                  <a:lnTo>
                    <a:pt x="6" y="2585"/>
                  </a:lnTo>
                  <a:lnTo>
                    <a:pt x="3" y="2578"/>
                  </a:lnTo>
                  <a:lnTo>
                    <a:pt x="2" y="2571"/>
                  </a:lnTo>
                  <a:lnTo>
                    <a:pt x="1" y="2564"/>
                  </a:lnTo>
                  <a:lnTo>
                    <a:pt x="0" y="2555"/>
                  </a:lnTo>
                  <a:lnTo>
                    <a:pt x="1" y="2548"/>
                  </a:lnTo>
                  <a:lnTo>
                    <a:pt x="2" y="2540"/>
                  </a:lnTo>
                  <a:lnTo>
                    <a:pt x="3" y="2532"/>
                  </a:lnTo>
                  <a:lnTo>
                    <a:pt x="6" y="2525"/>
                  </a:lnTo>
                  <a:lnTo>
                    <a:pt x="10" y="2519"/>
                  </a:lnTo>
                  <a:lnTo>
                    <a:pt x="13" y="2513"/>
                  </a:lnTo>
                  <a:lnTo>
                    <a:pt x="18" y="2507"/>
                  </a:lnTo>
                  <a:lnTo>
                    <a:pt x="23" y="2501"/>
                  </a:lnTo>
                  <a:lnTo>
                    <a:pt x="28" y="2496"/>
                  </a:lnTo>
                  <a:lnTo>
                    <a:pt x="34" y="2491"/>
                  </a:lnTo>
                  <a:lnTo>
                    <a:pt x="41" y="2488"/>
                  </a:lnTo>
                  <a:lnTo>
                    <a:pt x="47" y="2484"/>
                  </a:lnTo>
                  <a:lnTo>
                    <a:pt x="54" y="2482"/>
                  </a:lnTo>
                  <a:lnTo>
                    <a:pt x="61" y="2481"/>
                  </a:lnTo>
                  <a:lnTo>
                    <a:pt x="70" y="2479"/>
                  </a:lnTo>
                  <a:lnTo>
                    <a:pt x="77" y="2478"/>
                  </a:lnTo>
                  <a:lnTo>
                    <a:pt x="85" y="2479"/>
                  </a:lnTo>
                  <a:lnTo>
                    <a:pt x="94" y="2481"/>
                  </a:lnTo>
                  <a:lnTo>
                    <a:pt x="246" y="2178"/>
                  </a:lnTo>
                  <a:lnTo>
                    <a:pt x="246" y="0"/>
                  </a:lnTo>
                  <a:lnTo>
                    <a:pt x="282" y="0"/>
                  </a:lnTo>
                  <a:close/>
                </a:path>
              </a:pathLst>
            </a:custGeom>
            <a:solidFill>
              <a:schemeClr val="accent3">
                <a:lumMod val="75000"/>
              </a:schemeClr>
            </a:solidFill>
            <a:ln w="9525">
              <a:solidFill>
                <a:schemeClr val="accent3">
                  <a:lumMod val="75000"/>
                </a:schemeClr>
              </a:solid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2" name="Freeform 30"/>
            <p:cNvSpPr>
              <a:spLocks/>
            </p:cNvSpPr>
            <p:nvPr/>
          </p:nvSpPr>
          <p:spPr bwMode="auto">
            <a:xfrm>
              <a:off x="5761435" y="1207513"/>
              <a:ext cx="110729" cy="1044179"/>
            </a:xfrm>
            <a:custGeom>
              <a:avLst/>
              <a:gdLst/>
              <a:ahLst/>
              <a:cxnLst>
                <a:cxn ang="0">
                  <a:pos x="280" y="2183"/>
                </a:cxn>
                <a:cxn ang="0">
                  <a:pos x="126" y="2496"/>
                </a:cxn>
                <a:cxn ang="0">
                  <a:pos x="137" y="2508"/>
                </a:cxn>
                <a:cxn ang="0">
                  <a:pos x="145" y="2523"/>
                </a:cxn>
                <a:cxn ang="0">
                  <a:pos x="151" y="2538"/>
                </a:cxn>
                <a:cxn ang="0">
                  <a:pos x="153" y="2555"/>
                </a:cxn>
                <a:cxn ang="0">
                  <a:pos x="151" y="2571"/>
                </a:cxn>
                <a:cxn ang="0">
                  <a:pos x="146" y="2585"/>
                </a:cxn>
                <a:cxn ang="0">
                  <a:pos x="140" y="2599"/>
                </a:cxn>
                <a:cxn ang="0">
                  <a:pos x="131" y="2609"/>
                </a:cxn>
                <a:cxn ang="0">
                  <a:pos x="119" y="2619"/>
                </a:cxn>
                <a:cxn ang="0">
                  <a:pos x="107" y="2626"/>
                </a:cxn>
                <a:cxn ang="0">
                  <a:pos x="92" y="2631"/>
                </a:cxn>
                <a:cxn ang="0">
                  <a:pos x="77" y="2632"/>
                </a:cxn>
                <a:cxn ang="0">
                  <a:pos x="61" y="2631"/>
                </a:cxn>
                <a:cxn ang="0">
                  <a:pos x="47" y="2626"/>
                </a:cxn>
                <a:cxn ang="0">
                  <a:pos x="33" y="2619"/>
                </a:cxn>
                <a:cxn ang="0">
                  <a:pos x="22" y="2609"/>
                </a:cxn>
                <a:cxn ang="0">
                  <a:pos x="13" y="2599"/>
                </a:cxn>
                <a:cxn ang="0">
                  <a:pos x="6" y="2585"/>
                </a:cxn>
                <a:cxn ang="0">
                  <a:pos x="1" y="2571"/>
                </a:cxn>
                <a:cxn ang="0">
                  <a:pos x="0" y="2555"/>
                </a:cxn>
                <a:cxn ang="0">
                  <a:pos x="1" y="2540"/>
                </a:cxn>
                <a:cxn ang="0">
                  <a:pos x="6" y="2525"/>
                </a:cxn>
                <a:cxn ang="0">
                  <a:pos x="13" y="2513"/>
                </a:cxn>
                <a:cxn ang="0">
                  <a:pos x="22" y="2501"/>
                </a:cxn>
                <a:cxn ang="0">
                  <a:pos x="33" y="2491"/>
                </a:cxn>
                <a:cxn ang="0">
                  <a:pos x="47" y="2484"/>
                </a:cxn>
                <a:cxn ang="0">
                  <a:pos x="61" y="2481"/>
                </a:cxn>
                <a:cxn ang="0">
                  <a:pos x="77" y="2478"/>
                </a:cxn>
                <a:cxn ang="0">
                  <a:pos x="94" y="2481"/>
                </a:cxn>
                <a:cxn ang="0">
                  <a:pos x="245" y="0"/>
                </a:cxn>
              </a:cxnLst>
              <a:rect l="0" t="0" r="r" b="b"/>
              <a:pathLst>
                <a:path w="280" h="2632">
                  <a:moveTo>
                    <a:pt x="280" y="0"/>
                  </a:moveTo>
                  <a:lnTo>
                    <a:pt x="280" y="2183"/>
                  </a:lnTo>
                  <a:lnTo>
                    <a:pt x="279" y="2190"/>
                  </a:lnTo>
                  <a:lnTo>
                    <a:pt x="126" y="2496"/>
                  </a:lnTo>
                  <a:lnTo>
                    <a:pt x="132" y="2502"/>
                  </a:lnTo>
                  <a:lnTo>
                    <a:pt x="137" y="2508"/>
                  </a:lnTo>
                  <a:lnTo>
                    <a:pt x="142" y="2516"/>
                  </a:lnTo>
                  <a:lnTo>
                    <a:pt x="145" y="2523"/>
                  </a:lnTo>
                  <a:lnTo>
                    <a:pt x="149" y="2530"/>
                  </a:lnTo>
                  <a:lnTo>
                    <a:pt x="151" y="2538"/>
                  </a:lnTo>
                  <a:lnTo>
                    <a:pt x="153" y="2547"/>
                  </a:lnTo>
                  <a:lnTo>
                    <a:pt x="153" y="2555"/>
                  </a:lnTo>
                  <a:lnTo>
                    <a:pt x="153" y="2564"/>
                  </a:lnTo>
                  <a:lnTo>
                    <a:pt x="151" y="2571"/>
                  </a:lnTo>
                  <a:lnTo>
                    <a:pt x="150" y="2578"/>
                  </a:lnTo>
                  <a:lnTo>
                    <a:pt x="146" y="2585"/>
                  </a:lnTo>
                  <a:lnTo>
                    <a:pt x="144" y="2593"/>
                  </a:lnTo>
                  <a:lnTo>
                    <a:pt x="140" y="2599"/>
                  </a:lnTo>
                  <a:lnTo>
                    <a:pt x="136" y="2605"/>
                  </a:lnTo>
                  <a:lnTo>
                    <a:pt x="131" y="2609"/>
                  </a:lnTo>
                  <a:lnTo>
                    <a:pt x="125" y="2614"/>
                  </a:lnTo>
                  <a:lnTo>
                    <a:pt x="119" y="2619"/>
                  </a:lnTo>
                  <a:lnTo>
                    <a:pt x="113" y="2623"/>
                  </a:lnTo>
                  <a:lnTo>
                    <a:pt x="107" y="2626"/>
                  </a:lnTo>
                  <a:lnTo>
                    <a:pt x="100" y="2629"/>
                  </a:lnTo>
                  <a:lnTo>
                    <a:pt x="92" y="2631"/>
                  </a:lnTo>
                  <a:lnTo>
                    <a:pt x="84" y="2632"/>
                  </a:lnTo>
                  <a:lnTo>
                    <a:pt x="77" y="2632"/>
                  </a:lnTo>
                  <a:lnTo>
                    <a:pt x="68" y="2632"/>
                  </a:lnTo>
                  <a:lnTo>
                    <a:pt x="61" y="2631"/>
                  </a:lnTo>
                  <a:lnTo>
                    <a:pt x="54" y="2629"/>
                  </a:lnTo>
                  <a:lnTo>
                    <a:pt x="47" y="2626"/>
                  </a:lnTo>
                  <a:lnTo>
                    <a:pt x="39" y="2623"/>
                  </a:lnTo>
                  <a:lnTo>
                    <a:pt x="33" y="2619"/>
                  </a:lnTo>
                  <a:lnTo>
                    <a:pt x="27" y="2614"/>
                  </a:lnTo>
                  <a:lnTo>
                    <a:pt x="22" y="2609"/>
                  </a:lnTo>
                  <a:lnTo>
                    <a:pt x="18" y="2605"/>
                  </a:lnTo>
                  <a:lnTo>
                    <a:pt x="13" y="2599"/>
                  </a:lnTo>
                  <a:lnTo>
                    <a:pt x="9" y="2593"/>
                  </a:lnTo>
                  <a:lnTo>
                    <a:pt x="6" y="2585"/>
                  </a:lnTo>
                  <a:lnTo>
                    <a:pt x="3" y="2578"/>
                  </a:lnTo>
                  <a:lnTo>
                    <a:pt x="1" y="2571"/>
                  </a:lnTo>
                  <a:lnTo>
                    <a:pt x="0" y="2564"/>
                  </a:lnTo>
                  <a:lnTo>
                    <a:pt x="0" y="2555"/>
                  </a:lnTo>
                  <a:lnTo>
                    <a:pt x="0" y="2548"/>
                  </a:lnTo>
                  <a:lnTo>
                    <a:pt x="1" y="2540"/>
                  </a:lnTo>
                  <a:lnTo>
                    <a:pt x="3" y="2532"/>
                  </a:lnTo>
                  <a:lnTo>
                    <a:pt x="6" y="2525"/>
                  </a:lnTo>
                  <a:lnTo>
                    <a:pt x="9" y="2519"/>
                  </a:lnTo>
                  <a:lnTo>
                    <a:pt x="13" y="2513"/>
                  </a:lnTo>
                  <a:lnTo>
                    <a:pt x="18" y="2507"/>
                  </a:lnTo>
                  <a:lnTo>
                    <a:pt x="22" y="2501"/>
                  </a:lnTo>
                  <a:lnTo>
                    <a:pt x="27" y="2496"/>
                  </a:lnTo>
                  <a:lnTo>
                    <a:pt x="33" y="2491"/>
                  </a:lnTo>
                  <a:lnTo>
                    <a:pt x="39" y="2488"/>
                  </a:lnTo>
                  <a:lnTo>
                    <a:pt x="47" y="2484"/>
                  </a:lnTo>
                  <a:lnTo>
                    <a:pt x="54" y="2482"/>
                  </a:lnTo>
                  <a:lnTo>
                    <a:pt x="61" y="2481"/>
                  </a:lnTo>
                  <a:lnTo>
                    <a:pt x="68" y="2479"/>
                  </a:lnTo>
                  <a:lnTo>
                    <a:pt x="77" y="2478"/>
                  </a:lnTo>
                  <a:lnTo>
                    <a:pt x="85" y="2479"/>
                  </a:lnTo>
                  <a:lnTo>
                    <a:pt x="94" y="2481"/>
                  </a:lnTo>
                  <a:lnTo>
                    <a:pt x="245" y="2178"/>
                  </a:lnTo>
                  <a:lnTo>
                    <a:pt x="245" y="0"/>
                  </a:lnTo>
                  <a:lnTo>
                    <a:pt x="280" y="0"/>
                  </a:lnTo>
                  <a:close/>
                </a:path>
              </a:pathLst>
            </a:custGeom>
            <a:solidFill>
              <a:schemeClr val="accent2">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3" name="Freeform 31"/>
            <p:cNvSpPr>
              <a:spLocks/>
            </p:cNvSpPr>
            <p:nvPr/>
          </p:nvSpPr>
          <p:spPr bwMode="auto">
            <a:xfrm>
              <a:off x="7103270" y="1207513"/>
              <a:ext cx="111919" cy="1044179"/>
            </a:xfrm>
            <a:custGeom>
              <a:avLst/>
              <a:gdLst/>
              <a:ahLst/>
              <a:cxnLst>
                <a:cxn ang="0">
                  <a:pos x="282" y="2183"/>
                </a:cxn>
                <a:cxn ang="0">
                  <a:pos x="126" y="2496"/>
                </a:cxn>
                <a:cxn ang="0">
                  <a:pos x="138" y="2508"/>
                </a:cxn>
                <a:cxn ang="0">
                  <a:pos x="147" y="2523"/>
                </a:cxn>
                <a:cxn ang="0">
                  <a:pos x="152" y="2538"/>
                </a:cxn>
                <a:cxn ang="0">
                  <a:pos x="154" y="2555"/>
                </a:cxn>
                <a:cxn ang="0">
                  <a:pos x="153" y="2571"/>
                </a:cxn>
                <a:cxn ang="0">
                  <a:pos x="148" y="2585"/>
                </a:cxn>
                <a:cxn ang="0">
                  <a:pos x="141" y="2599"/>
                </a:cxn>
                <a:cxn ang="0">
                  <a:pos x="131" y="2609"/>
                </a:cxn>
                <a:cxn ang="0">
                  <a:pos x="120" y="2619"/>
                </a:cxn>
                <a:cxn ang="0">
                  <a:pos x="107" y="2626"/>
                </a:cxn>
                <a:cxn ang="0">
                  <a:pos x="93" y="2631"/>
                </a:cxn>
                <a:cxn ang="0">
                  <a:pos x="77" y="2632"/>
                </a:cxn>
                <a:cxn ang="0">
                  <a:pos x="61" y="2631"/>
                </a:cxn>
                <a:cxn ang="0">
                  <a:pos x="47" y="2626"/>
                </a:cxn>
                <a:cxn ang="0">
                  <a:pos x="34" y="2619"/>
                </a:cxn>
                <a:cxn ang="0">
                  <a:pos x="23" y="2609"/>
                </a:cxn>
                <a:cxn ang="0">
                  <a:pos x="13" y="2599"/>
                </a:cxn>
                <a:cxn ang="0">
                  <a:pos x="6" y="2585"/>
                </a:cxn>
                <a:cxn ang="0">
                  <a:pos x="2" y="2571"/>
                </a:cxn>
                <a:cxn ang="0">
                  <a:pos x="0" y="2555"/>
                </a:cxn>
                <a:cxn ang="0">
                  <a:pos x="2" y="2540"/>
                </a:cxn>
                <a:cxn ang="0">
                  <a:pos x="6" y="2525"/>
                </a:cxn>
                <a:cxn ang="0">
                  <a:pos x="13" y="2513"/>
                </a:cxn>
                <a:cxn ang="0">
                  <a:pos x="23" y="2501"/>
                </a:cxn>
                <a:cxn ang="0">
                  <a:pos x="34" y="2491"/>
                </a:cxn>
                <a:cxn ang="0">
                  <a:pos x="47" y="2484"/>
                </a:cxn>
                <a:cxn ang="0">
                  <a:pos x="61" y="2481"/>
                </a:cxn>
                <a:cxn ang="0">
                  <a:pos x="77" y="2478"/>
                </a:cxn>
                <a:cxn ang="0">
                  <a:pos x="95" y="2481"/>
                </a:cxn>
                <a:cxn ang="0">
                  <a:pos x="246" y="0"/>
                </a:cxn>
              </a:cxnLst>
              <a:rect l="0" t="0" r="r" b="b"/>
              <a:pathLst>
                <a:path w="282" h="2632">
                  <a:moveTo>
                    <a:pt x="282" y="0"/>
                  </a:moveTo>
                  <a:lnTo>
                    <a:pt x="282" y="2183"/>
                  </a:lnTo>
                  <a:lnTo>
                    <a:pt x="279" y="2190"/>
                  </a:lnTo>
                  <a:lnTo>
                    <a:pt x="126" y="2496"/>
                  </a:lnTo>
                  <a:lnTo>
                    <a:pt x="132" y="2502"/>
                  </a:lnTo>
                  <a:lnTo>
                    <a:pt x="138" y="2508"/>
                  </a:lnTo>
                  <a:lnTo>
                    <a:pt x="142" y="2516"/>
                  </a:lnTo>
                  <a:lnTo>
                    <a:pt x="147" y="2523"/>
                  </a:lnTo>
                  <a:lnTo>
                    <a:pt x="149" y="2530"/>
                  </a:lnTo>
                  <a:lnTo>
                    <a:pt x="152" y="2538"/>
                  </a:lnTo>
                  <a:lnTo>
                    <a:pt x="153" y="2547"/>
                  </a:lnTo>
                  <a:lnTo>
                    <a:pt x="154" y="2555"/>
                  </a:lnTo>
                  <a:lnTo>
                    <a:pt x="154" y="2564"/>
                  </a:lnTo>
                  <a:lnTo>
                    <a:pt x="153" y="2571"/>
                  </a:lnTo>
                  <a:lnTo>
                    <a:pt x="150" y="2578"/>
                  </a:lnTo>
                  <a:lnTo>
                    <a:pt x="148" y="2585"/>
                  </a:lnTo>
                  <a:lnTo>
                    <a:pt x="144" y="2593"/>
                  </a:lnTo>
                  <a:lnTo>
                    <a:pt x="141" y="2599"/>
                  </a:lnTo>
                  <a:lnTo>
                    <a:pt x="136" y="2605"/>
                  </a:lnTo>
                  <a:lnTo>
                    <a:pt x="131" y="2609"/>
                  </a:lnTo>
                  <a:lnTo>
                    <a:pt x="126" y="2614"/>
                  </a:lnTo>
                  <a:lnTo>
                    <a:pt x="120" y="2619"/>
                  </a:lnTo>
                  <a:lnTo>
                    <a:pt x="113" y="2623"/>
                  </a:lnTo>
                  <a:lnTo>
                    <a:pt x="107" y="2626"/>
                  </a:lnTo>
                  <a:lnTo>
                    <a:pt x="100" y="2629"/>
                  </a:lnTo>
                  <a:lnTo>
                    <a:pt x="93" y="2631"/>
                  </a:lnTo>
                  <a:lnTo>
                    <a:pt x="85" y="2632"/>
                  </a:lnTo>
                  <a:lnTo>
                    <a:pt x="77" y="2632"/>
                  </a:lnTo>
                  <a:lnTo>
                    <a:pt x="70" y="2632"/>
                  </a:lnTo>
                  <a:lnTo>
                    <a:pt x="61" y="2631"/>
                  </a:lnTo>
                  <a:lnTo>
                    <a:pt x="54" y="2629"/>
                  </a:lnTo>
                  <a:lnTo>
                    <a:pt x="47" y="2626"/>
                  </a:lnTo>
                  <a:lnTo>
                    <a:pt x="41" y="2623"/>
                  </a:lnTo>
                  <a:lnTo>
                    <a:pt x="34" y="2619"/>
                  </a:lnTo>
                  <a:lnTo>
                    <a:pt x="29" y="2614"/>
                  </a:lnTo>
                  <a:lnTo>
                    <a:pt x="23" y="2609"/>
                  </a:lnTo>
                  <a:lnTo>
                    <a:pt x="18" y="2605"/>
                  </a:lnTo>
                  <a:lnTo>
                    <a:pt x="13" y="2599"/>
                  </a:lnTo>
                  <a:lnTo>
                    <a:pt x="10" y="2593"/>
                  </a:lnTo>
                  <a:lnTo>
                    <a:pt x="6" y="2585"/>
                  </a:lnTo>
                  <a:lnTo>
                    <a:pt x="4" y="2578"/>
                  </a:lnTo>
                  <a:lnTo>
                    <a:pt x="2" y="2571"/>
                  </a:lnTo>
                  <a:lnTo>
                    <a:pt x="1" y="2564"/>
                  </a:lnTo>
                  <a:lnTo>
                    <a:pt x="0" y="2555"/>
                  </a:lnTo>
                  <a:lnTo>
                    <a:pt x="1" y="2548"/>
                  </a:lnTo>
                  <a:lnTo>
                    <a:pt x="2" y="2540"/>
                  </a:lnTo>
                  <a:lnTo>
                    <a:pt x="4" y="2532"/>
                  </a:lnTo>
                  <a:lnTo>
                    <a:pt x="6" y="2525"/>
                  </a:lnTo>
                  <a:lnTo>
                    <a:pt x="10" y="2519"/>
                  </a:lnTo>
                  <a:lnTo>
                    <a:pt x="13" y="2513"/>
                  </a:lnTo>
                  <a:lnTo>
                    <a:pt x="18" y="2507"/>
                  </a:lnTo>
                  <a:lnTo>
                    <a:pt x="23" y="2501"/>
                  </a:lnTo>
                  <a:lnTo>
                    <a:pt x="29" y="2496"/>
                  </a:lnTo>
                  <a:lnTo>
                    <a:pt x="34" y="2491"/>
                  </a:lnTo>
                  <a:lnTo>
                    <a:pt x="41" y="2488"/>
                  </a:lnTo>
                  <a:lnTo>
                    <a:pt x="47" y="2484"/>
                  </a:lnTo>
                  <a:lnTo>
                    <a:pt x="54" y="2482"/>
                  </a:lnTo>
                  <a:lnTo>
                    <a:pt x="61" y="2481"/>
                  </a:lnTo>
                  <a:lnTo>
                    <a:pt x="70" y="2479"/>
                  </a:lnTo>
                  <a:lnTo>
                    <a:pt x="77" y="2478"/>
                  </a:lnTo>
                  <a:lnTo>
                    <a:pt x="85" y="2479"/>
                  </a:lnTo>
                  <a:lnTo>
                    <a:pt x="95" y="2481"/>
                  </a:lnTo>
                  <a:lnTo>
                    <a:pt x="246" y="2178"/>
                  </a:lnTo>
                  <a:lnTo>
                    <a:pt x="246" y="0"/>
                  </a:lnTo>
                  <a:lnTo>
                    <a:pt x="282" y="0"/>
                  </a:lnTo>
                  <a:close/>
                </a:path>
              </a:pathLst>
            </a:custGeom>
            <a:solidFill>
              <a:schemeClr val="accent6">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4" name="Freeform 32"/>
            <p:cNvSpPr>
              <a:spLocks/>
            </p:cNvSpPr>
            <p:nvPr/>
          </p:nvSpPr>
          <p:spPr bwMode="auto">
            <a:xfrm>
              <a:off x="8454629" y="1207513"/>
              <a:ext cx="111919" cy="1044179"/>
            </a:xfrm>
            <a:custGeom>
              <a:avLst/>
              <a:gdLst/>
              <a:ahLst/>
              <a:cxnLst>
                <a:cxn ang="0">
                  <a:pos x="282" y="2183"/>
                </a:cxn>
                <a:cxn ang="0">
                  <a:pos x="127" y="2496"/>
                </a:cxn>
                <a:cxn ang="0">
                  <a:pos x="139" y="2508"/>
                </a:cxn>
                <a:cxn ang="0">
                  <a:pos x="147" y="2523"/>
                </a:cxn>
                <a:cxn ang="0">
                  <a:pos x="152" y="2538"/>
                </a:cxn>
                <a:cxn ang="0">
                  <a:pos x="154" y="2555"/>
                </a:cxn>
                <a:cxn ang="0">
                  <a:pos x="153" y="2571"/>
                </a:cxn>
                <a:cxn ang="0">
                  <a:pos x="148" y="2585"/>
                </a:cxn>
                <a:cxn ang="0">
                  <a:pos x="141" y="2599"/>
                </a:cxn>
                <a:cxn ang="0">
                  <a:pos x="131" y="2609"/>
                </a:cxn>
                <a:cxn ang="0">
                  <a:pos x="121" y="2619"/>
                </a:cxn>
                <a:cxn ang="0">
                  <a:pos x="107" y="2626"/>
                </a:cxn>
                <a:cxn ang="0">
                  <a:pos x="93" y="2631"/>
                </a:cxn>
                <a:cxn ang="0">
                  <a:pos x="77" y="2632"/>
                </a:cxn>
                <a:cxn ang="0">
                  <a:pos x="62" y="2631"/>
                </a:cxn>
                <a:cxn ang="0">
                  <a:pos x="47" y="2626"/>
                </a:cxn>
                <a:cxn ang="0">
                  <a:pos x="35" y="2619"/>
                </a:cxn>
                <a:cxn ang="0">
                  <a:pos x="23" y="2609"/>
                </a:cxn>
                <a:cxn ang="0">
                  <a:pos x="13" y="2599"/>
                </a:cxn>
                <a:cxn ang="0">
                  <a:pos x="6" y="2585"/>
                </a:cxn>
                <a:cxn ang="0">
                  <a:pos x="3" y="2571"/>
                </a:cxn>
                <a:cxn ang="0">
                  <a:pos x="0" y="2555"/>
                </a:cxn>
                <a:cxn ang="0">
                  <a:pos x="3" y="2540"/>
                </a:cxn>
                <a:cxn ang="0">
                  <a:pos x="6" y="2525"/>
                </a:cxn>
                <a:cxn ang="0">
                  <a:pos x="13" y="2513"/>
                </a:cxn>
                <a:cxn ang="0">
                  <a:pos x="23" y="2501"/>
                </a:cxn>
                <a:cxn ang="0">
                  <a:pos x="35" y="2491"/>
                </a:cxn>
                <a:cxn ang="0">
                  <a:pos x="47" y="2484"/>
                </a:cxn>
                <a:cxn ang="0">
                  <a:pos x="62" y="2481"/>
                </a:cxn>
                <a:cxn ang="0">
                  <a:pos x="77" y="2478"/>
                </a:cxn>
                <a:cxn ang="0">
                  <a:pos x="95" y="2481"/>
                </a:cxn>
                <a:cxn ang="0">
                  <a:pos x="246" y="0"/>
                </a:cxn>
              </a:cxnLst>
              <a:rect l="0" t="0" r="r" b="b"/>
              <a:pathLst>
                <a:path w="282" h="2632">
                  <a:moveTo>
                    <a:pt x="282" y="0"/>
                  </a:moveTo>
                  <a:lnTo>
                    <a:pt x="282" y="2183"/>
                  </a:lnTo>
                  <a:lnTo>
                    <a:pt x="280" y="2190"/>
                  </a:lnTo>
                  <a:lnTo>
                    <a:pt x="127" y="2496"/>
                  </a:lnTo>
                  <a:lnTo>
                    <a:pt x="133" y="2502"/>
                  </a:lnTo>
                  <a:lnTo>
                    <a:pt x="139" y="2508"/>
                  </a:lnTo>
                  <a:lnTo>
                    <a:pt x="144" y="2516"/>
                  </a:lnTo>
                  <a:lnTo>
                    <a:pt x="147" y="2523"/>
                  </a:lnTo>
                  <a:lnTo>
                    <a:pt x="150" y="2530"/>
                  </a:lnTo>
                  <a:lnTo>
                    <a:pt x="152" y="2538"/>
                  </a:lnTo>
                  <a:lnTo>
                    <a:pt x="154" y="2547"/>
                  </a:lnTo>
                  <a:lnTo>
                    <a:pt x="154" y="2555"/>
                  </a:lnTo>
                  <a:lnTo>
                    <a:pt x="154" y="2564"/>
                  </a:lnTo>
                  <a:lnTo>
                    <a:pt x="153" y="2571"/>
                  </a:lnTo>
                  <a:lnTo>
                    <a:pt x="151" y="2578"/>
                  </a:lnTo>
                  <a:lnTo>
                    <a:pt x="148" y="2585"/>
                  </a:lnTo>
                  <a:lnTo>
                    <a:pt x="145" y="2593"/>
                  </a:lnTo>
                  <a:lnTo>
                    <a:pt x="141" y="2599"/>
                  </a:lnTo>
                  <a:lnTo>
                    <a:pt x="136" y="2605"/>
                  </a:lnTo>
                  <a:lnTo>
                    <a:pt x="131" y="2609"/>
                  </a:lnTo>
                  <a:lnTo>
                    <a:pt x="127" y="2614"/>
                  </a:lnTo>
                  <a:lnTo>
                    <a:pt x="121" y="2619"/>
                  </a:lnTo>
                  <a:lnTo>
                    <a:pt x="115" y="2623"/>
                  </a:lnTo>
                  <a:lnTo>
                    <a:pt x="107" y="2626"/>
                  </a:lnTo>
                  <a:lnTo>
                    <a:pt x="100" y="2629"/>
                  </a:lnTo>
                  <a:lnTo>
                    <a:pt x="93" y="2631"/>
                  </a:lnTo>
                  <a:lnTo>
                    <a:pt x="86" y="2632"/>
                  </a:lnTo>
                  <a:lnTo>
                    <a:pt x="77" y="2632"/>
                  </a:lnTo>
                  <a:lnTo>
                    <a:pt x="70" y="2632"/>
                  </a:lnTo>
                  <a:lnTo>
                    <a:pt x="62" y="2631"/>
                  </a:lnTo>
                  <a:lnTo>
                    <a:pt x="54" y="2629"/>
                  </a:lnTo>
                  <a:lnTo>
                    <a:pt x="47" y="2626"/>
                  </a:lnTo>
                  <a:lnTo>
                    <a:pt x="41" y="2623"/>
                  </a:lnTo>
                  <a:lnTo>
                    <a:pt x="35" y="2619"/>
                  </a:lnTo>
                  <a:lnTo>
                    <a:pt x="29" y="2614"/>
                  </a:lnTo>
                  <a:lnTo>
                    <a:pt x="23" y="2609"/>
                  </a:lnTo>
                  <a:lnTo>
                    <a:pt x="18" y="2605"/>
                  </a:lnTo>
                  <a:lnTo>
                    <a:pt x="13" y="2599"/>
                  </a:lnTo>
                  <a:lnTo>
                    <a:pt x="10" y="2593"/>
                  </a:lnTo>
                  <a:lnTo>
                    <a:pt x="6" y="2585"/>
                  </a:lnTo>
                  <a:lnTo>
                    <a:pt x="4" y="2578"/>
                  </a:lnTo>
                  <a:lnTo>
                    <a:pt x="3" y="2571"/>
                  </a:lnTo>
                  <a:lnTo>
                    <a:pt x="1" y="2564"/>
                  </a:lnTo>
                  <a:lnTo>
                    <a:pt x="0" y="2555"/>
                  </a:lnTo>
                  <a:lnTo>
                    <a:pt x="1" y="2548"/>
                  </a:lnTo>
                  <a:lnTo>
                    <a:pt x="3" y="2540"/>
                  </a:lnTo>
                  <a:lnTo>
                    <a:pt x="4" y="2532"/>
                  </a:lnTo>
                  <a:lnTo>
                    <a:pt x="6" y="2525"/>
                  </a:lnTo>
                  <a:lnTo>
                    <a:pt x="10" y="2519"/>
                  </a:lnTo>
                  <a:lnTo>
                    <a:pt x="13" y="2513"/>
                  </a:lnTo>
                  <a:lnTo>
                    <a:pt x="18" y="2507"/>
                  </a:lnTo>
                  <a:lnTo>
                    <a:pt x="23" y="2501"/>
                  </a:lnTo>
                  <a:lnTo>
                    <a:pt x="29" y="2496"/>
                  </a:lnTo>
                  <a:lnTo>
                    <a:pt x="35" y="2491"/>
                  </a:lnTo>
                  <a:lnTo>
                    <a:pt x="41" y="2488"/>
                  </a:lnTo>
                  <a:lnTo>
                    <a:pt x="47" y="2484"/>
                  </a:lnTo>
                  <a:lnTo>
                    <a:pt x="54" y="2482"/>
                  </a:lnTo>
                  <a:lnTo>
                    <a:pt x="62" y="2481"/>
                  </a:lnTo>
                  <a:lnTo>
                    <a:pt x="70" y="2479"/>
                  </a:lnTo>
                  <a:lnTo>
                    <a:pt x="77" y="2478"/>
                  </a:lnTo>
                  <a:lnTo>
                    <a:pt x="87" y="2479"/>
                  </a:lnTo>
                  <a:lnTo>
                    <a:pt x="95" y="2481"/>
                  </a:lnTo>
                  <a:lnTo>
                    <a:pt x="246" y="2178"/>
                  </a:lnTo>
                  <a:lnTo>
                    <a:pt x="246" y="0"/>
                  </a:lnTo>
                  <a:lnTo>
                    <a:pt x="282" y="0"/>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5" name="Freeform 33"/>
            <p:cNvSpPr>
              <a:spLocks/>
            </p:cNvSpPr>
            <p:nvPr/>
          </p:nvSpPr>
          <p:spPr bwMode="auto">
            <a:xfrm>
              <a:off x="6930629" y="3049411"/>
              <a:ext cx="111919" cy="1044179"/>
            </a:xfrm>
            <a:custGeom>
              <a:avLst/>
              <a:gdLst/>
              <a:ahLst/>
              <a:cxnLst>
                <a:cxn ang="0">
                  <a:pos x="0" y="449"/>
                </a:cxn>
                <a:cxn ang="0">
                  <a:pos x="154" y="136"/>
                </a:cxn>
                <a:cxn ang="0">
                  <a:pos x="144" y="124"/>
                </a:cxn>
                <a:cxn ang="0">
                  <a:pos x="135" y="109"/>
                </a:cxn>
                <a:cxn ang="0">
                  <a:pos x="129" y="94"/>
                </a:cxn>
                <a:cxn ang="0">
                  <a:pos x="128" y="77"/>
                </a:cxn>
                <a:cxn ang="0">
                  <a:pos x="129" y="61"/>
                </a:cxn>
                <a:cxn ang="0">
                  <a:pos x="134" y="47"/>
                </a:cxn>
                <a:cxn ang="0">
                  <a:pos x="141" y="33"/>
                </a:cxn>
                <a:cxn ang="0">
                  <a:pos x="150" y="23"/>
                </a:cxn>
                <a:cxn ang="0">
                  <a:pos x="162" y="13"/>
                </a:cxn>
                <a:cxn ang="0">
                  <a:pos x="175" y="6"/>
                </a:cxn>
                <a:cxn ang="0">
                  <a:pos x="189" y="1"/>
                </a:cxn>
                <a:cxn ang="0">
                  <a:pos x="204" y="0"/>
                </a:cxn>
                <a:cxn ang="0">
                  <a:pos x="219" y="1"/>
                </a:cxn>
                <a:cxn ang="0">
                  <a:pos x="234" y="6"/>
                </a:cxn>
                <a:cxn ang="0">
                  <a:pos x="247" y="13"/>
                </a:cxn>
                <a:cxn ang="0">
                  <a:pos x="259" y="23"/>
                </a:cxn>
                <a:cxn ang="0">
                  <a:pos x="268" y="33"/>
                </a:cxn>
                <a:cxn ang="0">
                  <a:pos x="275" y="47"/>
                </a:cxn>
                <a:cxn ang="0">
                  <a:pos x="280" y="61"/>
                </a:cxn>
                <a:cxn ang="0">
                  <a:pos x="281" y="77"/>
                </a:cxn>
                <a:cxn ang="0">
                  <a:pos x="280" y="92"/>
                </a:cxn>
                <a:cxn ang="0">
                  <a:pos x="275" y="107"/>
                </a:cxn>
                <a:cxn ang="0">
                  <a:pos x="268" y="119"/>
                </a:cxn>
                <a:cxn ang="0">
                  <a:pos x="259" y="131"/>
                </a:cxn>
                <a:cxn ang="0">
                  <a:pos x="247" y="141"/>
                </a:cxn>
                <a:cxn ang="0">
                  <a:pos x="234" y="148"/>
                </a:cxn>
                <a:cxn ang="0">
                  <a:pos x="219" y="151"/>
                </a:cxn>
                <a:cxn ang="0">
                  <a:pos x="204" y="154"/>
                </a:cxn>
                <a:cxn ang="0">
                  <a:pos x="187" y="151"/>
                </a:cxn>
                <a:cxn ang="0">
                  <a:pos x="36" y="2632"/>
                </a:cxn>
              </a:cxnLst>
              <a:rect l="0" t="0" r="r" b="b"/>
              <a:pathLst>
                <a:path w="281" h="2632">
                  <a:moveTo>
                    <a:pt x="0" y="2632"/>
                  </a:moveTo>
                  <a:lnTo>
                    <a:pt x="0" y="449"/>
                  </a:lnTo>
                  <a:lnTo>
                    <a:pt x="1" y="442"/>
                  </a:lnTo>
                  <a:lnTo>
                    <a:pt x="154" y="136"/>
                  </a:lnTo>
                  <a:lnTo>
                    <a:pt x="148" y="130"/>
                  </a:lnTo>
                  <a:lnTo>
                    <a:pt x="144" y="124"/>
                  </a:lnTo>
                  <a:lnTo>
                    <a:pt x="139" y="116"/>
                  </a:lnTo>
                  <a:lnTo>
                    <a:pt x="135" y="109"/>
                  </a:lnTo>
                  <a:lnTo>
                    <a:pt x="132" y="102"/>
                  </a:lnTo>
                  <a:lnTo>
                    <a:pt x="129" y="94"/>
                  </a:lnTo>
                  <a:lnTo>
                    <a:pt x="128" y="85"/>
                  </a:lnTo>
                  <a:lnTo>
                    <a:pt x="128" y="77"/>
                  </a:lnTo>
                  <a:lnTo>
                    <a:pt x="128" y="68"/>
                  </a:lnTo>
                  <a:lnTo>
                    <a:pt x="129" y="61"/>
                  </a:lnTo>
                  <a:lnTo>
                    <a:pt x="132" y="54"/>
                  </a:lnTo>
                  <a:lnTo>
                    <a:pt x="134" y="47"/>
                  </a:lnTo>
                  <a:lnTo>
                    <a:pt x="136" y="39"/>
                  </a:lnTo>
                  <a:lnTo>
                    <a:pt x="141" y="33"/>
                  </a:lnTo>
                  <a:lnTo>
                    <a:pt x="145" y="27"/>
                  </a:lnTo>
                  <a:lnTo>
                    <a:pt x="150" y="23"/>
                  </a:lnTo>
                  <a:lnTo>
                    <a:pt x="156" y="18"/>
                  </a:lnTo>
                  <a:lnTo>
                    <a:pt x="162" y="13"/>
                  </a:lnTo>
                  <a:lnTo>
                    <a:pt x="168" y="9"/>
                  </a:lnTo>
                  <a:lnTo>
                    <a:pt x="175" y="6"/>
                  </a:lnTo>
                  <a:lnTo>
                    <a:pt x="182" y="3"/>
                  </a:lnTo>
                  <a:lnTo>
                    <a:pt x="189" y="1"/>
                  </a:lnTo>
                  <a:lnTo>
                    <a:pt x="197" y="0"/>
                  </a:lnTo>
                  <a:lnTo>
                    <a:pt x="204" y="0"/>
                  </a:lnTo>
                  <a:lnTo>
                    <a:pt x="212" y="0"/>
                  </a:lnTo>
                  <a:lnTo>
                    <a:pt x="219" y="1"/>
                  </a:lnTo>
                  <a:lnTo>
                    <a:pt x="227" y="3"/>
                  </a:lnTo>
                  <a:lnTo>
                    <a:pt x="234" y="6"/>
                  </a:lnTo>
                  <a:lnTo>
                    <a:pt x="241" y="9"/>
                  </a:lnTo>
                  <a:lnTo>
                    <a:pt x="247" y="13"/>
                  </a:lnTo>
                  <a:lnTo>
                    <a:pt x="253" y="18"/>
                  </a:lnTo>
                  <a:lnTo>
                    <a:pt x="259" y="23"/>
                  </a:lnTo>
                  <a:lnTo>
                    <a:pt x="264" y="27"/>
                  </a:lnTo>
                  <a:lnTo>
                    <a:pt x="268" y="33"/>
                  </a:lnTo>
                  <a:lnTo>
                    <a:pt x="272" y="39"/>
                  </a:lnTo>
                  <a:lnTo>
                    <a:pt x="275" y="47"/>
                  </a:lnTo>
                  <a:lnTo>
                    <a:pt x="277" y="54"/>
                  </a:lnTo>
                  <a:lnTo>
                    <a:pt x="280" y="61"/>
                  </a:lnTo>
                  <a:lnTo>
                    <a:pt x="281" y="68"/>
                  </a:lnTo>
                  <a:lnTo>
                    <a:pt x="281" y="77"/>
                  </a:lnTo>
                  <a:lnTo>
                    <a:pt x="281" y="84"/>
                  </a:lnTo>
                  <a:lnTo>
                    <a:pt x="280" y="92"/>
                  </a:lnTo>
                  <a:lnTo>
                    <a:pt x="277" y="100"/>
                  </a:lnTo>
                  <a:lnTo>
                    <a:pt x="275" y="107"/>
                  </a:lnTo>
                  <a:lnTo>
                    <a:pt x="272" y="113"/>
                  </a:lnTo>
                  <a:lnTo>
                    <a:pt x="268" y="119"/>
                  </a:lnTo>
                  <a:lnTo>
                    <a:pt x="264" y="125"/>
                  </a:lnTo>
                  <a:lnTo>
                    <a:pt x="259" y="131"/>
                  </a:lnTo>
                  <a:lnTo>
                    <a:pt x="253" y="136"/>
                  </a:lnTo>
                  <a:lnTo>
                    <a:pt x="247" y="141"/>
                  </a:lnTo>
                  <a:lnTo>
                    <a:pt x="241" y="144"/>
                  </a:lnTo>
                  <a:lnTo>
                    <a:pt x="234" y="148"/>
                  </a:lnTo>
                  <a:lnTo>
                    <a:pt x="227" y="150"/>
                  </a:lnTo>
                  <a:lnTo>
                    <a:pt x="219" y="151"/>
                  </a:lnTo>
                  <a:lnTo>
                    <a:pt x="212" y="153"/>
                  </a:lnTo>
                  <a:lnTo>
                    <a:pt x="204" y="154"/>
                  </a:lnTo>
                  <a:lnTo>
                    <a:pt x="195" y="153"/>
                  </a:lnTo>
                  <a:lnTo>
                    <a:pt x="187" y="151"/>
                  </a:lnTo>
                  <a:lnTo>
                    <a:pt x="36" y="454"/>
                  </a:lnTo>
                  <a:lnTo>
                    <a:pt x="36" y="2632"/>
                  </a:lnTo>
                  <a:lnTo>
                    <a:pt x="0" y="2632"/>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6" name="Freeform 34"/>
            <p:cNvSpPr>
              <a:spLocks/>
            </p:cNvSpPr>
            <p:nvPr/>
          </p:nvSpPr>
          <p:spPr bwMode="auto">
            <a:xfrm>
              <a:off x="5587604" y="3049411"/>
              <a:ext cx="111919" cy="1044179"/>
            </a:xfrm>
            <a:custGeom>
              <a:avLst/>
              <a:gdLst/>
              <a:ahLst/>
              <a:cxnLst>
                <a:cxn ang="0">
                  <a:pos x="0" y="449"/>
                </a:cxn>
                <a:cxn ang="0">
                  <a:pos x="155" y="136"/>
                </a:cxn>
                <a:cxn ang="0">
                  <a:pos x="144" y="124"/>
                </a:cxn>
                <a:cxn ang="0">
                  <a:pos x="135" y="109"/>
                </a:cxn>
                <a:cxn ang="0">
                  <a:pos x="130" y="94"/>
                </a:cxn>
                <a:cxn ang="0">
                  <a:pos x="127" y="77"/>
                </a:cxn>
                <a:cxn ang="0">
                  <a:pos x="130" y="61"/>
                </a:cxn>
                <a:cxn ang="0">
                  <a:pos x="133" y="47"/>
                </a:cxn>
                <a:cxn ang="0">
                  <a:pos x="141" y="33"/>
                </a:cxn>
                <a:cxn ang="0">
                  <a:pos x="150" y="23"/>
                </a:cxn>
                <a:cxn ang="0">
                  <a:pos x="161" y="13"/>
                </a:cxn>
                <a:cxn ang="0">
                  <a:pos x="174" y="6"/>
                </a:cxn>
                <a:cxn ang="0">
                  <a:pos x="189" y="1"/>
                </a:cxn>
                <a:cxn ang="0">
                  <a:pos x="204" y="0"/>
                </a:cxn>
                <a:cxn ang="0">
                  <a:pos x="220" y="1"/>
                </a:cxn>
                <a:cxn ang="0">
                  <a:pos x="234" y="6"/>
                </a:cxn>
                <a:cxn ang="0">
                  <a:pos x="248" y="13"/>
                </a:cxn>
                <a:cxn ang="0">
                  <a:pos x="259" y="23"/>
                </a:cxn>
                <a:cxn ang="0">
                  <a:pos x="268" y="33"/>
                </a:cxn>
                <a:cxn ang="0">
                  <a:pos x="275" y="47"/>
                </a:cxn>
                <a:cxn ang="0">
                  <a:pos x="280" y="61"/>
                </a:cxn>
                <a:cxn ang="0">
                  <a:pos x="281" y="77"/>
                </a:cxn>
                <a:cxn ang="0">
                  <a:pos x="280" y="92"/>
                </a:cxn>
                <a:cxn ang="0">
                  <a:pos x="275" y="107"/>
                </a:cxn>
                <a:cxn ang="0">
                  <a:pos x="268" y="119"/>
                </a:cxn>
                <a:cxn ang="0">
                  <a:pos x="259" y="131"/>
                </a:cxn>
                <a:cxn ang="0">
                  <a:pos x="248" y="141"/>
                </a:cxn>
                <a:cxn ang="0">
                  <a:pos x="234" y="148"/>
                </a:cxn>
                <a:cxn ang="0">
                  <a:pos x="220" y="151"/>
                </a:cxn>
                <a:cxn ang="0">
                  <a:pos x="204" y="154"/>
                </a:cxn>
                <a:cxn ang="0">
                  <a:pos x="188" y="151"/>
                </a:cxn>
                <a:cxn ang="0">
                  <a:pos x="36" y="2632"/>
                </a:cxn>
              </a:cxnLst>
              <a:rect l="0" t="0" r="r" b="b"/>
              <a:pathLst>
                <a:path w="281" h="2632">
                  <a:moveTo>
                    <a:pt x="0" y="2632"/>
                  </a:moveTo>
                  <a:lnTo>
                    <a:pt x="0" y="449"/>
                  </a:lnTo>
                  <a:lnTo>
                    <a:pt x="2" y="442"/>
                  </a:lnTo>
                  <a:lnTo>
                    <a:pt x="155" y="136"/>
                  </a:lnTo>
                  <a:lnTo>
                    <a:pt x="149" y="130"/>
                  </a:lnTo>
                  <a:lnTo>
                    <a:pt x="144" y="124"/>
                  </a:lnTo>
                  <a:lnTo>
                    <a:pt x="139" y="116"/>
                  </a:lnTo>
                  <a:lnTo>
                    <a:pt x="135" y="109"/>
                  </a:lnTo>
                  <a:lnTo>
                    <a:pt x="132" y="102"/>
                  </a:lnTo>
                  <a:lnTo>
                    <a:pt x="130" y="94"/>
                  </a:lnTo>
                  <a:lnTo>
                    <a:pt x="129" y="85"/>
                  </a:lnTo>
                  <a:lnTo>
                    <a:pt x="127" y="77"/>
                  </a:lnTo>
                  <a:lnTo>
                    <a:pt x="129" y="68"/>
                  </a:lnTo>
                  <a:lnTo>
                    <a:pt x="130" y="61"/>
                  </a:lnTo>
                  <a:lnTo>
                    <a:pt x="131" y="54"/>
                  </a:lnTo>
                  <a:lnTo>
                    <a:pt x="133" y="47"/>
                  </a:lnTo>
                  <a:lnTo>
                    <a:pt x="137" y="39"/>
                  </a:lnTo>
                  <a:lnTo>
                    <a:pt x="141" y="33"/>
                  </a:lnTo>
                  <a:lnTo>
                    <a:pt x="145" y="27"/>
                  </a:lnTo>
                  <a:lnTo>
                    <a:pt x="150" y="23"/>
                  </a:lnTo>
                  <a:lnTo>
                    <a:pt x="156" y="18"/>
                  </a:lnTo>
                  <a:lnTo>
                    <a:pt x="161" y="13"/>
                  </a:lnTo>
                  <a:lnTo>
                    <a:pt x="168" y="9"/>
                  </a:lnTo>
                  <a:lnTo>
                    <a:pt x="174" y="6"/>
                  </a:lnTo>
                  <a:lnTo>
                    <a:pt x="182" y="3"/>
                  </a:lnTo>
                  <a:lnTo>
                    <a:pt x="189" y="1"/>
                  </a:lnTo>
                  <a:lnTo>
                    <a:pt x="197" y="0"/>
                  </a:lnTo>
                  <a:lnTo>
                    <a:pt x="204" y="0"/>
                  </a:lnTo>
                  <a:lnTo>
                    <a:pt x="213" y="0"/>
                  </a:lnTo>
                  <a:lnTo>
                    <a:pt x="220" y="1"/>
                  </a:lnTo>
                  <a:lnTo>
                    <a:pt x="227" y="3"/>
                  </a:lnTo>
                  <a:lnTo>
                    <a:pt x="234" y="6"/>
                  </a:lnTo>
                  <a:lnTo>
                    <a:pt x="241" y="9"/>
                  </a:lnTo>
                  <a:lnTo>
                    <a:pt x="248" y="13"/>
                  </a:lnTo>
                  <a:lnTo>
                    <a:pt x="254" y="18"/>
                  </a:lnTo>
                  <a:lnTo>
                    <a:pt x="259" y="23"/>
                  </a:lnTo>
                  <a:lnTo>
                    <a:pt x="263" y="27"/>
                  </a:lnTo>
                  <a:lnTo>
                    <a:pt x="268" y="33"/>
                  </a:lnTo>
                  <a:lnTo>
                    <a:pt x="272" y="39"/>
                  </a:lnTo>
                  <a:lnTo>
                    <a:pt x="275" y="47"/>
                  </a:lnTo>
                  <a:lnTo>
                    <a:pt x="278" y="54"/>
                  </a:lnTo>
                  <a:lnTo>
                    <a:pt x="280" y="61"/>
                  </a:lnTo>
                  <a:lnTo>
                    <a:pt x="281" y="68"/>
                  </a:lnTo>
                  <a:lnTo>
                    <a:pt x="281" y="77"/>
                  </a:lnTo>
                  <a:lnTo>
                    <a:pt x="281" y="84"/>
                  </a:lnTo>
                  <a:lnTo>
                    <a:pt x="280" y="92"/>
                  </a:lnTo>
                  <a:lnTo>
                    <a:pt x="278" y="100"/>
                  </a:lnTo>
                  <a:lnTo>
                    <a:pt x="275" y="107"/>
                  </a:lnTo>
                  <a:lnTo>
                    <a:pt x="272" y="113"/>
                  </a:lnTo>
                  <a:lnTo>
                    <a:pt x="268" y="119"/>
                  </a:lnTo>
                  <a:lnTo>
                    <a:pt x="263" y="125"/>
                  </a:lnTo>
                  <a:lnTo>
                    <a:pt x="259" y="131"/>
                  </a:lnTo>
                  <a:lnTo>
                    <a:pt x="254" y="136"/>
                  </a:lnTo>
                  <a:lnTo>
                    <a:pt x="248" y="141"/>
                  </a:lnTo>
                  <a:lnTo>
                    <a:pt x="241" y="144"/>
                  </a:lnTo>
                  <a:lnTo>
                    <a:pt x="234" y="148"/>
                  </a:lnTo>
                  <a:lnTo>
                    <a:pt x="227" y="150"/>
                  </a:lnTo>
                  <a:lnTo>
                    <a:pt x="220" y="151"/>
                  </a:lnTo>
                  <a:lnTo>
                    <a:pt x="213" y="153"/>
                  </a:lnTo>
                  <a:lnTo>
                    <a:pt x="204" y="154"/>
                  </a:lnTo>
                  <a:lnTo>
                    <a:pt x="196" y="153"/>
                  </a:lnTo>
                  <a:lnTo>
                    <a:pt x="188" y="151"/>
                  </a:lnTo>
                  <a:lnTo>
                    <a:pt x="36" y="454"/>
                  </a:lnTo>
                  <a:lnTo>
                    <a:pt x="36" y="2632"/>
                  </a:lnTo>
                  <a:lnTo>
                    <a:pt x="0" y="2632"/>
                  </a:lnTo>
                  <a:close/>
                </a:path>
              </a:pathLst>
            </a:custGeom>
            <a:solidFill>
              <a:schemeClr val="accent6"/>
            </a:solidFill>
            <a:ln w="9525">
              <a:solidFill>
                <a:schemeClr val="accent6"/>
              </a:solid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7" name="Freeform 35"/>
            <p:cNvSpPr>
              <a:spLocks/>
            </p:cNvSpPr>
            <p:nvPr/>
          </p:nvSpPr>
          <p:spPr bwMode="auto">
            <a:xfrm>
              <a:off x="4254104" y="3049411"/>
              <a:ext cx="111919" cy="1044179"/>
            </a:xfrm>
            <a:custGeom>
              <a:avLst/>
              <a:gdLst/>
              <a:ahLst/>
              <a:cxnLst>
                <a:cxn ang="0">
                  <a:pos x="0" y="449"/>
                </a:cxn>
                <a:cxn ang="0">
                  <a:pos x="154" y="136"/>
                </a:cxn>
                <a:cxn ang="0">
                  <a:pos x="143" y="124"/>
                </a:cxn>
                <a:cxn ang="0">
                  <a:pos x="135" y="109"/>
                </a:cxn>
                <a:cxn ang="0">
                  <a:pos x="129" y="94"/>
                </a:cxn>
                <a:cxn ang="0">
                  <a:pos x="128" y="77"/>
                </a:cxn>
                <a:cxn ang="0">
                  <a:pos x="129" y="61"/>
                </a:cxn>
                <a:cxn ang="0">
                  <a:pos x="134" y="47"/>
                </a:cxn>
                <a:cxn ang="0">
                  <a:pos x="141" y="33"/>
                </a:cxn>
                <a:cxn ang="0">
                  <a:pos x="149" y="23"/>
                </a:cxn>
                <a:cxn ang="0">
                  <a:pos x="162" y="13"/>
                </a:cxn>
                <a:cxn ang="0">
                  <a:pos x="175" y="6"/>
                </a:cxn>
                <a:cxn ang="0">
                  <a:pos x="189" y="1"/>
                </a:cxn>
                <a:cxn ang="0">
                  <a:pos x="204" y="0"/>
                </a:cxn>
                <a:cxn ang="0">
                  <a:pos x="219" y="1"/>
                </a:cxn>
                <a:cxn ang="0">
                  <a:pos x="234" y="6"/>
                </a:cxn>
                <a:cxn ang="0">
                  <a:pos x="247" y="13"/>
                </a:cxn>
                <a:cxn ang="0">
                  <a:pos x="259" y="23"/>
                </a:cxn>
                <a:cxn ang="0">
                  <a:pos x="267" y="33"/>
                </a:cxn>
                <a:cxn ang="0">
                  <a:pos x="275" y="47"/>
                </a:cxn>
                <a:cxn ang="0">
                  <a:pos x="280" y="61"/>
                </a:cxn>
                <a:cxn ang="0">
                  <a:pos x="281" y="77"/>
                </a:cxn>
                <a:cxn ang="0">
                  <a:pos x="280" y="92"/>
                </a:cxn>
                <a:cxn ang="0">
                  <a:pos x="275" y="107"/>
                </a:cxn>
                <a:cxn ang="0">
                  <a:pos x="267" y="119"/>
                </a:cxn>
                <a:cxn ang="0">
                  <a:pos x="259" y="131"/>
                </a:cxn>
                <a:cxn ang="0">
                  <a:pos x="247" y="141"/>
                </a:cxn>
                <a:cxn ang="0">
                  <a:pos x="234" y="148"/>
                </a:cxn>
                <a:cxn ang="0">
                  <a:pos x="219" y="151"/>
                </a:cxn>
                <a:cxn ang="0">
                  <a:pos x="204" y="154"/>
                </a:cxn>
                <a:cxn ang="0">
                  <a:pos x="187" y="151"/>
                </a:cxn>
                <a:cxn ang="0">
                  <a:pos x="36" y="2632"/>
                </a:cxn>
              </a:cxnLst>
              <a:rect l="0" t="0" r="r" b="b"/>
              <a:pathLst>
                <a:path w="281" h="2632">
                  <a:moveTo>
                    <a:pt x="0" y="2632"/>
                  </a:moveTo>
                  <a:lnTo>
                    <a:pt x="0" y="449"/>
                  </a:lnTo>
                  <a:lnTo>
                    <a:pt x="1" y="442"/>
                  </a:lnTo>
                  <a:lnTo>
                    <a:pt x="154" y="136"/>
                  </a:lnTo>
                  <a:lnTo>
                    <a:pt x="148" y="130"/>
                  </a:lnTo>
                  <a:lnTo>
                    <a:pt x="143" y="124"/>
                  </a:lnTo>
                  <a:lnTo>
                    <a:pt x="139" y="116"/>
                  </a:lnTo>
                  <a:lnTo>
                    <a:pt x="135" y="109"/>
                  </a:lnTo>
                  <a:lnTo>
                    <a:pt x="131" y="102"/>
                  </a:lnTo>
                  <a:lnTo>
                    <a:pt x="129" y="94"/>
                  </a:lnTo>
                  <a:lnTo>
                    <a:pt x="128" y="85"/>
                  </a:lnTo>
                  <a:lnTo>
                    <a:pt x="128" y="77"/>
                  </a:lnTo>
                  <a:lnTo>
                    <a:pt x="128" y="68"/>
                  </a:lnTo>
                  <a:lnTo>
                    <a:pt x="129" y="61"/>
                  </a:lnTo>
                  <a:lnTo>
                    <a:pt x="131" y="54"/>
                  </a:lnTo>
                  <a:lnTo>
                    <a:pt x="134" y="47"/>
                  </a:lnTo>
                  <a:lnTo>
                    <a:pt x="136" y="39"/>
                  </a:lnTo>
                  <a:lnTo>
                    <a:pt x="141" y="33"/>
                  </a:lnTo>
                  <a:lnTo>
                    <a:pt x="145" y="27"/>
                  </a:lnTo>
                  <a:lnTo>
                    <a:pt x="149" y="23"/>
                  </a:lnTo>
                  <a:lnTo>
                    <a:pt x="156" y="18"/>
                  </a:lnTo>
                  <a:lnTo>
                    <a:pt x="162" y="13"/>
                  </a:lnTo>
                  <a:lnTo>
                    <a:pt x="168" y="9"/>
                  </a:lnTo>
                  <a:lnTo>
                    <a:pt x="175" y="6"/>
                  </a:lnTo>
                  <a:lnTo>
                    <a:pt x="181" y="3"/>
                  </a:lnTo>
                  <a:lnTo>
                    <a:pt x="189" y="1"/>
                  </a:lnTo>
                  <a:lnTo>
                    <a:pt x="196" y="0"/>
                  </a:lnTo>
                  <a:lnTo>
                    <a:pt x="204" y="0"/>
                  </a:lnTo>
                  <a:lnTo>
                    <a:pt x="212" y="0"/>
                  </a:lnTo>
                  <a:lnTo>
                    <a:pt x="219" y="1"/>
                  </a:lnTo>
                  <a:lnTo>
                    <a:pt x="227" y="3"/>
                  </a:lnTo>
                  <a:lnTo>
                    <a:pt x="234" y="6"/>
                  </a:lnTo>
                  <a:lnTo>
                    <a:pt x="241" y="9"/>
                  </a:lnTo>
                  <a:lnTo>
                    <a:pt x="247" y="13"/>
                  </a:lnTo>
                  <a:lnTo>
                    <a:pt x="253" y="18"/>
                  </a:lnTo>
                  <a:lnTo>
                    <a:pt x="259" y="23"/>
                  </a:lnTo>
                  <a:lnTo>
                    <a:pt x="264" y="27"/>
                  </a:lnTo>
                  <a:lnTo>
                    <a:pt x="267" y="33"/>
                  </a:lnTo>
                  <a:lnTo>
                    <a:pt x="271" y="39"/>
                  </a:lnTo>
                  <a:lnTo>
                    <a:pt x="275" y="47"/>
                  </a:lnTo>
                  <a:lnTo>
                    <a:pt x="277" y="54"/>
                  </a:lnTo>
                  <a:lnTo>
                    <a:pt x="280" y="61"/>
                  </a:lnTo>
                  <a:lnTo>
                    <a:pt x="281" y="68"/>
                  </a:lnTo>
                  <a:lnTo>
                    <a:pt x="281" y="77"/>
                  </a:lnTo>
                  <a:lnTo>
                    <a:pt x="281" y="84"/>
                  </a:lnTo>
                  <a:lnTo>
                    <a:pt x="280" y="92"/>
                  </a:lnTo>
                  <a:lnTo>
                    <a:pt x="277" y="100"/>
                  </a:lnTo>
                  <a:lnTo>
                    <a:pt x="275" y="107"/>
                  </a:lnTo>
                  <a:lnTo>
                    <a:pt x="271" y="113"/>
                  </a:lnTo>
                  <a:lnTo>
                    <a:pt x="267" y="119"/>
                  </a:lnTo>
                  <a:lnTo>
                    <a:pt x="264" y="125"/>
                  </a:lnTo>
                  <a:lnTo>
                    <a:pt x="259" y="131"/>
                  </a:lnTo>
                  <a:lnTo>
                    <a:pt x="253" y="136"/>
                  </a:lnTo>
                  <a:lnTo>
                    <a:pt x="247" y="141"/>
                  </a:lnTo>
                  <a:lnTo>
                    <a:pt x="241" y="144"/>
                  </a:lnTo>
                  <a:lnTo>
                    <a:pt x="234" y="148"/>
                  </a:lnTo>
                  <a:lnTo>
                    <a:pt x="227" y="150"/>
                  </a:lnTo>
                  <a:lnTo>
                    <a:pt x="219" y="151"/>
                  </a:lnTo>
                  <a:lnTo>
                    <a:pt x="212" y="153"/>
                  </a:lnTo>
                  <a:lnTo>
                    <a:pt x="204" y="154"/>
                  </a:lnTo>
                  <a:lnTo>
                    <a:pt x="195" y="153"/>
                  </a:lnTo>
                  <a:lnTo>
                    <a:pt x="187" y="151"/>
                  </a:lnTo>
                  <a:lnTo>
                    <a:pt x="36" y="454"/>
                  </a:lnTo>
                  <a:lnTo>
                    <a:pt x="36" y="2632"/>
                  </a:lnTo>
                  <a:lnTo>
                    <a:pt x="0" y="2632"/>
                  </a:lnTo>
                  <a:close/>
                </a:path>
              </a:pathLst>
            </a:custGeom>
            <a:solidFill>
              <a:schemeClr val="accent2">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8" name="Freeform 36"/>
            <p:cNvSpPr>
              <a:spLocks/>
            </p:cNvSpPr>
            <p:nvPr/>
          </p:nvSpPr>
          <p:spPr bwMode="auto">
            <a:xfrm>
              <a:off x="2912269" y="3049411"/>
              <a:ext cx="110729" cy="1044179"/>
            </a:xfrm>
            <a:custGeom>
              <a:avLst/>
              <a:gdLst/>
              <a:ahLst/>
              <a:cxnLst>
                <a:cxn ang="0">
                  <a:pos x="0" y="449"/>
                </a:cxn>
                <a:cxn ang="0">
                  <a:pos x="155" y="136"/>
                </a:cxn>
                <a:cxn ang="0">
                  <a:pos x="144" y="124"/>
                </a:cxn>
                <a:cxn ang="0">
                  <a:pos x="134" y="109"/>
                </a:cxn>
                <a:cxn ang="0">
                  <a:pos x="130" y="94"/>
                </a:cxn>
                <a:cxn ang="0">
                  <a:pos x="127" y="77"/>
                </a:cxn>
                <a:cxn ang="0">
                  <a:pos x="130" y="61"/>
                </a:cxn>
                <a:cxn ang="0">
                  <a:pos x="133" y="47"/>
                </a:cxn>
                <a:cxn ang="0">
                  <a:pos x="140" y="33"/>
                </a:cxn>
                <a:cxn ang="0">
                  <a:pos x="150" y="23"/>
                </a:cxn>
                <a:cxn ang="0">
                  <a:pos x="161" y="13"/>
                </a:cxn>
                <a:cxn ang="0">
                  <a:pos x="174" y="6"/>
                </a:cxn>
                <a:cxn ang="0">
                  <a:pos x="189" y="1"/>
                </a:cxn>
                <a:cxn ang="0">
                  <a:pos x="204" y="0"/>
                </a:cxn>
                <a:cxn ang="0">
                  <a:pos x="220" y="1"/>
                </a:cxn>
                <a:cxn ang="0">
                  <a:pos x="234" y="6"/>
                </a:cxn>
                <a:cxn ang="0">
                  <a:pos x="248" y="13"/>
                </a:cxn>
                <a:cxn ang="0">
                  <a:pos x="258" y="23"/>
                </a:cxn>
                <a:cxn ang="0">
                  <a:pos x="268" y="33"/>
                </a:cxn>
                <a:cxn ang="0">
                  <a:pos x="275" y="47"/>
                </a:cxn>
                <a:cxn ang="0">
                  <a:pos x="279" y="61"/>
                </a:cxn>
                <a:cxn ang="0">
                  <a:pos x="281" y="77"/>
                </a:cxn>
                <a:cxn ang="0">
                  <a:pos x="279" y="92"/>
                </a:cxn>
                <a:cxn ang="0">
                  <a:pos x="275" y="107"/>
                </a:cxn>
                <a:cxn ang="0">
                  <a:pos x="268" y="119"/>
                </a:cxn>
                <a:cxn ang="0">
                  <a:pos x="258" y="131"/>
                </a:cxn>
                <a:cxn ang="0">
                  <a:pos x="248" y="141"/>
                </a:cxn>
                <a:cxn ang="0">
                  <a:pos x="234" y="148"/>
                </a:cxn>
                <a:cxn ang="0">
                  <a:pos x="220" y="151"/>
                </a:cxn>
                <a:cxn ang="0">
                  <a:pos x="204" y="154"/>
                </a:cxn>
                <a:cxn ang="0">
                  <a:pos x="187" y="151"/>
                </a:cxn>
                <a:cxn ang="0">
                  <a:pos x="36" y="2632"/>
                </a:cxn>
              </a:cxnLst>
              <a:rect l="0" t="0" r="r" b="b"/>
              <a:pathLst>
                <a:path w="281" h="2632">
                  <a:moveTo>
                    <a:pt x="0" y="2632"/>
                  </a:moveTo>
                  <a:lnTo>
                    <a:pt x="0" y="449"/>
                  </a:lnTo>
                  <a:lnTo>
                    <a:pt x="2" y="442"/>
                  </a:lnTo>
                  <a:lnTo>
                    <a:pt x="155" y="136"/>
                  </a:lnTo>
                  <a:lnTo>
                    <a:pt x="149" y="130"/>
                  </a:lnTo>
                  <a:lnTo>
                    <a:pt x="144" y="124"/>
                  </a:lnTo>
                  <a:lnTo>
                    <a:pt x="139" y="116"/>
                  </a:lnTo>
                  <a:lnTo>
                    <a:pt x="134" y="109"/>
                  </a:lnTo>
                  <a:lnTo>
                    <a:pt x="132" y="102"/>
                  </a:lnTo>
                  <a:lnTo>
                    <a:pt x="130" y="94"/>
                  </a:lnTo>
                  <a:lnTo>
                    <a:pt x="128" y="85"/>
                  </a:lnTo>
                  <a:lnTo>
                    <a:pt x="127" y="77"/>
                  </a:lnTo>
                  <a:lnTo>
                    <a:pt x="128" y="68"/>
                  </a:lnTo>
                  <a:lnTo>
                    <a:pt x="130" y="61"/>
                  </a:lnTo>
                  <a:lnTo>
                    <a:pt x="131" y="54"/>
                  </a:lnTo>
                  <a:lnTo>
                    <a:pt x="133" y="47"/>
                  </a:lnTo>
                  <a:lnTo>
                    <a:pt x="137" y="39"/>
                  </a:lnTo>
                  <a:lnTo>
                    <a:pt x="140" y="33"/>
                  </a:lnTo>
                  <a:lnTo>
                    <a:pt x="145" y="27"/>
                  </a:lnTo>
                  <a:lnTo>
                    <a:pt x="150" y="23"/>
                  </a:lnTo>
                  <a:lnTo>
                    <a:pt x="155" y="18"/>
                  </a:lnTo>
                  <a:lnTo>
                    <a:pt x="161" y="13"/>
                  </a:lnTo>
                  <a:lnTo>
                    <a:pt x="168" y="9"/>
                  </a:lnTo>
                  <a:lnTo>
                    <a:pt x="174" y="6"/>
                  </a:lnTo>
                  <a:lnTo>
                    <a:pt x="181" y="3"/>
                  </a:lnTo>
                  <a:lnTo>
                    <a:pt x="189" y="1"/>
                  </a:lnTo>
                  <a:lnTo>
                    <a:pt x="197" y="0"/>
                  </a:lnTo>
                  <a:lnTo>
                    <a:pt x="204" y="0"/>
                  </a:lnTo>
                  <a:lnTo>
                    <a:pt x="213" y="0"/>
                  </a:lnTo>
                  <a:lnTo>
                    <a:pt x="220" y="1"/>
                  </a:lnTo>
                  <a:lnTo>
                    <a:pt x="227" y="3"/>
                  </a:lnTo>
                  <a:lnTo>
                    <a:pt x="234" y="6"/>
                  </a:lnTo>
                  <a:lnTo>
                    <a:pt x="240" y="9"/>
                  </a:lnTo>
                  <a:lnTo>
                    <a:pt x="248" y="13"/>
                  </a:lnTo>
                  <a:lnTo>
                    <a:pt x="254" y="18"/>
                  </a:lnTo>
                  <a:lnTo>
                    <a:pt x="258" y="23"/>
                  </a:lnTo>
                  <a:lnTo>
                    <a:pt x="263" y="27"/>
                  </a:lnTo>
                  <a:lnTo>
                    <a:pt x="268" y="33"/>
                  </a:lnTo>
                  <a:lnTo>
                    <a:pt x="272" y="39"/>
                  </a:lnTo>
                  <a:lnTo>
                    <a:pt x="275" y="47"/>
                  </a:lnTo>
                  <a:lnTo>
                    <a:pt x="278" y="54"/>
                  </a:lnTo>
                  <a:lnTo>
                    <a:pt x="279" y="61"/>
                  </a:lnTo>
                  <a:lnTo>
                    <a:pt x="280" y="68"/>
                  </a:lnTo>
                  <a:lnTo>
                    <a:pt x="281" y="77"/>
                  </a:lnTo>
                  <a:lnTo>
                    <a:pt x="280" y="84"/>
                  </a:lnTo>
                  <a:lnTo>
                    <a:pt x="279" y="92"/>
                  </a:lnTo>
                  <a:lnTo>
                    <a:pt x="278" y="100"/>
                  </a:lnTo>
                  <a:lnTo>
                    <a:pt x="275" y="107"/>
                  </a:lnTo>
                  <a:lnTo>
                    <a:pt x="272" y="113"/>
                  </a:lnTo>
                  <a:lnTo>
                    <a:pt x="268" y="119"/>
                  </a:lnTo>
                  <a:lnTo>
                    <a:pt x="263" y="125"/>
                  </a:lnTo>
                  <a:lnTo>
                    <a:pt x="258" y="131"/>
                  </a:lnTo>
                  <a:lnTo>
                    <a:pt x="254" y="136"/>
                  </a:lnTo>
                  <a:lnTo>
                    <a:pt x="248" y="141"/>
                  </a:lnTo>
                  <a:lnTo>
                    <a:pt x="240" y="144"/>
                  </a:lnTo>
                  <a:lnTo>
                    <a:pt x="234" y="148"/>
                  </a:lnTo>
                  <a:lnTo>
                    <a:pt x="227" y="150"/>
                  </a:lnTo>
                  <a:lnTo>
                    <a:pt x="220" y="151"/>
                  </a:lnTo>
                  <a:lnTo>
                    <a:pt x="213" y="153"/>
                  </a:lnTo>
                  <a:lnTo>
                    <a:pt x="204" y="154"/>
                  </a:lnTo>
                  <a:lnTo>
                    <a:pt x="196" y="153"/>
                  </a:lnTo>
                  <a:lnTo>
                    <a:pt x="187" y="151"/>
                  </a:lnTo>
                  <a:lnTo>
                    <a:pt x="36" y="454"/>
                  </a:lnTo>
                  <a:lnTo>
                    <a:pt x="36" y="2632"/>
                  </a:lnTo>
                  <a:lnTo>
                    <a:pt x="0" y="2632"/>
                  </a:lnTo>
                  <a:close/>
                </a:path>
              </a:pathLst>
            </a:custGeom>
            <a:solidFill>
              <a:schemeClr val="accent3">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1">
                    <a:lumMod val="65000"/>
                    <a:lumOff val="35000"/>
                  </a:schemeClr>
                </a:solidFill>
                <a:latin typeface="Trebuchet MS" panose="020B0603020202020204" pitchFamily="34" charset="0"/>
              </a:endParaRPr>
            </a:p>
          </p:txBody>
        </p:sp>
        <p:sp>
          <p:nvSpPr>
            <p:cNvPr id="39" name="Freeform 37"/>
            <p:cNvSpPr>
              <a:spLocks/>
            </p:cNvSpPr>
            <p:nvPr/>
          </p:nvSpPr>
          <p:spPr bwMode="auto">
            <a:xfrm>
              <a:off x="1559720" y="3049411"/>
              <a:ext cx="111919" cy="1044179"/>
            </a:xfrm>
            <a:custGeom>
              <a:avLst/>
              <a:gdLst/>
              <a:ahLst/>
              <a:cxnLst>
                <a:cxn ang="0">
                  <a:pos x="0" y="449"/>
                </a:cxn>
                <a:cxn ang="0">
                  <a:pos x="156" y="136"/>
                </a:cxn>
                <a:cxn ang="0">
                  <a:pos x="144" y="124"/>
                </a:cxn>
                <a:cxn ang="0">
                  <a:pos x="135" y="109"/>
                </a:cxn>
                <a:cxn ang="0">
                  <a:pos x="130" y="94"/>
                </a:cxn>
                <a:cxn ang="0">
                  <a:pos x="128" y="77"/>
                </a:cxn>
                <a:cxn ang="0">
                  <a:pos x="129" y="61"/>
                </a:cxn>
                <a:cxn ang="0">
                  <a:pos x="134" y="47"/>
                </a:cxn>
                <a:cxn ang="0">
                  <a:pos x="141" y="33"/>
                </a:cxn>
                <a:cxn ang="0">
                  <a:pos x="151" y="23"/>
                </a:cxn>
                <a:cxn ang="0">
                  <a:pos x="162" y="13"/>
                </a:cxn>
                <a:cxn ang="0">
                  <a:pos x="175" y="6"/>
                </a:cxn>
                <a:cxn ang="0">
                  <a:pos x="189" y="1"/>
                </a:cxn>
                <a:cxn ang="0">
                  <a:pos x="205" y="0"/>
                </a:cxn>
                <a:cxn ang="0">
                  <a:pos x="221" y="1"/>
                </a:cxn>
                <a:cxn ang="0">
                  <a:pos x="235" y="6"/>
                </a:cxn>
                <a:cxn ang="0">
                  <a:pos x="248" y="13"/>
                </a:cxn>
                <a:cxn ang="0">
                  <a:pos x="259" y="23"/>
                </a:cxn>
                <a:cxn ang="0">
                  <a:pos x="269" y="33"/>
                </a:cxn>
                <a:cxn ang="0">
                  <a:pos x="276" y="47"/>
                </a:cxn>
                <a:cxn ang="0">
                  <a:pos x="280" y="61"/>
                </a:cxn>
                <a:cxn ang="0">
                  <a:pos x="282" y="77"/>
                </a:cxn>
                <a:cxn ang="0">
                  <a:pos x="280" y="92"/>
                </a:cxn>
                <a:cxn ang="0">
                  <a:pos x="276" y="107"/>
                </a:cxn>
                <a:cxn ang="0">
                  <a:pos x="269" y="119"/>
                </a:cxn>
                <a:cxn ang="0">
                  <a:pos x="259" y="131"/>
                </a:cxn>
                <a:cxn ang="0">
                  <a:pos x="248" y="141"/>
                </a:cxn>
                <a:cxn ang="0">
                  <a:pos x="235" y="148"/>
                </a:cxn>
                <a:cxn ang="0">
                  <a:pos x="221" y="151"/>
                </a:cxn>
                <a:cxn ang="0">
                  <a:pos x="205" y="154"/>
                </a:cxn>
                <a:cxn ang="0">
                  <a:pos x="187" y="151"/>
                </a:cxn>
                <a:cxn ang="0">
                  <a:pos x="36" y="2632"/>
                </a:cxn>
              </a:cxnLst>
              <a:rect l="0" t="0" r="r" b="b"/>
              <a:pathLst>
                <a:path w="282" h="2632">
                  <a:moveTo>
                    <a:pt x="0" y="2632"/>
                  </a:moveTo>
                  <a:lnTo>
                    <a:pt x="0" y="449"/>
                  </a:lnTo>
                  <a:lnTo>
                    <a:pt x="3" y="442"/>
                  </a:lnTo>
                  <a:lnTo>
                    <a:pt x="156" y="136"/>
                  </a:lnTo>
                  <a:lnTo>
                    <a:pt x="150" y="130"/>
                  </a:lnTo>
                  <a:lnTo>
                    <a:pt x="144" y="124"/>
                  </a:lnTo>
                  <a:lnTo>
                    <a:pt x="140" y="116"/>
                  </a:lnTo>
                  <a:lnTo>
                    <a:pt x="135" y="109"/>
                  </a:lnTo>
                  <a:lnTo>
                    <a:pt x="133" y="102"/>
                  </a:lnTo>
                  <a:lnTo>
                    <a:pt x="130" y="94"/>
                  </a:lnTo>
                  <a:lnTo>
                    <a:pt x="129" y="85"/>
                  </a:lnTo>
                  <a:lnTo>
                    <a:pt x="128" y="77"/>
                  </a:lnTo>
                  <a:lnTo>
                    <a:pt x="128" y="68"/>
                  </a:lnTo>
                  <a:lnTo>
                    <a:pt x="129" y="61"/>
                  </a:lnTo>
                  <a:lnTo>
                    <a:pt x="132" y="54"/>
                  </a:lnTo>
                  <a:lnTo>
                    <a:pt x="134" y="47"/>
                  </a:lnTo>
                  <a:lnTo>
                    <a:pt x="138" y="39"/>
                  </a:lnTo>
                  <a:lnTo>
                    <a:pt x="141" y="33"/>
                  </a:lnTo>
                  <a:lnTo>
                    <a:pt x="146" y="27"/>
                  </a:lnTo>
                  <a:lnTo>
                    <a:pt x="151" y="23"/>
                  </a:lnTo>
                  <a:lnTo>
                    <a:pt x="156" y="18"/>
                  </a:lnTo>
                  <a:lnTo>
                    <a:pt x="162" y="13"/>
                  </a:lnTo>
                  <a:lnTo>
                    <a:pt x="169" y="9"/>
                  </a:lnTo>
                  <a:lnTo>
                    <a:pt x="175" y="6"/>
                  </a:lnTo>
                  <a:lnTo>
                    <a:pt x="182" y="3"/>
                  </a:lnTo>
                  <a:lnTo>
                    <a:pt x="189" y="1"/>
                  </a:lnTo>
                  <a:lnTo>
                    <a:pt x="197" y="0"/>
                  </a:lnTo>
                  <a:lnTo>
                    <a:pt x="205" y="0"/>
                  </a:lnTo>
                  <a:lnTo>
                    <a:pt x="212" y="0"/>
                  </a:lnTo>
                  <a:lnTo>
                    <a:pt x="221" y="1"/>
                  </a:lnTo>
                  <a:lnTo>
                    <a:pt x="228" y="3"/>
                  </a:lnTo>
                  <a:lnTo>
                    <a:pt x="235" y="6"/>
                  </a:lnTo>
                  <a:lnTo>
                    <a:pt x="241" y="9"/>
                  </a:lnTo>
                  <a:lnTo>
                    <a:pt x="248" y="13"/>
                  </a:lnTo>
                  <a:lnTo>
                    <a:pt x="253" y="18"/>
                  </a:lnTo>
                  <a:lnTo>
                    <a:pt x="259" y="23"/>
                  </a:lnTo>
                  <a:lnTo>
                    <a:pt x="264" y="27"/>
                  </a:lnTo>
                  <a:lnTo>
                    <a:pt x="269" y="33"/>
                  </a:lnTo>
                  <a:lnTo>
                    <a:pt x="272" y="39"/>
                  </a:lnTo>
                  <a:lnTo>
                    <a:pt x="276" y="47"/>
                  </a:lnTo>
                  <a:lnTo>
                    <a:pt x="278" y="54"/>
                  </a:lnTo>
                  <a:lnTo>
                    <a:pt x="280" y="61"/>
                  </a:lnTo>
                  <a:lnTo>
                    <a:pt x="281" y="68"/>
                  </a:lnTo>
                  <a:lnTo>
                    <a:pt x="282" y="77"/>
                  </a:lnTo>
                  <a:lnTo>
                    <a:pt x="281" y="84"/>
                  </a:lnTo>
                  <a:lnTo>
                    <a:pt x="280" y="92"/>
                  </a:lnTo>
                  <a:lnTo>
                    <a:pt x="278" y="100"/>
                  </a:lnTo>
                  <a:lnTo>
                    <a:pt x="276" y="107"/>
                  </a:lnTo>
                  <a:lnTo>
                    <a:pt x="272" y="113"/>
                  </a:lnTo>
                  <a:lnTo>
                    <a:pt x="269" y="119"/>
                  </a:lnTo>
                  <a:lnTo>
                    <a:pt x="264" y="125"/>
                  </a:lnTo>
                  <a:lnTo>
                    <a:pt x="259" y="131"/>
                  </a:lnTo>
                  <a:lnTo>
                    <a:pt x="253" y="136"/>
                  </a:lnTo>
                  <a:lnTo>
                    <a:pt x="248" y="141"/>
                  </a:lnTo>
                  <a:lnTo>
                    <a:pt x="241" y="144"/>
                  </a:lnTo>
                  <a:lnTo>
                    <a:pt x="235" y="148"/>
                  </a:lnTo>
                  <a:lnTo>
                    <a:pt x="228" y="150"/>
                  </a:lnTo>
                  <a:lnTo>
                    <a:pt x="221" y="151"/>
                  </a:lnTo>
                  <a:lnTo>
                    <a:pt x="212" y="153"/>
                  </a:lnTo>
                  <a:lnTo>
                    <a:pt x="205" y="154"/>
                  </a:lnTo>
                  <a:lnTo>
                    <a:pt x="197" y="153"/>
                  </a:lnTo>
                  <a:lnTo>
                    <a:pt x="187" y="151"/>
                  </a:lnTo>
                  <a:lnTo>
                    <a:pt x="36" y="454"/>
                  </a:lnTo>
                  <a:lnTo>
                    <a:pt x="36" y="2632"/>
                  </a:lnTo>
                  <a:lnTo>
                    <a:pt x="0" y="2632"/>
                  </a:lnTo>
                  <a:close/>
                </a:path>
              </a:pathLst>
            </a:custGeom>
            <a:solidFill>
              <a:schemeClr val="tx2">
                <a:lumMod val="60000"/>
                <a:lumOff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chemeClr val="tx2">
                    <a:lumMod val="75000"/>
                  </a:schemeClr>
                </a:solidFill>
                <a:latin typeface="Trebuchet MS" panose="020B0603020202020204" pitchFamily="34" charset="0"/>
              </a:endParaRPr>
            </a:p>
          </p:txBody>
        </p:sp>
        <p:sp>
          <p:nvSpPr>
            <p:cNvPr id="40" name="Rectangle 38"/>
            <p:cNvSpPr>
              <a:spLocks noChangeArrowheads="1"/>
            </p:cNvSpPr>
            <p:nvPr/>
          </p:nvSpPr>
          <p:spPr bwMode="auto">
            <a:xfrm>
              <a:off x="1155930" y="2310033"/>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1995</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1" name="Rectangle 39"/>
            <p:cNvSpPr>
              <a:spLocks noChangeArrowheads="1"/>
            </p:cNvSpPr>
            <p:nvPr/>
          </p:nvSpPr>
          <p:spPr bwMode="auto">
            <a:xfrm>
              <a:off x="1820131" y="2743200"/>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1998</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2" name="Rectangle 40"/>
            <p:cNvSpPr>
              <a:spLocks noChangeArrowheads="1"/>
            </p:cNvSpPr>
            <p:nvPr/>
          </p:nvSpPr>
          <p:spPr bwMode="auto">
            <a:xfrm>
              <a:off x="2508312" y="2310033"/>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1999</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3" name="Rectangle 41"/>
            <p:cNvSpPr>
              <a:spLocks noChangeArrowheads="1"/>
            </p:cNvSpPr>
            <p:nvPr/>
          </p:nvSpPr>
          <p:spPr bwMode="auto">
            <a:xfrm>
              <a:off x="3164347" y="2743200"/>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2000</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4" name="Rectangle 42"/>
            <p:cNvSpPr>
              <a:spLocks noChangeArrowheads="1"/>
            </p:cNvSpPr>
            <p:nvPr/>
          </p:nvSpPr>
          <p:spPr bwMode="auto">
            <a:xfrm>
              <a:off x="3857290" y="2310033"/>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2001</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5" name="Rectangle 43"/>
            <p:cNvSpPr>
              <a:spLocks noChangeArrowheads="1"/>
            </p:cNvSpPr>
            <p:nvPr/>
          </p:nvSpPr>
          <p:spPr bwMode="auto">
            <a:xfrm>
              <a:off x="4526422" y="2743200"/>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2004</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6" name="Rectangle 44"/>
            <p:cNvSpPr>
              <a:spLocks noChangeArrowheads="1"/>
            </p:cNvSpPr>
            <p:nvPr/>
          </p:nvSpPr>
          <p:spPr bwMode="auto">
            <a:xfrm>
              <a:off x="5196744" y="2310033"/>
              <a:ext cx="380983" cy="1959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2008</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7" name="Rectangle 45"/>
            <p:cNvSpPr>
              <a:spLocks noChangeArrowheads="1"/>
            </p:cNvSpPr>
            <p:nvPr/>
          </p:nvSpPr>
          <p:spPr bwMode="auto">
            <a:xfrm>
              <a:off x="5853969" y="2743200"/>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2012</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8" name="Rectangle 46"/>
            <p:cNvSpPr>
              <a:spLocks noChangeArrowheads="1"/>
            </p:cNvSpPr>
            <p:nvPr/>
          </p:nvSpPr>
          <p:spPr bwMode="auto">
            <a:xfrm>
              <a:off x="6542150" y="2310033"/>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2013</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49" name="Rectangle 47"/>
            <p:cNvSpPr>
              <a:spLocks noChangeArrowheads="1"/>
            </p:cNvSpPr>
            <p:nvPr/>
          </p:nvSpPr>
          <p:spPr bwMode="auto">
            <a:xfrm>
              <a:off x="7196994" y="2743200"/>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2016</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50" name="Rectangle 48"/>
            <p:cNvSpPr>
              <a:spLocks noChangeArrowheads="1"/>
            </p:cNvSpPr>
            <p:nvPr/>
          </p:nvSpPr>
          <p:spPr bwMode="auto">
            <a:xfrm>
              <a:off x="7882794" y="2310033"/>
              <a:ext cx="403957" cy="2077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85800" fontAlgn="base">
                <a:spcBef>
                  <a:spcPct val="0"/>
                </a:spcBef>
                <a:spcAft>
                  <a:spcPct val="0"/>
                </a:spcAft>
              </a:pPr>
              <a:r>
                <a:rPr lang="en-US" sz="1350" b="1" dirty="0">
                  <a:solidFill>
                    <a:schemeClr val="tx1">
                      <a:lumMod val="65000"/>
                      <a:lumOff val="35000"/>
                    </a:schemeClr>
                  </a:solidFill>
                  <a:latin typeface="Trebuchet MS" panose="020B0603020202020204" pitchFamily="34" charset="0"/>
                  <a:cs typeface="Arial" pitchFamily="34" charset="0"/>
                </a:rPr>
                <a:t>2017</a:t>
              </a:r>
              <a:endParaRPr lang="en-US" sz="1350" dirty="0">
                <a:solidFill>
                  <a:schemeClr val="tx1">
                    <a:lumMod val="65000"/>
                    <a:lumOff val="35000"/>
                  </a:schemeClr>
                </a:solidFill>
                <a:latin typeface="Trebuchet MS" panose="020B0603020202020204" pitchFamily="34" charset="0"/>
                <a:cs typeface="Arial" pitchFamily="34" charset="0"/>
              </a:endParaRPr>
            </a:p>
          </p:txBody>
        </p:sp>
        <p:sp>
          <p:nvSpPr>
            <p:cNvPr id="51" name="TextBox 50"/>
            <p:cNvSpPr txBox="1"/>
            <p:nvPr/>
          </p:nvSpPr>
          <p:spPr>
            <a:xfrm>
              <a:off x="628650" y="1221801"/>
              <a:ext cx="1143000" cy="415498"/>
            </a:xfrm>
            <a:prstGeom prst="rect">
              <a:avLst/>
            </a:prstGeom>
            <a:noFill/>
          </p:spPr>
          <p:txBody>
            <a:bodyPr wrap="square" rtlCol="0">
              <a:spAutoFit/>
            </a:bodyPr>
            <a:lstStyle/>
            <a:p>
              <a:pPr algn="r"/>
              <a:r>
                <a:rPr lang="en-US" sz="1050" b="1" dirty="0">
                  <a:solidFill>
                    <a:schemeClr val="tx1">
                      <a:lumMod val="65000"/>
                      <a:lumOff val="35000"/>
                    </a:schemeClr>
                  </a:solidFill>
                  <a:latin typeface="Trebuchet MS" panose="020B0603020202020204" pitchFamily="34" charset="0"/>
                </a:rPr>
                <a:t>Established HQ </a:t>
              </a:r>
              <a:r>
                <a:rPr lang="en-US" sz="1050" dirty="0">
                  <a:solidFill>
                    <a:schemeClr val="tx1">
                      <a:lumMod val="65000"/>
                      <a:lumOff val="35000"/>
                    </a:schemeClr>
                  </a:solidFill>
                  <a:latin typeface="Trebuchet MS" panose="020B0603020202020204" pitchFamily="34" charset="0"/>
                </a:rPr>
                <a:t>in Chennai</a:t>
              </a:r>
            </a:p>
          </p:txBody>
        </p:sp>
        <p:sp>
          <p:nvSpPr>
            <p:cNvPr id="52" name="TextBox 51"/>
            <p:cNvSpPr txBox="1"/>
            <p:nvPr/>
          </p:nvSpPr>
          <p:spPr>
            <a:xfrm>
              <a:off x="4343400" y="3249421"/>
              <a:ext cx="1143000" cy="577081"/>
            </a:xfrm>
            <a:prstGeom prst="rect">
              <a:avLst/>
            </a:prstGeom>
            <a:noFill/>
          </p:spPr>
          <p:txBody>
            <a:bodyPr wrap="square" rtlCol="0">
              <a:spAutoFit/>
            </a:bodyPr>
            <a:lstStyle/>
            <a:p>
              <a:r>
                <a:rPr lang="en-US" sz="1050" dirty="0">
                  <a:solidFill>
                    <a:schemeClr val="tx1">
                      <a:lumMod val="65000"/>
                      <a:lumOff val="35000"/>
                    </a:schemeClr>
                  </a:solidFill>
                  <a:latin typeface="Trebuchet MS" panose="020B0603020202020204" pitchFamily="34" charset="0"/>
                </a:rPr>
                <a:t>Launch of </a:t>
              </a:r>
              <a:r>
                <a:rPr lang="en-US" sz="1050" b="1" dirty="0">
                  <a:solidFill>
                    <a:schemeClr val="tx1">
                      <a:lumMod val="65000"/>
                      <a:lumOff val="35000"/>
                    </a:schemeClr>
                  </a:solidFill>
                  <a:latin typeface="Trebuchet MS" panose="020B0603020202020204" pitchFamily="34" charset="0"/>
                </a:rPr>
                <a:t>RIM</a:t>
              </a:r>
              <a:r>
                <a:rPr lang="en-US" sz="1050" dirty="0">
                  <a:solidFill>
                    <a:schemeClr val="tx1">
                      <a:lumMod val="65000"/>
                      <a:lumOff val="35000"/>
                    </a:schemeClr>
                  </a:solidFill>
                  <a:latin typeface="Trebuchet MS" panose="020B0603020202020204" pitchFamily="34" charset="0"/>
                </a:rPr>
                <a:t> services, </a:t>
              </a:r>
              <a:r>
                <a:rPr lang="en-US" sz="1050" b="1" dirty="0">
                  <a:solidFill>
                    <a:schemeClr val="tx1">
                      <a:lumMod val="65000"/>
                      <a:lumOff val="35000"/>
                    </a:schemeClr>
                  </a:solidFill>
                  <a:latin typeface="Trebuchet MS" panose="020B0603020202020204" pitchFamily="34" charset="0"/>
                </a:rPr>
                <a:t>NOC, SOC </a:t>
              </a:r>
              <a:r>
                <a:rPr lang="en-US" sz="1050" dirty="0">
                  <a:solidFill>
                    <a:schemeClr val="tx1">
                      <a:lumMod val="65000"/>
                      <a:lumOff val="35000"/>
                    </a:schemeClr>
                  </a:solidFill>
                  <a:latin typeface="Trebuchet MS" panose="020B0603020202020204" pitchFamily="34" charset="0"/>
                </a:rPr>
                <a:t>services</a:t>
              </a:r>
            </a:p>
          </p:txBody>
        </p:sp>
        <p:sp>
          <p:nvSpPr>
            <p:cNvPr id="53" name="TextBox 52"/>
            <p:cNvSpPr txBox="1"/>
            <p:nvPr/>
          </p:nvSpPr>
          <p:spPr>
            <a:xfrm>
              <a:off x="3371850" y="1221801"/>
              <a:ext cx="1085850" cy="577081"/>
            </a:xfrm>
            <a:prstGeom prst="rect">
              <a:avLst/>
            </a:prstGeom>
            <a:noFill/>
          </p:spPr>
          <p:txBody>
            <a:bodyPr wrap="square" rtlCol="0">
              <a:spAutoFit/>
            </a:bodyPr>
            <a:lstStyle/>
            <a:p>
              <a:pPr algn="r"/>
              <a:r>
                <a:rPr lang="en-US" sz="1050" dirty="0">
                  <a:solidFill>
                    <a:schemeClr val="tx1">
                      <a:lumMod val="65000"/>
                      <a:lumOff val="35000"/>
                    </a:schemeClr>
                  </a:solidFill>
                  <a:latin typeface="Trebuchet MS" panose="020B0603020202020204" pitchFamily="34" charset="0"/>
                </a:rPr>
                <a:t>Launch of </a:t>
              </a:r>
              <a:r>
                <a:rPr lang="en-US" sz="1050" b="1" dirty="0">
                  <a:solidFill>
                    <a:schemeClr val="tx1">
                      <a:lumMod val="65000"/>
                      <a:lumOff val="35000"/>
                    </a:schemeClr>
                  </a:solidFill>
                  <a:latin typeface="Trebuchet MS" panose="020B0603020202020204" pitchFamily="34" charset="0"/>
                </a:rPr>
                <a:t>MPLS service</a:t>
              </a:r>
              <a:r>
                <a:rPr lang="en-US" sz="1050" dirty="0">
                  <a:solidFill>
                    <a:schemeClr val="tx1">
                      <a:lumMod val="65000"/>
                      <a:lumOff val="35000"/>
                    </a:schemeClr>
                  </a:solidFill>
                  <a:latin typeface="Trebuchet MS" panose="020B0603020202020204" pitchFamily="34" charset="0"/>
                </a:rPr>
                <a:t> in India</a:t>
              </a:r>
            </a:p>
          </p:txBody>
        </p:sp>
        <p:sp>
          <p:nvSpPr>
            <p:cNvPr id="54" name="TextBox 53"/>
            <p:cNvSpPr txBox="1"/>
            <p:nvPr/>
          </p:nvSpPr>
          <p:spPr>
            <a:xfrm>
              <a:off x="2971800" y="3279201"/>
              <a:ext cx="1028700" cy="577081"/>
            </a:xfrm>
            <a:prstGeom prst="rect">
              <a:avLst/>
            </a:prstGeom>
            <a:noFill/>
          </p:spPr>
          <p:txBody>
            <a:bodyPr wrap="square" rtlCol="0">
              <a:spAutoFit/>
            </a:bodyPr>
            <a:lstStyle/>
            <a:p>
              <a:r>
                <a:rPr lang="en-US" sz="1050" b="1" dirty="0">
                  <a:solidFill>
                    <a:schemeClr val="tx1">
                      <a:lumMod val="65000"/>
                      <a:lumOff val="35000"/>
                    </a:schemeClr>
                  </a:solidFill>
                  <a:latin typeface="Trebuchet MS" panose="020B0603020202020204" pitchFamily="34" charset="0"/>
                </a:rPr>
                <a:t>First Tier3 Datacenter </a:t>
              </a:r>
              <a:r>
                <a:rPr lang="en-US" sz="1050" dirty="0">
                  <a:solidFill>
                    <a:schemeClr val="tx1">
                      <a:lumMod val="65000"/>
                      <a:lumOff val="35000"/>
                    </a:schemeClr>
                  </a:solidFill>
                  <a:latin typeface="Trebuchet MS" panose="020B0603020202020204" pitchFamily="34" charset="0"/>
                </a:rPr>
                <a:t>in India</a:t>
              </a:r>
            </a:p>
          </p:txBody>
        </p:sp>
        <p:sp>
          <p:nvSpPr>
            <p:cNvPr id="55" name="TextBox 54"/>
            <p:cNvSpPr txBox="1"/>
            <p:nvPr/>
          </p:nvSpPr>
          <p:spPr>
            <a:xfrm>
              <a:off x="2057400" y="1229436"/>
              <a:ext cx="1028700" cy="415498"/>
            </a:xfrm>
            <a:prstGeom prst="rect">
              <a:avLst/>
            </a:prstGeom>
            <a:noFill/>
          </p:spPr>
          <p:txBody>
            <a:bodyPr wrap="square" rtlCol="0">
              <a:spAutoFit/>
            </a:bodyPr>
            <a:lstStyle/>
            <a:p>
              <a:pPr algn="r"/>
              <a:r>
                <a:rPr lang="en-US" sz="1050" dirty="0">
                  <a:solidFill>
                    <a:schemeClr val="tx1">
                      <a:lumMod val="65000"/>
                      <a:lumOff val="35000"/>
                    </a:schemeClr>
                  </a:solidFill>
                  <a:latin typeface="Trebuchet MS" panose="020B0603020202020204" pitchFamily="34" charset="0"/>
                </a:rPr>
                <a:t>Listed on </a:t>
              </a:r>
              <a:r>
                <a:rPr lang="en-US" sz="1050" b="1" dirty="0">
                  <a:solidFill>
                    <a:schemeClr val="tx1">
                      <a:lumMod val="65000"/>
                      <a:lumOff val="35000"/>
                    </a:schemeClr>
                  </a:solidFill>
                  <a:latin typeface="Trebuchet MS" panose="020B0603020202020204" pitchFamily="34" charset="0"/>
                </a:rPr>
                <a:t>NASDAQ</a:t>
              </a:r>
            </a:p>
          </p:txBody>
        </p:sp>
        <p:sp>
          <p:nvSpPr>
            <p:cNvPr id="56" name="TextBox 55"/>
            <p:cNvSpPr txBox="1"/>
            <p:nvPr/>
          </p:nvSpPr>
          <p:spPr>
            <a:xfrm>
              <a:off x="1600200" y="3279201"/>
              <a:ext cx="1028700" cy="415498"/>
            </a:xfrm>
            <a:prstGeom prst="rect">
              <a:avLst/>
            </a:prstGeom>
            <a:noFill/>
          </p:spPr>
          <p:txBody>
            <a:bodyPr wrap="square" rtlCol="0">
              <a:spAutoFit/>
            </a:bodyPr>
            <a:lstStyle/>
            <a:p>
              <a:r>
                <a:rPr lang="en-US" sz="1050" b="1" dirty="0">
                  <a:solidFill>
                    <a:schemeClr val="tx1">
                      <a:lumMod val="65000"/>
                      <a:lumOff val="35000"/>
                    </a:schemeClr>
                  </a:solidFill>
                  <a:latin typeface="Trebuchet MS" panose="020B0603020202020204" pitchFamily="34" charset="0"/>
                </a:rPr>
                <a:t>First private ISP</a:t>
              </a:r>
              <a:r>
                <a:rPr lang="en-US" sz="1050" dirty="0">
                  <a:solidFill>
                    <a:schemeClr val="tx1">
                      <a:lumMod val="65000"/>
                      <a:lumOff val="35000"/>
                    </a:schemeClr>
                  </a:solidFill>
                  <a:latin typeface="Trebuchet MS" panose="020B0603020202020204" pitchFamily="34" charset="0"/>
                </a:rPr>
                <a:t> in India</a:t>
              </a:r>
            </a:p>
          </p:txBody>
        </p:sp>
        <p:sp>
          <p:nvSpPr>
            <p:cNvPr id="57" name="TextBox 56"/>
            <p:cNvSpPr txBox="1"/>
            <p:nvPr/>
          </p:nvSpPr>
          <p:spPr>
            <a:xfrm>
              <a:off x="5657850" y="3279201"/>
              <a:ext cx="1028700" cy="577081"/>
            </a:xfrm>
            <a:prstGeom prst="rect">
              <a:avLst/>
            </a:prstGeom>
            <a:noFill/>
          </p:spPr>
          <p:txBody>
            <a:bodyPr wrap="square" rtlCol="0">
              <a:spAutoFit/>
            </a:bodyPr>
            <a:lstStyle/>
            <a:p>
              <a:r>
                <a:rPr lang="en-US" sz="1050" dirty="0">
                  <a:solidFill>
                    <a:schemeClr val="tx1">
                      <a:lumMod val="65000"/>
                      <a:lumOff val="35000"/>
                    </a:schemeClr>
                  </a:solidFill>
                  <a:latin typeface="Trebuchet MS" panose="020B0603020202020204" pitchFamily="34" charset="0"/>
                </a:rPr>
                <a:t>Launch of </a:t>
              </a:r>
              <a:r>
                <a:rPr lang="en-US" sz="1050" b="1" dirty="0">
                  <a:solidFill>
                    <a:schemeClr val="tx1">
                      <a:lumMod val="65000"/>
                      <a:lumOff val="35000"/>
                    </a:schemeClr>
                  </a:solidFill>
                  <a:latin typeface="Trebuchet MS" panose="020B0603020202020204" pitchFamily="34" charset="0"/>
                </a:rPr>
                <a:t>Cloudinfinit </a:t>
              </a:r>
              <a:r>
                <a:rPr lang="en-US" sz="1050" dirty="0">
                  <a:solidFill>
                    <a:schemeClr val="tx1">
                      <a:lumMod val="65000"/>
                      <a:lumOff val="35000"/>
                    </a:schemeClr>
                  </a:solidFill>
                  <a:latin typeface="Trebuchet MS" panose="020B0603020202020204" pitchFamily="34" charset="0"/>
                </a:rPr>
                <a:t>services</a:t>
              </a:r>
            </a:p>
          </p:txBody>
        </p:sp>
        <p:sp>
          <p:nvSpPr>
            <p:cNvPr id="58" name="TextBox 57"/>
            <p:cNvSpPr txBox="1"/>
            <p:nvPr/>
          </p:nvSpPr>
          <p:spPr>
            <a:xfrm>
              <a:off x="4633911" y="1164651"/>
              <a:ext cx="1195388" cy="544261"/>
            </a:xfrm>
            <a:prstGeom prst="rect">
              <a:avLst/>
            </a:prstGeom>
            <a:noFill/>
          </p:spPr>
          <p:txBody>
            <a:bodyPr wrap="square" rtlCol="0">
              <a:spAutoFit/>
            </a:bodyPr>
            <a:lstStyle/>
            <a:p>
              <a:pPr algn="r"/>
              <a:r>
                <a:rPr lang="en-US" sz="1050" dirty="0">
                  <a:solidFill>
                    <a:schemeClr val="tx1">
                      <a:lumMod val="65000"/>
                      <a:lumOff val="35000"/>
                    </a:schemeClr>
                  </a:solidFill>
                  <a:latin typeface="Trebuchet MS" panose="020B0603020202020204" pitchFamily="34" charset="0"/>
                </a:rPr>
                <a:t>Exit</a:t>
              </a:r>
              <a:r>
                <a:rPr lang="en-US" sz="1050" b="1" dirty="0">
                  <a:solidFill>
                    <a:schemeClr val="tx1">
                      <a:lumMod val="65000"/>
                      <a:lumOff val="35000"/>
                    </a:schemeClr>
                  </a:solidFill>
                  <a:latin typeface="Trebuchet MS" panose="020B0603020202020204" pitchFamily="34" charset="0"/>
                </a:rPr>
                <a:t> Consumer Broadband/Cyber Café </a:t>
              </a:r>
              <a:endParaRPr lang="en-US" sz="1050" dirty="0">
                <a:solidFill>
                  <a:schemeClr val="tx1">
                    <a:lumMod val="65000"/>
                    <a:lumOff val="35000"/>
                  </a:schemeClr>
                </a:solidFill>
                <a:latin typeface="Trebuchet MS" panose="020B0603020202020204" pitchFamily="34" charset="0"/>
              </a:endParaRPr>
            </a:p>
          </p:txBody>
        </p:sp>
        <p:sp>
          <p:nvSpPr>
            <p:cNvPr id="59" name="TextBox 58"/>
            <p:cNvSpPr txBox="1"/>
            <p:nvPr/>
          </p:nvSpPr>
          <p:spPr>
            <a:xfrm>
              <a:off x="6987993" y="3279201"/>
              <a:ext cx="1200150" cy="696654"/>
            </a:xfrm>
            <a:prstGeom prst="rect">
              <a:avLst/>
            </a:prstGeom>
            <a:noFill/>
          </p:spPr>
          <p:txBody>
            <a:bodyPr wrap="square" rtlCol="0">
              <a:spAutoFit/>
            </a:bodyPr>
            <a:lstStyle/>
            <a:p>
              <a:r>
                <a:rPr lang="en-US" sz="1050" b="1" dirty="0">
                  <a:solidFill>
                    <a:schemeClr val="tx1">
                      <a:lumMod val="65000"/>
                      <a:lumOff val="35000"/>
                    </a:schemeClr>
                  </a:solidFill>
                  <a:latin typeface="Trebuchet MS" panose="020B0603020202020204" pitchFamily="34" charset="0"/>
                </a:rPr>
                <a:t>VPE hybrid cloud and GI Private cloud </a:t>
              </a:r>
              <a:r>
                <a:rPr lang="en-US" sz="1050" dirty="0">
                  <a:solidFill>
                    <a:schemeClr val="tx1">
                      <a:lumMod val="65000"/>
                      <a:lumOff val="35000"/>
                    </a:schemeClr>
                  </a:solidFill>
                  <a:latin typeface="Trebuchet MS" panose="020B0603020202020204" pitchFamily="34" charset="0"/>
                </a:rPr>
                <a:t>offerings launched </a:t>
              </a:r>
            </a:p>
          </p:txBody>
        </p:sp>
        <p:sp>
          <p:nvSpPr>
            <p:cNvPr id="60" name="TextBox 59"/>
            <p:cNvSpPr txBox="1"/>
            <p:nvPr/>
          </p:nvSpPr>
          <p:spPr>
            <a:xfrm>
              <a:off x="5886450" y="1164651"/>
              <a:ext cx="1257300" cy="738664"/>
            </a:xfrm>
            <a:prstGeom prst="rect">
              <a:avLst/>
            </a:prstGeom>
            <a:noFill/>
          </p:spPr>
          <p:txBody>
            <a:bodyPr wrap="square" rtlCol="0">
              <a:spAutoFit/>
            </a:bodyPr>
            <a:lstStyle/>
            <a:p>
              <a:pPr algn="r"/>
              <a:r>
                <a:rPr lang="en-US" sz="1050" dirty="0">
                  <a:solidFill>
                    <a:schemeClr val="tx1">
                      <a:lumMod val="65000"/>
                      <a:lumOff val="35000"/>
                    </a:schemeClr>
                  </a:solidFill>
                  <a:latin typeface="Trebuchet MS" panose="020B0603020202020204" pitchFamily="34" charset="0"/>
                </a:rPr>
                <a:t>Launch of </a:t>
              </a:r>
              <a:r>
                <a:rPr lang="en-US" sz="1050" b="1" dirty="0">
                  <a:solidFill>
                    <a:schemeClr val="tx1">
                      <a:lumMod val="65000"/>
                      <a:lumOff val="35000"/>
                    </a:schemeClr>
                  </a:solidFill>
                  <a:latin typeface="Trebuchet MS" panose="020B0603020202020204" pitchFamily="34" charset="0"/>
                </a:rPr>
                <a:t>SAP Private Cloud</a:t>
              </a:r>
              <a:r>
                <a:rPr lang="en-US" sz="1050" dirty="0">
                  <a:solidFill>
                    <a:schemeClr val="tx1">
                      <a:lumMod val="65000"/>
                      <a:lumOff val="35000"/>
                    </a:schemeClr>
                  </a:solidFill>
                  <a:latin typeface="Trebuchet MS" panose="020B0603020202020204" pitchFamily="34" charset="0"/>
                </a:rPr>
                <a:t> services and practice</a:t>
              </a:r>
            </a:p>
          </p:txBody>
        </p:sp>
        <p:sp>
          <p:nvSpPr>
            <p:cNvPr id="61" name="TextBox 60"/>
            <p:cNvSpPr txBox="1"/>
            <p:nvPr/>
          </p:nvSpPr>
          <p:spPr>
            <a:xfrm>
              <a:off x="7486650" y="1164651"/>
              <a:ext cx="1028700" cy="738664"/>
            </a:xfrm>
            <a:prstGeom prst="rect">
              <a:avLst/>
            </a:prstGeom>
            <a:noFill/>
          </p:spPr>
          <p:txBody>
            <a:bodyPr wrap="square" rtlCol="0">
              <a:spAutoFit/>
            </a:bodyPr>
            <a:lstStyle/>
            <a:p>
              <a:pPr algn="r"/>
              <a:r>
                <a:rPr lang="en-US" sz="1050" dirty="0">
                  <a:solidFill>
                    <a:schemeClr val="tx1">
                      <a:lumMod val="65000"/>
                      <a:lumOff val="35000"/>
                    </a:schemeClr>
                  </a:solidFill>
                  <a:latin typeface="Trebuchet MS" panose="020B0603020202020204" pitchFamily="34" charset="0"/>
                </a:rPr>
                <a:t>Launch of </a:t>
              </a:r>
              <a:r>
                <a:rPr lang="en-US" sz="1050" b="1" dirty="0">
                  <a:solidFill>
                    <a:schemeClr val="tx1">
                      <a:lumMod val="65000"/>
                      <a:lumOff val="35000"/>
                    </a:schemeClr>
                  </a:solidFill>
                  <a:latin typeface="Trebuchet MS" panose="020B0603020202020204" pitchFamily="34" charset="0"/>
                </a:rPr>
                <a:t>business outcome based models</a:t>
              </a:r>
            </a:p>
          </p:txBody>
        </p:sp>
      </p:grpSp>
      <p:sp>
        <p:nvSpPr>
          <p:cNvPr id="2" name="Slide Number Placeholder 1">
            <a:extLst>
              <a:ext uri="{FF2B5EF4-FFF2-40B4-BE49-F238E27FC236}">
                <a16:creationId xmlns:a16="http://schemas.microsoft.com/office/drawing/2014/main" id="{A65094A9-1EE8-4672-B91D-9079CA35D829}"/>
              </a:ext>
            </a:extLst>
          </p:cNvPr>
          <p:cNvSpPr>
            <a:spLocks noGrp="1"/>
          </p:cNvSpPr>
          <p:nvPr>
            <p:ph type="sldNum" sz="quarter" idx="12"/>
          </p:nvPr>
        </p:nvSpPr>
        <p:spPr/>
        <p:txBody>
          <a:bodyPr/>
          <a:lstStyle/>
          <a:p>
            <a:fld id="{00A528DF-D215-450C-9DB5-2AB96B301B6B}" type="slidenum">
              <a:rPr lang="en-US" smtClean="0"/>
              <a:pPr/>
              <a:t>32</a:t>
            </a:fld>
            <a:endParaRPr lang="en-US" dirty="0"/>
          </a:p>
        </p:txBody>
      </p:sp>
      <p:sp>
        <p:nvSpPr>
          <p:cNvPr id="18" name="Title 17"/>
          <p:cNvSpPr>
            <a:spLocks noGrp="1"/>
          </p:cNvSpPr>
          <p:nvPr>
            <p:ph type="title"/>
          </p:nvPr>
        </p:nvSpPr>
        <p:spPr/>
        <p:txBody>
          <a:bodyPr/>
          <a:lstStyle/>
          <a:p>
            <a:r>
              <a:rPr lang="en-IN" dirty="0"/>
              <a:t>SIFY’S JOURNEY SO FAR…</a:t>
            </a:r>
          </a:p>
        </p:txBody>
      </p:sp>
    </p:spTree>
    <p:extLst>
      <p:ext uri="{BB962C8B-B14F-4D97-AF65-F5344CB8AC3E}">
        <p14:creationId xmlns:p14="http://schemas.microsoft.com/office/powerpoint/2010/main" val="29488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00A528DF-D215-450C-9DB5-2AB96B301B6B}" type="slidenum">
              <a:rPr lang="en-US">
                <a:solidFill>
                  <a:prstClr val="black">
                    <a:tint val="75000"/>
                  </a:prstClr>
                </a:solidFill>
                <a:latin typeface="Trebuchet MS" panose="020B0603020202020204" pitchFamily="34" charset="0"/>
              </a:rPr>
              <a:pPr defTabSz="685800"/>
              <a:t>4</a:t>
            </a:fld>
            <a:endParaRPr lang="en-US" dirty="0">
              <a:solidFill>
                <a:prstClr val="black">
                  <a:tint val="75000"/>
                </a:prstClr>
              </a:solidFill>
              <a:latin typeface="Trebuchet MS" panose="020B0603020202020204" pitchFamily="34" charset="0"/>
            </a:endParaRPr>
          </a:p>
        </p:txBody>
      </p:sp>
      <p:sp>
        <p:nvSpPr>
          <p:cNvPr id="5" name="Title 4"/>
          <p:cNvSpPr>
            <a:spLocks noGrp="1"/>
          </p:cNvSpPr>
          <p:nvPr>
            <p:ph type="title"/>
          </p:nvPr>
        </p:nvSpPr>
        <p:spPr/>
        <p:txBody>
          <a:bodyPr/>
          <a:lstStyle/>
          <a:p>
            <a:r>
              <a:rPr lang="en-IN" dirty="0">
                <a:solidFill>
                  <a:prstClr val="black">
                    <a:lumMod val="65000"/>
                    <a:lumOff val="35000"/>
                  </a:prstClr>
                </a:solidFill>
              </a:rPr>
              <a:t>SIFY FINANCIALS</a:t>
            </a:r>
            <a:endParaRPr lang="en-IN" dirty="0"/>
          </a:p>
        </p:txBody>
      </p:sp>
      <p:sp>
        <p:nvSpPr>
          <p:cNvPr id="27" name="Rectangle 26"/>
          <p:cNvSpPr/>
          <p:nvPr/>
        </p:nvSpPr>
        <p:spPr>
          <a:xfrm>
            <a:off x="358775" y="2986425"/>
            <a:ext cx="4069987" cy="1692000"/>
          </a:xfrm>
          <a:prstGeom prst="rect">
            <a:avLst/>
          </a:prstGeom>
          <a:ln w="12700">
            <a:solidFill>
              <a:srgbClr val="CBC1DB"/>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endParaRPr lang="en-US" sz="1350" dirty="0">
              <a:solidFill>
                <a:prstClr val="black"/>
              </a:solidFill>
              <a:latin typeface="Trebuchet MS" panose="020B0603020202020204" pitchFamily="34" charset="0"/>
            </a:endParaRPr>
          </a:p>
        </p:txBody>
      </p:sp>
      <p:sp>
        <p:nvSpPr>
          <p:cNvPr id="33" name="Rectangle 32"/>
          <p:cNvSpPr/>
          <p:nvPr/>
        </p:nvSpPr>
        <p:spPr>
          <a:xfrm>
            <a:off x="358775" y="1023937"/>
            <a:ext cx="4053183" cy="1692000"/>
          </a:xfrm>
          <a:prstGeom prst="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endParaRPr lang="en-US" sz="1350" dirty="0">
              <a:solidFill>
                <a:prstClr val="black"/>
              </a:solidFill>
              <a:latin typeface="Trebuchet MS" panose="020B0603020202020204" pitchFamily="34" charset="0"/>
            </a:endParaRPr>
          </a:p>
        </p:txBody>
      </p:sp>
      <p:sp>
        <p:nvSpPr>
          <p:cNvPr id="34" name="TextBox 33">
            <a:extLst>
              <a:ext uri="{FF2B5EF4-FFF2-40B4-BE49-F238E27FC236}">
                <a16:creationId xmlns:a16="http://schemas.microsoft.com/office/drawing/2014/main" id="{C81E8680-FE15-4346-BB98-ADBE881496AC}"/>
              </a:ext>
            </a:extLst>
          </p:cNvPr>
          <p:cNvSpPr txBox="1"/>
          <p:nvPr/>
        </p:nvSpPr>
        <p:spPr>
          <a:xfrm>
            <a:off x="358375" y="1023938"/>
            <a:ext cx="4045098" cy="253916"/>
          </a:xfrm>
          <a:prstGeom prst="rect">
            <a:avLst/>
          </a:prstGeom>
          <a:solidFill>
            <a:srgbClr val="8FB4E0"/>
          </a:solidFill>
        </p:spPr>
        <p:txBody>
          <a:bodyPr wrap="square" rtlCol="0">
            <a:spAutoFit/>
          </a:bodyPr>
          <a:lstStyle/>
          <a:p>
            <a:pPr algn="ctr" defTabSz="685800"/>
            <a:r>
              <a:rPr lang="en-US" sz="1050" b="1" dirty="0">
                <a:solidFill>
                  <a:prstClr val="white"/>
                </a:solidFill>
                <a:latin typeface="Trebuchet MS" panose="020B0603020202020204" pitchFamily="34" charset="0"/>
              </a:rPr>
              <a:t>SIFY’S EVOLUTION</a:t>
            </a:r>
          </a:p>
        </p:txBody>
      </p:sp>
      <p:graphicFrame>
        <p:nvGraphicFramePr>
          <p:cNvPr id="37" name="Chart 36">
            <a:extLst>
              <a:ext uri="{FF2B5EF4-FFF2-40B4-BE49-F238E27FC236}">
                <a16:creationId xmlns:a16="http://schemas.microsoft.com/office/drawing/2014/main" id="{45A40360-1301-489A-BB35-01E3E5A3AE30}"/>
              </a:ext>
            </a:extLst>
          </p:cNvPr>
          <p:cNvGraphicFramePr/>
          <p:nvPr>
            <p:extLst>
              <p:ext uri="{D42A27DB-BD31-4B8C-83A1-F6EECF244321}">
                <p14:modId xmlns:p14="http://schemas.microsoft.com/office/powerpoint/2010/main" val="3904077420"/>
              </p:ext>
            </p:extLst>
          </p:nvPr>
        </p:nvGraphicFramePr>
        <p:xfrm>
          <a:off x="363600" y="1277853"/>
          <a:ext cx="4053508" cy="1499787"/>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p:cNvSpPr/>
          <p:nvPr/>
        </p:nvSpPr>
        <p:spPr>
          <a:xfrm>
            <a:off x="4738982" y="1023937"/>
            <a:ext cx="4035131" cy="1692000"/>
          </a:xfrm>
          <a:prstGeom prst="rect">
            <a:avLst/>
          </a:prstGeom>
          <a:ln w="12700">
            <a:solidFill>
              <a:srgbClr val="E7B8B7"/>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endParaRPr lang="en-US" sz="1350" dirty="0">
              <a:solidFill>
                <a:prstClr val="black"/>
              </a:solidFill>
              <a:latin typeface="Trebuchet MS" panose="020B0603020202020204" pitchFamily="34" charset="0"/>
            </a:endParaRPr>
          </a:p>
        </p:txBody>
      </p:sp>
      <p:sp>
        <p:nvSpPr>
          <p:cNvPr id="41" name="TextBox 40"/>
          <p:cNvSpPr txBox="1"/>
          <p:nvPr/>
        </p:nvSpPr>
        <p:spPr>
          <a:xfrm>
            <a:off x="4735512" y="1023938"/>
            <a:ext cx="4038601" cy="253916"/>
          </a:xfrm>
          <a:prstGeom prst="rect">
            <a:avLst/>
          </a:prstGeom>
          <a:solidFill>
            <a:srgbClr val="E7B8B7"/>
          </a:solidFill>
        </p:spPr>
        <p:txBody>
          <a:bodyPr wrap="square" rtlCol="0">
            <a:spAutoFit/>
          </a:bodyPr>
          <a:lstStyle>
            <a:defPPr>
              <a:defRPr lang="en-US"/>
            </a:defPPr>
            <a:lvl1pPr>
              <a:defRPr sz="1400" b="1"/>
            </a:lvl1pPr>
          </a:lstStyle>
          <a:p>
            <a:pPr algn="ctr" defTabSz="685800"/>
            <a:r>
              <a:rPr lang="en-US" sz="1050" dirty="0">
                <a:solidFill>
                  <a:prstClr val="white"/>
                </a:solidFill>
                <a:latin typeface="Trebuchet MS" panose="020B0603020202020204" pitchFamily="34" charset="0"/>
              </a:rPr>
              <a:t>REVENUE &amp; GROWTH</a:t>
            </a:r>
          </a:p>
        </p:txBody>
      </p:sp>
      <p:sp>
        <p:nvSpPr>
          <p:cNvPr id="42" name="TextBox 1"/>
          <p:cNvSpPr txBox="1"/>
          <p:nvPr/>
        </p:nvSpPr>
        <p:spPr>
          <a:xfrm rot="16200000">
            <a:off x="4455843" y="1771722"/>
            <a:ext cx="831530" cy="1577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US" sz="900" dirty="0">
                <a:solidFill>
                  <a:srgbClr val="595959"/>
                </a:solidFill>
                <a:latin typeface="Trebuchet MS" panose="020B0603020202020204" pitchFamily="34" charset="0"/>
              </a:rPr>
              <a:t>INR Crores</a:t>
            </a:r>
          </a:p>
        </p:txBody>
      </p:sp>
      <p:cxnSp>
        <p:nvCxnSpPr>
          <p:cNvPr id="43" name="Straight Arrow Connector 42">
            <a:extLst>
              <a:ext uri="{FF2B5EF4-FFF2-40B4-BE49-F238E27FC236}">
                <a16:creationId xmlns:a16="http://schemas.microsoft.com/office/drawing/2014/main" id="{1A447906-0A0A-4D9B-853E-A5AB398B7069}"/>
              </a:ext>
            </a:extLst>
          </p:cNvPr>
          <p:cNvCxnSpPr>
            <a:cxnSpLocks/>
          </p:cNvCxnSpPr>
          <p:nvPr/>
        </p:nvCxnSpPr>
        <p:spPr>
          <a:xfrm flipV="1">
            <a:off x="5314950" y="1352610"/>
            <a:ext cx="2819400" cy="483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1">
            <a:extLst>
              <a:ext uri="{FF2B5EF4-FFF2-40B4-BE49-F238E27FC236}">
                <a16:creationId xmlns:a16="http://schemas.microsoft.com/office/drawing/2014/main" id="{65995853-3DF3-4117-BD34-4B93E6B5DB72}"/>
              </a:ext>
            </a:extLst>
          </p:cNvPr>
          <p:cNvSpPr txBox="1"/>
          <p:nvPr/>
        </p:nvSpPr>
        <p:spPr>
          <a:xfrm rot="20913466">
            <a:off x="5885010" y="1374720"/>
            <a:ext cx="1204715" cy="1617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US" sz="1050" b="1" dirty="0">
                <a:solidFill>
                  <a:prstClr val="black">
                    <a:lumMod val="65000"/>
                    <a:lumOff val="35000"/>
                  </a:prstClr>
                </a:solidFill>
                <a:latin typeface="Trebuchet MS" panose="020B0603020202020204" pitchFamily="34" charset="0"/>
              </a:rPr>
              <a:t>CAGR 19%</a:t>
            </a:r>
          </a:p>
        </p:txBody>
      </p:sp>
      <p:sp>
        <p:nvSpPr>
          <p:cNvPr id="45" name="TextBox 44"/>
          <p:cNvSpPr txBox="1"/>
          <p:nvPr/>
        </p:nvSpPr>
        <p:spPr>
          <a:xfrm>
            <a:off x="3221091" y="1219166"/>
            <a:ext cx="1043892" cy="515526"/>
          </a:xfrm>
          <a:prstGeom prst="rect">
            <a:avLst/>
          </a:prstGeom>
          <a:noFill/>
        </p:spPr>
        <p:txBody>
          <a:bodyPr wrap="square" rtlCol="0">
            <a:spAutoFit/>
          </a:bodyPr>
          <a:lstStyle/>
          <a:p>
            <a:pPr algn="r" defTabSz="685800">
              <a:lnSpc>
                <a:spcPts val="1050"/>
              </a:lnSpc>
            </a:pPr>
            <a:r>
              <a:rPr lang="en-US" sz="900" dirty="0">
                <a:solidFill>
                  <a:srgbClr val="595959"/>
                </a:solidFill>
                <a:latin typeface="Trebuchet MS" panose="020B0603020202020204" pitchFamily="34" charset="0"/>
              </a:rPr>
              <a:t>Cloud Transformation</a:t>
            </a:r>
          </a:p>
          <a:p>
            <a:pPr algn="r" defTabSz="685800">
              <a:lnSpc>
                <a:spcPts val="1050"/>
              </a:lnSpc>
            </a:pPr>
            <a:r>
              <a:rPr lang="en-US" sz="900" dirty="0">
                <a:solidFill>
                  <a:srgbClr val="595959"/>
                </a:solidFill>
                <a:latin typeface="Trebuchet MS" panose="020B0603020202020204" pitchFamily="34" charset="0"/>
              </a:rPr>
              <a:t>Partner</a:t>
            </a:r>
            <a:endParaRPr lang="en-SG" sz="900" dirty="0">
              <a:solidFill>
                <a:srgbClr val="595959"/>
              </a:solidFill>
              <a:latin typeface="Trebuchet MS" panose="020B0603020202020204" pitchFamily="34" charset="0"/>
            </a:endParaRPr>
          </a:p>
        </p:txBody>
      </p:sp>
      <p:cxnSp>
        <p:nvCxnSpPr>
          <p:cNvPr id="48" name="Straight Arrow Connector 47"/>
          <p:cNvCxnSpPr>
            <a:cxnSpLocks/>
          </p:cNvCxnSpPr>
          <p:nvPr/>
        </p:nvCxnSpPr>
        <p:spPr>
          <a:xfrm flipV="1">
            <a:off x="487073" y="1767218"/>
            <a:ext cx="3718560" cy="658430"/>
          </a:xfrm>
          <a:prstGeom prst="straightConnector1">
            <a:avLst/>
          </a:prstGeom>
          <a:ln w="98425">
            <a:solidFill>
              <a:srgbClr val="8FB4E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271486" y="1352610"/>
            <a:ext cx="870929" cy="515526"/>
          </a:xfrm>
          <a:prstGeom prst="rect">
            <a:avLst/>
          </a:prstGeom>
          <a:noFill/>
        </p:spPr>
        <p:txBody>
          <a:bodyPr wrap="square" rtlCol="0">
            <a:spAutoFit/>
          </a:bodyPr>
          <a:lstStyle/>
          <a:p>
            <a:pPr algn="r" defTabSz="685800">
              <a:lnSpc>
                <a:spcPts val="1050"/>
              </a:lnSpc>
            </a:pPr>
            <a:r>
              <a:rPr lang="en-US" sz="900" dirty="0">
                <a:solidFill>
                  <a:srgbClr val="595959"/>
                </a:solidFill>
                <a:latin typeface="Trebuchet MS" panose="020B0603020202020204" pitchFamily="34" charset="0"/>
              </a:rPr>
              <a:t>Converged ICT Services</a:t>
            </a:r>
          </a:p>
          <a:p>
            <a:pPr algn="r" defTabSz="685800">
              <a:lnSpc>
                <a:spcPts val="1050"/>
              </a:lnSpc>
            </a:pPr>
            <a:r>
              <a:rPr lang="en-US" sz="900" dirty="0">
                <a:solidFill>
                  <a:srgbClr val="595959"/>
                </a:solidFill>
                <a:latin typeface="Trebuchet MS" panose="020B0603020202020204" pitchFamily="34" charset="0"/>
              </a:rPr>
              <a:t>Provider</a:t>
            </a:r>
            <a:endParaRPr lang="en-SG" sz="900" dirty="0">
              <a:solidFill>
                <a:srgbClr val="595959"/>
              </a:solidFill>
              <a:latin typeface="Trebuchet MS" panose="020B0603020202020204" pitchFamily="34" charset="0"/>
            </a:endParaRPr>
          </a:p>
        </p:txBody>
      </p:sp>
      <p:sp>
        <p:nvSpPr>
          <p:cNvPr id="50" name="Rectangle 49"/>
          <p:cNvSpPr/>
          <p:nvPr/>
        </p:nvSpPr>
        <p:spPr>
          <a:xfrm>
            <a:off x="4735512" y="2986425"/>
            <a:ext cx="4038601" cy="1692000"/>
          </a:xfrm>
          <a:prstGeom prst="rect">
            <a:avLst/>
          </a:prstGeom>
          <a:ln w="12700">
            <a:solidFill>
              <a:srgbClr val="C4D89B"/>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685800"/>
            <a:endParaRPr lang="en-US" sz="1350" dirty="0">
              <a:solidFill>
                <a:prstClr val="black"/>
              </a:solidFill>
              <a:latin typeface="Trebuchet MS" panose="020B0603020202020204" pitchFamily="34" charset="0"/>
            </a:endParaRPr>
          </a:p>
        </p:txBody>
      </p:sp>
      <p:sp>
        <p:nvSpPr>
          <p:cNvPr id="51" name="TextBox 50"/>
          <p:cNvSpPr txBox="1"/>
          <p:nvPr/>
        </p:nvSpPr>
        <p:spPr>
          <a:xfrm>
            <a:off x="4735512" y="2986425"/>
            <a:ext cx="4038601" cy="253916"/>
          </a:xfrm>
          <a:prstGeom prst="rect">
            <a:avLst/>
          </a:prstGeom>
          <a:solidFill>
            <a:srgbClr val="C4D89B"/>
          </a:solidFill>
        </p:spPr>
        <p:txBody>
          <a:bodyPr wrap="square" rtlCol="0">
            <a:spAutoFit/>
          </a:bodyPr>
          <a:lstStyle>
            <a:defPPr>
              <a:defRPr lang="en-US"/>
            </a:defPPr>
            <a:lvl1pPr>
              <a:defRPr sz="1400" b="1"/>
            </a:lvl1pPr>
          </a:lstStyle>
          <a:p>
            <a:pPr algn="ctr" defTabSz="685800"/>
            <a:r>
              <a:rPr lang="en-US" sz="1050" dirty="0">
                <a:solidFill>
                  <a:prstClr val="white"/>
                </a:solidFill>
                <a:latin typeface="Trebuchet MS" panose="020B0603020202020204" pitchFamily="34" charset="0"/>
              </a:rPr>
              <a:t>PRODUCT REVENUE VS SERVICE REVENUE</a:t>
            </a:r>
          </a:p>
        </p:txBody>
      </p:sp>
      <p:sp>
        <p:nvSpPr>
          <p:cNvPr id="52" name="TextBox 51"/>
          <p:cNvSpPr txBox="1"/>
          <p:nvPr/>
        </p:nvSpPr>
        <p:spPr>
          <a:xfrm>
            <a:off x="190393" y="1728636"/>
            <a:ext cx="1142639" cy="515526"/>
          </a:xfrm>
          <a:prstGeom prst="rect">
            <a:avLst/>
          </a:prstGeom>
          <a:noFill/>
        </p:spPr>
        <p:txBody>
          <a:bodyPr wrap="square" rtlCol="0">
            <a:spAutoFit/>
          </a:bodyPr>
          <a:lstStyle/>
          <a:p>
            <a:pPr algn="r" defTabSz="685800">
              <a:lnSpc>
                <a:spcPts val="1050"/>
              </a:lnSpc>
            </a:pPr>
            <a:r>
              <a:rPr lang="en-US" sz="900" dirty="0">
                <a:solidFill>
                  <a:srgbClr val="595959"/>
                </a:solidFill>
                <a:latin typeface="Trebuchet MS" panose="020B0603020202020204" pitchFamily="34" charset="0"/>
              </a:rPr>
              <a:t>Network/ </a:t>
            </a:r>
            <a:br>
              <a:rPr lang="en-US" sz="900" dirty="0">
                <a:solidFill>
                  <a:srgbClr val="595959"/>
                </a:solidFill>
                <a:latin typeface="Trebuchet MS" panose="020B0603020202020204" pitchFamily="34" charset="0"/>
              </a:rPr>
            </a:br>
            <a:r>
              <a:rPr lang="en-US" sz="900" dirty="0">
                <a:solidFill>
                  <a:srgbClr val="595959"/>
                </a:solidFill>
                <a:latin typeface="Trebuchet MS" panose="020B0603020202020204" pitchFamily="34" charset="0"/>
              </a:rPr>
              <a:t>Data Center</a:t>
            </a:r>
          </a:p>
          <a:p>
            <a:pPr algn="r" defTabSz="685800">
              <a:lnSpc>
                <a:spcPts val="1050"/>
              </a:lnSpc>
            </a:pPr>
            <a:r>
              <a:rPr lang="en-US" sz="900" dirty="0">
                <a:solidFill>
                  <a:srgbClr val="595959"/>
                </a:solidFill>
                <a:latin typeface="Trebuchet MS" panose="020B0603020202020204" pitchFamily="34" charset="0"/>
              </a:rPr>
              <a:t>Service Provider</a:t>
            </a:r>
            <a:endParaRPr lang="en-SG" sz="900" dirty="0">
              <a:solidFill>
                <a:srgbClr val="595959"/>
              </a:solidFill>
              <a:latin typeface="Trebuchet MS" panose="020B0603020202020204" pitchFamily="34" charset="0"/>
            </a:endParaRPr>
          </a:p>
        </p:txBody>
      </p:sp>
      <p:sp>
        <p:nvSpPr>
          <p:cNvPr id="53" name="TextBox 52"/>
          <p:cNvSpPr txBox="1"/>
          <p:nvPr/>
        </p:nvSpPr>
        <p:spPr>
          <a:xfrm>
            <a:off x="1220312" y="1531770"/>
            <a:ext cx="1094535" cy="515526"/>
          </a:xfrm>
          <a:prstGeom prst="rect">
            <a:avLst/>
          </a:prstGeom>
          <a:noFill/>
        </p:spPr>
        <p:txBody>
          <a:bodyPr wrap="square" rtlCol="0">
            <a:spAutoFit/>
          </a:bodyPr>
          <a:lstStyle/>
          <a:p>
            <a:pPr algn="r" defTabSz="685800">
              <a:lnSpc>
                <a:spcPts val="1050"/>
              </a:lnSpc>
            </a:pPr>
            <a:r>
              <a:rPr lang="en-US" sz="900" dirty="0">
                <a:solidFill>
                  <a:srgbClr val="595959"/>
                </a:solidFill>
                <a:latin typeface="Trebuchet MS" panose="020B0603020202020204" pitchFamily="34" charset="0"/>
              </a:rPr>
              <a:t>Managed DC and N/W Services Provider</a:t>
            </a:r>
            <a:endParaRPr lang="en-SG" sz="900" dirty="0">
              <a:solidFill>
                <a:srgbClr val="595959"/>
              </a:solidFill>
              <a:latin typeface="Trebuchet MS" panose="020B0603020202020204" pitchFamily="34" charset="0"/>
            </a:endParaRPr>
          </a:p>
        </p:txBody>
      </p:sp>
      <p:graphicFrame>
        <p:nvGraphicFramePr>
          <p:cNvPr id="54" name="Chart 53">
            <a:extLst>
              <a:ext uri="{FF2B5EF4-FFF2-40B4-BE49-F238E27FC236}">
                <a16:creationId xmlns:a16="http://schemas.microsoft.com/office/drawing/2014/main" id="{973BCC09-4E9E-4F0B-B2A1-86F8EF1397BB}"/>
              </a:ext>
            </a:extLst>
          </p:cNvPr>
          <p:cNvGraphicFramePr/>
          <p:nvPr>
            <p:extLst>
              <p:ext uri="{D42A27DB-BD31-4B8C-83A1-F6EECF244321}">
                <p14:modId xmlns:p14="http://schemas.microsoft.com/office/powerpoint/2010/main" val="3279989097"/>
              </p:ext>
            </p:extLst>
          </p:nvPr>
        </p:nvGraphicFramePr>
        <p:xfrm>
          <a:off x="4993052" y="1267862"/>
          <a:ext cx="3788695" cy="1448075"/>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a:extLst>
              <a:ext uri="{FF2B5EF4-FFF2-40B4-BE49-F238E27FC236}">
                <a16:creationId xmlns:a16="http://schemas.microsoft.com/office/drawing/2014/main" id="{09ADD5F2-2237-469C-8305-689C54625206}"/>
              </a:ext>
            </a:extLst>
          </p:cNvPr>
          <p:cNvSpPr txBox="1"/>
          <p:nvPr/>
        </p:nvSpPr>
        <p:spPr>
          <a:xfrm rot="16200000">
            <a:off x="371175" y="3599333"/>
            <a:ext cx="685800" cy="230832"/>
          </a:xfrm>
          <a:prstGeom prst="rect">
            <a:avLst/>
          </a:prstGeom>
          <a:noFill/>
        </p:spPr>
        <p:txBody>
          <a:bodyPr wrap="square" rtlCol="0">
            <a:spAutoFit/>
          </a:bodyPr>
          <a:lstStyle/>
          <a:p>
            <a:pPr algn="ctr" defTabSz="685800"/>
            <a:r>
              <a:rPr lang="en-IN" sz="900" dirty="0">
                <a:solidFill>
                  <a:srgbClr val="595959"/>
                </a:solidFill>
                <a:latin typeface="Trebuchet MS" panose="020B0603020202020204" pitchFamily="34" charset="0"/>
              </a:rPr>
              <a:t>In  %</a:t>
            </a:r>
          </a:p>
        </p:txBody>
      </p:sp>
      <p:graphicFrame>
        <p:nvGraphicFramePr>
          <p:cNvPr id="56" name="Chart 55">
            <a:extLst>
              <a:ext uri="{FF2B5EF4-FFF2-40B4-BE49-F238E27FC236}">
                <a16:creationId xmlns:a16="http://schemas.microsoft.com/office/drawing/2014/main" id="{5331F2CC-4246-4F74-B181-0058848C4A40}"/>
              </a:ext>
            </a:extLst>
          </p:cNvPr>
          <p:cNvGraphicFramePr/>
          <p:nvPr>
            <p:extLst>
              <p:ext uri="{D42A27DB-BD31-4B8C-83A1-F6EECF244321}">
                <p14:modId xmlns:p14="http://schemas.microsoft.com/office/powerpoint/2010/main" val="1842118117"/>
              </p:ext>
            </p:extLst>
          </p:nvPr>
        </p:nvGraphicFramePr>
        <p:xfrm>
          <a:off x="4993052" y="3240341"/>
          <a:ext cx="3781062" cy="1444372"/>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1"/>
          <p:cNvSpPr txBox="1"/>
          <p:nvPr/>
        </p:nvSpPr>
        <p:spPr>
          <a:xfrm rot="16200000">
            <a:off x="4455843" y="3708761"/>
            <a:ext cx="831530" cy="1577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en-US" sz="900" dirty="0">
                <a:solidFill>
                  <a:srgbClr val="595959"/>
                </a:solidFill>
                <a:latin typeface="Trebuchet MS" panose="020B0603020202020204" pitchFamily="34" charset="0"/>
              </a:rPr>
              <a:t>INR Crores</a:t>
            </a:r>
          </a:p>
        </p:txBody>
      </p:sp>
      <p:grpSp>
        <p:nvGrpSpPr>
          <p:cNvPr id="3" name="Group 57"/>
          <p:cNvGrpSpPr/>
          <p:nvPr/>
        </p:nvGrpSpPr>
        <p:grpSpPr>
          <a:xfrm>
            <a:off x="358775" y="2986425"/>
            <a:ext cx="4069987" cy="1689115"/>
            <a:chOff x="358775" y="2986425"/>
            <a:chExt cx="4069987" cy="1689115"/>
          </a:xfrm>
        </p:grpSpPr>
        <p:sp>
          <p:nvSpPr>
            <p:cNvPr id="59" name="TextBox 58">
              <a:extLst>
                <a:ext uri="{FF2B5EF4-FFF2-40B4-BE49-F238E27FC236}">
                  <a16:creationId xmlns:a16="http://schemas.microsoft.com/office/drawing/2014/main" id="{C81E8680-FE15-4346-BB98-ADBE881496AC}"/>
                </a:ext>
              </a:extLst>
            </p:cNvPr>
            <p:cNvSpPr txBox="1"/>
            <p:nvPr/>
          </p:nvSpPr>
          <p:spPr>
            <a:xfrm>
              <a:off x="358775" y="2986425"/>
              <a:ext cx="4069987" cy="253916"/>
            </a:xfrm>
            <a:prstGeom prst="rect">
              <a:avLst/>
            </a:prstGeom>
            <a:solidFill>
              <a:srgbClr val="CBC1DB"/>
            </a:solidFill>
          </p:spPr>
          <p:txBody>
            <a:bodyPr wrap="square" rtlCol="0">
              <a:spAutoFit/>
            </a:bodyPr>
            <a:lstStyle/>
            <a:p>
              <a:pPr algn="ctr" defTabSz="685800"/>
              <a:r>
                <a:rPr lang="en-US" sz="1050" b="1" dirty="0">
                  <a:solidFill>
                    <a:prstClr val="white"/>
                  </a:solidFill>
                  <a:latin typeface="Trebuchet MS" panose="020B0603020202020204" pitchFamily="34" charset="0"/>
                </a:rPr>
                <a:t>TELECOM SERVICES : IT SERVICES WALLET SHARE</a:t>
              </a:r>
            </a:p>
          </p:txBody>
        </p:sp>
        <p:graphicFrame>
          <p:nvGraphicFramePr>
            <p:cNvPr id="60" name="Chart 59">
              <a:extLst>
                <a:ext uri="{FF2B5EF4-FFF2-40B4-BE49-F238E27FC236}">
                  <a16:creationId xmlns:a16="http://schemas.microsoft.com/office/drawing/2014/main" id="{CCDB52F9-7073-4957-8FE9-FB83BDCE7904}"/>
                </a:ext>
              </a:extLst>
            </p:cNvPr>
            <p:cNvGraphicFramePr/>
            <p:nvPr>
              <p:extLst>
                <p:ext uri="{D42A27DB-BD31-4B8C-83A1-F6EECF244321}">
                  <p14:modId xmlns:p14="http://schemas.microsoft.com/office/powerpoint/2010/main" val="2980460112"/>
                </p:ext>
              </p:extLst>
            </p:nvPr>
          </p:nvGraphicFramePr>
          <p:xfrm>
            <a:off x="358775" y="3264876"/>
            <a:ext cx="4069987" cy="1410664"/>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46863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00A528DF-D215-450C-9DB5-2AB96B301B6B}" type="slidenum">
              <a:rPr lang="en-US" smtClean="0"/>
              <a:pPr/>
              <a:t>5</a:t>
            </a:fld>
            <a:endParaRPr lang="en-US" dirty="0"/>
          </a:p>
        </p:txBody>
      </p:sp>
      <p:sp>
        <p:nvSpPr>
          <p:cNvPr id="7" name="Title 6">
            <a:extLst>
              <a:ext uri="{FF2B5EF4-FFF2-40B4-BE49-F238E27FC236}">
                <a16:creationId xmlns:a16="http://schemas.microsoft.com/office/drawing/2014/main" id="{BDE31200-CB59-4DC4-ACD9-BE9B7AA8F434}"/>
              </a:ext>
            </a:extLst>
          </p:cNvPr>
          <p:cNvSpPr>
            <a:spLocks noGrp="1"/>
          </p:cNvSpPr>
          <p:nvPr>
            <p:ph type="title"/>
          </p:nvPr>
        </p:nvSpPr>
        <p:spPr>
          <a:xfrm>
            <a:off x="324000" y="367273"/>
            <a:ext cx="7537450" cy="369322"/>
          </a:xfrm>
        </p:spPr>
        <p:txBody>
          <a:bodyPr/>
          <a:lstStyle/>
          <a:p>
            <a:r>
              <a:rPr lang="en-IN" dirty="0"/>
              <a:t>recognitions</a:t>
            </a:r>
          </a:p>
        </p:txBody>
      </p:sp>
      <p:grpSp>
        <p:nvGrpSpPr>
          <p:cNvPr id="2" name="Group 2">
            <a:extLst>
              <a:ext uri="{FF2B5EF4-FFF2-40B4-BE49-F238E27FC236}">
                <a16:creationId xmlns:a16="http://schemas.microsoft.com/office/drawing/2014/main" id="{E3DC6D50-99B2-4E9A-91DD-D93F22BFA0A2}"/>
              </a:ext>
            </a:extLst>
          </p:cNvPr>
          <p:cNvGrpSpPr/>
          <p:nvPr/>
        </p:nvGrpSpPr>
        <p:grpSpPr>
          <a:xfrm>
            <a:off x="7361549" y="3196380"/>
            <a:ext cx="1143000" cy="1804602"/>
            <a:chOff x="6964638" y="3777689"/>
            <a:chExt cx="1524000" cy="2406137"/>
          </a:xfrm>
        </p:grpSpPr>
        <p:sp>
          <p:nvSpPr>
            <p:cNvPr id="5" name="Rectangle 4">
              <a:extLst>
                <a:ext uri="{FF2B5EF4-FFF2-40B4-BE49-F238E27FC236}">
                  <a16:creationId xmlns:a16="http://schemas.microsoft.com/office/drawing/2014/main" id="{A8A82B7C-73AD-4949-82F2-656FE3645828}"/>
                </a:ext>
              </a:extLst>
            </p:cNvPr>
            <p:cNvSpPr/>
            <p:nvPr/>
          </p:nvSpPr>
          <p:spPr>
            <a:xfrm>
              <a:off x="7056604" y="3777689"/>
              <a:ext cx="1295400" cy="1600200"/>
            </a:xfrm>
            <a:prstGeom prst="rect">
              <a:avLst/>
            </a:prstGeom>
            <a:solidFill>
              <a:schemeClr val="bg1"/>
            </a:solidFill>
            <a:ln w="38100">
              <a:solidFill>
                <a:srgbClr val="4E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4CB37B1-FC50-49CC-8AF4-9BAFE3253FEB}"/>
                </a:ext>
              </a:extLst>
            </p:cNvPr>
            <p:cNvSpPr txBox="1"/>
            <p:nvPr/>
          </p:nvSpPr>
          <p:spPr>
            <a:xfrm>
              <a:off x="6964638" y="5414387"/>
              <a:ext cx="1524000" cy="769439"/>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r>
                <a:rPr lang="en-US" sz="825" b="1" dirty="0">
                  <a:solidFill>
                    <a:schemeClr val="tx1"/>
                  </a:solidFill>
                </a:rPr>
                <a:t>Data Center Transformation Services</a:t>
              </a:r>
            </a:p>
            <a:p>
              <a:r>
                <a:rPr lang="en-US" sz="825" b="1" dirty="0">
                  <a:solidFill>
                    <a:schemeClr val="tx1"/>
                  </a:solidFill>
                </a:rPr>
                <a:t>2018</a:t>
              </a:r>
            </a:p>
          </p:txBody>
        </p:sp>
      </p:grpSp>
      <p:grpSp>
        <p:nvGrpSpPr>
          <p:cNvPr id="3" name="Group 1">
            <a:extLst>
              <a:ext uri="{FF2B5EF4-FFF2-40B4-BE49-F238E27FC236}">
                <a16:creationId xmlns:a16="http://schemas.microsoft.com/office/drawing/2014/main" id="{B24F9F92-50D0-450A-8E03-D03FBDA61A53}"/>
              </a:ext>
            </a:extLst>
          </p:cNvPr>
          <p:cNvGrpSpPr/>
          <p:nvPr/>
        </p:nvGrpSpPr>
        <p:grpSpPr>
          <a:xfrm>
            <a:off x="5423689" y="835511"/>
            <a:ext cx="1291500" cy="2202937"/>
            <a:chOff x="6964638" y="1240538"/>
            <a:chExt cx="1722000" cy="2937249"/>
          </a:xfrm>
        </p:grpSpPr>
        <p:pic>
          <p:nvPicPr>
            <p:cNvPr id="8" name="Picture 7">
              <a:extLst>
                <a:ext uri="{FF2B5EF4-FFF2-40B4-BE49-F238E27FC236}">
                  <a16:creationId xmlns:a16="http://schemas.microsoft.com/office/drawing/2014/main" id="{83C56A3B-8D0D-4752-9A0D-07E23F9FE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3135" y="3101827"/>
              <a:ext cx="1460580" cy="1075960"/>
            </a:xfrm>
            <a:prstGeom prst="rect">
              <a:avLst/>
            </a:prstGeom>
          </p:spPr>
        </p:pic>
        <p:pic>
          <p:nvPicPr>
            <p:cNvPr id="11" name="Picture 10">
              <a:extLst>
                <a:ext uri="{FF2B5EF4-FFF2-40B4-BE49-F238E27FC236}">
                  <a16:creationId xmlns:a16="http://schemas.microsoft.com/office/drawing/2014/main" id="{17615928-9E1C-415A-B6F9-67CF8CC57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638" y="1240538"/>
              <a:ext cx="1722000" cy="1708307"/>
            </a:xfrm>
            <a:prstGeom prst="rect">
              <a:avLst/>
            </a:prstGeom>
          </p:spPr>
        </p:pic>
      </p:grpSp>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1574" y="742950"/>
            <a:ext cx="1515907" cy="137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4EF0FBE9-CE8A-45D0-8940-EF65337293F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4301" y="794888"/>
            <a:ext cx="5086349" cy="3714750"/>
          </a:xfrm>
          <a:prstGeom prst="rect">
            <a:avLst/>
          </a:prstGeom>
        </p:spPr>
      </p:pic>
      <p:sp>
        <p:nvSpPr>
          <p:cNvPr id="14" name="Rectangle 13">
            <a:extLst>
              <a:ext uri="{FF2B5EF4-FFF2-40B4-BE49-F238E27FC236}">
                <a16:creationId xmlns:a16="http://schemas.microsoft.com/office/drawing/2014/main" id="{DA337DAD-C385-4FC4-8463-CC73F17D11F6}"/>
              </a:ext>
            </a:extLst>
          </p:cNvPr>
          <p:cNvSpPr/>
          <p:nvPr/>
        </p:nvSpPr>
        <p:spPr>
          <a:xfrm>
            <a:off x="342900" y="4569067"/>
            <a:ext cx="4629150" cy="4319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963" tIns="44981" rIns="89963" bIns="44981" rtlCol="0" anchor="ctr"/>
          <a:lstStyle/>
          <a:p>
            <a:pPr algn="ctr"/>
            <a:r>
              <a:rPr lang="en-IN" sz="1200" dirty="0">
                <a:solidFill>
                  <a:schemeClr val="tx1"/>
                </a:solidFill>
                <a:latin typeface="Arial" panose="020B0604020202020204" pitchFamily="34" charset="0"/>
                <a:cs typeface="Arial" panose="020B0604020202020204" pitchFamily="34" charset="0"/>
              </a:rPr>
              <a:t>Sify moves up to the challenger position on the Gartner MQ</a:t>
            </a:r>
            <a:endParaRPr lang="en-US" sz="1200" dirty="0">
              <a:solidFill>
                <a:schemeClr val="tx1"/>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1502106" y="2526521"/>
            <a:ext cx="57150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4" name="Group 15">
            <a:extLst>
              <a:ext uri="{FF2B5EF4-FFF2-40B4-BE49-F238E27FC236}">
                <a16:creationId xmlns:a16="http://schemas.microsoft.com/office/drawing/2014/main" id="{E3DC6D50-99B2-4E9A-91DD-D93F22BFA0A2}"/>
              </a:ext>
            </a:extLst>
          </p:cNvPr>
          <p:cNvGrpSpPr/>
          <p:nvPr/>
        </p:nvGrpSpPr>
        <p:grpSpPr>
          <a:xfrm>
            <a:off x="5543550" y="3197717"/>
            <a:ext cx="1143000" cy="1804602"/>
            <a:chOff x="6964638" y="3777689"/>
            <a:chExt cx="1524000" cy="2406137"/>
          </a:xfrm>
        </p:grpSpPr>
        <p:sp>
          <p:nvSpPr>
            <p:cNvPr id="17" name="Rectangle 16">
              <a:extLst>
                <a:ext uri="{FF2B5EF4-FFF2-40B4-BE49-F238E27FC236}">
                  <a16:creationId xmlns:a16="http://schemas.microsoft.com/office/drawing/2014/main" id="{A8A82B7C-73AD-4949-82F2-656FE3645828}"/>
                </a:ext>
              </a:extLst>
            </p:cNvPr>
            <p:cNvSpPr/>
            <p:nvPr/>
          </p:nvSpPr>
          <p:spPr>
            <a:xfrm>
              <a:off x="7056604" y="3777689"/>
              <a:ext cx="1295400" cy="1600200"/>
            </a:xfrm>
            <a:prstGeom prst="rect">
              <a:avLst/>
            </a:prstGeom>
            <a:solidFill>
              <a:schemeClr val="bg1"/>
            </a:solidFill>
            <a:ln w="38100">
              <a:solidFill>
                <a:srgbClr val="4E6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4CB37B1-FC50-49CC-8AF4-9BAFE3253FEB}"/>
                </a:ext>
              </a:extLst>
            </p:cNvPr>
            <p:cNvSpPr txBox="1"/>
            <p:nvPr/>
          </p:nvSpPr>
          <p:spPr>
            <a:xfrm>
              <a:off x="6964638" y="5414387"/>
              <a:ext cx="1524000" cy="769439"/>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r>
                <a:rPr lang="en-US" sz="825" b="1" dirty="0">
                  <a:solidFill>
                    <a:schemeClr val="tx1"/>
                  </a:solidFill>
                </a:rPr>
                <a:t>Network Transformation Services</a:t>
              </a:r>
            </a:p>
            <a:p>
              <a:r>
                <a:rPr lang="en-US" sz="825" b="1" dirty="0">
                  <a:solidFill>
                    <a:schemeClr val="tx1"/>
                  </a:solidFill>
                </a:rPr>
                <a:t>2018</a:t>
              </a:r>
            </a:p>
          </p:txBody>
        </p:sp>
      </p:grpSp>
      <p:pic>
        <p:nvPicPr>
          <p:cNvPr id="19" name="Picture 18">
            <a:extLst>
              <a:ext uri="{FF2B5EF4-FFF2-40B4-BE49-F238E27FC236}">
                <a16:creationId xmlns:a16="http://schemas.microsoft.com/office/drawing/2014/main" id="{9170DB60-8CE3-4223-99EB-AD2A7FE6F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7528" y="3510869"/>
            <a:ext cx="696229" cy="701379"/>
          </a:xfrm>
          <a:prstGeom prst="rect">
            <a:avLst/>
          </a:prstGeom>
          <a:solidFill>
            <a:schemeClr val="bg1"/>
          </a:solidFill>
        </p:spPr>
      </p:pic>
      <p:pic>
        <p:nvPicPr>
          <p:cNvPr id="20" name="Picture 19">
            <a:extLst>
              <a:ext uri="{FF2B5EF4-FFF2-40B4-BE49-F238E27FC236}">
                <a16:creationId xmlns:a16="http://schemas.microsoft.com/office/drawing/2014/main" id="{9170DB60-8CE3-4223-99EB-AD2A7FE6F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9665" y="3516257"/>
            <a:ext cx="696229" cy="701379"/>
          </a:xfrm>
          <a:prstGeom prst="rect">
            <a:avLst/>
          </a:prstGeom>
          <a:solidFill>
            <a:schemeClr val="bg1"/>
          </a:solidFill>
        </p:spPr>
      </p:pic>
      <p:pic>
        <p:nvPicPr>
          <p:cNvPr id="3074" name="Picture 2" descr="Image result for Cisco service provider partner of the year 20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43242" y="1986494"/>
            <a:ext cx="903384" cy="99654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4CB37B1-FC50-49CC-8AF4-9BAFE3253FEB}"/>
              </a:ext>
            </a:extLst>
          </p:cNvPr>
          <p:cNvSpPr txBox="1"/>
          <p:nvPr/>
        </p:nvSpPr>
        <p:spPr>
          <a:xfrm>
            <a:off x="7029450" y="2953840"/>
            <a:ext cx="1771650" cy="196206"/>
          </a:xfrm>
          <a:prstGeom prst="rect">
            <a:avLst/>
          </a:prstGeom>
          <a:noFill/>
        </p:spPr>
        <p:txBody>
          <a:bodyPr wrap="square" lIns="68570" tIns="34289" rIns="68570" bIns="34289" rtlCol="0">
            <a:spAutoFit/>
          </a:bodyPr>
          <a:lstStyle>
            <a:defPPr>
              <a:defRPr lang="en-US"/>
            </a:defPPr>
            <a:lvl1pPr algn="ctr">
              <a:defRPr sz="1400">
                <a:solidFill>
                  <a:srgbClr val="686868"/>
                </a:solidFill>
                <a:latin typeface="Arial" panose="020B0604020202020204" pitchFamily="34" charset="0"/>
                <a:cs typeface="Arial" panose="020B0604020202020204" pitchFamily="34" charset="0"/>
              </a:defRPr>
            </a:lvl1pPr>
          </a:lstStyle>
          <a:p>
            <a:r>
              <a:rPr lang="en-US" sz="825" b="1" dirty="0">
                <a:solidFill>
                  <a:schemeClr val="tx1"/>
                </a:solidFill>
              </a:rPr>
              <a:t>Partner of the year 2017</a:t>
            </a:r>
          </a:p>
        </p:txBody>
      </p:sp>
      <p:sp>
        <p:nvSpPr>
          <p:cNvPr id="22" name="Rectangle 21"/>
          <p:cNvSpPr/>
          <p:nvPr/>
        </p:nvSpPr>
        <p:spPr>
          <a:xfrm>
            <a:off x="1485900" y="2400281"/>
            <a:ext cx="742950" cy="1714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83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indoor, building&#10;&#10;Description generated with very high confidence">
            <a:extLst>
              <a:ext uri="{FF2B5EF4-FFF2-40B4-BE49-F238E27FC236}">
                <a16:creationId xmlns:a16="http://schemas.microsoft.com/office/drawing/2014/main" id="{29C7A16D-01AC-4FB6-8B15-E302352DE33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300000"/>
                    </a14:imgEffect>
                  </a14:imgLayer>
                </a14:imgProps>
              </a:ext>
              <a:ext uri="{28A0092B-C50C-407E-A947-70E740481C1C}">
                <a14:useLocalDpi xmlns:a14="http://schemas.microsoft.com/office/drawing/2010/main" val="0"/>
              </a:ext>
            </a:extLst>
          </a:blip>
          <a:srcRect l="3209" r="27237" b="15322"/>
          <a:stretch/>
        </p:blipFill>
        <p:spPr>
          <a:xfrm>
            <a:off x="-1" y="0"/>
            <a:ext cx="9144001" cy="5143500"/>
          </a:xfrm>
          <a:prstGeom prst="rect">
            <a:avLst/>
          </a:prstGeom>
        </p:spPr>
      </p:pic>
      <p:sp>
        <p:nvSpPr>
          <p:cNvPr id="7" name="Rectangle 6">
            <a:extLst>
              <a:ext uri="{FF2B5EF4-FFF2-40B4-BE49-F238E27FC236}">
                <a16:creationId xmlns:a16="http://schemas.microsoft.com/office/drawing/2014/main" id="{41DD9C32-16FA-48AB-AFE2-AFD2FCD69E84}"/>
              </a:ext>
            </a:extLst>
          </p:cNvPr>
          <p:cNvSpPr/>
          <p:nvPr/>
        </p:nvSpPr>
        <p:spPr>
          <a:xfrm>
            <a:off x="0" y="0"/>
            <a:ext cx="9144002"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3F1BCF69-E5BB-4D9A-97D4-F17EE7B19877}"/>
              </a:ext>
            </a:extLst>
          </p:cNvPr>
          <p:cNvGrpSpPr/>
          <p:nvPr/>
        </p:nvGrpSpPr>
        <p:grpSpPr>
          <a:xfrm>
            <a:off x="7306510" y="0"/>
            <a:ext cx="1465634" cy="829997"/>
            <a:chOff x="9753599" y="1"/>
            <a:chExt cx="1739885" cy="985307"/>
          </a:xfrm>
        </p:grpSpPr>
        <p:sp>
          <p:nvSpPr>
            <p:cNvPr id="15" name="Round Same Side Corner Rectangle 72">
              <a:extLst>
                <a:ext uri="{FF2B5EF4-FFF2-40B4-BE49-F238E27FC236}">
                  <a16:creationId xmlns:a16="http://schemas.microsoft.com/office/drawing/2014/main" id="{0C320ECF-E42C-4B8D-8F9B-FC07BDFA5507}"/>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descr="Image result for sify logo">
              <a:extLst>
                <a:ext uri="{FF2B5EF4-FFF2-40B4-BE49-F238E27FC236}">
                  <a16:creationId xmlns:a16="http://schemas.microsoft.com/office/drawing/2014/main" id="{E778DDFD-807F-44D5-B94E-CACAC354A1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96C5A4CC-4CF7-42CB-9111-0C3D0EC69105}"/>
              </a:ext>
            </a:extLst>
          </p:cNvPr>
          <p:cNvSpPr/>
          <p:nvPr/>
        </p:nvSpPr>
        <p:spPr>
          <a:xfrm>
            <a:off x="0" y="1719795"/>
            <a:ext cx="7579360" cy="171920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itle 1">
            <a:extLst>
              <a:ext uri="{FF2B5EF4-FFF2-40B4-BE49-F238E27FC236}">
                <a16:creationId xmlns:a16="http://schemas.microsoft.com/office/drawing/2014/main" id="{B8A73408-A339-4C6D-BFAC-98B7B8E31C54}"/>
              </a:ext>
            </a:extLst>
          </p:cNvPr>
          <p:cNvSpPr txBox="1">
            <a:spLocks/>
          </p:cNvSpPr>
          <p:nvPr/>
        </p:nvSpPr>
        <p:spPr bwMode="gray">
          <a:xfrm>
            <a:off x="351692" y="2417816"/>
            <a:ext cx="5188572" cy="323165"/>
          </a:xfrm>
          <a:prstGeom prst="rect">
            <a:avLst/>
          </a:prstGeom>
        </p:spPr>
        <p:txBody>
          <a:bodyPr vert="horz" wrap="square" lIns="0" tIns="0" rIns="0" bIns="0" rtlCol="0" anchor="t">
            <a:spAutoFit/>
          </a:bodyPr>
          <a:lstStyle>
            <a:lvl1pPr algn="l" defTabSz="1003960" rtl="0" eaLnBrk="1" latinLnBrk="0" hangingPunct="1">
              <a:spcBef>
                <a:spcPct val="0"/>
              </a:spcBef>
              <a:buNone/>
              <a:defRPr lang="en-GB" sz="2400" kern="1200" noProof="0" dirty="0">
                <a:solidFill>
                  <a:schemeClr val="tx2"/>
                </a:solidFill>
                <a:latin typeface="+mj-lt"/>
                <a:ea typeface="+mj-ea"/>
                <a:cs typeface="+mj-cs"/>
              </a:defRPr>
            </a:lvl1pPr>
          </a:lstStyle>
          <a:p>
            <a:pPr lvl="0">
              <a:defRPr/>
            </a:pPr>
            <a:r>
              <a:rPr lang="en-US" sz="2100" b="1" dirty="0">
                <a:solidFill>
                  <a:schemeClr val="accent1">
                    <a:lumMod val="50000"/>
                  </a:schemeClr>
                </a:solidFill>
                <a:latin typeface="+mn-lt"/>
              </a:rPr>
              <a:t>SIFY CAPABILITES</a:t>
            </a:r>
          </a:p>
        </p:txBody>
      </p:sp>
      <p:sp>
        <p:nvSpPr>
          <p:cNvPr id="18" name="Rectangle 17">
            <a:extLst>
              <a:ext uri="{FF2B5EF4-FFF2-40B4-BE49-F238E27FC236}">
                <a16:creationId xmlns:a16="http://schemas.microsoft.com/office/drawing/2014/main" id="{C13D1C94-88B2-4FDA-99D6-5ACBA22F1124}"/>
              </a:ext>
            </a:extLst>
          </p:cNvPr>
          <p:cNvSpPr/>
          <p:nvPr/>
        </p:nvSpPr>
        <p:spPr>
          <a:xfrm>
            <a:off x="7526000" y="1672590"/>
            <a:ext cx="53359" cy="179832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7E349492-598B-4C29-B848-CE9D869CE576}"/>
              </a:ext>
            </a:extLst>
          </p:cNvPr>
          <p:cNvSpPr/>
          <p:nvPr/>
        </p:nvSpPr>
        <p:spPr>
          <a:xfrm>
            <a:off x="762318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5BFD9BC9-1E0D-44C3-B29F-AA44056E2ED1}"/>
              </a:ext>
            </a:extLst>
          </p:cNvPr>
          <p:cNvSpPr/>
          <p:nvPr/>
        </p:nvSpPr>
        <p:spPr>
          <a:xfrm>
            <a:off x="7717160" y="1672590"/>
            <a:ext cx="53359" cy="1798320"/>
          </a:xfrm>
          <a:prstGeom prst="rect">
            <a:avLst/>
          </a:prstGeom>
          <a:solidFill>
            <a:srgbClr val="CC66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A1C76C-04A7-4909-9704-B5DAEF53020F}"/>
              </a:ext>
            </a:extLst>
          </p:cNvPr>
          <p:cNvSpPr/>
          <p:nvPr/>
        </p:nvSpPr>
        <p:spPr>
          <a:xfrm>
            <a:off x="-1" y="167259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26CD22BE-F567-4F0A-B3FC-7709BDE6472A}"/>
              </a:ext>
            </a:extLst>
          </p:cNvPr>
          <p:cNvSpPr/>
          <p:nvPr/>
        </p:nvSpPr>
        <p:spPr>
          <a:xfrm>
            <a:off x="-1" y="3398910"/>
            <a:ext cx="7579359" cy="72000"/>
          </a:xfrm>
          <a:prstGeom prst="rect">
            <a:avLst/>
          </a:prstGeom>
          <a:solidFill>
            <a:srgbClr val="068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5290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black background&#10;&#10;Description generated with high confidence">
            <a:extLst>
              <a:ext uri="{FF2B5EF4-FFF2-40B4-BE49-F238E27FC236}">
                <a16:creationId xmlns:a16="http://schemas.microsoft.com/office/drawing/2014/main" id="{CE351F74-D25A-48B7-9DD0-80B39B393A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128" y="987530"/>
            <a:ext cx="7742698" cy="3731103"/>
          </a:xfrm>
          <a:prstGeom prst="rect">
            <a:avLst/>
          </a:prstGeom>
        </p:spPr>
      </p:pic>
      <p:pic>
        <p:nvPicPr>
          <p:cNvPr id="7" name="Graphic 6" descr="Network">
            <a:extLst>
              <a:ext uri="{FF2B5EF4-FFF2-40B4-BE49-F238E27FC236}">
                <a16:creationId xmlns:a16="http://schemas.microsoft.com/office/drawing/2014/main" id="{D2755C90-0B09-4A90-AB3E-2A8CDBD07C2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1590" y="1345882"/>
            <a:ext cx="342900" cy="334328"/>
          </a:xfrm>
          <a:prstGeom prst="rect">
            <a:avLst/>
          </a:prstGeom>
        </p:spPr>
      </p:pic>
      <p:pic>
        <p:nvPicPr>
          <p:cNvPr id="9" name="Graphic 8" descr="Bar chart">
            <a:extLst>
              <a:ext uri="{FF2B5EF4-FFF2-40B4-BE49-F238E27FC236}">
                <a16:creationId xmlns:a16="http://schemas.microsoft.com/office/drawing/2014/main" id="{47B7CD4B-0CE7-47C7-9D6A-5528A459356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28911" y="3741897"/>
            <a:ext cx="285750" cy="278606"/>
          </a:xfrm>
          <a:prstGeom prst="rect">
            <a:avLst/>
          </a:prstGeom>
        </p:spPr>
      </p:pic>
      <p:pic>
        <p:nvPicPr>
          <p:cNvPr id="11" name="Graphic 10" descr="Database">
            <a:extLst>
              <a:ext uri="{FF2B5EF4-FFF2-40B4-BE49-F238E27FC236}">
                <a16:creationId xmlns:a16="http://schemas.microsoft.com/office/drawing/2014/main" id="{D4F0BFF4-2B16-4A6C-8302-86A3320B472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52358" y="1401604"/>
            <a:ext cx="285750" cy="278606"/>
          </a:xfrm>
          <a:prstGeom prst="rect">
            <a:avLst/>
          </a:prstGeom>
        </p:spPr>
      </p:pic>
      <p:pic>
        <p:nvPicPr>
          <p:cNvPr id="16" name="Picture 6" descr="united bank of india">
            <a:extLst>
              <a:ext uri="{FF2B5EF4-FFF2-40B4-BE49-F238E27FC236}">
                <a16:creationId xmlns:a16="http://schemas.microsoft.com/office/drawing/2014/main" id="{4DC28B08-F774-44A1-8B4F-950B4CF97021}"/>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9390" y="4401957"/>
            <a:ext cx="1257479" cy="2675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Image result for central bank of india">
            <a:extLst>
              <a:ext uri="{FF2B5EF4-FFF2-40B4-BE49-F238E27FC236}">
                <a16:creationId xmlns:a16="http://schemas.microsoft.com/office/drawing/2014/main" id="{14BF7A64-6073-4E6A-BCFC-2C8FE300A2D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79390" y="4035951"/>
            <a:ext cx="1257479" cy="323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syndicate bank">
            <a:extLst>
              <a:ext uri="{FF2B5EF4-FFF2-40B4-BE49-F238E27FC236}">
                <a16:creationId xmlns:a16="http://schemas.microsoft.com/office/drawing/2014/main" id="{C491B215-DAAA-460A-907F-1231C20BF8D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451579" y="4035951"/>
            <a:ext cx="1371600" cy="2553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punjab national bank">
            <a:extLst>
              <a:ext uri="{FF2B5EF4-FFF2-40B4-BE49-F238E27FC236}">
                <a16:creationId xmlns:a16="http://schemas.microsoft.com/office/drawing/2014/main" id="{E569CADE-16D5-423D-BED0-06C0AB57359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479289" y="4342350"/>
            <a:ext cx="1316182" cy="3468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india post">
            <a:extLst>
              <a:ext uri="{FF2B5EF4-FFF2-40B4-BE49-F238E27FC236}">
                <a16:creationId xmlns:a16="http://schemas.microsoft.com/office/drawing/2014/main" id="{C2473B9D-38E4-45BB-98B0-1C49CDDC4FC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21918" y="1826990"/>
            <a:ext cx="785951" cy="3827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mage result for idrbt">
            <a:extLst>
              <a:ext uri="{FF2B5EF4-FFF2-40B4-BE49-F238E27FC236}">
                <a16:creationId xmlns:a16="http://schemas.microsoft.com/office/drawing/2014/main" id="{00DD2927-0EC0-4659-B7B6-FA4CD2ABF53B}"/>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127673" y="1897632"/>
            <a:ext cx="669254" cy="3121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NSE">
            <a:extLst>
              <a:ext uri="{FF2B5EF4-FFF2-40B4-BE49-F238E27FC236}">
                <a16:creationId xmlns:a16="http://schemas.microsoft.com/office/drawing/2014/main" id="{3EF1C226-06A3-47DA-88A4-FEFFD4D1849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888430" y="1897632"/>
            <a:ext cx="726640" cy="2731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up power corporation">
            <a:extLst>
              <a:ext uri="{FF2B5EF4-FFF2-40B4-BE49-F238E27FC236}">
                <a16:creationId xmlns:a16="http://schemas.microsoft.com/office/drawing/2014/main" id="{47229F5B-C993-4D69-932B-C89A277A08C3}"/>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408631" y="3931701"/>
            <a:ext cx="1706154" cy="3549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662438B8-3A22-45E6-8DB2-76DD156EC443}"/>
              </a:ext>
            </a:extLst>
          </p:cNvPr>
          <p:cNvPicPr>
            <a:picLocks noChangeAspect="1" noChangeArrowheads="1"/>
          </p:cNvPicPr>
          <p:nvPr/>
        </p:nvPicPr>
        <p:blipFill>
          <a:blip r:embed="rId18" cstate="screen"/>
          <a:srcRect/>
          <a:stretch>
            <a:fillRect/>
          </a:stretch>
        </p:blipFill>
        <p:spPr bwMode="auto">
          <a:xfrm>
            <a:off x="7175879" y="4387058"/>
            <a:ext cx="971550" cy="302100"/>
          </a:xfrm>
          <a:prstGeom prst="rect">
            <a:avLst/>
          </a:prstGeom>
          <a:noFill/>
          <a:ln w="9525">
            <a:noFill/>
            <a:miter lim="800000"/>
            <a:headEnd/>
            <a:tailEnd/>
          </a:ln>
        </p:spPr>
      </p:pic>
      <p:pic>
        <p:nvPicPr>
          <p:cNvPr id="26" name="Picture 3">
            <a:extLst>
              <a:ext uri="{FF2B5EF4-FFF2-40B4-BE49-F238E27FC236}">
                <a16:creationId xmlns:a16="http://schemas.microsoft.com/office/drawing/2014/main" id="{9BB260E3-7669-44AB-A7C9-D755B0558FEB}"/>
              </a:ext>
            </a:extLst>
          </p:cNvPr>
          <p:cNvPicPr>
            <a:picLocks noChangeAspect="1" noChangeArrowheads="1"/>
          </p:cNvPicPr>
          <p:nvPr/>
        </p:nvPicPr>
        <p:blipFill>
          <a:blip r:embed="rId19" cstate="screen"/>
          <a:srcRect/>
          <a:stretch>
            <a:fillRect/>
          </a:stretch>
        </p:blipFill>
        <p:spPr bwMode="auto">
          <a:xfrm>
            <a:off x="6424285" y="4410553"/>
            <a:ext cx="571500" cy="355223"/>
          </a:xfrm>
          <a:prstGeom prst="rect">
            <a:avLst/>
          </a:prstGeom>
          <a:noFill/>
          <a:ln w="9525">
            <a:noFill/>
            <a:miter lim="800000"/>
            <a:headEnd/>
            <a:tailEnd/>
          </a:ln>
        </p:spPr>
      </p:pic>
      <p:sp>
        <p:nvSpPr>
          <p:cNvPr id="2" name="Title 1"/>
          <p:cNvSpPr>
            <a:spLocks noGrp="1"/>
          </p:cNvSpPr>
          <p:nvPr>
            <p:ph type="title"/>
          </p:nvPr>
        </p:nvSpPr>
        <p:spPr/>
        <p:txBody>
          <a:bodyPr/>
          <a:lstStyle/>
          <a:p>
            <a:r>
              <a:rPr lang="en-IN" dirty="0"/>
              <a:t>EXECUTION CAPABILITIES</a:t>
            </a:r>
          </a:p>
        </p:txBody>
      </p:sp>
      <p:sp>
        <p:nvSpPr>
          <p:cNvPr id="5124" name="AutoShape 4" descr="Image result for Citizens Credit Co-operative Bank"/>
          <p:cNvSpPr>
            <a:spLocks noChangeAspect="1" noChangeArrowheads="1"/>
          </p:cNvSpPr>
          <p:nvPr/>
        </p:nvSpPr>
        <p:spPr bwMode="auto">
          <a:xfrm>
            <a:off x="155575" y="-563563"/>
            <a:ext cx="4210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Image result for Citizens Credit Co-operative Bank"/>
          <p:cNvSpPr>
            <a:spLocks noChangeAspect="1" noChangeArrowheads="1"/>
          </p:cNvSpPr>
          <p:nvPr/>
        </p:nvSpPr>
        <p:spPr bwMode="auto">
          <a:xfrm>
            <a:off x="155575" y="-563563"/>
            <a:ext cx="421005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539440" y="1635620"/>
            <a:ext cx="2322956" cy="1368190"/>
            <a:chOff x="539440" y="1727114"/>
            <a:chExt cx="2471613" cy="1455747"/>
          </a:xfrm>
        </p:grpSpPr>
        <p:pic>
          <p:nvPicPr>
            <p:cNvPr id="5128" name="Picture 8" descr="Image result for Citizens Credit Co-operative Bank"/>
            <p:cNvPicPr>
              <a:picLocks noChangeAspect="1" noChangeArrowheads="1"/>
            </p:cNvPicPr>
            <p:nvPr/>
          </p:nvPicPr>
          <p:blipFill>
            <a:blip r:embed="rId20" cstate="print"/>
            <a:srcRect/>
            <a:stretch>
              <a:fillRect/>
            </a:stretch>
          </p:blipFill>
          <p:spPr bwMode="auto">
            <a:xfrm>
              <a:off x="1691600" y="2283710"/>
              <a:ext cx="1152160" cy="323230"/>
            </a:xfrm>
            <a:prstGeom prst="rect">
              <a:avLst/>
            </a:prstGeom>
            <a:noFill/>
          </p:spPr>
        </p:pic>
        <p:pic>
          <p:nvPicPr>
            <p:cNvPr id="12" name="Picture 2" descr="Image result for max bupa health insurance">
              <a:extLst>
                <a:ext uri="{FF2B5EF4-FFF2-40B4-BE49-F238E27FC236}">
                  <a16:creationId xmlns:a16="http://schemas.microsoft.com/office/drawing/2014/main" id="{F78E2779-0BA8-48D6-91C7-E68AB7E765D2}"/>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641660" y="1797234"/>
              <a:ext cx="777941" cy="4125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dhfl general insurance company">
              <a:extLst>
                <a:ext uri="{FF2B5EF4-FFF2-40B4-BE49-F238E27FC236}">
                  <a16:creationId xmlns:a16="http://schemas.microsoft.com/office/drawing/2014/main" id="{B411A278-281F-4310-B852-5FB1DA4C6A2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51034" y="1747795"/>
              <a:ext cx="478804" cy="5088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extLst>
                <a:ext uri="{FF2B5EF4-FFF2-40B4-BE49-F238E27FC236}">
                  <a16:creationId xmlns:a16="http://schemas.microsoft.com/office/drawing/2014/main" id="{E8ADC0BF-2176-4B2F-8E29-C34145DC7CAD}"/>
                </a:ext>
              </a:extLst>
            </p:cNvPr>
            <p:cNvPicPr>
              <a:picLocks noChangeAspect="1" noChangeArrowheads="1"/>
            </p:cNvPicPr>
            <p:nvPr/>
          </p:nvPicPr>
          <p:blipFill>
            <a:blip r:embed="rId23" cstate="screen"/>
            <a:srcRect/>
            <a:stretch>
              <a:fillRect/>
            </a:stretch>
          </p:blipFill>
          <p:spPr bwMode="auto">
            <a:xfrm>
              <a:off x="1136120" y="1727114"/>
              <a:ext cx="386606" cy="550247"/>
            </a:xfrm>
            <a:prstGeom prst="rect">
              <a:avLst/>
            </a:prstGeom>
            <a:noFill/>
            <a:ln w="9525">
              <a:noFill/>
              <a:miter lim="800000"/>
              <a:headEnd/>
              <a:tailEnd/>
            </a:ln>
          </p:spPr>
        </p:pic>
        <p:pic>
          <p:nvPicPr>
            <p:cNvPr id="5122" name="Picture 2" descr="Related image"/>
            <p:cNvPicPr>
              <a:picLocks noChangeAspect="1" noChangeArrowheads="1"/>
            </p:cNvPicPr>
            <p:nvPr/>
          </p:nvPicPr>
          <p:blipFill>
            <a:blip r:embed="rId24" cstate="print"/>
            <a:srcRect/>
            <a:stretch>
              <a:fillRect/>
            </a:stretch>
          </p:blipFill>
          <p:spPr bwMode="auto">
            <a:xfrm>
              <a:off x="539440" y="2283710"/>
              <a:ext cx="1224170" cy="425798"/>
            </a:xfrm>
            <a:prstGeom prst="rect">
              <a:avLst/>
            </a:prstGeom>
            <a:noFill/>
          </p:spPr>
        </p:pic>
        <p:pic>
          <p:nvPicPr>
            <p:cNvPr id="5131" name="Picture 11"/>
            <p:cNvPicPr>
              <a:picLocks noChangeAspect="1" noChangeArrowheads="1"/>
            </p:cNvPicPr>
            <p:nvPr/>
          </p:nvPicPr>
          <p:blipFill>
            <a:blip r:embed="rId25" cstate="print"/>
            <a:srcRect/>
            <a:stretch>
              <a:fillRect/>
            </a:stretch>
          </p:blipFill>
          <p:spPr bwMode="auto">
            <a:xfrm>
              <a:off x="611450" y="2708535"/>
              <a:ext cx="1685925" cy="295275"/>
            </a:xfrm>
            <a:prstGeom prst="rect">
              <a:avLst/>
            </a:prstGeom>
            <a:noFill/>
            <a:ln w="9525">
              <a:noFill/>
              <a:miter lim="800000"/>
              <a:headEnd/>
              <a:tailEnd/>
            </a:ln>
          </p:spPr>
        </p:pic>
        <p:pic>
          <p:nvPicPr>
            <p:cNvPr id="5133" name="Picture 13" descr="Image result for Insurance Information Bureau of India logo"/>
            <p:cNvPicPr>
              <a:picLocks noChangeAspect="1" noChangeArrowheads="1"/>
            </p:cNvPicPr>
            <p:nvPr/>
          </p:nvPicPr>
          <p:blipFill>
            <a:blip r:embed="rId26" cstate="print"/>
            <a:srcRect/>
            <a:stretch>
              <a:fillRect/>
            </a:stretch>
          </p:blipFill>
          <p:spPr bwMode="auto">
            <a:xfrm>
              <a:off x="2411700" y="2643760"/>
              <a:ext cx="599353" cy="539101"/>
            </a:xfrm>
            <a:prstGeom prst="rect">
              <a:avLst/>
            </a:prstGeom>
            <a:noFill/>
          </p:spPr>
        </p:pic>
      </p:grpSp>
    </p:spTree>
    <p:extLst>
      <p:ext uri="{BB962C8B-B14F-4D97-AF65-F5344CB8AC3E}">
        <p14:creationId xmlns:p14="http://schemas.microsoft.com/office/powerpoint/2010/main" val="1489145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00A528DF-D215-450C-9DB5-2AB96B301B6B}" type="slidenum">
              <a:rPr lang="en-US" smtClean="0"/>
              <a:pPr/>
              <a:t>8</a:t>
            </a:fld>
            <a:endParaRPr lang="en-US" dirty="0"/>
          </a:p>
        </p:txBody>
      </p:sp>
      <p:sp>
        <p:nvSpPr>
          <p:cNvPr id="11" name="Title 10"/>
          <p:cNvSpPr>
            <a:spLocks noGrp="1"/>
          </p:cNvSpPr>
          <p:nvPr>
            <p:ph type="title"/>
          </p:nvPr>
        </p:nvSpPr>
        <p:spPr/>
        <p:txBody>
          <a:bodyPr/>
          <a:lstStyle/>
          <a:p>
            <a:r>
              <a:rPr lang="en-IN" dirty="0"/>
              <a:t>BFSI Credentials</a:t>
            </a:r>
          </a:p>
        </p:txBody>
      </p:sp>
      <p:sp>
        <p:nvSpPr>
          <p:cNvPr id="5" name="Rectangle 4"/>
          <p:cNvSpPr/>
          <p:nvPr/>
        </p:nvSpPr>
        <p:spPr>
          <a:xfrm>
            <a:off x="1153887" y="2507108"/>
            <a:ext cx="3692979" cy="195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algn="ctr" defTabSz="679443"/>
            <a:endParaRPr lang="en-US" sz="1200" dirty="0">
              <a:solidFill>
                <a:prstClr val="white"/>
              </a:solidFill>
              <a:latin typeface="Calibri"/>
            </a:endParaRPr>
          </a:p>
        </p:txBody>
      </p:sp>
      <p:sp>
        <p:nvSpPr>
          <p:cNvPr id="42" name="Rectangle 41"/>
          <p:cNvSpPr/>
          <p:nvPr/>
        </p:nvSpPr>
        <p:spPr>
          <a:xfrm>
            <a:off x="324915" y="1062634"/>
            <a:ext cx="4053909" cy="3669416"/>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rtlCol="0" anchor="ctr"/>
          <a:lstStyle/>
          <a:p>
            <a:pPr defTabSz="679443"/>
            <a:endParaRPr lang="en-US" sz="1000" dirty="0">
              <a:solidFill>
                <a:prstClr val="white"/>
              </a:solidFill>
            </a:endParaRPr>
          </a:p>
        </p:txBody>
      </p:sp>
      <p:sp>
        <p:nvSpPr>
          <p:cNvPr id="3" name="TextBox 2"/>
          <p:cNvSpPr txBox="1"/>
          <p:nvPr/>
        </p:nvSpPr>
        <p:spPr>
          <a:xfrm>
            <a:off x="491035" y="3600450"/>
            <a:ext cx="1655822" cy="300083"/>
          </a:xfrm>
          <a:prstGeom prst="rect">
            <a:avLst/>
          </a:prstGeom>
          <a:noFill/>
          <a:effectLst/>
        </p:spPr>
        <p:txBody>
          <a:bodyPr wrap="square" lIns="69686" tIns="34843" rIns="69686" bIns="34843" rtlCol="0">
            <a:spAutoFit/>
          </a:bodyPr>
          <a:lstStyle/>
          <a:p>
            <a:pPr defTabSz="679443"/>
            <a:r>
              <a:rPr lang="en-US" sz="1500" b="1" dirty="0">
                <a:solidFill>
                  <a:srgbClr val="C0504D"/>
                </a:solidFill>
              </a:rPr>
              <a:t>100+ </a:t>
            </a:r>
            <a:r>
              <a:rPr lang="en-US" sz="1000" dirty="0">
                <a:solidFill>
                  <a:prstClr val="black"/>
                </a:solidFill>
              </a:rPr>
              <a:t>BFSI Private</a:t>
            </a:r>
          </a:p>
        </p:txBody>
      </p:sp>
      <p:sp>
        <p:nvSpPr>
          <p:cNvPr id="32" name="TextBox 31"/>
          <p:cNvSpPr txBox="1"/>
          <p:nvPr/>
        </p:nvSpPr>
        <p:spPr>
          <a:xfrm>
            <a:off x="491035" y="3838359"/>
            <a:ext cx="1582687" cy="300083"/>
          </a:xfrm>
          <a:prstGeom prst="rect">
            <a:avLst/>
          </a:prstGeom>
          <a:noFill/>
          <a:effectLst/>
        </p:spPr>
        <p:txBody>
          <a:bodyPr wrap="square" lIns="69686" tIns="34843" rIns="69686" bIns="34843" rtlCol="0">
            <a:spAutoFit/>
          </a:bodyPr>
          <a:lstStyle/>
          <a:p>
            <a:pPr defTabSz="679443"/>
            <a:r>
              <a:rPr lang="en-US" sz="1500" b="1" dirty="0">
                <a:solidFill>
                  <a:srgbClr val="C0504D"/>
                </a:solidFill>
              </a:rPr>
              <a:t>80+ </a:t>
            </a:r>
            <a:r>
              <a:rPr lang="en-US" sz="1000" dirty="0">
                <a:solidFill>
                  <a:prstClr val="black"/>
                </a:solidFill>
              </a:rPr>
              <a:t>BFSI PSU</a:t>
            </a:r>
          </a:p>
        </p:txBody>
      </p:sp>
      <p:sp>
        <p:nvSpPr>
          <p:cNvPr id="34" name="TextBox 33"/>
          <p:cNvSpPr txBox="1"/>
          <p:nvPr/>
        </p:nvSpPr>
        <p:spPr>
          <a:xfrm>
            <a:off x="2505040" y="3600450"/>
            <a:ext cx="1582687" cy="300083"/>
          </a:xfrm>
          <a:prstGeom prst="rect">
            <a:avLst/>
          </a:prstGeom>
          <a:noFill/>
          <a:effectLst/>
        </p:spPr>
        <p:txBody>
          <a:bodyPr wrap="square" lIns="69686" tIns="34843" rIns="69686" bIns="34843" rtlCol="0">
            <a:spAutoFit/>
          </a:bodyPr>
          <a:lstStyle/>
          <a:p>
            <a:pPr defTabSz="679443"/>
            <a:r>
              <a:rPr lang="en-US" sz="1500" b="1" dirty="0">
                <a:solidFill>
                  <a:srgbClr val="C0504D"/>
                </a:solidFill>
              </a:rPr>
              <a:t>35+</a:t>
            </a:r>
            <a:r>
              <a:rPr lang="en-US" sz="1000" b="1" dirty="0">
                <a:solidFill>
                  <a:srgbClr val="C0504D"/>
                </a:solidFill>
              </a:rPr>
              <a:t> </a:t>
            </a:r>
            <a:r>
              <a:rPr lang="en-US" sz="1000" dirty="0">
                <a:solidFill>
                  <a:prstClr val="black"/>
                </a:solidFill>
              </a:rPr>
              <a:t>SOC Services</a:t>
            </a:r>
          </a:p>
        </p:txBody>
      </p:sp>
      <p:sp>
        <p:nvSpPr>
          <p:cNvPr id="43" name="TextBox 42"/>
          <p:cNvSpPr txBox="1"/>
          <p:nvPr/>
        </p:nvSpPr>
        <p:spPr>
          <a:xfrm>
            <a:off x="462487" y="2229195"/>
            <a:ext cx="1712919" cy="608976"/>
          </a:xfrm>
          <a:prstGeom prst="rect">
            <a:avLst/>
          </a:prstGeom>
          <a:noFill/>
          <a:ln>
            <a:noFill/>
          </a:ln>
        </p:spPr>
        <p:txBody>
          <a:bodyPr wrap="square" lIns="69686" tIns="34843" rIns="69686" bIns="34843" rtlCol="0">
            <a:spAutoFit/>
          </a:bodyPr>
          <a:lstStyle/>
          <a:p>
            <a:pPr defTabSz="679443"/>
            <a:r>
              <a:rPr lang="en-US" sz="1500" b="1" dirty="0">
                <a:solidFill>
                  <a:srgbClr val="C0504D"/>
                </a:solidFill>
              </a:rPr>
              <a:t>300+ </a:t>
            </a:r>
            <a:r>
              <a:rPr lang="en-US" sz="1000" dirty="0">
                <a:solidFill>
                  <a:prstClr val="black"/>
                </a:solidFill>
              </a:rPr>
              <a:t>data center services projects executed in </a:t>
            </a:r>
            <a:r>
              <a:rPr lang="en-US" sz="1000" b="1" dirty="0">
                <a:solidFill>
                  <a:prstClr val="black"/>
                </a:solidFill>
              </a:rPr>
              <a:t>BFSI</a:t>
            </a:r>
          </a:p>
        </p:txBody>
      </p:sp>
      <p:pic>
        <p:nvPicPr>
          <p:cNvPr id="1034" name="Picture 10" descr="Image result for transformati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02" y="1539630"/>
            <a:ext cx="717878" cy="649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7F4FB0-B0F8-4670-A0BE-CEBE2D966D0E}"/>
              </a:ext>
            </a:extLst>
          </p:cNvPr>
          <p:cNvSpPr txBox="1"/>
          <p:nvPr/>
        </p:nvSpPr>
        <p:spPr>
          <a:xfrm>
            <a:off x="436154" y="3101679"/>
            <a:ext cx="1765583" cy="532031"/>
          </a:xfrm>
          <a:prstGeom prst="rect">
            <a:avLst/>
          </a:prstGeom>
          <a:noFill/>
        </p:spPr>
        <p:txBody>
          <a:bodyPr wrap="square" lIns="69686" tIns="34843" rIns="69686" bIns="34843" rtlCol="0">
            <a:spAutoFit/>
          </a:bodyPr>
          <a:lstStyle/>
          <a:p>
            <a:pPr defTabSz="679443"/>
            <a:r>
              <a:rPr lang="en-IN" sz="1000" b="1" dirty="0">
                <a:solidFill>
                  <a:prstClr val="black"/>
                </a:solidFill>
              </a:rPr>
              <a:t>Data center migration &amp; transition projects executed</a:t>
            </a:r>
          </a:p>
        </p:txBody>
      </p:sp>
      <p:sp>
        <p:nvSpPr>
          <p:cNvPr id="29" name="TextBox 28">
            <a:extLst>
              <a:ext uri="{FF2B5EF4-FFF2-40B4-BE49-F238E27FC236}">
                <a16:creationId xmlns:a16="http://schemas.microsoft.com/office/drawing/2014/main" id="{8004CD7C-B93D-48E1-A273-AFE6E94326DB}"/>
              </a:ext>
            </a:extLst>
          </p:cNvPr>
          <p:cNvSpPr txBox="1"/>
          <p:nvPr/>
        </p:nvSpPr>
        <p:spPr>
          <a:xfrm>
            <a:off x="2505041" y="3101679"/>
            <a:ext cx="1744882" cy="378143"/>
          </a:xfrm>
          <a:prstGeom prst="rect">
            <a:avLst/>
          </a:prstGeom>
          <a:noFill/>
        </p:spPr>
        <p:txBody>
          <a:bodyPr wrap="square" lIns="69686" tIns="34843" rIns="69686" bIns="34843" rtlCol="0">
            <a:spAutoFit/>
          </a:bodyPr>
          <a:lstStyle/>
          <a:p>
            <a:pPr defTabSz="679443"/>
            <a:r>
              <a:rPr lang="en-IN" sz="1000" b="1" dirty="0">
                <a:solidFill>
                  <a:prstClr val="black"/>
                </a:solidFill>
              </a:rPr>
              <a:t>Security services projects executed</a:t>
            </a:r>
          </a:p>
        </p:txBody>
      </p:sp>
      <p:sp>
        <p:nvSpPr>
          <p:cNvPr id="30" name="TextBox 29">
            <a:extLst>
              <a:ext uri="{FF2B5EF4-FFF2-40B4-BE49-F238E27FC236}">
                <a16:creationId xmlns:a16="http://schemas.microsoft.com/office/drawing/2014/main" id="{8004CD7C-B93D-48E1-A273-AFE6E94326DB}"/>
              </a:ext>
            </a:extLst>
          </p:cNvPr>
          <p:cNvSpPr txBox="1"/>
          <p:nvPr/>
        </p:nvSpPr>
        <p:spPr>
          <a:xfrm>
            <a:off x="1385507" y="1138763"/>
            <a:ext cx="1744882" cy="378143"/>
          </a:xfrm>
          <a:prstGeom prst="rect">
            <a:avLst/>
          </a:prstGeom>
          <a:noFill/>
        </p:spPr>
        <p:txBody>
          <a:bodyPr wrap="square" lIns="69686" tIns="34843" rIns="69686" bIns="34843" rtlCol="0">
            <a:spAutoFit/>
          </a:bodyPr>
          <a:lstStyle/>
          <a:p>
            <a:pPr algn="ctr" defTabSz="679443"/>
            <a:r>
              <a:rPr lang="en-IN" sz="1000" b="1" dirty="0">
                <a:solidFill>
                  <a:prstClr val="black"/>
                </a:solidFill>
              </a:rPr>
              <a:t>Data </a:t>
            </a:r>
            <a:r>
              <a:rPr lang="en-IN" sz="1000" b="1" dirty="0" err="1">
                <a:solidFill>
                  <a:prstClr val="black"/>
                </a:solidFill>
              </a:rPr>
              <a:t>center</a:t>
            </a:r>
            <a:r>
              <a:rPr lang="en-IN" sz="1000" b="1" dirty="0">
                <a:solidFill>
                  <a:prstClr val="black"/>
                </a:solidFill>
              </a:rPr>
              <a:t> and Private Cloud Services</a:t>
            </a:r>
          </a:p>
        </p:txBody>
      </p:sp>
      <p:sp>
        <p:nvSpPr>
          <p:cNvPr id="39" name="TextBox 38">
            <a:extLst>
              <a:ext uri="{FF2B5EF4-FFF2-40B4-BE49-F238E27FC236}">
                <a16:creationId xmlns:a16="http://schemas.microsoft.com/office/drawing/2014/main" id="{B3D07DD7-6D7A-4DC3-B21A-B7884A50EC95}"/>
              </a:ext>
            </a:extLst>
          </p:cNvPr>
          <p:cNvSpPr txBox="1"/>
          <p:nvPr/>
        </p:nvSpPr>
        <p:spPr>
          <a:xfrm>
            <a:off x="2412713" y="2229195"/>
            <a:ext cx="1712918" cy="455087"/>
          </a:xfrm>
          <a:prstGeom prst="rect">
            <a:avLst/>
          </a:prstGeom>
          <a:noFill/>
          <a:ln>
            <a:noFill/>
          </a:ln>
        </p:spPr>
        <p:txBody>
          <a:bodyPr wrap="square" lIns="69686" tIns="34843" rIns="69686" bIns="34843" rtlCol="0">
            <a:spAutoFit/>
          </a:bodyPr>
          <a:lstStyle/>
          <a:p>
            <a:pPr defTabSz="679443"/>
            <a:r>
              <a:rPr lang="en-US" sz="1500" b="1" dirty="0">
                <a:solidFill>
                  <a:srgbClr val="C0504D"/>
                </a:solidFill>
              </a:rPr>
              <a:t>50+ &amp; counting</a:t>
            </a:r>
          </a:p>
          <a:p>
            <a:pPr defTabSz="679443"/>
            <a:r>
              <a:rPr lang="en-US" sz="1000" dirty="0">
                <a:solidFill>
                  <a:prstClr val="black"/>
                </a:solidFill>
              </a:rPr>
              <a:t>Marquee logos in </a:t>
            </a:r>
            <a:r>
              <a:rPr lang="en-US" sz="1000" b="1" dirty="0">
                <a:solidFill>
                  <a:prstClr val="black"/>
                </a:solidFill>
              </a:rPr>
              <a:t>BFSI</a:t>
            </a:r>
          </a:p>
        </p:txBody>
      </p:sp>
      <p:pic>
        <p:nvPicPr>
          <p:cNvPr id="4" name="Picture 3">
            <a:extLst>
              <a:ext uri="{FF2B5EF4-FFF2-40B4-BE49-F238E27FC236}">
                <a16:creationId xmlns:a16="http://schemas.microsoft.com/office/drawing/2014/main" id="{7447EF25-19EC-48FB-A5D8-EF7D0E7A6C47}"/>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000" b="99556" l="9778" r="89778">
                        <a14:foregroundMark x1="47111" y1="60000" x2="47111" y2="60000"/>
                        <a14:foregroundMark x1="49778" y1="66222" x2="49778" y2="66222"/>
                        <a14:foregroundMark x1="49778" y1="66222" x2="49778" y2="66222"/>
                        <a14:foregroundMark x1="57333" y1="11111" x2="57333" y2="11111"/>
                        <a14:foregroundMark x1="48889" y1="4444" x2="48889" y2="4444"/>
                        <a14:foregroundMark x1="50222" y1="22222" x2="50222" y2="22222"/>
                        <a14:foregroundMark x1="36889" y1="72000" x2="36889" y2="72000"/>
                        <a14:foregroundMark x1="25778" y1="78667" x2="25778" y2="78667"/>
                        <a14:foregroundMark x1="16889" y1="99556" x2="16889" y2="99556"/>
                      </a14:backgroundRemoval>
                    </a14:imgEffect>
                  </a14:imgLayer>
                </a14:imgProps>
              </a:ext>
            </a:extLst>
          </a:blip>
          <a:stretch>
            <a:fillRect/>
          </a:stretch>
        </p:blipFill>
        <p:spPr>
          <a:xfrm>
            <a:off x="2771750" y="1491600"/>
            <a:ext cx="745834" cy="638677"/>
          </a:xfrm>
          <a:prstGeom prst="rect">
            <a:avLst/>
          </a:prstGeom>
        </p:spPr>
      </p:pic>
      <p:grpSp>
        <p:nvGrpSpPr>
          <p:cNvPr id="7" name="Group 7"/>
          <p:cNvGrpSpPr/>
          <p:nvPr/>
        </p:nvGrpSpPr>
        <p:grpSpPr>
          <a:xfrm>
            <a:off x="4721692" y="1062633"/>
            <a:ext cx="4140368" cy="3694475"/>
            <a:chOff x="4514850" y="800100"/>
            <a:chExt cx="4183203" cy="4349952"/>
          </a:xfrm>
        </p:grpSpPr>
        <p:sp>
          <p:nvSpPr>
            <p:cNvPr id="44" name="Rectangle 43"/>
            <p:cNvSpPr/>
            <p:nvPr/>
          </p:nvSpPr>
          <p:spPr>
            <a:xfrm>
              <a:off x="4514850" y="800100"/>
              <a:ext cx="4057650" cy="4320448"/>
            </a:xfrm>
            <a:prstGeom prst="rect">
              <a:avLst/>
            </a:prstGeom>
            <a:solidFill>
              <a:schemeClr val="accent1">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9443"/>
              <a:endParaRPr lang="en-US" sz="1000" dirty="0">
                <a:solidFill>
                  <a:prstClr val="white"/>
                </a:solidFill>
              </a:endParaRPr>
            </a:p>
          </p:txBody>
        </p:sp>
        <p:sp>
          <p:nvSpPr>
            <p:cNvPr id="52" name="TextBox 51"/>
            <p:cNvSpPr txBox="1">
              <a:spLocks/>
            </p:cNvSpPr>
            <p:nvPr/>
          </p:nvSpPr>
          <p:spPr>
            <a:xfrm>
              <a:off x="5348740" y="3407270"/>
              <a:ext cx="1452192" cy="797241"/>
            </a:xfrm>
            <a:prstGeom prst="rect">
              <a:avLst/>
            </a:prstGeom>
            <a:noFill/>
          </p:spPr>
          <p:txBody>
            <a:bodyPr wrap="square" rtlCol="0">
              <a:spAutoFit/>
            </a:bodyPr>
            <a:lstStyle/>
            <a:p>
              <a:pPr defTabSz="679443"/>
              <a:r>
                <a:rPr lang="en-US" b="1" dirty="0">
                  <a:solidFill>
                    <a:srgbClr val="C0504D"/>
                  </a:solidFill>
                </a:rPr>
                <a:t>10000+</a:t>
              </a:r>
            </a:p>
            <a:p>
              <a:pPr defTabSz="679443"/>
              <a:r>
                <a:rPr lang="en-US" sz="1000" dirty="0">
                  <a:solidFill>
                    <a:prstClr val="black"/>
                  </a:solidFill>
                </a:rPr>
                <a:t>Public sector </a:t>
              </a:r>
            </a:p>
            <a:p>
              <a:pPr defTabSz="679443"/>
              <a:r>
                <a:rPr lang="en-US" sz="1000" dirty="0">
                  <a:solidFill>
                    <a:prstClr val="black"/>
                  </a:solidFill>
                </a:rPr>
                <a:t>Bank offices</a:t>
              </a:r>
            </a:p>
          </p:txBody>
        </p:sp>
        <p:sp>
          <p:nvSpPr>
            <p:cNvPr id="57" name="TextBox 56"/>
            <p:cNvSpPr txBox="1">
              <a:spLocks/>
            </p:cNvSpPr>
            <p:nvPr/>
          </p:nvSpPr>
          <p:spPr>
            <a:xfrm>
              <a:off x="7206343" y="4171619"/>
              <a:ext cx="1491710" cy="978433"/>
            </a:xfrm>
            <a:prstGeom prst="rect">
              <a:avLst/>
            </a:prstGeom>
            <a:noFill/>
          </p:spPr>
          <p:txBody>
            <a:bodyPr wrap="square" rtlCol="0">
              <a:spAutoFit/>
            </a:bodyPr>
            <a:lstStyle/>
            <a:p>
              <a:pPr defTabSz="679443"/>
              <a:r>
                <a:rPr lang="en-US" b="1" dirty="0">
                  <a:solidFill>
                    <a:srgbClr val="C0504D"/>
                  </a:solidFill>
                </a:rPr>
                <a:t>3000+</a:t>
              </a:r>
            </a:p>
            <a:p>
              <a:pPr defTabSz="679443"/>
              <a:r>
                <a:rPr lang="en-US" sz="1000" dirty="0">
                  <a:solidFill>
                    <a:prstClr val="black"/>
                  </a:solidFill>
                </a:rPr>
                <a:t>Public sector </a:t>
              </a:r>
            </a:p>
            <a:p>
              <a:pPr defTabSz="679443"/>
              <a:r>
                <a:rPr lang="en-US" sz="1000" dirty="0">
                  <a:solidFill>
                    <a:prstClr val="black"/>
                  </a:solidFill>
                </a:rPr>
                <a:t>Insurance co. </a:t>
              </a:r>
            </a:p>
            <a:p>
              <a:pPr defTabSz="679443"/>
              <a:r>
                <a:rPr lang="en-US" sz="1000" dirty="0">
                  <a:solidFill>
                    <a:prstClr val="black"/>
                  </a:solidFill>
                </a:rPr>
                <a:t>offices</a:t>
              </a:r>
            </a:p>
          </p:txBody>
        </p:sp>
        <p:sp>
          <p:nvSpPr>
            <p:cNvPr id="62" name="TextBox 61"/>
            <p:cNvSpPr txBox="1">
              <a:spLocks/>
            </p:cNvSpPr>
            <p:nvPr/>
          </p:nvSpPr>
          <p:spPr>
            <a:xfrm>
              <a:off x="7200900" y="3407818"/>
              <a:ext cx="1449265" cy="797241"/>
            </a:xfrm>
            <a:prstGeom prst="rect">
              <a:avLst/>
            </a:prstGeom>
            <a:noFill/>
          </p:spPr>
          <p:txBody>
            <a:bodyPr wrap="square" rtlCol="0">
              <a:spAutoFit/>
            </a:bodyPr>
            <a:lstStyle/>
            <a:p>
              <a:pPr defTabSz="679443"/>
              <a:r>
                <a:rPr lang="en-US" b="1" dirty="0">
                  <a:solidFill>
                    <a:srgbClr val="C0504D"/>
                  </a:solidFill>
                </a:rPr>
                <a:t>5000+</a:t>
              </a:r>
            </a:p>
            <a:p>
              <a:pPr defTabSz="679443"/>
              <a:r>
                <a:rPr lang="en-US" sz="1000" dirty="0">
                  <a:solidFill>
                    <a:prstClr val="black"/>
                  </a:solidFill>
                </a:rPr>
                <a:t>Co-operative </a:t>
              </a:r>
            </a:p>
            <a:p>
              <a:pPr defTabSz="679443"/>
              <a:r>
                <a:rPr lang="en-US" sz="1000" dirty="0">
                  <a:solidFill>
                    <a:prstClr val="black"/>
                  </a:solidFill>
                </a:rPr>
                <a:t>bank offices</a:t>
              </a:r>
            </a:p>
          </p:txBody>
        </p:sp>
        <p:sp>
          <p:nvSpPr>
            <p:cNvPr id="63" name="TextBox 62"/>
            <p:cNvSpPr txBox="1">
              <a:spLocks/>
            </p:cNvSpPr>
            <p:nvPr/>
          </p:nvSpPr>
          <p:spPr>
            <a:xfrm>
              <a:off x="5350325" y="4220958"/>
              <a:ext cx="1345700" cy="797241"/>
            </a:xfrm>
            <a:prstGeom prst="rect">
              <a:avLst/>
            </a:prstGeom>
            <a:noFill/>
          </p:spPr>
          <p:txBody>
            <a:bodyPr wrap="square" rtlCol="0">
              <a:spAutoFit/>
            </a:bodyPr>
            <a:lstStyle/>
            <a:p>
              <a:pPr defTabSz="679443"/>
              <a:r>
                <a:rPr lang="en-US" b="1" dirty="0">
                  <a:solidFill>
                    <a:srgbClr val="C0504D"/>
                  </a:solidFill>
                </a:rPr>
                <a:t>4500+</a:t>
              </a:r>
            </a:p>
            <a:p>
              <a:pPr defTabSz="679443"/>
              <a:r>
                <a:rPr lang="en-US" sz="1000" dirty="0">
                  <a:solidFill>
                    <a:prstClr val="black"/>
                  </a:solidFill>
                </a:rPr>
                <a:t>Private bank</a:t>
              </a:r>
            </a:p>
            <a:p>
              <a:pPr defTabSz="679443"/>
              <a:r>
                <a:rPr lang="en-US" sz="1000" dirty="0">
                  <a:solidFill>
                    <a:prstClr val="black"/>
                  </a:solidFill>
                </a:rPr>
                <a:t>offices</a:t>
              </a:r>
            </a:p>
          </p:txBody>
        </p:sp>
        <p:pic>
          <p:nvPicPr>
            <p:cNvPr id="1038" name="Picture 14" descr="Image result for bank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7384" y="3509613"/>
              <a:ext cx="534763" cy="5347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anks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7269" y="3509613"/>
              <a:ext cx="473785" cy="47378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rivate bank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56478" y="4340712"/>
              <a:ext cx="505669" cy="50566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013146\Desktop\Untitl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96728" y="4336672"/>
              <a:ext cx="496351" cy="48301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004CD7C-B93D-48E1-A273-AFE6E94326DB}"/>
                </a:ext>
              </a:extLst>
            </p:cNvPr>
            <p:cNvSpPr txBox="1"/>
            <p:nvPr/>
          </p:nvSpPr>
          <p:spPr>
            <a:xfrm>
              <a:off x="5600700" y="857250"/>
              <a:ext cx="2000250" cy="289906"/>
            </a:xfrm>
            <a:prstGeom prst="rect">
              <a:avLst/>
            </a:prstGeom>
            <a:noFill/>
          </p:spPr>
          <p:txBody>
            <a:bodyPr wrap="square" rtlCol="0">
              <a:spAutoFit/>
            </a:bodyPr>
            <a:lstStyle/>
            <a:p>
              <a:pPr algn="ctr" defTabSz="679443"/>
              <a:r>
                <a:rPr lang="en-IN" sz="1000" b="1" dirty="0">
                  <a:solidFill>
                    <a:prstClr val="black"/>
                  </a:solidFill>
                </a:rPr>
                <a:t>Network Services</a:t>
              </a:r>
            </a:p>
          </p:txBody>
        </p:sp>
        <p:sp>
          <p:nvSpPr>
            <p:cNvPr id="37" name="TextBox 36">
              <a:extLst>
                <a:ext uri="{FF2B5EF4-FFF2-40B4-BE49-F238E27FC236}">
                  <a16:creationId xmlns:a16="http://schemas.microsoft.com/office/drawing/2014/main" id="{3C3105C7-4E03-4FC7-8978-3975DDAE75A5}"/>
                </a:ext>
              </a:extLst>
            </p:cNvPr>
            <p:cNvSpPr txBox="1"/>
            <p:nvPr/>
          </p:nvSpPr>
          <p:spPr>
            <a:xfrm>
              <a:off x="5695900" y="3043048"/>
              <a:ext cx="2000250" cy="289906"/>
            </a:xfrm>
            <a:prstGeom prst="rect">
              <a:avLst/>
            </a:prstGeom>
            <a:noFill/>
          </p:spPr>
          <p:txBody>
            <a:bodyPr wrap="square" rtlCol="0">
              <a:spAutoFit/>
            </a:bodyPr>
            <a:lstStyle/>
            <a:p>
              <a:pPr algn="ctr" defTabSz="679443"/>
              <a:r>
                <a:rPr lang="en-IN" sz="1000" b="1" dirty="0">
                  <a:solidFill>
                    <a:prstClr val="black"/>
                  </a:solidFill>
                </a:rPr>
                <a:t>Network Services</a:t>
              </a:r>
            </a:p>
          </p:txBody>
        </p:sp>
        <p:sp>
          <p:nvSpPr>
            <p:cNvPr id="38" name="TextBox 37">
              <a:extLst>
                <a:ext uri="{FF2B5EF4-FFF2-40B4-BE49-F238E27FC236}">
                  <a16:creationId xmlns:a16="http://schemas.microsoft.com/office/drawing/2014/main" id="{C319DDFA-CA20-499F-98D7-C6D1ED7B1E20}"/>
                </a:ext>
              </a:extLst>
            </p:cNvPr>
            <p:cNvSpPr txBox="1">
              <a:spLocks/>
            </p:cNvSpPr>
            <p:nvPr/>
          </p:nvSpPr>
          <p:spPr>
            <a:xfrm>
              <a:off x="5935178" y="2124951"/>
              <a:ext cx="1551472" cy="1014671"/>
            </a:xfrm>
            <a:prstGeom prst="rect">
              <a:avLst/>
            </a:prstGeom>
            <a:noFill/>
          </p:spPr>
          <p:txBody>
            <a:bodyPr wrap="square" rtlCol="0">
              <a:spAutoFit/>
            </a:bodyPr>
            <a:lstStyle/>
            <a:p>
              <a:pPr algn="ctr" defTabSz="679443"/>
              <a:r>
                <a:rPr lang="en-US" b="1" dirty="0">
                  <a:solidFill>
                    <a:srgbClr val="C0504D"/>
                  </a:solidFill>
                </a:rPr>
                <a:t>15+ </a:t>
              </a:r>
            </a:p>
            <a:p>
              <a:pPr algn="ctr" defTabSz="679443"/>
              <a:r>
                <a:rPr lang="en-US" sz="1000" dirty="0">
                  <a:solidFill>
                    <a:prstClr val="black"/>
                  </a:solidFill>
                </a:rPr>
                <a:t>network &amp; transformation project executed </a:t>
              </a:r>
            </a:p>
          </p:txBody>
        </p:sp>
        <p:pic>
          <p:nvPicPr>
            <p:cNvPr id="1026" name="Picture 2" descr="Image result for network services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7994" y="1391347"/>
              <a:ext cx="654795" cy="7464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8"/>
          <p:cNvGrpSpPr/>
          <p:nvPr/>
        </p:nvGrpSpPr>
        <p:grpSpPr>
          <a:xfrm>
            <a:off x="3743326" y="797246"/>
            <a:ext cx="1657350" cy="1242835"/>
            <a:chOff x="3661002" y="751746"/>
            <a:chExt cx="1657350" cy="1274701"/>
          </a:xfrm>
        </p:grpSpPr>
        <p:sp>
          <p:nvSpPr>
            <p:cNvPr id="6" name="TextBox 5"/>
            <p:cNvSpPr txBox="1"/>
            <p:nvPr/>
          </p:nvSpPr>
          <p:spPr>
            <a:xfrm>
              <a:off x="3661002" y="1489812"/>
              <a:ext cx="1657350" cy="536635"/>
            </a:xfrm>
            <a:prstGeom prst="rect">
              <a:avLst/>
            </a:prstGeom>
            <a:noFill/>
            <a:ln>
              <a:noFill/>
            </a:ln>
          </p:spPr>
          <p:txBody>
            <a:bodyPr wrap="square" rtlCol="0">
              <a:spAutoFit/>
            </a:bodyPr>
            <a:lstStyle/>
            <a:p>
              <a:pPr algn="ctr" defTabSz="679443"/>
              <a:r>
                <a:rPr lang="en-US" b="1" dirty="0">
                  <a:solidFill>
                    <a:srgbClr val="C0504D"/>
                  </a:solidFill>
                </a:rPr>
                <a:t>35%+ </a:t>
              </a:r>
            </a:p>
            <a:p>
              <a:pPr algn="ctr" defTabSz="679443"/>
              <a:r>
                <a:rPr lang="en-US" sz="1000" dirty="0">
                  <a:solidFill>
                    <a:prstClr val="black"/>
                  </a:solidFill>
                </a:rPr>
                <a:t>Revenue from </a:t>
              </a:r>
              <a:r>
                <a:rPr lang="en-US" sz="1000" b="1" dirty="0">
                  <a:solidFill>
                    <a:prstClr val="black"/>
                  </a:solidFill>
                </a:rPr>
                <a:t>BFSI</a:t>
              </a:r>
            </a:p>
          </p:txBody>
        </p:sp>
        <p:pic>
          <p:nvPicPr>
            <p:cNvPr id="1036" name="Picture 12" descr="Image result for revenue share icon"/>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32490" y="751746"/>
              <a:ext cx="714375" cy="71437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2505040" y="3838359"/>
            <a:ext cx="1850930" cy="301199"/>
          </a:xfrm>
          <a:prstGeom prst="rect">
            <a:avLst/>
          </a:prstGeom>
          <a:noFill/>
          <a:effectLst/>
        </p:spPr>
        <p:txBody>
          <a:bodyPr wrap="square" lIns="69686" tIns="34843" rIns="69686" bIns="34843" rtlCol="0">
            <a:spAutoFit/>
          </a:bodyPr>
          <a:lstStyle/>
          <a:p>
            <a:pPr defTabSz="679443"/>
            <a:r>
              <a:rPr lang="en-US" sz="1500" b="1" dirty="0">
                <a:solidFill>
                  <a:srgbClr val="C0504D"/>
                </a:solidFill>
                <a:latin typeface="Trebuchet MS" pitchFamily="34" charset="0"/>
              </a:rPr>
              <a:t>25+</a:t>
            </a:r>
            <a:r>
              <a:rPr lang="en-US" sz="1000" b="1" dirty="0">
                <a:solidFill>
                  <a:srgbClr val="C0504D"/>
                </a:solidFill>
                <a:latin typeface="Trebuchet MS" pitchFamily="34" charset="0"/>
              </a:rPr>
              <a:t> </a:t>
            </a:r>
            <a:r>
              <a:rPr lang="en-US" sz="1000" dirty="0">
                <a:solidFill>
                  <a:prstClr val="black"/>
                </a:solidFill>
              </a:rPr>
              <a:t>Security Engagements</a:t>
            </a:r>
          </a:p>
        </p:txBody>
      </p:sp>
      <p:sp>
        <p:nvSpPr>
          <p:cNvPr id="36" name="TextBox 35"/>
          <p:cNvSpPr txBox="1"/>
          <p:nvPr/>
        </p:nvSpPr>
        <p:spPr>
          <a:xfrm>
            <a:off x="2505040" y="4057650"/>
            <a:ext cx="1363575" cy="455087"/>
          </a:xfrm>
          <a:prstGeom prst="rect">
            <a:avLst/>
          </a:prstGeom>
          <a:noFill/>
          <a:effectLst/>
        </p:spPr>
        <p:txBody>
          <a:bodyPr wrap="square" lIns="69686" tIns="34843" rIns="69686" bIns="34843" rtlCol="0">
            <a:spAutoFit/>
          </a:bodyPr>
          <a:lstStyle/>
          <a:p>
            <a:pPr defTabSz="679443"/>
            <a:r>
              <a:rPr lang="en-US" sz="1500" b="1" dirty="0">
                <a:solidFill>
                  <a:srgbClr val="C0504D"/>
                </a:solidFill>
              </a:rPr>
              <a:t>20+ </a:t>
            </a:r>
            <a:r>
              <a:rPr lang="en-US" sz="1000" dirty="0">
                <a:solidFill>
                  <a:prstClr val="black"/>
                </a:solidFill>
              </a:rPr>
              <a:t>Security Projects</a:t>
            </a:r>
          </a:p>
        </p:txBody>
      </p:sp>
    </p:spTree>
    <p:extLst>
      <p:ext uri="{BB962C8B-B14F-4D97-AF65-F5344CB8AC3E}">
        <p14:creationId xmlns:p14="http://schemas.microsoft.com/office/powerpoint/2010/main" val="411083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63600" y="1075016"/>
            <a:ext cx="1737116" cy="3556874"/>
          </a:xfrm>
          <a:prstGeom prst="rect">
            <a:avLst/>
          </a:prstGeom>
          <a:solidFill>
            <a:schemeClr val="accent1">
              <a:lumMod val="20000"/>
              <a:lumOff val="80000"/>
            </a:schemeClr>
          </a:solid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944" tIns="33972" rIns="67944" bIns="33972" numCol="1" spcCol="0" rtlCol="0" fromWordArt="0" anchor="ctr" anchorCtr="0" forceAA="0" compatLnSpc="1">
            <a:prstTxWarp prst="textNoShape">
              <a:avLst/>
            </a:prstTxWarp>
            <a:noAutofit/>
          </a:bodyPr>
          <a:lstStyle/>
          <a:p>
            <a:pPr algn="ctr" defTabSz="679443"/>
            <a:endParaRPr lang="en-IN" sz="1300" dirty="0">
              <a:solidFill>
                <a:prstClr val="white"/>
              </a:solidFill>
              <a:latin typeface="Calibri"/>
              <a:sym typeface="Arial"/>
            </a:endParaRPr>
          </a:p>
        </p:txBody>
      </p:sp>
      <p:sp>
        <p:nvSpPr>
          <p:cNvPr id="2" name="Slide Number Placeholder 1"/>
          <p:cNvSpPr>
            <a:spLocks noGrp="1"/>
          </p:cNvSpPr>
          <p:nvPr>
            <p:ph type="sldNum" sz="quarter" idx="12"/>
          </p:nvPr>
        </p:nvSpPr>
        <p:spPr/>
        <p:txBody>
          <a:bodyPr/>
          <a:lstStyle/>
          <a:p>
            <a:pPr defTabSz="679443"/>
            <a:fld id="{00A528DF-D215-450C-9DB5-2AB96B301B6B}" type="slidenum">
              <a:rPr lang="en-US">
                <a:solidFill>
                  <a:prstClr val="black">
                    <a:tint val="75000"/>
                  </a:prstClr>
                </a:solidFill>
                <a:latin typeface="Trebuchet MS" pitchFamily="34" charset="0"/>
              </a:rPr>
              <a:pPr defTabSz="679443"/>
              <a:t>9</a:t>
            </a:fld>
            <a:endParaRPr lang="en-US" dirty="0">
              <a:solidFill>
                <a:prstClr val="black">
                  <a:tint val="75000"/>
                </a:prstClr>
              </a:solidFill>
              <a:latin typeface="Trebuchet MS" pitchFamily="34" charset="0"/>
            </a:endParaRPr>
          </a:p>
        </p:txBody>
      </p:sp>
      <p:sp>
        <p:nvSpPr>
          <p:cNvPr id="3" name="Title 2"/>
          <p:cNvSpPr>
            <a:spLocks noGrp="1"/>
          </p:cNvSpPr>
          <p:nvPr>
            <p:ph type="title"/>
          </p:nvPr>
        </p:nvSpPr>
        <p:spPr/>
        <p:txBody>
          <a:bodyPr/>
          <a:lstStyle/>
          <a:p>
            <a:r>
              <a:rPr lang="en-IN" dirty="0"/>
              <a:t>ICT Services Led Transformation Leadership in BFSI</a:t>
            </a:r>
          </a:p>
        </p:txBody>
      </p:sp>
      <p:sp>
        <p:nvSpPr>
          <p:cNvPr id="49" name="TextBox 48"/>
          <p:cNvSpPr txBox="1"/>
          <p:nvPr/>
        </p:nvSpPr>
        <p:spPr>
          <a:xfrm>
            <a:off x="478139" y="3128536"/>
            <a:ext cx="1508039" cy="439698"/>
          </a:xfrm>
          <a:prstGeom prst="rect">
            <a:avLst/>
          </a:prstGeom>
          <a:noFill/>
        </p:spPr>
        <p:txBody>
          <a:bodyPr wrap="square" lIns="69686" tIns="34843" rIns="69686" bIns="34843" rtlCol="0">
            <a:spAutoFit/>
          </a:bodyPr>
          <a:lstStyle/>
          <a:p>
            <a:pPr algn="ctr" defTabSz="905901"/>
            <a:r>
              <a:rPr lang="en-IN" sz="1200" b="1" kern="0" dirty="0">
                <a:solidFill>
                  <a:srgbClr val="000000"/>
                </a:solidFill>
                <a:latin typeface="Trebuchet MS" pitchFamily="34" charset="0"/>
                <a:cs typeface="Arial"/>
                <a:sym typeface="Arial"/>
              </a:rPr>
              <a:t>DC/ DR &amp; CLOUD</a:t>
            </a:r>
          </a:p>
          <a:p>
            <a:pPr algn="ctr" defTabSz="905901"/>
            <a:r>
              <a:rPr lang="en-IN" sz="1200" b="1" kern="0" dirty="0">
                <a:solidFill>
                  <a:srgbClr val="000000"/>
                </a:solidFill>
                <a:latin typeface="Trebuchet MS" pitchFamily="34" charset="0"/>
                <a:cs typeface="Arial"/>
                <a:sym typeface="Arial"/>
              </a:rPr>
              <a:t>TRANSFORMATION</a:t>
            </a:r>
          </a:p>
        </p:txBody>
      </p:sp>
      <p:pic>
        <p:nvPicPr>
          <p:cNvPr id="55" name="Picture 5" descr="C:\Users\Deepak\Desktop\icons\transformation.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020" y="1919058"/>
            <a:ext cx="1252276" cy="120947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357051" y="1175168"/>
            <a:ext cx="5392048" cy="405453"/>
          </a:xfrm>
          <a:prstGeom prst="rect">
            <a:avLst/>
          </a:prstGeom>
          <a:solidFill>
            <a:schemeClr val="accent1">
              <a:lumMod val="20000"/>
              <a:lumOff val="80000"/>
            </a:schemeClr>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Transformation of DC &amp; DR along with Infrastructure refresh</a:t>
            </a:r>
          </a:p>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Migration to Sify Data Center and Managed Services.</a:t>
            </a:r>
          </a:p>
        </p:txBody>
      </p:sp>
      <p:sp>
        <p:nvSpPr>
          <p:cNvPr id="61" name="TextBox 60"/>
          <p:cNvSpPr txBox="1"/>
          <p:nvPr/>
        </p:nvSpPr>
        <p:spPr>
          <a:xfrm>
            <a:off x="3357051" y="3719433"/>
            <a:ext cx="5392048" cy="405453"/>
          </a:xfrm>
          <a:prstGeom prst="rect">
            <a:avLst/>
          </a:prstGeom>
          <a:solidFill>
            <a:schemeClr val="accent6">
              <a:lumMod val="20000"/>
              <a:lumOff val="80000"/>
            </a:schemeClr>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IN" sz="900" kern="0" dirty="0">
                <a:solidFill>
                  <a:prstClr val="black"/>
                </a:solidFill>
                <a:latin typeface="Trebuchet MS" pitchFamily="34" charset="0"/>
                <a:cs typeface="Arial" panose="020B0604020202020204" pitchFamily="34" charset="0"/>
                <a:sym typeface="Arial"/>
              </a:rPr>
              <a:t>Strategic Green Field Data Centre / Disaster Recovery Site Build + Migration + Managed Services for 5 years.</a:t>
            </a:r>
            <a:endParaRPr lang="en-IN" sz="900" kern="0" dirty="0">
              <a:solidFill>
                <a:prstClr val="black"/>
              </a:solidFill>
              <a:latin typeface="Trebuchet MS" pitchFamily="34" charset="0"/>
              <a:ea typeface="Times New Roman" panose="02020603050405020304" pitchFamily="18" charset="0"/>
              <a:cs typeface="Arial" panose="020B0604020202020204" pitchFamily="34" charset="0"/>
              <a:sym typeface="Arial"/>
            </a:endParaRPr>
          </a:p>
        </p:txBody>
      </p:sp>
      <p:sp>
        <p:nvSpPr>
          <p:cNvPr id="62" name="TextBox 61">
            <a:extLst>
              <a:ext uri="{FF2B5EF4-FFF2-40B4-BE49-F238E27FC236}">
                <a16:creationId xmlns:a16="http://schemas.microsoft.com/office/drawing/2014/main" id="{29D0BE5A-B8E6-4234-A6A7-E694EBA54471}"/>
              </a:ext>
            </a:extLst>
          </p:cNvPr>
          <p:cNvSpPr txBox="1"/>
          <p:nvPr/>
        </p:nvSpPr>
        <p:spPr>
          <a:xfrm>
            <a:off x="3357051" y="1756129"/>
            <a:ext cx="5392048" cy="405453"/>
          </a:xfrm>
          <a:prstGeom prst="rect">
            <a:avLst/>
          </a:prstGeom>
          <a:solidFill>
            <a:schemeClr val="accent2">
              <a:lumMod val="20000"/>
              <a:lumOff val="80000"/>
            </a:schemeClr>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Transform and Private build cloud – Hyper converged infra for DC &amp; DR.</a:t>
            </a:r>
            <a:br>
              <a:rPr lang="en-US" sz="900" kern="0" dirty="0">
                <a:solidFill>
                  <a:prstClr val="black"/>
                </a:solidFill>
                <a:latin typeface="Trebuchet MS" pitchFamily="34" charset="0"/>
                <a:cs typeface="Arial" panose="020B0604020202020204" pitchFamily="34" charset="0"/>
                <a:sym typeface="Arial"/>
              </a:rPr>
            </a:br>
            <a:r>
              <a:rPr lang="en-US" sz="900" kern="0" dirty="0">
                <a:solidFill>
                  <a:prstClr val="black"/>
                </a:solidFill>
                <a:latin typeface="Trebuchet MS" pitchFamily="34" charset="0"/>
                <a:cs typeface="Arial" panose="020B0604020202020204" pitchFamily="34" charset="0"/>
                <a:sym typeface="Arial"/>
              </a:rPr>
              <a:t>Migrate workloads to Private Cloud &amp; Managed Services. </a:t>
            </a:r>
          </a:p>
        </p:txBody>
      </p:sp>
      <p:sp>
        <p:nvSpPr>
          <p:cNvPr id="67" name="TextBox 66">
            <a:extLst>
              <a:ext uri="{FF2B5EF4-FFF2-40B4-BE49-F238E27FC236}">
                <a16:creationId xmlns:a16="http://schemas.microsoft.com/office/drawing/2014/main" id="{4F0E67C8-AD01-4D2E-BE43-D2867E685DC1}"/>
              </a:ext>
            </a:extLst>
          </p:cNvPr>
          <p:cNvSpPr txBox="1"/>
          <p:nvPr/>
        </p:nvSpPr>
        <p:spPr>
          <a:xfrm>
            <a:off x="3357051" y="2337087"/>
            <a:ext cx="5392048" cy="238741"/>
          </a:xfrm>
          <a:prstGeom prst="rect">
            <a:avLst/>
          </a:prstGeom>
          <a:solidFill>
            <a:schemeClr val="accent3">
              <a:lumMod val="20000"/>
              <a:lumOff val="80000"/>
            </a:schemeClr>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Transform and build Private cloud &amp; Managed Services. </a:t>
            </a:r>
          </a:p>
        </p:txBody>
      </p:sp>
      <p:sp>
        <p:nvSpPr>
          <p:cNvPr id="68" name="TextBox 67">
            <a:extLst>
              <a:ext uri="{FF2B5EF4-FFF2-40B4-BE49-F238E27FC236}">
                <a16:creationId xmlns:a16="http://schemas.microsoft.com/office/drawing/2014/main" id="{1E7C7783-3F72-47ED-9128-E1EC199DA03F}"/>
              </a:ext>
            </a:extLst>
          </p:cNvPr>
          <p:cNvSpPr txBox="1"/>
          <p:nvPr/>
        </p:nvSpPr>
        <p:spPr>
          <a:xfrm>
            <a:off x="3357051" y="3301019"/>
            <a:ext cx="5392048" cy="238741"/>
          </a:xfrm>
          <a:prstGeom prst="rect">
            <a:avLst/>
          </a:prstGeom>
          <a:solidFill>
            <a:schemeClr val="accent5">
              <a:lumMod val="20000"/>
              <a:lumOff val="80000"/>
            </a:schemeClr>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Consolidation and Refresh of infra for hosting the core insurance application &amp; Managed Services. </a:t>
            </a:r>
          </a:p>
        </p:txBody>
      </p:sp>
      <p:sp>
        <p:nvSpPr>
          <p:cNvPr id="69" name="TextBox 68">
            <a:extLst>
              <a:ext uri="{FF2B5EF4-FFF2-40B4-BE49-F238E27FC236}">
                <a16:creationId xmlns:a16="http://schemas.microsoft.com/office/drawing/2014/main" id="{0F25E239-0954-4330-9A29-D78EDE6FF1E1}"/>
              </a:ext>
            </a:extLst>
          </p:cNvPr>
          <p:cNvSpPr txBox="1"/>
          <p:nvPr/>
        </p:nvSpPr>
        <p:spPr>
          <a:xfrm>
            <a:off x="3353530" y="2755502"/>
            <a:ext cx="5434900" cy="369439"/>
          </a:xfrm>
          <a:prstGeom prst="rect">
            <a:avLst/>
          </a:prstGeom>
          <a:solidFill>
            <a:schemeClr val="accent4">
              <a:lumMod val="20000"/>
              <a:lumOff val="80000"/>
            </a:schemeClr>
          </a:solidFill>
        </p:spPr>
        <p:txBody>
          <a:bodyPr wrap="square" lIns="69686" tIns="17833" rIns="69686" bIns="17833"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Transformation of DC &amp; DR along with Infrastructure refresh, virtualization &amp; cloud set-up. Migration of applications from existing physical to virtualized environment and Managed Services.</a:t>
            </a:r>
          </a:p>
        </p:txBody>
      </p:sp>
      <p:sp>
        <p:nvSpPr>
          <p:cNvPr id="70" name="TextBox 69"/>
          <p:cNvSpPr txBox="1"/>
          <p:nvPr/>
        </p:nvSpPr>
        <p:spPr>
          <a:xfrm>
            <a:off x="3358254" y="4300393"/>
            <a:ext cx="5392048" cy="238741"/>
          </a:xfrm>
          <a:prstGeom prst="rect">
            <a:avLst/>
          </a:prstGeom>
          <a:solidFill>
            <a:schemeClr val="bg2"/>
          </a:solidFill>
        </p:spPr>
        <p:txBody>
          <a:bodyPr wrap="square" lIns="69686" tIns="35666" rIns="69686" bIns="35666" rtlCol="0">
            <a:spAutoFit/>
          </a:bodyPr>
          <a:lstStyle/>
          <a:p>
            <a:pPr marL="169861" indent="-169861" defTabSz="905901">
              <a:lnSpc>
                <a:spcPts val="1288"/>
              </a:lnSpc>
              <a:buFont typeface="Arial" panose="020B0604020202020204" pitchFamily="34" charset="0"/>
              <a:buChar char="•"/>
            </a:pPr>
            <a:r>
              <a:rPr lang="en-US" sz="900" kern="0" dirty="0">
                <a:solidFill>
                  <a:prstClr val="black"/>
                </a:solidFill>
                <a:latin typeface="Trebuchet MS" pitchFamily="34" charset="0"/>
                <a:cs typeface="Arial" panose="020B0604020202020204" pitchFamily="34" charset="0"/>
                <a:sym typeface="Arial"/>
              </a:rPr>
              <a:t>Hybrid Infrastructure – Private Cloud and Public Cloud – Sify CloudInfinit and AWS</a:t>
            </a:r>
          </a:p>
        </p:txBody>
      </p:sp>
      <p:pic>
        <p:nvPicPr>
          <p:cNvPr id="1026" name="Picture 2" descr="Image result for Max Bupa Health Insuranc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614" y="1142620"/>
            <a:ext cx="910281" cy="461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neral Insurance Corp. webs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1357" y="1685938"/>
            <a:ext cx="826792" cy="536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surance Information Bureau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74" r="9092" b="11197"/>
          <a:stretch/>
        </p:blipFill>
        <p:spPr bwMode="auto">
          <a:xfrm>
            <a:off x="2526630" y="2253355"/>
            <a:ext cx="436246" cy="4096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llahabad Ban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9924" y="2727399"/>
            <a:ext cx="1009661" cy="4167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iental Insurance Company General Insurance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827" t="28885" r="7222" b="19900"/>
          <a:stretch/>
        </p:blipFill>
        <p:spPr bwMode="auto">
          <a:xfrm>
            <a:off x="2236018" y="3248504"/>
            <a:ext cx="1017471" cy="3384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DHFL General Insurance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9924" y="3743954"/>
            <a:ext cx="1009661" cy="3469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ax Life Insurance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625" y="4240868"/>
            <a:ext cx="678259" cy="35248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9"/>
          <p:cNvGrpSpPr/>
          <p:nvPr/>
        </p:nvGrpSpPr>
        <p:grpSpPr>
          <a:xfrm>
            <a:off x="2236018" y="1683715"/>
            <a:ext cx="6538094" cy="2544265"/>
            <a:chOff x="3402464" y="1640350"/>
            <a:chExt cx="5371648" cy="2609502"/>
          </a:xfrm>
        </p:grpSpPr>
        <p:cxnSp>
          <p:nvCxnSpPr>
            <p:cNvPr id="7" name="Straight Connector 6"/>
            <p:cNvCxnSpPr/>
            <p:nvPr/>
          </p:nvCxnSpPr>
          <p:spPr>
            <a:xfrm>
              <a:off x="3402464" y="4249852"/>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02464" y="3653996"/>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402464" y="3224853"/>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402464" y="2665349"/>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402464" y="2236206"/>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02464" y="1640350"/>
              <a:ext cx="53716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7322066"/>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2203</TotalTime>
  <Words>2713</Words>
  <Application>Microsoft Office PowerPoint</Application>
  <PresentationFormat>On-screen Show (16:9)</PresentationFormat>
  <Paragraphs>758</Paragraphs>
  <Slides>32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Impact</vt:lpstr>
      <vt:lpstr>Open Sans Condensed</vt:lpstr>
      <vt:lpstr>Times New Roman</vt:lpstr>
      <vt:lpstr>Trebuchet MS</vt:lpstr>
      <vt:lpstr>Verdana</vt:lpstr>
      <vt:lpstr>Wingdings</vt:lpstr>
      <vt:lpstr>Sify New Theme</vt:lpstr>
      <vt:lpstr>PowerPoint Presentation</vt:lpstr>
      <vt:lpstr>PowerPoint Presentation</vt:lpstr>
      <vt:lpstr>OUR PORTFOLIO OF SERVICES</vt:lpstr>
      <vt:lpstr>SIFY FINANCIALS</vt:lpstr>
      <vt:lpstr>recognitions</vt:lpstr>
      <vt:lpstr>PowerPoint Presentation</vt:lpstr>
      <vt:lpstr>EXECUTION CAPABILITIES</vt:lpstr>
      <vt:lpstr>BFSI Credentials</vt:lpstr>
      <vt:lpstr>ICT Services Led Transformation Leadership in BFSI</vt:lpstr>
      <vt:lpstr>KEY REFERENCES- PRIVATE BFSI (1/1)</vt:lpstr>
      <vt:lpstr>Key References – Private (BFSI) (2/2)</vt:lpstr>
      <vt:lpstr>Key References – PSU (BFSI) </vt:lpstr>
      <vt:lpstr>Our People Capabilities and Strengths</vt:lpstr>
      <vt:lpstr>Case study #1- DC ms &amp; transformation for gic re</vt:lpstr>
      <vt:lpstr>Case study #2- DC ms &amp; transformation for max bupa health insurance</vt:lpstr>
      <vt:lpstr>PowerPoint Presentation</vt:lpstr>
      <vt:lpstr>Solution approach for SEBI</vt:lpstr>
      <vt:lpstr>PRIVATE CLOUD SOLUTION components</vt:lpstr>
      <vt:lpstr>SERVICE MANAGEMENT </vt:lpstr>
      <vt:lpstr>ONE TAP PORTAL</vt:lpstr>
      <vt:lpstr>Implementation &amp; PROJECT MGMT</vt:lpstr>
      <vt:lpstr>Value proposition</vt:lpstr>
      <vt:lpstr>PowerPoint Presentation</vt:lpstr>
      <vt:lpstr>SEBI SOLUTION BLUEPRINT</vt:lpstr>
      <vt:lpstr>Strategic OEM Partnerships </vt:lpstr>
      <vt:lpstr>PowerPoint Presentation</vt:lpstr>
      <vt:lpstr>Why Sify for SEBI? </vt:lpstr>
      <vt:lpstr>PowerPoint Presentation</vt:lpstr>
      <vt:lpstr>Sebi ENABLING hybrid ready future it state </vt:lpstr>
      <vt:lpstr>Case study #1- DC ms &amp; transformation for gic re</vt:lpstr>
      <vt:lpstr>Case study #2- DC ms &amp; transformation for max bupa health insurance</vt:lpstr>
      <vt:lpstr>SIFY’S JOURNEY SO FAR…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Neha Bhasin Chawla</cp:lastModifiedBy>
  <cp:revision>151</cp:revision>
  <dcterms:created xsi:type="dcterms:W3CDTF">2018-05-30T06:38:40Z</dcterms:created>
  <dcterms:modified xsi:type="dcterms:W3CDTF">2018-10-26T08:16:15Z</dcterms:modified>
</cp:coreProperties>
</file>