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7"/>
  </p:notesMasterIdLst>
  <p:sldIdLst>
    <p:sldId id="739" r:id="rId2"/>
    <p:sldId id="376" r:id="rId3"/>
    <p:sldId id="354" r:id="rId4"/>
    <p:sldId id="740" r:id="rId5"/>
    <p:sldId id="258" r:id="rId6"/>
    <p:sldId id="377" r:id="rId7"/>
    <p:sldId id="550" r:id="rId8"/>
    <p:sldId id="386" r:id="rId9"/>
    <p:sldId id="742" r:id="rId10"/>
    <p:sldId id="553" r:id="rId11"/>
    <p:sldId id="555" r:id="rId12"/>
    <p:sldId id="757" r:id="rId13"/>
    <p:sldId id="758" r:id="rId14"/>
    <p:sldId id="561" r:id="rId15"/>
    <p:sldId id="562" r:id="rId16"/>
    <p:sldId id="755" r:id="rId17"/>
    <p:sldId id="756" r:id="rId18"/>
    <p:sldId id="754" r:id="rId19"/>
    <p:sldId id="572" r:id="rId20"/>
    <p:sldId id="573" r:id="rId21"/>
    <p:sldId id="574" r:id="rId22"/>
    <p:sldId id="575" r:id="rId23"/>
    <p:sldId id="759" r:id="rId24"/>
    <p:sldId id="485" r:id="rId25"/>
    <p:sldId id="747" r:id="rId26"/>
    <p:sldId id="416" r:id="rId27"/>
    <p:sldId id="418" r:id="rId28"/>
    <p:sldId id="486" r:id="rId29"/>
    <p:sldId id="498" r:id="rId30"/>
    <p:sldId id="471" r:id="rId31"/>
    <p:sldId id="544" r:id="rId32"/>
    <p:sldId id="545" r:id="rId33"/>
    <p:sldId id="546" r:id="rId34"/>
    <p:sldId id="547" r:id="rId35"/>
    <p:sldId id="738" r:id="rId36"/>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958" userDrawn="1">
          <p15:clr>
            <a:srgbClr val="A4A3A4"/>
          </p15:clr>
        </p15:guide>
        <p15:guide id="3" orient="horz" pos="622" userDrawn="1">
          <p15:clr>
            <a:srgbClr val="A4A3A4"/>
          </p15:clr>
        </p15:guide>
        <p15:guide id="4" pos="204" userDrawn="1">
          <p15:clr>
            <a:srgbClr val="A4A3A4"/>
          </p15:clr>
        </p15:guide>
        <p15:guide id="5" pos="5556" userDrawn="1">
          <p15:clr>
            <a:srgbClr val="A4A3A4"/>
          </p15:clr>
        </p15:guide>
        <p15:guide id="6" pos="2880" userDrawn="1">
          <p15:clr>
            <a:srgbClr val="A4A3A4"/>
          </p15:clr>
        </p15:guide>
        <p15:guide id="7" pos="2789" userDrawn="1">
          <p15:clr>
            <a:srgbClr val="A4A3A4"/>
          </p15:clr>
        </p15:guide>
        <p15:guide id="8" pos="2971" userDrawn="1">
          <p15:clr>
            <a:srgbClr val="A4A3A4"/>
          </p15:clr>
        </p15:guide>
        <p15:guide id="9" orient="horz" pos="3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tam  Pawar" initials="PP" lastIdx="1" clrIdx="0">
    <p:extLst>
      <p:ext uri="{19B8F6BF-5375-455C-9EA6-DF929625EA0E}">
        <p15:presenceInfo xmlns:p15="http://schemas.microsoft.com/office/powerpoint/2012/main" userId="S-1-5-21-4189044950-1305951647-1383505055-5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58586"/>
    <a:srgbClr val="10253F"/>
    <a:srgbClr val="BDD70C"/>
    <a:srgbClr val="C3D89C"/>
    <a:srgbClr val="93CFDE"/>
    <a:srgbClr val="FDD5B4"/>
    <a:srgbClr val="B3A3C9"/>
    <a:srgbClr val="E7B9B8"/>
    <a:srgbClr val="C4D8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8" autoAdjust="0"/>
    <p:restoredTop sz="94279" autoAdjust="0"/>
  </p:normalViewPr>
  <p:slideViewPr>
    <p:cSldViewPr showGuides="1">
      <p:cViewPr>
        <p:scale>
          <a:sx n="66" d="100"/>
          <a:sy n="66" d="100"/>
        </p:scale>
        <p:origin x="883" y="677"/>
      </p:cViewPr>
      <p:guideLst>
        <p:guide orient="horz" pos="2958"/>
        <p:guide orient="horz" pos="622"/>
        <p:guide pos="204"/>
        <p:guide pos="5556"/>
        <p:guide pos="2880"/>
        <p:guide pos="2789"/>
        <p:guide pos="2971"/>
        <p:guide orient="horz" pos="395"/>
      </p:guideLst>
    </p:cSldViewPr>
  </p:slideViewPr>
  <p:notesTextViewPr>
    <p:cViewPr>
      <p:scale>
        <a:sx n="100" d="100"/>
        <a:sy n="100" d="100"/>
      </p:scale>
      <p:origin x="0" y="0"/>
    </p:cViewPr>
  </p:notesTextViewPr>
  <p:sorterViewPr>
    <p:cViewPr>
      <p:scale>
        <a:sx n="150" d="100"/>
        <a:sy n="150" d="100"/>
      </p:scale>
      <p:origin x="0" y="-19085"/>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t>9/18/2023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t>‹#›</a:t>
            </a:fld>
            <a:endParaRPr lang="en-US"/>
          </a:p>
        </p:txBody>
      </p:sp>
    </p:spTree>
    <p:extLst>
      <p:ext uri="{BB962C8B-B14F-4D97-AF65-F5344CB8AC3E}">
        <p14:creationId xmlns:p14="http://schemas.microsoft.com/office/powerpoint/2010/main" val="1332773461"/>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0C7FB-05A3-4118-86D5-E4ADFF43D7FA}" type="slidenum">
              <a:rPr lang="en-US" smtClean="0"/>
              <a:pPr/>
              <a:t>1</a:t>
            </a:fld>
            <a:endParaRPr lang="en-US" dirty="0"/>
          </a:p>
        </p:txBody>
      </p:sp>
    </p:spTree>
    <p:extLst>
      <p:ext uri="{BB962C8B-B14F-4D97-AF65-F5344CB8AC3E}">
        <p14:creationId xmlns:p14="http://schemas.microsoft.com/office/powerpoint/2010/main" val="290543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1580362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lnSpc>
                <a:spcPct val="100000"/>
              </a:lnSpc>
              <a:spcBef>
                <a:spcPct val="0"/>
              </a:spcBef>
              <a:buClrTx/>
              <a:buFontTx/>
              <a:buNone/>
            </a:pPr>
            <a:fld id="{255C8D12-22FA-48F3-B878-52A3D37C1B10}" type="slidenum">
              <a:rPr lang="en-US">
                <a:solidFill>
                  <a:schemeClr val="tx1"/>
                </a:solidFill>
                <a:latin typeface="Arial" pitchFamily="34" charset="0"/>
                <a:cs typeface="Arial" pitchFamily="34" charset="0"/>
              </a:rPr>
              <a:pPr algn="r">
                <a:lnSpc>
                  <a:spcPct val="100000"/>
                </a:lnSpc>
                <a:spcBef>
                  <a:spcPct val="0"/>
                </a:spcBef>
                <a:buClrTx/>
                <a:buFontTx/>
                <a:buNone/>
              </a:pPr>
              <a:t>22</a:t>
            </a:fld>
            <a:endParaRPr lang="en-US">
              <a:solidFill>
                <a:schemeClr val="tx1"/>
              </a:solidFill>
              <a:latin typeface="Arial" pitchFamily="34" charset="0"/>
              <a:cs typeface="Arial" pitchFamily="34"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4333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CD3B302B-2E52-4D63-B2EB-99A98702C762}" type="slidenum">
              <a:rPr lang="en-IN" smtClean="0"/>
              <a:pPr>
                <a:defRPr/>
              </a:pPr>
              <a:t>27</a:t>
            </a:fld>
            <a:endParaRPr lang="en-IN"/>
          </a:p>
        </p:txBody>
      </p:sp>
    </p:spTree>
    <p:extLst>
      <p:ext uri="{BB962C8B-B14F-4D97-AF65-F5344CB8AC3E}">
        <p14:creationId xmlns:p14="http://schemas.microsoft.com/office/powerpoint/2010/main" val="3271697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3D93F32-6A42-497D-AF6C-216B676292B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63" t="24624" r="7075"/>
          <a:stretch/>
        </p:blipFill>
        <p:spPr>
          <a:xfrm>
            <a:off x="0" y="0"/>
            <a:ext cx="9143999" cy="5158572"/>
          </a:xfrm>
          <a:prstGeom prst="rect">
            <a:avLst/>
          </a:prstGeom>
        </p:spPr>
      </p:pic>
      <p:sp>
        <p:nvSpPr>
          <p:cNvPr id="19" name="Rectangle 18">
            <a:extLst>
              <a:ext uri="{FF2B5EF4-FFF2-40B4-BE49-F238E27FC236}">
                <a16:creationId xmlns:a16="http://schemas.microsoft.com/office/drawing/2014/main" id="{16D69DAA-50B0-490B-B879-A9AFA26B8029}"/>
              </a:ext>
            </a:extLst>
          </p:cNvPr>
          <p:cNvSpPr/>
          <p:nvPr userDrawn="1"/>
        </p:nvSpPr>
        <p:spPr>
          <a:xfrm>
            <a:off x="0"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3028449"/>
            <a:ext cx="7884461" cy="18415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3028449"/>
            <a:ext cx="788446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306510"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3215861" y="4767264"/>
            <a:ext cx="2057400" cy="273844"/>
          </a:xfrm>
          <a:prstGeom prst="rect">
            <a:avLst/>
          </a:prstGeom>
        </p:spPr>
        <p:txBody>
          <a:bodyPr vert="horz" lIns="91428" tIns="45715" rIns="0" bIns="45715"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mtClean="0"/>
              <a:pPr/>
              <a:t>‹#›</a:t>
            </a:fld>
            <a:endParaRPr lang="en-IN"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366031" y="3348348"/>
            <a:ext cx="5112246" cy="341072"/>
          </a:xfrm>
        </p:spPr>
        <p:txBody>
          <a:bodyPr>
            <a:noAutofit/>
          </a:bodyPr>
          <a:lstStyle>
            <a:lvl1pPr marL="0" indent="0">
              <a:buNone/>
              <a:defRPr sz="2400" b="1">
                <a:solidFill>
                  <a:schemeClr val="tx1">
                    <a:lumMod val="75000"/>
                    <a:lumOff val="25000"/>
                  </a:schemeClr>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366031" y="3754390"/>
            <a:ext cx="5112246" cy="341072"/>
          </a:xfrm>
        </p:spPr>
        <p:txBody>
          <a:bodyPr>
            <a:noAutofit/>
          </a:bodyPr>
          <a:lstStyle>
            <a:lvl1pPr marL="0" indent="0">
              <a:buNone/>
              <a:defRPr sz="2400" b="1">
                <a:solidFill>
                  <a:schemeClr val="tx1">
                    <a:lumMod val="75000"/>
                    <a:lumOff val="25000"/>
                  </a:schemeClr>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366031" y="4367938"/>
            <a:ext cx="5112246" cy="341072"/>
          </a:xfrm>
        </p:spPr>
        <p:txBody>
          <a:bodyPr>
            <a:noAutofit/>
          </a:bodyPr>
          <a:lstStyle>
            <a:lvl1pPr marL="0" indent="0">
              <a:buNone/>
              <a:defRPr sz="1600" b="1">
                <a:solidFill>
                  <a:schemeClr val="tx1">
                    <a:lumMod val="75000"/>
                    <a:lumOff val="25000"/>
                  </a:schemeClr>
                </a:solidFill>
              </a:defRPr>
            </a:lvl1pPr>
          </a:lstStyle>
          <a:p>
            <a:pPr lvl="0"/>
            <a:r>
              <a:rPr lang="en-US" dirty="0"/>
              <a:t>Month ‘18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95349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a:xfrm>
            <a:off x="398467" y="1485900"/>
            <a:ext cx="8347065"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9/18/2023</a:t>
            </a:fld>
            <a:endParaRPr dirty="0"/>
          </a:p>
        </p:txBody>
      </p:sp>
      <p:sp>
        <p:nvSpPr>
          <p:cNvPr id="5" name="Footer Placeholder 4"/>
          <p:cNvSpPr>
            <a:spLocks noGrp="1"/>
          </p:cNvSpPr>
          <p:nvPr>
            <p:ph type="ftr" sz="quarter" idx="11"/>
          </p:nvPr>
        </p:nvSpPr>
        <p:spPr/>
        <p:txBody>
          <a:bodyPr/>
          <a:lstStyle/>
          <a:p>
            <a:r>
              <a:rPr lang="en-US" dirty="0"/>
              <a:t>Oracle Confidential – Internal</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dirty="0"/>
          </a:p>
        </p:txBody>
      </p:sp>
      <p:sp>
        <p:nvSpPr>
          <p:cNvPr id="7" name="Text Placeholder 12"/>
          <p:cNvSpPr>
            <a:spLocks noGrp="1"/>
          </p:cNvSpPr>
          <p:nvPr>
            <p:ph type="body" sz="quarter" idx="13" hasCustomPrompt="1"/>
          </p:nvPr>
        </p:nvSpPr>
        <p:spPr>
          <a:xfrm>
            <a:off x="398964" y="1030306"/>
            <a:ext cx="8346073"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Tree>
    <p:extLst>
      <p:ext uri="{BB962C8B-B14F-4D97-AF65-F5344CB8AC3E}">
        <p14:creationId xmlns:p14="http://schemas.microsoft.com/office/powerpoint/2010/main" val="378286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9"/>
            <a:ext cx="8229586" cy="646321"/>
          </a:xfrm>
        </p:spPr>
        <p:txBody>
          <a:bodyPr anchor="t" anchorCtr="0"/>
          <a:lstStyle/>
          <a:p>
            <a:r>
              <a:rPr lang="en-US" dirty="0"/>
              <a:t>Click to edit Master title style</a:t>
            </a:r>
            <a:br>
              <a:rPr lang="en-US" dirty="0"/>
            </a:br>
            <a:endParaRPr lang="en-US" dirty="0"/>
          </a:p>
        </p:txBody>
      </p:sp>
      <p:sp>
        <p:nvSpPr>
          <p:cNvPr id="6" name="Content Placeholder 5"/>
          <p:cNvSpPr>
            <a:spLocks noGrp="1"/>
          </p:cNvSpPr>
          <p:nvPr>
            <p:ph sz="quarter" idx="12"/>
          </p:nvPr>
        </p:nvSpPr>
        <p:spPr>
          <a:xfrm>
            <a:off x="804347" y="1522102"/>
            <a:ext cx="8229600" cy="306260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25">
                <a:solidFill>
                  <a:schemeClr val="accent1"/>
                </a:solidFill>
              </a:defRPr>
            </a:lvl1pPr>
            <a:lvl2pPr marL="457120" indent="0">
              <a:buFontTx/>
              <a:buNone/>
              <a:defRPr/>
            </a:lvl2pPr>
            <a:lvl3pPr marL="914240" indent="0">
              <a:buFontTx/>
              <a:buNone/>
              <a:defRPr/>
            </a:lvl3pPr>
            <a:lvl4pPr marL="1371360" indent="0">
              <a:buFontTx/>
              <a:buNone/>
              <a:defRPr/>
            </a:lvl4pPr>
            <a:lvl5pPr marL="1828480" indent="0">
              <a:buFontTx/>
              <a:buNone/>
              <a:defRPr/>
            </a:lvl5pPr>
          </a:lstStyle>
          <a:p>
            <a:pPr lvl="0"/>
            <a:r>
              <a:rPr lang="en-US"/>
              <a:t>Click to edit Master text styles</a:t>
            </a:r>
          </a:p>
        </p:txBody>
      </p:sp>
    </p:spTree>
    <p:extLst>
      <p:ext uri="{BB962C8B-B14F-4D97-AF65-F5344CB8AC3E}">
        <p14:creationId xmlns:p14="http://schemas.microsoft.com/office/powerpoint/2010/main" val="2364236343"/>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dirty="0"/>
          </a:p>
        </p:txBody>
      </p:sp>
      <p:sp>
        <p:nvSpPr>
          <p:cNvPr id="6" name="Text Placeholder 12"/>
          <p:cNvSpPr>
            <a:spLocks noGrp="1"/>
          </p:cNvSpPr>
          <p:nvPr>
            <p:ph type="body" sz="quarter" idx="13" hasCustomPrompt="1"/>
          </p:nvPr>
        </p:nvSpPr>
        <p:spPr>
          <a:xfrm>
            <a:off x="398964" y="1030306"/>
            <a:ext cx="8346072" cy="257474"/>
          </a:xfrm>
        </p:spPr>
        <p:txBody>
          <a:bodyPr>
            <a:noAutofit/>
          </a:bodyPr>
          <a:lstStyle>
            <a:lvl1pPr marL="1191" indent="0">
              <a:spcBef>
                <a:spcPts val="0"/>
              </a:spcBef>
              <a:buFontTx/>
              <a:buNone/>
              <a:defRPr sz="1800" b="1" baseline="0"/>
            </a:lvl1pPr>
            <a:lvl2pPr marL="1191" indent="0">
              <a:buFontTx/>
              <a:buNone/>
              <a:defRPr sz="1800"/>
            </a:lvl2pPr>
            <a:lvl3pPr marL="1191" indent="0">
              <a:buFontTx/>
              <a:buNone/>
              <a:defRPr sz="1800"/>
            </a:lvl3pPr>
            <a:lvl4pPr marL="1191" indent="0">
              <a:buFontTx/>
              <a:buNone/>
              <a:defRPr sz="1800"/>
            </a:lvl4pPr>
            <a:lvl5pPr marL="1191" indent="0">
              <a:buFontTx/>
              <a:buNone/>
              <a:defRPr sz="1800"/>
            </a:lvl5pPr>
            <a:lvl6pPr marL="1191" indent="0">
              <a:buFontTx/>
              <a:buNone/>
              <a:defRPr sz="1800"/>
            </a:lvl6pPr>
            <a:lvl7pPr marL="1191" indent="0">
              <a:buFontTx/>
              <a:buNone/>
              <a:defRPr sz="1800"/>
            </a:lvl7pPr>
            <a:lvl8pPr marL="1191" indent="0">
              <a:buFontTx/>
              <a:buNone/>
              <a:defRPr sz="1800"/>
            </a:lvl8pPr>
            <a:lvl9pPr marL="1191" indent="0">
              <a:buFontTx/>
              <a:buNone/>
              <a:defRPr sz="18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9/18/2023</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10035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9/18/2023</a:t>
            </a:fld>
            <a:endParaRPr dirty="0"/>
          </a:p>
        </p:txBody>
      </p:sp>
      <p:sp>
        <p:nvSpPr>
          <p:cNvPr id="4" name="Footer Placeholder 3"/>
          <p:cNvSpPr>
            <a:spLocks noGrp="1"/>
          </p:cNvSpPr>
          <p:nvPr>
            <p:ph type="ftr" sz="quarter" idx="11"/>
          </p:nvPr>
        </p:nvSpPr>
        <p:spPr/>
        <p:txBody>
          <a:bodyPr/>
          <a:lstStyle/>
          <a:p>
            <a:r>
              <a:rPr dirty="0"/>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Tree>
    <p:extLst>
      <p:ext uri="{BB962C8B-B14F-4D97-AF65-F5344CB8AC3E}">
        <p14:creationId xmlns:p14="http://schemas.microsoft.com/office/powerpoint/2010/main" val="6020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91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537410" y="4831166"/>
            <a:ext cx="400384" cy="273844"/>
          </a:xfrm>
          <a:prstGeom prst="rect">
            <a:avLst/>
          </a:prstGeom>
        </p:spPr>
        <p:txBody>
          <a:bodyPr/>
          <a:lstStyle/>
          <a:p>
            <a:pPr defTabSz="446529"/>
            <a:fld id="{E9549862-13E2-C34D-815E-8545BD36FC59}" type="slidenum">
              <a:rPr lang="en-US" smtClean="0">
                <a:solidFill>
                  <a:srgbClr val="6D7777"/>
                </a:solidFill>
              </a:rPr>
              <a:pPr defTabSz="446529"/>
              <a:t>‹#›</a:t>
            </a:fld>
            <a:endParaRPr lang="en-US" dirty="0">
              <a:solidFill>
                <a:srgbClr val="6D7777"/>
              </a:solidFill>
            </a:endParaRPr>
          </a:p>
        </p:txBody>
      </p:sp>
      <p:sp>
        <p:nvSpPr>
          <p:cNvPr id="5" name="Content Placeholder 4"/>
          <p:cNvSpPr>
            <a:spLocks noGrp="1"/>
          </p:cNvSpPr>
          <p:nvPr>
            <p:ph sz="quarter" idx="11"/>
          </p:nvPr>
        </p:nvSpPr>
        <p:spPr>
          <a:xfrm>
            <a:off x="293092" y="902317"/>
            <a:ext cx="8165110" cy="3810051"/>
          </a:xfrm>
        </p:spPr>
        <p:txBody>
          <a:bodyPr/>
          <a:lstStyle>
            <a:lvl2pPr marL="389226" indent="-155067">
              <a:buClr>
                <a:schemeClr val="tx1"/>
              </a:buClr>
              <a:buSzPct val="90000"/>
              <a:buFont typeface=".AppleSystemUIFont" charset="-120"/>
              <a:buChar char="–"/>
              <a:defRPr/>
            </a:lvl2pPr>
            <a:lvl3pPr marL="579948" indent="-169075">
              <a:buFont typeface="LucidaGrande" charset="0"/>
              <a:buChar cha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405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3230815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219283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6" name="Group 5">
            <a:extLst>
              <a:ext uri="{FF2B5EF4-FFF2-40B4-BE49-F238E27FC236}">
                <a16:creationId xmlns:a16="http://schemas.microsoft.com/office/drawing/2014/main" id="{D28D9E70-1562-49F8-A147-5EEFB8B65134}"/>
              </a:ext>
            </a:extLst>
          </p:cNvPr>
          <p:cNvGrpSpPr/>
          <p:nvPr userDrawn="1"/>
        </p:nvGrpSpPr>
        <p:grpSpPr>
          <a:xfrm>
            <a:off x="324000" y="970388"/>
            <a:ext cx="739298" cy="430887"/>
            <a:chOff x="324000" y="970388"/>
            <a:chExt cx="739298" cy="430887"/>
          </a:xfrm>
        </p:grpSpPr>
        <p:sp>
          <p:nvSpPr>
            <p:cNvPr id="8" name="Rectangle 7">
              <a:extLst>
                <a:ext uri="{FF2B5EF4-FFF2-40B4-BE49-F238E27FC236}">
                  <a16:creationId xmlns:a16="http://schemas.microsoft.com/office/drawing/2014/main" id="{1C3166A6-F41B-45A4-92DF-F0B509EE8458}"/>
                </a:ext>
              </a:extLst>
            </p:cNvPr>
            <p:cNvSpPr/>
            <p:nvPr/>
          </p:nvSpPr>
          <p:spPr>
            <a:xfrm>
              <a:off x="324000" y="1006871"/>
              <a:ext cx="122382" cy="35792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430887"/>
            </a:xfrm>
            <a:prstGeom prst="rect">
              <a:avLst/>
            </a:prstGeom>
            <a:noFill/>
          </p:spPr>
          <p:txBody>
            <a:bodyPr wrap="square" tIns="0" bIns="0" rtlCol="0">
              <a:spAutoFit/>
            </a:bodyPr>
            <a:lstStyle/>
            <a:p>
              <a:r>
                <a:rPr lang="en-US" sz="2800" dirty="0">
                  <a:solidFill>
                    <a:schemeClr val="accent1"/>
                  </a:solidFill>
                  <a:latin typeface="Impact" pitchFamily="34" charset="0"/>
                </a:rPr>
                <a:t>01</a:t>
              </a:r>
            </a:p>
          </p:txBody>
        </p:sp>
      </p:grpSp>
      <p:grpSp>
        <p:nvGrpSpPr>
          <p:cNvPr id="2" name="Group 1">
            <a:extLst>
              <a:ext uri="{FF2B5EF4-FFF2-40B4-BE49-F238E27FC236}">
                <a16:creationId xmlns:a16="http://schemas.microsoft.com/office/drawing/2014/main" id="{AB501547-F67D-4CA2-9AF2-7937FF763B79}"/>
              </a:ext>
            </a:extLst>
          </p:cNvPr>
          <p:cNvGrpSpPr/>
          <p:nvPr userDrawn="1"/>
        </p:nvGrpSpPr>
        <p:grpSpPr>
          <a:xfrm>
            <a:off x="324000" y="1451244"/>
            <a:ext cx="776242" cy="430887"/>
            <a:chOff x="324000" y="1609779"/>
            <a:chExt cx="776242" cy="430887"/>
          </a:xfrm>
        </p:grpSpPr>
        <p:sp>
          <p:nvSpPr>
            <p:cNvPr id="12" name="Rectangle 11">
              <a:extLst>
                <a:ext uri="{FF2B5EF4-FFF2-40B4-BE49-F238E27FC236}">
                  <a16:creationId xmlns:a16="http://schemas.microsoft.com/office/drawing/2014/main" id="{C8AA51CE-5F59-4296-B4EA-B308738960AB}"/>
                </a:ext>
              </a:extLst>
            </p:cNvPr>
            <p:cNvSpPr/>
            <p:nvPr/>
          </p:nvSpPr>
          <p:spPr>
            <a:xfrm>
              <a:off x="324000" y="1646262"/>
              <a:ext cx="122382" cy="35792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430887"/>
            </a:xfrm>
            <a:prstGeom prst="rect">
              <a:avLst/>
            </a:prstGeom>
            <a:noFill/>
          </p:spPr>
          <p:txBody>
            <a:bodyPr wrap="square" tIns="0" bIns="0" rtlCol="0">
              <a:spAutoFit/>
            </a:bodyPr>
            <a:lstStyle/>
            <a:p>
              <a:r>
                <a:rPr lang="en-US" sz="2800" dirty="0">
                  <a:solidFill>
                    <a:schemeClr val="accent2"/>
                  </a:solidFill>
                  <a:latin typeface="Impact" pitchFamily="34" charset="0"/>
                </a:rPr>
                <a:t>02</a:t>
              </a:r>
            </a:p>
          </p:txBody>
        </p:sp>
      </p:grpSp>
      <p:grpSp>
        <p:nvGrpSpPr>
          <p:cNvPr id="7" name="Group 6">
            <a:extLst>
              <a:ext uri="{FF2B5EF4-FFF2-40B4-BE49-F238E27FC236}">
                <a16:creationId xmlns:a16="http://schemas.microsoft.com/office/drawing/2014/main" id="{1671DD6B-C031-428A-8D94-3497B04B2499}"/>
              </a:ext>
            </a:extLst>
          </p:cNvPr>
          <p:cNvGrpSpPr/>
          <p:nvPr userDrawn="1"/>
        </p:nvGrpSpPr>
        <p:grpSpPr>
          <a:xfrm>
            <a:off x="324000" y="1932100"/>
            <a:ext cx="776242" cy="430887"/>
            <a:chOff x="324000" y="2249170"/>
            <a:chExt cx="776242" cy="430887"/>
          </a:xfrm>
        </p:grpSpPr>
        <p:sp>
          <p:nvSpPr>
            <p:cNvPr id="16" name="Rectangle 15">
              <a:extLst>
                <a:ext uri="{FF2B5EF4-FFF2-40B4-BE49-F238E27FC236}">
                  <a16:creationId xmlns:a16="http://schemas.microsoft.com/office/drawing/2014/main" id="{3C680145-B3AD-4B2A-9E40-F5094E133BFE}"/>
                </a:ext>
              </a:extLst>
            </p:cNvPr>
            <p:cNvSpPr/>
            <p:nvPr/>
          </p:nvSpPr>
          <p:spPr>
            <a:xfrm>
              <a:off x="324000" y="2285653"/>
              <a:ext cx="122382" cy="35792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430887"/>
            </a:xfrm>
            <a:prstGeom prst="rect">
              <a:avLst/>
            </a:prstGeom>
            <a:noFill/>
          </p:spPr>
          <p:txBody>
            <a:bodyPr wrap="square" tIns="0" bIns="0" rtlCol="0">
              <a:spAutoFit/>
            </a:bodyPr>
            <a:lstStyle/>
            <a:p>
              <a:r>
                <a:rPr lang="en-US" sz="2800" dirty="0">
                  <a:solidFill>
                    <a:schemeClr val="accent3"/>
                  </a:solidFill>
                  <a:latin typeface="Impact" pitchFamily="34" charset="0"/>
                </a:rPr>
                <a:t>03</a:t>
              </a:r>
            </a:p>
          </p:txBody>
        </p:sp>
      </p:grpSp>
      <p:grpSp>
        <p:nvGrpSpPr>
          <p:cNvPr id="10" name="Group 9">
            <a:extLst>
              <a:ext uri="{FF2B5EF4-FFF2-40B4-BE49-F238E27FC236}">
                <a16:creationId xmlns:a16="http://schemas.microsoft.com/office/drawing/2014/main" id="{254C8DA0-BCB7-4EDE-B218-10E2AE2BF933}"/>
              </a:ext>
            </a:extLst>
          </p:cNvPr>
          <p:cNvGrpSpPr/>
          <p:nvPr userDrawn="1"/>
        </p:nvGrpSpPr>
        <p:grpSpPr>
          <a:xfrm>
            <a:off x="324000" y="2412956"/>
            <a:ext cx="776242" cy="430887"/>
            <a:chOff x="324000" y="2888561"/>
            <a:chExt cx="776242" cy="430887"/>
          </a:xfrm>
        </p:grpSpPr>
        <p:sp>
          <p:nvSpPr>
            <p:cNvPr id="20" name="Rectangle 19">
              <a:extLst>
                <a:ext uri="{FF2B5EF4-FFF2-40B4-BE49-F238E27FC236}">
                  <a16:creationId xmlns:a16="http://schemas.microsoft.com/office/drawing/2014/main" id="{8140F5ED-12D8-43D6-B130-3C4F403121C1}"/>
                </a:ext>
              </a:extLst>
            </p:cNvPr>
            <p:cNvSpPr/>
            <p:nvPr/>
          </p:nvSpPr>
          <p:spPr>
            <a:xfrm>
              <a:off x="324000" y="2925044"/>
              <a:ext cx="122382" cy="35792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430887"/>
            </a:xfrm>
            <a:prstGeom prst="rect">
              <a:avLst/>
            </a:prstGeom>
            <a:noFill/>
          </p:spPr>
          <p:txBody>
            <a:bodyPr wrap="square" tIns="0" bIns="0" rtlCol="0">
              <a:spAutoFit/>
            </a:bodyPr>
            <a:lstStyle/>
            <a:p>
              <a:r>
                <a:rPr lang="en-US" sz="2800" dirty="0">
                  <a:solidFill>
                    <a:schemeClr val="accent4"/>
                  </a:solidFill>
                  <a:latin typeface="Impact" pitchFamily="34" charset="0"/>
                </a:rPr>
                <a:t>04</a:t>
              </a:r>
            </a:p>
          </p:txBody>
        </p:sp>
      </p:grpSp>
      <p:grpSp>
        <p:nvGrpSpPr>
          <p:cNvPr id="11" name="Group 10">
            <a:extLst>
              <a:ext uri="{FF2B5EF4-FFF2-40B4-BE49-F238E27FC236}">
                <a16:creationId xmlns:a16="http://schemas.microsoft.com/office/drawing/2014/main" id="{F8D9FB1B-DA3D-410C-A735-BDE858C0C263}"/>
              </a:ext>
            </a:extLst>
          </p:cNvPr>
          <p:cNvGrpSpPr/>
          <p:nvPr userDrawn="1"/>
        </p:nvGrpSpPr>
        <p:grpSpPr>
          <a:xfrm>
            <a:off x="324000" y="2893812"/>
            <a:ext cx="869950" cy="430887"/>
            <a:chOff x="324000" y="3527952"/>
            <a:chExt cx="869950" cy="430887"/>
          </a:xfrm>
        </p:grpSpPr>
        <p:sp>
          <p:nvSpPr>
            <p:cNvPr id="24" name="Rectangle 23">
              <a:extLst>
                <a:ext uri="{FF2B5EF4-FFF2-40B4-BE49-F238E27FC236}">
                  <a16:creationId xmlns:a16="http://schemas.microsoft.com/office/drawing/2014/main" id="{7CA7B16F-5C06-4879-B941-44B5FD928812}"/>
                </a:ext>
              </a:extLst>
            </p:cNvPr>
            <p:cNvSpPr/>
            <p:nvPr/>
          </p:nvSpPr>
          <p:spPr>
            <a:xfrm>
              <a:off x="324000" y="3564435"/>
              <a:ext cx="122382" cy="35792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430887"/>
            </a:xfrm>
            <a:prstGeom prst="rect">
              <a:avLst/>
            </a:prstGeom>
            <a:noFill/>
          </p:spPr>
          <p:txBody>
            <a:bodyPr wrap="square" tIns="0" bIns="0" rtlCol="0">
              <a:spAutoFit/>
            </a:bodyPr>
            <a:lstStyle/>
            <a:p>
              <a:r>
                <a:rPr lang="en-US" sz="2800" dirty="0">
                  <a:solidFill>
                    <a:schemeClr val="accent5"/>
                  </a:solidFill>
                  <a:latin typeface="Impact" pitchFamily="34" charset="0"/>
                </a:rPr>
                <a:t>05</a:t>
              </a:r>
            </a:p>
          </p:txBody>
        </p:sp>
      </p:grpSp>
      <p:grpSp>
        <p:nvGrpSpPr>
          <p:cNvPr id="14" name="Group 13">
            <a:extLst>
              <a:ext uri="{FF2B5EF4-FFF2-40B4-BE49-F238E27FC236}">
                <a16:creationId xmlns:a16="http://schemas.microsoft.com/office/drawing/2014/main" id="{44786EEB-CBD9-43ED-B9FC-E4C5730D03DD}"/>
              </a:ext>
            </a:extLst>
          </p:cNvPr>
          <p:cNvGrpSpPr/>
          <p:nvPr userDrawn="1"/>
        </p:nvGrpSpPr>
        <p:grpSpPr>
          <a:xfrm>
            <a:off x="324000" y="3374668"/>
            <a:ext cx="869950" cy="430887"/>
            <a:chOff x="324000" y="4167342"/>
            <a:chExt cx="869950" cy="430887"/>
          </a:xfrm>
        </p:grpSpPr>
        <p:sp>
          <p:nvSpPr>
            <p:cNvPr id="28" name="Rectangle 27">
              <a:extLst>
                <a:ext uri="{FF2B5EF4-FFF2-40B4-BE49-F238E27FC236}">
                  <a16:creationId xmlns:a16="http://schemas.microsoft.com/office/drawing/2014/main" id="{1ED37896-6292-483B-89F7-8E03C1B9ED68}"/>
                </a:ext>
              </a:extLst>
            </p:cNvPr>
            <p:cNvSpPr/>
            <p:nvPr/>
          </p:nvSpPr>
          <p:spPr>
            <a:xfrm>
              <a:off x="324000" y="4203825"/>
              <a:ext cx="122382" cy="35792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430887"/>
            </a:xfrm>
            <a:prstGeom prst="rect">
              <a:avLst/>
            </a:prstGeom>
            <a:noFill/>
          </p:spPr>
          <p:txBody>
            <a:bodyPr wrap="square" tIns="0" bIns="0" rtlCol="0">
              <a:spAutoFit/>
            </a:bodyPr>
            <a:lstStyle/>
            <a:p>
              <a:r>
                <a:rPr lang="en-US" sz="2800"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userDrawn="1">
            <p:ph type="body" sz="quarter" idx="13" hasCustomPrompt="1"/>
          </p:nvPr>
        </p:nvSpPr>
        <p:spPr>
          <a:xfrm>
            <a:off x="1229100" y="1068614"/>
            <a:ext cx="4896862" cy="234434"/>
          </a:xfrm>
        </p:spPr>
        <p:txBody>
          <a:bodyPr rIns="0" bIns="0" anchor="ctr">
            <a:normAutofit/>
          </a:bodyPr>
          <a:lstStyle>
            <a:lvl1pPr marL="0" indent="0">
              <a:buNone/>
              <a:defRPr sz="1400"/>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userDrawn="1">
            <p:ph type="body" sz="quarter" idx="14" hasCustomPrompt="1"/>
          </p:nvPr>
        </p:nvSpPr>
        <p:spPr>
          <a:xfrm>
            <a:off x="1229100" y="1549470"/>
            <a:ext cx="4896862" cy="234434"/>
          </a:xfrm>
        </p:spPr>
        <p:txBody>
          <a:bodyPr rIns="0" bIns="0" anchor="ctr">
            <a:normAutofit/>
          </a:bodyPr>
          <a:lstStyle>
            <a:lvl1pPr marL="0" indent="0">
              <a:buNone/>
              <a:defRPr sz="1400"/>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userDrawn="1">
            <p:ph type="body" sz="quarter" idx="15" hasCustomPrompt="1"/>
          </p:nvPr>
        </p:nvSpPr>
        <p:spPr>
          <a:xfrm>
            <a:off x="1229100" y="2030326"/>
            <a:ext cx="4896862" cy="234434"/>
          </a:xfrm>
        </p:spPr>
        <p:txBody>
          <a:bodyPr rIns="0" bIns="0" anchor="ctr">
            <a:normAutofit/>
          </a:bodyPr>
          <a:lstStyle>
            <a:lvl1pPr marL="0" indent="0">
              <a:buNone/>
              <a:defRPr sz="1400"/>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userDrawn="1">
            <p:ph type="body" sz="quarter" idx="16" hasCustomPrompt="1"/>
          </p:nvPr>
        </p:nvSpPr>
        <p:spPr>
          <a:xfrm>
            <a:off x="1229100" y="2511182"/>
            <a:ext cx="4896862" cy="234434"/>
          </a:xfrm>
        </p:spPr>
        <p:txBody>
          <a:bodyPr rIns="0" bIns="0" anchor="ctr">
            <a:normAutofit/>
          </a:bodyPr>
          <a:lstStyle>
            <a:lvl1pPr marL="0" indent="0">
              <a:buNone/>
              <a:defRPr sz="1400"/>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userDrawn="1">
            <p:ph type="body" sz="quarter" idx="17" hasCustomPrompt="1"/>
          </p:nvPr>
        </p:nvSpPr>
        <p:spPr>
          <a:xfrm>
            <a:off x="1229100" y="2992038"/>
            <a:ext cx="4896862" cy="234434"/>
          </a:xfrm>
        </p:spPr>
        <p:txBody>
          <a:bodyPr rIns="0" bIns="0" anchor="ctr">
            <a:normAutofit/>
          </a:bodyPr>
          <a:lstStyle>
            <a:lvl1pPr marL="0" indent="0">
              <a:buNone/>
              <a:defRPr sz="1400"/>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userDrawn="1">
            <p:ph type="body" sz="quarter" idx="18" hasCustomPrompt="1"/>
          </p:nvPr>
        </p:nvSpPr>
        <p:spPr>
          <a:xfrm>
            <a:off x="1229100" y="3472894"/>
            <a:ext cx="4896862" cy="234434"/>
          </a:xfrm>
        </p:spPr>
        <p:txBody>
          <a:bodyPr rIns="0" bIns="0" anchor="ctr">
            <a:normAutofit/>
          </a:bodyPr>
          <a:lstStyle>
            <a:lvl1pPr marL="0" indent="0">
              <a:buNone/>
              <a:defRPr sz="1400"/>
            </a:lvl1pPr>
          </a:lstStyle>
          <a:p>
            <a:pPr lvl="0"/>
            <a:r>
              <a:rPr lang="en-US" dirty="0"/>
              <a:t>SECTION DIVIDER 6</a:t>
            </a:r>
          </a:p>
        </p:txBody>
      </p:sp>
      <p:grpSp>
        <p:nvGrpSpPr>
          <p:cNvPr id="41" name="Group 40">
            <a:extLst>
              <a:ext uri="{FF2B5EF4-FFF2-40B4-BE49-F238E27FC236}">
                <a16:creationId xmlns:a16="http://schemas.microsoft.com/office/drawing/2014/main" id="{92BC9AF2-C09D-4670-8392-720809DBBEE4}"/>
              </a:ext>
            </a:extLst>
          </p:cNvPr>
          <p:cNvGrpSpPr/>
          <p:nvPr userDrawn="1"/>
        </p:nvGrpSpPr>
        <p:grpSpPr>
          <a:xfrm>
            <a:off x="324000" y="3855524"/>
            <a:ext cx="869950" cy="430887"/>
            <a:chOff x="324000" y="4167342"/>
            <a:chExt cx="869950" cy="430887"/>
          </a:xfrm>
        </p:grpSpPr>
        <p:sp>
          <p:nvSpPr>
            <p:cNvPr id="42" name="Rectangle 41">
              <a:extLst>
                <a:ext uri="{FF2B5EF4-FFF2-40B4-BE49-F238E27FC236}">
                  <a16:creationId xmlns:a16="http://schemas.microsoft.com/office/drawing/2014/main" id="{C0FE65F0-856F-45D0-8303-F4F265B6DCA1}"/>
                </a:ext>
              </a:extLst>
            </p:cNvPr>
            <p:cNvSpPr/>
            <p:nvPr/>
          </p:nvSpPr>
          <p:spPr>
            <a:xfrm>
              <a:off x="324000" y="4203825"/>
              <a:ext cx="122382" cy="357920"/>
            </a:xfrm>
            <a:prstGeom prst="rect">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43" name="TextBox 42">
              <a:extLst>
                <a:ext uri="{FF2B5EF4-FFF2-40B4-BE49-F238E27FC236}">
                  <a16:creationId xmlns:a16="http://schemas.microsoft.com/office/drawing/2014/main" id="{EF0D1744-0C40-4EF8-99F4-9EECE7CC2F93}"/>
                </a:ext>
              </a:extLst>
            </p:cNvPr>
            <p:cNvSpPr txBox="1"/>
            <p:nvPr/>
          </p:nvSpPr>
          <p:spPr>
            <a:xfrm>
              <a:off x="462934" y="4167342"/>
              <a:ext cx="731016" cy="430887"/>
            </a:xfrm>
            <a:prstGeom prst="rect">
              <a:avLst/>
            </a:prstGeom>
            <a:noFill/>
          </p:spPr>
          <p:txBody>
            <a:bodyPr wrap="square" tIns="0" bIns="0" rtlCol="0">
              <a:spAutoFit/>
            </a:bodyPr>
            <a:lstStyle/>
            <a:p>
              <a:r>
                <a:rPr lang="en-US" sz="2800" dirty="0">
                  <a:solidFill>
                    <a:schemeClr val="bg2">
                      <a:lumMod val="75000"/>
                    </a:schemeClr>
                  </a:solidFill>
                  <a:latin typeface="Impact" pitchFamily="34" charset="0"/>
                </a:rPr>
                <a:t>07</a:t>
              </a:r>
            </a:p>
          </p:txBody>
        </p:sp>
      </p:grpSp>
      <p:grpSp>
        <p:nvGrpSpPr>
          <p:cNvPr id="44" name="Group 43">
            <a:extLst>
              <a:ext uri="{FF2B5EF4-FFF2-40B4-BE49-F238E27FC236}">
                <a16:creationId xmlns:a16="http://schemas.microsoft.com/office/drawing/2014/main" id="{D9174E84-DE03-4FE6-88D8-7BE7A0960824}"/>
              </a:ext>
            </a:extLst>
          </p:cNvPr>
          <p:cNvGrpSpPr/>
          <p:nvPr userDrawn="1"/>
        </p:nvGrpSpPr>
        <p:grpSpPr>
          <a:xfrm>
            <a:off x="324000" y="4336377"/>
            <a:ext cx="869950" cy="430887"/>
            <a:chOff x="324000" y="4167342"/>
            <a:chExt cx="869950" cy="430887"/>
          </a:xfrm>
        </p:grpSpPr>
        <p:sp>
          <p:nvSpPr>
            <p:cNvPr id="45" name="Rectangle 44">
              <a:extLst>
                <a:ext uri="{FF2B5EF4-FFF2-40B4-BE49-F238E27FC236}">
                  <a16:creationId xmlns:a16="http://schemas.microsoft.com/office/drawing/2014/main" id="{8BA78318-A76C-4B10-80F7-7F65560141DB}"/>
                </a:ext>
              </a:extLst>
            </p:cNvPr>
            <p:cNvSpPr/>
            <p:nvPr/>
          </p:nvSpPr>
          <p:spPr>
            <a:xfrm>
              <a:off x="324000" y="4203825"/>
              <a:ext cx="122382" cy="357920"/>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en-US" sz="1200" b="1" dirty="0"/>
            </a:p>
          </p:txBody>
        </p:sp>
        <p:sp>
          <p:nvSpPr>
            <p:cNvPr id="46" name="TextBox 45">
              <a:extLst>
                <a:ext uri="{FF2B5EF4-FFF2-40B4-BE49-F238E27FC236}">
                  <a16:creationId xmlns:a16="http://schemas.microsoft.com/office/drawing/2014/main" id="{966C9395-1974-4551-9758-F16C0E73241B}"/>
                </a:ext>
              </a:extLst>
            </p:cNvPr>
            <p:cNvSpPr txBox="1"/>
            <p:nvPr/>
          </p:nvSpPr>
          <p:spPr>
            <a:xfrm>
              <a:off x="462934" y="4167342"/>
              <a:ext cx="731016" cy="430887"/>
            </a:xfrm>
            <a:prstGeom prst="rect">
              <a:avLst/>
            </a:prstGeom>
            <a:noFill/>
          </p:spPr>
          <p:txBody>
            <a:bodyPr wrap="square" tIns="0" bIns="0" rtlCol="0">
              <a:spAutoFit/>
            </a:bodyPr>
            <a:lstStyle/>
            <a:p>
              <a:r>
                <a:rPr lang="en-US" sz="2800" dirty="0">
                  <a:solidFill>
                    <a:schemeClr val="bg1">
                      <a:lumMod val="75000"/>
                    </a:schemeClr>
                  </a:solidFill>
                  <a:latin typeface="Impact" pitchFamily="34" charset="0"/>
                </a:rPr>
                <a:t>08</a:t>
              </a:r>
            </a:p>
          </p:txBody>
        </p:sp>
      </p:grpSp>
      <p:sp>
        <p:nvSpPr>
          <p:cNvPr id="47" name="Text Placeholder 2">
            <a:extLst>
              <a:ext uri="{FF2B5EF4-FFF2-40B4-BE49-F238E27FC236}">
                <a16:creationId xmlns:a16="http://schemas.microsoft.com/office/drawing/2014/main" id="{F577B927-6327-4C59-BA2D-960782A240C9}"/>
              </a:ext>
            </a:extLst>
          </p:cNvPr>
          <p:cNvSpPr>
            <a:spLocks noGrp="1"/>
          </p:cNvSpPr>
          <p:nvPr>
            <p:ph type="body" sz="quarter" idx="19" hasCustomPrompt="1"/>
          </p:nvPr>
        </p:nvSpPr>
        <p:spPr>
          <a:xfrm>
            <a:off x="1229100" y="3953750"/>
            <a:ext cx="4896862" cy="234434"/>
          </a:xfrm>
        </p:spPr>
        <p:txBody>
          <a:bodyPr rIns="0" bIns="0" anchor="ctr">
            <a:normAutofit/>
          </a:bodyPr>
          <a:lstStyle>
            <a:lvl1pPr marL="0" indent="0">
              <a:buNone/>
              <a:defRPr sz="1400"/>
            </a:lvl1pPr>
          </a:lstStyle>
          <a:p>
            <a:pPr lvl="0"/>
            <a:r>
              <a:rPr lang="en-US" dirty="0"/>
              <a:t>SECTION DIVIDER 7</a:t>
            </a:r>
          </a:p>
        </p:txBody>
      </p:sp>
      <p:sp>
        <p:nvSpPr>
          <p:cNvPr id="48" name="Text Placeholder 2">
            <a:extLst>
              <a:ext uri="{FF2B5EF4-FFF2-40B4-BE49-F238E27FC236}">
                <a16:creationId xmlns:a16="http://schemas.microsoft.com/office/drawing/2014/main" id="{D084E7BA-FA53-4CEE-BE49-07390CD9DB2C}"/>
              </a:ext>
            </a:extLst>
          </p:cNvPr>
          <p:cNvSpPr>
            <a:spLocks noGrp="1"/>
          </p:cNvSpPr>
          <p:nvPr>
            <p:ph type="body" sz="quarter" idx="20" hasCustomPrompt="1"/>
          </p:nvPr>
        </p:nvSpPr>
        <p:spPr>
          <a:xfrm>
            <a:off x="1229100" y="4434603"/>
            <a:ext cx="4896862" cy="234434"/>
          </a:xfrm>
        </p:spPr>
        <p:txBody>
          <a:bodyPr rIns="0" bIns="0" anchor="ctr">
            <a:normAutofit/>
          </a:bodyPr>
          <a:lstStyle>
            <a:lvl1pPr marL="0" indent="0">
              <a:buNone/>
              <a:defRPr sz="1400"/>
            </a:lvl1pPr>
          </a:lstStyle>
          <a:p>
            <a:pPr lvl="0"/>
            <a:r>
              <a:rPr lang="en-US" dirty="0"/>
              <a:t>SECTION DIVIDER 8</a:t>
            </a:r>
          </a:p>
        </p:txBody>
      </p:sp>
    </p:spTree>
    <p:extLst>
      <p:ext uri="{BB962C8B-B14F-4D97-AF65-F5344CB8AC3E}">
        <p14:creationId xmlns:p14="http://schemas.microsoft.com/office/powerpoint/2010/main" val="208266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3993851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3929922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4019595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3417523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47480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29066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2820187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409629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2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3587987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82900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1026161"/>
            <a:ext cx="8412163" cy="365855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8618" y="649606"/>
            <a:ext cx="8782503" cy="3525838"/>
          </a:xfrm>
          <a:prstGeom prst="rect">
            <a:avLst/>
          </a:prstGeom>
        </p:spPr>
        <p:txBody>
          <a:bodyPr/>
          <a:lstStyle>
            <a:lvl1pPr>
              <a:defRPr sz="1176">
                <a:latin typeface="Arial" panose="020B0604020202020204" pitchFamily="34" charset="0"/>
                <a:cs typeface="Arial" panose="020B0604020202020204" pitchFamily="34" charset="0"/>
              </a:defRPr>
            </a:lvl1pPr>
            <a:lvl2pPr marL="504256" indent="-168085">
              <a:buFont typeface="Wingdings" panose="05000000000000000000" pitchFamily="2" charset="2"/>
              <a:buChar char="§"/>
              <a:defRPr sz="1176">
                <a:latin typeface="Arial" panose="020B0604020202020204" pitchFamily="34" charset="0"/>
                <a:cs typeface="Arial" panose="020B0604020202020204" pitchFamily="34" charset="0"/>
              </a:defRPr>
            </a:lvl2pPr>
            <a:lvl3pPr marL="840427" indent="-168085">
              <a:buFont typeface="Courier New" panose="02070309020205020404" pitchFamily="49" charset="0"/>
              <a:buChar char="o"/>
              <a:defRPr sz="1176">
                <a:latin typeface="Arial" panose="020B0604020202020204" pitchFamily="34" charset="0"/>
                <a:cs typeface="Arial" panose="020B0604020202020204" pitchFamily="34" charset="0"/>
              </a:defRPr>
            </a:lvl3pPr>
            <a:lvl4pPr>
              <a:defRPr sz="1176">
                <a:latin typeface="Arial" panose="020B0604020202020204" pitchFamily="34" charset="0"/>
                <a:cs typeface="Arial" panose="020B0604020202020204" pitchFamily="34" charset="0"/>
              </a:defRPr>
            </a:lvl4pPr>
            <a:lvl5pPr>
              <a:defRPr sz="1176">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6" name="Text Placeholder 5"/>
          <p:cNvSpPr>
            <a:spLocks noGrp="1"/>
          </p:cNvSpPr>
          <p:nvPr>
            <p:ph type="body" sz="quarter" idx="14" hasCustomPrompt="1"/>
          </p:nvPr>
        </p:nvSpPr>
        <p:spPr>
          <a:xfrm>
            <a:off x="101008" y="8710"/>
            <a:ext cx="7240587" cy="531768"/>
          </a:xfrm>
          <a:prstGeom prst="rect">
            <a:avLst/>
          </a:prstGeom>
        </p:spPr>
        <p:txBody>
          <a:bodyPr anchor="ctr"/>
          <a:lstStyle>
            <a:lvl1pPr marL="0" indent="0">
              <a:buNone/>
              <a:defRPr b="1">
                <a:latin typeface="Arial Narrow" panose="020B0606020202030204" pitchFamily="34" charset="0"/>
              </a:defRPr>
            </a:lvl1pPr>
          </a:lstStyle>
          <a:p>
            <a:pPr lvl="0"/>
            <a:r>
              <a:rPr lang="en-US" dirty="0"/>
              <a:t>HEADING</a:t>
            </a:r>
            <a:endParaRPr lang="en-IN" dirty="0"/>
          </a:p>
        </p:txBody>
      </p:sp>
    </p:spTree>
    <p:extLst>
      <p:ext uri="{BB962C8B-B14F-4D97-AF65-F5344CB8AC3E}">
        <p14:creationId xmlns:p14="http://schemas.microsoft.com/office/powerpoint/2010/main" val="264172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1026478"/>
            <a:ext cx="4103688"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35513" y="1026478"/>
            <a:ext cx="4084637" cy="3669347"/>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36720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67201"/>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335270" y="1434527"/>
            <a:ext cx="1112882" cy="44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5CFE044-BA97-42C4-9069-A63FF4388E19}"/>
              </a:ext>
            </a:extLst>
          </p:cNvPr>
          <p:cNvSpPr/>
          <p:nvPr userDrawn="1"/>
        </p:nvSpPr>
        <p:spPr>
          <a:xfrm>
            <a:off x="1810030" y="1434527"/>
            <a:ext cx="1112882" cy="442655"/>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C51BB78-6515-40CB-83F1-5E6A75ACED06}"/>
              </a:ext>
            </a:extLst>
          </p:cNvPr>
          <p:cNvSpPr/>
          <p:nvPr userDrawn="1"/>
        </p:nvSpPr>
        <p:spPr>
          <a:xfrm>
            <a:off x="3284790" y="1434527"/>
            <a:ext cx="1112882" cy="442655"/>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9B1B22CD-BDE0-4F9E-8DBD-474744ADF3E8}"/>
              </a:ext>
            </a:extLst>
          </p:cNvPr>
          <p:cNvSpPr/>
          <p:nvPr userDrawn="1"/>
        </p:nvSpPr>
        <p:spPr>
          <a:xfrm>
            <a:off x="4759550" y="1434527"/>
            <a:ext cx="1112882" cy="442655"/>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98742DC-982D-4662-9434-A248A25BD175}"/>
              </a:ext>
            </a:extLst>
          </p:cNvPr>
          <p:cNvSpPr/>
          <p:nvPr userDrawn="1"/>
        </p:nvSpPr>
        <p:spPr>
          <a:xfrm>
            <a:off x="6234310" y="1434527"/>
            <a:ext cx="1112882" cy="442655"/>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D898B4F-2DAB-49EA-AF24-A869636DFC83}"/>
              </a:ext>
            </a:extLst>
          </p:cNvPr>
          <p:cNvSpPr/>
          <p:nvPr userDrawn="1"/>
        </p:nvSpPr>
        <p:spPr>
          <a:xfrm>
            <a:off x="7709070" y="1434527"/>
            <a:ext cx="1112882" cy="442655"/>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142</a:t>
            </a:r>
          </a:p>
          <a:p>
            <a:r>
              <a:rPr lang="en-IN" sz="1200" dirty="0">
                <a:solidFill>
                  <a:srgbClr val="595959"/>
                </a:solidFill>
              </a:rPr>
              <a:t>G: 180</a:t>
            </a:r>
          </a:p>
          <a:p>
            <a:r>
              <a:rPr lang="en-IN" sz="12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230</a:t>
            </a:r>
          </a:p>
          <a:p>
            <a:r>
              <a:rPr lang="en-IN" sz="1200" dirty="0">
                <a:solidFill>
                  <a:srgbClr val="595959"/>
                </a:solidFill>
              </a:rPr>
              <a:t>G: 185</a:t>
            </a:r>
          </a:p>
          <a:p>
            <a:r>
              <a:rPr lang="en-IN" sz="12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252</a:t>
            </a:r>
          </a:p>
          <a:p>
            <a:r>
              <a:rPr lang="en-IN" sz="1200" dirty="0">
                <a:solidFill>
                  <a:srgbClr val="595959"/>
                </a:solidFill>
              </a:rPr>
              <a:t>G: 213</a:t>
            </a:r>
          </a:p>
          <a:p>
            <a:r>
              <a:rPr lang="en-IN" sz="12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335270" y="3301792"/>
            <a:ext cx="1112882" cy="442655"/>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89</a:t>
            </a:r>
          </a:p>
          <a:p>
            <a:r>
              <a:rPr lang="en-IN" sz="1200" dirty="0">
                <a:solidFill>
                  <a:srgbClr val="595959"/>
                </a:solidFill>
              </a:rPr>
              <a:t>G: 89</a:t>
            </a:r>
          </a:p>
          <a:p>
            <a:r>
              <a:rPr lang="en-IN" sz="12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6" name="Picture 15" descr="A picture containing building, floor, indoor, fence&#10;&#10;Description generated with very high confidence">
            <a:extLst>
              <a:ext uri="{FF2B5EF4-FFF2-40B4-BE49-F238E27FC236}">
                <a16:creationId xmlns:a16="http://schemas.microsoft.com/office/drawing/2014/main" id="{6E19E562-768A-4B4E-AADF-2097EE9CDF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60" t="906" r="6360" b="906"/>
          <a:stretch/>
        </p:blipFill>
        <p:spPr>
          <a:xfrm>
            <a:off x="0" y="-1"/>
            <a:ext cx="9143999" cy="5143501"/>
          </a:xfrm>
          <a:prstGeom prst="rect">
            <a:avLst/>
          </a:prstGeom>
        </p:spPr>
      </p:pic>
      <p:sp>
        <p:nvSpPr>
          <p:cNvPr id="29" name="Rectangle 28">
            <a:extLst>
              <a:ext uri="{FF2B5EF4-FFF2-40B4-BE49-F238E27FC236}">
                <a16:creationId xmlns:a16="http://schemas.microsoft.com/office/drawing/2014/main" id="{7AD35131-7371-4CF0-B282-66D9EF64198D}"/>
              </a:ext>
            </a:extLst>
          </p:cNvPr>
          <p:cNvSpPr/>
          <p:nvPr userDrawn="1"/>
        </p:nvSpPr>
        <p:spPr>
          <a:xfrm>
            <a:off x="0" y="0"/>
            <a:ext cx="9144001" cy="5143500"/>
          </a:xfrm>
          <a:prstGeom prst="rect">
            <a:avLst/>
          </a:prstGeom>
          <a:solidFill>
            <a:schemeClr val="tx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3314539"/>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2787780"/>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2868557"/>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3472615"/>
            <a:ext cx="5450400" cy="524111"/>
          </a:xfrm>
        </p:spPr>
        <p:txBody>
          <a:bodyPr anchor="ctr">
            <a:normAutofit/>
          </a:bodyPr>
          <a:lstStyle>
            <a:lvl1pPr marL="0" indent="0">
              <a:buNone/>
              <a:defRPr sz="2400" b="1">
                <a:solidFill>
                  <a:schemeClr val="tx2">
                    <a:lumMod val="50000"/>
                  </a:schemeClr>
                </a:solidFill>
              </a:defRPr>
            </a:lvl1pPr>
          </a:lstStyle>
          <a:p>
            <a:pPr lvl="0"/>
            <a:r>
              <a:rPr lang="en-US" dirty="0"/>
              <a:t>SECTION DIVIDER</a:t>
            </a:r>
          </a:p>
        </p:txBody>
      </p:sp>
    </p:spTree>
    <p:extLst>
      <p:ext uri="{BB962C8B-B14F-4D97-AF65-F5344CB8AC3E}">
        <p14:creationId xmlns:p14="http://schemas.microsoft.com/office/powerpoint/2010/main" val="115048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32" cstate="screen">
            <a:extLst>
              <a:ext uri="{28A0092B-C50C-407E-A947-70E740481C1C}">
                <a14:useLocalDpi xmlns:a14="http://schemas.microsoft.com/office/drawing/2010/main"/>
              </a:ext>
            </a:extLst>
          </a:blip>
          <a:srcRect/>
          <a:stretch>
            <a:fillRect/>
          </a:stretch>
        </p:blipFill>
        <p:spPr bwMode="auto">
          <a:xfrm>
            <a:off x="7760303"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2400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702" r:id="rId2"/>
    <p:sldLayoutId id="2147483664" r:id="rId3"/>
    <p:sldLayoutId id="2147483666" r:id="rId4"/>
    <p:sldLayoutId id="2147483667" r:id="rId5"/>
    <p:sldLayoutId id="2147483668" r:id="rId6"/>
    <p:sldLayoutId id="2147483669" r:id="rId7"/>
    <p:sldLayoutId id="2147483660" r:id="rId8"/>
    <p:sldLayoutId id="2147483671" r:id="rId9"/>
    <p:sldLayoutId id="2147483700" r:id="rId10"/>
    <p:sldLayoutId id="2147483703" r:id="rId11"/>
    <p:sldLayoutId id="2147483704" r:id="rId12"/>
    <p:sldLayoutId id="2147483705" r:id="rId13"/>
    <p:sldLayoutId id="2147483706" r:id="rId14"/>
    <p:sldLayoutId id="2147483707"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2.jpeg"/><Relationship Id="rId13" Type="http://schemas.microsoft.com/office/2007/relationships/hdphoto" Target="../media/hdphoto1.wdp"/><Relationship Id="rId18" Type="http://schemas.openxmlformats.org/officeDocument/2006/relationships/image" Target="../media/image60.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59.png"/><Relationship Id="rId2" Type="http://schemas.openxmlformats.org/officeDocument/2006/relationships/image" Target="../media/image46.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png"/><Relationship Id="rId5" Type="http://schemas.openxmlformats.org/officeDocument/2006/relationships/image" Target="../media/image49.wmf"/><Relationship Id="rId15" Type="http://schemas.microsoft.com/office/2007/relationships/hdphoto" Target="../media/hdphoto2.wdp"/><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wmf"/><Relationship Id="rId1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emf"/><Relationship Id="rId4" Type="http://schemas.openxmlformats.org/officeDocument/2006/relationships/image" Target="../media/image63.emf"/></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image" Target="../media/image62.emf"/><Relationship Id="rId7" Type="http://schemas.openxmlformats.org/officeDocument/2006/relationships/image" Target="../media/image63.emf"/><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 Id="rId9" Type="http://schemas.openxmlformats.org/officeDocument/2006/relationships/image" Target="../media/image65.jpeg"/></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png"/><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gif"/><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eg"/><Relationship Id="rId27" Type="http://schemas.openxmlformats.org/officeDocument/2006/relationships/image" Target="../media/image3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EB378D-7532-4115-BE2E-788E557A3ABE}"/>
              </a:ext>
            </a:extLst>
          </p:cNvPr>
          <p:cNvSpPr>
            <a:spLocks noGrp="1"/>
          </p:cNvSpPr>
          <p:nvPr>
            <p:ph type="body" sz="quarter" idx="13"/>
          </p:nvPr>
        </p:nvSpPr>
        <p:spPr/>
        <p:txBody>
          <a:bodyPr/>
          <a:lstStyle/>
          <a:p>
            <a:r>
              <a:rPr lang="en-IN" dirty="0"/>
              <a:t>SOLUTION PRESENTATION</a:t>
            </a:r>
          </a:p>
        </p:txBody>
      </p:sp>
      <p:sp>
        <p:nvSpPr>
          <p:cNvPr id="6" name="Text Placeholder 5">
            <a:extLst>
              <a:ext uri="{FF2B5EF4-FFF2-40B4-BE49-F238E27FC236}">
                <a16:creationId xmlns:a16="http://schemas.microsoft.com/office/drawing/2014/main" id="{B473780B-CE97-41DC-A63D-1D3F2D610060}"/>
              </a:ext>
            </a:extLst>
          </p:cNvPr>
          <p:cNvSpPr>
            <a:spLocks noGrp="1"/>
          </p:cNvSpPr>
          <p:nvPr>
            <p:ph type="body" sz="quarter" idx="14"/>
          </p:nvPr>
        </p:nvSpPr>
        <p:spPr/>
        <p:txBody>
          <a:bodyPr/>
          <a:lstStyle/>
          <a:p>
            <a:r>
              <a:rPr lang="en-IN" sz="2000" dirty="0">
                <a:solidFill>
                  <a:srgbClr val="595959"/>
                </a:solidFill>
              </a:rPr>
              <a:t>Infibeam Datacenter , Ahmedabad</a:t>
            </a:r>
          </a:p>
        </p:txBody>
      </p:sp>
      <p:sp>
        <p:nvSpPr>
          <p:cNvPr id="7" name="Text Placeholder 6">
            <a:extLst>
              <a:ext uri="{FF2B5EF4-FFF2-40B4-BE49-F238E27FC236}">
                <a16:creationId xmlns:a16="http://schemas.microsoft.com/office/drawing/2014/main" id="{168C6BC0-21AB-481C-A79F-FB8DE0DB2379}"/>
              </a:ext>
            </a:extLst>
          </p:cNvPr>
          <p:cNvSpPr>
            <a:spLocks noGrp="1"/>
          </p:cNvSpPr>
          <p:nvPr>
            <p:ph type="body" sz="quarter" idx="15"/>
          </p:nvPr>
        </p:nvSpPr>
        <p:spPr/>
        <p:txBody>
          <a:bodyPr/>
          <a:lstStyle/>
          <a:p>
            <a:r>
              <a:rPr lang="en-IN" dirty="0"/>
              <a:t>17th Oct, 2018</a:t>
            </a:r>
          </a:p>
        </p:txBody>
      </p:sp>
      <p:pic>
        <p:nvPicPr>
          <p:cNvPr id="1026" name="Picture 2" descr="Image result for infibeam logo png">
            <a:extLst>
              <a:ext uri="{FF2B5EF4-FFF2-40B4-BE49-F238E27FC236}">
                <a16:creationId xmlns:a16="http://schemas.microsoft.com/office/drawing/2014/main" id="{5D7DCB1D-DF79-4A52-A71B-3AA8A63186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100" y="3599986"/>
            <a:ext cx="2375614" cy="72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334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SDDC </a:t>
            </a:r>
            <a:r>
              <a:rPr lang="mr-IN" dirty="0"/>
              <a:t>–</a:t>
            </a:r>
            <a:r>
              <a:rPr lang="en-US" dirty="0"/>
              <a:t> Infrastructure Selection Criteria</a:t>
            </a:r>
          </a:p>
        </p:txBody>
      </p:sp>
      <p:sp>
        <p:nvSpPr>
          <p:cNvPr id="5" name="Content Placeholder 4"/>
          <p:cNvSpPr>
            <a:spLocks noGrp="1"/>
          </p:cNvSpPr>
          <p:nvPr>
            <p:ph sz="half" idx="4294967295"/>
          </p:nvPr>
        </p:nvSpPr>
        <p:spPr>
          <a:xfrm>
            <a:off x="324000" y="1035050"/>
            <a:ext cx="4103538" cy="3759200"/>
          </a:xfrm>
        </p:spPr>
        <p:txBody>
          <a:bodyPr>
            <a:noAutofit/>
          </a:bodyPr>
          <a:lstStyle/>
          <a:p>
            <a:pPr marL="368863" indent="-336179">
              <a:lnSpc>
                <a:spcPct val="100000"/>
              </a:lnSpc>
              <a:spcBef>
                <a:spcPts val="882"/>
              </a:spcBef>
              <a:buFont typeface="+mj-lt"/>
              <a:buAutoNum type="arabicPeriod"/>
            </a:pPr>
            <a:r>
              <a:rPr lang="en-US" sz="1400" b="1" dirty="0">
                <a:latin typeface="+mj-lt"/>
              </a:rPr>
              <a:t>Hypervisor</a:t>
            </a:r>
            <a:r>
              <a:rPr lang="en-US" sz="1400" dirty="0">
                <a:latin typeface="+mj-lt"/>
              </a:rPr>
              <a:t> </a:t>
            </a:r>
            <a:r>
              <a:rPr lang="mr-IN" sz="1400" dirty="0">
                <a:latin typeface="+mj-lt"/>
              </a:rPr>
              <a:t>–</a:t>
            </a:r>
            <a:r>
              <a:rPr lang="en-US" sz="1400" dirty="0">
                <a:latin typeface="+mj-lt"/>
              </a:rPr>
              <a:t> Industry Leading, Interoperable with SDN and CMP</a:t>
            </a:r>
          </a:p>
          <a:p>
            <a:pPr marL="368863" indent="-336179">
              <a:lnSpc>
                <a:spcPct val="100000"/>
              </a:lnSpc>
              <a:spcBef>
                <a:spcPts val="882"/>
              </a:spcBef>
              <a:buFont typeface="+mj-lt"/>
              <a:buAutoNum type="arabicPeriod"/>
            </a:pPr>
            <a:r>
              <a:rPr lang="en-US" sz="1400" b="1" dirty="0">
                <a:latin typeface="+mj-lt"/>
              </a:rPr>
              <a:t>SDN</a:t>
            </a:r>
            <a:r>
              <a:rPr lang="en-US" sz="1400" dirty="0">
                <a:latin typeface="+mj-lt"/>
              </a:rPr>
              <a:t> </a:t>
            </a:r>
            <a:r>
              <a:rPr lang="mr-IN" sz="1400" dirty="0">
                <a:latin typeface="+mj-lt"/>
              </a:rPr>
              <a:t>–</a:t>
            </a:r>
            <a:r>
              <a:rPr lang="en-US" sz="1400" dirty="0">
                <a:latin typeface="+mj-lt"/>
              </a:rPr>
              <a:t> Multi Hypervisor Ready, Service Chaining Capabilities with L4-L7 Vendor Solutions, tight integration with Overlay</a:t>
            </a:r>
          </a:p>
          <a:p>
            <a:pPr marL="368863" indent="-336179">
              <a:lnSpc>
                <a:spcPct val="100000"/>
              </a:lnSpc>
              <a:spcBef>
                <a:spcPts val="882"/>
              </a:spcBef>
              <a:buFont typeface="+mj-lt"/>
              <a:buAutoNum type="arabicPeriod"/>
            </a:pPr>
            <a:r>
              <a:rPr lang="en-US" sz="1400" b="1" dirty="0">
                <a:latin typeface="+mj-lt"/>
              </a:rPr>
              <a:t>Consistent Networking</a:t>
            </a:r>
            <a:r>
              <a:rPr lang="en-US" sz="1400" dirty="0">
                <a:latin typeface="+mj-lt"/>
              </a:rPr>
              <a:t> </a:t>
            </a:r>
            <a:r>
              <a:rPr lang="mr-IN" sz="1400" dirty="0">
                <a:latin typeface="+mj-lt"/>
              </a:rPr>
              <a:t>–</a:t>
            </a:r>
            <a:r>
              <a:rPr lang="en-US" sz="1400" dirty="0">
                <a:latin typeface="+mj-lt"/>
              </a:rPr>
              <a:t> for both East-West as well as North-South traffic and extendable to Bare Metal across all Layers</a:t>
            </a:r>
          </a:p>
          <a:p>
            <a:pPr marL="368863" indent="-336179">
              <a:lnSpc>
                <a:spcPct val="100000"/>
              </a:lnSpc>
              <a:spcBef>
                <a:spcPts val="882"/>
              </a:spcBef>
              <a:buFont typeface="+mj-lt"/>
              <a:buAutoNum type="arabicPeriod"/>
            </a:pPr>
            <a:r>
              <a:rPr lang="en-US" sz="1400" b="1" dirty="0">
                <a:latin typeface="+mj-lt"/>
              </a:rPr>
              <a:t>Rich Telemetry</a:t>
            </a:r>
            <a:r>
              <a:rPr lang="en-US" sz="1400" dirty="0">
                <a:latin typeface="+mj-lt"/>
              </a:rPr>
              <a:t> </a:t>
            </a:r>
            <a:r>
              <a:rPr lang="mr-IN" sz="1400" dirty="0">
                <a:latin typeface="+mj-lt"/>
              </a:rPr>
              <a:t>–</a:t>
            </a:r>
            <a:r>
              <a:rPr lang="en-US" sz="1400" dirty="0">
                <a:latin typeface="+mj-lt"/>
              </a:rPr>
              <a:t> Complete Visibility of traffic to VM with an integrated underlay </a:t>
            </a:r>
          </a:p>
          <a:p>
            <a:pPr marL="368863" indent="-336179">
              <a:lnSpc>
                <a:spcPct val="100000"/>
              </a:lnSpc>
              <a:spcBef>
                <a:spcPts val="882"/>
              </a:spcBef>
              <a:buFont typeface="+mj-lt"/>
              <a:buAutoNum type="arabicPeriod"/>
            </a:pPr>
            <a:r>
              <a:rPr lang="en-US" sz="1400" b="1" dirty="0">
                <a:latin typeface="+mj-lt"/>
              </a:rPr>
              <a:t>Support for PNF and VNF</a:t>
            </a:r>
            <a:endParaRPr lang="en-US" sz="1400" dirty="0">
              <a:latin typeface="+mj-lt"/>
            </a:endParaRPr>
          </a:p>
          <a:p>
            <a:pPr marL="368863" indent="-336179">
              <a:lnSpc>
                <a:spcPct val="100000"/>
              </a:lnSpc>
              <a:spcBef>
                <a:spcPts val="882"/>
              </a:spcBef>
              <a:buFont typeface="+mj-lt"/>
              <a:buAutoNum type="arabicPeriod"/>
            </a:pPr>
            <a:r>
              <a:rPr lang="en-US" sz="1400" b="1" dirty="0">
                <a:latin typeface="+mj-lt"/>
              </a:rPr>
              <a:t>Micro Segmentation</a:t>
            </a:r>
            <a:r>
              <a:rPr lang="en-US" sz="1400" dirty="0">
                <a:latin typeface="+mj-lt"/>
              </a:rPr>
              <a:t> </a:t>
            </a:r>
            <a:r>
              <a:rPr lang="mr-IN" sz="1400" dirty="0">
                <a:latin typeface="+mj-lt"/>
              </a:rPr>
              <a:t>–</a:t>
            </a:r>
            <a:r>
              <a:rPr lang="en-US" sz="1400" dirty="0">
                <a:latin typeface="+mj-lt"/>
              </a:rPr>
              <a:t> that stays with the VMs as they migrate across Clusters/PODs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6597" r="18183"/>
          <a:stretch/>
        </p:blipFill>
        <p:spPr>
          <a:xfrm>
            <a:off x="4299803" y="704312"/>
            <a:ext cx="4828596" cy="4089204"/>
          </a:xfrm>
          <a:prstGeom prst="rect">
            <a:avLst/>
          </a:prstGeom>
        </p:spPr>
      </p:pic>
      <p:sp>
        <p:nvSpPr>
          <p:cNvPr id="7" name="Slide Number Placeholder 2">
            <a:extLst>
              <a:ext uri="{FF2B5EF4-FFF2-40B4-BE49-F238E27FC236}">
                <a16:creationId xmlns:a16="http://schemas.microsoft.com/office/drawing/2014/main" id="{2BABDA2C-D80F-46C6-9F27-A0276301CCC2}"/>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10</a:t>
            </a:fld>
            <a:endParaRPr lang="en-US" dirty="0">
              <a:solidFill>
                <a:srgbClr val="6D7777"/>
              </a:solidFill>
            </a:endParaRPr>
          </a:p>
        </p:txBody>
      </p:sp>
    </p:spTree>
    <p:extLst>
      <p:ext uri="{BB962C8B-B14F-4D97-AF65-F5344CB8AC3E}">
        <p14:creationId xmlns:p14="http://schemas.microsoft.com/office/powerpoint/2010/main" val="355491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Cloud Management Platform for </a:t>
            </a:r>
            <a:r>
              <a:rPr lang="en-US" dirty="0" err="1"/>
              <a:t>Infibeam</a:t>
            </a:r>
            <a:endParaRPr lang="en-US" dirty="0"/>
          </a:p>
        </p:txBody>
      </p:sp>
      <p:grpSp>
        <p:nvGrpSpPr>
          <p:cNvPr id="5" name="Group 4"/>
          <p:cNvGrpSpPr/>
          <p:nvPr/>
        </p:nvGrpSpPr>
        <p:grpSpPr>
          <a:xfrm>
            <a:off x="324000" y="1023938"/>
            <a:ext cx="8496150" cy="3671887"/>
            <a:chOff x="420843" y="990599"/>
            <a:chExt cx="11228875" cy="5687289"/>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61" y="5363688"/>
              <a:ext cx="7302975" cy="12532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61" y="3969493"/>
              <a:ext cx="7302975" cy="1338689"/>
            </a:xfrm>
            <a:prstGeom prst="rect">
              <a:avLst/>
            </a:prstGeom>
            <a:no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61" y="2732670"/>
              <a:ext cx="8072009" cy="1145006"/>
            </a:xfrm>
            <a:prstGeom prst="rect">
              <a:avLst/>
            </a:prstGeom>
            <a:noFill/>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843" y="1007061"/>
              <a:ext cx="8296490" cy="1577257"/>
            </a:xfrm>
            <a:prstGeom prst="rect">
              <a:avLst/>
            </a:prstGeom>
            <a:noFill/>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4354" y="4779319"/>
              <a:ext cx="2694468" cy="1834289"/>
            </a:xfrm>
            <a:prstGeom prst="rect">
              <a:avLst/>
            </a:prstGeom>
            <a:noFill/>
          </p:spPr>
        </p:pic>
        <p:pic>
          <p:nvPicPr>
            <p:cNvPr id="13" name="Picture 12"/>
            <p:cNvPicPr>
              <a:picLocks noChangeAspect="1"/>
            </p:cNvPicPr>
            <p:nvPr/>
          </p:nvPicPr>
          <p:blipFill rotWithShape="1">
            <a:blip r:embed="rId7">
              <a:extLst>
                <a:ext uri="{28A0092B-C50C-407E-A947-70E740481C1C}">
                  <a14:useLocalDpi xmlns:a14="http://schemas.microsoft.com/office/drawing/2010/main" val="0"/>
                </a:ext>
              </a:extLst>
            </a:blip>
            <a:srcRect t="2907"/>
            <a:stretch/>
          </p:blipFill>
          <p:spPr>
            <a:xfrm>
              <a:off x="8784354" y="990599"/>
              <a:ext cx="2865364" cy="3788719"/>
            </a:xfrm>
            <a:prstGeom prst="rect">
              <a:avLst/>
            </a:prstGeom>
            <a:noFill/>
          </p:spPr>
        </p:pic>
        <p:cxnSp>
          <p:nvCxnSpPr>
            <p:cNvPr id="14" name="Straight Arrow Connector 13"/>
            <p:cNvCxnSpPr/>
            <p:nvPr/>
          </p:nvCxnSpPr>
          <p:spPr>
            <a:xfrm flipH="1">
              <a:off x="6001100" y="6297317"/>
              <a:ext cx="1935936" cy="0"/>
            </a:xfrm>
            <a:prstGeom prst="straightConnector1">
              <a:avLst/>
            </a:prstGeom>
            <a:ln w="190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407088" y="6124272"/>
              <a:ext cx="529950" cy="0"/>
            </a:xfrm>
            <a:prstGeom prst="straightConnector1">
              <a:avLst/>
            </a:prstGeom>
            <a:ln w="190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3326" y="2721855"/>
              <a:ext cx="894007" cy="3956033"/>
            </a:xfrm>
            <a:prstGeom prst="rect">
              <a:avLst/>
            </a:prstGeom>
            <a:noFill/>
          </p:spPr>
        </p:pic>
      </p:grpSp>
      <p:sp>
        <p:nvSpPr>
          <p:cNvPr id="16" name="Slide Number Placeholder 2">
            <a:extLst>
              <a:ext uri="{FF2B5EF4-FFF2-40B4-BE49-F238E27FC236}">
                <a16:creationId xmlns:a16="http://schemas.microsoft.com/office/drawing/2014/main" id="{4648F76A-246F-4641-A093-26F78DDCFC6F}"/>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11</a:t>
            </a:fld>
            <a:endParaRPr lang="en-US" dirty="0">
              <a:solidFill>
                <a:srgbClr val="6D7777"/>
              </a:solidFill>
            </a:endParaRPr>
          </a:p>
        </p:txBody>
      </p:sp>
    </p:spTree>
    <p:extLst>
      <p:ext uri="{BB962C8B-B14F-4D97-AF65-F5344CB8AC3E}">
        <p14:creationId xmlns:p14="http://schemas.microsoft.com/office/powerpoint/2010/main" val="412460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Proposed Cisco ACI for </a:t>
            </a:r>
            <a:r>
              <a:rPr lang="en-IN" dirty="0" err="1"/>
              <a:t>infibeam</a:t>
            </a:r>
            <a:r>
              <a:rPr lang="en-IN" dirty="0"/>
              <a:t> Datacenter Network</a:t>
            </a:r>
          </a:p>
        </p:txBody>
      </p:sp>
      <p:sp>
        <p:nvSpPr>
          <p:cNvPr id="4" name="Content Placeholder 3">
            <a:extLst>
              <a:ext uri="{FF2B5EF4-FFF2-40B4-BE49-F238E27FC236}">
                <a16:creationId xmlns:a16="http://schemas.microsoft.com/office/drawing/2014/main" id="{D0B43511-0A1F-45E8-B78B-4953246B38FD}"/>
              </a:ext>
            </a:extLst>
          </p:cNvPr>
          <p:cNvSpPr>
            <a:spLocks noGrp="1"/>
          </p:cNvSpPr>
          <p:nvPr>
            <p:ph idx="1"/>
          </p:nvPr>
        </p:nvSpPr>
        <p:spPr>
          <a:xfrm>
            <a:off x="324001" y="1026161"/>
            <a:ext cx="4248000" cy="3764102"/>
          </a:xfrm>
        </p:spPr>
        <p:txBody>
          <a:bodyPr>
            <a:spAutoFit/>
          </a:bodyPr>
          <a:lstStyle/>
          <a:p>
            <a:r>
              <a:rPr lang="en-US" sz="1400" dirty="0"/>
              <a:t>Centralized Policy-Defined Automation Management Consistent Networking</a:t>
            </a:r>
          </a:p>
          <a:p>
            <a:r>
              <a:rPr lang="en-US" sz="1400" dirty="0"/>
              <a:t> Real-Time Visibility and Application Health </a:t>
            </a:r>
            <a:r>
              <a:rPr lang="en-US" sz="1400" dirty="0" err="1"/>
              <a:t>ScoreRich</a:t>
            </a:r>
            <a:r>
              <a:rPr lang="en-US" sz="1400" dirty="0"/>
              <a:t> Telemetry – Complete Visibility of traffic to VM with an integrated underlay </a:t>
            </a:r>
          </a:p>
          <a:p>
            <a:r>
              <a:rPr lang="en-US" sz="1400" dirty="0"/>
              <a:t>Open and Comprehensive End-to-End </a:t>
            </a:r>
            <a:r>
              <a:rPr lang="en-US" sz="1400" dirty="0" err="1"/>
              <a:t>SecurityMicro</a:t>
            </a:r>
            <a:r>
              <a:rPr lang="en-US" sz="1400" dirty="0"/>
              <a:t> Segmentation</a:t>
            </a:r>
          </a:p>
          <a:p>
            <a:r>
              <a:rPr lang="en-US" sz="1400" dirty="0"/>
              <a:t>Open and Comprehensive End-to-End Security</a:t>
            </a:r>
          </a:p>
          <a:p>
            <a:r>
              <a:rPr lang="en-US" sz="1400" dirty="0"/>
              <a:t>Application Agility</a:t>
            </a:r>
          </a:p>
          <a:p>
            <a:r>
              <a:rPr lang="en-US" sz="1400" dirty="0"/>
              <a:t>Traffic optimization that improves application performance</a:t>
            </a:r>
          </a:p>
          <a:p>
            <a:r>
              <a:rPr lang="en-US" sz="1400" dirty="0"/>
              <a:t>Elimination of flooding from the fabric</a:t>
            </a:r>
          </a:p>
          <a:p>
            <a:r>
              <a:rPr lang="en-US" sz="1400" dirty="0"/>
              <a:t>Multitenancy (network slicing)</a:t>
            </a:r>
          </a:p>
          <a:p>
            <a:r>
              <a:rPr lang="en-US" sz="1400" dirty="0"/>
              <a:t>Connectivity for physical and virtual workloads with complete visibility on virtual machine traffic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35050"/>
            <a:ext cx="4392610" cy="3913030"/>
          </a:xfrm>
          <a:prstGeom prst="rect">
            <a:avLst/>
          </a:prstGeom>
        </p:spPr>
      </p:pic>
    </p:spTree>
    <p:extLst>
      <p:ext uri="{BB962C8B-B14F-4D97-AF65-F5344CB8AC3E}">
        <p14:creationId xmlns:p14="http://schemas.microsoft.com/office/powerpoint/2010/main" val="66436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Infibeam Datacenter Proposed network architecture</a:t>
            </a:r>
          </a:p>
        </p:txBody>
      </p:sp>
      <p:grpSp>
        <p:nvGrpSpPr>
          <p:cNvPr id="161" name="Group 160"/>
          <p:cNvGrpSpPr/>
          <p:nvPr/>
        </p:nvGrpSpPr>
        <p:grpSpPr>
          <a:xfrm>
            <a:off x="179390" y="915520"/>
            <a:ext cx="8713210" cy="4032560"/>
            <a:chOff x="0" y="457063"/>
            <a:chExt cx="9089612" cy="4355233"/>
          </a:xfrm>
        </p:grpSpPr>
        <p:grpSp>
          <p:nvGrpSpPr>
            <p:cNvPr id="162" name="Group 14"/>
            <p:cNvGrpSpPr>
              <a:grpSpLocks/>
            </p:cNvGrpSpPr>
            <p:nvPr/>
          </p:nvGrpSpPr>
          <p:grpSpPr bwMode="auto">
            <a:xfrm>
              <a:off x="5402063" y="457063"/>
              <a:ext cx="1278533" cy="579530"/>
              <a:chOff x="2564" y="1965"/>
              <a:chExt cx="707" cy="495"/>
            </a:xfrm>
          </p:grpSpPr>
          <p:pic>
            <p:nvPicPr>
              <p:cNvPr id="317"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4" y="1965"/>
                <a:ext cx="70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 name="Text Box 16"/>
              <p:cNvSpPr txBox="1">
                <a:spLocks noChangeArrowheads="1"/>
              </p:cNvSpPr>
              <p:nvPr/>
            </p:nvSpPr>
            <p:spPr bwMode="auto">
              <a:xfrm>
                <a:off x="2652" y="2061"/>
                <a:ext cx="5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en-US" sz="1600" b="1" dirty="0">
                    <a:latin typeface="Calibri" pitchFamily="34" charset="0"/>
                  </a:rPr>
                  <a:t>Internet</a:t>
                </a:r>
              </a:p>
            </p:txBody>
          </p:sp>
        </p:grpSp>
        <p:pic>
          <p:nvPicPr>
            <p:cNvPr id="163" name="Picture 25" descr="Network_Cloud_Stand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336" y="538945"/>
              <a:ext cx="1405931" cy="40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 Box 16"/>
            <p:cNvSpPr txBox="1">
              <a:spLocks noChangeArrowheads="1"/>
            </p:cNvSpPr>
            <p:nvPr/>
          </p:nvSpPr>
          <p:spPr bwMode="auto">
            <a:xfrm>
              <a:off x="2193749" y="560524"/>
              <a:ext cx="97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en-US" sz="1200" b="1" dirty="0">
                  <a:latin typeface="Calibri" pitchFamily="34" charset="0"/>
                </a:rPr>
                <a:t>WAN/MPLS</a:t>
              </a:r>
            </a:p>
          </p:txBody>
        </p:sp>
        <p:pic>
          <p:nvPicPr>
            <p:cNvPr id="165" name="Picture 4"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740" y="1171373"/>
              <a:ext cx="909988" cy="2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4"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9924" y="1171373"/>
              <a:ext cx="909988" cy="2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7" name="Straight Connector 166"/>
            <p:cNvCxnSpPr/>
            <p:nvPr/>
          </p:nvCxnSpPr>
          <p:spPr>
            <a:xfrm flipH="1">
              <a:off x="2193748" y="945732"/>
              <a:ext cx="364981" cy="225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63" idx="2"/>
            </p:cNvCxnSpPr>
            <p:nvPr/>
          </p:nvCxnSpPr>
          <p:spPr>
            <a:xfrm>
              <a:off x="2679301" y="946417"/>
              <a:ext cx="485552" cy="224956"/>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65" idx="2"/>
            </p:cNvCxnSpPr>
            <p:nvPr/>
          </p:nvCxnSpPr>
          <p:spPr>
            <a:xfrm>
              <a:off x="2103734" y="1384947"/>
              <a:ext cx="0" cy="1874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3286718" y="1384947"/>
              <a:ext cx="0" cy="187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5888272" y="1970836"/>
              <a:ext cx="592915" cy="2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2074862" y="2122284"/>
              <a:ext cx="8041" cy="12129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257119" y="2017581"/>
              <a:ext cx="0" cy="3189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4"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1345" y="2273153"/>
              <a:ext cx="1066203" cy="31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542" y="2285753"/>
              <a:ext cx="1066203" cy="31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6" name="Straight Connector 175"/>
            <p:cNvCxnSpPr/>
            <p:nvPr/>
          </p:nvCxnSpPr>
          <p:spPr>
            <a:xfrm>
              <a:off x="2595702" y="1639072"/>
              <a:ext cx="2441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2587544" y="1606175"/>
              <a:ext cx="316979" cy="1"/>
            </a:xfrm>
            <a:prstGeom prst="line">
              <a:avLst/>
            </a:prstGeom>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2702355" y="1546283"/>
              <a:ext cx="43678" cy="185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p:nvPr/>
          </p:nvCxnSpPr>
          <p:spPr>
            <a:xfrm>
              <a:off x="4366923" y="2440817"/>
              <a:ext cx="41449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407290" y="2393838"/>
              <a:ext cx="414496" cy="1"/>
            </a:xfrm>
            <a:prstGeom prst="line">
              <a:avLst/>
            </a:prstGeom>
          </p:spPr>
          <p:style>
            <a:lnRef idx="1">
              <a:schemeClr val="accent1"/>
            </a:lnRef>
            <a:fillRef idx="0">
              <a:schemeClr val="accent1"/>
            </a:fillRef>
            <a:effectRef idx="0">
              <a:schemeClr val="accent1"/>
            </a:effectRef>
            <a:fontRef idx="minor">
              <a:schemeClr val="tx1"/>
            </a:fontRef>
          </p:style>
        </p:cxnSp>
        <p:sp>
          <p:nvSpPr>
            <p:cNvPr id="181" name="Oval 180"/>
            <p:cNvSpPr/>
            <p:nvPr/>
          </p:nvSpPr>
          <p:spPr>
            <a:xfrm>
              <a:off x="4546730" y="2309435"/>
              <a:ext cx="48759" cy="2492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Picture 51" descr="CiscoCatalyst3750S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469" y="2921235"/>
              <a:ext cx="723441" cy="39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51" descr="CiscoCatalyst3750Seri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454" y="2921235"/>
              <a:ext cx="618871" cy="39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 name="Straight Connector 183"/>
            <p:cNvCxnSpPr/>
            <p:nvPr/>
          </p:nvCxnSpPr>
          <p:spPr>
            <a:xfrm>
              <a:off x="3505116" y="2535747"/>
              <a:ext cx="1231064" cy="435252"/>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917478" y="2470628"/>
              <a:ext cx="0" cy="45559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510788" y="2545912"/>
              <a:ext cx="0" cy="37778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3642638" y="2582109"/>
              <a:ext cx="1274840" cy="34411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5770032" y="2367523"/>
              <a:ext cx="652024" cy="51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453928" y="2192993"/>
              <a:ext cx="0" cy="1560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V="1">
              <a:off x="3893064" y="1946037"/>
              <a:ext cx="1727766" cy="341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191" name="Picture 13" descr="content_switch_corp_bl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6056" y="2289440"/>
              <a:ext cx="476088" cy="25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13" descr="content_switch_corp_bl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0869" y="2647311"/>
              <a:ext cx="476088" cy="25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3" name="Straight Connector 192"/>
            <p:cNvCxnSpPr>
              <a:endCxn id="223" idx="1"/>
            </p:cNvCxnSpPr>
            <p:nvPr/>
          </p:nvCxnSpPr>
          <p:spPr>
            <a:xfrm>
              <a:off x="2163528" y="2043624"/>
              <a:ext cx="1056106" cy="242"/>
            </a:xfrm>
            <a:prstGeom prst="line">
              <a:avLst/>
            </a:prstGeom>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6756419" y="2289440"/>
              <a:ext cx="441146" cy="246221"/>
            </a:xfrm>
            <a:prstGeom prst="rect">
              <a:avLst/>
            </a:prstGeom>
            <a:noFill/>
          </p:spPr>
          <p:txBody>
            <a:bodyPr wrap="none" rtlCol="0">
              <a:spAutoFit/>
            </a:bodyPr>
            <a:lstStyle/>
            <a:p>
              <a:r>
                <a:rPr lang="en-US" sz="1000" b="1" dirty="0"/>
                <a:t>SLB</a:t>
              </a:r>
            </a:p>
          </p:txBody>
        </p:sp>
        <p:cxnSp>
          <p:nvCxnSpPr>
            <p:cNvPr id="195" name="Straight Connector 194"/>
            <p:cNvCxnSpPr/>
            <p:nvPr/>
          </p:nvCxnSpPr>
          <p:spPr>
            <a:xfrm>
              <a:off x="6520022" y="2517904"/>
              <a:ext cx="3515" cy="159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593466" y="2482778"/>
              <a:ext cx="0" cy="164533"/>
            </a:xfrm>
            <a:prstGeom prst="line">
              <a:avLst/>
            </a:prstGeom>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6872256" y="1817526"/>
              <a:ext cx="772969" cy="400110"/>
            </a:xfrm>
            <a:prstGeom prst="rect">
              <a:avLst/>
            </a:prstGeom>
            <a:noFill/>
          </p:spPr>
          <p:txBody>
            <a:bodyPr wrap="none" rtlCol="0">
              <a:spAutoFit/>
            </a:bodyPr>
            <a:lstStyle/>
            <a:p>
              <a:r>
                <a:rPr lang="en-US" sz="1000" b="1" dirty="0"/>
                <a:t>Perimeter</a:t>
              </a:r>
            </a:p>
            <a:p>
              <a:r>
                <a:rPr lang="en-US" sz="1000" b="1" dirty="0"/>
                <a:t>Firewall</a:t>
              </a:r>
            </a:p>
          </p:txBody>
        </p:sp>
        <p:sp>
          <p:nvSpPr>
            <p:cNvPr id="198" name="TextBox 197"/>
            <p:cNvSpPr txBox="1"/>
            <p:nvPr/>
          </p:nvSpPr>
          <p:spPr>
            <a:xfrm>
              <a:off x="2136756" y="1802488"/>
              <a:ext cx="1156086" cy="246221"/>
            </a:xfrm>
            <a:prstGeom prst="rect">
              <a:avLst/>
            </a:prstGeom>
            <a:noFill/>
          </p:spPr>
          <p:txBody>
            <a:bodyPr wrap="none" rtlCol="0">
              <a:spAutoFit/>
            </a:bodyPr>
            <a:lstStyle/>
            <a:p>
              <a:r>
                <a:rPr lang="en-US" sz="1000" b="1" dirty="0"/>
                <a:t>Internal Firewall</a:t>
              </a:r>
            </a:p>
          </p:txBody>
        </p:sp>
        <p:pic>
          <p:nvPicPr>
            <p:cNvPr id="199" name="Picture 35" descr="switch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017" y="2769032"/>
              <a:ext cx="946387" cy="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TextBox 199"/>
            <p:cNvSpPr txBox="1"/>
            <p:nvPr/>
          </p:nvSpPr>
          <p:spPr>
            <a:xfrm>
              <a:off x="1269398" y="975190"/>
              <a:ext cx="899272" cy="214403"/>
            </a:xfrm>
            <a:prstGeom prst="rect">
              <a:avLst/>
            </a:prstGeom>
            <a:noFill/>
          </p:spPr>
          <p:txBody>
            <a:bodyPr wrap="none" rtlCol="0">
              <a:spAutoFit/>
            </a:bodyPr>
            <a:lstStyle/>
            <a:p>
              <a:r>
                <a:rPr lang="en-US" sz="1000" b="1" dirty="0"/>
                <a:t>WAN Router</a:t>
              </a:r>
            </a:p>
          </p:txBody>
        </p:sp>
        <p:sp>
          <p:nvSpPr>
            <p:cNvPr id="201" name="TextBox 200"/>
            <p:cNvSpPr txBox="1"/>
            <p:nvPr/>
          </p:nvSpPr>
          <p:spPr>
            <a:xfrm>
              <a:off x="3192414" y="961558"/>
              <a:ext cx="899272" cy="214403"/>
            </a:xfrm>
            <a:prstGeom prst="rect">
              <a:avLst/>
            </a:prstGeom>
            <a:noFill/>
          </p:spPr>
          <p:txBody>
            <a:bodyPr wrap="none" rtlCol="0">
              <a:spAutoFit/>
            </a:bodyPr>
            <a:lstStyle/>
            <a:p>
              <a:r>
                <a:rPr lang="en-US" sz="1000" b="1" dirty="0"/>
                <a:t>WAN Router</a:t>
              </a:r>
            </a:p>
          </p:txBody>
        </p:sp>
        <p:sp>
          <p:nvSpPr>
            <p:cNvPr id="202" name="TextBox 201"/>
            <p:cNvSpPr txBox="1"/>
            <p:nvPr/>
          </p:nvSpPr>
          <p:spPr>
            <a:xfrm>
              <a:off x="1257738" y="1373995"/>
              <a:ext cx="816249" cy="246221"/>
            </a:xfrm>
            <a:prstGeom prst="rect">
              <a:avLst/>
            </a:prstGeom>
            <a:noFill/>
          </p:spPr>
          <p:txBody>
            <a:bodyPr wrap="none" rtlCol="0">
              <a:spAutoFit/>
            </a:bodyPr>
            <a:lstStyle/>
            <a:p>
              <a:r>
                <a:rPr lang="en-US" sz="1000" b="1" dirty="0"/>
                <a:t>L2 Switch </a:t>
              </a:r>
            </a:p>
          </p:txBody>
        </p:sp>
        <p:sp>
          <p:nvSpPr>
            <p:cNvPr id="203" name="TextBox 202"/>
            <p:cNvSpPr txBox="1"/>
            <p:nvPr/>
          </p:nvSpPr>
          <p:spPr>
            <a:xfrm>
              <a:off x="3873887" y="2910248"/>
              <a:ext cx="737702" cy="400110"/>
            </a:xfrm>
            <a:prstGeom prst="rect">
              <a:avLst/>
            </a:prstGeom>
            <a:noFill/>
          </p:spPr>
          <p:txBody>
            <a:bodyPr wrap="none" rtlCol="0">
              <a:spAutoFit/>
            </a:bodyPr>
            <a:lstStyle/>
            <a:p>
              <a:r>
                <a:rPr lang="en-US" sz="1000" b="1" dirty="0"/>
                <a:t>Core</a:t>
              </a:r>
            </a:p>
            <a:p>
              <a:r>
                <a:rPr lang="en-US" sz="1000" b="1" dirty="0"/>
                <a:t>Switches</a:t>
              </a:r>
            </a:p>
          </p:txBody>
        </p:sp>
        <p:sp>
          <p:nvSpPr>
            <p:cNvPr id="204" name="Rounded Rectangle 203"/>
            <p:cNvSpPr/>
            <p:nvPr/>
          </p:nvSpPr>
          <p:spPr>
            <a:xfrm>
              <a:off x="7793588" y="4221611"/>
              <a:ext cx="1296024" cy="52823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cxnSp>
          <p:nvCxnSpPr>
            <p:cNvPr id="205" name="Straight Connector 204"/>
            <p:cNvCxnSpPr/>
            <p:nvPr/>
          </p:nvCxnSpPr>
          <p:spPr>
            <a:xfrm>
              <a:off x="7874154" y="4346308"/>
              <a:ext cx="29119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06" name="TextBox 205"/>
            <p:cNvSpPr txBox="1"/>
            <p:nvPr/>
          </p:nvSpPr>
          <p:spPr>
            <a:xfrm>
              <a:off x="8229802" y="4371840"/>
              <a:ext cx="746126" cy="187603"/>
            </a:xfrm>
            <a:prstGeom prst="rect">
              <a:avLst/>
            </a:prstGeom>
            <a:noFill/>
          </p:spPr>
          <p:txBody>
            <a:bodyPr wrap="none" rtlCol="0">
              <a:spAutoFit/>
            </a:bodyPr>
            <a:lstStyle/>
            <a:p>
              <a:r>
                <a:rPr lang="en-US" sz="800" b="1" dirty="0"/>
                <a:t>10 Gig Fiber</a:t>
              </a:r>
            </a:p>
          </p:txBody>
        </p:sp>
        <p:cxnSp>
          <p:nvCxnSpPr>
            <p:cNvPr id="207" name="Straight Connector 206"/>
            <p:cNvCxnSpPr/>
            <p:nvPr/>
          </p:nvCxnSpPr>
          <p:spPr>
            <a:xfrm>
              <a:off x="7866387" y="4600835"/>
              <a:ext cx="28602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8230382" y="4512037"/>
              <a:ext cx="793602" cy="187603"/>
            </a:xfrm>
            <a:prstGeom prst="rect">
              <a:avLst/>
            </a:prstGeom>
            <a:noFill/>
          </p:spPr>
          <p:txBody>
            <a:bodyPr wrap="none" rtlCol="0">
              <a:spAutoFit/>
            </a:bodyPr>
            <a:lstStyle/>
            <a:p>
              <a:r>
                <a:rPr lang="en-US" sz="800" b="1" dirty="0"/>
                <a:t>1 Gig Copper</a:t>
              </a:r>
            </a:p>
          </p:txBody>
        </p:sp>
        <p:sp>
          <p:nvSpPr>
            <p:cNvPr id="209" name="TextBox 208"/>
            <p:cNvSpPr txBox="1"/>
            <p:nvPr/>
          </p:nvSpPr>
          <p:spPr>
            <a:xfrm>
              <a:off x="8218334" y="4210726"/>
              <a:ext cx="746126" cy="187603"/>
            </a:xfrm>
            <a:prstGeom prst="rect">
              <a:avLst/>
            </a:prstGeom>
            <a:noFill/>
          </p:spPr>
          <p:txBody>
            <a:bodyPr wrap="none" rtlCol="0">
              <a:spAutoFit/>
            </a:bodyPr>
            <a:lstStyle/>
            <a:p>
              <a:r>
                <a:rPr lang="en-US" sz="800" b="1" dirty="0"/>
                <a:t>40 Gig Fiber</a:t>
              </a:r>
            </a:p>
          </p:txBody>
        </p:sp>
        <p:cxnSp>
          <p:nvCxnSpPr>
            <p:cNvPr id="210" name="Straight Connector 209"/>
            <p:cNvCxnSpPr/>
            <p:nvPr/>
          </p:nvCxnSpPr>
          <p:spPr>
            <a:xfrm>
              <a:off x="7866387" y="4650599"/>
              <a:ext cx="286023"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866387" y="4501305"/>
              <a:ext cx="2860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866387" y="4451540"/>
              <a:ext cx="286023"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7885436" y="4292721"/>
              <a:ext cx="291196"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1103019" y="2625333"/>
              <a:ext cx="1015242" cy="400110"/>
            </a:xfrm>
            <a:prstGeom prst="rect">
              <a:avLst/>
            </a:prstGeom>
            <a:noFill/>
          </p:spPr>
          <p:txBody>
            <a:bodyPr wrap="square" rtlCol="0">
              <a:spAutoFit/>
            </a:bodyPr>
            <a:lstStyle/>
            <a:p>
              <a:r>
                <a:rPr lang="en-US" sz="1000" b="1" dirty="0"/>
                <a:t>OOB Switches</a:t>
              </a:r>
            </a:p>
          </p:txBody>
        </p:sp>
        <p:sp>
          <p:nvSpPr>
            <p:cNvPr id="215" name="Line 210"/>
            <p:cNvSpPr>
              <a:spLocks noChangeShapeType="1"/>
            </p:cNvSpPr>
            <p:nvPr/>
          </p:nvSpPr>
          <p:spPr bwMode="auto">
            <a:xfrm>
              <a:off x="617650" y="2921235"/>
              <a:ext cx="0" cy="49765"/>
            </a:xfrm>
            <a:prstGeom prst="line">
              <a:avLst/>
            </a:prstGeom>
            <a:noFill/>
            <a:ln w="381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6" name="Picture 35" descr="switch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417" y="2921432"/>
              <a:ext cx="946387" cy="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35" descr="switch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436" y="1542005"/>
              <a:ext cx="946387" cy="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35" descr="switch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0249" y="1552368"/>
              <a:ext cx="946387" cy="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TextBox 218"/>
            <p:cNvSpPr txBox="1"/>
            <p:nvPr/>
          </p:nvSpPr>
          <p:spPr>
            <a:xfrm>
              <a:off x="3411147" y="1380888"/>
              <a:ext cx="780983" cy="246221"/>
            </a:xfrm>
            <a:prstGeom prst="rect">
              <a:avLst/>
            </a:prstGeom>
            <a:noFill/>
          </p:spPr>
          <p:txBody>
            <a:bodyPr wrap="none" rtlCol="0">
              <a:spAutoFit/>
            </a:bodyPr>
            <a:lstStyle/>
            <a:p>
              <a:r>
                <a:rPr lang="en-US" sz="1000" b="1" dirty="0"/>
                <a:t>L2 Switch</a:t>
              </a:r>
            </a:p>
          </p:txBody>
        </p:sp>
        <p:cxnSp>
          <p:nvCxnSpPr>
            <p:cNvPr id="220" name="Straight Connector 219"/>
            <p:cNvCxnSpPr/>
            <p:nvPr/>
          </p:nvCxnSpPr>
          <p:spPr>
            <a:xfrm>
              <a:off x="2092514" y="1696832"/>
              <a:ext cx="0" cy="21547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304919" y="1678715"/>
              <a:ext cx="0" cy="2545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3463084" y="2005766"/>
              <a:ext cx="1803559" cy="118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23"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19634" y="1905147"/>
              <a:ext cx="247615" cy="2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9926" y="1915555"/>
              <a:ext cx="247615" cy="2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 name="Straight Connector 224"/>
            <p:cNvCxnSpPr/>
            <p:nvPr/>
          </p:nvCxnSpPr>
          <p:spPr>
            <a:xfrm>
              <a:off x="2192103" y="2005524"/>
              <a:ext cx="1056106" cy="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2065337" y="2234053"/>
              <a:ext cx="1637677" cy="2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a:off x="3694221" y="2180967"/>
              <a:ext cx="8276" cy="12481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228" name="Picture 5" descr="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8765" y="1810523"/>
              <a:ext cx="477884" cy="32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9" name="Straight Connector 228"/>
            <p:cNvCxnSpPr/>
            <p:nvPr/>
          </p:nvCxnSpPr>
          <p:spPr>
            <a:xfrm flipV="1">
              <a:off x="5916847" y="1923211"/>
              <a:ext cx="592915" cy="2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H="1">
              <a:off x="3904446" y="1924540"/>
              <a:ext cx="5114" cy="43695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5444908" y="2180967"/>
              <a:ext cx="1235688" cy="120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6680045" y="1949455"/>
              <a:ext cx="0" cy="2387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3909560" y="2767323"/>
              <a:ext cx="2389315" cy="2623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3904446" y="2541925"/>
              <a:ext cx="0" cy="27393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35" name="TextBox 234"/>
            <p:cNvSpPr txBox="1"/>
            <p:nvPr/>
          </p:nvSpPr>
          <p:spPr>
            <a:xfrm>
              <a:off x="4234561" y="1999592"/>
              <a:ext cx="970137" cy="400110"/>
            </a:xfrm>
            <a:prstGeom prst="rect">
              <a:avLst/>
            </a:prstGeom>
            <a:noFill/>
          </p:spPr>
          <p:txBody>
            <a:bodyPr wrap="none" rtlCol="0">
              <a:spAutoFit/>
            </a:bodyPr>
            <a:lstStyle/>
            <a:p>
              <a:r>
                <a:rPr lang="en-US" sz="1000" b="1" dirty="0"/>
                <a:t>Service Leaf </a:t>
              </a:r>
            </a:p>
            <a:p>
              <a:r>
                <a:rPr lang="en-US" sz="1000" b="1" dirty="0"/>
                <a:t>Switches</a:t>
              </a:r>
            </a:p>
          </p:txBody>
        </p:sp>
        <p:pic>
          <p:nvPicPr>
            <p:cNvPr id="236" name="Picture 25" descr="Network_Cloud_Standar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56" y="1636862"/>
              <a:ext cx="933339" cy="40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 name="Text Box 16"/>
            <p:cNvSpPr txBox="1">
              <a:spLocks noChangeArrowheads="1"/>
            </p:cNvSpPr>
            <p:nvPr/>
          </p:nvSpPr>
          <p:spPr bwMode="auto">
            <a:xfrm>
              <a:off x="0" y="1697387"/>
              <a:ext cx="971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en-US" sz="1600" b="1" dirty="0">
                  <a:latin typeface="Calibri" pitchFamily="34" charset="0"/>
                </a:rPr>
                <a:t>P2P</a:t>
              </a:r>
            </a:p>
          </p:txBody>
        </p:sp>
        <p:cxnSp>
          <p:nvCxnSpPr>
            <p:cNvPr id="238" name="Straight Connector 237"/>
            <p:cNvCxnSpPr>
              <a:stCxn id="236" idx="2"/>
            </p:cNvCxnSpPr>
            <p:nvPr/>
          </p:nvCxnSpPr>
          <p:spPr>
            <a:xfrm flipH="1">
              <a:off x="511658" y="2044334"/>
              <a:ext cx="3468" cy="12961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11658" y="2317585"/>
              <a:ext cx="3468" cy="462857"/>
            </a:xfrm>
            <a:prstGeom prst="line">
              <a:avLst/>
            </a:prstGeom>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603354" y="2150042"/>
              <a:ext cx="1015242" cy="246221"/>
            </a:xfrm>
            <a:prstGeom prst="rect">
              <a:avLst/>
            </a:prstGeom>
            <a:noFill/>
          </p:spPr>
          <p:txBody>
            <a:bodyPr wrap="square" rtlCol="0">
              <a:spAutoFit/>
            </a:bodyPr>
            <a:lstStyle/>
            <a:p>
              <a:r>
                <a:rPr lang="en-US" sz="1000" b="1" dirty="0"/>
                <a:t>OOB Firewall</a:t>
              </a:r>
            </a:p>
          </p:txBody>
        </p:sp>
        <p:cxnSp>
          <p:nvCxnSpPr>
            <p:cNvPr id="241" name="Straight Connector 240"/>
            <p:cNvCxnSpPr/>
            <p:nvPr/>
          </p:nvCxnSpPr>
          <p:spPr>
            <a:xfrm>
              <a:off x="731941" y="3063469"/>
              <a:ext cx="0" cy="25563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951553" y="3050363"/>
              <a:ext cx="0" cy="2556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43" name="Picture 4"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355" y="1209235"/>
              <a:ext cx="909988" cy="2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 name="Picture 4" descr="ro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713" y="1218154"/>
              <a:ext cx="909988" cy="2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Picture 244"/>
            <p:cNvPicPr>
              <a:picLocks noChangeAspect="1"/>
            </p:cNvPicPr>
            <p:nvPr/>
          </p:nvPicPr>
          <p:blipFill>
            <a:blip r:embed="rId12" cstate="print">
              <a:extLst>
                <a:ext uri="{BEBA8EAE-BF5A-486C-A8C5-ECC9F3942E4B}">
                  <a14:imgProps xmlns:a14="http://schemas.microsoft.com/office/drawing/2010/main">
                    <a14:imgLayer r:embed="rId13">
                      <a14:imgEffect>
                        <a14:backgroundRemoval t="9804" b="94118" l="9804" r="89706"/>
                      </a14:imgEffect>
                    </a14:imgLayer>
                  </a14:imgProps>
                </a:ext>
                <a:ext uri="{28A0092B-C50C-407E-A947-70E740481C1C}">
                  <a14:useLocalDpi xmlns:a14="http://schemas.microsoft.com/office/drawing/2010/main" val="0"/>
                </a:ext>
              </a:extLst>
            </a:blip>
            <a:stretch>
              <a:fillRect/>
            </a:stretch>
          </p:blipFill>
          <p:spPr>
            <a:xfrm rot="18748855">
              <a:off x="6484319" y="754128"/>
              <a:ext cx="89638" cy="579334"/>
            </a:xfrm>
            <a:prstGeom prst="rect">
              <a:avLst/>
            </a:prstGeom>
          </p:spPr>
        </p:pic>
        <p:pic>
          <p:nvPicPr>
            <p:cNvPr id="246" name="Picture 245"/>
            <p:cNvPicPr>
              <a:picLocks noChangeAspect="1"/>
            </p:cNvPicPr>
            <p:nvPr/>
          </p:nvPicPr>
          <p:blipFill>
            <a:blip r:embed="rId14" cstate="print">
              <a:extLst>
                <a:ext uri="{BEBA8EAE-BF5A-486C-A8C5-ECC9F3942E4B}">
                  <a14:imgProps xmlns:a14="http://schemas.microsoft.com/office/drawing/2010/main">
                    <a14:imgLayer r:embed="rId15">
                      <a14:imgEffect>
                        <a14:backgroundRemoval t="9804" b="94118" l="9804" r="89706"/>
                      </a14:imgEffect>
                    </a14:imgLayer>
                  </a14:imgProps>
                </a:ext>
                <a:ext uri="{28A0092B-C50C-407E-A947-70E740481C1C}">
                  <a14:useLocalDpi xmlns:a14="http://schemas.microsoft.com/office/drawing/2010/main" val="0"/>
                </a:ext>
              </a:extLst>
            </a:blip>
            <a:stretch>
              <a:fillRect/>
            </a:stretch>
          </p:blipFill>
          <p:spPr>
            <a:xfrm rot="1848918">
              <a:off x="5695557" y="927711"/>
              <a:ext cx="99269" cy="383418"/>
            </a:xfrm>
            <a:prstGeom prst="rect">
              <a:avLst/>
            </a:prstGeom>
          </p:spPr>
        </p:pic>
        <p:cxnSp>
          <p:nvCxnSpPr>
            <p:cNvPr id="247" name="Straight Connector 246"/>
            <p:cNvCxnSpPr/>
            <p:nvPr/>
          </p:nvCxnSpPr>
          <p:spPr>
            <a:xfrm>
              <a:off x="5475584" y="1394472"/>
              <a:ext cx="0" cy="187423"/>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658568" y="1394472"/>
              <a:ext cx="0" cy="1874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6015177" y="1648597"/>
              <a:ext cx="24418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5959394" y="1615700"/>
              <a:ext cx="316979" cy="1"/>
            </a:xfrm>
            <a:prstGeom prst="line">
              <a:avLst/>
            </a:prstGeom>
          </p:spPr>
          <p:style>
            <a:lnRef idx="1">
              <a:schemeClr val="accent1"/>
            </a:lnRef>
            <a:fillRef idx="0">
              <a:schemeClr val="accent1"/>
            </a:fillRef>
            <a:effectRef idx="0">
              <a:schemeClr val="accent1"/>
            </a:effectRef>
            <a:fontRef idx="minor">
              <a:schemeClr val="tx1"/>
            </a:fontRef>
          </p:style>
        </p:cxnSp>
        <p:sp>
          <p:nvSpPr>
            <p:cNvPr id="251" name="Oval 250"/>
            <p:cNvSpPr/>
            <p:nvPr/>
          </p:nvSpPr>
          <p:spPr>
            <a:xfrm>
              <a:off x="6074205" y="1555808"/>
              <a:ext cx="43678" cy="185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Picture 35" descr="switch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98" y="1551530"/>
              <a:ext cx="946387" cy="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 name="Picture 35" descr="switch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2099" y="1561893"/>
              <a:ext cx="946387" cy="1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4" name="Straight Connector 253"/>
            <p:cNvCxnSpPr/>
            <p:nvPr/>
          </p:nvCxnSpPr>
          <p:spPr>
            <a:xfrm>
              <a:off x="5737707" y="1651662"/>
              <a:ext cx="0" cy="21547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6658568" y="1707596"/>
              <a:ext cx="0" cy="2545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56" name="Picture 5" descr="firewal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6350" y="1808683"/>
              <a:ext cx="477884" cy="32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7" name="Straight Connector 256"/>
            <p:cNvCxnSpPr/>
            <p:nvPr/>
          </p:nvCxnSpPr>
          <p:spPr>
            <a:xfrm>
              <a:off x="7173765" y="1632109"/>
              <a:ext cx="462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58" name="Picture 13" descr="content_switch_corp_bl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8244" y="1489457"/>
              <a:ext cx="476088" cy="25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9" name="Straight Connector 258"/>
            <p:cNvCxnSpPr>
              <a:endCxn id="252" idx="1"/>
            </p:cNvCxnSpPr>
            <p:nvPr/>
          </p:nvCxnSpPr>
          <p:spPr>
            <a:xfrm>
              <a:off x="4836528" y="1613023"/>
              <a:ext cx="206970" cy="952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260" name="Picture 13" descr="content_switch_corp_bl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6388" y="1518754"/>
              <a:ext cx="476088" cy="25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TextBox 260"/>
            <p:cNvSpPr txBox="1"/>
            <p:nvPr/>
          </p:nvSpPr>
          <p:spPr>
            <a:xfrm>
              <a:off x="6687194" y="1023702"/>
              <a:ext cx="1103187" cy="246221"/>
            </a:xfrm>
            <a:prstGeom prst="rect">
              <a:avLst/>
            </a:prstGeom>
            <a:noFill/>
          </p:spPr>
          <p:txBody>
            <a:bodyPr wrap="none" rtlCol="0">
              <a:spAutoFit/>
            </a:bodyPr>
            <a:lstStyle/>
            <a:p>
              <a:r>
                <a:rPr lang="en-US" sz="1000" b="1" dirty="0"/>
                <a:t>Internet Router</a:t>
              </a:r>
            </a:p>
          </p:txBody>
        </p:sp>
        <p:sp>
          <p:nvSpPr>
            <p:cNvPr id="262" name="TextBox 261"/>
            <p:cNvSpPr txBox="1"/>
            <p:nvPr/>
          </p:nvSpPr>
          <p:spPr>
            <a:xfrm>
              <a:off x="4571087" y="1023703"/>
              <a:ext cx="1103187" cy="246221"/>
            </a:xfrm>
            <a:prstGeom prst="rect">
              <a:avLst/>
            </a:prstGeom>
            <a:noFill/>
          </p:spPr>
          <p:txBody>
            <a:bodyPr wrap="none" rtlCol="0">
              <a:spAutoFit/>
            </a:bodyPr>
            <a:lstStyle/>
            <a:p>
              <a:r>
                <a:rPr lang="en-US" sz="1000" b="1" dirty="0"/>
                <a:t>Internet Router</a:t>
              </a:r>
            </a:p>
          </p:txBody>
        </p:sp>
        <p:sp>
          <p:nvSpPr>
            <p:cNvPr id="263" name="TextBox 262"/>
            <p:cNvSpPr txBox="1"/>
            <p:nvPr/>
          </p:nvSpPr>
          <p:spPr>
            <a:xfrm>
              <a:off x="7437400" y="1337957"/>
              <a:ext cx="356188" cy="246221"/>
            </a:xfrm>
            <a:prstGeom prst="rect">
              <a:avLst/>
            </a:prstGeom>
            <a:noFill/>
          </p:spPr>
          <p:txBody>
            <a:bodyPr wrap="none" rtlCol="0">
              <a:spAutoFit/>
            </a:bodyPr>
            <a:lstStyle/>
            <a:p>
              <a:r>
                <a:rPr lang="en-US" sz="1000" b="1" dirty="0"/>
                <a:t>LB</a:t>
              </a:r>
            </a:p>
          </p:txBody>
        </p:sp>
        <p:sp>
          <p:nvSpPr>
            <p:cNvPr id="264" name="TextBox 263"/>
            <p:cNvSpPr txBox="1"/>
            <p:nvPr/>
          </p:nvSpPr>
          <p:spPr>
            <a:xfrm>
              <a:off x="4417395" y="1317447"/>
              <a:ext cx="356188" cy="246221"/>
            </a:xfrm>
            <a:prstGeom prst="rect">
              <a:avLst/>
            </a:prstGeom>
            <a:noFill/>
          </p:spPr>
          <p:txBody>
            <a:bodyPr wrap="none" rtlCol="0">
              <a:spAutoFit/>
            </a:bodyPr>
            <a:lstStyle/>
            <a:p>
              <a:r>
                <a:rPr lang="en-US" sz="1000" b="1" dirty="0"/>
                <a:t>LB</a:t>
              </a:r>
            </a:p>
          </p:txBody>
        </p:sp>
        <p:sp>
          <p:nvSpPr>
            <p:cNvPr id="265" name="TextBox 264"/>
            <p:cNvSpPr txBox="1"/>
            <p:nvPr/>
          </p:nvSpPr>
          <p:spPr>
            <a:xfrm>
              <a:off x="6699035" y="2644212"/>
              <a:ext cx="441146" cy="246221"/>
            </a:xfrm>
            <a:prstGeom prst="rect">
              <a:avLst/>
            </a:prstGeom>
            <a:noFill/>
          </p:spPr>
          <p:txBody>
            <a:bodyPr wrap="none" rtlCol="0">
              <a:spAutoFit/>
            </a:bodyPr>
            <a:lstStyle/>
            <a:p>
              <a:r>
                <a:rPr lang="en-US" sz="1000" b="1" dirty="0"/>
                <a:t>SLB</a:t>
              </a:r>
            </a:p>
          </p:txBody>
        </p:sp>
        <p:sp>
          <p:nvSpPr>
            <p:cNvPr id="266" name="Rectangle 265"/>
            <p:cNvSpPr/>
            <p:nvPr/>
          </p:nvSpPr>
          <p:spPr>
            <a:xfrm>
              <a:off x="326984" y="3319353"/>
              <a:ext cx="4939659" cy="14929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7" name="Picture 180" descr="l2_switch_corp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8765" y="3376399"/>
              <a:ext cx="923291" cy="24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8" name="Straight Connector 267"/>
            <p:cNvCxnSpPr/>
            <p:nvPr/>
          </p:nvCxnSpPr>
          <p:spPr>
            <a:xfrm flipV="1">
              <a:off x="4285187" y="3319354"/>
              <a:ext cx="564703" cy="35639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3580190" y="3319353"/>
              <a:ext cx="704997" cy="35639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a:xfrm>
              <a:off x="2308206" y="4081516"/>
              <a:ext cx="2759396" cy="61117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pic>
          <p:nvPicPr>
            <p:cNvPr id="271" name="Picture 140" descr="Server 1.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81060" y="4114553"/>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 name="Picture 141"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72256" y="4114553"/>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3" name="Picture 142"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77730" y="4114553"/>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 name="Picture 143" descr="Server 1.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568926" y="4462906"/>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44"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08655" y="4462906"/>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 name="Picture 145"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277730" y="4462906"/>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7" name="Straight Connector 276"/>
            <p:cNvCxnSpPr>
              <a:endCxn id="270" idx="0"/>
            </p:cNvCxnSpPr>
            <p:nvPr/>
          </p:nvCxnSpPr>
          <p:spPr>
            <a:xfrm flipH="1">
              <a:off x="3687904" y="3853117"/>
              <a:ext cx="313808" cy="22839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flipV="1">
              <a:off x="5266643" y="4254288"/>
              <a:ext cx="851240" cy="2534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79" name="Oval 278"/>
            <p:cNvSpPr/>
            <p:nvPr/>
          </p:nvSpPr>
          <p:spPr>
            <a:xfrm>
              <a:off x="1038107" y="4153679"/>
              <a:ext cx="1068477" cy="290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APIC</a:t>
              </a:r>
            </a:p>
          </p:txBody>
        </p:sp>
        <p:cxnSp>
          <p:nvCxnSpPr>
            <p:cNvPr id="280" name="Straight Connector 279"/>
            <p:cNvCxnSpPr/>
            <p:nvPr/>
          </p:nvCxnSpPr>
          <p:spPr>
            <a:xfrm>
              <a:off x="1431142" y="3795377"/>
              <a:ext cx="0" cy="3951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a:off x="1425501" y="3773776"/>
              <a:ext cx="110167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1679307" y="3916530"/>
              <a:ext cx="0" cy="2473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1660609" y="3923719"/>
              <a:ext cx="2434160" cy="343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4" name="TextBox 283"/>
            <p:cNvSpPr txBox="1"/>
            <p:nvPr/>
          </p:nvSpPr>
          <p:spPr>
            <a:xfrm>
              <a:off x="5872932" y="3051963"/>
              <a:ext cx="1877011" cy="400110"/>
            </a:xfrm>
            <a:prstGeom prst="rect">
              <a:avLst/>
            </a:prstGeom>
            <a:noFill/>
          </p:spPr>
          <p:txBody>
            <a:bodyPr wrap="square" rtlCol="0">
              <a:spAutoFit/>
            </a:bodyPr>
            <a:lstStyle/>
            <a:p>
              <a:r>
                <a:rPr lang="en-US" sz="1000" b="1" dirty="0"/>
                <a:t>Inline Management </a:t>
              </a:r>
            </a:p>
            <a:p>
              <a:r>
                <a:rPr lang="en-US" sz="1000" b="1" dirty="0"/>
                <a:t>Switches</a:t>
              </a:r>
            </a:p>
          </p:txBody>
        </p:sp>
        <p:sp>
          <p:nvSpPr>
            <p:cNvPr id="285" name="TextBox 284"/>
            <p:cNvSpPr txBox="1"/>
            <p:nvPr/>
          </p:nvSpPr>
          <p:spPr>
            <a:xfrm>
              <a:off x="541117" y="3394045"/>
              <a:ext cx="1259022" cy="246221"/>
            </a:xfrm>
            <a:prstGeom prst="rect">
              <a:avLst/>
            </a:prstGeom>
            <a:noFill/>
          </p:spPr>
          <p:txBody>
            <a:bodyPr wrap="square" rtlCol="0">
              <a:spAutoFit/>
            </a:bodyPr>
            <a:lstStyle/>
            <a:p>
              <a:r>
                <a:rPr lang="en-US" sz="1000" b="1" dirty="0"/>
                <a:t>Leaf Switches</a:t>
              </a:r>
            </a:p>
          </p:txBody>
        </p:sp>
        <p:cxnSp>
          <p:nvCxnSpPr>
            <p:cNvPr id="286" name="Straight Connector 285"/>
            <p:cNvCxnSpPr/>
            <p:nvPr/>
          </p:nvCxnSpPr>
          <p:spPr>
            <a:xfrm>
              <a:off x="4164685" y="2545912"/>
              <a:ext cx="0" cy="10139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a:off x="4094768" y="3820020"/>
              <a:ext cx="1" cy="13546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8" name="TextBox 287"/>
            <p:cNvSpPr txBox="1"/>
            <p:nvPr/>
          </p:nvSpPr>
          <p:spPr>
            <a:xfrm>
              <a:off x="1230024" y="4509854"/>
              <a:ext cx="963725" cy="246221"/>
            </a:xfrm>
            <a:prstGeom prst="rect">
              <a:avLst/>
            </a:prstGeom>
            <a:noFill/>
          </p:spPr>
          <p:txBody>
            <a:bodyPr wrap="none" rtlCol="0">
              <a:spAutoFit/>
            </a:bodyPr>
            <a:lstStyle/>
            <a:p>
              <a:r>
                <a:rPr lang="en-US" sz="1000" b="1" dirty="0"/>
                <a:t>Server Farm</a:t>
              </a:r>
            </a:p>
          </p:txBody>
        </p:sp>
        <p:pic>
          <p:nvPicPr>
            <p:cNvPr id="289" name="Picture 180" descr="l2_switch_corp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5313" y="3640265"/>
              <a:ext cx="1124136" cy="24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0" name="Straight Connector 289"/>
            <p:cNvCxnSpPr>
              <a:stCxn id="289" idx="0"/>
            </p:cNvCxnSpPr>
            <p:nvPr/>
          </p:nvCxnSpPr>
          <p:spPr>
            <a:xfrm flipV="1">
              <a:off x="2967381" y="3319354"/>
              <a:ext cx="1882509" cy="3209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91" name="Picture 140" descr="Server 1.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76185" y="4114553"/>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41"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967381" y="4114553"/>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42"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72855" y="4114553"/>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43" descr="Server 1.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64051" y="4462906"/>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44"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03780" y="4462906"/>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45"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72855" y="4462906"/>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 name="Straight Connector 296"/>
            <p:cNvCxnSpPr/>
            <p:nvPr/>
          </p:nvCxnSpPr>
          <p:spPr>
            <a:xfrm>
              <a:off x="5370819" y="2519789"/>
              <a:ext cx="9537" cy="12681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298" name="Picture 140" descr="Server 1.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95460" y="4124078"/>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41"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786656" y="4124078"/>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42"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92130" y="4124078"/>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43" descr="Server 1.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83326" y="4472431"/>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44"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23055" y="4472431"/>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45" descr="Juniper Server.pn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192130" y="4472431"/>
              <a:ext cx="186114" cy="22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4" name="Straight Connector 303"/>
            <p:cNvCxnSpPr>
              <a:endCxn id="289" idx="0"/>
            </p:cNvCxnSpPr>
            <p:nvPr/>
          </p:nvCxnSpPr>
          <p:spPr>
            <a:xfrm flipH="1">
              <a:off x="2967381" y="3303544"/>
              <a:ext cx="598310" cy="33672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5266643" y="4387104"/>
              <a:ext cx="1265664" cy="168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a:off x="3164855" y="3853117"/>
              <a:ext cx="340946" cy="2784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07"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95821" y="1915555"/>
              <a:ext cx="247615" cy="2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309" y="2143018"/>
              <a:ext cx="247615" cy="2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9" name="Straight Connector 308"/>
            <p:cNvCxnSpPr/>
            <p:nvPr/>
          </p:nvCxnSpPr>
          <p:spPr>
            <a:xfrm flipV="1">
              <a:off x="4153931" y="2626123"/>
              <a:ext cx="1637677" cy="211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5389894" y="3761418"/>
              <a:ext cx="11462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782071" y="2600711"/>
              <a:ext cx="17674" cy="880269"/>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6514962" y="3497551"/>
              <a:ext cx="2385" cy="9014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13" name="Picture 180" descr="l2_switch_corp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08290" y="3652624"/>
              <a:ext cx="923291" cy="24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4" name="Straight Connector 313"/>
            <p:cNvCxnSpPr/>
            <p:nvPr/>
          </p:nvCxnSpPr>
          <p:spPr>
            <a:xfrm>
              <a:off x="6113114" y="3853117"/>
              <a:ext cx="0" cy="41760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315" name="Picture 180" descr="l2_switch_corp_blu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0061" y="3640858"/>
              <a:ext cx="1124136" cy="24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6" name="Straight Connector 315"/>
            <p:cNvCxnSpPr/>
            <p:nvPr/>
          </p:nvCxnSpPr>
          <p:spPr>
            <a:xfrm>
              <a:off x="6395134" y="3497551"/>
              <a:ext cx="1146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123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a:t>Solution-1 - </a:t>
            </a:r>
            <a:r>
              <a:rPr lang="en-IN" dirty="0" err="1"/>
              <a:t>Nutanix</a:t>
            </a:r>
            <a:r>
              <a:rPr lang="en-IN" dirty="0"/>
              <a:t> HCI Design View</a:t>
            </a:r>
          </a:p>
        </p:txBody>
      </p:sp>
      <p:pic>
        <p:nvPicPr>
          <p:cNvPr id="5" name="Picture 6" descr="Image result for 25G NIC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95157" y="768993"/>
            <a:ext cx="969502" cy="692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65686" y="1173647"/>
            <a:ext cx="2084776" cy="332818"/>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Segoe UI Light" panose="020B0502040204020203" pitchFamily="34" charset="0"/>
            </a:endParaRPr>
          </a:p>
        </p:txBody>
      </p:sp>
      <p:sp>
        <p:nvSpPr>
          <p:cNvPr id="7" name="Rectangle 6"/>
          <p:cNvSpPr/>
          <p:nvPr/>
        </p:nvSpPr>
        <p:spPr>
          <a:xfrm>
            <a:off x="4674050" y="760551"/>
            <a:ext cx="2076412" cy="332818"/>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Segoe UI Light" panose="020B0502040204020203" pitchFamily="34" charset="0"/>
            </a:endParaRPr>
          </a:p>
        </p:txBody>
      </p:sp>
      <p:cxnSp>
        <p:nvCxnSpPr>
          <p:cNvPr id="10" name="Straight Arrow Connector 9"/>
          <p:cNvCxnSpPr/>
          <p:nvPr/>
        </p:nvCxnSpPr>
        <p:spPr>
          <a:xfrm flipV="1">
            <a:off x="4161454" y="1378572"/>
            <a:ext cx="220099" cy="279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52019"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10 Gb</a:t>
            </a:r>
          </a:p>
        </p:txBody>
      </p:sp>
      <p:sp>
        <p:nvSpPr>
          <p:cNvPr id="12" name="Rectangle 11"/>
          <p:cNvSpPr/>
          <p:nvPr/>
        </p:nvSpPr>
        <p:spPr>
          <a:xfrm>
            <a:off x="5759918"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4 Gb</a:t>
            </a:r>
          </a:p>
        </p:txBody>
      </p:sp>
      <p:sp>
        <p:nvSpPr>
          <p:cNvPr id="13" name="Rectangle 12"/>
          <p:cNvSpPr/>
          <p:nvPr/>
        </p:nvSpPr>
        <p:spPr>
          <a:xfrm>
            <a:off x="5245355"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8 Gb</a:t>
            </a:r>
          </a:p>
        </p:txBody>
      </p:sp>
      <p:sp>
        <p:nvSpPr>
          <p:cNvPr id="14" name="Rectangle 13"/>
          <p:cNvSpPr/>
          <p:nvPr/>
        </p:nvSpPr>
        <p:spPr>
          <a:xfrm>
            <a:off x="6256588"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2 Gb</a:t>
            </a:r>
          </a:p>
        </p:txBody>
      </p:sp>
      <p:sp>
        <p:nvSpPr>
          <p:cNvPr id="15" name="Rectangle 14"/>
          <p:cNvSpPr/>
          <p:nvPr/>
        </p:nvSpPr>
        <p:spPr>
          <a:xfrm>
            <a:off x="4753689"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10 Gb</a:t>
            </a:r>
          </a:p>
        </p:txBody>
      </p:sp>
      <p:sp>
        <p:nvSpPr>
          <p:cNvPr id="16" name="Rectangle 15"/>
          <p:cNvSpPr/>
          <p:nvPr/>
        </p:nvSpPr>
        <p:spPr>
          <a:xfrm>
            <a:off x="5761589"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82" dirty="0">
              <a:solidFill>
                <a:schemeClr val="bg1"/>
              </a:solidFill>
              <a:latin typeface="Segoe UI Light" panose="020B0502040204020203" pitchFamily="34" charset="0"/>
            </a:endParaRPr>
          </a:p>
          <a:p>
            <a:pPr algn="ctr"/>
            <a:r>
              <a:rPr lang="en-IN" sz="1029" dirty="0">
                <a:solidFill>
                  <a:schemeClr val="bg1"/>
                </a:solidFill>
                <a:latin typeface="Segoe UI Light" panose="020B0502040204020203" pitchFamily="34" charset="0"/>
              </a:rPr>
              <a:t>4 Gb</a:t>
            </a:r>
          </a:p>
          <a:p>
            <a:pPr algn="ctr"/>
            <a:endParaRPr lang="en-IN" sz="882" dirty="0">
              <a:solidFill>
                <a:schemeClr val="bg1"/>
              </a:solidFill>
              <a:latin typeface="Segoe UI Light" panose="020B0502040204020203" pitchFamily="34" charset="0"/>
            </a:endParaRPr>
          </a:p>
        </p:txBody>
      </p:sp>
      <p:sp>
        <p:nvSpPr>
          <p:cNvPr id="17" name="Rectangle 16"/>
          <p:cNvSpPr/>
          <p:nvPr/>
        </p:nvSpPr>
        <p:spPr>
          <a:xfrm>
            <a:off x="5247025"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9" dirty="0">
              <a:solidFill>
                <a:schemeClr val="bg1"/>
              </a:solidFill>
              <a:latin typeface="Segoe UI Light" panose="020B0502040204020203" pitchFamily="34" charset="0"/>
            </a:endParaRPr>
          </a:p>
          <a:p>
            <a:pPr algn="ctr"/>
            <a:r>
              <a:rPr lang="en-IN" sz="882" dirty="0">
                <a:solidFill>
                  <a:schemeClr val="bg1"/>
                </a:solidFill>
                <a:latin typeface="Segoe UI Light" panose="020B0502040204020203" pitchFamily="34" charset="0"/>
              </a:rPr>
              <a:t>8 Gb</a:t>
            </a:r>
          </a:p>
          <a:p>
            <a:pPr algn="ctr"/>
            <a:endParaRPr lang="en-IN" sz="809" dirty="0">
              <a:solidFill>
                <a:schemeClr val="bg1"/>
              </a:solidFill>
              <a:latin typeface="Segoe UI Light" panose="020B0502040204020203" pitchFamily="34" charset="0"/>
            </a:endParaRPr>
          </a:p>
        </p:txBody>
      </p:sp>
      <p:sp>
        <p:nvSpPr>
          <p:cNvPr id="18" name="Rectangle 17"/>
          <p:cNvSpPr/>
          <p:nvPr/>
        </p:nvSpPr>
        <p:spPr>
          <a:xfrm>
            <a:off x="6258259"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2 Gb</a:t>
            </a:r>
          </a:p>
        </p:txBody>
      </p:sp>
      <p:sp>
        <p:nvSpPr>
          <p:cNvPr id="19" name="TextBox 18"/>
          <p:cNvSpPr txBox="1"/>
          <p:nvPr/>
        </p:nvSpPr>
        <p:spPr>
          <a:xfrm>
            <a:off x="6844664" y="1031471"/>
            <a:ext cx="1551705" cy="409086"/>
          </a:xfrm>
          <a:prstGeom prst="rect">
            <a:avLst/>
          </a:prstGeom>
          <a:noFill/>
        </p:spPr>
        <p:txBody>
          <a:bodyPr wrap="square" rtlCol="0">
            <a:spAutoFit/>
          </a:bodyPr>
          <a:lstStyle/>
          <a:p>
            <a:r>
              <a:rPr lang="en-IN" sz="1029" dirty="0">
                <a:latin typeface="Segoe UI Light" panose="020B0502040204020203" pitchFamily="34" charset="0"/>
              </a:rPr>
              <a:t>Converged</a:t>
            </a:r>
            <a:r>
              <a:rPr lang="en-IN" sz="1029" b="1" dirty="0">
                <a:latin typeface="Segoe UI Light" panose="020B0502040204020203" pitchFamily="34" charset="0"/>
              </a:rPr>
              <a:t> </a:t>
            </a:r>
            <a:r>
              <a:rPr lang="en-IN" sz="1029" dirty="0">
                <a:latin typeface="Segoe UI Light" panose="020B0502040204020203" pitchFamily="34" charset="0"/>
              </a:rPr>
              <a:t>Network</a:t>
            </a:r>
            <a:r>
              <a:rPr lang="en-IN" sz="1029" b="1" dirty="0">
                <a:latin typeface="Segoe UI Light" panose="020B0502040204020203" pitchFamily="34" charset="0"/>
              </a:rPr>
              <a:t> </a:t>
            </a:r>
            <a:r>
              <a:rPr lang="en-IN" sz="1029" dirty="0" err="1">
                <a:latin typeface="Segoe UI Light" panose="020B0502040204020203" pitchFamily="34" charset="0"/>
              </a:rPr>
              <a:t>QoS</a:t>
            </a:r>
            <a:endParaRPr lang="en-IN" sz="1029" dirty="0">
              <a:latin typeface="Segoe UI Light" panose="020B0502040204020203" pitchFamily="34" charset="0"/>
            </a:endParaRPr>
          </a:p>
        </p:txBody>
      </p:sp>
      <p:grpSp>
        <p:nvGrpSpPr>
          <p:cNvPr id="20" name="Group 19"/>
          <p:cNvGrpSpPr/>
          <p:nvPr/>
        </p:nvGrpSpPr>
        <p:grpSpPr>
          <a:xfrm>
            <a:off x="1355988" y="1539452"/>
            <a:ext cx="7558889" cy="3541132"/>
            <a:chOff x="1517256" y="1583584"/>
            <a:chExt cx="10280614" cy="4816186"/>
          </a:xfrm>
        </p:grpSpPr>
        <p:cxnSp>
          <p:nvCxnSpPr>
            <p:cNvPr id="21" name="Elbow Connector 20"/>
            <p:cNvCxnSpPr/>
            <p:nvPr/>
          </p:nvCxnSpPr>
          <p:spPr>
            <a:xfrm rot="16200000" flipH="1">
              <a:off x="6017276" y="293333"/>
              <a:ext cx="750356" cy="6990342"/>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3148975" y="2005771"/>
              <a:ext cx="5885537" cy="1495573"/>
            </a:xfrm>
            <a:prstGeom prst="bentConnector3">
              <a:avLst>
                <a:gd name="adj1" fmla="val 19334"/>
              </a:avLst>
            </a:prstGeom>
            <a:ln w="12700"/>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300172" y="1583584"/>
              <a:ext cx="7497698" cy="4816186"/>
              <a:chOff x="2132707" y="1349661"/>
              <a:chExt cx="6978558" cy="4117311"/>
            </a:xfrm>
          </p:grpSpPr>
          <p:grpSp>
            <p:nvGrpSpPr>
              <p:cNvPr id="37" name="Group 36"/>
              <p:cNvGrpSpPr/>
              <p:nvPr/>
            </p:nvGrpSpPr>
            <p:grpSpPr>
              <a:xfrm>
                <a:off x="2191330" y="1349661"/>
                <a:ext cx="6919935" cy="3867798"/>
                <a:chOff x="564236" y="438616"/>
                <a:chExt cx="9747188" cy="5398733"/>
              </a:xfrm>
            </p:grpSpPr>
            <p:cxnSp>
              <p:nvCxnSpPr>
                <p:cNvPr id="40" name="Elbow Connector 39"/>
                <p:cNvCxnSpPr/>
                <p:nvPr/>
              </p:nvCxnSpPr>
              <p:spPr>
                <a:xfrm rot="10800000" flipV="1">
                  <a:off x="1068946" y="704798"/>
                  <a:ext cx="5470264" cy="2051633"/>
                </a:xfrm>
                <a:prstGeom prst="bentConnector3">
                  <a:avLst>
                    <a:gd name="adj1" fmla="val 104976"/>
                  </a:avLst>
                </a:prstGeom>
                <a:ln w="12700"/>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5400000">
                  <a:off x="4689646" y="996369"/>
                  <a:ext cx="1937164" cy="1761968"/>
                </a:xfrm>
                <a:prstGeom prst="bentConnector3">
                  <a:avLst>
                    <a:gd name="adj1" fmla="val 1385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4878987" y="1759740"/>
                  <a:ext cx="1679276" cy="1016327"/>
                </a:xfrm>
                <a:prstGeom prst="bentConnector3">
                  <a:avLst>
                    <a:gd name="adj1" fmla="val 9985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3"/>
                <a:stretch>
                  <a:fillRect/>
                </a:stretch>
              </p:blipFill>
              <p:spPr>
                <a:xfrm>
                  <a:off x="5715767" y="438616"/>
                  <a:ext cx="3671104" cy="571641"/>
                </a:xfrm>
                <a:prstGeom prst="rect">
                  <a:avLst/>
                </a:prstGeom>
              </p:spPr>
            </p:pic>
            <p:pic>
              <p:nvPicPr>
                <p:cNvPr id="44" name="Picture 43"/>
                <p:cNvPicPr>
                  <a:picLocks noChangeAspect="1"/>
                </p:cNvPicPr>
                <p:nvPr/>
              </p:nvPicPr>
              <p:blipFill>
                <a:blip r:embed="rId3"/>
                <a:stretch>
                  <a:fillRect/>
                </a:stretch>
              </p:blipFill>
              <p:spPr>
                <a:xfrm>
                  <a:off x="5715767" y="1301500"/>
                  <a:ext cx="3671104" cy="571641"/>
                </a:xfrm>
                <a:prstGeom prst="rect">
                  <a:avLst/>
                </a:prstGeom>
              </p:spPr>
            </p:pic>
            <p:cxnSp>
              <p:nvCxnSpPr>
                <p:cNvPr id="47" name="Elbow Connector 46"/>
                <p:cNvCxnSpPr/>
                <p:nvPr/>
              </p:nvCxnSpPr>
              <p:spPr>
                <a:xfrm rot="10800000" flipV="1">
                  <a:off x="1144310" y="1587320"/>
                  <a:ext cx="5394897" cy="1188748"/>
                </a:xfrm>
                <a:prstGeom prst="bentConnector3">
                  <a:avLst>
                    <a:gd name="adj1" fmla="val 99416"/>
                  </a:avLst>
                </a:prstGeom>
                <a:ln w="12700"/>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4"/>
                <a:stretch>
                  <a:fillRect/>
                </a:stretch>
              </p:blipFill>
              <p:spPr>
                <a:xfrm>
                  <a:off x="564236" y="4567036"/>
                  <a:ext cx="914600" cy="1270313"/>
                </a:xfrm>
                <a:prstGeom prst="rect">
                  <a:avLst/>
                </a:prstGeom>
              </p:spPr>
            </p:pic>
            <p:pic>
              <p:nvPicPr>
                <p:cNvPr id="49" name="Picture 48"/>
                <p:cNvPicPr>
                  <a:picLocks noChangeAspect="1"/>
                </p:cNvPicPr>
                <p:nvPr/>
              </p:nvPicPr>
              <p:blipFill>
                <a:blip r:embed="rId4"/>
                <a:stretch>
                  <a:fillRect/>
                </a:stretch>
              </p:blipFill>
              <p:spPr>
                <a:xfrm>
                  <a:off x="1606937" y="4548086"/>
                  <a:ext cx="914600" cy="1270313"/>
                </a:xfrm>
                <a:prstGeom prst="rect">
                  <a:avLst/>
                </a:prstGeom>
              </p:spPr>
            </p:pic>
            <p:cxnSp>
              <p:nvCxnSpPr>
                <p:cNvPr id="50" name="Elbow Connector 49"/>
                <p:cNvCxnSpPr/>
                <p:nvPr/>
              </p:nvCxnSpPr>
              <p:spPr>
                <a:xfrm rot="5400000" flipH="1" flipV="1">
                  <a:off x="116814" y="3724170"/>
                  <a:ext cx="2396045" cy="341052"/>
                </a:xfrm>
                <a:prstGeom prst="bentConnector3">
                  <a:avLst/>
                </a:prstGeom>
              </p:spPr>
              <p:style>
                <a:lnRef idx="3">
                  <a:schemeClr val="accent6"/>
                </a:lnRef>
                <a:fillRef idx="0">
                  <a:schemeClr val="accent6"/>
                </a:fillRef>
                <a:effectRef idx="2">
                  <a:schemeClr val="accent6"/>
                </a:effectRef>
                <a:fontRef idx="minor">
                  <a:schemeClr val="tx1"/>
                </a:fontRef>
              </p:style>
            </p:cxnSp>
            <p:grpSp>
              <p:nvGrpSpPr>
                <p:cNvPr id="51" name="Group 50"/>
                <p:cNvGrpSpPr/>
                <p:nvPr/>
              </p:nvGrpSpPr>
              <p:grpSpPr>
                <a:xfrm>
                  <a:off x="1282118" y="2701850"/>
                  <a:ext cx="3885210" cy="2390868"/>
                  <a:chOff x="1282118" y="2701850"/>
                  <a:chExt cx="3885210" cy="2390868"/>
                </a:xfrm>
              </p:grpSpPr>
              <p:cxnSp>
                <p:nvCxnSpPr>
                  <p:cNvPr id="72" name="Straight Connector 71"/>
                  <p:cNvCxnSpPr/>
                  <p:nvPr/>
                </p:nvCxnSpPr>
                <p:spPr>
                  <a:xfrm flipV="1">
                    <a:off x="1282118" y="4005330"/>
                    <a:ext cx="0" cy="1087388"/>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a:off x="1282118" y="4018208"/>
                    <a:ext cx="388520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Straight Connector 73"/>
                  <p:cNvCxnSpPr/>
                  <p:nvPr/>
                </p:nvCxnSpPr>
                <p:spPr>
                  <a:xfrm flipV="1">
                    <a:off x="5167327" y="2701850"/>
                    <a:ext cx="1" cy="1303480"/>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52" name="Group 51"/>
                <p:cNvGrpSpPr/>
                <p:nvPr/>
              </p:nvGrpSpPr>
              <p:grpSpPr>
                <a:xfrm>
                  <a:off x="1606937" y="2696673"/>
                  <a:ext cx="457300" cy="2396045"/>
                  <a:chOff x="1606937" y="2696673"/>
                  <a:chExt cx="457300" cy="2396045"/>
                </a:xfrm>
              </p:grpSpPr>
              <p:cxnSp>
                <p:nvCxnSpPr>
                  <p:cNvPr id="69" name="Straight Connector 68"/>
                  <p:cNvCxnSpPr/>
                  <p:nvPr/>
                </p:nvCxnSpPr>
                <p:spPr>
                  <a:xfrm flipV="1">
                    <a:off x="2064237" y="3193961"/>
                    <a:ext cx="0" cy="1898757"/>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Straight Connector 69"/>
                  <p:cNvCxnSpPr/>
                  <p:nvPr/>
                </p:nvCxnSpPr>
                <p:spPr>
                  <a:xfrm flipH="1">
                    <a:off x="1606937" y="3193961"/>
                    <a:ext cx="4573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flipV="1">
                    <a:off x="1606937" y="2696673"/>
                    <a:ext cx="0" cy="497289"/>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53" name="Group 52"/>
                <p:cNvGrpSpPr/>
                <p:nvPr/>
              </p:nvGrpSpPr>
              <p:grpSpPr>
                <a:xfrm>
                  <a:off x="2215166" y="2639509"/>
                  <a:ext cx="3078133" cy="2453209"/>
                  <a:chOff x="2215166" y="2639509"/>
                  <a:chExt cx="3078133" cy="2453209"/>
                </a:xfrm>
              </p:grpSpPr>
              <p:cxnSp>
                <p:nvCxnSpPr>
                  <p:cNvPr id="66" name="Straight Connector 65"/>
                  <p:cNvCxnSpPr/>
                  <p:nvPr/>
                </p:nvCxnSpPr>
                <p:spPr>
                  <a:xfrm flipV="1">
                    <a:off x="2215166" y="4137122"/>
                    <a:ext cx="12879" cy="955596"/>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a:off x="2222053" y="4137122"/>
                    <a:ext cx="306507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p:cNvCxnSpPr/>
                  <p:nvPr/>
                </p:nvCxnSpPr>
                <p:spPr>
                  <a:xfrm flipV="1">
                    <a:off x="5293299" y="2639509"/>
                    <a:ext cx="0" cy="1497613"/>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54" name="Group 53"/>
                <p:cNvGrpSpPr/>
                <p:nvPr/>
              </p:nvGrpSpPr>
              <p:grpSpPr>
                <a:xfrm>
                  <a:off x="5524511" y="2845935"/>
                  <a:ext cx="1855083" cy="584929"/>
                  <a:chOff x="5524511" y="2845935"/>
                  <a:chExt cx="1855083" cy="584929"/>
                </a:xfrm>
              </p:grpSpPr>
              <p:cxnSp>
                <p:nvCxnSpPr>
                  <p:cNvPr id="64" name="Straight Connector 63"/>
                  <p:cNvCxnSpPr/>
                  <p:nvPr/>
                </p:nvCxnSpPr>
                <p:spPr>
                  <a:xfrm>
                    <a:off x="5524511" y="3430864"/>
                    <a:ext cx="185508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24511" y="2845935"/>
                    <a:ext cx="0" cy="5849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835587" y="2794419"/>
                  <a:ext cx="5544007" cy="695408"/>
                  <a:chOff x="1835587" y="2794419"/>
                  <a:chExt cx="5544007" cy="695408"/>
                </a:xfrm>
              </p:grpSpPr>
              <p:cxnSp>
                <p:nvCxnSpPr>
                  <p:cNvPr id="60" name="Straight Connector 59"/>
                  <p:cNvCxnSpPr/>
                  <p:nvPr/>
                </p:nvCxnSpPr>
                <p:spPr>
                  <a:xfrm flipH="1">
                    <a:off x="3464417" y="3489827"/>
                    <a:ext cx="391517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35587" y="3098476"/>
                    <a:ext cx="162883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64417" y="3082191"/>
                    <a:ext cx="0" cy="40763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35587" y="2794419"/>
                    <a:ext cx="0" cy="2924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4974569" y="1955489"/>
                  <a:ext cx="2672951" cy="406885"/>
                </a:xfrm>
                <a:prstGeom prst="rect">
                  <a:avLst/>
                </a:prstGeom>
                <a:noFill/>
              </p:spPr>
              <p:txBody>
                <a:bodyPr wrap="square" rtlCol="0">
                  <a:spAutoFit/>
                </a:bodyPr>
                <a:lstStyle/>
                <a:p>
                  <a:r>
                    <a:rPr lang="en-US" sz="1029" dirty="0">
                      <a:latin typeface="Segoe UI Light" panose="020B0502040204020203" pitchFamily="34" charset="0"/>
                    </a:rPr>
                    <a:t>Bare Metal 4 Proc </a:t>
                  </a:r>
                </a:p>
              </p:txBody>
            </p:sp>
            <p:sp>
              <p:nvSpPr>
                <p:cNvPr id="58" name="Rectangle 57"/>
                <p:cNvSpPr/>
                <p:nvPr/>
              </p:nvSpPr>
              <p:spPr>
                <a:xfrm>
                  <a:off x="6930210" y="3637596"/>
                  <a:ext cx="3381214" cy="406885"/>
                </a:xfrm>
                <a:prstGeom prst="rect">
                  <a:avLst/>
                </a:prstGeom>
              </p:spPr>
              <p:txBody>
                <a:bodyPr wrap="square">
                  <a:spAutoFit/>
                </a:bodyPr>
                <a:lstStyle/>
                <a:p>
                  <a:r>
                    <a:rPr lang="en-US" sz="1029" dirty="0">
                      <a:solidFill>
                        <a:srgbClr val="000000"/>
                      </a:solidFill>
                      <a:latin typeface="Segoe UI Light" panose="020B0502040204020203" pitchFamily="34" charset="0"/>
                    </a:rPr>
                    <a:t>Management Network Switch</a:t>
                  </a:r>
                  <a:endParaRPr lang="en-US" sz="1029" dirty="0">
                    <a:latin typeface="Segoe UI Light" panose="020B0502040204020203" pitchFamily="34" charset="0"/>
                  </a:endParaRPr>
                </a:p>
              </p:txBody>
            </p:sp>
            <p:pic>
              <p:nvPicPr>
                <p:cNvPr id="59" name="Picture 58"/>
                <p:cNvPicPr>
                  <a:picLocks noChangeAspect="1"/>
                </p:cNvPicPr>
                <p:nvPr/>
              </p:nvPicPr>
              <p:blipFill>
                <a:blip r:embed="rId5"/>
                <a:stretch>
                  <a:fillRect/>
                </a:stretch>
              </p:blipFill>
              <p:spPr>
                <a:xfrm>
                  <a:off x="6930211" y="3313685"/>
                  <a:ext cx="3039125" cy="326526"/>
                </a:xfrm>
                <a:prstGeom prst="rect">
                  <a:avLst/>
                </a:prstGeom>
              </p:spPr>
            </p:pic>
          </p:grpSp>
          <p:sp>
            <p:nvSpPr>
              <p:cNvPr id="38" name="TextBox 37"/>
              <p:cNvSpPr txBox="1"/>
              <p:nvPr/>
            </p:nvSpPr>
            <p:spPr>
              <a:xfrm>
                <a:off x="2132707" y="5175469"/>
                <a:ext cx="803985" cy="291503"/>
              </a:xfrm>
              <a:prstGeom prst="rect">
                <a:avLst/>
              </a:prstGeom>
              <a:noFill/>
            </p:spPr>
            <p:txBody>
              <a:bodyPr wrap="none" rtlCol="0">
                <a:spAutoFit/>
              </a:bodyPr>
              <a:lstStyle/>
              <a:p>
                <a:r>
                  <a:rPr lang="en-US" sz="1029" dirty="0">
                    <a:latin typeface="Segoe UI Light" panose="020B0502040204020203" pitchFamily="34" charset="0"/>
                  </a:rPr>
                  <a:t>Fabric A</a:t>
                </a:r>
              </a:p>
            </p:txBody>
          </p:sp>
          <p:sp>
            <p:nvSpPr>
              <p:cNvPr id="39" name="TextBox 38"/>
              <p:cNvSpPr txBox="1"/>
              <p:nvPr/>
            </p:nvSpPr>
            <p:spPr>
              <a:xfrm>
                <a:off x="2872964" y="5168004"/>
                <a:ext cx="789780" cy="291503"/>
              </a:xfrm>
              <a:prstGeom prst="rect">
                <a:avLst/>
              </a:prstGeom>
              <a:noFill/>
            </p:spPr>
            <p:txBody>
              <a:bodyPr wrap="none" rtlCol="0">
                <a:spAutoFit/>
              </a:bodyPr>
              <a:lstStyle/>
              <a:p>
                <a:r>
                  <a:rPr lang="en-US" sz="1029" dirty="0">
                    <a:latin typeface="Segoe UI Light" panose="020B0502040204020203" pitchFamily="34" charset="0"/>
                  </a:rPr>
                  <a:t>Fabric B</a:t>
                </a:r>
              </a:p>
            </p:txBody>
          </p:sp>
        </p:grpSp>
        <p:cxnSp>
          <p:nvCxnSpPr>
            <p:cNvPr id="24" name="Straight Connector 23"/>
            <p:cNvCxnSpPr/>
            <p:nvPr/>
          </p:nvCxnSpPr>
          <p:spPr>
            <a:xfrm>
              <a:off x="11797869" y="3216884"/>
              <a:ext cx="0" cy="29939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99078" y="2513780"/>
              <a:ext cx="42" cy="27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8515922" y="2109582"/>
              <a:ext cx="1029762" cy="517817"/>
            </a:xfrm>
            <a:prstGeom prst="bentConnector3">
              <a:avLst>
                <a:gd name="adj1" fmla="val -623"/>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545684" y="1921054"/>
              <a:ext cx="0" cy="19281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descr="http://www.arumtec.net/assets/images/outils/vmware/schema_vmware_esxi4.jpg"/>
            <p:cNvPicPr/>
            <p:nvPr/>
          </p:nvPicPr>
          <p:blipFill rotWithShape="1">
            <a:blip r:embed="rId6" cstate="email">
              <a:extLst>
                <a:ext uri="{28A0092B-C50C-407E-A947-70E740481C1C}">
                  <a14:useLocalDpi xmlns:a14="http://schemas.microsoft.com/office/drawing/2010/main" val="0"/>
                </a:ext>
              </a:extLst>
            </a:blip>
            <a:srcRect l="52888"/>
            <a:stretch/>
          </p:blipFill>
          <p:spPr bwMode="auto">
            <a:xfrm>
              <a:off x="1517256" y="1744564"/>
              <a:ext cx="2481209" cy="1682200"/>
            </a:xfrm>
            <a:prstGeom prst="rect">
              <a:avLst/>
            </a:prstGeom>
            <a:noFill/>
            <a:ln>
              <a:noFill/>
            </a:ln>
            <a:extLst>
              <a:ext uri="{53640926-AAD7-44D8-BBD7-CCE9431645EC}">
                <a14:shadowObscured xmlns:a14="http://schemas.microsoft.com/office/drawing/2010/main"/>
              </a:ext>
            </a:extLst>
          </p:spPr>
        </p:pic>
        <p:cxnSp>
          <p:nvCxnSpPr>
            <p:cNvPr id="29" name="Elbow Connector 28"/>
            <p:cNvCxnSpPr/>
            <p:nvPr/>
          </p:nvCxnSpPr>
          <p:spPr>
            <a:xfrm rot="16200000" flipH="1">
              <a:off x="2529479" y="3494277"/>
              <a:ext cx="2042950" cy="1936255"/>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grpSp>
          <p:nvGrpSpPr>
            <p:cNvPr id="30" name="Group 29"/>
            <p:cNvGrpSpPr/>
            <p:nvPr/>
          </p:nvGrpSpPr>
          <p:grpSpPr>
            <a:xfrm>
              <a:off x="2717836" y="3426339"/>
              <a:ext cx="2683073" cy="2033860"/>
              <a:chOff x="2717836" y="3426339"/>
              <a:chExt cx="2683073" cy="2033860"/>
            </a:xfrm>
          </p:grpSpPr>
          <p:cxnSp>
            <p:nvCxnSpPr>
              <p:cNvPr id="35" name="Straight Connector 34"/>
              <p:cNvCxnSpPr/>
              <p:nvPr/>
            </p:nvCxnSpPr>
            <p:spPr>
              <a:xfrm flipH="1" flipV="1">
                <a:off x="2717836" y="3426339"/>
                <a:ext cx="2101" cy="292481"/>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Elbow Connector 35"/>
              <p:cNvCxnSpPr/>
              <p:nvPr/>
            </p:nvCxnSpPr>
            <p:spPr>
              <a:xfrm>
                <a:off x="2727788" y="3707728"/>
                <a:ext cx="2673121" cy="1752471"/>
              </a:xfrm>
              <a:prstGeom prst="bentConnector3">
                <a:avLst>
                  <a:gd name="adj1" fmla="val 98902"/>
                </a:avLst>
              </a:prstGeom>
            </p:spPr>
            <p:style>
              <a:lnRef idx="3">
                <a:schemeClr val="accent6"/>
              </a:lnRef>
              <a:fillRef idx="0">
                <a:schemeClr val="accent6"/>
              </a:fillRef>
              <a:effectRef idx="2">
                <a:schemeClr val="accent6"/>
              </a:effectRef>
              <a:fontRef idx="minor">
                <a:schemeClr val="tx1"/>
              </a:fontRef>
            </p:style>
          </p:cxnSp>
        </p:grpSp>
        <p:cxnSp>
          <p:nvCxnSpPr>
            <p:cNvPr id="31" name="Straight Connector 30"/>
            <p:cNvCxnSpPr/>
            <p:nvPr/>
          </p:nvCxnSpPr>
          <p:spPr>
            <a:xfrm>
              <a:off x="3125475" y="3429636"/>
              <a:ext cx="0" cy="836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3275988" y="2627399"/>
              <a:ext cx="5644604" cy="975039"/>
            </a:xfrm>
            <a:prstGeom prst="bentConnector3">
              <a:avLst>
                <a:gd name="adj1" fmla="val 14939"/>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75987" y="3593625"/>
              <a:ext cx="1" cy="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75987" y="3426339"/>
              <a:ext cx="0" cy="167286"/>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507551" y="4199612"/>
            <a:ext cx="2424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1934" y="4087679"/>
            <a:ext cx="556563" cy="228076"/>
          </a:xfrm>
          <a:prstGeom prst="rect">
            <a:avLst/>
          </a:prstGeom>
          <a:noFill/>
        </p:spPr>
        <p:txBody>
          <a:bodyPr wrap="none" rtlCol="0">
            <a:spAutoFit/>
          </a:bodyPr>
          <a:lstStyle/>
          <a:p>
            <a:r>
              <a:rPr lang="en-US" sz="882" dirty="0">
                <a:latin typeface="Segoe UI Light" panose="020B0502040204020203" pitchFamily="34" charset="0"/>
              </a:rPr>
              <a:t>25GbPS</a:t>
            </a:r>
          </a:p>
        </p:txBody>
      </p:sp>
      <p:cxnSp>
        <p:nvCxnSpPr>
          <p:cNvPr id="83" name="Straight Connector 82"/>
          <p:cNvCxnSpPr/>
          <p:nvPr/>
        </p:nvCxnSpPr>
        <p:spPr>
          <a:xfrm>
            <a:off x="509389" y="4507260"/>
            <a:ext cx="242475" cy="0"/>
          </a:xfrm>
          <a:prstGeom prst="line">
            <a:avLst/>
          </a:prstGeom>
          <a:ln w="28575">
            <a:solidFill>
              <a:srgbClr val="C00000"/>
            </a:solidFill>
          </a:ln>
        </p:spPr>
        <p:style>
          <a:lnRef idx="3">
            <a:schemeClr val="accent1"/>
          </a:lnRef>
          <a:fillRef idx="0">
            <a:schemeClr val="accent1"/>
          </a:fillRef>
          <a:effectRef idx="2">
            <a:schemeClr val="accent1"/>
          </a:effectRef>
          <a:fontRef idx="minor">
            <a:schemeClr val="tx1"/>
          </a:fontRef>
        </p:style>
      </p:cxnSp>
      <p:sp>
        <p:nvSpPr>
          <p:cNvPr id="84" name="TextBox 83"/>
          <p:cNvSpPr txBox="1"/>
          <p:nvPr/>
        </p:nvSpPr>
        <p:spPr>
          <a:xfrm>
            <a:off x="813632" y="4407170"/>
            <a:ext cx="511679" cy="228076"/>
          </a:xfrm>
          <a:prstGeom prst="rect">
            <a:avLst/>
          </a:prstGeom>
          <a:noFill/>
        </p:spPr>
        <p:txBody>
          <a:bodyPr wrap="none" rtlCol="0">
            <a:spAutoFit/>
          </a:bodyPr>
          <a:lstStyle/>
          <a:p>
            <a:r>
              <a:rPr lang="en-US" sz="882" dirty="0">
                <a:latin typeface="Segoe UI Light" panose="020B0502040204020203" pitchFamily="34" charset="0"/>
              </a:rPr>
              <a:t>1 </a:t>
            </a:r>
            <a:r>
              <a:rPr lang="en-US" sz="882" dirty="0" err="1">
                <a:latin typeface="Segoe UI Light" panose="020B0502040204020203" pitchFamily="34" charset="0"/>
              </a:rPr>
              <a:t>GbPS</a:t>
            </a:r>
            <a:endParaRPr lang="en-US" sz="882" dirty="0">
              <a:latin typeface="Segoe UI Light" panose="020B0502040204020203" pitchFamily="34" charset="0"/>
            </a:endParaRPr>
          </a:p>
        </p:txBody>
      </p:sp>
      <p:cxnSp>
        <p:nvCxnSpPr>
          <p:cNvPr id="85" name="Straight Connector 84"/>
          <p:cNvCxnSpPr/>
          <p:nvPr/>
        </p:nvCxnSpPr>
        <p:spPr>
          <a:xfrm>
            <a:off x="522249" y="4676704"/>
            <a:ext cx="242475" cy="0"/>
          </a:xfrm>
          <a:prstGeom prst="line">
            <a:avLst/>
          </a:prstGeom>
        </p:spPr>
        <p:style>
          <a:lnRef idx="3">
            <a:schemeClr val="accent6"/>
          </a:lnRef>
          <a:fillRef idx="0">
            <a:schemeClr val="accent6"/>
          </a:fillRef>
          <a:effectRef idx="2">
            <a:schemeClr val="accent6"/>
          </a:effectRef>
          <a:fontRef idx="minor">
            <a:schemeClr val="tx1"/>
          </a:fontRef>
        </p:style>
      </p:cxnSp>
      <p:sp>
        <p:nvSpPr>
          <p:cNvPr id="86" name="TextBox 85"/>
          <p:cNvSpPr txBox="1"/>
          <p:nvPr/>
        </p:nvSpPr>
        <p:spPr>
          <a:xfrm>
            <a:off x="811796" y="4584907"/>
            <a:ext cx="740908" cy="228076"/>
          </a:xfrm>
          <a:prstGeom prst="rect">
            <a:avLst/>
          </a:prstGeom>
          <a:noFill/>
        </p:spPr>
        <p:txBody>
          <a:bodyPr wrap="none" rtlCol="0">
            <a:spAutoFit/>
          </a:bodyPr>
          <a:lstStyle/>
          <a:p>
            <a:r>
              <a:rPr lang="en-US" sz="882" dirty="0">
                <a:latin typeface="Segoe UI Light" panose="020B0502040204020203" pitchFamily="34" charset="0"/>
              </a:rPr>
              <a:t>32 </a:t>
            </a:r>
            <a:r>
              <a:rPr lang="en-US" sz="882" dirty="0" err="1">
                <a:latin typeface="Segoe UI Light" panose="020B0502040204020203" pitchFamily="34" charset="0"/>
              </a:rPr>
              <a:t>GbPS</a:t>
            </a:r>
            <a:r>
              <a:rPr lang="en-US" sz="882" dirty="0">
                <a:latin typeface="Segoe UI Light" panose="020B0502040204020203" pitchFamily="34" charset="0"/>
              </a:rPr>
              <a:t> FC</a:t>
            </a:r>
          </a:p>
        </p:txBody>
      </p:sp>
      <p:sp>
        <p:nvSpPr>
          <p:cNvPr id="87" name="Rectangle 86"/>
          <p:cNvSpPr/>
          <p:nvPr/>
        </p:nvSpPr>
        <p:spPr>
          <a:xfrm>
            <a:off x="393509" y="4027484"/>
            <a:ext cx="1221734" cy="92832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latin typeface="Segoe UI Light" panose="020B0502040204020203" pitchFamily="34" charset="0"/>
            </a:endParaRPr>
          </a:p>
        </p:txBody>
      </p:sp>
      <p:sp>
        <p:nvSpPr>
          <p:cNvPr id="88" name="TextBox 87"/>
          <p:cNvSpPr txBox="1"/>
          <p:nvPr/>
        </p:nvSpPr>
        <p:spPr>
          <a:xfrm>
            <a:off x="1704764" y="2481355"/>
            <a:ext cx="1499046" cy="250710"/>
          </a:xfrm>
          <a:prstGeom prst="rect">
            <a:avLst/>
          </a:prstGeom>
          <a:noFill/>
        </p:spPr>
        <p:txBody>
          <a:bodyPr wrap="square" rtlCol="0">
            <a:spAutoFit/>
          </a:bodyPr>
          <a:lstStyle/>
          <a:p>
            <a:r>
              <a:rPr lang="en-US" sz="1029" dirty="0">
                <a:latin typeface="Segoe UI Light" panose="020B0502040204020203" pitchFamily="34" charset="0"/>
              </a:rPr>
              <a:t>HCI Cloud POD</a:t>
            </a:r>
          </a:p>
        </p:txBody>
      </p:sp>
      <p:graphicFrame>
        <p:nvGraphicFramePr>
          <p:cNvPr id="90" name="Table 89"/>
          <p:cNvGraphicFramePr>
            <a:graphicFrameLocks noGrp="1"/>
          </p:cNvGraphicFramePr>
          <p:nvPr/>
        </p:nvGraphicFramePr>
        <p:xfrm>
          <a:off x="1869671" y="3832753"/>
          <a:ext cx="1278627" cy="1169499"/>
        </p:xfrm>
        <a:graphic>
          <a:graphicData uri="http://schemas.openxmlformats.org/drawingml/2006/table">
            <a:tbl>
              <a:tblPr bandRow="1">
                <a:tableStyleId>{5C22544A-7EE6-4342-B048-85BDC9FD1C3A}</a:tableStyleId>
              </a:tblPr>
              <a:tblGrid>
                <a:gridCol w="395824">
                  <a:extLst>
                    <a:ext uri="{9D8B030D-6E8A-4147-A177-3AD203B41FA5}">
                      <a16:colId xmlns:a16="http://schemas.microsoft.com/office/drawing/2014/main" val="20000"/>
                    </a:ext>
                  </a:extLst>
                </a:gridCol>
                <a:gridCol w="882803">
                  <a:extLst>
                    <a:ext uri="{9D8B030D-6E8A-4147-A177-3AD203B41FA5}">
                      <a16:colId xmlns:a16="http://schemas.microsoft.com/office/drawing/2014/main" val="20001"/>
                    </a:ext>
                  </a:extLst>
                </a:gridCol>
              </a:tblGrid>
              <a:tr h="221329">
                <a:tc>
                  <a:txBody>
                    <a:bodyPr/>
                    <a:lstStyle/>
                    <a:p>
                      <a:r>
                        <a:rPr lang="en-IN" sz="700" b="0" dirty="0">
                          <a:solidFill>
                            <a:schemeClr val="tx1"/>
                          </a:solidFill>
                          <a:latin typeface="Segoe UI Light" panose="020B0502040204020203" pitchFamily="34" charset="0"/>
                        </a:rPr>
                        <a:t>10 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PROD</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470623">
                <a:tc>
                  <a:txBody>
                    <a:bodyPr/>
                    <a:lstStyle/>
                    <a:p>
                      <a:r>
                        <a:rPr lang="en-IN" sz="700" dirty="0">
                          <a:solidFill>
                            <a:schemeClr val="tx1"/>
                          </a:solidFill>
                          <a:latin typeface="Segoe UI Light" panose="020B0502040204020203" pitchFamily="34" charset="0"/>
                        </a:rPr>
                        <a:t>8</a:t>
                      </a:r>
                      <a:r>
                        <a:rPr lang="en-IN" sz="700" baseline="0" dirty="0">
                          <a:solidFill>
                            <a:schemeClr val="tx1"/>
                          </a:solidFill>
                          <a:latin typeface="Segoe UI Light" panose="020B0502040204020203" pitchFamily="34" charset="0"/>
                        </a:rPr>
                        <a:t> </a:t>
                      </a:r>
                      <a:r>
                        <a:rPr lang="en-IN" sz="700" dirty="0">
                          <a:solidFill>
                            <a:schemeClr val="tx1"/>
                          </a:solidFill>
                          <a:latin typeface="Segoe UI Light" panose="020B0502040204020203" pitchFamily="34" charset="0"/>
                        </a:rPr>
                        <a:t>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Monitoring,</a:t>
                      </a:r>
                      <a:r>
                        <a:rPr lang="en-IN" sz="900" baseline="0" dirty="0">
                          <a:solidFill>
                            <a:schemeClr val="tx1"/>
                          </a:solidFill>
                          <a:latin typeface="Segoe UI Light" panose="020B0502040204020203" pitchFamily="34" charset="0"/>
                        </a:rPr>
                        <a:t> Mgmt, Orchestration</a:t>
                      </a:r>
                      <a:endParaRPr lang="en-IN" sz="900" dirty="0">
                        <a:solidFill>
                          <a:schemeClr val="tx1"/>
                        </a:solidFill>
                        <a:latin typeface="Segoe UI Light" panose="020B0502040204020203" pitchFamily="34" charset="0"/>
                      </a:endParaRP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34729">
                <a:tc>
                  <a:txBody>
                    <a:bodyPr/>
                    <a:lstStyle/>
                    <a:p>
                      <a:r>
                        <a:rPr lang="en-IN" sz="700" dirty="0">
                          <a:solidFill>
                            <a:schemeClr val="tx1"/>
                          </a:solidFill>
                          <a:latin typeface="Segoe UI Light" panose="020B0502040204020203" pitchFamily="34" charset="0"/>
                        </a:rPr>
                        <a:t>4 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Backup</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34729">
                <a:tc>
                  <a:txBody>
                    <a:bodyPr/>
                    <a:lstStyle/>
                    <a:p>
                      <a:r>
                        <a:rPr lang="en-IN" sz="700" dirty="0">
                          <a:solidFill>
                            <a:schemeClr val="tx1"/>
                          </a:solidFill>
                          <a:latin typeface="Segoe UI Light" panose="020B0502040204020203" pitchFamily="34" charset="0"/>
                        </a:rPr>
                        <a:t>2 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File Storage</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1" name="Rectangle 90"/>
          <p:cNvSpPr/>
          <p:nvPr/>
        </p:nvSpPr>
        <p:spPr>
          <a:xfrm>
            <a:off x="7366954" y="2429696"/>
            <a:ext cx="1896253" cy="250710"/>
          </a:xfrm>
          <a:prstGeom prst="rect">
            <a:avLst/>
          </a:prstGeom>
        </p:spPr>
        <p:txBody>
          <a:bodyPr wrap="square">
            <a:spAutoFit/>
          </a:bodyPr>
          <a:lstStyle/>
          <a:p>
            <a:r>
              <a:rPr lang="en-US" sz="1029" dirty="0">
                <a:solidFill>
                  <a:srgbClr val="000000"/>
                </a:solidFill>
                <a:latin typeface="Segoe UI Light" panose="020B0502040204020203" pitchFamily="34" charset="0"/>
              </a:rPr>
              <a:t>Network Switch</a:t>
            </a:r>
            <a:endParaRPr lang="en-US" sz="1029" dirty="0">
              <a:latin typeface="Segoe UI Light" panose="020B0502040204020203" pitchFamily="34" charset="0"/>
            </a:endParaRPr>
          </a:p>
        </p:txBody>
      </p:sp>
      <p:sp>
        <p:nvSpPr>
          <p:cNvPr id="89" name="Right Arrow 88"/>
          <p:cNvSpPr/>
          <p:nvPr/>
        </p:nvSpPr>
        <p:spPr>
          <a:xfrm rot="21286763">
            <a:off x="1291637" y="4054060"/>
            <a:ext cx="592567" cy="12026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Segoe UI Light" panose="020B0502040204020203" pitchFamily="34" charset="0"/>
            </a:endParaRPr>
          </a:p>
        </p:txBody>
      </p:sp>
      <p:sp>
        <p:nvSpPr>
          <p:cNvPr id="92" name="Slide Number Placeholder 2">
            <a:extLst>
              <a:ext uri="{FF2B5EF4-FFF2-40B4-BE49-F238E27FC236}">
                <a16:creationId xmlns:a16="http://schemas.microsoft.com/office/drawing/2014/main" id="{93CC813E-EC63-4DB7-AC66-2A873FE6B21C}"/>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14</a:t>
            </a:fld>
            <a:endParaRPr lang="en-US" dirty="0">
              <a:solidFill>
                <a:srgbClr val="6D7777"/>
              </a:solidFill>
            </a:endParaRPr>
          </a:p>
        </p:txBody>
      </p:sp>
      <p:sp>
        <p:nvSpPr>
          <p:cNvPr id="2" name="Rounded Rectangle 1"/>
          <p:cNvSpPr/>
          <p:nvPr/>
        </p:nvSpPr>
        <p:spPr>
          <a:xfrm>
            <a:off x="1367649" y="1956259"/>
            <a:ext cx="1809643" cy="382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552704" y="1995670"/>
            <a:ext cx="1435076" cy="338554"/>
          </a:xfrm>
          <a:prstGeom prst="rect">
            <a:avLst/>
          </a:prstGeom>
          <a:noFill/>
        </p:spPr>
        <p:txBody>
          <a:bodyPr wrap="square" rtlCol="0">
            <a:spAutoFit/>
          </a:bodyPr>
          <a:lstStyle/>
          <a:p>
            <a:r>
              <a:rPr lang="en-IN" sz="1600" b="1" dirty="0">
                <a:solidFill>
                  <a:srgbClr val="FF0000"/>
                </a:solidFill>
              </a:rPr>
              <a:t>Nutanix AHV</a:t>
            </a:r>
          </a:p>
        </p:txBody>
      </p:sp>
      <p:pic>
        <p:nvPicPr>
          <p:cNvPr id="93" name="Picture 92" descr="http://www.arumtec.net/assets/images/outils/vmware/schema_vmware_esxi4.jpg"/>
          <p:cNvPicPr/>
          <p:nvPr/>
        </p:nvPicPr>
        <p:blipFill rotWithShape="1">
          <a:blip r:embed="rId6" cstate="email">
            <a:extLst>
              <a:ext uri="{28A0092B-C50C-407E-A947-70E740481C1C}">
                <a14:useLocalDpi xmlns:a14="http://schemas.microsoft.com/office/drawing/2010/main" val="0"/>
              </a:ext>
            </a:extLst>
          </a:blip>
          <a:srcRect l="52888"/>
          <a:stretch/>
        </p:blipFill>
        <p:spPr bwMode="auto">
          <a:xfrm>
            <a:off x="3347830" y="1694952"/>
            <a:ext cx="1824325" cy="1236848"/>
          </a:xfrm>
          <a:prstGeom prst="rect">
            <a:avLst/>
          </a:prstGeom>
          <a:noFill/>
          <a:ln>
            <a:noFill/>
          </a:ln>
          <a:extLst>
            <a:ext uri="{53640926-AAD7-44D8-BBD7-CCE9431645EC}">
              <a14:shadowObscured xmlns:a14="http://schemas.microsoft.com/office/drawing/2010/main"/>
            </a:ext>
          </a:extLst>
        </p:spPr>
      </p:pic>
      <p:sp>
        <p:nvSpPr>
          <p:cNvPr id="95" name="Rounded Rectangle 94"/>
          <p:cNvSpPr/>
          <p:nvPr/>
        </p:nvSpPr>
        <p:spPr>
          <a:xfrm>
            <a:off x="3347830" y="1995670"/>
            <a:ext cx="1809643" cy="382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TextBox 93"/>
          <p:cNvSpPr txBox="1"/>
          <p:nvPr/>
        </p:nvSpPr>
        <p:spPr>
          <a:xfrm>
            <a:off x="3568984" y="2017166"/>
            <a:ext cx="1435076" cy="338554"/>
          </a:xfrm>
          <a:prstGeom prst="rect">
            <a:avLst/>
          </a:prstGeom>
          <a:noFill/>
        </p:spPr>
        <p:txBody>
          <a:bodyPr wrap="square" rtlCol="0">
            <a:spAutoFit/>
          </a:bodyPr>
          <a:lstStyle/>
          <a:p>
            <a:r>
              <a:rPr lang="en-IN" sz="1600" b="1" dirty="0">
                <a:solidFill>
                  <a:srgbClr val="FF0000"/>
                </a:solidFill>
              </a:rPr>
              <a:t>Nutanix AHV</a:t>
            </a:r>
          </a:p>
        </p:txBody>
      </p:sp>
      <p:sp>
        <p:nvSpPr>
          <p:cNvPr id="96" name="TextBox 95"/>
          <p:cNvSpPr txBox="1"/>
          <p:nvPr/>
        </p:nvSpPr>
        <p:spPr>
          <a:xfrm>
            <a:off x="3707880" y="2499740"/>
            <a:ext cx="1499046" cy="250710"/>
          </a:xfrm>
          <a:prstGeom prst="rect">
            <a:avLst/>
          </a:prstGeom>
          <a:noFill/>
        </p:spPr>
        <p:txBody>
          <a:bodyPr wrap="square" rtlCol="0">
            <a:spAutoFit/>
          </a:bodyPr>
          <a:lstStyle/>
          <a:p>
            <a:r>
              <a:rPr lang="en-US" sz="1029" dirty="0">
                <a:latin typeface="Segoe UI Light" panose="020B0502040204020203" pitchFamily="34" charset="0"/>
              </a:rPr>
              <a:t>HCI Cloud POD</a:t>
            </a:r>
          </a:p>
        </p:txBody>
      </p:sp>
      <p:pic>
        <p:nvPicPr>
          <p:cNvPr id="97" name="Picture 96" descr="http://www.arumtec.net/assets/images/outils/vmware/schema_vmware_esxi4.jpg"/>
          <p:cNvPicPr/>
          <p:nvPr/>
        </p:nvPicPr>
        <p:blipFill rotWithShape="1">
          <a:blip r:embed="rId6" cstate="email">
            <a:extLst>
              <a:ext uri="{28A0092B-C50C-407E-A947-70E740481C1C}">
                <a14:useLocalDpi xmlns:a14="http://schemas.microsoft.com/office/drawing/2010/main" val="0"/>
              </a:ext>
            </a:extLst>
          </a:blip>
          <a:srcRect l="52888"/>
          <a:stretch/>
        </p:blipFill>
        <p:spPr bwMode="auto">
          <a:xfrm>
            <a:off x="5412045" y="1766962"/>
            <a:ext cx="1824325" cy="1236848"/>
          </a:xfrm>
          <a:prstGeom prst="rect">
            <a:avLst/>
          </a:prstGeom>
          <a:noFill/>
          <a:ln>
            <a:noFill/>
          </a:ln>
          <a:extLst>
            <a:ext uri="{53640926-AAD7-44D8-BBD7-CCE9431645EC}">
              <a14:shadowObscured xmlns:a14="http://schemas.microsoft.com/office/drawing/2010/main"/>
            </a:ext>
          </a:extLst>
        </p:spPr>
      </p:pic>
      <p:sp>
        <p:nvSpPr>
          <p:cNvPr id="98" name="Rounded Rectangle 97"/>
          <p:cNvSpPr/>
          <p:nvPr/>
        </p:nvSpPr>
        <p:spPr>
          <a:xfrm>
            <a:off x="5426727" y="2067680"/>
            <a:ext cx="1809643" cy="382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9" name="TextBox 98"/>
          <p:cNvSpPr txBox="1"/>
          <p:nvPr/>
        </p:nvSpPr>
        <p:spPr>
          <a:xfrm>
            <a:off x="5657274" y="2089176"/>
            <a:ext cx="1435076" cy="338554"/>
          </a:xfrm>
          <a:prstGeom prst="rect">
            <a:avLst/>
          </a:prstGeom>
          <a:noFill/>
        </p:spPr>
        <p:txBody>
          <a:bodyPr wrap="square" rtlCol="0">
            <a:spAutoFit/>
          </a:bodyPr>
          <a:lstStyle/>
          <a:p>
            <a:r>
              <a:rPr lang="en-IN" sz="1600" b="1" dirty="0">
                <a:solidFill>
                  <a:srgbClr val="FF0000"/>
                </a:solidFill>
              </a:rPr>
              <a:t>Nutanix AHV</a:t>
            </a:r>
          </a:p>
        </p:txBody>
      </p:sp>
      <p:sp>
        <p:nvSpPr>
          <p:cNvPr id="100" name="TextBox 99"/>
          <p:cNvSpPr txBox="1"/>
          <p:nvPr/>
        </p:nvSpPr>
        <p:spPr>
          <a:xfrm>
            <a:off x="5809334" y="2571750"/>
            <a:ext cx="1499046" cy="250710"/>
          </a:xfrm>
          <a:prstGeom prst="rect">
            <a:avLst/>
          </a:prstGeom>
          <a:noFill/>
        </p:spPr>
        <p:txBody>
          <a:bodyPr wrap="square" rtlCol="0">
            <a:spAutoFit/>
          </a:bodyPr>
          <a:lstStyle/>
          <a:p>
            <a:r>
              <a:rPr lang="en-US" sz="1029" dirty="0">
                <a:latin typeface="Segoe UI Light" panose="020B0502040204020203" pitchFamily="34" charset="0"/>
              </a:rPr>
              <a:t>HCI Cloud POD</a:t>
            </a:r>
          </a:p>
        </p:txBody>
      </p:sp>
    </p:spTree>
    <p:extLst>
      <p:ext uri="{BB962C8B-B14F-4D97-AF65-F5344CB8AC3E}">
        <p14:creationId xmlns:p14="http://schemas.microsoft.com/office/powerpoint/2010/main" val="95842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pPr>
              <a:defRPr/>
            </a:pPr>
            <a:fld id="{B7199840-A996-E840-AAE3-347391376B50}" type="slidenum">
              <a:rPr lang="en-US" smtClean="0"/>
              <a:pPr>
                <a:defRPr/>
              </a:pPr>
              <a:t>15</a:t>
            </a:fld>
            <a:endParaRPr lang="en-US"/>
          </a:p>
        </p:txBody>
      </p:sp>
      <p:sp>
        <p:nvSpPr>
          <p:cNvPr id="5" name="Title 4">
            <a:extLst>
              <a:ext uri="{FF2B5EF4-FFF2-40B4-BE49-F238E27FC236}">
                <a16:creationId xmlns:a16="http://schemas.microsoft.com/office/drawing/2014/main" id="{A86AD141-6881-4EAD-84C8-E4798A750E3B}"/>
              </a:ext>
            </a:extLst>
          </p:cNvPr>
          <p:cNvSpPr>
            <a:spLocks noGrp="1"/>
          </p:cNvSpPr>
          <p:nvPr>
            <p:ph type="title"/>
          </p:nvPr>
        </p:nvSpPr>
        <p:spPr>
          <a:xfrm>
            <a:off x="324000" y="367273"/>
            <a:ext cx="7537450" cy="369322"/>
          </a:xfrm>
        </p:spPr>
        <p:txBody>
          <a:bodyPr/>
          <a:lstStyle/>
          <a:p>
            <a:r>
              <a:rPr lang="en-US" dirty="0" err="1"/>
              <a:t>Nutanix</a:t>
            </a:r>
            <a:r>
              <a:rPr lang="en-US" dirty="0"/>
              <a:t> </a:t>
            </a:r>
            <a:r>
              <a:rPr lang="en-US" dirty="0" err="1"/>
              <a:t>HCi</a:t>
            </a:r>
            <a:r>
              <a:rPr lang="en-US" dirty="0"/>
              <a:t> Solution – Hypervisor Design View</a:t>
            </a:r>
            <a:endParaRPr lang="en-IN" dirty="0"/>
          </a:p>
        </p:txBody>
      </p:sp>
      <p:pic>
        <p:nvPicPr>
          <p:cNvPr id="92" name="Picture 91"/>
          <p:cNvPicPr/>
          <p:nvPr/>
        </p:nvPicPr>
        <p:blipFill>
          <a:blip r:embed="rId2" cstate="email">
            <a:extLst>
              <a:ext uri="{28A0092B-C50C-407E-A947-70E740481C1C}">
                <a14:useLocalDpi xmlns:a14="http://schemas.microsoft.com/office/drawing/2010/main" val="0"/>
              </a:ext>
            </a:extLst>
          </a:blip>
          <a:stretch>
            <a:fillRect/>
          </a:stretch>
        </p:blipFill>
        <p:spPr bwMode="auto">
          <a:xfrm>
            <a:off x="4169362" y="1034700"/>
            <a:ext cx="4870431" cy="2977250"/>
          </a:xfrm>
          <a:prstGeom prst="rect">
            <a:avLst/>
          </a:prstGeom>
        </p:spPr>
      </p:pic>
      <p:sp>
        <p:nvSpPr>
          <p:cNvPr id="3" name="Rectangle 2"/>
          <p:cNvSpPr/>
          <p:nvPr/>
        </p:nvSpPr>
        <p:spPr>
          <a:xfrm>
            <a:off x="323999" y="1034700"/>
            <a:ext cx="3671921" cy="3185487"/>
          </a:xfrm>
          <a:prstGeom prst="rect">
            <a:avLst/>
          </a:prstGeom>
        </p:spPr>
        <p:txBody>
          <a:bodyPr wrap="square" lIns="0" tIns="0" rIns="0" bIns="0">
            <a:spAutoFit/>
          </a:bodyPr>
          <a:lstStyle/>
          <a:p>
            <a:pPr marL="285750" indent="-285750" algn="just">
              <a:spcBef>
                <a:spcPts val="600"/>
              </a:spcBef>
              <a:buFont typeface="Wingdings" panose="05000000000000000000" pitchFamily="2" charset="2"/>
              <a:buChar char="§"/>
            </a:pPr>
            <a:r>
              <a:rPr lang="en-GB" sz="1400" dirty="0">
                <a:solidFill>
                  <a:srgbClr val="595959"/>
                </a:solidFill>
                <a:cs typeface="Segoe UI Light" charset="0"/>
              </a:rPr>
              <a:t>Clusters are created specific to OS platform e.g. CentOS, MySQL.</a:t>
            </a:r>
          </a:p>
          <a:p>
            <a:pPr marL="285750" indent="-285750" algn="just">
              <a:spcBef>
                <a:spcPts val="600"/>
              </a:spcBef>
              <a:buFont typeface="Wingdings" panose="05000000000000000000" pitchFamily="2" charset="2"/>
              <a:buChar char="§"/>
            </a:pPr>
            <a:r>
              <a:rPr lang="en-GB" sz="1400" dirty="0">
                <a:solidFill>
                  <a:srgbClr val="595959"/>
                </a:solidFill>
                <a:cs typeface="Segoe UI Light" charset="0"/>
              </a:rPr>
              <a:t>Resource groups are formed based on the business demand, VM priority (SLA), affinity rules and high availability rules are created in resource pool</a:t>
            </a:r>
          </a:p>
          <a:p>
            <a:pPr marL="285750" indent="-285750" algn="just">
              <a:spcBef>
                <a:spcPts val="600"/>
              </a:spcBef>
              <a:buFont typeface="Wingdings" panose="05000000000000000000" pitchFamily="2" charset="2"/>
              <a:buChar char="§"/>
            </a:pPr>
            <a:r>
              <a:rPr lang="en-US" sz="1400" dirty="0">
                <a:solidFill>
                  <a:srgbClr val="595959"/>
                </a:solidFill>
                <a:cs typeface="Segoe UI Light" charset="0"/>
              </a:rPr>
              <a:t>High availability across entire virtualized IT environment</a:t>
            </a:r>
          </a:p>
          <a:p>
            <a:pPr marL="285750" indent="-285750" algn="just">
              <a:spcBef>
                <a:spcPts val="600"/>
              </a:spcBef>
              <a:buFont typeface="Wingdings" panose="05000000000000000000" pitchFamily="2" charset="2"/>
              <a:buChar char="§"/>
            </a:pPr>
            <a:r>
              <a:rPr lang="en-US" sz="1400" dirty="0">
                <a:solidFill>
                  <a:srgbClr val="595959"/>
                </a:solidFill>
                <a:cs typeface="Segoe UI Light" charset="0"/>
              </a:rPr>
              <a:t>Continuous availability for critical applications on fault tolerance mode.</a:t>
            </a:r>
            <a:endParaRPr lang="en-IN" sz="1400" dirty="0">
              <a:solidFill>
                <a:srgbClr val="595959"/>
              </a:solidFill>
              <a:cs typeface="Segoe UI Light" charset="0"/>
            </a:endParaRPr>
          </a:p>
          <a:p>
            <a:pPr marL="285750" indent="-285750" algn="just">
              <a:spcBef>
                <a:spcPts val="600"/>
              </a:spcBef>
              <a:buFont typeface="Wingdings" panose="05000000000000000000" pitchFamily="2" charset="2"/>
              <a:buChar char="§"/>
            </a:pPr>
            <a:r>
              <a:rPr lang="en-GB" sz="1400" dirty="0">
                <a:solidFill>
                  <a:srgbClr val="595959"/>
                </a:solidFill>
                <a:cs typeface="Segoe UI Light" charset="0"/>
              </a:rPr>
              <a:t>Folder structure is maintained for logical group of virtual machines</a:t>
            </a:r>
          </a:p>
          <a:p>
            <a:pPr marL="285750" indent="-285750" algn="just">
              <a:spcBef>
                <a:spcPts val="600"/>
              </a:spcBef>
              <a:buFont typeface="Wingdings" panose="05000000000000000000" pitchFamily="2" charset="2"/>
              <a:buChar char="§"/>
            </a:pPr>
            <a:r>
              <a:rPr lang="en-GB" sz="1400" dirty="0">
                <a:solidFill>
                  <a:srgbClr val="595959"/>
                </a:solidFill>
                <a:cs typeface="Segoe UI Light" charset="0"/>
              </a:rPr>
              <a:t>On Demand Scale-out architecture</a:t>
            </a:r>
          </a:p>
        </p:txBody>
      </p:sp>
    </p:spTree>
    <p:extLst>
      <p:ext uri="{BB962C8B-B14F-4D97-AF65-F5344CB8AC3E}">
        <p14:creationId xmlns:p14="http://schemas.microsoft.com/office/powerpoint/2010/main" val="2557108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dirty="0"/>
              <a:t>Solution-2 Converged Infrastructure compute Design View</a:t>
            </a:r>
          </a:p>
        </p:txBody>
      </p:sp>
      <p:pic>
        <p:nvPicPr>
          <p:cNvPr id="5" name="Picture 6" descr="Image result for 25G NIC imag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95157" y="768993"/>
            <a:ext cx="969502" cy="6923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65686" y="1173647"/>
            <a:ext cx="2084776" cy="332818"/>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Segoe UI Light" panose="020B0502040204020203" pitchFamily="34" charset="0"/>
            </a:endParaRPr>
          </a:p>
        </p:txBody>
      </p:sp>
      <p:sp>
        <p:nvSpPr>
          <p:cNvPr id="7" name="Rectangle 6"/>
          <p:cNvSpPr/>
          <p:nvPr/>
        </p:nvSpPr>
        <p:spPr>
          <a:xfrm>
            <a:off x="4674050" y="760551"/>
            <a:ext cx="2076412" cy="332818"/>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Segoe UI Light" panose="020B0502040204020203" pitchFamily="34" charset="0"/>
            </a:endParaRPr>
          </a:p>
        </p:txBody>
      </p:sp>
      <p:cxnSp>
        <p:nvCxnSpPr>
          <p:cNvPr id="10" name="Straight Arrow Connector 9"/>
          <p:cNvCxnSpPr/>
          <p:nvPr/>
        </p:nvCxnSpPr>
        <p:spPr>
          <a:xfrm flipV="1">
            <a:off x="4161454" y="1378572"/>
            <a:ext cx="220099" cy="2792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52019"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10 Gb</a:t>
            </a:r>
          </a:p>
        </p:txBody>
      </p:sp>
      <p:sp>
        <p:nvSpPr>
          <p:cNvPr id="12" name="Rectangle 11"/>
          <p:cNvSpPr/>
          <p:nvPr/>
        </p:nvSpPr>
        <p:spPr>
          <a:xfrm>
            <a:off x="5759918"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4 Gb</a:t>
            </a:r>
          </a:p>
        </p:txBody>
      </p:sp>
      <p:sp>
        <p:nvSpPr>
          <p:cNvPr id="13" name="Rectangle 12"/>
          <p:cNvSpPr/>
          <p:nvPr/>
        </p:nvSpPr>
        <p:spPr>
          <a:xfrm>
            <a:off x="5245355"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8 Gb</a:t>
            </a:r>
          </a:p>
        </p:txBody>
      </p:sp>
      <p:sp>
        <p:nvSpPr>
          <p:cNvPr id="14" name="Rectangle 13"/>
          <p:cNvSpPr/>
          <p:nvPr/>
        </p:nvSpPr>
        <p:spPr>
          <a:xfrm>
            <a:off x="6256588" y="800690"/>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2 Gb</a:t>
            </a:r>
          </a:p>
        </p:txBody>
      </p:sp>
      <p:sp>
        <p:nvSpPr>
          <p:cNvPr id="15" name="Rectangle 14"/>
          <p:cNvSpPr/>
          <p:nvPr/>
        </p:nvSpPr>
        <p:spPr>
          <a:xfrm>
            <a:off x="4753689"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10 Gb</a:t>
            </a:r>
          </a:p>
        </p:txBody>
      </p:sp>
      <p:sp>
        <p:nvSpPr>
          <p:cNvPr id="16" name="Rectangle 15"/>
          <p:cNvSpPr/>
          <p:nvPr/>
        </p:nvSpPr>
        <p:spPr>
          <a:xfrm>
            <a:off x="5761589"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82" dirty="0">
              <a:solidFill>
                <a:schemeClr val="bg1"/>
              </a:solidFill>
              <a:latin typeface="Segoe UI Light" panose="020B0502040204020203" pitchFamily="34" charset="0"/>
            </a:endParaRPr>
          </a:p>
          <a:p>
            <a:pPr algn="ctr"/>
            <a:r>
              <a:rPr lang="en-IN" sz="1029" dirty="0">
                <a:solidFill>
                  <a:schemeClr val="bg1"/>
                </a:solidFill>
                <a:latin typeface="Segoe UI Light" panose="020B0502040204020203" pitchFamily="34" charset="0"/>
              </a:rPr>
              <a:t>4 Gb</a:t>
            </a:r>
          </a:p>
          <a:p>
            <a:pPr algn="ctr"/>
            <a:endParaRPr lang="en-IN" sz="882" dirty="0">
              <a:solidFill>
                <a:schemeClr val="bg1"/>
              </a:solidFill>
              <a:latin typeface="Segoe UI Light" panose="020B0502040204020203" pitchFamily="34" charset="0"/>
            </a:endParaRPr>
          </a:p>
        </p:txBody>
      </p:sp>
      <p:sp>
        <p:nvSpPr>
          <p:cNvPr id="17" name="Rectangle 16"/>
          <p:cNvSpPr/>
          <p:nvPr/>
        </p:nvSpPr>
        <p:spPr>
          <a:xfrm>
            <a:off x="5247025"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809" dirty="0">
              <a:solidFill>
                <a:schemeClr val="bg1"/>
              </a:solidFill>
              <a:latin typeface="Segoe UI Light" panose="020B0502040204020203" pitchFamily="34" charset="0"/>
            </a:endParaRPr>
          </a:p>
          <a:p>
            <a:pPr algn="ctr"/>
            <a:r>
              <a:rPr lang="en-IN" sz="882" dirty="0">
                <a:solidFill>
                  <a:schemeClr val="bg1"/>
                </a:solidFill>
                <a:latin typeface="Segoe UI Light" panose="020B0502040204020203" pitchFamily="34" charset="0"/>
              </a:rPr>
              <a:t>8 Gb</a:t>
            </a:r>
          </a:p>
          <a:p>
            <a:pPr algn="ctr"/>
            <a:endParaRPr lang="en-IN" sz="809" dirty="0">
              <a:solidFill>
                <a:schemeClr val="bg1"/>
              </a:solidFill>
              <a:latin typeface="Segoe UI Light" panose="020B0502040204020203" pitchFamily="34" charset="0"/>
            </a:endParaRPr>
          </a:p>
        </p:txBody>
      </p:sp>
      <p:sp>
        <p:nvSpPr>
          <p:cNvPr id="18" name="Rectangle 17"/>
          <p:cNvSpPr/>
          <p:nvPr/>
        </p:nvSpPr>
        <p:spPr>
          <a:xfrm>
            <a:off x="6258259" y="1223821"/>
            <a:ext cx="450290" cy="246739"/>
          </a:xfrm>
          <a:prstGeom prst="rect">
            <a:avLst/>
          </a:prstGeom>
          <a:solidFill>
            <a:srgbClr val="5866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82" dirty="0">
                <a:solidFill>
                  <a:schemeClr val="bg1"/>
                </a:solidFill>
                <a:latin typeface="Segoe UI Light" panose="020B0502040204020203" pitchFamily="34" charset="0"/>
              </a:rPr>
              <a:t>2 Gb</a:t>
            </a:r>
          </a:p>
        </p:txBody>
      </p:sp>
      <p:sp>
        <p:nvSpPr>
          <p:cNvPr id="19" name="TextBox 18"/>
          <p:cNvSpPr txBox="1"/>
          <p:nvPr/>
        </p:nvSpPr>
        <p:spPr>
          <a:xfrm>
            <a:off x="6844664" y="1031471"/>
            <a:ext cx="1551705" cy="409086"/>
          </a:xfrm>
          <a:prstGeom prst="rect">
            <a:avLst/>
          </a:prstGeom>
          <a:noFill/>
        </p:spPr>
        <p:txBody>
          <a:bodyPr wrap="square" rtlCol="0">
            <a:spAutoFit/>
          </a:bodyPr>
          <a:lstStyle/>
          <a:p>
            <a:r>
              <a:rPr lang="en-IN" sz="1029" dirty="0">
                <a:latin typeface="Segoe UI Light" panose="020B0502040204020203" pitchFamily="34" charset="0"/>
              </a:rPr>
              <a:t>Converged</a:t>
            </a:r>
            <a:r>
              <a:rPr lang="en-IN" sz="1029" b="1" dirty="0">
                <a:latin typeface="Segoe UI Light" panose="020B0502040204020203" pitchFamily="34" charset="0"/>
              </a:rPr>
              <a:t> </a:t>
            </a:r>
            <a:r>
              <a:rPr lang="en-IN" sz="1029" dirty="0">
                <a:latin typeface="Segoe UI Light" panose="020B0502040204020203" pitchFamily="34" charset="0"/>
              </a:rPr>
              <a:t>Network</a:t>
            </a:r>
            <a:r>
              <a:rPr lang="en-IN" sz="1029" b="1" dirty="0">
                <a:latin typeface="Segoe UI Light" panose="020B0502040204020203" pitchFamily="34" charset="0"/>
              </a:rPr>
              <a:t> </a:t>
            </a:r>
            <a:r>
              <a:rPr lang="en-IN" sz="1029" dirty="0" err="1">
                <a:latin typeface="Segoe UI Light" panose="020B0502040204020203" pitchFamily="34" charset="0"/>
              </a:rPr>
              <a:t>QoS</a:t>
            </a:r>
            <a:endParaRPr lang="en-IN" sz="1029" dirty="0">
              <a:latin typeface="Segoe UI Light" panose="020B0502040204020203" pitchFamily="34" charset="0"/>
            </a:endParaRPr>
          </a:p>
        </p:txBody>
      </p:sp>
      <p:grpSp>
        <p:nvGrpSpPr>
          <p:cNvPr id="20" name="Group 19"/>
          <p:cNvGrpSpPr/>
          <p:nvPr/>
        </p:nvGrpSpPr>
        <p:grpSpPr>
          <a:xfrm>
            <a:off x="1355988" y="1539452"/>
            <a:ext cx="7558889" cy="3541132"/>
            <a:chOff x="1517256" y="1583584"/>
            <a:chExt cx="10280614" cy="4816186"/>
          </a:xfrm>
        </p:grpSpPr>
        <p:cxnSp>
          <p:nvCxnSpPr>
            <p:cNvPr id="21" name="Elbow Connector 20"/>
            <p:cNvCxnSpPr/>
            <p:nvPr/>
          </p:nvCxnSpPr>
          <p:spPr>
            <a:xfrm rot="16200000" flipH="1">
              <a:off x="6017276" y="293333"/>
              <a:ext cx="750356" cy="6990342"/>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flipV="1">
              <a:off x="3126658" y="2005771"/>
              <a:ext cx="5885538" cy="1495574"/>
            </a:xfrm>
            <a:prstGeom prst="bentConnector3">
              <a:avLst>
                <a:gd name="adj1" fmla="val 18864"/>
              </a:avLst>
            </a:prstGeom>
            <a:ln w="12700"/>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300172" y="1583584"/>
              <a:ext cx="7497698" cy="4816186"/>
              <a:chOff x="2132707" y="1349661"/>
              <a:chExt cx="6978558" cy="4117311"/>
            </a:xfrm>
          </p:grpSpPr>
          <p:grpSp>
            <p:nvGrpSpPr>
              <p:cNvPr id="37" name="Group 36"/>
              <p:cNvGrpSpPr/>
              <p:nvPr/>
            </p:nvGrpSpPr>
            <p:grpSpPr>
              <a:xfrm>
                <a:off x="2191330" y="1349661"/>
                <a:ext cx="6919935" cy="3867798"/>
                <a:chOff x="564236" y="438616"/>
                <a:chExt cx="9747188" cy="5398733"/>
              </a:xfrm>
            </p:grpSpPr>
            <p:cxnSp>
              <p:nvCxnSpPr>
                <p:cNvPr id="40" name="Elbow Connector 39"/>
                <p:cNvCxnSpPr/>
                <p:nvPr/>
              </p:nvCxnSpPr>
              <p:spPr>
                <a:xfrm rot="10800000" flipV="1">
                  <a:off x="1068946" y="704798"/>
                  <a:ext cx="5470264" cy="2051633"/>
                </a:xfrm>
                <a:prstGeom prst="bentConnector3">
                  <a:avLst>
                    <a:gd name="adj1" fmla="val 99677"/>
                  </a:avLst>
                </a:prstGeom>
                <a:ln w="12700"/>
              </p:spPr>
              <p:style>
                <a:lnRef idx="1">
                  <a:schemeClr val="accent1"/>
                </a:lnRef>
                <a:fillRef idx="0">
                  <a:schemeClr val="accent1"/>
                </a:fillRef>
                <a:effectRef idx="0">
                  <a:schemeClr val="accent1"/>
                </a:effectRef>
                <a:fontRef idx="minor">
                  <a:schemeClr val="tx1"/>
                </a:fontRef>
              </p:style>
            </p:cxnSp>
            <p:cxnSp>
              <p:nvCxnSpPr>
                <p:cNvPr id="41" name="Elbow Connector 40"/>
                <p:cNvCxnSpPr/>
                <p:nvPr/>
              </p:nvCxnSpPr>
              <p:spPr>
                <a:xfrm rot="5400000">
                  <a:off x="4689646" y="996369"/>
                  <a:ext cx="1937164" cy="1761968"/>
                </a:xfrm>
                <a:prstGeom prst="bentConnector3">
                  <a:avLst>
                    <a:gd name="adj1" fmla="val 1385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0800000" flipV="1">
                  <a:off x="4878987" y="1759740"/>
                  <a:ext cx="1679276" cy="1016327"/>
                </a:xfrm>
                <a:prstGeom prst="bentConnector3">
                  <a:avLst>
                    <a:gd name="adj1" fmla="val 9985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3"/>
                <a:stretch>
                  <a:fillRect/>
                </a:stretch>
              </p:blipFill>
              <p:spPr>
                <a:xfrm>
                  <a:off x="5715767" y="438616"/>
                  <a:ext cx="3671104" cy="571641"/>
                </a:xfrm>
                <a:prstGeom prst="rect">
                  <a:avLst/>
                </a:prstGeom>
              </p:spPr>
            </p:pic>
            <p:pic>
              <p:nvPicPr>
                <p:cNvPr id="44" name="Picture 43"/>
                <p:cNvPicPr>
                  <a:picLocks noChangeAspect="1"/>
                </p:cNvPicPr>
                <p:nvPr/>
              </p:nvPicPr>
              <p:blipFill>
                <a:blip r:embed="rId3"/>
                <a:stretch>
                  <a:fillRect/>
                </a:stretch>
              </p:blipFill>
              <p:spPr>
                <a:xfrm>
                  <a:off x="5715767" y="1301500"/>
                  <a:ext cx="3671104" cy="571641"/>
                </a:xfrm>
                <a:prstGeom prst="rect">
                  <a:avLst/>
                </a:prstGeom>
              </p:spPr>
            </p:pic>
            <p:grpSp>
              <p:nvGrpSpPr>
                <p:cNvPr id="45" name="Group 44"/>
                <p:cNvGrpSpPr/>
                <p:nvPr/>
              </p:nvGrpSpPr>
              <p:grpSpPr>
                <a:xfrm>
                  <a:off x="837497" y="2267943"/>
                  <a:ext cx="3150290" cy="647859"/>
                  <a:chOff x="837497" y="2267943"/>
                  <a:chExt cx="3150290" cy="647859"/>
                </a:xfrm>
              </p:grpSpPr>
              <p:pic>
                <p:nvPicPr>
                  <p:cNvPr id="78" name="Picture 77"/>
                  <p:cNvPicPr>
                    <a:picLocks noChangeAspect="1"/>
                  </p:cNvPicPr>
                  <p:nvPr/>
                </p:nvPicPr>
                <p:blipFill>
                  <a:blip r:embed="rId4"/>
                  <a:stretch>
                    <a:fillRect/>
                  </a:stretch>
                </p:blipFill>
                <p:spPr>
                  <a:xfrm>
                    <a:off x="837497" y="2267943"/>
                    <a:ext cx="3150290" cy="647859"/>
                  </a:xfrm>
                  <a:prstGeom prst="rect">
                    <a:avLst/>
                  </a:prstGeom>
                </p:spPr>
              </p:pic>
              <p:pic>
                <p:nvPicPr>
                  <p:cNvPr id="79" name="Picture 78"/>
                  <p:cNvPicPr>
                    <a:picLocks noChangeAspect="1"/>
                  </p:cNvPicPr>
                  <p:nvPr/>
                </p:nvPicPr>
                <p:blipFill>
                  <a:blip r:embed="rId5"/>
                  <a:stretch>
                    <a:fillRect/>
                  </a:stretch>
                </p:blipFill>
                <p:spPr>
                  <a:xfrm>
                    <a:off x="1282118" y="2452138"/>
                    <a:ext cx="406489" cy="139734"/>
                  </a:xfrm>
                  <a:prstGeom prst="rect">
                    <a:avLst/>
                  </a:prstGeom>
                </p:spPr>
              </p:pic>
              <p:pic>
                <p:nvPicPr>
                  <p:cNvPr id="80" name="Picture 79"/>
                  <p:cNvPicPr>
                    <a:picLocks noChangeAspect="1"/>
                  </p:cNvPicPr>
                  <p:nvPr/>
                </p:nvPicPr>
                <p:blipFill>
                  <a:blip r:embed="rId6"/>
                  <a:stretch>
                    <a:fillRect/>
                  </a:stretch>
                </p:blipFill>
                <p:spPr>
                  <a:xfrm>
                    <a:off x="1301171" y="2582345"/>
                    <a:ext cx="368381" cy="114328"/>
                  </a:xfrm>
                  <a:prstGeom prst="rect">
                    <a:avLst/>
                  </a:prstGeom>
                </p:spPr>
              </p:pic>
            </p:grpSp>
            <p:grpSp>
              <p:nvGrpSpPr>
                <p:cNvPr id="46" name="Group 45"/>
                <p:cNvGrpSpPr/>
                <p:nvPr/>
              </p:nvGrpSpPr>
              <p:grpSpPr>
                <a:xfrm>
                  <a:off x="4519463" y="2273120"/>
                  <a:ext cx="3150290" cy="647859"/>
                  <a:chOff x="837497" y="2267943"/>
                  <a:chExt cx="3150290" cy="647859"/>
                </a:xfrm>
              </p:grpSpPr>
              <p:pic>
                <p:nvPicPr>
                  <p:cNvPr id="75" name="Picture 74"/>
                  <p:cNvPicPr>
                    <a:picLocks noChangeAspect="1"/>
                  </p:cNvPicPr>
                  <p:nvPr/>
                </p:nvPicPr>
                <p:blipFill>
                  <a:blip r:embed="rId5"/>
                  <a:stretch>
                    <a:fillRect/>
                  </a:stretch>
                </p:blipFill>
                <p:spPr>
                  <a:xfrm>
                    <a:off x="1282118" y="2452138"/>
                    <a:ext cx="406489" cy="139734"/>
                  </a:xfrm>
                  <a:prstGeom prst="rect">
                    <a:avLst/>
                  </a:prstGeom>
                </p:spPr>
              </p:pic>
              <p:pic>
                <p:nvPicPr>
                  <p:cNvPr id="76" name="Picture 75"/>
                  <p:cNvPicPr>
                    <a:picLocks noChangeAspect="1"/>
                  </p:cNvPicPr>
                  <p:nvPr/>
                </p:nvPicPr>
                <p:blipFill>
                  <a:blip r:embed="rId6"/>
                  <a:stretch>
                    <a:fillRect/>
                  </a:stretch>
                </p:blipFill>
                <p:spPr>
                  <a:xfrm>
                    <a:off x="1301171" y="2582345"/>
                    <a:ext cx="368381" cy="114328"/>
                  </a:xfrm>
                  <a:prstGeom prst="rect">
                    <a:avLst/>
                  </a:prstGeom>
                </p:spPr>
              </p:pic>
              <p:pic>
                <p:nvPicPr>
                  <p:cNvPr id="77" name="Picture 76"/>
                  <p:cNvPicPr>
                    <a:picLocks noChangeAspect="1"/>
                  </p:cNvPicPr>
                  <p:nvPr/>
                </p:nvPicPr>
                <p:blipFill>
                  <a:blip r:embed="rId4"/>
                  <a:stretch>
                    <a:fillRect/>
                  </a:stretch>
                </p:blipFill>
                <p:spPr>
                  <a:xfrm>
                    <a:off x="837497" y="2267943"/>
                    <a:ext cx="3150290" cy="647859"/>
                  </a:xfrm>
                  <a:prstGeom prst="rect">
                    <a:avLst/>
                  </a:prstGeom>
                </p:spPr>
              </p:pic>
            </p:grpSp>
            <p:cxnSp>
              <p:nvCxnSpPr>
                <p:cNvPr id="47" name="Elbow Connector 46"/>
                <p:cNvCxnSpPr/>
                <p:nvPr/>
              </p:nvCxnSpPr>
              <p:spPr>
                <a:xfrm rot="10800000" flipV="1">
                  <a:off x="1144310" y="1587320"/>
                  <a:ext cx="5394897" cy="1188748"/>
                </a:xfrm>
                <a:prstGeom prst="bentConnector3">
                  <a:avLst>
                    <a:gd name="adj1" fmla="val 99416"/>
                  </a:avLst>
                </a:prstGeom>
                <a:ln w="12700"/>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7"/>
                <a:stretch>
                  <a:fillRect/>
                </a:stretch>
              </p:blipFill>
              <p:spPr>
                <a:xfrm>
                  <a:off x="564236" y="4567036"/>
                  <a:ext cx="914600" cy="1270313"/>
                </a:xfrm>
                <a:prstGeom prst="rect">
                  <a:avLst/>
                </a:prstGeom>
              </p:spPr>
            </p:pic>
            <p:pic>
              <p:nvPicPr>
                <p:cNvPr id="49" name="Picture 48"/>
                <p:cNvPicPr>
                  <a:picLocks noChangeAspect="1"/>
                </p:cNvPicPr>
                <p:nvPr/>
              </p:nvPicPr>
              <p:blipFill>
                <a:blip r:embed="rId7"/>
                <a:stretch>
                  <a:fillRect/>
                </a:stretch>
              </p:blipFill>
              <p:spPr>
                <a:xfrm>
                  <a:off x="1606937" y="4548086"/>
                  <a:ext cx="914600" cy="1270313"/>
                </a:xfrm>
                <a:prstGeom prst="rect">
                  <a:avLst/>
                </a:prstGeom>
              </p:spPr>
            </p:pic>
            <p:cxnSp>
              <p:nvCxnSpPr>
                <p:cNvPr id="50" name="Elbow Connector 49"/>
                <p:cNvCxnSpPr>
                  <a:endCxn id="80" idx="2"/>
                </p:cNvCxnSpPr>
                <p:nvPr/>
              </p:nvCxnSpPr>
              <p:spPr>
                <a:xfrm rot="5400000" flipH="1" flipV="1">
                  <a:off x="116814" y="3724170"/>
                  <a:ext cx="2396045" cy="341052"/>
                </a:xfrm>
                <a:prstGeom prst="bentConnector3">
                  <a:avLst/>
                </a:prstGeom>
              </p:spPr>
              <p:style>
                <a:lnRef idx="3">
                  <a:schemeClr val="accent6"/>
                </a:lnRef>
                <a:fillRef idx="0">
                  <a:schemeClr val="accent6"/>
                </a:fillRef>
                <a:effectRef idx="2">
                  <a:schemeClr val="accent6"/>
                </a:effectRef>
                <a:fontRef idx="minor">
                  <a:schemeClr val="tx1"/>
                </a:fontRef>
              </p:style>
            </p:cxnSp>
            <p:grpSp>
              <p:nvGrpSpPr>
                <p:cNvPr id="51" name="Group 50"/>
                <p:cNvGrpSpPr/>
                <p:nvPr/>
              </p:nvGrpSpPr>
              <p:grpSpPr>
                <a:xfrm>
                  <a:off x="1282118" y="2701850"/>
                  <a:ext cx="3885210" cy="2390868"/>
                  <a:chOff x="1282118" y="2701850"/>
                  <a:chExt cx="3885210" cy="2390868"/>
                </a:xfrm>
              </p:grpSpPr>
              <p:cxnSp>
                <p:nvCxnSpPr>
                  <p:cNvPr id="72" name="Straight Connector 71"/>
                  <p:cNvCxnSpPr/>
                  <p:nvPr/>
                </p:nvCxnSpPr>
                <p:spPr>
                  <a:xfrm flipV="1">
                    <a:off x="1282118" y="4005330"/>
                    <a:ext cx="0" cy="1087388"/>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a:off x="1282118" y="4018208"/>
                    <a:ext cx="3885209"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4" name="Straight Connector 73"/>
                  <p:cNvCxnSpPr>
                    <a:endCxn id="76" idx="2"/>
                  </p:cNvCxnSpPr>
                  <p:nvPr/>
                </p:nvCxnSpPr>
                <p:spPr>
                  <a:xfrm flipV="1">
                    <a:off x="5167327" y="2701850"/>
                    <a:ext cx="1" cy="1303480"/>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52" name="Group 51"/>
                <p:cNvGrpSpPr/>
                <p:nvPr/>
              </p:nvGrpSpPr>
              <p:grpSpPr>
                <a:xfrm>
                  <a:off x="1606937" y="2696673"/>
                  <a:ext cx="457300" cy="2396045"/>
                  <a:chOff x="1606937" y="2696673"/>
                  <a:chExt cx="457300" cy="2396045"/>
                </a:xfrm>
              </p:grpSpPr>
              <p:cxnSp>
                <p:nvCxnSpPr>
                  <p:cNvPr id="69" name="Straight Connector 68"/>
                  <p:cNvCxnSpPr/>
                  <p:nvPr/>
                </p:nvCxnSpPr>
                <p:spPr>
                  <a:xfrm flipV="1">
                    <a:off x="2064237" y="3193961"/>
                    <a:ext cx="0" cy="1898757"/>
                  </a:xfrm>
                  <a:prstGeom prst="line">
                    <a:avLst/>
                  </a:prstGeom>
                </p:spPr>
                <p:style>
                  <a:lnRef idx="3">
                    <a:schemeClr val="accent6"/>
                  </a:lnRef>
                  <a:fillRef idx="0">
                    <a:schemeClr val="accent6"/>
                  </a:fillRef>
                  <a:effectRef idx="2">
                    <a:schemeClr val="accent6"/>
                  </a:effectRef>
                  <a:fontRef idx="minor">
                    <a:schemeClr val="tx1"/>
                  </a:fontRef>
                </p:style>
              </p:cxnSp>
              <p:cxnSp>
                <p:nvCxnSpPr>
                  <p:cNvPr id="70" name="Straight Connector 69"/>
                  <p:cNvCxnSpPr/>
                  <p:nvPr/>
                </p:nvCxnSpPr>
                <p:spPr>
                  <a:xfrm flipH="1">
                    <a:off x="1606937" y="3193961"/>
                    <a:ext cx="4573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71" name="Straight Connector 70"/>
                  <p:cNvCxnSpPr/>
                  <p:nvPr/>
                </p:nvCxnSpPr>
                <p:spPr>
                  <a:xfrm flipV="1">
                    <a:off x="1606937" y="2696673"/>
                    <a:ext cx="0" cy="497289"/>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53" name="Group 52"/>
                <p:cNvGrpSpPr/>
                <p:nvPr/>
              </p:nvGrpSpPr>
              <p:grpSpPr>
                <a:xfrm>
                  <a:off x="2215166" y="2639509"/>
                  <a:ext cx="3078133" cy="2453209"/>
                  <a:chOff x="2215166" y="2639509"/>
                  <a:chExt cx="3078133" cy="2453209"/>
                </a:xfrm>
              </p:grpSpPr>
              <p:cxnSp>
                <p:nvCxnSpPr>
                  <p:cNvPr id="66" name="Straight Connector 65"/>
                  <p:cNvCxnSpPr/>
                  <p:nvPr/>
                </p:nvCxnSpPr>
                <p:spPr>
                  <a:xfrm flipV="1">
                    <a:off x="2215166" y="4137122"/>
                    <a:ext cx="12879" cy="955596"/>
                  </a:xfrm>
                  <a:prstGeom prst="line">
                    <a:avLst/>
                  </a:prstGeom>
                </p:spPr>
                <p:style>
                  <a:lnRef idx="3">
                    <a:schemeClr val="accent6"/>
                  </a:lnRef>
                  <a:fillRef idx="0">
                    <a:schemeClr val="accent6"/>
                  </a:fillRef>
                  <a:effectRef idx="2">
                    <a:schemeClr val="accent6"/>
                  </a:effectRef>
                  <a:fontRef idx="minor">
                    <a:schemeClr val="tx1"/>
                  </a:fontRef>
                </p:style>
              </p:cxnSp>
              <p:cxnSp>
                <p:nvCxnSpPr>
                  <p:cNvPr id="67" name="Straight Connector 66"/>
                  <p:cNvCxnSpPr/>
                  <p:nvPr/>
                </p:nvCxnSpPr>
                <p:spPr>
                  <a:xfrm>
                    <a:off x="2222053" y="4137122"/>
                    <a:ext cx="306507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68" name="Straight Connector 67"/>
                  <p:cNvCxnSpPr/>
                  <p:nvPr/>
                </p:nvCxnSpPr>
                <p:spPr>
                  <a:xfrm flipV="1">
                    <a:off x="5293299" y="2639509"/>
                    <a:ext cx="0" cy="1497613"/>
                  </a:xfrm>
                  <a:prstGeom prst="line">
                    <a:avLst/>
                  </a:prstGeom>
                </p:spPr>
                <p:style>
                  <a:lnRef idx="3">
                    <a:schemeClr val="accent6"/>
                  </a:lnRef>
                  <a:fillRef idx="0">
                    <a:schemeClr val="accent6"/>
                  </a:fillRef>
                  <a:effectRef idx="2">
                    <a:schemeClr val="accent6"/>
                  </a:effectRef>
                  <a:fontRef idx="minor">
                    <a:schemeClr val="tx1"/>
                  </a:fontRef>
                </p:style>
              </p:cxnSp>
            </p:grpSp>
            <p:grpSp>
              <p:nvGrpSpPr>
                <p:cNvPr id="54" name="Group 53"/>
                <p:cNvGrpSpPr/>
                <p:nvPr/>
              </p:nvGrpSpPr>
              <p:grpSpPr>
                <a:xfrm>
                  <a:off x="5524511" y="2845935"/>
                  <a:ext cx="1855083" cy="584929"/>
                  <a:chOff x="5524511" y="2845935"/>
                  <a:chExt cx="1855083" cy="584929"/>
                </a:xfrm>
              </p:grpSpPr>
              <p:cxnSp>
                <p:nvCxnSpPr>
                  <p:cNvPr id="64" name="Straight Connector 63"/>
                  <p:cNvCxnSpPr/>
                  <p:nvPr/>
                </p:nvCxnSpPr>
                <p:spPr>
                  <a:xfrm>
                    <a:off x="5524511" y="3430864"/>
                    <a:ext cx="185508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24511" y="2845935"/>
                    <a:ext cx="0" cy="5849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1835587" y="2794419"/>
                  <a:ext cx="5544007" cy="695408"/>
                  <a:chOff x="1835587" y="2794419"/>
                  <a:chExt cx="5544007" cy="695408"/>
                </a:xfrm>
              </p:grpSpPr>
              <p:cxnSp>
                <p:nvCxnSpPr>
                  <p:cNvPr id="60" name="Straight Connector 59"/>
                  <p:cNvCxnSpPr/>
                  <p:nvPr/>
                </p:nvCxnSpPr>
                <p:spPr>
                  <a:xfrm flipH="1">
                    <a:off x="3464417" y="3489827"/>
                    <a:ext cx="391517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835587" y="3098476"/>
                    <a:ext cx="162883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64417" y="3082191"/>
                    <a:ext cx="0" cy="40763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35587" y="2794419"/>
                    <a:ext cx="0" cy="29246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314836" y="1931831"/>
                  <a:ext cx="2672951" cy="406885"/>
                </a:xfrm>
                <a:prstGeom prst="rect">
                  <a:avLst/>
                </a:prstGeom>
                <a:noFill/>
              </p:spPr>
              <p:txBody>
                <a:bodyPr wrap="square" rtlCol="0">
                  <a:spAutoFit/>
                </a:bodyPr>
                <a:lstStyle/>
                <a:p>
                  <a:r>
                    <a:rPr lang="en-US" sz="1029" dirty="0">
                      <a:latin typeface="Segoe UI Light" panose="020B0502040204020203" pitchFamily="34" charset="0"/>
                    </a:rPr>
                    <a:t>Bare Metal 2 Proc</a:t>
                  </a:r>
                </a:p>
              </p:txBody>
            </p:sp>
            <p:sp>
              <p:nvSpPr>
                <p:cNvPr id="57" name="TextBox 56"/>
                <p:cNvSpPr txBox="1"/>
                <p:nvPr/>
              </p:nvSpPr>
              <p:spPr>
                <a:xfrm>
                  <a:off x="4974569" y="1955489"/>
                  <a:ext cx="2672951" cy="406885"/>
                </a:xfrm>
                <a:prstGeom prst="rect">
                  <a:avLst/>
                </a:prstGeom>
                <a:noFill/>
              </p:spPr>
              <p:txBody>
                <a:bodyPr wrap="square" rtlCol="0">
                  <a:spAutoFit/>
                </a:bodyPr>
                <a:lstStyle/>
                <a:p>
                  <a:r>
                    <a:rPr lang="en-US" sz="1029" dirty="0">
                      <a:latin typeface="Segoe UI Light" panose="020B0502040204020203" pitchFamily="34" charset="0"/>
                    </a:rPr>
                    <a:t>Bare Metal 4 Proc </a:t>
                  </a:r>
                </a:p>
              </p:txBody>
            </p:sp>
            <p:sp>
              <p:nvSpPr>
                <p:cNvPr id="58" name="Rectangle 57"/>
                <p:cNvSpPr/>
                <p:nvPr/>
              </p:nvSpPr>
              <p:spPr>
                <a:xfrm>
                  <a:off x="6930210" y="3637596"/>
                  <a:ext cx="3381214" cy="406885"/>
                </a:xfrm>
                <a:prstGeom prst="rect">
                  <a:avLst/>
                </a:prstGeom>
              </p:spPr>
              <p:txBody>
                <a:bodyPr wrap="square">
                  <a:spAutoFit/>
                </a:bodyPr>
                <a:lstStyle/>
                <a:p>
                  <a:r>
                    <a:rPr lang="en-US" sz="1029" dirty="0">
                      <a:solidFill>
                        <a:srgbClr val="000000"/>
                      </a:solidFill>
                      <a:latin typeface="Segoe UI Light" panose="020B0502040204020203" pitchFamily="34" charset="0"/>
                    </a:rPr>
                    <a:t>Management Network Switch</a:t>
                  </a:r>
                  <a:endParaRPr lang="en-US" sz="1029" dirty="0">
                    <a:latin typeface="Segoe UI Light" panose="020B0502040204020203" pitchFamily="34" charset="0"/>
                  </a:endParaRPr>
                </a:p>
              </p:txBody>
            </p:sp>
            <p:pic>
              <p:nvPicPr>
                <p:cNvPr id="59" name="Picture 58"/>
                <p:cNvPicPr>
                  <a:picLocks noChangeAspect="1"/>
                </p:cNvPicPr>
                <p:nvPr/>
              </p:nvPicPr>
              <p:blipFill>
                <a:blip r:embed="rId8"/>
                <a:stretch>
                  <a:fillRect/>
                </a:stretch>
              </p:blipFill>
              <p:spPr>
                <a:xfrm>
                  <a:off x="6930211" y="3313685"/>
                  <a:ext cx="3039125" cy="326526"/>
                </a:xfrm>
                <a:prstGeom prst="rect">
                  <a:avLst/>
                </a:prstGeom>
              </p:spPr>
            </p:pic>
          </p:grpSp>
          <p:sp>
            <p:nvSpPr>
              <p:cNvPr id="38" name="TextBox 37"/>
              <p:cNvSpPr txBox="1"/>
              <p:nvPr/>
            </p:nvSpPr>
            <p:spPr>
              <a:xfrm>
                <a:off x="2132707" y="5175469"/>
                <a:ext cx="803985" cy="291503"/>
              </a:xfrm>
              <a:prstGeom prst="rect">
                <a:avLst/>
              </a:prstGeom>
              <a:noFill/>
            </p:spPr>
            <p:txBody>
              <a:bodyPr wrap="none" rtlCol="0">
                <a:spAutoFit/>
              </a:bodyPr>
              <a:lstStyle/>
              <a:p>
                <a:r>
                  <a:rPr lang="en-US" sz="1029" dirty="0">
                    <a:latin typeface="Segoe UI Light" panose="020B0502040204020203" pitchFamily="34" charset="0"/>
                  </a:rPr>
                  <a:t>Fabric A</a:t>
                </a:r>
              </a:p>
            </p:txBody>
          </p:sp>
          <p:sp>
            <p:nvSpPr>
              <p:cNvPr id="39" name="TextBox 38"/>
              <p:cNvSpPr txBox="1"/>
              <p:nvPr/>
            </p:nvSpPr>
            <p:spPr>
              <a:xfrm>
                <a:off x="2872964" y="5168004"/>
                <a:ext cx="789780" cy="291503"/>
              </a:xfrm>
              <a:prstGeom prst="rect">
                <a:avLst/>
              </a:prstGeom>
              <a:noFill/>
            </p:spPr>
            <p:txBody>
              <a:bodyPr wrap="none" rtlCol="0">
                <a:spAutoFit/>
              </a:bodyPr>
              <a:lstStyle/>
              <a:p>
                <a:r>
                  <a:rPr lang="en-US" sz="1029" dirty="0">
                    <a:latin typeface="Segoe UI Light" panose="020B0502040204020203" pitchFamily="34" charset="0"/>
                  </a:rPr>
                  <a:t>Fabric B</a:t>
                </a:r>
              </a:p>
            </p:txBody>
          </p:sp>
        </p:grpSp>
        <p:cxnSp>
          <p:nvCxnSpPr>
            <p:cNvPr id="24" name="Straight Connector 23"/>
            <p:cNvCxnSpPr/>
            <p:nvPr/>
          </p:nvCxnSpPr>
          <p:spPr>
            <a:xfrm>
              <a:off x="11797869" y="3216884"/>
              <a:ext cx="0" cy="29939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99078" y="2513780"/>
              <a:ext cx="42" cy="27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8515922" y="2109582"/>
              <a:ext cx="1029762" cy="517817"/>
            </a:xfrm>
            <a:prstGeom prst="bentConnector3">
              <a:avLst>
                <a:gd name="adj1" fmla="val -623"/>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9545684" y="1921054"/>
              <a:ext cx="0" cy="192817"/>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descr="http://www.arumtec.net/assets/images/outils/vmware/schema_vmware_esxi4.jpg"/>
            <p:cNvPicPr/>
            <p:nvPr/>
          </p:nvPicPr>
          <p:blipFill rotWithShape="1">
            <a:blip r:embed="rId9" cstate="email">
              <a:extLst>
                <a:ext uri="{28A0092B-C50C-407E-A947-70E740481C1C}">
                  <a14:useLocalDpi xmlns:a14="http://schemas.microsoft.com/office/drawing/2010/main" val="0"/>
                </a:ext>
              </a:extLst>
            </a:blip>
            <a:srcRect l="52888"/>
            <a:stretch/>
          </p:blipFill>
          <p:spPr bwMode="auto">
            <a:xfrm>
              <a:off x="1517256" y="1744564"/>
              <a:ext cx="2481209" cy="1682200"/>
            </a:xfrm>
            <a:prstGeom prst="rect">
              <a:avLst/>
            </a:prstGeom>
            <a:noFill/>
            <a:ln>
              <a:noFill/>
            </a:ln>
            <a:extLst>
              <a:ext uri="{53640926-AAD7-44D8-BBD7-CCE9431645EC}">
                <a14:shadowObscured xmlns:a14="http://schemas.microsoft.com/office/drawing/2010/main"/>
              </a:ext>
            </a:extLst>
          </p:spPr>
        </p:pic>
        <p:cxnSp>
          <p:nvCxnSpPr>
            <p:cNvPr id="29" name="Elbow Connector 28"/>
            <p:cNvCxnSpPr/>
            <p:nvPr/>
          </p:nvCxnSpPr>
          <p:spPr>
            <a:xfrm rot="16200000" flipH="1">
              <a:off x="2529479" y="3494277"/>
              <a:ext cx="2042950" cy="1936255"/>
            </a:xfrm>
            <a:prstGeom prst="bentConnector3">
              <a:avLst>
                <a:gd name="adj1" fmla="val 50000"/>
              </a:avLst>
            </a:prstGeom>
          </p:spPr>
          <p:style>
            <a:lnRef idx="3">
              <a:schemeClr val="accent6"/>
            </a:lnRef>
            <a:fillRef idx="0">
              <a:schemeClr val="accent6"/>
            </a:fillRef>
            <a:effectRef idx="2">
              <a:schemeClr val="accent6"/>
            </a:effectRef>
            <a:fontRef idx="minor">
              <a:schemeClr val="tx1"/>
            </a:fontRef>
          </p:style>
        </p:cxnSp>
        <p:grpSp>
          <p:nvGrpSpPr>
            <p:cNvPr id="30" name="Group 29"/>
            <p:cNvGrpSpPr/>
            <p:nvPr/>
          </p:nvGrpSpPr>
          <p:grpSpPr>
            <a:xfrm>
              <a:off x="2717836" y="3426339"/>
              <a:ext cx="2683073" cy="2033860"/>
              <a:chOff x="2717836" y="3426339"/>
              <a:chExt cx="2683073" cy="2033860"/>
            </a:xfrm>
          </p:grpSpPr>
          <p:cxnSp>
            <p:nvCxnSpPr>
              <p:cNvPr id="35" name="Straight Connector 34"/>
              <p:cNvCxnSpPr/>
              <p:nvPr/>
            </p:nvCxnSpPr>
            <p:spPr>
              <a:xfrm flipH="1" flipV="1">
                <a:off x="2717836" y="3426339"/>
                <a:ext cx="2101" cy="292481"/>
              </a:xfrm>
              <a:prstGeom prst="line">
                <a:avLst/>
              </a:prstGeom>
            </p:spPr>
            <p:style>
              <a:lnRef idx="3">
                <a:schemeClr val="accent6"/>
              </a:lnRef>
              <a:fillRef idx="0">
                <a:schemeClr val="accent6"/>
              </a:fillRef>
              <a:effectRef idx="2">
                <a:schemeClr val="accent6"/>
              </a:effectRef>
              <a:fontRef idx="minor">
                <a:schemeClr val="tx1"/>
              </a:fontRef>
            </p:style>
          </p:cxnSp>
          <p:cxnSp>
            <p:nvCxnSpPr>
              <p:cNvPr id="36" name="Elbow Connector 35"/>
              <p:cNvCxnSpPr/>
              <p:nvPr/>
            </p:nvCxnSpPr>
            <p:spPr>
              <a:xfrm>
                <a:off x="2727788" y="3707728"/>
                <a:ext cx="2673121" cy="1752471"/>
              </a:xfrm>
              <a:prstGeom prst="bentConnector3">
                <a:avLst>
                  <a:gd name="adj1" fmla="val 98902"/>
                </a:avLst>
              </a:prstGeom>
            </p:spPr>
            <p:style>
              <a:lnRef idx="3">
                <a:schemeClr val="accent6"/>
              </a:lnRef>
              <a:fillRef idx="0">
                <a:schemeClr val="accent6"/>
              </a:fillRef>
              <a:effectRef idx="2">
                <a:schemeClr val="accent6"/>
              </a:effectRef>
              <a:fontRef idx="minor">
                <a:schemeClr val="tx1"/>
              </a:fontRef>
            </p:style>
          </p:cxnSp>
        </p:grpSp>
        <p:cxnSp>
          <p:nvCxnSpPr>
            <p:cNvPr id="31" name="Straight Connector 30"/>
            <p:cNvCxnSpPr/>
            <p:nvPr/>
          </p:nvCxnSpPr>
          <p:spPr>
            <a:xfrm>
              <a:off x="3125475" y="3429636"/>
              <a:ext cx="0" cy="8363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3275988" y="2627399"/>
              <a:ext cx="5644604" cy="975039"/>
            </a:xfrm>
            <a:prstGeom prst="bentConnector3">
              <a:avLst>
                <a:gd name="adj1" fmla="val 14939"/>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75987" y="3593625"/>
              <a:ext cx="1" cy="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75987" y="3426339"/>
              <a:ext cx="0" cy="167286"/>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507551" y="4199612"/>
            <a:ext cx="24247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11934" y="4087679"/>
            <a:ext cx="556563" cy="228076"/>
          </a:xfrm>
          <a:prstGeom prst="rect">
            <a:avLst/>
          </a:prstGeom>
          <a:noFill/>
        </p:spPr>
        <p:txBody>
          <a:bodyPr wrap="none" rtlCol="0">
            <a:spAutoFit/>
          </a:bodyPr>
          <a:lstStyle/>
          <a:p>
            <a:r>
              <a:rPr lang="en-US" sz="882" dirty="0">
                <a:latin typeface="Segoe UI Light" panose="020B0502040204020203" pitchFamily="34" charset="0"/>
              </a:rPr>
              <a:t>25GbPS</a:t>
            </a:r>
          </a:p>
        </p:txBody>
      </p:sp>
      <p:cxnSp>
        <p:nvCxnSpPr>
          <p:cNvPr id="83" name="Straight Connector 82"/>
          <p:cNvCxnSpPr/>
          <p:nvPr/>
        </p:nvCxnSpPr>
        <p:spPr>
          <a:xfrm>
            <a:off x="509389" y="4507260"/>
            <a:ext cx="242475" cy="0"/>
          </a:xfrm>
          <a:prstGeom prst="line">
            <a:avLst/>
          </a:prstGeom>
          <a:ln w="28575">
            <a:solidFill>
              <a:srgbClr val="C00000"/>
            </a:solidFill>
          </a:ln>
        </p:spPr>
        <p:style>
          <a:lnRef idx="3">
            <a:schemeClr val="accent1"/>
          </a:lnRef>
          <a:fillRef idx="0">
            <a:schemeClr val="accent1"/>
          </a:fillRef>
          <a:effectRef idx="2">
            <a:schemeClr val="accent1"/>
          </a:effectRef>
          <a:fontRef idx="minor">
            <a:schemeClr val="tx1"/>
          </a:fontRef>
        </p:style>
      </p:cxnSp>
      <p:sp>
        <p:nvSpPr>
          <p:cNvPr id="84" name="TextBox 83"/>
          <p:cNvSpPr txBox="1"/>
          <p:nvPr/>
        </p:nvSpPr>
        <p:spPr>
          <a:xfrm>
            <a:off x="813632" y="4407170"/>
            <a:ext cx="511679" cy="228076"/>
          </a:xfrm>
          <a:prstGeom prst="rect">
            <a:avLst/>
          </a:prstGeom>
          <a:noFill/>
        </p:spPr>
        <p:txBody>
          <a:bodyPr wrap="none" rtlCol="0">
            <a:spAutoFit/>
          </a:bodyPr>
          <a:lstStyle/>
          <a:p>
            <a:r>
              <a:rPr lang="en-US" sz="882" dirty="0">
                <a:latin typeface="Segoe UI Light" panose="020B0502040204020203" pitchFamily="34" charset="0"/>
              </a:rPr>
              <a:t>1 </a:t>
            </a:r>
            <a:r>
              <a:rPr lang="en-US" sz="882" dirty="0" err="1">
                <a:latin typeface="Segoe UI Light" panose="020B0502040204020203" pitchFamily="34" charset="0"/>
              </a:rPr>
              <a:t>GbPS</a:t>
            </a:r>
            <a:endParaRPr lang="en-US" sz="882" dirty="0">
              <a:latin typeface="Segoe UI Light" panose="020B0502040204020203" pitchFamily="34" charset="0"/>
            </a:endParaRPr>
          </a:p>
        </p:txBody>
      </p:sp>
      <p:cxnSp>
        <p:nvCxnSpPr>
          <p:cNvPr id="85" name="Straight Connector 84"/>
          <p:cNvCxnSpPr/>
          <p:nvPr/>
        </p:nvCxnSpPr>
        <p:spPr>
          <a:xfrm>
            <a:off x="522249" y="4676704"/>
            <a:ext cx="242475" cy="0"/>
          </a:xfrm>
          <a:prstGeom prst="line">
            <a:avLst/>
          </a:prstGeom>
        </p:spPr>
        <p:style>
          <a:lnRef idx="3">
            <a:schemeClr val="accent6"/>
          </a:lnRef>
          <a:fillRef idx="0">
            <a:schemeClr val="accent6"/>
          </a:fillRef>
          <a:effectRef idx="2">
            <a:schemeClr val="accent6"/>
          </a:effectRef>
          <a:fontRef idx="minor">
            <a:schemeClr val="tx1"/>
          </a:fontRef>
        </p:style>
      </p:cxnSp>
      <p:sp>
        <p:nvSpPr>
          <p:cNvPr id="86" name="TextBox 85"/>
          <p:cNvSpPr txBox="1"/>
          <p:nvPr/>
        </p:nvSpPr>
        <p:spPr>
          <a:xfrm>
            <a:off x="811796" y="4584907"/>
            <a:ext cx="740908" cy="228076"/>
          </a:xfrm>
          <a:prstGeom prst="rect">
            <a:avLst/>
          </a:prstGeom>
          <a:noFill/>
        </p:spPr>
        <p:txBody>
          <a:bodyPr wrap="none" rtlCol="0">
            <a:spAutoFit/>
          </a:bodyPr>
          <a:lstStyle/>
          <a:p>
            <a:r>
              <a:rPr lang="en-US" sz="882" dirty="0">
                <a:latin typeface="Segoe UI Light" panose="020B0502040204020203" pitchFamily="34" charset="0"/>
              </a:rPr>
              <a:t>32 </a:t>
            </a:r>
            <a:r>
              <a:rPr lang="en-US" sz="882" dirty="0" err="1">
                <a:latin typeface="Segoe UI Light" panose="020B0502040204020203" pitchFamily="34" charset="0"/>
              </a:rPr>
              <a:t>GbPS</a:t>
            </a:r>
            <a:r>
              <a:rPr lang="en-US" sz="882" dirty="0">
                <a:latin typeface="Segoe UI Light" panose="020B0502040204020203" pitchFamily="34" charset="0"/>
              </a:rPr>
              <a:t> FC</a:t>
            </a:r>
          </a:p>
        </p:txBody>
      </p:sp>
      <p:sp>
        <p:nvSpPr>
          <p:cNvPr id="87" name="Rectangle 86"/>
          <p:cNvSpPr/>
          <p:nvPr/>
        </p:nvSpPr>
        <p:spPr>
          <a:xfrm>
            <a:off x="393509" y="4027484"/>
            <a:ext cx="1221734" cy="92832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24">
              <a:latin typeface="Segoe UI Light" panose="020B0502040204020203" pitchFamily="34" charset="0"/>
            </a:endParaRPr>
          </a:p>
        </p:txBody>
      </p:sp>
      <p:sp>
        <p:nvSpPr>
          <p:cNvPr id="88" name="TextBox 87"/>
          <p:cNvSpPr txBox="1"/>
          <p:nvPr/>
        </p:nvSpPr>
        <p:spPr>
          <a:xfrm>
            <a:off x="1848784" y="2481355"/>
            <a:ext cx="1499046" cy="250710"/>
          </a:xfrm>
          <a:prstGeom prst="rect">
            <a:avLst/>
          </a:prstGeom>
          <a:noFill/>
        </p:spPr>
        <p:txBody>
          <a:bodyPr wrap="square" rtlCol="0">
            <a:spAutoFit/>
          </a:bodyPr>
          <a:lstStyle/>
          <a:p>
            <a:r>
              <a:rPr lang="en-US" sz="1029" dirty="0">
                <a:latin typeface="Segoe UI Light" panose="020B0502040204020203" pitchFamily="34" charset="0"/>
              </a:rPr>
              <a:t>Cloud POD</a:t>
            </a:r>
          </a:p>
        </p:txBody>
      </p:sp>
      <p:graphicFrame>
        <p:nvGraphicFramePr>
          <p:cNvPr id="90" name="Table 89"/>
          <p:cNvGraphicFramePr>
            <a:graphicFrameLocks noGrp="1"/>
          </p:cNvGraphicFramePr>
          <p:nvPr/>
        </p:nvGraphicFramePr>
        <p:xfrm>
          <a:off x="1869671" y="3832753"/>
          <a:ext cx="1278627" cy="1169499"/>
        </p:xfrm>
        <a:graphic>
          <a:graphicData uri="http://schemas.openxmlformats.org/drawingml/2006/table">
            <a:tbl>
              <a:tblPr bandRow="1">
                <a:tableStyleId>{5C22544A-7EE6-4342-B048-85BDC9FD1C3A}</a:tableStyleId>
              </a:tblPr>
              <a:tblGrid>
                <a:gridCol w="395824">
                  <a:extLst>
                    <a:ext uri="{9D8B030D-6E8A-4147-A177-3AD203B41FA5}">
                      <a16:colId xmlns:a16="http://schemas.microsoft.com/office/drawing/2014/main" val="20000"/>
                    </a:ext>
                  </a:extLst>
                </a:gridCol>
                <a:gridCol w="882803">
                  <a:extLst>
                    <a:ext uri="{9D8B030D-6E8A-4147-A177-3AD203B41FA5}">
                      <a16:colId xmlns:a16="http://schemas.microsoft.com/office/drawing/2014/main" val="20001"/>
                    </a:ext>
                  </a:extLst>
                </a:gridCol>
              </a:tblGrid>
              <a:tr h="221329">
                <a:tc>
                  <a:txBody>
                    <a:bodyPr/>
                    <a:lstStyle/>
                    <a:p>
                      <a:r>
                        <a:rPr lang="en-IN" sz="700" b="0" dirty="0">
                          <a:solidFill>
                            <a:schemeClr val="tx1"/>
                          </a:solidFill>
                          <a:latin typeface="Segoe UI Light" panose="020B0502040204020203" pitchFamily="34" charset="0"/>
                        </a:rPr>
                        <a:t>10 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PROD</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470623">
                <a:tc>
                  <a:txBody>
                    <a:bodyPr/>
                    <a:lstStyle/>
                    <a:p>
                      <a:r>
                        <a:rPr lang="en-IN" sz="700" dirty="0">
                          <a:solidFill>
                            <a:schemeClr val="tx1"/>
                          </a:solidFill>
                          <a:latin typeface="Segoe UI Light" panose="020B0502040204020203" pitchFamily="34" charset="0"/>
                        </a:rPr>
                        <a:t>8</a:t>
                      </a:r>
                      <a:r>
                        <a:rPr lang="en-IN" sz="700" baseline="0" dirty="0">
                          <a:solidFill>
                            <a:schemeClr val="tx1"/>
                          </a:solidFill>
                          <a:latin typeface="Segoe UI Light" panose="020B0502040204020203" pitchFamily="34" charset="0"/>
                        </a:rPr>
                        <a:t> </a:t>
                      </a:r>
                      <a:r>
                        <a:rPr lang="en-IN" sz="700" dirty="0">
                          <a:solidFill>
                            <a:schemeClr val="tx1"/>
                          </a:solidFill>
                          <a:latin typeface="Segoe UI Light" panose="020B0502040204020203" pitchFamily="34" charset="0"/>
                        </a:rPr>
                        <a:t>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Monitoring,</a:t>
                      </a:r>
                      <a:r>
                        <a:rPr lang="en-IN" sz="900" baseline="0" dirty="0">
                          <a:solidFill>
                            <a:schemeClr val="tx1"/>
                          </a:solidFill>
                          <a:latin typeface="Segoe UI Light" panose="020B0502040204020203" pitchFamily="34" charset="0"/>
                        </a:rPr>
                        <a:t> Mgmt, Orchestration</a:t>
                      </a:r>
                      <a:endParaRPr lang="en-IN" sz="900" dirty="0">
                        <a:solidFill>
                          <a:schemeClr val="tx1"/>
                        </a:solidFill>
                        <a:latin typeface="Segoe UI Light" panose="020B0502040204020203" pitchFamily="34" charset="0"/>
                      </a:endParaRP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234729">
                <a:tc>
                  <a:txBody>
                    <a:bodyPr/>
                    <a:lstStyle/>
                    <a:p>
                      <a:r>
                        <a:rPr lang="en-IN" sz="700" dirty="0">
                          <a:solidFill>
                            <a:schemeClr val="tx1"/>
                          </a:solidFill>
                          <a:latin typeface="Segoe UI Light" panose="020B0502040204020203" pitchFamily="34" charset="0"/>
                        </a:rPr>
                        <a:t>4 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Backup</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234729">
                <a:tc>
                  <a:txBody>
                    <a:bodyPr/>
                    <a:lstStyle/>
                    <a:p>
                      <a:r>
                        <a:rPr lang="en-IN" sz="700" dirty="0">
                          <a:solidFill>
                            <a:schemeClr val="tx1"/>
                          </a:solidFill>
                          <a:latin typeface="Segoe UI Light" panose="020B0502040204020203" pitchFamily="34" charset="0"/>
                        </a:rPr>
                        <a:t>2 Gb</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IN" sz="900" dirty="0">
                          <a:solidFill>
                            <a:schemeClr val="tx1"/>
                          </a:solidFill>
                          <a:latin typeface="Segoe UI Light" panose="020B0502040204020203" pitchFamily="34" charset="0"/>
                        </a:rPr>
                        <a:t>File Storage</a:t>
                      </a:r>
                    </a:p>
                  </a:txBody>
                  <a:tcPr marL="67232" marR="67232" marT="33616" marB="33616">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1" name="Rectangle 90"/>
          <p:cNvSpPr/>
          <p:nvPr/>
        </p:nvSpPr>
        <p:spPr>
          <a:xfrm>
            <a:off x="7366954" y="2429696"/>
            <a:ext cx="1896253" cy="250710"/>
          </a:xfrm>
          <a:prstGeom prst="rect">
            <a:avLst/>
          </a:prstGeom>
        </p:spPr>
        <p:txBody>
          <a:bodyPr wrap="square">
            <a:spAutoFit/>
          </a:bodyPr>
          <a:lstStyle/>
          <a:p>
            <a:r>
              <a:rPr lang="en-US" sz="1029" dirty="0">
                <a:solidFill>
                  <a:srgbClr val="000000"/>
                </a:solidFill>
                <a:latin typeface="Segoe UI Light" panose="020B0502040204020203" pitchFamily="34" charset="0"/>
              </a:rPr>
              <a:t>Network Switch</a:t>
            </a:r>
            <a:endParaRPr lang="en-US" sz="1029" dirty="0">
              <a:latin typeface="Segoe UI Light" panose="020B0502040204020203" pitchFamily="34" charset="0"/>
            </a:endParaRPr>
          </a:p>
        </p:txBody>
      </p:sp>
      <p:sp>
        <p:nvSpPr>
          <p:cNvPr id="89" name="Right Arrow 88"/>
          <p:cNvSpPr/>
          <p:nvPr/>
        </p:nvSpPr>
        <p:spPr>
          <a:xfrm rot="21286763">
            <a:off x="1291637" y="4054060"/>
            <a:ext cx="592567" cy="120264"/>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Segoe UI Light" panose="020B0502040204020203" pitchFamily="34" charset="0"/>
            </a:endParaRPr>
          </a:p>
        </p:txBody>
      </p:sp>
    </p:spTree>
    <p:extLst>
      <p:ext uri="{BB962C8B-B14F-4D97-AF65-F5344CB8AC3E}">
        <p14:creationId xmlns:p14="http://schemas.microsoft.com/office/powerpoint/2010/main" val="359014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08CD6F-D235-4A73-99C4-C0CB107C2716}"/>
              </a:ext>
            </a:extLst>
          </p:cNvPr>
          <p:cNvSpPr>
            <a:spLocks noGrp="1"/>
          </p:cNvSpPr>
          <p:nvPr>
            <p:ph type="title"/>
          </p:nvPr>
        </p:nvSpPr>
        <p:spPr>
          <a:xfrm>
            <a:off x="324000" y="367201"/>
            <a:ext cx="7538400" cy="369332"/>
          </a:xfrm>
        </p:spPr>
        <p:txBody>
          <a:bodyPr/>
          <a:lstStyle/>
          <a:p>
            <a:r>
              <a:rPr lang="en-US" dirty="0"/>
              <a:t>CONVERGED Infrastructure – Hypervisor Design View</a:t>
            </a:r>
            <a:endParaRPr lang="en-IN" dirty="0"/>
          </a:p>
        </p:txBody>
      </p:sp>
      <p:sp>
        <p:nvSpPr>
          <p:cNvPr id="6" name="Content Placeholder 5">
            <a:extLst>
              <a:ext uri="{FF2B5EF4-FFF2-40B4-BE49-F238E27FC236}">
                <a16:creationId xmlns:a16="http://schemas.microsoft.com/office/drawing/2014/main" id="{04499FD0-7965-419F-A6C9-2D8119D8006D}"/>
              </a:ext>
            </a:extLst>
          </p:cNvPr>
          <p:cNvSpPr>
            <a:spLocks noGrp="1"/>
          </p:cNvSpPr>
          <p:nvPr>
            <p:ph idx="1"/>
          </p:nvPr>
        </p:nvSpPr>
        <p:spPr>
          <a:xfrm>
            <a:off x="324001" y="1026161"/>
            <a:ext cx="4103538" cy="3658553"/>
          </a:xfrm>
        </p:spPr>
        <p:txBody>
          <a:bodyPr>
            <a:noAutofit/>
          </a:bodyPr>
          <a:lstStyle/>
          <a:p>
            <a:pPr>
              <a:spcAft>
                <a:spcPts val="600"/>
              </a:spcAft>
            </a:pPr>
            <a:r>
              <a:rPr lang="en-US" sz="1400" dirty="0"/>
              <a:t>Clusters are created specific to OS platform e.g. Windows, Red-hat, Windows SQL, etc.</a:t>
            </a:r>
          </a:p>
          <a:p>
            <a:pPr>
              <a:spcAft>
                <a:spcPts val="600"/>
              </a:spcAft>
            </a:pPr>
            <a:r>
              <a:rPr lang="en-US" sz="1400" dirty="0"/>
              <a:t>Resource groups are formed based on the business demand, VM priority (SLA), affinity rules and high availability rules are created in resource pool</a:t>
            </a:r>
          </a:p>
          <a:p>
            <a:pPr>
              <a:spcAft>
                <a:spcPts val="600"/>
              </a:spcAft>
            </a:pPr>
            <a:r>
              <a:rPr lang="en-US" sz="1400" dirty="0"/>
              <a:t>High availability across entire virtualized IT environment</a:t>
            </a:r>
          </a:p>
          <a:p>
            <a:pPr>
              <a:spcAft>
                <a:spcPts val="600"/>
              </a:spcAft>
            </a:pPr>
            <a:r>
              <a:rPr lang="en-US" sz="1400" dirty="0"/>
              <a:t>Continuous availability for critical applications on fault tolerance mode.</a:t>
            </a:r>
          </a:p>
          <a:p>
            <a:pPr>
              <a:spcAft>
                <a:spcPts val="600"/>
              </a:spcAft>
            </a:pPr>
            <a:r>
              <a:rPr lang="en-US" sz="1400" dirty="0"/>
              <a:t>Folder structure is maintained for logical group of virtual machines</a:t>
            </a:r>
          </a:p>
        </p:txBody>
      </p:sp>
      <p:sp>
        <p:nvSpPr>
          <p:cNvPr id="2" name="Slide Number Placeholder 1"/>
          <p:cNvSpPr>
            <a:spLocks noGrp="1"/>
          </p:cNvSpPr>
          <p:nvPr>
            <p:ph type="sldNum" sz="quarter" idx="12"/>
          </p:nvPr>
        </p:nvSpPr>
        <p:spPr>
          <a:xfrm>
            <a:off x="8286433" y="4767264"/>
            <a:ext cx="487680" cy="274637"/>
          </a:xfrm>
          <a:prstGeom prst="rect">
            <a:avLst/>
          </a:prstGeom>
        </p:spPr>
        <p:txBody>
          <a:bodyPr/>
          <a:lstStyle/>
          <a:p>
            <a:pPr>
              <a:defRPr/>
            </a:pPr>
            <a:fld id="{B7199840-A996-E840-AAE3-347391376B50}" type="slidenum">
              <a:rPr lang="en-US" smtClean="0"/>
              <a:pPr>
                <a:defRPr/>
              </a:pPr>
              <a:t>17</a:t>
            </a:fld>
            <a:endParaRPr lang="en-US"/>
          </a:p>
        </p:txBody>
      </p:sp>
      <p:pic>
        <p:nvPicPr>
          <p:cNvPr id="92" name="Picture 91"/>
          <p:cNvPicPr/>
          <p:nvPr/>
        </p:nvPicPr>
        <p:blipFill>
          <a:blip r:embed="rId2" cstate="email">
            <a:extLst>
              <a:ext uri="{28A0092B-C50C-407E-A947-70E740481C1C}">
                <a14:useLocalDpi xmlns:a14="http://schemas.microsoft.com/office/drawing/2010/main" val="0"/>
              </a:ext>
            </a:extLst>
          </a:blip>
          <a:stretch>
            <a:fillRect/>
          </a:stretch>
        </p:blipFill>
        <p:spPr bwMode="auto">
          <a:xfrm>
            <a:off x="4444400" y="990720"/>
            <a:ext cx="4699600" cy="3381279"/>
          </a:xfrm>
          <a:prstGeom prst="rect">
            <a:avLst/>
          </a:prstGeom>
        </p:spPr>
      </p:pic>
    </p:spTree>
    <p:extLst>
      <p:ext uri="{BB962C8B-B14F-4D97-AF65-F5344CB8AC3E}">
        <p14:creationId xmlns:p14="http://schemas.microsoft.com/office/powerpoint/2010/main" val="339783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p:txBody>
          <a:bodyPr>
            <a:normAutofit/>
          </a:bodyPr>
          <a:lstStyle/>
          <a:p>
            <a:r>
              <a:rPr lang="en-IN" dirty="0"/>
              <a:t>Converged Solution – STORAGE View</a:t>
            </a:r>
          </a:p>
        </p:txBody>
      </p:sp>
      <p:sp>
        <p:nvSpPr>
          <p:cNvPr id="2" name="Content Placeholder 1">
            <a:extLst>
              <a:ext uri="{FF2B5EF4-FFF2-40B4-BE49-F238E27FC236}">
                <a16:creationId xmlns:a16="http://schemas.microsoft.com/office/drawing/2014/main" id="{C74F9F61-B10F-4CC5-9695-A109EC6A97FF}"/>
              </a:ext>
            </a:extLst>
          </p:cNvPr>
          <p:cNvSpPr>
            <a:spLocks noGrp="1"/>
          </p:cNvSpPr>
          <p:nvPr>
            <p:ph idx="1"/>
          </p:nvPr>
        </p:nvSpPr>
        <p:spPr>
          <a:xfrm>
            <a:off x="324001" y="1026161"/>
            <a:ext cx="4110368" cy="3658553"/>
          </a:xfrm>
        </p:spPr>
        <p:txBody>
          <a:bodyPr>
            <a:normAutofit/>
          </a:bodyPr>
          <a:lstStyle/>
          <a:p>
            <a:pPr>
              <a:spcAft>
                <a:spcPts val="400"/>
              </a:spcAft>
            </a:pPr>
            <a:r>
              <a:rPr lang="en-US" sz="1400" dirty="0"/>
              <a:t>SAN fabric consists of director class SAN switches at core and Edge SAN switches</a:t>
            </a:r>
          </a:p>
          <a:p>
            <a:pPr>
              <a:spcAft>
                <a:spcPts val="400"/>
              </a:spcAft>
            </a:pPr>
            <a:r>
              <a:rPr lang="en-US" sz="1400" dirty="0"/>
              <a:t>MDS 9710 will be deployed at core and MDS 9148 at edge layer </a:t>
            </a:r>
          </a:p>
          <a:p>
            <a:pPr>
              <a:spcAft>
                <a:spcPts val="400"/>
              </a:spcAft>
            </a:pPr>
            <a:r>
              <a:rPr lang="en-US" sz="1400" dirty="0"/>
              <a:t> Server Cluster wise edge san switches grouping </a:t>
            </a:r>
          </a:p>
          <a:p>
            <a:pPr>
              <a:spcAft>
                <a:spcPts val="400"/>
              </a:spcAft>
            </a:pPr>
            <a:r>
              <a:rPr lang="en-US" sz="1400" dirty="0"/>
              <a:t>POD wise Zoning on </a:t>
            </a:r>
            <a:r>
              <a:rPr lang="en-US" sz="1400" dirty="0" err="1"/>
              <a:t>vSAN</a:t>
            </a:r>
            <a:r>
              <a:rPr lang="en-US" sz="1400" dirty="0"/>
              <a:t> and ACL  </a:t>
            </a:r>
          </a:p>
          <a:p>
            <a:pPr>
              <a:spcAft>
                <a:spcPts val="400"/>
              </a:spcAft>
            </a:pPr>
            <a:r>
              <a:rPr lang="en-US" sz="1400" dirty="0"/>
              <a:t>Unified Management</a:t>
            </a:r>
          </a:p>
          <a:p>
            <a:pPr>
              <a:spcAft>
                <a:spcPts val="400"/>
              </a:spcAft>
            </a:pPr>
            <a:r>
              <a:rPr lang="en-US" sz="1400" dirty="0"/>
              <a:t>Performance Monitoring &amp; Tuning</a:t>
            </a:r>
          </a:p>
          <a:p>
            <a:pPr>
              <a:spcAft>
                <a:spcPts val="400"/>
              </a:spcAft>
            </a:pPr>
            <a:r>
              <a:rPr lang="en-US" sz="1400" dirty="0"/>
              <a:t>Application-to-spindle performance and capacity monitoring, reporting and forecasting</a:t>
            </a:r>
          </a:p>
          <a:p>
            <a:pPr>
              <a:spcAft>
                <a:spcPts val="400"/>
              </a:spcAft>
            </a:pPr>
            <a:r>
              <a:rPr lang="en-US" sz="1400" dirty="0"/>
              <a:t>Non-disruptive Dynamic Data Movement</a:t>
            </a:r>
          </a:p>
        </p:txBody>
      </p:sp>
      <p:grpSp>
        <p:nvGrpSpPr>
          <p:cNvPr id="5" name="Group 4"/>
          <p:cNvGrpSpPr/>
          <p:nvPr/>
        </p:nvGrpSpPr>
        <p:grpSpPr>
          <a:xfrm>
            <a:off x="4161547" y="982002"/>
            <a:ext cx="4683469" cy="3304967"/>
            <a:chOff x="739974" y="424455"/>
            <a:chExt cx="7882701" cy="4945274"/>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617" y="626636"/>
              <a:ext cx="2458058" cy="17619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739974" y="482717"/>
              <a:ext cx="2099582" cy="3087748"/>
              <a:chOff x="572847" y="439053"/>
              <a:chExt cx="2099582" cy="4404157"/>
            </a:xfrm>
          </p:grpSpPr>
          <p:pic>
            <p:nvPicPr>
              <p:cNvPr id="43" name="Picture 2" descr="https://www.tegile.com/wp-content/uploads/2015/10/intellistack-fla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0506" y="439053"/>
                <a:ext cx="1615593" cy="4404157"/>
              </a:xfrm>
              <a:prstGeom prst="rect">
                <a:avLst/>
              </a:prstGeom>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72847" y="4116792"/>
                <a:ext cx="2099582" cy="525496"/>
              </a:xfrm>
              <a:prstGeom prst="rect">
                <a:avLst/>
              </a:prstGeom>
              <a:noFill/>
            </p:spPr>
            <p:txBody>
              <a:bodyPr wrap="none" rtlCol="0">
                <a:spAutoFit/>
              </a:bodyPr>
              <a:lstStyle/>
              <a:p>
                <a:pPr algn="ctr"/>
                <a:r>
                  <a:rPr lang="en-GB" sz="1000" dirty="0"/>
                  <a:t>Enterprise Storage</a:t>
                </a:r>
              </a:p>
            </p:txBody>
          </p:sp>
        </p:grpSp>
        <p:grpSp>
          <p:nvGrpSpPr>
            <p:cNvPr id="8" name="Group 7"/>
            <p:cNvGrpSpPr/>
            <p:nvPr/>
          </p:nvGrpSpPr>
          <p:grpSpPr>
            <a:xfrm>
              <a:off x="3888924" y="2496147"/>
              <a:ext cx="399241" cy="1403399"/>
              <a:chOff x="7684961" y="2739906"/>
              <a:chExt cx="399241" cy="1403399"/>
            </a:xfrm>
          </p:grpSpPr>
          <p:pic>
            <p:nvPicPr>
              <p:cNvPr id="41" name="Picture 40"/>
              <p:cNvPicPr>
                <a:picLocks noChangeAspect="1"/>
              </p:cNvPicPr>
              <p:nvPr/>
            </p:nvPicPr>
            <p:blipFill>
              <a:blip r:embed="rId4"/>
              <a:stretch>
                <a:fillRect/>
              </a:stretch>
            </p:blipFill>
            <p:spPr>
              <a:xfrm rot="5400000">
                <a:off x="7163712" y="3261155"/>
                <a:ext cx="1250997" cy="208500"/>
              </a:xfrm>
              <a:prstGeom prst="rect">
                <a:avLst/>
              </a:prstGeom>
            </p:spPr>
          </p:pic>
          <p:pic>
            <p:nvPicPr>
              <p:cNvPr id="42" name="Picture 41"/>
              <p:cNvPicPr>
                <a:picLocks noChangeAspect="1"/>
              </p:cNvPicPr>
              <p:nvPr/>
            </p:nvPicPr>
            <p:blipFill>
              <a:blip r:embed="rId4"/>
              <a:stretch>
                <a:fillRect/>
              </a:stretch>
            </p:blipFill>
            <p:spPr>
              <a:xfrm rot="5400000">
                <a:off x="7354453" y="3413557"/>
                <a:ext cx="1250997" cy="208500"/>
              </a:xfrm>
              <a:prstGeom prst="rect">
                <a:avLst/>
              </a:prstGeom>
            </p:spPr>
          </p:pic>
        </p:grpSp>
        <p:cxnSp>
          <p:nvCxnSpPr>
            <p:cNvPr id="9" name="Connector: Elbow 2055"/>
            <p:cNvCxnSpPr/>
            <p:nvPr/>
          </p:nvCxnSpPr>
          <p:spPr>
            <a:xfrm>
              <a:off x="2592853" y="1215400"/>
              <a:ext cx="1551606" cy="910941"/>
            </a:xfrm>
            <a:prstGeom prst="bentConnector3">
              <a:avLst>
                <a:gd name="adj1" fmla="val 50000"/>
              </a:avLst>
            </a:prstGeom>
            <a:ln>
              <a:tailEnd type="none"/>
            </a:ln>
          </p:spPr>
          <p:style>
            <a:lnRef idx="3">
              <a:schemeClr val="accent6"/>
            </a:lnRef>
            <a:fillRef idx="0">
              <a:schemeClr val="accent6"/>
            </a:fillRef>
            <a:effectRef idx="2">
              <a:schemeClr val="accent6"/>
            </a:effectRef>
            <a:fontRef idx="minor">
              <a:schemeClr val="tx1"/>
            </a:fontRef>
          </p:style>
        </p:cxnSp>
        <p:cxnSp>
          <p:nvCxnSpPr>
            <p:cNvPr id="10" name="Connector: Elbow 2057"/>
            <p:cNvCxnSpPr/>
            <p:nvPr/>
          </p:nvCxnSpPr>
          <p:spPr>
            <a:xfrm>
              <a:off x="2520418" y="1015331"/>
              <a:ext cx="1410093" cy="773459"/>
            </a:xfrm>
            <a:prstGeom prst="bentConnector3">
              <a:avLst>
                <a:gd name="adj1" fmla="val 50000"/>
              </a:avLst>
            </a:prstGeom>
            <a:ln>
              <a:tailEnd type="none"/>
            </a:ln>
          </p:spPr>
          <p:style>
            <a:lnRef idx="3">
              <a:schemeClr val="accent6"/>
            </a:lnRef>
            <a:fillRef idx="0">
              <a:schemeClr val="accent6"/>
            </a:fillRef>
            <a:effectRef idx="2">
              <a:schemeClr val="accent6"/>
            </a:effectRef>
            <a:fontRef idx="minor">
              <a:schemeClr val="tx1"/>
            </a:fontRef>
          </p:style>
        </p:cxnSp>
        <p:cxnSp>
          <p:nvCxnSpPr>
            <p:cNvPr id="11" name="Connector: Elbow 45"/>
            <p:cNvCxnSpPr>
              <a:stCxn id="39" idx="3"/>
            </p:cNvCxnSpPr>
            <p:nvPr/>
          </p:nvCxnSpPr>
          <p:spPr>
            <a:xfrm flipV="1">
              <a:off x="2610673" y="3687159"/>
              <a:ext cx="1486751" cy="837606"/>
            </a:xfrm>
            <a:prstGeom prst="bentConnector3">
              <a:avLst>
                <a:gd name="adj1" fmla="val 50000"/>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ctor: Elbow 46"/>
            <p:cNvCxnSpPr/>
            <p:nvPr/>
          </p:nvCxnSpPr>
          <p:spPr>
            <a:xfrm flipV="1">
              <a:off x="2610673" y="3374261"/>
              <a:ext cx="1259096" cy="952079"/>
            </a:xfrm>
            <a:prstGeom prst="bentConnector3">
              <a:avLst>
                <a:gd name="adj1" fmla="val 50000"/>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Connector: Elbow 2062"/>
            <p:cNvCxnSpPr/>
            <p:nvPr/>
          </p:nvCxnSpPr>
          <p:spPr>
            <a:xfrm flipV="1">
              <a:off x="4358407" y="1135303"/>
              <a:ext cx="1946859" cy="2"/>
            </a:xfrm>
            <a:prstGeom prst="bentConnector3">
              <a:avLst>
                <a:gd name="adj1" fmla="val 50000"/>
              </a:avLst>
            </a:prstGeom>
            <a:ln>
              <a:tailEnd type="none"/>
            </a:ln>
          </p:spPr>
          <p:style>
            <a:lnRef idx="3">
              <a:schemeClr val="accent6"/>
            </a:lnRef>
            <a:fillRef idx="0">
              <a:schemeClr val="accent6"/>
            </a:fillRef>
            <a:effectRef idx="2">
              <a:schemeClr val="accent6"/>
            </a:effectRef>
            <a:fontRef idx="minor">
              <a:schemeClr val="tx1"/>
            </a:fontRef>
          </p:style>
        </p:cxnSp>
        <p:cxnSp>
          <p:nvCxnSpPr>
            <p:cNvPr id="14" name="Connector: Elbow 2081"/>
            <p:cNvCxnSpPr/>
            <p:nvPr/>
          </p:nvCxnSpPr>
          <p:spPr>
            <a:xfrm flipV="1">
              <a:off x="4288165" y="2080016"/>
              <a:ext cx="1876452" cy="1426050"/>
            </a:xfrm>
            <a:prstGeom prst="bentConnector3">
              <a:avLst>
                <a:gd name="adj1" fmla="val 50000"/>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89797" y="2250099"/>
              <a:ext cx="1754240" cy="368424"/>
            </a:xfrm>
            <a:prstGeom prst="rect">
              <a:avLst/>
            </a:prstGeom>
            <a:noFill/>
          </p:spPr>
          <p:txBody>
            <a:bodyPr wrap="none" rtlCol="0">
              <a:spAutoFit/>
            </a:bodyPr>
            <a:lstStyle/>
            <a:p>
              <a:r>
                <a:rPr lang="en-IN" sz="1000" dirty="0"/>
                <a:t>Core </a:t>
              </a:r>
              <a:r>
                <a:rPr lang="en-GB" sz="1000" dirty="0"/>
                <a:t>FC switch</a:t>
              </a:r>
            </a:p>
          </p:txBody>
        </p:sp>
        <p:sp>
          <p:nvSpPr>
            <p:cNvPr id="16" name="TextBox 15"/>
            <p:cNvSpPr txBox="1"/>
            <p:nvPr/>
          </p:nvSpPr>
          <p:spPr>
            <a:xfrm>
              <a:off x="3499155" y="3876370"/>
              <a:ext cx="1991663" cy="368424"/>
            </a:xfrm>
            <a:prstGeom prst="rect">
              <a:avLst/>
            </a:prstGeom>
            <a:noFill/>
          </p:spPr>
          <p:txBody>
            <a:bodyPr wrap="none" rtlCol="0">
              <a:spAutoFit/>
            </a:bodyPr>
            <a:lstStyle/>
            <a:p>
              <a:r>
                <a:rPr lang="en-GB" sz="1000" dirty="0"/>
                <a:t>Network  SWITCH</a:t>
              </a:r>
            </a:p>
          </p:txBody>
        </p:sp>
        <p:grpSp>
          <p:nvGrpSpPr>
            <p:cNvPr id="17" name="Group 16"/>
            <p:cNvGrpSpPr/>
            <p:nvPr/>
          </p:nvGrpSpPr>
          <p:grpSpPr>
            <a:xfrm>
              <a:off x="873113" y="3813636"/>
              <a:ext cx="1808199" cy="1556093"/>
              <a:chOff x="718539" y="439053"/>
              <a:chExt cx="1808199" cy="4818595"/>
            </a:xfrm>
          </p:grpSpPr>
          <p:pic>
            <p:nvPicPr>
              <p:cNvPr id="39" name="Picture 2" descr="https://www.tegile.com/wp-content/uploads/2015/10/intellistack-flat.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40506" y="439053"/>
                <a:ext cx="1615593" cy="4404157"/>
              </a:xfrm>
              <a:prstGeom prst="rect">
                <a:avLst/>
              </a:prstGeom>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718539" y="4116786"/>
                <a:ext cx="1808199" cy="1140862"/>
              </a:xfrm>
              <a:prstGeom prst="rect">
                <a:avLst/>
              </a:prstGeom>
              <a:noFill/>
            </p:spPr>
            <p:txBody>
              <a:bodyPr wrap="none" rtlCol="0">
                <a:spAutoFit/>
              </a:bodyPr>
              <a:lstStyle/>
              <a:p>
                <a:pPr algn="ctr"/>
                <a:r>
                  <a:rPr lang="en-GB" sz="1000" dirty="0"/>
                  <a:t>Unified Storage</a:t>
                </a:r>
              </a:p>
            </p:txBody>
          </p:sp>
        </p:grpSp>
        <p:sp>
          <p:nvSpPr>
            <p:cNvPr id="18" name="TextBox 17"/>
            <p:cNvSpPr txBox="1"/>
            <p:nvPr/>
          </p:nvSpPr>
          <p:spPr>
            <a:xfrm>
              <a:off x="6665261" y="2389929"/>
              <a:ext cx="1325257" cy="368424"/>
            </a:xfrm>
            <a:prstGeom prst="rect">
              <a:avLst/>
            </a:prstGeom>
            <a:noFill/>
          </p:spPr>
          <p:txBody>
            <a:bodyPr wrap="none" rtlCol="0">
              <a:spAutoFit/>
            </a:bodyPr>
            <a:lstStyle/>
            <a:p>
              <a:pPr algn="ctr"/>
              <a:r>
                <a:rPr lang="en-IN" sz="1000" dirty="0"/>
                <a:t>Cloud POD</a:t>
              </a:r>
            </a:p>
          </p:txBody>
        </p:sp>
        <p:cxnSp>
          <p:nvCxnSpPr>
            <p:cNvPr id="19" name="Elbow Connector 18"/>
            <p:cNvCxnSpPr/>
            <p:nvPr/>
          </p:nvCxnSpPr>
          <p:spPr>
            <a:xfrm>
              <a:off x="4135600" y="972331"/>
              <a:ext cx="2169666" cy="12700"/>
            </a:xfrm>
            <a:prstGeom prst="bentConnector3">
              <a:avLst>
                <a:gd name="adj1" fmla="val -8499"/>
              </a:avLst>
            </a:prstGeom>
            <a:ln>
              <a:tailEnd type="none"/>
            </a:ln>
          </p:spPr>
          <p:style>
            <a:lnRef idx="3">
              <a:schemeClr val="accent6"/>
            </a:lnRef>
            <a:fillRef idx="0">
              <a:schemeClr val="accent6"/>
            </a:fillRef>
            <a:effectRef idx="2">
              <a:schemeClr val="accent6"/>
            </a:effectRef>
            <a:fontRef idx="minor">
              <a:schemeClr val="tx1"/>
            </a:fontRef>
          </p:style>
        </p:cxnSp>
        <p:cxnSp>
          <p:nvCxnSpPr>
            <p:cNvPr id="20" name="Elbow Connector 19"/>
            <p:cNvCxnSpPr>
              <a:stCxn id="23" idx="0"/>
              <a:endCxn id="36" idx="1"/>
            </p:cNvCxnSpPr>
            <p:nvPr/>
          </p:nvCxnSpPr>
          <p:spPr>
            <a:xfrm>
              <a:off x="4667533" y="1650219"/>
              <a:ext cx="1494075" cy="2269303"/>
            </a:xfrm>
            <a:prstGeom prst="bentConnector3">
              <a:avLst>
                <a:gd name="adj1" fmla="val 50000"/>
              </a:avLst>
            </a:prstGeom>
            <a:ln>
              <a:tailEnd type="none"/>
            </a:ln>
          </p:spPr>
          <p:style>
            <a:lnRef idx="3">
              <a:schemeClr val="accent6"/>
            </a:lnRef>
            <a:fillRef idx="0">
              <a:schemeClr val="accent6"/>
            </a:fillRef>
            <a:effectRef idx="2">
              <a:schemeClr val="accent6"/>
            </a:effectRef>
            <a:fontRef idx="minor">
              <a:schemeClr val="tx1"/>
            </a:fontRef>
          </p:style>
        </p:cxnSp>
        <p:cxnSp>
          <p:nvCxnSpPr>
            <p:cNvPr id="21" name="Elbow Connector 20"/>
            <p:cNvCxnSpPr/>
            <p:nvPr/>
          </p:nvCxnSpPr>
          <p:spPr>
            <a:xfrm>
              <a:off x="4358407" y="1516695"/>
              <a:ext cx="2283776" cy="2203154"/>
            </a:xfrm>
            <a:prstGeom prst="bentConnector3">
              <a:avLst>
                <a:gd name="adj1" fmla="val 17730"/>
              </a:avLst>
            </a:prstGeom>
            <a:ln>
              <a:tailEnd type="none"/>
            </a:ln>
          </p:spPr>
          <p:style>
            <a:lnRef idx="3">
              <a:schemeClr val="accent6"/>
            </a:lnRef>
            <a:fillRef idx="0">
              <a:schemeClr val="accent6"/>
            </a:fillRef>
            <a:effectRef idx="2">
              <a:schemeClr val="accent6"/>
            </a:effectRef>
            <a:fontRef idx="minor">
              <a:schemeClr val="tx1"/>
            </a:fontRef>
          </p:style>
        </p:cxnSp>
        <p:pic>
          <p:nvPicPr>
            <p:cNvPr id="22" name="Picture 21"/>
            <p:cNvPicPr>
              <a:picLocks noChangeAspect="1"/>
            </p:cNvPicPr>
            <p:nvPr/>
          </p:nvPicPr>
          <p:blipFill>
            <a:blip r:embed="rId6"/>
            <a:stretch>
              <a:fillRect/>
            </a:stretch>
          </p:blipFill>
          <p:spPr>
            <a:xfrm rot="5400000">
              <a:off x="3538326" y="1165340"/>
              <a:ext cx="1250996" cy="484343"/>
            </a:xfrm>
            <a:prstGeom prst="rect">
              <a:avLst/>
            </a:prstGeom>
          </p:spPr>
        </p:pic>
        <p:pic>
          <p:nvPicPr>
            <p:cNvPr id="23" name="Picture 22"/>
            <p:cNvPicPr>
              <a:picLocks noChangeAspect="1"/>
            </p:cNvPicPr>
            <p:nvPr/>
          </p:nvPicPr>
          <p:blipFill>
            <a:blip r:embed="rId6"/>
            <a:stretch>
              <a:fillRect/>
            </a:stretch>
          </p:blipFill>
          <p:spPr>
            <a:xfrm rot="5400000">
              <a:off x="3780498" y="1388682"/>
              <a:ext cx="1250996" cy="523074"/>
            </a:xfrm>
            <a:prstGeom prst="rect">
              <a:avLst/>
            </a:prstGeom>
          </p:spPr>
        </p:pic>
        <p:grpSp>
          <p:nvGrpSpPr>
            <p:cNvPr id="24" name="Group 23"/>
            <p:cNvGrpSpPr/>
            <p:nvPr/>
          </p:nvGrpSpPr>
          <p:grpSpPr>
            <a:xfrm>
              <a:off x="6161608" y="3115775"/>
              <a:ext cx="2300007" cy="1986273"/>
              <a:chOff x="8392255" y="4626640"/>
              <a:chExt cx="1669774" cy="1012263"/>
            </a:xfrm>
          </p:grpSpPr>
          <p:sp>
            <p:nvSpPr>
              <p:cNvPr id="36" name="Rectangle: Rounded Corners 26"/>
              <p:cNvSpPr/>
              <p:nvPr/>
            </p:nvSpPr>
            <p:spPr>
              <a:xfrm>
                <a:off x="8392255" y="4626640"/>
                <a:ext cx="1669774" cy="819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sz="1000"/>
              </a:p>
            </p:txBody>
          </p:sp>
          <p:sp>
            <p:nvSpPr>
              <p:cNvPr id="37" name="TextBox 36"/>
              <p:cNvSpPr txBox="1"/>
              <p:nvPr/>
            </p:nvSpPr>
            <p:spPr>
              <a:xfrm>
                <a:off x="8736557" y="5451143"/>
                <a:ext cx="979748" cy="187760"/>
              </a:xfrm>
              <a:prstGeom prst="rect">
                <a:avLst/>
              </a:prstGeom>
              <a:noFill/>
            </p:spPr>
            <p:txBody>
              <a:bodyPr wrap="none" rtlCol="0">
                <a:spAutoFit/>
              </a:bodyPr>
              <a:lstStyle/>
              <a:p>
                <a:pPr algn="ctr"/>
                <a:r>
                  <a:rPr lang="en-IN" sz="1000" dirty="0"/>
                  <a:t>Bare Metal</a:t>
                </a:r>
              </a:p>
            </p:txBody>
          </p:sp>
          <p:pic>
            <p:nvPicPr>
              <p:cNvPr id="38" name="Picture 6" descr="Related imag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751054" y="4705201"/>
                <a:ext cx="952175" cy="688884"/>
              </a:xfrm>
              <a:prstGeom prst="rect">
                <a:avLst/>
              </a:prstGeom>
              <a:extLst>
                <a:ext uri="{909E8E84-426E-40DD-AFC4-6F175D3DCCD1}">
                  <a14:hiddenFill xmlns:a14="http://schemas.microsoft.com/office/drawing/2010/main">
                    <a:solidFill>
                      <a:srgbClr val="FFFFFF"/>
                    </a:solidFill>
                  </a14:hiddenFill>
                </a:ext>
              </a:extLst>
            </p:spPr>
          </p:pic>
        </p:grpSp>
        <p:cxnSp>
          <p:nvCxnSpPr>
            <p:cNvPr id="25" name="Elbow Connector 24"/>
            <p:cNvCxnSpPr/>
            <p:nvPr/>
          </p:nvCxnSpPr>
          <p:spPr>
            <a:xfrm flipV="1">
              <a:off x="4288165" y="2211878"/>
              <a:ext cx="1876452" cy="1348779"/>
            </a:xfrm>
            <a:prstGeom prst="bentConnector3">
              <a:avLst>
                <a:gd name="adj1" fmla="val 43454"/>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288165" y="3306021"/>
              <a:ext cx="18597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88165" y="3397399"/>
              <a:ext cx="1859795"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H="1" flipV="1">
              <a:off x="1848467" y="2272401"/>
              <a:ext cx="2778472" cy="1434571"/>
            </a:xfrm>
            <a:prstGeom prst="bentConnector4">
              <a:avLst>
                <a:gd name="adj1" fmla="val 7229"/>
                <a:gd name="adj2" fmla="val 21752"/>
              </a:avLst>
            </a:prstGeom>
            <a:ln>
              <a:tailEnd type="none"/>
            </a:ln>
          </p:spPr>
          <p:style>
            <a:lnRef idx="3">
              <a:schemeClr val="accent6"/>
            </a:lnRef>
            <a:fillRef idx="0">
              <a:schemeClr val="accent6"/>
            </a:fillRef>
            <a:effectRef idx="2">
              <a:schemeClr val="accent6"/>
            </a:effectRef>
            <a:fontRef idx="minor">
              <a:schemeClr val="tx1"/>
            </a:fontRef>
          </p:style>
        </p:cxnSp>
        <p:cxnSp>
          <p:nvCxnSpPr>
            <p:cNvPr id="29" name="Elbow Connector 28"/>
            <p:cNvCxnSpPr/>
            <p:nvPr/>
          </p:nvCxnSpPr>
          <p:spPr>
            <a:xfrm rot="10800000" flipV="1">
              <a:off x="2129052" y="2126341"/>
              <a:ext cx="2054863" cy="1888528"/>
            </a:xfrm>
            <a:prstGeom prst="bentConnector3">
              <a:avLst>
                <a:gd name="adj1" fmla="val 57306"/>
              </a:avLst>
            </a:prstGeom>
            <a:ln>
              <a:tailEnd type="none"/>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6"/>
            <a:stretch>
              <a:fillRect/>
            </a:stretch>
          </p:blipFill>
          <p:spPr>
            <a:xfrm rot="5400000">
              <a:off x="5237488" y="999423"/>
              <a:ext cx="1250996" cy="106973"/>
            </a:xfrm>
            <a:prstGeom prst="rect">
              <a:avLst/>
            </a:prstGeom>
          </p:spPr>
        </p:pic>
        <p:pic>
          <p:nvPicPr>
            <p:cNvPr id="31" name="Picture 30"/>
            <p:cNvPicPr>
              <a:picLocks noChangeAspect="1"/>
            </p:cNvPicPr>
            <p:nvPr/>
          </p:nvPicPr>
          <p:blipFill>
            <a:blip r:embed="rId6"/>
            <a:stretch>
              <a:fillRect/>
            </a:stretch>
          </p:blipFill>
          <p:spPr>
            <a:xfrm rot="5400000">
              <a:off x="5405703" y="996466"/>
              <a:ext cx="1250996" cy="106973"/>
            </a:xfrm>
            <a:prstGeom prst="rect">
              <a:avLst/>
            </a:prstGeom>
          </p:spPr>
        </p:pic>
        <p:sp>
          <p:nvSpPr>
            <p:cNvPr id="32" name="TextBox 31"/>
            <p:cNvSpPr txBox="1"/>
            <p:nvPr/>
          </p:nvSpPr>
          <p:spPr>
            <a:xfrm>
              <a:off x="5600883" y="1610680"/>
              <a:ext cx="1147189" cy="598691"/>
            </a:xfrm>
            <a:prstGeom prst="rect">
              <a:avLst/>
            </a:prstGeom>
            <a:noFill/>
          </p:spPr>
          <p:txBody>
            <a:bodyPr wrap="none" rtlCol="0">
              <a:spAutoFit/>
            </a:bodyPr>
            <a:lstStyle/>
            <a:p>
              <a:r>
                <a:rPr lang="en-IN" sz="1000" dirty="0"/>
                <a:t>Edge </a:t>
              </a:r>
              <a:r>
                <a:rPr lang="en-GB" sz="1000" dirty="0"/>
                <a:t>FC </a:t>
              </a:r>
            </a:p>
            <a:p>
              <a:pPr algn="ctr"/>
              <a:r>
                <a:rPr lang="en-GB" sz="1000" dirty="0"/>
                <a:t>switch</a:t>
              </a:r>
            </a:p>
          </p:txBody>
        </p:sp>
        <p:pic>
          <p:nvPicPr>
            <p:cNvPr id="33" name="Picture 32"/>
            <p:cNvPicPr>
              <a:picLocks noChangeAspect="1"/>
            </p:cNvPicPr>
            <p:nvPr/>
          </p:nvPicPr>
          <p:blipFill>
            <a:blip r:embed="rId6"/>
            <a:stretch>
              <a:fillRect/>
            </a:stretch>
          </p:blipFill>
          <p:spPr>
            <a:xfrm rot="5400000">
              <a:off x="5239760" y="4113439"/>
              <a:ext cx="1250996" cy="106973"/>
            </a:xfrm>
            <a:prstGeom prst="rect">
              <a:avLst/>
            </a:prstGeom>
          </p:spPr>
        </p:pic>
        <p:pic>
          <p:nvPicPr>
            <p:cNvPr id="34" name="Picture 33"/>
            <p:cNvPicPr>
              <a:picLocks noChangeAspect="1"/>
            </p:cNvPicPr>
            <p:nvPr/>
          </p:nvPicPr>
          <p:blipFill>
            <a:blip r:embed="rId6"/>
            <a:stretch>
              <a:fillRect/>
            </a:stretch>
          </p:blipFill>
          <p:spPr>
            <a:xfrm rot="5400000">
              <a:off x="5407975" y="4110482"/>
              <a:ext cx="1250996" cy="106973"/>
            </a:xfrm>
            <a:prstGeom prst="rect">
              <a:avLst/>
            </a:prstGeom>
          </p:spPr>
        </p:pic>
        <p:sp>
          <p:nvSpPr>
            <p:cNvPr id="35" name="TextBox 34"/>
            <p:cNvSpPr txBox="1"/>
            <p:nvPr/>
          </p:nvSpPr>
          <p:spPr>
            <a:xfrm>
              <a:off x="4685743" y="4733621"/>
              <a:ext cx="1770427" cy="368424"/>
            </a:xfrm>
            <a:prstGeom prst="rect">
              <a:avLst/>
            </a:prstGeom>
            <a:noFill/>
          </p:spPr>
          <p:txBody>
            <a:bodyPr wrap="none" rtlCol="0">
              <a:spAutoFit/>
            </a:bodyPr>
            <a:lstStyle/>
            <a:p>
              <a:r>
                <a:rPr lang="en-IN" sz="1000" dirty="0"/>
                <a:t>Edge </a:t>
              </a:r>
              <a:r>
                <a:rPr lang="en-GB" sz="1000" dirty="0"/>
                <a:t>FC switch</a:t>
              </a:r>
            </a:p>
          </p:txBody>
        </p:sp>
      </p:grpSp>
      <p:sp>
        <p:nvSpPr>
          <p:cNvPr id="45" name="Text Placeholder 2">
            <a:extLst>
              <a:ext uri="{FF2B5EF4-FFF2-40B4-BE49-F238E27FC236}">
                <a16:creationId xmlns:a16="http://schemas.microsoft.com/office/drawing/2014/main" id="{2EAF1CA4-568C-4E73-B411-EEEDF37EADDB}"/>
              </a:ext>
            </a:extLst>
          </p:cNvPr>
          <p:cNvSpPr txBox="1">
            <a:spLocks/>
          </p:cNvSpPr>
          <p:nvPr/>
        </p:nvSpPr>
        <p:spPr>
          <a:xfrm>
            <a:off x="6107456" y="740587"/>
            <a:ext cx="2769551" cy="3944915"/>
          </a:xfrm>
          <a:prstGeom prst="rect">
            <a:avLst/>
          </a:prstGeom>
        </p:spPr>
        <p:txBody>
          <a:bodyPr vert="horz" lIns="67232" tIns="33616" rIns="67232" bIns="33616"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6179" lvl="1" indent="0">
              <a:buNone/>
            </a:pPr>
            <a:endParaRPr lang="en-IN" sz="735"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80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2">
            <a:extLst>
              <a:ext uri="{FF2B5EF4-FFF2-40B4-BE49-F238E27FC236}">
                <a16:creationId xmlns:a16="http://schemas.microsoft.com/office/drawing/2014/main" id="{6FDBC7CB-DFBE-407E-9D4C-A291C6364D12}"/>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19</a:t>
            </a:fld>
            <a:endParaRPr lang="en-US" dirty="0">
              <a:solidFill>
                <a:srgbClr val="6D7777"/>
              </a:solidFill>
            </a:endParaRPr>
          </a:p>
        </p:txBody>
      </p:sp>
      <p:sp>
        <p:nvSpPr>
          <p:cNvPr id="33796" name="Title 1"/>
          <p:cNvSpPr>
            <a:spLocks noGrp="1"/>
          </p:cNvSpPr>
          <p:nvPr>
            <p:ph type="title"/>
          </p:nvPr>
        </p:nvSpPr>
        <p:spPr/>
        <p:txBody>
          <a:bodyPr/>
          <a:lstStyle/>
          <a:p>
            <a:r>
              <a:rPr lang="en-US" dirty="0"/>
              <a:t>Security Solutions and Controls – Addressing needs</a:t>
            </a:r>
          </a:p>
        </p:txBody>
      </p:sp>
      <p:sp>
        <p:nvSpPr>
          <p:cNvPr id="4" name="Rectangle 9"/>
          <p:cNvSpPr>
            <a:spLocks noChangeArrowheads="1"/>
          </p:cNvSpPr>
          <p:nvPr/>
        </p:nvSpPr>
        <p:spPr bwMode="auto">
          <a:xfrm>
            <a:off x="327100" y="3623023"/>
            <a:ext cx="8472254" cy="500727"/>
          </a:xfrm>
          <a:prstGeom prst="rect">
            <a:avLst/>
          </a:prstGeom>
          <a:solidFill>
            <a:schemeClr val="accent3">
              <a:lumMod val="40000"/>
              <a:lumOff val="60000"/>
              <a:alpha val="39999"/>
            </a:schemeClr>
          </a:solidFill>
          <a:ln w="9525">
            <a:noFill/>
            <a:miter lim="800000"/>
            <a:headEnd/>
            <a:tailEnd/>
          </a:ln>
        </p:spPr>
        <p:txBody>
          <a:bodyPr wrap="none" anchor="ctr"/>
          <a:lstStyle/>
          <a:p>
            <a:r>
              <a:rPr lang="en-US" sz="1000" b="1" dirty="0">
                <a:solidFill>
                  <a:srgbClr val="000000"/>
                </a:solidFill>
                <a:latin typeface="Trebuchet MS" panose="020B0603020202020204" pitchFamily="34" charset="0"/>
                <a:cs typeface="Arial" charset="0"/>
              </a:rPr>
              <a:t>APPLICATION</a:t>
            </a:r>
          </a:p>
          <a:p>
            <a:r>
              <a:rPr lang="en-US" sz="1000" b="1" dirty="0">
                <a:solidFill>
                  <a:srgbClr val="000000"/>
                </a:solidFill>
                <a:latin typeface="Trebuchet MS" panose="020B0603020202020204" pitchFamily="34" charset="0"/>
                <a:cs typeface="Arial" charset="0"/>
              </a:rPr>
              <a:t>INFRASTRUCTURE</a:t>
            </a:r>
          </a:p>
        </p:txBody>
      </p:sp>
      <p:sp>
        <p:nvSpPr>
          <p:cNvPr id="6" name="Rectangle 5"/>
          <p:cNvSpPr>
            <a:spLocks noChangeArrowheads="1"/>
          </p:cNvSpPr>
          <p:nvPr/>
        </p:nvSpPr>
        <p:spPr bwMode="auto">
          <a:xfrm>
            <a:off x="324000" y="1350923"/>
            <a:ext cx="8496150" cy="500727"/>
          </a:xfrm>
          <a:prstGeom prst="rect">
            <a:avLst/>
          </a:prstGeom>
          <a:solidFill>
            <a:schemeClr val="accent3">
              <a:lumMod val="40000"/>
              <a:lumOff val="60000"/>
              <a:alpha val="39999"/>
            </a:schemeClr>
          </a:solidFill>
          <a:ln w="9525">
            <a:noFill/>
            <a:miter lim="800000"/>
            <a:headEnd/>
            <a:tailEnd/>
          </a:ln>
        </p:spPr>
        <p:txBody>
          <a:bodyPr wrap="none" anchor="ctr"/>
          <a:lstStyle/>
          <a:p>
            <a:r>
              <a:rPr lang="en-US" sz="1000" b="1" dirty="0">
                <a:solidFill>
                  <a:srgbClr val="000000"/>
                </a:solidFill>
                <a:latin typeface="Trebuchet MS" panose="020B0603020202020204" pitchFamily="34" charset="0"/>
                <a:cs typeface="Arial" charset="0"/>
              </a:rPr>
              <a:t>NETWORK</a:t>
            </a:r>
          </a:p>
        </p:txBody>
      </p:sp>
      <p:sp>
        <p:nvSpPr>
          <p:cNvPr id="7" name="Rectangle 6"/>
          <p:cNvSpPr>
            <a:spLocks noChangeArrowheads="1"/>
          </p:cNvSpPr>
          <p:nvPr/>
        </p:nvSpPr>
        <p:spPr bwMode="auto">
          <a:xfrm>
            <a:off x="324000" y="1918948"/>
            <a:ext cx="8496150" cy="500727"/>
          </a:xfrm>
          <a:prstGeom prst="rect">
            <a:avLst/>
          </a:prstGeom>
          <a:solidFill>
            <a:schemeClr val="accent3">
              <a:lumMod val="40000"/>
              <a:lumOff val="60000"/>
              <a:alpha val="39999"/>
            </a:schemeClr>
          </a:solidFill>
          <a:ln w="9525">
            <a:noFill/>
            <a:miter lim="800000"/>
            <a:headEnd/>
            <a:tailEnd/>
          </a:ln>
        </p:spPr>
        <p:txBody>
          <a:bodyPr wrap="none" anchor="ctr"/>
          <a:lstStyle/>
          <a:p>
            <a:r>
              <a:rPr lang="en-US" sz="1000" b="1" dirty="0">
                <a:solidFill>
                  <a:srgbClr val="000000"/>
                </a:solidFill>
                <a:latin typeface="Trebuchet MS" panose="020B0603020202020204" pitchFamily="34" charset="0"/>
                <a:cs typeface="Arial" charset="0"/>
              </a:rPr>
              <a:t>DATABASES</a:t>
            </a:r>
          </a:p>
        </p:txBody>
      </p:sp>
      <p:sp>
        <p:nvSpPr>
          <p:cNvPr id="8" name="Rectangle 7"/>
          <p:cNvSpPr>
            <a:spLocks noChangeArrowheads="1"/>
          </p:cNvSpPr>
          <p:nvPr/>
        </p:nvSpPr>
        <p:spPr bwMode="auto">
          <a:xfrm>
            <a:off x="324000" y="2486973"/>
            <a:ext cx="8496150" cy="500727"/>
          </a:xfrm>
          <a:prstGeom prst="rect">
            <a:avLst/>
          </a:prstGeom>
          <a:solidFill>
            <a:schemeClr val="accent3">
              <a:lumMod val="40000"/>
              <a:lumOff val="60000"/>
              <a:alpha val="39999"/>
            </a:schemeClr>
          </a:solidFill>
          <a:ln w="9525">
            <a:noFill/>
            <a:miter lim="800000"/>
            <a:headEnd/>
            <a:tailEnd/>
          </a:ln>
        </p:spPr>
        <p:txBody>
          <a:bodyPr wrap="none" anchor="ctr"/>
          <a:lstStyle/>
          <a:p>
            <a:r>
              <a:rPr lang="en-US" sz="1000" b="1" dirty="0">
                <a:solidFill>
                  <a:srgbClr val="000000"/>
                </a:solidFill>
                <a:latin typeface="Trebuchet MS" panose="020B0603020202020204" pitchFamily="34" charset="0"/>
                <a:cs typeface="Arial" charset="0"/>
              </a:rPr>
              <a:t>SYSTEMS</a:t>
            </a:r>
          </a:p>
        </p:txBody>
      </p:sp>
      <p:sp>
        <p:nvSpPr>
          <p:cNvPr id="9" name="Rectangle 8"/>
          <p:cNvSpPr>
            <a:spLocks noChangeArrowheads="1"/>
          </p:cNvSpPr>
          <p:nvPr/>
        </p:nvSpPr>
        <p:spPr bwMode="auto">
          <a:xfrm>
            <a:off x="325034" y="3054998"/>
            <a:ext cx="8488184" cy="500727"/>
          </a:xfrm>
          <a:prstGeom prst="rect">
            <a:avLst/>
          </a:prstGeom>
          <a:solidFill>
            <a:schemeClr val="accent3">
              <a:lumMod val="40000"/>
              <a:lumOff val="60000"/>
              <a:alpha val="39999"/>
            </a:schemeClr>
          </a:solidFill>
          <a:ln w="9525">
            <a:noFill/>
            <a:miter lim="800000"/>
            <a:headEnd/>
            <a:tailEnd/>
          </a:ln>
        </p:spPr>
        <p:txBody>
          <a:bodyPr wrap="none" anchor="ctr"/>
          <a:lstStyle/>
          <a:p>
            <a:r>
              <a:rPr lang="en-US" sz="1000" b="1" dirty="0">
                <a:solidFill>
                  <a:srgbClr val="000000"/>
                </a:solidFill>
                <a:latin typeface="Trebuchet MS" panose="020B0603020202020204" pitchFamily="34" charset="0"/>
                <a:cs typeface="Arial" charset="0"/>
              </a:rPr>
              <a:t>ENDPOINTS</a:t>
            </a:r>
          </a:p>
        </p:txBody>
      </p:sp>
      <p:sp>
        <p:nvSpPr>
          <p:cNvPr id="10" name="Rectangle 10"/>
          <p:cNvSpPr>
            <a:spLocks noChangeArrowheads="1"/>
          </p:cNvSpPr>
          <p:nvPr/>
        </p:nvSpPr>
        <p:spPr bwMode="auto">
          <a:xfrm>
            <a:off x="325034" y="4191047"/>
            <a:ext cx="8488184" cy="500727"/>
          </a:xfrm>
          <a:prstGeom prst="rect">
            <a:avLst/>
          </a:prstGeom>
          <a:solidFill>
            <a:schemeClr val="accent3">
              <a:lumMod val="40000"/>
              <a:lumOff val="60000"/>
              <a:alpha val="39999"/>
            </a:schemeClr>
          </a:solidFill>
          <a:ln w="9525">
            <a:noFill/>
            <a:miter lim="800000"/>
            <a:headEnd/>
            <a:tailEnd/>
          </a:ln>
        </p:spPr>
        <p:txBody>
          <a:bodyPr wrap="none" anchor="ctr"/>
          <a:lstStyle/>
          <a:p>
            <a:r>
              <a:rPr lang="en-US" sz="1000" b="1" dirty="0">
                <a:solidFill>
                  <a:srgbClr val="000000"/>
                </a:solidFill>
                <a:latin typeface="Trebuchet MS" panose="020B0603020202020204" pitchFamily="34" charset="0"/>
                <a:cs typeface="Arial" charset="0"/>
              </a:rPr>
              <a:t>MESSAGING</a:t>
            </a:r>
          </a:p>
          <a:p>
            <a:r>
              <a:rPr lang="en-US" sz="1000" b="1" dirty="0">
                <a:solidFill>
                  <a:srgbClr val="000000"/>
                </a:solidFill>
                <a:latin typeface="Trebuchet MS" panose="020B0603020202020204" pitchFamily="34" charset="0"/>
                <a:cs typeface="Arial" charset="0"/>
              </a:rPr>
              <a:t>&amp; CONTENT</a:t>
            </a:r>
          </a:p>
        </p:txBody>
      </p:sp>
      <p:grpSp>
        <p:nvGrpSpPr>
          <p:cNvPr id="2" name="Group 1">
            <a:extLst>
              <a:ext uri="{FF2B5EF4-FFF2-40B4-BE49-F238E27FC236}">
                <a16:creationId xmlns:a16="http://schemas.microsoft.com/office/drawing/2014/main" id="{E77BCE38-92CC-408C-AAAC-5D01B9DB9CD1}"/>
              </a:ext>
            </a:extLst>
          </p:cNvPr>
          <p:cNvGrpSpPr/>
          <p:nvPr/>
        </p:nvGrpSpPr>
        <p:grpSpPr>
          <a:xfrm>
            <a:off x="2195670" y="1023938"/>
            <a:ext cx="5506616" cy="3852132"/>
            <a:chOff x="2195670" y="1023938"/>
            <a:chExt cx="5506616" cy="3852132"/>
          </a:xfrm>
        </p:grpSpPr>
        <p:sp>
          <p:nvSpPr>
            <p:cNvPr id="33794" name="Rectangle 17"/>
            <p:cNvSpPr>
              <a:spLocks noChangeArrowheads="1"/>
            </p:cNvSpPr>
            <p:nvPr/>
          </p:nvSpPr>
          <p:spPr bwMode="invGray">
            <a:xfrm>
              <a:off x="5103086" y="1023938"/>
              <a:ext cx="2599200" cy="3852132"/>
            </a:xfrm>
            <a:prstGeom prst="rect">
              <a:avLst/>
            </a:prstGeom>
            <a:solidFill>
              <a:schemeClr val="accent2">
                <a:lumMod val="60000"/>
                <a:lumOff val="40000"/>
              </a:schemeClr>
            </a:solidFill>
            <a:ln w="9525">
              <a:noFill/>
              <a:miter lim="800000"/>
              <a:headEnd/>
              <a:tailEnd/>
            </a:ln>
          </p:spPr>
          <p:txBody>
            <a:bodyPr wrap="none"/>
            <a:lstStyle/>
            <a:p>
              <a:pPr algn="ctr"/>
              <a:r>
                <a:rPr lang="en-US" sz="1400" b="1" dirty="0">
                  <a:solidFill>
                    <a:srgbClr val="000000"/>
                  </a:solidFill>
                  <a:latin typeface="Trebuchet MS" panose="020B0603020202020204" pitchFamily="34" charset="0"/>
                  <a:cs typeface="Arial" charset="0"/>
                </a:rPr>
                <a:t>SOLUTIONS</a:t>
              </a:r>
            </a:p>
          </p:txBody>
        </p:sp>
        <p:sp>
          <p:nvSpPr>
            <p:cNvPr id="33795" name="Rectangle 17"/>
            <p:cNvSpPr>
              <a:spLocks noChangeArrowheads="1"/>
            </p:cNvSpPr>
            <p:nvPr/>
          </p:nvSpPr>
          <p:spPr bwMode="invGray">
            <a:xfrm>
              <a:off x="2195670" y="1023938"/>
              <a:ext cx="2600437" cy="3852132"/>
            </a:xfrm>
            <a:prstGeom prst="rect">
              <a:avLst/>
            </a:prstGeom>
            <a:solidFill>
              <a:schemeClr val="accent1">
                <a:lumMod val="60000"/>
                <a:lumOff val="40000"/>
              </a:schemeClr>
            </a:solidFill>
            <a:ln w="9525">
              <a:noFill/>
              <a:miter lim="800000"/>
              <a:headEnd/>
              <a:tailEnd/>
            </a:ln>
          </p:spPr>
          <p:txBody>
            <a:bodyPr wrap="none"/>
            <a:lstStyle/>
            <a:p>
              <a:pPr algn="ctr"/>
              <a:r>
                <a:rPr lang="en-US" sz="1400" b="1" dirty="0">
                  <a:solidFill>
                    <a:srgbClr val="000000"/>
                  </a:solidFill>
                  <a:latin typeface="Trebuchet MS" panose="020B0603020202020204" pitchFamily="34" charset="0"/>
                  <a:cs typeface="Arial" charset="0"/>
                </a:rPr>
                <a:t>NEED &amp; RISK DEFINITION</a:t>
              </a:r>
            </a:p>
          </p:txBody>
        </p:sp>
        <p:sp>
          <p:nvSpPr>
            <p:cNvPr id="57" name="TextBox 56"/>
            <p:cNvSpPr txBox="1">
              <a:spLocks noChangeArrowheads="1"/>
            </p:cNvSpPr>
            <p:nvPr/>
          </p:nvSpPr>
          <p:spPr bwMode="auto">
            <a:xfrm>
              <a:off x="2413812" y="1376866"/>
              <a:ext cx="2382295" cy="448841"/>
            </a:xfrm>
            <a:prstGeom prst="rect">
              <a:avLst/>
            </a:prstGeom>
            <a:noFill/>
            <a:ln w="9525">
              <a:noFill/>
              <a:miter lim="800000"/>
              <a:headEnd/>
              <a:tailEnd/>
            </a:ln>
          </p:spPr>
          <p:txBody>
            <a:bodyPr lIns="0" tIns="0" rIns="0" bIns="0">
              <a:spAutoFit/>
            </a:bodyPr>
            <a:lstStyle/>
            <a:p>
              <a:pPr algn="l">
                <a:lnSpc>
                  <a:spcPts val="700"/>
                </a:lnSpc>
              </a:pPr>
              <a:r>
                <a:rPr lang="en-US" sz="662" dirty="0">
                  <a:latin typeface="Trebuchet MS" panose="020B0603020202020204" pitchFamily="34" charset="0"/>
                </a:rPr>
                <a:t>Intrusion Attempts</a:t>
              </a:r>
            </a:p>
            <a:p>
              <a:pPr algn="l">
                <a:lnSpc>
                  <a:spcPts val="700"/>
                </a:lnSpc>
              </a:pPr>
              <a:r>
                <a:rPr lang="en-US" sz="662" dirty="0">
                  <a:latin typeface="Trebuchet MS" panose="020B0603020202020204" pitchFamily="34" charset="0"/>
                </a:rPr>
                <a:t>Unauthorized Access</a:t>
              </a:r>
            </a:p>
            <a:p>
              <a:pPr algn="l">
                <a:lnSpc>
                  <a:spcPts val="700"/>
                </a:lnSpc>
              </a:pPr>
              <a:r>
                <a:rPr lang="en-US" sz="662" dirty="0">
                  <a:latin typeface="Trebuchet MS" panose="020B0603020202020204" pitchFamily="34" charset="0"/>
                </a:rPr>
                <a:t>Man in the middle attacks</a:t>
              </a:r>
            </a:p>
            <a:p>
              <a:pPr algn="l">
                <a:lnSpc>
                  <a:spcPts val="700"/>
                </a:lnSpc>
              </a:pPr>
              <a:r>
                <a:rPr lang="en-US" sz="662" dirty="0">
                  <a:latin typeface="Trebuchet MS" panose="020B0603020202020204" pitchFamily="34" charset="0"/>
                </a:rPr>
                <a:t>Business Critical Data Disclosure to Competitors</a:t>
              </a:r>
            </a:p>
            <a:p>
              <a:pPr algn="l">
                <a:lnSpc>
                  <a:spcPts val="700"/>
                </a:lnSpc>
              </a:pPr>
              <a:r>
                <a:rPr lang="en-US" sz="662" dirty="0">
                  <a:latin typeface="Trebuchet MS" panose="020B0603020202020204" pitchFamily="34" charset="0"/>
                </a:rPr>
                <a:t>Unrestricted third part access </a:t>
              </a:r>
            </a:p>
          </p:txBody>
        </p:sp>
        <p:sp>
          <p:nvSpPr>
            <p:cNvPr id="130" name="TextBox 129"/>
            <p:cNvSpPr txBox="1">
              <a:spLocks noChangeArrowheads="1"/>
            </p:cNvSpPr>
            <p:nvPr/>
          </p:nvSpPr>
          <p:spPr bwMode="auto">
            <a:xfrm>
              <a:off x="5314961" y="1431624"/>
              <a:ext cx="2209450" cy="339324"/>
            </a:xfrm>
            <a:prstGeom prst="rect">
              <a:avLst/>
            </a:prstGeom>
            <a:noFill/>
            <a:ln w="9525">
              <a:noFill/>
              <a:miter lim="800000"/>
              <a:headEnd/>
              <a:tailEnd/>
            </a:ln>
          </p:spPr>
          <p:txBody>
            <a:bodyPr wrap="square" lIns="0" tIns="0" rIns="0" bIns="0">
              <a:spAutoFit/>
            </a:bodyPr>
            <a:lstStyle/>
            <a:p>
              <a:pPr algn="l"/>
              <a:r>
                <a:rPr lang="en-US" sz="735" b="1" dirty="0">
                  <a:latin typeface="Trebuchet MS" panose="020B0603020202020204" pitchFamily="34" charset="0"/>
                </a:rPr>
                <a:t>Firewalls</a:t>
              </a:r>
            </a:p>
            <a:p>
              <a:pPr algn="l"/>
              <a:r>
                <a:rPr lang="en-US" sz="735" b="1" dirty="0">
                  <a:latin typeface="Trebuchet MS" panose="020B0603020202020204" pitchFamily="34" charset="0"/>
                </a:rPr>
                <a:t>Intrusion Detection/Prevention System</a:t>
              </a:r>
            </a:p>
            <a:p>
              <a:pPr algn="l"/>
              <a:r>
                <a:rPr lang="en-US" sz="735" dirty="0">
                  <a:latin typeface="Trebuchet MS" panose="020B0603020202020204" pitchFamily="34" charset="0"/>
                </a:rPr>
                <a:t>Extranet VPNs</a:t>
              </a:r>
            </a:p>
          </p:txBody>
        </p:sp>
        <p:sp>
          <p:nvSpPr>
            <p:cNvPr id="131" name="TextBox 130"/>
            <p:cNvSpPr txBox="1">
              <a:spLocks noChangeArrowheads="1"/>
            </p:cNvSpPr>
            <p:nvPr/>
          </p:nvSpPr>
          <p:spPr bwMode="auto">
            <a:xfrm>
              <a:off x="2420814" y="1944891"/>
              <a:ext cx="2375292" cy="448841"/>
            </a:xfrm>
            <a:prstGeom prst="rect">
              <a:avLst/>
            </a:prstGeom>
            <a:noFill/>
            <a:ln w="9525">
              <a:noFill/>
              <a:miter lim="800000"/>
              <a:headEnd/>
              <a:tailEnd/>
            </a:ln>
          </p:spPr>
          <p:txBody>
            <a:bodyPr lIns="0" tIns="0" rIns="0" bIns="0">
              <a:spAutoFit/>
            </a:bodyPr>
            <a:lstStyle/>
            <a:p>
              <a:pPr algn="l">
                <a:lnSpc>
                  <a:spcPts val="700"/>
                </a:lnSpc>
              </a:pPr>
              <a:r>
                <a:rPr lang="en-US" sz="662" dirty="0">
                  <a:latin typeface="Trebuchet MS" panose="020B0603020202020204" pitchFamily="34" charset="0"/>
                </a:rPr>
                <a:t>Unauthorized Modification/Data.</a:t>
              </a:r>
            </a:p>
            <a:p>
              <a:pPr algn="l">
                <a:lnSpc>
                  <a:spcPts val="700"/>
                </a:lnSpc>
              </a:pPr>
              <a:r>
                <a:rPr lang="en-US" sz="662" dirty="0">
                  <a:latin typeface="Trebuchet MS" panose="020B0603020202020204" pitchFamily="34" charset="0"/>
                </a:rPr>
                <a:t>Malicious Insiders</a:t>
              </a:r>
            </a:p>
            <a:p>
              <a:pPr algn="l">
                <a:lnSpc>
                  <a:spcPts val="700"/>
                </a:lnSpc>
              </a:pPr>
              <a:r>
                <a:rPr lang="en-US" sz="662" dirty="0">
                  <a:latin typeface="Trebuchet MS" panose="020B0603020202020204" pitchFamily="34" charset="0"/>
                </a:rPr>
                <a:t>Password Management</a:t>
              </a:r>
            </a:p>
            <a:p>
              <a:pPr algn="l">
                <a:lnSpc>
                  <a:spcPts val="700"/>
                </a:lnSpc>
              </a:pPr>
              <a:r>
                <a:rPr lang="en-US" sz="662" dirty="0">
                  <a:latin typeface="Trebuchet MS" panose="020B0603020202020204" pitchFamily="34" charset="0"/>
                </a:rPr>
                <a:t>Data Disclosure </a:t>
              </a:r>
            </a:p>
            <a:p>
              <a:pPr algn="l">
                <a:lnSpc>
                  <a:spcPts val="700"/>
                </a:lnSpc>
              </a:pPr>
              <a:r>
                <a:rPr lang="en-US" sz="662" dirty="0">
                  <a:latin typeface="Trebuchet MS" panose="020B0603020202020204" pitchFamily="34" charset="0"/>
                </a:rPr>
                <a:t>Transactional Risks/Logging</a:t>
              </a:r>
            </a:p>
          </p:txBody>
        </p:sp>
        <p:sp>
          <p:nvSpPr>
            <p:cNvPr id="132" name="TextBox 131"/>
            <p:cNvSpPr txBox="1">
              <a:spLocks noChangeArrowheads="1"/>
            </p:cNvSpPr>
            <p:nvPr/>
          </p:nvSpPr>
          <p:spPr bwMode="auto">
            <a:xfrm>
              <a:off x="5321962" y="2056203"/>
              <a:ext cx="2202955" cy="339324"/>
            </a:xfrm>
            <a:prstGeom prst="rect">
              <a:avLst/>
            </a:prstGeom>
            <a:noFill/>
            <a:ln w="9525">
              <a:noFill/>
              <a:miter lim="800000"/>
              <a:headEnd/>
              <a:tailEnd/>
            </a:ln>
          </p:spPr>
          <p:txBody>
            <a:bodyPr wrap="square" lIns="0" tIns="0" rIns="0" bIns="0">
              <a:spAutoFit/>
            </a:bodyPr>
            <a:lstStyle/>
            <a:p>
              <a:pPr algn="l"/>
              <a:r>
                <a:rPr lang="en-US" sz="735" b="1" dirty="0">
                  <a:latin typeface="Trebuchet MS" panose="020B0603020202020204" pitchFamily="34" charset="0"/>
                </a:rPr>
                <a:t>Transaction Monitoring, Centralized Logging/Alerting</a:t>
              </a:r>
            </a:p>
            <a:p>
              <a:pPr algn="l"/>
              <a:r>
                <a:rPr lang="en-US" sz="735" b="1" dirty="0">
                  <a:latin typeface="Trebuchet MS" panose="020B0603020202020204" pitchFamily="34" charset="0"/>
                </a:rPr>
                <a:t>Strong Authentication/Password Vault</a:t>
              </a:r>
            </a:p>
          </p:txBody>
        </p:sp>
        <p:sp>
          <p:nvSpPr>
            <p:cNvPr id="133" name="TextBox 132"/>
            <p:cNvSpPr txBox="1">
              <a:spLocks noChangeArrowheads="1"/>
            </p:cNvSpPr>
            <p:nvPr/>
          </p:nvSpPr>
          <p:spPr bwMode="auto">
            <a:xfrm>
              <a:off x="2432487" y="2478265"/>
              <a:ext cx="2363620" cy="509435"/>
            </a:xfrm>
            <a:prstGeom prst="rect">
              <a:avLst/>
            </a:prstGeom>
            <a:noFill/>
            <a:ln w="9525">
              <a:noFill/>
              <a:miter lim="800000"/>
              <a:headEnd/>
              <a:tailEnd/>
            </a:ln>
          </p:spPr>
          <p:txBody>
            <a:bodyPr lIns="0" tIns="0" rIns="0" bIns="0">
              <a:spAutoFit/>
            </a:bodyPr>
            <a:lstStyle/>
            <a:p>
              <a:pPr algn="l"/>
              <a:r>
                <a:rPr lang="en-US" sz="662" dirty="0">
                  <a:latin typeface="Trebuchet MS" panose="020B0603020202020204" pitchFamily="34" charset="0"/>
                </a:rPr>
                <a:t>Vulnerability Exploitation</a:t>
              </a:r>
            </a:p>
            <a:p>
              <a:pPr algn="l"/>
              <a:r>
                <a:rPr lang="en-US" sz="662" dirty="0">
                  <a:latin typeface="Trebuchet MS" panose="020B0603020202020204" pitchFamily="34" charset="0"/>
                </a:rPr>
                <a:t>Intrusion Attempts</a:t>
              </a:r>
            </a:p>
            <a:p>
              <a:pPr algn="l"/>
              <a:r>
                <a:rPr lang="en-US" sz="662" dirty="0">
                  <a:latin typeface="Trebuchet MS" panose="020B0603020202020204" pitchFamily="34" charset="0"/>
                </a:rPr>
                <a:t>Integrity of Critical files.</a:t>
              </a:r>
            </a:p>
            <a:p>
              <a:pPr algn="l"/>
              <a:r>
                <a:rPr lang="en-US" sz="662" dirty="0">
                  <a:latin typeface="Trebuchet MS" panose="020B0603020202020204" pitchFamily="34" charset="0"/>
                </a:rPr>
                <a:t>Protection of system/audit logs</a:t>
              </a:r>
            </a:p>
            <a:p>
              <a:pPr algn="l"/>
              <a:r>
                <a:rPr lang="en-US" sz="662" dirty="0">
                  <a:latin typeface="Trebuchet MS" panose="020B0603020202020204" pitchFamily="34" charset="0"/>
                </a:rPr>
                <a:t>Data Manipulations</a:t>
              </a:r>
            </a:p>
          </p:txBody>
        </p:sp>
        <p:sp>
          <p:nvSpPr>
            <p:cNvPr id="134" name="TextBox 133"/>
            <p:cNvSpPr txBox="1">
              <a:spLocks noChangeArrowheads="1"/>
            </p:cNvSpPr>
            <p:nvPr/>
          </p:nvSpPr>
          <p:spPr bwMode="auto">
            <a:xfrm>
              <a:off x="5324297" y="2680782"/>
              <a:ext cx="2191048" cy="113108"/>
            </a:xfrm>
            <a:prstGeom prst="rect">
              <a:avLst/>
            </a:prstGeom>
            <a:noFill/>
            <a:ln w="9525">
              <a:noFill/>
              <a:miter lim="800000"/>
              <a:headEnd/>
              <a:tailEnd/>
            </a:ln>
          </p:spPr>
          <p:txBody>
            <a:bodyPr wrap="square" lIns="0" tIns="0" rIns="0" bIns="0">
              <a:spAutoFit/>
            </a:bodyPr>
            <a:lstStyle/>
            <a:p>
              <a:pPr algn="l"/>
              <a:r>
                <a:rPr lang="en-US" sz="735" dirty="0">
                  <a:latin typeface="Trebuchet MS" panose="020B0603020202020204" pitchFamily="34" charset="0"/>
                </a:rPr>
                <a:t>Centralized Logging/Alerting (SIEM)</a:t>
              </a:r>
            </a:p>
          </p:txBody>
        </p:sp>
        <p:sp>
          <p:nvSpPr>
            <p:cNvPr id="135" name="TextBox 134"/>
            <p:cNvSpPr txBox="1">
              <a:spLocks noChangeArrowheads="1"/>
            </p:cNvSpPr>
            <p:nvPr/>
          </p:nvSpPr>
          <p:spPr bwMode="auto">
            <a:xfrm>
              <a:off x="2413812" y="3146087"/>
              <a:ext cx="2382295" cy="226216"/>
            </a:xfrm>
            <a:prstGeom prst="rect">
              <a:avLst/>
            </a:prstGeom>
            <a:noFill/>
            <a:ln w="9525">
              <a:noFill/>
              <a:miter lim="800000"/>
              <a:headEnd/>
              <a:tailEnd/>
            </a:ln>
          </p:spPr>
          <p:txBody>
            <a:bodyPr lIns="0" tIns="0" rIns="0" bIns="0">
              <a:spAutoFit/>
            </a:bodyPr>
            <a:lstStyle/>
            <a:p>
              <a:pPr algn="l"/>
              <a:r>
                <a:rPr lang="en-US" sz="735" dirty="0">
                  <a:latin typeface="Trebuchet MS" panose="020B0603020202020204" pitchFamily="34" charset="0"/>
                </a:rPr>
                <a:t>Data Theft </a:t>
              </a:r>
            </a:p>
            <a:p>
              <a:pPr algn="l"/>
              <a:r>
                <a:rPr lang="en-US" sz="735" dirty="0">
                  <a:latin typeface="Trebuchet MS" panose="020B0603020202020204" pitchFamily="34" charset="0"/>
                </a:rPr>
                <a:t>Configuration Management</a:t>
              </a:r>
            </a:p>
          </p:txBody>
        </p:sp>
        <p:sp>
          <p:nvSpPr>
            <p:cNvPr id="136" name="TextBox 135"/>
            <p:cNvSpPr txBox="1">
              <a:spLocks noChangeArrowheads="1"/>
            </p:cNvSpPr>
            <p:nvPr/>
          </p:nvSpPr>
          <p:spPr bwMode="auto">
            <a:xfrm>
              <a:off x="5314961" y="3089533"/>
              <a:ext cx="2209450" cy="339324"/>
            </a:xfrm>
            <a:prstGeom prst="rect">
              <a:avLst/>
            </a:prstGeom>
            <a:noFill/>
            <a:ln w="9525">
              <a:noFill/>
              <a:miter lim="800000"/>
              <a:headEnd/>
              <a:tailEnd/>
            </a:ln>
          </p:spPr>
          <p:txBody>
            <a:bodyPr wrap="square" lIns="0" tIns="0" rIns="0" bIns="0">
              <a:spAutoFit/>
            </a:bodyPr>
            <a:lstStyle/>
            <a:p>
              <a:pPr algn="l"/>
              <a:r>
                <a:rPr lang="en-US" sz="735">
                  <a:latin typeface="Trebuchet MS" panose="020B0603020202020204" pitchFamily="34" charset="0"/>
                </a:rPr>
                <a:t>Antivirus with FW/IP</a:t>
              </a:r>
            </a:p>
            <a:p>
              <a:pPr algn="l"/>
              <a:r>
                <a:rPr lang="en-US" sz="735">
                  <a:latin typeface="Trebuchet MS" panose="020B0603020202020204" pitchFamily="34" charset="0"/>
                </a:rPr>
                <a:t>Patch/Configuration Management Solution</a:t>
              </a:r>
            </a:p>
            <a:p>
              <a:pPr algn="l"/>
              <a:r>
                <a:rPr lang="en-US" sz="735">
                  <a:latin typeface="Trebuchet MS" panose="020B0603020202020204" pitchFamily="34" charset="0"/>
                </a:rPr>
                <a:t>End Point Encryptions Solution</a:t>
              </a:r>
            </a:p>
          </p:txBody>
        </p:sp>
        <p:sp>
          <p:nvSpPr>
            <p:cNvPr id="137" name="TextBox 136"/>
            <p:cNvSpPr txBox="1">
              <a:spLocks noChangeArrowheads="1"/>
            </p:cNvSpPr>
            <p:nvPr/>
          </p:nvSpPr>
          <p:spPr bwMode="auto">
            <a:xfrm>
              <a:off x="2413812" y="3770666"/>
              <a:ext cx="2382295" cy="113108"/>
            </a:xfrm>
            <a:prstGeom prst="rect">
              <a:avLst/>
            </a:prstGeom>
            <a:noFill/>
            <a:ln w="9525">
              <a:noFill/>
              <a:miter lim="800000"/>
              <a:headEnd/>
              <a:tailEnd/>
            </a:ln>
          </p:spPr>
          <p:txBody>
            <a:bodyPr lIns="0" tIns="0" rIns="0" bIns="0">
              <a:spAutoFit/>
            </a:bodyPr>
            <a:lstStyle/>
            <a:p>
              <a:pPr algn="l"/>
              <a:r>
                <a:rPr lang="en-US" sz="735" dirty="0">
                  <a:latin typeface="Trebuchet MS" panose="020B0603020202020204" pitchFamily="34" charset="0"/>
                </a:rPr>
                <a:t>Exploitation of Application Level Vulnerabilities</a:t>
              </a:r>
            </a:p>
          </p:txBody>
        </p:sp>
        <p:sp>
          <p:nvSpPr>
            <p:cNvPr id="138" name="TextBox 137"/>
            <p:cNvSpPr txBox="1">
              <a:spLocks noChangeArrowheads="1"/>
            </p:cNvSpPr>
            <p:nvPr/>
          </p:nvSpPr>
          <p:spPr bwMode="auto">
            <a:xfrm>
              <a:off x="5314961" y="3770666"/>
              <a:ext cx="2209450" cy="113108"/>
            </a:xfrm>
            <a:prstGeom prst="rect">
              <a:avLst/>
            </a:prstGeom>
            <a:noFill/>
            <a:ln w="9525">
              <a:noFill/>
              <a:miter lim="800000"/>
              <a:headEnd/>
              <a:tailEnd/>
            </a:ln>
          </p:spPr>
          <p:txBody>
            <a:bodyPr wrap="square" lIns="0" tIns="0" rIns="0" bIns="0">
              <a:spAutoFit/>
            </a:bodyPr>
            <a:lstStyle/>
            <a:p>
              <a:pPr algn="l"/>
              <a:r>
                <a:rPr lang="en-US" sz="735">
                  <a:latin typeface="Trebuchet MS" panose="020B0603020202020204" pitchFamily="34" charset="0"/>
                </a:rPr>
                <a:t>Application Level Firewalls</a:t>
              </a:r>
            </a:p>
          </p:txBody>
        </p:sp>
        <p:sp>
          <p:nvSpPr>
            <p:cNvPr id="139" name="TextBox 138"/>
            <p:cNvSpPr txBox="1">
              <a:spLocks noChangeArrowheads="1"/>
            </p:cNvSpPr>
            <p:nvPr/>
          </p:nvSpPr>
          <p:spPr bwMode="auto">
            <a:xfrm>
              <a:off x="2413812" y="4282136"/>
              <a:ext cx="2382295" cy="226216"/>
            </a:xfrm>
            <a:prstGeom prst="rect">
              <a:avLst/>
            </a:prstGeom>
            <a:noFill/>
            <a:ln w="9525">
              <a:noFill/>
              <a:miter lim="800000"/>
              <a:headEnd/>
              <a:tailEnd/>
            </a:ln>
          </p:spPr>
          <p:txBody>
            <a:bodyPr lIns="0" tIns="0" rIns="0" bIns="0">
              <a:spAutoFit/>
            </a:bodyPr>
            <a:lstStyle/>
            <a:p>
              <a:pPr algn="l"/>
              <a:r>
                <a:rPr lang="en-US" sz="735" dirty="0">
                  <a:latin typeface="Trebuchet MS" panose="020B0603020202020204" pitchFamily="34" charset="0"/>
                </a:rPr>
                <a:t>Data Leakage Via Email and Web</a:t>
              </a:r>
            </a:p>
            <a:p>
              <a:pPr algn="l"/>
              <a:r>
                <a:rPr lang="en-US" sz="735" dirty="0">
                  <a:latin typeface="Trebuchet MS" panose="020B0603020202020204" pitchFamily="34" charset="0"/>
                </a:rPr>
                <a:t>SPAM/Reputation Issue</a:t>
              </a:r>
            </a:p>
          </p:txBody>
        </p:sp>
        <p:sp>
          <p:nvSpPr>
            <p:cNvPr id="140" name="TextBox 139"/>
            <p:cNvSpPr txBox="1">
              <a:spLocks noChangeArrowheads="1"/>
            </p:cNvSpPr>
            <p:nvPr/>
          </p:nvSpPr>
          <p:spPr bwMode="auto">
            <a:xfrm>
              <a:off x="5314961" y="4225582"/>
              <a:ext cx="2209450" cy="339324"/>
            </a:xfrm>
            <a:prstGeom prst="rect">
              <a:avLst/>
            </a:prstGeom>
            <a:noFill/>
            <a:ln w="9525">
              <a:noFill/>
              <a:miter lim="800000"/>
              <a:headEnd/>
              <a:tailEnd/>
            </a:ln>
          </p:spPr>
          <p:txBody>
            <a:bodyPr wrap="square" lIns="0" tIns="0" rIns="0" bIns="0">
              <a:spAutoFit/>
            </a:bodyPr>
            <a:lstStyle/>
            <a:p>
              <a:pPr algn="l"/>
              <a:r>
                <a:rPr lang="en-US" sz="735">
                  <a:latin typeface="Trebuchet MS" panose="020B0603020202020204" pitchFamily="34" charset="0"/>
                </a:rPr>
                <a:t>Mail Security Gateway with Anti-X features/NRS (that is RBL), Email encryption</a:t>
              </a:r>
            </a:p>
            <a:p>
              <a:pPr algn="l"/>
              <a:r>
                <a:rPr lang="en-US" sz="735">
                  <a:latin typeface="Trebuchet MS" panose="020B0603020202020204" pitchFamily="34" charset="0"/>
                </a:rPr>
                <a:t>Web Security Gateway with URL/Content Filtering</a:t>
              </a:r>
            </a:p>
          </p:txBody>
        </p:sp>
      </p:grpSp>
    </p:spTree>
    <p:extLst>
      <p:ext uri="{BB962C8B-B14F-4D97-AF65-F5344CB8AC3E}">
        <p14:creationId xmlns:p14="http://schemas.microsoft.com/office/powerpoint/2010/main" val="39668672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21" name="Rectangle: Diagonal Corners Rounded 20">
            <a:extLst>
              <a:ext uri="{FF2B5EF4-FFF2-40B4-BE49-F238E27FC236}">
                <a16:creationId xmlns:a16="http://schemas.microsoft.com/office/drawing/2014/main" id="{53328444-F719-4006-8590-DC2A8D0EFEA8}"/>
              </a:ext>
            </a:extLst>
          </p:cNvPr>
          <p:cNvSpPr/>
          <p:nvPr/>
        </p:nvSpPr>
        <p:spPr>
          <a:xfrm>
            <a:off x="326904" y="1623458"/>
            <a:ext cx="1572313" cy="2663498"/>
          </a:xfrm>
          <a:prstGeom prst="round2Diag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algn="ctr"/>
            <a:r>
              <a:rPr lang="en-US" sz="1400" dirty="0">
                <a:solidFill>
                  <a:schemeClr val="lt1"/>
                </a:solidFill>
              </a:rPr>
              <a:t>Sify a Strategic Partner for Infibeam</a:t>
            </a:r>
          </a:p>
        </p:txBody>
      </p:sp>
      <p:sp>
        <p:nvSpPr>
          <p:cNvPr id="22" name="Freeform: Shape 21">
            <a:extLst>
              <a:ext uri="{FF2B5EF4-FFF2-40B4-BE49-F238E27FC236}">
                <a16:creationId xmlns:a16="http://schemas.microsoft.com/office/drawing/2014/main" id="{DF1E6270-9412-4899-9A0B-CDE8DD0B6D68}"/>
              </a:ext>
            </a:extLst>
          </p:cNvPr>
          <p:cNvSpPr/>
          <p:nvPr/>
        </p:nvSpPr>
        <p:spPr>
          <a:xfrm>
            <a:off x="713535" y="1923660"/>
            <a:ext cx="799049" cy="799049"/>
          </a:xfrm>
          <a:custGeom>
            <a:avLst/>
            <a:gdLst>
              <a:gd name="connsiteX0" fmla="*/ 0 w 660371"/>
              <a:gd name="connsiteY0" fmla="*/ 330186 h 660371"/>
              <a:gd name="connsiteX1" fmla="*/ 330186 w 660371"/>
              <a:gd name="connsiteY1" fmla="*/ 0 h 660371"/>
              <a:gd name="connsiteX2" fmla="*/ 660372 w 660371"/>
              <a:gd name="connsiteY2" fmla="*/ 330186 h 660371"/>
              <a:gd name="connsiteX3" fmla="*/ 330186 w 660371"/>
              <a:gd name="connsiteY3" fmla="*/ 660372 h 660371"/>
              <a:gd name="connsiteX4" fmla="*/ 0 w 660371"/>
              <a:gd name="connsiteY4" fmla="*/ 330186 h 66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71" h="660371">
                <a:moveTo>
                  <a:pt x="0" y="330186"/>
                </a:moveTo>
                <a:cubicBezTo>
                  <a:pt x="0" y="147829"/>
                  <a:pt x="147829" y="0"/>
                  <a:pt x="330186" y="0"/>
                </a:cubicBezTo>
                <a:cubicBezTo>
                  <a:pt x="512543" y="0"/>
                  <a:pt x="660372" y="147829"/>
                  <a:pt x="660372" y="330186"/>
                </a:cubicBezTo>
                <a:cubicBezTo>
                  <a:pt x="660372" y="512543"/>
                  <a:pt x="512543" y="660372"/>
                  <a:pt x="330186" y="660372"/>
                </a:cubicBezTo>
                <a:cubicBezTo>
                  <a:pt x="147829" y="660372"/>
                  <a:pt x="0" y="512543"/>
                  <a:pt x="0" y="330186"/>
                </a:cubicBezTo>
                <a:close/>
              </a:path>
            </a:pathLst>
          </a:cu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Impact" panose="020B0806030902050204" pitchFamily="34" charset="0"/>
              </a:rPr>
              <a:t>1</a:t>
            </a:r>
          </a:p>
        </p:txBody>
      </p:sp>
      <p:sp>
        <p:nvSpPr>
          <p:cNvPr id="23" name="Rectangle: Diagonal Corners Rounded 22">
            <a:extLst>
              <a:ext uri="{FF2B5EF4-FFF2-40B4-BE49-F238E27FC236}">
                <a16:creationId xmlns:a16="http://schemas.microsoft.com/office/drawing/2014/main" id="{B5435EAC-F99A-43DC-A3E3-6E6A03195C7A}"/>
              </a:ext>
            </a:extLst>
          </p:cNvPr>
          <p:cNvSpPr/>
          <p:nvPr/>
        </p:nvSpPr>
        <p:spPr>
          <a:xfrm>
            <a:off x="2056448" y="1623458"/>
            <a:ext cx="1572313" cy="2663498"/>
          </a:xfrm>
          <a:prstGeom prst="round2Diag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algn="ctr"/>
            <a:r>
              <a:rPr lang="en-US" sz="1400" dirty="0">
                <a:solidFill>
                  <a:schemeClr val="lt1"/>
                </a:solidFill>
              </a:rPr>
              <a:t>Architecture and Design</a:t>
            </a:r>
          </a:p>
        </p:txBody>
      </p:sp>
      <p:sp>
        <p:nvSpPr>
          <p:cNvPr id="24" name="Freeform: Shape 23">
            <a:extLst>
              <a:ext uri="{FF2B5EF4-FFF2-40B4-BE49-F238E27FC236}">
                <a16:creationId xmlns:a16="http://schemas.microsoft.com/office/drawing/2014/main" id="{96754D6E-1A8A-4012-B9D9-70629E1D7BCC}"/>
              </a:ext>
            </a:extLst>
          </p:cNvPr>
          <p:cNvSpPr/>
          <p:nvPr/>
        </p:nvSpPr>
        <p:spPr>
          <a:xfrm>
            <a:off x="2443080" y="1923660"/>
            <a:ext cx="799049" cy="799049"/>
          </a:xfrm>
          <a:custGeom>
            <a:avLst/>
            <a:gdLst>
              <a:gd name="connsiteX0" fmla="*/ 0 w 660371"/>
              <a:gd name="connsiteY0" fmla="*/ 330186 h 660371"/>
              <a:gd name="connsiteX1" fmla="*/ 330186 w 660371"/>
              <a:gd name="connsiteY1" fmla="*/ 0 h 660371"/>
              <a:gd name="connsiteX2" fmla="*/ 660372 w 660371"/>
              <a:gd name="connsiteY2" fmla="*/ 330186 h 660371"/>
              <a:gd name="connsiteX3" fmla="*/ 330186 w 660371"/>
              <a:gd name="connsiteY3" fmla="*/ 660372 h 660371"/>
              <a:gd name="connsiteX4" fmla="*/ 0 w 660371"/>
              <a:gd name="connsiteY4" fmla="*/ 330186 h 66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71" h="660371">
                <a:moveTo>
                  <a:pt x="0" y="330186"/>
                </a:moveTo>
                <a:cubicBezTo>
                  <a:pt x="0" y="147829"/>
                  <a:pt x="147829" y="0"/>
                  <a:pt x="330186" y="0"/>
                </a:cubicBezTo>
                <a:cubicBezTo>
                  <a:pt x="512543" y="0"/>
                  <a:pt x="660372" y="147829"/>
                  <a:pt x="660372" y="330186"/>
                </a:cubicBezTo>
                <a:cubicBezTo>
                  <a:pt x="660372" y="512543"/>
                  <a:pt x="512543" y="660372"/>
                  <a:pt x="330186" y="660372"/>
                </a:cubicBezTo>
                <a:cubicBezTo>
                  <a:pt x="147829" y="660372"/>
                  <a:pt x="0" y="512543"/>
                  <a:pt x="0" y="330186"/>
                </a:cubicBezTo>
                <a:close/>
              </a:path>
            </a:pathLst>
          </a:cu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Impact" panose="020B0806030902050204" pitchFamily="34" charset="0"/>
              </a:rPr>
              <a:t>2</a:t>
            </a:r>
          </a:p>
        </p:txBody>
      </p:sp>
      <p:sp>
        <p:nvSpPr>
          <p:cNvPr id="25" name="Rectangle: Diagonal Corners Rounded 24">
            <a:extLst>
              <a:ext uri="{FF2B5EF4-FFF2-40B4-BE49-F238E27FC236}">
                <a16:creationId xmlns:a16="http://schemas.microsoft.com/office/drawing/2014/main" id="{06C45E08-7657-40E0-B7B1-BEBEF37B8AD3}"/>
              </a:ext>
            </a:extLst>
          </p:cNvPr>
          <p:cNvSpPr/>
          <p:nvPr/>
        </p:nvSpPr>
        <p:spPr>
          <a:xfrm>
            <a:off x="3785993" y="1623458"/>
            <a:ext cx="1572313" cy="2663498"/>
          </a:xfrm>
          <a:prstGeom prst="round2Diag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algn="ctr"/>
            <a:r>
              <a:rPr lang="en-US" sz="1400" dirty="0">
                <a:solidFill>
                  <a:schemeClr val="lt1"/>
                </a:solidFill>
              </a:rPr>
              <a:t>Implementation and Project Management</a:t>
            </a:r>
          </a:p>
        </p:txBody>
      </p:sp>
      <p:sp>
        <p:nvSpPr>
          <p:cNvPr id="26" name="Freeform: Shape 25">
            <a:extLst>
              <a:ext uri="{FF2B5EF4-FFF2-40B4-BE49-F238E27FC236}">
                <a16:creationId xmlns:a16="http://schemas.microsoft.com/office/drawing/2014/main" id="{1B7F2CAA-BD9A-4C06-A118-3722908F4658}"/>
              </a:ext>
            </a:extLst>
          </p:cNvPr>
          <p:cNvSpPr/>
          <p:nvPr/>
        </p:nvSpPr>
        <p:spPr>
          <a:xfrm>
            <a:off x="4172625" y="1923660"/>
            <a:ext cx="799049" cy="799049"/>
          </a:xfrm>
          <a:custGeom>
            <a:avLst/>
            <a:gdLst>
              <a:gd name="connsiteX0" fmla="*/ 0 w 660371"/>
              <a:gd name="connsiteY0" fmla="*/ 330186 h 660371"/>
              <a:gd name="connsiteX1" fmla="*/ 330186 w 660371"/>
              <a:gd name="connsiteY1" fmla="*/ 0 h 660371"/>
              <a:gd name="connsiteX2" fmla="*/ 660372 w 660371"/>
              <a:gd name="connsiteY2" fmla="*/ 330186 h 660371"/>
              <a:gd name="connsiteX3" fmla="*/ 330186 w 660371"/>
              <a:gd name="connsiteY3" fmla="*/ 660372 h 660371"/>
              <a:gd name="connsiteX4" fmla="*/ 0 w 660371"/>
              <a:gd name="connsiteY4" fmla="*/ 330186 h 66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71" h="660371">
                <a:moveTo>
                  <a:pt x="0" y="330186"/>
                </a:moveTo>
                <a:cubicBezTo>
                  <a:pt x="0" y="147829"/>
                  <a:pt x="147829" y="0"/>
                  <a:pt x="330186" y="0"/>
                </a:cubicBezTo>
                <a:cubicBezTo>
                  <a:pt x="512543" y="0"/>
                  <a:pt x="660372" y="147829"/>
                  <a:pt x="660372" y="330186"/>
                </a:cubicBezTo>
                <a:cubicBezTo>
                  <a:pt x="660372" y="512543"/>
                  <a:pt x="512543" y="660372"/>
                  <a:pt x="330186" y="660372"/>
                </a:cubicBezTo>
                <a:cubicBezTo>
                  <a:pt x="147829" y="660372"/>
                  <a:pt x="0" y="512543"/>
                  <a:pt x="0" y="330186"/>
                </a:cubicBezTo>
                <a:close/>
              </a:path>
            </a:pathLst>
          </a:custGeom>
          <a:solidFill>
            <a:schemeClr val="accent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Impact" panose="020B0806030902050204" pitchFamily="34" charset="0"/>
              </a:rPr>
              <a:t>3</a:t>
            </a:r>
          </a:p>
        </p:txBody>
      </p:sp>
      <p:sp>
        <p:nvSpPr>
          <p:cNvPr id="27" name="Rectangle: Diagonal Corners Rounded 26">
            <a:extLst>
              <a:ext uri="{FF2B5EF4-FFF2-40B4-BE49-F238E27FC236}">
                <a16:creationId xmlns:a16="http://schemas.microsoft.com/office/drawing/2014/main" id="{DC374E6E-C709-4FC1-9EDD-2F7B64971C29}"/>
              </a:ext>
            </a:extLst>
          </p:cNvPr>
          <p:cNvSpPr/>
          <p:nvPr/>
        </p:nvSpPr>
        <p:spPr>
          <a:xfrm>
            <a:off x="5515537" y="1623458"/>
            <a:ext cx="1572313" cy="2663498"/>
          </a:xfrm>
          <a:prstGeom prst="round2Diag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algn="ctr"/>
            <a:r>
              <a:rPr lang="en-US" sz="1400" dirty="0">
                <a:solidFill>
                  <a:schemeClr val="lt1"/>
                </a:solidFill>
              </a:rPr>
              <a:t>Operations and Support Methodology</a:t>
            </a:r>
          </a:p>
        </p:txBody>
      </p:sp>
      <p:sp>
        <p:nvSpPr>
          <p:cNvPr id="28" name="Freeform: Shape 27">
            <a:extLst>
              <a:ext uri="{FF2B5EF4-FFF2-40B4-BE49-F238E27FC236}">
                <a16:creationId xmlns:a16="http://schemas.microsoft.com/office/drawing/2014/main" id="{323FA437-7C71-460B-8D91-9A333CBCCD15}"/>
              </a:ext>
            </a:extLst>
          </p:cNvPr>
          <p:cNvSpPr/>
          <p:nvPr/>
        </p:nvSpPr>
        <p:spPr>
          <a:xfrm>
            <a:off x="5902169" y="1923660"/>
            <a:ext cx="799049" cy="799049"/>
          </a:xfrm>
          <a:custGeom>
            <a:avLst/>
            <a:gdLst>
              <a:gd name="connsiteX0" fmla="*/ 0 w 660371"/>
              <a:gd name="connsiteY0" fmla="*/ 330186 h 660371"/>
              <a:gd name="connsiteX1" fmla="*/ 330186 w 660371"/>
              <a:gd name="connsiteY1" fmla="*/ 0 h 660371"/>
              <a:gd name="connsiteX2" fmla="*/ 660372 w 660371"/>
              <a:gd name="connsiteY2" fmla="*/ 330186 h 660371"/>
              <a:gd name="connsiteX3" fmla="*/ 330186 w 660371"/>
              <a:gd name="connsiteY3" fmla="*/ 660372 h 660371"/>
              <a:gd name="connsiteX4" fmla="*/ 0 w 660371"/>
              <a:gd name="connsiteY4" fmla="*/ 330186 h 66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71" h="660371">
                <a:moveTo>
                  <a:pt x="0" y="330186"/>
                </a:moveTo>
                <a:cubicBezTo>
                  <a:pt x="0" y="147829"/>
                  <a:pt x="147829" y="0"/>
                  <a:pt x="330186" y="0"/>
                </a:cubicBezTo>
                <a:cubicBezTo>
                  <a:pt x="512543" y="0"/>
                  <a:pt x="660372" y="147829"/>
                  <a:pt x="660372" y="330186"/>
                </a:cubicBezTo>
                <a:cubicBezTo>
                  <a:pt x="660372" y="512543"/>
                  <a:pt x="512543" y="660372"/>
                  <a:pt x="330186" y="660372"/>
                </a:cubicBezTo>
                <a:cubicBezTo>
                  <a:pt x="147829" y="660372"/>
                  <a:pt x="0" y="512543"/>
                  <a:pt x="0" y="330186"/>
                </a:cubicBezTo>
                <a:close/>
              </a:path>
            </a:pathLst>
          </a:custGeom>
          <a:solidFill>
            <a:schemeClr val="accent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Impact" panose="020B0806030902050204" pitchFamily="34" charset="0"/>
              </a:rPr>
              <a:t>4</a:t>
            </a:r>
          </a:p>
        </p:txBody>
      </p:sp>
      <p:sp>
        <p:nvSpPr>
          <p:cNvPr id="29" name="Rectangle: Diagonal Corners Rounded 28">
            <a:extLst>
              <a:ext uri="{FF2B5EF4-FFF2-40B4-BE49-F238E27FC236}">
                <a16:creationId xmlns:a16="http://schemas.microsoft.com/office/drawing/2014/main" id="{77ABB46C-39C3-49D9-80B5-C7809F1E2FD3}"/>
              </a:ext>
            </a:extLst>
          </p:cNvPr>
          <p:cNvSpPr/>
          <p:nvPr/>
        </p:nvSpPr>
        <p:spPr>
          <a:xfrm>
            <a:off x="7245082" y="1623458"/>
            <a:ext cx="1572313" cy="2663498"/>
          </a:xfrm>
          <a:prstGeom prst="round2Diag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60000" rIns="91440" bIns="45720" numCol="1" spcCol="0" rtlCol="0" fromWordArt="0" anchor="t" anchorCtr="0" forceAA="0" compatLnSpc="1">
            <a:prstTxWarp prst="textNoShape">
              <a:avLst/>
            </a:prstTxWarp>
            <a:noAutofit/>
          </a:bodyPr>
          <a:lstStyle/>
          <a:p>
            <a:pPr algn="ctr"/>
            <a:r>
              <a:rPr lang="en-US" sz="1400" dirty="0">
                <a:solidFill>
                  <a:schemeClr val="lt1"/>
                </a:solidFill>
              </a:rPr>
              <a:t>Sify Value Addition</a:t>
            </a:r>
          </a:p>
        </p:txBody>
      </p:sp>
      <p:sp>
        <p:nvSpPr>
          <p:cNvPr id="30" name="Freeform: Shape 29">
            <a:extLst>
              <a:ext uri="{FF2B5EF4-FFF2-40B4-BE49-F238E27FC236}">
                <a16:creationId xmlns:a16="http://schemas.microsoft.com/office/drawing/2014/main" id="{504793F4-4548-4B62-A132-68C68A13A955}"/>
              </a:ext>
            </a:extLst>
          </p:cNvPr>
          <p:cNvSpPr/>
          <p:nvPr/>
        </p:nvSpPr>
        <p:spPr>
          <a:xfrm>
            <a:off x="7631714" y="1923660"/>
            <a:ext cx="799049" cy="799049"/>
          </a:xfrm>
          <a:custGeom>
            <a:avLst/>
            <a:gdLst>
              <a:gd name="connsiteX0" fmla="*/ 0 w 660371"/>
              <a:gd name="connsiteY0" fmla="*/ 330186 h 660371"/>
              <a:gd name="connsiteX1" fmla="*/ 330186 w 660371"/>
              <a:gd name="connsiteY1" fmla="*/ 0 h 660371"/>
              <a:gd name="connsiteX2" fmla="*/ 660372 w 660371"/>
              <a:gd name="connsiteY2" fmla="*/ 330186 h 660371"/>
              <a:gd name="connsiteX3" fmla="*/ 330186 w 660371"/>
              <a:gd name="connsiteY3" fmla="*/ 660372 h 660371"/>
              <a:gd name="connsiteX4" fmla="*/ 0 w 660371"/>
              <a:gd name="connsiteY4" fmla="*/ 330186 h 660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371" h="660371">
                <a:moveTo>
                  <a:pt x="0" y="330186"/>
                </a:moveTo>
                <a:cubicBezTo>
                  <a:pt x="0" y="147829"/>
                  <a:pt x="147829" y="0"/>
                  <a:pt x="330186" y="0"/>
                </a:cubicBezTo>
                <a:cubicBezTo>
                  <a:pt x="512543" y="0"/>
                  <a:pt x="660372" y="147829"/>
                  <a:pt x="660372" y="330186"/>
                </a:cubicBezTo>
                <a:cubicBezTo>
                  <a:pt x="660372" y="512543"/>
                  <a:pt x="512543" y="660372"/>
                  <a:pt x="330186" y="660372"/>
                </a:cubicBezTo>
                <a:cubicBezTo>
                  <a:pt x="147829" y="660372"/>
                  <a:pt x="0" y="512543"/>
                  <a:pt x="0" y="330186"/>
                </a:cubicBezTo>
                <a:close/>
              </a:path>
            </a:pathLst>
          </a:custGeom>
          <a:solidFill>
            <a:schemeClr val="accent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latin typeface="Impact" panose="020B0806030902050204" pitchFamily="34" charset="0"/>
              </a:rPr>
              <a:t>5</a:t>
            </a:r>
          </a:p>
        </p:txBody>
      </p:sp>
      <p:sp>
        <p:nvSpPr>
          <p:cNvPr id="33" name="Slide Number Placeholder 2">
            <a:extLst>
              <a:ext uri="{FF2B5EF4-FFF2-40B4-BE49-F238E27FC236}">
                <a16:creationId xmlns:a16="http://schemas.microsoft.com/office/drawing/2014/main" id="{08E9D6F6-E7F4-4C66-BEE8-FD9D2C91D9B9}"/>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2</a:t>
            </a:fld>
            <a:endParaRPr lang="en-US" dirty="0">
              <a:solidFill>
                <a:srgbClr val="6D7777"/>
              </a:solidFill>
            </a:endParaRPr>
          </a:p>
        </p:txBody>
      </p:sp>
    </p:spTree>
    <p:extLst>
      <p:ext uri="{BB962C8B-B14F-4D97-AF65-F5344CB8AC3E}">
        <p14:creationId xmlns:p14="http://schemas.microsoft.com/office/powerpoint/2010/main" val="430459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 Security Solutions</a:t>
            </a:r>
          </a:p>
        </p:txBody>
      </p:sp>
      <p:sp>
        <p:nvSpPr>
          <p:cNvPr id="3" name="Content Placeholder 2"/>
          <p:cNvSpPr>
            <a:spLocks noGrp="1"/>
          </p:cNvSpPr>
          <p:nvPr>
            <p:ph idx="1"/>
          </p:nvPr>
        </p:nvSpPr>
        <p:spPr>
          <a:xfrm>
            <a:off x="324000" y="1026161"/>
            <a:ext cx="8496150" cy="3273829"/>
          </a:xfrm>
        </p:spPr>
        <p:txBody>
          <a:bodyPr numCol="2">
            <a:noAutofit/>
          </a:bodyPr>
          <a:lstStyle/>
          <a:p>
            <a:pPr>
              <a:buNone/>
            </a:pPr>
            <a:r>
              <a:rPr lang="en-US" sz="1400" b="1" dirty="0"/>
              <a:t>NGFW</a:t>
            </a:r>
          </a:p>
          <a:p>
            <a:pPr>
              <a:spcAft>
                <a:spcPts val="600"/>
              </a:spcAft>
            </a:pPr>
            <a:r>
              <a:rPr lang="en-US" sz="1200" dirty="0"/>
              <a:t>Next Generation Firewall Capabilities.</a:t>
            </a:r>
          </a:p>
          <a:p>
            <a:pPr>
              <a:spcAft>
                <a:spcPts val="600"/>
              </a:spcAft>
            </a:pPr>
            <a:r>
              <a:rPr lang="en-US" sz="1200" dirty="0"/>
              <a:t>Ease of Use</a:t>
            </a:r>
          </a:p>
          <a:p>
            <a:pPr>
              <a:spcAft>
                <a:spcPts val="600"/>
              </a:spcAft>
            </a:pPr>
            <a:r>
              <a:rPr lang="en-US" sz="1200" dirty="0"/>
              <a:t>Detailed Contextual Visibility.</a:t>
            </a:r>
          </a:p>
          <a:p>
            <a:pPr>
              <a:spcAft>
                <a:spcPts val="600"/>
              </a:spcAft>
            </a:pPr>
            <a:r>
              <a:rPr lang="en-US" sz="1200" dirty="0"/>
              <a:t>Intelligent Traffic Handling.</a:t>
            </a:r>
          </a:p>
          <a:p>
            <a:pPr>
              <a:spcAft>
                <a:spcPts val="600"/>
              </a:spcAft>
            </a:pPr>
            <a:r>
              <a:rPr lang="en-US" sz="1200" dirty="0"/>
              <a:t>Unified Access Security.</a:t>
            </a:r>
          </a:p>
          <a:p>
            <a:pPr>
              <a:spcAft>
                <a:spcPts val="600"/>
              </a:spcAft>
            </a:pPr>
            <a:r>
              <a:rPr lang="en-US" sz="1200" dirty="0"/>
              <a:t>Extensive Network Support.</a:t>
            </a:r>
          </a:p>
          <a:p>
            <a:pPr>
              <a:spcAft>
                <a:spcPts val="600"/>
              </a:spcAft>
            </a:pPr>
            <a:r>
              <a:rPr lang="en-US" sz="1200" dirty="0"/>
              <a:t>Identity-Centric Enforcement.</a:t>
            </a:r>
          </a:p>
          <a:p>
            <a:pPr>
              <a:spcAft>
                <a:spcPts val="600"/>
              </a:spcAft>
            </a:pPr>
            <a:r>
              <a:rPr lang="en-US" sz="1200" dirty="0"/>
              <a:t>Sophisticated Application Control.</a:t>
            </a:r>
          </a:p>
          <a:p>
            <a:pPr>
              <a:spcAft>
                <a:spcPts val="600"/>
              </a:spcAft>
            </a:pPr>
            <a:r>
              <a:rPr lang="en-US" sz="1200" dirty="0"/>
              <a:t>Advanced Intrusion Protection</a:t>
            </a:r>
          </a:p>
          <a:p>
            <a:pPr marL="0" indent="0">
              <a:buNone/>
            </a:pPr>
            <a:r>
              <a:rPr lang="en-US" sz="1400" b="1" dirty="0"/>
              <a:t>Web Application Firewall (Optional Sify Shared Services model)</a:t>
            </a:r>
          </a:p>
          <a:p>
            <a:pPr>
              <a:spcAft>
                <a:spcPts val="600"/>
              </a:spcAft>
            </a:pPr>
            <a:r>
              <a:rPr lang="en-US" sz="1200" dirty="0"/>
              <a:t>Protects web based applications without having to change the application itself.</a:t>
            </a:r>
          </a:p>
          <a:p>
            <a:pPr>
              <a:spcAft>
                <a:spcPts val="600"/>
              </a:spcAft>
            </a:pPr>
            <a:r>
              <a:rPr lang="en-US" sz="1200" dirty="0"/>
              <a:t>Protects against application specific vulnerabilities</a:t>
            </a:r>
          </a:p>
          <a:p>
            <a:pPr>
              <a:spcAft>
                <a:spcPts val="600"/>
              </a:spcAft>
            </a:pPr>
            <a:r>
              <a:rPr lang="en-US" sz="1200" dirty="0"/>
              <a:t>Act as a virtual patching for the applications</a:t>
            </a:r>
          </a:p>
          <a:p>
            <a:pPr>
              <a:spcAft>
                <a:spcPts val="600"/>
              </a:spcAft>
            </a:pPr>
            <a:r>
              <a:rPr lang="en-US" sz="1200" dirty="0"/>
              <a:t>Protects against secret injection attack, cross scripting, command injection attack</a:t>
            </a:r>
          </a:p>
        </p:txBody>
      </p:sp>
      <p:sp>
        <p:nvSpPr>
          <p:cNvPr id="7" name="Slide Number Placeholder 2">
            <a:extLst>
              <a:ext uri="{FF2B5EF4-FFF2-40B4-BE49-F238E27FC236}">
                <a16:creationId xmlns:a16="http://schemas.microsoft.com/office/drawing/2014/main" id="{82E796D3-42DC-4E5D-91C0-67847F0F4FAA}"/>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20</a:t>
            </a:fld>
            <a:endParaRPr lang="en-US" dirty="0">
              <a:solidFill>
                <a:srgbClr val="6D7777"/>
              </a:solidFill>
            </a:endParaRPr>
          </a:p>
        </p:txBody>
      </p:sp>
    </p:spTree>
    <p:extLst>
      <p:ext uri="{BB962C8B-B14F-4D97-AF65-F5344CB8AC3E}">
        <p14:creationId xmlns:p14="http://schemas.microsoft.com/office/powerpoint/2010/main" val="312648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Propose Security Solutions</a:t>
            </a:r>
            <a:endParaRPr lang="en-US" dirty="0"/>
          </a:p>
        </p:txBody>
      </p:sp>
      <p:sp>
        <p:nvSpPr>
          <p:cNvPr id="3" name="Content Placeholder 2"/>
          <p:cNvSpPr>
            <a:spLocks noGrp="1"/>
          </p:cNvSpPr>
          <p:nvPr>
            <p:ph idx="1"/>
          </p:nvPr>
        </p:nvSpPr>
        <p:spPr>
          <a:xfrm>
            <a:off x="324000" y="1026161"/>
            <a:ext cx="8496150" cy="3669664"/>
          </a:xfrm>
        </p:spPr>
        <p:txBody>
          <a:bodyPr numCol="2" spcCol="216000">
            <a:noAutofit/>
          </a:bodyPr>
          <a:lstStyle/>
          <a:p>
            <a:pPr>
              <a:buNone/>
            </a:pPr>
            <a:r>
              <a:rPr lang="en-US" sz="1200" b="1" dirty="0"/>
              <a:t>PRIVILEGE IDENTITY MANAGER</a:t>
            </a:r>
          </a:p>
          <a:p>
            <a:pPr algn="just">
              <a:lnSpc>
                <a:spcPct val="100000"/>
              </a:lnSpc>
            </a:pPr>
            <a:r>
              <a:rPr lang="en-US" sz="1200" dirty="0"/>
              <a:t>PIM manages, protects and controls access to all privileged accounts and makes hard-coded application credentials invisible to developers, database administrators, external vendors and IT staff. </a:t>
            </a:r>
          </a:p>
          <a:p>
            <a:pPr>
              <a:lnSpc>
                <a:spcPct val="100000"/>
              </a:lnSpc>
            </a:pPr>
            <a:r>
              <a:rPr lang="en-US" sz="1200" dirty="0"/>
              <a:t>PIM Suite creates easy to use, unified audit reports. It allows enterprises to enforce corporate security policies to ensure compliance with regulatory needs and security best practices related to access and usage of privileged accounts </a:t>
            </a:r>
          </a:p>
          <a:p>
            <a:pPr>
              <a:lnSpc>
                <a:spcPct val="100000"/>
              </a:lnSpc>
            </a:pPr>
            <a:r>
              <a:rPr lang="en-US" sz="1200" dirty="0"/>
              <a:t>Controlling Access to Privileged Accounts</a:t>
            </a:r>
          </a:p>
          <a:p>
            <a:pPr>
              <a:lnSpc>
                <a:spcPct val="100000"/>
              </a:lnSpc>
            </a:pPr>
            <a:r>
              <a:rPr lang="en-US" sz="1200" dirty="0"/>
              <a:t>Managing application and service credentials by providing solutions for securing and managing critical applications as well as Application Server accounts</a:t>
            </a:r>
          </a:p>
          <a:p>
            <a:pPr>
              <a:lnSpc>
                <a:spcPct val="100000"/>
              </a:lnSpc>
            </a:pPr>
            <a:r>
              <a:rPr lang="en-US" sz="1200" dirty="0"/>
              <a:t>Reduce IT Overhead with efficient control and less human error</a:t>
            </a:r>
          </a:p>
          <a:p>
            <a:pPr>
              <a:buNone/>
            </a:pPr>
            <a:endParaRPr lang="en-US" sz="1200" dirty="0"/>
          </a:p>
          <a:p>
            <a:pPr marL="0" indent="0">
              <a:buNone/>
            </a:pPr>
            <a:r>
              <a:rPr lang="en-US" sz="1200" b="1" dirty="0"/>
              <a:t>SIEM- INCIDENT INVESTIGATION (</a:t>
            </a:r>
            <a:r>
              <a:rPr lang="en-US" sz="1200" b="1" dirty="0" err="1"/>
              <a:t>Sify</a:t>
            </a:r>
            <a:r>
              <a:rPr lang="en-US" sz="1200" b="1" dirty="0"/>
              <a:t> Shared Services Model)</a:t>
            </a:r>
          </a:p>
          <a:p>
            <a:pPr>
              <a:lnSpc>
                <a:spcPct val="100000"/>
              </a:lnSpc>
            </a:pPr>
            <a:r>
              <a:rPr lang="en-US" sz="1200" dirty="0"/>
              <a:t>Accelerates security investigations by enabling analysts to pivot through terabytes of meta-data, log data, &amp; recreated network sessions with just a few clicks.</a:t>
            </a:r>
          </a:p>
          <a:p>
            <a:pPr>
              <a:lnSpc>
                <a:spcPct val="100000"/>
              </a:lnSpc>
            </a:pPr>
            <a:r>
              <a:rPr lang="en-US" sz="1200" dirty="0"/>
              <a:t>COMPLIANCE REPORTING </a:t>
            </a:r>
          </a:p>
          <a:p>
            <a:pPr>
              <a:lnSpc>
                <a:spcPct val="100000"/>
              </a:lnSpc>
            </a:pPr>
            <a:r>
              <a:rPr lang="en-US" sz="1200" dirty="0"/>
              <a:t>Reports, covering a multitude of regulatory regimes</a:t>
            </a:r>
          </a:p>
          <a:p>
            <a:pPr>
              <a:lnSpc>
                <a:spcPct val="100000"/>
              </a:lnSpc>
            </a:pPr>
            <a:r>
              <a:rPr lang="en-US" sz="1200" dirty="0"/>
              <a:t>Automates regulatory or governance focused reporting </a:t>
            </a:r>
          </a:p>
          <a:p>
            <a:pPr>
              <a:lnSpc>
                <a:spcPct val="100000"/>
              </a:lnSpc>
            </a:pPr>
            <a:r>
              <a:rPr lang="en-US" sz="1200" dirty="0"/>
              <a:t>UNIFIED BROWSER-BASED DASHBOARD</a:t>
            </a:r>
          </a:p>
          <a:p>
            <a:pPr>
              <a:lnSpc>
                <a:spcPct val="100000"/>
              </a:lnSpc>
            </a:pPr>
            <a:r>
              <a:rPr lang="en-US" sz="1200" dirty="0"/>
              <a:t>Browser based user interface which enables customizable analysis and monitoring user interfaces.</a:t>
            </a:r>
          </a:p>
          <a:p>
            <a:pPr>
              <a:lnSpc>
                <a:spcPct val="100000"/>
              </a:lnSpc>
            </a:pPr>
            <a:r>
              <a:rPr lang="en-US" sz="1200" dirty="0"/>
              <a:t>Monitoring, detection, investigation, and administration in a single integrated and customizable interface, driving analyst efficiency.</a:t>
            </a:r>
          </a:p>
          <a:p>
            <a:pPr>
              <a:lnSpc>
                <a:spcPct val="100000"/>
              </a:lnSpc>
            </a:pPr>
            <a:r>
              <a:rPr lang="en-US" sz="1200" dirty="0"/>
              <a:t>Customized views based on the particular roles of the security analysts.</a:t>
            </a:r>
          </a:p>
        </p:txBody>
      </p:sp>
      <p:sp>
        <p:nvSpPr>
          <p:cNvPr id="5" name="Slide Number Placeholder 2">
            <a:extLst>
              <a:ext uri="{FF2B5EF4-FFF2-40B4-BE49-F238E27FC236}">
                <a16:creationId xmlns:a16="http://schemas.microsoft.com/office/drawing/2014/main" id="{56057F27-6377-4711-8DD6-D72D2A33982C}"/>
              </a:ext>
            </a:extLst>
          </p:cNvPr>
          <p:cNvSpPr>
            <a:spLocks noGrp="1"/>
          </p:cNvSpPr>
          <p:nvPr>
            <p:ph type="sldNum" sz="quarter" idx="12"/>
          </p:nvPr>
        </p:nvSpPr>
        <p:spPr/>
        <p:txBody>
          <a:bodyPr/>
          <a:lstStyle/>
          <a:p>
            <a:pPr defTabSz="446529"/>
            <a:fld id="{E9549862-13E2-C34D-815E-8545BD36FC59}" type="slidenum">
              <a:rPr lang="en-US" smtClean="0">
                <a:solidFill>
                  <a:srgbClr val="6D7777"/>
                </a:solidFill>
              </a:rPr>
              <a:pPr defTabSz="446529"/>
              <a:t>21</a:t>
            </a:fld>
            <a:endParaRPr lang="en-US" dirty="0">
              <a:solidFill>
                <a:srgbClr val="6D7777"/>
              </a:solidFill>
            </a:endParaRPr>
          </a:p>
        </p:txBody>
      </p:sp>
    </p:spTree>
    <p:extLst>
      <p:ext uri="{BB962C8B-B14F-4D97-AF65-F5344CB8AC3E}">
        <p14:creationId xmlns:p14="http://schemas.microsoft.com/office/powerpoint/2010/main" val="400508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7836E85-85E8-4E83-A001-47D18E0DBD31}"/>
              </a:ext>
            </a:extLst>
          </p:cNvPr>
          <p:cNvGrpSpPr/>
          <p:nvPr/>
        </p:nvGrpSpPr>
        <p:grpSpPr>
          <a:xfrm>
            <a:off x="324000" y="736595"/>
            <a:ext cx="8496150" cy="3779425"/>
            <a:chOff x="1226748" y="617954"/>
            <a:chExt cx="6618137" cy="3899563"/>
          </a:xfrm>
        </p:grpSpPr>
        <p:grpSp>
          <p:nvGrpSpPr>
            <p:cNvPr id="17" name="Group 92"/>
            <p:cNvGrpSpPr>
              <a:grpSpLocks/>
            </p:cNvGrpSpPr>
            <p:nvPr/>
          </p:nvGrpSpPr>
          <p:grpSpPr bwMode="auto">
            <a:xfrm>
              <a:off x="2527030" y="617954"/>
              <a:ext cx="282467" cy="3625385"/>
              <a:chOff x="3719" y="392"/>
              <a:chExt cx="242" cy="3490"/>
            </a:xfrm>
          </p:grpSpPr>
          <p:sp>
            <p:nvSpPr>
              <p:cNvPr id="283745" name="Text Box 97"/>
              <p:cNvSpPr txBox="1">
                <a:spLocks noChangeArrowheads="1"/>
              </p:cNvSpPr>
              <p:nvPr/>
            </p:nvSpPr>
            <p:spPr bwMode="auto">
              <a:xfrm rot="16200000">
                <a:off x="2961" y="2135"/>
                <a:ext cx="1757" cy="241"/>
              </a:xfrm>
              <a:prstGeom prst="rect">
                <a:avLst/>
              </a:prstGeom>
              <a:noFill/>
              <a:ln w="9525">
                <a:noFill/>
                <a:miter lim="800000"/>
                <a:headEnd/>
                <a:tailEnd/>
              </a:ln>
            </p:spPr>
            <p:txBody>
              <a:bodyPr vert="eaVert"/>
              <a:lstStyle/>
              <a:p>
                <a:pPr algn="ctr">
                  <a:lnSpc>
                    <a:spcPct val="100000"/>
                  </a:lnSpc>
                  <a:spcBef>
                    <a:spcPct val="0"/>
                  </a:spcBef>
                  <a:buClrTx/>
                  <a:buFontTx/>
                  <a:buNone/>
                </a:pPr>
                <a:endParaRPr lang="en-US" sz="1029" b="1">
                  <a:solidFill>
                    <a:srgbClr val="000000"/>
                  </a:solidFill>
                  <a:cs typeface="Arial" pitchFamily="34" charset="0"/>
                </a:endParaRPr>
              </a:p>
            </p:txBody>
          </p:sp>
          <p:sp>
            <p:nvSpPr>
              <p:cNvPr id="283746" name="Text Box 94"/>
              <p:cNvSpPr txBox="1">
                <a:spLocks noChangeArrowheads="1"/>
              </p:cNvSpPr>
              <p:nvPr/>
            </p:nvSpPr>
            <p:spPr bwMode="auto">
              <a:xfrm rot="16200000">
                <a:off x="2099" y="2020"/>
                <a:ext cx="3490" cy="234"/>
              </a:xfrm>
              <a:prstGeom prst="rect">
                <a:avLst/>
              </a:prstGeom>
              <a:noFill/>
              <a:ln w="9525" algn="ctr">
                <a:noFill/>
                <a:miter lim="800000"/>
                <a:headEnd/>
                <a:tailEnd/>
              </a:ln>
            </p:spPr>
            <p:txBody>
              <a:bodyPr>
                <a:spAutoFit/>
              </a:bodyPr>
              <a:lstStyle/>
              <a:p>
                <a:pPr algn="ctr">
                  <a:lnSpc>
                    <a:spcPct val="100000"/>
                  </a:lnSpc>
                  <a:buClrTx/>
                  <a:buFontTx/>
                  <a:buNone/>
                </a:pPr>
                <a:r>
                  <a:rPr lang="en-US" sz="1176" b="1" dirty="0">
                    <a:solidFill>
                      <a:schemeClr val="bg1"/>
                    </a:solidFill>
                    <a:latin typeface="Arial" pitchFamily="34" charset="0"/>
                    <a:cs typeface="Arial" pitchFamily="34" charset="0"/>
                  </a:rPr>
                  <a:t> - </a:t>
                </a:r>
                <a:r>
                  <a:rPr lang="en-US" sz="1176" b="1" dirty="0">
                    <a:latin typeface="Arial" pitchFamily="34" charset="0"/>
                    <a:cs typeface="Arial" pitchFamily="34" charset="0"/>
                  </a:rPr>
                  <a:t>- - - - - - -  - Secure Connectivity - - - - - - - - -</a:t>
                </a:r>
              </a:p>
            </p:txBody>
          </p:sp>
        </p:grpSp>
        <p:grpSp>
          <p:nvGrpSpPr>
            <p:cNvPr id="21" name="Group 20">
              <a:extLst>
                <a:ext uri="{FF2B5EF4-FFF2-40B4-BE49-F238E27FC236}">
                  <a16:creationId xmlns:a16="http://schemas.microsoft.com/office/drawing/2014/main" id="{90444E00-2B72-40DF-812F-23554C2CE949}"/>
                </a:ext>
              </a:extLst>
            </p:cNvPr>
            <p:cNvGrpSpPr/>
            <p:nvPr/>
          </p:nvGrpSpPr>
          <p:grpSpPr>
            <a:xfrm>
              <a:off x="1226748" y="914972"/>
              <a:ext cx="6618137" cy="3602545"/>
              <a:chOff x="1226748" y="914972"/>
              <a:chExt cx="6618137" cy="3602545"/>
            </a:xfrm>
          </p:grpSpPr>
          <p:sp>
            <p:nvSpPr>
              <p:cNvPr id="283754" name="Rectangle 100"/>
              <p:cNvSpPr>
                <a:spLocks noChangeArrowheads="1"/>
              </p:cNvSpPr>
              <p:nvPr/>
            </p:nvSpPr>
            <p:spPr bwMode="auto">
              <a:xfrm>
                <a:off x="3264714" y="3551048"/>
                <a:ext cx="1008478" cy="392186"/>
              </a:xfrm>
              <a:prstGeom prst="rect">
                <a:avLst/>
              </a:prstGeom>
              <a:solidFill>
                <a:schemeClr val="bg1"/>
              </a:solidFill>
              <a:ln w="38100">
                <a:solidFill>
                  <a:schemeClr val="folHlink"/>
                </a:solidFill>
                <a:miter lim="800000"/>
                <a:headEnd/>
                <a:tailEnd/>
              </a:ln>
            </p:spPr>
            <p:txBody>
              <a:bodyPr wrap="none" anchor="ctr"/>
              <a:lstStyle/>
              <a:p>
                <a:pPr algn="ctr">
                  <a:lnSpc>
                    <a:spcPct val="100000"/>
                  </a:lnSpc>
                  <a:spcBef>
                    <a:spcPct val="0"/>
                  </a:spcBef>
                  <a:buClrTx/>
                  <a:buFontTx/>
                  <a:buNone/>
                </a:pPr>
                <a:endParaRPr lang="en-US" sz="1029" b="1">
                  <a:latin typeface="Trebuchet MS" pitchFamily="34" charset="0"/>
                  <a:cs typeface="Arial" pitchFamily="34" charset="0"/>
                </a:endParaRPr>
              </a:p>
            </p:txBody>
          </p:sp>
          <p:sp>
            <p:nvSpPr>
              <p:cNvPr id="283753" name="Rectangle 99"/>
              <p:cNvSpPr>
                <a:spLocks noChangeArrowheads="1"/>
              </p:cNvSpPr>
              <p:nvPr/>
            </p:nvSpPr>
            <p:spPr bwMode="auto">
              <a:xfrm>
                <a:off x="3264714" y="3102835"/>
                <a:ext cx="1008478" cy="392186"/>
              </a:xfrm>
              <a:prstGeom prst="rect">
                <a:avLst/>
              </a:prstGeom>
              <a:solidFill>
                <a:schemeClr val="bg1"/>
              </a:solidFill>
              <a:ln w="38100">
                <a:solidFill>
                  <a:schemeClr val="folHlink"/>
                </a:solidFill>
                <a:miter lim="800000"/>
                <a:headEnd/>
                <a:tailEnd/>
              </a:ln>
            </p:spPr>
            <p:txBody>
              <a:bodyPr wrap="none" anchor="ctr"/>
              <a:lstStyle/>
              <a:p>
                <a:pPr algn="ctr">
                  <a:lnSpc>
                    <a:spcPct val="100000"/>
                  </a:lnSpc>
                  <a:spcBef>
                    <a:spcPct val="0"/>
                  </a:spcBef>
                  <a:buClrTx/>
                  <a:buFontTx/>
                  <a:buNone/>
                </a:pPr>
                <a:endParaRPr lang="en-US" sz="1029" b="1">
                  <a:latin typeface="Trebuchet MS" pitchFamily="34" charset="0"/>
                  <a:cs typeface="Arial" pitchFamily="34" charset="0"/>
                </a:endParaRPr>
              </a:p>
            </p:txBody>
          </p:sp>
          <p:grpSp>
            <p:nvGrpSpPr>
              <p:cNvPr id="2" name="Group 7"/>
              <p:cNvGrpSpPr>
                <a:grpSpLocks/>
              </p:cNvGrpSpPr>
              <p:nvPr/>
            </p:nvGrpSpPr>
            <p:grpSpPr bwMode="auto">
              <a:xfrm>
                <a:off x="1226748" y="914972"/>
                <a:ext cx="1167220" cy="3552874"/>
                <a:chOff x="48" y="740"/>
                <a:chExt cx="1000" cy="2956"/>
              </a:xfrm>
              <a:solidFill>
                <a:srgbClr val="62A7E0"/>
              </a:solidFill>
            </p:grpSpPr>
            <p:grpSp>
              <p:nvGrpSpPr>
                <p:cNvPr id="3" name="Group 8"/>
                <p:cNvGrpSpPr>
                  <a:grpSpLocks/>
                </p:cNvGrpSpPr>
                <p:nvPr/>
              </p:nvGrpSpPr>
              <p:grpSpPr bwMode="auto">
                <a:xfrm>
                  <a:off x="48" y="740"/>
                  <a:ext cx="1000" cy="2956"/>
                  <a:chOff x="48" y="740"/>
                  <a:chExt cx="1000" cy="2956"/>
                </a:xfrm>
                <a:grpFill/>
              </p:grpSpPr>
              <p:sp>
                <p:nvSpPr>
                  <p:cNvPr id="13407" name="Rectangle 9"/>
                  <p:cNvSpPr>
                    <a:spLocks noChangeArrowheads="1"/>
                  </p:cNvSpPr>
                  <p:nvPr/>
                </p:nvSpPr>
                <p:spPr bwMode="auto">
                  <a:xfrm>
                    <a:off x="48" y="740"/>
                    <a:ext cx="1000" cy="2956"/>
                  </a:xfrm>
                  <a:prstGeom prst="rect">
                    <a:avLst/>
                  </a:prstGeom>
                  <a:solidFill>
                    <a:schemeClr val="bg1"/>
                  </a:solidFill>
                  <a:ln>
                    <a:solidFill>
                      <a:srgbClr val="A3D8FF"/>
                    </a:solidFill>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endParaRPr lang="en-US" sz="662" b="1">
                      <a:latin typeface="Arial" pitchFamily="34" charset="0"/>
                    </a:endParaRPr>
                  </a:p>
                </p:txBody>
              </p:sp>
              <p:sp>
                <p:nvSpPr>
                  <p:cNvPr id="13408" name="Text Box 10"/>
                  <p:cNvSpPr txBox="1">
                    <a:spLocks noChangeArrowheads="1"/>
                  </p:cNvSpPr>
                  <p:nvPr/>
                </p:nvSpPr>
                <p:spPr bwMode="auto">
                  <a:xfrm>
                    <a:off x="130" y="768"/>
                    <a:ext cx="864" cy="250"/>
                  </a:xfrm>
                  <a:prstGeom prst="rect">
                    <a:avLst/>
                  </a:prstGeom>
                  <a:noFill/>
                  <a:ln>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r>
                      <a:rPr lang="en-US" sz="809" b="1" dirty="0">
                        <a:solidFill>
                          <a:schemeClr val="tx1"/>
                        </a:solidFill>
                        <a:latin typeface="Arial" pitchFamily="34" charset="0"/>
                        <a:cs typeface="Arial" pitchFamily="34" charset="0"/>
                      </a:rPr>
                      <a:t>Client  </a:t>
                    </a:r>
                  </a:p>
                  <a:p>
                    <a:pPr algn="ctr">
                      <a:lnSpc>
                        <a:spcPct val="100000"/>
                      </a:lnSpc>
                      <a:spcBef>
                        <a:spcPct val="0"/>
                      </a:spcBef>
                      <a:buClrTx/>
                      <a:buFontTx/>
                      <a:buNone/>
                      <a:defRPr/>
                    </a:pPr>
                    <a:r>
                      <a:rPr lang="en-US" sz="809" b="1" dirty="0">
                        <a:solidFill>
                          <a:schemeClr val="tx1"/>
                        </a:solidFill>
                        <a:latin typeface="Arial" pitchFamily="34" charset="0"/>
                        <a:cs typeface="Arial" pitchFamily="34" charset="0"/>
                      </a:rPr>
                      <a:t>IT Infrastructure</a:t>
                    </a:r>
                  </a:p>
                </p:txBody>
              </p:sp>
            </p:grpSp>
            <p:grpSp>
              <p:nvGrpSpPr>
                <p:cNvPr id="4" name="Group 11"/>
                <p:cNvGrpSpPr>
                  <a:grpSpLocks/>
                </p:cNvGrpSpPr>
                <p:nvPr/>
              </p:nvGrpSpPr>
              <p:grpSpPr bwMode="auto">
                <a:xfrm>
                  <a:off x="144" y="1104"/>
                  <a:ext cx="768" cy="1728"/>
                  <a:chOff x="144" y="1104"/>
                  <a:chExt cx="768" cy="1728"/>
                </a:xfrm>
                <a:grpFill/>
              </p:grpSpPr>
              <p:sp>
                <p:nvSpPr>
                  <p:cNvPr id="13402" name="Rounded Rectangle 516100"/>
                  <p:cNvSpPr>
                    <a:spLocks noChangeArrowheads="1"/>
                  </p:cNvSpPr>
                  <p:nvPr/>
                </p:nvSpPr>
                <p:spPr bwMode="auto">
                  <a:xfrm>
                    <a:off x="144" y="1104"/>
                    <a:ext cx="768" cy="288"/>
                  </a:xfrm>
                  <a:prstGeom prst="roundRect">
                    <a:avLst>
                      <a:gd name="adj" fmla="val 4167"/>
                    </a:avLst>
                  </a:prstGeom>
                  <a:grpFill/>
                  <a:ln>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r>
                      <a:rPr lang="en-US" sz="735" dirty="0">
                        <a:solidFill>
                          <a:schemeClr val="tx1"/>
                        </a:solidFill>
                        <a:latin typeface="Arial" pitchFamily="34" charset="0"/>
                      </a:rPr>
                      <a:t>IT</a:t>
                    </a:r>
                  </a:p>
                  <a:p>
                    <a:pPr algn="ctr">
                      <a:lnSpc>
                        <a:spcPct val="100000"/>
                      </a:lnSpc>
                      <a:spcBef>
                        <a:spcPct val="0"/>
                      </a:spcBef>
                      <a:buClrTx/>
                      <a:buFontTx/>
                      <a:buNone/>
                      <a:defRPr/>
                    </a:pPr>
                    <a:r>
                      <a:rPr lang="en-US" sz="735" dirty="0">
                        <a:solidFill>
                          <a:schemeClr val="tx1"/>
                        </a:solidFill>
                        <a:latin typeface="Arial" pitchFamily="34" charset="0"/>
                      </a:rPr>
                      <a:t> Controls </a:t>
                    </a:r>
                  </a:p>
                </p:txBody>
              </p:sp>
              <p:sp>
                <p:nvSpPr>
                  <p:cNvPr id="13403" name="Rounded Rectangle 516100"/>
                  <p:cNvSpPr>
                    <a:spLocks noChangeArrowheads="1"/>
                  </p:cNvSpPr>
                  <p:nvPr/>
                </p:nvSpPr>
                <p:spPr bwMode="auto">
                  <a:xfrm>
                    <a:off x="144" y="1464"/>
                    <a:ext cx="768" cy="288"/>
                  </a:xfrm>
                  <a:prstGeom prst="roundRect">
                    <a:avLst>
                      <a:gd name="adj" fmla="val 4167"/>
                    </a:avLst>
                  </a:prstGeom>
                  <a:grpFill/>
                  <a:ln>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r>
                      <a:rPr lang="en-US" sz="735">
                        <a:solidFill>
                          <a:schemeClr val="tx1"/>
                        </a:solidFill>
                        <a:latin typeface="Arial" pitchFamily="34" charset="0"/>
                      </a:rPr>
                      <a:t>Applications</a:t>
                    </a:r>
                  </a:p>
                </p:txBody>
              </p:sp>
              <p:sp>
                <p:nvSpPr>
                  <p:cNvPr id="13404" name="Rounded Rectangle 516100"/>
                  <p:cNvSpPr>
                    <a:spLocks noChangeArrowheads="1"/>
                  </p:cNvSpPr>
                  <p:nvPr/>
                </p:nvSpPr>
                <p:spPr bwMode="auto">
                  <a:xfrm>
                    <a:off x="144" y="1824"/>
                    <a:ext cx="768" cy="288"/>
                  </a:xfrm>
                  <a:prstGeom prst="roundRect">
                    <a:avLst>
                      <a:gd name="adj" fmla="val 4167"/>
                    </a:avLst>
                  </a:prstGeom>
                  <a:grpFill/>
                  <a:ln>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r>
                      <a:rPr lang="en-US" sz="735">
                        <a:solidFill>
                          <a:schemeClr val="tx1"/>
                        </a:solidFill>
                        <a:latin typeface="Arial" pitchFamily="34" charset="0"/>
                      </a:rPr>
                      <a:t>Security Devices</a:t>
                    </a:r>
                  </a:p>
                </p:txBody>
              </p:sp>
              <p:sp>
                <p:nvSpPr>
                  <p:cNvPr id="13405" name="Rounded Rectangle 516100"/>
                  <p:cNvSpPr>
                    <a:spLocks noChangeArrowheads="1"/>
                  </p:cNvSpPr>
                  <p:nvPr/>
                </p:nvSpPr>
                <p:spPr bwMode="auto">
                  <a:xfrm>
                    <a:off x="144" y="2192"/>
                    <a:ext cx="768" cy="288"/>
                  </a:xfrm>
                  <a:prstGeom prst="roundRect">
                    <a:avLst>
                      <a:gd name="adj" fmla="val 4167"/>
                    </a:avLst>
                  </a:prstGeom>
                  <a:grpFill/>
                  <a:ln>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r>
                      <a:rPr lang="en-US" sz="735">
                        <a:solidFill>
                          <a:schemeClr val="tx1"/>
                        </a:solidFill>
                        <a:latin typeface="Arial" pitchFamily="34" charset="0"/>
                      </a:rPr>
                      <a:t>Network Devices</a:t>
                    </a:r>
                  </a:p>
                </p:txBody>
              </p:sp>
              <p:sp>
                <p:nvSpPr>
                  <p:cNvPr id="13406" name="Rounded Rectangle 516100"/>
                  <p:cNvSpPr>
                    <a:spLocks noChangeArrowheads="1"/>
                  </p:cNvSpPr>
                  <p:nvPr/>
                </p:nvSpPr>
                <p:spPr bwMode="auto">
                  <a:xfrm>
                    <a:off x="144" y="2544"/>
                    <a:ext cx="768" cy="288"/>
                  </a:xfrm>
                  <a:prstGeom prst="roundRect">
                    <a:avLst>
                      <a:gd name="adj" fmla="val 4167"/>
                    </a:avLst>
                  </a:prstGeom>
                  <a:grpFill/>
                  <a:ln>
                    <a:headEnd/>
                    <a:tailEnd/>
                  </a:ln>
                </p:spPr>
                <p:style>
                  <a:lnRef idx="3">
                    <a:schemeClr val="lt1"/>
                  </a:lnRef>
                  <a:fillRef idx="1">
                    <a:schemeClr val="accent3"/>
                  </a:fillRef>
                  <a:effectRef idx="1">
                    <a:schemeClr val="accent3"/>
                  </a:effectRef>
                  <a:fontRef idx="minor">
                    <a:schemeClr val="lt1"/>
                  </a:fontRef>
                </p:style>
                <p:txBody>
                  <a:bodyPr wrap="none" anchor="ctr">
                    <a:flatTx/>
                  </a:bodyPr>
                  <a:lstStyle/>
                  <a:p>
                    <a:pPr algn="ctr">
                      <a:lnSpc>
                        <a:spcPct val="100000"/>
                      </a:lnSpc>
                      <a:spcBef>
                        <a:spcPct val="0"/>
                      </a:spcBef>
                      <a:buClrTx/>
                      <a:buFontTx/>
                      <a:buNone/>
                      <a:defRPr/>
                    </a:pPr>
                    <a:r>
                      <a:rPr lang="en-US" sz="735" dirty="0">
                        <a:solidFill>
                          <a:schemeClr val="tx1"/>
                        </a:solidFill>
                        <a:latin typeface="Arial" pitchFamily="34" charset="0"/>
                      </a:rPr>
                      <a:t>Critical</a:t>
                    </a:r>
                  </a:p>
                  <a:p>
                    <a:pPr algn="ctr">
                      <a:lnSpc>
                        <a:spcPct val="100000"/>
                      </a:lnSpc>
                      <a:spcBef>
                        <a:spcPct val="0"/>
                      </a:spcBef>
                      <a:buClrTx/>
                      <a:buFontTx/>
                      <a:buNone/>
                      <a:defRPr/>
                    </a:pPr>
                    <a:r>
                      <a:rPr lang="en-US" sz="735" dirty="0">
                        <a:solidFill>
                          <a:schemeClr val="tx1"/>
                        </a:solidFill>
                        <a:latin typeface="Arial" pitchFamily="34" charset="0"/>
                      </a:rPr>
                      <a:t>Systems</a:t>
                    </a:r>
                  </a:p>
                </p:txBody>
              </p:sp>
            </p:grpSp>
          </p:grpSp>
          <p:cxnSp>
            <p:nvCxnSpPr>
              <p:cNvPr id="283655" name="AutoShape 18"/>
              <p:cNvCxnSpPr>
                <a:cxnSpLocks noChangeShapeType="1"/>
                <a:stCxn id="283728" idx="3"/>
              </p:cNvCxnSpPr>
              <p:nvPr/>
            </p:nvCxnSpPr>
            <p:spPr bwMode="auto">
              <a:xfrm flipV="1">
                <a:off x="2337942" y="3743643"/>
                <a:ext cx="3895014" cy="550926"/>
              </a:xfrm>
              <a:prstGeom prst="bentConnector3">
                <a:avLst>
                  <a:gd name="adj1" fmla="val 50000"/>
                </a:avLst>
              </a:prstGeom>
              <a:noFill/>
              <a:ln w="19050">
                <a:solidFill>
                  <a:schemeClr val="tx1"/>
                </a:solidFill>
                <a:prstDash val="sysDot"/>
                <a:miter lim="800000"/>
                <a:headEnd type="triangle" w="med" len="med"/>
                <a:tailEnd type="triangle" w="med" len="med"/>
              </a:ln>
            </p:spPr>
          </p:cxnSp>
          <p:sp>
            <p:nvSpPr>
              <p:cNvPr id="3090451" name="AutoShape 19"/>
              <p:cNvSpPr>
                <a:spLocks noChangeArrowheads="1"/>
              </p:cNvSpPr>
              <p:nvPr/>
            </p:nvSpPr>
            <p:spPr bwMode="auto">
              <a:xfrm>
                <a:off x="5897962" y="1562106"/>
                <a:ext cx="672319" cy="448212"/>
              </a:xfrm>
              <a:prstGeom prst="can">
                <a:avLst>
                  <a:gd name="adj" fmla="val 25000"/>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lnSpc>
                    <a:spcPct val="90000"/>
                  </a:lnSpc>
                  <a:spcBef>
                    <a:spcPct val="0"/>
                  </a:spcBef>
                  <a:buClrTx/>
                  <a:buSzPct val="80000"/>
                  <a:buFontTx/>
                  <a:buNone/>
                </a:pPr>
                <a:r>
                  <a:rPr lang="en-US" sz="735" b="1" dirty="0">
                    <a:solidFill>
                      <a:srgbClr val="000000"/>
                    </a:solidFill>
                    <a:latin typeface="Arial" pitchFamily="34" charset="0"/>
                    <a:cs typeface="Arial" pitchFamily="34" charset="0"/>
                  </a:rPr>
                  <a:t>Central </a:t>
                </a:r>
              </a:p>
              <a:p>
                <a:pPr algn="ctr">
                  <a:lnSpc>
                    <a:spcPct val="90000"/>
                  </a:lnSpc>
                  <a:spcBef>
                    <a:spcPct val="0"/>
                  </a:spcBef>
                  <a:buClrTx/>
                  <a:buSzPct val="80000"/>
                  <a:buFontTx/>
                  <a:buNone/>
                </a:pPr>
                <a:r>
                  <a:rPr lang="en-US" sz="735" b="1" dirty="0">
                    <a:solidFill>
                      <a:srgbClr val="000000"/>
                    </a:solidFill>
                    <a:latin typeface="Arial" pitchFamily="34" charset="0"/>
                    <a:cs typeface="Arial" pitchFamily="34" charset="0"/>
                  </a:rPr>
                  <a:t>Database</a:t>
                </a:r>
                <a:endParaRPr lang="en-GB" sz="735" b="1" dirty="0">
                  <a:solidFill>
                    <a:srgbClr val="000000"/>
                  </a:solidFill>
                  <a:latin typeface="Arial" pitchFamily="34" charset="0"/>
                  <a:cs typeface="Arial" pitchFamily="34" charset="0"/>
                </a:endParaRPr>
              </a:p>
            </p:txBody>
          </p:sp>
          <p:pic>
            <p:nvPicPr>
              <p:cNvPr id="283659" name="Picture 20" descr="MCj04315260000[1]"/>
              <p:cNvPicPr>
                <a:picLocks noChangeAspect="1" noChangeArrowheads="1"/>
              </p:cNvPicPr>
              <p:nvPr/>
            </p:nvPicPr>
            <p:blipFill>
              <a:blip r:embed="rId3" cstate="print"/>
              <a:srcRect/>
              <a:stretch>
                <a:fillRect/>
              </a:stretch>
            </p:blipFill>
            <p:spPr bwMode="auto">
              <a:xfrm>
                <a:off x="4553324" y="2122371"/>
                <a:ext cx="1176558" cy="1176558"/>
              </a:xfrm>
              <a:prstGeom prst="rect">
                <a:avLst/>
              </a:prstGeom>
              <a:noFill/>
              <a:ln w="9525">
                <a:noFill/>
                <a:miter lim="800000"/>
                <a:headEnd/>
                <a:tailEnd/>
              </a:ln>
            </p:spPr>
          </p:pic>
          <p:grpSp>
            <p:nvGrpSpPr>
              <p:cNvPr id="5" name="Group 21"/>
              <p:cNvGrpSpPr>
                <a:grpSpLocks/>
              </p:cNvGrpSpPr>
              <p:nvPr/>
            </p:nvGrpSpPr>
            <p:grpSpPr bwMode="auto">
              <a:xfrm>
                <a:off x="4233507" y="1506079"/>
                <a:ext cx="768031" cy="2241062"/>
                <a:chOff x="2606" y="1248"/>
                <a:chExt cx="658" cy="1920"/>
              </a:xfrm>
            </p:grpSpPr>
            <p:sp>
              <p:nvSpPr>
                <p:cNvPr id="283661" name="Line 22"/>
                <p:cNvSpPr>
                  <a:spLocks noChangeShapeType="1"/>
                </p:cNvSpPr>
                <p:nvPr/>
              </p:nvSpPr>
              <p:spPr bwMode="auto">
                <a:xfrm>
                  <a:off x="2606" y="1248"/>
                  <a:ext cx="144" cy="0"/>
                </a:xfrm>
                <a:prstGeom prst="line">
                  <a:avLst/>
                </a:prstGeom>
                <a:noFill/>
                <a:ln w="28575">
                  <a:solidFill>
                    <a:schemeClr val="tx1"/>
                  </a:solidFill>
                  <a:round/>
                  <a:headEnd/>
                  <a:tailEnd/>
                </a:ln>
              </p:spPr>
              <p:txBody>
                <a:bodyPr/>
                <a:lstStyle/>
                <a:p>
                  <a:endParaRPr lang="en-US" sz="1324"/>
                </a:p>
              </p:txBody>
            </p:sp>
            <p:sp>
              <p:nvSpPr>
                <p:cNvPr id="283662" name="Line 23"/>
                <p:cNvSpPr>
                  <a:spLocks noChangeShapeType="1"/>
                </p:cNvSpPr>
                <p:nvPr/>
              </p:nvSpPr>
              <p:spPr bwMode="auto">
                <a:xfrm>
                  <a:off x="2606" y="1632"/>
                  <a:ext cx="144" cy="0"/>
                </a:xfrm>
                <a:prstGeom prst="line">
                  <a:avLst/>
                </a:prstGeom>
                <a:noFill/>
                <a:ln w="28575">
                  <a:solidFill>
                    <a:schemeClr val="tx1"/>
                  </a:solidFill>
                  <a:round/>
                  <a:headEnd/>
                  <a:tailEnd/>
                </a:ln>
              </p:spPr>
              <p:txBody>
                <a:bodyPr/>
                <a:lstStyle/>
                <a:p>
                  <a:endParaRPr lang="en-US" sz="1324"/>
                </a:p>
              </p:txBody>
            </p:sp>
            <p:sp>
              <p:nvSpPr>
                <p:cNvPr id="283663" name="Line 24"/>
                <p:cNvSpPr>
                  <a:spLocks noChangeShapeType="1"/>
                </p:cNvSpPr>
                <p:nvPr/>
              </p:nvSpPr>
              <p:spPr bwMode="auto">
                <a:xfrm>
                  <a:off x="2606" y="2016"/>
                  <a:ext cx="370" cy="0"/>
                </a:xfrm>
                <a:prstGeom prst="line">
                  <a:avLst/>
                </a:prstGeom>
                <a:noFill/>
                <a:ln w="28575">
                  <a:solidFill>
                    <a:schemeClr val="tx1"/>
                  </a:solidFill>
                  <a:round/>
                  <a:headEnd/>
                  <a:tailEnd type="triangle" w="med" len="med"/>
                </a:ln>
              </p:spPr>
              <p:txBody>
                <a:bodyPr/>
                <a:lstStyle/>
                <a:p>
                  <a:endParaRPr lang="en-US" sz="1324"/>
                </a:p>
              </p:txBody>
            </p:sp>
            <p:sp>
              <p:nvSpPr>
                <p:cNvPr id="283664" name="Line 25"/>
                <p:cNvSpPr>
                  <a:spLocks noChangeShapeType="1"/>
                </p:cNvSpPr>
                <p:nvPr/>
              </p:nvSpPr>
              <p:spPr bwMode="auto">
                <a:xfrm>
                  <a:off x="2606" y="2400"/>
                  <a:ext cx="370" cy="0"/>
                </a:xfrm>
                <a:prstGeom prst="line">
                  <a:avLst/>
                </a:prstGeom>
                <a:noFill/>
                <a:ln w="28575">
                  <a:solidFill>
                    <a:schemeClr val="tx1"/>
                  </a:solidFill>
                  <a:round/>
                  <a:headEnd/>
                  <a:tailEnd type="triangle" w="med" len="med"/>
                </a:ln>
              </p:spPr>
              <p:txBody>
                <a:bodyPr/>
                <a:lstStyle/>
                <a:p>
                  <a:endParaRPr lang="en-US" sz="1324"/>
                </a:p>
              </p:txBody>
            </p:sp>
            <p:sp>
              <p:nvSpPr>
                <p:cNvPr id="283665" name="Line 26"/>
                <p:cNvSpPr>
                  <a:spLocks noChangeShapeType="1"/>
                </p:cNvSpPr>
                <p:nvPr/>
              </p:nvSpPr>
              <p:spPr bwMode="auto">
                <a:xfrm>
                  <a:off x="2606" y="2784"/>
                  <a:ext cx="144" cy="0"/>
                </a:xfrm>
                <a:prstGeom prst="line">
                  <a:avLst/>
                </a:prstGeom>
                <a:noFill/>
                <a:ln w="28575">
                  <a:solidFill>
                    <a:schemeClr val="tx1"/>
                  </a:solidFill>
                  <a:round/>
                  <a:headEnd/>
                  <a:tailEnd/>
                </a:ln>
              </p:spPr>
              <p:txBody>
                <a:bodyPr/>
                <a:lstStyle/>
                <a:p>
                  <a:endParaRPr lang="en-US" sz="1324"/>
                </a:p>
              </p:txBody>
            </p:sp>
            <p:sp>
              <p:nvSpPr>
                <p:cNvPr id="283666" name="Line 27"/>
                <p:cNvSpPr>
                  <a:spLocks noChangeShapeType="1"/>
                </p:cNvSpPr>
                <p:nvPr/>
              </p:nvSpPr>
              <p:spPr bwMode="auto">
                <a:xfrm>
                  <a:off x="2606" y="3168"/>
                  <a:ext cx="144" cy="0"/>
                </a:xfrm>
                <a:prstGeom prst="line">
                  <a:avLst/>
                </a:prstGeom>
                <a:noFill/>
                <a:ln w="28575">
                  <a:solidFill>
                    <a:schemeClr val="tx1"/>
                  </a:solidFill>
                  <a:round/>
                  <a:headEnd/>
                  <a:tailEnd/>
                </a:ln>
              </p:spPr>
              <p:txBody>
                <a:bodyPr/>
                <a:lstStyle/>
                <a:p>
                  <a:endParaRPr lang="en-US" sz="1324"/>
                </a:p>
              </p:txBody>
            </p:sp>
            <p:sp>
              <p:nvSpPr>
                <p:cNvPr id="283667" name="Line 28"/>
                <p:cNvSpPr>
                  <a:spLocks noChangeShapeType="1"/>
                </p:cNvSpPr>
                <p:nvPr/>
              </p:nvSpPr>
              <p:spPr bwMode="auto">
                <a:xfrm>
                  <a:off x="2750" y="1625"/>
                  <a:ext cx="322" cy="295"/>
                </a:xfrm>
                <a:prstGeom prst="line">
                  <a:avLst/>
                </a:prstGeom>
                <a:noFill/>
                <a:ln w="28575">
                  <a:solidFill>
                    <a:schemeClr val="tx1"/>
                  </a:solidFill>
                  <a:round/>
                  <a:headEnd/>
                  <a:tailEnd type="triangle" w="med" len="med"/>
                </a:ln>
              </p:spPr>
              <p:txBody>
                <a:bodyPr/>
                <a:lstStyle/>
                <a:p>
                  <a:endParaRPr lang="en-US" sz="1324"/>
                </a:p>
              </p:txBody>
            </p:sp>
            <p:sp>
              <p:nvSpPr>
                <p:cNvPr id="283668" name="Line 29"/>
                <p:cNvSpPr>
                  <a:spLocks noChangeShapeType="1"/>
                </p:cNvSpPr>
                <p:nvPr/>
              </p:nvSpPr>
              <p:spPr bwMode="auto">
                <a:xfrm flipV="1">
                  <a:off x="2736" y="2503"/>
                  <a:ext cx="336" cy="288"/>
                </a:xfrm>
                <a:prstGeom prst="line">
                  <a:avLst/>
                </a:prstGeom>
                <a:noFill/>
                <a:ln w="28575">
                  <a:solidFill>
                    <a:schemeClr val="tx1"/>
                  </a:solidFill>
                  <a:round/>
                  <a:headEnd/>
                  <a:tailEnd type="triangle" w="med" len="med"/>
                </a:ln>
              </p:spPr>
              <p:txBody>
                <a:bodyPr/>
                <a:lstStyle/>
                <a:p>
                  <a:endParaRPr lang="en-US" sz="1324"/>
                </a:p>
              </p:txBody>
            </p:sp>
            <p:sp>
              <p:nvSpPr>
                <p:cNvPr id="283669" name="Line 30"/>
                <p:cNvSpPr>
                  <a:spLocks noChangeShapeType="1"/>
                </p:cNvSpPr>
                <p:nvPr/>
              </p:nvSpPr>
              <p:spPr bwMode="auto">
                <a:xfrm>
                  <a:off x="2736" y="1248"/>
                  <a:ext cx="528" cy="528"/>
                </a:xfrm>
                <a:prstGeom prst="line">
                  <a:avLst/>
                </a:prstGeom>
                <a:noFill/>
                <a:ln w="28575">
                  <a:solidFill>
                    <a:schemeClr val="tx1"/>
                  </a:solidFill>
                  <a:round/>
                  <a:headEnd/>
                  <a:tailEnd type="triangle" w="med" len="med"/>
                </a:ln>
              </p:spPr>
              <p:txBody>
                <a:bodyPr/>
                <a:lstStyle/>
                <a:p>
                  <a:endParaRPr lang="en-US" sz="1324"/>
                </a:p>
              </p:txBody>
            </p:sp>
            <p:sp>
              <p:nvSpPr>
                <p:cNvPr id="283670" name="Line 31"/>
                <p:cNvSpPr>
                  <a:spLocks noChangeShapeType="1"/>
                </p:cNvSpPr>
                <p:nvPr/>
              </p:nvSpPr>
              <p:spPr bwMode="auto">
                <a:xfrm flipV="1">
                  <a:off x="2736" y="2688"/>
                  <a:ext cx="528" cy="480"/>
                </a:xfrm>
                <a:prstGeom prst="line">
                  <a:avLst/>
                </a:prstGeom>
                <a:noFill/>
                <a:ln w="28575">
                  <a:solidFill>
                    <a:schemeClr val="tx1"/>
                  </a:solidFill>
                  <a:round/>
                  <a:headEnd/>
                  <a:tailEnd type="triangle" w="med" len="med"/>
                </a:ln>
              </p:spPr>
              <p:txBody>
                <a:bodyPr/>
                <a:lstStyle/>
                <a:p>
                  <a:endParaRPr lang="en-US" sz="1324"/>
                </a:p>
              </p:txBody>
            </p:sp>
          </p:grpSp>
          <p:sp>
            <p:nvSpPr>
              <p:cNvPr id="283671" name="Text Box 32"/>
              <p:cNvSpPr txBox="1">
                <a:spLocks noChangeArrowheads="1"/>
              </p:cNvSpPr>
              <p:nvPr/>
            </p:nvSpPr>
            <p:spPr bwMode="auto">
              <a:xfrm>
                <a:off x="4857970" y="3218390"/>
                <a:ext cx="754024" cy="296107"/>
              </a:xfrm>
              <a:prstGeom prst="rect">
                <a:avLst/>
              </a:prstGeom>
              <a:noFill/>
              <a:ln w="9525" algn="ctr">
                <a:noFill/>
                <a:miter lim="800000"/>
                <a:headEnd/>
                <a:tailEnd/>
              </a:ln>
            </p:spPr>
            <p:txBody>
              <a:bodyPr>
                <a:spAutoFit/>
              </a:bodyPr>
              <a:lstStyle/>
              <a:p>
                <a:pPr algn="ctr">
                  <a:lnSpc>
                    <a:spcPct val="100000"/>
                  </a:lnSpc>
                  <a:spcBef>
                    <a:spcPct val="0"/>
                  </a:spcBef>
                  <a:buClrTx/>
                  <a:buFontTx/>
                  <a:buNone/>
                </a:pPr>
                <a:r>
                  <a:rPr lang="en-US" sz="1324" b="1" dirty="0">
                    <a:latin typeface="Arial" pitchFamily="34" charset="0"/>
                    <a:cs typeface="Arial" pitchFamily="34" charset="0"/>
                  </a:rPr>
                  <a:t>SIEM</a:t>
                </a:r>
              </a:p>
            </p:txBody>
          </p:sp>
          <p:sp>
            <p:nvSpPr>
              <p:cNvPr id="13376" name="Rectangle 42"/>
              <p:cNvSpPr>
                <a:spLocks noChangeArrowheads="1"/>
              </p:cNvSpPr>
              <p:nvPr/>
            </p:nvSpPr>
            <p:spPr bwMode="auto">
              <a:xfrm>
                <a:off x="3225029" y="1249290"/>
                <a:ext cx="1104190" cy="274530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a:lnSpc>
                    <a:spcPct val="100000"/>
                  </a:lnSpc>
                  <a:spcBef>
                    <a:spcPct val="0"/>
                  </a:spcBef>
                  <a:buClrTx/>
                  <a:buFontTx/>
                  <a:buNone/>
                  <a:defRPr/>
                </a:pPr>
                <a:endParaRPr lang="en-US" sz="1029" b="1"/>
              </a:p>
            </p:txBody>
          </p:sp>
          <p:grpSp>
            <p:nvGrpSpPr>
              <p:cNvPr id="6" name="Group 25"/>
              <p:cNvGrpSpPr>
                <a:grpSpLocks/>
              </p:cNvGrpSpPr>
              <p:nvPr/>
            </p:nvGrpSpPr>
            <p:grpSpPr bwMode="auto">
              <a:xfrm>
                <a:off x="2704448" y="1256295"/>
                <a:ext cx="1611931" cy="2752304"/>
                <a:chOff x="1280" y="914"/>
                <a:chExt cx="1381" cy="2358"/>
              </a:xfrm>
            </p:grpSpPr>
            <p:grpSp>
              <p:nvGrpSpPr>
                <p:cNvPr id="7" name="Group 33"/>
                <p:cNvGrpSpPr>
                  <a:grpSpLocks/>
                </p:cNvGrpSpPr>
                <p:nvPr/>
              </p:nvGrpSpPr>
              <p:grpSpPr bwMode="auto">
                <a:xfrm>
                  <a:off x="1280" y="963"/>
                  <a:ext cx="384" cy="2304"/>
                  <a:chOff x="1296" y="1083"/>
                  <a:chExt cx="384" cy="2304"/>
                </a:xfrm>
              </p:grpSpPr>
              <p:sp>
                <p:nvSpPr>
                  <p:cNvPr id="283675" name="Line 34"/>
                  <p:cNvSpPr>
                    <a:spLocks noChangeShapeType="1"/>
                  </p:cNvSpPr>
                  <p:nvPr/>
                </p:nvSpPr>
                <p:spPr bwMode="auto">
                  <a:xfrm>
                    <a:off x="1296" y="1296"/>
                    <a:ext cx="384" cy="0"/>
                  </a:xfrm>
                  <a:prstGeom prst="line">
                    <a:avLst/>
                  </a:prstGeom>
                  <a:noFill/>
                  <a:ln w="19050">
                    <a:solidFill>
                      <a:schemeClr val="tx1"/>
                    </a:solidFill>
                    <a:round/>
                    <a:headEnd/>
                    <a:tailEnd/>
                  </a:ln>
                </p:spPr>
                <p:txBody>
                  <a:bodyPr/>
                  <a:lstStyle/>
                  <a:p>
                    <a:endParaRPr lang="en-US" sz="809"/>
                  </a:p>
                </p:txBody>
              </p:sp>
              <p:sp>
                <p:nvSpPr>
                  <p:cNvPr id="283676" name="Line 35"/>
                  <p:cNvSpPr>
                    <a:spLocks noChangeShapeType="1"/>
                  </p:cNvSpPr>
                  <p:nvPr/>
                </p:nvSpPr>
                <p:spPr bwMode="auto">
                  <a:xfrm>
                    <a:off x="1296" y="1680"/>
                    <a:ext cx="384" cy="0"/>
                  </a:xfrm>
                  <a:prstGeom prst="line">
                    <a:avLst/>
                  </a:prstGeom>
                  <a:noFill/>
                  <a:ln w="19050">
                    <a:solidFill>
                      <a:schemeClr val="tx1"/>
                    </a:solidFill>
                    <a:round/>
                    <a:headEnd/>
                    <a:tailEnd/>
                  </a:ln>
                </p:spPr>
                <p:txBody>
                  <a:bodyPr/>
                  <a:lstStyle/>
                  <a:p>
                    <a:endParaRPr lang="en-US" sz="809"/>
                  </a:p>
                </p:txBody>
              </p:sp>
              <p:sp>
                <p:nvSpPr>
                  <p:cNvPr id="283677" name="Line 36"/>
                  <p:cNvSpPr>
                    <a:spLocks noChangeShapeType="1"/>
                  </p:cNvSpPr>
                  <p:nvPr/>
                </p:nvSpPr>
                <p:spPr bwMode="auto">
                  <a:xfrm>
                    <a:off x="1296" y="2057"/>
                    <a:ext cx="384" cy="0"/>
                  </a:xfrm>
                  <a:prstGeom prst="line">
                    <a:avLst/>
                  </a:prstGeom>
                  <a:noFill/>
                  <a:ln w="19050">
                    <a:solidFill>
                      <a:schemeClr val="tx1"/>
                    </a:solidFill>
                    <a:round/>
                    <a:headEnd/>
                    <a:tailEnd/>
                  </a:ln>
                </p:spPr>
                <p:txBody>
                  <a:bodyPr/>
                  <a:lstStyle/>
                  <a:p>
                    <a:endParaRPr lang="en-US" sz="809"/>
                  </a:p>
                </p:txBody>
              </p:sp>
              <p:sp>
                <p:nvSpPr>
                  <p:cNvPr id="283678" name="Line 37"/>
                  <p:cNvSpPr>
                    <a:spLocks noChangeShapeType="1"/>
                  </p:cNvSpPr>
                  <p:nvPr/>
                </p:nvSpPr>
                <p:spPr bwMode="auto">
                  <a:xfrm>
                    <a:off x="1296" y="2448"/>
                    <a:ext cx="384" cy="0"/>
                  </a:xfrm>
                  <a:prstGeom prst="line">
                    <a:avLst/>
                  </a:prstGeom>
                  <a:noFill/>
                  <a:ln w="19050">
                    <a:solidFill>
                      <a:schemeClr val="tx1"/>
                    </a:solidFill>
                    <a:round/>
                    <a:headEnd/>
                    <a:tailEnd/>
                  </a:ln>
                </p:spPr>
                <p:txBody>
                  <a:bodyPr/>
                  <a:lstStyle/>
                  <a:p>
                    <a:endParaRPr lang="en-US" sz="809"/>
                  </a:p>
                </p:txBody>
              </p:sp>
              <p:sp>
                <p:nvSpPr>
                  <p:cNvPr id="283679" name="Line 38"/>
                  <p:cNvSpPr>
                    <a:spLocks noChangeShapeType="1"/>
                  </p:cNvSpPr>
                  <p:nvPr/>
                </p:nvSpPr>
                <p:spPr bwMode="auto">
                  <a:xfrm>
                    <a:off x="1296" y="2832"/>
                    <a:ext cx="384" cy="0"/>
                  </a:xfrm>
                  <a:prstGeom prst="line">
                    <a:avLst/>
                  </a:prstGeom>
                  <a:noFill/>
                  <a:ln w="19050">
                    <a:solidFill>
                      <a:schemeClr val="tx1"/>
                    </a:solidFill>
                    <a:round/>
                    <a:headEnd/>
                    <a:tailEnd/>
                  </a:ln>
                </p:spPr>
                <p:txBody>
                  <a:bodyPr/>
                  <a:lstStyle/>
                  <a:p>
                    <a:endParaRPr lang="en-US" sz="809"/>
                  </a:p>
                </p:txBody>
              </p:sp>
              <p:sp>
                <p:nvSpPr>
                  <p:cNvPr id="283680" name="Line 39"/>
                  <p:cNvSpPr>
                    <a:spLocks noChangeShapeType="1"/>
                  </p:cNvSpPr>
                  <p:nvPr/>
                </p:nvSpPr>
                <p:spPr bwMode="auto">
                  <a:xfrm>
                    <a:off x="1296" y="3216"/>
                    <a:ext cx="384" cy="0"/>
                  </a:xfrm>
                  <a:prstGeom prst="line">
                    <a:avLst/>
                  </a:prstGeom>
                  <a:noFill/>
                  <a:ln w="19050">
                    <a:solidFill>
                      <a:schemeClr val="tx1"/>
                    </a:solidFill>
                    <a:round/>
                    <a:headEnd/>
                    <a:tailEnd/>
                  </a:ln>
                </p:spPr>
                <p:txBody>
                  <a:bodyPr/>
                  <a:lstStyle/>
                  <a:p>
                    <a:endParaRPr lang="en-US" sz="809"/>
                  </a:p>
                </p:txBody>
              </p:sp>
              <p:sp>
                <p:nvSpPr>
                  <p:cNvPr id="283681" name="Line 40"/>
                  <p:cNvSpPr>
                    <a:spLocks noChangeShapeType="1"/>
                  </p:cNvSpPr>
                  <p:nvPr/>
                </p:nvSpPr>
                <p:spPr bwMode="auto">
                  <a:xfrm>
                    <a:off x="1680" y="1083"/>
                    <a:ext cx="0" cy="2304"/>
                  </a:xfrm>
                  <a:prstGeom prst="line">
                    <a:avLst/>
                  </a:prstGeom>
                  <a:noFill/>
                  <a:ln w="19050">
                    <a:solidFill>
                      <a:schemeClr val="tx1"/>
                    </a:solidFill>
                    <a:round/>
                    <a:headEnd/>
                    <a:tailEnd/>
                  </a:ln>
                </p:spPr>
                <p:txBody>
                  <a:bodyPr anchor="ctr"/>
                  <a:lstStyle/>
                  <a:p>
                    <a:endParaRPr lang="en-US" sz="809"/>
                  </a:p>
                </p:txBody>
              </p:sp>
            </p:grpSp>
            <p:grpSp>
              <p:nvGrpSpPr>
                <p:cNvPr id="8" name="Rectangle 43"/>
                <p:cNvGrpSpPr>
                  <a:grpSpLocks/>
                </p:cNvGrpSpPr>
                <p:nvPr/>
              </p:nvGrpSpPr>
              <p:grpSpPr bwMode="auto">
                <a:xfrm>
                  <a:off x="1728" y="1690"/>
                  <a:ext cx="933" cy="411"/>
                  <a:chOff x="2743200" y="2682240"/>
                  <a:chExt cx="1481328" cy="652272"/>
                </a:xfrm>
              </p:grpSpPr>
              <p:pic>
                <p:nvPicPr>
                  <p:cNvPr id="283683" name="Rectangle 43"/>
                  <p:cNvPicPr>
                    <a:picLocks noChangeArrowheads="1"/>
                  </p:cNvPicPr>
                  <p:nvPr/>
                </p:nvPicPr>
                <p:blipFill>
                  <a:blip r:embed="rId4" cstate="print"/>
                  <a:srcRect/>
                  <a:stretch>
                    <a:fillRect/>
                  </a:stretch>
                </p:blipFill>
                <p:spPr bwMode="auto">
                  <a:xfrm>
                    <a:off x="2743200" y="2682240"/>
                    <a:ext cx="1481328" cy="652272"/>
                  </a:xfrm>
                  <a:prstGeom prst="rect">
                    <a:avLst/>
                  </a:prstGeom>
                  <a:noFill/>
                </p:spPr>
              </p:pic>
              <p:sp>
                <p:nvSpPr>
                  <p:cNvPr id="283684" name="Text Box 36"/>
                  <p:cNvSpPr txBox="1">
                    <a:spLocks noChangeArrowheads="1"/>
                  </p:cNvSpPr>
                  <p:nvPr/>
                </p:nvSpPr>
                <p:spPr bwMode="auto">
                  <a:xfrm>
                    <a:off x="2805113" y="2716213"/>
                    <a:ext cx="1362075" cy="546100"/>
                  </a:xfrm>
                  <a:prstGeom prst="rect">
                    <a:avLst/>
                  </a:prstGeom>
                  <a:solidFill>
                    <a:schemeClr val="bg1"/>
                  </a:solidFill>
                  <a:ln w="38100">
                    <a:solidFill>
                      <a:schemeClr val="folHlink"/>
                    </a:solidFill>
                    <a:miter lim="800000"/>
                    <a:headEnd/>
                    <a:tailEnd/>
                  </a:ln>
                </p:spPr>
                <p:txBody>
                  <a:bodyPr anchor="ctr"/>
                  <a:lstStyle/>
                  <a:p>
                    <a:pPr algn="ctr">
                      <a:lnSpc>
                        <a:spcPct val="100000"/>
                      </a:lnSpc>
                      <a:spcBef>
                        <a:spcPct val="0"/>
                      </a:spcBef>
                      <a:buClrTx/>
                      <a:buFontTx/>
                      <a:buNone/>
                    </a:pPr>
                    <a:r>
                      <a:rPr lang="en-US" sz="809" b="1" dirty="0">
                        <a:solidFill>
                          <a:srgbClr val="000000"/>
                        </a:solidFill>
                        <a:latin typeface="Arial" pitchFamily="34" charset="0"/>
                        <a:cs typeface="Arial" pitchFamily="34" charset="0"/>
                      </a:rPr>
                      <a:t>Access &amp; </a:t>
                    </a:r>
                    <a:br>
                      <a:rPr lang="en-US" sz="809" b="1" dirty="0">
                        <a:solidFill>
                          <a:srgbClr val="000000"/>
                        </a:solidFill>
                        <a:latin typeface="Arial" pitchFamily="34" charset="0"/>
                        <a:cs typeface="Arial" pitchFamily="34" charset="0"/>
                      </a:rPr>
                    </a:br>
                    <a:r>
                      <a:rPr lang="en-US" sz="809" b="1" dirty="0">
                        <a:solidFill>
                          <a:srgbClr val="000000"/>
                        </a:solidFill>
                        <a:latin typeface="Arial" pitchFamily="34" charset="0"/>
                        <a:cs typeface="Arial" pitchFamily="34" charset="0"/>
                      </a:rPr>
                      <a:t>Application Security Alerts</a:t>
                    </a:r>
                  </a:p>
                </p:txBody>
              </p:sp>
            </p:grpSp>
            <p:grpSp>
              <p:nvGrpSpPr>
                <p:cNvPr id="9" name="Rectangle 44"/>
                <p:cNvGrpSpPr>
                  <a:grpSpLocks/>
                </p:cNvGrpSpPr>
                <p:nvPr/>
              </p:nvGrpSpPr>
              <p:grpSpPr bwMode="auto">
                <a:xfrm>
                  <a:off x="1728" y="2077"/>
                  <a:ext cx="933" cy="415"/>
                  <a:chOff x="2743200" y="3297936"/>
                  <a:chExt cx="1481328" cy="658368"/>
                </a:xfrm>
              </p:grpSpPr>
              <p:pic>
                <p:nvPicPr>
                  <p:cNvPr id="283686" name="Rectangle 44"/>
                  <p:cNvPicPr>
                    <a:picLocks noChangeArrowheads="1"/>
                  </p:cNvPicPr>
                  <p:nvPr/>
                </p:nvPicPr>
                <p:blipFill>
                  <a:blip r:embed="rId5" cstate="print"/>
                  <a:srcRect/>
                  <a:stretch>
                    <a:fillRect/>
                  </a:stretch>
                </p:blipFill>
                <p:spPr bwMode="auto">
                  <a:xfrm>
                    <a:off x="2743200" y="3297936"/>
                    <a:ext cx="1481328" cy="658368"/>
                  </a:xfrm>
                  <a:prstGeom prst="rect">
                    <a:avLst/>
                  </a:prstGeom>
                  <a:noFill/>
                </p:spPr>
              </p:pic>
              <p:sp>
                <p:nvSpPr>
                  <p:cNvPr id="283687" name="Text Box 39"/>
                  <p:cNvSpPr txBox="1">
                    <a:spLocks noChangeArrowheads="1"/>
                  </p:cNvSpPr>
                  <p:nvPr/>
                </p:nvSpPr>
                <p:spPr bwMode="auto">
                  <a:xfrm>
                    <a:off x="2805113" y="3336925"/>
                    <a:ext cx="1362075" cy="546100"/>
                  </a:xfrm>
                  <a:prstGeom prst="rect">
                    <a:avLst/>
                  </a:prstGeom>
                  <a:solidFill>
                    <a:schemeClr val="bg1"/>
                  </a:solidFill>
                  <a:ln w="38100">
                    <a:solidFill>
                      <a:schemeClr val="folHlink"/>
                    </a:solidFill>
                    <a:miter lim="800000"/>
                    <a:headEnd/>
                    <a:tailEnd/>
                  </a:ln>
                </p:spPr>
                <p:txBody>
                  <a:bodyPr anchor="ctr"/>
                  <a:lstStyle/>
                  <a:p>
                    <a:pPr algn="ctr">
                      <a:lnSpc>
                        <a:spcPct val="100000"/>
                      </a:lnSpc>
                      <a:spcBef>
                        <a:spcPct val="0"/>
                      </a:spcBef>
                      <a:buClrTx/>
                      <a:buFontTx/>
                      <a:buNone/>
                    </a:pPr>
                    <a:r>
                      <a:rPr lang="en-US" sz="809" b="1" dirty="0">
                        <a:solidFill>
                          <a:srgbClr val="000000"/>
                        </a:solidFill>
                        <a:latin typeface="Arial" pitchFamily="34" charset="0"/>
                        <a:cs typeface="Arial" pitchFamily="34" charset="0"/>
                      </a:rPr>
                      <a:t>Data Protection  Alerts</a:t>
                    </a:r>
                  </a:p>
                </p:txBody>
              </p:sp>
            </p:grpSp>
            <p:sp>
              <p:nvSpPr>
                <p:cNvPr id="13379" name="Rectangle 45"/>
                <p:cNvSpPr>
                  <a:spLocks noChangeArrowheads="1"/>
                </p:cNvSpPr>
                <p:nvPr/>
              </p:nvSpPr>
              <p:spPr bwMode="auto">
                <a:xfrm>
                  <a:off x="1767" y="2491"/>
                  <a:ext cx="858" cy="344"/>
                </a:xfrm>
                <a:prstGeom prst="rect">
                  <a:avLst/>
                </a:prstGeom>
                <a:solidFill>
                  <a:schemeClr val="bg1"/>
                </a:solidFill>
                <a:ln w="38100">
                  <a:solidFill>
                    <a:schemeClr val="folHlink"/>
                  </a:solidFill>
                  <a:miter lim="800000"/>
                  <a:headEnd/>
                  <a:tailEnd/>
                </a:ln>
              </p:spPr>
              <p:txBody>
                <a:bodyPr anchor="ctr"/>
                <a:lstStyle/>
                <a:p>
                  <a:pPr algn="ctr"/>
                  <a:r>
                    <a:rPr lang="en-US" sz="809" b="1" dirty="0">
                      <a:solidFill>
                        <a:srgbClr val="000000"/>
                      </a:solidFill>
                      <a:latin typeface="Arial" pitchFamily="34" charset="0"/>
                      <a:cs typeface="Arial" pitchFamily="34" charset="0"/>
                    </a:rPr>
                    <a:t>System and Application alerts</a:t>
                  </a:r>
                </a:p>
              </p:txBody>
            </p:sp>
            <p:sp>
              <p:nvSpPr>
                <p:cNvPr id="13380" name="Rectangle 46"/>
                <p:cNvSpPr>
                  <a:spLocks noChangeArrowheads="1"/>
                </p:cNvSpPr>
                <p:nvPr/>
              </p:nvSpPr>
              <p:spPr bwMode="auto">
                <a:xfrm>
                  <a:off x="1767" y="2882"/>
                  <a:ext cx="858" cy="344"/>
                </a:xfrm>
                <a:prstGeom prst="rect">
                  <a:avLst/>
                </a:prstGeom>
                <a:solidFill>
                  <a:schemeClr val="bg1"/>
                </a:solidFill>
                <a:ln w="38100">
                  <a:solidFill>
                    <a:schemeClr val="folHlink"/>
                  </a:solidFill>
                  <a:miter lim="800000"/>
                  <a:headEnd/>
                  <a:tailEnd/>
                </a:ln>
              </p:spPr>
              <p:txBody>
                <a:bodyPr anchor="ctr"/>
                <a:lstStyle/>
                <a:p>
                  <a:pPr algn="ctr">
                    <a:lnSpc>
                      <a:spcPct val="100000"/>
                    </a:lnSpc>
                    <a:buClrTx/>
                    <a:buFontTx/>
                    <a:buNone/>
                  </a:pPr>
                  <a:r>
                    <a:rPr lang="en-US" sz="809" b="1" dirty="0">
                      <a:solidFill>
                        <a:srgbClr val="000000"/>
                      </a:solidFill>
                      <a:latin typeface="Arial" pitchFamily="34" charset="0"/>
                      <a:cs typeface="Arial" pitchFamily="34" charset="0"/>
                    </a:rPr>
                    <a:t>Log monitoring &amp; Event Analysis Alerts</a:t>
                  </a:r>
                </a:p>
              </p:txBody>
            </p:sp>
            <p:sp>
              <p:nvSpPr>
                <p:cNvPr id="13381" name="Rectangle 47"/>
                <p:cNvSpPr>
                  <a:spLocks noChangeArrowheads="1"/>
                </p:cNvSpPr>
                <p:nvPr/>
              </p:nvSpPr>
              <p:spPr bwMode="auto">
                <a:xfrm>
                  <a:off x="1767" y="1320"/>
                  <a:ext cx="858" cy="344"/>
                </a:xfrm>
                <a:prstGeom prst="rect">
                  <a:avLst/>
                </a:prstGeom>
                <a:solidFill>
                  <a:schemeClr val="bg1"/>
                </a:solidFill>
                <a:ln>
                  <a:noFill/>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100000"/>
                    </a:lnSpc>
                    <a:spcBef>
                      <a:spcPct val="0"/>
                    </a:spcBef>
                    <a:buClrTx/>
                    <a:buFontTx/>
                    <a:buNone/>
                  </a:pPr>
                  <a:r>
                    <a:rPr lang="en-US" sz="809" b="1" dirty="0">
                      <a:solidFill>
                        <a:srgbClr val="000000"/>
                      </a:solidFill>
                      <a:latin typeface="Arial" pitchFamily="34" charset="0"/>
                      <a:cs typeface="Arial" pitchFamily="34" charset="0"/>
                    </a:rPr>
                    <a:t>End Point Security Alerts</a:t>
                  </a:r>
                </a:p>
              </p:txBody>
            </p:sp>
            <p:sp>
              <p:nvSpPr>
                <p:cNvPr id="13382" name="Rectangle 48"/>
                <p:cNvSpPr>
                  <a:spLocks noChangeArrowheads="1"/>
                </p:cNvSpPr>
                <p:nvPr/>
              </p:nvSpPr>
              <p:spPr bwMode="auto">
                <a:xfrm>
                  <a:off x="1766" y="936"/>
                  <a:ext cx="858" cy="344"/>
                </a:xfrm>
                <a:prstGeom prst="rect">
                  <a:avLst/>
                </a:prstGeom>
                <a:solidFill>
                  <a:schemeClr val="bg1"/>
                </a:solidFill>
                <a:ln>
                  <a:noFill/>
                  <a:headEnd/>
                  <a:tailEnd/>
                </a:ln>
              </p:spPr>
              <p:style>
                <a:lnRef idx="0">
                  <a:schemeClr val="accent2"/>
                </a:lnRef>
                <a:fillRef idx="3">
                  <a:schemeClr val="accent2"/>
                </a:fillRef>
                <a:effectRef idx="3">
                  <a:schemeClr val="accent2"/>
                </a:effectRef>
                <a:fontRef idx="minor">
                  <a:schemeClr val="lt1"/>
                </a:fontRef>
              </p:style>
              <p:txBody>
                <a:bodyPr anchor="ctr"/>
                <a:lstStyle/>
                <a:p>
                  <a:pPr algn="ctr">
                    <a:lnSpc>
                      <a:spcPct val="100000"/>
                    </a:lnSpc>
                    <a:spcBef>
                      <a:spcPct val="0"/>
                    </a:spcBef>
                    <a:buClrTx/>
                    <a:buFontTx/>
                    <a:buNone/>
                  </a:pPr>
                  <a:r>
                    <a:rPr lang="en-US" sz="809" b="1" dirty="0">
                      <a:solidFill>
                        <a:srgbClr val="000000"/>
                      </a:solidFill>
                      <a:latin typeface="Arial" pitchFamily="34" charset="0"/>
                      <a:cs typeface="Arial" pitchFamily="34" charset="0"/>
                    </a:rPr>
                    <a:t>Threat &amp; Vulnerability Alerts</a:t>
                  </a:r>
                </a:p>
              </p:txBody>
            </p:sp>
          </p:grpSp>
          <p:pic>
            <p:nvPicPr>
              <p:cNvPr id="283700" name="Picture 49" descr="MCj04339410000[1]"/>
              <p:cNvPicPr>
                <a:picLocks noChangeAspect="1" noChangeArrowheads="1"/>
              </p:cNvPicPr>
              <p:nvPr/>
            </p:nvPicPr>
            <p:blipFill>
              <a:blip r:embed="rId6" cstate="print"/>
              <a:srcRect/>
              <a:stretch>
                <a:fillRect/>
              </a:stretch>
            </p:blipFill>
            <p:spPr bwMode="auto">
              <a:xfrm>
                <a:off x="7162792" y="2254096"/>
                <a:ext cx="512217" cy="616292"/>
              </a:xfrm>
              <a:prstGeom prst="rect">
                <a:avLst/>
              </a:prstGeom>
              <a:noFill/>
              <a:ln w="9525">
                <a:noFill/>
                <a:miter lim="800000"/>
                <a:headEnd/>
                <a:tailEnd/>
              </a:ln>
            </p:spPr>
          </p:pic>
          <p:sp>
            <p:nvSpPr>
              <p:cNvPr id="283701" name="Line 50"/>
              <p:cNvSpPr>
                <a:spLocks noChangeShapeType="1"/>
              </p:cNvSpPr>
              <p:nvPr/>
            </p:nvSpPr>
            <p:spPr bwMode="auto">
              <a:xfrm>
                <a:off x="6234121" y="2010318"/>
                <a:ext cx="0" cy="392186"/>
              </a:xfrm>
              <a:prstGeom prst="line">
                <a:avLst/>
              </a:prstGeom>
              <a:noFill/>
              <a:ln w="28575">
                <a:solidFill>
                  <a:schemeClr val="tx1"/>
                </a:solidFill>
                <a:round/>
                <a:headEnd/>
                <a:tailEnd type="triangle" w="med" len="med"/>
              </a:ln>
            </p:spPr>
            <p:txBody>
              <a:bodyPr/>
              <a:lstStyle/>
              <a:p>
                <a:endParaRPr lang="en-US" sz="1324"/>
              </a:p>
            </p:txBody>
          </p:sp>
          <p:sp>
            <p:nvSpPr>
              <p:cNvPr id="283702" name="Line 51"/>
              <p:cNvSpPr>
                <a:spLocks noChangeShapeType="1"/>
              </p:cNvSpPr>
              <p:nvPr/>
            </p:nvSpPr>
            <p:spPr bwMode="auto">
              <a:xfrm>
                <a:off x="6234121" y="2906742"/>
                <a:ext cx="0" cy="392186"/>
              </a:xfrm>
              <a:prstGeom prst="line">
                <a:avLst/>
              </a:prstGeom>
              <a:noFill/>
              <a:ln w="28575">
                <a:solidFill>
                  <a:schemeClr val="tx1"/>
                </a:solidFill>
                <a:round/>
                <a:headEnd type="triangle" w="med" len="med"/>
                <a:tailEnd/>
              </a:ln>
            </p:spPr>
            <p:txBody>
              <a:bodyPr/>
              <a:lstStyle/>
              <a:p>
                <a:endParaRPr lang="en-US" sz="1324"/>
              </a:p>
            </p:txBody>
          </p:sp>
          <p:grpSp>
            <p:nvGrpSpPr>
              <p:cNvPr id="10" name="Group 52"/>
              <p:cNvGrpSpPr>
                <a:grpSpLocks/>
              </p:cNvGrpSpPr>
              <p:nvPr/>
            </p:nvGrpSpPr>
            <p:grpSpPr bwMode="auto">
              <a:xfrm>
                <a:off x="6535270" y="3202050"/>
                <a:ext cx="547426" cy="320986"/>
                <a:chOff x="4578" y="2701"/>
                <a:chExt cx="469" cy="275"/>
              </a:xfrm>
            </p:grpSpPr>
            <p:sp>
              <p:nvSpPr>
                <p:cNvPr id="283704" name="Line 53"/>
                <p:cNvSpPr>
                  <a:spLocks noChangeShapeType="1"/>
                </p:cNvSpPr>
                <p:nvPr/>
              </p:nvSpPr>
              <p:spPr bwMode="auto">
                <a:xfrm>
                  <a:off x="4616" y="2976"/>
                  <a:ext cx="336" cy="0"/>
                </a:xfrm>
                <a:prstGeom prst="line">
                  <a:avLst/>
                </a:prstGeom>
                <a:noFill/>
                <a:ln w="28575">
                  <a:solidFill>
                    <a:schemeClr val="tx1"/>
                  </a:solidFill>
                  <a:round/>
                  <a:headEnd/>
                  <a:tailEnd type="triangle" w="med" len="med"/>
                </a:ln>
              </p:spPr>
              <p:txBody>
                <a:bodyPr/>
                <a:lstStyle/>
                <a:p>
                  <a:endParaRPr lang="en-US" sz="1324"/>
                </a:p>
              </p:txBody>
            </p:sp>
            <p:sp>
              <p:nvSpPr>
                <p:cNvPr id="283705" name="Text Box 54"/>
                <p:cNvSpPr txBox="1">
                  <a:spLocks noChangeArrowheads="1"/>
                </p:cNvSpPr>
                <p:nvPr/>
              </p:nvSpPr>
              <p:spPr bwMode="auto">
                <a:xfrm>
                  <a:off x="4578" y="2701"/>
                  <a:ext cx="469" cy="273"/>
                </a:xfrm>
                <a:prstGeom prst="rect">
                  <a:avLst/>
                </a:prstGeom>
                <a:noFill/>
                <a:ln w="9525" algn="ctr">
                  <a:noFill/>
                  <a:miter lim="800000"/>
                  <a:headEnd/>
                  <a:tailEnd/>
                </a:ln>
              </p:spPr>
              <p:txBody>
                <a:bodyPr wrap="none">
                  <a:spAutoFit/>
                </a:bodyPr>
                <a:lstStyle/>
                <a:p>
                  <a:pPr algn="ctr">
                    <a:lnSpc>
                      <a:spcPct val="100000"/>
                    </a:lnSpc>
                    <a:spcBef>
                      <a:spcPct val="0"/>
                    </a:spcBef>
                    <a:buClrTx/>
                    <a:buFontTx/>
                    <a:buNone/>
                  </a:pPr>
                  <a:r>
                    <a:rPr lang="en-US" sz="735" b="1">
                      <a:latin typeface="Arial" pitchFamily="34" charset="0"/>
                      <a:cs typeface="Arial" pitchFamily="34" charset="0"/>
                    </a:rPr>
                    <a:t>Incident</a:t>
                  </a:r>
                </a:p>
                <a:p>
                  <a:pPr algn="ctr">
                    <a:lnSpc>
                      <a:spcPct val="100000"/>
                    </a:lnSpc>
                    <a:spcBef>
                      <a:spcPct val="0"/>
                    </a:spcBef>
                    <a:buClrTx/>
                    <a:buFontTx/>
                    <a:buNone/>
                  </a:pPr>
                  <a:r>
                    <a:rPr lang="en-US" sz="735" b="1">
                      <a:latin typeface="Arial" pitchFamily="34" charset="0"/>
                      <a:cs typeface="Arial" pitchFamily="34" charset="0"/>
                    </a:rPr>
                    <a:t>Tickets</a:t>
                  </a:r>
                </a:p>
              </p:txBody>
            </p:sp>
          </p:grpSp>
          <p:grpSp>
            <p:nvGrpSpPr>
              <p:cNvPr id="11" name="Group 55"/>
              <p:cNvGrpSpPr>
                <a:grpSpLocks/>
              </p:cNvGrpSpPr>
              <p:nvPr/>
            </p:nvGrpSpPr>
            <p:grpSpPr bwMode="auto">
              <a:xfrm>
                <a:off x="7104864" y="2916080"/>
                <a:ext cx="611623" cy="392186"/>
                <a:chOff x="5250" y="2448"/>
                <a:chExt cx="524" cy="336"/>
              </a:xfrm>
            </p:grpSpPr>
            <p:sp>
              <p:nvSpPr>
                <p:cNvPr id="283707" name="Line 56"/>
                <p:cNvSpPr>
                  <a:spLocks noChangeShapeType="1"/>
                </p:cNvSpPr>
                <p:nvPr/>
              </p:nvSpPr>
              <p:spPr bwMode="auto">
                <a:xfrm>
                  <a:off x="5280" y="2448"/>
                  <a:ext cx="0" cy="336"/>
                </a:xfrm>
                <a:prstGeom prst="line">
                  <a:avLst/>
                </a:prstGeom>
                <a:noFill/>
                <a:ln w="28575">
                  <a:solidFill>
                    <a:schemeClr val="tx1"/>
                  </a:solidFill>
                  <a:round/>
                  <a:headEnd type="triangle" w="med" len="med"/>
                  <a:tailEnd/>
                </a:ln>
              </p:spPr>
              <p:txBody>
                <a:bodyPr/>
                <a:lstStyle/>
                <a:p>
                  <a:endParaRPr lang="en-US" sz="1324"/>
                </a:p>
              </p:txBody>
            </p:sp>
            <p:sp>
              <p:nvSpPr>
                <p:cNvPr id="283708" name="Text Box 57"/>
                <p:cNvSpPr txBox="1">
                  <a:spLocks noChangeArrowheads="1"/>
                </p:cNvSpPr>
                <p:nvPr/>
              </p:nvSpPr>
              <p:spPr bwMode="auto">
                <a:xfrm>
                  <a:off x="5250" y="2496"/>
                  <a:ext cx="524" cy="273"/>
                </a:xfrm>
                <a:prstGeom prst="rect">
                  <a:avLst/>
                </a:prstGeom>
                <a:noFill/>
                <a:ln w="9525" algn="ctr">
                  <a:noFill/>
                  <a:miter lim="800000"/>
                  <a:headEnd/>
                  <a:tailEnd/>
                </a:ln>
              </p:spPr>
              <p:txBody>
                <a:bodyPr wrap="none">
                  <a:spAutoFit/>
                </a:bodyPr>
                <a:lstStyle/>
                <a:p>
                  <a:pPr algn="ctr">
                    <a:lnSpc>
                      <a:spcPct val="100000"/>
                    </a:lnSpc>
                    <a:spcBef>
                      <a:spcPct val="0"/>
                    </a:spcBef>
                    <a:buClrTx/>
                    <a:buFontTx/>
                    <a:buNone/>
                  </a:pPr>
                  <a:r>
                    <a:rPr lang="en-US" sz="735" b="1">
                      <a:latin typeface="Arial" pitchFamily="34" charset="0"/>
                      <a:cs typeface="Arial" pitchFamily="34" charset="0"/>
                    </a:rPr>
                    <a:t>Operator </a:t>
                  </a:r>
                </a:p>
                <a:p>
                  <a:pPr algn="ctr">
                    <a:lnSpc>
                      <a:spcPct val="100000"/>
                    </a:lnSpc>
                    <a:spcBef>
                      <a:spcPct val="0"/>
                    </a:spcBef>
                    <a:buClrTx/>
                    <a:buFontTx/>
                    <a:buNone/>
                  </a:pPr>
                  <a:r>
                    <a:rPr lang="en-US" sz="735" b="1">
                      <a:latin typeface="Arial" pitchFamily="34" charset="0"/>
                      <a:cs typeface="Arial" pitchFamily="34" charset="0"/>
                    </a:rPr>
                    <a:t>Console</a:t>
                  </a:r>
                </a:p>
              </p:txBody>
            </p:sp>
          </p:grpSp>
          <p:sp>
            <p:nvSpPr>
              <p:cNvPr id="283709" name="Line 59"/>
              <p:cNvSpPr>
                <a:spLocks noChangeShapeType="1"/>
              </p:cNvSpPr>
              <p:nvPr/>
            </p:nvSpPr>
            <p:spPr bwMode="auto">
              <a:xfrm flipV="1">
                <a:off x="6364850" y="1507246"/>
                <a:ext cx="952451" cy="952451"/>
              </a:xfrm>
              <a:prstGeom prst="line">
                <a:avLst/>
              </a:prstGeom>
              <a:noFill/>
              <a:ln w="28575">
                <a:solidFill>
                  <a:schemeClr val="tx1"/>
                </a:solidFill>
                <a:round/>
                <a:headEnd/>
                <a:tailEnd type="triangle" w="med" len="med"/>
              </a:ln>
            </p:spPr>
            <p:txBody>
              <a:bodyPr/>
              <a:lstStyle/>
              <a:p>
                <a:endParaRPr lang="en-US" sz="1324"/>
              </a:p>
            </p:txBody>
          </p:sp>
          <p:sp>
            <p:nvSpPr>
              <p:cNvPr id="13332" name="Rectangle 62"/>
              <p:cNvSpPr>
                <a:spLocks noChangeArrowheads="1"/>
              </p:cNvSpPr>
              <p:nvPr/>
            </p:nvSpPr>
            <p:spPr bwMode="auto">
              <a:xfrm>
                <a:off x="7018493" y="3336280"/>
                <a:ext cx="672319" cy="392187"/>
              </a:xfrm>
              <a:prstGeom prst="rect">
                <a:avLst/>
              </a:prstGeom>
              <a:solidFill>
                <a:srgbClr val="FFC00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lnSpc>
                    <a:spcPct val="100000"/>
                  </a:lnSpc>
                  <a:spcBef>
                    <a:spcPct val="0"/>
                  </a:spcBef>
                  <a:buClrTx/>
                  <a:buFontTx/>
                  <a:buNone/>
                </a:pPr>
                <a:r>
                  <a:rPr lang="en-US" sz="882" b="1" dirty="0">
                    <a:solidFill>
                      <a:srgbClr val="000000"/>
                    </a:solidFill>
                    <a:latin typeface="Arial" pitchFamily="34" charset="0"/>
                    <a:cs typeface="Arial" pitchFamily="34" charset="0"/>
                  </a:rPr>
                  <a:t>Sec. Ops</a:t>
                </a:r>
              </a:p>
            </p:txBody>
          </p:sp>
          <p:grpSp>
            <p:nvGrpSpPr>
              <p:cNvPr id="12" name="Group 63"/>
              <p:cNvGrpSpPr>
                <a:grpSpLocks/>
              </p:cNvGrpSpPr>
              <p:nvPr/>
            </p:nvGrpSpPr>
            <p:grpSpPr bwMode="auto">
              <a:xfrm>
                <a:off x="5982000" y="2402503"/>
                <a:ext cx="950116" cy="504239"/>
                <a:chOff x="4104" y="2016"/>
                <a:chExt cx="814" cy="432"/>
              </a:xfrm>
            </p:grpSpPr>
            <p:pic>
              <p:nvPicPr>
                <p:cNvPr id="283715" name="Picture 64" descr="MCj04315260000[1]"/>
                <p:cNvPicPr>
                  <a:picLocks noChangeAspect="1" noChangeArrowheads="1"/>
                </p:cNvPicPr>
                <p:nvPr/>
              </p:nvPicPr>
              <p:blipFill>
                <a:blip r:embed="rId7" cstate="print"/>
                <a:srcRect/>
                <a:stretch>
                  <a:fillRect/>
                </a:stretch>
              </p:blipFill>
              <p:spPr bwMode="auto">
                <a:xfrm>
                  <a:off x="4104" y="2016"/>
                  <a:ext cx="432" cy="432"/>
                </a:xfrm>
                <a:prstGeom prst="rect">
                  <a:avLst/>
                </a:prstGeom>
                <a:noFill/>
                <a:ln w="9525">
                  <a:noFill/>
                  <a:miter lim="800000"/>
                  <a:headEnd/>
                  <a:tailEnd/>
                </a:ln>
              </p:spPr>
            </p:pic>
            <p:pic>
              <p:nvPicPr>
                <p:cNvPr id="283716" name="Picture 65" descr="MCj04316260000[1]"/>
                <p:cNvPicPr>
                  <a:picLocks noChangeAspect="1" noChangeArrowheads="1"/>
                </p:cNvPicPr>
                <p:nvPr/>
              </p:nvPicPr>
              <p:blipFill>
                <a:blip r:embed="rId8" cstate="print"/>
                <a:srcRect/>
                <a:stretch>
                  <a:fillRect/>
                </a:stretch>
              </p:blipFill>
              <p:spPr bwMode="auto">
                <a:xfrm>
                  <a:off x="4192" y="2064"/>
                  <a:ext cx="288" cy="288"/>
                </a:xfrm>
                <a:prstGeom prst="rect">
                  <a:avLst/>
                </a:prstGeom>
                <a:noFill/>
                <a:ln w="9525">
                  <a:noFill/>
                  <a:miter lim="800000"/>
                  <a:headEnd/>
                  <a:tailEnd/>
                </a:ln>
              </p:spPr>
            </p:pic>
            <p:sp>
              <p:nvSpPr>
                <p:cNvPr id="283717" name="Text Box 66"/>
                <p:cNvSpPr txBox="1">
                  <a:spLocks noChangeArrowheads="1"/>
                </p:cNvSpPr>
                <p:nvPr/>
              </p:nvSpPr>
              <p:spPr bwMode="auto">
                <a:xfrm>
                  <a:off x="4418" y="2026"/>
                  <a:ext cx="500" cy="254"/>
                </a:xfrm>
                <a:prstGeom prst="rect">
                  <a:avLst/>
                </a:prstGeom>
                <a:noFill/>
                <a:ln w="9525" algn="ctr">
                  <a:noFill/>
                  <a:miter lim="800000"/>
                  <a:headEnd/>
                  <a:tailEnd/>
                </a:ln>
              </p:spPr>
              <p:txBody>
                <a:bodyPr wrap="none">
                  <a:spAutoFit/>
                </a:bodyPr>
                <a:lstStyle/>
                <a:p>
                  <a:pPr algn="ctr">
                    <a:lnSpc>
                      <a:spcPct val="100000"/>
                    </a:lnSpc>
                    <a:spcBef>
                      <a:spcPct val="0"/>
                    </a:spcBef>
                    <a:buClrTx/>
                    <a:buFontTx/>
                    <a:buNone/>
                  </a:pPr>
                  <a:r>
                    <a:rPr lang="en-US" sz="662" b="1">
                      <a:latin typeface="Arial" pitchFamily="34" charset="0"/>
                      <a:cs typeface="Arial" pitchFamily="34" charset="0"/>
                    </a:rPr>
                    <a:t>Reporting</a:t>
                  </a:r>
                </a:p>
                <a:p>
                  <a:pPr algn="ctr">
                    <a:lnSpc>
                      <a:spcPct val="100000"/>
                    </a:lnSpc>
                    <a:spcBef>
                      <a:spcPct val="0"/>
                    </a:spcBef>
                    <a:buClrTx/>
                    <a:buFontTx/>
                    <a:buNone/>
                  </a:pPr>
                  <a:r>
                    <a:rPr lang="en-US" sz="662" b="1">
                      <a:latin typeface="Arial" pitchFamily="34" charset="0"/>
                      <a:cs typeface="Arial" pitchFamily="34" charset="0"/>
                    </a:rPr>
                    <a:t>Engine</a:t>
                  </a:r>
                </a:p>
              </p:txBody>
            </p:sp>
          </p:grpSp>
          <p:sp>
            <p:nvSpPr>
              <p:cNvPr id="283718" name="Text Box 67"/>
              <p:cNvSpPr txBox="1">
                <a:spLocks noChangeArrowheads="1"/>
              </p:cNvSpPr>
              <p:nvPr/>
            </p:nvSpPr>
            <p:spPr bwMode="auto">
              <a:xfrm>
                <a:off x="6936685" y="2122372"/>
                <a:ext cx="583814" cy="318549"/>
              </a:xfrm>
              <a:prstGeom prst="rect">
                <a:avLst/>
              </a:prstGeom>
              <a:noFill/>
              <a:ln w="9525" algn="ctr">
                <a:noFill/>
                <a:miter lim="800000"/>
                <a:headEnd/>
                <a:tailEnd/>
              </a:ln>
            </p:spPr>
            <p:txBody>
              <a:bodyPr wrap="none">
                <a:spAutoFit/>
              </a:bodyPr>
              <a:lstStyle/>
              <a:p>
                <a:pPr algn="ctr">
                  <a:lnSpc>
                    <a:spcPct val="100000"/>
                  </a:lnSpc>
                  <a:spcBef>
                    <a:spcPct val="0"/>
                  </a:spcBef>
                  <a:buClrTx/>
                  <a:buFontTx/>
                  <a:buNone/>
                </a:pPr>
                <a:r>
                  <a:rPr lang="en-US" sz="735" b="1">
                    <a:latin typeface="Arial" pitchFamily="34" charset="0"/>
                    <a:cs typeface="Arial" pitchFamily="34" charset="0"/>
                  </a:rPr>
                  <a:t>Security </a:t>
                </a:r>
              </a:p>
              <a:p>
                <a:pPr algn="ctr">
                  <a:lnSpc>
                    <a:spcPct val="100000"/>
                  </a:lnSpc>
                  <a:spcBef>
                    <a:spcPct val="0"/>
                  </a:spcBef>
                  <a:buClrTx/>
                  <a:buFontTx/>
                  <a:buNone/>
                </a:pPr>
                <a:r>
                  <a:rPr lang="en-US" sz="735" b="1">
                    <a:latin typeface="Arial" pitchFamily="34" charset="0"/>
                    <a:cs typeface="Arial" pitchFamily="34" charset="0"/>
                  </a:rPr>
                  <a:t>Analysts</a:t>
                </a:r>
              </a:p>
            </p:txBody>
          </p:sp>
          <p:grpSp>
            <p:nvGrpSpPr>
              <p:cNvPr id="13" name="Group 68"/>
              <p:cNvGrpSpPr>
                <a:grpSpLocks/>
              </p:cNvGrpSpPr>
              <p:nvPr/>
            </p:nvGrpSpPr>
            <p:grpSpPr bwMode="auto">
              <a:xfrm>
                <a:off x="5440411" y="2010318"/>
                <a:ext cx="784372" cy="336159"/>
                <a:chOff x="3640" y="1680"/>
                <a:chExt cx="672" cy="288"/>
              </a:xfrm>
            </p:grpSpPr>
            <p:sp>
              <p:nvSpPr>
                <p:cNvPr id="283720" name="Line 69"/>
                <p:cNvSpPr>
                  <a:spLocks noChangeShapeType="1"/>
                </p:cNvSpPr>
                <p:nvPr/>
              </p:nvSpPr>
              <p:spPr bwMode="auto">
                <a:xfrm flipV="1">
                  <a:off x="3648" y="1680"/>
                  <a:ext cx="336" cy="288"/>
                </a:xfrm>
                <a:prstGeom prst="line">
                  <a:avLst/>
                </a:prstGeom>
                <a:noFill/>
                <a:ln w="28575">
                  <a:solidFill>
                    <a:schemeClr val="tx1"/>
                  </a:solidFill>
                  <a:round/>
                  <a:headEnd/>
                  <a:tailEnd type="triangle" w="med" len="med"/>
                </a:ln>
              </p:spPr>
              <p:txBody>
                <a:bodyPr/>
                <a:lstStyle/>
                <a:p>
                  <a:endParaRPr lang="en-US" sz="1324"/>
                </a:p>
              </p:txBody>
            </p:sp>
            <p:sp>
              <p:nvSpPr>
                <p:cNvPr id="283721" name="Text Box 70"/>
                <p:cNvSpPr txBox="1">
                  <a:spLocks noChangeArrowheads="1"/>
                </p:cNvSpPr>
                <p:nvPr/>
              </p:nvSpPr>
              <p:spPr bwMode="auto">
                <a:xfrm rot="19075498">
                  <a:off x="3640" y="1786"/>
                  <a:ext cx="672" cy="148"/>
                </a:xfrm>
                <a:prstGeom prst="rect">
                  <a:avLst/>
                </a:prstGeom>
                <a:noFill/>
                <a:ln w="9525" algn="ctr">
                  <a:noFill/>
                  <a:miter lim="800000"/>
                  <a:headEnd/>
                  <a:tailEnd/>
                </a:ln>
              </p:spPr>
              <p:txBody>
                <a:bodyPr>
                  <a:spAutoFit/>
                </a:bodyPr>
                <a:lstStyle/>
                <a:p>
                  <a:pPr>
                    <a:lnSpc>
                      <a:spcPct val="70000"/>
                    </a:lnSpc>
                    <a:spcBef>
                      <a:spcPct val="0"/>
                    </a:spcBef>
                    <a:buClrTx/>
                    <a:buFontTx/>
                    <a:buNone/>
                  </a:pPr>
                  <a:r>
                    <a:rPr lang="en-US" sz="735" dirty="0">
                      <a:latin typeface="Arial" pitchFamily="34" charset="0"/>
                      <a:cs typeface="Arial" pitchFamily="34" charset="0"/>
                    </a:rPr>
                    <a:t>Incident Data</a:t>
                  </a:r>
                </a:p>
              </p:txBody>
            </p:sp>
          </p:grpSp>
          <p:grpSp>
            <p:nvGrpSpPr>
              <p:cNvPr id="14" name="Group 71"/>
              <p:cNvGrpSpPr>
                <a:grpSpLocks/>
              </p:cNvGrpSpPr>
              <p:nvPr/>
            </p:nvGrpSpPr>
            <p:grpSpPr bwMode="auto">
              <a:xfrm>
                <a:off x="5419401" y="2889233"/>
                <a:ext cx="784372" cy="409694"/>
                <a:chOff x="3622" y="2433"/>
                <a:chExt cx="672" cy="351"/>
              </a:xfrm>
            </p:grpSpPr>
            <p:sp>
              <p:nvSpPr>
                <p:cNvPr id="283723" name="Line 72"/>
                <p:cNvSpPr>
                  <a:spLocks noChangeShapeType="1"/>
                </p:cNvSpPr>
                <p:nvPr/>
              </p:nvSpPr>
              <p:spPr bwMode="auto">
                <a:xfrm>
                  <a:off x="3648" y="2462"/>
                  <a:ext cx="336" cy="322"/>
                </a:xfrm>
                <a:prstGeom prst="line">
                  <a:avLst/>
                </a:prstGeom>
                <a:noFill/>
                <a:ln w="28575">
                  <a:solidFill>
                    <a:schemeClr val="tx1"/>
                  </a:solidFill>
                  <a:round/>
                  <a:headEnd/>
                  <a:tailEnd type="triangle" w="med" len="med"/>
                </a:ln>
              </p:spPr>
              <p:txBody>
                <a:bodyPr/>
                <a:lstStyle/>
                <a:p>
                  <a:endParaRPr lang="en-US" sz="1324"/>
                </a:p>
              </p:txBody>
            </p:sp>
            <p:sp>
              <p:nvSpPr>
                <p:cNvPr id="283724" name="Text Box 73"/>
                <p:cNvSpPr txBox="1">
                  <a:spLocks noChangeArrowheads="1"/>
                </p:cNvSpPr>
                <p:nvPr/>
              </p:nvSpPr>
              <p:spPr bwMode="auto">
                <a:xfrm rot="2658200">
                  <a:off x="3622" y="2433"/>
                  <a:ext cx="672" cy="216"/>
                </a:xfrm>
                <a:prstGeom prst="rect">
                  <a:avLst/>
                </a:prstGeom>
                <a:noFill/>
                <a:ln w="9525" algn="ctr">
                  <a:noFill/>
                  <a:miter lim="800000"/>
                  <a:headEnd/>
                  <a:tailEnd/>
                </a:ln>
              </p:spPr>
              <p:txBody>
                <a:bodyPr>
                  <a:spAutoFit/>
                </a:bodyPr>
                <a:lstStyle/>
                <a:p>
                  <a:pPr algn="ctr">
                    <a:lnSpc>
                      <a:spcPct val="70000"/>
                    </a:lnSpc>
                    <a:spcBef>
                      <a:spcPct val="0"/>
                    </a:spcBef>
                    <a:buClrTx/>
                    <a:buFontTx/>
                    <a:buNone/>
                  </a:pPr>
                  <a:r>
                    <a:rPr lang="en-US" sz="735">
                      <a:latin typeface="Arial" pitchFamily="34" charset="0"/>
                      <a:cs typeface="Arial" pitchFamily="34" charset="0"/>
                    </a:rPr>
                    <a:t>Correlated Events</a:t>
                  </a:r>
                </a:p>
              </p:txBody>
            </p:sp>
          </p:grpSp>
          <p:grpSp>
            <p:nvGrpSpPr>
              <p:cNvPr id="15" name="Group 74"/>
              <p:cNvGrpSpPr>
                <a:grpSpLocks/>
              </p:cNvGrpSpPr>
              <p:nvPr/>
            </p:nvGrpSpPr>
            <p:grpSpPr bwMode="auto">
              <a:xfrm>
                <a:off x="1281608" y="3972416"/>
                <a:ext cx="3966214" cy="470390"/>
                <a:chOff x="77" y="3361"/>
                <a:chExt cx="3398" cy="403"/>
              </a:xfrm>
            </p:grpSpPr>
            <p:sp>
              <p:nvSpPr>
                <p:cNvPr id="283726" name="Text Box 75"/>
                <p:cNvSpPr txBox="1">
                  <a:spLocks noChangeArrowheads="1"/>
                </p:cNvSpPr>
                <p:nvPr/>
              </p:nvSpPr>
              <p:spPr bwMode="auto">
                <a:xfrm>
                  <a:off x="2872" y="3361"/>
                  <a:ext cx="603" cy="176"/>
                </a:xfrm>
                <a:prstGeom prst="rect">
                  <a:avLst/>
                </a:prstGeom>
                <a:noFill/>
                <a:ln w="9525" algn="ctr">
                  <a:noFill/>
                  <a:miter lim="800000"/>
                  <a:headEnd/>
                  <a:tailEnd/>
                </a:ln>
              </p:spPr>
              <p:txBody>
                <a:bodyPr wrap="none">
                  <a:spAutoFit/>
                </a:bodyPr>
                <a:lstStyle/>
                <a:p>
                  <a:pPr algn="ctr">
                    <a:lnSpc>
                      <a:spcPct val="100000"/>
                    </a:lnSpc>
                    <a:spcBef>
                      <a:spcPct val="0"/>
                    </a:spcBef>
                    <a:buClrTx/>
                    <a:buFontTx/>
                    <a:buNone/>
                  </a:pPr>
                  <a:r>
                    <a:rPr lang="en-US" sz="735" b="1" dirty="0">
                      <a:latin typeface="Arial" pitchFamily="34" charset="0"/>
                      <a:cs typeface="Arial" pitchFamily="34" charset="0"/>
                    </a:rPr>
                    <a:t>Notification</a:t>
                  </a:r>
                </a:p>
              </p:txBody>
            </p:sp>
            <p:sp>
              <p:nvSpPr>
                <p:cNvPr id="283728" name="Text Box 77"/>
                <p:cNvSpPr txBox="1">
                  <a:spLocks noChangeArrowheads="1"/>
                </p:cNvSpPr>
                <p:nvPr/>
              </p:nvSpPr>
              <p:spPr bwMode="auto">
                <a:xfrm>
                  <a:off x="77" y="3510"/>
                  <a:ext cx="905" cy="254"/>
                </a:xfrm>
                <a:prstGeom prst="rect">
                  <a:avLst/>
                </a:prstGeom>
                <a:noFill/>
                <a:ln w="9525" algn="ctr">
                  <a:noFill/>
                  <a:miter lim="800000"/>
                  <a:headEnd/>
                  <a:tailEnd/>
                </a:ln>
              </p:spPr>
              <p:txBody>
                <a:bodyPr>
                  <a:noAutofit/>
                </a:bodyPr>
                <a:lstStyle/>
                <a:p>
                  <a:pPr algn="ctr">
                    <a:spcBef>
                      <a:spcPct val="0"/>
                    </a:spcBef>
                    <a:buClrTx/>
                    <a:buFontTx/>
                    <a:buNone/>
                  </a:pPr>
                  <a:r>
                    <a:rPr lang="en-US" sz="735" b="1" dirty="0">
                      <a:latin typeface="Arial" pitchFamily="34" charset="0"/>
                      <a:cs typeface="Arial" pitchFamily="34" charset="0"/>
                    </a:rPr>
                    <a:t>Incident Alerts/</a:t>
                  </a:r>
                </a:p>
                <a:p>
                  <a:pPr algn="ctr">
                    <a:spcBef>
                      <a:spcPct val="0"/>
                    </a:spcBef>
                    <a:buClrTx/>
                    <a:buFontTx/>
                    <a:buNone/>
                  </a:pPr>
                  <a:r>
                    <a:rPr lang="en-US" sz="735" b="1" dirty="0">
                      <a:latin typeface="Arial" pitchFamily="34" charset="0"/>
                      <a:cs typeface="Arial" pitchFamily="34" charset="0"/>
                    </a:rPr>
                    <a:t>Remediation Information</a:t>
                  </a:r>
                </a:p>
              </p:txBody>
            </p:sp>
          </p:grpSp>
          <p:sp>
            <p:nvSpPr>
              <p:cNvPr id="516102" name="Rounded Rectangle 516101"/>
              <p:cNvSpPr>
                <a:spLocks noChangeArrowheads="1"/>
              </p:cNvSpPr>
              <p:nvPr/>
            </p:nvSpPr>
            <p:spPr bwMode="auto">
              <a:xfrm>
                <a:off x="5897962" y="3298929"/>
                <a:ext cx="672319" cy="392185"/>
              </a:xfrm>
              <a:prstGeom prst="roundRect">
                <a:avLst>
                  <a:gd name="adj" fmla="val 4167"/>
                </a:avLst>
              </a:prstGeom>
              <a:solidFill>
                <a:srgbClr val="92D050"/>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lnSpc>
                    <a:spcPct val="90000"/>
                  </a:lnSpc>
                  <a:spcBef>
                    <a:spcPct val="0"/>
                  </a:spcBef>
                  <a:buClrTx/>
                  <a:buSzPct val="80000"/>
                  <a:buFontTx/>
                  <a:buNone/>
                </a:pPr>
                <a:r>
                  <a:rPr lang="en-US" sz="882" b="1" dirty="0">
                    <a:solidFill>
                      <a:srgbClr val="000000"/>
                    </a:solidFill>
                    <a:latin typeface="Arial" pitchFamily="34" charset="0"/>
                    <a:cs typeface="Arial" pitchFamily="34" charset="0"/>
                  </a:rPr>
                  <a:t>Service Mgmt.</a:t>
                </a:r>
              </a:p>
            </p:txBody>
          </p:sp>
          <p:grpSp>
            <p:nvGrpSpPr>
              <p:cNvPr id="16" name="Group 79"/>
              <p:cNvGrpSpPr>
                <a:grpSpLocks/>
              </p:cNvGrpSpPr>
              <p:nvPr/>
            </p:nvGrpSpPr>
            <p:grpSpPr bwMode="auto">
              <a:xfrm>
                <a:off x="2368289" y="1337999"/>
                <a:ext cx="224106" cy="2072982"/>
                <a:chOff x="1008" y="1104"/>
                <a:chExt cx="192" cy="1776"/>
              </a:xfrm>
            </p:grpSpPr>
            <p:sp>
              <p:nvSpPr>
                <p:cNvPr id="283733" name="Line 80"/>
                <p:cNvSpPr>
                  <a:spLocks noChangeShapeType="1"/>
                </p:cNvSpPr>
                <p:nvPr/>
              </p:nvSpPr>
              <p:spPr bwMode="auto">
                <a:xfrm>
                  <a:off x="1008" y="1296"/>
                  <a:ext cx="192" cy="0"/>
                </a:xfrm>
                <a:prstGeom prst="line">
                  <a:avLst/>
                </a:prstGeom>
                <a:noFill/>
                <a:ln w="38100">
                  <a:solidFill>
                    <a:schemeClr val="tx1"/>
                  </a:solidFill>
                  <a:round/>
                  <a:headEnd/>
                  <a:tailEnd/>
                </a:ln>
              </p:spPr>
              <p:txBody>
                <a:bodyPr/>
                <a:lstStyle/>
                <a:p>
                  <a:endParaRPr lang="en-US" sz="1324"/>
                </a:p>
              </p:txBody>
            </p:sp>
            <p:sp>
              <p:nvSpPr>
                <p:cNvPr id="283734" name="Line 81"/>
                <p:cNvSpPr>
                  <a:spLocks noChangeShapeType="1"/>
                </p:cNvSpPr>
                <p:nvPr/>
              </p:nvSpPr>
              <p:spPr bwMode="auto">
                <a:xfrm>
                  <a:off x="1008" y="1632"/>
                  <a:ext cx="144" cy="0"/>
                </a:xfrm>
                <a:prstGeom prst="line">
                  <a:avLst/>
                </a:prstGeom>
                <a:noFill/>
                <a:ln w="38100">
                  <a:solidFill>
                    <a:schemeClr val="tx1"/>
                  </a:solidFill>
                  <a:round/>
                  <a:headEnd/>
                  <a:tailEnd/>
                </a:ln>
              </p:spPr>
              <p:txBody>
                <a:bodyPr/>
                <a:lstStyle/>
                <a:p>
                  <a:endParaRPr lang="en-US" sz="1324"/>
                </a:p>
              </p:txBody>
            </p:sp>
            <p:sp>
              <p:nvSpPr>
                <p:cNvPr id="283735" name="Line 82"/>
                <p:cNvSpPr>
                  <a:spLocks noChangeShapeType="1"/>
                </p:cNvSpPr>
                <p:nvPr/>
              </p:nvSpPr>
              <p:spPr bwMode="auto">
                <a:xfrm>
                  <a:off x="1008" y="2016"/>
                  <a:ext cx="192" cy="0"/>
                </a:xfrm>
                <a:prstGeom prst="line">
                  <a:avLst/>
                </a:prstGeom>
                <a:noFill/>
                <a:ln w="38100">
                  <a:solidFill>
                    <a:schemeClr val="tx1"/>
                  </a:solidFill>
                  <a:round/>
                  <a:headEnd/>
                  <a:tailEnd/>
                </a:ln>
              </p:spPr>
              <p:txBody>
                <a:bodyPr/>
                <a:lstStyle/>
                <a:p>
                  <a:endParaRPr lang="en-US" sz="1324"/>
                </a:p>
              </p:txBody>
            </p:sp>
            <p:sp>
              <p:nvSpPr>
                <p:cNvPr id="283736" name="Line 83"/>
                <p:cNvSpPr>
                  <a:spLocks noChangeShapeType="1"/>
                </p:cNvSpPr>
                <p:nvPr/>
              </p:nvSpPr>
              <p:spPr bwMode="auto">
                <a:xfrm>
                  <a:off x="1008" y="2400"/>
                  <a:ext cx="192" cy="0"/>
                </a:xfrm>
                <a:prstGeom prst="line">
                  <a:avLst/>
                </a:prstGeom>
                <a:noFill/>
                <a:ln w="38100">
                  <a:solidFill>
                    <a:schemeClr val="tx1"/>
                  </a:solidFill>
                  <a:round/>
                  <a:headEnd/>
                  <a:tailEnd/>
                </a:ln>
              </p:spPr>
              <p:txBody>
                <a:bodyPr/>
                <a:lstStyle/>
                <a:p>
                  <a:endParaRPr lang="en-US" sz="1324"/>
                </a:p>
              </p:txBody>
            </p:sp>
            <p:sp>
              <p:nvSpPr>
                <p:cNvPr id="283737" name="Line 84"/>
                <p:cNvSpPr>
                  <a:spLocks noChangeShapeType="1"/>
                </p:cNvSpPr>
                <p:nvPr/>
              </p:nvSpPr>
              <p:spPr bwMode="auto">
                <a:xfrm>
                  <a:off x="1008" y="1104"/>
                  <a:ext cx="0" cy="1776"/>
                </a:xfrm>
                <a:prstGeom prst="line">
                  <a:avLst/>
                </a:prstGeom>
                <a:noFill/>
                <a:ln w="28575">
                  <a:solidFill>
                    <a:schemeClr val="tx1"/>
                  </a:solidFill>
                  <a:round/>
                  <a:headEnd/>
                  <a:tailEnd/>
                </a:ln>
              </p:spPr>
              <p:txBody>
                <a:bodyPr/>
                <a:lstStyle/>
                <a:p>
                  <a:endParaRPr lang="en-US" sz="1324"/>
                </a:p>
              </p:txBody>
            </p:sp>
            <p:sp>
              <p:nvSpPr>
                <p:cNvPr id="283738" name="Line 85"/>
                <p:cNvSpPr>
                  <a:spLocks noChangeShapeType="1"/>
                </p:cNvSpPr>
                <p:nvPr/>
              </p:nvSpPr>
              <p:spPr bwMode="auto">
                <a:xfrm>
                  <a:off x="1008" y="2736"/>
                  <a:ext cx="192" cy="0"/>
                </a:xfrm>
                <a:prstGeom prst="line">
                  <a:avLst/>
                </a:prstGeom>
                <a:noFill/>
                <a:ln w="38100">
                  <a:solidFill>
                    <a:schemeClr val="tx1"/>
                  </a:solidFill>
                  <a:round/>
                  <a:headEnd/>
                  <a:tailEnd/>
                </a:ln>
              </p:spPr>
              <p:txBody>
                <a:bodyPr/>
                <a:lstStyle/>
                <a:p>
                  <a:endParaRPr lang="en-US" sz="1324"/>
                </a:p>
              </p:txBody>
            </p:sp>
          </p:grpSp>
          <p:sp>
            <p:nvSpPr>
              <p:cNvPr id="13340" name="Rectangle 87"/>
              <p:cNvSpPr>
                <a:spLocks noChangeArrowheads="1"/>
              </p:cNvSpPr>
              <p:nvPr/>
            </p:nvSpPr>
            <p:spPr bwMode="auto">
              <a:xfrm>
                <a:off x="1313121" y="3577196"/>
                <a:ext cx="1008478" cy="378841"/>
              </a:xfrm>
              <a:prstGeom prst="rect">
                <a:avLst/>
              </a:prstGeom>
              <a:no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defTabSz="686366">
                  <a:spcBef>
                    <a:spcPct val="0"/>
                  </a:spcBef>
                </a:pPr>
                <a:r>
                  <a:rPr lang="en-US" sz="882" b="1" dirty="0">
                    <a:solidFill>
                      <a:schemeClr val="tx1"/>
                    </a:solidFill>
                    <a:latin typeface="Arial" pitchFamily="34" charset="0"/>
                    <a:cs typeface="Arial" pitchFamily="34" charset="0"/>
                  </a:rPr>
                  <a:t>Unified Security</a:t>
                </a:r>
              </a:p>
              <a:p>
                <a:pPr algn="ctr" defTabSz="686366">
                  <a:spcBef>
                    <a:spcPct val="0"/>
                  </a:spcBef>
                </a:pPr>
                <a:r>
                  <a:rPr lang="en-US" sz="882" b="1" dirty="0">
                    <a:solidFill>
                      <a:schemeClr val="tx1"/>
                    </a:solidFill>
                    <a:latin typeface="Arial" pitchFamily="34" charset="0"/>
                    <a:cs typeface="Arial" pitchFamily="34" charset="0"/>
                  </a:rPr>
                  <a:t>Portal </a:t>
                </a:r>
              </a:p>
            </p:txBody>
          </p:sp>
          <p:cxnSp>
            <p:nvCxnSpPr>
              <p:cNvPr id="283740" name="AutoShape 90"/>
              <p:cNvCxnSpPr>
                <a:cxnSpLocks noChangeShapeType="1"/>
                <a:stCxn id="283758" idx="0"/>
                <a:endCxn id="283728" idx="2"/>
              </p:cNvCxnSpPr>
              <p:nvPr/>
            </p:nvCxnSpPr>
            <p:spPr bwMode="auto">
              <a:xfrm rot="16200000" flipH="1" flipV="1">
                <a:off x="2892176" y="102740"/>
                <a:ext cx="3257664" cy="5422466"/>
              </a:xfrm>
              <a:prstGeom prst="bentConnector5">
                <a:avLst>
                  <a:gd name="adj1" fmla="val -7240"/>
                  <a:gd name="adj2" fmla="val 50340"/>
                  <a:gd name="adj3" fmla="val 107240"/>
                </a:avLst>
              </a:prstGeom>
              <a:noFill/>
              <a:ln w="28575">
                <a:solidFill>
                  <a:schemeClr val="tx1"/>
                </a:solidFill>
                <a:prstDash val="sysDot"/>
                <a:miter lim="800000"/>
                <a:headEnd/>
                <a:tailEnd type="triangle" w="med" len="med"/>
              </a:ln>
            </p:spPr>
          </p:cxnSp>
          <p:sp>
            <p:nvSpPr>
              <p:cNvPr id="283741" name="Text Box 91"/>
              <p:cNvSpPr txBox="1">
                <a:spLocks noChangeArrowheads="1"/>
              </p:cNvSpPr>
              <p:nvPr/>
            </p:nvSpPr>
            <p:spPr bwMode="auto">
              <a:xfrm>
                <a:off x="3716464" y="4312076"/>
                <a:ext cx="946093" cy="205441"/>
              </a:xfrm>
              <a:prstGeom prst="rect">
                <a:avLst/>
              </a:prstGeom>
              <a:noFill/>
              <a:ln w="9525" algn="ctr">
                <a:noFill/>
                <a:miter lim="800000"/>
                <a:headEnd/>
                <a:tailEnd/>
              </a:ln>
            </p:spPr>
            <p:txBody>
              <a:bodyPr wrap="none">
                <a:spAutoFit/>
              </a:bodyPr>
              <a:lstStyle/>
              <a:p>
                <a:pPr algn="ctr">
                  <a:lnSpc>
                    <a:spcPct val="100000"/>
                  </a:lnSpc>
                  <a:spcBef>
                    <a:spcPct val="0"/>
                  </a:spcBef>
                  <a:buClrTx/>
                  <a:buFontTx/>
                  <a:buNone/>
                </a:pPr>
                <a:r>
                  <a:rPr lang="en-US" sz="735" b="1" dirty="0">
                    <a:latin typeface="Arial" pitchFamily="34" charset="0"/>
                    <a:cs typeface="Arial" pitchFamily="34" charset="0"/>
                  </a:rPr>
                  <a:t>Status Reporting</a:t>
                </a:r>
              </a:p>
            </p:txBody>
          </p:sp>
          <p:grpSp>
            <p:nvGrpSpPr>
              <p:cNvPr id="18" name="Group 95"/>
              <p:cNvGrpSpPr>
                <a:grpSpLocks/>
              </p:cNvGrpSpPr>
              <p:nvPr/>
            </p:nvGrpSpPr>
            <p:grpSpPr bwMode="auto">
              <a:xfrm>
                <a:off x="5057564" y="1545764"/>
                <a:ext cx="803047" cy="448212"/>
                <a:chOff x="3312" y="1200"/>
                <a:chExt cx="688" cy="384"/>
              </a:xfrm>
            </p:grpSpPr>
            <p:sp>
              <p:nvSpPr>
                <p:cNvPr id="3090528" name="AutoShape 96"/>
                <p:cNvSpPr>
                  <a:spLocks noChangeArrowheads="1"/>
                </p:cNvSpPr>
                <p:nvPr/>
              </p:nvSpPr>
              <p:spPr bwMode="auto">
                <a:xfrm>
                  <a:off x="3312" y="1200"/>
                  <a:ext cx="432" cy="384"/>
                </a:xfrm>
                <a:prstGeom prst="can">
                  <a:avLst>
                    <a:gd name="adj" fmla="val 25000"/>
                  </a:avLst>
                </a:prstGeom>
                <a:solidFill>
                  <a:srgbClr val="FFCC66"/>
                </a:solidFill>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lnSpc>
                      <a:spcPct val="90000"/>
                    </a:lnSpc>
                    <a:spcBef>
                      <a:spcPct val="0"/>
                    </a:spcBef>
                    <a:buClrTx/>
                    <a:buSzPct val="80000"/>
                    <a:buFontTx/>
                    <a:buNone/>
                    <a:defRPr/>
                  </a:pPr>
                  <a:r>
                    <a:rPr lang="en-US" sz="735" b="1" dirty="0">
                      <a:solidFill>
                        <a:srgbClr val="000000"/>
                      </a:solidFill>
                      <a:latin typeface="Arial" pitchFamily="34" charset="0"/>
                    </a:rPr>
                    <a:t>CMDB</a:t>
                  </a:r>
                </a:p>
                <a:p>
                  <a:pPr algn="ctr">
                    <a:lnSpc>
                      <a:spcPct val="90000"/>
                    </a:lnSpc>
                    <a:spcBef>
                      <a:spcPct val="0"/>
                    </a:spcBef>
                    <a:buClrTx/>
                    <a:buSzPct val="80000"/>
                    <a:buFontTx/>
                    <a:buNone/>
                    <a:defRPr/>
                  </a:pPr>
                  <a:endParaRPr lang="en-GB" sz="515" b="1" dirty="0">
                    <a:solidFill>
                      <a:srgbClr val="000000"/>
                    </a:solidFill>
                    <a:latin typeface="Arial" pitchFamily="34" charset="0"/>
                  </a:endParaRPr>
                </a:p>
              </p:txBody>
            </p:sp>
            <p:sp>
              <p:nvSpPr>
                <p:cNvPr id="283751" name="Line 97"/>
                <p:cNvSpPr>
                  <a:spLocks noChangeShapeType="1"/>
                </p:cNvSpPr>
                <p:nvPr/>
              </p:nvSpPr>
              <p:spPr bwMode="auto">
                <a:xfrm>
                  <a:off x="3760" y="1407"/>
                  <a:ext cx="240" cy="29"/>
                </a:xfrm>
                <a:prstGeom prst="line">
                  <a:avLst/>
                </a:prstGeom>
                <a:noFill/>
                <a:ln w="28575">
                  <a:solidFill>
                    <a:schemeClr val="tx1"/>
                  </a:solidFill>
                  <a:round/>
                  <a:headEnd/>
                  <a:tailEnd type="triangle" w="med" len="med"/>
                </a:ln>
              </p:spPr>
              <p:txBody>
                <a:bodyPr/>
                <a:lstStyle/>
                <a:p>
                  <a:endParaRPr lang="en-US" sz="1324"/>
                </a:p>
              </p:txBody>
            </p:sp>
          </p:grpSp>
          <p:sp>
            <p:nvSpPr>
              <p:cNvPr id="283752" name="Rectangle 98"/>
              <p:cNvSpPr>
                <a:spLocks noChangeArrowheads="1"/>
              </p:cNvSpPr>
              <p:nvPr/>
            </p:nvSpPr>
            <p:spPr bwMode="auto">
              <a:xfrm>
                <a:off x="3264714" y="1281972"/>
                <a:ext cx="1008478" cy="392186"/>
              </a:xfrm>
              <a:prstGeom prst="rect">
                <a:avLst/>
              </a:prstGeom>
              <a:noFill/>
              <a:ln w="38100">
                <a:solidFill>
                  <a:schemeClr val="folHlink"/>
                </a:solidFill>
                <a:miter lim="800000"/>
                <a:headEnd/>
                <a:tailEnd/>
              </a:ln>
            </p:spPr>
            <p:txBody>
              <a:bodyPr wrap="none" anchor="ctr"/>
              <a:lstStyle/>
              <a:p>
                <a:pPr algn="ctr">
                  <a:lnSpc>
                    <a:spcPct val="100000"/>
                  </a:lnSpc>
                  <a:spcBef>
                    <a:spcPct val="0"/>
                  </a:spcBef>
                  <a:buClrTx/>
                  <a:buFontTx/>
                  <a:buNone/>
                </a:pPr>
                <a:endParaRPr lang="en-US" sz="1324" b="1">
                  <a:latin typeface="Trebuchet MS" pitchFamily="34" charset="0"/>
                  <a:cs typeface="Arial" pitchFamily="34" charset="0"/>
                </a:endParaRPr>
              </a:p>
            </p:txBody>
          </p:sp>
          <p:sp>
            <p:nvSpPr>
              <p:cNvPr id="283755" name="Rectangle 101"/>
              <p:cNvSpPr>
                <a:spLocks noChangeArrowheads="1"/>
              </p:cNvSpPr>
              <p:nvPr/>
            </p:nvSpPr>
            <p:spPr bwMode="auto">
              <a:xfrm>
                <a:off x="3264714" y="1730185"/>
                <a:ext cx="1008478" cy="392186"/>
              </a:xfrm>
              <a:prstGeom prst="rect">
                <a:avLst/>
              </a:prstGeom>
              <a:noFill/>
              <a:ln w="38100">
                <a:solidFill>
                  <a:schemeClr val="folHlink"/>
                </a:solidFill>
                <a:miter lim="800000"/>
                <a:headEnd/>
                <a:tailEnd/>
              </a:ln>
            </p:spPr>
            <p:txBody>
              <a:bodyPr wrap="none" anchor="ctr"/>
              <a:lstStyle/>
              <a:p>
                <a:pPr algn="ctr">
                  <a:lnSpc>
                    <a:spcPct val="100000"/>
                  </a:lnSpc>
                  <a:spcBef>
                    <a:spcPct val="0"/>
                  </a:spcBef>
                  <a:buClrTx/>
                  <a:buFontTx/>
                  <a:buNone/>
                </a:pPr>
                <a:endParaRPr lang="en-US" sz="1029" b="1">
                  <a:latin typeface="Trebuchet MS" pitchFamily="34" charset="0"/>
                  <a:cs typeface="Arial" pitchFamily="34" charset="0"/>
                </a:endParaRPr>
              </a:p>
            </p:txBody>
          </p:sp>
          <p:grpSp>
            <p:nvGrpSpPr>
              <p:cNvPr id="19" name="Rectangle 43"/>
              <p:cNvGrpSpPr>
                <a:grpSpLocks/>
              </p:cNvGrpSpPr>
              <p:nvPr/>
            </p:nvGrpSpPr>
            <p:grpSpPr bwMode="auto">
              <a:xfrm>
                <a:off x="6615803" y="1166417"/>
                <a:ext cx="1229082" cy="359504"/>
                <a:chOff x="2743200" y="2682240"/>
                <a:chExt cx="1481328" cy="652272"/>
              </a:xfrm>
            </p:grpSpPr>
            <p:pic>
              <p:nvPicPr>
                <p:cNvPr id="283757" name="Rectangle 43"/>
                <p:cNvPicPr>
                  <a:picLocks noChangeArrowheads="1"/>
                </p:cNvPicPr>
                <p:nvPr/>
              </p:nvPicPr>
              <p:blipFill>
                <a:blip r:embed="rId4" cstate="print"/>
                <a:srcRect/>
                <a:stretch>
                  <a:fillRect/>
                </a:stretch>
              </p:blipFill>
              <p:spPr bwMode="auto">
                <a:xfrm>
                  <a:off x="2743200" y="2682240"/>
                  <a:ext cx="1481328" cy="652272"/>
                </a:xfrm>
                <a:prstGeom prst="rect">
                  <a:avLst/>
                </a:prstGeom>
                <a:noFill/>
              </p:spPr>
            </p:pic>
            <p:sp>
              <p:nvSpPr>
                <p:cNvPr id="283758" name="Text Box 110"/>
                <p:cNvSpPr txBox="1">
                  <a:spLocks noChangeArrowheads="1"/>
                </p:cNvSpPr>
                <p:nvPr/>
              </p:nvSpPr>
              <p:spPr bwMode="auto">
                <a:xfrm>
                  <a:off x="2805113" y="2716213"/>
                  <a:ext cx="1362075" cy="546100"/>
                </a:xfrm>
                <a:prstGeom prst="rect">
                  <a:avLst/>
                </a:prstGeom>
                <a:noFill/>
                <a:ln w="38100">
                  <a:solidFill>
                    <a:schemeClr val="folHlink"/>
                  </a:solidFill>
                  <a:miter lim="800000"/>
                  <a:headEnd/>
                  <a:tailEnd/>
                </a:ln>
              </p:spPr>
              <p:txBody>
                <a:bodyPr anchor="ctr"/>
                <a:lstStyle/>
                <a:p>
                  <a:pPr algn="ctr">
                    <a:lnSpc>
                      <a:spcPct val="100000"/>
                    </a:lnSpc>
                    <a:spcBef>
                      <a:spcPct val="0"/>
                    </a:spcBef>
                    <a:buClrTx/>
                    <a:buFontTx/>
                    <a:buNone/>
                  </a:pPr>
                  <a:r>
                    <a:rPr lang="en-US" sz="882" b="1" dirty="0">
                      <a:solidFill>
                        <a:srgbClr val="000000"/>
                      </a:solidFill>
                      <a:latin typeface="Arial" pitchFamily="34" charset="0"/>
                      <a:cs typeface="Arial" pitchFamily="34" charset="0"/>
                    </a:rPr>
                    <a:t>Unified Security </a:t>
                  </a:r>
                  <a:br>
                    <a:rPr lang="en-US" sz="882" b="1" dirty="0">
                      <a:solidFill>
                        <a:srgbClr val="000000"/>
                      </a:solidFill>
                      <a:latin typeface="Arial" pitchFamily="34" charset="0"/>
                      <a:cs typeface="Arial" pitchFamily="34" charset="0"/>
                    </a:rPr>
                  </a:br>
                  <a:r>
                    <a:rPr lang="en-US" sz="882" b="1" dirty="0">
                      <a:solidFill>
                        <a:srgbClr val="000000"/>
                      </a:solidFill>
                      <a:latin typeface="Arial" pitchFamily="34" charset="0"/>
                      <a:cs typeface="Arial" pitchFamily="34" charset="0"/>
                    </a:rPr>
                    <a:t>Portal</a:t>
                  </a:r>
                </a:p>
              </p:txBody>
            </p:sp>
          </p:grpSp>
        </p:grpSp>
      </p:grpSp>
      <p:sp>
        <p:nvSpPr>
          <p:cNvPr id="106" name="Slide Number Placeholder 2">
            <a:extLst>
              <a:ext uri="{FF2B5EF4-FFF2-40B4-BE49-F238E27FC236}">
                <a16:creationId xmlns:a16="http://schemas.microsoft.com/office/drawing/2014/main" id="{2D01D0D5-470C-4D0E-B860-686CD255919D}"/>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22</a:t>
            </a:fld>
            <a:endParaRPr lang="en-US" dirty="0">
              <a:solidFill>
                <a:srgbClr val="6D7777"/>
              </a:solidFill>
            </a:endParaRPr>
          </a:p>
        </p:txBody>
      </p:sp>
      <p:sp>
        <p:nvSpPr>
          <p:cNvPr id="20" name="Title 19">
            <a:extLst>
              <a:ext uri="{FF2B5EF4-FFF2-40B4-BE49-F238E27FC236}">
                <a16:creationId xmlns:a16="http://schemas.microsoft.com/office/drawing/2014/main" id="{93235503-B9B1-4224-A4C0-A74973FC02E9}"/>
              </a:ext>
            </a:extLst>
          </p:cNvPr>
          <p:cNvSpPr>
            <a:spLocks noGrp="1"/>
          </p:cNvSpPr>
          <p:nvPr>
            <p:ph type="title"/>
          </p:nvPr>
        </p:nvSpPr>
        <p:spPr/>
        <p:txBody>
          <a:bodyPr/>
          <a:lstStyle/>
          <a:p>
            <a:r>
              <a:rPr lang="en-US" dirty="0"/>
              <a:t>Security Operations Center (On-premise / Remote)</a:t>
            </a:r>
            <a:endParaRPr lang="en-IN" dirty="0"/>
          </a:p>
        </p:txBody>
      </p:sp>
    </p:spTree>
    <p:extLst>
      <p:ext uri="{BB962C8B-B14F-4D97-AF65-F5344CB8AC3E}">
        <p14:creationId xmlns:p14="http://schemas.microsoft.com/office/powerpoint/2010/main" val="110692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Proposed Backup Solution architecture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410" y="1048221"/>
            <a:ext cx="8497180" cy="1667549"/>
          </a:xfrm>
          <a:prstGeom prst="rect">
            <a:avLst/>
          </a:prstGeom>
        </p:spPr>
      </p:pic>
      <p:sp>
        <p:nvSpPr>
          <p:cNvPr id="4" name="Rectangle 3"/>
          <p:cNvSpPr/>
          <p:nvPr/>
        </p:nvSpPr>
        <p:spPr>
          <a:xfrm>
            <a:off x="1475570" y="987530"/>
            <a:ext cx="2376330" cy="2160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 name="TextBox 4"/>
          <p:cNvSpPr txBox="1"/>
          <p:nvPr/>
        </p:nvSpPr>
        <p:spPr>
          <a:xfrm>
            <a:off x="1549065" y="1029349"/>
            <a:ext cx="1803699" cy="253916"/>
          </a:xfrm>
          <a:prstGeom prst="rect">
            <a:avLst/>
          </a:prstGeom>
          <a:noFill/>
        </p:spPr>
        <p:txBody>
          <a:bodyPr wrap="none" rtlCol="0">
            <a:spAutoFit/>
          </a:bodyPr>
          <a:lstStyle/>
          <a:p>
            <a:r>
              <a:rPr lang="en-IN" sz="1050" b="1" dirty="0">
                <a:latin typeface="+mj-lt"/>
                <a:cs typeface="Calibri" panose="020F0502020204030204" pitchFamily="34" charset="0"/>
              </a:rPr>
              <a:t>Datacentre Infrastructure</a:t>
            </a:r>
          </a:p>
        </p:txBody>
      </p:sp>
      <p:sp>
        <p:nvSpPr>
          <p:cNvPr id="6" name="Rectangle 5"/>
          <p:cNvSpPr/>
          <p:nvPr/>
        </p:nvSpPr>
        <p:spPr>
          <a:xfrm>
            <a:off x="323851" y="2715770"/>
            <a:ext cx="2988964" cy="1938992"/>
          </a:xfrm>
          <a:prstGeom prst="rect">
            <a:avLst/>
          </a:prstGeom>
        </p:spPr>
        <p:txBody>
          <a:bodyPr wrap="square">
            <a:spAutoFit/>
          </a:bodyPr>
          <a:lstStyle/>
          <a:p>
            <a:pPr marL="285750" indent="-285750">
              <a:buFont typeface="Wingdings" panose="05000000000000000000" pitchFamily="2" charset="2"/>
              <a:buChar char="§"/>
            </a:pPr>
            <a:r>
              <a:rPr lang="en-IN" sz="1200" dirty="0">
                <a:solidFill>
                  <a:srgbClr val="333333"/>
                </a:solidFill>
              </a:rPr>
              <a:t>Enterprise-wide control</a:t>
            </a:r>
          </a:p>
          <a:p>
            <a:pPr marL="285750" indent="-285750">
              <a:buFont typeface="Wingdings" panose="05000000000000000000" pitchFamily="2" charset="2"/>
              <a:buChar char="§"/>
            </a:pPr>
            <a:r>
              <a:rPr lang="en-IN" sz="1200" dirty="0">
                <a:solidFill>
                  <a:srgbClr val="333333"/>
                </a:solidFill>
              </a:rPr>
              <a:t>MSP-ready</a:t>
            </a:r>
          </a:p>
          <a:p>
            <a:pPr marL="285750" indent="-285750">
              <a:buFont typeface="Wingdings" panose="05000000000000000000" pitchFamily="2" charset="2"/>
              <a:buChar char="§"/>
            </a:pPr>
            <a:r>
              <a:rPr lang="en-IN" sz="1200" dirty="0">
                <a:solidFill>
                  <a:srgbClr val="333333"/>
                </a:solidFill>
              </a:rPr>
              <a:t>Broad application protection</a:t>
            </a:r>
          </a:p>
          <a:p>
            <a:pPr marL="285750" indent="-285750">
              <a:buFont typeface="Wingdings" panose="05000000000000000000" pitchFamily="2" charset="2"/>
              <a:buChar char="§"/>
            </a:pPr>
            <a:r>
              <a:rPr lang="en-IN" sz="1200" dirty="0">
                <a:solidFill>
                  <a:srgbClr val="333333"/>
                </a:solidFill>
              </a:rPr>
              <a:t>App-aware storage array snapshots</a:t>
            </a:r>
          </a:p>
          <a:p>
            <a:pPr marL="285750" indent="-285750">
              <a:buFont typeface="Wingdings" panose="05000000000000000000" pitchFamily="2" charset="2"/>
              <a:buChar char="§"/>
            </a:pPr>
            <a:r>
              <a:rPr lang="en-IN" sz="1200" dirty="0">
                <a:solidFill>
                  <a:srgbClr val="333333"/>
                </a:solidFill>
              </a:rPr>
              <a:t>Strong security</a:t>
            </a:r>
          </a:p>
          <a:p>
            <a:pPr marL="285750" indent="-285750">
              <a:buFont typeface="Wingdings" panose="05000000000000000000" pitchFamily="2" charset="2"/>
              <a:buChar char="§"/>
            </a:pPr>
            <a:r>
              <a:rPr lang="en-IN" sz="1200" dirty="0">
                <a:solidFill>
                  <a:srgbClr val="333333"/>
                </a:solidFill>
              </a:rPr>
              <a:t>FIPS-certified</a:t>
            </a:r>
          </a:p>
          <a:p>
            <a:pPr marL="285750" indent="-285750">
              <a:buFont typeface="Wingdings" panose="05000000000000000000" pitchFamily="2" charset="2"/>
              <a:buChar char="§"/>
            </a:pPr>
            <a:r>
              <a:rPr lang="en-IN" sz="1200" dirty="0">
                <a:solidFill>
                  <a:srgbClr val="333333"/>
                </a:solidFill>
              </a:rPr>
              <a:t>Physical and virtual support</a:t>
            </a:r>
          </a:p>
          <a:p>
            <a:pPr marL="285750" indent="-285750">
              <a:buFont typeface="Wingdings" panose="05000000000000000000" pitchFamily="2" charset="2"/>
              <a:buChar char="§"/>
            </a:pPr>
            <a:r>
              <a:rPr lang="en-IN" sz="1200" dirty="0">
                <a:solidFill>
                  <a:srgbClr val="333333"/>
                </a:solidFill>
              </a:rPr>
              <a:t>Active Directory (AD) support</a:t>
            </a:r>
          </a:p>
          <a:p>
            <a:pPr marL="285750" indent="-285750">
              <a:buFont typeface="Wingdings" panose="05000000000000000000" pitchFamily="2" charset="2"/>
              <a:buChar char="§"/>
            </a:pPr>
            <a:r>
              <a:rPr lang="en-IN" sz="1200" dirty="0">
                <a:solidFill>
                  <a:srgbClr val="333333"/>
                </a:solidFill>
              </a:rPr>
              <a:t>Powerful </a:t>
            </a:r>
            <a:r>
              <a:rPr lang="en-IN" sz="1200" dirty="0" err="1">
                <a:solidFill>
                  <a:srgbClr val="333333"/>
                </a:solidFill>
              </a:rPr>
              <a:t>catalog</a:t>
            </a:r>
            <a:r>
              <a:rPr lang="en-IN" sz="1200" dirty="0">
                <a:solidFill>
                  <a:srgbClr val="333333"/>
                </a:solidFill>
              </a:rPr>
              <a:t> search</a:t>
            </a:r>
          </a:p>
          <a:p>
            <a:pPr marL="285750" indent="-285750">
              <a:buFont typeface="Wingdings" panose="05000000000000000000" pitchFamily="2" charset="2"/>
              <a:buChar char="§"/>
            </a:pPr>
            <a:r>
              <a:rPr lang="en-IN" sz="1200" dirty="0">
                <a:solidFill>
                  <a:srgbClr val="333333"/>
                </a:solidFill>
              </a:rPr>
              <a:t>Extensive storage options</a:t>
            </a:r>
          </a:p>
        </p:txBody>
      </p:sp>
    </p:spTree>
    <p:extLst>
      <p:ext uri="{BB962C8B-B14F-4D97-AF65-F5344CB8AC3E}">
        <p14:creationId xmlns:p14="http://schemas.microsoft.com/office/powerpoint/2010/main" val="3887469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EF2D3AB5-FD2D-4CAB-B1DA-CD1A3A95F394}"/>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24</a:t>
            </a:fld>
            <a:endParaRPr lang="en-US" dirty="0">
              <a:solidFill>
                <a:srgbClr val="6D7777"/>
              </a:solidFill>
            </a:endParaRPr>
          </a:p>
        </p:txBody>
      </p:sp>
      <p:sp>
        <p:nvSpPr>
          <p:cNvPr id="2" name="Title 1"/>
          <p:cNvSpPr>
            <a:spLocks noGrp="1"/>
          </p:cNvSpPr>
          <p:nvPr>
            <p:ph type="title"/>
          </p:nvPr>
        </p:nvSpPr>
        <p:spPr/>
        <p:txBody>
          <a:bodyPr/>
          <a:lstStyle/>
          <a:p>
            <a:r>
              <a:rPr lang="en-US" dirty="0"/>
              <a:t>State of the Art Toolset for OPERATIONS &amp; </a:t>
            </a:r>
            <a:r>
              <a:rPr lang="en-US" dirty="0" err="1"/>
              <a:t>mANAGEMENT</a:t>
            </a:r>
            <a:endParaRPr lang="en-US" dirty="0"/>
          </a:p>
        </p:txBody>
      </p:sp>
      <p:graphicFrame>
        <p:nvGraphicFramePr>
          <p:cNvPr id="4" name="Content Placeholder 3">
            <a:extLst>
              <a:ext uri="{FF2B5EF4-FFF2-40B4-BE49-F238E27FC236}">
                <a16:creationId xmlns:a16="http://schemas.microsoft.com/office/drawing/2014/main" id="{98DB97D9-B86A-419F-B335-4E96196368BC}"/>
              </a:ext>
            </a:extLst>
          </p:cNvPr>
          <p:cNvGraphicFramePr>
            <a:graphicFrameLocks noGrp="1"/>
          </p:cNvGraphicFramePr>
          <p:nvPr>
            <p:ph idx="4294967295"/>
            <p:extLst>
              <p:ext uri="{D42A27DB-BD31-4B8C-83A1-F6EECF244321}">
                <p14:modId xmlns:p14="http://schemas.microsoft.com/office/powerpoint/2010/main" val="675553162"/>
              </p:ext>
            </p:extLst>
          </p:nvPr>
        </p:nvGraphicFramePr>
        <p:xfrm>
          <a:off x="323850" y="1023938"/>
          <a:ext cx="8568750" cy="3204040"/>
        </p:xfrm>
        <a:graphic>
          <a:graphicData uri="http://schemas.openxmlformats.org/drawingml/2006/table">
            <a:tbl>
              <a:tblPr firstRow="1" firstCol="1" bandRow="1">
                <a:tableStyleId>{1FECB4D8-DB02-4DC6-A0A2-4F2EBAE1DC90}</a:tableStyleId>
              </a:tblPr>
              <a:tblGrid>
                <a:gridCol w="4473525">
                  <a:extLst>
                    <a:ext uri="{9D8B030D-6E8A-4147-A177-3AD203B41FA5}">
                      <a16:colId xmlns:a16="http://schemas.microsoft.com/office/drawing/2014/main" val="20000"/>
                    </a:ext>
                  </a:extLst>
                </a:gridCol>
                <a:gridCol w="4095225">
                  <a:extLst>
                    <a:ext uri="{9D8B030D-6E8A-4147-A177-3AD203B41FA5}">
                      <a16:colId xmlns:a16="http://schemas.microsoft.com/office/drawing/2014/main" val="20001"/>
                    </a:ext>
                  </a:extLst>
                </a:gridCol>
              </a:tblGrid>
              <a:tr h="441732">
                <a:tc>
                  <a:txBody>
                    <a:bodyPr/>
                    <a:lstStyle/>
                    <a:p>
                      <a:pPr algn="ctr">
                        <a:lnSpc>
                          <a:spcPct val="115000"/>
                        </a:lnSpc>
                        <a:spcAft>
                          <a:spcPts val="0"/>
                        </a:spcAft>
                      </a:pPr>
                      <a:r>
                        <a:rPr lang="en-GB" sz="1400" b="1" i="0" dirty="0">
                          <a:solidFill>
                            <a:srgbClr val="595959"/>
                          </a:solidFill>
                          <a:effectLst/>
                          <a:latin typeface="+mn-lt"/>
                          <a:ea typeface="Segoe UI Light" charset="0"/>
                          <a:cs typeface="Segoe UI Light" charset="0"/>
                        </a:rPr>
                        <a:t>FUNCTIONALITY</a:t>
                      </a:r>
                    </a:p>
                  </a:txBody>
                  <a:tcPr marL="45720" marR="45720"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algn="ctr">
                        <a:lnSpc>
                          <a:spcPct val="115000"/>
                        </a:lnSpc>
                        <a:spcAft>
                          <a:spcPts val="0"/>
                        </a:spcAft>
                      </a:pPr>
                      <a:r>
                        <a:rPr lang="en-GB" sz="1400" b="1" i="0" dirty="0">
                          <a:solidFill>
                            <a:srgbClr val="595959"/>
                          </a:solidFill>
                          <a:effectLst/>
                          <a:latin typeface="+mn-lt"/>
                          <a:ea typeface="Segoe UI Light" charset="0"/>
                          <a:cs typeface="Segoe UI Light" charset="0"/>
                        </a:rPr>
                        <a:t>SOLUTION USED</a:t>
                      </a:r>
                    </a:p>
                  </a:txBody>
                  <a:tcPr marL="45720" marR="4572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396858">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Service Desk</a:t>
                      </a:r>
                    </a:p>
                  </a:txBody>
                  <a:tcPr marL="45720" marR="45720">
                    <a:lnL w="12700" cmpd="sng">
                      <a:noFill/>
                    </a:lnL>
                    <a:lnR>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Service Now</a:t>
                      </a:r>
                    </a:p>
                  </a:txBody>
                  <a:tcPr marL="45720" marR="45720">
                    <a:lnL>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71734">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ITSM Processes</a:t>
                      </a:r>
                    </a:p>
                    <a:p>
                      <a:pPr>
                        <a:lnSpc>
                          <a:spcPct val="115000"/>
                        </a:lnSpc>
                        <a:spcAft>
                          <a:spcPts val="0"/>
                        </a:spcAft>
                      </a:pPr>
                      <a:r>
                        <a:rPr lang="en-GB" sz="1200" b="0" i="0" dirty="0">
                          <a:solidFill>
                            <a:srgbClr val="595959"/>
                          </a:solidFill>
                          <a:effectLst/>
                          <a:latin typeface="+mn-lt"/>
                          <a:ea typeface="Segoe UI Light" charset="0"/>
                          <a:cs typeface="Segoe UI Light" charset="0"/>
                        </a:rPr>
                        <a:t> - Incident Management</a:t>
                      </a:r>
                    </a:p>
                    <a:p>
                      <a:pPr>
                        <a:lnSpc>
                          <a:spcPct val="115000"/>
                        </a:lnSpc>
                        <a:spcAft>
                          <a:spcPts val="0"/>
                        </a:spcAft>
                      </a:pPr>
                      <a:r>
                        <a:rPr lang="en-GB" sz="1200" b="0" i="0" dirty="0">
                          <a:solidFill>
                            <a:srgbClr val="595959"/>
                          </a:solidFill>
                          <a:effectLst/>
                          <a:latin typeface="+mn-lt"/>
                          <a:ea typeface="Segoe UI Light" charset="0"/>
                          <a:cs typeface="Segoe UI Light" charset="0"/>
                        </a:rPr>
                        <a:t> - Problem Management</a:t>
                      </a:r>
                    </a:p>
                    <a:p>
                      <a:pPr>
                        <a:lnSpc>
                          <a:spcPct val="115000"/>
                        </a:lnSpc>
                        <a:spcAft>
                          <a:spcPts val="0"/>
                        </a:spcAft>
                      </a:pPr>
                      <a:r>
                        <a:rPr lang="en-GB" sz="1200" b="0" i="0" dirty="0">
                          <a:solidFill>
                            <a:srgbClr val="595959"/>
                          </a:solidFill>
                          <a:effectLst/>
                          <a:latin typeface="+mn-lt"/>
                          <a:ea typeface="Segoe UI Light" charset="0"/>
                          <a:cs typeface="Segoe UI Light" charset="0"/>
                        </a:rPr>
                        <a:t> - Change Management </a:t>
                      </a:r>
                    </a:p>
                    <a:p>
                      <a:pPr>
                        <a:lnSpc>
                          <a:spcPct val="115000"/>
                        </a:lnSpc>
                        <a:spcAft>
                          <a:spcPts val="0"/>
                        </a:spcAft>
                      </a:pPr>
                      <a:r>
                        <a:rPr lang="en-GB" sz="1200" b="0" i="0" dirty="0">
                          <a:solidFill>
                            <a:srgbClr val="595959"/>
                          </a:solidFill>
                          <a:effectLst/>
                          <a:latin typeface="+mn-lt"/>
                          <a:ea typeface="Segoe UI Light" charset="0"/>
                          <a:cs typeface="Segoe UI Light" charset="0"/>
                        </a:rPr>
                        <a:t> - Knowledge Management</a:t>
                      </a:r>
                    </a:p>
                  </a:txBody>
                  <a:tcPr marL="45720" marR="45720">
                    <a:lnL w="12700" cmpd="sng">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Service Now</a:t>
                      </a:r>
                    </a:p>
                  </a:txBody>
                  <a:tcPr marL="45720" marR="45720">
                    <a:lnL>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858">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Network Fault and Performance Monitoring </a:t>
                      </a:r>
                    </a:p>
                  </a:txBody>
                  <a:tcPr marL="45720" marR="45720">
                    <a:lnL w="12700" cmpd="sng">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CA Spectrum, CA PM</a:t>
                      </a:r>
                    </a:p>
                  </a:txBody>
                  <a:tcPr marL="45720" marR="45720">
                    <a:lnL>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858">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DC IT Monitoring</a:t>
                      </a:r>
                    </a:p>
                  </a:txBody>
                  <a:tcPr marL="45720" marR="45720">
                    <a:lnL w="12700" cmpd="sng">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Aft>
                          <a:spcPts val="0"/>
                        </a:spcAft>
                      </a:pPr>
                      <a:r>
                        <a:rPr lang="en-GB" sz="1200" b="0" i="0" dirty="0">
                          <a:solidFill>
                            <a:srgbClr val="595959"/>
                          </a:solidFill>
                          <a:effectLst/>
                          <a:latin typeface="+mn-lt"/>
                          <a:ea typeface="Segoe UI Light" charset="0"/>
                          <a:cs typeface="Segoe UI Light" charset="0"/>
                        </a:rPr>
                        <a:t>CA UIM</a:t>
                      </a:r>
                    </a:p>
                  </a:txBody>
                  <a:tcPr marL="45720" marR="45720">
                    <a:lnL>
                      <a:noFill/>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375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a:xfrm>
            <a:off x="366030" y="3342258"/>
            <a:ext cx="6006219" cy="784825"/>
          </a:xfrm>
        </p:spPr>
        <p:txBody>
          <a:bodyPr wrap="square">
            <a:spAutoFit/>
          </a:bodyPr>
          <a:lstStyle/>
          <a:p>
            <a:pPr>
              <a:lnSpc>
                <a:spcPct val="100000"/>
              </a:lnSpc>
              <a:spcAft>
                <a:spcPts val="600"/>
              </a:spcAft>
            </a:pPr>
            <a:r>
              <a:rPr lang="en-US" dirty="0"/>
              <a:t>IMPLEMENTATION, PROJECT EXECUTION, OPERATIONS &amp; MANAGEMENT </a:t>
            </a:r>
          </a:p>
        </p:txBody>
      </p:sp>
    </p:spTree>
    <p:extLst>
      <p:ext uri="{BB962C8B-B14F-4D97-AF65-F5344CB8AC3E}">
        <p14:creationId xmlns:p14="http://schemas.microsoft.com/office/powerpoint/2010/main" val="160643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
            <a:extLst>
              <a:ext uri="{FF2B5EF4-FFF2-40B4-BE49-F238E27FC236}">
                <a16:creationId xmlns:a16="http://schemas.microsoft.com/office/drawing/2014/main" id="{ADE00F00-89CA-46B3-A19F-336B2648E8A6}"/>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26</a:t>
            </a:fld>
            <a:endParaRPr lang="en-US" dirty="0">
              <a:solidFill>
                <a:srgbClr val="6D7777"/>
              </a:solidFill>
            </a:endParaRPr>
          </a:p>
        </p:txBody>
      </p:sp>
      <p:sp>
        <p:nvSpPr>
          <p:cNvPr id="2" name="Title 1"/>
          <p:cNvSpPr>
            <a:spLocks noGrp="1"/>
          </p:cNvSpPr>
          <p:nvPr>
            <p:ph type="title"/>
          </p:nvPr>
        </p:nvSpPr>
        <p:spPr/>
        <p:txBody>
          <a:bodyPr>
            <a:normAutofit/>
          </a:bodyPr>
          <a:lstStyle/>
          <a:p>
            <a:r>
              <a:rPr lang="en-US" dirty="0"/>
              <a:t>Project Phases</a:t>
            </a:r>
            <a:endParaRPr lang="en-IN" dirty="0"/>
          </a:p>
        </p:txBody>
      </p:sp>
      <p:sp>
        <p:nvSpPr>
          <p:cNvPr id="15" name="Freeform: Shape 14">
            <a:extLst>
              <a:ext uri="{FF2B5EF4-FFF2-40B4-BE49-F238E27FC236}">
                <a16:creationId xmlns:a16="http://schemas.microsoft.com/office/drawing/2014/main" id="{76F64A21-8411-45C2-8E12-87A13E58D125}"/>
              </a:ext>
            </a:extLst>
          </p:cNvPr>
          <p:cNvSpPr/>
          <p:nvPr/>
        </p:nvSpPr>
        <p:spPr>
          <a:xfrm>
            <a:off x="327832" y="1022757"/>
            <a:ext cx="1526678" cy="268053"/>
          </a:xfrm>
          <a:custGeom>
            <a:avLst/>
            <a:gdLst>
              <a:gd name="connsiteX0" fmla="*/ 0 w 1526678"/>
              <a:gd name="connsiteY0" fmla="*/ 0 h 431702"/>
              <a:gd name="connsiteX1" fmla="*/ 1526678 w 1526678"/>
              <a:gd name="connsiteY1" fmla="*/ 0 h 431702"/>
              <a:gd name="connsiteX2" fmla="*/ 1526678 w 1526678"/>
              <a:gd name="connsiteY2" fmla="*/ 431702 h 431702"/>
              <a:gd name="connsiteX3" fmla="*/ 0 w 1526678"/>
              <a:gd name="connsiteY3" fmla="*/ 431702 h 431702"/>
              <a:gd name="connsiteX4" fmla="*/ 0 w 1526678"/>
              <a:gd name="connsiteY4" fmla="*/ 0 h 43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431702">
                <a:moveTo>
                  <a:pt x="0" y="0"/>
                </a:moveTo>
                <a:lnTo>
                  <a:pt x="1526678" y="0"/>
                </a:lnTo>
                <a:lnTo>
                  <a:pt x="1526678" y="431702"/>
                </a:lnTo>
                <a:lnTo>
                  <a:pt x="0" y="431702"/>
                </a:lnTo>
                <a:lnTo>
                  <a:pt x="0" y="0"/>
                </a:lnTo>
                <a:close/>
              </a:path>
            </a:pathLst>
          </a:custGeom>
          <a:solidFill>
            <a:schemeClr val="accent1">
              <a:lumMod val="60000"/>
              <a:lumOff val="40000"/>
            </a:schemeClr>
          </a:solidFill>
          <a:ln>
            <a:noFill/>
          </a:ln>
          <a:effectLst/>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6000" tIns="73152" rIns="36000" bIns="73152" numCol="1" spcCol="1270" anchor="ctr" anchorCtr="0">
            <a:noAutofit/>
          </a:bodyPr>
          <a:lstStyle/>
          <a:p>
            <a:pPr marL="0" lvl="0" indent="0" algn="ctr" defTabSz="800100">
              <a:lnSpc>
                <a:spcPct val="90000"/>
              </a:lnSpc>
              <a:spcBef>
                <a:spcPct val="0"/>
              </a:spcBef>
              <a:spcAft>
                <a:spcPct val="35000"/>
              </a:spcAft>
              <a:buNone/>
            </a:pPr>
            <a:r>
              <a:rPr lang="en-US" sz="1000" b="1" i="0" kern="1200" dirty="0">
                <a:ea typeface="Segoe UI Light" charset="0"/>
                <a:cs typeface="Segoe UI Light" charset="0"/>
              </a:rPr>
              <a:t>INITIATION</a:t>
            </a:r>
          </a:p>
        </p:txBody>
      </p:sp>
      <p:sp>
        <p:nvSpPr>
          <p:cNvPr id="16" name="Freeform: Shape 15">
            <a:extLst>
              <a:ext uri="{FF2B5EF4-FFF2-40B4-BE49-F238E27FC236}">
                <a16:creationId xmlns:a16="http://schemas.microsoft.com/office/drawing/2014/main" id="{4C2F038D-06BF-477C-8B54-6EEC12EBC438}"/>
              </a:ext>
            </a:extLst>
          </p:cNvPr>
          <p:cNvSpPr/>
          <p:nvPr/>
        </p:nvSpPr>
        <p:spPr>
          <a:xfrm>
            <a:off x="327832" y="1290811"/>
            <a:ext cx="1526678" cy="3405014"/>
          </a:xfrm>
          <a:custGeom>
            <a:avLst/>
            <a:gdLst>
              <a:gd name="connsiteX0" fmla="*/ 0 w 1526678"/>
              <a:gd name="connsiteY0" fmla="*/ 0 h 3214159"/>
              <a:gd name="connsiteX1" fmla="*/ 1526678 w 1526678"/>
              <a:gd name="connsiteY1" fmla="*/ 0 h 3214159"/>
              <a:gd name="connsiteX2" fmla="*/ 1526678 w 1526678"/>
              <a:gd name="connsiteY2" fmla="*/ 3214159 h 3214159"/>
              <a:gd name="connsiteX3" fmla="*/ 0 w 1526678"/>
              <a:gd name="connsiteY3" fmla="*/ 3214159 h 3214159"/>
              <a:gd name="connsiteX4" fmla="*/ 0 w 1526678"/>
              <a:gd name="connsiteY4" fmla="*/ 0 h 32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3214159">
                <a:moveTo>
                  <a:pt x="0" y="0"/>
                </a:moveTo>
                <a:lnTo>
                  <a:pt x="1526678" y="0"/>
                </a:lnTo>
                <a:lnTo>
                  <a:pt x="1526678" y="3214159"/>
                </a:lnTo>
                <a:lnTo>
                  <a:pt x="0" y="3214159"/>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37338" rIns="49784" bIns="56007" numCol="1" spcCol="1270" anchor="t" anchorCtr="0">
            <a:noAutofit/>
          </a:bodyPr>
          <a:lstStyle/>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Acceptance of PO</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Contract sign-off with Infibeam</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Project &amp; implementation Team formation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High level Cloud Platform design, including</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Core Infrastructure (Service Provider Layer, Service Layer, Service Access layer)</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Cloud Application Platform</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On Premise Service</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Rack &amp; Cabling design</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BOM Validation</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ITSM &amp; Monitoring</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Release PO to vendors on solution components</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Define Acceptance testing strategy</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Define high level risk and risk mitigation policies</a:t>
            </a:r>
          </a:p>
        </p:txBody>
      </p:sp>
      <p:sp>
        <p:nvSpPr>
          <p:cNvPr id="17" name="Freeform: Shape 16">
            <a:extLst>
              <a:ext uri="{FF2B5EF4-FFF2-40B4-BE49-F238E27FC236}">
                <a16:creationId xmlns:a16="http://schemas.microsoft.com/office/drawing/2014/main" id="{C34BA781-6900-41EB-A567-61DE6AB23FD0}"/>
              </a:ext>
            </a:extLst>
          </p:cNvPr>
          <p:cNvSpPr/>
          <p:nvPr/>
        </p:nvSpPr>
        <p:spPr>
          <a:xfrm>
            <a:off x="2068246" y="1022757"/>
            <a:ext cx="1526678" cy="268053"/>
          </a:xfrm>
          <a:custGeom>
            <a:avLst/>
            <a:gdLst>
              <a:gd name="connsiteX0" fmla="*/ 0 w 1526678"/>
              <a:gd name="connsiteY0" fmla="*/ 0 h 431702"/>
              <a:gd name="connsiteX1" fmla="*/ 1526678 w 1526678"/>
              <a:gd name="connsiteY1" fmla="*/ 0 h 431702"/>
              <a:gd name="connsiteX2" fmla="*/ 1526678 w 1526678"/>
              <a:gd name="connsiteY2" fmla="*/ 431702 h 431702"/>
              <a:gd name="connsiteX3" fmla="*/ 0 w 1526678"/>
              <a:gd name="connsiteY3" fmla="*/ 431702 h 431702"/>
              <a:gd name="connsiteX4" fmla="*/ 0 w 1526678"/>
              <a:gd name="connsiteY4" fmla="*/ 0 h 43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431702">
                <a:moveTo>
                  <a:pt x="0" y="0"/>
                </a:moveTo>
                <a:lnTo>
                  <a:pt x="1526678" y="0"/>
                </a:lnTo>
                <a:lnTo>
                  <a:pt x="1526678" y="431702"/>
                </a:lnTo>
                <a:lnTo>
                  <a:pt x="0" y="431702"/>
                </a:lnTo>
                <a:lnTo>
                  <a:pt x="0" y="0"/>
                </a:lnTo>
                <a:close/>
              </a:path>
            </a:pathLst>
          </a:custGeom>
          <a:solidFill>
            <a:schemeClr val="accent2">
              <a:lumMod val="60000"/>
              <a:lumOff val="40000"/>
            </a:schemeClr>
          </a:solidFill>
          <a:ln>
            <a:noFill/>
          </a:ln>
          <a:effectLst/>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6000" tIns="73152" rIns="36000" bIns="73152" numCol="1" spcCol="1270" anchor="ctr" anchorCtr="0">
            <a:noAutofit/>
          </a:bodyPr>
          <a:lstStyle/>
          <a:p>
            <a:pPr marL="0" lvl="0" indent="0" algn="ctr" defTabSz="800100">
              <a:lnSpc>
                <a:spcPct val="90000"/>
              </a:lnSpc>
              <a:spcBef>
                <a:spcPct val="0"/>
              </a:spcBef>
              <a:spcAft>
                <a:spcPct val="35000"/>
              </a:spcAft>
              <a:buNone/>
            </a:pPr>
            <a:r>
              <a:rPr lang="en-US" sz="1000" b="1" i="0" kern="1200" dirty="0">
                <a:ea typeface="Segoe UI Light" charset="0"/>
                <a:cs typeface="Segoe UI Light" charset="0"/>
              </a:rPr>
              <a:t>PLANNING</a:t>
            </a:r>
          </a:p>
        </p:txBody>
      </p:sp>
      <p:sp>
        <p:nvSpPr>
          <p:cNvPr id="18" name="Freeform: Shape 17">
            <a:extLst>
              <a:ext uri="{FF2B5EF4-FFF2-40B4-BE49-F238E27FC236}">
                <a16:creationId xmlns:a16="http://schemas.microsoft.com/office/drawing/2014/main" id="{106A24DA-69C8-4177-BB70-40226A8A936C}"/>
              </a:ext>
            </a:extLst>
          </p:cNvPr>
          <p:cNvSpPr/>
          <p:nvPr/>
        </p:nvSpPr>
        <p:spPr>
          <a:xfrm>
            <a:off x="2068246" y="1290811"/>
            <a:ext cx="1526678" cy="3405014"/>
          </a:xfrm>
          <a:custGeom>
            <a:avLst/>
            <a:gdLst>
              <a:gd name="connsiteX0" fmla="*/ 0 w 1526678"/>
              <a:gd name="connsiteY0" fmla="*/ 0 h 3214159"/>
              <a:gd name="connsiteX1" fmla="*/ 1526678 w 1526678"/>
              <a:gd name="connsiteY1" fmla="*/ 0 h 3214159"/>
              <a:gd name="connsiteX2" fmla="*/ 1526678 w 1526678"/>
              <a:gd name="connsiteY2" fmla="*/ 3214159 h 3214159"/>
              <a:gd name="connsiteX3" fmla="*/ 0 w 1526678"/>
              <a:gd name="connsiteY3" fmla="*/ 3214159 h 3214159"/>
              <a:gd name="connsiteX4" fmla="*/ 0 w 1526678"/>
              <a:gd name="connsiteY4" fmla="*/ 0 h 32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3214159">
                <a:moveTo>
                  <a:pt x="0" y="0"/>
                </a:moveTo>
                <a:lnTo>
                  <a:pt x="1526678" y="0"/>
                </a:lnTo>
                <a:lnTo>
                  <a:pt x="1526678" y="3214159"/>
                </a:lnTo>
                <a:lnTo>
                  <a:pt x="0" y="3214159"/>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37338" rIns="49784" bIns="56007" numCol="1" spcCol="1270" anchor="t" anchorCtr="0">
            <a:noAutofit/>
          </a:bodyPr>
          <a:lstStyle/>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Resource allocation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Project Kick-Off meeting</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Creation of base deployment design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Low level Cloud Platform design</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Compute</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Network</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HCI</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Storage, Backup</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Security</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CMDB</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Software Asset</a:t>
            </a:r>
          </a:p>
          <a:p>
            <a:pPr marL="228600" lvl="2"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ITSM &amp; Monitoring</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Process and Workflow design definition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Validation of Used Cases for Cloud platform</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Acceptance Test Plan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Development of Risk Management Plan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Development of project quality management plan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Development of communication Plan for project stake holders </a:t>
            </a:r>
          </a:p>
        </p:txBody>
      </p:sp>
      <p:sp>
        <p:nvSpPr>
          <p:cNvPr id="19" name="Freeform: Shape 18">
            <a:extLst>
              <a:ext uri="{FF2B5EF4-FFF2-40B4-BE49-F238E27FC236}">
                <a16:creationId xmlns:a16="http://schemas.microsoft.com/office/drawing/2014/main" id="{17599C8B-C7DE-4660-9F3E-6BEF428AB95A}"/>
              </a:ext>
            </a:extLst>
          </p:cNvPr>
          <p:cNvSpPr/>
          <p:nvPr/>
        </p:nvSpPr>
        <p:spPr>
          <a:xfrm>
            <a:off x="3808660" y="1022757"/>
            <a:ext cx="1526678" cy="268053"/>
          </a:xfrm>
          <a:custGeom>
            <a:avLst/>
            <a:gdLst>
              <a:gd name="connsiteX0" fmla="*/ 0 w 1526678"/>
              <a:gd name="connsiteY0" fmla="*/ 0 h 431702"/>
              <a:gd name="connsiteX1" fmla="*/ 1526678 w 1526678"/>
              <a:gd name="connsiteY1" fmla="*/ 0 h 431702"/>
              <a:gd name="connsiteX2" fmla="*/ 1526678 w 1526678"/>
              <a:gd name="connsiteY2" fmla="*/ 431702 h 431702"/>
              <a:gd name="connsiteX3" fmla="*/ 0 w 1526678"/>
              <a:gd name="connsiteY3" fmla="*/ 431702 h 431702"/>
              <a:gd name="connsiteX4" fmla="*/ 0 w 1526678"/>
              <a:gd name="connsiteY4" fmla="*/ 0 h 43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431702">
                <a:moveTo>
                  <a:pt x="0" y="0"/>
                </a:moveTo>
                <a:lnTo>
                  <a:pt x="1526678" y="0"/>
                </a:lnTo>
                <a:lnTo>
                  <a:pt x="1526678" y="431702"/>
                </a:lnTo>
                <a:lnTo>
                  <a:pt x="0" y="431702"/>
                </a:lnTo>
                <a:lnTo>
                  <a:pt x="0" y="0"/>
                </a:lnTo>
                <a:close/>
              </a:path>
            </a:pathLst>
          </a:custGeom>
          <a:solidFill>
            <a:schemeClr val="accent4">
              <a:lumMod val="60000"/>
              <a:lumOff val="40000"/>
            </a:schemeClr>
          </a:solidFill>
          <a:ln>
            <a:noFill/>
          </a:ln>
          <a:effectLst/>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6000" tIns="73152" rIns="36000" bIns="73152" numCol="1" spcCol="1270" anchor="ctr" anchorCtr="0">
            <a:noAutofit/>
          </a:bodyPr>
          <a:lstStyle/>
          <a:p>
            <a:pPr marL="0" lvl="0" indent="0" algn="ctr" defTabSz="800100">
              <a:lnSpc>
                <a:spcPct val="90000"/>
              </a:lnSpc>
              <a:spcBef>
                <a:spcPct val="0"/>
              </a:spcBef>
              <a:spcAft>
                <a:spcPct val="35000"/>
              </a:spcAft>
              <a:buNone/>
            </a:pPr>
            <a:r>
              <a:rPr lang="en-US" sz="1000" b="1" i="0" kern="1200" dirty="0">
                <a:ea typeface="Segoe UI Light" charset="0"/>
                <a:cs typeface="Segoe UI Light" charset="0"/>
              </a:rPr>
              <a:t>EXECUTION</a:t>
            </a:r>
          </a:p>
        </p:txBody>
      </p:sp>
      <p:sp>
        <p:nvSpPr>
          <p:cNvPr id="20" name="Freeform: Shape 19">
            <a:extLst>
              <a:ext uri="{FF2B5EF4-FFF2-40B4-BE49-F238E27FC236}">
                <a16:creationId xmlns:a16="http://schemas.microsoft.com/office/drawing/2014/main" id="{C580BFB1-D8D7-4A0A-B0BD-DB128B69827E}"/>
              </a:ext>
            </a:extLst>
          </p:cNvPr>
          <p:cNvSpPr/>
          <p:nvPr/>
        </p:nvSpPr>
        <p:spPr>
          <a:xfrm>
            <a:off x="3808660" y="1290811"/>
            <a:ext cx="1526678" cy="3405014"/>
          </a:xfrm>
          <a:custGeom>
            <a:avLst/>
            <a:gdLst>
              <a:gd name="connsiteX0" fmla="*/ 0 w 1526678"/>
              <a:gd name="connsiteY0" fmla="*/ 0 h 3214159"/>
              <a:gd name="connsiteX1" fmla="*/ 1526678 w 1526678"/>
              <a:gd name="connsiteY1" fmla="*/ 0 h 3214159"/>
              <a:gd name="connsiteX2" fmla="*/ 1526678 w 1526678"/>
              <a:gd name="connsiteY2" fmla="*/ 3214159 h 3214159"/>
              <a:gd name="connsiteX3" fmla="*/ 0 w 1526678"/>
              <a:gd name="connsiteY3" fmla="*/ 3214159 h 3214159"/>
              <a:gd name="connsiteX4" fmla="*/ 0 w 1526678"/>
              <a:gd name="connsiteY4" fmla="*/ 0 h 32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3214159">
                <a:moveTo>
                  <a:pt x="0" y="0"/>
                </a:moveTo>
                <a:lnTo>
                  <a:pt x="1526678" y="0"/>
                </a:lnTo>
                <a:lnTo>
                  <a:pt x="1526678" y="3214159"/>
                </a:lnTo>
                <a:lnTo>
                  <a:pt x="0" y="3214159"/>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37338" rIns="36000" bIns="56007" numCol="1" spcCol="1270" anchor="t" anchorCtr="0">
            <a:noAutofit/>
          </a:bodyPr>
          <a:lstStyle/>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Facility readiness</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Rack power, cooling provisioning</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Inter &amp; Intra Rack Cabling (OFC) </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Delivery of equipment’s and accessories</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Cloud Infra/platform setup</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Set-up of Provider Layer</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Rack Mounting, Power-on test</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all hardware stack</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Orchestration Layer</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Service Layer</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Access Layer</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EMS</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Back-up</a:t>
            </a:r>
          </a:p>
          <a:p>
            <a:pPr marL="228600" lvl="2"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I&amp;C of Patch Management &amp; AV</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Testing of Cloud Platform &amp; services</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1 Application deployment for Cloud service testing</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Acceptance testing (pre-FAT)</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Training</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Final Acceptance testing (FAT)</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Operation readiness</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Proactive monitoring services &amp; helpdesk readiness validation</a:t>
            </a:r>
          </a:p>
          <a:p>
            <a:pPr marL="171450" lvl="1" indent="-171450" algn="l" defTabSz="311150">
              <a:lnSpc>
                <a:spcPct val="90000"/>
              </a:lnSpc>
              <a:spcBef>
                <a:spcPct val="0"/>
              </a:spcBef>
              <a:buFont typeface="Wingdings" panose="05000000000000000000" pitchFamily="2" charset="2"/>
              <a:buChar char="§"/>
            </a:pPr>
            <a:r>
              <a:rPr lang="en-US" sz="750" i="0" kern="1200" dirty="0">
                <a:solidFill>
                  <a:srgbClr val="595959"/>
                </a:solidFill>
                <a:ea typeface="Segoe UI Light" charset="0"/>
                <a:cs typeface="Segoe UI Light" charset="0"/>
              </a:rPr>
              <a:t>O&amp;M team deployment</a:t>
            </a:r>
          </a:p>
        </p:txBody>
      </p:sp>
      <p:sp>
        <p:nvSpPr>
          <p:cNvPr id="21" name="Freeform: Shape 20">
            <a:extLst>
              <a:ext uri="{FF2B5EF4-FFF2-40B4-BE49-F238E27FC236}">
                <a16:creationId xmlns:a16="http://schemas.microsoft.com/office/drawing/2014/main" id="{B77CC69C-12ED-4036-A4F8-2CBDC548B5B9}"/>
              </a:ext>
            </a:extLst>
          </p:cNvPr>
          <p:cNvSpPr/>
          <p:nvPr/>
        </p:nvSpPr>
        <p:spPr>
          <a:xfrm>
            <a:off x="5549074" y="1022757"/>
            <a:ext cx="1526678" cy="268053"/>
          </a:xfrm>
          <a:custGeom>
            <a:avLst/>
            <a:gdLst>
              <a:gd name="connsiteX0" fmla="*/ 0 w 1526678"/>
              <a:gd name="connsiteY0" fmla="*/ 0 h 431702"/>
              <a:gd name="connsiteX1" fmla="*/ 1526678 w 1526678"/>
              <a:gd name="connsiteY1" fmla="*/ 0 h 431702"/>
              <a:gd name="connsiteX2" fmla="*/ 1526678 w 1526678"/>
              <a:gd name="connsiteY2" fmla="*/ 431702 h 431702"/>
              <a:gd name="connsiteX3" fmla="*/ 0 w 1526678"/>
              <a:gd name="connsiteY3" fmla="*/ 431702 h 431702"/>
              <a:gd name="connsiteX4" fmla="*/ 0 w 1526678"/>
              <a:gd name="connsiteY4" fmla="*/ 0 h 43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431702">
                <a:moveTo>
                  <a:pt x="0" y="0"/>
                </a:moveTo>
                <a:lnTo>
                  <a:pt x="1526678" y="0"/>
                </a:lnTo>
                <a:lnTo>
                  <a:pt x="1526678" y="431702"/>
                </a:lnTo>
                <a:lnTo>
                  <a:pt x="0" y="431702"/>
                </a:lnTo>
                <a:lnTo>
                  <a:pt x="0" y="0"/>
                </a:lnTo>
                <a:close/>
              </a:path>
            </a:pathLst>
          </a:custGeom>
          <a:solidFill>
            <a:schemeClr val="accent5">
              <a:lumMod val="60000"/>
              <a:lumOff val="40000"/>
            </a:schemeClr>
          </a:solidFill>
          <a:ln>
            <a:noFill/>
          </a:ln>
          <a:effectLst/>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6000" tIns="73152" rIns="36000" bIns="73152" numCol="1" spcCol="1270" anchor="ctr" anchorCtr="0">
            <a:noAutofit/>
          </a:bodyPr>
          <a:lstStyle/>
          <a:p>
            <a:pPr marL="0" lvl="0" indent="0" algn="ctr" defTabSz="800100">
              <a:lnSpc>
                <a:spcPct val="90000"/>
              </a:lnSpc>
              <a:spcBef>
                <a:spcPct val="0"/>
              </a:spcBef>
              <a:spcAft>
                <a:spcPct val="35000"/>
              </a:spcAft>
              <a:buNone/>
            </a:pPr>
            <a:r>
              <a:rPr lang="en-US" sz="1000" b="1" i="0" kern="1200" dirty="0">
                <a:ea typeface="Segoe UI Light" charset="0"/>
                <a:cs typeface="Segoe UI Light" charset="0"/>
              </a:rPr>
              <a:t>CONTROL</a:t>
            </a:r>
          </a:p>
        </p:txBody>
      </p:sp>
      <p:sp>
        <p:nvSpPr>
          <p:cNvPr id="22" name="Freeform: Shape 21">
            <a:extLst>
              <a:ext uri="{FF2B5EF4-FFF2-40B4-BE49-F238E27FC236}">
                <a16:creationId xmlns:a16="http://schemas.microsoft.com/office/drawing/2014/main" id="{C2E5F0D7-4B8E-406F-B31C-F54264033918}"/>
              </a:ext>
            </a:extLst>
          </p:cNvPr>
          <p:cNvSpPr/>
          <p:nvPr/>
        </p:nvSpPr>
        <p:spPr>
          <a:xfrm>
            <a:off x="5549074" y="1290811"/>
            <a:ext cx="1526678" cy="3405014"/>
          </a:xfrm>
          <a:custGeom>
            <a:avLst/>
            <a:gdLst>
              <a:gd name="connsiteX0" fmla="*/ 0 w 1526678"/>
              <a:gd name="connsiteY0" fmla="*/ 0 h 3214159"/>
              <a:gd name="connsiteX1" fmla="*/ 1526678 w 1526678"/>
              <a:gd name="connsiteY1" fmla="*/ 0 h 3214159"/>
              <a:gd name="connsiteX2" fmla="*/ 1526678 w 1526678"/>
              <a:gd name="connsiteY2" fmla="*/ 3214159 h 3214159"/>
              <a:gd name="connsiteX3" fmla="*/ 0 w 1526678"/>
              <a:gd name="connsiteY3" fmla="*/ 3214159 h 3214159"/>
              <a:gd name="connsiteX4" fmla="*/ 0 w 1526678"/>
              <a:gd name="connsiteY4" fmla="*/ 0 h 32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3214159">
                <a:moveTo>
                  <a:pt x="0" y="0"/>
                </a:moveTo>
                <a:lnTo>
                  <a:pt x="1526678" y="0"/>
                </a:lnTo>
                <a:lnTo>
                  <a:pt x="1526678" y="3214159"/>
                </a:lnTo>
                <a:lnTo>
                  <a:pt x="0" y="3214159"/>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37338" rIns="49784" bIns="56007" numCol="1" spcCol="1270" anchor="t" anchorCtr="0">
            <a:noAutofit/>
          </a:bodyPr>
          <a:lstStyle/>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Review of actual achievement vs. planned</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Measure Performance of the team.</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Take corrective actions based on gaps identified.</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Evaluate Effectiveness of Corrective Action.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Respond to Risk Event Triggers.</a:t>
            </a:r>
          </a:p>
        </p:txBody>
      </p:sp>
      <p:sp>
        <p:nvSpPr>
          <p:cNvPr id="23" name="Freeform: Shape 22">
            <a:extLst>
              <a:ext uri="{FF2B5EF4-FFF2-40B4-BE49-F238E27FC236}">
                <a16:creationId xmlns:a16="http://schemas.microsoft.com/office/drawing/2014/main" id="{3FE9EB25-DF71-463D-8173-4B8B47EAF104}"/>
              </a:ext>
            </a:extLst>
          </p:cNvPr>
          <p:cNvSpPr/>
          <p:nvPr/>
        </p:nvSpPr>
        <p:spPr>
          <a:xfrm>
            <a:off x="7289488" y="1022757"/>
            <a:ext cx="1526678" cy="268053"/>
          </a:xfrm>
          <a:custGeom>
            <a:avLst/>
            <a:gdLst>
              <a:gd name="connsiteX0" fmla="*/ 0 w 1526678"/>
              <a:gd name="connsiteY0" fmla="*/ 0 h 431702"/>
              <a:gd name="connsiteX1" fmla="*/ 1526678 w 1526678"/>
              <a:gd name="connsiteY1" fmla="*/ 0 h 431702"/>
              <a:gd name="connsiteX2" fmla="*/ 1526678 w 1526678"/>
              <a:gd name="connsiteY2" fmla="*/ 431702 h 431702"/>
              <a:gd name="connsiteX3" fmla="*/ 0 w 1526678"/>
              <a:gd name="connsiteY3" fmla="*/ 431702 h 431702"/>
              <a:gd name="connsiteX4" fmla="*/ 0 w 1526678"/>
              <a:gd name="connsiteY4" fmla="*/ 0 h 43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431702">
                <a:moveTo>
                  <a:pt x="0" y="0"/>
                </a:moveTo>
                <a:lnTo>
                  <a:pt x="1526678" y="0"/>
                </a:lnTo>
                <a:lnTo>
                  <a:pt x="1526678" y="431702"/>
                </a:lnTo>
                <a:lnTo>
                  <a:pt x="0" y="431702"/>
                </a:lnTo>
                <a:lnTo>
                  <a:pt x="0" y="0"/>
                </a:lnTo>
                <a:close/>
              </a:path>
            </a:pathLst>
          </a:custGeom>
          <a:solidFill>
            <a:schemeClr val="accent6">
              <a:lumMod val="60000"/>
              <a:lumOff val="40000"/>
            </a:schemeClr>
          </a:solidFill>
          <a:ln>
            <a:noFill/>
          </a:ln>
          <a:effectLst/>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6000" tIns="73152" rIns="36000" bIns="73152" numCol="1" spcCol="1270" anchor="ctr" anchorCtr="0">
            <a:noAutofit/>
          </a:bodyPr>
          <a:lstStyle/>
          <a:p>
            <a:pPr marL="0" lvl="0" indent="0" algn="ctr" defTabSz="800100">
              <a:lnSpc>
                <a:spcPct val="90000"/>
              </a:lnSpc>
              <a:spcBef>
                <a:spcPct val="0"/>
              </a:spcBef>
              <a:spcAft>
                <a:spcPct val="35000"/>
              </a:spcAft>
              <a:buNone/>
            </a:pPr>
            <a:r>
              <a:rPr lang="en-US" sz="1000" b="1" i="0" kern="1200" dirty="0">
                <a:ea typeface="Segoe UI Light" charset="0"/>
                <a:cs typeface="Segoe UI Light" charset="0"/>
              </a:rPr>
              <a:t>CLOSURE/HANDOVER</a:t>
            </a:r>
          </a:p>
        </p:txBody>
      </p:sp>
      <p:sp>
        <p:nvSpPr>
          <p:cNvPr id="24" name="Freeform: Shape 23">
            <a:extLst>
              <a:ext uri="{FF2B5EF4-FFF2-40B4-BE49-F238E27FC236}">
                <a16:creationId xmlns:a16="http://schemas.microsoft.com/office/drawing/2014/main" id="{AA606F99-9780-49F1-9331-68F9928F57C5}"/>
              </a:ext>
            </a:extLst>
          </p:cNvPr>
          <p:cNvSpPr/>
          <p:nvPr/>
        </p:nvSpPr>
        <p:spPr>
          <a:xfrm>
            <a:off x="7289488" y="1290811"/>
            <a:ext cx="1526678" cy="3405014"/>
          </a:xfrm>
          <a:custGeom>
            <a:avLst/>
            <a:gdLst>
              <a:gd name="connsiteX0" fmla="*/ 0 w 1526678"/>
              <a:gd name="connsiteY0" fmla="*/ 0 h 3214159"/>
              <a:gd name="connsiteX1" fmla="*/ 1526678 w 1526678"/>
              <a:gd name="connsiteY1" fmla="*/ 0 h 3214159"/>
              <a:gd name="connsiteX2" fmla="*/ 1526678 w 1526678"/>
              <a:gd name="connsiteY2" fmla="*/ 3214159 h 3214159"/>
              <a:gd name="connsiteX3" fmla="*/ 0 w 1526678"/>
              <a:gd name="connsiteY3" fmla="*/ 3214159 h 3214159"/>
              <a:gd name="connsiteX4" fmla="*/ 0 w 1526678"/>
              <a:gd name="connsiteY4" fmla="*/ 0 h 32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678" h="3214159">
                <a:moveTo>
                  <a:pt x="0" y="0"/>
                </a:moveTo>
                <a:lnTo>
                  <a:pt x="1526678" y="0"/>
                </a:lnTo>
                <a:lnTo>
                  <a:pt x="1526678" y="3214159"/>
                </a:lnTo>
                <a:lnTo>
                  <a:pt x="0" y="3214159"/>
                </a:lnTo>
                <a:lnTo>
                  <a:pt x="0" y="0"/>
                </a:lnTo>
                <a:close/>
              </a:path>
            </a:pathLst>
          </a:custGeom>
          <a:solidFill>
            <a:schemeClr val="bg1">
              <a:lumMod val="9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7338" tIns="37338" rIns="49784" bIns="56007" numCol="1" spcCol="1270" anchor="t" anchorCtr="0">
            <a:noAutofit/>
          </a:bodyPr>
          <a:lstStyle/>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Complete documentation</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Handover Document and manuals</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Obtain Acceptance of Project Deliverables</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Hand over to Operations Team</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Facilitate Closure</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Collect Feedback</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Document Lesson Learned</a:t>
            </a:r>
          </a:p>
          <a:p>
            <a:pPr marL="171450" lvl="1" indent="-171450" algn="l" defTabSz="311150">
              <a:lnSpc>
                <a:spcPct val="90000"/>
              </a:lnSpc>
              <a:spcBef>
                <a:spcPct val="0"/>
              </a:spcBef>
              <a:spcAft>
                <a:spcPct val="15000"/>
              </a:spcAft>
              <a:buFont typeface="Wingdings" panose="05000000000000000000" pitchFamily="2" charset="2"/>
              <a:buChar char="§"/>
            </a:pPr>
            <a:r>
              <a:rPr lang="en-US" sz="800" i="0" kern="1200" dirty="0">
                <a:solidFill>
                  <a:srgbClr val="595959"/>
                </a:solidFill>
                <a:ea typeface="Segoe UI Light" charset="0"/>
                <a:cs typeface="Segoe UI Light" charset="0"/>
              </a:rPr>
              <a:t>Release project resources</a:t>
            </a:r>
          </a:p>
        </p:txBody>
      </p:sp>
    </p:spTree>
    <p:extLst>
      <p:ext uri="{BB962C8B-B14F-4D97-AF65-F5344CB8AC3E}">
        <p14:creationId xmlns:p14="http://schemas.microsoft.com/office/powerpoint/2010/main" val="76296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6D3F908-B79A-44CC-8BF5-F631E006EE05}"/>
              </a:ext>
            </a:extLst>
          </p:cNvPr>
          <p:cNvSpPr txBox="1">
            <a:spLocks/>
          </p:cNvSpPr>
          <p:nvPr/>
        </p:nvSpPr>
        <p:spPr>
          <a:xfrm>
            <a:off x="6545271" y="1481909"/>
            <a:ext cx="2274877" cy="2976864"/>
          </a:xfrm>
          <a:prstGeom prst="roundRect">
            <a:avLst>
              <a:gd name="adj" fmla="val 12162"/>
            </a:avLst>
          </a:prstGeom>
          <a:solidFill>
            <a:schemeClr val="bg2">
              <a:lumMod val="90000"/>
            </a:schemeClr>
          </a:solidFill>
          <a:ln>
            <a:noFill/>
          </a:ln>
        </p:spPr>
        <p:txBody>
          <a:bodyPr lIns="0" tIns="0" rIns="0" bIns="0" anchor="ctr"/>
          <a:lstStyle>
            <a:lvl1pPr marL="273050" indent="-228600" algn="l" rtl="0" eaLnBrk="1" fontAlgn="base" hangingPunct="1">
              <a:lnSpc>
                <a:spcPct val="90000"/>
              </a:lnSpc>
              <a:spcBef>
                <a:spcPts val="1800"/>
              </a:spcBef>
              <a:spcAft>
                <a:spcPct val="0"/>
              </a:spcAft>
              <a:buClr>
                <a:schemeClr val="tx2"/>
              </a:buClr>
              <a:buSzPct val="100000"/>
              <a:buFont typeface="Arial" charset="0"/>
              <a:buChar char="▪"/>
              <a:defRPr sz="2400" kern="1200">
                <a:solidFill>
                  <a:schemeClr val="tx2"/>
                </a:solidFill>
                <a:latin typeface="Avenir Book"/>
                <a:ea typeface="ＭＳ Ｐゴシック" charset="0"/>
                <a:cs typeface="Avenir Book"/>
              </a:defRPr>
            </a:lvl1pPr>
            <a:lvl2pPr marL="593725" indent="-228600" algn="l" rtl="0" eaLnBrk="1" fontAlgn="base" hangingPunct="1">
              <a:lnSpc>
                <a:spcPct val="90000"/>
              </a:lnSpc>
              <a:spcBef>
                <a:spcPts val="1000"/>
              </a:spcBef>
              <a:spcAft>
                <a:spcPct val="0"/>
              </a:spcAft>
              <a:buClr>
                <a:schemeClr val="tx2"/>
              </a:buClr>
              <a:buSzPct val="100000"/>
              <a:buFont typeface="Arial" charset="0"/>
              <a:buChar char="▪"/>
              <a:defRPr sz="2000" kern="1200">
                <a:solidFill>
                  <a:schemeClr val="tx2"/>
                </a:solidFill>
                <a:latin typeface="Avenir Book"/>
                <a:ea typeface="ＭＳ Ｐゴシック" charset="0"/>
                <a:cs typeface="Avenir Book"/>
              </a:defRPr>
            </a:lvl2pPr>
            <a:lvl3pPr marL="914400" indent="-228600" algn="l" rtl="0" eaLnBrk="1" fontAlgn="base" hangingPunct="1">
              <a:lnSpc>
                <a:spcPct val="90000"/>
              </a:lnSpc>
              <a:spcBef>
                <a:spcPts val="800"/>
              </a:spcBef>
              <a:spcAft>
                <a:spcPct val="0"/>
              </a:spcAft>
              <a:buClr>
                <a:schemeClr val="tx2"/>
              </a:buClr>
              <a:buSzPct val="100000"/>
              <a:buFont typeface="Arial" charset="0"/>
              <a:buChar char="▪"/>
              <a:defRPr sz="1600" kern="1200">
                <a:solidFill>
                  <a:schemeClr val="tx2"/>
                </a:solidFill>
                <a:latin typeface="Avenir Book"/>
                <a:ea typeface="ＭＳ Ｐゴシック" charset="0"/>
                <a:cs typeface="Avenir Book"/>
              </a:defRPr>
            </a:lvl3pPr>
            <a:lvl4pPr marL="1233488" indent="-228600" algn="l" rtl="0" eaLnBrk="1" fontAlgn="base" hangingPunct="1">
              <a:lnSpc>
                <a:spcPct val="90000"/>
              </a:lnSpc>
              <a:spcBef>
                <a:spcPts val="800"/>
              </a:spcBef>
              <a:spcAft>
                <a:spcPct val="0"/>
              </a:spcAft>
              <a:buClr>
                <a:schemeClr val="tx2"/>
              </a:buClr>
              <a:buSzPct val="100000"/>
              <a:buFont typeface="Arial" charset="0"/>
              <a:buChar char="▪"/>
              <a:defRPr sz="1400" kern="1200">
                <a:solidFill>
                  <a:schemeClr val="tx2"/>
                </a:solidFill>
                <a:latin typeface="Avenir Book"/>
                <a:ea typeface="ＭＳ Ｐゴシック" charset="0"/>
                <a:cs typeface="Avenir Book"/>
              </a:defRPr>
            </a:lvl4pPr>
            <a:lvl5pPr marL="1554163" indent="-228600" algn="l" rtl="0" eaLnBrk="1" fontAlgn="base" hangingPunct="1">
              <a:lnSpc>
                <a:spcPct val="90000"/>
              </a:lnSpc>
              <a:spcBef>
                <a:spcPts val="800"/>
              </a:spcBef>
              <a:spcAft>
                <a:spcPct val="0"/>
              </a:spcAft>
              <a:buClr>
                <a:schemeClr val="tx2"/>
              </a:buClr>
              <a:buSzPct val="100000"/>
              <a:buFont typeface="Arial" charset="0"/>
              <a:buChar char="▪"/>
              <a:defRPr sz="1400" kern="1200">
                <a:solidFill>
                  <a:schemeClr val="tx2"/>
                </a:solidFill>
                <a:latin typeface="Avenir Book"/>
                <a:ea typeface="ＭＳ Ｐゴシック" charset="0"/>
                <a:cs typeface="Avenir Book"/>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a:buClr>
                <a:srgbClr val="10253F"/>
              </a:buClr>
              <a:buFont typeface="Wingdings" panose="05000000000000000000" pitchFamily="2" charset="2"/>
              <a:buChar char="§"/>
            </a:pPr>
            <a:r>
              <a:rPr lang="en-GB" sz="1000" dirty="0">
                <a:solidFill>
                  <a:srgbClr val="595959"/>
                </a:solidFill>
                <a:latin typeface="+mn-lt"/>
              </a:rPr>
              <a:t>Executive Steering Committee will have members from </a:t>
            </a:r>
            <a:r>
              <a:rPr lang="en-GB" sz="1000" dirty="0" err="1">
                <a:solidFill>
                  <a:srgbClr val="595959"/>
                </a:solidFill>
                <a:latin typeface="+mn-lt"/>
              </a:rPr>
              <a:t>Infibeam</a:t>
            </a:r>
            <a:r>
              <a:rPr lang="en-GB" sz="1000" dirty="0">
                <a:solidFill>
                  <a:srgbClr val="595959"/>
                </a:solidFill>
                <a:latin typeface="+mn-lt"/>
              </a:rPr>
              <a:t> &amp; Sify senior executive staff </a:t>
            </a:r>
          </a:p>
          <a:p>
            <a:pPr>
              <a:buClr>
                <a:srgbClr val="10253F"/>
              </a:buClr>
              <a:buFont typeface="Wingdings" panose="05000000000000000000" pitchFamily="2" charset="2"/>
              <a:buChar char="§"/>
            </a:pPr>
            <a:r>
              <a:rPr lang="en-GB" sz="1000" dirty="0">
                <a:solidFill>
                  <a:srgbClr val="595959"/>
                </a:solidFill>
                <a:latin typeface="+mn-lt"/>
              </a:rPr>
              <a:t>Steering Board has members from </a:t>
            </a:r>
            <a:r>
              <a:rPr lang="en-GB" sz="1000" dirty="0" err="1">
                <a:solidFill>
                  <a:srgbClr val="595959"/>
                </a:solidFill>
                <a:latin typeface="+mn-lt"/>
              </a:rPr>
              <a:t>Infibeam</a:t>
            </a:r>
            <a:r>
              <a:rPr lang="en-GB" sz="1000" dirty="0">
                <a:solidFill>
                  <a:srgbClr val="595959"/>
                </a:solidFill>
                <a:latin typeface="+mn-lt"/>
              </a:rPr>
              <a:t> &amp; Sify program management team, legal and contract teams  required for contract management. </a:t>
            </a:r>
          </a:p>
          <a:p>
            <a:pPr>
              <a:buClr>
                <a:srgbClr val="10253F"/>
              </a:buClr>
              <a:buFont typeface="Wingdings" panose="05000000000000000000" pitchFamily="2" charset="2"/>
              <a:buChar char="§"/>
            </a:pPr>
            <a:r>
              <a:rPr lang="en-GB" sz="1000" dirty="0">
                <a:solidFill>
                  <a:srgbClr val="595959"/>
                </a:solidFill>
                <a:latin typeface="+mn-lt"/>
              </a:rPr>
              <a:t>Service Delivery Board has members from </a:t>
            </a:r>
            <a:r>
              <a:rPr lang="en-GB" sz="1000" dirty="0" err="1">
                <a:solidFill>
                  <a:srgbClr val="595959"/>
                </a:solidFill>
                <a:latin typeface="+mn-lt"/>
              </a:rPr>
              <a:t>Infibeam</a:t>
            </a:r>
            <a:r>
              <a:rPr lang="en-GB" sz="1000" dirty="0">
                <a:solidFill>
                  <a:srgbClr val="595959"/>
                </a:solidFill>
                <a:latin typeface="+mn-lt"/>
              </a:rPr>
              <a:t> designated service areas and Sify tower leads/ service providers and required operations management. </a:t>
            </a:r>
            <a:endParaRPr lang="en-US" sz="1000" dirty="0">
              <a:solidFill>
                <a:srgbClr val="595959"/>
              </a:solidFill>
              <a:latin typeface="+mn-lt"/>
            </a:endParaRPr>
          </a:p>
        </p:txBody>
      </p:sp>
      <p:grpSp>
        <p:nvGrpSpPr>
          <p:cNvPr id="6" name="Group 4">
            <a:extLst>
              <a:ext uri="{FF2B5EF4-FFF2-40B4-BE49-F238E27FC236}">
                <a16:creationId xmlns:a16="http://schemas.microsoft.com/office/drawing/2014/main" id="{93EC8FE2-FF48-4C66-8772-7D2E591B6C57}"/>
              </a:ext>
            </a:extLst>
          </p:cNvPr>
          <p:cNvGrpSpPr>
            <a:grpSpLocks/>
          </p:cNvGrpSpPr>
          <p:nvPr/>
        </p:nvGrpSpPr>
        <p:grpSpPr bwMode="auto">
          <a:xfrm>
            <a:off x="323851" y="1355330"/>
            <a:ext cx="6267523" cy="3340495"/>
            <a:chOff x="341" y="1146"/>
            <a:chExt cx="5370" cy="2742"/>
          </a:xfrm>
          <a:effectLst/>
        </p:grpSpPr>
        <p:grpSp>
          <p:nvGrpSpPr>
            <p:cNvPr id="8" name="Group 5">
              <a:extLst>
                <a:ext uri="{FF2B5EF4-FFF2-40B4-BE49-F238E27FC236}">
                  <a16:creationId xmlns:a16="http://schemas.microsoft.com/office/drawing/2014/main" id="{2055E48D-7018-4620-8CA9-D864B7C0B47D}"/>
                </a:ext>
              </a:extLst>
            </p:cNvPr>
            <p:cNvGrpSpPr>
              <a:grpSpLocks/>
            </p:cNvGrpSpPr>
            <p:nvPr/>
          </p:nvGrpSpPr>
          <p:grpSpPr bwMode="auto">
            <a:xfrm>
              <a:off x="341" y="2838"/>
              <a:ext cx="5117" cy="1050"/>
              <a:chOff x="282" y="2689"/>
              <a:chExt cx="5117" cy="1050"/>
            </a:xfrm>
          </p:grpSpPr>
          <p:sp>
            <p:nvSpPr>
              <p:cNvPr id="29" name="Rectangle 6">
                <a:extLst>
                  <a:ext uri="{FF2B5EF4-FFF2-40B4-BE49-F238E27FC236}">
                    <a16:creationId xmlns:a16="http://schemas.microsoft.com/office/drawing/2014/main" id="{7E8C0996-FE2A-47F1-B46F-B605DA9496E9}"/>
                  </a:ext>
                </a:extLst>
              </p:cNvPr>
              <p:cNvSpPr>
                <a:spLocks noChangeArrowheads="1"/>
              </p:cNvSpPr>
              <p:nvPr/>
            </p:nvSpPr>
            <p:spPr bwMode="auto">
              <a:xfrm>
                <a:off x="282" y="2689"/>
                <a:ext cx="2340" cy="1050"/>
              </a:xfrm>
              <a:prstGeom prst="rect">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noAutofit/>
              </a:bodyPr>
              <a:lstStyle/>
              <a:p>
                <a:endParaRPr lang="en-IN" sz="882">
                  <a:cs typeface="Arial" panose="020B0604020202020204" pitchFamily="34" charset="0"/>
                </a:endParaRPr>
              </a:p>
            </p:txBody>
          </p:sp>
          <p:sp>
            <p:nvSpPr>
              <p:cNvPr id="30" name="AutoShape 7">
                <a:extLst>
                  <a:ext uri="{FF2B5EF4-FFF2-40B4-BE49-F238E27FC236}">
                    <a16:creationId xmlns:a16="http://schemas.microsoft.com/office/drawing/2014/main" id="{3EC7D406-81AA-48F0-B17F-4009941A532C}"/>
                  </a:ext>
                </a:extLst>
              </p:cNvPr>
              <p:cNvSpPr>
                <a:spLocks noChangeArrowheads="1"/>
              </p:cNvSpPr>
              <p:nvPr/>
            </p:nvSpPr>
            <p:spPr bwMode="auto">
              <a:xfrm rot="5400000" flipH="1">
                <a:off x="3486" y="1825"/>
                <a:ext cx="1050" cy="2777"/>
              </a:xfrm>
              <a:prstGeom prst="flowChartManualInput">
                <a:avLst/>
              </a:prstGeom>
              <a:solidFill>
                <a:schemeClr val="bg1">
                  <a:lumMod val="75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anchor="ctr">
                <a:noAutofit/>
              </a:bodyPr>
              <a:lstStyle/>
              <a:p>
                <a:endParaRPr lang="en-IN" sz="882">
                  <a:cs typeface="Arial" panose="020B0604020202020204" pitchFamily="34" charset="0"/>
                </a:endParaRPr>
              </a:p>
            </p:txBody>
          </p:sp>
        </p:grpSp>
        <p:sp>
          <p:nvSpPr>
            <p:cNvPr id="9" name="AutoShape 8">
              <a:extLst>
                <a:ext uri="{FF2B5EF4-FFF2-40B4-BE49-F238E27FC236}">
                  <a16:creationId xmlns:a16="http://schemas.microsoft.com/office/drawing/2014/main" id="{81E1A416-9B5C-4CB9-BD9C-920DAEAF80D6}"/>
                </a:ext>
              </a:extLst>
            </p:cNvPr>
            <p:cNvSpPr>
              <a:spLocks noChangeArrowheads="1"/>
            </p:cNvSpPr>
            <p:nvPr/>
          </p:nvSpPr>
          <p:spPr bwMode="auto">
            <a:xfrm>
              <a:off x="341" y="1967"/>
              <a:ext cx="5370" cy="845"/>
            </a:xfrm>
            <a:prstGeom prst="homePlate">
              <a:avLst>
                <a:gd name="adj" fmla="val 28774"/>
              </a:avLst>
            </a:prstGeom>
            <a:solidFill>
              <a:schemeClr val="accent6">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anchor="ctr">
              <a:noAutofit/>
            </a:bodyPr>
            <a:lstStyle/>
            <a:p>
              <a:endParaRPr lang="en-IN" sz="882">
                <a:solidFill>
                  <a:schemeClr val="tx1"/>
                </a:solidFill>
                <a:cs typeface="Arial" panose="020B0604020202020204" pitchFamily="34" charset="0"/>
              </a:endParaRPr>
            </a:p>
          </p:txBody>
        </p:sp>
        <p:sp>
          <p:nvSpPr>
            <p:cNvPr id="10" name="Rectangle 9">
              <a:extLst>
                <a:ext uri="{FF2B5EF4-FFF2-40B4-BE49-F238E27FC236}">
                  <a16:creationId xmlns:a16="http://schemas.microsoft.com/office/drawing/2014/main" id="{14A5BA5A-E6DD-4219-AAE9-3DE72F87C8CF}"/>
                </a:ext>
              </a:extLst>
            </p:cNvPr>
            <p:cNvSpPr>
              <a:spLocks noChangeArrowheads="1"/>
            </p:cNvSpPr>
            <p:nvPr/>
          </p:nvSpPr>
          <p:spPr bwMode="gray">
            <a:xfrm>
              <a:off x="341" y="1148"/>
              <a:ext cx="2802" cy="793"/>
            </a:xfrm>
            <a:prstGeom prst="rect">
              <a:avLst/>
            </a:prstGeom>
            <a:solidFill>
              <a:schemeClr val="bg1">
                <a:lumMod val="85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none" anchor="ctr">
              <a:noAutofit/>
            </a:bodyPr>
            <a:lstStyle/>
            <a:p>
              <a:endParaRPr lang="en-IN" sz="882">
                <a:cs typeface="Arial" panose="020B0604020202020204" pitchFamily="34" charset="0"/>
              </a:endParaRPr>
            </a:p>
          </p:txBody>
        </p:sp>
        <p:sp>
          <p:nvSpPr>
            <p:cNvPr id="11" name="AutoShape 10">
              <a:extLst>
                <a:ext uri="{FF2B5EF4-FFF2-40B4-BE49-F238E27FC236}">
                  <a16:creationId xmlns:a16="http://schemas.microsoft.com/office/drawing/2014/main" id="{72F72E7E-729E-471C-BC15-DD08F3BC6838}"/>
                </a:ext>
              </a:extLst>
            </p:cNvPr>
            <p:cNvSpPr>
              <a:spLocks noChangeArrowheads="1"/>
            </p:cNvSpPr>
            <p:nvPr/>
          </p:nvSpPr>
          <p:spPr bwMode="gray">
            <a:xfrm rot="5400000">
              <a:off x="3895" y="386"/>
              <a:ext cx="793" cy="2314"/>
            </a:xfrm>
            <a:prstGeom prst="flowChartManualInput">
              <a:avLst/>
            </a:prstGeom>
            <a:solidFill>
              <a:schemeClr val="bg1">
                <a:lumMod val="75000"/>
              </a:schemeClr>
            </a:solid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noAutofit/>
            </a:bodyPr>
            <a:lstStyle/>
            <a:p>
              <a:endParaRPr lang="en-IN" sz="882">
                <a:cs typeface="Arial" panose="020B0604020202020204" pitchFamily="34" charset="0"/>
              </a:endParaRPr>
            </a:p>
          </p:txBody>
        </p:sp>
        <p:sp>
          <p:nvSpPr>
            <p:cNvPr id="12" name="Rectangle 11">
              <a:extLst>
                <a:ext uri="{FF2B5EF4-FFF2-40B4-BE49-F238E27FC236}">
                  <a16:creationId xmlns:a16="http://schemas.microsoft.com/office/drawing/2014/main" id="{7BC69102-858F-4133-9AE0-A5D4CA629CCA}"/>
                </a:ext>
              </a:extLst>
            </p:cNvPr>
            <p:cNvSpPr>
              <a:spLocks noChangeArrowheads="1"/>
            </p:cNvSpPr>
            <p:nvPr/>
          </p:nvSpPr>
          <p:spPr bwMode="auto">
            <a:xfrm rot="16200000">
              <a:off x="3445" y="1466"/>
              <a:ext cx="5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defTabSz="804631"/>
              <a:r>
                <a:rPr lang="en-US" sz="980" b="1" i="1" dirty="0">
                  <a:cs typeface="Arial" panose="020B0604020202020204" pitchFamily="34" charset="0"/>
                </a:rPr>
                <a:t>STRATEGIC</a:t>
              </a:r>
            </a:p>
          </p:txBody>
        </p:sp>
        <p:sp>
          <p:nvSpPr>
            <p:cNvPr id="13" name="Rectangle 12">
              <a:extLst>
                <a:ext uri="{FF2B5EF4-FFF2-40B4-BE49-F238E27FC236}">
                  <a16:creationId xmlns:a16="http://schemas.microsoft.com/office/drawing/2014/main" id="{4D81048B-9317-4DE3-B48A-494687F7088E}"/>
                </a:ext>
              </a:extLst>
            </p:cNvPr>
            <p:cNvSpPr>
              <a:spLocks noChangeArrowheads="1"/>
            </p:cNvSpPr>
            <p:nvPr/>
          </p:nvSpPr>
          <p:spPr bwMode="auto">
            <a:xfrm rot="16200000">
              <a:off x="3482" y="2312"/>
              <a:ext cx="4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defTabSz="804631"/>
              <a:r>
                <a:rPr lang="en-US" sz="980" b="1" i="1" dirty="0">
                  <a:cs typeface="Arial" panose="020B0604020202020204" pitchFamily="34" charset="0"/>
                </a:rPr>
                <a:t>TACTICAL</a:t>
              </a:r>
            </a:p>
          </p:txBody>
        </p:sp>
        <p:sp>
          <p:nvSpPr>
            <p:cNvPr id="14" name="Rectangle 13">
              <a:extLst>
                <a:ext uri="{FF2B5EF4-FFF2-40B4-BE49-F238E27FC236}">
                  <a16:creationId xmlns:a16="http://schemas.microsoft.com/office/drawing/2014/main" id="{6B5B8A41-0B7C-4370-AF97-D3DEC994C350}"/>
                </a:ext>
              </a:extLst>
            </p:cNvPr>
            <p:cNvSpPr>
              <a:spLocks noChangeArrowheads="1"/>
            </p:cNvSpPr>
            <p:nvPr/>
          </p:nvSpPr>
          <p:spPr bwMode="auto">
            <a:xfrm rot="16200000">
              <a:off x="3349" y="3285"/>
              <a:ext cx="76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defTabSz="804631"/>
              <a:r>
                <a:rPr lang="en-US" sz="980" b="1" i="1" dirty="0">
                  <a:cs typeface="Arial" panose="020B0604020202020204" pitchFamily="34" charset="0"/>
                </a:rPr>
                <a:t>OPERATIONAL</a:t>
              </a:r>
            </a:p>
          </p:txBody>
        </p:sp>
        <p:sp>
          <p:nvSpPr>
            <p:cNvPr id="15" name="Text Box 14">
              <a:extLst>
                <a:ext uri="{FF2B5EF4-FFF2-40B4-BE49-F238E27FC236}">
                  <a16:creationId xmlns:a16="http://schemas.microsoft.com/office/drawing/2014/main" id="{98198D55-A046-4D43-B74B-A6562609A193}"/>
                </a:ext>
              </a:extLst>
            </p:cNvPr>
            <p:cNvSpPr txBox="1">
              <a:spLocks noChangeArrowheads="1"/>
            </p:cNvSpPr>
            <p:nvPr/>
          </p:nvSpPr>
          <p:spPr bwMode="auto">
            <a:xfrm>
              <a:off x="1925" y="1172"/>
              <a:ext cx="1781" cy="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4000" indent="-150813"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i="1" dirty="0">
                  <a:solidFill>
                    <a:srgbClr val="595959"/>
                  </a:solidFill>
                  <a:latin typeface="+mn-lt"/>
                </a:rPr>
                <a:t>Regular meetings to</a:t>
              </a:r>
              <a:r>
                <a:rPr lang="en-US" sz="882" dirty="0">
                  <a:solidFill>
                    <a:srgbClr val="595959"/>
                  </a:solidFill>
                  <a:latin typeface="+mn-lt"/>
                </a:rPr>
                <a:t>:</a:t>
              </a:r>
            </a:p>
            <a:p>
              <a:pPr lvl="1" eaLnBrk="1" hangingPunct="1">
                <a:buFontTx/>
                <a:buChar char="•"/>
              </a:pPr>
              <a:r>
                <a:rPr lang="en-US" sz="785" dirty="0">
                  <a:solidFill>
                    <a:srgbClr val="595959"/>
                  </a:solidFill>
                  <a:latin typeface="+mn-lt"/>
                </a:rPr>
                <a:t>Communicate Your strategic business direction and priorities</a:t>
              </a:r>
            </a:p>
            <a:p>
              <a:pPr lvl="1" eaLnBrk="1" hangingPunct="1">
                <a:buFontTx/>
                <a:buChar char="•"/>
              </a:pPr>
              <a:r>
                <a:rPr lang="en-US" sz="785" dirty="0">
                  <a:solidFill>
                    <a:srgbClr val="595959"/>
                  </a:solidFill>
                  <a:latin typeface="+mn-lt"/>
                </a:rPr>
                <a:t>Link business and IT change</a:t>
              </a:r>
            </a:p>
            <a:p>
              <a:pPr lvl="1" eaLnBrk="1" hangingPunct="1">
                <a:buFontTx/>
                <a:buChar char="•"/>
              </a:pPr>
              <a:r>
                <a:rPr lang="en-US" sz="785" dirty="0">
                  <a:solidFill>
                    <a:srgbClr val="595959"/>
                  </a:solidFill>
                  <a:latin typeface="+mn-lt"/>
                </a:rPr>
                <a:t>Financial oversight</a:t>
              </a:r>
            </a:p>
            <a:p>
              <a:pPr lvl="1" eaLnBrk="1" hangingPunct="1">
                <a:buFontTx/>
                <a:buChar char="•"/>
              </a:pPr>
              <a:r>
                <a:rPr lang="en-US" sz="785" dirty="0">
                  <a:solidFill>
                    <a:srgbClr val="595959"/>
                  </a:solidFill>
                  <a:latin typeface="+mn-lt"/>
                </a:rPr>
                <a:t>Business Transformation</a:t>
              </a:r>
            </a:p>
          </p:txBody>
        </p:sp>
        <p:sp>
          <p:nvSpPr>
            <p:cNvPr id="16" name="Text Box 15">
              <a:extLst>
                <a:ext uri="{FF2B5EF4-FFF2-40B4-BE49-F238E27FC236}">
                  <a16:creationId xmlns:a16="http://schemas.microsoft.com/office/drawing/2014/main" id="{91647FC4-65D2-4A4A-8130-912A8B71C90A}"/>
                </a:ext>
              </a:extLst>
            </p:cNvPr>
            <p:cNvSpPr txBox="1">
              <a:spLocks noChangeArrowheads="1"/>
            </p:cNvSpPr>
            <p:nvPr/>
          </p:nvSpPr>
          <p:spPr bwMode="auto">
            <a:xfrm>
              <a:off x="1925" y="2185"/>
              <a:ext cx="1781" cy="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4000" indent="-150813"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i="1" dirty="0">
                  <a:solidFill>
                    <a:srgbClr val="595959"/>
                  </a:solidFill>
                  <a:latin typeface="+mn-lt"/>
                </a:rPr>
                <a:t>Regular meetings to:</a:t>
              </a:r>
            </a:p>
            <a:p>
              <a:pPr lvl="1" eaLnBrk="1" hangingPunct="1">
                <a:buFontTx/>
                <a:buChar char="•"/>
              </a:pPr>
              <a:r>
                <a:rPr lang="en-US" sz="686" dirty="0">
                  <a:solidFill>
                    <a:srgbClr val="595959"/>
                  </a:solidFill>
                  <a:latin typeface="+mn-lt"/>
                </a:rPr>
                <a:t>Review overall project plans</a:t>
              </a:r>
            </a:p>
            <a:p>
              <a:pPr lvl="1" eaLnBrk="1" hangingPunct="1">
                <a:buFontTx/>
                <a:buChar char="•"/>
              </a:pPr>
              <a:r>
                <a:rPr lang="en-US" sz="686" dirty="0">
                  <a:solidFill>
                    <a:srgbClr val="595959"/>
                  </a:solidFill>
                  <a:latin typeface="+mn-lt"/>
                </a:rPr>
                <a:t>Allocation of resources</a:t>
              </a:r>
            </a:p>
            <a:p>
              <a:pPr lvl="1" eaLnBrk="1" hangingPunct="1">
                <a:buFontTx/>
                <a:buChar char="•"/>
              </a:pPr>
              <a:r>
                <a:rPr lang="en-US" sz="686" dirty="0">
                  <a:solidFill>
                    <a:srgbClr val="595959"/>
                  </a:solidFill>
                  <a:latin typeface="+mn-lt"/>
                </a:rPr>
                <a:t>Ensure priorities are met</a:t>
              </a:r>
            </a:p>
          </p:txBody>
        </p:sp>
        <p:sp>
          <p:nvSpPr>
            <p:cNvPr id="17" name="Text Box 16">
              <a:extLst>
                <a:ext uri="{FF2B5EF4-FFF2-40B4-BE49-F238E27FC236}">
                  <a16:creationId xmlns:a16="http://schemas.microsoft.com/office/drawing/2014/main" id="{EC481CBA-3E72-4A4D-B802-68429478427E}"/>
                </a:ext>
              </a:extLst>
            </p:cNvPr>
            <p:cNvSpPr txBox="1">
              <a:spLocks noChangeArrowheads="1"/>
            </p:cNvSpPr>
            <p:nvPr/>
          </p:nvSpPr>
          <p:spPr bwMode="auto">
            <a:xfrm>
              <a:off x="1925" y="2902"/>
              <a:ext cx="178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4000" indent="-150813"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i="1" dirty="0">
                  <a:solidFill>
                    <a:srgbClr val="595959"/>
                  </a:solidFill>
                  <a:latin typeface="+mn-lt"/>
                </a:rPr>
                <a:t>Day-to-day control:</a:t>
              </a:r>
            </a:p>
            <a:p>
              <a:pPr lvl="1" eaLnBrk="1" hangingPunct="1">
                <a:buFontTx/>
                <a:buChar char="•"/>
              </a:pPr>
              <a:r>
                <a:rPr lang="en-US" sz="785" dirty="0">
                  <a:solidFill>
                    <a:srgbClr val="595959"/>
                  </a:solidFill>
                  <a:latin typeface="+mn-lt"/>
                </a:rPr>
                <a:t>Execute project plans</a:t>
              </a:r>
            </a:p>
            <a:p>
              <a:pPr lvl="1" eaLnBrk="1" hangingPunct="1">
                <a:buFontTx/>
                <a:buChar char="•"/>
              </a:pPr>
              <a:r>
                <a:rPr lang="en-US" sz="785" dirty="0">
                  <a:solidFill>
                    <a:srgbClr val="595959"/>
                  </a:solidFill>
                  <a:latin typeface="+mn-lt"/>
                </a:rPr>
                <a:t>Ensure priorities are met</a:t>
              </a:r>
            </a:p>
            <a:p>
              <a:pPr lvl="1" eaLnBrk="1" hangingPunct="1">
                <a:buFontTx/>
                <a:buChar char="•"/>
              </a:pPr>
              <a:r>
                <a:rPr lang="en-US" sz="785" dirty="0">
                  <a:solidFill>
                    <a:srgbClr val="595959"/>
                  </a:solidFill>
                  <a:latin typeface="+mn-lt"/>
                </a:rPr>
                <a:t>Manage change control</a:t>
              </a:r>
            </a:p>
          </p:txBody>
        </p:sp>
        <p:sp>
          <p:nvSpPr>
            <p:cNvPr id="18" name="Text Box 17">
              <a:extLst>
                <a:ext uri="{FF2B5EF4-FFF2-40B4-BE49-F238E27FC236}">
                  <a16:creationId xmlns:a16="http://schemas.microsoft.com/office/drawing/2014/main" id="{76BBE1D2-9F62-4ED3-9B17-DE29DB6980B9}"/>
                </a:ext>
              </a:extLst>
            </p:cNvPr>
            <p:cNvSpPr txBox="1">
              <a:spLocks noChangeArrowheads="1"/>
            </p:cNvSpPr>
            <p:nvPr/>
          </p:nvSpPr>
          <p:spPr bwMode="auto">
            <a:xfrm>
              <a:off x="1925" y="3464"/>
              <a:ext cx="1914"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4000" indent="-150813"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i="1" dirty="0">
                  <a:solidFill>
                    <a:srgbClr val="595959"/>
                  </a:solidFill>
                  <a:latin typeface="+mn-lt"/>
                </a:rPr>
                <a:t>On-going Service Delivery:</a:t>
              </a:r>
            </a:p>
            <a:p>
              <a:pPr lvl="1" eaLnBrk="1" hangingPunct="1">
                <a:buFontTx/>
                <a:buChar char="•"/>
              </a:pPr>
              <a:r>
                <a:rPr lang="en-US" sz="785" dirty="0">
                  <a:solidFill>
                    <a:srgbClr val="595959"/>
                  </a:solidFill>
                  <a:latin typeface="+mn-lt"/>
                </a:rPr>
                <a:t>Achieve or exceed set deliverables </a:t>
              </a:r>
            </a:p>
            <a:p>
              <a:pPr lvl="1" eaLnBrk="1" hangingPunct="1">
                <a:buFontTx/>
                <a:buChar char="•"/>
              </a:pPr>
              <a:r>
                <a:rPr lang="en-US" sz="785" dirty="0">
                  <a:solidFill>
                    <a:srgbClr val="595959"/>
                  </a:solidFill>
                  <a:latin typeface="+mn-lt"/>
                </a:rPr>
                <a:t>Regular reporting thru Dashboard</a:t>
              </a:r>
            </a:p>
          </p:txBody>
        </p:sp>
        <p:sp>
          <p:nvSpPr>
            <p:cNvPr id="19" name="Text Box 18">
              <a:extLst>
                <a:ext uri="{FF2B5EF4-FFF2-40B4-BE49-F238E27FC236}">
                  <a16:creationId xmlns:a16="http://schemas.microsoft.com/office/drawing/2014/main" id="{AC331126-D44C-48BD-8A52-AD21BB4506CC}"/>
                </a:ext>
              </a:extLst>
            </p:cNvPr>
            <p:cNvSpPr txBox="1">
              <a:spLocks noChangeArrowheads="1"/>
            </p:cNvSpPr>
            <p:nvPr/>
          </p:nvSpPr>
          <p:spPr bwMode="auto">
            <a:xfrm>
              <a:off x="413" y="1243"/>
              <a:ext cx="1512" cy="430"/>
            </a:xfrm>
            <a:prstGeom prst="rect">
              <a:avLst/>
            </a:prstGeom>
            <a:solidFill>
              <a:schemeClr val="accent1"/>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8763" indent="-155575"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algn="ctr" eaLnBrk="1" hangingPunct="1"/>
              <a:r>
                <a:rPr lang="en-US" sz="785" b="1" dirty="0">
                  <a:solidFill>
                    <a:srgbClr val="FFFF00"/>
                  </a:solidFill>
                  <a:latin typeface="+mn-lt"/>
                </a:rPr>
                <a:t>Executive Steering Committee</a:t>
              </a:r>
            </a:p>
            <a:p>
              <a:pPr lvl="1" eaLnBrk="1" hangingPunct="1">
                <a:buFontTx/>
                <a:buChar char="•"/>
              </a:pPr>
              <a:r>
                <a:rPr lang="en-US" sz="882" b="1" dirty="0">
                  <a:solidFill>
                    <a:schemeClr val="bg1"/>
                  </a:solidFill>
                  <a:latin typeface="+mn-lt"/>
                </a:rPr>
                <a:t>INFIBEAM</a:t>
              </a:r>
            </a:p>
            <a:p>
              <a:pPr lvl="1" eaLnBrk="1" hangingPunct="1">
                <a:buFontTx/>
                <a:buChar char="•"/>
              </a:pPr>
              <a:r>
                <a:rPr lang="en-US" sz="882" b="1" dirty="0">
                  <a:solidFill>
                    <a:schemeClr val="bg1"/>
                  </a:solidFill>
                  <a:latin typeface="+mn-lt"/>
                </a:rPr>
                <a:t>SIFY</a:t>
              </a:r>
            </a:p>
          </p:txBody>
        </p:sp>
        <p:sp>
          <p:nvSpPr>
            <p:cNvPr id="20" name="Text Box 19">
              <a:extLst>
                <a:ext uri="{FF2B5EF4-FFF2-40B4-BE49-F238E27FC236}">
                  <a16:creationId xmlns:a16="http://schemas.microsoft.com/office/drawing/2014/main" id="{6F73F599-35E4-4CF1-AEEA-1FF6EBDB78AB}"/>
                </a:ext>
              </a:extLst>
            </p:cNvPr>
            <p:cNvSpPr txBox="1">
              <a:spLocks noChangeArrowheads="1"/>
            </p:cNvSpPr>
            <p:nvPr/>
          </p:nvSpPr>
          <p:spPr bwMode="auto">
            <a:xfrm>
              <a:off x="413" y="2184"/>
              <a:ext cx="1512" cy="427"/>
            </a:xfrm>
            <a:prstGeom prst="rect">
              <a:avLst/>
            </a:prstGeom>
            <a:solidFill>
              <a:schemeClr val="accent2"/>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8763" indent="-155575"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785" b="1" dirty="0">
                  <a:solidFill>
                    <a:srgbClr val="FFFF00"/>
                  </a:solidFill>
                  <a:latin typeface="+mn-lt"/>
                </a:rPr>
                <a:t>Steering Committee</a:t>
              </a:r>
            </a:p>
            <a:p>
              <a:pPr lvl="1" eaLnBrk="1" hangingPunct="1">
                <a:buFontTx/>
                <a:buChar char="•"/>
              </a:pPr>
              <a:r>
                <a:rPr lang="en-US" sz="882" b="1" dirty="0">
                  <a:solidFill>
                    <a:schemeClr val="bg1"/>
                  </a:solidFill>
                  <a:latin typeface="+mn-lt"/>
                </a:rPr>
                <a:t>INFIBEAM</a:t>
              </a:r>
            </a:p>
            <a:p>
              <a:pPr lvl="1" eaLnBrk="1" hangingPunct="1">
                <a:buFontTx/>
                <a:buChar char="•"/>
              </a:pPr>
              <a:r>
                <a:rPr lang="en-US" sz="882" b="1" dirty="0">
                  <a:solidFill>
                    <a:schemeClr val="bg1"/>
                  </a:solidFill>
                  <a:latin typeface="+mn-lt"/>
                </a:rPr>
                <a:t>SIFY</a:t>
              </a:r>
            </a:p>
          </p:txBody>
        </p:sp>
        <p:sp>
          <p:nvSpPr>
            <p:cNvPr id="21" name="Text Box 20">
              <a:extLst>
                <a:ext uri="{FF2B5EF4-FFF2-40B4-BE49-F238E27FC236}">
                  <a16:creationId xmlns:a16="http://schemas.microsoft.com/office/drawing/2014/main" id="{9F714929-2C28-4BC0-B80C-E5695973CAAC}"/>
                </a:ext>
              </a:extLst>
            </p:cNvPr>
            <p:cNvSpPr txBox="1">
              <a:spLocks noChangeArrowheads="1"/>
            </p:cNvSpPr>
            <p:nvPr/>
          </p:nvSpPr>
          <p:spPr bwMode="auto">
            <a:xfrm>
              <a:off x="413" y="2880"/>
              <a:ext cx="1512" cy="427"/>
            </a:xfrm>
            <a:prstGeom prst="rect">
              <a:avLst/>
            </a:prstGeom>
            <a:solidFill>
              <a:schemeClr val="accent4"/>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8763" indent="-155575"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785" b="1" dirty="0">
                  <a:solidFill>
                    <a:srgbClr val="FFFF00"/>
                  </a:solidFill>
                  <a:latin typeface="+mn-lt"/>
                </a:rPr>
                <a:t>Project Office</a:t>
              </a:r>
            </a:p>
            <a:p>
              <a:pPr lvl="1" eaLnBrk="1" hangingPunct="1">
                <a:buFontTx/>
                <a:buChar char="•"/>
              </a:pPr>
              <a:r>
                <a:rPr lang="en-US" sz="882" b="1" dirty="0">
                  <a:solidFill>
                    <a:schemeClr val="bg1"/>
                  </a:solidFill>
                  <a:latin typeface="+mn-lt"/>
                </a:rPr>
                <a:t>INFIBEAM</a:t>
              </a:r>
            </a:p>
            <a:p>
              <a:pPr lvl="1" eaLnBrk="1" hangingPunct="1">
                <a:buFontTx/>
                <a:buChar char="•"/>
              </a:pPr>
              <a:r>
                <a:rPr lang="en-US" sz="882" b="1" dirty="0">
                  <a:solidFill>
                    <a:schemeClr val="bg1"/>
                  </a:solidFill>
                  <a:latin typeface="+mn-lt"/>
                </a:rPr>
                <a:t>SIFY Project Executive</a:t>
              </a:r>
            </a:p>
          </p:txBody>
        </p:sp>
        <p:sp>
          <p:nvSpPr>
            <p:cNvPr id="22" name="Text Box 21">
              <a:extLst>
                <a:ext uri="{FF2B5EF4-FFF2-40B4-BE49-F238E27FC236}">
                  <a16:creationId xmlns:a16="http://schemas.microsoft.com/office/drawing/2014/main" id="{6A1A9B5E-47E9-40EF-85AA-6BD4A55B8E9A}"/>
                </a:ext>
              </a:extLst>
            </p:cNvPr>
            <p:cNvSpPr txBox="1">
              <a:spLocks noChangeArrowheads="1"/>
            </p:cNvSpPr>
            <p:nvPr/>
          </p:nvSpPr>
          <p:spPr bwMode="auto">
            <a:xfrm>
              <a:off x="413" y="3525"/>
              <a:ext cx="1512" cy="302"/>
            </a:xfrm>
            <a:prstGeom prst="rect">
              <a:avLst/>
            </a:prstGeom>
            <a:solidFill>
              <a:schemeClr val="accent5"/>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258763" indent="-155575"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785" b="1" dirty="0">
                  <a:solidFill>
                    <a:srgbClr val="FFFF00"/>
                  </a:solidFill>
                  <a:latin typeface="+mn-lt"/>
                </a:rPr>
                <a:t>Service Delivery</a:t>
              </a:r>
            </a:p>
            <a:p>
              <a:pPr lvl="1" eaLnBrk="1" hangingPunct="1">
                <a:buFontTx/>
                <a:buChar char="•"/>
              </a:pPr>
              <a:r>
                <a:rPr lang="en-US" sz="882" b="1" dirty="0">
                  <a:solidFill>
                    <a:schemeClr val="bg1"/>
                  </a:solidFill>
                  <a:latin typeface="+mn-lt"/>
                </a:rPr>
                <a:t>SIFY Delivery Team</a:t>
              </a:r>
            </a:p>
          </p:txBody>
        </p:sp>
        <p:cxnSp>
          <p:nvCxnSpPr>
            <p:cNvPr id="23" name="AutoShape 22">
              <a:extLst>
                <a:ext uri="{FF2B5EF4-FFF2-40B4-BE49-F238E27FC236}">
                  <a16:creationId xmlns:a16="http://schemas.microsoft.com/office/drawing/2014/main" id="{258314C6-E4F4-4BD8-8949-3B63C40FD1E3}"/>
                </a:ext>
              </a:extLst>
            </p:cNvPr>
            <p:cNvCxnSpPr>
              <a:cxnSpLocks noChangeShapeType="1"/>
              <a:stCxn id="22" idx="0"/>
              <a:endCxn id="21" idx="2"/>
            </p:cNvCxnSpPr>
            <p:nvPr/>
          </p:nvCxnSpPr>
          <p:spPr bwMode="auto">
            <a:xfrm flipV="1">
              <a:off x="1169" y="3307"/>
              <a:ext cx="0" cy="218"/>
            </a:xfrm>
            <a:prstGeom prst="straightConnector1">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cxnSp>
          <p:nvCxnSpPr>
            <p:cNvPr id="24" name="AutoShape 23">
              <a:extLst>
                <a:ext uri="{FF2B5EF4-FFF2-40B4-BE49-F238E27FC236}">
                  <a16:creationId xmlns:a16="http://schemas.microsoft.com/office/drawing/2014/main" id="{6B611667-04D4-4F11-99EF-3676545B80C1}"/>
                </a:ext>
              </a:extLst>
            </p:cNvPr>
            <p:cNvCxnSpPr>
              <a:cxnSpLocks noChangeShapeType="1"/>
              <a:stCxn id="21" idx="0"/>
              <a:endCxn id="20" idx="2"/>
            </p:cNvCxnSpPr>
            <p:nvPr/>
          </p:nvCxnSpPr>
          <p:spPr bwMode="auto">
            <a:xfrm flipV="1">
              <a:off x="1169" y="2611"/>
              <a:ext cx="0" cy="269"/>
            </a:xfrm>
            <a:prstGeom prst="straightConnector1">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cxnSp>
          <p:nvCxnSpPr>
            <p:cNvPr id="25" name="AutoShape 24">
              <a:extLst>
                <a:ext uri="{FF2B5EF4-FFF2-40B4-BE49-F238E27FC236}">
                  <a16:creationId xmlns:a16="http://schemas.microsoft.com/office/drawing/2014/main" id="{D4FD02EC-ED80-4609-A341-9C0BDDCA6E71}"/>
                </a:ext>
              </a:extLst>
            </p:cNvPr>
            <p:cNvCxnSpPr>
              <a:cxnSpLocks noChangeShapeType="1"/>
              <a:stCxn id="20" idx="0"/>
              <a:endCxn id="19" idx="2"/>
            </p:cNvCxnSpPr>
            <p:nvPr/>
          </p:nvCxnSpPr>
          <p:spPr bwMode="auto">
            <a:xfrm flipV="1">
              <a:off x="1169" y="1673"/>
              <a:ext cx="0" cy="511"/>
            </a:xfrm>
            <a:prstGeom prst="straightConnector1">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
          <p:nvSpPr>
            <p:cNvPr id="26" name="Text Box 25">
              <a:extLst>
                <a:ext uri="{FF2B5EF4-FFF2-40B4-BE49-F238E27FC236}">
                  <a16:creationId xmlns:a16="http://schemas.microsoft.com/office/drawing/2014/main" id="{41756217-46AB-41E5-90DE-201820863E26}"/>
                </a:ext>
              </a:extLst>
            </p:cNvPr>
            <p:cNvSpPr txBox="1">
              <a:spLocks noChangeArrowheads="1"/>
            </p:cNvSpPr>
            <p:nvPr/>
          </p:nvSpPr>
          <p:spPr bwMode="auto">
            <a:xfrm>
              <a:off x="3885" y="1256"/>
              <a:ext cx="1296"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742950" indent="-285750"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dirty="0">
                  <a:solidFill>
                    <a:srgbClr val="595959"/>
                  </a:solidFill>
                  <a:latin typeface="+mn-lt"/>
                </a:rPr>
                <a:t>Relationships at executive, management and practitioner levels.</a:t>
              </a:r>
            </a:p>
          </p:txBody>
        </p:sp>
        <p:sp>
          <p:nvSpPr>
            <p:cNvPr id="27" name="Text Box 26">
              <a:extLst>
                <a:ext uri="{FF2B5EF4-FFF2-40B4-BE49-F238E27FC236}">
                  <a16:creationId xmlns:a16="http://schemas.microsoft.com/office/drawing/2014/main" id="{627B604D-55E1-4C65-9460-350533C3BE89}"/>
                </a:ext>
              </a:extLst>
            </p:cNvPr>
            <p:cNvSpPr txBox="1">
              <a:spLocks noChangeArrowheads="1"/>
            </p:cNvSpPr>
            <p:nvPr/>
          </p:nvSpPr>
          <p:spPr bwMode="auto">
            <a:xfrm>
              <a:off x="3885" y="2282"/>
              <a:ext cx="1296" cy="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742950" indent="-285750"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dirty="0">
                  <a:solidFill>
                    <a:srgbClr val="595959"/>
                  </a:solidFill>
                  <a:latin typeface="+mn-lt"/>
                </a:rPr>
                <a:t>Management of contract deliverables and functional.</a:t>
              </a:r>
            </a:p>
          </p:txBody>
        </p:sp>
        <p:sp>
          <p:nvSpPr>
            <p:cNvPr id="28" name="Text Box 27">
              <a:extLst>
                <a:ext uri="{FF2B5EF4-FFF2-40B4-BE49-F238E27FC236}">
                  <a16:creationId xmlns:a16="http://schemas.microsoft.com/office/drawing/2014/main" id="{39BF3EDC-CA38-4CB9-BB3F-AA023A066C73}"/>
                </a:ext>
              </a:extLst>
            </p:cNvPr>
            <p:cNvSpPr txBox="1">
              <a:spLocks noChangeArrowheads="1"/>
            </p:cNvSpPr>
            <p:nvPr/>
          </p:nvSpPr>
          <p:spPr bwMode="auto">
            <a:xfrm>
              <a:off x="3885" y="3062"/>
              <a:ext cx="1296"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45" tIns="40222" rIns="80445" bIns="40222">
              <a:noAutofit/>
            </a:bodyPr>
            <a:lstStyle>
              <a:lvl1pPr defTabSz="820738" eaLnBrk="0" hangingPunct="0">
                <a:defRPr>
                  <a:solidFill>
                    <a:schemeClr val="tx1"/>
                  </a:solidFill>
                  <a:latin typeface="TheSansOffice"/>
                  <a:cs typeface="Arial" pitchFamily="34" charset="0"/>
                </a:defRPr>
              </a:lvl1pPr>
              <a:lvl2pPr marL="742950" indent="-285750" defTabSz="820738" eaLnBrk="0" hangingPunct="0">
                <a:defRPr>
                  <a:solidFill>
                    <a:schemeClr val="tx1"/>
                  </a:solidFill>
                  <a:latin typeface="TheSansOffice"/>
                  <a:cs typeface="Arial" pitchFamily="34" charset="0"/>
                </a:defRPr>
              </a:lvl2pPr>
              <a:lvl3pPr marL="1143000" indent="-228600" defTabSz="820738" eaLnBrk="0" hangingPunct="0">
                <a:defRPr>
                  <a:solidFill>
                    <a:schemeClr val="tx1"/>
                  </a:solidFill>
                  <a:latin typeface="TheSansOffice"/>
                  <a:cs typeface="Arial" pitchFamily="34" charset="0"/>
                </a:defRPr>
              </a:lvl3pPr>
              <a:lvl4pPr marL="1600200" indent="-228600" defTabSz="820738" eaLnBrk="0" hangingPunct="0">
                <a:defRPr>
                  <a:solidFill>
                    <a:schemeClr val="tx1"/>
                  </a:solidFill>
                  <a:latin typeface="TheSansOffice"/>
                  <a:cs typeface="Arial" pitchFamily="34" charset="0"/>
                </a:defRPr>
              </a:lvl4pPr>
              <a:lvl5pPr marL="2057400" indent="-228600" defTabSz="820738" eaLnBrk="0" hangingPunct="0">
                <a:defRPr>
                  <a:solidFill>
                    <a:schemeClr val="tx1"/>
                  </a:solidFill>
                  <a:latin typeface="TheSansOffice"/>
                  <a:cs typeface="Arial" pitchFamily="34" charset="0"/>
                </a:defRPr>
              </a:lvl5pPr>
              <a:lvl6pPr marL="2514600" indent="-228600" defTabSz="820738" eaLnBrk="0" fontAlgn="base" hangingPunct="0">
                <a:spcBef>
                  <a:spcPct val="0"/>
                </a:spcBef>
                <a:spcAft>
                  <a:spcPct val="0"/>
                </a:spcAft>
                <a:defRPr>
                  <a:solidFill>
                    <a:schemeClr val="tx1"/>
                  </a:solidFill>
                  <a:latin typeface="TheSansOffice"/>
                  <a:cs typeface="Arial" pitchFamily="34" charset="0"/>
                </a:defRPr>
              </a:lvl6pPr>
              <a:lvl7pPr marL="2971800" indent="-228600" defTabSz="820738" eaLnBrk="0" fontAlgn="base" hangingPunct="0">
                <a:spcBef>
                  <a:spcPct val="0"/>
                </a:spcBef>
                <a:spcAft>
                  <a:spcPct val="0"/>
                </a:spcAft>
                <a:defRPr>
                  <a:solidFill>
                    <a:schemeClr val="tx1"/>
                  </a:solidFill>
                  <a:latin typeface="TheSansOffice"/>
                  <a:cs typeface="Arial" pitchFamily="34" charset="0"/>
                </a:defRPr>
              </a:lvl7pPr>
              <a:lvl8pPr marL="3429000" indent="-228600" defTabSz="820738" eaLnBrk="0" fontAlgn="base" hangingPunct="0">
                <a:spcBef>
                  <a:spcPct val="0"/>
                </a:spcBef>
                <a:spcAft>
                  <a:spcPct val="0"/>
                </a:spcAft>
                <a:defRPr>
                  <a:solidFill>
                    <a:schemeClr val="tx1"/>
                  </a:solidFill>
                  <a:latin typeface="TheSansOffice"/>
                  <a:cs typeface="Arial" pitchFamily="34" charset="0"/>
                </a:defRPr>
              </a:lvl8pPr>
              <a:lvl9pPr marL="3886200" indent="-228600" defTabSz="820738" eaLnBrk="0" fontAlgn="base" hangingPunct="0">
                <a:spcBef>
                  <a:spcPct val="0"/>
                </a:spcBef>
                <a:spcAft>
                  <a:spcPct val="0"/>
                </a:spcAft>
                <a:defRPr>
                  <a:solidFill>
                    <a:schemeClr val="tx1"/>
                  </a:solidFill>
                  <a:latin typeface="TheSansOffice"/>
                  <a:cs typeface="Arial" pitchFamily="34" charset="0"/>
                </a:defRPr>
              </a:lvl9pPr>
            </a:lstStyle>
            <a:p>
              <a:pPr eaLnBrk="1" hangingPunct="1"/>
              <a:r>
                <a:rPr lang="en-US" sz="882" b="1" dirty="0">
                  <a:solidFill>
                    <a:srgbClr val="595959"/>
                  </a:solidFill>
                  <a:latin typeface="+mn-lt"/>
                </a:rPr>
                <a:t>A management system for reviewing, status reporting and addressing issues.</a:t>
              </a:r>
            </a:p>
          </p:txBody>
        </p:sp>
      </p:grpSp>
      <p:sp>
        <p:nvSpPr>
          <p:cNvPr id="31" name="Rectangle 3">
            <a:extLst>
              <a:ext uri="{FF2B5EF4-FFF2-40B4-BE49-F238E27FC236}">
                <a16:creationId xmlns:a16="http://schemas.microsoft.com/office/drawing/2014/main" id="{0306C56F-BDD9-47F2-A836-5D4BB1580BFB}"/>
              </a:ext>
            </a:extLst>
          </p:cNvPr>
          <p:cNvSpPr>
            <a:spLocks noChangeArrowheads="1"/>
          </p:cNvSpPr>
          <p:nvPr/>
        </p:nvSpPr>
        <p:spPr bwMode="auto">
          <a:xfrm>
            <a:off x="337914" y="1024252"/>
            <a:ext cx="727181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280142" indent="-280142">
              <a:spcBef>
                <a:spcPct val="20000"/>
              </a:spcBef>
              <a:buFont typeface="Wingdings" panose="05000000000000000000" pitchFamily="2" charset="2"/>
              <a:buChar char="§"/>
            </a:pPr>
            <a:r>
              <a:rPr lang="en-US" sz="900" dirty="0">
                <a:solidFill>
                  <a:srgbClr val="595959"/>
                </a:solidFill>
              </a:rPr>
              <a:t>We recommend a 3-Tier Relationship to ensure that the Project objectives are fully met</a:t>
            </a:r>
          </a:p>
          <a:p>
            <a:pPr marL="280142" indent="-280142">
              <a:spcBef>
                <a:spcPct val="20000"/>
              </a:spcBef>
              <a:buFont typeface="Wingdings" panose="05000000000000000000" pitchFamily="2" charset="2"/>
              <a:buChar char="§"/>
            </a:pPr>
            <a:r>
              <a:rPr lang="en-US" sz="900" dirty="0">
                <a:solidFill>
                  <a:srgbClr val="595959"/>
                </a:solidFill>
              </a:rPr>
              <a:t>Specific roles and responsibilities to be shared at a later stage</a:t>
            </a:r>
          </a:p>
        </p:txBody>
      </p:sp>
      <p:sp>
        <p:nvSpPr>
          <p:cNvPr id="32" name="Slide Number Placeholder 2">
            <a:extLst>
              <a:ext uri="{FF2B5EF4-FFF2-40B4-BE49-F238E27FC236}">
                <a16:creationId xmlns:a16="http://schemas.microsoft.com/office/drawing/2014/main" id="{78A4BCD0-A2AB-4103-A79F-51D3AACB1BCB}"/>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27</a:t>
            </a:fld>
            <a:endParaRPr lang="en-US" dirty="0">
              <a:solidFill>
                <a:srgbClr val="6D7777"/>
              </a:solidFill>
            </a:endParaRPr>
          </a:p>
        </p:txBody>
      </p:sp>
      <p:sp>
        <p:nvSpPr>
          <p:cNvPr id="2" name="Title 1"/>
          <p:cNvSpPr>
            <a:spLocks noGrp="1"/>
          </p:cNvSpPr>
          <p:nvPr>
            <p:ph type="title"/>
          </p:nvPr>
        </p:nvSpPr>
        <p:spPr/>
        <p:txBody>
          <a:bodyPr>
            <a:normAutofit/>
          </a:bodyPr>
          <a:lstStyle/>
          <a:p>
            <a:r>
              <a:rPr lang="en-US" dirty="0"/>
              <a:t>Project Governance Organization</a:t>
            </a:r>
            <a:endParaRPr lang="en-IN" dirty="0"/>
          </a:p>
        </p:txBody>
      </p:sp>
    </p:spTree>
    <p:extLst>
      <p:ext uri="{BB962C8B-B14F-4D97-AF65-F5344CB8AC3E}">
        <p14:creationId xmlns:p14="http://schemas.microsoft.com/office/powerpoint/2010/main" val="28222081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2">
            <a:extLst>
              <a:ext uri="{FF2B5EF4-FFF2-40B4-BE49-F238E27FC236}">
                <a16:creationId xmlns:a16="http://schemas.microsoft.com/office/drawing/2014/main" id="{9CF44C81-6298-41C1-89C7-0CF71A453CBD}"/>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28</a:t>
            </a:fld>
            <a:endParaRPr lang="en-US" dirty="0">
              <a:solidFill>
                <a:srgbClr val="6D7777"/>
              </a:solidFill>
            </a:endParaRPr>
          </a:p>
        </p:txBody>
      </p:sp>
      <p:sp>
        <p:nvSpPr>
          <p:cNvPr id="2" name="Title 1"/>
          <p:cNvSpPr>
            <a:spLocks noGrp="1"/>
          </p:cNvSpPr>
          <p:nvPr>
            <p:ph type="title"/>
          </p:nvPr>
        </p:nvSpPr>
        <p:spPr>
          <a:xfrm>
            <a:off x="324000" y="367268"/>
            <a:ext cx="7537450" cy="369332"/>
          </a:xfrm>
        </p:spPr>
        <p:txBody>
          <a:bodyPr/>
          <a:lstStyle/>
          <a:p>
            <a:r>
              <a:rPr lang="en-US" dirty="0"/>
              <a:t>Service Framework</a:t>
            </a:r>
          </a:p>
        </p:txBody>
      </p:sp>
      <p:sp>
        <p:nvSpPr>
          <p:cNvPr id="39" name="Rectangle 38">
            <a:extLst>
              <a:ext uri="{FF2B5EF4-FFF2-40B4-BE49-F238E27FC236}">
                <a16:creationId xmlns:a16="http://schemas.microsoft.com/office/drawing/2014/main" id="{CE1ECDF5-5510-4FEC-8E3B-EEB7F02E0B6F}"/>
              </a:ext>
            </a:extLst>
          </p:cNvPr>
          <p:cNvSpPr/>
          <p:nvPr/>
        </p:nvSpPr>
        <p:spPr>
          <a:xfrm>
            <a:off x="7229348" y="1023938"/>
            <a:ext cx="1584000" cy="3671887"/>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dirty="0">
              <a:latin typeface="+mj-lt"/>
              <a:ea typeface="Segoe UI Light" charset="0"/>
              <a:cs typeface="Segoe UI Light" charset="0"/>
            </a:endParaRPr>
          </a:p>
        </p:txBody>
      </p:sp>
      <p:sp>
        <p:nvSpPr>
          <p:cNvPr id="40" name="Rectangle 39">
            <a:extLst>
              <a:ext uri="{FF2B5EF4-FFF2-40B4-BE49-F238E27FC236}">
                <a16:creationId xmlns:a16="http://schemas.microsoft.com/office/drawing/2014/main" id="{3C07ADD4-8D04-4FC4-8D92-1B22E6DB992C}"/>
              </a:ext>
            </a:extLst>
          </p:cNvPr>
          <p:cNvSpPr/>
          <p:nvPr/>
        </p:nvSpPr>
        <p:spPr>
          <a:xfrm>
            <a:off x="324000" y="1023938"/>
            <a:ext cx="1584000" cy="367188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mj-lt"/>
              <a:ea typeface="Segoe UI Light" charset="0"/>
              <a:cs typeface="Segoe UI Light" charset="0"/>
            </a:endParaRPr>
          </a:p>
        </p:txBody>
      </p:sp>
      <p:sp>
        <p:nvSpPr>
          <p:cNvPr id="41" name="Rectangle 40">
            <a:extLst>
              <a:ext uri="{FF2B5EF4-FFF2-40B4-BE49-F238E27FC236}">
                <a16:creationId xmlns:a16="http://schemas.microsoft.com/office/drawing/2014/main" id="{1F2F736F-064F-4B5D-BFD9-6E9873EEF00B}"/>
              </a:ext>
            </a:extLst>
          </p:cNvPr>
          <p:cNvSpPr/>
          <p:nvPr/>
        </p:nvSpPr>
        <p:spPr>
          <a:xfrm>
            <a:off x="2050337" y="1023938"/>
            <a:ext cx="1584000" cy="3671887"/>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mj-lt"/>
              <a:ea typeface="Segoe UI Light" charset="0"/>
              <a:cs typeface="Segoe UI Light" charset="0"/>
            </a:endParaRPr>
          </a:p>
        </p:txBody>
      </p:sp>
      <p:sp>
        <p:nvSpPr>
          <p:cNvPr id="42" name="Rectangle 41">
            <a:extLst>
              <a:ext uri="{FF2B5EF4-FFF2-40B4-BE49-F238E27FC236}">
                <a16:creationId xmlns:a16="http://schemas.microsoft.com/office/drawing/2014/main" id="{7CB81A2D-0390-46D7-A0AE-59C4E05AE85D}"/>
              </a:ext>
            </a:extLst>
          </p:cNvPr>
          <p:cNvSpPr/>
          <p:nvPr/>
        </p:nvSpPr>
        <p:spPr>
          <a:xfrm>
            <a:off x="3776674" y="1023938"/>
            <a:ext cx="1584000" cy="367188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mj-lt"/>
              <a:ea typeface="Segoe UI Light" charset="0"/>
              <a:cs typeface="Segoe UI Light" charset="0"/>
            </a:endParaRPr>
          </a:p>
        </p:txBody>
      </p:sp>
      <p:sp>
        <p:nvSpPr>
          <p:cNvPr id="43" name="Rectangle 42">
            <a:extLst>
              <a:ext uri="{FF2B5EF4-FFF2-40B4-BE49-F238E27FC236}">
                <a16:creationId xmlns:a16="http://schemas.microsoft.com/office/drawing/2014/main" id="{9F3D1BEB-403A-422A-ACC3-601170AD416B}"/>
              </a:ext>
            </a:extLst>
          </p:cNvPr>
          <p:cNvSpPr/>
          <p:nvPr/>
        </p:nvSpPr>
        <p:spPr>
          <a:xfrm>
            <a:off x="5503011" y="1023938"/>
            <a:ext cx="1584000" cy="3671887"/>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24">
              <a:latin typeface="+mj-lt"/>
              <a:ea typeface="Segoe UI Light" charset="0"/>
              <a:cs typeface="Segoe UI Light" charset="0"/>
            </a:endParaRPr>
          </a:p>
        </p:txBody>
      </p:sp>
      <p:sp>
        <p:nvSpPr>
          <p:cNvPr id="45" name="TextBox 44">
            <a:extLst>
              <a:ext uri="{FF2B5EF4-FFF2-40B4-BE49-F238E27FC236}">
                <a16:creationId xmlns:a16="http://schemas.microsoft.com/office/drawing/2014/main" id="{25D86DFE-3FEC-4A0E-BD36-423839D8EB81}"/>
              </a:ext>
            </a:extLst>
          </p:cNvPr>
          <p:cNvSpPr txBox="1"/>
          <p:nvPr/>
        </p:nvSpPr>
        <p:spPr>
          <a:xfrm>
            <a:off x="360000" y="1078377"/>
            <a:ext cx="1512000" cy="250710"/>
          </a:xfrm>
          <a:prstGeom prst="rect">
            <a:avLst/>
          </a:prstGeom>
          <a:solidFill>
            <a:schemeClr val="accent1"/>
          </a:solidFill>
        </p:spPr>
        <p:txBody>
          <a:bodyPr wrap="square" rtlCol="0">
            <a:spAutoFit/>
          </a:bodyPr>
          <a:lstStyle/>
          <a:p>
            <a:pPr algn="ctr"/>
            <a:r>
              <a:rPr lang="en-IN" sz="1029" dirty="0">
                <a:solidFill>
                  <a:schemeClr val="bg1"/>
                </a:solidFill>
                <a:latin typeface="+mj-lt"/>
                <a:ea typeface="Segoe UI Light" charset="0"/>
                <a:cs typeface="Segoe UI Light" charset="0"/>
              </a:rPr>
              <a:t>SERVICE STRATEGY</a:t>
            </a:r>
          </a:p>
        </p:txBody>
      </p:sp>
      <p:sp>
        <p:nvSpPr>
          <p:cNvPr id="46" name="Rectangle 45">
            <a:extLst>
              <a:ext uri="{FF2B5EF4-FFF2-40B4-BE49-F238E27FC236}">
                <a16:creationId xmlns:a16="http://schemas.microsoft.com/office/drawing/2014/main" id="{7403253D-6B93-49C5-AB2F-99465D036D0E}"/>
              </a:ext>
            </a:extLst>
          </p:cNvPr>
          <p:cNvSpPr/>
          <p:nvPr/>
        </p:nvSpPr>
        <p:spPr>
          <a:xfrm>
            <a:off x="360000" y="1369819"/>
            <a:ext cx="1512000" cy="21544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Strategy Management</a:t>
            </a:r>
          </a:p>
        </p:txBody>
      </p:sp>
      <p:sp>
        <p:nvSpPr>
          <p:cNvPr id="47" name="Rectangle 46">
            <a:extLst>
              <a:ext uri="{FF2B5EF4-FFF2-40B4-BE49-F238E27FC236}">
                <a16:creationId xmlns:a16="http://schemas.microsoft.com/office/drawing/2014/main" id="{A0A3A6D2-B213-4A3B-A9E3-0A7383508990}"/>
              </a:ext>
            </a:extLst>
          </p:cNvPr>
          <p:cNvSpPr/>
          <p:nvPr/>
        </p:nvSpPr>
        <p:spPr>
          <a:xfrm>
            <a:off x="360000" y="1600683"/>
            <a:ext cx="1512000" cy="3385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Service Portfolio Management</a:t>
            </a:r>
          </a:p>
        </p:txBody>
      </p:sp>
      <p:sp>
        <p:nvSpPr>
          <p:cNvPr id="48" name="Rectangle 47">
            <a:extLst>
              <a:ext uri="{FF2B5EF4-FFF2-40B4-BE49-F238E27FC236}">
                <a16:creationId xmlns:a16="http://schemas.microsoft.com/office/drawing/2014/main" id="{B1D11D7F-D8AE-4F45-8FF4-F09ECDE1CAFE}"/>
              </a:ext>
            </a:extLst>
          </p:cNvPr>
          <p:cNvSpPr/>
          <p:nvPr/>
        </p:nvSpPr>
        <p:spPr>
          <a:xfrm>
            <a:off x="360000" y="1954657"/>
            <a:ext cx="1512000" cy="3385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Demand, Financial  Management</a:t>
            </a:r>
          </a:p>
        </p:txBody>
      </p:sp>
      <p:sp>
        <p:nvSpPr>
          <p:cNvPr id="49" name="Rectangle 48">
            <a:extLst>
              <a:ext uri="{FF2B5EF4-FFF2-40B4-BE49-F238E27FC236}">
                <a16:creationId xmlns:a16="http://schemas.microsoft.com/office/drawing/2014/main" id="{94A851C8-557A-4A98-A1C5-0AA134CCDD3F}"/>
              </a:ext>
            </a:extLst>
          </p:cNvPr>
          <p:cNvSpPr/>
          <p:nvPr/>
        </p:nvSpPr>
        <p:spPr>
          <a:xfrm>
            <a:off x="360000" y="2308630"/>
            <a:ext cx="1512000" cy="33855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Business Relationship Management</a:t>
            </a:r>
          </a:p>
        </p:txBody>
      </p:sp>
      <p:sp>
        <p:nvSpPr>
          <p:cNvPr id="50" name="Rectangle 49">
            <a:extLst>
              <a:ext uri="{FF2B5EF4-FFF2-40B4-BE49-F238E27FC236}">
                <a16:creationId xmlns:a16="http://schemas.microsoft.com/office/drawing/2014/main" id="{5884F5E3-B6AB-4278-9D48-A4A67FA0E073}"/>
              </a:ext>
            </a:extLst>
          </p:cNvPr>
          <p:cNvSpPr/>
          <p:nvPr/>
        </p:nvSpPr>
        <p:spPr>
          <a:xfrm>
            <a:off x="2086337" y="1369819"/>
            <a:ext cx="1512000" cy="31411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spAutoFit/>
          </a:bodyPr>
          <a:lstStyle/>
          <a:p>
            <a:pPr algn="ctr"/>
            <a:r>
              <a:rPr lang="en-IN" sz="800" dirty="0">
                <a:solidFill>
                  <a:srgbClr val="595959"/>
                </a:solidFill>
                <a:latin typeface="+mj-lt"/>
                <a:ea typeface="Segoe UI Light" charset="0"/>
                <a:cs typeface="Segoe UI Light" charset="0"/>
              </a:rPr>
              <a:t>Information Security Management</a:t>
            </a:r>
          </a:p>
        </p:txBody>
      </p:sp>
      <p:sp>
        <p:nvSpPr>
          <p:cNvPr id="51" name="Rectangle 50">
            <a:extLst>
              <a:ext uri="{FF2B5EF4-FFF2-40B4-BE49-F238E27FC236}">
                <a16:creationId xmlns:a16="http://schemas.microsoft.com/office/drawing/2014/main" id="{77B9EB07-25CA-4A90-923B-EC6E0AFCC102}"/>
              </a:ext>
            </a:extLst>
          </p:cNvPr>
          <p:cNvSpPr/>
          <p:nvPr/>
        </p:nvSpPr>
        <p:spPr>
          <a:xfrm>
            <a:off x="2086337" y="2564659"/>
            <a:ext cx="1512000" cy="31411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spAutoFit/>
          </a:bodyPr>
          <a:lstStyle/>
          <a:p>
            <a:pPr algn="ctr"/>
            <a:r>
              <a:rPr lang="en-IN" sz="800" dirty="0">
                <a:solidFill>
                  <a:srgbClr val="595959"/>
                </a:solidFill>
                <a:latin typeface="+mj-lt"/>
                <a:ea typeface="Segoe UI Light" charset="0"/>
                <a:cs typeface="Segoe UI Light" charset="0"/>
              </a:rPr>
              <a:t>Service Catalogue Management</a:t>
            </a:r>
          </a:p>
        </p:txBody>
      </p:sp>
      <p:sp>
        <p:nvSpPr>
          <p:cNvPr id="52" name="Rectangle 51">
            <a:extLst>
              <a:ext uri="{FF2B5EF4-FFF2-40B4-BE49-F238E27FC236}">
                <a16:creationId xmlns:a16="http://schemas.microsoft.com/office/drawing/2014/main" id="{EB5D16A7-FD34-4495-BF3C-80FD92519AF9}"/>
              </a:ext>
            </a:extLst>
          </p:cNvPr>
          <p:cNvSpPr/>
          <p:nvPr/>
        </p:nvSpPr>
        <p:spPr>
          <a:xfrm>
            <a:off x="3812674" y="1369819"/>
            <a:ext cx="1512000" cy="33855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Transition Planning &amp; Support</a:t>
            </a:r>
          </a:p>
        </p:txBody>
      </p:sp>
      <p:sp>
        <p:nvSpPr>
          <p:cNvPr id="53" name="Rectangle 52">
            <a:extLst>
              <a:ext uri="{FF2B5EF4-FFF2-40B4-BE49-F238E27FC236}">
                <a16:creationId xmlns:a16="http://schemas.microsoft.com/office/drawing/2014/main" id="{44800598-D1FF-44F8-A847-79CA8EF9F168}"/>
              </a:ext>
            </a:extLst>
          </p:cNvPr>
          <p:cNvSpPr/>
          <p:nvPr/>
        </p:nvSpPr>
        <p:spPr>
          <a:xfrm>
            <a:off x="2086337" y="2158231"/>
            <a:ext cx="1512000" cy="33855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IT Service Continuity Management </a:t>
            </a:r>
          </a:p>
        </p:txBody>
      </p:sp>
      <p:sp>
        <p:nvSpPr>
          <p:cNvPr id="54" name="Rectangle 53">
            <a:extLst>
              <a:ext uri="{FF2B5EF4-FFF2-40B4-BE49-F238E27FC236}">
                <a16:creationId xmlns:a16="http://schemas.microsoft.com/office/drawing/2014/main" id="{29FE2905-C384-445B-BDF1-690C8EF2EFA0}"/>
              </a:ext>
            </a:extLst>
          </p:cNvPr>
          <p:cNvSpPr/>
          <p:nvPr/>
        </p:nvSpPr>
        <p:spPr>
          <a:xfrm>
            <a:off x="2086337" y="1751803"/>
            <a:ext cx="1512000" cy="33855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IT Availability Management, Supplier Management</a:t>
            </a:r>
          </a:p>
        </p:txBody>
      </p:sp>
      <p:sp>
        <p:nvSpPr>
          <p:cNvPr id="55" name="Rectangle 54">
            <a:extLst>
              <a:ext uri="{FF2B5EF4-FFF2-40B4-BE49-F238E27FC236}">
                <a16:creationId xmlns:a16="http://schemas.microsoft.com/office/drawing/2014/main" id="{0F583AE9-230D-41C0-B8CF-E794CFEEEBF5}"/>
              </a:ext>
            </a:extLst>
          </p:cNvPr>
          <p:cNvSpPr/>
          <p:nvPr/>
        </p:nvSpPr>
        <p:spPr>
          <a:xfrm>
            <a:off x="2086337" y="2946643"/>
            <a:ext cx="1512000" cy="190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spAutoFit/>
          </a:bodyPr>
          <a:lstStyle/>
          <a:p>
            <a:pPr algn="ctr"/>
            <a:r>
              <a:rPr lang="en-IN" sz="800" dirty="0">
                <a:solidFill>
                  <a:srgbClr val="595959"/>
                </a:solidFill>
                <a:latin typeface="+mj-lt"/>
                <a:ea typeface="Segoe UI Light" charset="0"/>
                <a:cs typeface="Segoe UI Light" charset="0"/>
              </a:rPr>
              <a:t>Service Level Management</a:t>
            </a:r>
          </a:p>
        </p:txBody>
      </p:sp>
      <p:sp>
        <p:nvSpPr>
          <p:cNvPr id="56" name="Rectangle 55">
            <a:extLst>
              <a:ext uri="{FF2B5EF4-FFF2-40B4-BE49-F238E27FC236}">
                <a16:creationId xmlns:a16="http://schemas.microsoft.com/office/drawing/2014/main" id="{2FA11793-8792-4BAE-802D-9091B1B56D21}"/>
              </a:ext>
            </a:extLst>
          </p:cNvPr>
          <p:cNvSpPr/>
          <p:nvPr/>
        </p:nvSpPr>
        <p:spPr>
          <a:xfrm>
            <a:off x="2086337" y="3205517"/>
            <a:ext cx="1512000" cy="19099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spAutoFit/>
          </a:bodyPr>
          <a:lstStyle/>
          <a:p>
            <a:pPr algn="ctr"/>
            <a:r>
              <a:rPr lang="en-IN" sz="800" dirty="0">
                <a:solidFill>
                  <a:srgbClr val="595959"/>
                </a:solidFill>
                <a:latin typeface="+mj-lt"/>
                <a:ea typeface="Segoe UI Light" charset="0"/>
                <a:cs typeface="Segoe UI Light" charset="0"/>
              </a:rPr>
              <a:t>Capacity Management</a:t>
            </a:r>
          </a:p>
        </p:txBody>
      </p:sp>
      <p:sp>
        <p:nvSpPr>
          <p:cNvPr id="57" name="Rectangle 56">
            <a:extLst>
              <a:ext uri="{FF2B5EF4-FFF2-40B4-BE49-F238E27FC236}">
                <a16:creationId xmlns:a16="http://schemas.microsoft.com/office/drawing/2014/main" id="{501A4601-2CE3-4375-9C2B-B78E7C9DEB70}"/>
              </a:ext>
            </a:extLst>
          </p:cNvPr>
          <p:cNvSpPr/>
          <p:nvPr/>
        </p:nvSpPr>
        <p:spPr>
          <a:xfrm>
            <a:off x="3812674" y="1822117"/>
            <a:ext cx="1512000" cy="215444"/>
          </a:xfrm>
          <a:prstGeom prst="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Change Management </a:t>
            </a:r>
          </a:p>
        </p:txBody>
      </p:sp>
      <p:sp>
        <p:nvSpPr>
          <p:cNvPr id="58" name="Rectangle 57">
            <a:extLst>
              <a:ext uri="{FF2B5EF4-FFF2-40B4-BE49-F238E27FC236}">
                <a16:creationId xmlns:a16="http://schemas.microsoft.com/office/drawing/2014/main" id="{79C2500C-0DB9-452B-9983-F07240455800}"/>
              </a:ext>
            </a:extLst>
          </p:cNvPr>
          <p:cNvSpPr/>
          <p:nvPr/>
        </p:nvSpPr>
        <p:spPr>
          <a:xfrm>
            <a:off x="3812674" y="2480493"/>
            <a:ext cx="1512000" cy="437220"/>
          </a:xfrm>
          <a:prstGeom prst="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spAutoFit/>
          </a:bodyPr>
          <a:lstStyle/>
          <a:p>
            <a:pPr algn="ctr"/>
            <a:r>
              <a:rPr lang="en-IN" sz="800" dirty="0">
                <a:solidFill>
                  <a:srgbClr val="595959"/>
                </a:solidFill>
                <a:latin typeface="+mj-lt"/>
                <a:ea typeface="Segoe UI Light" charset="0"/>
                <a:cs typeface="Segoe UI Light" charset="0"/>
              </a:rPr>
              <a:t>Service Asset &amp; Configuration, Release and Deployment Management</a:t>
            </a:r>
          </a:p>
        </p:txBody>
      </p:sp>
      <p:sp>
        <p:nvSpPr>
          <p:cNvPr id="59" name="Rectangle 58">
            <a:extLst>
              <a:ext uri="{FF2B5EF4-FFF2-40B4-BE49-F238E27FC236}">
                <a16:creationId xmlns:a16="http://schemas.microsoft.com/office/drawing/2014/main" id="{E3021CBA-9F85-4E6E-BEE7-672DB547306C}"/>
              </a:ext>
            </a:extLst>
          </p:cNvPr>
          <p:cNvSpPr/>
          <p:nvPr/>
        </p:nvSpPr>
        <p:spPr>
          <a:xfrm>
            <a:off x="3812674" y="2151305"/>
            <a:ext cx="1512000" cy="215444"/>
          </a:xfrm>
          <a:prstGeom prst="rect">
            <a:avLst/>
          </a:prstGeom>
          <a:solidFill>
            <a:schemeClr val="accent4">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Knowledge Management</a:t>
            </a:r>
          </a:p>
        </p:txBody>
      </p:sp>
      <p:sp>
        <p:nvSpPr>
          <p:cNvPr id="60" name="Rectangle 59">
            <a:extLst>
              <a:ext uri="{FF2B5EF4-FFF2-40B4-BE49-F238E27FC236}">
                <a16:creationId xmlns:a16="http://schemas.microsoft.com/office/drawing/2014/main" id="{0EA80FA8-0D67-474E-8AF5-51E3A5166214}"/>
              </a:ext>
            </a:extLst>
          </p:cNvPr>
          <p:cNvSpPr/>
          <p:nvPr/>
        </p:nvSpPr>
        <p:spPr>
          <a:xfrm>
            <a:off x="3812674" y="3031456"/>
            <a:ext cx="1512000" cy="21544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Service Validation &amp; testing</a:t>
            </a:r>
          </a:p>
        </p:txBody>
      </p:sp>
      <p:sp>
        <p:nvSpPr>
          <p:cNvPr id="61" name="Rectangle 60">
            <a:extLst>
              <a:ext uri="{FF2B5EF4-FFF2-40B4-BE49-F238E27FC236}">
                <a16:creationId xmlns:a16="http://schemas.microsoft.com/office/drawing/2014/main" id="{74CA8D3F-6CFB-44C5-B44F-58333F71A78A}"/>
              </a:ext>
            </a:extLst>
          </p:cNvPr>
          <p:cNvSpPr/>
          <p:nvPr/>
        </p:nvSpPr>
        <p:spPr>
          <a:xfrm>
            <a:off x="5539011" y="2146069"/>
            <a:ext cx="1512000" cy="2154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Event Management</a:t>
            </a:r>
          </a:p>
        </p:txBody>
      </p:sp>
      <p:sp>
        <p:nvSpPr>
          <p:cNvPr id="62" name="Rectangle 61">
            <a:extLst>
              <a:ext uri="{FF2B5EF4-FFF2-40B4-BE49-F238E27FC236}">
                <a16:creationId xmlns:a16="http://schemas.microsoft.com/office/drawing/2014/main" id="{9F5847D0-DE97-4F5E-8EA3-E2B20D57C1A6}"/>
              </a:ext>
            </a:extLst>
          </p:cNvPr>
          <p:cNvSpPr/>
          <p:nvPr/>
        </p:nvSpPr>
        <p:spPr>
          <a:xfrm>
            <a:off x="5539011" y="2404819"/>
            <a:ext cx="1512000" cy="2154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Request Fulfilment</a:t>
            </a:r>
          </a:p>
        </p:txBody>
      </p:sp>
      <p:sp>
        <p:nvSpPr>
          <p:cNvPr id="63" name="Rectangle 62">
            <a:extLst>
              <a:ext uri="{FF2B5EF4-FFF2-40B4-BE49-F238E27FC236}">
                <a16:creationId xmlns:a16="http://schemas.microsoft.com/office/drawing/2014/main" id="{63C7F749-803B-4D76-BEDC-FA0CC02EE95E}"/>
              </a:ext>
            </a:extLst>
          </p:cNvPr>
          <p:cNvSpPr/>
          <p:nvPr/>
        </p:nvSpPr>
        <p:spPr>
          <a:xfrm>
            <a:off x="5539011" y="1887319"/>
            <a:ext cx="1512000" cy="2154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Problem  Management</a:t>
            </a:r>
          </a:p>
        </p:txBody>
      </p:sp>
      <p:sp>
        <p:nvSpPr>
          <p:cNvPr id="64" name="Rectangle 63">
            <a:extLst>
              <a:ext uri="{FF2B5EF4-FFF2-40B4-BE49-F238E27FC236}">
                <a16:creationId xmlns:a16="http://schemas.microsoft.com/office/drawing/2014/main" id="{94D29295-5EE7-478B-8628-99EFF46D10BF}"/>
              </a:ext>
            </a:extLst>
          </p:cNvPr>
          <p:cNvSpPr/>
          <p:nvPr/>
        </p:nvSpPr>
        <p:spPr>
          <a:xfrm>
            <a:off x="5539011" y="2922319"/>
            <a:ext cx="1512000" cy="2154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IT Operations Management*</a:t>
            </a:r>
          </a:p>
        </p:txBody>
      </p:sp>
      <p:sp>
        <p:nvSpPr>
          <p:cNvPr id="65" name="TextBox 64">
            <a:extLst>
              <a:ext uri="{FF2B5EF4-FFF2-40B4-BE49-F238E27FC236}">
                <a16:creationId xmlns:a16="http://schemas.microsoft.com/office/drawing/2014/main" id="{B195F05F-9989-4C15-BF5A-962A5CA1F4B5}"/>
              </a:ext>
            </a:extLst>
          </p:cNvPr>
          <p:cNvSpPr txBox="1"/>
          <p:nvPr/>
        </p:nvSpPr>
        <p:spPr>
          <a:xfrm>
            <a:off x="2086337" y="1078377"/>
            <a:ext cx="1512000" cy="250710"/>
          </a:xfrm>
          <a:prstGeom prst="rect">
            <a:avLst/>
          </a:prstGeom>
          <a:solidFill>
            <a:schemeClr val="accent2"/>
          </a:solidFill>
        </p:spPr>
        <p:txBody>
          <a:bodyPr wrap="square" rtlCol="0">
            <a:spAutoFit/>
          </a:bodyPr>
          <a:lstStyle>
            <a:defPPr>
              <a:defRPr lang="en-US"/>
            </a:defPPr>
            <a:lvl1pPr>
              <a:defRPr sz="1400" b="1">
                <a:solidFill>
                  <a:schemeClr val="bg1"/>
                </a:solidFill>
                <a:latin typeface="+mn-lt"/>
              </a:defRPr>
            </a:lvl1pPr>
          </a:lstStyle>
          <a:p>
            <a:pPr algn="ctr"/>
            <a:r>
              <a:rPr lang="en-IN" sz="1029" b="0" dirty="0">
                <a:latin typeface="+mj-lt"/>
                <a:ea typeface="Segoe UI Light" charset="0"/>
                <a:cs typeface="Segoe UI Light" charset="0"/>
              </a:rPr>
              <a:t>SERVICE DESIGN</a:t>
            </a:r>
          </a:p>
        </p:txBody>
      </p:sp>
      <p:sp>
        <p:nvSpPr>
          <p:cNvPr id="66" name="TextBox 65">
            <a:extLst>
              <a:ext uri="{FF2B5EF4-FFF2-40B4-BE49-F238E27FC236}">
                <a16:creationId xmlns:a16="http://schemas.microsoft.com/office/drawing/2014/main" id="{AE854BF6-8A66-4E83-BD65-F7426B8104A7}"/>
              </a:ext>
            </a:extLst>
          </p:cNvPr>
          <p:cNvSpPr txBox="1"/>
          <p:nvPr/>
        </p:nvSpPr>
        <p:spPr>
          <a:xfrm>
            <a:off x="3812674" y="1078377"/>
            <a:ext cx="1512000" cy="250710"/>
          </a:xfrm>
          <a:prstGeom prst="rect">
            <a:avLst/>
          </a:prstGeom>
          <a:solidFill>
            <a:schemeClr val="accent4"/>
          </a:solidFill>
        </p:spPr>
        <p:txBody>
          <a:bodyPr wrap="square" rtlCol="0">
            <a:spAutoFit/>
          </a:bodyPr>
          <a:lstStyle>
            <a:defPPr>
              <a:defRPr lang="en-US"/>
            </a:defPPr>
            <a:lvl1pPr>
              <a:defRPr sz="1400" b="1">
                <a:solidFill>
                  <a:schemeClr val="bg1"/>
                </a:solidFill>
                <a:latin typeface="+mn-lt"/>
              </a:defRPr>
            </a:lvl1pPr>
            <a:lvl2pPr>
              <a:defRPr>
                <a:solidFill>
                  <a:schemeClr val="tx1"/>
                </a:solidFill>
                <a:latin typeface="Corbel" charset="0"/>
                <a:ea typeface="ＭＳ Ｐゴシック" charset="0"/>
                <a:cs typeface="ＭＳ Ｐゴシック" charset="0"/>
              </a:defRPr>
            </a:lvl2pPr>
            <a:lvl3pPr>
              <a:defRPr>
                <a:solidFill>
                  <a:schemeClr val="tx1"/>
                </a:solidFill>
                <a:latin typeface="Corbel" charset="0"/>
                <a:ea typeface="ＭＳ Ｐゴシック" charset="0"/>
                <a:cs typeface="ＭＳ Ｐゴシック" charset="0"/>
              </a:defRPr>
            </a:lvl3pPr>
            <a:lvl4pPr>
              <a:defRPr>
                <a:solidFill>
                  <a:schemeClr val="tx1"/>
                </a:solidFill>
                <a:latin typeface="Corbel" charset="0"/>
                <a:ea typeface="ＭＳ Ｐゴシック" charset="0"/>
                <a:cs typeface="ＭＳ Ｐゴシック" charset="0"/>
              </a:defRPr>
            </a:lvl4pPr>
            <a:lvl5pPr>
              <a:defRPr>
                <a:solidFill>
                  <a:schemeClr val="tx1"/>
                </a:solidFill>
                <a:latin typeface="Corbel" charset="0"/>
                <a:ea typeface="ＭＳ Ｐゴシック" charset="0"/>
                <a:cs typeface="ＭＳ Ｐゴシック" charset="0"/>
              </a:defRPr>
            </a:lvl5pPr>
            <a:lvl6pPr>
              <a:defRPr>
                <a:solidFill>
                  <a:schemeClr val="tx1"/>
                </a:solidFill>
                <a:latin typeface="Corbel" charset="0"/>
                <a:ea typeface="ＭＳ Ｐゴシック" charset="0"/>
                <a:cs typeface="ＭＳ Ｐゴシック" charset="0"/>
              </a:defRPr>
            </a:lvl6pPr>
            <a:lvl7pPr>
              <a:defRPr>
                <a:solidFill>
                  <a:schemeClr val="tx1"/>
                </a:solidFill>
                <a:latin typeface="Corbel" charset="0"/>
                <a:ea typeface="ＭＳ Ｐゴシック" charset="0"/>
                <a:cs typeface="ＭＳ Ｐゴシック" charset="0"/>
              </a:defRPr>
            </a:lvl7pPr>
            <a:lvl8pPr>
              <a:defRPr>
                <a:solidFill>
                  <a:schemeClr val="tx1"/>
                </a:solidFill>
                <a:latin typeface="Corbel" charset="0"/>
                <a:ea typeface="ＭＳ Ｐゴシック" charset="0"/>
                <a:cs typeface="ＭＳ Ｐゴシック" charset="0"/>
              </a:defRPr>
            </a:lvl8pPr>
            <a:lvl9pPr>
              <a:defRPr>
                <a:solidFill>
                  <a:schemeClr val="tx1"/>
                </a:solidFill>
                <a:latin typeface="Corbel" charset="0"/>
                <a:ea typeface="ＭＳ Ｐゴシック" charset="0"/>
                <a:cs typeface="ＭＳ Ｐゴシック" charset="0"/>
              </a:defRPr>
            </a:lvl9pPr>
          </a:lstStyle>
          <a:p>
            <a:pPr algn="ctr"/>
            <a:r>
              <a:rPr lang="en-IN" sz="1029" b="0" dirty="0">
                <a:latin typeface="+mj-lt"/>
                <a:ea typeface="Segoe UI Light" charset="0"/>
                <a:cs typeface="Segoe UI Light" charset="0"/>
              </a:rPr>
              <a:t>SERVICE TRANSITION</a:t>
            </a:r>
          </a:p>
        </p:txBody>
      </p:sp>
      <p:sp>
        <p:nvSpPr>
          <p:cNvPr id="67" name="TextBox 66">
            <a:extLst>
              <a:ext uri="{FF2B5EF4-FFF2-40B4-BE49-F238E27FC236}">
                <a16:creationId xmlns:a16="http://schemas.microsoft.com/office/drawing/2014/main" id="{4DA38DA1-A734-4258-8937-02C7F4AFDD53}"/>
              </a:ext>
            </a:extLst>
          </p:cNvPr>
          <p:cNvSpPr txBox="1"/>
          <p:nvPr/>
        </p:nvSpPr>
        <p:spPr>
          <a:xfrm>
            <a:off x="5539011" y="1078377"/>
            <a:ext cx="1512000" cy="250710"/>
          </a:xfrm>
          <a:prstGeom prst="rect">
            <a:avLst/>
          </a:prstGeom>
          <a:solidFill>
            <a:schemeClr val="accent5"/>
          </a:solidFill>
        </p:spPr>
        <p:txBody>
          <a:bodyPr wrap="square" rtlCol="0">
            <a:spAutoFit/>
          </a:bodyPr>
          <a:lstStyle/>
          <a:p>
            <a:pPr algn="ctr"/>
            <a:r>
              <a:rPr lang="en-IN" sz="1029" dirty="0">
                <a:solidFill>
                  <a:schemeClr val="bg1"/>
                </a:solidFill>
                <a:latin typeface="+mj-lt"/>
                <a:ea typeface="Segoe UI Light" charset="0"/>
                <a:cs typeface="Segoe UI Light" charset="0"/>
              </a:rPr>
              <a:t>SERVICE OPERATIONS</a:t>
            </a:r>
          </a:p>
        </p:txBody>
      </p:sp>
      <p:sp>
        <p:nvSpPr>
          <p:cNvPr id="68" name="TextBox 67">
            <a:extLst>
              <a:ext uri="{FF2B5EF4-FFF2-40B4-BE49-F238E27FC236}">
                <a16:creationId xmlns:a16="http://schemas.microsoft.com/office/drawing/2014/main" id="{FF60B3AC-118D-488E-B437-6CAA36A6D497}"/>
              </a:ext>
            </a:extLst>
          </p:cNvPr>
          <p:cNvSpPr txBox="1"/>
          <p:nvPr/>
        </p:nvSpPr>
        <p:spPr>
          <a:xfrm>
            <a:off x="7265348" y="1058827"/>
            <a:ext cx="1512000" cy="409086"/>
          </a:xfrm>
          <a:prstGeom prst="rect">
            <a:avLst/>
          </a:prstGeom>
          <a:solidFill>
            <a:schemeClr val="accent6"/>
          </a:solidFill>
        </p:spPr>
        <p:txBody>
          <a:bodyPr wrap="square" rtlCol="0">
            <a:spAutoFit/>
          </a:bodyPr>
          <a:lstStyle/>
          <a:p>
            <a:pPr algn="ctr"/>
            <a:r>
              <a:rPr lang="en-IN" sz="1000" b="1" dirty="0">
                <a:solidFill>
                  <a:schemeClr val="bg1"/>
                </a:solidFill>
                <a:latin typeface="+mj-lt"/>
                <a:ea typeface="Segoe UI Light" charset="0"/>
                <a:cs typeface="Segoe UI Light" charset="0"/>
              </a:rPr>
              <a:t>CONTINUAL  IMPROVEMENT</a:t>
            </a:r>
          </a:p>
        </p:txBody>
      </p:sp>
      <p:sp>
        <p:nvSpPr>
          <p:cNvPr id="69" name="Rectangle 68">
            <a:extLst>
              <a:ext uri="{FF2B5EF4-FFF2-40B4-BE49-F238E27FC236}">
                <a16:creationId xmlns:a16="http://schemas.microsoft.com/office/drawing/2014/main" id="{7C15B27E-C623-49E8-B558-C0BC7486355F}"/>
              </a:ext>
            </a:extLst>
          </p:cNvPr>
          <p:cNvSpPr/>
          <p:nvPr/>
        </p:nvSpPr>
        <p:spPr>
          <a:xfrm>
            <a:off x="5539011" y="1369819"/>
            <a:ext cx="1512000" cy="2154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Service Desk*</a:t>
            </a:r>
          </a:p>
        </p:txBody>
      </p:sp>
      <p:sp>
        <p:nvSpPr>
          <p:cNvPr id="70" name="Rectangle 69">
            <a:extLst>
              <a:ext uri="{FF2B5EF4-FFF2-40B4-BE49-F238E27FC236}">
                <a16:creationId xmlns:a16="http://schemas.microsoft.com/office/drawing/2014/main" id="{9F5847D0-DE97-4F5E-8EA3-E2B20D57C1A6}"/>
              </a:ext>
            </a:extLst>
          </p:cNvPr>
          <p:cNvSpPr/>
          <p:nvPr/>
        </p:nvSpPr>
        <p:spPr>
          <a:xfrm>
            <a:off x="5539011" y="1628569"/>
            <a:ext cx="1512000" cy="2154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Incident  Management</a:t>
            </a:r>
          </a:p>
        </p:txBody>
      </p:sp>
      <p:sp>
        <p:nvSpPr>
          <p:cNvPr id="71" name="Rectangle 70">
            <a:extLst>
              <a:ext uri="{FF2B5EF4-FFF2-40B4-BE49-F238E27FC236}">
                <a16:creationId xmlns:a16="http://schemas.microsoft.com/office/drawing/2014/main" id="{3F264F25-0FD5-425D-A079-12FF4F923A20}"/>
              </a:ext>
            </a:extLst>
          </p:cNvPr>
          <p:cNvSpPr/>
          <p:nvPr/>
        </p:nvSpPr>
        <p:spPr>
          <a:xfrm>
            <a:off x="5539011" y="3181072"/>
            <a:ext cx="1512000" cy="2154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Technical Management*</a:t>
            </a:r>
          </a:p>
        </p:txBody>
      </p:sp>
      <p:sp>
        <p:nvSpPr>
          <p:cNvPr id="72" name="Rectangle 71">
            <a:extLst>
              <a:ext uri="{FF2B5EF4-FFF2-40B4-BE49-F238E27FC236}">
                <a16:creationId xmlns:a16="http://schemas.microsoft.com/office/drawing/2014/main" id="{DE1571A4-BCAE-4515-BBEC-DB439D305A27}"/>
              </a:ext>
            </a:extLst>
          </p:cNvPr>
          <p:cNvSpPr/>
          <p:nvPr/>
        </p:nvSpPr>
        <p:spPr>
          <a:xfrm>
            <a:off x="5539011" y="2663569"/>
            <a:ext cx="1512000" cy="2154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IN" sz="800" dirty="0">
                <a:solidFill>
                  <a:srgbClr val="595959"/>
                </a:solidFill>
                <a:latin typeface="+mj-lt"/>
                <a:ea typeface="Segoe UI Light" charset="0"/>
                <a:cs typeface="Segoe UI Light" charset="0"/>
              </a:rPr>
              <a:t>Access Management</a:t>
            </a:r>
          </a:p>
        </p:txBody>
      </p:sp>
      <p:sp>
        <p:nvSpPr>
          <p:cNvPr id="73" name="Arrow: Pentagon 24">
            <a:extLst>
              <a:ext uri="{FF2B5EF4-FFF2-40B4-BE49-F238E27FC236}">
                <a16:creationId xmlns:a16="http://schemas.microsoft.com/office/drawing/2014/main" id="{CD82E5D6-10A8-453F-B204-77D224891BFF}"/>
              </a:ext>
            </a:extLst>
          </p:cNvPr>
          <p:cNvSpPr/>
          <p:nvPr/>
        </p:nvSpPr>
        <p:spPr>
          <a:xfrm flipH="1">
            <a:off x="1309471" y="3648943"/>
            <a:ext cx="7418834" cy="218987"/>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00" dirty="0">
                <a:solidFill>
                  <a:schemeClr val="bg1"/>
                </a:solidFill>
                <a:latin typeface="+mj-lt"/>
                <a:ea typeface="Segoe UI Light" charset="0"/>
                <a:cs typeface="Segoe UI Light" charset="0"/>
              </a:rPr>
              <a:t>Continual Improvement</a:t>
            </a:r>
          </a:p>
        </p:txBody>
      </p:sp>
    </p:spTree>
    <p:extLst>
      <p:ext uri="{BB962C8B-B14F-4D97-AF65-F5344CB8AC3E}">
        <p14:creationId xmlns:p14="http://schemas.microsoft.com/office/powerpoint/2010/main" val="1610588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2">
            <a:extLst>
              <a:ext uri="{FF2B5EF4-FFF2-40B4-BE49-F238E27FC236}">
                <a16:creationId xmlns:a16="http://schemas.microsoft.com/office/drawing/2014/main" id="{34853AED-7267-4E17-BC39-950C2DD662D6}"/>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29</a:t>
            </a:fld>
            <a:endParaRPr lang="en-US" dirty="0">
              <a:solidFill>
                <a:srgbClr val="6D7777"/>
              </a:solidFill>
            </a:endParaRPr>
          </a:p>
        </p:txBody>
      </p:sp>
      <p:sp>
        <p:nvSpPr>
          <p:cNvPr id="2" name="Title 1">
            <a:extLst>
              <a:ext uri="{FF2B5EF4-FFF2-40B4-BE49-F238E27FC236}">
                <a16:creationId xmlns:a16="http://schemas.microsoft.com/office/drawing/2014/main" id="{834AD1E6-0819-49AA-B832-37229F613235}"/>
              </a:ext>
            </a:extLst>
          </p:cNvPr>
          <p:cNvSpPr>
            <a:spLocks noGrp="1"/>
          </p:cNvSpPr>
          <p:nvPr>
            <p:ph type="title"/>
          </p:nvPr>
        </p:nvSpPr>
        <p:spPr/>
        <p:txBody>
          <a:bodyPr/>
          <a:lstStyle/>
          <a:p>
            <a:r>
              <a:rPr lang="en-IN" dirty="0"/>
              <a:t>Support Organization</a:t>
            </a:r>
          </a:p>
        </p:txBody>
      </p:sp>
      <p:sp>
        <p:nvSpPr>
          <p:cNvPr id="3" name="Rectangle 2">
            <a:extLst>
              <a:ext uri="{FF2B5EF4-FFF2-40B4-BE49-F238E27FC236}">
                <a16:creationId xmlns:a16="http://schemas.microsoft.com/office/drawing/2014/main" id="{62EC6C18-1436-4663-A655-C76034A747EE}"/>
              </a:ext>
            </a:extLst>
          </p:cNvPr>
          <p:cNvSpPr/>
          <p:nvPr/>
        </p:nvSpPr>
        <p:spPr>
          <a:xfrm>
            <a:off x="323850" y="2930354"/>
            <a:ext cx="1242000" cy="35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ea typeface="Segoe UI Light" charset="0"/>
                <a:cs typeface="Segoe UI Light" charset="0"/>
              </a:rPr>
              <a:t>Infibeam IT Leads</a:t>
            </a:r>
          </a:p>
        </p:txBody>
      </p:sp>
      <p:sp>
        <p:nvSpPr>
          <p:cNvPr id="6" name="Rectangle 5">
            <a:extLst>
              <a:ext uri="{FF2B5EF4-FFF2-40B4-BE49-F238E27FC236}">
                <a16:creationId xmlns:a16="http://schemas.microsoft.com/office/drawing/2014/main" id="{FDEA49BC-19AE-4FB4-BC81-A60C98EB47C1}"/>
              </a:ext>
            </a:extLst>
          </p:cNvPr>
          <p:cNvSpPr/>
          <p:nvPr/>
        </p:nvSpPr>
        <p:spPr>
          <a:xfrm>
            <a:off x="1971490" y="2930354"/>
            <a:ext cx="984066" cy="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ea typeface="Segoe UI Light" charset="0"/>
                <a:cs typeface="Segoe UI Light" charset="0"/>
              </a:rPr>
              <a:t>Cloud  Lead</a:t>
            </a:r>
          </a:p>
        </p:txBody>
      </p:sp>
      <p:sp>
        <p:nvSpPr>
          <p:cNvPr id="7" name="Rectangle 6">
            <a:extLst>
              <a:ext uri="{FF2B5EF4-FFF2-40B4-BE49-F238E27FC236}">
                <a16:creationId xmlns:a16="http://schemas.microsoft.com/office/drawing/2014/main" id="{4AD1D15C-CC16-45C4-B3F2-4DE18FAE4281}"/>
              </a:ext>
            </a:extLst>
          </p:cNvPr>
          <p:cNvSpPr/>
          <p:nvPr/>
        </p:nvSpPr>
        <p:spPr>
          <a:xfrm>
            <a:off x="3144379" y="2930354"/>
            <a:ext cx="984066" cy="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ea typeface="Segoe UI Light" charset="0"/>
                <a:cs typeface="Segoe UI Light" charset="0"/>
              </a:rPr>
              <a:t>Systems Lead</a:t>
            </a:r>
          </a:p>
        </p:txBody>
      </p:sp>
      <p:sp>
        <p:nvSpPr>
          <p:cNvPr id="8" name="Rectangle 7">
            <a:extLst>
              <a:ext uri="{FF2B5EF4-FFF2-40B4-BE49-F238E27FC236}">
                <a16:creationId xmlns:a16="http://schemas.microsoft.com/office/drawing/2014/main" id="{5C6BBF24-B5D9-4B97-A9A0-FA57BE4C3856}"/>
              </a:ext>
            </a:extLst>
          </p:cNvPr>
          <p:cNvSpPr/>
          <p:nvPr/>
        </p:nvSpPr>
        <p:spPr>
          <a:xfrm>
            <a:off x="4317268" y="2930354"/>
            <a:ext cx="984066" cy="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ea typeface="Segoe UI Light" charset="0"/>
                <a:cs typeface="Segoe UI Light" charset="0"/>
              </a:rPr>
              <a:t>Database Lead</a:t>
            </a:r>
          </a:p>
        </p:txBody>
      </p:sp>
      <p:sp>
        <p:nvSpPr>
          <p:cNvPr id="9" name="Rectangle 8">
            <a:extLst>
              <a:ext uri="{FF2B5EF4-FFF2-40B4-BE49-F238E27FC236}">
                <a16:creationId xmlns:a16="http://schemas.microsoft.com/office/drawing/2014/main" id="{2854450F-45D1-4779-ABF4-933D48A2AF24}"/>
              </a:ext>
            </a:extLst>
          </p:cNvPr>
          <p:cNvSpPr/>
          <p:nvPr/>
        </p:nvSpPr>
        <p:spPr>
          <a:xfrm>
            <a:off x="5490157" y="2930354"/>
            <a:ext cx="984066" cy="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IN" sz="900" dirty="0">
                <a:ea typeface="Segoe UI Light" charset="0"/>
                <a:cs typeface="Segoe UI Light" charset="0"/>
              </a:rPr>
              <a:t>Storage/</a:t>
            </a:r>
            <a:r>
              <a:rPr lang="en-IN" sz="900" dirty="0" err="1">
                <a:ea typeface="Segoe UI Light" charset="0"/>
                <a:cs typeface="Segoe UI Light" charset="0"/>
              </a:rPr>
              <a:t>Bck</a:t>
            </a:r>
            <a:r>
              <a:rPr lang="en-IN" sz="900" dirty="0">
                <a:ea typeface="Segoe UI Light" charset="0"/>
                <a:cs typeface="Segoe UI Light" charset="0"/>
              </a:rPr>
              <a:t> Lead</a:t>
            </a:r>
          </a:p>
        </p:txBody>
      </p:sp>
      <p:sp>
        <p:nvSpPr>
          <p:cNvPr id="10" name="Rectangle 9">
            <a:extLst>
              <a:ext uri="{FF2B5EF4-FFF2-40B4-BE49-F238E27FC236}">
                <a16:creationId xmlns:a16="http://schemas.microsoft.com/office/drawing/2014/main" id="{1058E714-80BF-4DF8-B576-0EBFA7B298AD}"/>
              </a:ext>
            </a:extLst>
          </p:cNvPr>
          <p:cNvSpPr/>
          <p:nvPr/>
        </p:nvSpPr>
        <p:spPr>
          <a:xfrm>
            <a:off x="6663046" y="2930354"/>
            <a:ext cx="984066" cy="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ea typeface="Segoe UI Light" charset="0"/>
                <a:cs typeface="Segoe UI Light" charset="0"/>
              </a:rPr>
              <a:t>NW/Sec  Lead</a:t>
            </a:r>
          </a:p>
        </p:txBody>
      </p:sp>
      <p:sp>
        <p:nvSpPr>
          <p:cNvPr id="11" name="Rectangle 10">
            <a:extLst>
              <a:ext uri="{FF2B5EF4-FFF2-40B4-BE49-F238E27FC236}">
                <a16:creationId xmlns:a16="http://schemas.microsoft.com/office/drawing/2014/main" id="{44C9237B-C1A8-4E03-91C2-F155469FE6F3}"/>
              </a:ext>
            </a:extLst>
          </p:cNvPr>
          <p:cNvSpPr/>
          <p:nvPr/>
        </p:nvSpPr>
        <p:spPr>
          <a:xfrm>
            <a:off x="7835934" y="2930354"/>
            <a:ext cx="984066" cy="35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ea typeface="Segoe UI Light" charset="0"/>
                <a:cs typeface="Segoe UI Light" charset="0"/>
              </a:rPr>
              <a:t>Tech Support</a:t>
            </a:r>
          </a:p>
        </p:txBody>
      </p:sp>
      <p:sp>
        <p:nvSpPr>
          <p:cNvPr id="12" name="Rectangle 11">
            <a:extLst>
              <a:ext uri="{FF2B5EF4-FFF2-40B4-BE49-F238E27FC236}">
                <a16:creationId xmlns:a16="http://schemas.microsoft.com/office/drawing/2014/main" id="{77C3371D-D782-43D7-815D-6B30C26D9D51}"/>
              </a:ext>
            </a:extLst>
          </p:cNvPr>
          <p:cNvSpPr/>
          <p:nvPr/>
        </p:nvSpPr>
        <p:spPr>
          <a:xfrm>
            <a:off x="4750317" y="2200311"/>
            <a:ext cx="1713296" cy="33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dirty="0">
                <a:ea typeface="Segoe UI Light" charset="0"/>
                <a:cs typeface="Segoe UI Light" charset="0"/>
              </a:rPr>
              <a:t>Technical Delivery Manger </a:t>
            </a:r>
          </a:p>
          <a:p>
            <a:pPr algn="ctr"/>
            <a:r>
              <a:rPr lang="en-IN" sz="900" dirty="0">
                <a:ea typeface="Segoe UI Light" charset="0"/>
                <a:cs typeface="Segoe UI Light" charset="0"/>
              </a:rPr>
              <a:t>(Project In Charge)</a:t>
            </a:r>
          </a:p>
        </p:txBody>
      </p:sp>
      <p:sp>
        <p:nvSpPr>
          <p:cNvPr id="13" name="Rectangle 12">
            <a:extLst>
              <a:ext uri="{FF2B5EF4-FFF2-40B4-BE49-F238E27FC236}">
                <a16:creationId xmlns:a16="http://schemas.microsoft.com/office/drawing/2014/main" id="{65BE0F51-511C-4FFF-8F29-7CC961665DCA}"/>
              </a:ext>
            </a:extLst>
          </p:cNvPr>
          <p:cNvSpPr/>
          <p:nvPr/>
        </p:nvSpPr>
        <p:spPr>
          <a:xfrm>
            <a:off x="4750317" y="1612124"/>
            <a:ext cx="1713296" cy="33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bg1"/>
                </a:solidFill>
                <a:ea typeface="Segoe UI Light" charset="0"/>
                <a:cs typeface="Segoe UI Light" charset="0"/>
              </a:rPr>
              <a:t>Service Delivery </a:t>
            </a:r>
          </a:p>
          <a:p>
            <a:pPr algn="ctr"/>
            <a:r>
              <a:rPr lang="en-IN" sz="900" b="1" dirty="0">
                <a:solidFill>
                  <a:schemeClr val="bg1"/>
                </a:solidFill>
                <a:ea typeface="Segoe UI Light" charset="0"/>
                <a:cs typeface="Segoe UI Light" charset="0"/>
              </a:rPr>
              <a:t>Head</a:t>
            </a:r>
          </a:p>
        </p:txBody>
      </p:sp>
      <p:sp>
        <p:nvSpPr>
          <p:cNvPr id="14" name="Rectangle 13">
            <a:extLst>
              <a:ext uri="{FF2B5EF4-FFF2-40B4-BE49-F238E27FC236}">
                <a16:creationId xmlns:a16="http://schemas.microsoft.com/office/drawing/2014/main" id="{B6D4F0BE-166F-4EED-B148-06CD3C9010E0}"/>
              </a:ext>
            </a:extLst>
          </p:cNvPr>
          <p:cNvSpPr/>
          <p:nvPr/>
        </p:nvSpPr>
        <p:spPr>
          <a:xfrm>
            <a:off x="323850" y="2177684"/>
            <a:ext cx="1242000" cy="353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ea typeface="Segoe UI Light" charset="0"/>
                <a:cs typeface="Segoe UI Light" charset="0"/>
              </a:rPr>
              <a:t>Infibeam IT Project </a:t>
            </a:r>
          </a:p>
          <a:p>
            <a:pPr algn="ctr"/>
            <a:r>
              <a:rPr lang="en-IN" sz="900" b="1" dirty="0">
                <a:ea typeface="Segoe UI Light" charset="0"/>
                <a:cs typeface="Segoe UI Light" charset="0"/>
              </a:rPr>
              <a:t>Manager</a:t>
            </a:r>
          </a:p>
        </p:txBody>
      </p:sp>
      <p:sp>
        <p:nvSpPr>
          <p:cNvPr id="15" name="Rectangle 14">
            <a:extLst>
              <a:ext uri="{FF2B5EF4-FFF2-40B4-BE49-F238E27FC236}">
                <a16:creationId xmlns:a16="http://schemas.microsoft.com/office/drawing/2014/main" id="{C15590D3-0708-424A-933F-5626D4082134}"/>
              </a:ext>
            </a:extLst>
          </p:cNvPr>
          <p:cNvSpPr/>
          <p:nvPr/>
        </p:nvSpPr>
        <p:spPr>
          <a:xfrm>
            <a:off x="323850" y="1590148"/>
            <a:ext cx="1242000" cy="353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ea typeface="Segoe UI Light" charset="0"/>
                <a:cs typeface="Segoe UI Light" charset="0"/>
              </a:rPr>
              <a:t>Infibeam  Project Director</a:t>
            </a:r>
          </a:p>
        </p:txBody>
      </p:sp>
      <p:sp>
        <p:nvSpPr>
          <p:cNvPr id="5" name="Flowchart: Multidocument 4">
            <a:extLst>
              <a:ext uri="{FF2B5EF4-FFF2-40B4-BE49-F238E27FC236}">
                <a16:creationId xmlns:a16="http://schemas.microsoft.com/office/drawing/2014/main" id="{51DF3789-69E8-495A-86CC-5666A8A18A54}"/>
              </a:ext>
            </a:extLst>
          </p:cNvPr>
          <p:cNvSpPr/>
          <p:nvPr/>
        </p:nvSpPr>
        <p:spPr>
          <a:xfrm>
            <a:off x="1821532" y="3453083"/>
            <a:ext cx="1123200" cy="858717"/>
          </a:xfrm>
          <a:prstGeom prst="flowChartMultidocument">
            <a:avLst/>
          </a:prstGeom>
          <a:solidFill>
            <a:schemeClr val="accent5">
              <a:lumMod val="60000"/>
              <a:lumOff val="4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900" dirty="0">
                <a:solidFill>
                  <a:srgbClr val="10253F"/>
                </a:solidFill>
                <a:ea typeface="Segoe UI Light" charset="0"/>
                <a:cs typeface="Segoe UI Light" charset="0"/>
              </a:rPr>
              <a:t>Cloud Engineers  + EMS Engineer</a:t>
            </a:r>
          </a:p>
        </p:txBody>
      </p:sp>
      <p:sp>
        <p:nvSpPr>
          <p:cNvPr id="17" name="Flowchart: Multidocument 16">
            <a:extLst>
              <a:ext uri="{FF2B5EF4-FFF2-40B4-BE49-F238E27FC236}">
                <a16:creationId xmlns:a16="http://schemas.microsoft.com/office/drawing/2014/main" id="{9CF75EDF-5DFE-417D-8677-099B0A0532F1}"/>
              </a:ext>
            </a:extLst>
          </p:cNvPr>
          <p:cNvSpPr/>
          <p:nvPr/>
        </p:nvSpPr>
        <p:spPr>
          <a:xfrm>
            <a:off x="2996586" y="3453083"/>
            <a:ext cx="1123200" cy="858717"/>
          </a:xfrm>
          <a:prstGeom prst="flowChartMultidocument">
            <a:avLst/>
          </a:prstGeom>
          <a:solidFill>
            <a:schemeClr val="accent5">
              <a:lumMod val="60000"/>
              <a:lumOff val="4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900" dirty="0">
                <a:solidFill>
                  <a:srgbClr val="10253F"/>
                </a:solidFill>
                <a:ea typeface="Segoe UI Light" charset="0"/>
                <a:cs typeface="Segoe UI Light" charset="0"/>
              </a:rPr>
              <a:t>Sys Admins</a:t>
            </a:r>
          </a:p>
        </p:txBody>
      </p:sp>
      <p:sp>
        <p:nvSpPr>
          <p:cNvPr id="18" name="Flowchart: Multidocument 17">
            <a:extLst>
              <a:ext uri="{FF2B5EF4-FFF2-40B4-BE49-F238E27FC236}">
                <a16:creationId xmlns:a16="http://schemas.microsoft.com/office/drawing/2014/main" id="{F6287F8A-DF14-4279-B4D6-5097B6F7E8AB}"/>
              </a:ext>
            </a:extLst>
          </p:cNvPr>
          <p:cNvSpPr/>
          <p:nvPr/>
        </p:nvSpPr>
        <p:spPr>
          <a:xfrm>
            <a:off x="4171640" y="3453083"/>
            <a:ext cx="1123200" cy="858717"/>
          </a:xfrm>
          <a:prstGeom prst="flowChartMultidocument">
            <a:avLst/>
          </a:prstGeom>
          <a:solidFill>
            <a:schemeClr val="accent5">
              <a:lumMod val="60000"/>
              <a:lumOff val="4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900" dirty="0">
                <a:solidFill>
                  <a:srgbClr val="10253F"/>
                </a:solidFill>
                <a:ea typeface="Segoe UI Light" charset="0"/>
                <a:cs typeface="Segoe UI Light" charset="0"/>
              </a:rPr>
              <a:t>Database Engineers</a:t>
            </a:r>
          </a:p>
        </p:txBody>
      </p:sp>
      <p:sp>
        <p:nvSpPr>
          <p:cNvPr id="19" name="Flowchart: Multidocument 18">
            <a:extLst>
              <a:ext uri="{FF2B5EF4-FFF2-40B4-BE49-F238E27FC236}">
                <a16:creationId xmlns:a16="http://schemas.microsoft.com/office/drawing/2014/main" id="{19A01055-09A3-4B9E-B8DA-3CD7760320A1}"/>
              </a:ext>
            </a:extLst>
          </p:cNvPr>
          <p:cNvSpPr/>
          <p:nvPr/>
        </p:nvSpPr>
        <p:spPr>
          <a:xfrm>
            <a:off x="5346694" y="3453083"/>
            <a:ext cx="1123200" cy="858717"/>
          </a:xfrm>
          <a:prstGeom prst="flowChartMultidocument">
            <a:avLst/>
          </a:prstGeom>
          <a:solidFill>
            <a:schemeClr val="accent5">
              <a:lumMod val="60000"/>
              <a:lumOff val="4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900" dirty="0">
                <a:solidFill>
                  <a:srgbClr val="10253F"/>
                </a:solidFill>
                <a:ea typeface="Segoe UI Light" charset="0"/>
                <a:cs typeface="Segoe UI Light" charset="0"/>
              </a:rPr>
              <a:t>Storage &amp; Backup Engineers</a:t>
            </a:r>
          </a:p>
        </p:txBody>
      </p:sp>
      <p:sp>
        <p:nvSpPr>
          <p:cNvPr id="20" name="Flowchart: Multidocument 19">
            <a:extLst>
              <a:ext uri="{FF2B5EF4-FFF2-40B4-BE49-F238E27FC236}">
                <a16:creationId xmlns:a16="http://schemas.microsoft.com/office/drawing/2014/main" id="{608CCFF8-0EE1-45F2-B424-30BB5BE9EE8E}"/>
              </a:ext>
            </a:extLst>
          </p:cNvPr>
          <p:cNvSpPr/>
          <p:nvPr/>
        </p:nvSpPr>
        <p:spPr>
          <a:xfrm>
            <a:off x="6521748" y="3453083"/>
            <a:ext cx="1123200" cy="858717"/>
          </a:xfrm>
          <a:prstGeom prst="flowChartMultidocument">
            <a:avLst/>
          </a:prstGeom>
          <a:solidFill>
            <a:schemeClr val="accent5">
              <a:lumMod val="60000"/>
              <a:lumOff val="4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900" dirty="0">
                <a:solidFill>
                  <a:srgbClr val="10253F"/>
                </a:solidFill>
                <a:ea typeface="Segoe UI Light" charset="0"/>
                <a:cs typeface="Segoe UI Light" charset="0"/>
              </a:rPr>
              <a:t>Network &amp; Security Engineers</a:t>
            </a:r>
          </a:p>
        </p:txBody>
      </p:sp>
      <p:sp>
        <p:nvSpPr>
          <p:cNvPr id="21" name="Flowchart: Multidocument 20">
            <a:extLst>
              <a:ext uri="{FF2B5EF4-FFF2-40B4-BE49-F238E27FC236}">
                <a16:creationId xmlns:a16="http://schemas.microsoft.com/office/drawing/2014/main" id="{AD5C81B0-8AE9-430E-86A1-291308695B12}"/>
              </a:ext>
            </a:extLst>
          </p:cNvPr>
          <p:cNvSpPr/>
          <p:nvPr/>
        </p:nvSpPr>
        <p:spPr>
          <a:xfrm>
            <a:off x="7696800" y="3453083"/>
            <a:ext cx="1123200" cy="858717"/>
          </a:xfrm>
          <a:prstGeom prst="flowChartMultidocument">
            <a:avLst/>
          </a:prstGeom>
          <a:solidFill>
            <a:schemeClr val="accent5">
              <a:lumMod val="60000"/>
              <a:lumOff val="40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900" dirty="0">
                <a:solidFill>
                  <a:srgbClr val="10253F"/>
                </a:solidFill>
                <a:ea typeface="Segoe UI Light" charset="0"/>
                <a:cs typeface="Segoe UI Light" charset="0"/>
              </a:rPr>
              <a:t>Support Engineers</a:t>
            </a:r>
          </a:p>
        </p:txBody>
      </p:sp>
      <p:sp>
        <p:nvSpPr>
          <p:cNvPr id="25" name="Rectangle 24">
            <a:extLst>
              <a:ext uri="{FF2B5EF4-FFF2-40B4-BE49-F238E27FC236}">
                <a16:creationId xmlns:a16="http://schemas.microsoft.com/office/drawing/2014/main" id="{AE68002F-0C66-4370-81D2-8742833DDC05}"/>
              </a:ext>
            </a:extLst>
          </p:cNvPr>
          <p:cNvSpPr/>
          <p:nvPr/>
        </p:nvSpPr>
        <p:spPr>
          <a:xfrm>
            <a:off x="6487986" y="4504999"/>
            <a:ext cx="984066" cy="190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ea typeface="Segoe UI Light" charset="0"/>
                <a:cs typeface="Segoe UI Light" charset="0"/>
              </a:rPr>
              <a:t>Infibeam</a:t>
            </a:r>
          </a:p>
        </p:txBody>
      </p:sp>
      <p:sp>
        <p:nvSpPr>
          <p:cNvPr id="26" name="Rectangle 25">
            <a:extLst>
              <a:ext uri="{FF2B5EF4-FFF2-40B4-BE49-F238E27FC236}">
                <a16:creationId xmlns:a16="http://schemas.microsoft.com/office/drawing/2014/main" id="{34BBCA75-6828-48E7-856D-FB393C21E1D5}"/>
              </a:ext>
            </a:extLst>
          </p:cNvPr>
          <p:cNvSpPr/>
          <p:nvPr/>
        </p:nvSpPr>
        <p:spPr>
          <a:xfrm>
            <a:off x="7681141" y="4504998"/>
            <a:ext cx="984066" cy="190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IN" sz="900" b="1" dirty="0">
                <a:solidFill>
                  <a:schemeClr val="bg1"/>
                </a:solidFill>
                <a:ea typeface="Segoe UI Light" charset="0"/>
                <a:cs typeface="Segoe UI Light" charset="0"/>
              </a:rPr>
              <a:t>Sify Offsite</a:t>
            </a:r>
          </a:p>
        </p:txBody>
      </p:sp>
      <p:cxnSp>
        <p:nvCxnSpPr>
          <p:cNvPr id="31" name="Straight Connector 30">
            <a:extLst>
              <a:ext uri="{FF2B5EF4-FFF2-40B4-BE49-F238E27FC236}">
                <a16:creationId xmlns:a16="http://schemas.microsoft.com/office/drawing/2014/main" id="{8705D887-C6DB-4F1B-918A-5DC4B49D901E}"/>
              </a:ext>
            </a:extLst>
          </p:cNvPr>
          <p:cNvCxnSpPr/>
          <p:nvPr/>
        </p:nvCxnSpPr>
        <p:spPr>
          <a:xfrm>
            <a:off x="2452085" y="2735890"/>
            <a:ext cx="6121816"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FB48F62B-86CD-430A-8E85-EFA6AFCBF55F}"/>
              </a:ext>
            </a:extLst>
          </p:cNvPr>
          <p:cNvCxnSpPr>
            <a:endCxn id="6" idx="0"/>
          </p:cNvCxnSpPr>
          <p:nvPr/>
        </p:nvCxnSpPr>
        <p:spPr>
          <a:xfrm flipH="1">
            <a:off x="2463523" y="2743511"/>
            <a:ext cx="2" cy="186843"/>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F0B84CE6-3E3B-4052-8CD0-261022A8DCFC}"/>
              </a:ext>
            </a:extLst>
          </p:cNvPr>
          <p:cNvCxnSpPr/>
          <p:nvPr/>
        </p:nvCxnSpPr>
        <p:spPr>
          <a:xfrm>
            <a:off x="3625509" y="2735890"/>
            <a:ext cx="0" cy="20592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63B7B0F2-16BF-466D-B9D0-0F470BB122E4}"/>
              </a:ext>
            </a:extLst>
          </p:cNvPr>
          <p:cNvCxnSpPr/>
          <p:nvPr/>
        </p:nvCxnSpPr>
        <p:spPr>
          <a:xfrm>
            <a:off x="4793386" y="2735889"/>
            <a:ext cx="0" cy="20592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04E73D63-8A95-4105-A077-60B400F07BDA}"/>
              </a:ext>
            </a:extLst>
          </p:cNvPr>
          <p:cNvCxnSpPr/>
          <p:nvPr/>
        </p:nvCxnSpPr>
        <p:spPr>
          <a:xfrm>
            <a:off x="5974325" y="2735888"/>
            <a:ext cx="0" cy="20592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a:extLst>
              <a:ext uri="{FF2B5EF4-FFF2-40B4-BE49-F238E27FC236}">
                <a16:creationId xmlns:a16="http://schemas.microsoft.com/office/drawing/2014/main" id="{1AF2EC55-64DD-4071-AC79-538496BD545F}"/>
              </a:ext>
            </a:extLst>
          </p:cNvPr>
          <p:cNvCxnSpPr/>
          <p:nvPr/>
        </p:nvCxnSpPr>
        <p:spPr>
          <a:xfrm>
            <a:off x="7160716" y="2735888"/>
            <a:ext cx="0" cy="20592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a:extLst>
              <a:ext uri="{FF2B5EF4-FFF2-40B4-BE49-F238E27FC236}">
                <a16:creationId xmlns:a16="http://schemas.microsoft.com/office/drawing/2014/main" id="{A4AAFE77-A26D-4F5A-9CDE-B93962C2182B}"/>
              </a:ext>
            </a:extLst>
          </p:cNvPr>
          <p:cNvCxnSpPr/>
          <p:nvPr/>
        </p:nvCxnSpPr>
        <p:spPr>
          <a:xfrm>
            <a:off x="8545382" y="2735888"/>
            <a:ext cx="0" cy="20592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3" name="Straight Arrow Connector 42">
            <a:extLst>
              <a:ext uri="{FF2B5EF4-FFF2-40B4-BE49-F238E27FC236}">
                <a16:creationId xmlns:a16="http://schemas.microsoft.com/office/drawing/2014/main" id="{BFE16D67-F3A3-448C-86B7-08E35E72589C}"/>
              </a:ext>
            </a:extLst>
          </p:cNvPr>
          <p:cNvCxnSpPr>
            <a:cxnSpLocks/>
            <a:stCxn id="13" idx="2"/>
            <a:endCxn id="12" idx="0"/>
          </p:cNvCxnSpPr>
          <p:nvPr/>
        </p:nvCxnSpPr>
        <p:spPr>
          <a:xfrm>
            <a:off x="5606965" y="1943324"/>
            <a:ext cx="0" cy="25698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4" name="Straight Arrow Connector 43">
            <a:extLst>
              <a:ext uri="{FF2B5EF4-FFF2-40B4-BE49-F238E27FC236}">
                <a16:creationId xmlns:a16="http://schemas.microsoft.com/office/drawing/2014/main" id="{ECC8A5AC-E905-443B-B144-3E9B5E9C3385}"/>
              </a:ext>
            </a:extLst>
          </p:cNvPr>
          <p:cNvCxnSpPr/>
          <p:nvPr/>
        </p:nvCxnSpPr>
        <p:spPr>
          <a:xfrm>
            <a:off x="5435552" y="2531511"/>
            <a:ext cx="0" cy="205927"/>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5" name="Straight Arrow Connector 44">
            <a:extLst>
              <a:ext uri="{FF2B5EF4-FFF2-40B4-BE49-F238E27FC236}">
                <a16:creationId xmlns:a16="http://schemas.microsoft.com/office/drawing/2014/main" id="{429ABBB5-8273-4DDB-99FD-14AD5E2320DB}"/>
              </a:ext>
            </a:extLst>
          </p:cNvPr>
          <p:cNvCxnSpPr>
            <a:cxnSpLocks/>
            <a:stCxn id="3" idx="3"/>
            <a:endCxn id="6" idx="1"/>
          </p:cNvCxnSpPr>
          <p:nvPr/>
        </p:nvCxnSpPr>
        <p:spPr>
          <a:xfrm>
            <a:off x="1565850" y="3106754"/>
            <a:ext cx="405640" cy="0"/>
          </a:xfrm>
          <a:prstGeom prst="straightConnector1">
            <a:avLst/>
          </a:prstGeom>
          <a:ln w="12700">
            <a:solidFill>
              <a:srgbClr val="858586"/>
            </a:solidFill>
            <a:prstDash val="dash"/>
            <a:headEnd type="triangle"/>
            <a:tailEnd type="triangle"/>
          </a:ln>
          <a:effectLst/>
        </p:spPr>
        <p:style>
          <a:lnRef idx="2">
            <a:schemeClr val="accent4"/>
          </a:lnRef>
          <a:fillRef idx="0">
            <a:schemeClr val="accent4"/>
          </a:fillRef>
          <a:effectRef idx="1">
            <a:schemeClr val="accent4"/>
          </a:effectRef>
          <a:fontRef idx="minor">
            <a:schemeClr val="tx1"/>
          </a:fontRef>
        </p:style>
      </p:cxnSp>
      <p:cxnSp>
        <p:nvCxnSpPr>
          <p:cNvPr id="46" name="Straight Arrow Connector 45">
            <a:extLst>
              <a:ext uri="{FF2B5EF4-FFF2-40B4-BE49-F238E27FC236}">
                <a16:creationId xmlns:a16="http://schemas.microsoft.com/office/drawing/2014/main" id="{7008258E-2747-4AF6-8510-AB9FEB25440C}"/>
              </a:ext>
            </a:extLst>
          </p:cNvPr>
          <p:cNvCxnSpPr>
            <a:cxnSpLocks/>
            <a:stCxn id="14" idx="3"/>
            <a:endCxn id="12" idx="1"/>
          </p:cNvCxnSpPr>
          <p:nvPr/>
        </p:nvCxnSpPr>
        <p:spPr>
          <a:xfrm>
            <a:off x="1565850" y="2354598"/>
            <a:ext cx="3184467" cy="0"/>
          </a:xfrm>
          <a:prstGeom prst="straightConnector1">
            <a:avLst/>
          </a:prstGeom>
          <a:ln w="12700">
            <a:solidFill>
              <a:srgbClr val="858586"/>
            </a:solidFill>
            <a:prstDash val="dash"/>
            <a:headEnd type="triangle"/>
            <a:tailEnd type="triangle"/>
          </a:ln>
          <a:effectLst/>
        </p:spPr>
        <p:style>
          <a:lnRef idx="2">
            <a:schemeClr val="accent4"/>
          </a:lnRef>
          <a:fillRef idx="0">
            <a:schemeClr val="accent4"/>
          </a:fillRef>
          <a:effectRef idx="1">
            <a:schemeClr val="accent4"/>
          </a:effectRef>
          <a:fontRef idx="minor">
            <a:schemeClr val="tx1"/>
          </a:fontRef>
        </p:style>
      </p:cxnSp>
      <p:cxnSp>
        <p:nvCxnSpPr>
          <p:cNvPr id="47" name="Straight Arrow Connector 46">
            <a:extLst>
              <a:ext uri="{FF2B5EF4-FFF2-40B4-BE49-F238E27FC236}">
                <a16:creationId xmlns:a16="http://schemas.microsoft.com/office/drawing/2014/main" id="{F08EFEAD-B5C0-4073-8893-B2A5772B2B91}"/>
              </a:ext>
            </a:extLst>
          </p:cNvPr>
          <p:cNvCxnSpPr>
            <a:cxnSpLocks/>
            <a:stCxn id="15" idx="3"/>
            <a:endCxn id="13" idx="1"/>
          </p:cNvCxnSpPr>
          <p:nvPr/>
        </p:nvCxnSpPr>
        <p:spPr>
          <a:xfrm>
            <a:off x="1565850" y="1767062"/>
            <a:ext cx="3184467" cy="0"/>
          </a:xfrm>
          <a:prstGeom prst="straightConnector1">
            <a:avLst/>
          </a:prstGeom>
          <a:ln w="12700">
            <a:solidFill>
              <a:srgbClr val="858586"/>
            </a:solidFill>
            <a:prstDash val="dash"/>
            <a:headEnd type="triangle"/>
            <a:tailEnd type="triangle"/>
          </a:ln>
          <a:effectLst/>
        </p:spPr>
        <p:style>
          <a:lnRef idx="2">
            <a:schemeClr val="accent4"/>
          </a:lnRef>
          <a:fillRef idx="0">
            <a:schemeClr val="accent4"/>
          </a:fillRef>
          <a:effectRef idx="1">
            <a:schemeClr val="accent4"/>
          </a:effectRef>
          <a:fontRef idx="minor">
            <a:schemeClr val="tx1"/>
          </a:fontRef>
        </p:style>
      </p:cxnSp>
      <p:sp>
        <p:nvSpPr>
          <p:cNvPr id="50" name="Rectangle 49">
            <a:extLst>
              <a:ext uri="{FF2B5EF4-FFF2-40B4-BE49-F238E27FC236}">
                <a16:creationId xmlns:a16="http://schemas.microsoft.com/office/drawing/2014/main" id="{CB58E69D-68F5-4C7D-A45E-A9B90E2C1332}"/>
              </a:ext>
            </a:extLst>
          </p:cNvPr>
          <p:cNvSpPr/>
          <p:nvPr/>
        </p:nvSpPr>
        <p:spPr>
          <a:xfrm>
            <a:off x="4750317" y="1023938"/>
            <a:ext cx="1713296" cy="33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bg1"/>
                </a:solidFill>
                <a:ea typeface="Segoe UI Light" charset="0"/>
                <a:cs typeface="Segoe UI Light" charset="0"/>
              </a:rPr>
              <a:t>Practice Head</a:t>
            </a:r>
          </a:p>
        </p:txBody>
      </p:sp>
      <p:sp>
        <p:nvSpPr>
          <p:cNvPr id="51" name="Rectangle 50">
            <a:extLst>
              <a:ext uri="{FF2B5EF4-FFF2-40B4-BE49-F238E27FC236}">
                <a16:creationId xmlns:a16="http://schemas.microsoft.com/office/drawing/2014/main" id="{B3B2F430-51AC-4FF1-B3DA-6DC47AE59716}"/>
              </a:ext>
            </a:extLst>
          </p:cNvPr>
          <p:cNvSpPr/>
          <p:nvPr/>
        </p:nvSpPr>
        <p:spPr>
          <a:xfrm>
            <a:off x="323850" y="1023938"/>
            <a:ext cx="1242000" cy="3325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32" tIns="33616" rIns="67232" bIns="33616" numCol="1" spcCol="0" rtlCol="0" fromWordArt="0" anchor="ctr" anchorCtr="0" forceAA="0" compatLnSpc="1">
            <a:prstTxWarp prst="textNoShape">
              <a:avLst/>
            </a:prstTxWarp>
            <a:noAutofit/>
          </a:bodyPr>
          <a:lstStyle/>
          <a:p>
            <a:pPr algn="ctr"/>
            <a:r>
              <a:rPr lang="en-IN" sz="900" b="1" dirty="0">
                <a:ea typeface="Segoe UI Light" charset="0"/>
                <a:cs typeface="Segoe UI Light" charset="0"/>
              </a:rPr>
              <a:t>Infibeam  Project Committee Head</a:t>
            </a:r>
          </a:p>
        </p:txBody>
      </p:sp>
      <p:cxnSp>
        <p:nvCxnSpPr>
          <p:cNvPr id="52" name="Straight Arrow Connector 51">
            <a:extLst>
              <a:ext uri="{FF2B5EF4-FFF2-40B4-BE49-F238E27FC236}">
                <a16:creationId xmlns:a16="http://schemas.microsoft.com/office/drawing/2014/main" id="{0EAAFC4E-5077-454F-A1F3-7E5C3B8D1A46}"/>
              </a:ext>
            </a:extLst>
          </p:cNvPr>
          <p:cNvCxnSpPr>
            <a:cxnSpLocks/>
            <a:stCxn id="51" idx="3"/>
            <a:endCxn id="50" idx="1"/>
          </p:cNvCxnSpPr>
          <p:nvPr/>
        </p:nvCxnSpPr>
        <p:spPr>
          <a:xfrm flipV="1">
            <a:off x="1565850" y="1189538"/>
            <a:ext cx="3184467" cy="651"/>
          </a:xfrm>
          <a:prstGeom prst="straightConnector1">
            <a:avLst/>
          </a:prstGeom>
          <a:ln w="12700">
            <a:solidFill>
              <a:srgbClr val="858586"/>
            </a:solidFill>
            <a:prstDash val="dash"/>
            <a:headEnd type="triangle"/>
            <a:tailEnd type="triangle"/>
          </a:ln>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6942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lide Number Placeholder 74"/>
          <p:cNvSpPr>
            <a:spLocks noGrp="1"/>
          </p:cNvSpPr>
          <p:nvPr>
            <p:ph type="sldNum" sz="quarter" idx="12"/>
          </p:nvPr>
        </p:nvSpPr>
        <p:spPr/>
        <p:txBody>
          <a:bodyPr/>
          <a:lstStyle/>
          <a:p>
            <a:fld id="{00A528DF-D215-450C-9DB5-2AB96B301B6B}" type="slidenum">
              <a:rPr lang="en-US" smtClean="0"/>
              <a:pPr/>
              <a:t>3</a:t>
            </a:fld>
            <a:endParaRPr lang="en-US" dirty="0"/>
          </a:p>
        </p:txBody>
      </p:sp>
      <p:sp>
        <p:nvSpPr>
          <p:cNvPr id="3" name="Title 2"/>
          <p:cNvSpPr>
            <a:spLocks noGrp="1"/>
          </p:cNvSpPr>
          <p:nvPr>
            <p:ph type="title"/>
          </p:nvPr>
        </p:nvSpPr>
        <p:spPr/>
        <p:txBody>
          <a:bodyPr/>
          <a:lstStyle/>
          <a:p>
            <a:r>
              <a:rPr lang="en-IN" dirty="0"/>
              <a:t>Strategic Partnerships </a:t>
            </a:r>
          </a:p>
        </p:txBody>
      </p:sp>
      <p:sp>
        <p:nvSpPr>
          <p:cNvPr id="39" name="Rectangle 38"/>
          <p:cNvSpPr/>
          <p:nvPr/>
        </p:nvSpPr>
        <p:spPr>
          <a:xfrm>
            <a:off x="1642385" y="1023938"/>
            <a:ext cx="7131727" cy="96516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76" name="TextBox 75"/>
          <p:cNvSpPr txBox="1"/>
          <p:nvPr/>
        </p:nvSpPr>
        <p:spPr>
          <a:xfrm>
            <a:off x="358775" y="1023938"/>
            <a:ext cx="1156319" cy="886040"/>
          </a:xfrm>
          <a:prstGeom prst="homePlate">
            <a:avLst>
              <a:gd name="adj" fmla="val 17320"/>
            </a:avLst>
          </a:prstGeom>
          <a:solidFill>
            <a:srgbClr val="8FB4E0"/>
          </a:solidFill>
          <a:ln>
            <a:noFill/>
          </a:ln>
        </p:spPr>
        <p:txBody>
          <a:bodyPr wrap="square" rtlCol="0" anchor="ctr">
            <a:noAutofit/>
          </a:bodyPr>
          <a:lstStyle/>
          <a:p>
            <a:pPr defTabSz="685800"/>
            <a:endParaRPr lang="en-US" sz="1050" b="1" dirty="0">
              <a:solidFill>
                <a:schemeClr val="bg1"/>
              </a:solidFill>
              <a:latin typeface="Arial" panose="020B0604020202020204" pitchFamily="34" charset="0"/>
              <a:cs typeface="Arial" panose="020B0604020202020204" pitchFamily="34" charset="0"/>
            </a:endParaRPr>
          </a:p>
          <a:p>
            <a:pPr defTabSz="685800"/>
            <a:r>
              <a:rPr lang="en-US" sz="1050" b="1" dirty="0">
                <a:solidFill>
                  <a:schemeClr val="bg1"/>
                </a:solidFill>
                <a:latin typeface="Arial" panose="020B0604020202020204" pitchFamily="34" charset="0"/>
                <a:cs typeface="Arial" panose="020B0604020202020204" pitchFamily="34" charset="0"/>
              </a:rPr>
              <a:t>Technology Partners</a:t>
            </a:r>
          </a:p>
          <a:p>
            <a:pPr defTabSz="685800"/>
            <a:endParaRPr lang="en-US" sz="1050" b="1" dirty="0">
              <a:solidFill>
                <a:schemeClr val="bg1"/>
              </a:solidFill>
              <a:latin typeface="Arial" panose="020B0604020202020204" pitchFamily="34" charset="0"/>
              <a:cs typeface="Arial" panose="020B0604020202020204" pitchFamily="34" charset="0"/>
            </a:endParaRPr>
          </a:p>
        </p:txBody>
      </p:sp>
      <p:pic>
        <p:nvPicPr>
          <p:cNvPr id="77" name="Picture 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8974" y="1055030"/>
            <a:ext cx="755414" cy="451816"/>
          </a:xfrm>
          <a:prstGeom prst="rect">
            <a:avLst/>
          </a:prstGeom>
          <a:noFill/>
          <a:ln w="9525">
            <a:noFill/>
            <a:miter lim="800000"/>
            <a:headEnd/>
            <a:tailEnd/>
          </a:ln>
        </p:spPr>
      </p:pic>
      <p:pic>
        <p:nvPicPr>
          <p:cNvPr id="78" name="Picture 2" descr="G:\Marketing from 1st of June 2016\Alliance Details\Alliances Logos\HPE.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10646" y="1487886"/>
            <a:ext cx="861381" cy="457576"/>
          </a:xfrm>
          <a:prstGeom prst="rect">
            <a:avLst/>
          </a:prstGeom>
          <a:noFill/>
        </p:spPr>
      </p:pic>
      <p:pic>
        <p:nvPicPr>
          <p:cNvPr id="79" name="Picture 2" descr="Image result for d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6747" y="1081099"/>
            <a:ext cx="542113" cy="5320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ca technolog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1026" y="1512283"/>
            <a:ext cx="577981" cy="4331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Image result for commvaul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5708" y="1075996"/>
            <a:ext cx="779901" cy="4898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Image result for actif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7856" y="1606833"/>
            <a:ext cx="733857" cy="33862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Image result for riverbe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0147" y="1104142"/>
            <a:ext cx="798530" cy="41884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Image result for ib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6923" y="1658636"/>
            <a:ext cx="734995" cy="33391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Image result for service now"/>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42057" y="1141453"/>
            <a:ext cx="1479599" cy="30855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4" descr="Image result for bmc softwar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38031" y="1406794"/>
            <a:ext cx="1639916" cy="547973"/>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1642385" y="2119903"/>
            <a:ext cx="7131727" cy="692303"/>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88" name="TextBox 87"/>
          <p:cNvSpPr txBox="1"/>
          <p:nvPr/>
        </p:nvSpPr>
        <p:spPr>
          <a:xfrm>
            <a:off x="358775" y="2073671"/>
            <a:ext cx="1156319" cy="692498"/>
          </a:xfrm>
          <a:prstGeom prst="homePlate">
            <a:avLst>
              <a:gd name="adj" fmla="val 19190"/>
            </a:avLst>
          </a:prstGeom>
          <a:solidFill>
            <a:srgbClr val="E7B8B7"/>
          </a:solidFill>
          <a:ln>
            <a:noFill/>
          </a:ln>
        </p:spPr>
        <p:txBody>
          <a:bodyPr wrap="square" rtlCol="0" anchor="ctr">
            <a:noAutofit/>
          </a:bodyPr>
          <a:lstStyle/>
          <a:p>
            <a:pPr defTabSz="685800"/>
            <a:r>
              <a:rPr lang="en-US" sz="1050" b="1" dirty="0">
                <a:solidFill>
                  <a:schemeClr val="bg1"/>
                </a:solidFill>
                <a:latin typeface="Arial" panose="020B0604020202020204" pitchFamily="34" charset="0"/>
                <a:cs typeface="Arial" panose="020B0604020202020204" pitchFamily="34" charset="0"/>
              </a:rPr>
              <a:t>Cloud and Acceleration Partners</a:t>
            </a:r>
          </a:p>
        </p:txBody>
      </p:sp>
      <p:sp>
        <p:nvSpPr>
          <p:cNvPr id="89" name="Rectangle 88"/>
          <p:cNvSpPr/>
          <p:nvPr/>
        </p:nvSpPr>
        <p:spPr>
          <a:xfrm>
            <a:off x="1642385" y="2943010"/>
            <a:ext cx="7131728" cy="895205"/>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90" name="TextBox 89"/>
          <p:cNvSpPr txBox="1"/>
          <p:nvPr/>
        </p:nvSpPr>
        <p:spPr>
          <a:xfrm>
            <a:off x="358775" y="2929862"/>
            <a:ext cx="1156319" cy="900248"/>
          </a:xfrm>
          <a:prstGeom prst="homePlate">
            <a:avLst>
              <a:gd name="adj" fmla="val 16143"/>
            </a:avLst>
          </a:prstGeom>
          <a:solidFill>
            <a:srgbClr val="CBC1DB"/>
          </a:solidFill>
          <a:ln>
            <a:noFill/>
          </a:ln>
        </p:spPr>
        <p:txBody>
          <a:bodyPr wrap="square" rtlCol="0" anchor="ctr">
            <a:noAutofit/>
          </a:bodyPr>
          <a:lstStyle/>
          <a:p>
            <a:pPr defTabSz="685800"/>
            <a:endParaRPr lang="en-US" sz="1050" b="1" dirty="0">
              <a:solidFill>
                <a:schemeClr val="bg1"/>
              </a:solidFill>
              <a:latin typeface="Arial" panose="020B0604020202020204" pitchFamily="34" charset="0"/>
              <a:cs typeface="Arial" panose="020B0604020202020204" pitchFamily="34" charset="0"/>
            </a:endParaRPr>
          </a:p>
          <a:p>
            <a:pPr defTabSz="685800"/>
            <a:r>
              <a:rPr lang="en-US" sz="1050" b="1" dirty="0">
                <a:solidFill>
                  <a:schemeClr val="bg1"/>
                </a:solidFill>
                <a:latin typeface="Arial" panose="020B0604020202020204" pitchFamily="34" charset="0"/>
                <a:cs typeface="Arial" panose="020B0604020202020204" pitchFamily="34" charset="0"/>
              </a:rPr>
              <a:t>Application Partners</a:t>
            </a:r>
          </a:p>
          <a:p>
            <a:pPr defTabSz="685800"/>
            <a:endParaRPr lang="en-US" sz="1050" b="1" dirty="0">
              <a:solidFill>
                <a:schemeClr val="bg1"/>
              </a:solidFill>
              <a:latin typeface="Arial" panose="020B0604020202020204" pitchFamily="34" charset="0"/>
              <a:cs typeface="Arial" panose="020B0604020202020204" pitchFamily="34" charset="0"/>
            </a:endParaRPr>
          </a:p>
        </p:txBody>
      </p:sp>
      <p:grpSp>
        <p:nvGrpSpPr>
          <p:cNvPr id="2" name="Group 90"/>
          <p:cNvGrpSpPr/>
          <p:nvPr/>
        </p:nvGrpSpPr>
        <p:grpSpPr>
          <a:xfrm>
            <a:off x="1797146" y="2213534"/>
            <a:ext cx="6182745" cy="499299"/>
            <a:chOff x="2070431" y="2209599"/>
            <a:chExt cx="6182745" cy="499299"/>
          </a:xfrm>
        </p:grpSpPr>
        <p:pic>
          <p:nvPicPr>
            <p:cNvPr id="92" name="Picture 2" descr="C:\Users\013146\Desktop\Untitl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70431" y="2276249"/>
              <a:ext cx="615018" cy="43264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0" descr="Image result for nutanix"/>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78914" y="2374683"/>
              <a:ext cx="1074262" cy="17488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9353" y="2209599"/>
              <a:ext cx="859280" cy="476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16" descr="Image result for akama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50304" y="2251766"/>
              <a:ext cx="936058" cy="34675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8" descr="Image result for windows azur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901958" y="2235717"/>
              <a:ext cx="1499183" cy="4570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96"/>
          <p:cNvGrpSpPr/>
          <p:nvPr/>
        </p:nvGrpSpPr>
        <p:grpSpPr>
          <a:xfrm>
            <a:off x="1787613" y="2970164"/>
            <a:ext cx="6173202" cy="872090"/>
            <a:chOff x="1966592" y="2924974"/>
            <a:chExt cx="6173202" cy="872090"/>
          </a:xfrm>
        </p:grpSpPr>
        <p:pic>
          <p:nvPicPr>
            <p:cNvPr id="98"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88584" y="3005178"/>
              <a:ext cx="1124844" cy="278708"/>
            </a:xfrm>
            <a:prstGeom prst="rect">
              <a:avLst/>
            </a:prstGeom>
            <a:noFill/>
            <a:ln w="9525">
              <a:noFill/>
              <a:miter lim="800000"/>
              <a:headEnd/>
              <a:tailEnd/>
            </a:ln>
          </p:spPr>
        </p:pic>
        <p:pic>
          <p:nvPicPr>
            <p:cNvPr id="99" name="Picture 10"/>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966592" y="2971246"/>
              <a:ext cx="864305" cy="389997"/>
            </a:xfrm>
            <a:prstGeom prst="rect">
              <a:avLst/>
            </a:prstGeom>
            <a:noFill/>
            <a:ln w="9525">
              <a:noFill/>
              <a:miter lim="800000"/>
              <a:headEnd/>
              <a:tailEnd/>
            </a:ln>
          </p:spPr>
        </p:pic>
        <p:pic>
          <p:nvPicPr>
            <p:cNvPr id="100" name="Picture 17" descr="Image result for oracl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344441" y="2924974"/>
              <a:ext cx="1038587" cy="33794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0" descr="Image result for saba technologie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04587" y="3382145"/>
              <a:ext cx="875537" cy="41491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2" descr="Image result for livewire for live career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36539" y="3026920"/>
              <a:ext cx="1003255" cy="327035"/>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4" descr="Image result for sumtotal"/>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43552" y="3412702"/>
              <a:ext cx="961001" cy="37003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6" descr="Image result for litmos"/>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330544" y="3408094"/>
              <a:ext cx="965687" cy="370037"/>
            </a:xfrm>
            <a:prstGeom prst="rect">
              <a:avLst/>
            </a:prstGeom>
            <a:noFill/>
            <a:extLst>
              <a:ext uri="{909E8E84-426E-40DD-AFC4-6F175D3DCCD1}">
                <a14:hiddenFill xmlns:a14="http://schemas.microsoft.com/office/drawing/2010/main">
                  <a:solidFill>
                    <a:srgbClr val="FFFFFF"/>
                  </a:solidFill>
                </a14:hiddenFill>
              </a:ext>
            </a:extLst>
          </p:spPr>
        </p:pic>
      </p:grpSp>
      <p:sp>
        <p:nvSpPr>
          <p:cNvPr id="105" name="Rectangle 104"/>
          <p:cNvSpPr/>
          <p:nvPr/>
        </p:nvSpPr>
        <p:spPr>
          <a:xfrm>
            <a:off x="1642385" y="3969019"/>
            <a:ext cx="7131728" cy="71728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a:endParaRPr>
          </a:p>
        </p:txBody>
      </p:sp>
      <p:sp>
        <p:nvSpPr>
          <p:cNvPr id="106" name="TextBox 105"/>
          <p:cNvSpPr txBox="1"/>
          <p:nvPr/>
        </p:nvSpPr>
        <p:spPr>
          <a:xfrm>
            <a:off x="358775" y="3993802"/>
            <a:ext cx="1156319" cy="692498"/>
          </a:xfrm>
          <a:prstGeom prst="homePlate">
            <a:avLst>
              <a:gd name="adj" fmla="val 19923"/>
            </a:avLst>
          </a:prstGeom>
          <a:solidFill>
            <a:srgbClr val="C4D89B"/>
          </a:solidFill>
          <a:ln>
            <a:noFill/>
          </a:ln>
        </p:spPr>
        <p:txBody>
          <a:bodyPr wrap="square" rtlCol="0" anchor="ctr">
            <a:noAutofit/>
          </a:bodyPr>
          <a:lstStyle/>
          <a:p>
            <a:pPr defTabSz="685800"/>
            <a:r>
              <a:rPr lang="en-US" sz="1050" b="1" dirty="0">
                <a:solidFill>
                  <a:schemeClr val="bg1"/>
                </a:solidFill>
                <a:latin typeface="Arial" panose="020B0604020202020204" pitchFamily="34" charset="0"/>
                <a:cs typeface="Arial" panose="020B0604020202020204" pitchFamily="34" charset="0"/>
              </a:rPr>
              <a:t>Security Partners</a:t>
            </a:r>
          </a:p>
        </p:txBody>
      </p:sp>
      <p:grpSp>
        <p:nvGrpSpPr>
          <p:cNvPr id="5" name="Group 106"/>
          <p:cNvGrpSpPr/>
          <p:nvPr/>
        </p:nvGrpSpPr>
        <p:grpSpPr>
          <a:xfrm>
            <a:off x="1901284" y="4162171"/>
            <a:ext cx="6308128" cy="389930"/>
            <a:chOff x="2071282" y="4136056"/>
            <a:chExt cx="6308128" cy="389930"/>
          </a:xfrm>
        </p:grpSpPr>
        <p:pic>
          <p:nvPicPr>
            <p:cNvPr id="108" name="Picture 4" descr="Check Point Software Technologie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078800" y="4211193"/>
              <a:ext cx="1329776" cy="2577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6" descr="Image result for symantec"/>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569694" y="4165333"/>
              <a:ext cx="1160749" cy="28257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0" descr="Image result for mcafee"/>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2071282" y="4203709"/>
              <a:ext cx="843782" cy="274333"/>
            </a:xfrm>
            <a:prstGeom prst="rect">
              <a:avLst/>
            </a:prstGeom>
            <a:extLst>
              <a:ext uri="{909E8E84-426E-40DD-AFC4-6F175D3DCCD1}">
                <a14:hiddenFill xmlns:a14="http://schemas.microsoft.com/office/drawing/2010/main">
                  <a:solidFill>
                    <a:srgbClr val="FFFFFF"/>
                  </a:solidFill>
                </a14:hiddenFill>
              </a:ext>
            </a:extLst>
          </p:spPr>
        </p:pic>
        <p:pic>
          <p:nvPicPr>
            <p:cNvPr id="111" name="Picture 32" descr="Image result for trend micro"/>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042355" y="4162772"/>
              <a:ext cx="874477" cy="32723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34" descr="Image result for fortinet"/>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052679" y="4136056"/>
              <a:ext cx="1326731" cy="38993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1028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9EB427C3-8703-4FD8-B5F3-8494B1C518D6}"/>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30</a:t>
            </a:fld>
            <a:endParaRPr lang="en-US" dirty="0">
              <a:solidFill>
                <a:srgbClr val="6D7777"/>
              </a:solidFill>
            </a:endParaRPr>
          </a:p>
        </p:txBody>
      </p:sp>
      <p:sp>
        <p:nvSpPr>
          <p:cNvPr id="3" name="Title 2"/>
          <p:cNvSpPr>
            <a:spLocks noGrp="1"/>
          </p:cNvSpPr>
          <p:nvPr>
            <p:ph type="title"/>
          </p:nvPr>
        </p:nvSpPr>
        <p:spPr/>
        <p:txBody>
          <a:bodyPr>
            <a:normAutofit/>
          </a:bodyPr>
          <a:lstStyle/>
          <a:p>
            <a:r>
              <a:rPr lang="en-US" dirty="0"/>
              <a:t>Project Critical Success Factors</a:t>
            </a:r>
            <a:endParaRPr lang="en-IN" dirty="0"/>
          </a:p>
        </p:txBody>
      </p:sp>
      <p:graphicFrame>
        <p:nvGraphicFramePr>
          <p:cNvPr id="5" name="Table 4">
            <a:extLst>
              <a:ext uri="{FF2B5EF4-FFF2-40B4-BE49-F238E27FC236}">
                <a16:creationId xmlns:a16="http://schemas.microsoft.com/office/drawing/2014/main" id="{D060680D-54FA-47B4-AEF5-C617447FEBE7}"/>
              </a:ext>
            </a:extLst>
          </p:cNvPr>
          <p:cNvGraphicFramePr>
            <a:graphicFrameLocks noGrp="1"/>
          </p:cNvGraphicFramePr>
          <p:nvPr>
            <p:extLst>
              <p:ext uri="{D42A27DB-BD31-4B8C-83A1-F6EECF244321}">
                <p14:modId xmlns:p14="http://schemas.microsoft.com/office/powerpoint/2010/main" val="3565679162"/>
              </p:ext>
            </p:extLst>
          </p:nvPr>
        </p:nvGraphicFramePr>
        <p:xfrm>
          <a:off x="329448" y="1035156"/>
          <a:ext cx="8470381" cy="3660667"/>
        </p:xfrm>
        <a:graphic>
          <a:graphicData uri="http://schemas.openxmlformats.org/drawingml/2006/table">
            <a:tbl>
              <a:tblPr firstRow="1" bandRow="1">
                <a:tableStyleId>{B301B821-A1FF-4177-AEE7-76D212191A09}</a:tableStyleId>
              </a:tblPr>
              <a:tblGrid>
                <a:gridCol w="2710022">
                  <a:extLst>
                    <a:ext uri="{9D8B030D-6E8A-4147-A177-3AD203B41FA5}">
                      <a16:colId xmlns:a16="http://schemas.microsoft.com/office/drawing/2014/main" val="1449292715"/>
                    </a:ext>
                  </a:extLst>
                </a:gridCol>
                <a:gridCol w="5760359">
                  <a:extLst>
                    <a:ext uri="{9D8B030D-6E8A-4147-A177-3AD203B41FA5}">
                      <a16:colId xmlns:a16="http://schemas.microsoft.com/office/drawing/2014/main" val="3431574375"/>
                    </a:ext>
                  </a:extLst>
                </a:gridCol>
              </a:tblGrid>
              <a:tr h="279935">
                <a:tc>
                  <a:txBody>
                    <a:bodyPr/>
                    <a:lstStyle/>
                    <a:p>
                      <a:r>
                        <a:rPr lang="en-US" sz="1200" dirty="0">
                          <a:latin typeface="+mn-lt"/>
                        </a:rPr>
                        <a:t>CRITICAL SUCCESS FACTOR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200" dirty="0">
                          <a:latin typeface="+mn-lt"/>
                        </a:rPr>
                        <a:t>STEPS TO ACHIEVE CRITICAL SUCCESS FACTORS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807064194"/>
                  </a:ext>
                </a:extLst>
              </a:tr>
              <a:tr h="618410">
                <a:tc>
                  <a:txBody>
                    <a:bodyPr/>
                    <a:lstStyle/>
                    <a:p>
                      <a:r>
                        <a:rPr lang="en-US" sz="1000" dirty="0">
                          <a:solidFill>
                            <a:srgbClr val="595959"/>
                          </a:solidFill>
                          <a:latin typeface="+mn-lt"/>
                        </a:rPr>
                        <a:t>Understanding of Scope, Deliverables, Outcome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000" dirty="0">
                          <a:solidFill>
                            <a:srgbClr val="595959"/>
                          </a:solidFill>
                          <a:latin typeface="+mn-lt"/>
                        </a:rPr>
                        <a:t>Involvement of Solution, Delivery, Implementation, Operation leads from day-1 in all key discussions, decision making with Infibeam team</a:t>
                      </a:r>
                    </a:p>
                    <a:p>
                      <a:r>
                        <a:rPr lang="en-US" sz="1000" dirty="0">
                          <a:solidFill>
                            <a:srgbClr val="595959"/>
                          </a:solidFill>
                          <a:latin typeface="+mn-lt"/>
                        </a:rPr>
                        <a:t>Role playing in HLD, LLD, test process/perceived outcome</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6760371"/>
                  </a:ext>
                </a:extLst>
              </a:tr>
              <a:tr h="251258">
                <a:tc>
                  <a:txBody>
                    <a:bodyPr/>
                    <a:lstStyle/>
                    <a:p>
                      <a:r>
                        <a:rPr lang="en-US" sz="1000" dirty="0">
                          <a:solidFill>
                            <a:srgbClr val="595959"/>
                          </a:solidFill>
                          <a:latin typeface="+mn-lt"/>
                        </a:rPr>
                        <a:t>Project scheduling</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a:solidFill>
                            <a:srgbClr val="595959"/>
                          </a:solidFill>
                          <a:latin typeface="+mn-lt"/>
                        </a:rPr>
                        <a:t>Ensure timely delivery of ICT Infra hardware, Licenses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956275"/>
                  </a:ext>
                </a:extLst>
              </a:tr>
              <a:tr h="433679">
                <a:tc>
                  <a:txBody>
                    <a:bodyPr/>
                    <a:lstStyle/>
                    <a:p>
                      <a:pPr algn="just"/>
                      <a:r>
                        <a:rPr lang="en-US" sz="1000" dirty="0">
                          <a:solidFill>
                            <a:srgbClr val="595959"/>
                          </a:solidFill>
                          <a:latin typeface="+mn-lt"/>
                        </a:rPr>
                        <a:t>Timely validation, approval on HLD, LLD, deployment strategy, policies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000" dirty="0">
                          <a:solidFill>
                            <a:srgbClr val="595959"/>
                          </a:solidFill>
                          <a:latin typeface="+mn-lt"/>
                        </a:rPr>
                        <a:t>Approved HLD, LLD, Config documents, security / backup policy, IS/ISO/BCP policy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4735356"/>
                  </a:ext>
                </a:extLst>
              </a:tr>
              <a:tr h="590485">
                <a:tc>
                  <a:txBody>
                    <a:bodyPr/>
                    <a:lstStyle/>
                    <a:p>
                      <a:r>
                        <a:rPr lang="en-US" sz="1000" dirty="0">
                          <a:solidFill>
                            <a:srgbClr val="595959"/>
                          </a:solidFill>
                          <a:latin typeface="+mn-lt"/>
                        </a:rPr>
                        <a:t>OEM Involvement at all stages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000" dirty="0">
                          <a:solidFill>
                            <a:srgbClr val="595959"/>
                          </a:solidFill>
                          <a:latin typeface="+mn-lt"/>
                        </a:rPr>
                        <a:t>OEM involvement in Planning, Designing, and FAT to ensure solution workability, technological integration. OEM validation of design as Industry Best-practice (post implementation)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510903"/>
                  </a:ext>
                </a:extLst>
              </a:tr>
              <a:tr h="433679">
                <a:tc>
                  <a:txBody>
                    <a:bodyPr/>
                    <a:lstStyle/>
                    <a:p>
                      <a:r>
                        <a:rPr lang="en-US" sz="1000" dirty="0">
                          <a:solidFill>
                            <a:srgbClr val="595959"/>
                          </a:solidFill>
                          <a:latin typeface="+mn-lt"/>
                        </a:rPr>
                        <a:t>Acceptance, Final Test (FAT) strategy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000" dirty="0">
                          <a:solidFill>
                            <a:srgbClr val="595959"/>
                          </a:solidFill>
                          <a:latin typeface="+mn-lt"/>
                        </a:rPr>
                        <a:t>Detailed use cases, test cases, test process and perceived outcomes</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194802"/>
                  </a:ext>
                </a:extLst>
              </a:tr>
              <a:tr h="433679">
                <a:tc>
                  <a:txBody>
                    <a:bodyPr/>
                    <a:lstStyle/>
                    <a:p>
                      <a:r>
                        <a:rPr lang="en-US" sz="1000" dirty="0">
                          <a:solidFill>
                            <a:srgbClr val="595959"/>
                          </a:solidFill>
                          <a:latin typeface="+mn-lt"/>
                        </a:rPr>
                        <a:t>Risk management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000" dirty="0">
                          <a:solidFill>
                            <a:srgbClr val="595959"/>
                          </a:solidFill>
                          <a:latin typeface="+mn-lt"/>
                        </a:rPr>
                        <a:t>Risk register with perceived risks, risk matrix, risk mitigation strategy, roll-back plan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1109185"/>
                  </a:ext>
                </a:extLst>
              </a:tr>
              <a:tr h="619542">
                <a:tc>
                  <a:txBody>
                    <a:bodyPr/>
                    <a:lstStyle/>
                    <a:p>
                      <a:r>
                        <a:rPr lang="en-US" sz="1000" dirty="0">
                          <a:solidFill>
                            <a:srgbClr val="595959"/>
                          </a:solidFill>
                          <a:latin typeface="+mn-lt"/>
                        </a:rPr>
                        <a:t>Operation Transition</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000" dirty="0">
                          <a:solidFill>
                            <a:srgbClr val="595959"/>
                          </a:solidFill>
                          <a:latin typeface="+mn-lt"/>
                        </a:rPr>
                        <a:t>Selective Operation team to be part of implementation </a:t>
                      </a:r>
                    </a:p>
                    <a:p>
                      <a:r>
                        <a:rPr lang="en-US" sz="1000" dirty="0">
                          <a:solidFill>
                            <a:srgbClr val="595959"/>
                          </a:solidFill>
                          <a:latin typeface="+mn-lt"/>
                        </a:rPr>
                        <a:t>Roll-out of Helpdesk, services through helpdesk</a:t>
                      </a:r>
                    </a:p>
                    <a:p>
                      <a:r>
                        <a:rPr lang="en-US" sz="1000" dirty="0">
                          <a:solidFill>
                            <a:srgbClr val="595959"/>
                          </a:solidFill>
                          <a:latin typeface="+mn-lt"/>
                        </a:rPr>
                        <a:t>Handover to operation team for steady state support</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882720"/>
                  </a:ext>
                </a:extLst>
              </a:tr>
            </a:tbl>
          </a:graphicData>
        </a:graphic>
      </p:graphicFrame>
    </p:spTree>
    <p:extLst>
      <p:ext uri="{BB962C8B-B14F-4D97-AF65-F5344CB8AC3E}">
        <p14:creationId xmlns:p14="http://schemas.microsoft.com/office/powerpoint/2010/main" val="1360927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B67F81-3126-42CD-90CD-65D6D8C08CDF}"/>
              </a:ext>
            </a:extLst>
          </p:cNvPr>
          <p:cNvSpPr>
            <a:spLocks noGrp="1"/>
          </p:cNvSpPr>
          <p:nvPr>
            <p:ph type="title"/>
          </p:nvPr>
        </p:nvSpPr>
        <p:spPr/>
        <p:txBody>
          <a:bodyPr/>
          <a:lstStyle/>
          <a:p>
            <a:r>
              <a:rPr lang="en-IN" dirty="0"/>
              <a:t>Assumptions &amp; Considerations</a:t>
            </a:r>
          </a:p>
        </p:txBody>
      </p:sp>
      <p:sp>
        <p:nvSpPr>
          <p:cNvPr id="2" name="Text Placeholder 1"/>
          <p:cNvSpPr>
            <a:spLocks noGrp="1"/>
          </p:cNvSpPr>
          <p:nvPr>
            <p:ph idx="1"/>
          </p:nvPr>
        </p:nvSpPr>
        <p:spPr/>
        <p:txBody>
          <a:bodyPr>
            <a:spAutoFit/>
          </a:bodyPr>
          <a:lstStyle/>
          <a:p>
            <a:pPr>
              <a:lnSpc>
                <a:spcPct val="100000"/>
              </a:lnSpc>
            </a:pPr>
            <a:r>
              <a:rPr lang="en-IN" sz="1200" dirty="0"/>
              <a:t>We have considered CSP based solution as a Option 1 &amp; 2 which is VM based solution for IAAS platform</a:t>
            </a:r>
          </a:p>
          <a:p>
            <a:pPr>
              <a:lnSpc>
                <a:spcPct val="100000"/>
              </a:lnSpc>
            </a:pPr>
            <a:r>
              <a:rPr lang="en-IN" sz="1200" dirty="0"/>
              <a:t>Compute is taken as per assumptions due to non-availability of AWS Core/Mem count per instances</a:t>
            </a:r>
          </a:p>
          <a:p>
            <a:pPr>
              <a:lnSpc>
                <a:spcPct val="100000"/>
              </a:lnSpc>
            </a:pPr>
            <a:r>
              <a:rPr lang="en-IN" sz="1200" dirty="0"/>
              <a:t>Per Instances Storage is assumed due to non-availability of data from Customer End</a:t>
            </a:r>
          </a:p>
          <a:p>
            <a:pPr>
              <a:lnSpc>
                <a:spcPct val="100000"/>
              </a:lnSpc>
            </a:pPr>
            <a:r>
              <a:rPr lang="en-IN" sz="1200" dirty="0"/>
              <a:t>Application IOPS are assumed and can be discussed with customer prior to finalisation of actual BoM</a:t>
            </a:r>
          </a:p>
          <a:p>
            <a:pPr>
              <a:lnSpc>
                <a:spcPct val="100000"/>
              </a:lnSpc>
            </a:pPr>
            <a:r>
              <a:rPr lang="en-IN" sz="1200" dirty="0"/>
              <a:t>AWS RDS data is unavailable for sizing &amp; is assumed for BoM creation</a:t>
            </a:r>
          </a:p>
          <a:p>
            <a:pPr>
              <a:lnSpc>
                <a:spcPct val="100000"/>
              </a:lnSpc>
            </a:pPr>
            <a:r>
              <a:rPr lang="en-IN" sz="1200" dirty="0"/>
              <a:t>Application details are unavailable for profiling and are assumed to be light loaded applications</a:t>
            </a:r>
          </a:p>
          <a:p>
            <a:pPr>
              <a:lnSpc>
                <a:spcPct val="100000"/>
              </a:lnSpc>
            </a:pPr>
            <a:r>
              <a:rPr lang="en-IN" sz="1200" dirty="0"/>
              <a:t>OS, App &amp; DB licenses are assumed to be provided by Customer end. Current Operating System is </a:t>
            </a:r>
            <a:r>
              <a:rPr lang="en-IN" sz="1200" dirty="0" err="1"/>
              <a:t>Ubantu</a:t>
            </a:r>
            <a:r>
              <a:rPr lang="en-IN" sz="1200" dirty="0"/>
              <a:t> &amp; database is MySQL</a:t>
            </a:r>
          </a:p>
          <a:p>
            <a:pPr>
              <a:lnSpc>
                <a:spcPct val="100000"/>
              </a:lnSpc>
            </a:pPr>
            <a:r>
              <a:rPr lang="en-IN" sz="1200" dirty="0"/>
              <a:t>Future Infibeam customer migration to Infibeam Cloud is assumed &amp; considered to be on Linux environment as per customer details</a:t>
            </a:r>
          </a:p>
          <a:p>
            <a:pPr>
              <a:lnSpc>
                <a:spcPct val="100000"/>
              </a:lnSpc>
            </a:pPr>
            <a:r>
              <a:rPr lang="en-IN" sz="1200" dirty="0"/>
              <a:t>Remote monitoring &amp; management services with onsite LI Support for Smart Hands</a:t>
            </a:r>
          </a:p>
          <a:p>
            <a:pPr>
              <a:lnSpc>
                <a:spcPct val="100000"/>
              </a:lnSpc>
            </a:pPr>
            <a:r>
              <a:rPr lang="en-IN" sz="1200" dirty="0"/>
              <a:t>Seating Space &amp; other IT Infrastructure for L1 Resources deployed onsite</a:t>
            </a:r>
          </a:p>
          <a:p>
            <a:pPr>
              <a:lnSpc>
                <a:spcPct val="100000"/>
              </a:lnSpc>
            </a:pPr>
            <a:r>
              <a:rPr lang="en-IN" sz="1200" dirty="0"/>
              <a:t>Passive Cabling is assumed for 10 Racks</a:t>
            </a:r>
          </a:p>
        </p:txBody>
      </p:sp>
      <p:sp>
        <p:nvSpPr>
          <p:cNvPr id="6" name="Slide Number Placeholder 2">
            <a:extLst>
              <a:ext uri="{FF2B5EF4-FFF2-40B4-BE49-F238E27FC236}">
                <a16:creationId xmlns:a16="http://schemas.microsoft.com/office/drawing/2014/main" id="{289F11F2-AFB5-4AEB-82FE-76D7F9FE67DD}"/>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31</a:t>
            </a:fld>
            <a:endParaRPr lang="en-US" dirty="0">
              <a:solidFill>
                <a:srgbClr val="6D7777"/>
              </a:solidFill>
            </a:endParaRPr>
          </a:p>
        </p:txBody>
      </p:sp>
    </p:spTree>
    <p:extLst>
      <p:ext uri="{BB962C8B-B14F-4D97-AF65-F5344CB8AC3E}">
        <p14:creationId xmlns:p14="http://schemas.microsoft.com/office/powerpoint/2010/main" val="100733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61DD9-2E32-4F7D-948F-11C3E855FA2C}"/>
              </a:ext>
            </a:extLst>
          </p:cNvPr>
          <p:cNvSpPr>
            <a:spLocks noGrp="1"/>
          </p:cNvSpPr>
          <p:nvPr>
            <p:ph type="title"/>
          </p:nvPr>
        </p:nvSpPr>
        <p:spPr/>
        <p:txBody>
          <a:bodyPr/>
          <a:lstStyle/>
          <a:p>
            <a:r>
              <a:rPr lang="en-IN" dirty="0"/>
              <a:t>Exclusion</a:t>
            </a:r>
          </a:p>
        </p:txBody>
      </p:sp>
      <p:sp>
        <p:nvSpPr>
          <p:cNvPr id="2" name="Text Placeholder 1"/>
          <p:cNvSpPr>
            <a:spLocks noGrp="1"/>
          </p:cNvSpPr>
          <p:nvPr>
            <p:ph idx="1"/>
          </p:nvPr>
        </p:nvSpPr>
        <p:spPr/>
        <p:txBody>
          <a:bodyPr>
            <a:normAutofit/>
          </a:bodyPr>
          <a:lstStyle/>
          <a:p>
            <a:r>
              <a:rPr lang="en-IN" sz="1400" dirty="0"/>
              <a:t>Migration of AWS Workload to Infibeam DC</a:t>
            </a:r>
          </a:p>
          <a:p>
            <a:r>
              <a:rPr lang="en-IN" sz="1400" dirty="0"/>
              <a:t>Application Deployment, Management &amp; Maintenance</a:t>
            </a:r>
          </a:p>
          <a:p>
            <a:r>
              <a:rPr lang="en-IN" sz="1400" dirty="0"/>
              <a:t>DR Services</a:t>
            </a:r>
          </a:p>
          <a:p>
            <a:r>
              <a:rPr lang="en-IN" sz="1400" dirty="0"/>
              <a:t>Onsite Helpdesk</a:t>
            </a:r>
          </a:p>
          <a:p>
            <a:r>
              <a:rPr lang="en-IN" sz="1400" dirty="0"/>
              <a:t>Rack Supply</a:t>
            </a:r>
          </a:p>
          <a:p>
            <a:r>
              <a:rPr lang="en-IN" sz="1400" dirty="0"/>
              <a:t>Power Provisioning, cooling &amp; other DC Non-IT Facility related Services</a:t>
            </a:r>
          </a:p>
          <a:p>
            <a:endParaRPr lang="en-IN" sz="1400" dirty="0"/>
          </a:p>
        </p:txBody>
      </p:sp>
      <p:sp>
        <p:nvSpPr>
          <p:cNvPr id="6" name="Slide Number Placeholder 2">
            <a:extLst>
              <a:ext uri="{FF2B5EF4-FFF2-40B4-BE49-F238E27FC236}">
                <a16:creationId xmlns:a16="http://schemas.microsoft.com/office/drawing/2014/main" id="{92B6FF6B-994C-498B-93AC-84C0470E6580}"/>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32</a:t>
            </a:fld>
            <a:endParaRPr lang="en-US" dirty="0">
              <a:solidFill>
                <a:srgbClr val="6D7777"/>
              </a:solidFill>
            </a:endParaRPr>
          </a:p>
        </p:txBody>
      </p:sp>
    </p:spTree>
    <p:extLst>
      <p:ext uri="{BB962C8B-B14F-4D97-AF65-F5344CB8AC3E}">
        <p14:creationId xmlns:p14="http://schemas.microsoft.com/office/powerpoint/2010/main" val="3506351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1E9A2427-F088-4FDE-9438-16DD29ED5687}"/>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33</a:t>
            </a:fld>
            <a:endParaRPr lang="en-US" dirty="0">
              <a:solidFill>
                <a:srgbClr val="6D7777"/>
              </a:solidFill>
            </a:endParaRPr>
          </a:p>
        </p:txBody>
      </p:sp>
      <p:sp>
        <p:nvSpPr>
          <p:cNvPr id="5" name="Title 4">
            <a:extLst>
              <a:ext uri="{FF2B5EF4-FFF2-40B4-BE49-F238E27FC236}">
                <a16:creationId xmlns:a16="http://schemas.microsoft.com/office/drawing/2014/main" id="{D6B8FE8D-F78E-43F7-83F7-2A48E033ADA7}"/>
              </a:ext>
            </a:extLst>
          </p:cNvPr>
          <p:cNvSpPr>
            <a:spLocks noGrp="1"/>
          </p:cNvSpPr>
          <p:nvPr>
            <p:ph type="title"/>
          </p:nvPr>
        </p:nvSpPr>
        <p:spPr/>
        <p:txBody>
          <a:bodyPr/>
          <a:lstStyle/>
          <a:p>
            <a:r>
              <a:rPr lang="en-IN" dirty="0"/>
              <a:t>Bill of Materials</a:t>
            </a:r>
          </a:p>
        </p:txBody>
      </p:sp>
    </p:spTree>
    <p:extLst>
      <p:ext uri="{BB962C8B-B14F-4D97-AF65-F5344CB8AC3E}">
        <p14:creationId xmlns:p14="http://schemas.microsoft.com/office/powerpoint/2010/main" val="3700561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2F9F5F32-57C2-4CFD-92AD-1D15CD842869}"/>
              </a:ext>
            </a:extLst>
          </p:cNvPr>
          <p:cNvSpPr>
            <a:spLocks noGrp="1"/>
          </p:cNvSpPr>
          <p:nvPr>
            <p:ph type="sldNum" sz="quarter" idx="12"/>
          </p:nvPr>
        </p:nvSpPr>
        <p:spPr/>
        <p:txBody>
          <a:bodyPr/>
          <a:lstStyle/>
          <a:p>
            <a:pPr defTabSz="446529"/>
            <a:fld id="{E9549862-13E2-C34D-815E-8545BD36FC59}" type="slidenum">
              <a:rPr lang="en-US">
                <a:solidFill>
                  <a:srgbClr val="6D7777"/>
                </a:solidFill>
              </a:rPr>
              <a:pPr defTabSz="446529"/>
              <a:t>34</a:t>
            </a:fld>
            <a:endParaRPr lang="en-US" dirty="0">
              <a:solidFill>
                <a:srgbClr val="6D7777"/>
              </a:solidFill>
            </a:endParaRPr>
          </a:p>
        </p:txBody>
      </p:sp>
      <p:sp>
        <p:nvSpPr>
          <p:cNvPr id="2" name="Title 1">
            <a:extLst>
              <a:ext uri="{FF2B5EF4-FFF2-40B4-BE49-F238E27FC236}">
                <a16:creationId xmlns:a16="http://schemas.microsoft.com/office/drawing/2014/main" id="{8C337C38-CE43-4D26-B042-3728334AB5C8}"/>
              </a:ext>
            </a:extLst>
          </p:cNvPr>
          <p:cNvSpPr>
            <a:spLocks noGrp="1"/>
          </p:cNvSpPr>
          <p:nvPr>
            <p:ph type="title"/>
          </p:nvPr>
        </p:nvSpPr>
        <p:spPr/>
        <p:txBody>
          <a:bodyPr/>
          <a:lstStyle/>
          <a:p>
            <a:r>
              <a:rPr lang="en-IN" dirty="0"/>
              <a:t>Terms &amp; Conditions</a:t>
            </a:r>
          </a:p>
        </p:txBody>
      </p:sp>
    </p:spTree>
    <p:extLst>
      <p:ext uri="{BB962C8B-B14F-4D97-AF65-F5344CB8AC3E}">
        <p14:creationId xmlns:p14="http://schemas.microsoft.com/office/powerpoint/2010/main" val="1913889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844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695C5-F734-4FD9-B218-9FD60337268B}"/>
              </a:ext>
            </a:extLst>
          </p:cNvPr>
          <p:cNvSpPr>
            <a:spLocks noGrp="1"/>
          </p:cNvSpPr>
          <p:nvPr>
            <p:ph type="body" sz="quarter" idx="11"/>
          </p:nvPr>
        </p:nvSpPr>
        <p:spPr>
          <a:xfrm>
            <a:off x="366031" y="3342258"/>
            <a:ext cx="5450400" cy="784825"/>
          </a:xfrm>
        </p:spPr>
        <p:txBody>
          <a:bodyPr>
            <a:spAutoFit/>
          </a:bodyPr>
          <a:lstStyle/>
          <a:p>
            <a:pPr>
              <a:lnSpc>
                <a:spcPct val="100000"/>
              </a:lnSpc>
              <a:spcAft>
                <a:spcPts val="600"/>
              </a:spcAft>
            </a:pPr>
            <a:r>
              <a:rPr lang="en-US" dirty="0"/>
              <a:t>UNDERSTANDING OF </a:t>
            </a:r>
            <a:br>
              <a:rPr lang="en-US" dirty="0"/>
            </a:br>
            <a:r>
              <a:rPr lang="en-US" dirty="0"/>
              <a:t>INFIBEAM REQUIREMENTS</a:t>
            </a:r>
            <a:endParaRPr lang="en-IN" dirty="0"/>
          </a:p>
        </p:txBody>
      </p:sp>
    </p:spTree>
    <p:extLst>
      <p:ext uri="{BB962C8B-B14F-4D97-AF65-F5344CB8AC3E}">
        <p14:creationId xmlns:p14="http://schemas.microsoft.com/office/powerpoint/2010/main" val="30004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Sify’s</a:t>
            </a:r>
            <a:r>
              <a:rPr lang="en-IN" dirty="0"/>
              <a:t> Understanding </a:t>
            </a:r>
            <a:r>
              <a:rPr lang="en-IN" dirty="0" err="1"/>
              <a:t>oF</a:t>
            </a:r>
            <a:r>
              <a:rPr lang="en-IN" dirty="0"/>
              <a:t> the Business Requirements</a:t>
            </a:r>
          </a:p>
        </p:txBody>
      </p:sp>
      <p:sp>
        <p:nvSpPr>
          <p:cNvPr id="3" name="Content Placeholder 2"/>
          <p:cNvSpPr>
            <a:spLocks noGrp="1"/>
          </p:cNvSpPr>
          <p:nvPr>
            <p:ph idx="1"/>
          </p:nvPr>
        </p:nvSpPr>
        <p:spPr>
          <a:xfrm>
            <a:off x="324000" y="1026161"/>
            <a:ext cx="8412163" cy="3277815"/>
          </a:xfrm>
        </p:spPr>
        <p:txBody>
          <a:bodyPr>
            <a:spAutoFit/>
          </a:bodyPr>
          <a:lstStyle/>
          <a:p>
            <a:pPr>
              <a:lnSpc>
                <a:spcPct val="100000"/>
              </a:lnSpc>
              <a:spcAft>
                <a:spcPts val="600"/>
              </a:spcAft>
            </a:pPr>
            <a:r>
              <a:rPr lang="en-IN" sz="1400" dirty="0"/>
              <a:t>Infibeam is building an Uptime Certified Tier III 200 Rack Data </a:t>
            </a:r>
            <a:r>
              <a:rPr lang="en-IN" sz="1400" dirty="0" err="1"/>
              <a:t>Center</a:t>
            </a:r>
            <a:r>
              <a:rPr lang="en-IN" sz="1400" dirty="0"/>
              <a:t> on 26</a:t>
            </a:r>
            <a:r>
              <a:rPr lang="en-IN" sz="1400" baseline="30000" dirty="0"/>
              <a:t>th</a:t>
            </a:r>
            <a:r>
              <a:rPr lang="en-IN" sz="1400" dirty="0"/>
              <a:t> Floor of their GIFT City, Gandhinagar Office.</a:t>
            </a:r>
          </a:p>
          <a:p>
            <a:pPr>
              <a:lnSpc>
                <a:spcPct val="100000"/>
              </a:lnSpc>
              <a:spcAft>
                <a:spcPts val="600"/>
              </a:spcAft>
            </a:pPr>
            <a:r>
              <a:rPr lang="en-IN" sz="1400" dirty="0"/>
              <a:t>Infibeam intends to expand their business as a Cloud Services Provider in India.</a:t>
            </a:r>
          </a:p>
          <a:p>
            <a:pPr>
              <a:lnSpc>
                <a:spcPct val="100000"/>
              </a:lnSpc>
              <a:spcAft>
                <a:spcPts val="600"/>
              </a:spcAft>
            </a:pPr>
            <a:r>
              <a:rPr lang="en-IN" sz="1400" dirty="0"/>
              <a:t>The current requirement is segregated in 3 Phases:-</a:t>
            </a:r>
          </a:p>
          <a:p>
            <a:pPr lvl="1">
              <a:lnSpc>
                <a:spcPct val="100000"/>
              </a:lnSpc>
              <a:spcAft>
                <a:spcPts val="600"/>
              </a:spcAft>
              <a:buFontTx/>
              <a:buChar char="-"/>
            </a:pPr>
            <a:r>
              <a:rPr lang="en-IN" sz="1400" dirty="0"/>
              <a:t>Phase 1- Building an Infra for the workloads running currently on AWS &amp; managing the Infra.</a:t>
            </a:r>
          </a:p>
          <a:p>
            <a:pPr lvl="1">
              <a:lnSpc>
                <a:spcPct val="100000"/>
              </a:lnSpc>
              <a:spcAft>
                <a:spcPts val="600"/>
              </a:spcAft>
              <a:buFontTx/>
              <a:buChar char="-"/>
            </a:pPr>
            <a:r>
              <a:rPr lang="en-IN" sz="1400" dirty="0"/>
              <a:t>Phase 2- Create a Cloud Services Model and extend it to </a:t>
            </a:r>
            <a:r>
              <a:rPr lang="en-IN" sz="1400" dirty="0" err="1"/>
              <a:t>Infibeam’s</a:t>
            </a:r>
            <a:r>
              <a:rPr lang="en-IN" sz="1400" dirty="0"/>
              <a:t> existing client base.</a:t>
            </a:r>
          </a:p>
          <a:p>
            <a:pPr lvl="1">
              <a:lnSpc>
                <a:spcPct val="100000"/>
              </a:lnSpc>
              <a:spcAft>
                <a:spcPts val="600"/>
              </a:spcAft>
              <a:buFontTx/>
              <a:buChar char="-"/>
            </a:pPr>
            <a:r>
              <a:rPr lang="en-IN" sz="1400" dirty="0"/>
              <a:t>Phase 3- Extend the Cloud Services Model to public &amp; acquire new clients.</a:t>
            </a:r>
          </a:p>
          <a:p>
            <a:pPr>
              <a:lnSpc>
                <a:spcPct val="100000"/>
              </a:lnSpc>
              <a:spcAft>
                <a:spcPts val="600"/>
              </a:spcAft>
            </a:pPr>
            <a:r>
              <a:rPr lang="en-IN" sz="1400" dirty="0"/>
              <a:t>Infibeam wants the bidding partner to build the Cloud Architecture and Manage the same across all the 3 Phases of the Project Lifecycle.</a:t>
            </a:r>
          </a:p>
          <a:p>
            <a:pPr>
              <a:lnSpc>
                <a:spcPct val="100000"/>
              </a:lnSpc>
              <a:spcAft>
                <a:spcPts val="600"/>
              </a:spcAft>
            </a:pPr>
            <a:r>
              <a:rPr lang="en-IN" sz="1400" dirty="0"/>
              <a:t>The solution proposed should be on-demand replicable and scalable.</a:t>
            </a:r>
          </a:p>
        </p:txBody>
      </p:sp>
      <p:sp>
        <p:nvSpPr>
          <p:cNvPr id="4" name="Slide Number Placeholder 2">
            <a:extLst>
              <a:ext uri="{FF2B5EF4-FFF2-40B4-BE49-F238E27FC236}">
                <a16:creationId xmlns:a16="http://schemas.microsoft.com/office/drawing/2014/main" id="{28AE1AF7-1AB4-4BF9-82A3-4733F1D49114}"/>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5</a:t>
            </a:fld>
            <a:endParaRPr lang="en-US" dirty="0">
              <a:solidFill>
                <a:srgbClr val="6D7777"/>
              </a:solidFill>
            </a:endParaRPr>
          </a:p>
        </p:txBody>
      </p:sp>
    </p:spTree>
    <p:extLst>
      <p:ext uri="{BB962C8B-B14F-4D97-AF65-F5344CB8AC3E}">
        <p14:creationId xmlns:p14="http://schemas.microsoft.com/office/powerpoint/2010/main" val="344630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OF PHASE 1</a:t>
            </a:r>
          </a:p>
        </p:txBody>
      </p:sp>
      <p:sp>
        <p:nvSpPr>
          <p:cNvPr id="4" name="Text Placeholder 3">
            <a:extLst>
              <a:ext uri="{FF2B5EF4-FFF2-40B4-BE49-F238E27FC236}">
                <a16:creationId xmlns:a16="http://schemas.microsoft.com/office/drawing/2014/main" id="{BB483199-E8EB-416B-9448-EB8687C32B7D}"/>
              </a:ext>
            </a:extLst>
          </p:cNvPr>
          <p:cNvSpPr>
            <a:spLocks noGrp="1"/>
          </p:cNvSpPr>
          <p:nvPr>
            <p:ph type="body" idx="1"/>
          </p:nvPr>
        </p:nvSpPr>
        <p:spPr>
          <a:xfrm>
            <a:off x="324000" y="2869794"/>
            <a:ext cx="4104000" cy="180049"/>
          </a:xfrm>
        </p:spPr>
        <p:txBody>
          <a:bodyPr/>
          <a:lstStyle/>
          <a:p>
            <a:r>
              <a:rPr lang="en-US" sz="1300" dirty="0">
                <a:solidFill>
                  <a:schemeClr val="accent1">
                    <a:lumMod val="75000"/>
                  </a:schemeClr>
                </a:solidFill>
              </a:rPr>
              <a:t>What is the Key Idea of the Requirements?</a:t>
            </a:r>
          </a:p>
        </p:txBody>
      </p:sp>
      <p:sp>
        <p:nvSpPr>
          <p:cNvPr id="3" name="Content Placeholder 2"/>
          <p:cNvSpPr>
            <a:spLocks noGrp="1"/>
          </p:cNvSpPr>
          <p:nvPr>
            <p:ph sz="half" idx="2"/>
          </p:nvPr>
        </p:nvSpPr>
        <p:spPr>
          <a:xfrm>
            <a:off x="323999" y="3160473"/>
            <a:ext cx="4104000" cy="1046435"/>
          </a:xfrm>
        </p:spPr>
        <p:txBody>
          <a:bodyPr>
            <a:spAutoFit/>
          </a:bodyPr>
          <a:lstStyle/>
          <a:p>
            <a:pPr>
              <a:spcBef>
                <a:spcPts val="600"/>
              </a:spcBef>
            </a:pPr>
            <a:r>
              <a:rPr lang="en-US" sz="1200" dirty="0"/>
              <a:t>Proposed a Comprehensive on-</a:t>
            </a:r>
            <a:r>
              <a:rPr lang="en-US" sz="1200" dirty="0" err="1"/>
              <a:t>prem</a:t>
            </a:r>
            <a:r>
              <a:rPr lang="en-US" sz="1200" dirty="0"/>
              <a:t> Cloud based Service for </a:t>
            </a:r>
            <a:r>
              <a:rPr lang="en-US" sz="1200" dirty="0" err="1"/>
              <a:t>Infibeam</a:t>
            </a:r>
            <a:r>
              <a:rPr lang="en-US" sz="1200" dirty="0"/>
              <a:t> Self Consumption &amp; Future Customers</a:t>
            </a:r>
          </a:p>
          <a:p>
            <a:pPr>
              <a:spcBef>
                <a:spcPts val="600"/>
              </a:spcBef>
            </a:pPr>
            <a:r>
              <a:rPr lang="en-US" sz="1200" dirty="0"/>
              <a:t>Remotely Manage &amp; Monitor the Active DC components in </a:t>
            </a:r>
            <a:r>
              <a:rPr lang="en-US" sz="1200" dirty="0" err="1"/>
              <a:t>Infibeam</a:t>
            </a:r>
            <a:r>
              <a:rPr lang="en-US" sz="1200" dirty="0"/>
              <a:t> DC with onsite L1 Support</a:t>
            </a:r>
          </a:p>
        </p:txBody>
      </p:sp>
      <p:sp>
        <p:nvSpPr>
          <p:cNvPr id="5" name="Text Placeholder 4">
            <a:extLst>
              <a:ext uri="{FF2B5EF4-FFF2-40B4-BE49-F238E27FC236}">
                <a16:creationId xmlns:a16="http://schemas.microsoft.com/office/drawing/2014/main" id="{537A08A5-1968-4DD7-95BC-FB8BA42C8FD9}"/>
              </a:ext>
            </a:extLst>
          </p:cNvPr>
          <p:cNvSpPr>
            <a:spLocks noGrp="1"/>
          </p:cNvSpPr>
          <p:nvPr>
            <p:ph type="body" sz="quarter" idx="3"/>
          </p:nvPr>
        </p:nvSpPr>
        <p:spPr>
          <a:xfrm>
            <a:off x="4735514" y="2859790"/>
            <a:ext cx="4086000" cy="200055"/>
          </a:xfrm>
        </p:spPr>
        <p:txBody>
          <a:bodyPr/>
          <a:lstStyle/>
          <a:p>
            <a:r>
              <a:rPr lang="en-US" sz="1300" spc="-30" dirty="0">
                <a:solidFill>
                  <a:schemeClr val="accent2">
                    <a:lumMod val="75000"/>
                  </a:schemeClr>
                </a:solidFill>
              </a:rPr>
              <a:t>The Main Tasks for the How To Set Up &amp; Operate…</a:t>
            </a:r>
          </a:p>
        </p:txBody>
      </p:sp>
      <p:sp>
        <p:nvSpPr>
          <p:cNvPr id="6" name="Content Placeholder 5">
            <a:extLst>
              <a:ext uri="{FF2B5EF4-FFF2-40B4-BE49-F238E27FC236}">
                <a16:creationId xmlns:a16="http://schemas.microsoft.com/office/drawing/2014/main" id="{1E2DFB78-68FE-46FC-A328-4F577211CDD9}"/>
              </a:ext>
            </a:extLst>
          </p:cNvPr>
          <p:cNvSpPr>
            <a:spLocks noGrp="1"/>
          </p:cNvSpPr>
          <p:nvPr>
            <p:ph sz="quarter" idx="4"/>
          </p:nvPr>
        </p:nvSpPr>
        <p:spPr>
          <a:xfrm>
            <a:off x="4735513" y="3160473"/>
            <a:ext cx="4086000" cy="1046435"/>
          </a:xfrm>
        </p:spPr>
        <p:txBody>
          <a:bodyPr>
            <a:spAutoFit/>
          </a:bodyPr>
          <a:lstStyle/>
          <a:p>
            <a:pPr>
              <a:lnSpc>
                <a:spcPct val="100000"/>
              </a:lnSpc>
            </a:pPr>
            <a:r>
              <a:rPr lang="en-US" sz="1200" dirty="0"/>
              <a:t>To Build a Software Defined Data Center for its existing AWS workload migration with the Right Technology Selection</a:t>
            </a:r>
          </a:p>
          <a:p>
            <a:pPr>
              <a:lnSpc>
                <a:spcPct val="100000"/>
              </a:lnSpc>
            </a:pPr>
            <a:r>
              <a:rPr lang="en-US" sz="1200" dirty="0"/>
              <a:t>To Manage the SDDC with a Cloud Management Platform</a:t>
            </a:r>
          </a:p>
        </p:txBody>
      </p:sp>
      <p:grpSp>
        <p:nvGrpSpPr>
          <p:cNvPr id="9" name="Group 8">
            <a:extLst>
              <a:ext uri="{FF2B5EF4-FFF2-40B4-BE49-F238E27FC236}">
                <a16:creationId xmlns:a16="http://schemas.microsoft.com/office/drawing/2014/main" id="{FB76F271-1887-4817-B4A6-A5E9B91BED76}"/>
              </a:ext>
            </a:extLst>
          </p:cNvPr>
          <p:cNvGrpSpPr/>
          <p:nvPr/>
        </p:nvGrpSpPr>
        <p:grpSpPr>
          <a:xfrm>
            <a:off x="1506652" y="939031"/>
            <a:ext cx="1738696" cy="1775380"/>
            <a:chOff x="2502692" y="2204864"/>
            <a:chExt cx="1187553" cy="1212608"/>
          </a:xfrm>
        </p:grpSpPr>
        <p:sp>
          <p:nvSpPr>
            <p:cNvPr id="15" name="Freeform 5">
              <a:extLst>
                <a:ext uri="{FF2B5EF4-FFF2-40B4-BE49-F238E27FC236}">
                  <a16:creationId xmlns:a16="http://schemas.microsoft.com/office/drawing/2014/main" id="{63D38478-4757-4F08-994E-B798AB2C0C42}"/>
                </a:ext>
              </a:extLst>
            </p:cNvPr>
            <p:cNvSpPr>
              <a:spLocks/>
            </p:cNvSpPr>
            <p:nvPr/>
          </p:nvSpPr>
          <p:spPr bwMode="auto">
            <a:xfrm rot="4985492">
              <a:off x="2577504" y="2212508"/>
              <a:ext cx="1066884" cy="1158598"/>
            </a:xfrm>
            <a:custGeom>
              <a:avLst/>
              <a:gdLst>
                <a:gd name="T0" fmla="*/ 661 w 1707"/>
                <a:gd name="T1" fmla="*/ 275 h 1851"/>
                <a:gd name="T2" fmla="*/ 1615 w 1707"/>
                <a:gd name="T3" fmla="*/ 692 h 1851"/>
                <a:gd name="T4" fmla="*/ 1635 w 1707"/>
                <a:gd name="T5" fmla="*/ 870 h 1851"/>
                <a:gd name="T6" fmla="*/ 1655 w 1707"/>
                <a:gd name="T7" fmla="*/ 1048 h 1851"/>
                <a:gd name="T8" fmla="*/ 817 w 1707"/>
                <a:gd name="T9" fmla="*/ 1666 h 1851"/>
                <a:gd name="T10" fmla="*/ 653 w 1707"/>
                <a:gd name="T11" fmla="*/ 1594 h 1851"/>
                <a:gd name="T12" fmla="*/ 489 w 1707"/>
                <a:gd name="T13" fmla="*/ 1522 h 1851"/>
                <a:gd name="T14" fmla="*/ 373 w 1707"/>
                <a:gd name="T15" fmla="*/ 487 h 1851"/>
                <a:gd name="T16" fmla="*/ 517 w 1707"/>
                <a:gd name="T17" fmla="*/ 381 h 1851"/>
                <a:gd name="T18" fmla="*/ 661 w 1707"/>
                <a:gd name="T19" fmla="*/ 27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7" h="1851">
                  <a:moveTo>
                    <a:pt x="661" y="275"/>
                  </a:moveTo>
                  <a:cubicBezTo>
                    <a:pt x="1034" y="0"/>
                    <a:pt x="1564" y="232"/>
                    <a:pt x="1615" y="692"/>
                  </a:cubicBezTo>
                  <a:cubicBezTo>
                    <a:pt x="1635" y="870"/>
                    <a:pt x="1635" y="870"/>
                    <a:pt x="1635" y="870"/>
                  </a:cubicBezTo>
                  <a:cubicBezTo>
                    <a:pt x="1655" y="1048"/>
                    <a:pt x="1655" y="1048"/>
                    <a:pt x="1655" y="1048"/>
                  </a:cubicBezTo>
                  <a:cubicBezTo>
                    <a:pt x="1707" y="1508"/>
                    <a:pt x="1241" y="1851"/>
                    <a:pt x="817" y="1666"/>
                  </a:cubicBezTo>
                  <a:cubicBezTo>
                    <a:pt x="653" y="1594"/>
                    <a:pt x="653" y="1594"/>
                    <a:pt x="653" y="1594"/>
                  </a:cubicBezTo>
                  <a:cubicBezTo>
                    <a:pt x="489" y="1522"/>
                    <a:pt x="489" y="1522"/>
                    <a:pt x="489" y="1522"/>
                  </a:cubicBezTo>
                  <a:cubicBezTo>
                    <a:pt x="64" y="1337"/>
                    <a:pt x="0" y="762"/>
                    <a:pt x="373" y="487"/>
                  </a:cubicBezTo>
                  <a:cubicBezTo>
                    <a:pt x="517" y="381"/>
                    <a:pt x="517" y="381"/>
                    <a:pt x="517" y="381"/>
                  </a:cubicBezTo>
                  <a:lnTo>
                    <a:pt x="661" y="275"/>
                  </a:lnTo>
                  <a:close/>
                </a:path>
              </a:pathLst>
            </a:custGeom>
            <a:solidFill>
              <a:schemeClr val="accent1">
                <a:alpha val="79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6" name="Freeform 5">
              <a:extLst>
                <a:ext uri="{FF2B5EF4-FFF2-40B4-BE49-F238E27FC236}">
                  <a16:creationId xmlns:a16="http://schemas.microsoft.com/office/drawing/2014/main" id="{0D4FF333-273F-4306-8480-47AD9655F3F5}"/>
                </a:ext>
              </a:extLst>
            </p:cNvPr>
            <p:cNvSpPr>
              <a:spLocks/>
            </p:cNvSpPr>
            <p:nvPr/>
          </p:nvSpPr>
          <p:spPr bwMode="auto">
            <a:xfrm>
              <a:off x="2502692" y="2204864"/>
              <a:ext cx="1116618" cy="1212608"/>
            </a:xfrm>
            <a:custGeom>
              <a:avLst/>
              <a:gdLst>
                <a:gd name="T0" fmla="*/ 661 w 1707"/>
                <a:gd name="T1" fmla="*/ 275 h 1851"/>
                <a:gd name="T2" fmla="*/ 1615 w 1707"/>
                <a:gd name="T3" fmla="*/ 692 h 1851"/>
                <a:gd name="T4" fmla="*/ 1635 w 1707"/>
                <a:gd name="T5" fmla="*/ 870 h 1851"/>
                <a:gd name="T6" fmla="*/ 1655 w 1707"/>
                <a:gd name="T7" fmla="*/ 1048 h 1851"/>
                <a:gd name="T8" fmla="*/ 817 w 1707"/>
                <a:gd name="T9" fmla="*/ 1666 h 1851"/>
                <a:gd name="T10" fmla="*/ 653 w 1707"/>
                <a:gd name="T11" fmla="*/ 1594 h 1851"/>
                <a:gd name="T12" fmla="*/ 489 w 1707"/>
                <a:gd name="T13" fmla="*/ 1522 h 1851"/>
                <a:gd name="T14" fmla="*/ 373 w 1707"/>
                <a:gd name="T15" fmla="*/ 487 h 1851"/>
                <a:gd name="T16" fmla="*/ 517 w 1707"/>
                <a:gd name="T17" fmla="*/ 381 h 1851"/>
                <a:gd name="T18" fmla="*/ 661 w 1707"/>
                <a:gd name="T19" fmla="*/ 27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7" h="1851">
                  <a:moveTo>
                    <a:pt x="661" y="275"/>
                  </a:moveTo>
                  <a:cubicBezTo>
                    <a:pt x="1034" y="0"/>
                    <a:pt x="1564" y="232"/>
                    <a:pt x="1615" y="692"/>
                  </a:cubicBezTo>
                  <a:cubicBezTo>
                    <a:pt x="1635" y="870"/>
                    <a:pt x="1635" y="870"/>
                    <a:pt x="1635" y="870"/>
                  </a:cubicBezTo>
                  <a:cubicBezTo>
                    <a:pt x="1655" y="1048"/>
                    <a:pt x="1655" y="1048"/>
                    <a:pt x="1655" y="1048"/>
                  </a:cubicBezTo>
                  <a:cubicBezTo>
                    <a:pt x="1707" y="1508"/>
                    <a:pt x="1241" y="1851"/>
                    <a:pt x="817" y="1666"/>
                  </a:cubicBezTo>
                  <a:cubicBezTo>
                    <a:pt x="653" y="1594"/>
                    <a:pt x="653" y="1594"/>
                    <a:pt x="653" y="1594"/>
                  </a:cubicBezTo>
                  <a:cubicBezTo>
                    <a:pt x="489" y="1522"/>
                    <a:pt x="489" y="1522"/>
                    <a:pt x="489" y="1522"/>
                  </a:cubicBezTo>
                  <a:cubicBezTo>
                    <a:pt x="64" y="1337"/>
                    <a:pt x="0" y="762"/>
                    <a:pt x="373" y="487"/>
                  </a:cubicBezTo>
                  <a:cubicBezTo>
                    <a:pt x="517" y="381"/>
                    <a:pt x="517" y="381"/>
                    <a:pt x="517" y="381"/>
                  </a:cubicBezTo>
                  <a:lnTo>
                    <a:pt x="661" y="275"/>
                  </a:lnTo>
                  <a:close/>
                </a:path>
              </a:pathLst>
            </a:custGeom>
            <a:solidFill>
              <a:schemeClr val="bg1">
                <a:lumMod val="95000"/>
                <a:alpha val="91000"/>
              </a:schemeClr>
            </a:solidFill>
            <a:ln>
              <a:noFill/>
            </a:ln>
          </p:spPr>
          <p:txBody>
            <a:bodyPr vert="horz" wrap="square" lIns="91440" tIns="45720" rIns="91440" bIns="45720" numCol="1" anchor="t" anchorCtr="0" compatLnSpc="1">
              <a:prstTxWarp prst="textNoShape">
                <a:avLst/>
              </a:prstTxWarp>
            </a:bodyPr>
            <a:lstStyle/>
            <a:p>
              <a:endParaRPr lang="id-ID" dirty="0"/>
            </a:p>
          </p:txBody>
        </p:sp>
      </p:grpSp>
      <p:grpSp>
        <p:nvGrpSpPr>
          <p:cNvPr id="18" name="Group 17">
            <a:extLst>
              <a:ext uri="{FF2B5EF4-FFF2-40B4-BE49-F238E27FC236}">
                <a16:creationId xmlns:a16="http://schemas.microsoft.com/office/drawing/2014/main" id="{3CB2A798-6E55-4833-8059-B18478B29E13}"/>
              </a:ext>
            </a:extLst>
          </p:cNvPr>
          <p:cNvGrpSpPr/>
          <p:nvPr/>
        </p:nvGrpSpPr>
        <p:grpSpPr>
          <a:xfrm>
            <a:off x="5909164" y="939031"/>
            <a:ext cx="1738697" cy="1775380"/>
            <a:chOff x="2502692" y="2204864"/>
            <a:chExt cx="1187554" cy="1212608"/>
          </a:xfrm>
        </p:grpSpPr>
        <p:sp>
          <p:nvSpPr>
            <p:cNvPr id="24" name="Freeform 5">
              <a:extLst>
                <a:ext uri="{FF2B5EF4-FFF2-40B4-BE49-F238E27FC236}">
                  <a16:creationId xmlns:a16="http://schemas.microsoft.com/office/drawing/2014/main" id="{DD1FE074-D579-48FD-B41E-068FFEA0888A}"/>
                </a:ext>
              </a:extLst>
            </p:cNvPr>
            <p:cNvSpPr>
              <a:spLocks/>
            </p:cNvSpPr>
            <p:nvPr/>
          </p:nvSpPr>
          <p:spPr bwMode="auto">
            <a:xfrm rot="4985492">
              <a:off x="2577505" y="2212507"/>
              <a:ext cx="1066884" cy="1158598"/>
            </a:xfrm>
            <a:custGeom>
              <a:avLst/>
              <a:gdLst>
                <a:gd name="T0" fmla="*/ 661 w 1707"/>
                <a:gd name="T1" fmla="*/ 275 h 1851"/>
                <a:gd name="T2" fmla="*/ 1615 w 1707"/>
                <a:gd name="T3" fmla="*/ 692 h 1851"/>
                <a:gd name="T4" fmla="*/ 1635 w 1707"/>
                <a:gd name="T5" fmla="*/ 870 h 1851"/>
                <a:gd name="T6" fmla="*/ 1655 w 1707"/>
                <a:gd name="T7" fmla="*/ 1048 h 1851"/>
                <a:gd name="T8" fmla="*/ 817 w 1707"/>
                <a:gd name="T9" fmla="*/ 1666 h 1851"/>
                <a:gd name="T10" fmla="*/ 653 w 1707"/>
                <a:gd name="T11" fmla="*/ 1594 h 1851"/>
                <a:gd name="T12" fmla="*/ 489 w 1707"/>
                <a:gd name="T13" fmla="*/ 1522 h 1851"/>
                <a:gd name="T14" fmla="*/ 373 w 1707"/>
                <a:gd name="T15" fmla="*/ 487 h 1851"/>
                <a:gd name="T16" fmla="*/ 517 w 1707"/>
                <a:gd name="T17" fmla="*/ 381 h 1851"/>
                <a:gd name="T18" fmla="*/ 661 w 1707"/>
                <a:gd name="T19" fmla="*/ 27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7" h="1851">
                  <a:moveTo>
                    <a:pt x="661" y="275"/>
                  </a:moveTo>
                  <a:cubicBezTo>
                    <a:pt x="1034" y="0"/>
                    <a:pt x="1564" y="232"/>
                    <a:pt x="1615" y="692"/>
                  </a:cubicBezTo>
                  <a:cubicBezTo>
                    <a:pt x="1635" y="870"/>
                    <a:pt x="1635" y="870"/>
                    <a:pt x="1635" y="870"/>
                  </a:cubicBezTo>
                  <a:cubicBezTo>
                    <a:pt x="1655" y="1048"/>
                    <a:pt x="1655" y="1048"/>
                    <a:pt x="1655" y="1048"/>
                  </a:cubicBezTo>
                  <a:cubicBezTo>
                    <a:pt x="1707" y="1508"/>
                    <a:pt x="1241" y="1851"/>
                    <a:pt x="817" y="1666"/>
                  </a:cubicBezTo>
                  <a:cubicBezTo>
                    <a:pt x="653" y="1594"/>
                    <a:pt x="653" y="1594"/>
                    <a:pt x="653" y="1594"/>
                  </a:cubicBezTo>
                  <a:cubicBezTo>
                    <a:pt x="489" y="1522"/>
                    <a:pt x="489" y="1522"/>
                    <a:pt x="489" y="1522"/>
                  </a:cubicBezTo>
                  <a:cubicBezTo>
                    <a:pt x="64" y="1337"/>
                    <a:pt x="0" y="762"/>
                    <a:pt x="373" y="487"/>
                  </a:cubicBezTo>
                  <a:cubicBezTo>
                    <a:pt x="517" y="381"/>
                    <a:pt x="517" y="381"/>
                    <a:pt x="517" y="381"/>
                  </a:cubicBezTo>
                  <a:lnTo>
                    <a:pt x="661" y="275"/>
                  </a:lnTo>
                  <a:close/>
                </a:path>
              </a:pathLst>
            </a:custGeom>
            <a:solidFill>
              <a:schemeClr val="accent2">
                <a:alpha val="79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25" name="Freeform 5">
              <a:extLst>
                <a:ext uri="{FF2B5EF4-FFF2-40B4-BE49-F238E27FC236}">
                  <a16:creationId xmlns:a16="http://schemas.microsoft.com/office/drawing/2014/main" id="{74575018-CD4F-42CA-ACD3-2E87270EB027}"/>
                </a:ext>
              </a:extLst>
            </p:cNvPr>
            <p:cNvSpPr>
              <a:spLocks/>
            </p:cNvSpPr>
            <p:nvPr/>
          </p:nvSpPr>
          <p:spPr bwMode="auto">
            <a:xfrm>
              <a:off x="2502692" y="2204864"/>
              <a:ext cx="1116618" cy="1212608"/>
            </a:xfrm>
            <a:custGeom>
              <a:avLst/>
              <a:gdLst>
                <a:gd name="T0" fmla="*/ 661 w 1707"/>
                <a:gd name="T1" fmla="*/ 275 h 1851"/>
                <a:gd name="T2" fmla="*/ 1615 w 1707"/>
                <a:gd name="T3" fmla="*/ 692 h 1851"/>
                <a:gd name="T4" fmla="*/ 1635 w 1707"/>
                <a:gd name="T5" fmla="*/ 870 h 1851"/>
                <a:gd name="T6" fmla="*/ 1655 w 1707"/>
                <a:gd name="T7" fmla="*/ 1048 h 1851"/>
                <a:gd name="T8" fmla="*/ 817 w 1707"/>
                <a:gd name="T9" fmla="*/ 1666 h 1851"/>
                <a:gd name="T10" fmla="*/ 653 w 1707"/>
                <a:gd name="T11" fmla="*/ 1594 h 1851"/>
                <a:gd name="T12" fmla="*/ 489 w 1707"/>
                <a:gd name="T13" fmla="*/ 1522 h 1851"/>
                <a:gd name="T14" fmla="*/ 373 w 1707"/>
                <a:gd name="T15" fmla="*/ 487 h 1851"/>
                <a:gd name="T16" fmla="*/ 517 w 1707"/>
                <a:gd name="T17" fmla="*/ 381 h 1851"/>
                <a:gd name="T18" fmla="*/ 661 w 1707"/>
                <a:gd name="T19" fmla="*/ 275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7" h="1851">
                  <a:moveTo>
                    <a:pt x="661" y="275"/>
                  </a:moveTo>
                  <a:cubicBezTo>
                    <a:pt x="1034" y="0"/>
                    <a:pt x="1564" y="232"/>
                    <a:pt x="1615" y="692"/>
                  </a:cubicBezTo>
                  <a:cubicBezTo>
                    <a:pt x="1635" y="870"/>
                    <a:pt x="1635" y="870"/>
                    <a:pt x="1635" y="870"/>
                  </a:cubicBezTo>
                  <a:cubicBezTo>
                    <a:pt x="1655" y="1048"/>
                    <a:pt x="1655" y="1048"/>
                    <a:pt x="1655" y="1048"/>
                  </a:cubicBezTo>
                  <a:cubicBezTo>
                    <a:pt x="1707" y="1508"/>
                    <a:pt x="1241" y="1851"/>
                    <a:pt x="817" y="1666"/>
                  </a:cubicBezTo>
                  <a:cubicBezTo>
                    <a:pt x="653" y="1594"/>
                    <a:pt x="653" y="1594"/>
                    <a:pt x="653" y="1594"/>
                  </a:cubicBezTo>
                  <a:cubicBezTo>
                    <a:pt x="489" y="1522"/>
                    <a:pt x="489" y="1522"/>
                    <a:pt x="489" y="1522"/>
                  </a:cubicBezTo>
                  <a:cubicBezTo>
                    <a:pt x="64" y="1337"/>
                    <a:pt x="0" y="762"/>
                    <a:pt x="373" y="487"/>
                  </a:cubicBezTo>
                  <a:cubicBezTo>
                    <a:pt x="517" y="381"/>
                    <a:pt x="517" y="381"/>
                    <a:pt x="517" y="381"/>
                  </a:cubicBezTo>
                  <a:lnTo>
                    <a:pt x="661" y="275"/>
                  </a:lnTo>
                  <a:close/>
                </a:path>
              </a:pathLst>
            </a:custGeom>
            <a:solidFill>
              <a:schemeClr val="bg1">
                <a:lumMod val="95000"/>
                <a:alpha val="91000"/>
              </a:schemeClr>
            </a:solidFill>
            <a:ln>
              <a:noFill/>
            </a:ln>
          </p:spPr>
          <p:txBody>
            <a:bodyPr vert="horz" wrap="square" lIns="91440" tIns="45720" rIns="91440" bIns="45720" numCol="1" anchor="t" anchorCtr="0" compatLnSpc="1">
              <a:prstTxWarp prst="textNoShape">
                <a:avLst/>
              </a:prstTxWarp>
            </a:bodyPr>
            <a:lstStyle/>
            <a:p>
              <a:endParaRPr lang="id-ID" dirty="0"/>
            </a:p>
          </p:txBody>
        </p:sp>
      </p:grpSp>
      <p:grpSp>
        <p:nvGrpSpPr>
          <p:cNvPr id="19" name="Group 18">
            <a:extLst>
              <a:ext uri="{FF2B5EF4-FFF2-40B4-BE49-F238E27FC236}">
                <a16:creationId xmlns:a16="http://schemas.microsoft.com/office/drawing/2014/main" id="{79DA6420-8662-4F33-A77C-1B7866A2475C}"/>
              </a:ext>
            </a:extLst>
          </p:cNvPr>
          <p:cNvGrpSpPr/>
          <p:nvPr/>
        </p:nvGrpSpPr>
        <p:grpSpPr>
          <a:xfrm>
            <a:off x="6557542" y="1564588"/>
            <a:ext cx="527606" cy="527608"/>
            <a:chOff x="5554663" y="2887663"/>
            <a:chExt cx="360362" cy="360363"/>
          </a:xfrm>
          <a:solidFill>
            <a:schemeClr val="accent2"/>
          </a:solidFill>
          <a:effectLst/>
        </p:grpSpPr>
        <p:sp>
          <p:nvSpPr>
            <p:cNvPr id="20" name="Freeform 152">
              <a:extLst>
                <a:ext uri="{FF2B5EF4-FFF2-40B4-BE49-F238E27FC236}">
                  <a16:creationId xmlns:a16="http://schemas.microsoft.com/office/drawing/2014/main" id="{6327420E-F9CA-4423-8F66-F6EC4CCB6F24}"/>
                </a:ext>
              </a:extLst>
            </p:cNvPr>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id-ID"/>
            </a:p>
          </p:txBody>
        </p:sp>
        <p:sp>
          <p:nvSpPr>
            <p:cNvPr id="21" name="Freeform 153">
              <a:extLst>
                <a:ext uri="{FF2B5EF4-FFF2-40B4-BE49-F238E27FC236}">
                  <a16:creationId xmlns:a16="http://schemas.microsoft.com/office/drawing/2014/main" id="{ADFDAA9D-EAC7-4329-ADB1-D8F714B1D141}"/>
                </a:ext>
              </a:extLst>
            </p:cNvPr>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id-ID"/>
            </a:p>
          </p:txBody>
        </p:sp>
        <p:sp>
          <p:nvSpPr>
            <p:cNvPr id="22" name="Freeform 154">
              <a:extLst>
                <a:ext uri="{FF2B5EF4-FFF2-40B4-BE49-F238E27FC236}">
                  <a16:creationId xmlns:a16="http://schemas.microsoft.com/office/drawing/2014/main" id="{D70666AB-D28D-4370-80EF-60952C517290}"/>
                </a:ext>
              </a:extLst>
            </p:cNvPr>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id-ID"/>
            </a:p>
          </p:txBody>
        </p:sp>
        <p:sp>
          <p:nvSpPr>
            <p:cNvPr id="23" name="Freeform 155">
              <a:extLst>
                <a:ext uri="{FF2B5EF4-FFF2-40B4-BE49-F238E27FC236}">
                  <a16:creationId xmlns:a16="http://schemas.microsoft.com/office/drawing/2014/main" id="{29E128BA-5328-4C3B-A736-45E2C5C31965}"/>
                </a:ext>
              </a:extLst>
            </p:cNvPr>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id-ID"/>
            </a:p>
          </p:txBody>
        </p:sp>
      </p:grpSp>
      <p:sp>
        <p:nvSpPr>
          <p:cNvPr id="27" name="Slide Number Placeholder 2">
            <a:extLst>
              <a:ext uri="{FF2B5EF4-FFF2-40B4-BE49-F238E27FC236}">
                <a16:creationId xmlns:a16="http://schemas.microsoft.com/office/drawing/2014/main" id="{DCFE9F35-A87F-4E9F-9B2B-8D8361B54E28}"/>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6</a:t>
            </a:fld>
            <a:endParaRPr lang="en-US" dirty="0">
              <a:solidFill>
                <a:srgbClr val="6D7777"/>
              </a:solidFill>
            </a:endParaRPr>
          </a:p>
        </p:txBody>
      </p:sp>
      <p:pic>
        <p:nvPicPr>
          <p:cNvPr id="5122" name="Picture 2" descr="Image result for key idea icon">
            <a:extLst>
              <a:ext uri="{FF2B5EF4-FFF2-40B4-BE49-F238E27FC236}">
                <a16:creationId xmlns:a16="http://schemas.microsoft.com/office/drawing/2014/main" id="{2DFB1BF8-66CA-4D1A-AE22-79CFD4355F51}"/>
              </a:ext>
            </a:extLst>
          </p:cNvP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5133" y="1597732"/>
            <a:ext cx="561731" cy="56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AWS Landscape shared by Infibeam</a:t>
            </a:r>
          </a:p>
        </p:txBody>
      </p:sp>
      <p:pic>
        <p:nvPicPr>
          <p:cNvPr id="4" name="Picture 3"/>
          <p:cNvPicPr>
            <a:picLocks noChangeAspect="1"/>
          </p:cNvPicPr>
          <p:nvPr/>
        </p:nvPicPr>
        <p:blipFill>
          <a:blip r:embed="rId2"/>
          <a:stretch>
            <a:fillRect/>
          </a:stretch>
        </p:blipFill>
        <p:spPr>
          <a:xfrm>
            <a:off x="323409" y="1023938"/>
            <a:ext cx="7963023" cy="3683612"/>
          </a:xfrm>
          <a:prstGeom prst="rect">
            <a:avLst/>
          </a:prstGeom>
        </p:spPr>
      </p:pic>
      <p:sp>
        <p:nvSpPr>
          <p:cNvPr id="5" name="Slide Number Placeholder 2">
            <a:extLst>
              <a:ext uri="{FF2B5EF4-FFF2-40B4-BE49-F238E27FC236}">
                <a16:creationId xmlns:a16="http://schemas.microsoft.com/office/drawing/2014/main" id="{501DB493-C1D7-47FC-890A-A7EEC6BFB193}"/>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7</a:t>
            </a:fld>
            <a:endParaRPr lang="en-US" dirty="0">
              <a:solidFill>
                <a:srgbClr val="6D7777"/>
              </a:solidFill>
            </a:endParaRPr>
          </a:p>
        </p:txBody>
      </p:sp>
    </p:spTree>
    <p:extLst>
      <p:ext uri="{BB962C8B-B14F-4D97-AF65-F5344CB8AC3E}">
        <p14:creationId xmlns:p14="http://schemas.microsoft.com/office/powerpoint/2010/main" val="1107060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Architecture Details</a:t>
            </a:r>
          </a:p>
        </p:txBody>
      </p:sp>
      <p:sp>
        <p:nvSpPr>
          <p:cNvPr id="6" name="Content Placeholder 5"/>
          <p:cNvSpPr>
            <a:spLocks noGrp="1"/>
          </p:cNvSpPr>
          <p:nvPr>
            <p:ph idx="1"/>
          </p:nvPr>
        </p:nvSpPr>
        <p:spPr/>
        <p:txBody>
          <a:bodyPr>
            <a:normAutofit/>
          </a:bodyPr>
          <a:lstStyle/>
          <a:p>
            <a:pPr>
              <a:lnSpc>
                <a:spcPct val="100000"/>
              </a:lnSpc>
            </a:pPr>
            <a:r>
              <a:rPr lang="en-US" sz="1400" dirty="0"/>
              <a:t>Solution Architecture and Detailed Design </a:t>
            </a:r>
          </a:p>
          <a:p>
            <a:pPr>
              <a:lnSpc>
                <a:spcPct val="100000"/>
              </a:lnSpc>
            </a:pPr>
            <a:r>
              <a:rPr lang="en-US" sz="1400" dirty="0"/>
              <a:t>On Premise Service Offerings</a:t>
            </a:r>
          </a:p>
          <a:p>
            <a:pPr>
              <a:lnSpc>
                <a:spcPct val="100000"/>
              </a:lnSpc>
            </a:pPr>
            <a:r>
              <a:rPr lang="en-US" sz="1400" dirty="0"/>
              <a:t>Solution Strengths </a:t>
            </a:r>
          </a:p>
          <a:p>
            <a:pPr>
              <a:lnSpc>
                <a:spcPct val="100000"/>
              </a:lnSpc>
            </a:pPr>
            <a:r>
              <a:rPr lang="en-US" sz="1400" dirty="0"/>
              <a:t>Implementation and Project Management</a:t>
            </a:r>
          </a:p>
          <a:p>
            <a:pPr>
              <a:lnSpc>
                <a:spcPct val="100000"/>
              </a:lnSpc>
            </a:pPr>
            <a:r>
              <a:rPr lang="en-US" sz="1400" dirty="0"/>
              <a:t>Operations and Management</a:t>
            </a:r>
          </a:p>
          <a:p>
            <a:pPr>
              <a:lnSpc>
                <a:spcPct val="100000"/>
              </a:lnSpc>
            </a:pPr>
            <a:r>
              <a:rPr lang="en-US" sz="1400" dirty="0"/>
              <a:t>Solution Highlights and Sify Value Addition</a:t>
            </a:r>
          </a:p>
        </p:txBody>
      </p:sp>
      <p:sp>
        <p:nvSpPr>
          <p:cNvPr id="4" name="Slide Number Placeholder 2">
            <a:extLst>
              <a:ext uri="{FF2B5EF4-FFF2-40B4-BE49-F238E27FC236}">
                <a16:creationId xmlns:a16="http://schemas.microsoft.com/office/drawing/2014/main" id="{C75A23E9-1B5B-47D3-B640-592855659019}"/>
              </a:ext>
            </a:extLst>
          </p:cNvPr>
          <p:cNvSpPr>
            <a:spLocks noGrp="1"/>
          </p:cNvSpPr>
          <p:nvPr>
            <p:ph type="sldNum" sz="quarter" idx="12"/>
          </p:nvPr>
        </p:nvSpPr>
        <p:spPr>
          <a:xfrm>
            <a:off x="8286433" y="4767264"/>
            <a:ext cx="487680" cy="274637"/>
          </a:xfrm>
        </p:spPr>
        <p:txBody>
          <a:bodyPr/>
          <a:lstStyle/>
          <a:p>
            <a:pPr defTabSz="446529"/>
            <a:fld id="{E9549862-13E2-C34D-815E-8545BD36FC59}" type="slidenum">
              <a:rPr lang="en-US">
                <a:solidFill>
                  <a:srgbClr val="6D7777"/>
                </a:solidFill>
              </a:rPr>
              <a:pPr defTabSz="446529"/>
              <a:t>8</a:t>
            </a:fld>
            <a:endParaRPr lang="en-US" dirty="0">
              <a:solidFill>
                <a:srgbClr val="6D7777"/>
              </a:solidFill>
            </a:endParaRPr>
          </a:p>
        </p:txBody>
      </p:sp>
    </p:spTree>
    <p:extLst>
      <p:ext uri="{BB962C8B-B14F-4D97-AF65-F5344CB8AC3E}">
        <p14:creationId xmlns:p14="http://schemas.microsoft.com/office/powerpoint/2010/main" val="181609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14FD3BC-4E84-488E-A189-1885BEF237F6}"/>
              </a:ext>
            </a:extLst>
          </p:cNvPr>
          <p:cNvSpPr>
            <a:spLocks noGrp="1"/>
          </p:cNvSpPr>
          <p:nvPr>
            <p:ph type="body" sz="quarter" idx="11"/>
          </p:nvPr>
        </p:nvSpPr>
        <p:spPr/>
        <p:txBody>
          <a:bodyPr/>
          <a:lstStyle/>
          <a:p>
            <a:r>
              <a:rPr lang="en-US" dirty="0"/>
              <a:t>ARCHITECTURE AND DESIGN OF SDDC</a:t>
            </a:r>
          </a:p>
        </p:txBody>
      </p:sp>
    </p:spTree>
    <p:extLst>
      <p:ext uri="{BB962C8B-B14F-4D97-AF65-F5344CB8AC3E}">
        <p14:creationId xmlns:p14="http://schemas.microsoft.com/office/powerpoint/2010/main" val="2310580851"/>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2430</TotalTime>
  <Words>2642</Words>
  <Application>Microsoft Office PowerPoint</Application>
  <PresentationFormat>On-screen Show (16:9)</PresentationFormat>
  <Paragraphs>570</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Sify New Theme</vt:lpstr>
      <vt:lpstr>PowerPoint Presentation</vt:lpstr>
      <vt:lpstr>Contents</vt:lpstr>
      <vt:lpstr>Strategic Partnerships </vt:lpstr>
      <vt:lpstr>PowerPoint Presentation</vt:lpstr>
      <vt:lpstr>Sify’s Understanding oF the Business Requirements</vt:lpstr>
      <vt:lpstr>REQUIREMENTS OF PHASE 1</vt:lpstr>
      <vt:lpstr>AWS Landscape shared by Infibeam</vt:lpstr>
      <vt:lpstr>Architecture Details</vt:lpstr>
      <vt:lpstr>PowerPoint Presentation</vt:lpstr>
      <vt:lpstr>SDDC – Infrastructure Selection Criteria</vt:lpstr>
      <vt:lpstr>Proposed Cloud Management Platform for Infibeam</vt:lpstr>
      <vt:lpstr>Proposed Cisco ACI for infibeam Datacenter Network</vt:lpstr>
      <vt:lpstr>Infibeam Datacenter Proposed network architecture</vt:lpstr>
      <vt:lpstr>Solution-1 - Nutanix HCI Design View</vt:lpstr>
      <vt:lpstr>Nutanix HCi Solution – Hypervisor Design View</vt:lpstr>
      <vt:lpstr>Solution-2 Converged Infrastructure compute Design View</vt:lpstr>
      <vt:lpstr>CONVERGED Infrastructure – Hypervisor Design View</vt:lpstr>
      <vt:lpstr>Converged Solution – STORAGE View</vt:lpstr>
      <vt:lpstr>Security Solutions and Controls – Addressing needs</vt:lpstr>
      <vt:lpstr>Propose Security Solutions</vt:lpstr>
      <vt:lpstr>Propose Security Solutions</vt:lpstr>
      <vt:lpstr>Security Operations Center (On-premise / Remote)</vt:lpstr>
      <vt:lpstr>Proposed Backup Solution architecture</vt:lpstr>
      <vt:lpstr>State of the Art Toolset for OPERATIONS &amp; mANAGEMENT</vt:lpstr>
      <vt:lpstr>PowerPoint Presentation</vt:lpstr>
      <vt:lpstr>Project Phases</vt:lpstr>
      <vt:lpstr>Project Governance Organization</vt:lpstr>
      <vt:lpstr>Service Framework</vt:lpstr>
      <vt:lpstr>Support Organization</vt:lpstr>
      <vt:lpstr>Project Critical Success Factors</vt:lpstr>
      <vt:lpstr>Assumptions &amp; Considerations</vt:lpstr>
      <vt:lpstr>Exclusion</vt:lpstr>
      <vt:lpstr>Bill of Materials</vt:lpstr>
      <vt:lpstr>Terms &amp; Conditions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Neha Bhasin Chawla</dc:creator>
  <cp:keywords>Neha Bhasin Chawla</cp:keywords>
  <cp:lastModifiedBy>Neha Bhasin Chawla</cp:lastModifiedBy>
  <cp:revision>236</cp:revision>
  <dcterms:created xsi:type="dcterms:W3CDTF">2018-05-30T06:38:40Z</dcterms:created>
  <dcterms:modified xsi:type="dcterms:W3CDTF">2023-09-19T04:12:40Z</dcterms:modified>
</cp:coreProperties>
</file>